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>
        <p:scale>
          <a:sx n="75" d="100"/>
          <a:sy n="75" d="100"/>
        </p:scale>
        <p:origin x="10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Raj" userId="953ea2160669d320" providerId="LiveId" clId="{656295B5-9A5D-4A51-8282-54A6897AFABD}"/>
    <pc:docChg chg="undo custSel addSld delSld modSld sldOrd">
      <pc:chgData name="Divya Raj" userId="953ea2160669d320" providerId="LiveId" clId="{656295B5-9A5D-4A51-8282-54A6897AFABD}" dt="2018-04-07T12:30:31.491" v="5318" actId="20577"/>
      <pc:docMkLst>
        <pc:docMk/>
      </pc:docMkLst>
      <pc:sldChg chg="modSp">
        <pc:chgData name="Divya Raj" userId="953ea2160669d320" providerId="LiveId" clId="{656295B5-9A5D-4A51-8282-54A6897AFABD}" dt="2018-04-07T11:09:06.740" v="36" actId="20577"/>
        <pc:sldMkLst>
          <pc:docMk/>
          <pc:sldMk cId="0" sldId="256"/>
        </pc:sldMkLst>
        <pc:spChg chg="mod">
          <ac:chgData name="Divya Raj" userId="953ea2160669d320" providerId="LiveId" clId="{656295B5-9A5D-4A51-8282-54A6897AFABD}" dt="2018-04-07T11:08:34.433" v="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vya Raj" userId="953ea2160669d320" providerId="LiveId" clId="{656295B5-9A5D-4A51-8282-54A6897AFABD}" dt="2018-04-07T11:09:06.740" v="3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Divya Raj" userId="953ea2160669d320" providerId="LiveId" clId="{656295B5-9A5D-4A51-8282-54A6897AFABD}" dt="2018-04-07T12:04:46.952" v="4267" actId="20577"/>
        <pc:sldMkLst>
          <pc:docMk/>
          <pc:sldMk cId="0" sldId="257"/>
        </pc:sldMkLst>
        <pc:spChg chg="mod">
          <ac:chgData name="Divya Raj" userId="953ea2160669d320" providerId="LiveId" clId="{656295B5-9A5D-4A51-8282-54A6897AFABD}" dt="2018-04-07T11:15:38.532" v="43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Divya Raj" userId="953ea2160669d320" providerId="LiveId" clId="{656295B5-9A5D-4A51-8282-54A6897AFABD}" dt="2018-04-07T12:04:46.952" v="4267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ord">
        <pc:chgData name="Divya Raj" userId="953ea2160669d320" providerId="LiveId" clId="{656295B5-9A5D-4A51-8282-54A6897AFABD}" dt="2018-04-07T12:05:28.915" v="4310" actId="20577"/>
        <pc:sldMkLst>
          <pc:docMk/>
          <pc:sldMk cId="0" sldId="258"/>
        </pc:sldMkLst>
        <pc:spChg chg="mod">
          <ac:chgData name="Divya Raj" userId="953ea2160669d320" providerId="LiveId" clId="{656295B5-9A5D-4A51-8282-54A6897AFABD}" dt="2018-04-07T12:05:05.957" v="4284" actId="255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Divya Raj" userId="953ea2160669d320" providerId="LiveId" clId="{656295B5-9A5D-4A51-8282-54A6897AFABD}" dt="2018-04-07T11:31:18.690" v="1496" actId="478"/>
          <ac:spMkLst>
            <pc:docMk/>
            <pc:sldMk cId="0" sldId="258"/>
            <ac:spMk id="3" creationId="{F8D3AD9D-1AA1-4B1F-B359-C0C2B7C5F95E}"/>
          </ac:spMkLst>
        </pc:spChg>
        <pc:graphicFrameChg chg="add del">
          <ac:chgData name="Divya Raj" userId="953ea2160669d320" providerId="LiveId" clId="{656295B5-9A5D-4A51-8282-54A6897AFABD}" dt="2018-04-07T11:26:58.626" v="1178" actId="20577"/>
          <ac:graphicFrameMkLst>
            <pc:docMk/>
            <pc:sldMk cId="0" sldId="258"/>
            <ac:graphicFrameMk id="4" creationId="{A3F9FDD4-EE11-4093-9F61-44770B7ABF28}"/>
          </ac:graphicFrameMkLst>
        </pc:graphicFrameChg>
        <pc:graphicFrameChg chg="mod modGraphic">
          <ac:chgData name="Divya Raj" userId="953ea2160669d320" providerId="LiveId" clId="{656295B5-9A5D-4A51-8282-54A6897AFABD}" dt="2018-04-07T12:05:28.915" v="4310" actId="20577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  <pc:sldChg chg="modSp del">
        <pc:chgData name="Divya Raj" userId="953ea2160669d320" providerId="LiveId" clId="{656295B5-9A5D-4A51-8282-54A6897AFABD}" dt="2018-04-07T11:49:17.928" v="2828" actId="2696"/>
        <pc:sldMkLst>
          <pc:docMk/>
          <pc:sldMk cId="0" sldId="259"/>
        </pc:sldMkLst>
        <pc:spChg chg="mod">
          <ac:chgData name="Divya Raj" userId="953ea2160669d320" providerId="LiveId" clId="{656295B5-9A5D-4A51-8282-54A6897AFABD}" dt="2018-04-07T11:19:50.938" v="612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ivya Raj" userId="953ea2160669d320" providerId="LiveId" clId="{656295B5-9A5D-4A51-8282-54A6897AFABD}" dt="2018-04-07T11:20:47.469" v="726" actId="2696"/>
          <ac:spMkLst>
            <pc:docMk/>
            <pc:sldMk cId="0" sldId="259"/>
            <ac:spMk id="3" creationId="{00000000-0000-0000-0000-000000000000}"/>
          </ac:spMkLst>
        </pc:spChg>
      </pc:sldChg>
      <pc:sldChg chg="addSp modSp">
        <pc:chgData name="Divya Raj" userId="953ea2160669d320" providerId="LiveId" clId="{656295B5-9A5D-4A51-8282-54A6897AFABD}" dt="2018-04-07T12:05:59.922" v="4317" actId="20577"/>
        <pc:sldMkLst>
          <pc:docMk/>
          <pc:sldMk cId="0" sldId="260"/>
        </pc:sldMkLst>
        <pc:spChg chg="mod">
          <ac:chgData name="Divya Raj" userId="953ea2160669d320" providerId="LiveId" clId="{656295B5-9A5D-4A51-8282-54A6897AFABD}" dt="2018-04-07T12:05:46.804" v="4312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Divya Raj" userId="953ea2160669d320" providerId="LiveId" clId="{656295B5-9A5D-4A51-8282-54A6897AFABD}" dt="2018-04-07T12:05:59.922" v="4317" actId="20577"/>
          <ac:spMkLst>
            <pc:docMk/>
            <pc:sldMk cId="0" sldId="260"/>
            <ac:spMk id="3" creationId="{00000000-0000-0000-0000-000000000000}"/>
          </ac:spMkLst>
        </pc:spChg>
        <pc:inkChg chg="add">
          <ac:chgData name="Divya Raj" userId="953ea2160669d320" providerId="LiveId" clId="{656295B5-9A5D-4A51-8282-54A6897AFABD}" dt="2018-04-07T11:55:37.230" v="3364" actId="20577"/>
          <ac:inkMkLst>
            <pc:docMk/>
            <pc:sldMk cId="0" sldId="260"/>
            <ac:inkMk id="4" creationId="{E48CE6FA-DB2E-4040-B1CE-12CC11FE3240}"/>
          </ac:inkMkLst>
        </pc:inkChg>
        <pc:inkChg chg="add">
          <ac:chgData name="Divya Raj" userId="953ea2160669d320" providerId="LiveId" clId="{656295B5-9A5D-4A51-8282-54A6897AFABD}" dt="2018-04-07T11:55:52.396" v="3365" actId="20577"/>
          <ac:inkMkLst>
            <pc:docMk/>
            <pc:sldMk cId="0" sldId="260"/>
            <ac:inkMk id="5" creationId="{6E7C0190-F5E5-4631-909B-C7BA3D90D70B}"/>
          </ac:inkMkLst>
        </pc:inkChg>
      </pc:sldChg>
      <pc:sldChg chg="modSp add">
        <pc:chgData name="Divya Raj" userId="953ea2160669d320" providerId="LiveId" clId="{656295B5-9A5D-4A51-8282-54A6897AFABD}" dt="2018-04-07T12:09:25.962" v="4497" actId="20577"/>
        <pc:sldMkLst>
          <pc:docMk/>
          <pc:sldMk cId="2356468320" sldId="261"/>
        </pc:sldMkLst>
        <pc:spChg chg="mod">
          <ac:chgData name="Divya Raj" userId="953ea2160669d320" providerId="LiveId" clId="{656295B5-9A5D-4A51-8282-54A6897AFABD}" dt="2018-04-07T11:47:01.948" v="2600" actId="1076"/>
          <ac:spMkLst>
            <pc:docMk/>
            <pc:sldMk cId="2356468320" sldId="261"/>
            <ac:spMk id="2" creationId="{7D1C677B-043D-4E30-8145-999BE8C8E625}"/>
          </ac:spMkLst>
        </pc:spChg>
        <pc:spChg chg="mod">
          <ac:chgData name="Divya Raj" userId="953ea2160669d320" providerId="LiveId" clId="{656295B5-9A5D-4A51-8282-54A6897AFABD}" dt="2018-04-07T12:09:25.962" v="4497" actId="20577"/>
          <ac:spMkLst>
            <pc:docMk/>
            <pc:sldMk cId="2356468320" sldId="261"/>
            <ac:spMk id="3" creationId="{DF01D588-A36D-44AF-A309-9EA1E7CAD403}"/>
          </ac:spMkLst>
        </pc:spChg>
      </pc:sldChg>
      <pc:sldChg chg="add del">
        <pc:chgData name="Divya Raj" userId="953ea2160669d320" providerId="LiveId" clId="{656295B5-9A5D-4A51-8282-54A6897AFABD}" dt="2018-04-07T11:57:43.272" v="3592" actId="2696"/>
        <pc:sldMkLst>
          <pc:docMk/>
          <pc:sldMk cId="929678222" sldId="262"/>
        </pc:sldMkLst>
      </pc:sldChg>
      <pc:sldChg chg="delSp modSp add">
        <pc:chgData name="Divya Raj" userId="953ea2160669d320" providerId="LiveId" clId="{656295B5-9A5D-4A51-8282-54A6897AFABD}" dt="2018-04-07T12:06:23.137" v="4332" actId="20577"/>
        <pc:sldMkLst>
          <pc:docMk/>
          <pc:sldMk cId="3001784605" sldId="262"/>
        </pc:sldMkLst>
        <pc:spChg chg="mod">
          <ac:chgData name="Divya Raj" userId="953ea2160669d320" providerId="LiveId" clId="{656295B5-9A5D-4A51-8282-54A6897AFABD}" dt="2018-04-07T11:57:51.560" v="3603" actId="20577"/>
          <ac:spMkLst>
            <pc:docMk/>
            <pc:sldMk cId="3001784605" sldId="262"/>
            <ac:spMk id="2" creationId="{00000000-0000-0000-0000-000000000000}"/>
          </ac:spMkLst>
        </pc:spChg>
        <pc:spChg chg="mod">
          <ac:chgData name="Divya Raj" userId="953ea2160669d320" providerId="LiveId" clId="{656295B5-9A5D-4A51-8282-54A6897AFABD}" dt="2018-04-07T12:06:23.137" v="4332" actId="20577"/>
          <ac:spMkLst>
            <pc:docMk/>
            <pc:sldMk cId="3001784605" sldId="262"/>
            <ac:spMk id="3" creationId="{00000000-0000-0000-0000-000000000000}"/>
          </ac:spMkLst>
        </pc:spChg>
        <pc:inkChg chg="del">
          <ac:chgData name="Divya Raj" userId="953ea2160669d320" providerId="LiveId" clId="{656295B5-9A5D-4A51-8282-54A6897AFABD}" dt="2018-04-07T11:58:29.087" v="3687" actId="478"/>
          <ac:inkMkLst>
            <pc:docMk/>
            <pc:sldMk cId="3001784605" sldId="262"/>
            <ac:inkMk id="4" creationId="{E48CE6FA-DB2E-4040-B1CE-12CC11FE3240}"/>
          </ac:inkMkLst>
        </pc:inkChg>
      </pc:sldChg>
      <pc:sldChg chg="add del">
        <pc:chgData name="Divya Raj" userId="953ea2160669d320" providerId="LiveId" clId="{656295B5-9A5D-4A51-8282-54A6897AFABD}" dt="2018-04-07T12:20:30.594" v="4499" actId="2696"/>
        <pc:sldMkLst>
          <pc:docMk/>
          <pc:sldMk cId="2084217261" sldId="263"/>
        </pc:sldMkLst>
      </pc:sldChg>
      <pc:sldChg chg="addSp modSp add">
        <pc:chgData name="Divya Raj" userId="953ea2160669d320" providerId="LiveId" clId="{656295B5-9A5D-4A51-8282-54A6897AFABD}" dt="2018-04-07T12:30:31.491" v="5318" actId="20577"/>
        <pc:sldMkLst>
          <pc:docMk/>
          <pc:sldMk cId="3918617412" sldId="263"/>
        </pc:sldMkLst>
        <pc:spChg chg="mod">
          <ac:chgData name="Divya Raj" userId="953ea2160669d320" providerId="LiveId" clId="{656295B5-9A5D-4A51-8282-54A6897AFABD}" dt="2018-04-07T12:30:31.491" v="5318" actId="20577"/>
          <ac:spMkLst>
            <pc:docMk/>
            <pc:sldMk cId="3918617412" sldId="263"/>
            <ac:spMk id="3" creationId="{00000000-0000-0000-0000-000000000000}"/>
          </ac:spMkLst>
        </pc:spChg>
        <pc:inkChg chg="add">
          <ac:chgData name="Divya Raj" userId="953ea2160669d320" providerId="LiveId" clId="{656295B5-9A5D-4A51-8282-54A6897AFABD}" dt="2018-04-07T12:25:52.377" v="5023"/>
          <ac:inkMkLst>
            <pc:docMk/>
            <pc:sldMk cId="3918617412" sldId="263"/>
            <ac:inkMk id="4" creationId="{E3E5569B-30AE-41A3-A6F0-4E16B501F0E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7T11:55:37.2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0 541,'7'1,"-1"0,1 0,-1 0,1 1,-1-1,0 2,1-1,-1 1,0 0,2 1,13 9,-1 1,2 2,-11-7,13 11,-1 0,-1 2,-1 1,-1 1,0 2,21 24,-41-50,0 0,0 1,0-1,0 0,1 1,-1-1,0 0,0 1,1-1,-1 0,0 0,0 1,1-1,-1 0,0 0,1 0,-1 1,0-1,1 0,-1 0,1 0,-1 0,0 0,1 0,-1 0,0 0,1 0,-1 0,1 0,-1 0,0 0,1 0,-1 0,0 0,1 0,-1 0,0 0,1-1,5-14,-4-31,-2 41,0-15,2 1,0 0,1-1,1 1,1 0,1 1,1-1,0 1,1 0,1 1,5-7,11-19,-8 11,2 2,4-3,39-56,-33 46,1 2,2 1,14-12,-24 30,0 1,1 1,9-4,-3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7T11:55:5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7T11:55:5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7T11:55:5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7T12:25:52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92,'1'-3,"-1"0,1 1,0-1,0 0,0 1,0-1,0 1,0 0,1-1,-1 1,1 0,0 0,-1-1,1 2,0-1,0 0,0 0,1 0,-1 1,0 0,1-1,0 1,8-5,0 0,1 1,0 1,1-1,-2 1,1 1,0 0,0 1,-1 0,13 0,-20 1,0 2,0-1,0 0,0 1,0 0,0 0,0 0,0 0,0 1,0-1,-1 1,1 0,-1 0,1 0,-1 1,0-1,0 1,0 0,1 0,2 5,0 0,0 0,-1 1,0 0,0-1,-1 2,-1-1,1 0,-1 1,-1-1,0 1,0 0,-1 0,1 6,-2 17,-1 0,-2 0,-5 25,1-2,3-33,-2 1,0-1,-1 0,-6 10,6-15,0 0,1 1,1-1,1 1,1 0,0 1,1 3,2-20,1 1,-1-1,0 1,1-1,0 0,-1 1,1-1,1 0,-1 0,0 0,1 0,-1 0,1 0,0 0,0 0,0-1,1 1,-1-1,1 1,-1-1,1 0,0 0,0 0,-1-1,1 1,1 0,-1-1,0 0,0 0,0 0,1 0,-1-1,11 3,-1-1,0-1,0-1,0 1,0-2,1 0,7-2,-18 2,-1 1,1 0,-1 0,1-1,-1 1,1 1,0-1,-1 0,1 1,-1-1,1 1,-1 0,1 0,1 1,-3-1,1 0,-1 0,0 0,0 0,0 1,0-1,0 0,0 0,0 1,-1-1,1 1,0-1,-1 1,1-1,-1 1,0-1,1 1,-1 0,0-1,0 1,0-1,0 1,0 1,-2 6,1 0,-1 0,0 0,-1 0,0 0,-4 6,-10 33,-9 40,18-63,0-1,2 1,0 1,2-1,1 2,1 12,3 1,1-1,2 0,2 0,2 3,-3-24,1 1,4 9,-3-10,-1 0,2 11,4 27,-3 0,-2 1,0 47,-7-97,0 13,-1 1,0-1,-2 2,2-15,0 0,-1-1,0 1,0-1,-1 1,0-1,0 0,-1 0,1 0,-1-1,-1 2,0-1,0 0,-1 0,1-1,-1 0,0 0,-1 0,1-1,-1 0,0 0,0-1,0 0,0 0,0 0,-1-1,0 0,1-1,-1 1,-1-1,-21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7239000" cy="17526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IIIT-S [UG-1 Set A] END-SEM</a:t>
            </a:r>
          </a:p>
          <a:p>
            <a:endParaRPr lang="en-US" sz="2800" dirty="0"/>
          </a:p>
          <a:p>
            <a:r>
              <a:rPr lang="en-US" sz="2800" dirty="0"/>
              <a:t>To be PRESENTED ON </a:t>
            </a:r>
            <a:r>
              <a:rPr lang="en-US" sz="2800" dirty="0" err="1">
                <a:solidFill>
                  <a:srgbClr val="FF0000"/>
                </a:solidFill>
              </a:rPr>
              <a:t>april</a:t>
            </a:r>
            <a:r>
              <a:rPr lang="en-US" sz="2800" dirty="0">
                <a:solidFill>
                  <a:srgbClr val="FF0000"/>
                </a:solidFill>
              </a:rPr>
              <a:t> 16</a:t>
            </a:r>
            <a:r>
              <a:rPr lang="en-US" sz="2800" baseline="30000" dirty="0">
                <a:solidFill>
                  <a:srgbClr val="FF0000"/>
                </a:solidFill>
              </a:rPr>
              <a:t>th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SPEAKING ASSIGNMENT</a:t>
            </a:r>
            <a:endParaRPr lang="en-GB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DESCRIPTION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79448"/>
            <a:ext cx="8991600" cy="4721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ANY topic that you would like to speak on, one that you can draw some kind of a </a:t>
            </a:r>
            <a:r>
              <a:rPr lang="en-US" u="sng" dirty="0"/>
              <a:t>personal reference</a:t>
            </a:r>
            <a:r>
              <a:rPr lang="en-US" dirty="0"/>
              <a:t> to (this aspect is crucial!).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Prepare what you would like to say based on a mind-map of your different sub-topics (a minimum of 4 to 5 sub-topics) </a:t>
            </a:r>
          </a:p>
          <a:p>
            <a:endParaRPr lang="en-US" dirty="0"/>
          </a:p>
          <a:p>
            <a:r>
              <a:rPr lang="en-US" dirty="0"/>
              <a:t>You will have to cover all these sub-topics when you present your speech (1:30 - 2:00 minutes in length).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You will also have to submit your mind-map when you present your speech. Your speaking will be video-recorded for assessment purposes.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" y="228600"/>
            <a:ext cx="9132537" cy="987552"/>
          </a:xfrm>
        </p:spPr>
        <p:txBody>
          <a:bodyPr>
            <a:noAutofit/>
          </a:bodyPr>
          <a:lstStyle/>
          <a:p>
            <a:r>
              <a:rPr lang="en-US" sz="2400" b="1" dirty="0"/>
              <a:t>LANGUAGE REQUIREMENTS: </a:t>
            </a:r>
            <a:r>
              <a:rPr lang="en-US" sz="2400" dirty="0"/>
              <a:t>You MUST demonstrate your mastery over the following language functions when you speak</a:t>
            </a:r>
            <a:endParaRPr lang="en-GB" sz="24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1215238"/>
              </p:ext>
            </p:extLst>
          </p:nvPr>
        </p:nvGraphicFramePr>
        <p:xfrm>
          <a:off x="301752" y="1447800"/>
          <a:ext cx="8732838" cy="51720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2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LANGUAGE</a:t>
                      </a:r>
                      <a:r>
                        <a:rPr lang="en-US" sz="1400" baseline="0" dirty="0"/>
                        <a:t> FUNCTIONS</a:t>
                      </a:r>
                      <a:endParaRPr lang="en-GB" sz="1400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CORRESPONDING</a:t>
                      </a:r>
                      <a:r>
                        <a:rPr lang="en-US" sz="1400" baseline="0" dirty="0"/>
                        <a:t> GRAMMAR/ LEXIS</a:t>
                      </a:r>
                      <a:endParaRPr lang="en-GB" sz="1400" dirty="0"/>
                    </a:p>
                  </a:txBody>
                  <a:tcPr marL="94492" marR="944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34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1.   Making comparisons or contrasting things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Comparatives and superlatives of adjectives, suitably higher-order expressions to compare, contrast, or express equality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2.   Expressing opinions and impressions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Phrases and expressions to express opinions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3.   Justifying and giving reasons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Phrases and expressions to justify and express reasons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4.   Describing past events (using a mix of tenses)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Simple past tense, present &amp; past perfect tenses, past continuous tense, past time phrases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5.   Predicting/ Informing about the future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Use of ‘will’ and other future time expressions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123736911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6.   Expressing certainty, uncertainty and speculating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Conditionals, modals, passive modals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90619791"/>
                  </a:ext>
                </a:extLst>
              </a:tr>
              <a:tr h="51549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7.   Reporting the speech (statements/ claims, etc.) of others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/>
                        <a:t>Reporting verbs (not just ‘say’ &amp; ‘tell’!)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806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8.   Describing a process/ event where the agent is unknown/unimportant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/>
                        <a:t>Passive voice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806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/>
                        <a:t>9.   Expanding, elaborating on, and connecting ideas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/>
                        <a:t>Range of sentence connectors &amp; conjunctions</a:t>
                      </a:r>
                      <a:endParaRPr lang="en-GB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0869" marR="70869" marT="0" marB="0"/>
                </a:tc>
                <a:extLst>
                  <a:ext uri="{0D108BD9-81ED-4DB2-BD59-A6C34878D82A}">
                    <a16:rowId xmlns:a16="http://schemas.microsoft.com/office/drawing/2014/main" val="41940848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you choose your topic?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949952"/>
          </a:xfrm>
        </p:spPr>
        <p:txBody>
          <a:bodyPr>
            <a:normAutofit/>
          </a:bodyPr>
          <a:lstStyle/>
          <a:p>
            <a:r>
              <a:rPr lang="en-IN" dirty="0"/>
              <a:t>Select a topic with a narrow focus, i.e., it must NOT be a very broad, generalised subject. For example:</a:t>
            </a:r>
          </a:p>
          <a:p>
            <a:pPr lvl="1"/>
            <a:r>
              <a:rPr lang="en-IN" strike="sngStrike" dirty="0"/>
              <a:t>SCHOOLING IN INDIA </a:t>
            </a:r>
            <a:r>
              <a:rPr lang="en-IN" dirty="0">
                <a:solidFill>
                  <a:schemeClr val="accent1"/>
                </a:solidFill>
              </a:rPr>
              <a:t>(Too broad in scope)</a:t>
            </a:r>
          </a:p>
          <a:p>
            <a:pPr lvl="1"/>
            <a:r>
              <a:rPr lang="en-IN" dirty="0"/>
              <a:t>Running an experimental school in a small village in India </a:t>
            </a:r>
          </a:p>
          <a:p>
            <a:pPr marL="27432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(more narrow-focussed in scope)</a:t>
            </a:r>
            <a:endParaRPr lang="en-IN" dirty="0"/>
          </a:p>
          <a:p>
            <a:pPr lvl="1"/>
            <a:endParaRPr lang="en-US" sz="823" dirty="0"/>
          </a:p>
          <a:p>
            <a:r>
              <a:rPr lang="en-IN" dirty="0"/>
              <a:t>Choose a topic about which you have a lot to say and that you have a personal connect with. For example:</a:t>
            </a:r>
          </a:p>
          <a:p>
            <a:pPr lvl="1"/>
            <a:r>
              <a:rPr lang="en-IN" dirty="0"/>
              <a:t>Running an experimental school in a small village in India 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Did you study in such a school or do you know someone who did?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Do you know someone who runs such a school?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Have you always wanted to study in a non-typical school environment?</a:t>
            </a:r>
            <a:endParaRPr lang="en-I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CE6FA-DB2E-4040-B1CE-12CC11FE3240}"/>
                  </a:ext>
                </a:extLst>
              </p14:cNvPr>
              <p14:cNvContentPartPr/>
              <p14:nvPr/>
            </p14:nvContentPartPr>
            <p14:xfrm>
              <a:off x="8150071" y="2796809"/>
              <a:ext cx="293760" cy="29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CE6FA-DB2E-4040-B1CE-12CC11FE3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1071" y="2787809"/>
                <a:ext cx="311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7C0190-F5E5-4631-909B-C7BA3D90D70B}"/>
                  </a:ext>
                </a:extLst>
              </p14:cNvPr>
              <p14:cNvContentPartPr/>
              <p14:nvPr/>
            </p14:nvContentPartPr>
            <p14:xfrm>
              <a:off x="-656249" y="92408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7C0190-F5E5-4631-909B-C7BA3D90D7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64889" y="9154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can you choose your topic? (Contd.)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949952"/>
          </a:xfrm>
        </p:spPr>
        <p:txBody>
          <a:bodyPr>
            <a:normAutofit/>
          </a:bodyPr>
          <a:lstStyle/>
          <a:p>
            <a:r>
              <a:rPr lang="en-IN" dirty="0"/>
              <a:t>Choose a topic that offers you the scope to use the range of language functions you are expected to demonstrate.</a:t>
            </a:r>
          </a:p>
          <a:p>
            <a:pPr marL="0" indent="0">
              <a:buNone/>
            </a:pPr>
            <a:r>
              <a:rPr lang="en-IN" dirty="0"/>
              <a:t>   Consider the same example:</a:t>
            </a:r>
          </a:p>
          <a:p>
            <a:pPr lvl="1"/>
            <a:r>
              <a:rPr lang="en-IN" dirty="0"/>
              <a:t>Running an experimental school in a small village in India </a:t>
            </a:r>
          </a:p>
          <a:p>
            <a:pPr lvl="1"/>
            <a:endParaRPr lang="en-US" sz="823" dirty="0"/>
          </a:p>
          <a:p>
            <a:pPr marL="0" indent="0">
              <a:buNone/>
            </a:pPr>
            <a:r>
              <a:rPr lang="en-IN" dirty="0"/>
              <a:t>   Can this topic be used to generate…</a:t>
            </a:r>
          </a:p>
          <a:p>
            <a:pPr lvl="1"/>
            <a:r>
              <a:rPr lang="en-IN" dirty="0"/>
              <a:t>past tenses?</a:t>
            </a:r>
          </a:p>
          <a:p>
            <a:pPr lvl="1"/>
            <a:r>
              <a:rPr lang="en-IN" dirty="0"/>
              <a:t>future expressions?</a:t>
            </a:r>
          </a:p>
          <a:p>
            <a:pPr lvl="1"/>
            <a:r>
              <a:rPr lang="en-IN" dirty="0"/>
              <a:t>speculate?</a:t>
            </a:r>
          </a:p>
          <a:p>
            <a:pPr lvl="1"/>
            <a:r>
              <a:rPr lang="en-IN" dirty="0"/>
              <a:t>report others’ words and ideas?</a:t>
            </a:r>
          </a:p>
          <a:p>
            <a:pPr lvl="1"/>
            <a:r>
              <a:rPr lang="en-IN" dirty="0"/>
              <a:t>describe a process/event in passive voice?</a:t>
            </a:r>
          </a:p>
          <a:p>
            <a:pPr lvl="1"/>
            <a:r>
              <a:rPr lang="en-IN" dirty="0"/>
              <a:t>expressions to compare and contrast?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7C0190-F5E5-4631-909B-C7BA3D90D70B}"/>
                  </a:ext>
                </a:extLst>
              </p14:cNvPr>
              <p14:cNvContentPartPr/>
              <p14:nvPr/>
            </p14:nvContentPartPr>
            <p14:xfrm>
              <a:off x="-656249" y="92408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7C0190-F5E5-4631-909B-C7BA3D90D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4889" y="9154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78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can you choose your topic? (Contd.)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9144000" cy="4949952"/>
          </a:xfrm>
        </p:spPr>
        <p:txBody>
          <a:bodyPr>
            <a:normAutofit fontScale="92500"/>
          </a:bodyPr>
          <a:lstStyle/>
          <a:p>
            <a:r>
              <a:rPr lang="en-IN" dirty="0"/>
              <a:t>Plan your sub-topics in such a way that each one can be used to generate different language functions.</a:t>
            </a:r>
          </a:p>
          <a:p>
            <a:r>
              <a:rPr lang="en-IN" dirty="0"/>
              <a:t>Word your sub-topics also carefully – the way you have worded them should not give away the contents of what you have to say about them. </a:t>
            </a:r>
          </a:p>
          <a:p>
            <a:r>
              <a:rPr lang="en-IN" dirty="0"/>
              <a:t>For example, consider sub-topics for the same topic:</a:t>
            </a:r>
          </a:p>
          <a:p>
            <a:pPr marL="274320" lvl="1" indent="0">
              <a:buNone/>
            </a:pPr>
            <a:r>
              <a:rPr lang="en-IN" dirty="0"/>
              <a:t>“Running an experimental school in a small village in India”  </a:t>
            </a:r>
          </a:p>
          <a:p>
            <a:pPr lvl="1"/>
            <a:r>
              <a:rPr lang="en-IN" strike="sngStrike" dirty="0"/>
              <a:t>Where it is</a:t>
            </a:r>
            <a:endParaRPr lang="en-IN" dirty="0"/>
          </a:p>
          <a:p>
            <a:pPr lvl="1"/>
            <a:r>
              <a:rPr lang="en-IN" strike="sngStrike" dirty="0"/>
              <a:t>Who runs it</a:t>
            </a:r>
            <a:r>
              <a:rPr lang="en-IN" dirty="0"/>
              <a:t>    = How this school came into being</a:t>
            </a:r>
          </a:p>
          <a:p>
            <a:pPr lvl="1"/>
            <a:r>
              <a:rPr lang="en-IN" strike="sngStrike" dirty="0"/>
              <a:t>What happens there</a:t>
            </a:r>
            <a:r>
              <a:rPr lang="en-IN" dirty="0"/>
              <a:t> = Interesting teaching experiments being carried out</a:t>
            </a:r>
          </a:p>
          <a:p>
            <a:pPr lvl="1"/>
            <a:r>
              <a:rPr lang="en-IN" strike="sngStrike" dirty="0"/>
              <a:t>Why I like it </a:t>
            </a:r>
            <a:r>
              <a:rPr lang="en-IN" dirty="0"/>
              <a:t>= What I think of this concept and why it must </a:t>
            </a:r>
            <a:r>
              <a:rPr lang="en-IN"/>
              <a:t>be endorsed</a:t>
            </a:r>
            <a:endParaRPr lang="en-IN" dirty="0"/>
          </a:p>
          <a:p>
            <a:pPr lvl="1"/>
            <a:r>
              <a:rPr lang="en-IN" strike="sngStrike" dirty="0"/>
              <a:t>It won’t work in India</a:t>
            </a:r>
            <a:r>
              <a:rPr lang="en-IN" dirty="0"/>
              <a:t> = Probability of success of such a school in India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7C0190-F5E5-4631-909B-C7BA3D90D70B}"/>
                  </a:ext>
                </a:extLst>
              </p14:cNvPr>
              <p14:cNvContentPartPr/>
              <p14:nvPr/>
            </p14:nvContentPartPr>
            <p14:xfrm>
              <a:off x="-656249" y="92408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7C0190-F5E5-4631-909B-C7BA3D90D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4889" y="915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E5569B-30AE-41A3-A6F0-4E16B501F0EF}"/>
                  </a:ext>
                </a:extLst>
              </p14:cNvPr>
              <p14:cNvContentPartPr/>
              <p14:nvPr/>
            </p14:nvContentPartPr>
            <p14:xfrm>
              <a:off x="2141920" y="4369653"/>
              <a:ext cx="162720" cy="72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E5569B-30AE-41A3-A6F0-4E16B501F0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2920" y="4360653"/>
                <a:ext cx="180360" cy="7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6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677B-043D-4E30-8145-999BE8C8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35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EVALUATION RUBRIC: You will be assessed on the following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D588-A36D-44AF-A309-9EA1E7CAD4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74648"/>
            <a:ext cx="8689848" cy="517855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Invention 						                      [7]</a:t>
            </a:r>
          </a:p>
          <a:p>
            <a:pPr lvl="1"/>
            <a:r>
              <a:rPr lang="en-IN" dirty="0"/>
              <a:t>Clear explanation of the focus of the topic and a justification of why this topic has been chosen</a:t>
            </a:r>
          </a:p>
          <a:p>
            <a:pPr lvl="1"/>
            <a:r>
              <a:rPr lang="en-IN" dirty="0"/>
              <a:t>Discrete and clearly defined sub-topics</a:t>
            </a:r>
          </a:p>
          <a:p>
            <a:pPr lvl="1"/>
            <a:r>
              <a:rPr lang="en-IN" dirty="0"/>
              <a:t>Well-selected points under each sub-topic (a good mix of facts, opinions, explanations, and examples)</a:t>
            </a:r>
          </a:p>
          <a:p>
            <a:r>
              <a:rPr lang="en-IN" dirty="0"/>
              <a:t>Arrangement 						         [4]</a:t>
            </a:r>
          </a:p>
          <a:p>
            <a:pPr lvl="1"/>
            <a:r>
              <a:rPr lang="en-IN" dirty="0"/>
              <a:t>Clear introduction and conclusion</a:t>
            </a:r>
          </a:p>
          <a:p>
            <a:pPr lvl="1"/>
            <a:r>
              <a:rPr lang="en-IN" dirty="0"/>
              <a:t>Smooth flow between sub-topics </a:t>
            </a:r>
          </a:p>
          <a:p>
            <a:pPr lvl="1"/>
            <a:r>
              <a:rPr lang="en-IN" dirty="0"/>
              <a:t>Logical and coherent link between sentences </a:t>
            </a:r>
          </a:p>
          <a:p>
            <a:r>
              <a:rPr lang="en-IN" dirty="0"/>
              <a:t>Language							        [12]</a:t>
            </a:r>
          </a:p>
          <a:p>
            <a:pPr lvl="1"/>
            <a:r>
              <a:rPr lang="en-IN" dirty="0"/>
              <a:t>Task fulfilment (demonstrated use of all language functions)</a:t>
            </a:r>
          </a:p>
          <a:p>
            <a:pPr lvl="1"/>
            <a:r>
              <a:rPr lang="en-IN" dirty="0"/>
              <a:t> Grammatical range and accuracy</a:t>
            </a:r>
          </a:p>
          <a:p>
            <a:pPr lvl="1"/>
            <a:r>
              <a:rPr lang="en-IN" dirty="0"/>
              <a:t>Lexical range and accuracy</a:t>
            </a:r>
          </a:p>
          <a:p>
            <a:r>
              <a:rPr lang="en-IN" dirty="0"/>
              <a:t>Memory &amp; Delivery 					         [2]</a:t>
            </a:r>
          </a:p>
          <a:p>
            <a:pPr lvl="1"/>
            <a:r>
              <a:rPr lang="en-IN" dirty="0"/>
              <a:t>Speaking clearly and confidently, with a good control over what you have planned to say</a:t>
            </a:r>
          </a:p>
        </p:txBody>
      </p:sp>
    </p:spTree>
    <p:extLst>
      <p:ext uri="{BB962C8B-B14F-4D97-AF65-F5344CB8AC3E}">
        <p14:creationId xmlns:p14="http://schemas.microsoft.com/office/powerpoint/2010/main" val="235646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489</TotalTime>
  <Words>597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Georgia</vt:lpstr>
      <vt:lpstr>Times New Roman</vt:lpstr>
      <vt:lpstr>Wingdings</vt:lpstr>
      <vt:lpstr>Wingdings 2</vt:lpstr>
      <vt:lpstr>Civic</vt:lpstr>
      <vt:lpstr>SPEAKING ASSIGNMENT</vt:lpstr>
      <vt:lpstr>ASSIGNMENT DESCRIPTION</vt:lpstr>
      <vt:lpstr>LANGUAGE REQUIREMENTS: You MUST demonstrate your mastery over the following language functions when you speak</vt:lpstr>
      <vt:lpstr>How do you choose your topic?</vt:lpstr>
      <vt:lpstr>How can you choose your topic? (Contd.)</vt:lpstr>
      <vt:lpstr>How can you choose your topic? (Contd.)</vt:lpstr>
      <vt:lpstr>EVALUATION RUBRIC: You will be assessed on the following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WRITTEN ASSIGNMENT</dc:title>
  <dc:creator>Divya</dc:creator>
  <cp:lastModifiedBy>Divya Raj</cp:lastModifiedBy>
  <cp:revision>47</cp:revision>
  <dcterms:created xsi:type="dcterms:W3CDTF">2006-08-16T00:00:00Z</dcterms:created>
  <dcterms:modified xsi:type="dcterms:W3CDTF">2018-04-07T12:30:32Z</dcterms:modified>
</cp:coreProperties>
</file>