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OpenSans-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Red-Black Trees</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Insertion and Deletion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idx="1" type="body"/>
          </p:nvPr>
        </p:nvSpPr>
        <p:spPr>
          <a:xfrm>
            <a:off x="206500" y="395100"/>
            <a:ext cx="8520600" cy="2081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150">
                <a:solidFill>
                  <a:schemeClr val="dk1"/>
                </a:solidFill>
                <a:highlight>
                  <a:srgbClr val="FFFFFF"/>
                </a:highlight>
                <a:latin typeface="Open Sans"/>
                <a:ea typeface="Open Sans"/>
                <a:cs typeface="Open Sans"/>
                <a:sym typeface="Open Sans"/>
              </a:rPr>
              <a:t>3) </a:t>
            </a:r>
            <a:r>
              <a:rPr lang="en" sz="1400">
                <a:solidFill>
                  <a:schemeClr val="dk1"/>
                </a:solidFill>
                <a:highlight>
                  <a:srgbClr val="FFFFFF"/>
                </a:highlight>
                <a:latin typeface="Open Sans"/>
                <a:ea typeface="Open Sans"/>
                <a:cs typeface="Open Sans"/>
                <a:sym typeface="Open Sans"/>
              </a:rPr>
              <a:t>Do following if color of x’s parent is not BLACK or x is not root.</a:t>
            </a:r>
            <a:endParaRPr sz="1400">
              <a:solidFill>
                <a:schemeClr val="dk1"/>
              </a:solidFill>
              <a:highlight>
                <a:srgbClr val="FFFFFF"/>
              </a:highlight>
              <a:latin typeface="Open Sans"/>
              <a:ea typeface="Open Sans"/>
              <a:cs typeface="Open Sans"/>
              <a:sym typeface="Open Sans"/>
            </a:endParaRPr>
          </a:p>
          <a:p>
            <a:pPr indent="0" lvl="0" marL="0" rtl="0">
              <a:spcBef>
                <a:spcPts val="1600"/>
              </a:spcBef>
              <a:spcAft>
                <a:spcPts val="0"/>
              </a:spcAft>
              <a:buNone/>
            </a:pPr>
            <a:r>
              <a:rPr b="1" lang="en" sz="1400">
                <a:solidFill>
                  <a:schemeClr val="dk1"/>
                </a:solidFill>
                <a:highlight>
                  <a:srgbClr val="FFFFFF"/>
                </a:highlight>
                <a:latin typeface="Open Sans"/>
                <a:ea typeface="Open Sans"/>
                <a:cs typeface="Open Sans"/>
                <a:sym typeface="Open Sans"/>
              </a:rPr>
              <a:t>a) If x’s uncle is</a:t>
            </a:r>
            <a:r>
              <a:rPr lang="en" sz="1400">
                <a:solidFill>
                  <a:schemeClr val="dk1"/>
                </a:solidFill>
                <a:highlight>
                  <a:srgbClr val="FFFFFF"/>
                </a:highlight>
                <a:latin typeface="Open Sans"/>
                <a:ea typeface="Open Sans"/>
                <a:cs typeface="Open Sans"/>
                <a:sym typeface="Open Sans"/>
              </a:rPr>
              <a:t> </a:t>
            </a:r>
            <a:r>
              <a:rPr b="1" lang="en" sz="1400">
                <a:solidFill>
                  <a:srgbClr val="FF0000"/>
                </a:solidFill>
                <a:highlight>
                  <a:srgbClr val="FFFFFF"/>
                </a:highlight>
                <a:latin typeface="Open Sans"/>
                <a:ea typeface="Open Sans"/>
                <a:cs typeface="Open Sans"/>
                <a:sym typeface="Open Sans"/>
              </a:rPr>
              <a:t>RED</a:t>
            </a:r>
            <a:r>
              <a:rPr lang="en" sz="1400">
                <a:solidFill>
                  <a:schemeClr val="dk1"/>
                </a:solidFill>
                <a:highlight>
                  <a:srgbClr val="FFFFFF"/>
                </a:highlight>
                <a:latin typeface="Open Sans"/>
                <a:ea typeface="Open Sans"/>
                <a:cs typeface="Open Sans"/>
                <a:sym typeface="Open Sans"/>
              </a:rPr>
              <a:t> </a:t>
            </a:r>
            <a:endParaRPr sz="1400">
              <a:solidFill>
                <a:schemeClr val="dk1"/>
              </a:solidFill>
              <a:highlight>
                <a:srgbClr val="FFFFFF"/>
              </a:highlight>
              <a:latin typeface="Open Sans"/>
              <a:ea typeface="Open Sans"/>
              <a:cs typeface="Open Sans"/>
              <a:sym typeface="Open Sans"/>
            </a:endParaRPr>
          </a:p>
          <a:p>
            <a:pPr indent="0" lvl="0" marL="914400" rtl="0" algn="just">
              <a:spcBef>
                <a:spcPts val="1600"/>
              </a:spcBef>
              <a:spcAft>
                <a:spcPts val="0"/>
              </a:spcAft>
              <a:buClr>
                <a:schemeClr val="dk1"/>
              </a:buClr>
              <a:buSzPts val="1100"/>
              <a:buFont typeface="Arial"/>
              <a:buNone/>
            </a:pPr>
            <a:r>
              <a:rPr b="1" lang="en" sz="1400">
                <a:solidFill>
                  <a:schemeClr val="dk1"/>
                </a:solidFill>
                <a:highlight>
                  <a:srgbClr val="FFFFFF"/>
                </a:highlight>
                <a:latin typeface="Open Sans"/>
                <a:ea typeface="Open Sans"/>
                <a:cs typeface="Open Sans"/>
                <a:sym typeface="Open Sans"/>
              </a:rPr>
              <a:t>(i)</a:t>
            </a:r>
            <a:r>
              <a:rPr lang="en" sz="1400">
                <a:solidFill>
                  <a:schemeClr val="dk1"/>
                </a:solidFill>
                <a:highlight>
                  <a:srgbClr val="FFFFFF"/>
                </a:highlight>
                <a:latin typeface="Open Sans"/>
                <a:ea typeface="Open Sans"/>
                <a:cs typeface="Open Sans"/>
                <a:sym typeface="Open Sans"/>
              </a:rPr>
              <a:t> Change color of parent and uncle as BLACK.</a:t>
            </a:r>
            <a:endParaRPr sz="1400">
              <a:solidFill>
                <a:schemeClr val="dk1"/>
              </a:solidFill>
              <a:highlight>
                <a:srgbClr val="FFFFFF"/>
              </a:highlight>
              <a:latin typeface="Open Sans"/>
              <a:ea typeface="Open Sans"/>
              <a:cs typeface="Open Sans"/>
              <a:sym typeface="Open Sans"/>
            </a:endParaRPr>
          </a:p>
          <a:p>
            <a:pPr indent="0" lvl="0" marL="914400" rtl="0" algn="just">
              <a:spcBef>
                <a:spcPts val="0"/>
              </a:spcBef>
              <a:spcAft>
                <a:spcPts val="0"/>
              </a:spcAft>
              <a:buClr>
                <a:schemeClr val="dk1"/>
              </a:buClr>
              <a:buSzPts val="1100"/>
              <a:buFont typeface="Arial"/>
              <a:buNone/>
            </a:pPr>
            <a:r>
              <a:rPr b="1" lang="en" sz="1400">
                <a:solidFill>
                  <a:schemeClr val="dk1"/>
                </a:solidFill>
                <a:highlight>
                  <a:srgbClr val="FFFFFF"/>
                </a:highlight>
                <a:latin typeface="Open Sans"/>
                <a:ea typeface="Open Sans"/>
                <a:cs typeface="Open Sans"/>
                <a:sym typeface="Open Sans"/>
              </a:rPr>
              <a:t>(ii)</a:t>
            </a:r>
            <a:r>
              <a:rPr lang="en" sz="1400">
                <a:solidFill>
                  <a:schemeClr val="dk1"/>
                </a:solidFill>
                <a:highlight>
                  <a:srgbClr val="FFFFFF"/>
                </a:highlight>
                <a:latin typeface="Open Sans"/>
                <a:ea typeface="Open Sans"/>
                <a:cs typeface="Open Sans"/>
                <a:sym typeface="Open Sans"/>
              </a:rPr>
              <a:t> color of </a:t>
            </a:r>
            <a:r>
              <a:rPr lang="en" sz="1400">
                <a:solidFill>
                  <a:schemeClr val="dk1"/>
                </a:solidFill>
                <a:highlight>
                  <a:srgbClr val="FFFFFF"/>
                </a:highlight>
                <a:latin typeface="Open Sans"/>
                <a:ea typeface="Open Sans"/>
                <a:cs typeface="Open Sans"/>
                <a:sym typeface="Open Sans"/>
              </a:rPr>
              <a:t>grandparent</a:t>
            </a:r>
            <a:r>
              <a:rPr lang="en" sz="1400">
                <a:solidFill>
                  <a:schemeClr val="dk1"/>
                </a:solidFill>
                <a:highlight>
                  <a:srgbClr val="FFFFFF"/>
                </a:highlight>
                <a:latin typeface="Open Sans"/>
                <a:ea typeface="Open Sans"/>
                <a:cs typeface="Open Sans"/>
                <a:sym typeface="Open Sans"/>
              </a:rPr>
              <a:t> as RED.</a:t>
            </a:r>
            <a:endParaRPr sz="1400">
              <a:solidFill>
                <a:schemeClr val="dk1"/>
              </a:solidFill>
              <a:highlight>
                <a:srgbClr val="FFFFFF"/>
              </a:highlight>
              <a:latin typeface="Open Sans"/>
              <a:ea typeface="Open Sans"/>
              <a:cs typeface="Open Sans"/>
              <a:sym typeface="Open Sans"/>
            </a:endParaRPr>
          </a:p>
          <a:p>
            <a:pPr indent="0" lvl="0" marL="914400">
              <a:spcBef>
                <a:spcPts val="0"/>
              </a:spcBef>
              <a:spcAft>
                <a:spcPts val="1600"/>
              </a:spcAft>
              <a:buNone/>
            </a:pPr>
            <a:r>
              <a:rPr b="1" lang="en" sz="1400">
                <a:solidFill>
                  <a:schemeClr val="dk1"/>
                </a:solidFill>
                <a:highlight>
                  <a:srgbClr val="FFFFFF"/>
                </a:highlight>
                <a:latin typeface="Open Sans"/>
                <a:ea typeface="Open Sans"/>
                <a:cs typeface="Open Sans"/>
                <a:sym typeface="Open Sans"/>
              </a:rPr>
              <a:t>(iii)</a:t>
            </a:r>
            <a:r>
              <a:rPr lang="en" sz="1400">
                <a:solidFill>
                  <a:schemeClr val="dk1"/>
                </a:solidFill>
                <a:highlight>
                  <a:srgbClr val="FFFFFF"/>
                </a:highlight>
                <a:latin typeface="Open Sans"/>
                <a:ea typeface="Open Sans"/>
                <a:cs typeface="Open Sans"/>
                <a:sym typeface="Open Sans"/>
              </a:rPr>
              <a:t> Change x = x’s grandparent, repeat steps 2 and 3 for new x.</a:t>
            </a:r>
            <a:endParaRPr sz="1400"/>
          </a:p>
        </p:txBody>
      </p:sp>
      <p:pic>
        <p:nvPicPr>
          <p:cNvPr id="114" name="Shape 114"/>
          <p:cNvPicPr preferRelativeResize="0"/>
          <p:nvPr/>
        </p:nvPicPr>
        <p:blipFill>
          <a:blip r:embed="rId3">
            <a:alphaModFix/>
          </a:blip>
          <a:stretch>
            <a:fillRect/>
          </a:stretch>
        </p:blipFill>
        <p:spPr>
          <a:xfrm>
            <a:off x="0" y="2628900"/>
            <a:ext cx="5715000" cy="2514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highlight>
                  <a:srgbClr val="FFFFFF"/>
                </a:highlight>
                <a:latin typeface="Open Sans"/>
                <a:ea typeface="Open Sans"/>
                <a:cs typeface="Open Sans"/>
                <a:sym typeface="Open Sans"/>
              </a:rPr>
              <a:t>Left Left Case (p is left child of g and x is left child of p)</a:t>
            </a:r>
            <a:endParaRPr sz="1800"/>
          </a:p>
        </p:txBody>
      </p:sp>
      <p:sp>
        <p:nvSpPr>
          <p:cNvPr id="120" name="Shape 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21" name="Shape 121"/>
          <p:cNvPicPr preferRelativeResize="0"/>
          <p:nvPr/>
        </p:nvPicPr>
        <p:blipFill>
          <a:blip r:embed="rId3">
            <a:alphaModFix/>
          </a:blip>
          <a:stretch>
            <a:fillRect/>
          </a:stretch>
        </p:blipFill>
        <p:spPr>
          <a:xfrm>
            <a:off x="645179" y="1202754"/>
            <a:ext cx="7853650" cy="2921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highlight>
                  <a:srgbClr val="FFFFFF"/>
                </a:highlight>
                <a:latin typeface="Open Sans"/>
                <a:ea typeface="Open Sans"/>
                <a:cs typeface="Open Sans"/>
                <a:sym typeface="Open Sans"/>
              </a:rPr>
              <a:t>Left Right Case (p is left child of g and x is right child of p)</a:t>
            </a:r>
            <a:endParaRPr sz="1800"/>
          </a:p>
        </p:txBody>
      </p:sp>
      <p:sp>
        <p:nvSpPr>
          <p:cNvPr id="127" name="Shape 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28" name="Shape 128"/>
          <p:cNvPicPr preferRelativeResize="0"/>
          <p:nvPr/>
        </p:nvPicPr>
        <p:blipFill>
          <a:blip r:embed="rId3">
            <a:alphaModFix/>
          </a:blip>
          <a:stretch>
            <a:fillRect/>
          </a:stretch>
        </p:blipFill>
        <p:spPr>
          <a:xfrm>
            <a:off x="861150" y="1346050"/>
            <a:ext cx="7258050" cy="2895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highlight>
                  <a:srgbClr val="FFFFFF"/>
                </a:highlight>
                <a:latin typeface="Open Sans"/>
                <a:ea typeface="Open Sans"/>
                <a:cs typeface="Open Sans"/>
                <a:sym typeface="Open Sans"/>
              </a:rPr>
              <a:t>Right Right Case (p is right child of g and x is right child of p)</a:t>
            </a:r>
            <a:endParaRPr sz="1800"/>
          </a:p>
        </p:txBody>
      </p:sp>
      <p:sp>
        <p:nvSpPr>
          <p:cNvPr id="134" name="Shape 1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35" name="Shape 135"/>
          <p:cNvPicPr preferRelativeResize="0"/>
          <p:nvPr/>
        </p:nvPicPr>
        <p:blipFill>
          <a:blip r:embed="rId3">
            <a:alphaModFix/>
          </a:blip>
          <a:stretch>
            <a:fillRect/>
          </a:stretch>
        </p:blipFill>
        <p:spPr>
          <a:xfrm>
            <a:off x="719775" y="1107500"/>
            <a:ext cx="7704450" cy="3506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highlight>
                  <a:srgbClr val="FFFFFF"/>
                </a:highlight>
                <a:latin typeface="Open Sans"/>
                <a:ea typeface="Open Sans"/>
                <a:cs typeface="Open Sans"/>
                <a:sym typeface="Open Sans"/>
              </a:rPr>
              <a:t>Right Left Case (</a:t>
            </a:r>
            <a:r>
              <a:rPr lang="en" sz="1800">
                <a:highlight>
                  <a:srgbClr val="FFFFFF"/>
                </a:highlight>
                <a:latin typeface="Open Sans"/>
                <a:ea typeface="Open Sans"/>
                <a:cs typeface="Open Sans"/>
                <a:sym typeface="Open Sans"/>
              </a:rPr>
              <a:t>p is right child of g and x is left child of p)</a:t>
            </a:r>
            <a:endParaRPr sz="1800"/>
          </a:p>
        </p:txBody>
      </p:sp>
      <p:sp>
        <p:nvSpPr>
          <p:cNvPr id="141" name="Shape 1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42" name="Shape 142"/>
          <p:cNvPicPr preferRelativeResize="0"/>
          <p:nvPr/>
        </p:nvPicPr>
        <p:blipFill>
          <a:blip r:embed="rId3">
            <a:alphaModFix/>
          </a:blip>
          <a:stretch>
            <a:fillRect/>
          </a:stretch>
        </p:blipFill>
        <p:spPr>
          <a:xfrm>
            <a:off x="701226" y="1152475"/>
            <a:ext cx="7741550" cy="3322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8" name="Shape 1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49" name="Shape 149"/>
          <p:cNvPicPr preferRelativeResize="0"/>
          <p:nvPr/>
        </p:nvPicPr>
        <p:blipFill>
          <a:blip r:embed="rId3">
            <a:alphaModFix/>
          </a:blip>
          <a:stretch>
            <a:fillRect/>
          </a:stretch>
        </p:blipFill>
        <p:spPr>
          <a:xfrm>
            <a:off x="140275" y="166700"/>
            <a:ext cx="8942676" cy="4810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Deletion</a:t>
            </a:r>
            <a:endParaRPr/>
          </a:p>
        </p:txBody>
      </p:sp>
      <p:sp>
        <p:nvSpPr>
          <p:cNvPr id="155" name="Shape 1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highlight>
                  <a:srgbClr val="FFFFFF"/>
                </a:highlight>
                <a:latin typeface="Open Sans"/>
                <a:ea typeface="Open Sans"/>
                <a:cs typeface="Open Sans"/>
                <a:sym typeface="Open Sans"/>
              </a:rPr>
              <a:t>In insert operation, we check color of uncle to decide the appropriate case. In delete operation, </a:t>
            </a:r>
            <a:r>
              <a:rPr b="1" i="1" lang="en">
                <a:solidFill>
                  <a:schemeClr val="dk1"/>
                </a:solidFill>
                <a:highlight>
                  <a:srgbClr val="FFFFFF"/>
                </a:highlight>
                <a:latin typeface="Open Sans"/>
                <a:ea typeface="Open Sans"/>
                <a:cs typeface="Open Sans"/>
                <a:sym typeface="Open Sans"/>
              </a:rPr>
              <a:t>we check color of sibling</a:t>
            </a:r>
            <a:r>
              <a:rPr lang="en">
                <a:solidFill>
                  <a:schemeClr val="dk1"/>
                </a:solidFill>
                <a:highlight>
                  <a:srgbClr val="FFFFFF"/>
                </a:highlight>
                <a:latin typeface="Open Sans"/>
                <a:ea typeface="Open Sans"/>
                <a:cs typeface="Open Sans"/>
                <a:sym typeface="Open Sans"/>
              </a:rPr>
              <a:t> to decide the appropriate case.</a:t>
            </a:r>
            <a:endParaRPr>
              <a:solidFill>
                <a:schemeClr val="dk1"/>
              </a:solidFill>
              <a:highlight>
                <a:srgbClr val="FFFFFF"/>
              </a:highlight>
              <a:latin typeface="Open Sans"/>
              <a:ea typeface="Open Sans"/>
              <a:cs typeface="Open Sans"/>
              <a:sym typeface="Open Sans"/>
            </a:endParaRPr>
          </a:p>
          <a:p>
            <a:pPr indent="0" lvl="0" marL="0">
              <a:spcBef>
                <a:spcPts val="1600"/>
              </a:spcBef>
              <a:spcAft>
                <a:spcPts val="0"/>
              </a:spcAft>
              <a:buNone/>
            </a:pPr>
            <a:r>
              <a:t/>
            </a:r>
            <a:endParaRPr>
              <a:solidFill>
                <a:schemeClr val="dk1"/>
              </a:solidFill>
              <a:highlight>
                <a:srgbClr val="FFFFFF"/>
              </a:highlight>
              <a:latin typeface="Open Sans"/>
              <a:ea typeface="Open Sans"/>
              <a:cs typeface="Open Sans"/>
              <a:sym typeface="Open Sans"/>
            </a:endParaRPr>
          </a:p>
          <a:p>
            <a:pPr indent="0" lvl="0" marL="0">
              <a:spcBef>
                <a:spcPts val="1600"/>
              </a:spcBef>
              <a:spcAft>
                <a:spcPts val="0"/>
              </a:spcAft>
              <a:buClr>
                <a:schemeClr val="dk1"/>
              </a:buClr>
              <a:buSzPts val="1100"/>
              <a:buFont typeface="Arial"/>
              <a:buNone/>
            </a:pPr>
            <a:r>
              <a:rPr lang="en">
                <a:solidFill>
                  <a:schemeClr val="dk1"/>
                </a:solidFill>
                <a:highlight>
                  <a:srgbClr val="FFFFFF"/>
                </a:highlight>
                <a:latin typeface="Open Sans"/>
                <a:ea typeface="Open Sans"/>
                <a:cs typeface="Open Sans"/>
                <a:sym typeface="Open Sans"/>
              </a:rPr>
              <a:t>The main property that violates after insertion is two consecutive reds. In delete, the main violated property is, change of black height in subtrees as deletion of a black node may cause reduced black height in one root to leaf path.</a:t>
            </a:r>
            <a:endParaRPr>
              <a:solidFill>
                <a:schemeClr val="dk1"/>
              </a:solidFill>
              <a:highlight>
                <a:srgbClr val="FFFFFF"/>
              </a:highlight>
              <a:latin typeface="Open Sans"/>
              <a:ea typeface="Open Sans"/>
              <a:cs typeface="Open Sans"/>
              <a:sym typeface="Open Sans"/>
            </a:endParaRPr>
          </a:p>
          <a:p>
            <a:pPr indent="0" lvl="0" marL="0" rtl="0" algn="just">
              <a:spcBef>
                <a:spcPts val="1600"/>
              </a:spcBef>
              <a:spcAft>
                <a:spcPts val="0"/>
              </a:spcAft>
              <a:buClr>
                <a:schemeClr val="dk1"/>
              </a:buClr>
              <a:buSzPts val="1100"/>
              <a:buFont typeface="Arial"/>
              <a:buNone/>
            </a:pPr>
            <a:r>
              <a:t/>
            </a:r>
            <a:endParaRPr sz="1150">
              <a:solidFill>
                <a:schemeClr val="dk1"/>
              </a:solidFill>
              <a:highlight>
                <a:srgbClr val="FFFFFF"/>
              </a:highlight>
              <a:latin typeface="Open Sans"/>
              <a:ea typeface="Open Sans"/>
              <a:cs typeface="Open Sans"/>
              <a:sym typeface="Open Sans"/>
            </a:endParaRPr>
          </a:p>
          <a:p>
            <a:pPr indent="0" lvl="0" marL="0">
              <a:spcBef>
                <a:spcPts val="0"/>
              </a:spcBef>
              <a:spcAft>
                <a:spcPts val="1600"/>
              </a:spcAft>
              <a:buNone/>
            </a:pPr>
            <a:r>
              <a:t/>
            </a:r>
            <a:endParaRPr>
              <a:solidFill>
                <a:schemeClr val="dk1"/>
              </a:solidFill>
              <a:highlight>
                <a:srgbClr val="FFFFFF"/>
              </a:highlight>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idx="1" type="body"/>
          </p:nvPr>
        </p:nvSpPr>
        <p:spPr>
          <a:xfrm>
            <a:off x="311700" y="421550"/>
            <a:ext cx="8520600" cy="3416400"/>
          </a:xfrm>
          <a:prstGeom prst="rect">
            <a:avLst/>
          </a:prstGeom>
        </p:spPr>
        <p:txBody>
          <a:bodyPr anchorCtr="0" anchor="t" bIns="91425" lIns="91425" spcFirstLastPara="1" rIns="91425" wrap="square" tIns="91425">
            <a:noAutofit/>
          </a:bodyPr>
          <a:lstStyle/>
          <a:p>
            <a:pPr indent="0" lvl="0" marL="0" rtl="0" algn="just">
              <a:lnSpc>
                <a:spcPct val="171429"/>
              </a:lnSpc>
              <a:spcBef>
                <a:spcPts val="0"/>
              </a:spcBef>
              <a:spcAft>
                <a:spcPts val="0"/>
              </a:spcAft>
              <a:buClr>
                <a:schemeClr val="dk1"/>
              </a:buClr>
              <a:buSzPts val="1100"/>
              <a:buFont typeface="Arial"/>
              <a:buNone/>
            </a:pPr>
            <a:r>
              <a:rPr b="1" lang="en" sz="1400">
                <a:solidFill>
                  <a:schemeClr val="dk1"/>
                </a:solidFill>
                <a:latin typeface="Open Sans"/>
                <a:ea typeface="Open Sans"/>
                <a:cs typeface="Open Sans"/>
                <a:sym typeface="Open Sans"/>
              </a:rPr>
              <a:t>1)</a:t>
            </a:r>
            <a:r>
              <a:rPr lang="en" sz="1400">
                <a:solidFill>
                  <a:schemeClr val="dk1"/>
                </a:solidFill>
                <a:latin typeface="Open Sans"/>
                <a:ea typeface="Open Sans"/>
                <a:cs typeface="Open Sans"/>
                <a:sym typeface="Open Sans"/>
              </a:rPr>
              <a:t> Perform standard BST delete. When we perform standard delete operation in BST, we always end up deleting a node which is either leaf or has only one child.  (For node with 2 children, we replace with either left most node of right subtree or vice versa) </a:t>
            </a:r>
            <a:r>
              <a:rPr b="1" lang="en" sz="1400">
                <a:solidFill>
                  <a:schemeClr val="dk1"/>
                </a:solidFill>
                <a:latin typeface="Open Sans"/>
                <a:ea typeface="Open Sans"/>
                <a:cs typeface="Open Sans"/>
                <a:sym typeface="Open Sans"/>
              </a:rPr>
              <a:t>Let v be the node to be deleted and u be the child that replaces v </a:t>
            </a:r>
            <a:r>
              <a:rPr lang="en" sz="1400">
                <a:solidFill>
                  <a:schemeClr val="dk1"/>
                </a:solidFill>
                <a:latin typeface="Open Sans"/>
                <a:ea typeface="Open Sans"/>
                <a:cs typeface="Open Sans"/>
                <a:sym typeface="Open Sans"/>
              </a:rPr>
              <a:t>(Note that u is NULL when v is a leaf and color of NULL is considered as Black).</a:t>
            </a:r>
            <a:endParaRPr sz="1400">
              <a:solidFill>
                <a:schemeClr val="dk1"/>
              </a:solidFill>
              <a:latin typeface="Open Sans"/>
              <a:ea typeface="Open Sans"/>
              <a:cs typeface="Open Sans"/>
              <a:sym typeface="Open Sans"/>
            </a:endParaRPr>
          </a:p>
          <a:p>
            <a:pPr indent="0" lvl="0" marL="0" rtl="0" algn="just">
              <a:lnSpc>
                <a:spcPct val="171429"/>
              </a:lnSpc>
              <a:spcBef>
                <a:spcPts val="800"/>
              </a:spcBef>
              <a:spcAft>
                <a:spcPts val="0"/>
              </a:spcAft>
              <a:buClr>
                <a:schemeClr val="dk1"/>
              </a:buClr>
              <a:buSzPts val="1100"/>
              <a:buFont typeface="Arial"/>
              <a:buNone/>
            </a:pPr>
            <a:r>
              <a:rPr b="1" lang="en" sz="1400">
                <a:solidFill>
                  <a:schemeClr val="dk1"/>
                </a:solidFill>
                <a:latin typeface="Open Sans"/>
                <a:ea typeface="Open Sans"/>
                <a:cs typeface="Open Sans"/>
                <a:sym typeface="Open Sans"/>
              </a:rPr>
              <a:t>2) Simple Case: If either u or v is red,</a:t>
            </a:r>
            <a:r>
              <a:rPr lang="en" sz="1400">
                <a:solidFill>
                  <a:schemeClr val="dk1"/>
                </a:solidFill>
                <a:latin typeface="Open Sans"/>
                <a:ea typeface="Open Sans"/>
                <a:cs typeface="Open Sans"/>
                <a:sym typeface="Open Sans"/>
              </a:rPr>
              <a:t> we mark the replaced child as black (No change in black height). Note that both u and v cannot be red as v is parent of u and two consecutive reds are not allowed in red-black tree.</a:t>
            </a:r>
            <a:endParaRPr sz="1400">
              <a:solidFill>
                <a:schemeClr val="dk1"/>
              </a:solidFill>
              <a:latin typeface="Open Sans"/>
              <a:ea typeface="Open Sans"/>
              <a:cs typeface="Open Sans"/>
              <a:sym typeface="Open Sans"/>
            </a:endParaRPr>
          </a:p>
          <a:p>
            <a:pPr indent="0" lvl="0" marL="0">
              <a:spcBef>
                <a:spcPts val="800"/>
              </a:spcBef>
              <a:spcAft>
                <a:spcPts val="1600"/>
              </a:spcAft>
              <a:buNone/>
            </a:pPr>
            <a:r>
              <a:t/>
            </a:r>
            <a:endParaRPr sz="1400"/>
          </a:p>
        </p:txBody>
      </p:sp>
      <p:pic>
        <p:nvPicPr>
          <p:cNvPr id="161" name="Shape 161"/>
          <p:cNvPicPr preferRelativeResize="0"/>
          <p:nvPr/>
        </p:nvPicPr>
        <p:blipFill>
          <a:blip r:embed="rId3">
            <a:alphaModFix/>
          </a:blip>
          <a:stretch>
            <a:fillRect/>
          </a:stretch>
        </p:blipFill>
        <p:spPr>
          <a:xfrm>
            <a:off x="3930825" y="3235725"/>
            <a:ext cx="5213175" cy="1860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800">
                <a:highlight>
                  <a:srgbClr val="FFFFFF"/>
                </a:highlight>
                <a:latin typeface="Open Sans"/>
                <a:ea typeface="Open Sans"/>
                <a:cs typeface="Open Sans"/>
                <a:sym typeface="Open Sans"/>
              </a:rPr>
              <a:t>3) If Both u and v are Black</a:t>
            </a:r>
            <a:r>
              <a:rPr lang="en" sz="1800">
                <a:highlight>
                  <a:srgbClr val="FFFFFF"/>
                </a:highlight>
                <a:latin typeface="Open Sans"/>
                <a:ea typeface="Open Sans"/>
                <a:cs typeface="Open Sans"/>
                <a:sym typeface="Open Sans"/>
              </a:rPr>
              <a:t>.</a:t>
            </a:r>
            <a:endParaRPr sz="1800"/>
          </a:p>
        </p:txBody>
      </p:sp>
      <p:sp>
        <p:nvSpPr>
          <p:cNvPr id="167" name="Shape 1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71429"/>
              </a:lnSpc>
              <a:spcBef>
                <a:spcPts val="0"/>
              </a:spcBef>
              <a:spcAft>
                <a:spcPts val="0"/>
              </a:spcAft>
              <a:buClr>
                <a:schemeClr val="dk1"/>
              </a:buClr>
              <a:buSzPts val="1100"/>
              <a:buFont typeface="Arial"/>
              <a:buNone/>
            </a:pPr>
            <a:r>
              <a:rPr b="1" lang="en" sz="1100">
                <a:solidFill>
                  <a:schemeClr val="dk1"/>
                </a:solidFill>
                <a:latin typeface="Open Sans"/>
                <a:ea typeface="Open Sans"/>
                <a:cs typeface="Open Sans"/>
                <a:sym typeface="Open Sans"/>
              </a:rPr>
              <a:t>3.1)</a:t>
            </a:r>
            <a:r>
              <a:rPr lang="en" sz="1100">
                <a:solidFill>
                  <a:schemeClr val="dk1"/>
                </a:solidFill>
                <a:latin typeface="Open Sans"/>
                <a:ea typeface="Open Sans"/>
                <a:cs typeface="Open Sans"/>
                <a:sym typeface="Open Sans"/>
              </a:rPr>
              <a:t> </a:t>
            </a:r>
            <a:r>
              <a:rPr lang="en" sz="1400">
                <a:solidFill>
                  <a:schemeClr val="dk1"/>
                </a:solidFill>
                <a:latin typeface="Open Sans"/>
                <a:ea typeface="Open Sans"/>
                <a:cs typeface="Open Sans"/>
                <a:sym typeface="Open Sans"/>
              </a:rPr>
              <a:t>Color u as double black.  Now our task reduces to convert this double black to single black. Note that If v is leaf, then u is NULL and color of NULL is considered as black. So the deletion of a black leaf also causes a double black.</a:t>
            </a:r>
            <a:endParaRPr sz="1400">
              <a:solidFill>
                <a:schemeClr val="dk1"/>
              </a:solidFill>
              <a:latin typeface="Open Sans"/>
              <a:ea typeface="Open Sans"/>
              <a:cs typeface="Open Sans"/>
              <a:sym typeface="Open Sans"/>
            </a:endParaRPr>
          </a:p>
          <a:p>
            <a:pPr indent="0" lvl="0" marL="0">
              <a:spcBef>
                <a:spcPts val="800"/>
              </a:spcBef>
              <a:spcAft>
                <a:spcPts val="1600"/>
              </a:spcAft>
              <a:buNone/>
            </a:pPr>
            <a:r>
              <a:t/>
            </a:r>
            <a:endParaRPr/>
          </a:p>
        </p:txBody>
      </p:sp>
      <p:pic>
        <p:nvPicPr>
          <p:cNvPr descr="rbdelete12_new" id="168" name="Shape 168"/>
          <p:cNvPicPr preferRelativeResize="0"/>
          <p:nvPr/>
        </p:nvPicPr>
        <p:blipFill>
          <a:blip r:embed="rId3">
            <a:alphaModFix/>
          </a:blip>
          <a:stretch>
            <a:fillRect/>
          </a:stretch>
        </p:blipFill>
        <p:spPr>
          <a:xfrm>
            <a:off x="1333050" y="2485100"/>
            <a:ext cx="5715000" cy="2463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idx="1" type="body"/>
          </p:nvPr>
        </p:nvSpPr>
        <p:spPr>
          <a:xfrm>
            <a:off x="241575" y="65325"/>
            <a:ext cx="8520600" cy="3416400"/>
          </a:xfrm>
          <a:prstGeom prst="rect">
            <a:avLst/>
          </a:prstGeom>
        </p:spPr>
        <p:txBody>
          <a:bodyPr anchorCtr="0" anchor="t" bIns="91425" lIns="91425" spcFirstLastPara="1" rIns="91425" wrap="square" tIns="91425">
            <a:noAutofit/>
          </a:bodyPr>
          <a:lstStyle/>
          <a:p>
            <a:pPr indent="0" lvl="0" marL="0" rtl="0" algn="just">
              <a:lnSpc>
                <a:spcPct val="171429"/>
              </a:lnSpc>
              <a:spcBef>
                <a:spcPts val="0"/>
              </a:spcBef>
              <a:spcAft>
                <a:spcPts val="0"/>
              </a:spcAft>
              <a:buNone/>
            </a:pPr>
            <a:r>
              <a:rPr b="1" lang="en" sz="1100">
                <a:solidFill>
                  <a:schemeClr val="dk1"/>
                </a:solidFill>
                <a:latin typeface="Open Sans"/>
                <a:ea typeface="Open Sans"/>
                <a:cs typeface="Open Sans"/>
                <a:sym typeface="Open Sans"/>
              </a:rPr>
              <a:t>3.2)</a:t>
            </a:r>
            <a:r>
              <a:rPr lang="en" sz="1100">
                <a:solidFill>
                  <a:schemeClr val="dk1"/>
                </a:solidFill>
                <a:latin typeface="Open Sans"/>
                <a:ea typeface="Open Sans"/>
                <a:cs typeface="Open Sans"/>
                <a:sym typeface="Open Sans"/>
              </a:rPr>
              <a:t> Do following while the current node u is double black and it is not root. Let sibling of node be </a:t>
            </a:r>
            <a:r>
              <a:rPr b="1" lang="en" sz="1100">
                <a:solidFill>
                  <a:schemeClr val="dk1"/>
                </a:solidFill>
                <a:latin typeface="Open Sans"/>
                <a:ea typeface="Open Sans"/>
                <a:cs typeface="Open Sans"/>
                <a:sym typeface="Open Sans"/>
              </a:rPr>
              <a:t>s</a:t>
            </a:r>
            <a:r>
              <a:rPr lang="en" sz="1100">
                <a:solidFill>
                  <a:schemeClr val="dk1"/>
                </a:solidFill>
                <a:latin typeface="Open Sans"/>
                <a:ea typeface="Open Sans"/>
                <a:cs typeface="Open Sans"/>
                <a:sym typeface="Open Sans"/>
              </a:rPr>
              <a:t>.</a:t>
            </a:r>
            <a:endParaRPr sz="1100">
              <a:solidFill>
                <a:schemeClr val="dk1"/>
              </a:solidFill>
              <a:latin typeface="Open Sans"/>
              <a:ea typeface="Open Sans"/>
              <a:cs typeface="Open Sans"/>
              <a:sym typeface="Open Sans"/>
            </a:endParaRPr>
          </a:p>
          <a:p>
            <a:pPr indent="0" lvl="0" marL="0" rtl="0" algn="just">
              <a:lnSpc>
                <a:spcPct val="171429"/>
              </a:lnSpc>
              <a:spcBef>
                <a:spcPts val="800"/>
              </a:spcBef>
              <a:spcAft>
                <a:spcPts val="0"/>
              </a:spcAft>
              <a:buNone/>
            </a:pPr>
            <a:r>
              <a:rPr b="1" lang="en" sz="1100">
                <a:solidFill>
                  <a:schemeClr val="dk1"/>
                </a:solidFill>
                <a:latin typeface="Open Sans"/>
                <a:ea typeface="Open Sans"/>
                <a:cs typeface="Open Sans"/>
                <a:sym typeface="Open Sans"/>
              </a:rPr>
              <a:t>(a): If sibling s is black and at least one of sibling’s children is </a:t>
            </a:r>
            <a:r>
              <a:rPr b="1" lang="en" sz="1100">
                <a:solidFill>
                  <a:srgbClr val="FF0000"/>
                </a:solidFill>
                <a:latin typeface="Open Sans"/>
                <a:ea typeface="Open Sans"/>
                <a:cs typeface="Open Sans"/>
                <a:sym typeface="Open Sans"/>
              </a:rPr>
              <a:t>red</a:t>
            </a:r>
            <a:r>
              <a:rPr lang="en" sz="1100">
                <a:solidFill>
                  <a:schemeClr val="dk1"/>
                </a:solidFill>
                <a:latin typeface="Open Sans"/>
                <a:ea typeface="Open Sans"/>
                <a:cs typeface="Open Sans"/>
                <a:sym typeface="Open Sans"/>
              </a:rPr>
              <a:t>, perform rotation(s). Let the red child of s be </a:t>
            </a:r>
            <a:r>
              <a:rPr b="1" lang="en" sz="1100">
                <a:solidFill>
                  <a:srgbClr val="FF0000"/>
                </a:solidFill>
                <a:latin typeface="Open Sans"/>
                <a:ea typeface="Open Sans"/>
                <a:cs typeface="Open Sans"/>
                <a:sym typeface="Open Sans"/>
              </a:rPr>
              <a:t>r</a:t>
            </a:r>
            <a:r>
              <a:rPr lang="en" sz="1100">
                <a:solidFill>
                  <a:schemeClr val="dk1"/>
                </a:solidFill>
                <a:latin typeface="Open Sans"/>
                <a:ea typeface="Open Sans"/>
                <a:cs typeface="Open Sans"/>
                <a:sym typeface="Open Sans"/>
              </a:rPr>
              <a:t>. This case can be divided in four subcases depending upon positions of s and r.</a:t>
            </a:r>
            <a:endParaRPr sz="1100">
              <a:solidFill>
                <a:schemeClr val="dk1"/>
              </a:solidFill>
              <a:latin typeface="Open Sans"/>
              <a:ea typeface="Open Sans"/>
              <a:cs typeface="Open Sans"/>
              <a:sym typeface="Open Sans"/>
            </a:endParaRPr>
          </a:p>
          <a:p>
            <a:pPr indent="0" lvl="0" marL="0" rtl="0" algn="just">
              <a:lnSpc>
                <a:spcPct val="171429"/>
              </a:lnSpc>
              <a:spcBef>
                <a:spcPts val="800"/>
              </a:spcBef>
              <a:spcAft>
                <a:spcPts val="0"/>
              </a:spcAft>
              <a:buNone/>
            </a:pPr>
            <a:r>
              <a:rPr b="1" lang="en" sz="1100">
                <a:solidFill>
                  <a:schemeClr val="dk1"/>
                </a:solidFill>
                <a:latin typeface="Open Sans"/>
                <a:ea typeface="Open Sans"/>
                <a:cs typeface="Open Sans"/>
                <a:sym typeface="Open Sans"/>
              </a:rPr>
              <a:t>(i)</a:t>
            </a:r>
            <a:r>
              <a:rPr lang="en" sz="1100">
                <a:solidFill>
                  <a:schemeClr val="dk1"/>
                </a:solidFill>
                <a:latin typeface="Open Sans"/>
                <a:ea typeface="Open Sans"/>
                <a:cs typeface="Open Sans"/>
                <a:sym typeface="Open Sans"/>
              </a:rPr>
              <a:t>Left Left Case (s is left child of its parent and r is left child of s or both children of s are red). Mirror of Below Diagram</a:t>
            </a:r>
            <a:endParaRPr sz="1100">
              <a:solidFill>
                <a:schemeClr val="dk1"/>
              </a:solidFill>
              <a:latin typeface="Open Sans"/>
              <a:ea typeface="Open Sans"/>
              <a:cs typeface="Open Sans"/>
              <a:sym typeface="Open Sans"/>
            </a:endParaRPr>
          </a:p>
          <a:p>
            <a:pPr indent="0" lvl="0" marL="0" rtl="0" algn="just">
              <a:lnSpc>
                <a:spcPct val="171429"/>
              </a:lnSpc>
              <a:spcBef>
                <a:spcPts val="800"/>
              </a:spcBef>
              <a:spcAft>
                <a:spcPts val="0"/>
              </a:spcAft>
              <a:buNone/>
            </a:pPr>
            <a:r>
              <a:rPr b="1" lang="en" sz="1100">
                <a:solidFill>
                  <a:schemeClr val="dk1"/>
                </a:solidFill>
                <a:latin typeface="Open Sans"/>
                <a:ea typeface="Open Sans"/>
                <a:cs typeface="Open Sans"/>
                <a:sym typeface="Open Sans"/>
              </a:rPr>
              <a:t>(iii)</a:t>
            </a:r>
            <a:r>
              <a:rPr lang="en" sz="1100">
                <a:solidFill>
                  <a:schemeClr val="dk1"/>
                </a:solidFill>
                <a:latin typeface="Open Sans"/>
                <a:ea typeface="Open Sans"/>
                <a:cs typeface="Open Sans"/>
                <a:sym typeface="Open Sans"/>
              </a:rPr>
              <a:t> Right Right Case (s is right child of its parent and r is right child of s or both children of s are red)</a:t>
            </a:r>
            <a:endParaRPr sz="1100">
              <a:solidFill>
                <a:schemeClr val="dk1"/>
              </a:solidFill>
              <a:latin typeface="Open Sans"/>
              <a:ea typeface="Open Sans"/>
              <a:cs typeface="Open Sans"/>
              <a:sym typeface="Open Sans"/>
            </a:endParaRPr>
          </a:p>
          <a:p>
            <a:pPr indent="0" lvl="0" marL="0" rtl="0" algn="just">
              <a:lnSpc>
                <a:spcPct val="171429"/>
              </a:lnSpc>
              <a:spcBef>
                <a:spcPts val="800"/>
              </a:spcBef>
              <a:spcAft>
                <a:spcPts val="0"/>
              </a:spcAft>
              <a:buNone/>
            </a:pPr>
            <a:r>
              <a:t/>
            </a:r>
            <a:endParaRPr sz="1100">
              <a:solidFill>
                <a:schemeClr val="dk1"/>
              </a:solidFill>
              <a:latin typeface="Open Sans"/>
              <a:ea typeface="Open Sans"/>
              <a:cs typeface="Open Sans"/>
              <a:sym typeface="Open Sans"/>
            </a:endParaRPr>
          </a:p>
          <a:p>
            <a:pPr indent="0" lvl="0" marL="0" rtl="0" algn="just">
              <a:lnSpc>
                <a:spcPct val="171429"/>
              </a:lnSpc>
              <a:spcBef>
                <a:spcPts val="800"/>
              </a:spcBef>
              <a:spcAft>
                <a:spcPts val="0"/>
              </a:spcAft>
              <a:buNone/>
            </a:pPr>
            <a:r>
              <a:t/>
            </a:r>
            <a:endParaRPr sz="1100">
              <a:solidFill>
                <a:schemeClr val="dk1"/>
              </a:solidFill>
              <a:latin typeface="Open Sans"/>
              <a:ea typeface="Open Sans"/>
              <a:cs typeface="Open Sans"/>
              <a:sym typeface="Open Sans"/>
            </a:endParaRPr>
          </a:p>
          <a:p>
            <a:pPr indent="0" lvl="0" marL="0" rtl="0" algn="just">
              <a:lnSpc>
                <a:spcPct val="171429"/>
              </a:lnSpc>
              <a:spcBef>
                <a:spcPts val="800"/>
              </a:spcBef>
              <a:spcAft>
                <a:spcPts val="0"/>
              </a:spcAft>
              <a:buClr>
                <a:schemeClr val="dk1"/>
              </a:buClr>
              <a:buSzPts val="1100"/>
              <a:buFont typeface="Arial"/>
              <a:buNone/>
            </a:pPr>
            <a:r>
              <a:t/>
            </a:r>
            <a:endParaRPr sz="1100">
              <a:solidFill>
                <a:schemeClr val="dk1"/>
              </a:solidFill>
              <a:latin typeface="Open Sans"/>
              <a:ea typeface="Open Sans"/>
              <a:cs typeface="Open Sans"/>
              <a:sym typeface="Open Sans"/>
            </a:endParaRPr>
          </a:p>
          <a:p>
            <a:pPr indent="0" lvl="0" marL="0" rtl="0">
              <a:spcBef>
                <a:spcPts val="800"/>
              </a:spcBef>
              <a:spcAft>
                <a:spcPts val="0"/>
              </a:spcAft>
              <a:buClr>
                <a:schemeClr val="dk1"/>
              </a:buClr>
              <a:buSzPts val="1100"/>
              <a:buFont typeface="Arial"/>
              <a:buNone/>
            </a:pPr>
            <a:r>
              <a:t/>
            </a:r>
            <a:endParaRPr sz="1100">
              <a:solidFill>
                <a:schemeClr val="dk1"/>
              </a:solidFill>
              <a:latin typeface="Open Sans"/>
              <a:ea typeface="Open Sans"/>
              <a:cs typeface="Open Sans"/>
              <a:sym typeface="Open Sans"/>
            </a:endParaRPr>
          </a:p>
          <a:p>
            <a:pPr indent="0" lvl="0" marL="0">
              <a:spcBef>
                <a:spcPts val="0"/>
              </a:spcBef>
              <a:spcAft>
                <a:spcPts val="1600"/>
              </a:spcAft>
              <a:buNone/>
            </a:pPr>
            <a:r>
              <a:t/>
            </a:r>
            <a:endParaRPr/>
          </a:p>
        </p:txBody>
      </p:sp>
      <p:pic>
        <p:nvPicPr>
          <p:cNvPr descr="rbdelete14" id="174" name="Shape 174"/>
          <p:cNvPicPr preferRelativeResize="0"/>
          <p:nvPr/>
        </p:nvPicPr>
        <p:blipFill>
          <a:blip r:embed="rId3">
            <a:alphaModFix/>
          </a:blip>
          <a:stretch>
            <a:fillRect/>
          </a:stretch>
        </p:blipFill>
        <p:spPr>
          <a:xfrm>
            <a:off x="899225" y="2138325"/>
            <a:ext cx="6706250" cy="3000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Red-Black Trees: Properties</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71429"/>
              </a:lnSpc>
              <a:spcBef>
                <a:spcPts val="0"/>
              </a:spcBef>
              <a:spcAft>
                <a:spcPts val="0"/>
              </a:spcAft>
              <a:buClr>
                <a:schemeClr val="dk1"/>
              </a:buClr>
              <a:buSzPts val="1100"/>
              <a:buFont typeface="Arial"/>
              <a:buNone/>
            </a:pPr>
            <a:r>
              <a:rPr b="1" lang="en">
                <a:solidFill>
                  <a:schemeClr val="dk1"/>
                </a:solidFill>
                <a:latin typeface="Open Sans"/>
                <a:ea typeface="Open Sans"/>
                <a:cs typeface="Open Sans"/>
                <a:sym typeface="Open Sans"/>
              </a:rPr>
              <a:t>1) </a:t>
            </a:r>
            <a:r>
              <a:rPr lang="en">
                <a:solidFill>
                  <a:schemeClr val="dk1"/>
                </a:solidFill>
                <a:latin typeface="Open Sans"/>
                <a:ea typeface="Open Sans"/>
                <a:cs typeface="Open Sans"/>
                <a:sym typeface="Open Sans"/>
              </a:rPr>
              <a:t>Every node has a color either red or black.</a:t>
            </a:r>
            <a:endParaRPr>
              <a:solidFill>
                <a:schemeClr val="dk1"/>
              </a:solidFill>
              <a:latin typeface="Open Sans"/>
              <a:ea typeface="Open Sans"/>
              <a:cs typeface="Open Sans"/>
              <a:sym typeface="Open Sans"/>
            </a:endParaRPr>
          </a:p>
          <a:p>
            <a:pPr indent="0" lvl="0" marL="0" rtl="0" algn="just">
              <a:lnSpc>
                <a:spcPct val="171429"/>
              </a:lnSpc>
              <a:spcBef>
                <a:spcPts val="800"/>
              </a:spcBef>
              <a:spcAft>
                <a:spcPts val="0"/>
              </a:spcAft>
              <a:buClr>
                <a:schemeClr val="dk1"/>
              </a:buClr>
              <a:buSzPts val="1100"/>
              <a:buFont typeface="Arial"/>
              <a:buNone/>
            </a:pPr>
            <a:r>
              <a:rPr b="1" lang="en">
                <a:solidFill>
                  <a:schemeClr val="dk1"/>
                </a:solidFill>
                <a:latin typeface="Open Sans"/>
                <a:ea typeface="Open Sans"/>
                <a:cs typeface="Open Sans"/>
                <a:sym typeface="Open Sans"/>
              </a:rPr>
              <a:t>2) </a:t>
            </a:r>
            <a:r>
              <a:rPr lang="en">
                <a:solidFill>
                  <a:schemeClr val="dk1"/>
                </a:solidFill>
                <a:latin typeface="Open Sans"/>
                <a:ea typeface="Open Sans"/>
                <a:cs typeface="Open Sans"/>
                <a:sym typeface="Open Sans"/>
              </a:rPr>
              <a:t>Root of tree is always black.</a:t>
            </a:r>
            <a:endParaRPr>
              <a:solidFill>
                <a:schemeClr val="dk1"/>
              </a:solidFill>
              <a:latin typeface="Open Sans"/>
              <a:ea typeface="Open Sans"/>
              <a:cs typeface="Open Sans"/>
              <a:sym typeface="Open Sans"/>
            </a:endParaRPr>
          </a:p>
          <a:p>
            <a:pPr indent="0" lvl="0" marL="0" rtl="0" algn="just">
              <a:lnSpc>
                <a:spcPct val="171429"/>
              </a:lnSpc>
              <a:spcBef>
                <a:spcPts val="800"/>
              </a:spcBef>
              <a:spcAft>
                <a:spcPts val="0"/>
              </a:spcAft>
              <a:buClr>
                <a:schemeClr val="dk1"/>
              </a:buClr>
              <a:buSzPts val="1100"/>
              <a:buFont typeface="Arial"/>
              <a:buNone/>
            </a:pPr>
            <a:r>
              <a:rPr b="1" lang="en">
                <a:solidFill>
                  <a:schemeClr val="dk1"/>
                </a:solidFill>
                <a:latin typeface="Open Sans"/>
                <a:ea typeface="Open Sans"/>
                <a:cs typeface="Open Sans"/>
                <a:sym typeface="Open Sans"/>
              </a:rPr>
              <a:t>3) </a:t>
            </a:r>
            <a:r>
              <a:rPr lang="en">
                <a:solidFill>
                  <a:schemeClr val="dk1"/>
                </a:solidFill>
                <a:latin typeface="Open Sans"/>
                <a:ea typeface="Open Sans"/>
                <a:cs typeface="Open Sans"/>
                <a:sym typeface="Open Sans"/>
              </a:rPr>
              <a:t>There are no two adjacent red nodes (A red node cannot have a red parent or red child).</a:t>
            </a:r>
            <a:endParaRPr>
              <a:solidFill>
                <a:schemeClr val="dk1"/>
              </a:solidFill>
              <a:latin typeface="Open Sans"/>
              <a:ea typeface="Open Sans"/>
              <a:cs typeface="Open Sans"/>
              <a:sym typeface="Open Sans"/>
            </a:endParaRPr>
          </a:p>
          <a:p>
            <a:pPr indent="0" lvl="0" marL="0" rtl="0" algn="just">
              <a:lnSpc>
                <a:spcPct val="171429"/>
              </a:lnSpc>
              <a:spcBef>
                <a:spcPts val="800"/>
              </a:spcBef>
              <a:spcAft>
                <a:spcPts val="0"/>
              </a:spcAft>
              <a:buClr>
                <a:schemeClr val="dk1"/>
              </a:buClr>
              <a:buSzPts val="1100"/>
              <a:buFont typeface="Arial"/>
              <a:buNone/>
            </a:pPr>
            <a:r>
              <a:rPr b="1" lang="en">
                <a:solidFill>
                  <a:schemeClr val="dk1"/>
                </a:solidFill>
                <a:latin typeface="Open Sans"/>
                <a:ea typeface="Open Sans"/>
                <a:cs typeface="Open Sans"/>
                <a:sym typeface="Open Sans"/>
              </a:rPr>
              <a:t>4) </a:t>
            </a:r>
            <a:r>
              <a:rPr lang="en">
                <a:solidFill>
                  <a:schemeClr val="dk1"/>
                </a:solidFill>
                <a:latin typeface="Open Sans"/>
                <a:ea typeface="Open Sans"/>
                <a:cs typeface="Open Sans"/>
                <a:sym typeface="Open Sans"/>
              </a:rPr>
              <a:t>Every path from root to a NULL node has same number of black nodes.</a:t>
            </a:r>
            <a:endParaRPr>
              <a:solidFill>
                <a:schemeClr val="dk1"/>
              </a:solidFill>
              <a:latin typeface="Open Sans"/>
              <a:ea typeface="Open Sans"/>
              <a:cs typeface="Open Sans"/>
              <a:sym typeface="Open Sans"/>
            </a:endParaRPr>
          </a:p>
          <a:p>
            <a:pPr indent="0" lvl="0" marL="0">
              <a:spcBef>
                <a:spcPts val="8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70125" y="445025"/>
            <a:ext cx="8520600" cy="1832100"/>
          </a:xfrm>
          <a:prstGeom prst="rect">
            <a:avLst/>
          </a:prstGeom>
        </p:spPr>
        <p:txBody>
          <a:bodyPr anchorCtr="0" anchor="t" bIns="91425" lIns="91425" spcFirstLastPara="1" rIns="91425" wrap="square" tIns="91425">
            <a:noAutofit/>
          </a:bodyPr>
          <a:lstStyle/>
          <a:p>
            <a:pPr indent="0" lvl="0" marL="0" rtl="0" algn="just">
              <a:lnSpc>
                <a:spcPct val="171429"/>
              </a:lnSpc>
              <a:spcBef>
                <a:spcPts val="0"/>
              </a:spcBef>
              <a:spcAft>
                <a:spcPts val="0"/>
              </a:spcAft>
              <a:buNone/>
            </a:pPr>
            <a:r>
              <a:rPr b="1" lang="en" sz="1400">
                <a:latin typeface="Open Sans"/>
                <a:ea typeface="Open Sans"/>
                <a:cs typeface="Open Sans"/>
                <a:sym typeface="Open Sans"/>
              </a:rPr>
              <a:t>(ii)</a:t>
            </a:r>
            <a:r>
              <a:rPr lang="en" sz="1400">
                <a:latin typeface="Open Sans"/>
                <a:ea typeface="Open Sans"/>
                <a:cs typeface="Open Sans"/>
                <a:sym typeface="Open Sans"/>
              </a:rPr>
              <a:t> Left Right Case (s is left child of its parent and r is right child). Mirror of below diagram</a:t>
            </a:r>
            <a:endParaRPr sz="1400">
              <a:latin typeface="Open Sans"/>
              <a:ea typeface="Open Sans"/>
              <a:cs typeface="Open Sans"/>
              <a:sym typeface="Open Sans"/>
            </a:endParaRPr>
          </a:p>
          <a:p>
            <a:pPr indent="0" lvl="0" marL="0" rtl="0" algn="just">
              <a:lnSpc>
                <a:spcPct val="171429"/>
              </a:lnSpc>
              <a:spcBef>
                <a:spcPts val="800"/>
              </a:spcBef>
              <a:spcAft>
                <a:spcPts val="0"/>
              </a:spcAft>
              <a:buClr>
                <a:schemeClr val="dk1"/>
              </a:buClr>
              <a:buSzPts val="1100"/>
              <a:buFont typeface="Arial"/>
              <a:buNone/>
            </a:pPr>
            <a:r>
              <a:rPr b="1" lang="en" sz="1400">
                <a:latin typeface="Open Sans"/>
                <a:ea typeface="Open Sans"/>
                <a:cs typeface="Open Sans"/>
                <a:sym typeface="Open Sans"/>
              </a:rPr>
              <a:t>(iv) </a:t>
            </a:r>
            <a:r>
              <a:rPr lang="en" sz="1400">
                <a:latin typeface="Open Sans"/>
                <a:ea typeface="Open Sans"/>
                <a:cs typeface="Open Sans"/>
                <a:sym typeface="Open Sans"/>
              </a:rPr>
              <a:t>Right Right Case (s is right child of its parent and r is right child of s or both children of s are red)</a:t>
            </a:r>
            <a:endParaRPr sz="1400">
              <a:latin typeface="Open Sans"/>
              <a:ea typeface="Open Sans"/>
              <a:cs typeface="Open Sans"/>
              <a:sym typeface="Open Sans"/>
            </a:endParaRPr>
          </a:p>
          <a:p>
            <a:pPr indent="0" lvl="0" marL="0">
              <a:spcBef>
                <a:spcPts val="800"/>
              </a:spcBef>
              <a:spcAft>
                <a:spcPts val="0"/>
              </a:spcAft>
              <a:buNone/>
            </a:pPr>
            <a:r>
              <a:t/>
            </a:r>
            <a:endParaRPr/>
          </a:p>
        </p:txBody>
      </p:sp>
      <p:pic>
        <p:nvPicPr>
          <p:cNvPr descr="rbdelete13New" id="180" name="Shape 180"/>
          <p:cNvPicPr preferRelativeResize="0"/>
          <p:nvPr/>
        </p:nvPicPr>
        <p:blipFill>
          <a:blip r:embed="rId3">
            <a:alphaModFix/>
          </a:blip>
          <a:stretch>
            <a:fillRect/>
          </a:stretch>
        </p:blipFill>
        <p:spPr>
          <a:xfrm>
            <a:off x="533800" y="1747750"/>
            <a:ext cx="6912576" cy="2576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descr="rbdelete15" id="185" name="Shape 185"/>
          <p:cNvPicPr preferRelativeResize="0"/>
          <p:nvPr/>
        </p:nvPicPr>
        <p:blipFill>
          <a:blip r:embed="rId3">
            <a:alphaModFix/>
          </a:blip>
          <a:stretch>
            <a:fillRect/>
          </a:stretch>
        </p:blipFill>
        <p:spPr>
          <a:xfrm>
            <a:off x="311700" y="1774525"/>
            <a:ext cx="7111999" cy="2943245"/>
          </a:xfrm>
          <a:prstGeom prst="rect">
            <a:avLst/>
          </a:prstGeom>
          <a:noFill/>
          <a:ln>
            <a:noFill/>
          </a:ln>
        </p:spPr>
      </p:pic>
      <p:sp>
        <p:nvSpPr>
          <p:cNvPr id="186" name="Shape 186"/>
          <p:cNvSpPr txBox="1"/>
          <p:nvPr/>
        </p:nvSpPr>
        <p:spPr>
          <a:xfrm>
            <a:off x="262425" y="219750"/>
            <a:ext cx="8455500" cy="13911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1150">
                <a:highlight>
                  <a:srgbClr val="FFFFFF"/>
                </a:highlight>
                <a:latin typeface="Open Sans"/>
                <a:ea typeface="Open Sans"/>
                <a:cs typeface="Open Sans"/>
                <a:sym typeface="Open Sans"/>
              </a:rPr>
              <a:t>b) </a:t>
            </a:r>
            <a:r>
              <a:rPr b="1" lang="en" sz="1150">
                <a:highlight>
                  <a:srgbClr val="FFFFFF"/>
                </a:highlight>
                <a:latin typeface="Open Sans"/>
                <a:ea typeface="Open Sans"/>
                <a:cs typeface="Open Sans"/>
                <a:sym typeface="Open Sans"/>
              </a:rPr>
              <a:t>If sibling is black and its both children are black</a:t>
            </a:r>
            <a:r>
              <a:rPr lang="en" sz="1150">
                <a:highlight>
                  <a:srgbClr val="FFFFFF"/>
                </a:highlight>
                <a:latin typeface="Open Sans"/>
                <a:ea typeface="Open Sans"/>
                <a:cs typeface="Open Sans"/>
                <a:sym typeface="Open Sans"/>
              </a:rPr>
              <a:t>, perform recoloring, and recur for the parent if parent is black.</a:t>
            </a:r>
            <a:endParaRPr sz="1150">
              <a:highlight>
                <a:srgbClr val="FFFFFF"/>
              </a:highlight>
              <a:latin typeface="Open Sans"/>
              <a:ea typeface="Open Sans"/>
              <a:cs typeface="Open Sans"/>
              <a:sym typeface="Open Sans"/>
            </a:endParaRPr>
          </a:p>
          <a:p>
            <a:pPr indent="0" lvl="0" marL="0" rtl="0" algn="just">
              <a:lnSpc>
                <a:spcPct val="115000"/>
              </a:lnSpc>
              <a:spcBef>
                <a:spcPts val="0"/>
              </a:spcBef>
              <a:spcAft>
                <a:spcPts val="0"/>
              </a:spcAft>
              <a:buNone/>
            </a:pPr>
            <a:r>
              <a:t/>
            </a:r>
            <a:endParaRPr sz="1150">
              <a:highlight>
                <a:srgbClr val="FFFFFF"/>
              </a:highlight>
              <a:latin typeface="Open Sans"/>
              <a:ea typeface="Open Sans"/>
              <a:cs typeface="Open Sans"/>
              <a:sym typeface="Open Sans"/>
            </a:endParaRPr>
          </a:p>
          <a:p>
            <a:pPr indent="0" lvl="0" marL="0" rtl="0">
              <a:spcBef>
                <a:spcPts val="0"/>
              </a:spcBef>
              <a:spcAft>
                <a:spcPts val="0"/>
              </a:spcAft>
              <a:buNone/>
            </a:pPr>
            <a:r>
              <a:rPr lang="en" sz="1150">
                <a:highlight>
                  <a:srgbClr val="FFFFFF"/>
                </a:highlight>
                <a:latin typeface="Open Sans"/>
                <a:ea typeface="Open Sans"/>
                <a:cs typeface="Open Sans"/>
                <a:sym typeface="Open Sans"/>
              </a:rPr>
              <a:t>In this case, if parent was red, then we didn’t need to recur for prent, we can simply make it black (red + double black = single black)</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nvSpPr>
        <p:spPr>
          <a:xfrm>
            <a:off x="81900" y="1071750"/>
            <a:ext cx="9062100" cy="3000000"/>
          </a:xfrm>
          <a:prstGeom prst="rect">
            <a:avLst/>
          </a:prstGeom>
          <a:noFill/>
          <a:ln>
            <a:noFill/>
          </a:ln>
        </p:spPr>
        <p:txBody>
          <a:bodyPr anchorCtr="0" anchor="ctr" bIns="91425" lIns="91425" spcFirstLastPara="1" rIns="91425" wrap="square" tIns="91425">
            <a:noAutofit/>
          </a:bodyPr>
          <a:lstStyle/>
          <a:p>
            <a:pPr indent="0" lvl="0" marL="0" rtl="0" algn="just">
              <a:lnSpc>
                <a:spcPct val="171429"/>
              </a:lnSpc>
              <a:spcBef>
                <a:spcPts val="0"/>
              </a:spcBef>
              <a:spcAft>
                <a:spcPts val="0"/>
              </a:spcAft>
              <a:buNone/>
            </a:pPr>
            <a:r>
              <a:rPr b="1" lang="en" sz="1100">
                <a:latin typeface="Open Sans"/>
                <a:ea typeface="Open Sans"/>
                <a:cs typeface="Open Sans"/>
                <a:sym typeface="Open Sans"/>
              </a:rPr>
              <a:t>(c): If sibling is </a:t>
            </a:r>
            <a:r>
              <a:rPr b="1" lang="en" sz="1100">
                <a:solidFill>
                  <a:srgbClr val="FF0000"/>
                </a:solidFill>
                <a:latin typeface="Open Sans"/>
                <a:ea typeface="Open Sans"/>
                <a:cs typeface="Open Sans"/>
                <a:sym typeface="Open Sans"/>
              </a:rPr>
              <a:t>red</a:t>
            </a:r>
            <a:r>
              <a:rPr lang="en" sz="1100">
                <a:latin typeface="Open Sans"/>
                <a:ea typeface="Open Sans"/>
                <a:cs typeface="Open Sans"/>
                <a:sym typeface="Open Sans"/>
              </a:rPr>
              <a:t>, perform a rotation to move old sibling up, recolor the old sibling and parent. The new sibling is always black (See the below diagram). This mainly converts the tree to black sibling case (by rotation) and  leads to case (a) or (b). This case can be divided in two subcases.</a:t>
            </a:r>
            <a:endParaRPr sz="1100">
              <a:latin typeface="Open Sans"/>
              <a:ea typeface="Open Sans"/>
              <a:cs typeface="Open Sans"/>
              <a:sym typeface="Open Sans"/>
            </a:endParaRPr>
          </a:p>
          <a:p>
            <a:pPr indent="457200" lvl="0" marL="0" rtl="0" algn="just">
              <a:lnSpc>
                <a:spcPct val="171429"/>
              </a:lnSpc>
              <a:spcBef>
                <a:spcPts val="800"/>
              </a:spcBef>
              <a:spcAft>
                <a:spcPts val="0"/>
              </a:spcAft>
              <a:buNone/>
            </a:pPr>
            <a:r>
              <a:rPr b="1" lang="en" sz="1100">
                <a:latin typeface="Open Sans"/>
                <a:ea typeface="Open Sans"/>
                <a:cs typeface="Open Sans"/>
                <a:sym typeface="Open Sans"/>
              </a:rPr>
              <a:t>(i)</a:t>
            </a:r>
            <a:r>
              <a:rPr lang="en" sz="1100">
                <a:latin typeface="Open Sans"/>
                <a:ea typeface="Open Sans"/>
                <a:cs typeface="Open Sans"/>
                <a:sym typeface="Open Sans"/>
              </a:rPr>
              <a:t> Left Case (s is left child of its parent). This is mirror of right right case shown in below diagram. We right rotate the parent p.</a:t>
            </a:r>
            <a:endParaRPr sz="1100">
              <a:latin typeface="Open Sans"/>
              <a:ea typeface="Open Sans"/>
              <a:cs typeface="Open Sans"/>
              <a:sym typeface="Open Sans"/>
            </a:endParaRPr>
          </a:p>
          <a:p>
            <a:pPr indent="0" lvl="0" marL="0" rtl="0" algn="just">
              <a:lnSpc>
                <a:spcPct val="171429"/>
              </a:lnSpc>
              <a:spcBef>
                <a:spcPts val="800"/>
              </a:spcBef>
              <a:spcAft>
                <a:spcPts val="0"/>
              </a:spcAft>
              <a:buNone/>
            </a:pPr>
            <a:r>
              <a:rPr lang="en" sz="1100">
                <a:latin typeface="Open Sans"/>
                <a:ea typeface="Open Sans"/>
                <a:cs typeface="Open Sans"/>
                <a:sym typeface="Open Sans"/>
              </a:rPr>
              <a:t>            </a:t>
            </a:r>
            <a:r>
              <a:rPr b="1" lang="en" sz="1100">
                <a:latin typeface="Open Sans"/>
                <a:ea typeface="Open Sans"/>
                <a:cs typeface="Open Sans"/>
                <a:sym typeface="Open Sans"/>
              </a:rPr>
              <a:t>(</a:t>
            </a:r>
            <a:r>
              <a:rPr b="1" lang="en" sz="1100">
                <a:latin typeface="Open Sans"/>
                <a:ea typeface="Open Sans"/>
                <a:cs typeface="Open Sans"/>
                <a:sym typeface="Open Sans"/>
              </a:rPr>
              <a:t>iii)</a:t>
            </a:r>
            <a:r>
              <a:rPr lang="en" sz="1100">
                <a:latin typeface="Open Sans"/>
                <a:ea typeface="Open Sans"/>
                <a:cs typeface="Open Sans"/>
                <a:sym typeface="Open Sans"/>
              </a:rPr>
              <a:t> Right Case (s is right child of its parent). We left rotate the parent p.</a:t>
            </a:r>
            <a:endParaRPr sz="1100">
              <a:latin typeface="Open Sans"/>
              <a:ea typeface="Open Sans"/>
              <a:cs typeface="Open Sans"/>
              <a:sym typeface="Open Sans"/>
            </a:endParaRPr>
          </a:p>
          <a:p>
            <a:pPr indent="0" lvl="0" marL="0" rtl="0" algn="just">
              <a:lnSpc>
                <a:spcPct val="171429"/>
              </a:lnSpc>
              <a:spcBef>
                <a:spcPts val="800"/>
              </a:spcBef>
              <a:spcAft>
                <a:spcPts val="0"/>
              </a:spcAft>
              <a:buClr>
                <a:schemeClr val="dk1"/>
              </a:buClr>
              <a:buSzPts val="1100"/>
              <a:buFont typeface="Arial"/>
              <a:buNone/>
            </a:pPr>
            <a:r>
              <a:rPr b="1" lang="en" sz="1100">
                <a:solidFill>
                  <a:schemeClr val="dk1"/>
                </a:solidFill>
                <a:latin typeface="Open Sans"/>
                <a:ea typeface="Open Sans"/>
                <a:cs typeface="Open Sans"/>
                <a:sym typeface="Open Sans"/>
              </a:rPr>
              <a:t>3.3)</a:t>
            </a:r>
            <a:r>
              <a:rPr lang="en" sz="1100">
                <a:solidFill>
                  <a:schemeClr val="dk1"/>
                </a:solidFill>
                <a:latin typeface="Open Sans"/>
                <a:ea typeface="Open Sans"/>
                <a:cs typeface="Open Sans"/>
                <a:sym typeface="Open Sans"/>
              </a:rPr>
              <a:t> If u is root, make it single black and return (Black height of complete tree reduces by 1).</a:t>
            </a:r>
            <a:endParaRPr sz="1100">
              <a:solidFill>
                <a:schemeClr val="dk1"/>
              </a:solidFill>
              <a:latin typeface="Open Sans"/>
              <a:ea typeface="Open Sans"/>
              <a:cs typeface="Open Sans"/>
              <a:sym typeface="Open Sans"/>
            </a:endParaRPr>
          </a:p>
          <a:p>
            <a:pPr indent="0" lvl="0" marL="0" rtl="0" algn="just">
              <a:lnSpc>
                <a:spcPct val="171429"/>
              </a:lnSpc>
              <a:spcBef>
                <a:spcPts val="800"/>
              </a:spcBef>
              <a:spcAft>
                <a:spcPts val="0"/>
              </a:spcAft>
              <a:buNone/>
            </a:pPr>
            <a:r>
              <a:t/>
            </a:r>
            <a:endParaRPr sz="1100">
              <a:latin typeface="Open Sans"/>
              <a:ea typeface="Open Sans"/>
              <a:cs typeface="Open Sans"/>
              <a:sym typeface="Open Sans"/>
            </a:endParaRPr>
          </a:p>
          <a:p>
            <a:pPr indent="0" lvl="0" marL="0" rtl="0" algn="just">
              <a:lnSpc>
                <a:spcPct val="171429"/>
              </a:lnSpc>
              <a:spcBef>
                <a:spcPts val="800"/>
              </a:spcBef>
              <a:spcAft>
                <a:spcPts val="800"/>
              </a:spcAft>
              <a:buNone/>
            </a:pPr>
            <a:r>
              <a:t/>
            </a:r>
            <a:endParaRPr sz="1100">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descr="rbdelete16" id="197" name="Shape 197"/>
          <p:cNvPicPr preferRelativeResize="0"/>
          <p:nvPr/>
        </p:nvPicPr>
        <p:blipFill>
          <a:blip r:embed="rId3">
            <a:alphaModFix/>
          </a:blip>
          <a:stretch>
            <a:fillRect/>
          </a:stretch>
        </p:blipFill>
        <p:spPr>
          <a:xfrm>
            <a:off x="410225" y="327325"/>
            <a:ext cx="7784299" cy="3527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7" name="Shape 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71429"/>
              </a:lnSpc>
              <a:spcBef>
                <a:spcPts val="0"/>
              </a:spcBef>
              <a:spcAft>
                <a:spcPts val="0"/>
              </a:spcAft>
              <a:buClr>
                <a:schemeClr val="dk1"/>
              </a:buClr>
              <a:buSzPts val="1100"/>
              <a:buFont typeface="Arial"/>
              <a:buNone/>
            </a:pPr>
            <a:r>
              <a:rPr b="1" i="1" lang="en" sz="2400">
                <a:solidFill>
                  <a:schemeClr val="dk1"/>
                </a:solidFill>
                <a:highlight>
                  <a:srgbClr val="FFFFFF"/>
                </a:highlight>
                <a:latin typeface="Open Sans"/>
                <a:ea typeface="Open Sans"/>
                <a:cs typeface="Open Sans"/>
                <a:sym typeface="Open Sans"/>
              </a:rPr>
              <a:t>Black Height of a Red-Black Tree :</a:t>
            </a:r>
            <a:endParaRPr b="1" i="1" sz="2400">
              <a:solidFill>
                <a:schemeClr val="dk1"/>
              </a:solidFill>
              <a:highlight>
                <a:srgbClr val="FFFFFF"/>
              </a:highlight>
              <a:latin typeface="Open Sans"/>
              <a:ea typeface="Open Sans"/>
              <a:cs typeface="Open Sans"/>
              <a:sym typeface="Open Sans"/>
            </a:endParaRPr>
          </a:p>
          <a:p>
            <a:pPr indent="0" lvl="0" marL="0" rtl="0" algn="just">
              <a:lnSpc>
                <a:spcPct val="171429"/>
              </a:lnSpc>
              <a:spcBef>
                <a:spcPts val="800"/>
              </a:spcBef>
              <a:spcAft>
                <a:spcPts val="800"/>
              </a:spcAft>
              <a:buNone/>
            </a:pPr>
            <a:r>
              <a:rPr i="1" lang="en" sz="2400">
                <a:solidFill>
                  <a:schemeClr val="dk1"/>
                </a:solidFill>
                <a:highlight>
                  <a:srgbClr val="FFFFFF"/>
                </a:highlight>
                <a:latin typeface="Open Sans"/>
                <a:ea typeface="Open Sans"/>
                <a:cs typeface="Open Sans"/>
                <a:sym typeface="Open Sans"/>
              </a:rPr>
              <a:t>Black height is number of black nodes on a path from a node to a leaf.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Insertion	</a:t>
            </a:r>
            <a:endParaRPr/>
          </a:p>
        </p:txBody>
      </p:sp>
      <p:sp>
        <p:nvSpPr>
          <p:cNvPr id="73" name="Shape 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71429"/>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 use two tools to do balancing.</a:t>
            </a:r>
            <a:endParaRPr>
              <a:solidFill>
                <a:schemeClr val="dk1"/>
              </a:solidFill>
              <a:latin typeface="Open Sans"/>
              <a:ea typeface="Open Sans"/>
              <a:cs typeface="Open Sans"/>
              <a:sym typeface="Open Sans"/>
            </a:endParaRPr>
          </a:p>
          <a:p>
            <a:pPr indent="0" lvl="0" marL="457200" rtl="0" algn="just">
              <a:lnSpc>
                <a:spcPct val="171429"/>
              </a:lnSpc>
              <a:spcBef>
                <a:spcPts val="800"/>
              </a:spcBef>
              <a:spcAft>
                <a:spcPts val="0"/>
              </a:spcAft>
              <a:buClr>
                <a:schemeClr val="dk1"/>
              </a:buClr>
              <a:buSzPts val="1100"/>
              <a:buFont typeface="Arial"/>
              <a:buNone/>
            </a:pPr>
            <a:r>
              <a:rPr b="1" lang="en">
                <a:solidFill>
                  <a:schemeClr val="dk1"/>
                </a:solidFill>
                <a:latin typeface="Open Sans"/>
                <a:ea typeface="Open Sans"/>
                <a:cs typeface="Open Sans"/>
                <a:sym typeface="Open Sans"/>
              </a:rPr>
              <a:t>1)</a:t>
            </a:r>
            <a:r>
              <a:rPr lang="en">
                <a:solidFill>
                  <a:schemeClr val="dk1"/>
                </a:solidFill>
                <a:latin typeface="Open Sans"/>
                <a:ea typeface="Open Sans"/>
                <a:cs typeface="Open Sans"/>
                <a:sym typeface="Open Sans"/>
              </a:rPr>
              <a:t> Recoloring</a:t>
            </a:r>
            <a:endParaRPr>
              <a:solidFill>
                <a:schemeClr val="dk1"/>
              </a:solidFill>
              <a:latin typeface="Open Sans"/>
              <a:ea typeface="Open Sans"/>
              <a:cs typeface="Open Sans"/>
              <a:sym typeface="Open Sans"/>
            </a:endParaRPr>
          </a:p>
          <a:p>
            <a:pPr indent="0" lvl="0" marL="457200" rtl="0" algn="just">
              <a:lnSpc>
                <a:spcPct val="171429"/>
              </a:lnSpc>
              <a:spcBef>
                <a:spcPts val="800"/>
              </a:spcBef>
              <a:spcAft>
                <a:spcPts val="0"/>
              </a:spcAft>
              <a:buClr>
                <a:schemeClr val="dk1"/>
              </a:buClr>
              <a:buSzPts val="1100"/>
              <a:buFont typeface="Arial"/>
              <a:buNone/>
            </a:pPr>
            <a:r>
              <a:rPr b="1" lang="en">
                <a:solidFill>
                  <a:schemeClr val="dk1"/>
                </a:solidFill>
                <a:latin typeface="Open Sans"/>
                <a:ea typeface="Open Sans"/>
                <a:cs typeface="Open Sans"/>
                <a:sym typeface="Open Sans"/>
              </a:rPr>
              <a:t>2)</a:t>
            </a:r>
            <a:r>
              <a:rPr lang="en">
                <a:solidFill>
                  <a:schemeClr val="dk1"/>
                </a:solidFill>
                <a:latin typeface="Open Sans"/>
                <a:ea typeface="Open Sans"/>
                <a:cs typeface="Open Sans"/>
                <a:sym typeface="Open Sans"/>
              </a:rPr>
              <a:t> Rotation</a:t>
            </a:r>
            <a:endParaRPr>
              <a:solidFill>
                <a:schemeClr val="dk1"/>
              </a:solidFill>
              <a:latin typeface="Open Sans"/>
              <a:ea typeface="Open Sans"/>
              <a:cs typeface="Open Sans"/>
              <a:sym typeface="Open Sans"/>
            </a:endParaRPr>
          </a:p>
          <a:p>
            <a:pPr indent="0" lvl="0" marL="0">
              <a:spcBef>
                <a:spcPts val="800"/>
              </a:spcBef>
              <a:spcAft>
                <a:spcPts val="0"/>
              </a:spcAft>
              <a:buClr>
                <a:schemeClr val="dk1"/>
              </a:buClr>
              <a:buSzPts val="1100"/>
              <a:buFont typeface="Arial"/>
              <a:buNone/>
            </a:pPr>
            <a:r>
              <a:rPr lang="en" sz="2400">
                <a:solidFill>
                  <a:srgbClr val="FF0000"/>
                </a:solidFill>
                <a:highlight>
                  <a:srgbClr val="FFFFFF"/>
                </a:highlight>
                <a:latin typeface="Open Sans"/>
                <a:ea typeface="Open Sans"/>
                <a:cs typeface="Open Sans"/>
                <a:sym typeface="Open Sans"/>
              </a:rPr>
              <a:t>Color of a NULL node is considered as BLACK.</a:t>
            </a:r>
            <a:endParaRPr sz="2400">
              <a:solidFill>
                <a:srgbClr val="FF0000"/>
              </a:solidFill>
              <a:highlight>
                <a:srgbClr val="FFFFFF"/>
              </a:highlight>
              <a:latin typeface="Open Sans"/>
              <a:ea typeface="Open Sans"/>
              <a:cs typeface="Open Sans"/>
              <a:sym typeface="Open Sans"/>
            </a:endParaRPr>
          </a:p>
          <a:p>
            <a:pPr indent="0" lvl="0" marL="0" rtl="0" algn="just">
              <a:spcBef>
                <a:spcPts val="1600"/>
              </a:spcBef>
              <a:spcAft>
                <a:spcPts val="0"/>
              </a:spcAft>
              <a:buClr>
                <a:schemeClr val="dk1"/>
              </a:buClr>
              <a:buSzPts val="1100"/>
              <a:buFont typeface="Arial"/>
              <a:buNone/>
            </a:pPr>
            <a:r>
              <a:t/>
            </a:r>
            <a:endParaRPr sz="1150">
              <a:solidFill>
                <a:schemeClr val="dk1"/>
              </a:solidFill>
              <a:highlight>
                <a:srgbClr val="FFFFFF"/>
              </a:highlight>
              <a:latin typeface="Open Sans"/>
              <a:ea typeface="Open Sans"/>
              <a:cs typeface="Open Sans"/>
              <a:sym typeface="Open Sans"/>
            </a:endParaRPr>
          </a:p>
          <a:p>
            <a:pPr indent="0" lvl="0" marL="0">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Rotations-</a:t>
            </a:r>
            <a:r>
              <a:rPr lang="en" sz="1800"/>
              <a:t>Right Rotate P</a:t>
            </a:r>
            <a:endParaRPr sz="1800"/>
          </a:p>
          <a:p>
            <a:pPr indent="0" lvl="0" marL="0">
              <a:spcBef>
                <a:spcPts val="0"/>
              </a:spcBef>
              <a:spcAft>
                <a:spcPts val="0"/>
              </a:spcAft>
              <a:buNone/>
            </a:pPr>
            <a:r>
              <a:t/>
            </a:r>
            <a:endParaRPr/>
          </a:p>
        </p:txBody>
      </p:sp>
      <p:sp>
        <p:nvSpPr>
          <p:cNvPr id="79" name="Shape 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80" name="Shape 80"/>
          <p:cNvPicPr preferRelativeResize="0"/>
          <p:nvPr/>
        </p:nvPicPr>
        <p:blipFill>
          <a:blip r:embed="rId3">
            <a:alphaModFix/>
          </a:blip>
          <a:stretch>
            <a:fillRect/>
          </a:stretch>
        </p:blipFill>
        <p:spPr>
          <a:xfrm>
            <a:off x="311700" y="1152477"/>
            <a:ext cx="2446250" cy="2853950"/>
          </a:xfrm>
          <a:prstGeom prst="rect">
            <a:avLst/>
          </a:prstGeom>
          <a:noFill/>
          <a:ln>
            <a:noFill/>
          </a:ln>
        </p:spPr>
      </p:pic>
      <p:sp>
        <p:nvSpPr>
          <p:cNvPr id="81" name="Shape 81"/>
          <p:cNvSpPr txBox="1"/>
          <p:nvPr/>
        </p:nvSpPr>
        <p:spPr>
          <a:xfrm>
            <a:off x="3363050" y="1242825"/>
            <a:ext cx="1943400" cy="686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Answer</a:t>
            </a:r>
            <a:endParaRPr/>
          </a:p>
        </p:txBody>
      </p:sp>
      <p:sp>
        <p:nvSpPr>
          <p:cNvPr id="87" name="Shape 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88" name="Shape 88"/>
          <p:cNvPicPr preferRelativeResize="0"/>
          <p:nvPr/>
        </p:nvPicPr>
        <p:blipFill>
          <a:blip r:embed="rId3">
            <a:alphaModFix/>
          </a:blip>
          <a:stretch>
            <a:fillRect/>
          </a:stretch>
        </p:blipFill>
        <p:spPr>
          <a:xfrm>
            <a:off x="2279850" y="1105705"/>
            <a:ext cx="3267861"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Left Rotate P</a:t>
            </a:r>
            <a:endParaRPr/>
          </a:p>
        </p:txBody>
      </p:sp>
      <p:sp>
        <p:nvSpPr>
          <p:cNvPr id="94" name="Shape 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95" name="Shape 95"/>
          <p:cNvPicPr preferRelativeResize="0"/>
          <p:nvPr/>
        </p:nvPicPr>
        <p:blipFill>
          <a:blip r:embed="rId3">
            <a:alphaModFix/>
          </a:blip>
          <a:stretch>
            <a:fillRect/>
          </a:stretch>
        </p:blipFill>
        <p:spPr>
          <a:xfrm>
            <a:off x="1813455" y="1152480"/>
            <a:ext cx="3039125" cy="3145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Answer</a:t>
            </a:r>
            <a:endParaRPr/>
          </a:p>
        </p:txBody>
      </p:sp>
      <p:sp>
        <p:nvSpPr>
          <p:cNvPr id="101" name="Shape 1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02" name="Shape 102"/>
          <p:cNvPicPr preferRelativeResize="0"/>
          <p:nvPr/>
        </p:nvPicPr>
        <p:blipFill>
          <a:blip r:embed="rId3">
            <a:alphaModFix/>
          </a:blip>
          <a:stretch>
            <a:fillRect/>
          </a:stretch>
        </p:blipFill>
        <p:spPr>
          <a:xfrm>
            <a:off x="2610400" y="1410104"/>
            <a:ext cx="2940400" cy="2609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71429"/>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 x be the newly inserted node.</a:t>
            </a:r>
            <a:endParaRPr>
              <a:solidFill>
                <a:schemeClr val="dk1"/>
              </a:solidFill>
              <a:latin typeface="Open Sans"/>
              <a:ea typeface="Open Sans"/>
              <a:cs typeface="Open Sans"/>
              <a:sym typeface="Open Sans"/>
            </a:endParaRPr>
          </a:p>
          <a:p>
            <a:pPr indent="0" lvl="0" marL="0" rtl="0" algn="just">
              <a:lnSpc>
                <a:spcPct val="171429"/>
              </a:lnSpc>
              <a:spcBef>
                <a:spcPts val="800"/>
              </a:spcBef>
              <a:spcAft>
                <a:spcPts val="0"/>
              </a:spcAft>
              <a:buClr>
                <a:schemeClr val="dk1"/>
              </a:buClr>
              <a:buSzPts val="1100"/>
              <a:buFont typeface="Arial"/>
              <a:buNone/>
            </a:pPr>
            <a:r>
              <a:rPr b="1" lang="en">
                <a:solidFill>
                  <a:schemeClr val="dk1"/>
                </a:solidFill>
                <a:latin typeface="Open Sans"/>
                <a:ea typeface="Open Sans"/>
                <a:cs typeface="Open Sans"/>
                <a:sym typeface="Open Sans"/>
              </a:rPr>
              <a:t>1)</a:t>
            </a:r>
            <a:r>
              <a:rPr lang="en">
                <a:solidFill>
                  <a:schemeClr val="dk1"/>
                </a:solidFill>
                <a:latin typeface="Open Sans"/>
                <a:ea typeface="Open Sans"/>
                <a:cs typeface="Open Sans"/>
                <a:sym typeface="Open Sans"/>
              </a:rPr>
              <a:t> Perform standard BST insertion and make the color of newly inserted nodes as RED.</a:t>
            </a:r>
            <a:endParaRPr>
              <a:solidFill>
                <a:schemeClr val="dk1"/>
              </a:solidFill>
              <a:latin typeface="Open Sans"/>
              <a:ea typeface="Open Sans"/>
              <a:cs typeface="Open Sans"/>
              <a:sym typeface="Open Sans"/>
            </a:endParaRPr>
          </a:p>
          <a:p>
            <a:pPr indent="0" lvl="0" marL="0" rtl="0" algn="just">
              <a:lnSpc>
                <a:spcPct val="171429"/>
              </a:lnSpc>
              <a:spcBef>
                <a:spcPts val="800"/>
              </a:spcBef>
              <a:spcAft>
                <a:spcPts val="0"/>
              </a:spcAft>
              <a:buNone/>
            </a:pPr>
            <a:r>
              <a:rPr b="1" lang="en">
                <a:solidFill>
                  <a:schemeClr val="dk1"/>
                </a:solidFill>
                <a:latin typeface="Open Sans"/>
                <a:ea typeface="Open Sans"/>
                <a:cs typeface="Open Sans"/>
                <a:sym typeface="Open Sans"/>
              </a:rPr>
              <a:t>2)</a:t>
            </a:r>
            <a:r>
              <a:rPr lang="en">
                <a:solidFill>
                  <a:schemeClr val="dk1"/>
                </a:solidFill>
                <a:latin typeface="Open Sans"/>
                <a:ea typeface="Open Sans"/>
                <a:cs typeface="Open Sans"/>
                <a:sym typeface="Open Sans"/>
              </a:rPr>
              <a:t> If x is root, change color of x as BLACK </a:t>
            </a:r>
            <a:endParaRPr>
              <a:solidFill>
                <a:schemeClr val="dk1"/>
              </a:solidFill>
              <a:latin typeface="Open Sans"/>
              <a:ea typeface="Open Sans"/>
              <a:cs typeface="Open Sans"/>
              <a:sym typeface="Open Sans"/>
            </a:endParaRPr>
          </a:p>
          <a:p>
            <a:pPr indent="0" lvl="0" marL="0" rtl="0" algn="just">
              <a:lnSpc>
                <a:spcPct val="171429"/>
              </a:lnSpc>
              <a:spcBef>
                <a:spcPts val="800"/>
              </a:spcBef>
              <a:spcAft>
                <a:spcPts val="800"/>
              </a:spcAft>
              <a:buNone/>
            </a:pPr>
            <a:r>
              <a:t/>
            </a:r>
            <a:endParaRPr>
              <a:solidFill>
                <a:schemeClr val="dk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