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8.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3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6.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2.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43.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44.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45.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46.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7.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48.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4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5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5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52.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5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54.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55.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56.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57.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58.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59.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60.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61.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62.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63.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64.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65.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66.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67.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70.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71.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72.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73.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74.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75.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76.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77.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78.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9.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80.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81.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82.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83.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84.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85.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4"/>
  </p:notesMasterIdLst>
  <p:handoutMasterIdLst>
    <p:handoutMasterId r:id="rId105"/>
  </p:handoutMasterIdLst>
  <p:sldIdLst>
    <p:sldId id="259" r:id="rId2"/>
    <p:sldId id="284" r:id="rId3"/>
    <p:sldId id="261" r:id="rId4"/>
    <p:sldId id="288" r:id="rId5"/>
    <p:sldId id="289" r:id="rId6"/>
    <p:sldId id="290" r:id="rId7"/>
    <p:sldId id="282" r:id="rId8"/>
    <p:sldId id="262" r:id="rId9"/>
    <p:sldId id="275" r:id="rId10"/>
    <p:sldId id="293" r:id="rId11"/>
    <p:sldId id="295" r:id="rId12"/>
    <p:sldId id="294" r:id="rId13"/>
    <p:sldId id="310" r:id="rId14"/>
    <p:sldId id="311" r:id="rId15"/>
    <p:sldId id="292" r:id="rId16"/>
    <p:sldId id="291" r:id="rId17"/>
    <p:sldId id="296" r:id="rId18"/>
    <p:sldId id="297" r:id="rId19"/>
    <p:sldId id="298" r:id="rId20"/>
    <p:sldId id="300" r:id="rId21"/>
    <p:sldId id="301" r:id="rId22"/>
    <p:sldId id="302" r:id="rId23"/>
    <p:sldId id="304" r:id="rId24"/>
    <p:sldId id="305" r:id="rId25"/>
    <p:sldId id="299" r:id="rId26"/>
    <p:sldId id="318" r:id="rId27"/>
    <p:sldId id="319" r:id="rId28"/>
    <p:sldId id="303" r:id="rId29"/>
    <p:sldId id="320" r:id="rId30"/>
    <p:sldId id="313" r:id="rId31"/>
    <p:sldId id="314" r:id="rId32"/>
    <p:sldId id="316" r:id="rId33"/>
    <p:sldId id="317" r:id="rId34"/>
    <p:sldId id="321" r:id="rId35"/>
    <p:sldId id="315" r:id="rId36"/>
    <p:sldId id="322" r:id="rId37"/>
    <p:sldId id="342" r:id="rId38"/>
    <p:sldId id="343" r:id="rId39"/>
    <p:sldId id="344" r:id="rId40"/>
    <p:sldId id="347" r:id="rId41"/>
    <p:sldId id="346"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70" r:id="rId78"/>
    <p:sldId id="345" r:id="rId79"/>
    <p:sldId id="364" r:id="rId80"/>
    <p:sldId id="365" r:id="rId81"/>
    <p:sldId id="366" r:id="rId82"/>
    <p:sldId id="367" r:id="rId83"/>
    <p:sldId id="368" r:id="rId84"/>
    <p:sldId id="369" r:id="rId85"/>
    <p:sldId id="281" r:id="rId86"/>
    <p:sldId id="371" r:id="rId87"/>
    <p:sldId id="373" r:id="rId88"/>
    <p:sldId id="372" r:id="rId89"/>
    <p:sldId id="374" r:id="rId90"/>
    <p:sldId id="375" r:id="rId91"/>
    <p:sldId id="377" r:id="rId92"/>
    <p:sldId id="376" r:id="rId93"/>
    <p:sldId id="378" r:id="rId94"/>
    <p:sldId id="379" r:id="rId95"/>
    <p:sldId id="380" r:id="rId96"/>
    <p:sldId id="381" r:id="rId97"/>
    <p:sldId id="382" r:id="rId98"/>
    <p:sldId id="383" r:id="rId99"/>
    <p:sldId id="385" r:id="rId100"/>
    <p:sldId id="386" r:id="rId101"/>
    <p:sldId id="387" r:id="rId102"/>
    <p:sldId id="277" r:id="rId103"/>
  </p:sldIdLst>
  <p:sldSz cx="9144000" cy="6858000" type="screen4x3"/>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 r:id="rId29"/>
        <p:sld r:id="rId30"/>
        <p:sld r:id="rId31"/>
        <p:sld r:id="rId32"/>
        <p:sld r:id="rId33"/>
        <p:sld r:id="rId34"/>
        <p:sld r:id="rId35"/>
        <p:sld r:id="rId36"/>
        <p:sld r:id="rId37"/>
        <p:sld r:id="rId40"/>
        <p:sld r:id="rId38"/>
        <p:sld r:id="rId39"/>
        <p:sld r:id="rId42"/>
        <p:sld r:id="rId43"/>
        <p:sld r:id="rId44"/>
        <p:sld r:id="rId45"/>
        <p:sld r:id="rId46"/>
        <p:sld r:id="rId47"/>
        <p:sld r:id="rId48"/>
        <p:sld r:id="rId49"/>
        <p:sld r:id="rId50"/>
        <p:sld r:id="rId51"/>
        <p:sld r:id="rId52"/>
        <p:sld r:id="rId53"/>
        <p:sld r:id="rId54"/>
        <p:sld r:id="rId55"/>
        <p:sld r:id="rId56"/>
        <p:sld r:id="rId57"/>
        <p:sld r:id="rId58"/>
        <p:sld r:id="rId59"/>
        <p:sld r:id="rId60"/>
        <p:sld r:id="rId61"/>
        <p:sld r:id="rId7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84"/>
          </p14:sldIdLst>
        </p14:section>
        <p14:section name="Overview and Objectives" id="{ABA716BF-3A5C-4ADB-94C9-CFEF84EBA240}">
          <p14:sldIdLst>
            <p14:sldId id="261"/>
            <p14:sldId id="288"/>
            <p14:sldId id="289"/>
            <p14:sldId id="290"/>
            <p14:sldId id="282"/>
            <p14:sldId id="262"/>
            <p14:sldId id="275"/>
            <p14:sldId id="293"/>
            <p14:sldId id="295"/>
            <p14:sldId id="294"/>
            <p14:sldId id="310"/>
            <p14:sldId id="311"/>
            <p14:sldId id="292"/>
            <p14:sldId id="291"/>
            <p14:sldId id="296"/>
            <p14:sldId id="297"/>
            <p14:sldId id="298"/>
            <p14:sldId id="300"/>
            <p14:sldId id="301"/>
            <p14:sldId id="302"/>
            <p14:sldId id="304"/>
            <p14:sldId id="305"/>
            <p14:sldId id="299"/>
            <p14:sldId id="318"/>
            <p14:sldId id="319"/>
            <p14:sldId id="303"/>
            <p14:sldId id="320"/>
            <p14:sldId id="313"/>
            <p14:sldId id="314"/>
            <p14:sldId id="316"/>
            <p14:sldId id="317"/>
            <p14:sldId id="321"/>
            <p14:sldId id="315"/>
            <p14:sldId id="322"/>
            <p14:sldId id="342"/>
            <p14:sldId id="343"/>
            <p14:sldId id="344"/>
            <p14:sldId id="347"/>
            <p14:sldId id="346"/>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8"/>
            <p14:sldId id="349"/>
            <p14:sldId id="350"/>
            <p14:sldId id="351"/>
            <p14:sldId id="352"/>
            <p14:sldId id="353"/>
            <p14:sldId id="354"/>
            <p14:sldId id="355"/>
            <p14:sldId id="356"/>
            <p14:sldId id="357"/>
            <p14:sldId id="358"/>
            <p14:sldId id="359"/>
            <p14:sldId id="360"/>
            <p14:sldId id="361"/>
            <p14:sldId id="362"/>
            <p14:sldId id="363"/>
            <p14:sldId id="370"/>
            <p14:sldId id="345"/>
            <p14:sldId id="364"/>
            <p14:sldId id="365"/>
            <p14:sldId id="366"/>
            <p14:sldId id="367"/>
            <p14:sldId id="368"/>
            <p14:sldId id="369"/>
            <p14:sldId id="281"/>
            <p14:sldId id="371"/>
            <p14:sldId id="373"/>
            <p14:sldId id="372"/>
            <p14:sldId id="374"/>
            <p14:sldId id="375"/>
            <p14:sldId id="377"/>
            <p14:sldId id="376"/>
            <p14:sldId id="378"/>
            <p14:sldId id="379"/>
            <p14:sldId id="380"/>
            <p14:sldId id="381"/>
            <p14:sldId id="382"/>
            <p14:sldId id="383"/>
            <p14:sldId id="385"/>
            <p14:sldId id="386"/>
            <p14:sldId id="387"/>
          </p14:sldIdLst>
        </p14:section>
        <p14:section name="Topic 1" id="{6D9936A3-3945-4757-BC8B-B5C252D8E036}">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ldId id="277"/>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6" autoAdjust="0"/>
    <p:restoredTop sz="83977" autoAdjust="0"/>
  </p:normalViewPr>
  <p:slideViewPr>
    <p:cSldViewPr>
      <p:cViewPr varScale="1">
        <p:scale>
          <a:sx n="61" d="100"/>
          <a:sy n="61" d="100"/>
        </p:scale>
        <p:origin x="-1626" y="-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smtClean="0">
              <a:effectLst>
                <a:outerShdw blurRad="38100" dist="38100" dir="2700000" algn="tl">
                  <a:srgbClr val="000000">
                    <a:alpha val="43137"/>
                  </a:srgbClr>
                </a:outerShdw>
              </a:effectLst>
            </a:rPr>
            <a:t>Emphasis code readability</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3200" dirty="0" smtClean="0">
              <a:effectLst>
                <a:outerShdw blurRad="38100" dist="38100" dir="2700000" algn="tl">
                  <a:srgbClr val="000000">
                    <a:alpha val="43137"/>
                  </a:srgbClr>
                </a:outerShdw>
              </a:effectLst>
            </a:rPr>
            <a:t>Supports procedural, functional  &amp; OOP programming paradigms</a:t>
          </a:r>
          <a:endParaRPr lang="en-US"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3200" dirty="0" smtClean="0">
              <a:effectLst>
                <a:outerShdw blurRad="38100" dist="38100" dir="2700000" algn="tl">
                  <a:srgbClr val="000000">
                    <a:alpha val="43137"/>
                  </a:srgbClr>
                </a:outerShdw>
              </a:effectLst>
            </a:rPr>
            <a:t>High level, general purpose, interpreted, dynamic programming Language</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321171" y="-1967464"/>
          <a:ext cx="1257299" cy="5511316"/>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High level, general purpose, interpreted, dynamic programming Language</a:t>
          </a:r>
          <a:endParaRPr lang="en-US" sz="3200" kern="1200" dirty="0">
            <a:effectLst>
              <a:outerShdw blurRad="38100" dist="38100" dir="2700000" algn="tl">
                <a:srgbClr val="000000">
                  <a:alpha val="43137"/>
                </a:srgbClr>
              </a:outerShdw>
            </a:effectLst>
          </a:endParaRPr>
        </a:p>
      </dsp:txBody>
      <dsp:txXfrm rot="-5400000">
        <a:off x="1194163" y="159544"/>
        <a:ext cx="5511316" cy="1257299"/>
      </dsp:txXfrm>
    </dsp:sp>
    <dsp:sp modelId="{7E429971-BC57-430F-BB25-C0574E5E39E3}">
      <dsp:nvSpPr>
        <dsp:cNvPr id="0" name=""/>
        <dsp:cNvSpPr/>
      </dsp:nvSpPr>
      <dsp:spPr>
        <a:xfrm>
          <a:off x="120" y="0"/>
          <a:ext cx="1194042" cy="15716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58408" y="58288"/>
        <a:ext cx="1077466" cy="1455049"/>
      </dsp:txXfrm>
    </dsp:sp>
    <dsp:sp modelId="{B37A5355-225B-4C6F-AED7-6C620F99EECC}">
      <dsp:nvSpPr>
        <dsp:cNvPr id="0" name=""/>
        <dsp:cNvSpPr/>
      </dsp:nvSpPr>
      <dsp:spPr>
        <a:xfrm rot="5400000">
          <a:off x="3321171" y="-317258"/>
          <a:ext cx="1257299" cy="5511316"/>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Emphasis code readability</a:t>
          </a:r>
          <a:endParaRPr lang="en-US" sz="3200" kern="1200" dirty="0">
            <a:effectLst>
              <a:outerShdw blurRad="38100" dist="38100" dir="2700000" algn="tl">
                <a:srgbClr val="000000">
                  <a:alpha val="43137"/>
                </a:srgbClr>
              </a:outerShdw>
            </a:effectLst>
          </a:endParaRPr>
        </a:p>
      </dsp:txBody>
      <dsp:txXfrm rot="-5400000">
        <a:off x="1194163" y="1809750"/>
        <a:ext cx="5511316" cy="1257299"/>
      </dsp:txXfrm>
    </dsp:sp>
    <dsp:sp modelId="{C04276DC-EE64-470A-B8BC-09067B8045FA}">
      <dsp:nvSpPr>
        <dsp:cNvPr id="0" name=""/>
        <dsp:cNvSpPr/>
      </dsp:nvSpPr>
      <dsp:spPr>
        <a:xfrm>
          <a:off x="120" y="1652587"/>
          <a:ext cx="1194042" cy="1571625"/>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8408" y="1710875"/>
        <a:ext cx="1077466" cy="1455049"/>
      </dsp:txXfrm>
    </dsp:sp>
    <dsp:sp modelId="{C7C3E6FD-D83F-4BDA-907E-B5EE041DA931}">
      <dsp:nvSpPr>
        <dsp:cNvPr id="0" name=""/>
        <dsp:cNvSpPr/>
      </dsp:nvSpPr>
      <dsp:spPr>
        <a:xfrm rot="5400000">
          <a:off x="3321171" y="1332948"/>
          <a:ext cx="1257299" cy="5511316"/>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effectLst>
                <a:outerShdw blurRad="38100" dist="38100" dir="2700000" algn="tl">
                  <a:srgbClr val="000000">
                    <a:alpha val="43137"/>
                  </a:srgbClr>
                </a:outerShdw>
              </a:effectLst>
            </a:rPr>
            <a:t>Supports procedural, functional  &amp; OOP programming paradigms</a:t>
          </a:r>
          <a:endParaRPr lang="en-US" sz="3200" kern="1200" dirty="0">
            <a:effectLst>
              <a:outerShdw blurRad="38100" dist="38100" dir="2700000" algn="tl">
                <a:srgbClr val="000000">
                  <a:alpha val="43137"/>
                </a:srgbClr>
              </a:outerShdw>
            </a:effectLst>
          </a:endParaRPr>
        </a:p>
      </dsp:txBody>
      <dsp:txXfrm rot="-5400000">
        <a:off x="1194163" y="3459956"/>
        <a:ext cx="5511316" cy="1257299"/>
      </dsp:txXfrm>
    </dsp:sp>
    <dsp:sp modelId="{F5034101-5B7D-4FE7-B47A-5A48CF39606B}">
      <dsp:nvSpPr>
        <dsp:cNvPr id="0" name=""/>
        <dsp:cNvSpPr/>
      </dsp:nvSpPr>
      <dsp:spPr>
        <a:xfrm>
          <a:off x="120" y="3302793"/>
          <a:ext cx="1194042" cy="1571625"/>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3</a:t>
          </a:r>
          <a:endParaRPr lang="en-US" sz="4400" kern="1200" dirty="0"/>
        </a:p>
      </dsp:txBody>
      <dsp:txXfrm>
        <a:off x="58408" y="3361081"/>
        <a:ext cx="1077466" cy="145504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1/31/2018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917386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1/31/2018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90568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78</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79</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80</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81</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82</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83</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84</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86</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87</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88</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89</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90</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91</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92</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93</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94</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96</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97</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98</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99</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100</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101</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102</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1/31/2018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1/31/2018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5" Type="http://schemas.openxmlformats.org/officeDocument/2006/relationships/notesSlide" Target="../notesSlides/notesSlide84.xml"/><Relationship Id="rId4"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 Id="rId5" Type="http://schemas.openxmlformats.org/officeDocument/2006/relationships/notesSlide" Target="../notesSlides/notesSlide85.xml"/><Relationship Id="rId4"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9.xml"/><Relationship Id="rId1" Type="http://schemas.openxmlformats.org/officeDocument/2006/relationships/tags" Target="../tags/tag238.xml"/><Relationship Id="rId4" Type="http://schemas.openxmlformats.org/officeDocument/2006/relationships/notesSlide" Target="../notesSlides/notesSlide86.xml"/></Relationships>
</file>

<file path=ppt/slides/_rels/slide1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hyperlink" Target="QuickReference/Code%20Fellows%20_%205%20Reasons%20why%20Python%20is%20Powerful%20Enough%20for%20Google.html" TargetMode="Externa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9.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30.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31.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32.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33.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35.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36.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37.xml"/><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38.xml"/><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notesSlide" Target="../notesSlides/notesSlide39.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40.xml"/><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42.xml"/><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43.xml"/><Relationship Id="rId4"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notesSlide" Target="../notesSlides/notesSlide44.xml"/><Relationship Id="rId4"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notesSlide" Target="../notesSlides/notesSlide45.xml"/><Relationship Id="rId4"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notesSlide" Target="../notesSlides/notesSlide46.xml"/><Relationship Id="rId4"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notesSlide" Target="../notesSlides/notesSlide47.xml"/><Relationship Id="rId4"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notesSlide" Target="../notesSlides/notesSlide48.xml"/><Relationship Id="rId4"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notesSlide" Target="../notesSlides/notesSlide49.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notesSlide" Target="../notesSlides/notesSlide50.xml"/><Relationship Id="rId4"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notesSlide" Target="../notesSlides/notesSlide51.xml"/><Relationship Id="rId4"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notesSlide" Target="../notesSlides/notesSlide52.xml"/><Relationship Id="rId4"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notesSlide" Target="../notesSlides/notesSlide53.xml"/><Relationship Id="rId4"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notesSlide" Target="../notesSlides/notesSlide54.xml"/><Relationship Id="rId4"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notesSlide" Target="../notesSlides/notesSlide55.xml"/><Relationship Id="rId4"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notesSlide" Target="../notesSlides/notesSlide56.xml"/><Relationship Id="rId4"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notesSlide" Target="../notesSlides/notesSlide57.xml"/><Relationship Id="rId4"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notesSlide" Target="../notesSlides/notesSlide58.xml"/><Relationship Id="rId4"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notesSlide" Target="../notesSlides/notesSlide59.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notesSlide" Target="../notesSlides/notesSlide60.xml"/><Relationship Id="rId4"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notesSlide" Target="../notesSlides/notesSlide61.xml"/><Relationship Id="rId4"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hyperlink" Target="mailto:gowhri.s@gmail.com" TargetMode="Externa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notesSlide" Target="../notesSlides/notesSlide62.xml"/><Relationship Id="rId4"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notesSlide" Target="../notesSlides/notesSlide63.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notesSlide" Target="../notesSlides/notesSlide64.xml"/><Relationship Id="rId4"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notesSlide" Target="../notesSlides/notesSlide65.xml"/><Relationship Id="rId4"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notesSlide" Target="../notesSlides/notesSlide66.xml"/><Relationship Id="rId4"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notesSlide" Target="../notesSlides/notesSlide67.xml"/><Relationship Id="rId4"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notesSlide" Target="../notesSlides/notesSlide68.xml"/><Relationship Id="rId4"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notesSlide" Target="../notesSlides/notesSlide70.xml"/><Relationship Id="rId4"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5" Type="http://schemas.openxmlformats.org/officeDocument/2006/relationships/notesSlide" Target="../notesSlides/notesSlide71.xml"/><Relationship Id="rId4"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5" Type="http://schemas.openxmlformats.org/officeDocument/2006/relationships/notesSlide" Target="../notesSlides/notesSlide72.xml"/><Relationship Id="rId4"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5" Type="http://schemas.openxmlformats.org/officeDocument/2006/relationships/notesSlide" Target="../notesSlides/notesSlide73.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5" Type="http://schemas.openxmlformats.org/officeDocument/2006/relationships/notesSlide" Target="../notesSlides/notesSlide74.xml"/><Relationship Id="rId4"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notesSlide" Target="../notesSlides/notesSlide75.xml"/><Relationship Id="rId4"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notesSlide" Target="../notesSlides/notesSlide76.xml"/><Relationship Id="rId4"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notesSlide" Target="../notesSlides/notesSlide77.xml"/><Relationship Id="rId4"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notesSlide" Target="../notesSlides/notesSlide78.xml"/><Relationship Id="rId4"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5" Type="http://schemas.openxmlformats.org/officeDocument/2006/relationships/notesSlide" Target="../notesSlides/notesSlide79.xml"/><Relationship Id="rId4"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5" Type="http://schemas.openxmlformats.org/officeDocument/2006/relationships/notesSlide" Target="../notesSlides/notesSlide80.xml"/><Relationship Id="rId4"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5" Type="http://schemas.openxmlformats.org/officeDocument/2006/relationships/notesSlide" Target="../notesSlides/notesSlide81.xml"/><Relationship Id="rId4"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5" Type="http://schemas.openxmlformats.org/officeDocument/2006/relationships/notesSlide" Target="../notesSlides/notesSlide82.xml"/><Relationship Id="rId4"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5" Type="http://schemas.openxmlformats.org/officeDocument/2006/relationships/notesSlide" Target="../notesSlides/notesSlide83.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smtClean="0"/>
              <a:t>Python Training</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smtClean="0">
                <a:latin typeface="+mn-lt"/>
              </a:rPr>
              <a:t>Gowri</a:t>
            </a:r>
            <a:endParaRPr lang="en-US" sz="2400" dirty="0" smtClean="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Why Python</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Dynamically typed</a:t>
            </a:r>
          </a:p>
          <a:p>
            <a:r>
              <a:rPr lang="en-US" smtClean="0"/>
              <a:t>Automatic Memory Management</a:t>
            </a:r>
          </a:p>
          <a:p>
            <a:r>
              <a:rPr lang="en-US" smtClean="0"/>
              <a:t>Good Unicode Support</a:t>
            </a:r>
          </a:p>
          <a:p>
            <a:r>
              <a:rPr lang="en-US" smtClean="0"/>
              <a:t>Extensible</a:t>
            </a:r>
          </a:p>
          <a:p>
            <a:r>
              <a:rPr lang="en-US" smtClean="0"/>
              <a:t>Embeddable</a:t>
            </a:r>
            <a:endParaRPr lang="en-US" dirty="0" smtClean="0"/>
          </a:p>
        </p:txBody>
      </p:sp>
    </p:spTree>
    <p:custDataLst>
      <p:tags r:id="rId1"/>
    </p:custDataLst>
    <p:extLst>
      <p:ext uri="{BB962C8B-B14F-4D97-AF65-F5344CB8AC3E}">
        <p14:creationId xmlns:p14="http://schemas.microsoft.com/office/powerpoint/2010/main" val="3581545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562600"/>
          </a:xfrm>
        </p:spPr>
        <p:txBody>
          <a:bodyPr>
            <a:normAutofit/>
          </a:bodyPr>
          <a:lstStyle/>
          <a:p>
            <a:r>
              <a:rPr lang="en-US" dirty="0"/>
              <a:t>When a class method is invoked, the look up starts from the current class definition </a:t>
            </a:r>
            <a:r>
              <a:rPr lang="en-US" dirty="0" smtClean="0"/>
              <a:t>and if </a:t>
            </a:r>
            <a:r>
              <a:rPr lang="en-US" dirty="0"/>
              <a:t>not available it continuous the look-up on its super class and so on.</a:t>
            </a:r>
          </a:p>
          <a:p>
            <a:r>
              <a:rPr lang="en-US" dirty="0" smtClean="0"/>
              <a:t>To </a:t>
            </a:r>
            <a:r>
              <a:rPr lang="en-US" dirty="0"/>
              <a:t>call a super class method inside class methods, call super().&lt;</a:t>
            </a:r>
            <a:r>
              <a:rPr lang="en-US" dirty="0" err="1" smtClean="0"/>
              <a:t>superclass_method_name</a:t>
            </a:r>
            <a:r>
              <a:rPr lang="en-US" dirty="0"/>
              <a:t>&gt;()</a:t>
            </a:r>
          </a:p>
          <a:p>
            <a:r>
              <a:rPr lang="en-US" dirty="0" smtClean="0"/>
              <a:t>For </a:t>
            </a:r>
            <a:r>
              <a:rPr lang="en-US" dirty="0"/>
              <a:t>example:</a:t>
            </a:r>
          </a:p>
          <a:p>
            <a:pPr lvl="1"/>
            <a:r>
              <a:rPr lang="en-US" dirty="0" smtClean="0"/>
              <a:t>super</a:t>
            </a:r>
            <a:r>
              <a:rPr lang="en-US" dirty="0"/>
              <a:t>().</a:t>
            </a:r>
            <a:r>
              <a:rPr lang="en-US" dirty="0" err="1"/>
              <a:t>getCurrentPosition</a:t>
            </a:r>
            <a:r>
              <a:rPr lang="en-US" dirty="0"/>
              <a:t>()</a:t>
            </a:r>
            <a:endParaRPr lang="en-US" dirty="0" smtClean="0"/>
          </a:p>
        </p:txBody>
      </p:sp>
    </p:spTree>
    <p:custDataLst>
      <p:tags r:id="rId1"/>
    </p:custDataLst>
    <p:extLst>
      <p:ext uri="{BB962C8B-B14F-4D97-AF65-F5344CB8AC3E}">
        <p14:creationId xmlns:p14="http://schemas.microsoft.com/office/powerpoint/2010/main" val="3034392355"/>
      </p:ext>
    </p:extLst>
  </p:cSld>
  <p:clrMapOvr>
    <a:masterClrMapping/>
  </p:clrMapOvr>
  <p:transition spd="slow">
    <p:wipe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143000"/>
            <a:ext cx="8382000" cy="5867400"/>
          </a:xfrm>
        </p:spPr>
        <p:txBody>
          <a:bodyPr>
            <a:normAutofit fontScale="55000" lnSpcReduction="20000"/>
          </a:bodyPr>
          <a:lstStyle/>
          <a:p>
            <a:r>
              <a:rPr lang="en-US" dirty="0"/>
              <a:t>class ChessPiece:</a:t>
            </a:r>
          </a:p>
          <a:p>
            <a:pPr marL="457200" lvl="1" indent="0">
              <a:buNone/>
            </a:pPr>
            <a:r>
              <a:rPr lang="en-US" dirty="0" smtClean="0"/>
              <a:t>	“”” </a:t>
            </a:r>
            <a:r>
              <a:rPr lang="en-US" dirty="0"/>
              <a:t>Basic Chess Piece </a:t>
            </a:r>
            <a:r>
              <a:rPr lang="en-US" dirty="0" smtClean="0"/>
              <a:t>“””</a:t>
            </a:r>
          </a:p>
          <a:p>
            <a:pPr marL="457200" lvl="1" indent="0">
              <a:buNone/>
            </a:pPr>
            <a:r>
              <a:rPr lang="en-US" dirty="0"/>
              <a:t>	</a:t>
            </a:r>
            <a:r>
              <a:rPr lang="en-US" dirty="0" err="1" smtClean="0"/>
              <a:t>def</a:t>
            </a:r>
            <a:r>
              <a:rPr lang="en-US" dirty="0" smtClean="0"/>
              <a:t> </a:t>
            </a:r>
            <a:r>
              <a:rPr lang="en-US" dirty="0"/>
              <a:t>__</a:t>
            </a:r>
            <a:r>
              <a:rPr lang="en-US" dirty="0" err="1"/>
              <a:t>init</a:t>
            </a:r>
            <a:r>
              <a:rPr lang="en-US" dirty="0"/>
              <a:t>__ (self, name</a:t>
            </a:r>
            <a:r>
              <a:rPr lang="en-US" dirty="0" smtClean="0"/>
              <a:t>):</a:t>
            </a:r>
          </a:p>
          <a:p>
            <a:pPr marL="457200" lvl="1" indent="0">
              <a:buNone/>
            </a:pPr>
            <a:r>
              <a:rPr lang="en-US" dirty="0"/>
              <a:t>	</a:t>
            </a:r>
            <a:r>
              <a:rPr lang="en-US" dirty="0" smtClean="0"/>
              <a:t>	</a:t>
            </a:r>
            <a:r>
              <a:rPr lang="en-US" dirty="0" err="1" smtClean="0"/>
              <a:t>self.piece_name</a:t>
            </a:r>
            <a:r>
              <a:rPr lang="en-US" dirty="0" smtClean="0"/>
              <a:t> </a:t>
            </a:r>
            <a:r>
              <a:rPr lang="en-US" dirty="0"/>
              <a:t>= </a:t>
            </a:r>
            <a:r>
              <a:rPr lang="en-US" dirty="0" smtClean="0"/>
              <a:t>name</a:t>
            </a:r>
          </a:p>
          <a:p>
            <a:pPr marL="457200" lvl="1" indent="0">
              <a:buNone/>
            </a:pPr>
            <a:r>
              <a:rPr lang="en-US" dirty="0"/>
              <a:t>	</a:t>
            </a:r>
            <a:r>
              <a:rPr lang="en-US" dirty="0" smtClean="0"/>
              <a:t>	</a:t>
            </a:r>
            <a:r>
              <a:rPr lang="en-US" dirty="0" err="1" smtClean="0"/>
              <a:t>self.position</a:t>
            </a:r>
            <a:r>
              <a:rPr lang="en-US" dirty="0" smtClean="0"/>
              <a:t> </a:t>
            </a:r>
            <a:r>
              <a:rPr lang="en-US" dirty="0"/>
              <a:t>= </a:t>
            </a:r>
            <a:r>
              <a:rPr lang="en-US" dirty="0" smtClean="0"/>
              <a:t>0</a:t>
            </a:r>
          </a:p>
          <a:p>
            <a:pPr marL="457200" lvl="1" indent="0">
              <a:buNone/>
            </a:pPr>
            <a:r>
              <a:rPr lang="en-US" dirty="0" smtClean="0"/>
              <a:t>	</a:t>
            </a:r>
            <a:r>
              <a:rPr lang="en-US" dirty="0" err="1" smtClean="0"/>
              <a:t>def</a:t>
            </a:r>
            <a:r>
              <a:rPr lang="en-US" dirty="0" smtClean="0"/>
              <a:t> </a:t>
            </a:r>
            <a:r>
              <a:rPr lang="en-US" dirty="0" err="1"/>
              <a:t>getPieceName</a:t>
            </a:r>
            <a:r>
              <a:rPr lang="en-US" dirty="0"/>
              <a:t>(self</a:t>
            </a:r>
            <a:r>
              <a:rPr lang="en-US" dirty="0" smtClean="0"/>
              <a:t>):</a:t>
            </a:r>
          </a:p>
          <a:p>
            <a:pPr marL="457200" lvl="1" indent="0">
              <a:buNone/>
            </a:pPr>
            <a:r>
              <a:rPr lang="en-US" dirty="0"/>
              <a:t>	</a:t>
            </a:r>
            <a:r>
              <a:rPr lang="en-US" dirty="0" smtClean="0"/>
              <a:t>	return </a:t>
            </a:r>
            <a:r>
              <a:rPr lang="en-US" dirty="0" err="1" smtClean="0"/>
              <a:t>self.piece_name</a:t>
            </a:r>
            <a:endParaRPr lang="en-US" dirty="0"/>
          </a:p>
          <a:p>
            <a:pPr marL="457200" lvl="1" indent="0">
              <a:buNone/>
            </a:pPr>
            <a:r>
              <a:rPr lang="en-US" dirty="0" smtClean="0"/>
              <a:t>	</a:t>
            </a:r>
            <a:r>
              <a:rPr lang="en-US" dirty="0" err="1" smtClean="0"/>
              <a:t>def</a:t>
            </a:r>
            <a:r>
              <a:rPr lang="en-US" dirty="0" smtClean="0"/>
              <a:t> </a:t>
            </a:r>
            <a:r>
              <a:rPr lang="en-US" dirty="0" err="1"/>
              <a:t>getCurrentPosition</a:t>
            </a:r>
            <a:r>
              <a:rPr lang="en-US" dirty="0"/>
              <a:t>(self</a:t>
            </a:r>
            <a:r>
              <a:rPr lang="en-US" dirty="0" smtClean="0"/>
              <a:t>):</a:t>
            </a:r>
          </a:p>
          <a:p>
            <a:pPr marL="457200" lvl="1" indent="0">
              <a:buNone/>
            </a:pPr>
            <a:r>
              <a:rPr lang="en-US" dirty="0"/>
              <a:t>	</a:t>
            </a:r>
            <a:r>
              <a:rPr lang="en-US" dirty="0" smtClean="0"/>
              <a:t>	return </a:t>
            </a:r>
            <a:r>
              <a:rPr lang="en-US" dirty="0" err="1" smtClean="0"/>
              <a:t>self.position</a:t>
            </a:r>
            <a:endParaRPr lang="en-US" dirty="0"/>
          </a:p>
          <a:p>
            <a:pPr marL="457200" lvl="1" indent="0">
              <a:buNone/>
            </a:pPr>
            <a:r>
              <a:rPr lang="en-US" dirty="0"/>
              <a:t>	</a:t>
            </a:r>
            <a:r>
              <a:rPr lang="en-US" dirty="0" err="1" smtClean="0"/>
              <a:t>def</a:t>
            </a:r>
            <a:r>
              <a:rPr lang="en-US" dirty="0" smtClean="0"/>
              <a:t> </a:t>
            </a:r>
            <a:r>
              <a:rPr lang="en-US" dirty="0" err="1"/>
              <a:t>isLegalMove</a:t>
            </a:r>
            <a:r>
              <a:rPr lang="en-US" dirty="0"/>
              <a:t>(self, direction</a:t>
            </a:r>
            <a:r>
              <a:rPr lang="en-US" dirty="0" smtClean="0"/>
              <a:t>):</a:t>
            </a:r>
          </a:p>
          <a:p>
            <a:pPr marL="457200" lvl="1" indent="0">
              <a:buNone/>
            </a:pPr>
            <a:r>
              <a:rPr lang="en-US" dirty="0"/>
              <a:t>	</a:t>
            </a:r>
            <a:r>
              <a:rPr lang="en-US" dirty="0" smtClean="0"/>
              <a:t>	return </a:t>
            </a:r>
            <a:r>
              <a:rPr lang="en-US" dirty="0"/>
              <a:t>direction in [‘forward’, ‘backward’, right’, ‘left’, ‘diagonal’]</a:t>
            </a:r>
          </a:p>
          <a:p>
            <a:r>
              <a:rPr lang="en-US" dirty="0"/>
              <a:t>class </a:t>
            </a:r>
            <a:r>
              <a:rPr lang="en-US" dirty="0" err="1"/>
              <a:t>piecePawn</a:t>
            </a:r>
            <a:r>
              <a:rPr lang="en-US" dirty="0"/>
              <a:t> (ChessPiece</a:t>
            </a:r>
            <a:r>
              <a:rPr lang="en-US" dirty="0" smtClean="0"/>
              <a:t>):</a:t>
            </a:r>
          </a:p>
          <a:p>
            <a:pPr marL="457200" lvl="1" indent="0">
              <a:buNone/>
            </a:pPr>
            <a:r>
              <a:rPr lang="en-US" dirty="0"/>
              <a:t>	</a:t>
            </a:r>
            <a:r>
              <a:rPr lang="en-US" dirty="0" err="1" smtClean="0"/>
              <a:t>def</a:t>
            </a:r>
            <a:r>
              <a:rPr lang="en-US" dirty="0" smtClean="0"/>
              <a:t> </a:t>
            </a:r>
            <a:r>
              <a:rPr lang="en-US" dirty="0"/>
              <a:t>__</a:t>
            </a:r>
            <a:r>
              <a:rPr lang="en-US" dirty="0" err="1"/>
              <a:t>init</a:t>
            </a:r>
            <a:r>
              <a:rPr lang="en-US" dirty="0"/>
              <a:t>__(self, name</a:t>
            </a:r>
            <a:r>
              <a:rPr lang="en-US" dirty="0" smtClean="0"/>
              <a:t>):</a:t>
            </a:r>
          </a:p>
          <a:p>
            <a:pPr marL="457200" lvl="1" indent="0">
              <a:buNone/>
            </a:pPr>
            <a:r>
              <a:rPr lang="en-US" dirty="0"/>
              <a:t>	</a:t>
            </a:r>
            <a:r>
              <a:rPr lang="en-US" dirty="0" smtClean="0"/>
              <a:t>	ChessPiece</a:t>
            </a:r>
            <a:r>
              <a:rPr lang="en-US" dirty="0"/>
              <a:t>.__</a:t>
            </a:r>
            <a:r>
              <a:rPr lang="en-US" dirty="0" err="1"/>
              <a:t>init</a:t>
            </a:r>
            <a:r>
              <a:rPr lang="en-US" dirty="0"/>
              <a:t>__(self, </a:t>
            </a:r>
            <a:r>
              <a:rPr lang="en-US" dirty="0" smtClean="0"/>
              <a:t>name)</a:t>
            </a:r>
          </a:p>
          <a:p>
            <a:pPr marL="457200" lvl="1" indent="0">
              <a:buNone/>
            </a:pPr>
            <a:r>
              <a:rPr lang="en-US" dirty="0"/>
              <a:t>	</a:t>
            </a:r>
            <a:r>
              <a:rPr lang="en-US" dirty="0" err="1" smtClean="0"/>
              <a:t>def</a:t>
            </a:r>
            <a:r>
              <a:rPr lang="en-US" dirty="0" smtClean="0"/>
              <a:t> </a:t>
            </a:r>
            <a:r>
              <a:rPr lang="en-US" dirty="0" err="1"/>
              <a:t>isLegalMove</a:t>
            </a:r>
            <a:r>
              <a:rPr lang="en-US" dirty="0"/>
              <a:t>(self, direction</a:t>
            </a:r>
            <a:r>
              <a:rPr lang="en-US" dirty="0" smtClean="0"/>
              <a:t>):</a:t>
            </a:r>
          </a:p>
          <a:p>
            <a:pPr marL="457200" lvl="1" indent="0">
              <a:buNone/>
            </a:pPr>
            <a:r>
              <a:rPr lang="en-US" dirty="0"/>
              <a:t>	</a:t>
            </a:r>
            <a:r>
              <a:rPr lang="en-US" dirty="0" smtClean="0"/>
              <a:t>	return </a:t>
            </a:r>
            <a:r>
              <a:rPr lang="en-US" dirty="0"/>
              <a:t>direction in [‘forward’, ‘diagonal’]</a:t>
            </a:r>
          </a:p>
          <a:p>
            <a:r>
              <a:rPr lang="en-US" dirty="0" smtClean="0"/>
              <a:t>&gt;&gt;&gt; </a:t>
            </a:r>
            <a:r>
              <a:rPr lang="en-US" dirty="0"/>
              <a:t>pawn = </a:t>
            </a:r>
            <a:r>
              <a:rPr lang="en-US" dirty="0" err="1"/>
              <a:t>piecePawn</a:t>
            </a:r>
            <a:r>
              <a:rPr lang="en-US" dirty="0"/>
              <a:t> (“Pawn”)</a:t>
            </a:r>
          </a:p>
          <a:p>
            <a:r>
              <a:rPr lang="en-US" dirty="0" smtClean="0"/>
              <a:t>&gt;&gt;&gt; </a:t>
            </a:r>
            <a:r>
              <a:rPr lang="en-US" dirty="0" err="1"/>
              <a:t>pawn.getPieceName</a:t>
            </a:r>
            <a:r>
              <a:rPr lang="en-US" dirty="0"/>
              <a:t>()</a:t>
            </a:r>
          </a:p>
          <a:p>
            <a:r>
              <a:rPr lang="en-US" dirty="0" smtClean="0"/>
              <a:t>&gt;&gt;&gt; </a:t>
            </a:r>
            <a:r>
              <a:rPr lang="en-US" dirty="0"/>
              <a:t>‘Pawn’</a:t>
            </a:r>
          </a:p>
          <a:p>
            <a:r>
              <a:rPr lang="en-US" dirty="0" smtClean="0"/>
              <a:t>&gt;&gt;&gt; </a:t>
            </a:r>
            <a:r>
              <a:rPr lang="en-US" dirty="0" err="1"/>
              <a:t>pawn.isLegalMove</a:t>
            </a:r>
            <a:r>
              <a:rPr lang="en-US" dirty="0"/>
              <a:t>()</a:t>
            </a:r>
          </a:p>
          <a:p>
            <a:r>
              <a:rPr lang="en-US" dirty="0" smtClean="0"/>
              <a:t>&gt;&gt;&gt; </a:t>
            </a:r>
            <a:r>
              <a:rPr lang="en-US" dirty="0"/>
              <a:t>[‘forward’, ‘diagonal’]</a:t>
            </a:r>
            <a:endParaRPr lang="en-US" dirty="0" smtClean="0"/>
          </a:p>
        </p:txBody>
      </p:sp>
    </p:spTree>
    <p:custDataLst>
      <p:tags r:id="rId1"/>
    </p:custDataLst>
    <p:extLst>
      <p:ext uri="{BB962C8B-B14F-4D97-AF65-F5344CB8AC3E}">
        <p14:creationId xmlns:p14="http://schemas.microsoft.com/office/powerpoint/2010/main" val="4086624030"/>
      </p:ext>
    </p:extLst>
  </p:cSld>
  <p:clrMapOvr>
    <a:masterClrMapping/>
  </p:clrMapOvr>
  <p:transition spd="slow">
    <p:wipe di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smtClean="0"/>
              <a:t>Questions?</a:t>
            </a:r>
            <a:endParaRPr lang="en-US"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Where Python is Used</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Scientific Computations</a:t>
            </a:r>
          </a:p>
          <a:p>
            <a:r>
              <a:rPr lang="en-US" smtClean="0"/>
              <a:t>Web Development</a:t>
            </a:r>
          </a:p>
          <a:p>
            <a:r>
              <a:rPr lang="en-US" smtClean="0"/>
              <a:t>Education</a:t>
            </a:r>
          </a:p>
          <a:p>
            <a:r>
              <a:rPr lang="en-US" smtClean="0"/>
              <a:t>Games and Animation</a:t>
            </a:r>
            <a:endParaRPr lang="en-US" dirty="0" smtClean="0"/>
          </a:p>
        </p:txBody>
      </p:sp>
    </p:spTree>
    <p:custDataLst>
      <p:tags r:id="rId1"/>
    </p:custDataLst>
    <p:extLst>
      <p:ext uri="{BB962C8B-B14F-4D97-AF65-F5344CB8AC3E}">
        <p14:creationId xmlns:p14="http://schemas.microsoft.com/office/powerpoint/2010/main" val="36481328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Who Uses Python</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NASA</a:t>
            </a:r>
          </a:p>
          <a:p>
            <a:r>
              <a:rPr lang="en-US" smtClean="0"/>
              <a:t>Google – search engine components</a:t>
            </a:r>
          </a:p>
          <a:p>
            <a:r>
              <a:rPr lang="en-US" smtClean="0"/>
              <a:t>Google App Engine</a:t>
            </a:r>
          </a:p>
          <a:p>
            <a:r>
              <a:rPr lang="en-US" smtClean="0"/>
              <a:t>YouTube</a:t>
            </a:r>
          </a:p>
          <a:p>
            <a:r>
              <a:rPr lang="en-US" smtClean="0"/>
              <a:t>Yahoo Maps</a:t>
            </a:r>
          </a:p>
          <a:p>
            <a:r>
              <a:rPr lang="en-US" smtClean="0"/>
              <a:t>DropBox</a:t>
            </a:r>
          </a:p>
          <a:p>
            <a:r>
              <a:rPr lang="en-US" smtClean="0"/>
              <a:t>Maya</a:t>
            </a:r>
            <a:endParaRPr lang="en-US" dirty="0" smtClean="0"/>
          </a:p>
        </p:txBody>
      </p:sp>
    </p:spTree>
    <p:custDataLst>
      <p:tags r:id="rId1"/>
    </p:custDataLst>
    <p:extLst>
      <p:ext uri="{BB962C8B-B14F-4D97-AF65-F5344CB8AC3E}">
        <p14:creationId xmlns:p14="http://schemas.microsoft.com/office/powerpoint/2010/main" val="21871763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Limitations of Python</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Slow (dynamically typed)</a:t>
            </a:r>
          </a:p>
          <a:p>
            <a:r>
              <a:rPr lang="en-US" smtClean="0"/>
              <a:t>Concurrency and parallelism to some extend</a:t>
            </a:r>
          </a:p>
          <a:p>
            <a:r>
              <a:rPr lang="en-US" smtClean="0"/>
              <a:t>Some dependency issues during installations </a:t>
            </a:r>
            <a:endParaRPr lang="en-US" dirty="0"/>
          </a:p>
        </p:txBody>
      </p:sp>
    </p:spTree>
    <p:custDataLst>
      <p:tags r:id="rId1"/>
    </p:custDataLst>
    <p:extLst>
      <p:ext uri="{BB962C8B-B14F-4D97-AF65-F5344CB8AC3E}">
        <p14:creationId xmlns:p14="http://schemas.microsoft.com/office/powerpoint/2010/main" val="6955293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mtClean="0"/>
              <a:t>5 Reasons why Python is Powerful Enough for Google</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hlinkClick r:id="rId6" action="ppaction://hlinkfile"/>
              </a:rPr>
              <a:t>https://www.codefellows.org/blog/5-reasons-why-python-is-powerful-enough-for-google/</a:t>
            </a:r>
            <a:endParaRPr lang="en-US" dirty="0"/>
          </a:p>
        </p:txBody>
      </p:sp>
    </p:spTree>
    <p:custDataLst>
      <p:tags r:id="rId1"/>
    </p:custDataLst>
    <p:extLst>
      <p:ext uri="{BB962C8B-B14F-4D97-AF65-F5344CB8AC3E}">
        <p14:creationId xmlns:p14="http://schemas.microsoft.com/office/powerpoint/2010/main" val="288785113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History of Python</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Conceived in late 1980s by Guido Van Rossum</a:t>
            </a:r>
          </a:p>
          <a:p>
            <a:r>
              <a:rPr lang="en-US" smtClean="0"/>
              <a:t>Influenced by other languages like ABC, C, Bourne Shell, Lisp, etc.</a:t>
            </a:r>
          </a:p>
          <a:p>
            <a:r>
              <a:rPr lang="en-US" smtClean="0"/>
              <a:t>First release at the National Research Institute for Mathematics and Computer Science in the Netherlands</a:t>
            </a:r>
            <a:endParaRPr lang="en-US" dirty="0" smtClean="0"/>
          </a:p>
        </p:txBody>
      </p:sp>
    </p:spTree>
    <p:custDataLst>
      <p:tags r:id="rId1"/>
    </p:custDataLst>
    <p:extLst>
      <p:ext uri="{BB962C8B-B14F-4D97-AF65-F5344CB8AC3E}">
        <p14:creationId xmlns:p14="http://schemas.microsoft.com/office/powerpoint/2010/main" val="18391854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History of Python</a:t>
            </a:r>
            <a:endParaRPr lang="en-US" dirty="0"/>
          </a:p>
        </p:txBody>
      </p:sp>
      <p:sp>
        <p:nvSpPr>
          <p:cNvPr id="3" name="Content Placeholder 2"/>
          <p:cNvSpPr>
            <a:spLocks noGrp="1"/>
          </p:cNvSpPr>
          <p:nvPr>
            <p:ph idx="1"/>
            <p:custDataLst>
              <p:tags r:id="rId3"/>
            </p:custDataLst>
          </p:nvPr>
        </p:nvSpPr>
        <p:spPr/>
        <p:txBody>
          <a:bodyPr>
            <a:normAutofit lnSpcReduction="10000"/>
          </a:bodyPr>
          <a:lstStyle/>
          <a:p>
            <a:r>
              <a:rPr lang="en-US" smtClean="0"/>
              <a:t>Free and open-source</a:t>
            </a:r>
          </a:p>
          <a:p>
            <a:r>
              <a:rPr lang="en-US" smtClean="0"/>
              <a:t>Community based development model</a:t>
            </a:r>
          </a:p>
          <a:p>
            <a:r>
              <a:rPr lang="en-US" smtClean="0"/>
              <a:t>The Python Software Foundation, a non-profit organization devoted to language since 2001.</a:t>
            </a:r>
          </a:p>
          <a:p>
            <a:r>
              <a:rPr lang="en-US" smtClean="0"/>
              <a:t>Python 2.0 released in October 2000</a:t>
            </a:r>
          </a:p>
          <a:p>
            <a:r>
              <a:rPr lang="en-US" smtClean="0"/>
              <a:t>Python 3.0 released in December 2008 (backward incompatible) </a:t>
            </a:r>
            <a:endParaRPr lang="en-US" dirty="0" smtClean="0"/>
          </a:p>
        </p:txBody>
      </p:sp>
    </p:spTree>
    <p:custDataLst>
      <p:tags r:id="rId1"/>
    </p:custDataLst>
    <p:extLst>
      <p:ext uri="{BB962C8B-B14F-4D97-AF65-F5344CB8AC3E}">
        <p14:creationId xmlns:p14="http://schemas.microsoft.com/office/powerpoint/2010/main" val="6761867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Python Implementations</a:t>
            </a:r>
            <a:endParaRPr lang="en-US" dirty="0"/>
          </a:p>
        </p:txBody>
      </p:sp>
      <p:sp>
        <p:nvSpPr>
          <p:cNvPr id="3" name="Content Placeholder 2"/>
          <p:cNvSpPr>
            <a:spLocks noGrp="1"/>
          </p:cNvSpPr>
          <p:nvPr>
            <p:ph idx="1"/>
            <p:custDataLst>
              <p:tags r:id="rId3"/>
            </p:custDataLst>
          </p:nvPr>
        </p:nvSpPr>
        <p:spPr/>
        <p:txBody>
          <a:bodyPr>
            <a:normAutofit fontScale="92500"/>
          </a:bodyPr>
          <a:lstStyle/>
          <a:p>
            <a:r>
              <a:rPr lang="en-US" smtClean="0"/>
              <a:t>CPython – The original Python implementation</a:t>
            </a:r>
          </a:p>
          <a:p>
            <a:r>
              <a:rPr lang="en-US" smtClean="0"/>
              <a:t>Cython – Extend Python with C or C++</a:t>
            </a:r>
          </a:p>
          <a:p>
            <a:r>
              <a:rPr lang="en-US" smtClean="0"/>
              <a:t>Jython – Python implementation to run on Java platform (JVM / HotSpot)</a:t>
            </a:r>
          </a:p>
          <a:p>
            <a:r>
              <a:rPr lang="en-US" smtClean="0"/>
              <a:t>IronPython – Python implementation to run on .Net</a:t>
            </a:r>
          </a:p>
          <a:p>
            <a:r>
              <a:rPr lang="en-US" smtClean="0"/>
              <a:t>PyPy – Python implementation to faster than CPython</a:t>
            </a:r>
            <a:endParaRPr lang="en-US" dirty="0" smtClean="0"/>
          </a:p>
        </p:txBody>
      </p:sp>
    </p:spTree>
    <p:custDataLst>
      <p:tags r:id="rId1"/>
    </p:custDataLst>
    <p:extLst>
      <p:ext uri="{BB962C8B-B14F-4D97-AF65-F5344CB8AC3E}">
        <p14:creationId xmlns:p14="http://schemas.microsoft.com/office/powerpoint/2010/main" val="29049386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Python Versions</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Python 2.7.x</a:t>
            </a:r>
          </a:p>
          <a:p>
            <a:pPr lvl="1"/>
            <a:r>
              <a:rPr lang="en-US" smtClean="0"/>
              <a:t>Last version on the 2 series</a:t>
            </a:r>
          </a:p>
          <a:p>
            <a:r>
              <a:rPr lang="en-US" smtClean="0"/>
              <a:t>Python 3.5.x</a:t>
            </a:r>
          </a:p>
          <a:p>
            <a:pPr lvl="1"/>
            <a:r>
              <a:rPr lang="en-US" smtClean="0"/>
              <a:t>New but backward incompatible</a:t>
            </a:r>
          </a:p>
          <a:p>
            <a:pPr marL="457200" lvl="1" indent="0">
              <a:buNone/>
            </a:pPr>
            <a:endParaRPr lang="en-US" smtClean="0"/>
          </a:p>
          <a:p>
            <a:r>
              <a:rPr lang="en-US" smtClean="0"/>
              <a:t>Which one should I use?</a:t>
            </a:r>
            <a:endParaRPr lang="en-US" dirty="0" smtClean="0"/>
          </a:p>
        </p:txBody>
      </p:sp>
    </p:spTree>
    <p:custDataLst>
      <p:tags r:id="rId1"/>
    </p:custDataLst>
    <p:extLst>
      <p:ext uri="{BB962C8B-B14F-4D97-AF65-F5344CB8AC3E}">
        <p14:creationId xmlns:p14="http://schemas.microsoft.com/office/powerpoint/2010/main" val="381978196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Tool Set</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Interactive Interpreter</a:t>
            </a:r>
          </a:p>
          <a:p>
            <a:r>
              <a:rPr lang="en-US" smtClean="0"/>
              <a:t>Using iPython</a:t>
            </a:r>
          </a:p>
          <a:p>
            <a:r>
              <a:rPr lang="en-US" smtClean="0"/>
              <a:t>Writing script in a file</a:t>
            </a:r>
          </a:p>
          <a:p>
            <a:r>
              <a:rPr lang="en-US" smtClean="0"/>
              <a:t>Using IDE</a:t>
            </a:r>
          </a:p>
          <a:p>
            <a:pPr lvl="1"/>
            <a:r>
              <a:rPr lang="en-US" smtClean="0"/>
              <a:t>PyDev with Eclipse as plugin</a:t>
            </a:r>
          </a:p>
          <a:p>
            <a:pPr lvl="1"/>
            <a:r>
              <a:rPr lang="en-US" smtClean="0"/>
              <a:t>PyCharm</a:t>
            </a:r>
            <a:endParaRPr lang="en-US" dirty="0" smtClean="0"/>
          </a:p>
        </p:txBody>
      </p:sp>
    </p:spTree>
    <p:custDataLst>
      <p:tags r:id="rId1"/>
    </p:custDataLst>
    <p:extLst>
      <p:ext uri="{BB962C8B-B14F-4D97-AF65-F5344CB8AC3E}">
        <p14:creationId xmlns:p14="http://schemas.microsoft.com/office/powerpoint/2010/main" val="28732058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22935" y="1371601"/>
            <a:ext cx="3711465" cy="3810000"/>
          </a:xfrm>
          <a:prstGeom prst="rect">
            <a:avLst/>
          </a:prstGeom>
          <a:noFill/>
        </p:spPr>
        <p:txBody>
          <a:bodyPr wrap="square" rtlCol="0">
            <a:normAutofit fontScale="92500" lnSpcReduction="10000"/>
          </a:bodyPr>
          <a:lstStyle/>
          <a:p>
            <a:pPr algn="ctr"/>
            <a:r>
              <a:rPr lang="en-US" sz="7200" dirty="0" smtClean="0"/>
              <a:t>Welcome to the World of Python </a:t>
            </a:r>
            <a:endParaRPr lang="en-US" sz="7200" dirty="0"/>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29862" y="1514197"/>
            <a:ext cx="3042138"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Installation</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By default, installed and available on all linux systems. For other OS,</a:t>
            </a:r>
          </a:p>
          <a:p>
            <a:pPr lvl="1"/>
            <a:r>
              <a:rPr lang="en-US" smtClean="0"/>
              <a:t>Python.org </a:t>
            </a:r>
            <a:r>
              <a:rPr lang="en-US" smtClean="0">
                <a:sym typeface="Wingdings" pitchFamily="2" charset="2"/>
              </a:rPr>
              <a:t> Download</a:t>
            </a:r>
            <a:endParaRPr lang="en-US" dirty="0" smtClean="0"/>
          </a:p>
        </p:txBody>
      </p:sp>
    </p:spTree>
    <p:custDataLst>
      <p:tags r:id="rId1"/>
    </p:custDataLst>
    <p:extLst>
      <p:ext uri="{BB962C8B-B14F-4D97-AF65-F5344CB8AC3E}">
        <p14:creationId xmlns:p14="http://schemas.microsoft.com/office/powerpoint/2010/main" val="338515726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Setting up on Linux</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The installation path would be /usr/local/bin/python3.5  or  /usr/bin/python3.5.</a:t>
            </a:r>
          </a:p>
          <a:p>
            <a:r>
              <a:rPr lang="en-US" smtClean="0"/>
              <a:t>This path generally will be added to the environment variable PATH by default.</a:t>
            </a:r>
            <a:endParaRPr lang="en-US" dirty="0" smtClean="0"/>
          </a:p>
        </p:txBody>
      </p:sp>
    </p:spTree>
    <p:custDataLst>
      <p:tags r:id="rId1"/>
    </p:custDataLst>
    <p:extLst>
      <p:ext uri="{BB962C8B-B14F-4D97-AF65-F5344CB8AC3E}">
        <p14:creationId xmlns:p14="http://schemas.microsoft.com/office/powerpoint/2010/main" val="5701689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Setting up on Windows</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Note down the folder in which the Python is installed.</a:t>
            </a:r>
          </a:p>
          <a:p>
            <a:r>
              <a:rPr lang="en-US" smtClean="0"/>
              <a:t>From Control Panel </a:t>
            </a:r>
            <a:r>
              <a:rPr lang="en-US" smtClean="0">
                <a:sym typeface="Wingdings" pitchFamily="2" charset="2"/>
              </a:rPr>
              <a:t> System  Advanced System Settings  Environment Variables, edit the PATH variable and add this Python path and save. </a:t>
            </a:r>
          </a:p>
          <a:p>
            <a:pPr lvl="1"/>
            <a:r>
              <a:rPr lang="en-US" smtClean="0">
                <a:sym typeface="Wingdings" pitchFamily="2" charset="2"/>
              </a:rPr>
              <a:t>For example:</a:t>
            </a:r>
          </a:p>
          <a:p>
            <a:pPr lvl="1"/>
            <a:r>
              <a:rPr lang="en-US" smtClean="0">
                <a:sym typeface="Wingdings" pitchFamily="2" charset="2"/>
              </a:rPr>
              <a:t>C:\Python27;C:\Python27\Scripts;</a:t>
            </a:r>
            <a:endParaRPr lang="en-US" dirty="0" smtClean="0"/>
          </a:p>
        </p:txBody>
      </p:sp>
    </p:spTree>
    <p:custDataLst>
      <p:tags r:id="rId1"/>
    </p:custDataLst>
    <p:extLst>
      <p:ext uri="{BB962C8B-B14F-4D97-AF65-F5344CB8AC3E}">
        <p14:creationId xmlns:p14="http://schemas.microsoft.com/office/powerpoint/2010/main" val="68791383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Building Blocks of Python</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Variables</a:t>
            </a:r>
          </a:p>
          <a:p>
            <a:r>
              <a:rPr lang="en-US" smtClean="0"/>
              <a:t>Expressions</a:t>
            </a:r>
          </a:p>
          <a:p>
            <a:r>
              <a:rPr lang="en-US" smtClean="0"/>
              <a:t>Statements</a:t>
            </a:r>
          </a:p>
          <a:p>
            <a:r>
              <a:rPr lang="en-US" smtClean="0"/>
              <a:t>Blocks</a:t>
            </a:r>
          </a:p>
          <a:p>
            <a:r>
              <a:rPr lang="en-US" smtClean="0"/>
              <a:t>Functions</a:t>
            </a:r>
          </a:p>
          <a:p>
            <a:r>
              <a:rPr lang="en-US" smtClean="0"/>
              <a:t>Comments </a:t>
            </a:r>
            <a:endParaRPr lang="en-US" dirty="0" smtClean="0"/>
          </a:p>
        </p:txBody>
      </p:sp>
    </p:spTree>
    <p:custDataLst>
      <p:tags r:id="rId1"/>
    </p:custDataLst>
    <p:extLst>
      <p:ext uri="{BB962C8B-B14F-4D97-AF65-F5344CB8AC3E}">
        <p14:creationId xmlns:p14="http://schemas.microsoft.com/office/powerpoint/2010/main" val="3493719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Built-in Types</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Numeric</a:t>
            </a:r>
          </a:p>
          <a:p>
            <a:r>
              <a:rPr lang="en-US" smtClean="0"/>
              <a:t>Sequences</a:t>
            </a:r>
          </a:p>
          <a:p>
            <a:r>
              <a:rPr lang="en-US" smtClean="0"/>
              <a:t>Mappings</a:t>
            </a:r>
          </a:p>
          <a:p>
            <a:r>
              <a:rPr lang="en-US" smtClean="0"/>
              <a:t>Files</a:t>
            </a:r>
          </a:p>
          <a:p>
            <a:r>
              <a:rPr lang="en-US" smtClean="0"/>
              <a:t>Classes</a:t>
            </a:r>
          </a:p>
          <a:p>
            <a:r>
              <a:rPr lang="en-US" smtClean="0"/>
              <a:t>Instances</a:t>
            </a:r>
          </a:p>
          <a:p>
            <a:r>
              <a:rPr lang="en-US" smtClean="0"/>
              <a:t>Exceptions</a:t>
            </a:r>
            <a:endParaRPr lang="en-US" dirty="0" smtClean="0"/>
          </a:p>
        </p:txBody>
      </p:sp>
    </p:spTree>
    <p:custDataLst>
      <p:tags r:id="rId1"/>
    </p:custDataLst>
    <p:extLst>
      <p:ext uri="{BB962C8B-B14F-4D97-AF65-F5344CB8AC3E}">
        <p14:creationId xmlns:p14="http://schemas.microsoft.com/office/powerpoint/2010/main" val="1388842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Data Types</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Basic Data Types</a:t>
            </a:r>
          </a:p>
          <a:p>
            <a:pPr lvl="1"/>
            <a:r>
              <a:rPr lang="en-US" smtClean="0"/>
              <a:t>Numeric - int, long, float, complex</a:t>
            </a:r>
          </a:p>
          <a:p>
            <a:pPr lvl="1"/>
            <a:r>
              <a:rPr lang="en-US" smtClean="0"/>
              <a:t>Boolean – True / False</a:t>
            </a:r>
          </a:p>
          <a:p>
            <a:pPr lvl="1"/>
            <a:r>
              <a:rPr lang="en-US" smtClean="0"/>
              <a:t>String</a:t>
            </a:r>
          </a:p>
          <a:p>
            <a:pPr lvl="1"/>
            <a:r>
              <a:rPr lang="en-US" smtClean="0"/>
              <a:t>List - Mutable sequence</a:t>
            </a:r>
          </a:p>
          <a:p>
            <a:pPr lvl="1"/>
            <a:r>
              <a:rPr lang="en-US" smtClean="0"/>
              <a:t>Tuple</a:t>
            </a:r>
          </a:p>
          <a:p>
            <a:pPr lvl="1"/>
            <a:r>
              <a:rPr lang="en-US" smtClean="0"/>
              <a:t>Dictionary - Mutable, unordered key-value pairs</a:t>
            </a:r>
          </a:p>
          <a:p>
            <a:pPr lvl="1"/>
            <a:r>
              <a:rPr lang="en-US" smtClean="0"/>
              <a:t>Set – Mutable unordered sequence</a:t>
            </a:r>
          </a:p>
          <a:p>
            <a:endParaRPr lang="en-US" dirty="0" smtClean="0"/>
          </a:p>
        </p:txBody>
      </p:sp>
    </p:spTree>
    <p:custDataLst>
      <p:tags r:id="rId1"/>
    </p:custDataLst>
    <p:extLst>
      <p:ext uri="{BB962C8B-B14F-4D97-AF65-F5344CB8AC3E}">
        <p14:creationId xmlns:p14="http://schemas.microsoft.com/office/powerpoint/2010/main" val="196214296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Naming Rules</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Must start with a alphabet (a-z A-Z) or underscore (_)</a:t>
            </a:r>
          </a:p>
          <a:p>
            <a:r>
              <a:rPr lang="en-US" smtClean="0"/>
              <a:t>Other characters can be alphabets, digits or underscores</a:t>
            </a:r>
          </a:p>
          <a:p>
            <a:r>
              <a:rPr lang="en-US" smtClean="0"/>
              <a:t>Very case sensitive; uppercase and lowercase alphabets are treated as distinct</a:t>
            </a:r>
          </a:p>
          <a:p>
            <a:r>
              <a:rPr lang="en-US" smtClean="0"/>
              <a:t>Meaningful and readable names for identifiers</a:t>
            </a:r>
            <a:endParaRPr lang="en-US" dirty="0" smtClean="0"/>
          </a:p>
        </p:txBody>
      </p:sp>
    </p:spTree>
    <p:custDataLst>
      <p:tags r:id="rId1"/>
    </p:custDataLst>
    <p:extLst>
      <p:ext uri="{BB962C8B-B14F-4D97-AF65-F5344CB8AC3E}">
        <p14:creationId xmlns:p14="http://schemas.microsoft.com/office/powerpoint/2010/main" val="21199393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Keywords</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Reserved identifiers </a:t>
            </a:r>
          </a:p>
          <a:p>
            <a:r>
              <a:rPr lang="en-US" smtClean="0"/>
              <a:t>Cannot be used as identifiers in program</a:t>
            </a:r>
          </a:p>
          <a:p>
            <a:r>
              <a:rPr lang="en-US" smtClean="0"/>
              <a:t>Some of them are and, as, assert, break, class, continue, def, del, elif, else, except, finally, for, from, global, if, import, in, is, lambda, not, or, pass, raise, return, try, while, with, yeild, True, False, None</a:t>
            </a:r>
            <a:endParaRPr lang="en-US" dirty="0" smtClean="0"/>
          </a:p>
        </p:txBody>
      </p:sp>
    </p:spTree>
    <p:custDataLst>
      <p:tags r:id="rId1"/>
    </p:custDataLst>
    <p:extLst>
      <p:ext uri="{BB962C8B-B14F-4D97-AF65-F5344CB8AC3E}">
        <p14:creationId xmlns:p14="http://schemas.microsoft.com/office/powerpoint/2010/main" val="148440890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Operators</a:t>
            </a:r>
            <a:endParaRPr lang="en-US" dirty="0"/>
          </a:p>
        </p:txBody>
      </p:sp>
      <p:sp>
        <p:nvSpPr>
          <p:cNvPr id="3" name="Content Placeholder 2"/>
          <p:cNvSpPr>
            <a:spLocks noGrp="1"/>
          </p:cNvSpPr>
          <p:nvPr>
            <p:ph idx="1"/>
            <p:custDataLst>
              <p:tags r:id="rId3"/>
            </p:custDataLst>
          </p:nvPr>
        </p:nvSpPr>
        <p:spPr/>
        <p:txBody>
          <a:bodyPr>
            <a:normAutofit fontScale="70000" lnSpcReduction="20000"/>
          </a:bodyPr>
          <a:lstStyle/>
          <a:p>
            <a:r>
              <a:rPr lang="en-US" smtClean="0"/>
              <a:t>Arithmetic</a:t>
            </a:r>
          </a:p>
          <a:p>
            <a:r>
              <a:rPr lang="en-US" smtClean="0"/>
              <a:t>Logical</a:t>
            </a:r>
          </a:p>
          <a:p>
            <a:pPr lvl="1"/>
            <a:r>
              <a:rPr lang="en-US" smtClean="0"/>
              <a:t>a and b</a:t>
            </a:r>
          </a:p>
          <a:p>
            <a:pPr lvl="1"/>
            <a:r>
              <a:rPr lang="en-US" smtClean="0"/>
              <a:t>a or b</a:t>
            </a:r>
          </a:p>
          <a:p>
            <a:pPr lvl="1"/>
            <a:r>
              <a:rPr lang="en-US" smtClean="0"/>
              <a:t>not (a and b)</a:t>
            </a:r>
          </a:p>
          <a:p>
            <a:r>
              <a:rPr lang="en-US" smtClean="0"/>
              <a:t>Relational</a:t>
            </a:r>
          </a:p>
          <a:p>
            <a:pPr lvl="1"/>
            <a:r>
              <a:rPr lang="en-US" smtClean="0"/>
              <a:t>==</a:t>
            </a:r>
          </a:p>
          <a:p>
            <a:pPr lvl="1"/>
            <a:r>
              <a:rPr lang="en-US" smtClean="0"/>
              <a:t>!= or &lt;&gt;</a:t>
            </a:r>
          </a:p>
          <a:p>
            <a:r>
              <a:rPr lang="en-US" smtClean="0"/>
              <a:t>Membership Operators</a:t>
            </a:r>
          </a:p>
          <a:p>
            <a:pPr lvl="1"/>
            <a:r>
              <a:rPr lang="en-US" smtClean="0"/>
              <a:t>In</a:t>
            </a:r>
          </a:p>
          <a:p>
            <a:pPr lvl="1"/>
            <a:r>
              <a:rPr lang="en-US" smtClean="0"/>
              <a:t>not in</a:t>
            </a:r>
          </a:p>
          <a:p>
            <a:r>
              <a:rPr lang="en-US" smtClean="0"/>
              <a:t>Identity Operators</a:t>
            </a:r>
          </a:p>
          <a:p>
            <a:pPr lvl="1"/>
            <a:r>
              <a:rPr lang="en-US" smtClean="0"/>
              <a:t>a Is b</a:t>
            </a:r>
          </a:p>
          <a:p>
            <a:endParaRPr lang="en-US" dirty="0" smtClean="0"/>
          </a:p>
        </p:txBody>
      </p:sp>
    </p:spTree>
    <p:custDataLst>
      <p:tags r:id="rId1"/>
    </p:custDataLst>
    <p:extLst>
      <p:ext uri="{BB962C8B-B14F-4D97-AF65-F5344CB8AC3E}">
        <p14:creationId xmlns:p14="http://schemas.microsoft.com/office/powerpoint/2010/main" val="22203738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1000"/>
                                        <p:tgtEl>
                                          <p:spTgt spid="3">
                                            <p:txEl>
                                              <p:pRg st="12" end="12"/>
                                            </p:txEl>
                                          </p:spTgt>
                                        </p:tgtEl>
                                      </p:cBhvr>
                                    </p:animEffect>
                                    <p:anim calcmode="lin" valueType="num">
                                      <p:cBhvr>
                                        <p:cTn id="7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Simple Statements</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Assigning Values</a:t>
            </a:r>
          </a:p>
          <a:p>
            <a:r>
              <a:rPr lang="en-US" smtClean="0"/>
              <a:t>Storing result of any operations</a:t>
            </a:r>
          </a:p>
          <a:p>
            <a:r>
              <a:rPr lang="en-US" smtClean="0"/>
              <a:t>Conversions</a:t>
            </a:r>
          </a:p>
          <a:p>
            <a:r>
              <a:rPr lang="en-US" smtClean="0"/>
              <a:t>Simple Input</a:t>
            </a:r>
          </a:p>
          <a:p>
            <a:r>
              <a:rPr lang="en-US" smtClean="0"/>
              <a:t>Simple Output</a:t>
            </a:r>
            <a:endParaRPr lang="en-US" dirty="0" smtClean="0"/>
          </a:p>
        </p:txBody>
      </p:sp>
    </p:spTree>
    <p:custDataLst>
      <p:tags r:id="rId1"/>
    </p:custDataLst>
    <p:extLst>
      <p:ext uri="{BB962C8B-B14F-4D97-AF65-F5344CB8AC3E}">
        <p14:creationId xmlns:p14="http://schemas.microsoft.com/office/powerpoint/2010/main" val="19900831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Topics Covered</a:t>
            </a:r>
            <a:endParaRPr lang="en-US" dirty="0"/>
          </a:p>
        </p:txBody>
      </p:sp>
      <p:sp>
        <p:nvSpPr>
          <p:cNvPr id="5" name="Content Placeholder 4"/>
          <p:cNvSpPr>
            <a:spLocks noGrp="1"/>
          </p:cNvSpPr>
          <p:nvPr>
            <p:ph idx="1"/>
            <p:custDataLst>
              <p:tags r:id="rId3"/>
            </p:custDataLst>
          </p:nvPr>
        </p:nvSpPr>
        <p:spPr>
          <a:xfrm>
            <a:off x="762000" y="1219200"/>
            <a:ext cx="8077200" cy="5562600"/>
          </a:xfrm>
        </p:spPr>
        <p:txBody>
          <a:bodyPr>
            <a:normAutofit fontScale="47500" lnSpcReduction="20000"/>
          </a:bodyPr>
          <a:lstStyle/>
          <a:p>
            <a:endParaRPr lang="en-US" smtClean="0"/>
          </a:p>
          <a:p>
            <a:r>
              <a:rPr lang="en-US" smtClean="0"/>
              <a:t> Introduction </a:t>
            </a:r>
          </a:p>
          <a:p>
            <a:pPr lvl="1"/>
            <a:r>
              <a:rPr lang="en-US" smtClean="0"/>
              <a:t>Features </a:t>
            </a:r>
          </a:p>
          <a:p>
            <a:pPr lvl="1"/>
            <a:r>
              <a:rPr lang="en-US" smtClean="0"/>
              <a:t>Setting up path </a:t>
            </a:r>
          </a:p>
          <a:p>
            <a:pPr lvl="1"/>
            <a:r>
              <a:rPr lang="en-US" smtClean="0"/>
              <a:t>Working with Python </a:t>
            </a:r>
          </a:p>
          <a:p>
            <a:pPr lvl="1"/>
            <a:r>
              <a:rPr lang="en-US" smtClean="0"/>
              <a:t>Basic Syntax </a:t>
            </a:r>
          </a:p>
          <a:p>
            <a:pPr lvl="1"/>
            <a:r>
              <a:rPr lang="en-US" smtClean="0"/>
              <a:t>Variables and Data Types </a:t>
            </a:r>
          </a:p>
          <a:p>
            <a:pPr lvl="1"/>
            <a:r>
              <a:rPr lang="en-US" smtClean="0"/>
              <a:t>Operators</a:t>
            </a:r>
          </a:p>
          <a:p>
            <a:pPr lvl="1"/>
            <a:r>
              <a:rPr lang="en-US" smtClean="0"/>
              <a:t>Working with Jupyter notebooks</a:t>
            </a:r>
          </a:p>
          <a:p>
            <a:r>
              <a:rPr lang="en-US" smtClean="0"/>
              <a:t>Conditional Statements </a:t>
            </a:r>
          </a:p>
          <a:p>
            <a:pPr lvl="1"/>
            <a:r>
              <a:rPr lang="en-US" smtClean="0"/>
              <a:t>If </a:t>
            </a:r>
          </a:p>
          <a:p>
            <a:pPr lvl="1"/>
            <a:r>
              <a:rPr lang="en-US" smtClean="0"/>
              <a:t>If- else </a:t>
            </a:r>
          </a:p>
          <a:p>
            <a:pPr lvl="1"/>
            <a:r>
              <a:rPr lang="en-US" smtClean="0"/>
              <a:t>Nested if-else </a:t>
            </a:r>
          </a:p>
          <a:p>
            <a:r>
              <a:rPr lang="en-US" smtClean="0"/>
              <a:t>Looping </a:t>
            </a:r>
          </a:p>
          <a:p>
            <a:pPr lvl="1"/>
            <a:r>
              <a:rPr lang="en-US" smtClean="0"/>
              <a:t>For While </a:t>
            </a:r>
          </a:p>
          <a:p>
            <a:pPr lvl="1"/>
            <a:r>
              <a:rPr lang="en-US" smtClean="0"/>
              <a:t>Nested loops </a:t>
            </a:r>
          </a:p>
          <a:p>
            <a:r>
              <a:rPr lang="en-US" smtClean="0"/>
              <a:t>Control Statements </a:t>
            </a:r>
          </a:p>
          <a:p>
            <a:pPr lvl="1"/>
            <a:r>
              <a:rPr lang="en-US" smtClean="0"/>
              <a:t>Break </a:t>
            </a:r>
          </a:p>
          <a:p>
            <a:pPr lvl="1"/>
            <a:r>
              <a:rPr lang="en-US" smtClean="0"/>
              <a:t>Continue </a:t>
            </a:r>
          </a:p>
          <a:p>
            <a:pPr lvl="1"/>
            <a:r>
              <a:rPr lang="en-US" smtClean="0"/>
              <a:t>Pass </a:t>
            </a:r>
          </a:p>
          <a:p>
            <a:r>
              <a:rPr lang="en-US" smtClean="0"/>
              <a:t> String Manipulation </a:t>
            </a:r>
          </a:p>
          <a:p>
            <a:pPr lvl="1"/>
            <a:r>
              <a:rPr lang="en-US" smtClean="0"/>
              <a:t>Accessing Strings </a:t>
            </a:r>
          </a:p>
          <a:p>
            <a:pPr lvl="1"/>
            <a:r>
              <a:rPr lang="en-US" smtClean="0"/>
              <a:t>Basic Operations </a:t>
            </a:r>
          </a:p>
          <a:p>
            <a:pPr lvl="1"/>
            <a:r>
              <a:rPr lang="en-US" smtClean="0"/>
              <a:t>String slices </a:t>
            </a:r>
          </a:p>
          <a:p>
            <a:pPr lvl="1"/>
            <a:r>
              <a:rPr lang="en-US" smtClean="0"/>
              <a:t>Function and Methods </a:t>
            </a:r>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Conditional Statements</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if &lt;condition&gt;  and/or/not  &lt;condition&gt;</a:t>
            </a:r>
          </a:p>
          <a:p>
            <a:r>
              <a:rPr lang="en-US" smtClean="0"/>
              <a:t>if &lt;condition&gt; ... elif ... else</a:t>
            </a:r>
          </a:p>
          <a:p>
            <a:endParaRPr lang="en-US" dirty="0" smtClean="0"/>
          </a:p>
        </p:txBody>
      </p:sp>
    </p:spTree>
    <p:custDataLst>
      <p:tags r:id="rId1"/>
    </p:custDataLst>
    <p:extLst>
      <p:ext uri="{BB962C8B-B14F-4D97-AF65-F5344CB8AC3E}">
        <p14:creationId xmlns:p14="http://schemas.microsoft.com/office/powerpoint/2010/main" val="19905288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Conditional Statements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92500" lnSpcReduction="10000"/>
          </a:bodyPr>
          <a:lstStyle/>
          <a:p>
            <a:r>
              <a:rPr lang="en-US" smtClean="0"/>
              <a:t>m1, m2, m3 = 30, 55, 80</a:t>
            </a:r>
          </a:p>
          <a:p>
            <a:endParaRPr lang="en-US" smtClean="0"/>
          </a:p>
          <a:p>
            <a:r>
              <a:rPr lang="en-US" smtClean="0"/>
              <a:t>if m1 &gt; 40:</a:t>
            </a:r>
          </a:p>
          <a:p>
            <a:pPr marL="457200" lvl="1" indent="0">
              <a:buNone/>
            </a:pPr>
            <a:r>
              <a:rPr lang="en-US" smtClean="0"/>
              <a:t>    print(“Pass”)</a:t>
            </a:r>
          </a:p>
          <a:p>
            <a:pPr marL="457200" lvl="1" indent="0">
              <a:buNone/>
            </a:pPr>
            <a:r>
              <a:rPr lang="en-US" smtClean="0"/>
              <a:t>else:</a:t>
            </a:r>
          </a:p>
          <a:p>
            <a:pPr marL="457200" lvl="1" indent="0">
              <a:buNone/>
            </a:pPr>
            <a:r>
              <a:rPr lang="en-US" smtClean="0"/>
              <a:t>     print(“Fail”)</a:t>
            </a:r>
          </a:p>
          <a:p>
            <a:pPr marL="457200" lvl="1" indent="0">
              <a:buNone/>
            </a:pPr>
            <a:endParaRPr lang="en-US" smtClean="0"/>
          </a:p>
          <a:p>
            <a:pPr marL="514350" indent="-457200"/>
            <a:r>
              <a:rPr lang="en-US" smtClean="0"/>
              <a:t>if m1 &gt; 40 and m2 &gt; 40 and m3 &gt; 40:</a:t>
            </a:r>
          </a:p>
          <a:p>
            <a:pPr marL="457200" lvl="1" indent="0">
              <a:buNone/>
            </a:pPr>
            <a:r>
              <a:rPr lang="en-US" smtClean="0"/>
              <a:t>     print(“Pass”)</a:t>
            </a:r>
          </a:p>
          <a:p>
            <a:pPr marL="457200" lvl="1" indent="0">
              <a:buNone/>
            </a:pPr>
            <a:r>
              <a:rPr lang="en-US" smtClean="0"/>
              <a:t>else:</a:t>
            </a:r>
          </a:p>
          <a:p>
            <a:pPr marL="457200" lvl="1" indent="0">
              <a:buNone/>
            </a:pPr>
            <a:r>
              <a:rPr lang="en-US" smtClean="0"/>
              <a:t>      print(“Fail”)</a:t>
            </a:r>
          </a:p>
          <a:p>
            <a:pPr marL="457200" lvl="1" indent="0">
              <a:buNone/>
            </a:pPr>
            <a:endParaRPr lang="en-US" smtClean="0"/>
          </a:p>
          <a:p>
            <a:pPr marL="514350" indent="-457200"/>
            <a:endParaRPr lang="en-US" smtClean="0"/>
          </a:p>
          <a:p>
            <a:endParaRPr lang="en-US" dirty="0" smtClean="0"/>
          </a:p>
        </p:txBody>
      </p:sp>
    </p:spTree>
    <p:custDataLst>
      <p:tags r:id="rId1"/>
    </p:custDataLst>
    <p:extLst>
      <p:ext uri="{BB962C8B-B14F-4D97-AF65-F5344CB8AC3E}">
        <p14:creationId xmlns:p14="http://schemas.microsoft.com/office/powerpoint/2010/main" val="10061943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Looping Statements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while &lt;condition&gt;:</a:t>
            </a:r>
          </a:p>
          <a:p>
            <a:pPr marL="457200" lvl="1" indent="0">
              <a:buNone/>
            </a:pPr>
            <a:r>
              <a:rPr lang="en-US" smtClean="0"/>
              <a:t>     do_something</a:t>
            </a:r>
          </a:p>
          <a:p>
            <a:pPr marL="457200" lvl="1" indent="0">
              <a:buNone/>
            </a:pPr>
            <a:endParaRPr lang="en-US" smtClean="0"/>
          </a:p>
          <a:p>
            <a:pPr marL="514350" indent="-457200"/>
            <a:r>
              <a:rPr lang="en-US" smtClean="0"/>
              <a:t>for  i in range(10):</a:t>
            </a:r>
          </a:p>
          <a:p>
            <a:pPr marL="457200" lvl="1" indent="0">
              <a:buNone/>
            </a:pPr>
            <a:r>
              <a:rPr lang="en-US" smtClean="0"/>
              <a:t>     print(i)</a:t>
            </a:r>
          </a:p>
          <a:p>
            <a:pPr marL="457200" lvl="1" indent="0">
              <a:buNone/>
            </a:pPr>
            <a:endParaRPr lang="en-US" smtClean="0"/>
          </a:p>
          <a:p>
            <a:pPr marL="514350" indent="-457200"/>
            <a:r>
              <a:rPr lang="en-US" smtClean="0"/>
              <a:t>for item in items:</a:t>
            </a:r>
          </a:p>
          <a:p>
            <a:pPr marL="457200" lvl="1" indent="0">
              <a:buNone/>
            </a:pPr>
            <a:r>
              <a:rPr lang="en-US" smtClean="0"/>
              <a:t>     print(item)</a:t>
            </a:r>
          </a:p>
          <a:p>
            <a:endParaRPr lang="en-US" smtClean="0"/>
          </a:p>
          <a:p>
            <a:pPr marL="457200" lvl="1" indent="0">
              <a:buNone/>
            </a:pPr>
            <a:endParaRPr lang="en-US" smtClean="0"/>
          </a:p>
          <a:p>
            <a:pPr marL="514350" indent="-457200"/>
            <a:endParaRPr lang="en-US" smtClean="0"/>
          </a:p>
          <a:p>
            <a:endParaRPr lang="en-US" dirty="0" smtClean="0"/>
          </a:p>
        </p:txBody>
      </p:sp>
    </p:spTree>
    <p:custDataLst>
      <p:tags r:id="rId1"/>
    </p:custDataLst>
    <p:extLst>
      <p:ext uri="{BB962C8B-B14F-4D97-AF65-F5344CB8AC3E}">
        <p14:creationId xmlns:p14="http://schemas.microsoft.com/office/powerpoint/2010/main" val="20484550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Control Statements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Break</a:t>
            </a:r>
          </a:p>
          <a:p>
            <a:r>
              <a:rPr lang="en-US" smtClean="0"/>
              <a:t>Continue</a:t>
            </a:r>
          </a:p>
          <a:p>
            <a:r>
              <a:rPr lang="en-US" smtClean="0"/>
              <a:t>Else clause</a:t>
            </a:r>
          </a:p>
          <a:p>
            <a:endParaRPr lang="en-US" smtClean="0"/>
          </a:p>
          <a:p>
            <a:pPr marL="457200" lvl="1" indent="0">
              <a:buNone/>
            </a:pPr>
            <a:endParaRPr lang="en-US" smtClean="0"/>
          </a:p>
          <a:p>
            <a:pPr marL="514350" indent="-457200"/>
            <a:endParaRPr lang="en-US" smtClean="0"/>
          </a:p>
          <a:p>
            <a:endParaRPr lang="en-US" dirty="0" smtClean="0"/>
          </a:p>
        </p:txBody>
      </p:sp>
    </p:spTree>
    <p:custDataLst>
      <p:tags r:id="rId1"/>
    </p:custDataLst>
    <p:extLst>
      <p:ext uri="{BB962C8B-B14F-4D97-AF65-F5344CB8AC3E}">
        <p14:creationId xmlns:p14="http://schemas.microsoft.com/office/powerpoint/2010/main" val="210588741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Control Statements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Break, continue and else could be used along with For and While loops.</a:t>
            </a:r>
          </a:p>
          <a:p>
            <a:r>
              <a:rPr lang="en-US" smtClean="0"/>
              <a:t>To end the loop, break can be used. Generally when a condition fails, the break statement  is used to come out of the loop</a:t>
            </a:r>
          </a:p>
          <a:p>
            <a:r>
              <a:rPr lang="en-US" smtClean="0"/>
              <a:t>To skip rest of the code inside a loop based on a condition, the continue statement could be used.</a:t>
            </a:r>
            <a:endParaRPr lang="en-IN" smtClean="0"/>
          </a:p>
          <a:p>
            <a:endParaRPr lang="en-US" smtClean="0"/>
          </a:p>
          <a:p>
            <a:pPr marL="457200" lvl="1" indent="0">
              <a:buNone/>
            </a:pPr>
            <a:endParaRPr lang="en-US" smtClean="0"/>
          </a:p>
          <a:p>
            <a:pPr marL="514350" indent="-457200"/>
            <a:endParaRPr lang="en-US" smtClean="0"/>
          </a:p>
          <a:p>
            <a:endParaRPr lang="en-US" dirty="0" smtClean="0"/>
          </a:p>
        </p:txBody>
      </p:sp>
    </p:spTree>
    <p:custDataLst>
      <p:tags r:id="rId1"/>
    </p:custDataLst>
    <p:extLst>
      <p:ext uri="{BB962C8B-B14F-4D97-AF65-F5344CB8AC3E}">
        <p14:creationId xmlns:p14="http://schemas.microsoft.com/office/powerpoint/2010/main" val="1940105229"/>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For / While …. else</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When used with ‘while’ statement, the else clause would be executed when the condition in the ‘while’ fails.</a:t>
            </a:r>
          </a:p>
          <a:p>
            <a:r>
              <a:rPr lang="en-US" smtClean="0"/>
              <a:t>When used with ‘for’ statement, it is the same as above.</a:t>
            </a:r>
          </a:p>
          <a:p>
            <a:r>
              <a:rPr lang="en-US" smtClean="0"/>
              <a:t>But for both the cases, if break is executed inside the while / for block, then the ‘else’ block would not be executed.</a:t>
            </a:r>
            <a:endParaRPr lang="en-IN" smtClean="0"/>
          </a:p>
          <a:p>
            <a:pPr marL="457200" lvl="1" indent="0">
              <a:buNone/>
            </a:pPr>
            <a:endParaRPr lang="en-US" smtClean="0"/>
          </a:p>
          <a:p>
            <a:pPr marL="514350" indent="-457200"/>
            <a:endParaRPr lang="en-US" smtClean="0"/>
          </a:p>
          <a:p>
            <a:endParaRPr lang="en-US" dirty="0" smtClean="0"/>
          </a:p>
        </p:txBody>
      </p:sp>
    </p:spTree>
    <p:custDataLst>
      <p:tags r:id="rId1"/>
    </p:custDataLst>
    <p:extLst>
      <p:ext uri="{BB962C8B-B14F-4D97-AF65-F5344CB8AC3E}">
        <p14:creationId xmlns:p14="http://schemas.microsoft.com/office/powerpoint/2010/main" val="2960113725"/>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For / While …. else</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62500" lnSpcReduction="20000"/>
          </a:bodyPr>
          <a:lstStyle/>
          <a:p>
            <a:r>
              <a:rPr lang="en-US" smtClean="0"/>
              <a:t>Example:</a:t>
            </a:r>
          </a:p>
          <a:p>
            <a:pPr lvl="1"/>
            <a:r>
              <a:rPr lang="en-US" smtClean="0"/>
              <a:t>&gt;&gt;&gt; a = 0</a:t>
            </a:r>
          </a:p>
          <a:p>
            <a:pPr lvl="1"/>
            <a:r>
              <a:rPr lang="en-US" smtClean="0"/>
              <a:t>&gt;&gt;&gt; while a &lt; 10:</a:t>
            </a:r>
          </a:p>
          <a:p>
            <a:pPr lvl="1"/>
            <a:r>
              <a:rPr lang="en-US" smtClean="0"/>
              <a:t>&gt;&gt;&gt;    print (a, end = “ “)</a:t>
            </a:r>
          </a:p>
          <a:p>
            <a:pPr lvl="1"/>
            <a:r>
              <a:rPr lang="en-US" smtClean="0"/>
              <a:t>&gt;&gt;&gt;    a += 1</a:t>
            </a:r>
          </a:p>
          <a:p>
            <a:pPr lvl="1"/>
            <a:r>
              <a:rPr lang="en-US" smtClean="0"/>
              <a:t>&gt;&gt;&gt;else:</a:t>
            </a:r>
          </a:p>
          <a:p>
            <a:pPr lvl="1"/>
            <a:r>
              <a:rPr lang="en-US" smtClean="0"/>
              <a:t>&gt;&gt;&gt;    print “loop ends”</a:t>
            </a:r>
          </a:p>
          <a:p>
            <a:pPr lvl="1"/>
            <a:r>
              <a:rPr lang="en-US" smtClean="0"/>
              <a:t>0 1 2 3 4 5 6 7 8 9 loop ends		-</a:t>
            </a:r>
            <a:r>
              <a:rPr lang="en-US" smtClean="0">
                <a:sym typeface="Wingdings" pitchFamily="2" charset="2"/>
              </a:rPr>
              <a:t> output</a:t>
            </a:r>
            <a:endParaRPr lang="en-US" smtClean="0"/>
          </a:p>
          <a:p>
            <a:r>
              <a:rPr lang="en-US" smtClean="0"/>
              <a:t>Now look at the difference in the output when using break statement</a:t>
            </a:r>
          </a:p>
          <a:p>
            <a:pPr lvl="1"/>
            <a:r>
              <a:rPr lang="en-US" smtClean="0"/>
              <a:t>&gt;&gt;&gt; a = 0</a:t>
            </a:r>
          </a:p>
          <a:p>
            <a:pPr lvl="1"/>
            <a:r>
              <a:rPr lang="en-US" smtClean="0"/>
              <a:t>&gt;&gt;&gt; while a &lt; 10:</a:t>
            </a:r>
          </a:p>
          <a:p>
            <a:pPr lvl="1"/>
            <a:r>
              <a:rPr lang="en-US" smtClean="0"/>
              <a:t>&gt;&gt;&gt;    print (a, end = “ “)</a:t>
            </a:r>
          </a:p>
          <a:p>
            <a:pPr lvl="1"/>
            <a:r>
              <a:rPr lang="en-US" smtClean="0"/>
              <a:t>&gt;&gt;&gt;    a += 1</a:t>
            </a:r>
          </a:p>
          <a:p>
            <a:pPr lvl="1"/>
            <a:r>
              <a:rPr lang="en-US" smtClean="0"/>
              <a:t>&gt;&gt;&gt;    if a == 5:</a:t>
            </a:r>
          </a:p>
          <a:p>
            <a:pPr lvl="1"/>
            <a:r>
              <a:rPr lang="en-US" smtClean="0"/>
              <a:t>&gt;&gt;&gt;        break</a:t>
            </a:r>
          </a:p>
          <a:p>
            <a:pPr lvl="1"/>
            <a:r>
              <a:rPr lang="en-US" smtClean="0"/>
              <a:t>&gt;&gt;&gt;else:</a:t>
            </a:r>
          </a:p>
          <a:p>
            <a:pPr lvl="1"/>
            <a:r>
              <a:rPr lang="en-US" smtClean="0"/>
              <a:t>&gt;&gt;&gt;    print “loop ends”</a:t>
            </a:r>
          </a:p>
          <a:p>
            <a:pPr lvl="1"/>
            <a:r>
              <a:rPr lang="en-US" smtClean="0"/>
              <a:t>0 1 2 3 4 				--</a:t>
            </a:r>
            <a:r>
              <a:rPr lang="en-US" smtClean="0">
                <a:sym typeface="Wingdings" pitchFamily="2" charset="2"/>
              </a:rPr>
              <a:t> output</a:t>
            </a:r>
            <a:endParaRPr lang="en-US" smtClean="0"/>
          </a:p>
          <a:p>
            <a:pPr marL="457200" lvl="1" indent="0">
              <a:buNone/>
            </a:pPr>
            <a:endParaRPr lang="en-US" smtClean="0"/>
          </a:p>
          <a:p>
            <a:pPr marL="514350" indent="-457200"/>
            <a:endParaRPr lang="en-US" smtClean="0"/>
          </a:p>
          <a:p>
            <a:endParaRPr lang="en-US" dirty="0" smtClean="0"/>
          </a:p>
        </p:txBody>
      </p:sp>
    </p:spTree>
    <p:custDataLst>
      <p:tags r:id="rId1"/>
    </p:custDataLst>
    <p:extLst>
      <p:ext uri="{BB962C8B-B14F-4D97-AF65-F5344CB8AC3E}">
        <p14:creationId xmlns:p14="http://schemas.microsoft.com/office/powerpoint/2010/main" val="119775009"/>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String - Indexing &amp; Slicing</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Single and double quotes can interchangeably used in Python.</a:t>
            </a:r>
          </a:p>
          <a:p>
            <a:r>
              <a:rPr lang="en-US" smtClean="0"/>
              <a:t>Strings are immutable.</a:t>
            </a:r>
          </a:p>
          <a:p>
            <a:r>
              <a:rPr lang="en-US" smtClean="0"/>
              <a:t>For example,</a:t>
            </a:r>
          </a:p>
          <a:p>
            <a:pPr lvl="1"/>
            <a:r>
              <a:rPr lang="en-US" smtClean="0"/>
              <a:t>&gt;&gt;&gt; greet_msg = “Good Morning”</a:t>
            </a:r>
          </a:p>
          <a:p>
            <a:pPr lvl="1"/>
            <a:r>
              <a:rPr lang="en-US" smtClean="0"/>
              <a:t>&gt;&gt;&gt; print(greet_msg[0])</a:t>
            </a:r>
          </a:p>
          <a:p>
            <a:pPr lvl="1"/>
            <a:r>
              <a:rPr lang="en-US" smtClean="0"/>
              <a:t>&gt;&gt;&gt; G				-</a:t>
            </a:r>
            <a:r>
              <a:rPr lang="en-US" smtClean="0">
                <a:sym typeface="Wingdings" pitchFamily="2" charset="2"/>
              </a:rPr>
              <a:t> output</a:t>
            </a:r>
          </a:p>
          <a:p>
            <a:pPr lvl="1"/>
            <a:r>
              <a:rPr lang="en-US" smtClean="0"/>
              <a:t>&gt;&gt;&gt; greet_msg = “Good Morning”</a:t>
            </a:r>
          </a:p>
          <a:p>
            <a:pPr lvl="1"/>
            <a:r>
              <a:rPr lang="en-US" smtClean="0"/>
              <a:t>&gt;&gt;&gt; print(greet_msg[0:4])</a:t>
            </a:r>
          </a:p>
          <a:p>
            <a:pPr lvl="1"/>
            <a:r>
              <a:rPr lang="en-US" smtClean="0"/>
              <a:t>&gt;&gt;&gt; Good			-</a:t>
            </a:r>
            <a:r>
              <a:rPr lang="en-US" smtClean="0">
                <a:sym typeface="Wingdings" pitchFamily="2" charset="2"/>
              </a:rPr>
              <a:t> output</a:t>
            </a:r>
            <a:endParaRPr lang="en-US" smtClean="0"/>
          </a:p>
          <a:p>
            <a:pPr lvl="1"/>
            <a:endParaRPr lang="en-US" smtClean="0"/>
          </a:p>
          <a:p>
            <a:pPr lvl="1"/>
            <a:endParaRPr lang="en-US" smtClean="0"/>
          </a:p>
          <a:p>
            <a:pPr lvl="1"/>
            <a:endParaRPr lang="en-US" smtClean="0"/>
          </a:p>
          <a:p>
            <a:endParaRPr lang="en-US" smtClean="0"/>
          </a:p>
          <a:p>
            <a:endParaRPr lang="en-US" smtClean="0"/>
          </a:p>
          <a:p>
            <a:pPr marL="514350" indent="-457200"/>
            <a:endParaRPr lang="en-US" smtClean="0"/>
          </a:p>
          <a:p>
            <a:endParaRPr lang="en-US" dirty="0" smtClean="0"/>
          </a:p>
        </p:txBody>
      </p:sp>
    </p:spTree>
    <p:custDataLst>
      <p:tags r:id="rId1"/>
    </p:custDataLst>
    <p:extLst>
      <p:ext uri="{BB962C8B-B14F-4D97-AF65-F5344CB8AC3E}">
        <p14:creationId xmlns:p14="http://schemas.microsoft.com/office/powerpoint/2010/main" val="402615339"/>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String – Special Operators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+/space 	- concatenate strings</a:t>
            </a:r>
          </a:p>
          <a:p>
            <a:r>
              <a:rPr lang="en-US" smtClean="0"/>
              <a:t>*	- repeat string</a:t>
            </a:r>
          </a:p>
          <a:p>
            <a:r>
              <a:rPr lang="en-US" smtClean="0"/>
              <a:t>In	- Membership check</a:t>
            </a:r>
          </a:p>
          <a:p>
            <a:r>
              <a:rPr lang="en-US" smtClean="0"/>
              <a:t>Not in – Membership check</a:t>
            </a:r>
          </a:p>
          <a:p>
            <a:pPr lvl="1"/>
            <a:endParaRPr lang="en-US" smtClean="0"/>
          </a:p>
          <a:p>
            <a:pPr lvl="1"/>
            <a:endParaRPr lang="en-US" smtClean="0"/>
          </a:p>
          <a:p>
            <a:pPr lvl="1"/>
            <a:endParaRPr lang="en-US" smtClean="0"/>
          </a:p>
          <a:p>
            <a:endParaRPr lang="en-US" smtClean="0"/>
          </a:p>
          <a:p>
            <a:endParaRPr lang="en-US" smtClean="0"/>
          </a:p>
          <a:p>
            <a:pPr marL="514350" indent="-457200"/>
            <a:endParaRPr lang="en-US" smtClean="0"/>
          </a:p>
          <a:p>
            <a:endParaRPr lang="en-US" dirty="0" smtClean="0"/>
          </a:p>
        </p:txBody>
      </p:sp>
    </p:spTree>
    <p:custDataLst>
      <p:tags r:id="rId1"/>
    </p:custDataLst>
    <p:extLst>
      <p:ext uri="{BB962C8B-B14F-4D97-AF65-F5344CB8AC3E}">
        <p14:creationId xmlns:p14="http://schemas.microsoft.com/office/powerpoint/2010/main" val="4075627108"/>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Assignments: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85000" lnSpcReduction="20000"/>
          </a:bodyPr>
          <a:lstStyle/>
          <a:p>
            <a:pPr lvl="0"/>
            <a:r>
              <a:rPr lang="en-US" dirty="0" smtClean="0"/>
              <a:t>Given a number check if it is even number</a:t>
            </a:r>
          </a:p>
          <a:p>
            <a:pPr lvl="0"/>
            <a:r>
              <a:rPr lang="en-US" dirty="0" smtClean="0"/>
              <a:t>Print greatest of 3 numbers</a:t>
            </a:r>
          </a:p>
          <a:p>
            <a:pPr lvl="0"/>
            <a:r>
              <a:rPr lang="en-US" dirty="0" smtClean="0"/>
              <a:t>Print numbers from 1 to 10 using while loop</a:t>
            </a:r>
          </a:p>
          <a:p>
            <a:pPr lvl="0"/>
            <a:r>
              <a:rPr lang="en-US" dirty="0" smtClean="0"/>
              <a:t>Check if the given number is prime using while loop</a:t>
            </a:r>
          </a:p>
          <a:p>
            <a:pPr lvl="0"/>
            <a:r>
              <a:rPr lang="en-US" dirty="0" smtClean="0"/>
              <a:t>Print odd numbers from 1 to 100</a:t>
            </a:r>
          </a:p>
          <a:p>
            <a:pPr lvl="0"/>
            <a:r>
              <a:rPr lang="en-US" dirty="0" smtClean="0"/>
              <a:t>Print numbers that are multiples of 3 and 5</a:t>
            </a:r>
          </a:p>
          <a:p>
            <a:pPr lvl="0"/>
            <a:r>
              <a:rPr lang="en-US" dirty="0" smtClean="0"/>
              <a:t>Print number pattern 1, 2, 2, 3, 3, 3, 4, 4, 4, 4</a:t>
            </a:r>
          </a:p>
          <a:p>
            <a:pPr lvl="0"/>
            <a:r>
              <a:rPr lang="en-US" dirty="0" smtClean="0"/>
              <a:t>Print number pattern 1, 1, 2, 1, 2, 3, 1, 2, 3, 4</a:t>
            </a:r>
          </a:p>
          <a:p>
            <a:pPr lvl="0"/>
            <a:r>
              <a:rPr lang="en-US" dirty="0" smtClean="0"/>
              <a:t>Print Fibonacci series from 1 – 100</a:t>
            </a:r>
          </a:p>
          <a:p>
            <a:pPr lvl="0"/>
            <a:r>
              <a:rPr lang="en-US" dirty="0" smtClean="0"/>
              <a:t>Generate prime numbers from 1 – 100</a:t>
            </a:r>
          </a:p>
          <a:p>
            <a:pPr lvl="0"/>
            <a:r>
              <a:rPr lang="en-US" dirty="0"/>
              <a:t>Count how many vowels are present in the given string.</a:t>
            </a:r>
          </a:p>
          <a:p>
            <a:pPr lvl="0"/>
            <a:r>
              <a:rPr lang="en-US" dirty="0"/>
              <a:t>Check if the given string is </a:t>
            </a:r>
            <a:r>
              <a:rPr lang="en-US" dirty="0" smtClean="0"/>
              <a:t>palindrome</a:t>
            </a:r>
          </a:p>
          <a:p>
            <a:pPr marL="0" lvl="0" indent="0">
              <a:buNone/>
            </a:pPr>
            <a:endParaRPr lang="en-US" dirty="0"/>
          </a:p>
          <a:p>
            <a:pPr lvl="0"/>
            <a:endParaRPr lang="en-US" dirty="0" smtClean="0"/>
          </a:p>
          <a:p>
            <a:pPr lvl="0"/>
            <a:endParaRPr lang="en-US" dirty="0" smtClean="0"/>
          </a:p>
          <a:p>
            <a:pPr marL="514350" indent="-457200"/>
            <a:endParaRPr lang="en-US" dirty="0" smtClean="0"/>
          </a:p>
          <a:p>
            <a:endParaRPr lang="en-US" dirty="0" smtClean="0"/>
          </a:p>
        </p:txBody>
      </p:sp>
    </p:spTree>
    <p:custDataLst>
      <p:tags r:id="rId1"/>
    </p:custDataLst>
    <p:extLst>
      <p:ext uri="{BB962C8B-B14F-4D97-AF65-F5344CB8AC3E}">
        <p14:creationId xmlns:p14="http://schemas.microsoft.com/office/powerpoint/2010/main" val="876731225"/>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62000" y="1371600"/>
            <a:ext cx="8077200" cy="5333999"/>
          </a:xfrm>
        </p:spPr>
        <p:txBody>
          <a:bodyPr>
            <a:normAutofit fontScale="70000" lnSpcReduction="20000"/>
          </a:bodyPr>
          <a:lstStyle/>
          <a:p>
            <a:r>
              <a:rPr lang="en-US" smtClean="0"/>
              <a:t>Lists </a:t>
            </a:r>
          </a:p>
          <a:p>
            <a:pPr lvl="1"/>
            <a:r>
              <a:rPr lang="en-US" smtClean="0"/>
              <a:t>Introduction </a:t>
            </a:r>
          </a:p>
          <a:p>
            <a:pPr lvl="1"/>
            <a:r>
              <a:rPr lang="en-US" smtClean="0"/>
              <a:t>Accessing list </a:t>
            </a:r>
          </a:p>
          <a:p>
            <a:pPr lvl="1"/>
            <a:r>
              <a:rPr lang="en-US" smtClean="0"/>
              <a:t>Operations </a:t>
            </a:r>
          </a:p>
          <a:p>
            <a:pPr lvl="1"/>
            <a:r>
              <a:rPr lang="en-US" smtClean="0"/>
              <a:t>Working with lists </a:t>
            </a:r>
          </a:p>
          <a:p>
            <a:pPr lvl="1"/>
            <a:r>
              <a:rPr lang="en-US" smtClean="0"/>
              <a:t>Function and Methods </a:t>
            </a:r>
          </a:p>
          <a:p>
            <a:r>
              <a:rPr lang="en-US" smtClean="0"/>
              <a:t>Tuple </a:t>
            </a:r>
          </a:p>
          <a:p>
            <a:pPr lvl="1"/>
            <a:r>
              <a:rPr lang="en-US" smtClean="0"/>
              <a:t>Introduction </a:t>
            </a:r>
          </a:p>
          <a:p>
            <a:pPr lvl="1"/>
            <a:r>
              <a:rPr lang="en-US" smtClean="0"/>
              <a:t>Accessing tuples </a:t>
            </a:r>
          </a:p>
          <a:p>
            <a:pPr lvl="1"/>
            <a:r>
              <a:rPr lang="en-US" smtClean="0"/>
              <a:t>Operations </a:t>
            </a:r>
          </a:p>
          <a:p>
            <a:pPr lvl="1"/>
            <a:r>
              <a:rPr lang="en-US" smtClean="0"/>
              <a:t>Working Functions and Methods </a:t>
            </a:r>
          </a:p>
          <a:p>
            <a:r>
              <a:rPr lang="en-US" smtClean="0"/>
              <a:t>Dictionaries </a:t>
            </a:r>
          </a:p>
          <a:p>
            <a:pPr lvl="1"/>
            <a:r>
              <a:rPr lang="en-US" smtClean="0"/>
              <a:t>Introduction </a:t>
            </a:r>
          </a:p>
          <a:p>
            <a:pPr lvl="1"/>
            <a:r>
              <a:rPr lang="en-US" smtClean="0"/>
              <a:t>Accessing values in dictionaries </a:t>
            </a:r>
          </a:p>
          <a:p>
            <a:pPr lvl="1"/>
            <a:r>
              <a:rPr lang="en-US" smtClean="0"/>
              <a:t>Working with dictionaries </a:t>
            </a:r>
          </a:p>
          <a:p>
            <a:pPr lvl="1"/>
            <a:r>
              <a:rPr lang="en-US" smtClean="0"/>
              <a:t>Properties </a:t>
            </a:r>
          </a:p>
          <a:p>
            <a:pPr lvl="1"/>
            <a:r>
              <a:rPr lang="en-US" smtClean="0"/>
              <a:t>Functions </a:t>
            </a:r>
            <a:endParaRPr lang="en-US" dirty="0"/>
          </a:p>
        </p:txBody>
      </p:sp>
      <p:sp>
        <p:nvSpPr>
          <p:cNvPr id="3" name="Title 2"/>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22510563"/>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Assignments: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dirty="0"/>
              <a:t>Guess the number</a:t>
            </a:r>
          </a:p>
          <a:p>
            <a:pPr lvl="0"/>
            <a:r>
              <a:rPr lang="en-US" dirty="0" smtClean="0"/>
              <a:t>Check </a:t>
            </a:r>
            <a:r>
              <a:rPr lang="en-US" dirty="0"/>
              <a:t>if the given </a:t>
            </a:r>
            <a:r>
              <a:rPr lang="en-US" dirty="0" smtClean="0"/>
              <a:t>number </a:t>
            </a:r>
            <a:r>
              <a:rPr lang="en-US" dirty="0"/>
              <a:t>is </a:t>
            </a:r>
            <a:r>
              <a:rPr lang="en-US" dirty="0" smtClean="0"/>
              <a:t>palindrome</a:t>
            </a:r>
          </a:p>
          <a:p>
            <a:pPr lvl="0"/>
            <a:r>
              <a:rPr lang="en-US" dirty="0" smtClean="0"/>
              <a:t>Print Armstrong numbers from 1 - 1000</a:t>
            </a:r>
          </a:p>
          <a:p>
            <a:pPr lvl="0"/>
            <a:r>
              <a:rPr lang="en-US" dirty="0" smtClean="0"/>
              <a:t>Convert </a:t>
            </a:r>
            <a:r>
              <a:rPr lang="en-US" dirty="0" smtClean="0"/>
              <a:t>given Excel column string in to column number</a:t>
            </a:r>
          </a:p>
          <a:p>
            <a:pPr lvl="0"/>
            <a:r>
              <a:rPr lang="en-US" dirty="0" smtClean="0"/>
              <a:t>Convert decimal number to Roman</a:t>
            </a:r>
          </a:p>
          <a:p>
            <a:pPr marL="0" lvl="0" indent="0">
              <a:buNone/>
            </a:pPr>
            <a:endParaRPr lang="en-US" dirty="0"/>
          </a:p>
          <a:p>
            <a:pPr lvl="0"/>
            <a:endParaRPr lang="en-US" dirty="0" smtClean="0"/>
          </a:p>
          <a:p>
            <a:pPr lvl="0"/>
            <a:endParaRPr lang="en-US" dirty="0" smtClean="0"/>
          </a:p>
          <a:p>
            <a:pPr marL="514350" indent="-457200"/>
            <a:endParaRPr lang="en-US" dirty="0" smtClean="0"/>
          </a:p>
          <a:p>
            <a:endParaRPr lang="en-US" dirty="0" smtClean="0"/>
          </a:p>
        </p:txBody>
      </p:sp>
    </p:spTree>
    <p:custDataLst>
      <p:tags r:id="rId1"/>
    </p:custDataLst>
    <p:extLst>
      <p:ext uri="{BB962C8B-B14F-4D97-AF65-F5344CB8AC3E}">
        <p14:creationId xmlns:p14="http://schemas.microsoft.com/office/powerpoint/2010/main" val="1364357698"/>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en-US" sz="7200" dirty="0" smtClean="0"/>
              <a:t>Data Structures</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extLst>
      <p:ext uri="{BB962C8B-B14F-4D97-AF65-F5344CB8AC3E}">
        <p14:creationId xmlns:p14="http://schemas.microsoft.com/office/powerpoint/2010/main" val="2357224338"/>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List</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List is a container data type which can hold a sequence of data.</a:t>
            </a:r>
          </a:p>
          <a:p>
            <a:r>
              <a:rPr lang="en-US" smtClean="0"/>
              <a:t>Each element in a list is separated by a comma and the list is enclosed within square brackets.</a:t>
            </a:r>
          </a:p>
          <a:p>
            <a:pPr lvl="1"/>
            <a:r>
              <a:rPr lang="en-US" smtClean="0"/>
              <a:t>[ value1, value2, value3, …..]</a:t>
            </a:r>
          </a:p>
          <a:p>
            <a:r>
              <a:rPr lang="en-US" smtClean="0"/>
              <a:t>List may contain different types of data, but generally it contains same data type.</a:t>
            </a:r>
          </a:p>
          <a:p>
            <a:r>
              <a:rPr lang="en-US" smtClean="0"/>
              <a:t>List is a mutable data type and hence the content can be changed</a:t>
            </a:r>
          </a:p>
          <a:p>
            <a:pPr marL="514350" indent="-457200"/>
            <a:endParaRPr lang="en-US" smtClean="0"/>
          </a:p>
          <a:p>
            <a:endParaRPr lang="en-US" dirty="0" smtClean="0"/>
          </a:p>
        </p:txBody>
      </p:sp>
    </p:spTree>
    <p:custDataLst>
      <p:tags r:id="rId1"/>
    </p:custDataLst>
    <p:extLst>
      <p:ext uri="{BB962C8B-B14F-4D97-AF65-F5344CB8AC3E}">
        <p14:creationId xmlns:p14="http://schemas.microsoft.com/office/powerpoint/2010/main" val="3898384921"/>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List – Indexing &amp; Slicing</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Like strings, lists can be indexed and sliced</a:t>
            </a:r>
          </a:p>
          <a:p>
            <a:r>
              <a:rPr lang="en-US" smtClean="0"/>
              <a:t>For example,</a:t>
            </a:r>
          </a:p>
          <a:p>
            <a:pPr lvl="1"/>
            <a:r>
              <a:rPr lang="en-US" smtClean="0"/>
              <a:t>&gt;&gt;&gt; nums = [10, 20, 30, 40, 50]</a:t>
            </a:r>
          </a:p>
          <a:p>
            <a:pPr lvl="1"/>
            <a:r>
              <a:rPr lang="en-US" smtClean="0"/>
              <a:t>&gt;&gt;&gt; nums[0]</a:t>
            </a:r>
          </a:p>
          <a:p>
            <a:pPr lvl="1"/>
            <a:r>
              <a:rPr lang="en-US" smtClean="0"/>
              <a:t>&gt;&gt;&gt; 10</a:t>
            </a:r>
          </a:p>
          <a:p>
            <a:pPr lvl="1"/>
            <a:r>
              <a:rPr lang="en-US" smtClean="0"/>
              <a:t>&gt;&gt;&gt; nums[0:2]</a:t>
            </a:r>
          </a:p>
          <a:p>
            <a:pPr lvl="1"/>
            <a:r>
              <a:rPr lang="en-US" smtClean="0"/>
              <a:t>&gt;&gt;&gt; [10, 20]</a:t>
            </a:r>
          </a:p>
          <a:p>
            <a:endParaRPr lang="en-US" dirty="0" smtClean="0"/>
          </a:p>
        </p:txBody>
      </p:sp>
    </p:spTree>
    <p:custDataLst>
      <p:tags r:id="rId1"/>
    </p:custDataLst>
    <p:extLst>
      <p:ext uri="{BB962C8B-B14F-4D97-AF65-F5344CB8AC3E}">
        <p14:creationId xmlns:p14="http://schemas.microsoft.com/office/powerpoint/2010/main" val="2987218490"/>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List – Mutable</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lnSpcReduction="10000"/>
          </a:bodyPr>
          <a:lstStyle/>
          <a:p>
            <a:r>
              <a:rPr lang="en-US" smtClean="0"/>
              <a:t>Unlike strings which are immutable, lists are mutable.</a:t>
            </a:r>
          </a:p>
          <a:p>
            <a:r>
              <a:rPr lang="en-US" smtClean="0"/>
              <a:t>For example,</a:t>
            </a:r>
          </a:p>
          <a:p>
            <a:pPr lvl="1"/>
            <a:r>
              <a:rPr lang="en-US" smtClean="0"/>
              <a:t>&gt;&gt;&gt; nums = [10, 20, 30, 40, 50]</a:t>
            </a:r>
          </a:p>
          <a:p>
            <a:pPr lvl="1"/>
            <a:r>
              <a:rPr lang="en-US" smtClean="0"/>
              <a:t>&gt;&gt;&gt; nums[1] = 10</a:t>
            </a:r>
          </a:p>
          <a:p>
            <a:pPr lvl="1"/>
            <a:r>
              <a:rPr lang="en-US" smtClean="0"/>
              <a:t>&gt;&gt;&gt; nums</a:t>
            </a:r>
          </a:p>
          <a:p>
            <a:pPr lvl="1"/>
            <a:r>
              <a:rPr lang="en-US" smtClean="0"/>
              <a:t>&gt;&gt;&gt; [10, 10, 30, 40, 50]</a:t>
            </a:r>
          </a:p>
          <a:p>
            <a:pPr lvl="1"/>
            <a:endParaRPr lang="en-US" smtClean="0"/>
          </a:p>
          <a:p>
            <a:pPr lvl="1"/>
            <a:r>
              <a:rPr lang="en-US" smtClean="0"/>
              <a:t>&gt;&gt;&gt; nums[0:2] = [100, 200]</a:t>
            </a:r>
          </a:p>
          <a:p>
            <a:pPr lvl="1"/>
            <a:r>
              <a:rPr lang="en-US" smtClean="0"/>
              <a:t>&gt;&gt;&gt; nums</a:t>
            </a:r>
          </a:p>
          <a:p>
            <a:pPr lvl="1"/>
            <a:r>
              <a:rPr lang="en-US" smtClean="0"/>
              <a:t>&gt;&gt;&gt; [100, 200, 30, 40, 50]</a:t>
            </a:r>
            <a:endParaRPr lang="en-US" dirty="0"/>
          </a:p>
        </p:txBody>
      </p:sp>
    </p:spTree>
    <p:custDataLst>
      <p:tags r:id="rId1"/>
    </p:custDataLst>
    <p:extLst>
      <p:ext uri="{BB962C8B-B14F-4D97-AF65-F5344CB8AC3E}">
        <p14:creationId xmlns:p14="http://schemas.microsoft.com/office/powerpoint/2010/main" val="2908102705"/>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List – Nested</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As list can contain any type of data, it can be a nested list as well.</a:t>
            </a:r>
          </a:p>
          <a:p>
            <a:r>
              <a:rPr lang="en-US" smtClean="0"/>
              <a:t>Some examples,</a:t>
            </a:r>
          </a:p>
          <a:p>
            <a:pPr lvl="1"/>
            <a:r>
              <a:rPr lang="en-US" smtClean="0"/>
              <a:t>&gt;&gt;&gt; L1 = [10, 20, 30, [100, 200, 300]]</a:t>
            </a:r>
          </a:p>
          <a:p>
            <a:pPr lvl="1"/>
            <a:r>
              <a:rPr lang="en-US" smtClean="0"/>
              <a:t>&gt;&gt;&gt; L2 = [‘one’, ‘two’, ‘three’, [1, 2, 3]]</a:t>
            </a:r>
          </a:p>
          <a:p>
            <a:pPr lvl="1"/>
            <a:r>
              <a:rPr lang="en-US" smtClean="0"/>
              <a:t>&gt;&gt;&gt; L3 = [‘one’, 1, ‘two’, 2, ‘three’, 3]</a:t>
            </a:r>
            <a:endParaRPr lang="en-IN" dirty="0"/>
          </a:p>
        </p:txBody>
      </p:sp>
    </p:spTree>
    <p:custDataLst>
      <p:tags r:id="rId1"/>
    </p:custDataLst>
    <p:extLst>
      <p:ext uri="{BB962C8B-B14F-4D97-AF65-F5344CB8AC3E}">
        <p14:creationId xmlns:p14="http://schemas.microsoft.com/office/powerpoint/2010/main" val="3494947888"/>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List – Functions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92500" lnSpcReduction="10000"/>
          </a:bodyPr>
          <a:lstStyle/>
          <a:p>
            <a:r>
              <a:rPr lang="en-US" smtClean="0"/>
              <a:t>There are many functions that could be used on the list. Some of them are listed below:</a:t>
            </a:r>
          </a:p>
          <a:p>
            <a:pPr lvl="1"/>
            <a:r>
              <a:rPr lang="en-US" smtClean="0"/>
              <a:t>append</a:t>
            </a:r>
          </a:p>
          <a:p>
            <a:pPr lvl="1"/>
            <a:r>
              <a:rPr lang="en-US" smtClean="0"/>
              <a:t>extend</a:t>
            </a:r>
          </a:p>
          <a:p>
            <a:pPr lvl="1"/>
            <a:r>
              <a:rPr lang="en-US" smtClean="0"/>
              <a:t>insert</a:t>
            </a:r>
          </a:p>
          <a:p>
            <a:pPr lvl="1"/>
            <a:r>
              <a:rPr lang="en-US" smtClean="0"/>
              <a:t>remove</a:t>
            </a:r>
          </a:p>
          <a:p>
            <a:pPr lvl="1"/>
            <a:r>
              <a:rPr lang="en-US" smtClean="0"/>
              <a:t>pop</a:t>
            </a:r>
          </a:p>
          <a:p>
            <a:pPr lvl="1"/>
            <a:r>
              <a:rPr lang="en-US" smtClean="0"/>
              <a:t>clear</a:t>
            </a:r>
          </a:p>
          <a:p>
            <a:pPr lvl="1"/>
            <a:r>
              <a:rPr lang="en-US" smtClean="0"/>
              <a:t>index</a:t>
            </a:r>
          </a:p>
          <a:p>
            <a:pPr lvl="1"/>
            <a:r>
              <a:rPr lang="en-US" smtClean="0"/>
              <a:t>sort</a:t>
            </a:r>
          </a:p>
          <a:p>
            <a:pPr lvl="1"/>
            <a:r>
              <a:rPr lang="en-US" smtClean="0"/>
              <a:t>reverse</a:t>
            </a:r>
          </a:p>
          <a:p>
            <a:pPr lvl="1"/>
            <a:r>
              <a:rPr lang="en-US" smtClean="0"/>
              <a:t>copy</a:t>
            </a:r>
            <a:endParaRPr lang="en-IN" dirty="0"/>
          </a:p>
        </p:txBody>
      </p:sp>
    </p:spTree>
    <p:custDataLst>
      <p:tags r:id="rId1"/>
    </p:custDataLst>
    <p:extLst>
      <p:ext uri="{BB962C8B-B14F-4D97-AF65-F5344CB8AC3E}">
        <p14:creationId xmlns:p14="http://schemas.microsoft.com/office/powerpoint/2010/main" val="238570966"/>
      </p:ext>
    </p:extLst>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Tuple</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92500" lnSpcReduction="20000"/>
          </a:bodyPr>
          <a:lstStyle/>
          <a:p>
            <a:r>
              <a:rPr lang="en-US" smtClean="0"/>
              <a:t>We have already seen two sequence data types, namely, list and string.</a:t>
            </a:r>
          </a:p>
          <a:p>
            <a:r>
              <a:rPr lang="en-US" smtClean="0"/>
              <a:t>They have common properties like indexing and slicing. When slicing we get a shallow copy of the sliced object.</a:t>
            </a:r>
          </a:p>
          <a:p>
            <a:r>
              <a:rPr lang="en-US" smtClean="0"/>
              <a:t>Eg:</a:t>
            </a:r>
          </a:p>
          <a:p>
            <a:pPr lvl="1"/>
            <a:r>
              <a:rPr lang="en-US" smtClean="0"/>
              <a:t>&gt;&gt;&gt; l = [1, 2, 3]</a:t>
            </a:r>
          </a:p>
          <a:p>
            <a:pPr lvl="1"/>
            <a:r>
              <a:rPr lang="en-US" smtClean="0"/>
              <a:t>&gt;&gt;&gt; l [0]</a:t>
            </a:r>
          </a:p>
          <a:p>
            <a:pPr lvl="1"/>
            <a:r>
              <a:rPr lang="en-US" smtClean="0"/>
              <a:t>&gt;&gt;&gt; 1				-</a:t>
            </a:r>
            <a:r>
              <a:rPr lang="en-US" smtClean="0">
                <a:sym typeface="Wingdings" pitchFamily="2" charset="2"/>
              </a:rPr>
              <a:t> output</a:t>
            </a:r>
            <a:endParaRPr lang="en-US" smtClean="0"/>
          </a:p>
          <a:p>
            <a:pPr lvl="1"/>
            <a:r>
              <a:rPr lang="en-US" smtClean="0"/>
              <a:t>&gt;&gt;&gt; l [1:]</a:t>
            </a:r>
          </a:p>
          <a:p>
            <a:pPr lvl="1"/>
            <a:r>
              <a:rPr lang="en-US" smtClean="0"/>
              <a:t>&gt;&gt;&gt; [2, 3]			-</a:t>
            </a:r>
            <a:r>
              <a:rPr lang="en-US" smtClean="0">
                <a:sym typeface="Wingdings" pitchFamily="2" charset="2"/>
              </a:rPr>
              <a:t> output</a:t>
            </a:r>
          </a:p>
          <a:p>
            <a:r>
              <a:rPr lang="en-US" smtClean="0">
                <a:sym typeface="Wingdings" pitchFamily="2" charset="2"/>
              </a:rPr>
              <a:t>Likewise Tuple is also another standard sequence data type</a:t>
            </a:r>
            <a:endParaRPr lang="en-IN" dirty="0"/>
          </a:p>
        </p:txBody>
      </p:sp>
    </p:spTree>
    <p:custDataLst>
      <p:tags r:id="rId1"/>
    </p:custDataLst>
    <p:extLst>
      <p:ext uri="{BB962C8B-B14F-4D97-AF65-F5344CB8AC3E}">
        <p14:creationId xmlns:p14="http://schemas.microsoft.com/office/powerpoint/2010/main" val="1411585642"/>
      </p:ext>
    </p:extLst>
  </p:cSld>
  <p:clrMapOvr>
    <a:masterClrMapping/>
  </p:clrMapOvr>
  <p:transition spd="slow">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Tuple</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85000" lnSpcReduction="20000"/>
          </a:bodyPr>
          <a:lstStyle/>
          <a:p>
            <a:r>
              <a:rPr lang="en-US" smtClean="0"/>
              <a:t>It can contain number of values separated by commas</a:t>
            </a:r>
          </a:p>
          <a:p>
            <a:pPr lvl="1"/>
            <a:r>
              <a:rPr lang="en-US" smtClean="0"/>
              <a:t>&gt;&gt;&gt; t = 10, 345, 657</a:t>
            </a:r>
          </a:p>
          <a:p>
            <a:pPr lvl="1"/>
            <a:r>
              <a:rPr lang="en-US" smtClean="0"/>
              <a:t>&gt;&gt;&gt; print (t)</a:t>
            </a:r>
          </a:p>
          <a:p>
            <a:pPr lvl="1"/>
            <a:r>
              <a:rPr lang="en-US" smtClean="0"/>
              <a:t>(10, 345, 657)			-</a:t>
            </a:r>
            <a:r>
              <a:rPr lang="en-US" smtClean="0">
                <a:sym typeface="Wingdings" pitchFamily="2" charset="2"/>
              </a:rPr>
              <a:t> output</a:t>
            </a:r>
          </a:p>
          <a:p>
            <a:r>
              <a:rPr lang="en-US" smtClean="0">
                <a:sym typeface="Wingdings" pitchFamily="2" charset="2"/>
              </a:rPr>
              <a:t>It can be heterogeneous and can contain different data types</a:t>
            </a:r>
          </a:p>
          <a:p>
            <a:pPr lvl="1"/>
            <a:r>
              <a:rPr lang="en-US" smtClean="0">
                <a:sym typeface="Wingdings" pitchFamily="2" charset="2"/>
              </a:rPr>
              <a:t>&gt;&gt;&gt; t = 10, 30, “hello”</a:t>
            </a:r>
          </a:p>
          <a:p>
            <a:pPr lvl="1"/>
            <a:r>
              <a:rPr lang="en-US" smtClean="0">
                <a:sym typeface="Wingdings" pitchFamily="2" charset="2"/>
              </a:rPr>
              <a:t>&gt;&gt;&gt; print (t)</a:t>
            </a:r>
          </a:p>
          <a:p>
            <a:pPr lvl="1"/>
            <a:r>
              <a:rPr lang="en-US" smtClean="0">
                <a:sym typeface="Wingdings" pitchFamily="2" charset="2"/>
              </a:rPr>
              <a:t>&gt;&gt;&gt; (10, 30, “hello”)			- output</a:t>
            </a:r>
          </a:p>
          <a:p>
            <a:r>
              <a:rPr lang="en-US" smtClean="0">
                <a:sym typeface="Wingdings" pitchFamily="2" charset="2"/>
              </a:rPr>
              <a:t>Another example:</a:t>
            </a:r>
          </a:p>
          <a:p>
            <a:pPr lvl="1"/>
            <a:r>
              <a:rPr lang="en-US" smtClean="0">
                <a:sym typeface="Wingdings" pitchFamily="2" charset="2"/>
              </a:rPr>
              <a:t>&gt;&gt;&gt; t1 = (10, 30, “hello”)</a:t>
            </a:r>
          </a:p>
          <a:p>
            <a:pPr lvl="1"/>
            <a:r>
              <a:rPr lang="en-US" smtClean="0">
                <a:sym typeface="Wingdings" pitchFamily="2" charset="2"/>
              </a:rPr>
              <a:t>&gt;&gt;&gt; t2 = ( 50, 70, 90)</a:t>
            </a:r>
          </a:p>
          <a:p>
            <a:pPr lvl="1"/>
            <a:r>
              <a:rPr lang="en-US" smtClean="0">
                <a:sym typeface="Wingdings" pitchFamily="2" charset="2"/>
              </a:rPr>
              <a:t>&gt;&gt;&gt; t1 + t2</a:t>
            </a:r>
          </a:p>
          <a:p>
            <a:pPr lvl="1"/>
            <a:r>
              <a:rPr lang="en-US" smtClean="0">
                <a:sym typeface="Wingdings" pitchFamily="2" charset="2"/>
              </a:rPr>
              <a:t>&gt;&gt;&gt; (10, 20, ‘hello’, 50, 70, 90)</a:t>
            </a:r>
            <a:endParaRPr lang="en-IN" dirty="0"/>
          </a:p>
        </p:txBody>
      </p:sp>
    </p:spTree>
    <p:custDataLst>
      <p:tags r:id="rId1"/>
    </p:custDataLst>
    <p:extLst>
      <p:ext uri="{BB962C8B-B14F-4D97-AF65-F5344CB8AC3E}">
        <p14:creationId xmlns:p14="http://schemas.microsoft.com/office/powerpoint/2010/main" val="2884764284"/>
      </p:ext>
    </p:extLst>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Tuple</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When printing the value of a tuple, you could have noticed that they are enclosed in parenthesis, even though it was not assigned explicitly.</a:t>
            </a:r>
          </a:p>
          <a:p>
            <a:r>
              <a:rPr lang="en-US" smtClean="0"/>
              <a:t>This is because, tuples can contain nested values. So, to interpret them properly it always enclosed within parenthesis.</a:t>
            </a:r>
          </a:p>
          <a:p>
            <a:r>
              <a:rPr lang="en-US" smtClean="0"/>
              <a:t>But it is a good practice to enclose them in parenthesis</a:t>
            </a:r>
            <a:endParaRPr lang="en-US" dirty="0"/>
          </a:p>
        </p:txBody>
      </p:sp>
    </p:spTree>
    <p:custDataLst>
      <p:tags r:id="rId1"/>
    </p:custDataLst>
    <p:extLst>
      <p:ext uri="{BB962C8B-B14F-4D97-AF65-F5344CB8AC3E}">
        <p14:creationId xmlns:p14="http://schemas.microsoft.com/office/powerpoint/2010/main" val="321207609"/>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62000" y="1371600"/>
            <a:ext cx="8077200" cy="5333999"/>
          </a:xfrm>
        </p:spPr>
        <p:txBody>
          <a:bodyPr>
            <a:normAutofit fontScale="70000" lnSpcReduction="20000"/>
          </a:bodyPr>
          <a:lstStyle/>
          <a:p>
            <a:r>
              <a:rPr lang="en-US" smtClean="0"/>
              <a:t>Comprehensions</a:t>
            </a:r>
          </a:p>
          <a:p>
            <a:pPr lvl="1"/>
            <a:r>
              <a:rPr lang="en-US" smtClean="0"/>
              <a:t>List</a:t>
            </a:r>
          </a:p>
          <a:p>
            <a:pPr lvl="1"/>
            <a:r>
              <a:rPr lang="en-US" smtClean="0"/>
              <a:t>Dictionary</a:t>
            </a:r>
          </a:p>
          <a:p>
            <a:pPr lvl="1"/>
            <a:r>
              <a:rPr lang="en-US" smtClean="0"/>
              <a:t>Set</a:t>
            </a:r>
          </a:p>
          <a:p>
            <a:r>
              <a:rPr lang="en-US" smtClean="0"/>
              <a:t>Functions </a:t>
            </a:r>
          </a:p>
          <a:p>
            <a:pPr lvl="1"/>
            <a:r>
              <a:rPr lang="en-US" smtClean="0"/>
              <a:t>Defining a function </a:t>
            </a:r>
          </a:p>
          <a:p>
            <a:pPr lvl="1"/>
            <a:r>
              <a:rPr lang="en-US" smtClean="0"/>
              <a:t>Calling a function </a:t>
            </a:r>
          </a:p>
          <a:p>
            <a:pPr lvl="1"/>
            <a:r>
              <a:rPr lang="en-US" smtClean="0"/>
              <a:t>Types of functions </a:t>
            </a:r>
          </a:p>
          <a:p>
            <a:pPr lvl="1"/>
            <a:r>
              <a:rPr lang="en-US" smtClean="0"/>
              <a:t>Function Arguments </a:t>
            </a:r>
          </a:p>
          <a:p>
            <a:pPr lvl="1"/>
            <a:r>
              <a:rPr lang="en-US" smtClean="0"/>
              <a:t>Anonymous functions </a:t>
            </a:r>
          </a:p>
          <a:p>
            <a:pPr lvl="1"/>
            <a:r>
              <a:rPr lang="en-US" smtClean="0"/>
              <a:t>Global and local variables </a:t>
            </a:r>
          </a:p>
          <a:p>
            <a:r>
              <a:rPr lang="en-US" smtClean="0"/>
              <a:t>Modules </a:t>
            </a:r>
          </a:p>
          <a:p>
            <a:pPr lvl="1"/>
            <a:r>
              <a:rPr lang="en-US" smtClean="0"/>
              <a:t>Importing module </a:t>
            </a:r>
          </a:p>
          <a:p>
            <a:pPr lvl="1"/>
            <a:r>
              <a:rPr lang="en-US" smtClean="0"/>
              <a:t>Math module </a:t>
            </a:r>
          </a:p>
          <a:p>
            <a:pPr lvl="1"/>
            <a:r>
              <a:rPr lang="en-US" smtClean="0"/>
              <a:t>Random module </a:t>
            </a:r>
          </a:p>
          <a:p>
            <a:pPr lvl="1"/>
            <a:r>
              <a:rPr lang="en-US" smtClean="0"/>
              <a:t>Packages Composition </a:t>
            </a:r>
            <a:endParaRPr lang="en-US" dirty="0"/>
          </a:p>
        </p:txBody>
      </p:sp>
      <p:sp>
        <p:nvSpPr>
          <p:cNvPr id="3" name="Title 2"/>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2290053209"/>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Tuple</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To construct a empty tuple, we can say</a:t>
            </a:r>
          </a:p>
          <a:p>
            <a:pPr lvl="1"/>
            <a:r>
              <a:rPr lang="en-US" smtClean="0"/>
              <a:t>&gt;&gt;&gt; t = ()</a:t>
            </a:r>
          </a:p>
          <a:p>
            <a:r>
              <a:rPr lang="en-US" smtClean="0"/>
              <a:t>But to construct a tuple with one item, we need to specify the trailing comma. Otherwise it will not be considered as a tuple but a variable with integer value.</a:t>
            </a:r>
          </a:p>
          <a:p>
            <a:pPr lvl="1"/>
            <a:r>
              <a:rPr lang="en-US" smtClean="0"/>
              <a:t>&gt;&gt;&gt; t = (10, )</a:t>
            </a:r>
            <a:endParaRPr lang="en-IN" dirty="0"/>
          </a:p>
        </p:txBody>
      </p:sp>
    </p:spTree>
    <p:custDataLst>
      <p:tags r:id="rId1"/>
    </p:custDataLst>
    <p:extLst>
      <p:ext uri="{BB962C8B-B14F-4D97-AF65-F5344CB8AC3E}">
        <p14:creationId xmlns:p14="http://schemas.microsoft.com/office/powerpoint/2010/main" val="2345753838"/>
      </p:ext>
    </p:extLst>
  </p:cSld>
  <p:clrMapOvr>
    <a:masterClrMapping/>
  </p:clrMapOvr>
  <p:transition spd="slow">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Tuple – Indexing &amp; Slicing</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To get a value of a item from a tuple, we can get it by indexing or slicing</a:t>
            </a:r>
          </a:p>
          <a:p>
            <a:pPr lvl="1"/>
            <a:r>
              <a:rPr lang="en-US" smtClean="0"/>
              <a:t>&gt;&gt;&gt; t = (10, 20, 30)</a:t>
            </a:r>
          </a:p>
          <a:p>
            <a:pPr lvl="1"/>
            <a:r>
              <a:rPr lang="en-US" smtClean="0"/>
              <a:t>&gt;&gt;&gt; t [0]</a:t>
            </a:r>
          </a:p>
          <a:p>
            <a:pPr lvl="1"/>
            <a:r>
              <a:rPr lang="en-US" smtClean="0"/>
              <a:t>&gt;&gt;&gt; 10					-</a:t>
            </a:r>
            <a:r>
              <a:rPr lang="en-US" smtClean="0">
                <a:sym typeface="Wingdings" pitchFamily="2" charset="2"/>
              </a:rPr>
              <a:t> output</a:t>
            </a:r>
          </a:p>
          <a:p>
            <a:pPr lvl="1"/>
            <a:r>
              <a:rPr lang="en-US" smtClean="0">
                <a:sym typeface="Wingdings" pitchFamily="2" charset="2"/>
              </a:rPr>
              <a:t>&gt;&gt;&gt; t[1:]</a:t>
            </a:r>
          </a:p>
          <a:p>
            <a:pPr lvl="1"/>
            <a:r>
              <a:rPr lang="en-US" smtClean="0">
                <a:sym typeface="Wingdings" pitchFamily="2" charset="2"/>
              </a:rPr>
              <a:t>&gt;&gt;&gt; (20, 30)				- output</a:t>
            </a:r>
            <a:endParaRPr lang="en-US" dirty="0"/>
          </a:p>
        </p:txBody>
      </p:sp>
    </p:spTree>
    <p:custDataLst>
      <p:tags r:id="rId1"/>
    </p:custDataLst>
    <p:extLst>
      <p:ext uri="{BB962C8B-B14F-4D97-AF65-F5344CB8AC3E}">
        <p14:creationId xmlns:p14="http://schemas.microsoft.com/office/powerpoint/2010/main" val="265671905"/>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Tuple – Indexing &amp; Slicing</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70000" lnSpcReduction="20000"/>
          </a:bodyPr>
          <a:lstStyle/>
          <a:p>
            <a:r>
              <a:rPr lang="en-US" smtClean="0"/>
              <a:t>Tuples are immutable and hence individual values cannot be assigned.</a:t>
            </a:r>
          </a:p>
          <a:p>
            <a:pPr lvl="1"/>
            <a:r>
              <a:rPr lang="en-US" smtClean="0"/>
              <a:t>&gt;&gt;&gt; t[0] = 10</a:t>
            </a:r>
          </a:p>
          <a:p>
            <a:pPr lvl="1"/>
            <a:r>
              <a:rPr lang="en-US" smtClean="0"/>
              <a:t>This would through up an error</a:t>
            </a:r>
          </a:p>
          <a:p>
            <a:r>
              <a:rPr lang="en-US" smtClean="0"/>
              <a:t>But they can contain mutable objects like ‘list’.</a:t>
            </a:r>
          </a:p>
          <a:p>
            <a:r>
              <a:rPr lang="en-US" smtClean="0"/>
              <a:t>Individual values of those mutable objects can be assigned.</a:t>
            </a:r>
          </a:p>
          <a:p>
            <a:pPr lvl="1"/>
            <a:r>
              <a:rPr lang="en-US" smtClean="0"/>
              <a:t>&gt;&gt;&gt; l1 = [1, 2, 3]</a:t>
            </a:r>
          </a:p>
          <a:p>
            <a:pPr lvl="1"/>
            <a:r>
              <a:rPr lang="en-US" smtClean="0"/>
              <a:t>&gt;&gt;&gt; l2 = [10, 20, 30]</a:t>
            </a:r>
          </a:p>
          <a:p>
            <a:pPr lvl="1"/>
            <a:r>
              <a:rPr lang="en-US" smtClean="0"/>
              <a:t>&gt;&gt;&gt; t = (l1, l2,)</a:t>
            </a:r>
          </a:p>
          <a:p>
            <a:pPr lvl="1"/>
            <a:r>
              <a:rPr lang="en-US" smtClean="0"/>
              <a:t>&gt;&gt;&gt; t</a:t>
            </a:r>
          </a:p>
          <a:p>
            <a:pPr lvl="1"/>
            <a:r>
              <a:rPr lang="en-US" smtClean="0"/>
              <a:t>&gt;&gt;&gt;([1, 2, 3], [10, 20, 30])			-</a:t>
            </a:r>
            <a:r>
              <a:rPr lang="en-US" smtClean="0">
                <a:sym typeface="Wingdings" pitchFamily="2" charset="2"/>
              </a:rPr>
              <a:t> output</a:t>
            </a:r>
            <a:endParaRPr lang="en-US" smtClean="0"/>
          </a:p>
          <a:p>
            <a:pPr lvl="1"/>
            <a:r>
              <a:rPr lang="en-US" smtClean="0"/>
              <a:t>&gt;&gt;&gt; t[0]</a:t>
            </a:r>
          </a:p>
          <a:p>
            <a:pPr lvl="1"/>
            <a:r>
              <a:rPr lang="en-US" smtClean="0"/>
              <a:t>&gt;&gt;&gt; [1, 2, 3]				-</a:t>
            </a:r>
            <a:r>
              <a:rPr lang="en-US" smtClean="0">
                <a:sym typeface="Wingdings" pitchFamily="2" charset="2"/>
              </a:rPr>
              <a:t> output</a:t>
            </a:r>
            <a:endParaRPr lang="en-US" smtClean="0"/>
          </a:p>
          <a:p>
            <a:pPr lvl="1"/>
            <a:r>
              <a:rPr lang="en-US" smtClean="0"/>
              <a:t>&gt;&gt;&gt; t[1]</a:t>
            </a:r>
          </a:p>
          <a:p>
            <a:pPr lvl="1"/>
            <a:r>
              <a:rPr lang="en-US" smtClean="0"/>
              <a:t>&gt;&gt;&gt;[10, 20, 30]				-</a:t>
            </a:r>
            <a:r>
              <a:rPr lang="en-US" smtClean="0">
                <a:sym typeface="Wingdings" pitchFamily="2" charset="2"/>
              </a:rPr>
              <a:t> output</a:t>
            </a:r>
            <a:endParaRPr lang="en-US" smtClean="0"/>
          </a:p>
          <a:p>
            <a:pPr lvl="1"/>
            <a:r>
              <a:rPr lang="en-US" smtClean="0"/>
              <a:t>&gt;&gt;&gt; t[1][0]</a:t>
            </a:r>
          </a:p>
          <a:p>
            <a:pPr lvl="1"/>
            <a:r>
              <a:rPr lang="en-US" smtClean="0"/>
              <a:t>&gt;&gt;&gt; 10					-</a:t>
            </a:r>
            <a:r>
              <a:rPr lang="en-US" smtClean="0">
                <a:sym typeface="Wingdings" pitchFamily="2" charset="2"/>
              </a:rPr>
              <a:t>output</a:t>
            </a:r>
            <a:endParaRPr lang="en-US" dirty="0"/>
          </a:p>
        </p:txBody>
      </p:sp>
    </p:spTree>
    <p:custDataLst>
      <p:tags r:id="rId1"/>
    </p:custDataLst>
    <p:extLst>
      <p:ext uri="{BB962C8B-B14F-4D97-AF65-F5344CB8AC3E}">
        <p14:creationId xmlns:p14="http://schemas.microsoft.com/office/powerpoint/2010/main" val="3541519037"/>
      </p:ext>
    </p:extLst>
  </p:cSld>
  <p:clrMapOvr>
    <a:masterClrMapping/>
  </p:clrMapOvr>
  <p:transition spd="slow">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Tuple – Nested</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Tuples can be nested.</a:t>
            </a:r>
          </a:p>
          <a:p>
            <a:pPr lvl="1"/>
            <a:r>
              <a:rPr lang="en-US" smtClean="0"/>
              <a:t>&gt;&gt;&gt; t1 = (10, 20, 30)</a:t>
            </a:r>
          </a:p>
          <a:p>
            <a:pPr lvl="1"/>
            <a:r>
              <a:rPr lang="en-US" smtClean="0"/>
              <a:t>&gt;&gt;&gt; t2 = (40, 50 60)</a:t>
            </a:r>
          </a:p>
          <a:p>
            <a:pPr lvl="1"/>
            <a:r>
              <a:rPr lang="en-US" smtClean="0"/>
              <a:t>&gt;&gt;&gt; t = t1, t2</a:t>
            </a:r>
          </a:p>
          <a:p>
            <a:pPr lvl="1"/>
            <a:r>
              <a:rPr lang="en-US" smtClean="0"/>
              <a:t>&gt;&gt;&gt; t</a:t>
            </a:r>
          </a:p>
          <a:p>
            <a:pPr lvl="1"/>
            <a:r>
              <a:rPr lang="en-US" smtClean="0"/>
              <a:t>&gt;&gt;&gt; ((10, 20, 30), (40, 50, 60))	-</a:t>
            </a:r>
            <a:r>
              <a:rPr lang="en-US" smtClean="0">
                <a:sym typeface="Wingdings" pitchFamily="2" charset="2"/>
              </a:rPr>
              <a:t> output</a:t>
            </a:r>
          </a:p>
          <a:p>
            <a:pPr lvl="1"/>
            <a:endParaRPr lang="en-US" smtClean="0">
              <a:sym typeface="Wingdings" pitchFamily="2" charset="2"/>
            </a:endParaRPr>
          </a:p>
          <a:p>
            <a:pPr lvl="1"/>
            <a:r>
              <a:rPr lang="en-US" smtClean="0">
                <a:sym typeface="Wingdings" pitchFamily="2" charset="2"/>
              </a:rPr>
              <a:t>&gt;&gt;&gt; len(t)</a:t>
            </a:r>
          </a:p>
          <a:p>
            <a:pPr lvl="1"/>
            <a:r>
              <a:rPr lang="en-US" smtClean="0">
                <a:sym typeface="Wingdings" pitchFamily="2" charset="2"/>
              </a:rPr>
              <a:t>&gt;&gt;&gt; 2					- output</a:t>
            </a:r>
            <a:endParaRPr lang="en-IN" dirty="0"/>
          </a:p>
        </p:txBody>
      </p:sp>
    </p:spTree>
    <p:custDataLst>
      <p:tags r:id="rId1"/>
    </p:custDataLst>
    <p:extLst>
      <p:ext uri="{BB962C8B-B14F-4D97-AF65-F5344CB8AC3E}">
        <p14:creationId xmlns:p14="http://schemas.microsoft.com/office/powerpoint/2010/main" val="1094087495"/>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Dictionaries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Dictionaries are another standard data type</a:t>
            </a:r>
          </a:p>
          <a:p>
            <a:r>
              <a:rPr lang="en-US" smtClean="0"/>
              <a:t>Unlike in data types like list, where the items are indexed or sliced, here it is accessed by keys</a:t>
            </a:r>
          </a:p>
          <a:p>
            <a:r>
              <a:rPr lang="en-US" smtClean="0"/>
              <a:t>Dictionaries are collections of key and value pairs</a:t>
            </a:r>
            <a:endParaRPr lang="en-US" dirty="0"/>
          </a:p>
        </p:txBody>
      </p:sp>
    </p:spTree>
    <p:custDataLst>
      <p:tags r:id="rId1"/>
    </p:custDataLst>
    <p:extLst>
      <p:ext uri="{BB962C8B-B14F-4D97-AF65-F5344CB8AC3E}">
        <p14:creationId xmlns:p14="http://schemas.microsoft.com/office/powerpoint/2010/main" val="2676636516"/>
      </p:ext>
    </p:extLst>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Dictionaries – Accessing Members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To declare a empty dictionary:</a:t>
            </a:r>
          </a:p>
          <a:p>
            <a:pPr lvl="1"/>
            <a:r>
              <a:rPr lang="en-US" smtClean="0"/>
              <a:t>&gt;&gt;&gt; d = {}</a:t>
            </a:r>
          </a:p>
          <a:p>
            <a:pPr lvl="1"/>
            <a:r>
              <a:rPr lang="en-US" smtClean="0"/>
              <a:t>&gt;&gt;&gt; d = {1: ‘one’, 2: ‘two’, 3: ‘three’}</a:t>
            </a:r>
          </a:p>
          <a:p>
            <a:r>
              <a:rPr lang="en-US" smtClean="0"/>
              <a:t>To access the values:</a:t>
            </a:r>
          </a:p>
          <a:p>
            <a:pPr lvl="1"/>
            <a:r>
              <a:rPr lang="en-US" smtClean="0"/>
              <a:t>&gt;&gt;&gt; d[1]</a:t>
            </a:r>
          </a:p>
          <a:p>
            <a:pPr lvl="1"/>
            <a:r>
              <a:rPr lang="en-US" smtClean="0"/>
              <a:t>&gt;&gt;&gt; ‘one’				-</a:t>
            </a:r>
            <a:r>
              <a:rPr lang="en-US" smtClean="0">
                <a:sym typeface="Wingdings" pitchFamily="2" charset="2"/>
              </a:rPr>
              <a:t> output</a:t>
            </a:r>
            <a:endParaRPr lang="en-IN" dirty="0"/>
          </a:p>
        </p:txBody>
      </p:sp>
    </p:spTree>
    <p:custDataLst>
      <p:tags r:id="rId1"/>
    </p:custDataLst>
    <p:extLst>
      <p:ext uri="{BB962C8B-B14F-4D97-AF65-F5344CB8AC3E}">
        <p14:creationId xmlns:p14="http://schemas.microsoft.com/office/powerpoint/2010/main" val="2830198175"/>
      </p:ext>
    </p:extLst>
  </p:cSld>
  <p:clrMapOvr>
    <a:masterClrMapping/>
  </p:clrMapOvr>
  <p:transition spd="slow">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Dictionaries – Functions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Functions associated with dictionaries</a:t>
            </a:r>
          </a:p>
          <a:p>
            <a:pPr lvl="1"/>
            <a:r>
              <a:rPr lang="en-US" smtClean="0"/>
              <a:t>&gt;&gt;&gt; list ( d.keys())</a:t>
            </a:r>
          </a:p>
          <a:p>
            <a:pPr lvl="1"/>
            <a:r>
              <a:rPr lang="en-US" smtClean="0"/>
              <a:t>&gt;&gt;&gt; sorted (d.keys())</a:t>
            </a:r>
          </a:p>
          <a:p>
            <a:pPr lvl="1"/>
            <a:r>
              <a:rPr lang="en-US" smtClean="0"/>
              <a:t>&gt;&gt;&gt; del [1]</a:t>
            </a:r>
          </a:p>
          <a:p>
            <a:pPr lvl="1"/>
            <a:r>
              <a:rPr lang="en-US" smtClean="0"/>
              <a:t>&gt;&gt;&gt; 2 in d</a:t>
            </a:r>
          </a:p>
          <a:p>
            <a:pPr lvl="1"/>
            <a:r>
              <a:rPr lang="en-US" smtClean="0"/>
              <a:t>&gt;&gt;&gt; 2 not in d</a:t>
            </a:r>
            <a:endParaRPr lang="en-US" dirty="0"/>
          </a:p>
        </p:txBody>
      </p:sp>
    </p:spTree>
    <p:custDataLst>
      <p:tags r:id="rId1"/>
    </p:custDataLst>
    <p:extLst>
      <p:ext uri="{BB962C8B-B14F-4D97-AF65-F5344CB8AC3E}">
        <p14:creationId xmlns:p14="http://schemas.microsoft.com/office/powerpoint/2010/main" val="1554239249"/>
      </p:ext>
    </p:extLst>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Dictionaries – Looping</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Looping using dictionary objects:</a:t>
            </a:r>
          </a:p>
          <a:p>
            <a:pPr lvl="1"/>
            <a:r>
              <a:rPr lang="en-US" smtClean="0"/>
              <a:t>&gt;&gt;&gt; for key, value in d.items():</a:t>
            </a:r>
            <a:endParaRPr lang="en-IN" smtClean="0"/>
          </a:p>
          <a:p>
            <a:pPr lvl="1"/>
            <a:r>
              <a:rPr lang="en-US" smtClean="0"/>
              <a:t>&gt;&gt;&gt;      print (key, value)</a:t>
            </a:r>
            <a:endParaRPr lang="en-US" dirty="0"/>
          </a:p>
        </p:txBody>
      </p:sp>
    </p:spTree>
    <p:custDataLst>
      <p:tags r:id="rId1"/>
    </p:custDataLst>
    <p:extLst>
      <p:ext uri="{BB962C8B-B14F-4D97-AF65-F5344CB8AC3E}">
        <p14:creationId xmlns:p14="http://schemas.microsoft.com/office/powerpoint/2010/main" val="60548095"/>
      </p:ext>
    </p:extLst>
  </p:cSld>
  <p:clrMapOvr>
    <a:masterClrMapping/>
  </p:clrMapOvr>
  <p:transition spd="slow">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Sets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smtClean="0"/>
              <a:t>Sets are another data type in python</a:t>
            </a:r>
          </a:p>
          <a:p>
            <a:r>
              <a:rPr lang="en-US" smtClean="0"/>
              <a:t>It is a unordered collection of elements and it eliminates duplicate entries</a:t>
            </a:r>
          </a:p>
          <a:p>
            <a:r>
              <a:rPr lang="en-US" smtClean="0"/>
              <a:t>To initialize a set, we can:</a:t>
            </a:r>
          </a:p>
          <a:p>
            <a:pPr lvl="1"/>
            <a:r>
              <a:rPr lang="en-US" smtClean="0"/>
              <a:t>&gt;&gt;&gt; s = set ()</a:t>
            </a:r>
          </a:p>
          <a:p>
            <a:pPr lvl="1"/>
            <a:r>
              <a:rPr lang="en-US" smtClean="0"/>
              <a:t>&gt;&gt;&gt; s = {‘one’, ‘two’, ‘three’, ‘four’, ‘one’}</a:t>
            </a:r>
          </a:p>
          <a:p>
            <a:pPr lvl="1"/>
            <a:r>
              <a:rPr lang="en-US" smtClean="0"/>
              <a:t>&gt;&gt;&gt; s</a:t>
            </a:r>
          </a:p>
          <a:p>
            <a:pPr lvl="1"/>
            <a:r>
              <a:rPr lang="en-US" smtClean="0"/>
              <a:t>&gt;&gt;&gt; {‘four’, ‘one’, ‘three’, ‘two’}</a:t>
            </a:r>
          </a:p>
          <a:p>
            <a:pPr lvl="1"/>
            <a:r>
              <a:rPr lang="en-US" smtClean="0"/>
              <a:t>Note that the output has eliminated the duplicate ‘one’</a:t>
            </a:r>
            <a:endParaRPr lang="en-IN" dirty="0"/>
          </a:p>
        </p:txBody>
      </p:sp>
    </p:spTree>
    <p:custDataLst>
      <p:tags r:id="rId1"/>
    </p:custDataLst>
    <p:extLst>
      <p:ext uri="{BB962C8B-B14F-4D97-AF65-F5344CB8AC3E}">
        <p14:creationId xmlns:p14="http://schemas.microsoft.com/office/powerpoint/2010/main" val="3402147217"/>
      </p:ext>
    </p:extLst>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Sets – Membership Check</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92500" lnSpcReduction="10000"/>
          </a:bodyPr>
          <a:lstStyle/>
          <a:p>
            <a:r>
              <a:rPr lang="en-US" smtClean="0"/>
              <a:t>To verify if an element is part of the set, we can use:</a:t>
            </a:r>
          </a:p>
          <a:p>
            <a:pPr lvl="1"/>
            <a:r>
              <a:rPr lang="en-US" smtClean="0"/>
              <a:t>&gt;&gt;&gt;  ‘one’ in s</a:t>
            </a:r>
          </a:p>
          <a:p>
            <a:pPr lvl="1"/>
            <a:r>
              <a:rPr lang="en-US" smtClean="0"/>
              <a:t>&gt;&gt;&gt; True					-</a:t>
            </a:r>
            <a:r>
              <a:rPr lang="en-US" smtClean="0">
                <a:sym typeface="Wingdings" pitchFamily="2" charset="2"/>
              </a:rPr>
              <a:t> output</a:t>
            </a:r>
            <a:endParaRPr lang="en-US" smtClean="0"/>
          </a:p>
          <a:p>
            <a:pPr lvl="1"/>
            <a:r>
              <a:rPr lang="en-US" smtClean="0"/>
              <a:t>&gt;&gt;&gt; ‘one’ not in s</a:t>
            </a:r>
          </a:p>
          <a:p>
            <a:pPr lvl="1"/>
            <a:r>
              <a:rPr lang="en-US" smtClean="0"/>
              <a:t>&gt;&gt;&gt; False					-</a:t>
            </a:r>
            <a:r>
              <a:rPr lang="en-US" smtClean="0">
                <a:sym typeface="Wingdings" pitchFamily="2" charset="2"/>
              </a:rPr>
              <a:t> output</a:t>
            </a:r>
            <a:endParaRPr lang="en-US" smtClean="0"/>
          </a:p>
          <a:p>
            <a:r>
              <a:rPr lang="en-US" smtClean="0"/>
              <a:t>In-built methods for set includes, add, clear, copy, discard</a:t>
            </a:r>
          </a:p>
          <a:p>
            <a:pPr lvl="1"/>
            <a:r>
              <a:rPr lang="en-US" smtClean="0"/>
              <a:t>&gt;&gt;&gt; s.add (‘six’)</a:t>
            </a:r>
          </a:p>
          <a:p>
            <a:pPr lvl="1"/>
            <a:r>
              <a:rPr lang="en-US" smtClean="0"/>
              <a:t>&gt;&gt;&gt; s</a:t>
            </a:r>
          </a:p>
          <a:p>
            <a:pPr lvl="1"/>
            <a:r>
              <a:rPr lang="en-US" smtClean="0"/>
              <a:t>&gt;&gt;&gt; {‘four’, ‘one’, ‘six’, ‘three’, ‘two’}	-</a:t>
            </a:r>
            <a:r>
              <a:rPr lang="en-US" smtClean="0">
                <a:sym typeface="Wingdings" pitchFamily="2" charset="2"/>
              </a:rPr>
              <a:t>output</a:t>
            </a:r>
            <a:endParaRPr lang="en-IN" dirty="0"/>
          </a:p>
        </p:txBody>
      </p:sp>
    </p:spTree>
    <p:custDataLst>
      <p:tags r:id="rId1"/>
    </p:custDataLst>
    <p:extLst>
      <p:ext uri="{BB962C8B-B14F-4D97-AF65-F5344CB8AC3E}">
        <p14:creationId xmlns:p14="http://schemas.microsoft.com/office/powerpoint/2010/main" val="2967070439"/>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62000" y="1371600"/>
            <a:ext cx="8077200" cy="5333999"/>
          </a:xfrm>
        </p:spPr>
        <p:txBody>
          <a:bodyPr>
            <a:normAutofit fontScale="70000" lnSpcReduction="20000"/>
          </a:bodyPr>
          <a:lstStyle/>
          <a:p>
            <a:r>
              <a:rPr lang="en-US" dirty="0" smtClean="0"/>
              <a:t>OOPs concept </a:t>
            </a:r>
          </a:p>
          <a:p>
            <a:pPr lvl="1"/>
            <a:r>
              <a:rPr lang="en-US" dirty="0" smtClean="0"/>
              <a:t>Class and object </a:t>
            </a:r>
          </a:p>
          <a:p>
            <a:pPr lvl="1"/>
            <a:r>
              <a:rPr lang="en-US" dirty="0" smtClean="0"/>
              <a:t>Attributes </a:t>
            </a:r>
          </a:p>
          <a:p>
            <a:pPr lvl="1"/>
            <a:r>
              <a:rPr lang="en-US" dirty="0" smtClean="0"/>
              <a:t>Inheritance </a:t>
            </a:r>
          </a:p>
          <a:p>
            <a:pPr lvl="1"/>
            <a:r>
              <a:rPr lang="en-US" dirty="0" smtClean="0"/>
              <a:t>Overriding </a:t>
            </a:r>
          </a:p>
          <a:p>
            <a:r>
              <a:rPr lang="en-US" dirty="0" smtClean="0"/>
              <a:t>Database </a:t>
            </a:r>
          </a:p>
          <a:p>
            <a:pPr lvl="1"/>
            <a:r>
              <a:rPr lang="en-US" dirty="0" smtClean="0"/>
              <a:t>Introduction </a:t>
            </a:r>
          </a:p>
          <a:p>
            <a:pPr lvl="1"/>
            <a:r>
              <a:rPr lang="en-US" dirty="0" smtClean="0"/>
              <a:t>Connections </a:t>
            </a:r>
          </a:p>
          <a:p>
            <a:pPr lvl="1"/>
            <a:r>
              <a:rPr lang="en-US" dirty="0" smtClean="0"/>
              <a:t>Executing queries </a:t>
            </a:r>
          </a:p>
          <a:p>
            <a:pPr lvl="1"/>
            <a:r>
              <a:rPr lang="en-US" dirty="0" smtClean="0"/>
              <a:t>Transactions </a:t>
            </a:r>
          </a:p>
          <a:p>
            <a:pPr lvl="1"/>
            <a:r>
              <a:rPr lang="en-US" dirty="0" smtClean="0"/>
              <a:t>Handling error</a:t>
            </a:r>
          </a:p>
          <a:p>
            <a:r>
              <a:rPr lang="en-US" dirty="0" smtClean="0"/>
              <a:t>Input-Output </a:t>
            </a:r>
          </a:p>
          <a:p>
            <a:pPr lvl="1"/>
            <a:r>
              <a:rPr lang="en-US" dirty="0" smtClean="0"/>
              <a:t>Printing on screen </a:t>
            </a:r>
          </a:p>
          <a:p>
            <a:pPr lvl="1"/>
            <a:r>
              <a:rPr lang="en-US" dirty="0" smtClean="0"/>
              <a:t>Reading data from keyboard </a:t>
            </a:r>
          </a:p>
          <a:p>
            <a:pPr lvl="1"/>
            <a:r>
              <a:rPr lang="en-US" dirty="0" smtClean="0"/>
              <a:t>Opening and closing file </a:t>
            </a:r>
          </a:p>
          <a:p>
            <a:pPr lvl="1"/>
            <a:r>
              <a:rPr lang="en-US" dirty="0" smtClean="0"/>
              <a:t>Reading and writing files Functions </a:t>
            </a:r>
            <a:r>
              <a:rPr lang="en-US" dirty="0" smtClean="0"/>
              <a:t>3</a:t>
            </a:r>
            <a:endParaRPr lang="en-US" dirty="0" smtClean="0"/>
          </a:p>
        </p:txBody>
      </p:sp>
      <p:sp>
        <p:nvSpPr>
          <p:cNvPr id="3" name="Title 2"/>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2283992907"/>
      </p:ext>
    </p:extLst>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Sets – Arithmetic</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77500" lnSpcReduction="20000"/>
          </a:bodyPr>
          <a:lstStyle/>
          <a:p>
            <a:r>
              <a:rPr lang="en-US" smtClean="0"/>
              <a:t>Sets also support mathematical operations like union, intersection and difference</a:t>
            </a:r>
          </a:p>
          <a:p>
            <a:pPr lvl="1"/>
            <a:r>
              <a:rPr lang="en-US" smtClean="0"/>
              <a:t>&gt;&gt;&gt; s1 = {1, 2, 3, 4}</a:t>
            </a:r>
          </a:p>
          <a:p>
            <a:pPr lvl="1"/>
            <a:r>
              <a:rPr lang="en-US" smtClean="0"/>
              <a:t>&gt;&gt;&gt; s2 = {10, 2, 4, 6, 3, 8}</a:t>
            </a:r>
          </a:p>
          <a:p>
            <a:pPr lvl="1"/>
            <a:r>
              <a:rPr lang="en-US" smtClean="0"/>
              <a:t>&gt;&gt;&gt; s1 – s2	</a:t>
            </a:r>
            <a:r>
              <a:rPr lang="en-US" smtClean="0">
                <a:sym typeface="Wingdings" pitchFamily="2" charset="2"/>
              </a:rPr>
              <a:t> elements in s1 but not in s2</a:t>
            </a:r>
            <a:endParaRPr lang="en-US" smtClean="0"/>
          </a:p>
          <a:p>
            <a:pPr lvl="1"/>
            <a:r>
              <a:rPr lang="en-US" smtClean="0"/>
              <a:t>&gt;&gt;&gt; {1}						-</a:t>
            </a:r>
            <a:r>
              <a:rPr lang="en-US" smtClean="0">
                <a:sym typeface="Wingdings" pitchFamily="2" charset="2"/>
              </a:rPr>
              <a:t> output</a:t>
            </a:r>
          </a:p>
          <a:p>
            <a:pPr lvl="1"/>
            <a:endParaRPr lang="en-US" smtClean="0">
              <a:sym typeface="Wingdings" pitchFamily="2" charset="2"/>
            </a:endParaRPr>
          </a:p>
          <a:p>
            <a:pPr lvl="1"/>
            <a:r>
              <a:rPr lang="en-US" smtClean="0">
                <a:sym typeface="Wingdings" pitchFamily="2" charset="2"/>
              </a:rPr>
              <a:t>&gt;&gt;&gt; s1 | s2	 elements in either s1 or s2</a:t>
            </a:r>
          </a:p>
          <a:p>
            <a:pPr lvl="1"/>
            <a:r>
              <a:rPr lang="en-US" smtClean="0">
                <a:sym typeface="Wingdings" pitchFamily="2" charset="2"/>
              </a:rPr>
              <a:t>&gt;&gt;&gt; {1, 2, 3, 4, 6, 8, 10}				- output</a:t>
            </a:r>
          </a:p>
          <a:p>
            <a:pPr lvl="1"/>
            <a:endParaRPr lang="en-US" smtClean="0">
              <a:sym typeface="Wingdings" pitchFamily="2" charset="2"/>
            </a:endParaRPr>
          </a:p>
          <a:p>
            <a:pPr lvl="1"/>
            <a:r>
              <a:rPr lang="en-US" smtClean="0">
                <a:sym typeface="Wingdings" pitchFamily="2" charset="2"/>
              </a:rPr>
              <a:t>&gt;&gt;&gt; s1 &amp; s2	 elements in both s1 and s2</a:t>
            </a:r>
          </a:p>
          <a:p>
            <a:pPr lvl="1"/>
            <a:r>
              <a:rPr lang="en-US" smtClean="0">
                <a:sym typeface="Wingdings" pitchFamily="2" charset="2"/>
              </a:rPr>
              <a:t>&gt;&gt;&gt; {2, 3, 4}					- output</a:t>
            </a:r>
          </a:p>
          <a:p>
            <a:pPr lvl="1"/>
            <a:endParaRPr lang="en-US" smtClean="0">
              <a:sym typeface="Wingdings" pitchFamily="2" charset="2"/>
            </a:endParaRPr>
          </a:p>
          <a:p>
            <a:pPr lvl="1"/>
            <a:r>
              <a:rPr lang="en-US" smtClean="0">
                <a:sym typeface="Wingdings" pitchFamily="2" charset="2"/>
              </a:rPr>
              <a:t>&gt;&gt;&gt; s1 ^ s2	 elements in s1 or s2 but not both</a:t>
            </a:r>
          </a:p>
          <a:p>
            <a:pPr lvl="1"/>
            <a:r>
              <a:rPr lang="en-US" smtClean="0">
                <a:sym typeface="Wingdings" pitchFamily="2" charset="2"/>
              </a:rPr>
              <a:t>&gt;&gt;&gt; {1, 6, 8, 10}					- output</a:t>
            </a:r>
            <a:endParaRPr lang="en-US" smtClean="0"/>
          </a:p>
          <a:p>
            <a:pPr lvl="1"/>
            <a:endParaRPr lang="en-IN" dirty="0"/>
          </a:p>
        </p:txBody>
      </p:sp>
    </p:spTree>
    <p:custDataLst>
      <p:tags r:id="rId1"/>
    </p:custDataLst>
    <p:extLst>
      <p:ext uri="{BB962C8B-B14F-4D97-AF65-F5344CB8AC3E}">
        <p14:creationId xmlns:p14="http://schemas.microsoft.com/office/powerpoint/2010/main" val="3894475317"/>
      </p:ext>
    </p:extLst>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Functions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77500" lnSpcReduction="20000"/>
          </a:bodyPr>
          <a:lstStyle/>
          <a:p>
            <a:r>
              <a:rPr lang="en-US" dirty="0" smtClean="0"/>
              <a:t>Sets also support mathematical operations like union, intersection and difference</a:t>
            </a:r>
          </a:p>
          <a:p>
            <a:pPr lvl="1"/>
            <a:r>
              <a:rPr lang="en-US" dirty="0" smtClean="0"/>
              <a:t>&gt;&gt;&gt; s1 = {1, 2, 3, 4}</a:t>
            </a:r>
          </a:p>
          <a:p>
            <a:pPr lvl="1"/>
            <a:r>
              <a:rPr lang="en-US" dirty="0" smtClean="0"/>
              <a:t>&gt;&gt;&gt; s2 = {10, 2, 4, 6, 3, 8}</a:t>
            </a:r>
          </a:p>
          <a:p>
            <a:pPr lvl="1"/>
            <a:r>
              <a:rPr lang="en-US" dirty="0" smtClean="0"/>
              <a:t>&gt;&gt;&gt; s1 – s2	</a:t>
            </a:r>
            <a:r>
              <a:rPr lang="en-US" dirty="0" smtClean="0">
                <a:sym typeface="Wingdings" pitchFamily="2" charset="2"/>
              </a:rPr>
              <a:t> elements in s1 but not in s2</a:t>
            </a:r>
            <a:endParaRPr lang="en-US" dirty="0" smtClean="0"/>
          </a:p>
          <a:p>
            <a:pPr lvl="1"/>
            <a:r>
              <a:rPr lang="en-US" dirty="0" smtClean="0"/>
              <a:t>&gt;&gt;&gt; {1}						-</a:t>
            </a:r>
            <a:r>
              <a:rPr lang="en-US" dirty="0" smtClean="0">
                <a:sym typeface="Wingdings" pitchFamily="2" charset="2"/>
              </a:rPr>
              <a:t> output</a:t>
            </a:r>
          </a:p>
          <a:p>
            <a:pPr lvl="1"/>
            <a:endParaRPr lang="en-US" dirty="0" smtClean="0">
              <a:sym typeface="Wingdings" pitchFamily="2" charset="2"/>
            </a:endParaRPr>
          </a:p>
          <a:p>
            <a:pPr lvl="1"/>
            <a:r>
              <a:rPr lang="en-US" dirty="0" smtClean="0">
                <a:sym typeface="Wingdings" pitchFamily="2" charset="2"/>
              </a:rPr>
              <a:t>&gt;&gt;&gt; s1 | s2	 elements in either s1 or s2</a:t>
            </a:r>
          </a:p>
          <a:p>
            <a:pPr lvl="1"/>
            <a:r>
              <a:rPr lang="en-US" dirty="0" smtClean="0">
                <a:sym typeface="Wingdings" pitchFamily="2" charset="2"/>
              </a:rPr>
              <a:t>&gt;&gt;&gt; {1, 2, 3, 4, 6, 8, 10}				- output</a:t>
            </a:r>
          </a:p>
          <a:p>
            <a:pPr lvl="1"/>
            <a:endParaRPr lang="en-US" dirty="0" smtClean="0">
              <a:sym typeface="Wingdings" pitchFamily="2" charset="2"/>
            </a:endParaRPr>
          </a:p>
          <a:p>
            <a:pPr lvl="1"/>
            <a:r>
              <a:rPr lang="en-US" dirty="0" smtClean="0">
                <a:sym typeface="Wingdings" pitchFamily="2" charset="2"/>
              </a:rPr>
              <a:t>&gt;&gt;&gt; s1 &amp; s2	 elements in both s1 and s2</a:t>
            </a:r>
          </a:p>
          <a:p>
            <a:pPr lvl="1"/>
            <a:r>
              <a:rPr lang="en-US" dirty="0" smtClean="0">
                <a:sym typeface="Wingdings" pitchFamily="2" charset="2"/>
              </a:rPr>
              <a:t>&gt;&gt;&gt; {2, 3, 4}					- output</a:t>
            </a:r>
          </a:p>
          <a:p>
            <a:pPr lvl="1"/>
            <a:endParaRPr lang="en-US" dirty="0" smtClean="0">
              <a:sym typeface="Wingdings" pitchFamily="2" charset="2"/>
            </a:endParaRPr>
          </a:p>
          <a:p>
            <a:pPr lvl="1"/>
            <a:r>
              <a:rPr lang="en-US" dirty="0" smtClean="0">
                <a:sym typeface="Wingdings" pitchFamily="2" charset="2"/>
              </a:rPr>
              <a:t>&gt;&gt;&gt; s1 ^ s2	 elements in s1 or s2 but not both</a:t>
            </a:r>
          </a:p>
          <a:p>
            <a:pPr lvl="1"/>
            <a:r>
              <a:rPr lang="en-US" dirty="0" smtClean="0">
                <a:sym typeface="Wingdings" pitchFamily="2" charset="2"/>
              </a:rPr>
              <a:t>&gt;&gt;&gt; {1, 6, 8, 10}					- output</a:t>
            </a:r>
            <a:endParaRPr lang="en-US" dirty="0" smtClean="0"/>
          </a:p>
          <a:p>
            <a:pPr lvl="1"/>
            <a:endParaRPr lang="en-IN" dirty="0"/>
          </a:p>
        </p:txBody>
      </p:sp>
    </p:spTree>
    <p:custDataLst>
      <p:tags r:id="rId1"/>
    </p:custDataLst>
    <p:extLst>
      <p:ext uri="{BB962C8B-B14F-4D97-AF65-F5344CB8AC3E}">
        <p14:creationId xmlns:p14="http://schemas.microsoft.com/office/powerpoint/2010/main" val="3598584160"/>
      </p:ext>
    </p:extLst>
  </p:cSld>
  <p:clrMapOvr>
    <a:masterClrMapping/>
  </p:clrMapOvr>
  <p:transition spd="slow">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a:xfrm>
            <a:off x="838200" y="1447800"/>
            <a:ext cx="7848600" cy="5410200"/>
          </a:xfrm>
        </p:spPr>
        <p:txBody>
          <a:bodyPr>
            <a:normAutofit fontScale="85000" lnSpcReduction="20000"/>
          </a:bodyPr>
          <a:lstStyle/>
          <a:p>
            <a:r>
              <a:rPr lang="en-US" dirty="0" smtClean="0"/>
              <a:t>Functions are defined using the ‘def’ statement. </a:t>
            </a:r>
          </a:p>
          <a:p>
            <a:r>
              <a:rPr lang="en-US" dirty="0" smtClean="0"/>
              <a:t>Specifying the function name and the required parameters enclosed within the parenthesis and suffixed by a colon (:).</a:t>
            </a:r>
          </a:p>
          <a:p>
            <a:r>
              <a:rPr lang="en-US" dirty="0" smtClean="0"/>
              <a:t>The first statement of the body may contain a string describing the functionality. It is called docstring. </a:t>
            </a:r>
          </a:p>
          <a:p>
            <a:r>
              <a:rPr lang="en-US" dirty="0" smtClean="0"/>
              <a:t>Although it is not mandatory it is a good practice to have docstrings. There are tools that automatically generate documents using these docstrings. For example, if you type ? To a method in ipython, it describes the function.</a:t>
            </a:r>
          </a:p>
          <a:p>
            <a:r>
              <a:rPr lang="en-US" dirty="0" smtClean="0"/>
              <a:t>Functions may have a return statement. If not specified a python None value is returned. The return statement can return multiple values.</a:t>
            </a:r>
            <a:endParaRPr lang="en-IN" dirty="0"/>
          </a:p>
        </p:txBody>
      </p:sp>
    </p:spTree>
    <p:extLst>
      <p:ext uri="{BB962C8B-B14F-4D97-AF65-F5344CB8AC3E}">
        <p14:creationId xmlns:p14="http://schemas.microsoft.com/office/powerpoint/2010/main" val="3677249729"/>
      </p:ext>
    </p:extLst>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a:xfrm>
            <a:off x="838200" y="1447800"/>
            <a:ext cx="8153400" cy="5410200"/>
          </a:xfrm>
        </p:spPr>
        <p:txBody>
          <a:bodyPr>
            <a:normAutofit/>
          </a:bodyPr>
          <a:lstStyle/>
          <a:p>
            <a:r>
              <a:rPr lang="en-US" dirty="0"/>
              <a:t>&gt;&gt;&gt; </a:t>
            </a:r>
            <a:r>
              <a:rPr lang="en-US" dirty="0" err="1"/>
              <a:t>def</a:t>
            </a:r>
            <a:r>
              <a:rPr lang="en-US" dirty="0"/>
              <a:t> </a:t>
            </a:r>
            <a:r>
              <a:rPr lang="en-US" dirty="0" err="1"/>
              <a:t>calc</a:t>
            </a:r>
            <a:r>
              <a:rPr lang="en-US" dirty="0"/>
              <a:t> (a, b):</a:t>
            </a:r>
          </a:p>
          <a:p>
            <a:r>
              <a:rPr lang="en-US" dirty="0"/>
              <a:t>            “”” calculates sum of given two nos.”””</a:t>
            </a:r>
          </a:p>
          <a:p>
            <a:r>
              <a:rPr lang="en-US" dirty="0"/>
              <a:t>            sum = a + b</a:t>
            </a:r>
          </a:p>
          <a:p>
            <a:r>
              <a:rPr lang="en-US" dirty="0"/>
              <a:t>            print (“calculated sum=“, sum)</a:t>
            </a:r>
          </a:p>
          <a:p>
            <a:endParaRPr lang="en-US" dirty="0"/>
          </a:p>
          <a:p>
            <a:r>
              <a:rPr lang="en-US" dirty="0"/>
              <a:t>&gt;&gt;&gt; s = </a:t>
            </a:r>
            <a:r>
              <a:rPr lang="en-US" dirty="0" err="1"/>
              <a:t>calc</a:t>
            </a:r>
            <a:r>
              <a:rPr lang="en-US" dirty="0"/>
              <a:t> (100, 200)</a:t>
            </a:r>
          </a:p>
          <a:p>
            <a:r>
              <a:rPr lang="en-US" dirty="0"/>
              <a:t>&gt;&gt;&gt; calculated sum = 300		</a:t>
            </a:r>
            <a:r>
              <a:rPr lang="en-US" dirty="0" smtClean="0"/>
              <a:t>-</a:t>
            </a:r>
            <a:r>
              <a:rPr lang="en-US" dirty="0">
                <a:sym typeface="Wingdings" pitchFamily="2" charset="2"/>
              </a:rPr>
              <a:t> output</a:t>
            </a:r>
          </a:p>
          <a:p>
            <a:r>
              <a:rPr lang="en-US" dirty="0">
                <a:sym typeface="Wingdings" pitchFamily="2" charset="2"/>
              </a:rPr>
              <a:t>&gt;&gt;&gt; print (s)</a:t>
            </a:r>
          </a:p>
          <a:p>
            <a:r>
              <a:rPr lang="en-US" dirty="0">
                <a:sym typeface="Wingdings" pitchFamily="2" charset="2"/>
              </a:rPr>
              <a:t>&gt;&gt;&gt; None				</a:t>
            </a:r>
            <a:r>
              <a:rPr lang="en-US" dirty="0" smtClean="0">
                <a:sym typeface="Wingdings" pitchFamily="2" charset="2"/>
              </a:rPr>
              <a:t>-</a:t>
            </a:r>
            <a:r>
              <a:rPr lang="en-US" dirty="0">
                <a:sym typeface="Wingdings" pitchFamily="2" charset="2"/>
              </a:rPr>
              <a:t> output</a:t>
            </a:r>
            <a:endParaRPr lang="en-IN" dirty="0"/>
          </a:p>
        </p:txBody>
      </p:sp>
    </p:spTree>
    <p:extLst>
      <p:ext uri="{BB962C8B-B14F-4D97-AF65-F5344CB8AC3E}">
        <p14:creationId xmlns:p14="http://schemas.microsoft.com/office/powerpoint/2010/main" val="4102199940"/>
      </p:ext>
    </p:extLst>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lookup</a:t>
            </a:r>
            <a:endParaRPr lang="en-IN" dirty="0"/>
          </a:p>
        </p:txBody>
      </p:sp>
      <p:sp>
        <p:nvSpPr>
          <p:cNvPr id="3" name="Content Placeholder 2"/>
          <p:cNvSpPr>
            <a:spLocks noGrp="1"/>
          </p:cNvSpPr>
          <p:nvPr>
            <p:ph idx="1"/>
          </p:nvPr>
        </p:nvSpPr>
        <p:spPr>
          <a:xfrm>
            <a:off x="838200" y="1447800"/>
            <a:ext cx="8153400" cy="5410200"/>
          </a:xfrm>
        </p:spPr>
        <p:txBody>
          <a:bodyPr>
            <a:normAutofit fontScale="92500"/>
          </a:bodyPr>
          <a:lstStyle/>
          <a:p>
            <a:r>
              <a:rPr lang="en-US" dirty="0"/>
              <a:t>When a function is executed, a new symbol table is created for local variables.</a:t>
            </a:r>
          </a:p>
          <a:p>
            <a:r>
              <a:rPr lang="en-US" dirty="0"/>
              <a:t>All the variables assigned with in the function are stored in this local symbol table.</a:t>
            </a:r>
          </a:p>
          <a:p>
            <a:r>
              <a:rPr lang="en-US" dirty="0"/>
              <a:t>When a variable is referenced, it is looked for in the local symbol table first, then in the global symbol table and finally in the built-in names.</a:t>
            </a:r>
          </a:p>
          <a:p>
            <a:r>
              <a:rPr lang="en-US" dirty="0"/>
              <a:t>Global variables need to be referenced after the ‘global’ statement. Global variables are not thread-safe and hence not recommended.</a:t>
            </a:r>
            <a:endParaRPr lang="en-IN" dirty="0"/>
          </a:p>
        </p:txBody>
      </p:sp>
    </p:spTree>
    <p:extLst>
      <p:ext uri="{BB962C8B-B14F-4D97-AF65-F5344CB8AC3E}">
        <p14:creationId xmlns:p14="http://schemas.microsoft.com/office/powerpoint/2010/main" val="15826174"/>
      </p:ext>
    </p:extLst>
  </p:cSld>
  <p:clrMapOvr>
    <a:masterClrMapping/>
  </p:clrMapOvr>
  <p:transition spd="slow">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a:bodyPr>
          <a:lstStyle/>
          <a:p>
            <a:r>
              <a:rPr lang="en-US" dirty="0"/>
              <a:t>The parameters that are passed on to the function are stored in the local symbol table when the function is called.</a:t>
            </a:r>
          </a:p>
          <a:p>
            <a:r>
              <a:rPr lang="en-US" dirty="0"/>
              <a:t>The arguments that are passed on to the function are always object reference and not the value of the object.</a:t>
            </a:r>
          </a:p>
          <a:p>
            <a:r>
              <a:rPr lang="en-US" dirty="0"/>
              <a:t>When passing mutable object reference to a function, the object is mutated.</a:t>
            </a:r>
            <a:endParaRPr lang="en-IN" dirty="0"/>
          </a:p>
        </p:txBody>
      </p:sp>
    </p:spTree>
    <p:extLst>
      <p:ext uri="{BB962C8B-B14F-4D97-AF65-F5344CB8AC3E}">
        <p14:creationId xmlns:p14="http://schemas.microsoft.com/office/powerpoint/2010/main" val="727077676"/>
      </p:ext>
    </p:extLst>
  </p:cSld>
  <p:clrMapOvr>
    <a:masterClrMapping/>
  </p:clrMapOvr>
  <p:transition spd="slow">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fontScale="85000" lnSpcReduction="20000"/>
          </a:bodyPr>
          <a:lstStyle/>
          <a:p>
            <a:r>
              <a:rPr lang="en-US" dirty="0"/>
              <a:t>Example:</a:t>
            </a:r>
          </a:p>
          <a:p>
            <a:r>
              <a:rPr lang="en-US" dirty="0"/>
              <a:t>&gt;&gt;&gt; </a:t>
            </a:r>
            <a:r>
              <a:rPr lang="en-US" dirty="0" err="1"/>
              <a:t>def</a:t>
            </a:r>
            <a:r>
              <a:rPr lang="en-US" dirty="0"/>
              <a:t> func1(</a:t>
            </a:r>
            <a:r>
              <a:rPr lang="en-US" dirty="0" err="1"/>
              <a:t>num</a:t>
            </a:r>
            <a:r>
              <a:rPr lang="en-US" dirty="0"/>
              <a:t>):</a:t>
            </a:r>
          </a:p>
          <a:p>
            <a:r>
              <a:rPr lang="en-US" dirty="0"/>
              <a:t>          print (“</a:t>
            </a:r>
            <a:r>
              <a:rPr lang="en-US" dirty="0" err="1"/>
              <a:t>num</a:t>
            </a:r>
            <a:r>
              <a:rPr lang="en-US" dirty="0"/>
              <a:t>=“, </a:t>
            </a:r>
            <a:r>
              <a:rPr lang="en-US" dirty="0" err="1"/>
              <a:t>num</a:t>
            </a:r>
            <a:r>
              <a:rPr lang="en-US" dirty="0"/>
              <a:t>)</a:t>
            </a:r>
          </a:p>
          <a:p>
            <a:r>
              <a:rPr lang="en-US" dirty="0"/>
              <a:t>          </a:t>
            </a:r>
            <a:r>
              <a:rPr lang="en-US" dirty="0" err="1"/>
              <a:t>num</a:t>
            </a:r>
            <a:r>
              <a:rPr lang="en-US" dirty="0"/>
              <a:t> += 1</a:t>
            </a:r>
          </a:p>
          <a:p>
            <a:r>
              <a:rPr lang="en-US" dirty="0"/>
              <a:t>          return </a:t>
            </a:r>
            <a:r>
              <a:rPr lang="en-US" dirty="0" err="1"/>
              <a:t>num</a:t>
            </a:r>
            <a:endParaRPr lang="en-US" dirty="0"/>
          </a:p>
          <a:p>
            <a:endParaRPr lang="en-US" dirty="0"/>
          </a:p>
          <a:p>
            <a:r>
              <a:rPr lang="en-US" dirty="0"/>
              <a:t>&gt;&gt;&gt; </a:t>
            </a:r>
            <a:r>
              <a:rPr lang="en-US" dirty="0" err="1"/>
              <a:t>rval</a:t>
            </a:r>
            <a:r>
              <a:rPr lang="en-US" dirty="0"/>
              <a:t> = func1(100)</a:t>
            </a:r>
          </a:p>
          <a:p>
            <a:r>
              <a:rPr lang="en-US" dirty="0"/>
              <a:t>&gt;&gt;&gt; </a:t>
            </a:r>
            <a:r>
              <a:rPr lang="en-US" dirty="0" err="1"/>
              <a:t>num</a:t>
            </a:r>
            <a:r>
              <a:rPr lang="en-US" dirty="0"/>
              <a:t> = 100					 -</a:t>
            </a:r>
            <a:r>
              <a:rPr lang="en-US" dirty="0">
                <a:sym typeface="Wingdings" pitchFamily="2" charset="2"/>
              </a:rPr>
              <a:t> output</a:t>
            </a:r>
            <a:endParaRPr lang="en-US" dirty="0"/>
          </a:p>
          <a:p>
            <a:r>
              <a:rPr lang="en-US" dirty="0"/>
              <a:t>&gt;&gt;&gt; print (</a:t>
            </a:r>
            <a:r>
              <a:rPr lang="en-US" dirty="0" err="1"/>
              <a:t>rval</a:t>
            </a:r>
            <a:r>
              <a:rPr lang="en-US" dirty="0"/>
              <a:t>)</a:t>
            </a:r>
          </a:p>
          <a:p>
            <a:r>
              <a:rPr lang="en-US" dirty="0"/>
              <a:t>&gt;&gt;&gt; 101						 -</a:t>
            </a:r>
            <a:r>
              <a:rPr lang="en-US" dirty="0">
                <a:sym typeface="Wingdings" pitchFamily="2" charset="2"/>
              </a:rPr>
              <a:t> output</a:t>
            </a:r>
            <a:endParaRPr lang="en-US" dirty="0"/>
          </a:p>
          <a:p>
            <a:r>
              <a:rPr lang="en-US" dirty="0"/>
              <a:t>&gt;&gt;&gt; print (</a:t>
            </a:r>
            <a:r>
              <a:rPr lang="en-US" dirty="0" err="1"/>
              <a:t>num</a:t>
            </a:r>
            <a:r>
              <a:rPr lang="en-US" dirty="0"/>
              <a:t>)</a:t>
            </a:r>
          </a:p>
          <a:p>
            <a:r>
              <a:rPr lang="en-US" dirty="0"/>
              <a:t>&gt;&gt;&gt; </a:t>
            </a:r>
            <a:r>
              <a:rPr lang="en-US" dirty="0" err="1"/>
              <a:t>NameError</a:t>
            </a:r>
            <a:r>
              <a:rPr lang="en-US" dirty="0"/>
              <a:t>: name </a:t>
            </a:r>
            <a:r>
              <a:rPr lang="en-US" dirty="0" err="1"/>
              <a:t>num</a:t>
            </a:r>
            <a:r>
              <a:rPr lang="en-US" dirty="0"/>
              <a:t> is not defined	-</a:t>
            </a:r>
            <a:r>
              <a:rPr lang="en-US" dirty="0">
                <a:sym typeface="Wingdings" pitchFamily="2" charset="2"/>
              </a:rPr>
              <a:t> output</a:t>
            </a:r>
            <a:endParaRPr lang="en-IN" dirty="0"/>
          </a:p>
        </p:txBody>
      </p:sp>
    </p:spTree>
    <p:extLst>
      <p:ext uri="{BB962C8B-B14F-4D97-AF65-F5344CB8AC3E}">
        <p14:creationId xmlns:p14="http://schemas.microsoft.com/office/powerpoint/2010/main" val="2455158442"/>
      </p:ext>
    </p:extLst>
  </p:cSld>
  <p:clrMapOvr>
    <a:masterClrMapping/>
  </p:clrMapOvr>
  <p:transition spd="slow">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a:bodyPr>
          <a:lstStyle/>
          <a:p>
            <a:pPr>
              <a:buNone/>
            </a:pPr>
            <a:r>
              <a:rPr lang="en-US" dirty="0"/>
              <a:t>Default argument values:</a:t>
            </a:r>
          </a:p>
          <a:p>
            <a:r>
              <a:rPr lang="en-US" dirty="0"/>
              <a:t>Default values can be assigned to function parameters. And the function can be called with fewer parameters than it is defined. </a:t>
            </a:r>
          </a:p>
          <a:p>
            <a:r>
              <a:rPr lang="en-US" dirty="0"/>
              <a:t>When a value is not passed while calling the function for a particular parameter, the default assigned value would be taken.</a:t>
            </a:r>
            <a:endParaRPr lang="en-IN" dirty="0"/>
          </a:p>
        </p:txBody>
      </p:sp>
    </p:spTree>
    <p:extLst>
      <p:ext uri="{BB962C8B-B14F-4D97-AF65-F5344CB8AC3E}">
        <p14:creationId xmlns:p14="http://schemas.microsoft.com/office/powerpoint/2010/main" val="3800045426"/>
      </p:ext>
    </p:extLst>
  </p:cSld>
  <p:clrMapOvr>
    <a:masterClrMapping/>
  </p:clrMapOvr>
  <p:transition spd="slow">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fontScale="77500" lnSpcReduction="20000"/>
          </a:bodyPr>
          <a:lstStyle/>
          <a:p>
            <a:r>
              <a:rPr lang="en-US" dirty="0"/>
              <a:t>&gt;&gt;&gt; </a:t>
            </a:r>
            <a:r>
              <a:rPr lang="en-US" dirty="0" err="1"/>
              <a:t>def</a:t>
            </a:r>
            <a:r>
              <a:rPr lang="en-US" dirty="0"/>
              <a:t> </a:t>
            </a:r>
            <a:r>
              <a:rPr lang="en-US" dirty="0" err="1"/>
              <a:t>print_nums</a:t>
            </a:r>
            <a:r>
              <a:rPr lang="en-US" dirty="0"/>
              <a:t> (till, start=0, step=2):</a:t>
            </a:r>
          </a:p>
          <a:p>
            <a:r>
              <a:rPr lang="en-US" dirty="0"/>
              <a:t>              for i in range(start, till, step):</a:t>
            </a:r>
          </a:p>
          <a:p>
            <a:r>
              <a:rPr lang="en-US" dirty="0"/>
              <a:t>                    print (I, end=“ “)</a:t>
            </a:r>
          </a:p>
          <a:p>
            <a:endParaRPr lang="en-US" dirty="0"/>
          </a:p>
          <a:p>
            <a:r>
              <a:rPr lang="en-US" dirty="0"/>
              <a:t>The above function can be called in different ways as follows:</a:t>
            </a:r>
          </a:p>
          <a:p>
            <a:r>
              <a:rPr lang="en-US" dirty="0">
                <a:sym typeface="Wingdings" pitchFamily="2" charset="2"/>
              </a:rPr>
              <a:t>&gt;&gt;&gt; </a:t>
            </a:r>
            <a:r>
              <a:rPr lang="en-US" dirty="0" err="1">
                <a:sym typeface="Wingdings" pitchFamily="2" charset="2"/>
              </a:rPr>
              <a:t>print_nums</a:t>
            </a:r>
            <a:r>
              <a:rPr lang="en-US" dirty="0">
                <a:sym typeface="Wingdings" pitchFamily="2" charset="2"/>
              </a:rPr>
              <a:t> (10, 1, 2)</a:t>
            </a:r>
          </a:p>
          <a:p>
            <a:r>
              <a:rPr lang="en-US" dirty="0">
                <a:sym typeface="Wingdings" pitchFamily="2" charset="2"/>
              </a:rPr>
              <a:t>&gt;&gt;&gt;1 3 5 7 9					- output</a:t>
            </a:r>
          </a:p>
          <a:p>
            <a:endParaRPr lang="en-US" dirty="0">
              <a:sym typeface="Wingdings" pitchFamily="2" charset="2"/>
            </a:endParaRPr>
          </a:p>
          <a:p>
            <a:r>
              <a:rPr lang="en-US" dirty="0">
                <a:sym typeface="Wingdings" pitchFamily="2" charset="2"/>
              </a:rPr>
              <a:t>&gt;&gt;&gt; </a:t>
            </a:r>
            <a:r>
              <a:rPr lang="en-US" dirty="0" err="1">
                <a:sym typeface="Wingdings" pitchFamily="2" charset="2"/>
              </a:rPr>
              <a:t>print_nums</a:t>
            </a:r>
            <a:r>
              <a:rPr lang="en-US" dirty="0">
                <a:sym typeface="Wingdings" pitchFamily="2" charset="2"/>
              </a:rPr>
              <a:t> (10, 1)</a:t>
            </a:r>
          </a:p>
          <a:p>
            <a:r>
              <a:rPr lang="en-US" dirty="0">
                <a:sym typeface="Wingdings" pitchFamily="2" charset="2"/>
              </a:rPr>
              <a:t>&gt;&gt;&gt; 1 2 3 4 5 6 7 8 9				- output</a:t>
            </a:r>
          </a:p>
          <a:p>
            <a:endParaRPr lang="en-US" dirty="0"/>
          </a:p>
          <a:p>
            <a:r>
              <a:rPr lang="en-US" dirty="0"/>
              <a:t>&gt;&gt;&gt; </a:t>
            </a:r>
            <a:r>
              <a:rPr lang="en-US" dirty="0" err="1"/>
              <a:t>print_nums</a:t>
            </a:r>
            <a:r>
              <a:rPr lang="en-US" dirty="0"/>
              <a:t> (10)</a:t>
            </a:r>
          </a:p>
          <a:p>
            <a:r>
              <a:rPr lang="en-US" dirty="0"/>
              <a:t>&gt;&gt;&gt; 0 1 2 3 4 5 6 7 8 9				-</a:t>
            </a:r>
            <a:r>
              <a:rPr lang="en-US" dirty="0">
                <a:sym typeface="Wingdings" pitchFamily="2" charset="2"/>
              </a:rPr>
              <a:t> output</a:t>
            </a:r>
          </a:p>
        </p:txBody>
      </p:sp>
    </p:spTree>
    <p:extLst>
      <p:ext uri="{BB962C8B-B14F-4D97-AF65-F5344CB8AC3E}">
        <p14:creationId xmlns:p14="http://schemas.microsoft.com/office/powerpoint/2010/main" val="2444340030"/>
      </p:ext>
    </p:extLst>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a:bodyPr>
          <a:lstStyle/>
          <a:p>
            <a:r>
              <a:rPr lang="en-US" dirty="0"/>
              <a:t>The default values are evaluated at the point of function definition</a:t>
            </a:r>
          </a:p>
          <a:p>
            <a:r>
              <a:rPr lang="en-US" dirty="0"/>
              <a:t>&gt;&gt;&gt; i = 10</a:t>
            </a:r>
          </a:p>
          <a:p>
            <a:r>
              <a:rPr lang="en-US" dirty="0"/>
              <a:t>&gt;&gt;&gt; </a:t>
            </a:r>
            <a:r>
              <a:rPr lang="en-US" dirty="0" err="1"/>
              <a:t>def</a:t>
            </a:r>
            <a:r>
              <a:rPr lang="en-US" dirty="0"/>
              <a:t> func1 (</a:t>
            </a:r>
            <a:r>
              <a:rPr lang="en-US" dirty="0" err="1"/>
              <a:t>num</a:t>
            </a:r>
            <a:r>
              <a:rPr lang="en-US" dirty="0"/>
              <a:t>=i):</a:t>
            </a:r>
          </a:p>
          <a:p>
            <a:r>
              <a:rPr lang="en-US" dirty="0"/>
              <a:t>             print (</a:t>
            </a:r>
            <a:r>
              <a:rPr lang="en-US" dirty="0" err="1"/>
              <a:t>num</a:t>
            </a:r>
            <a:r>
              <a:rPr lang="en-US" dirty="0"/>
              <a:t>)</a:t>
            </a:r>
          </a:p>
          <a:p>
            <a:endParaRPr lang="en-US" dirty="0"/>
          </a:p>
          <a:p>
            <a:r>
              <a:rPr lang="en-US" dirty="0"/>
              <a:t>&gt;&gt;&gt; i = 100</a:t>
            </a:r>
          </a:p>
          <a:p>
            <a:r>
              <a:rPr lang="en-US" dirty="0"/>
              <a:t>&gt;&gt;&gt; func1 ()</a:t>
            </a:r>
          </a:p>
          <a:p>
            <a:r>
              <a:rPr lang="en-US" dirty="0"/>
              <a:t>&gt;&gt;&gt; 10					</a:t>
            </a:r>
            <a:r>
              <a:rPr lang="en-US" dirty="0" smtClean="0"/>
              <a:t>-</a:t>
            </a:r>
            <a:r>
              <a:rPr lang="en-US" dirty="0">
                <a:sym typeface="Wingdings" pitchFamily="2" charset="2"/>
              </a:rPr>
              <a:t> output</a:t>
            </a:r>
            <a:endParaRPr lang="en-IN" dirty="0"/>
          </a:p>
        </p:txBody>
      </p:sp>
    </p:spTree>
    <p:extLst>
      <p:ext uri="{BB962C8B-B14F-4D97-AF65-F5344CB8AC3E}">
        <p14:creationId xmlns:p14="http://schemas.microsoft.com/office/powerpoint/2010/main" val="1090480517"/>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en-US" sz="7200" dirty="0" smtClean="0"/>
              <a:t>Python Basics</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fontScale="85000" lnSpcReduction="10000"/>
          </a:bodyPr>
          <a:lstStyle/>
          <a:p>
            <a:r>
              <a:rPr lang="en-US" dirty="0"/>
              <a:t>When passing default arguments for mutable objects, it is better practice to default it to None otherwise the object gets mutated.</a:t>
            </a:r>
          </a:p>
          <a:p>
            <a:r>
              <a:rPr lang="en-US" dirty="0"/>
              <a:t>&gt;&gt;&gt; </a:t>
            </a:r>
            <a:r>
              <a:rPr lang="en-US" dirty="0" err="1"/>
              <a:t>def</a:t>
            </a:r>
            <a:r>
              <a:rPr lang="en-US" dirty="0"/>
              <a:t> nums2list (</a:t>
            </a:r>
            <a:r>
              <a:rPr lang="en-US" dirty="0" err="1"/>
              <a:t>num</a:t>
            </a:r>
            <a:r>
              <a:rPr lang="en-US" dirty="0"/>
              <a:t>,  l=[]):</a:t>
            </a:r>
          </a:p>
          <a:p>
            <a:r>
              <a:rPr lang="en-US" dirty="0"/>
              <a:t>                 </a:t>
            </a:r>
            <a:r>
              <a:rPr lang="en-US" dirty="0" err="1"/>
              <a:t>l.append</a:t>
            </a:r>
            <a:r>
              <a:rPr lang="en-US" dirty="0"/>
              <a:t>(</a:t>
            </a:r>
            <a:r>
              <a:rPr lang="en-US" dirty="0" err="1"/>
              <a:t>num</a:t>
            </a:r>
            <a:r>
              <a:rPr lang="en-US" dirty="0"/>
              <a:t>)</a:t>
            </a:r>
          </a:p>
          <a:p>
            <a:r>
              <a:rPr lang="en-US" dirty="0"/>
              <a:t>                 return l</a:t>
            </a:r>
          </a:p>
          <a:p>
            <a:endParaRPr lang="en-US" dirty="0"/>
          </a:p>
          <a:p>
            <a:r>
              <a:rPr lang="en-US" dirty="0"/>
              <a:t>&gt;&gt;&gt; nums2list (10)</a:t>
            </a:r>
          </a:p>
          <a:p>
            <a:r>
              <a:rPr lang="en-US" dirty="0"/>
              <a:t>&gt;&gt;&gt; [10]						 -</a:t>
            </a:r>
            <a:r>
              <a:rPr lang="en-US" dirty="0">
                <a:sym typeface="Wingdings" pitchFamily="2" charset="2"/>
              </a:rPr>
              <a:t> output</a:t>
            </a:r>
            <a:endParaRPr lang="en-US" dirty="0"/>
          </a:p>
          <a:p>
            <a:r>
              <a:rPr lang="en-US" dirty="0"/>
              <a:t>&gt;&gt;&gt; nums2list (20)</a:t>
            </a:r>
          </a:p>
          <a:p>
            <a:r>
              <a:rPr lang="en-US" dirty="0"/>
              <a:t>&gt;&gt;&gt; [10, 20]					-</a:t>
            </a:r>
            <a:r>
              <a:rPr lang="en-US" dirty="0">
                <a:sym typeface="Wingdings" pitchFamily="2" charset="2"/>
              </a:rPr>
              <a:t> output</a:t>
            </a:r>
            <a:endParaRPr lang="en-IN" dirty="0"/>
          </a:p>
        </p:txBody>
      </p:sp>
    </p:spTree>
    <p:extLst>
      <p:ext uri="{BB962C8B-B14F-4D97-AF65-F5344CB8AC3E}">
        <p14:creationId xmlns:p14="http://schemas.microsoft.com/office/powerpoint/2010/main" val="1912757046"/>
      </p:ext>
    </p:extLst>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a:bodyPr>
          <a:lstStyle/>
          <a:p>
            <a:r>
              <a:rPr lang="en-US" dirty="0"/>
              <a:t>Functions can also have arbitrary number of arguments. These arguments would be wrapped in a tuple.</a:t>
            </a:r>
          </a:p>
          <a:p>
            <a:r>
              <a:rPr lang="en-US" dirty="0"/>
              <a:t>Arbitrary arguments must follow the positional arguments, as rest of all the arguments are wrapped in to a tuple.</a:t>
            </a:r>
          </a:p>
          <a:p>
            <a:r>
              <a:rPr lang="en-US" dirty="0"/>
              <a:t>Only keyword arguments can follow arbitrary arguments</a:t>
            </a:r>
          </a:p>
          <a:p>
            <a:r>
              <a:rPr lang="en-US" dirty="0"/>
              <a:t>Use of arbitrary arguments are not advisable unless there is necessity</a:t>
            </a:r>
            <a:endParaRPr lang="en-IN" dirty="0"/>
          </a:p>
        </p:txBody>
      </p:sp>
    </p:spTree>
    <p:extLst>
      <p:ext uri="{BB962C8B-B14F-4D97-AF65-F5344CB8AC3E}">
        <p14:creationId xmlns:p14="http://schemas.microsoft.com/office/powerpoint/2010/main" val="2115937430"/>
      </p:ext>
    </p:extLst>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fontScale="92500" lnSpcReduction="20000"/>
          </a:bodyPr>
          <a:lstStyle/>
          <a:p>
            <a:r>
              <a:rPr lang="en-US" dirty="0"/>
              <a:t>The function definition for arbitrary arguments can be as follows:</a:t>
            </a:r>
          </a:p>
          <a:p>
            <a:r>
              <a:rPr lang="en-US" dirty="0"/>
              <a:t>&gt;&gt;&gt; </a:t>
            </a:r>
            <a:r>
              <a:rPr lang="en-US" dirty="0" err="1"/>
              <a:t>def</a:t>
            </a:r>
            <a:r>
              <a:rPr lang="en-US" dirty="0"/>
              <a:t> </a:t>
            </a:r>
            <a:r>
              <a:rPr lang="en-US" dirty="0" err="1"/>
              <a:t>email_addr</a:t>
            </a:r>
            <a:r>
              <a:rPr lang="en-US" dirty="0"/>
              <a:t>(*</a:t>
            </a:r>
            <a:r>
              <a:rPr lang="en-US" dirty="0" err="1"/>
              <a:t>args</a:t>
            </a:r>
            <a:r>
              <a:rPr lang="en-US" dirty="0"/>
              <a:t>, </a:t>
            </a:r>
            <a:r>
              <a:rPr lang="en-US" dirty="0" err="1"/>
              <a:t>sep</a:t>
            </a:r>
            <a:r>
              <a:rPr lang="en-US" dirty="0"/>
              <a:t>=“.”):</a:t>
            </a:r>
          </a:p>
          <a:p>
            <a:pPr lvl="1">
              <a:buNone/>
            </a:pPr>
            <a:r>
              <a:rPr lang="en-US" dirty="0"/>
              <a:t>			print </a:t>
            </a:r>
            <a:r>
              <a:rPr lang="en-US" dirty="0" err="1"/>
              <a:t>sep.join</a:t>
            </a:r>
            <a:r>
              <a:rPr lang="en-US" dirty="0"/>
              <a:t>(</a:t>
            </a:r>
            <a:r>
              <a:rPr lang="en-US" dirty="0" err="1"/>
              <a:t>args</a:t>
            </a:r>
            <a:r>
              <a:rPr lang="en-US" dirty="0"/>
              <a:t>)</a:t>
            </a:r>
          </a:p>
          <a:p>
            <a:pPr lvl="1">
              <a:buNone/>
            </a:pPr>
            <a:endParaRPr lang="en-US" dirty="0"/>
          </a:p>
          <a:p>
            <a:pPr lvl="1">
              <a:buNone/>
            </a:pPr>
            <a:r>
              <a:rPr lang="en-US" dirty="0"/>
              <a:t>&gt;&gt;&gt; </a:t>
            </a:r>
            <a:r>
              <a:rPr lang="en-US" dirty="0" err="1"/>
              <a:t>email_addr</a:t>
            </a:r>
            <a:r>
              <a:rPr lang="en-US" dirty="0"/>
              <a:t> (“</a:t>
            </a:r>
            <a:r>
              <a:rPr lang="en-US" dirty="0" err="1"/>
              <a:t>gowhri</a:t>
            </a:r>
            <a:r>
              <a:rPr lang="en-US" dirty="0"/>
              <a:t>”, “</a:t>
            </a:r>
            <a:r>
              <a:rPr lang="en-US" dirty="0" smtClean="0"/>
              <a:t>s@”, </a:t>
            </a:r>
            <a:r>
              <a:rPr lang="en-US" dirty="0"/>
              <a:t>“com”)</a:t>
            </a:r>
          </a:p>
          <a:p>
            <a:pPr lvl="1">
              <a:buNone/>
            </a:pPr>
            <a:r>
              <a:rPr lang="en-US" dirty="0"/>
              <a:t>&gt;&gt;&gt; </a:t>
            </a:r>
            <a:r>
              <a:rPr lang="en-US" dirty="0" smtClean="0">
                <a:hlinkClick r:id="rId2"/>
              </a:rPr>
              <a:t>gowhri.s@gmail.com</a:t>
            </a:r>
            <a:r>
              <a:rPr lang="en-US" dirty="0"/>
              <a:t>		-</a:t>
            </a:r>
            <a:r>
              <a:rPr lang="en-US" dirty="0">
                <a:sym typeface="Wingdings" pitchFamily="2" charset="2"/>
              </a:rPr>
              <a:t> output</a:t>
            </a:r>
          </a:p>
          <a:p>
            <a:r>
              <a:rPr lang="en-US" dirty="0">
                <a:sym typeface="Wingdings" pitchFamily="2" charset="2"/>
              </a:rPr>
              <a:t>Another example to unpack arbitrary arguments:</a:t>
            </a:r>
          </a:p>
          <a:p>
            <a:r>
              <a:rPr lang="en-US" dirty="0"/>
              <a:t>&gt;&gt;&gt; </a:t>
            </a:r>
            <a:r>
              <a:rPr lang="en-US" dirty="0" err="1"/>
              <a:t>def</a:t>
            </a:r>
            <a:r>
              <a:rPr lang="en-US" dirty="0"/>
              <a:t> </a:t>
            </a:r>
            <a:r>
              <a:rPr lang="en-US" dirty="0" err="1"/>
              <a:t>email_addr</a:t>
            </a:r>
            <a:r>
              <a:rPr lang="en-US" dirty="0"/>
              <a:t>(*</a:t>
            </a:r>
            <a:r>
              <a:rPr lang="en-US" dirty="0" err="1"/>
              <a:t>args</a:t>
            </a:r>
            <a:r>
              <a:rPr lang="en-US" dirty="0"/>
              <a:t>, </a:t>
            </a:r>
            <a:r>
              <a:rPr lang="en-US" dirty="0" err="1"/>
              <a:t>sep</a:t>
            </a:r>
            <a:r>
              <a:rPr lang="en-US" dirty="0"/>
              <a:t>=“.”):</a:t>
            </a:r>
          </a:p>
          <a:p>
            <a:r>
              <a:rPr lang="en-US" dirty="0">
                <a:sym typeface="Wingdings" pitchFamily="2" charset="2"/>
              </a:rPr>
              <a:t>              for </a:t>
            </a:r>
            <a:r>
              <a:rPr lang="en-US" dirty="0" err="1">
                <a:sym typeface="Wingdings" pitchFamily="2" charset="2"/>
              </a:rPr>
              <a:t>arg</a:t>
            </a:r>
            <a:r>
              <a:rPr lang="en-US" dirty="0">
                <a:sym typeface="Wingdings" pitchFamily="2" charset="2"/>
              </a:rPr>
              <a:t> in </a:t>
            </a:r>
            <a:r>
              <a:rPr lang="en-US" dirty="0" err="1">
                <a:sym typeface="Wingdings" pitchFamily="2" charset="2"/>
              </a:rPr>
              <a:t>args</a:t>
            </a:r>
            <a:r>
              <a:rPr lang="en-US" dirty="0">
                <a:sym typeface="Wingdings" pitchFamily="2" charset="2"/>
              </a:rPr>
              <a:t>:</a:t>
            </a:r>
          </a:p>
          <a:p>
            <a:r>
              <a:rPr lang="en-US" dirty="0">
                <a:sym typeface="Wingdings" pitchFamily="2" charset="2"/>
              </a:rPr>
              <a:t>                    print (</a:t>
            </a:r>
            <a:r>
              <a:rPr lang="en-US" dirty="0" err="1">
                <a:sym typeface="Wingdings" pitchFamily="2" charset="2"/>
              </a:rPr>
              <a:t>arg</a:t>
            </a:r>
            <a:r>
              <a:rPr lang="en-US" dirty="0">
                <a:sym typeface="Wingdings" pitchFamily="2" charset="2"/>
              </a:rPr>
              <a:t>, end=“.”)</a:t>
            </a:r>
          </a:p>
          <a:p>
            <a:r>
              <a:rPr lang="en-US" dirty="0">
                <a:sym typeface="Wingdings" pitchFamily="2" charset="2"/>
              </a:rPr>
              <a:t>You would get the same </a:t>
            </a:r>
            <a:r>
              <a:rPr lang="en-US" dirty="0" err="1">
                <a:sym typeface="Wingdings" pitchFamily="2" charset="2"/>
              </a:rPr>
              <a:t>ouput</a:t>
            </a:r>
            <a:endParaRPr lang="en-US" dirty="0">
              <a:sym typeface="Wingdings" pitchFamily="2" charset="2"/>
            </a:endParaRPr>
          </a:p>
        </p:txBody>
      </p:sp>
    </p:spTree>
    <p:extLst>
      <p:ext uri="{BB962C8B-B14F-4D97-AF65-F5344CB8AC3E}">
        <p14:creationId xmlns:p14="http://schemas.microsoft.com/office/powerpoint/2010/main" val="975546125"/>
      </p:ext>
    </p:extLst>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a:bodyPr>
          <a:lstStyle/>
          <a:p>
            <a:r>
              <a:rPr lang="en-US" dirty="0"/>
              <a:t>Functions can be defined with keyword arguments.</a:t>
            </a:r>
          </a:p>
          <a:p>
            <a:r>
              <a:rPr lang="en-US" dirty="0"/>
              <a:t>When calling the function, arguments can be passed by assigning values to those keywords.</a:t>
            </a:r>
          </a:p>
          <a:p>
            <a:r>
              <a:rPr lang="en-US" dirty="0"/>
              <a:t>The order in which the keywords are present in the function calling can vary.</a:t>
            </a:r>
          </a:p>
          <a:p>
            <a:r>
              <a:rPr lang="en-US" dirty="0"/>
              <a:t>But positional arguments must be defined first and then the keyword arguments can follow them in the function definition</a:t>
            </a:r>
            <a:endParaRPr lang="en-IN" dirty="0"/>
          </a:p>
        </p:txBody>
      </p:sp>
    </p:spTree>
    <p:extLst>
      <p:ext uri="{BB962C8B-B14F-4D97-AF65-F5344CB8AC3E}">
        <p14:creationId xmlns:p14="http://schemas.microsoft.com/office/powerpoint/2010/main" val="2283614983"/>
      </p:ext>
    </p:extLst>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fontScale="55000" lnSpcReduction="20000"/>
          </a:bodyPr>
          <a:lstStyle/>
          <a:p>
            <a:r>
              <a:rPr lang="en-US" dirty="0"/>
              <a:t>With the same example, the function could be called in different ways as given below:</a:t>
            </a:r>
          </a:p>
          <a:p>
            <a:endParaRPr lang="en-US" dirty="0"/>
          </a:p>
          <a:p>
            <a:r>
              <a:rPr lang="en-US" dirty="0"/>
              <a:t>&gt;&gt;&gt; </a:t>
            </a:r>
            <a:r>
              <a:rPr lang="en-US" dirty="0" err="1"/>
              <a:t>def</a:t>
            </a:r>
            <a:r>
              <a:rPr lang="en-US" dirty="0"/>
              <a:t> </a:t>
            </a:r>
            <a:r>
              <a:rPr lang="en-US" dirty="0" err="1"/>
              <a:t>print_nums</a:t>
            </a:r>
            <a:r>
              <a:rPr lang="en-US" dirty="0"/>
              <a:t> (till, start=0, step=2):</a:t>
            </a:r>
          </a:p>
          <a:p>
            <a:pPr>
              <a:buNone/>
            </a:pPr>
            <a:r>
              <a:rPr lang="en-US" dirty="0"/>
              <a:t>              for i in range(start, till, step):</a:t>
            </a:r>
          </a:p>
          <a:p>
            <a:pPr>
              <a:buNone/>
            </a:pPr>
            <a:r>
              <a:rPr lang="en-US" dirty="0"/>
              <a:t>                    print (I, end=“ “)</a:t>
            </a:r>
          </a:p>
          <a:p>
            <a:endParaRPr lang="en-US" dirty="0"/>
          </a:p>
          <a:p>
            <a:r>
              <a:rPr lang="en-US" dirty="0"/>
              <a:t>Calling by </a:t>
            </a:r>
            <a:r>
              <a:rPr lang="en-US" dirty="0" err="1"/>
              <a:t>postitional</a:t>
            </a:r>
            <a:r>
              <a:rPr lang="en-US" dirty="0"/>
              <a:t> argument:</a:t>
            </a:r>
          </a:p>
          <a:p>
            <a:r>
              <a:rPr lang="en-US" dirty="0"/>
              <a:t>&gt;&gt;&gt; </a:t>
            </a:r>
            <a:r>
              <a:rPr lang="en-US" dirty="0" err="1"/>
              <a:t>print_nums</a:t>
            </a:r>
            <a:r>
              <a:rPr lang="en-US" dirty="0"/>
              <a:t> (10)</a:t>
            </a:r>
          </a:p>
          <a:p>
            <a:endParaRPr lang="en-US" dirty="0"/>
          </a:p>
          <a:p>
            <a:r>
              <a:rPr lang="en-US" dirty="0"/>
              <a:t>Calling by positional arguments</a:t>
            </a:r>
          </a:p>
          <a:p>
            <a:r>
              <a:rPr lang="en-US" dirty="0"/>
              <a:t>&gt;&gt;&gt; </a:t>
            </a:r>
            <a:r>
              <a:rPr lang="en-US" dirty="0" err="1"/>
              <a:t>print_nums</a:t>
            </a:r>
            <a:r>
              <a:rPr lang="en-US" dirty="0"/>
              <a:t> (10, 1, 1)</a:t>
            </a:r>
          </a:p>
          <a:p>
            <a:endParaRPr lang="en-US" dirty="0"/>
          </a:p>
          <a:p>
            <a:r>
              <a:rPr lang="en-US" dirty="0"/>
              <a:t>Calling by keyword argument:</a:t>
            </a:r>
          </a:p>
          <a:p>
            <a:r>
              <a:rPr lang="en-US" dirty="0"/>
              <a:t>&gt;&gt;&gt; </a:t>
            </a:r>
            <a:r>
              <a:rPr lang="en-US" dirty="0" err="1"/>
              <a:t>print_nums</a:t>
            </a:r>
            <a:r>
              <a:rPr lang="en-US" dirty="0"/>
              <a:t> (till=10)</a:t>
            </a:r>
          </a:p>
          <a:p>
            <a:endParaRPr lang="en-US" dirty="0"/>
          </a:p>
          <a:p>
            <a:r>
              <a:rPr lang="en-US" dirty="0"/>
              <a:t>Calling by different keyword arguments:</a:t>
            </a:r>
          </a:p>
          <a:p>
            <a:r>
              <a:rPr lang="en-US" dirty="0"/>
              <a:t>&gt;&gt;&gt; </a:t>
            </a:r>
            <a:r>
              <a:rPr lang="en-US" dirty="0" err="1"/>
              <a:t>print_nums</a:t>
            </a:r>
            <a:r>
              <a:rPr lang="en-US" dirty="0"/>
              <a:t>(10, step=1)</a:t>
            </a:r>
          </a:p>
          <a:p>
            <a:r>
              <a:rPr lang="en-US" dirty="0"/>
              <a:t>&gt;&gt;&gt; </a:t>
            </a:r>
            <a:r>
              <a:rPr lang="en-US" dirty="0" err="1"/>
              <a:t>print_nums</a:t>
            </a:r>
            <a:r>
              <a:rPr lang="en-US" dirty="0"/>
              <a:t> (till=10, step=1, start=1)</a:t>
            </a:r>
          </a:p>
        </p:txBody>
      </p:sp>
    </p:spTree>
    <p:extLst>
      <p:ext uri="{BB962C8B-B14F-4D97-AF65-F5344CB8AC3E}">
        <p14:creationId xmlns:p14="http://schemas.microsoft.com/office/powerpoint/2010/main" val="4083054341"/>
      </p:ext>
    </p:extLst>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a:bodyPr>
          <a:lstStyle/>
          <a:p>
            <a:r>
              <a:rPr lang="en-US" dirty="0"/>
              <a:t>Keyword arguments can also be followed after arbitrary arguments, defined as **</a:t>
            </a:r>
            <a:r>
              <a:rPr lang="en-US" dirty="0" err="1"/>
              <a:t>kwds</a:t>
            </a:r>
            <a:r>
              <a:rPr lang="en-US" dirty="0"/>
              <a:t> in the function definition</a:t>
            </a:r>
          </a:p>
          <a:p>
            <a:r>
              <a:rPr lang="en-US" dirty="0"/>
              <a:t>&gt;&gt;&gt; </a:t>
            </a:r>
            <a:r>
              <a:rPr lang="en-US" dirty="0" err="1"/>
              <a:t>def</a:t>
            </a:r>
            <a:r>
              <a:rPr lang="en-US" dirty="0"/>
              <a:t> </a:t>
            </a:r>
            <a:r>
              <a:rPr lang="en-US" dirty="0" err="1"/>
              <a:t>email_addr</a:t>
            </a:r>
            <a:r>
              <a:rPr lang="en-US" dirty="0"/>
              <a:t>(*</a:t>
            </a:r>
            <a:r>
              <a:rPr lang="en-US" dirty="0" err="1"/>
              <a:t>args</a:t>
            </a:r>
            <a:r>
              <a:rPr lang="en-US" dirty="0"/>
              <a:t>, **</a:t>
            </a:r>
            <a:r>
              <a:rPr lang="en-US" dirty="0" err="1"/>
              <a:t>kwds</a:t>
            </a:r>
            <a:r>
              <a:rPr lang="en-US" dirty="0"/>
              <a:t>):</a:t>
            </a:r>
          </a:p>
          <a:p>
            <a:r>
              <a:rPr lang="en-US" dirty="0"/>
              <a:t>             for </a:t>
            </a:r>
            <a:r>
              <a:rPr lang="en-US" dirty="0" err="1"/>
              <a:t>arg</a:t>
            </a:r>
            <a:r>
              <a:rPr lang="en-US" dirty="0"/>
              <a:t> in </a:t>
            </a:r>
            <a:r>
              <a:rPr lang="en-US" dirty="0" err="1"/>
              <a:t>args</a:t>
            </a:r>
            <a:r>
              <a:rPr lang="en-US" dirty="0"/>
              <a:t>:</a:t>
            </a:r>
          </a:p>
          <a:p>
            <a:r>
              <a:rPr lang="en-US" dirty="0"/>
              <a:t>                    print </a:t>
            </a:r>
            <a:r>
              <a:rPr lang="en-US" dirty="0" err="1"/>
              <a:t>arg</a:t>
            </a:r>
            <a:endParaRPr lang="en-US" dirty="0"/>
          </a:p>
          <a:p>
            <a:r>
              <a:rPr lang="en-US" dirty="0"/>
              <a:t>             for key, </a:t>
            </a:r>
            <a:r>
              <a:rPr lang="en-US" dirty="0" err="1"/>
              <a:t>val</a:t>
            </a:r>
            <a:r>
              <a:rPr lang="en-US" dirty="0"/>
              <a:t> in </a:t>
            </a:r>
            <a:r>
              <a:rPr lang="en-US" dirty="0" err="1"/>
              <a:t>kwds.items</a:t>
            </a:r>
            <a:r>
              <a:rPr lang="en-US" dirty="0"/>
              <a:t>():</a:t>
            </a:r>
          </a:p>
          <a:p>
            <a:r>
              <a:rPr lang="en-US" dirty="0"/>
              <a:t>                   print (key, </a:t>
            </a:r>
            <a:r>
              <a:rPr lang="en-US" dirty="0" err="1"/>
              <a:t>val</a:t>
            </a:r>
            <a:r>
              <a:rPr lang="en-US" dirty="0"/>
              <a:t>)</a:t>
            </a:r>
            <a:endParaRPr lang="en-IN" dirty="0"/>
          </a:p>
        </p:txBody>
      </p:sp>
    </p:spTree>
    <p:extLst>
      <p:ext uri="{BB962C8B-B14F-4D97-AF65-F5344CB8AC3E}">
        <p14:creationId xmlns:p14="http://schemas.microsoft.com/office/powerpoint/2010/main" val="951307179"/>
      </p:ext>
    </p:extLst>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Arguments</a:t>
            </a:r>
            <a:endParaRPr lang="en-IN" dirty="0"/>
          </a:p>
        </p:txBody>
      </p:sp>
      <p:sp>
        <p:nvSpPr>
          <p:cNvPr id="3" name="Content Placeholder 2"/>
          <p:cNvSpPr>
            <a:spLocks noGrp="1"/>
          </p:cNvSpPr>
          <p:nvPr>
            <p:ph idx="1"/>
          </p:nvPr>
        </p:nvSpPr>
        <p:spPr>
          <a:xfrm>
            <a:off x="838200" y="1447800"/>
            <a:ext cx="8153400" cy="5410200"/>
          </a:xfrm>
        </p:spPr>
        <p:txBody>
          <a:bodyPr>
            <a:normAutofit fontScale="85000" lnSpcReduction="20000"/>
          </a:bodyPr>
          <a:lstStyle/>
          <a:p>
            <a:r>
              <a:rPr lang="en-US" dirty="0"/>
              <a:t>Few examples passing arbitrary arguments to the function call:</a:t>
            </a:r>
          </a:p>
          <a:p>
            <a:r>
              <a:rPr lang="en-US" dirty="0"/>
              <a:t>&gt;&gt;&gt; </a:t>
            </a:r>
            <a:r>
              <a:rPr lang="en-US" dirty="0" err="1"/>
              <a:t>args</a:t>
            </a:r>
            <a:r>
              <a:rPr lang="en-US" dirty="0"/>
              <a:t> = [1, 10, 2]</a:t>
            </a:r>
          </a:p>
          <a:p>
            <a:r>
              <a:rPr lang="en-US" dirty="0"/>
              <a:t>&gt;&gt;&gt; list (range (*</a:t>
            </a:r>
            <a:r>
              <a:rPr lang="en-US" dirty="0" err="1"/>
              <a:t>args</a:t>
            </a:r>
            <a:r>
              <a:rPr lang="en-US" dirty="0"/>
              <a:t>))</a:t>
            </a:r>
          </a:p>
          <a:p>
            <a:r>
              <a:rPr lang="en-US" dirty="0"/>
              <a:t>&gt;&gt;&gt; [1, 3, 5, 7, 9]				-</a:t>
            </a:r>
            <a:r>
              <a:rPr lang="en-US" dirty="0">
                <a:sym typeface="Wingdings" pitchFamily="2" charset="2"/>
              </a:rPr>
              <a:t> output</a:t>
            </a:r>
          </a:p>
          <a:p>
            <a:endParaRPr lang="en-US" dirty="0">
              <a:sym typeface="Wingdings" pitchFamily="2" charset="2"/>
            </a:endParaRPr>
          </a:p>
          <a:p>
            <a:r>
              <a:rPr lang="en-US" dirty="0"/>
              <a:t>&gt;&gt;&gt; </a:t>
            </a:r>
            <a:r>
              <a:rPr lang="en-US" dirty="0" err="1"/>
              <a:t>def</a:t>
            </a:r>
            <a:r>
              <a:rPr lang="en-US" dirty="0"/>
              <a:t> </a:t>
            </a:r>
            <a:r>
              <a:rPr lang="en-US" dirty="0" err="1"/>
              <a:t>print_nums</a:t>
            </a:r>
            <a:r>
              <a:rPr lang="en-US" dirty="0"/>
              <a:t> (till, start=0, step=2):</a:t>
            </a:r>
          </a:p>
          <a:p>
            <a:pPr>
              <a:buNone/>
            </a:pPr>
            <a:r>
              <a:rPr lang="en-US" dirty="0"/>
              <a:t>              for i in range(start, till, step):</a:t>
            </a:r>
          </a:p>
          <a:p>
            <a:pPr>
              <a:buNone/>
            </a:pPr>
            <a:r>
              <a:rPr lang="en-US" dirty="0"/>
              <a:t>                    print (I, end=“ “)</a:t>
            </a:r>
          </a:p>
          <a:p>
            <a:pPr>
              <a:buNone/>
            </a:pPr>
            <a:endParaRPr lang="en-US" dirty="0"/>
          </a:p>
          <a:p>
            <a:pPr>
              <a:buNone/>
            </a:pPr>
            <a:r>
              <a:rPr lang="en-US" dirty="0"/>
              <a:t>&gt;&gt;&gt; </a:t>
            </a:r>
            <a:r>
              <a:rPr lang="en-US" dirty="0" err="1"/>
              <a:t>args</a:t>
            </a:r>
            <a:r>
              <a:rPr lang="en-US" dirty="0"/>
              <a:t> = {‘till’: 10, ‘start’: 1, ‘step’: 1}</a:t>
            </a:r>
          </a:p>
          <a:p>
            <a:pPr>
              <a:buNone/>
            </a:pPr>
            <a:r>
              <a:rPr lang="en-US" dirty="0"/>
              <a:t>&gt;&gt;&gt; </a:t>
            </a:r>
            <a:r>
              <a:rPr lang="en-US" dirty="0" err="1"/>
              <a:t>print_nums</a:t>
            </a:r>
            <a:r>
              <a:rPr lang="en-US" dirty="0"/>
              <a:t> (**</a:t>
            </a:r>
            <a:r>
              <a:rPr lang="en-US" dirty="0" err="1"/>
              <a:t>args</a:t>
            </a:r>
            <a:r>
              <a:rPr lang="en-US" dirty="0"/>
              <a:t>)</a:t>
            </a:r>
          </a:p>
          <a:p>
            <a:pPr>
              <a:buNone/>
            </a:pPr>
            <a:r>
              <a:rPr lang="en-US" dirty="0"/>
              <a:t>&gt;&gt;&gt;1 2 3 4 5 6 7 8 9				-</a:t>
            </a:r>
            <a:r>
              <a:rPr lang="en-US" dirty="0">
                <a:sym typeface="Wingdings" pitchFamily="2" charset="2"/>
              </a:rPr>
              <a:t> output</a:t>
            </a:r>
            <a:endParaRPr lang="en-US" dirty="0"/>
          </a:p>
        </p:txBody>
      </p:sp>
    </p:spTree>
    <p:extLst>
      <p:ext uri="{BB962C8B-B14F-4D97-AF65-F5344CB8AC3E}">
        <p14:creationId xmlns:p14="http://schemas.microsoft.com/office/powerpoint/2010/main" val="1064288323"/>
      </p:ext>
    </p:extLst>
  </p:cSld>
  <p:clrMapOvr>
    <a:masterClrMapping/>
  </p:clrMapOvr>
  <p:transition spd="slow">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Command-line Arguments</a:t>
            </a:r>
            <a:endParaRPr lang="en-IN" dirty="0"/>
          </a:p>
        </p:txBody>
      </p:sp>
      <p:sp>
        <p:nvSpPr>
          <p:cNvPr id="3" name="Content Placeholder 2"/>
          <p:cNvSpPr>
            <a:spLocks noGrp="1"/>
          </p:cNvSpPr>
          <p:nvPr>
            <p:ph idx="1"/>
          </p:nvPr>
        </p:nvSpPr>
        <p:spPr>
          <a:xfrm>
            <a:off x="838200" y="1447800"/>
            <a:ext cx="8153400" cy="5410200"/>
          </a:xfrm>
        </p:spPr>
        <p:txBody>
          <a:bodyPr>
            <a:normAutofit/>
          </a:bodyPr>
          <a:lstStyle/>
          <a:p>
            <a:r>
              <a:rPr lang="en-US" dirty="0" err="1"/>
              <a:t>sys.argv</a:t>
            </a:r>
            <a:endParaRPr lang="en-US" dirty="0"/>
          </a:p>
          <a:p>
            <a:r>
              <a:rPr lang="en-US" dirty="0"/>
              <a:t>First argument</a:t>
            </a:r>
          </a:p>
          <a:p>
            <a:r>
              <a:rPr lang="en-US" dirty="0"/>
              <a:t>Accessing arguments</a:t>
            </a:r>
          </a:p>
        </p:txBody>
      </p:sp>
    </p:spTree>
    <p:extLst>
      <p:ext uri="{BB962C8B-B14F-4D97-AF65-F5344CB8AC3E}">
        <p14:creationId xmlns:p14="http://schemas.microsoft.com/office/powerpoint/2010/main" val="629847420"/>
      </p:ext>
    </p:extLst>
  </p:cSld>
  <p:clrMapOvr>
    <a:masterClrMapping/>
  </p:clrMapOvr>
  <p:transition spd="slow">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mtClean="0"/>
              <a:t>Assignments: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pPr lvl="0"/>
            <a:r>
              <a:rPr lang="en-US" dirty="0" smtClean="0"/>
              <a:t>Given details about books including, book title and genre of the book, write app to provide possible details about books.</a:t>
            </a:r>
          </a:p>
          <a:p>
            <a:pPr lvl="0"/>
            <a:r>
              <a:rPr lang="en-US" dirty="0" smtClean="0"/>
              <a:t>Given employee details in the format: date, </a:t>
            </a:r>
            <a:r>
              <a:rPr lang="en-US" dirty="0" err="1" smtClean="0"/>
              <a:t>employee_id</a:t>
            </a:r>
            <a:r>
              <a:rPr lang="en-US" dirty="0" smtClean="0"/>
              <a:t>, </a:t>
            </a:r>
            <a:r>
              <a:rPr lang="en-US" dirty="0" err="1" smtClean="0"/>
              <a:t>project_id</a:t>
            </a:r>
            <a:r>
              <a:rPr lang="en-US" dirty="0" smtClean="0"/>
              <a:t>, </a:t>
            </a:r>
            <a:r>
              <a:rPr lang="en-US" dirty="0" err="1" smtClean="0"/>
              <a:t>hours_worked</a:t>
            </a:r>
            <a:r>
              <a:rPr lang="en-US" dirty="0" smtClean="0"/>
              <a:t>. Print project-wise and employee-wise hours worked.</a:t>
            </a:r>
          </a:p>
          <a:p>
            <a:pPr lvl="0"/>
            <a:endParaRPr lang="en-US" dirty="0" smtClean="0"/>
          </a:p>
          <a:p>
            <a:pPr marL="514350" indent="-457200"/>
            <a:endParaRPr lang="en-US" dirty="0" smtClean="0"/>
          </a:p>
          <a:p>
            <a:endParaRPr lang="en-US" dirty="0" smtClean="0"/>
          </a:p>
        </p:txBody>
      </p:sp>
    </p:spTree>
    <p:custDataLst>
      <p:tags r:id="rId1"/>
    </p:custDataLst>
    <p:extLst>
      <p:ext uri="{BB962C8B-B14F-4D97-AF65-F5344CB8AC3E}">
        <p14:creationId xmlns:p14="http://schemas.microsoft.com/office/powerpoint/2010/main" val="410660212"/>
      </p:ext>
    </p:extLst>
  </p:cSld>
  <p:clrMapOvr>
    <a:masterClrMapping/>
  </p:clrMapOvr>
  <p:transition spd="slow">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Modules: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dirty="0"/>
              <a:t>Contains statements &amp; functions</a:t>
            </a:r>
          </a:p>
          <a:p>
            <a:r>
              <a:rPr lang="en-US" dirty="0"/>
              <a:t>File name with suffix ’.</a:t>
            </a:r>
            <a:r>
              <a:rPr lang="en-US" dirty="0" err="1"/>
              <a:t>py</a:t>
            </a:r>
            <a:r>
              <a:rPr lang="en-US" dirty="0"/>
              <a:t>’</a:t>
            </a:r>
          </a:p>
          <a:p>
            <a:r>
              <a:rPr lang="en-US" dirty="0"/>
              <a:t>Symbol table created</a:t>
            </a:r>
          </a:p>
          <a:p>
            <a:r>
              <a:rPr lang="en-US" dirty="0"/>
              <a:t>Module name as prefix to reference</a:t>
            </a:r>
          </a:p>
          <a:p>
            <a:r>
              <a:rPr lang="en-US" dirty="0"/>
              <a:t>global variables and functions</a:t>
            </a:r>
            <a:endParaRPr lang="en-US" dirty="0" smtClean="0"/>
          </a:p>
          <a:p>
            <a:pPr marL="514350" indent="-457200"/>
            <a:endParaRPr lang="en-US" dirty="0" smtClean="0"/>
          </a:p>
          <a:p>
            <a:endParaRPr lang="en-US" dirty="0" smtClean="0"/>
          </a:p>
        </p:txBody>
      </p:sp>
    </p:spTree>
    <p:custDataLst>
      <p:tags r:id="rId1"/>
    </p:custDataLst>
    <p:extLst>
      <p:ext uri="{BB962C8B-B14F-4D97-AF65-F5344CB8AC3E}">
        <p14:creationId xmlns:p14="http://schemas.microsoft.com/office/powerpoint/2010/main" val="3933952069"/>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41238091"/>
              </p:ext>
            </p:extLst>
          </p:nvPr>
        </p:nvGraphicFramePr>
        <p:xfrm>
          <a:off x="1828800" y="1524000"/>
          <a:ext cx="6705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smtClean="0"/>
              <a:t>What is Python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Modules: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fontScale="92500" lnSpcReduction="10000"/>
          </a:bodyPr>
          <a:lstStyle/>
          <a:p>
            <a:r>
              <a:rPr lang="en-US" dirty="0"/>
              <a:t>import statements</a:t>
            </a:r>
          </a:p>
          <a:p>
            <a:r>
              <a:rPr lang="en-US" dirty="0"/>
              <a:t>import &lt;module1&gt; [, &lt;module2&gt;, ...]</a:t>
            </a:r>
          </a:p>
          <a:p>
            <a:r>
              <a:rPr lang="en-US" dirty="0"/>
              <a:t>import &lt;module1&gt; as &lt;name1&gt; [,</a:t>
            </a:r>
          </a:p>
          <a:p>
            <a:r>
              <a:rPr lang="en-US" dirty="0"/>
              <a:t>&lt;module2&gt; as &lt;name2&gt;, ...]</a:t>
            </a:r>
          </a:p>
          <a:p>
            <a:r>
              <a:rPr lang="en-US" dirty="0"/>
              <a:t>from &lt;module1&gt; import &lt;attribute1&gt; [,</a:t>
            </a:r>
          </a:p>
          <a:p>
            <a:r>
              <a:rPr lang="en-US" dirty="0"/>
              <a:t>&lt;attribute2&gt;, ...]</a:t>
            </a:r>
          </a:p>
          <a:p>
            <a:r>
              <a:rPr lang="en-US" dirty="0"/>
              <a:t>Importable module can also be run</a:t>
            </a:r>
          </a:p>
          <a:p>
            <a:r>
              <a:rPr lang="en-US" dirty="0"/>
              <a:t>module as script</a:t>
            </a:r>
          </a:p>
          <a:p>
            <a:r>
              <a:rPr lang="en-US" dirty="0"/>
              <a:t>__name__ set as ’__main__’</a:t>
            </a:r>
          </a:p>
          <a:p>
            <a:r>
              <a:rPr lang="en-US" dirty="0"/>
              <a:t>Module search path - PYTHONPATH</a:t>
            </a:r>
            <a:endParaRPr lang="en-US" dirty="0" smtClean="0"/>
          </a:p>
        </p:txBody>
      </p:sp>
    </p:spTree>
    <p:custDataLst>
      <p:tags r:id="rId1"/>
    </p:custDataLst>
    <p:extLst>
      <p:ext uri="{BB962C8B-B14F-4D97-AF65-F5344CB8AC3E}">
        <p14:creationId xmlns:p14="http://schemas.microsoft.com/office/powerpoint/2010/main" val="2901515959"/>
      </p:ext>
    </p:extLst>
  </p:cSld>
  <p:clrMapOvr>
    <a:masterClrMapping/>
  </p:clrMapOvr>
  <p:transition spd="slow">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Modules: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a:bodyPr>
          <a:lstStyle/>
          <a:p>
            <a:r>
              <a:rPr lang="en-US" dirty="0"/>
              <a:t>Name Spacing - mapping from </a:t>
            </a:r>
            <a:r>
              <a:rPr lang="en-US" dirty="0" smtClean="0"/>
              <a:t>names to </a:t>
            </a:r>
            <a:r>
              <a:rPr lang="en-US" dirty="0"/>
              <a:t>objects</a:t>
            </a:r>
          </a:p>
          <a:p>
            <a:pPr lvl="1"/>
            <a:r>
              <a:rPr lang="en-US" dirty="0"/>
              <a:t>Local - created when a function </a:t>
            </a:r>
            <a:r>
              <a:rPr lang="en-US" dirty="0" smtClean="0"/>
              <a:t>is executed</a:t>
            </a:r>
            <a:endParaRPr lang="en-US" dirty="0"/>
          </a:p>
          <a:p>
            <a:pPr lvl="1"/>
            <a:r>
              <a:rPr lang="en-US" dirty="0"/>
              <a:t>Global - created when a module </a:t>
            </a:r>
            <a:r>
              <a:rPr lang="en-US" dirty="0" smtClean="0"/>
              <a:t>is executed</a:t>
            </a:r>
            <a:endParaRPr lang="en-US" dirty="0"/>
          </a:p>
          <a:p>
            <a:pPr lvl="1"/>
            <a:r>
              <a:rPr lang="en-US" dirty="0"/>
              <a:t>Built-in - created when the </a:t>
            </a:r>
            <a:r>
              <a:rPr lang="en-US" dirty="0" smtClean="0"/>
              <a:t>interpreter starts</a:t>
            </a:r>
          </a:p>
        </p:txBody>
      </p:sp>
    </p:spTree>
    <p:custDataLst>
      <p:tags r:id="rId1"/>
    </p:custDataLst>
    <p:extLst>
      <p:ext uri="{BB962C8B-B14F-4D97-AF65-F5344CB8AC3E}">
        <p14:creationId xmlns:p14="http://schemas.microsoft.com/office/powerpoint/2010/main" val="3770217815"/>
      </p:ext>
    </p:extLst>
  </p:cSld>
  <p:clrMapOvr>
    <a:masterClrMapping/>
  </p:clrMapOvr>
  <p:transition spd="slow">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Packages:</a:t>
            </a:r>
            <a:endParaRPr lang="en-US" dirty="0"/>
          </a:p>
        </p:txBody>
      </p:sp>
      <p:sp>
        <p:nvSpPr>
          <p:cNvPr id="3" name="Content Placeholder 2"/>
          <p:cNvSpPr>
            <a:spLocks noGrp="1"/>
          </p:cNvSpPr>
          <p:nvPr>
            <p:ph idx="1"/>
            <p:custDataLst>
              <p:tags r:id="rId3"/>
            </p:custDataLst>
          </p:nvPr>
        </p:nvSpPr>
        <p:spPr>
          <a:xfrm>
            <a:off x="762000" y="1295400"/>
            <a:ext cx="8077200" cy="5333999"/>
          </a:xfrm>
        </p:spPr>
        <p:txBody>
          <a:bodyPr>
            <a:normAutofit lnSpcReduction="10000"/>
          </a:bodyPr>
          <a:lstStyle/>
          <a:p>
            <a:r>
              <a:rPr lang="en-US" dirty="0"/>
              <a:t>Packages - collection of modules</a:t>
            </a:r>
          </a:p>
          <a:p>
            <a:r>
              <a:rPr lang="en-US" dirty="0"/>
              <a:t>Expressed in terms of hierarchical </a:t>
            </a:r>
            <a:r>
              <a:rPr lang="en-US" dirty="0" smtClean="0"/>
              <a:t>file directory </a:t>
            </a:r>
            <a:r>
              <a:rPr lang="en-US" dirty="0"/>
              <a:t>structure</a:t>
            </a:r>
          </a:p>
          <a:p>
            <a:r>
              <a:rPr lang="en-US" dirty="0"/>
              <a:t>Each directory contains collection </a:t>
            </a:r>
            <a:r>
              <a:rPr lang="en-US" dirty="0" smtClean="0"/>
              <a:t>of modules </a:t>
            </a:r>
            <a:r>
              <a:rPr lang="en-US" dirty="0"/>
              <a:t>or sub-packages</a:t>
            </a:r>
          </a:p>
          <a:p>
            <a:r>
              <a:rPr lang="en-US" dirty="0"/>
              <a:t>__init__.py</a:t>
            </a:r>
          </a:p>
          <a:p>
            <a:pPr lvl="1"/>
            <a:r>
              <a:rPr lang="en-US" dirty="0"/>
              <a:t>Python treats directories as packages</a:t>
            </a:r>
          </a:p>
          <a:p>
            <a:pPr lvl="1"/>
            <a:r>
              <a:rPr lang="en-US" dirty="0"/>
              <a:t>execute initialization code for the package</a:t>
            </a:r>
          </a:p>
          <a:p>
            <a:pPr lvl="1"/>
            <a:r>
              <a:rPr lang="en-US" dirty="0"/>
              <a:t>to prevent directories with common names</a:t>
            </a:r>
          </a:p>
          <a:p>
            <a:pPr lvl="1"/>
            <a:r>
              <a:rPr lang="en-US" dirty="0"/>
              <a:t>can set __all__ variable</a:t>
            </a:r>
            <a:endParaRPr lang="en-US" dirty="0" smtClean="0"/>
          </a:p>
        </p:txBody>
      </p:sp>
    </p:spTree>
    <p:custDataLst>
      <p:tags r:id="rId1"/>
    </p:custDataLst>
    <p:extLst>
      <p:ext uri="{BB962C8B-B14F-4D97-AF65-F5344CB8AC3E}">
        <p14:creationId xmlns:p14="http://schemas.microsoft.com/office/powerpoint/2010/main" val="4083487062"/>
      </p:ext>
    </p:extLst>
  </p:cSld>
  <p:clrMapOvr>
    <a:masterClrMapping/>
  </p:clrMapOvr>
  <p:transition spd="slow">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Packages: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a:bodyPr>
          <a:lstStyle/>
          <a:p>
            <a:r>
              <a:rPr lang="en-US" dirty="0"/>
              <a:t>dotted module names</a:t>
            </a:r>
          </a:p>
          <a:p>
            <a:r>
              <a:rPr lang="en-US" dirty="0"/>
              <a:t>import statements</a:t>
            </a:r>
          </a:p>
          <a:p>
            <a:pPr lvl="1"/>
            <a:r>
              <a:rPr lang="en-US" sz="2200" dirty="0"/>
              <a:t>import &lt;package&gt;. &lt;</a:t>
            </a:r>
            <a:r>
              <a:rPr lang="en-US" sz="2200" dirty="0" err="1"/>
              <a:t>sub_package</a:t>
            </a:r>
            <a:r>
              <a:rPr lang="en-US" sz="2200" dirty="0" smtClean="0"/>
              <a:t>&gt;.&lt;</a:t>
            </a:r>
            <a:r>
              <a:rPr lang="en-US" sz="2200" dirty="0" err="1"/>
              <a:t>sub_sub_package</a:t>
            </a:r>
            <a:r>
              <a:rPr lang="en-US" sz="2200" dirty="0"/>
              <a:t>&gt;, . . .</a:t>
            </a:r>
          </a:p>
          <a:p>
            <a:pPr lvl="1"/>
            <a:r>
              <a:rPr lang="en-US" sz="2200" dirty="0"/>
              <a:t>from &lt;package&gt;. &lt;</a:t>
            </a:r>
            <a:r>
              <a:rPr lang="en-US" sz="2200" dirty="0" err="1"/>
              <a:t>sub_package</a:t>
            </a:r>
            <a:r>
              <a:rPr lang="en-US" sz="2200" dirty="0"/>
              <a:t>&gt; </a:t>
            </a:r>
            <a:r>
              <a:rPr lang="en-US" sz="2200" dirty="0" smtClean="0"/>
              <a:t>import &lt;module</a:t>
            </a:r>
            <a:r>
              <a:rPr lang="en-US" sz="2200" dirty="0"/>
              <a:t>&gt; or &lt;function&gt;</a:t>
            </a:r>
            <a:endParaRPr lang="en-US" sz="2200" dirty="0" smtClean="0"/>
          </a:p>
        </p:txBody>
      </p:sp>
    </p:spTree>
    <p:custDataLst>
      <p:tags r:id="rId1"/>
    </p:custDataLst>
    <p:extLst>
      <p:ext uri="{BB962C8B-B14F-4D97-AF65-F5344CB8AC3E}">
        <p14:creationId xmlns:p14="http://schemas.microsoft.com/office/powerpoint/2010/main" val="3060571026"/>
      </p:ext>
    </p:extLst>
  </p:cSld>
  <p:clrMapOvr>
    <a:masterClrMapping/>
  </p:clrMapOvr>
  <p:transition spd="slow">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Packages: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a:bodyPr>
          <a:lstStyle/>
          <a:p>
            <a:r>
              <a:rPr lang="en-US" dirty="0"/>
              <a:t>sys modules</a:t>
            </a:r>
          </a:p>
          <a:p>
            <a:r>
              <a:rPr lang="en-US" dirty="0" err="1"/>
              <a:t>enum</a:t>
            </a:r>
            <a:endParaRPr lang="en-US" dirty="0"/>
          </a:p>
          <a:p>
            <a:r>
              <a:rPr lang="en-US" dirty="0" err="1"/>
              <a:t>datetime</a:t>
            </a:r>
            <a:endParaRPr lang="en-US" dirty="0"/>
          </a:p>
          <a:p>
            <a:r>
              <a:rPr lang="en-US" dirty="0" err="1"/>
              <a:t>io</a:t>
            </a:r>
            <a:endParaRPr lang="en-US" dirty="0"/>
          </a:p>
          <a:p>
            <a:r>
              <a:rPr lang="en-US" dirty="0" err="1"/>
              <a:t>unittesting</a:t>
            </a:r>
            <a:endParaRPr lang="en-US" sz="2200" dirty="0" smtClean="0"/>
          </a:p>
        </p:txBody>
      </p:sp>
    </p:spTree>
    <p:custDataLst>
      <p:tags r:id="rId1"/>
    </p:custDataLst>
    <p:extLst>
      <p:ext uri="{BB962C8B-B14F-4D97-AF65-F5344CB8AC3E}">
        <p14:creationId xmlns:p14="http://schemas.microsoft.com/office/powerpoint/2010/main" val="172990240"/>
      </p:ext>
    </p:extLst>
  </p:cSld>
  <p:clrMapOvr>
    <a:masterClrMapping/>
  </p:clrMapOvr>
  <p:transition spd="slow">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en-US" sz="7200" dirty="0" smtClean="0"/>
              <a:t>OOPs in Python</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a:bodyPr>
          <a:lstStyle/>
          <a:p>
            <a:r>
              <a:rPr lang="en-US" b="1" dirty="0"/>
              <a:t>OOPs terminologies</a:t>
            </a:r>
            <a:r>
              <a:rPr lang="en-US" dirty="0"/>
              <a:t>:</a:t>
            </a:r>
          </a:p>
          <a:p>
            <a:r>
              <a:rPr lang="en-US" b="1" dirty="0" smtClean="0"/>
              <a:t>Class </a:t>
            </a:r>
            <a:r>
              <a:rPr lang="en-US" dirty="0"/>
              <a:t>is a structure definition of a user defined data type.</a:t>
            </a:r>
          </a:p>
          <a:p>
            <a:r>
              <a:rPr lang="en-US" b="1" dirty="0" smtClean="0"/>
              <a:t>Object </a:t>
            </a:r>
            <a:r>
              <a:rPr lang="en-US" dirty="0"/>
              <a:t>is a instance of a class consisting of both the data and the code that operate </a:t>
            </a:r>
            <a:r>
              <a:rPr lang="en-US" dirty="0" smtClean="0"/>
              <a:t>on the </a:t>
            </a:r>
            <a:r>
              <a:rPr lang="en-US" dirty="0"/>
              <a:t>data</a:t>
            </a:r>
          </a:p>
          <a:p>
            <a:r>
              <a:rPr lang="en-US" b="1" dirty="0" smtClean="0"/>
              <a:t>Inheritance </a:t>
            </a:r>
            <a:r>
              <a:rPr lang="en-US" dirty="0"/>
              <a:t>is acquiring the attributes and methods of already existing classes.</a:t>
            </a:r>
          </a:p>
          <a:p>
            <a:r>
              <a:rPr lang="en-US" b="1" dirty="0" smtClean="0"/>
              <a:t>Base </a:t>
            </a:r>
            <a:r>
              <a:rPr lang="en-US" b="1" dirty="0"/>
              <a:t>class </a:t>
            </a:r>
            <a:r>
              <a:rPr lang="en-US" dirty="0"/>
              <a:t>is a class whose attributes and methods are acquired by the sub-classes.</a:t>
            </a:r>
            <a:endParaRPr lang="en-US" sz="2200" dirty="0" smtClean="0"/>
          </a:p>
        </p:txBody>
      </p:sp>
    </p:spTree>
    <p:custDataLst>
      <p:tags r:id="rId1"/>
    </p:custDataLst>
    <p:extLst>
      <p:ext uri="{BB962C8B-B14F-4D97-AF65-F5344CB8AC3E}">
        <p14:creationId xmlns:p14="http://schemas.microsoft.com/office/powerpoint/2010/main" val="2080940563"/>
      </p:ext>
    </p:extLst>
  </p:cSld>
  <p:clrMapOvr>
    <a:masterClrMapping/>
  </p:clrMapOvr>
  <p:transition spd="slow">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a:bodyPr>
          <a:lstStyle/>
          <a:p>
            <a:r>
              <a:rPr lang="en-US" b="1" dirty="0" smtClean="0"/>
              <a:t>Class </a:t>
            </a:r>
            <a:r>
              <a:rPr lang="en-US" b="1" dirty="0"/>
              <a:t>variable </a:t>
            </a:r>
            <a:r>
              <a:rPr lang="en-US" dirty="0"/>
              <a:t>is a variable defined inside the class which is common for all the instances</a:t>
            </a:r>
          </a:p>
          <a:p>
            <a:r>
              <a:rPr lang="en-US" b="1" dirty="0" smtClean="0"/>
              <a:t>Instance </a:t>
            </a:r>
            <a:r>
              <a:rPr lang="en-US" b="1" dirty="0"/>
              <a:t>variable </a:t>
            </a:r>
            <a:r>
              <a:rPr lang="en-US" dirty="0"/>
              <a:t>is a variable defined inside the class methods and referenced </a:t>
            </a:r>
            <a:r>
              <a:rPr lang="en-US" dirty="0" smtClean="0"/>
              <a:t>using </a:t>
            </a:r>
            <a:r>
              <a:rPr lang="en-US" i="1" dirty="0" smtClean="0"/>
              <a:t>self</a:t>
            </a:r>
            <a:r>
              <a:rPr lang="en-US" dirty="0"/>
              <a:t>. It is specific to that particular instance and not common to all instances</a:t>
            </a:r>
            <a:r>
              <a:rPr lang="en-US" dirty="0" smtClean="0"/>
              <a:t>.</a:t>
            </a:r>
            <a:endParaRPr lang="en-US" dirty="0"/>
          </a:p>
        </p:txBody>
      </p:sp>
    </p:spTree>
    <p:custDataLst>
      <p:tags r:id="rId1"/>
    </p:custDataLst>
    <p:extLst>
      <p:ext uri="{BB962C8B-B14F-4D97-AF65-F5344CB8AC3E}">
        <p14:creationId xmlns:p14="http://schemas.microsoft.com/office/powerpoint/2010/main" val="2639153875"/>
      </p:ext>
    </p:extLst>
  </p:cSld>
  <p:clrMapOvr>
    <a:masterClrMapping/>
  </p:clrMapOvr>
  <p:transition spd="slow">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fontScale="92500" lnSpcReduction="10000"/>
          </a:bodyPr>
          <a:lstStyle/>
          <a:p>
            <a:r>
              <a:rPr lang="en-US" dirty="0"/>
              <a:t>Let us consider an example, which would describe the class, object and inheritance</a:t>
            </a:r>
          </a:p>
          <a:p>
            <a:r>
              <a:rPr lang="en-US" dirty="0"/>
              <a:t>concepts:</a:t>
            </a:r>
          </a:p>
          <a:p>
            <a:r>
              <a:rPr lang="en-US" dirty="0" smtClean="0"/>
              <a:t>Let </a:t>
            </a:r>
            <a:r>
              <a:rPr lang="en-US" dirty="0"/>
              <a:t>us consider Mobile Phones as an example. Mobile is an object </a:t>
            </a:r>
            <a:r>
              <a:rPr lang="en-US" dirty="0" smtClean="0"/>
              <a:t>whose definition </a:t>
            </a:r>
            <a:r>
              <a:rPr lang="en-US" dirty="0"/>
              <a:t>is the class defined as below:</a:t>
            </a:r>
          </a:p>
          <a:p>
            <a:r>
              <a:rPr lang="en-US" dirty="0" smtClean="0"/>
              <a:t>Class </a:t>
            </a:r>
            <a:r>
              <a:rPr lang="en-US" dirty="0"/>
              <a:t>= Mobile</a:t>
            </a:r>
          </a:p>
          <a:p>
            <a:r>
              <a:rPr lang="en-US" dirty="0" smtClean="0"/>
              <a:t>Attributes </a:t>
            </a:r>
            <a:r>
              <a:rPr lang="en-US" dirty="0"/>
              <a:t>= size, </a:t>
            </a:r>
            <a:r>
              <a:rPr lang="en-US" dirty="0" err="1"/>
              <a:t>screen_size</a:t>
            </a:r>
            <a:r>
              <a:rPr lang="en-US" dirty="0"/>
              <a:t>, </a:t>
            </a:r>
            <a:r>
              <a:rPr lang="en-US" dirty="0" err="1"/>
              <a:t>colour</a:t>
            </a:r>
            <a:r>
              <a:rPr lang="en-US" dirty="0"/>
              <a:t>, </a:t>
            </a:r>
            <a:r>
              <a:rPr lang="en-US" dirty="0" err="1"/>
              <a:t>IMEI_code</a:t>
            </a:r>
            <a:r>
              <a:rPr lang="en-US" dirty="0"/>
              <a:t>, </a:t>
            </a:r>
            <a:r>
              <a:rPr lang="en-US" dirty="0" err="1" smtClean="0"/>
              <a:t>model_no</a:t>
            </a:r>
            <a:r>
              <a:rPr lang="en-US" dirty="0" smtClean="0"/>
              <a:t>, </a:t>
            </a:r>
            <a:r>
              <a:rPr lang="en-US" dirty="0" err="1" smtClean="0"/>
              <a:t>number_of_SIMs</a:t>
            </a:r>
            <a:r>
              <a:rPr lang="en-US" dirty="0"/>
              <a:t>, etc.</a:t>
            </a:r>
          </a:p>
          <a:p>
            <a:r>
              <a:rPr lang="en-US" dirty="0" smtClean="0"/>
              <a:t>Methods </a:t>
            </a:r>
            <a:r>
              <a:rPr lang="en-US" dirty="0"/>
              <a:t>= </a:t>
            </a:r>
            <a:r>
              <a:rPr lang="en-US" dirty="0" err="1"/>
              <a:t>make_call</a:t>
            </a:r>
            <a:r>
              <a:rPr lang="en-US" dirty="0"/>
              <a:t> (number), </a:t>
            </a:r>
            <a:r>
              <a:rPr lang="en-US" dirty="0" err="1"/>
              <a:t>receive_call</a:t>
            </a:r>
            <a:r>
              <a:rPr lang="en-US" dirty="0"/>
              <a:t>(), </a:t>
            </a:r>
            <a:r>
              <a:rPr lang="en-US" dirty="0" err="1" smtClean="0"/>
              <a:t>send_message</a:t>
            </a:r>
            <a:r>
              <a:rPr lang="en-US" dirty="0" smtClean="0"/>
              <a:t>, </a:t>
            </a:r>
            <a:r>
              <a:rPr lang="en-US" dirty="0" err="1" smtClean="0"/>
              <a:t>receive_message</a:t>
            </a:r>
            <a:r>
              <a:rPr lang="en-US" dirty="0"/>
              <a:t>, etc</a:t>
            </a:r>
            <a:r>
              <a:rPr lang="en-US" dirty="0" smtClean="0"/>
              <a:t>.</a:t>
            </a:r>
            <a:endParaRPr lang="en-US" dirty="0"/>
          </a:p>
        </p:txBody>
      </p:sp>
    </p:spTree>
    <p:custDataLst>
      <p:tags r:id="rId1"/>
    </p:custDataLst>
    <p:extLst>
      <p:ext uri="{BB962C8B-B14F-4D97-AF65-F5344CB8AC3E}">
        <p14:creationId xmlns:p14="http://schemas.microsoft.com/office/powerpoint/2010/main" val="3849716078"/>
      </p:ext>
    </p:extLst>
  </p:cSld>
  <p:clrMapOvr>
    <a:masterClrMapping/>
  </p:clrMapOvr>
  <p:transition spd="slow">
    <p:wipe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a:bodyPr>
          <a:lstStyle/>
          <a:p>
            <a:r>
              <a:rPr lang="en-US" dirty="0" smtClean="0"/>
              <a:t>Samsung</a:t>
            </a:r>
            <a:r>
              <a:rPr lang="en-US" dirty="0"/>
              <a:t>, Apple, Blackberry could be the sub-classes inheriting from </a:t>
            </a:r>
            <a:r>
              <a:rPr lang="en-US" dirty="0" smtClean="0"/>
              <a:t>the Mobile </a:t>
            </a:r>
            <a:r>
              <a:rPr lang="en-US" dirty="0"/>
              <a:t>class. These classes can add their own additional attributes </a:t>
            </a:r>
            <a:r>
              <a:rPr lang="en-US" dirty="0" smtClean="0"/>
              <a:t>and methods</a:t>
            </a:r>
            <a:r>
              <a:rPr lang="en-US" dirty="0"/>
              <a:t>.</a:t>
            </a:r>
          </a:p>
          <a:p>
            <a:r>
              <a:rPr lang="en-US" dirty="0" smtClean="0"/>
              <a:t>For </a:t>
            </a:r>
            <a:r>
              <a:rPr lang="en-US" dirty="0"/>
              <a:t>each Model of Samsung or Apple, again sub-classing can be done.</a:t>
            </a:r>
          </a:p>
          <a:p>
            <a:r>
              <a:rPr lang="en-US" dirty="0" smtClean="0"/>
              <a:t>Object </a:t>
            </a:r>
            <a:r>
              <a:rPr lang="en-US" dirty="0"/>
              <a:t>= Samsung SII GT-19100G (a sub-class of Samsung) that you buy </a:t>
            </a:r>
            <a:r>
              <a:rPr lang="en-US" dirty="0" smtClean="0"/>
              <a:t>for yourself</a:t>
            </a:r>
            <a:r>
              <a:rPr lang="en-US" dirty="0"/>
              <a:t>. If your friend has the same Samsung model, then it is </a:t>
            </a:r>
            <a:r>
              <a:rPr lang="en-US" dirty="0" smtClean="0"/>
              <a:t>another object.</a:t>
            </a:r>
            <a:endParaRPr lang="en-US" dirty="0"/>
          </a:p>
        </p:txBody>
      </p:sp>
    </p:spTree>
    <p:custDataLst>
      <p:tags r:id="rId1"/>
    </p:custDataLst>
    <p:extLst>
      <p:ext uri="{BB962C8B-B14F-4D97-AF65-F5344CB8AC3E}">
        <p14:creationId xmlns:p14="http://schemas.microsoft.com/office/powerpoint/2010/main" val="3095515060"/>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Why Python</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Open-source</a:t>
            </a:r>
          </a:p>
          <a:p>
            <a:r>
              <a:rPr lang="en-US" smtClean="0"/>
              <a:t>Simple and easy</a:t>
            </a:r>
          </a:p>
          <a:p>
            <a:r>
              <a:rPr lang="en-US" smtClean="0"/>
              <a:t>More readable</a:t>
            </a:r>
          </a:p>
          <a:p>
            <a:r>
              <a:rPr lang="en-US" smtClean="0"/>
              <a:t>Large standard libraries</a:t>
            </a:r>
          </a:p>
          <a:p>
            <a:r>
              <a:rPr lang="en-US" smtClean="0"/>
              <a:t>Portable - Runs on many operating systems including, Linux, Unix, Mac and Windows</a:t>
            </a:r>
            <a:endParaRPr lang="en-US" dirty="0" smtClean="0"/>
          </a:p>
        </p:txBody>
      </p:sp>
    </p:spTree>
    <p:custDataLst>
      <p:tags r:id="rId1"/>
    </p:custDataLst>
  </p:cSld>
  <p:clrMapOvr>
    <a:masterClrMapping/>
  </p:clrMapOvr>
  <p:transition spd="slow" advClick="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a:bodyPr>
          <a:lstStyle/>
          <a:p>
            <a:r>
              <a:rPr lang="en-US" b="1" dirty="0"/>
              <a:t>Example</a:t>
            </a:r>
            <a:r>
              <a:rPr lang="en-US" dirty="0"/>
              <a:t>:</a:t>
            </a:r>
          </a:p>
          <a:p>
            <a:r>
              <a:rPr lang="en-US" dirty="0" smtClean="0"/>
              <a:t>class </a:t>
            </a:r>
            <a:r>
              <a:rPr lang="en-US" dirty="0"/>
              <a:t>Mobile:</a:t>
            </a:r>
          </a:p>
          <a:p>
            <a:pPr marL="457200" lvl="1" indent="0">
              <a:buNone/>
            </a:pPr>
            <a:r>
              <a:rPr lang="en-US" dirty="0" smtClean="0"/>
              <a:t>	“”” </a:t>
            </a:r>
            <a:r>
              <a:rPr lang="en-US" dirty="0"/>
              <a:t>Basic class for all kind of Mobiles </a:t>
            </a:r>
            <a:r>
              <a:rPr lang="en-US" dirty="0" smtClean="0"/>
              <a:t>“””</a:t>
            </a:r>
          </a:p>
          <a:p>
            <a:pPr marL="457200" lvl="1" indent="0">
              <a:buNone/>
            </a:pPr>
            <a:r>
              <a:rPr lang="en-US" dirty="0"/>
              <a:t>	</a:t>
            </a:r>
            <a:r>
              <a:rPr lang="en-US" dirty="0" err="1" smtClean="0"/>
              <a:t>Model_no</a:t>
            </a:r>
            <a:r>
              <a:rPr lang="en-US" dirty="0" smtClean="0"/>
              <a:t> </a:t>
            </a:r>
            <a:r>
              <a:rPr lang="en-US" dirty="0"/>
              <a:t>= </a:t>
            </a:r>
            <a:r>
              <a:rPr lang="en-US" dirty="0" smtClean="0"/>
              <a:t>None</a:t>
            </a:r>
          </a:p>
          <a:p>
            <a:pPr marL="457200" lvl="1" indent="0">
              <a:buNone/>
            </a:pPr>
            <a:endParaRPr lang="en-US" dirty="0"/>
          </a:p>
          <a:p>
            <a:pPr marL="457200" lvl="1" indent="0">
              <a:buNone/>
            </a:pPr>
            <a:r>
              <a:rPr lang="en-US" dirty="0" smtClean="0"/>
              <a:t>	</a:t>
            </a:r>
            <a:r>
              <a:rPr lang="en-US" dirty="0" err="1" smtClean="0"/>
              <a:t>def</a:t>
            </a:r>
            <a:r>
              <a:rPr lang="en-US" dirty="0" smtClean="0"/>
              <a:t> </a:t>
            </a:r>
            <a:r>
              <a:rPr lang="en-US" dirty="0" err="1"/>
              <a:t>hasDualSim</a:t>
            </a:r>
            <a:r>
              <a:rPr lang="en-US" dirty="0"/>
              <a:t> (self</a:t>
            </a:r>
            <a:r>
              <a:rPr lang="en-US" dirty="0" smtClean="0"/>
              <a:t>):</a:t>
            </a:r>
          </a:p>
          <a:p>
            <a:pPr marL="457200" lvl="1" indent="0">
              <a:buNone/>
            </a:pPr>
            <a:r>
              <a:rPr lang="en-US" dirty="0"/>
              <a:t>	</a:t>
            </a:r>
            <a:r>
              <a:rPr lang="en-US" dirty="0" smtClean="0"/>
              <a:t>	return </a:t>
            </a:r>
            <a:r>
              <a:rPr lang="en-US" dirty="0"/>
              <a:t>True</a:t>
            </a:r>
          </a:p>
        </p:txBody>
      </p:sp>
    </p:spTree>
    <p:custDataLst>
      <p:tags r:id="rId1"/>
    </p:custDataLst>
    <p:extLst>
      <p:ext uri="{BB962C8B-B14F-4D97-AF65-F5344CB8AC3E}">
        <p14:creationId xmlns:p14="http://schemas.microsoft.com/office/powerpoint/2010/main" val="88574310"/>
      </p:ext>
    </p:extLst>
  </p:cSld>
  <p:clrMapOvr>
    <a:masterClrMapping/>
  </p:clrMapOvr>
  <p:transition spd="slow">
    <p:wipe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a:bodyPr>
          <a:lstStyle/>
          <a:p>
            <a:r>
              <a:rPr lang="en-US" dirty="0"/>
              <a:t>For instantiating a class, it is similar to function invoking. For example:</a:t>
            </a:r>
          </a:p>
          <a:p>
            <a:r>
              <a:rPr lang="en-US" dirty="0" smtClean="0"/>
              <a:t>&gt;&gt;&gt; </a:t>
            </a:r>
            <a:r>
              <a:rPr lang="en-US" dirty="0" err="1"/>
              <a:t>myMobile</a:t>
            </a:r>
            <a:r>
              <a:rPr lang="en-US" dirty="0"/>
              <a:t> = Mobile()</a:t>
            </a:r>
          </a:p>
          <a:p>
            <a:r>
              <a:rPr lang="en-US" dirty="0" smtClean="0"/>
              <a:t>&gt;&gt;&gt; </a:t>
            </a:r>
            <a:r>
              <a:rPr lang="en-US" dirty="0" err="1"/>
              <a:t>myMobile.hasDualSim</a:t>
            </a:r>
            <a:r>
              <a:rPr lang="en-US" dirty="0"/>
              <a:t>()</a:t>
            </a:r>
          </a:p>
          <a:p>
            <a:r>
              <a:rPr lang="en-US" dirty="0" smtClean="0"/>
              <a:t>&gt;&gt;&gt;True</a:t>
            </a:r>
          </a:p>
          <a:p>
            <a:endParaRPr lang="en-US" dirty="0"/>
          </a:p>
          <a:p>
            <a:r>
              <a:rPr lang="en-US" dirty="0" smtClean="0"/>
              <a:t>&gt;&gt;&gt; </a:t>
            </a:r>
            <a:r>
              <a:rPr lang="en-US" dirty="0" err="1"/>
              <a:t>myMobile.Model</a:t>
            </a:r>
            <a:r>
              <a:rPr lang="en-US" dirty="0"/>
              <a:t> = 5678</a:t>
            </a:r>
          </a:p>
          <a:p>
            <a:r>
              <a:rPr lang="en-US" dirty="0" smtClean="0"/>
              <a:t>&gt;&gt;&gt; </a:t>
            </a:r>
            <a:r>
              <a:rPr lang="en-US" dirty="0" err="1"/>
              <a:t>myMobile.Model</a:t>
            </a:r>
            <a:endParaRPr lang="en-US" dirty="0"/>
          </a:p>
          <a:p>
            <a:r>
              <a:rPr lang="en-US" dirty="0" smtClean="0"/>
              <a:t>&gt;&gt;&gt; 5678</a:t>
            </a:r>
            <a:endParaRPr lang="en-US" dirty="0"/>
          </a:p>
        </p:txBody>
      </p:sp>
    </p:spTree>
    <p:custDataLst>
      <p:tags r:id="rId1"/>
    </p:custDataLst>
    <p:extLst>
      <p:ext uri="{BB962C8B-B14F-4D97-AF65-F5344CB8AC3E}">
        <p14:creationId xmlns:p14="http://schemas.microsoft.com/office/powerpoint/2010/main" val="3590332555"/>
      </p:ext>
    </p:extLst>
  </p:cSld>
  <p:clrMapOvr>
    <a:masterClrMapping/>
  </p:clrMapOvr>
  <p:transition spd="slow">
    <p:wipe di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fontScale="85000" lnSpcReduction="20000"/>
          </a:bodyPr>
          <a:lstStyle/>
          <a:p>
            <a:r>
              <a:rPr lang="en-US" dirty="0"/>
              <a:t>Unlike in other languages, where you have </a:t>
            </a:r>
            <a:r>
              <a:rPr lang="en-US" i="1" dirty="0"/>
              <a:t>this </a:t>
            </a:r>
            <a:r>
              <a:rPr lang="en-US" dirty="0"/>
              <a:t>instance reference implicitly defined, </a:t>
            </a:r>
            <a:r>
              <a:rPr lang="en-US" dirty="0" smtClean="0"/>
              <a:t>in Python </a:t>
            </a:r>
            <a:r>
              <a:rPr lang="en-US" dirty="0"/>
              <a:t>the </a:t>
            </a:r>
            <a:r>
              <a:rPr lang="en-US" i="1" dirty="0"/>
              <a:t>self </a:t>
            </a:r>
            <a:r>
              <a:rPr lang="en-US" dirty="0"/>
              <a:t>argument is passed as the first parameter explicitly to the class </a:t>
            </a:r>
            <a:r>
              <a:rPr lang="en-US" dirty="0" smtClean="0"/>
              <a:t>methods for </a:t>
            </a:r>
            <a:r>
              <a:rPr lang="en-US" dirty="0"/>
              <a:t>referencing instances. </a:t>
            </a:r>
            <a:endParaRPr lang="en-US" dirty="0" smtClean="0"/>
          </a:p>
          <a:p>
            <a:r>
              <a:rPr lang="en-US" dirty="0" smtClean="0"/>
              <a:t>The </a:t>
            </a:r>
            <a:r>
              <a:rPr lang="en-US" dirty="0"/>
              <a:t>name </a:t>
            </a:r>
            <a:r>
              <a:rPr lang="en-US" i="1" dirty="0"/>
              <a:t>self </a:t>
            </a:r>
            <a:r>
              <a:rPr lang="en-US" dirty="0"/>
              <a:t>is just a convention, otherwise it is a just </a:t>
            </a:r>
            <a:r>
              <a:rPr lang="en-US" dirty="0" smtClean="0"/>
              <a:t>a argument </a:t>
            </a:r>
            <a:r>
              <a:rPr lang="en-US" dirty="0"/>
              <a:t>name.</a:t>
            </a:r>
          </a:p>
          <a:p>
            <a:r>
              <a:rPr lang="en-US" dirty="0" smtClean="0"/>
              <a:t>There </a:t>
            </a:r>
            <a:r>
              <a:rPr lang="en-US" dirty="0"/>
              <a:t>is no private variable concept in python. It is a culture that is being followed.</a:t>
            </a:r>
          </a:p>
          <a:p>
            <a:r>
              <a:rPr lang="en-US" dirty="0"/>
              <a:t>However, it can be done by prefixing the attribute or methods with underscore to </a:t>
            </a:r>
            <a:r>
              <a:rPr lang="en-US" dirty="0" smtClean="0"/>
              <a:t>mark it </a:t>
            </a:r>
            <a:r>
              <a:rPr lang="en-US" dirty="0"/>
              <a:t>as private. But this is only a convention.</a:t>
            </a:r>
          </a:p>
          <a:p>
            <a:r>
              <a:rPr lang="en-US" dirty="0" smtClean="0"/>
              <a:t>In </a:t>
            </a:r>
            <a:r>
              <a:rPr lang="en-US" dirty="0"/>
              <a:t>Python, the concept of function overloading is not complicated. Since python </a:t>
            </a:r>
            <a:r>
              <a:rPr lang="en-US" dirty="0" smtClean="0"/>
              <a:t>is dynamically </a:t>
            </a:r>
            <a:r>
              <a:rPr lang="en-US" dirty="0"/>
              <a:t>typed this can be achieved using default arguments.</a:t>
            </a:r>
          </a:p>
        </p:txBody>
      </p:sp>
    </p:spTree>
    <p:custDataLst>
      <p:tags r:id="rId1"/>
    </p:custDataLst>
    <p:extLst>
      <p:ext uri="{BB962C8B-B14F-4D97-AF65-F5344CB8AC3E}">
        <p14:creationId xmlns:p14="http://schemas.microsoft.com/office/powerpoint/2010/main" val="2535483406"/>
      </p:ext>
    </p:extLst>
  </p:cSld>
  <p:clrMapOvr>
    <a:masterClrMapping/>
  </p:clrMapOvr>
  <p:transition spd="slow">
    <p:wipe di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a:bodyPr>
          <a:lstStyle/>
          <a:p>
            <a:r>
              <a:rPr lang="en-US" dirty="0" smtClean="0"/>
              <a:t>However</a:t>
            </a:r>
            <a:r>
              <a:rPr lang="en-US" dirty="0"/>
              <a:t>, it can be done by prefixing </a:t>
            </a:r>
            <a:r>
              <a:rPr lang="en-US" dirty="0" smtClean="0"/>
              <a:t>the attribute </a:t>
            </a:r>
            <a:r>
              <a:rPr lang="en-US" dirty="0"/>
              <a:t>or methods with underscore to </a:t>
            </a:r>
            <a:r>
              <a:rPr lang="en-US" dirty="0" smtClean="0"/>
              <a:t>mark it </a:t>
            </a:r>
            <a:r>
              <a:rPr lang="en-US" dirty="0"/>
              <a:t>as private. But this is only a convention.</a:t>
            </a:r>
          </a:p>
          <a:p>
            <a:r>
              <a:rPr lang="en-US" dirty="0"/>
              <a:t>The name ‘self’ does not have </a:t>
            </a:r>
            <a:r>
              <a:rPr lang="en-US" dirty="0" smtClean="0"/>
              <a:t>any special </a:t>
            </a:r>
            <a:r>
              <a:rPr lang="en-US" dirty="0"/>
              <a:t>meaning to python, but it is a general convention. </a:t>
            </a:r>
            <a:endParaRPr lang="en-US" dirty="0" smtClean="0"/>
          </a:p>
          <a:p>
            <a:r>
              <a:rPr lang="en-US" dirty="0" smtClean="0"/>
              <a:t>The </a:t>
            </a:r>
            <a:r>
              <a:rPr lang="en-US" dirty="0"/>
              <a:t>class attributes can </a:t>
            </a:r>
            <a:r>
              <a:rPr lang="en-US" dirty="0" smtClean="0"/>
              <a:t>be manipulated </a:t>
            </a:r>
            <a:r>
              <a:rPr lang="en-US" dirty="0"/>
              <a:t>and class methods can be referenced in other functions in the same </a:t>
            </a:r>
            <a:r>
              <a:rPr lang="en-US" dirty="0" smtClean="0"/>
              <a:t>class using </a:t>
            </a:r>
            <a:r>
              <a:rPr lang="en-US" dirty="0"/>
              <a:t>this self. This is similar to ‘this’ in other languages</a:t>
            </a:r>
            <a:r>
              <a:rPr lang="en-US" dirty="0" smtClean="0"/>
              <a:t>.</a:t>
            </a:r>
            <a:endParaRPr lang="en-US" dirty="0"/>
          </a:p>
        </p:txBody>
      </p:sp>
    </p:spTree>
    <p:custDataLst>
      <p:tags r:id="rId1"/>
    </p:custDataLst>
    <p:extLst>
      <p:ext uri="{BB962C8B-B14F-4D97-AF65-F5344CB8AC3E}">
        <p14:creationId xmlns:p14="http://schemas.microsoft.com/office/powerpoint/2010/main" val="1331835015"/>
      </p:ext>
    </p:extLst>
  </p:cSld>
  <p:clrMapOvr>
    <a:masterClrMapping/>
  </p:clrMapOvr>
  <p:transition spd="slow">
    <p:wipe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333999"/>
          </a:xfrm>
        </p:spPr>
        <p:txBody>
          <a:bodyPr>
            <a:normAutofit/>
          </a:bodyPr>
          <a:lstStyle/>
          <a:p>
            <a:r>
              <a:rPr lang="en-US" dirty="0" smtClean="0"/>
              <a:t>There </a:t>
            </a:r>
            <a:r>
              <a:rPr lang="en-US" dirty="0"/>
              <a:t>is a special method called __</a:t>
            </a:r>
            <a:r>
              <a:rPr lang="en-US" dirty="0" err="1"/>
              <a:t>init</a:t>
            </a:r>
            <a:r>
              <a:rPr lang="en-US" dirty="0"/>
              <a:t>__ using which, the class attributes can </a:t>
            </a:r>
            <a:r>
              <a:rPr lang="en-US" dirty="0" smtClean="0"/>
              <a:t>be </a:t>
            </a:r>
            <a:r>
              <a:rPr lang="en-US" dirty="0" err="1" smtClean="0"/>
              <a:t>initialised</a:t>
            </a:r>
            <a:r>
              <a:rPr lang="en-US" dirty="0" smtClean="0"/>
              <a:t>.</a:t>
            </a:r>
          </a:p>
          <a:p>
            <a:r>
              <a:rPr lang="en-US" dirty="0" smtClean="0"/>
              <a:t>Python </a:t>
            </a:r>
            <a:r>
              <a:rPr lang="en-US" dirty="0"/>
              <a:t>calls this method automatically when a class is instantiated.</a:t>
            </a:r>
            <a:endParaRPr lang="en-US" dirty="0" smtClean="0"/>
          </a:p>
          <a:p>
            <a:r>
              <a:rPr lang="en-US" dirty="0" smtClean="0"/>
              <a:t>In </a:t>
            </a:r>
            <a:r>
              <a:rPr lang="en-US" dirty="0"/>
              <a:t>Python, the concept of function overloading is not complicated. Since python </a:t>
            </a:r>
            <a:r>
              <a:rPr lang="en-US" dirty="0" smtClean="0"/>
              <a:t>is dynamically </a:t>
            </a:r>
            <a:r>
              <a:rPr lang="en-US" dirty="0"/>
              <a:t>typed this can be achieved using default arguments.</a:t>
            </a:r>
          </a:p>
        </p:txBody>
      </p:sp>
    </p:spTree>
    <p:custDataLst>
      <p:tags r:id="rId1"/>
    </p:custDataLst>
    <p:extLst>
      <p:ext uri="{BB962C8B-B14F-4D97-AF65-F5344CB8AC3E}">
        <p14:creationId xmlns:p14="http://schemas.microsoft.com/office/powerpoint/2010/main" val="863984016"/>
      </p:ext>
    </p:extLst>
  </p:cSld>
  <p:clrMapOvr>
    <a:masterClrMapping/>
  </p:clrMapOvr>
  <p:transition spd="slow">
    <p:wipe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562600"/>
          </a:xfrm>
        </p:spPr>
        <p:txBody>
          <a:bodyPr>
            <a:normAutofit fontScale="62500" lnSpcReduction="20000"/>
          </a:bodyPr>
          <a:lstStyle/>
          <a:p>
            <a:r>
              <a:rPr lang="en-US" dirty="0"/>
              <a:t>class Mobile:</a:t>
            </a:r>
          </a:p>
          <a:p>
            <a:pPr marL="457200" lvl="1" indent="0">
              <a:buNone/>
            </a:pPr>
            <a:r>
              <a:rPr lang="en-US" dirty="0" smtClean="0"/>
              <a:t>	“”” </a:t>
            </a:r>
            <a:r>
              <a:rPr lang="en-US" dirty="0"/>
              <a:t>Basic class for all kind of Mobiles “””</a:t>
            </a:r>
          </a:p>
          <a:p>
            <a:pPr marL="914400" lvl="2" indent="0">
              <a:buNone/>
            </a:pPr>
            <a:r>
              <a:rPr lang="en-US" dirty="0" err="1"/>
              <a:t>Model_no</a:t>
            </a:r>
            <a:r>
              <a:rPr lang="en-US" dirty="0"/>
              <a:t> = </a:t>
            </a:r>
            <a:r>
              <a:rPr lang="en-US" dirty="0" smtClean="0"/>
              <a:t>None</a:t>
            </a:r>
          </a:p>
          <a:p>
            <a:pPr marL="914400" lvl="2" indent="0">
              <a:buNone/>
            </a:pPr>
            <a:endParaRPr lang="en-US" dirty="0"/>
          </a:p>
          <a:p>
            <a:pPr marL="914400" lvl="2" indent="0">
              <a:buNone/>
            </a:pPr>
            <a:r>
              <a:rPr lang="en-US" dirty="0" err="1" smtClean="0"/>
              <a:t>def</a:t>
            </a:r>
            <a:r>
              <a:rPr lang="en-US" dirty="0" smtClean="0"/>
              <a:t> </a:t>
            </a:r>
            <a:r>
              <a:rPr lang="en-US" dirty="0"/>
              <a:t>__</a:t>
            </a:r>
            <a:r>
              <a:rPr lang="en-US" dirty="0" err="1"/>
              <a:t>init</a:t>
            </a:r>
            <a:r>
              <a:rPr lang="en-US" dirty="0"/>
              <a:t>__ (self, </a:t>
            </a:r>
            <a:r>
              <a:rPr lang="en-US" dirty="0" err="1"/>
              <a:t>IMEI_no</a:t>
            </a:r>
            <a:r>
              <a:rPr lang="en-US" dirty="0"/>
              <a:t>, size</a:t>
            </a:r>
            <a:r>
              <a:rPr lang="en-US" dirty="0" smtClean="0"/>
              <a:t>):</a:t>
            </a:r>
          </a:p>
          <a:p>
            <a:pPr marL="914400" lvl="2" indent="0">
              <a:buNone/>
            </a:pPr>
            <a:r>
              <a:rPr lang="en-US" dirty="0"/>
              <a:t>	</a:t>
            </a:r>
            <a:r>
              <a:rPr lang="en-US" dirty="0" err="1" smtClean="0"/>
              <a:t>self.IMEI_no</a:t>
            </a:r>
            <a:r>
              <a:rPr lang="en-US" dirty="0" smtClean="0"/>
              <a:t> </a:t>
            </a:r>
            <a:r>
              <a:rPr lang="en-US" dirty="0"/>
              <a:t>= </a:t>
            </a:r>
            <a:r>
              <a:rPr lang="en-US" dirty="0" err="1" smtClean="0"/>
              <a:t>IMEI_no</a:t>
            </a:r>
            <a:endParaRPr lang="en-US" dirty="0"/>
          </a:p>
          <a:p>
            <a:pPr marL="914400" lvl="2" indent="0">
              <a:buNone/>
            </a:pPr>
            <a:r>
              <a:rPr lang="en-US" dirty="0"/>
              <a:t>	</a:t>
            </a:r>
            <a:r>
              <a:rPr lang="en-US" dirty="0" err="1" smtClean="0"/>
              <a:t>self.size</a:t>
            </a:r>
            <a:r>
              <a:rPr lang="en-US" dirty="0" smtClean="0"/>
              <a:t> </a:t>
            </a:r>
            <a:r>
              <a:rPr lang="en-US" dirty="0"/>
              <a:t>= </a:t>
            </a:r>
            <a:r>
              <a:rPr lang="en-US" dirty="0" smtClean="0"/>
              <a:t>size</a:t>
            </a:r>
          </a:p>
          <a:p>
            <a:pPr marL="914400" lvl="2" indent="0">
              <a:buNone/>
            </a:pPr>
            <a:r>
              <a:rPr lang="en-US" dirty="0"/>
              <a:t>	</a:t>
            </a:r>
            <a:r>
              <a:rPr lang="en-US" dirty="0" err="1" smtClean="0"/>
              <a:t>self.colour</a:t>
            </a:r>
            <a:r>
              <a:rPr lang="en-US" dirty="0" smtClean="0"/>
              <a:t> </a:t>
            </a:r>
            <a:r>
              <a:rPr lang="en-US" dirty="0"/>
              <a:t>= “</a:t>
            </a:r>
            <a:r>
              <a:rPr lang="en-US" dirty="0" smtClean="0"/>
              <a:t>Black”</a:t>
            </a:r>
          </a:p>
          <a:p>
            <a:pPr marL="914400" lvl="2" indent="0">
              <a:buNone/>
            </a:pPr>
            <a:endParaRPr lang="en-US" dirty="0"/>
          </a:p>
          <a:p>
            <a:pPr marL="914400" lvl="2" indent="0">
              <a:buNone/>
            </a:pPr>
            <a:r>
              <a:rPr lang="en-US" dirty="0" err="1" smtClean="0"/>
              <a:t>def</a:t>
            </a:r>
            <a:r>
              <a:rPr lang="en-US" dirty="0" smtClean="0"/>
              <a:t> </a:t>
            </a:r>
            <a:r>
              <a:rPr lang="en-US" dirty="0" err="1"/>
              <a:t>hasDualSim</a:t>
            </a:r>
            <a:r>
              <a:rPr lang="en-US" dirty="0"/>
              <a:t> (self</a:t>
            </a:r>
            <a:r>
              <a:rPr lang="en-US" dirty="0" smtClean="0"/>
              <a:t>):</a:t>
            </a:r>
          </a:p>
          <a:p>
            <a:pPr marL="914400" lvl="2" indent="0">
              <a:buNone/>
            </a:pPr>
            <a:r>
              <a:rPr lang="en-US" dirty="0"/>
              <a:t>	</a:t>
            </a:r>
            <a:r>
              <a:rPr lang="en-US" dirty="0" smtClean="0"/>
              <a:t>return True</a:t>
            </a:r>
          </a:p>
          <a:p>
            <a:pPr marL="914400" lvl="2" indent="0">
              <a:buNone/>
            </a:pPr>
            <a:endParaRPr lang="en-US" dirty="0"/>
          </a:p>
          <a:p>
            <a:pPr marL="914400" lvl="2" indent="0">
              <a:buNone/>
            </a:pPr>
            <a:r>
              <a:rPr lang="en-US" dirty="0" err="1" smtClean="0"/>
              <a:t>def</a:t>
            </a:r>
            <a:r>
              <a:rPr lang="en-US" dirty="0" smtClean="0"/>
              <a:t> </a:t>
            </a:r>
            <a:r>
              <a:rPr lang="en-US" dirty="0" err="1"/>
              <a:t>getIMEI_no</a:t>
            </a:r>
            <a:r>
              <a:rPr lang="en-US" dirty="0"/>
              <a:t> (self</a:t>
            </a:r>
            <a:r>
              <a:rPr lang="en-US" dirty="0" smtClean="0"/>
              <a:t>):</a:t>
            </a:r>
          </a:p>
          <a:p>
            <a:pPr marL="914400" lvl="2" indent="0">
              <a:buNone/>
            </a:pPr>
            <a:r>
              <a:rPr lang="en-US" dirty="0"/>
              <a:t>	</a:t>
            </a:r>
            <a:r>
              <a:rPr lang="en-US" dirty="0" smtClean="0"/>
              <a:t>return </a:t>
            </a:r>
            <a:r>
              <a:rPr lang="en-US" dirty="0" err="1"/>
              <a:t>self.IMEI_no</a:t>
            </a:r>
            <a:endParaRPr lang="en-US" dirty="0"/>
          </a:p>
          <a:p>
            <a:endParaRPr lang="en-US" dirty="0"/>
          </a:p>
          <a:p>
            <a:r>
              <a:rPr lang="en-US" dirty="0" smtClean="0"/>
              <a:t>&gt;&gt;&gt; </a:t>
            </a:r>
            <a:r>
              <a:rPr lang="en-US" dirty="0" err="1"/>
              <a:t>myMobile</a:t>
            </a:r>
            <a:r>
              <a:rPr lang="en-US" dirty="0"/>
              <a:t> = Mobile(“4561237890123456”, “Big”)</a:t>
            </a:r>
          </a:p>
          <a:p>
            <a:r>
              <a:rPr lang="en-US" dirty="0" smtClean="0"/>
              <a:t>&gt;&gt;&gt; </a:t>
            </a:r>
            <a:r>
              <a:rPr lang="en-US" dirty="0" err="1"/>
              <a:t>myMobile.getIMEI_no</a:t>
            </a:r>
            <a:r>
              <a:rPr lang="en-US" dirty="0"/>
              <a:t>()</a:t>
            </a:r>
          </a:p>
          <a:p>
            <a:r>
              <a:rPr lang="en-US" dirty="0" smtClean="0"/>
              <a:t>&gt;&gt;&gt; </a:t>
            </a:r>
            <a:r>
              <a:rPr lang="en-US" dirty="0"/>
              <a:t>“4561237890123456”</a:t>
            </a:r>
          </a:p>
          <a:p>
            <a:r>
              <a:rPr lang="en-US" dirty="0" smtClean="0"/>
              <a:t>&gt;&gt;&gt; </a:t>
            </a:r>
            <a:r>
              <a:rPr lang="en-US" dirty="0" err="1"/>
              <a:t>myOfficeMobile</a:t>
            </a:r>
            <a:r>
              <a:rPr lang="en-US" dirty="0"/>
              <a:t> = (“5461237890123457”, “Medium”)</a:t>
            </a:r>
          </a:p>
          <a:p>
            <a:r>
              <a:rPr lang="en-US" dirty="0" smtClean="0"/>
              <a:t>&gt;&gt;&gt; </a:t>
            </a:r>
            <a:r>
              <a:rPr lang="en-US" dirty="0" err="1"/>
              <a:t>myMobile.getIMEI_no</a:t>
            </a:r>
            <a:r>
              <a:rPr lang="en-US" dirty="0"/>
              <a:t>()</a:t>
            </a:r>
          </a:p>
          <a:p>
            <a:r>
              <a:rPr lang="en-US" dirty="0" smtClean="0"/>
              <a:t>&gt;&gt;&gt; </a:t>
            </a:r>
            <a:r>
              <a:rPr lang="en-US" dirty="0"/>
              <a:t>“4561237890123457”</a:t>
            </a:r>
          </a:p>
        </p:txBody>
      </p:sp>
    </p:spTree>
    <p:custDataLst>
      <p:tags r:id="rId1"/>
    </p:custDataLst>
    <p:extLst>
      <p:ext uri="{BB962C8B-B14F-4D97-AF65-F5344CB8AC3E}">
        <p14:creationId xmlns:p14="http://schemas.microsoft.com/office/powerpoint/2010/main" val="2643172929"/>
      </p:ext>
    </p:extLst>
  </p:cSld>
  <p:clrMapOvr>
    <a:masterClrMapping/>
  </p:clrMapOvr>
  <p:transition spd="slow">
    <p:wipe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562600"/>
          </a:xfrm>
        </p:spPr>
        <p:txBody>
          <a:bodyPr>
            <a:normAutofit fontScale="85000" lnSpcReduction="10000"/>
          </a:bodyPr>
          <a:lstStyle/>
          <a:p>
            <a:r>
              <a:rPr lang="en-US" dirty="0" smtClean="0"/>
              <a:t>Special Methods:</a:t>
            </a:r>
          </a:p>
          <a:p>
            <a:pPr lvl="1"/>
            <a:r>
              <a:rPr lang="en-US" dirty="0"/>
              <a:t>__</a:t>
            </a:r>
            <a:r>
              <a:rPr lang="en-US" dirty="0" err="1"/>
              <a:t>init</a:t>
            </a:r>
            <a:r>
              <a:rPr lang="en-US" dirty="0"/>
              <a:t>__ : This is a special method that will be called automatically </a:t>
            </a:r>
            <a:r>
              <a:rPr lang="en-US" dirty="0" smtClean="0"/>
              <a:t>while instantiating </a:t>
            </a:r>
            <a:r>
              <a:rPr lang="en-US" dirty="0"/>
              <a:t>a class. Any instance (or object) specific attributes can be </a:t>
            </a:r>
            <a:r>
              <a:rPr lang="en-US" dirty="0" err="1" smtClean="0"/>
              <a:t>initialled</a:t>
            </a:r>
            <a:r>
              <a:rPr lang="en-US" dirty="0"/>
              <a:t> </a:t>
            </a:r>
            <a:r>
              <a:rPr lang="en-US" dirty="0" smtClean="0"/>
              <a:t>inside </a:t>
            </a:r>
            <a:r>
              <a:rPr lang="en-US" dirty="0"/>
              <a:t>this function. The first parameter called ‘</a:t>
            </a:r>
            <a:r>
              <a:rPr lang="en-US" i="1" dirty="0"/>
              <a:t>self</a:t>
            </a:r>
            <a:r>
              <a:rPr lang="en-US" dirty="0"/>
              <a:t>’ is passed on to this </a:t>
            </a:r>
            <a:r>
              <a:rPr lang="en-US" dirty="0" smtClean="0"/>
              <a:t>function automatically</a:t>
            </a:r>
            <a:r>
              <a:rPr lang="en-US" dirty="0"/>
              <a:t>. Other parameters can follow this.</a:t>
            </a:r>
          </a:p>
          <a:p>
            <a:pPr lvl="1"/>
            <a:r>
              <a:rPr lang="en-US" dirty="0" smtClean="0"/>
              <a:t>__</a:t>
            </a:r>
            <a:r>
              <a:rPr lang="en-US" dirty="0"/>
              <a:t>del__ : This is another special method that will be called automatically </a:t>
            </a:r>
            <a:r>
              <a:rPr lang="en-US" dirty="0" smtClean="0"/>
              <a:t>while the </a:t>
            </a:r>
            <a:r>
              <a:rPr lang="en-US" dirty="0"/>
              <a:t>instance (or object) is about to be deleted. Any cleaning process like </a:t>
            </a:r>
            <a:r>
              <a:rPr lang="en-US" dirty="0" smtClean="0"/>
              <a:t>closing the </a:t>
            </a:r>
            <a:r>
              <a:rPr lang="en-US" dirty="0"/>
              <a:t>file, closing database connections, etc., can be done here.</a:t>
            </a:r>
          </a:p>
          <a:p>
            <a:pPr lvl="1"/>
            <a:r>
              <a:rPr lang="en-US" dirty="0" smtClean="0"/>
              <a:t>__</a:t>
            </a:r>
            <a:r>
              <a:rPr lang="en-US" dirty="0" err="1"/>
              <a:t>str</a:t>
            </a:r>
            <a:r>
              <a:rPr lang="en-US" dirty="0"/>
              <a:t>__ : This method will also be called automatically when </a:t>
            </a:r>
            <a:r>
              <a:rPr lang="en-US" dirty="0" err="1"/>
              <a:t>str</a:t>
            </a:r>
            <a:r>
              <a:rPr lang="en-US" dirty="0"/>
              <a:t>(), format() </a:t>
            </a:r>
            <a:r>
              <a:rPr lang="en-US" dirty="0" smtClean="0"/>
              <a:t>or print</a:t>
            </a:r>
            <a:r>
              <a:rPr lang="en-US" dirty="0"/>
              <a:t>() functions are called on the object. This method can be overridden to </a:t>
            </a:r>
            <a:r>
              <a:rPr lang="en-US" dirty="0" smtClean="0"/>
              <a:t>print nice </a:t>
            </a:r>
            <a:r>
              <a:rPr lang="en-US" dirty="0"/>
              <a:t>readable output of the object. The method should return string value.</a:t>
            </a:r>
          </a:p>
        </p:txBody>
      </p:sp>
    </p:spTree>
    <p:custDataLst>
      <p:tags r:id="rId1"/>
    </p:custDataLst>
    <p:extLst>
      <p:ext uri="{BB962C8B-B14F-4D97-AF65-F5344CB8AC3E}">
        <p14:creationId xmlns:p14="http://schemas.microsoft.com/office/powerpoint/2010/main" val="304764804"/>
      </p:ext>
    </p:extLst>
  </p:cSld>
  <p:clrMapOvr>
    <a:masterClrMapping/>
  </p:clrMapOvr>
  <p:transition spd="slow">
    <p:wipe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562600"/>
          </a:xfrm>
        </p:spPr>
        <p:txBody>
          <a:bodyPr>
            <a:normAutofit/>
          </a:bodyPr>
          <a:lstStyle/>
          <a:p>
            <a:r>
              <a:rPr lang="en-US" dirty="0" smtClean="0"/>
              <a:t>Inheritance:</a:t>
            </a:r>
          </a:p>
          <a:p>
            <a:pPr lvl="1"/>
            <a:r>
              <a:rPr lang="en-US" dirty="0"/>
              <a:t>The class which is being inherited is called the super class and the inheriting class called</a:t>
            </a:r>
          </a:p>
          <a:p>
            <a:pPr lvl="1"/>
            <a:r>
              <a:rPr lang="en-US" dirty="0"/>
              <a:t>the sub-class. The sub-class have access to its super class attributes and methods.</a:t>
            </a:r>
          </a:p>
          <a:p>
            <a:pPr lvl="1"/>
            <a:r>
              <a:rPr lang="en-US" dirty="0" smtClean="0"/>
              <a:t>Likewise</a:t>
            </a:r>
            <a:r>
              <a:rPr lang="en-US" dirty="0"/>
              <a:t>, a hierarchy of classes can be defined in Python</a:t>
            </a:r>
            <a:endParaRPr lang="en-US" dirty="0" smtClean="0"/>
          </a:p>
        </p:txBody>
      </p:sp>
    </p:spTree>
    <p:custDataLst>
      <p:tags r:id="rId1"/>
    </p:custDataLst>
    <p:extLst>
      <p:ext uri="{BB962C8B-B14F-4D97-AF65-F5344CB8AC3E}">
        <p14:creationId xmlns:p14="http://schemas.microsoft.com/office/powerpoint/2010/main" val="941780870"/>
      </p:ext>
    </p:extLst>
  </p:cSld>
  <p:clrMapOvr>
    <a:masterClrMapping/>
  </p:clrMapOvr>
  <p:transition spd="slow">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143000"/>
            <a:ext cx="8382000" cy="5562600"/>
          </a:xfrm>
        </p:spPr>
        <p:txBody>
          <a:bodyPr>
            <a:noAutofit/>
          </a:bodyPr>
          <a:lstStyle/>
          <a:p>
            <a:pPr>
              <a:spcBef>
                <a:spcPts val="0"/>
              </a:spcBef>
            </a:pPr>
            <a:r>
              <a:rPr lang="en-US" sz="1600" dirty="0"/>
              <a:t>class ChessPiece:</a:t>
            </a:r>
          </a:p>
          <a:p>
            <a:pPr marL="457200" lvl="1" indent="0">
              <a:spcBef>
                <a:spcPts val="0"/>
              </a:spcBef>
              <a:buNone/>
            </a:pPr>
            <a:r>
              <a:rPr lang="en-US" sz="1600" dirty="0" smtClean="0"/>
              <a:t>	“”” </a:t>
            </a:r>
            <a:r>
              <a:rPr lang="en-US" sz="1600" dirty="0"/>
              <a:t>Basic Chess Piece </a:t>
            </a:r>
            <a:r>
              <a:rPr lang="en-US" sz="1600" dirty="0" smtClean="0"/>
              <a:t>“””</a:t>
            </a:r>
          </a:p>
          <a:p>
            <a:pPr marL="457200" lvl="1" indent="0">
              <a:spcBef>
                <a:spcPts val="0"/>
              </a:spcBef>
              <a:buNone/>
            </a:pPr>
            <a:r>
              <a:rPr lang="en-US" sz="1600" dirty="0"/>
              <a:t>	</a:t>
            </a:r>
            <a:r>
              <a:rPr lang="en-US" sz="1600" dirty="0" err="1" smtClean="0"/>
              <a:t>def</a:t>
            </a:r>
            <a:r>
              <a:rPr lang="en-US" sz="1600" dirty="0" smtClean="0"/>
              <a:t> </a:t>
            </a:r>
            <a:r>
              <a:rPr lang="en-US" sz="1600" dirty="0"/>
              <a:t>__</a:t>
            </a:r>
            <a:r>
              <a:rPr lang="en-US" sz="1600" dirty="0" err="1"/>
              <a:t>init</a:t>
            </a:r>
            <a:r>
              <a:rPr lang="en-US" sz="1600" dirty="0"/>
              <a:t>__ (self, name</a:t>
            </a:r>
            <a:r>
              <a:rPr lang="en-US" sz="1600" dirty="0" smtClean="0"/>
              <a:t>):</a:t>
            </a:r>
          </a:p>
          <a:p>
            <a:pPr marL="457200" lvl="1" indent="0">
              <a:spcBef>
                <a:spcPts val="0"/>
              </a:spcBef>
              <a:buNone/>
            </a:pPr>
            <a:r>
              <a:rPr lang="en-US" sz="1600" dirty="0"/>
              <a:t>	</a:t>
            </a:r>
            <a:r>
              <a:rPr lang="en-US" sz="1600" dirty="0" smtClean="0"/>
              <a:t>	</a:t>
            </a:r>
            <a:r>
              <a:rPr lang="en-US" sz="1600" dirty="0" err="1" smtClean="0"/>
              <a:t>self.piece_name</a:t>
            </a:r>
            <a:r>
              <a:rPr lang="en-US" sz="1600" dirty="0" smtClean="0"/>
              <a:t> </a:t>
            </a:r>
            <a:r>
              <a:rPr lang="en-US" sz="1600" dirty="0"/>
              <a:t>= </a:t>
            </a:r>
            <a:r>
              <a:rPr lang="en-US" sz="1600" dirty="0" smtClean="0"/>
              <a:t>name</a:t>
            </a:r>
          </a:p>
          <a:p>
            <a:pPr marL="457200" lvl="1" indent="0">
              <a:spcBef>
                <a:spcPts val="0"/>
              </a:spcBef>
              <a:buNone/>
            </a:pPr>
            <a:r>
              <a:rPr lang="en-US" sz="1600" dirty="0"/>
              <a:t>	</a:t>
            </a:r>
            <a:r>
              <a:rPr lang="en-US" sz="1600" dirty="0" smtClean="0"/>
              <a:t>	</a:t>
            </a:r>
            <a:r>
              <a:rPr lang="en-US" sz="1600" dirty="0" err="1" smtClean="0"/>
              <a:t>self.position</a:t>
            </a:r>
            <a:r>
              <a:rPr lang="en-US" sz="1600" dirty="0" smtClean="0"/>
              <a:t> </a:t>
            </a:r>
            <a:r>
              <a:rPr lang="en-US" sz="1600" dirty="0"/>
              <a:t>= {‘row’: 0, ‘col’: </a:t>
            </a:r>
            <a:r>
              <a:rPr lang="en-US" sz="1600" dirty="0" smtClean="0"/>
              <a:t>0}</a:t>
            </a:r>
          </a:p>
          <a:p>
            <a:pPr marL="457200" lvl="1" indent="0">
              <a:spcBef>
                <a:spcPts val="0"/>
              </a:spcBef>
              <a:buNone/>
            </a:pPr>
            <a:endParaRPr lang="en-US" sz="1600" dirty="0"/>
          </a:p>
          <a:p>
            <a:pPr marL="457200" lvl="1" indent="0">
              <a:spcBef>
                <a:spcPts val="0"/>
              </a:spcBef>
              <a:buNone/>
            </a:pPr>
            <a:r>
              <a:rPr lang="en-US" sz="1600" dirty="0" smtClean="0"/>
              <a:t>	</a:t>
            </a:r>
            <a:r>
              <a:rPr lang="en-US" sz="1600" dirty="0" err="1" smtClean="0"/>
              <a:t>def</a:t>
            </a:r>
            <a:r>
              <a:rPr lang="en-US" sz="1600" dirty="0" smtClean="0"/>
              <a:t> </a:t>
            </a:r>
            <a:r>
              <a:rPr lang="en-US" sz="1600" dirty="0" err="1"/>
              <a:t>getPieceName</a:t>
            </a:r>
            <a:r>
              <a:rPr lang="en-US" sz="1600" dirty="0"/>
              <a:t>(self</a:t>
            </a:r>
            <a:r>
              <a:rPr lang="en-US" sz="1600" dirty="0" smtClean="0"/>
              <a:t>):</a:t>
            </a:r>
          </a:p>
          <a:p>
            <a:pPr marL="457200" lvl="1" indent="0">
              <a:spcBef>
                <a:spcPts val="0"/>
              </a:spcBef>
              <a:buNone/>
            </a:pPr>
            <a:r>
              <a:rPr lang="en-US" sz="1600" dirty="0"/>
              <a:t>	</a:t>
            </a:r>
            <a:r>
              <a:rPr lang="en-US" sz="1600" dirty="0" smtClean="0"/>
              <a:t>	return </a:t>
            </a:r>
            <a:r>
              <a:rPr lang="en-US" sz="1600" dirty="0" err="1" smtClean="0"/>
              <a:t>self.piece_name</a:t>
            </a:r>
            <a:endParaRPr lang="en-US" sz="1600" dirty="0"/>
          </a:p>
          <a:p>
            <a:pPr marL="457200" lvl="1" indent="0">
              <a:spcBef>
                <a:spcPts val="0"/>
              </a:spcBef>
              <a:buNone/>
            </a:pPr>
            <a:endParaRPr lang="en-US" sz="1600" dirty="0"/>
          </a:p>
          <a:p>
            <a:pPr marL="457200" lvl="1" indent="0">
              <a:spcBef>
                <a:spcPts val="0"/>
              </a:spcBef>
              <a:buNone/>
            </a:pPr>
            <a:r>
              <a:rPr lang="en-US" sz="1600" dirty="0"/>
              <a:t>	</a:t>
            </a:r>
            <a:r>
              <a:rPr lang="en-US" sz="1600" dirty="0" err="1" smtClean="0"/>
              <a:t>def</a:t>
            </a:r>
            <a:r>
              <a:rPr lang="en-US" sz="1600" dirty="0" smtClean="0"/>
              <a:t> </a:t>
            </a:r>
            <a:r>
              <a:rPr lang="en-US" sz="1600" dirty="0" err="1"/>
              <a:t>getCurrentPosition</a:t>
            </a:r>
            <a:r>
              <a:rPr lang="en-US" sz="1600" dirty="0"/>
              <a:t>(self</a:t>
            </a:r>
            <a:r>
              <a:rPr lang="en-US" sz="1600" dirty="0" smtClean="0"/>
              <a:t>):</a:t>
            </a:r>
          </a:p>
          <a:p>
            <a:pPr marL="457200" lvl="1" indent="0">
              <a:spcBef>
                <a:spcPts val="0"/>
              </a:spcBef>
              <a:buNone/>
            </a:pPr>
            <a:r>
              <a:rPr lang="en-US" sz="1600" dirty="0"/>
              <a:t>	</a:t>
            </a:r>
            <a:r>
              <a:rPr lang="en-US" sz="1600" dirty="0" smtClean="0"/>
              <a:t>	return </a:t>
            </a:r>
            <a:r>
              <a:rPr lang="en-US" sz="1600" dirty="0" err="1" smtClean="0"/>
              <a:t>self.position</a:t>
            </a:r>
            <a:endParaRPr lang="en-US" sz="1600" dirty="0" smtClean="0"/>
          </a:p>
          <a:p>
            <a:pPr marL="457200" lvl="1" indent="0">
              <a:spcBef>
                <a:spcPts val="0"/>
              </a:spcBef>
              <a:buNone/>
            </a:pPr>
            <a:endParaRPr lang="en-US" sz="1600" dirty="0"/>
          </a:p>
          <a:p>
            <a:pPr>
              <a:spcBef>
                <a:spcPts val="0"/>
              </a:spcBef>
            </a:pPr>
            <a:r>
              <a:rPr lang="en-US" sz="1600" dirty="0"/>
              <a:t>class </a:t>
            </a:r>
            <a:r>
              <a:rPr lang="en-US" sz="1600" dirty="0" err="1"/>
              <a:t>piecePawn</a:t>
            </a:r>
            <a:r>
              <a:rPr lang="en-US" sz="1600" dirty="0"/>
              <a:t> (ChessPiece):</a:t>
            </a:r>
          </a:p>
          <a:p>
            <a:pPr marL="457200" lvl="1" indent="0">
              <a:spcBef>
                <a:spcPts val="0"/>
              </a:spcBef>
              <a:buNone/>
            </a:pPr>
            <a:r>
              <a:rPr lang="en-US" sz="1600" dirty="0" smtClean="0"/>
              <a:t>	</a:t>
            </a:r>
            <a:r>
              <a:rPr lang="en-US" sz="1600" dirty="0" err="1" smtClean="0"/>
              <a:t>def</a:t>
            </a:r>
            <a:r>
              <a:rPr lang="en-US" sz="1600" dirty="0" smtClean="0"/>
              <a:t> </a:t>
            </a:r>
            <a:r>
              <a:rPr lang="en-US" sz="1600" dirty="0"/>
              <a:t>__</a:t>
            </a:r>
            <a:r>
              <a:rPr lang="en-US" sz="1600" dirty="0" err="1"/>
              <a:t>init</a:t>
            </a:r>
            <a:r>
              <a:rPr lang="en-US" sz="1600" dirty="0"/>
              <a:t>__(self, name</a:t>
            </a:r>
            <a:r>
              <a:rPr lang="en-US" sz="1600" dirty="0" smtClean="0"/>
              <a:t>):</a:t>
            </a:r>
          </a:p>
          <a:p>
            <a:pPr marL="457200" lvl="1" indent="0">
              <a:spcBef>
                <a:spcPts val="0"/>
              </a:spcBef>
              <a:buNone/>
            </a:pPr>
            <a:r>
              <a:rPr lang="en-US" sz="1600" dirty="0"/>
              <a:t>	</a:t>
            </a:r>
            <a:r>
              <a:rPr lang="en-US" sz="1600" dirty="0" smtClean="0"/>
              <a:t>	ChessPiece</a:t>
            </a:r>
            <a:r>
              <a:rPr lang="en-US" sz="1600" dirty="0"/>
              <a:t>.__</a:t>
            </a:r>
            <a:r>
              <a:rPr lang="en-US" sz="1600" dirty="0" err="1"/>
              <a:t>init</a:t>
            </a:r>
            <a:r>
              <a:rPr lang="en-US" sz="1600" dirty="0"/>
              <a:t>__(self, </a:t>
            </a:r>
            <a:r>
              <a:rPr lang="en-US" sz="1600" dirty="0" smtClean="0"/>
              <a:t>name)</a:t>
            </a:r>
          </a:p>
          <a:p>
            <a:pPr marL="457200" lvl="1" indent="0">
              <a:spcBef>
                <a:spcPts val="0"/>
              </a:spcBef>
              <a:buNone/>
            </a:pPr>
            <a:endParaRPr lang="en-US" sz="1600" dirty="0"/>
          </a:p>
          <a:p>
            <a:pPr marL="457200" lvl="1" indent="0">
              <a:spcBef>
                <a:spcPts val="0"/>
              </a:spcBef>
              <a:buNone/>
            </a:pPr>
            <a:r>
              <a:rPr lang="en-US" sz="1600" dirty="0" smtClean="0"/>
              <a:t>	</a:t>
            </a:r>
            <a:r>
              <a:rPr lang="en-US" sz="1600" dirty="0" err="1" smtClean="0"/>
              <a:t>def</a:t>
            </a:r>
            <a:r>
              <a:rPr lang="en-US" sz="1600" dirty="0" smtClean="0"/>
              <a:t> </a:t>
            </a:r>
            <a:r>
              <a:rPr lang="en-US" sz="1600" dirty="0" err="1"/>
              <a:t>canMoveBackward</a:t>
            </a:r>
            <a:r>
              <a:rPr lang="en-US" sz="1600" dirty="0"/>
              <a:t>(self</a:t>
            </a:r>
            <a:r>
              <a:rPr lang="en-US" sz="1600" dirty="0" smtClean="0"/>
              <a:t>):</a:t>
            </a:r>
          </a:p>
          <a:p>
            <a:pPr marL="457200" lvl="1" indent="0">
              <a:spcBef>
                <a:spcPts val="0"/>
              </a:spcBef>
              <a:buNone/>
            </a:pPr>
            <a:r>
              <a:rPr lang="en-US" sz="1600" dirty="0"/>
              <a:t>	</a:t>
            </a:r>
            <a:r>
              <a:rPr lang="en-US" sz="1600" dirty="0" smtClean="0"/>
              <a:t>	return </a:t>
            </a:r>
            <a:r>
              <a:rPr lang="en-US" sz="1600" dirty="0"/>
              <a:t>False</a:t>
            </a:r>
          </a:p>
          <a:p>
            <a:pPr>
              <a:spcBef>
                <a:spcPts val="0"/>
              </a:spcBef>
            </a:pPr>
            <a:r>
              <a:rPr lang="en-US" sz="1600" dirty="0" smtClean="0"/>
              <a:t>&gt;&gt;&gt; </a:t>
            </a:r>
            <a:r>
              <a:rPr lang="en-US" sz="1600" dirty="0"/>
              <a:t>pawn = </a:t>
            </a:r>
            <a:r>
              <a:rPr lang="en-US" sz="1600" dirty="0" err="1"/>
              <a:t>piecePawn</a:t>
            </a:r>
            <a:r>
              <a:rPr lang="en-US" sz="1600" dirty="0"/>
              <a:t> (“Pawn”)</a:t>
            </a:r>
          </a:p>
          <a:p>
            <a:pPr>
              <a:spcBef>
                <a:spcPts val="0"/>
              </a:spcBef>
            </a:pPr>
            <a:r>
              <a:rPr lang="en-US" sz="1600" dirty="0" smtClean="0"/>
              <a:t>&gt;&gt;&gt; </a:t>
            </a:r>
            <a:r>
              <a:rPr lang="en-US" sz="1600" dirty="0" err="1"/>
              <a:t>pawn.getPieceName</a:t>
            </a:r>
            <a:r>
              <a:rPr lang="en-US" sz="1600" dirty="0"/>
              <a:t>()</a:t>
            </a:r>
          </a:p>
          <a:p>
            <a:pPr>
              <a:spcBef>
                <a:spcPts val="0"/>
              </a:spcBef>
            </a:pPr>
            <a:r>
              <a:rPr lang="en-US" sz="1600" dirty="0" smtClean="0"/>
              <a:t>&gt;&gt;&gt; </a:t>
            </a:r>
            <a:r>
              <a:rPr lang="en-US" sz="1600" dirty="0"/>
              <a:t>‘Pawn’</a:t>
            </a:r>
          </a:p>
          <a:p>
            <a:pPr>
              <a:spcBef>
                <a:spcPts val="0"/>
              </a:spcBef>
            </a:pPr>
            <a:r>
              <a:rPr lang="en-US" sz="1600" dirty="0" smtClean="0"/>
              <a:t>&gt;&gt;&gt; </a:t>
            </a:r>
            <a:r>
              <a:rPr lang="en-US" sz="1600" dirty="0" err="1"/>
              <a:t>pawn.canMoveBackward</a:t>
            </a:r>
            <a:r>
              <a:rPr lang="en-US" sz="1600" dirty="0"/>
              <a:t>()</a:t>
            </a:r>
          </a:p>
          <a:p>
            <a:pPr>
              <a:spcBef>
                <a:spcPts val="0"/>
              </a:spcBef>
            </a:pPr>
            <a:r>
              <a:rPr lang="en-US" sz="1600" dirty="0" smtClean="0"/>
              <a:t>&gt;&gt;&gt; False</a:t>
            </a:r>
            <a:endParaRPr lang="en-US" sz="1600" dirty="0"/>
          </a:p>
        </p:txBody>
      </p:sp>
    </p:spTree>
    <p:custDataLst>
      <p:tags r:id="rId1"/>
    </p:custDataLst>
    <p:extLst>
      <p:ext uri="{BB962C8B-B14F-4D97-AF65-F5344CB8AC3E}">
        <p14:creationId xmlns:p14="http://schemas.microsoft.com/office/powerpoint/2010/main" val="2947311577"/>
      </p:ext>
    </p:extLst>
  </p:cSld>
  <p:clrMapOvr>
    <a:masterClrMapping/>
  </p:clrMapOvr>
  <p:transition spd="slow">
    <p:wipe di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OOPs Concepts:</a:t>
            </a:r>
            <a:endParaRPr lang="en-US" dirty="0"/>
          </a:p>
        </p:txBody>
      </p:sp>
      <p:sp>
        <p:nvSpPr>
          <p:cNvPr id="3" name="Content Placeholder 2"/>
          <p:cNvSpPr>
            <a:spLocks noGrp="1"/>
          </p:cNvSpPr>
          <p:nvPr>
            <p:ph idx="1"/>
            <p:custDataLst>
              <p:tags r:id="rId3"/>
            </p:custDataLst>
          </p:nvPr>
        </p:nvSpPr>
        <p:spPr>
          <a:xfrm>
            <a:off x="762000" y="1295400"/>
            <a:ext cx="8382000" cy="5562600"/>
          </a:xfrm>
        </p:spPr>
        <p:txBody>
          <a:bodyPr>
            <a:normAutofit fontScale="92500" lnSpcReduction="20000"/>
          </a:bodyPr>
          <a:lstStyle/>
          <a:p>
            <a:r>
              <a:rPr lang="en-US" dirty="0"/>
              <a:t>While defining the class, the super class name is passed as a parameter to it.</a:t>
            </a:r>
          </a:p>
          <a:p>
            <a:r>
              <a:rPr lang="en-US" dirty="0" smtClean="0"/>
              <a:t>The </a:t>
            </a:r>
            <a:r>
              <a:rPr lang="en-US" dirty="0"/>
              <a:t>sub-class </a:t>
            </a:r>
            <a:r>
              <a:rPr lang="en-US" dirty="0" err="1"/>
              <a:t>init</a:t>
            </a:r>
            <a:r>
              <a:rPr lang="en-US" dirty="0"/>
              <a:t> method needs to be called explicitly by passing </a:t>
            </a:r>
            <a:r>
              <a:rPr lang="en-US" i="1" dirty="0"/>
              <a:t>self </a:t>
            </a:r>
            <a:r>
              <a:rPr lang="en-US" dirty="0"/>
              <a:t>as the </a:t>
            </a:r>
            <a:r>
              <a:rPr lang="en-US" dirty="0" smtClean="0"/>
              <a:t>first parameter </a:t>
            </a:r>
            <a:r>
              <a:rPr lang="en-US" dirty="0"/>
              <a:t>followed by the required parameters. </a:t>
            </a:r>
            <a:endParaRPr lang="en-US" dirty="0" smtClean="0"/>
          </a:p>
          <a:p>
            <a:r>
              <a:rPr lang="en-US" dirty="0" smtClean="0"/>
              <a:t>Otherwise </a:t>
            </a:r>
            <a:r>
              <a:rPr lang="en-US" dirty="0"/>
              <a:t>the super class __</a:t>
            </a:r>
            <a:r>
              <a:rPr lang="en-US" dirty="0" err="1"/>
              <a:t>init</a:t>
            </a:r>
            <a:r>
              <a:rPr lang="en-US" dirty="0" smtClean="0"/>
              <a:t>__ method </a:t>
            </a:r>
            <a:r>
              <a:rPr lang="en-US" dirty="0"/>
              <a:t>will not be called automatically.</a:t>
            </a:r>
          </a:p>
          <a:p>
            <a:r>
              <a:rPr lang="en-US" dirty="0" smtClean="0"/>
              <a:t>The </a:t>
            </a:r>
            <a:r>
              <a:rPr lang="en-US" dirty="0"/>
              <a:t>super class </a:t>
            </a:r>
            <a:r>
              <a:rPr lang="en-US" dirty="0" err="1"/>
              <a:t>init</a:t>
            </a:r>
            <a:r>
              <a:rPr lang="en-US" dirty="0"/>
              <a:t> method can also be called as</a:t>
            </a:r>
          </a:p>
          <a:p>
            <a:pPr lvl="1"/>
            <a:r>
              <a:rPr lang="en-US" dirty="0" smtClean="0"/>
              <a:t>super</a:t>
            </a:r>
            <a:r>
              <a:rPr lang="en-US" dirty="0"/>
              <a:t>().__</a:t>
            </a:r>
            <a:r>
              <a:rPr lang="en-US" dirty="0" err="1"/>
              <a:t>init</a:t>
            </a:r>
            <a:r>
              <a:rPr lang="en-US" dirty="0"/>
              <a:t>__(&lt;parameters</a:t>
            </a:r>
            <a:r>
              <a:rPr lang="en-US" dirty="0" smtClean="0"/>
              <a:t>&gt;)</a:t>
            </a:r>
          </a:p>
          <a:p>
            <a:pPr lvl="1"/>
            <a:r>
              <a:rPr lang="en-US" dirty="0" smtClean="0"/>
              <a:t>for </a:t>
            </a:r>
            <a:r>
              <a:rPr lang="en-US" dirty="0"/>
              <a:t>the above given </a:t>
            </a:r>
            <a:r>
              <a:rPr lang="en-US" dirty="0" smtClean="0"/>
              <a:t>example:</a:t>
            </a:r>
          </a:p>
          <a:p>
            <a:pPr marL="457200" lvl="1" indent="0">
              <a:buNone/>
            </a:pPr>
            <a:r>
              <a:rPr lang="en-US" dirty="0"/>
              <a:t> </a:t>
            </a:r>
            <a:r>
              <a:rPr lang="en-US" dirty="0" smtClean="0"/>
              <a:t>   super</a:t>
            </a:r>
            <a:r>
              <a:rPr lang="en-US" dirty="0"/>
              <a:t>().__</a:t>
            </a:r>
            <a:r>
              <a:rPr lang="en-US" dirty="0" err="1"/>
              <a:t>init</a:t>
            </a:r>
            <a:r>
              <a:rPr lang="en-US" dirty="0"/>
              <a:t>__(name)</a:t>
            </a:r>
          </a:p>
          <a:p>
            <a:r>
              <a:rPr lang="en-US" dirty="0" smtClean="0"/>
              <a:t>Please </a:t>
            </a:r>
            <a:r>
              <a:rPr lang="en-US" dirty="0"/>
              <a:t>note that the self should not be passed as the first argument to </a:t>
            </a:r>
            <a:r>
              <a:rPr lang="en-US" dirty="0" err="1" smtClean="0"/>
              <a:t>init</a:t>
            </a:r>
            <a:r>
              <a:rPr lang="en-US" dirty="0"/>
              <a:t> </a:t>
            </a:r>
            <a:r>
              <a:rPr lang="en-US" dirty="0" smtClean="0"/>
              <a:t>method </a:t>
            </a:r>
            <a:r>
              <a:rPr lang="en-US" dirty="0"/>
              <a:t>in this approach.</a:t>
            </a:r>
            <a:endParaRPr lang="en-US" dirty="0" smtClean="0"/>
          </a:p>
        </p:txBody>
      </p:sp>
    </p:spTree>
    <p:custDataLst>
      <p:tags r:id="rId1"/>
    </p:custDataLst>
    <p:extLst>
      <p:ext uri="{BB962C8B-B14F-4D97-AF65-F5344CB8AC3E}">
        <p14:creationId xmlns:p14="http://schemas.microsoft.com/office/powerpoint/2010/main" val="295179647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00.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01.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02.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0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0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0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0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0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0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09.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0.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11.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12.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13.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14.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1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16.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17.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18.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19.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0.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2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2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23.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2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2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2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2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2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2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30.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31.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32.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3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3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3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3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3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3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39.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40.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41.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42.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43.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44.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4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46.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47.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48.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49.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50.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5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5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53.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5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5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5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5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5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5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60.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61.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62.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6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6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6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6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6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6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69.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70.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71.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72.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73.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74.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7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76.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77.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78.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79.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80.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8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8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83.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8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8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8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8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8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8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9.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90.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91.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92.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9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9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9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9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9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9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99.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00.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01.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02.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03.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04.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0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06.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07.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08.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09.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1.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10.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1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1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13.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1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1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1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1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1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1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2.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20.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21.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22.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2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2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2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2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2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2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29.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3.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30.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31.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32.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33.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34.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3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36.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37.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38.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239.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4.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6.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27.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28.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29.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3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3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33.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3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3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3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3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3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3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1.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2.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51.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52.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3.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54.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5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6.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57.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58.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9.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0.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6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6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63.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6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6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6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6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6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6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0.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71.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72.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73.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74.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75.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7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7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7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79.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0.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81.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82.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3.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84.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8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6.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87.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88.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9.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0.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91.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92.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3.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9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9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9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9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8705</Words>
  <Application>Microsoft Office PowerPoint</Application>
  <PresentationFormat>On-screen Show (4:3)</PresentationFormat>
  <Paragraphs>1256</Paragraphs>
  <Slides>102</Slides>
  <Notes>86</Notes>
  <HiddenSlides>0</HiddenSlides>
  <MMClips>0</MMClips>
  <ScaleCrop>false</ScaleCrop>
  <HeadingPairs>
    <vt:vector size="6" baseType="variant">
      <vt:variant>
        <vt:lpstr>Theme</vt:lpstr>
      </vt:variant>
      <vt:variant>
        <vt:i4>1</vt:i4>
      </vt:variant>
      <vt:variant>
        <vt:lpstr>Slide Titles</vt:lpstr>
      </vt:variant>
      <vt:variant>
        <vt:i4>102</vt:i4>
      </vt:variant>
      <vt:variant>
        <vt:lpstr>Custom Shows</vt:lpstr>
      </vt:variant>
      <vt:variant>
        <vt:i4>1</vt:i4>
      </vt:variant>
    </vt:vector>
  </HeadingPairs>
  <TitlesOfParts>
    <vt:vector size="104" baseType="lpstr">
      <vt:lpstr>Training</vt:lpstr>
      <vt:lpstr>Python Training</vt:lpstr>
      <vt:lpstr>PowerPoint Presentation</vt:lpstr>
      <vt:lpstr>Topics Covered</vt:lpstr>
      <vt:lpstr>PowerPoint Presentation</vt:lpstr>
      <vt:lpstr>PowerPoint Presentation</vt:lpstr>
      <vt:lpstr>PowerPoint Presentation</vt:lpstr>
      <vt:lpstr>PowerPoint Presentation</vt:lpstr>
      <vt:lpstr>What is Python</vt:lpstr>
      <vt:lpstr>Why Python</vt:lpstr>
      <vt:lpstr>Why Python</vt:lpstr>
      <vt:lpstr>Where Python is Used</vt:lpstr>
      <vt:lpstr>Who Uses Python</vt:lpstr>
      <vt:lpstr>Limitations of Python</vt:lpstr>
      <vt:lpstr>5 Reasons why Python is Powerful Enough for Google</vt:lpstr>
      <vt:lpstr>History of Python</vt:lpstr>
      <vt:lpstr>History of Python</vt:lpstr>
      <vt:lpstr>Python Implementations</vt:lpstr>
      <vt:lpstr>Python Versions</vt:lpstr>
      <vt:lpstr>Tool Set</vt:lpstr>
      <vt:lpstr>Installation</vt:lpstr>
      <vt:lpstr>Setting up on Linux</vt:lpstr>
      <vt:lpstr>Setting up on Windows</vt:lpstr>
      <vt:lpstr>Building Blocks of Python</vt:lpstr>
      <vt:lpstr>Built-in Types</vt:lpstr>
      <vt:lpstr>Data Types</vt:lpstr>
      <vt:lpstr>Naming Rules</vt:lpstr>
      <vt:lpstr>Keywords</vt:lpstr>
      <vt:lpstr>Operators</vt:lpstr>
      <vt:lpstr>Simple Statements</vt:lpstr>
      <vt:lpstr>Conditional Statements</vt:lpstr>
      <vt:lpstr>Conditional Statements</vt:lpstr>
      <vt:lpstr>Looping Statements</vt:lpstr>
      <vt:lpstr>Control Statements</vt:lpstr>
      <vt:lpstr>Control Statements</vt:lpstr>
      <vt:lpstr>For / While …. else</vt:lpstr>
      <vt:lpstr>For / While …. else</vt:lpstr>
      <vt:lpstr>String - Indexing &amp; Slicing</vt:lpstr>
      <vt:lpstr>String – Special Operators</vt:lpstr>
      <vt:lpstr>Assignments:</vt:lpstr>
      <vt:lpstr>Assignments:</vt:lpstr>
      <vt:lpstr>PowerPoint Presentation</vt:lpstr>
      <vt:lpstr>List</vt:lpstr>
      <vt:lpstr>List – Indexing &amp; Slicing</vt:lpstr>
      <vt:lpstr>List – Mutable</vt:lpstr>
      <vt:lpstr>List – Nested</vt:lpstr>
      <vt:lpstr>List – Functions</vt:lpstr>
      <vt:lpstr>Tuple</vt:lpstr>
      <vt:lpstr>Tuple</vt:lpstr>
      <vt:lpstr>Tuple</vt:lpstr>
      <vt:lpstr>Tuple</vt:lpstr>
      <vt:lpstr>Tuple – Indexing &amp; Slicing</vt:lpstr>
      <vt:lpstr>Tuple – Indexing &amp; Slicing</vt:lpstr>
      <vt:lpstr>Tuple – Nested</vt:lpstr>
      <vt:lpstr>Dictionaries</vt:lpstr>
      <vt:lpstr>Dictionaries – Accessing Members</vt:lpstr>
      <vt:lpstr>Dictionaries – Functions</vt:lpstr>
      <vt:lpstr>Dictionaries – Looping</vt:lpstr>
      <vt:lpstr>Sets</vt:lpstr>
      <vt:lpstr>Sets – Membership Check</vt:lpstr>
      <vt:lpstr>Sets – Arithmetic</vt:lpstr>
      <vt:lpstr>Functions</vt:lpstr>
      <vt:lpstr>Functions</vt:lpstr>
      <vt:lpstr>Functions</vt:lpstr>
      <vt:lpstr>Functions - lookup</vt:lpstr>
      <vt:lpstr>Functions - Arguments</vt:lpstr>
      <vt:lpstr>Functions - Arguments</vt:lpstr>
      <vt:lpstr>Functions - Arguments</vt:lpstr>
      <vt:lpstr>Functions - Arguments</vt:lpstr>
      <vt:lpstr>Functions - Arguments</vt:lpstr>
      <vt:lpstr>Functions - Arguments</vt:lpstr>
      <vt:lpstr>Functions - Arguments</vt:lpstr>
      <vt:lpstr>Functions - Arguments</vt:lpstr>
      <vt:lpstr>Functions - Arguments</vt:lpstr>
      <vt:lpstr>Functions - Arguments</vt:lpstr>
      <vt:lpstr>Functions - Arguments</vt:lpstr>
      <vt:lpstr>Functions - Arguments</vt:lpstr>
      <vt:lpstr>Command-line Arguments</vt:lpstr>
      <vt:lpstr>Assignments:</vt:lpstr>
      <vt:lpstr>Modules:</vt:lpstr>
      <vt:lpstr>Modules:</vt:lpstr>
      <vt:lpstr>Modules:</vt:lpstr>
      <vt:lpstr>Packages:</vt:lpstr>
      <vt:lpstr>Packages:</vt:lpstr>
      <vt:lpstr>Packages:</vt:lpstr>
      <vt:lpstr>PowerPoint Presentation</vt:lpstr>
      <vt:lpstr>OOPs Concepts:</vt:lpstr>
      <vt:lpstr>OOPs Concepts:</vt:lpstr>
      <vt:lpstr>OOPs Concepts:</vt:lpstr>
      <vt:lpstr>OOPs Concepts:</vt:lpstr>
      <vt:lpstr>OOPs Concepts:</vt:lpstr>
      <vt:lpstr>OOPs Concepts:</vt:lpstr>
      <vt:lpstr>OOPs Concepts:</vt:lpstr>
      <vt:lpstr>OOPs Concepts:</vt:lpstr>
      <vt:lpstr>OOPs Concepts:</vt:lpstr>
      <vt:lpstr>OOPs Concepts:</vt:lpstr>
      <vt:lpstr>OOPs Concepts:</vt:lpstr>
      <vt:lpstr>OOPs Concepts:</vt:lpstr>
      <vt:lpstr>OOPs Concepts:</vt:lpstr>
      <vt:lpstr>OOPs Concepts:</vt:lpstr>
      <vt:lpstr>OOPs Concepts:</vt:lpstr>
      <vt:lpstr>OOPs Concepts:</vt:lpstr>
      <vt:lpstr>Questions?</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2016-10-31T01:13:19Z</dcterms:created>
  <dcterms:modified xsi:type="dcterms:W3CDTF">2018-01-31T13:55:29Z</dcterms:modified>
</cp:coreProperties>
</file>