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7" r:id="rId8"/>
    <p:sldId id="278" r:id="rId9"/>
    <p:sldId id="279" r:id="rId10"/>
    <p:sldId id="262" r:id="rId11"/>
    <p:sldId id="263" r:id="rId12"/>
    <p:sldId id="264" r:id="rId13"/>
    <p:sldId id="276" r:id="rId14"/>
    <p:sldId id="265" r:id="rId15"/>
    <p:sldId id="266" r:id="rId16"/>
    <p:sldId id="269" r:id="rId17"/>
    <p:sldId id="270" r:id="rId18"/>
    <p:sldId id="271" r:id="rId19"/>
    <p:sldId id="272" r:id="rId20"/>
    <p:sldId id="273"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6" r:id="rId35"/>
    <p:sldId id="297" r:id="rId36"/>
    <p:sldId id="300" r:id="rId37"/>
    <p:sldId id="301" r:id="rId38"/>
    <p:sldId id="303" r:id="rId39"/>
    <p:sldId id="307" r:id="rId40"/>
    <p:sldId id="308" r:id="rId41"/>
    <p:sldId id="309" r:id="rId42"/>
    <p:sldId id="310" r:id="rId43"/>
    <p:sldId id="311" r:id="rId44"/>
    <p:sldId id="312" r:id="rId45"/>
    <p:sldId id="302" r:id="rId46"/>
    <p:sldId id="315" r:id="rId47"/>
    <p:sldId id="316" r:id="rId48"/>
    <p:sldId id="317" r:id="rId49"/>
    <p:sldId id="318" r:id="rId50"/>
    <p:sldId id="319" r:id="rId51"/>
    <p:sldId id="320" r:id="rId52"/>
    <p:sldId id="321" r:id="rId53"/>
    <p:sldId id="322" r:id="rId54"/>
    <p:sldId id="323" r:id="rId55"/>
    <p:sldId id="324" r:id="rId56"/>
    <p:sldId id="326" r:id="rId57"/>
    <p:sldId id="327" r:id="rId58"/>
    <p:sldId id="328" r:id="rId59"/>
    <p:sldId id="355" r:id="rId60"/>
    <p:sldId id="356" r:id="rId61"/>
    <p:sldId id="357" r:id="rId62"/>
    <p:sldId id="329" r:id="rId63"/>
    <p:sldId id="330" r:id="rId64"/>
    <p:sldId id="331"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72" r:id="rId87"/>
    <p:sldId id="363" r:id="rId88"/>
    <p:sldId id="364" r:id="rId89"/>
    <p:sldId id="366" r:id="rId90"/>
    <p:sldId id="367" r:id="rId91"/>
    <p:sldId id="368" r:id="rId92"/>
    <p:sldId id="370" r:id="rId93"/>
    <p:sldId id="371"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AA9CAF-DE09-4439-A43F-BF1E22E45CE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A9CAF-DE09-4439-A43F-BF1E22E45CE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A9CAF-DE09-4439-A43F-BF1E22E45CE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A9CAF-DE09-4439-A43F-BF1E22E45CE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AA9CAF-DE09-4439-A43F-BF1E22E45CE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AA9CAF-DE09-4439-A43F-BF1E22E45CE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AA9CAF-DE09-4439-A43F-BF1E22E45CE9}" type="datetimeFigureOut">
              <a:rPr lang="en-US" smtClean="0"/>
              <a:pPr/>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AA9CAF-DE09-4439-A43F-BF1E22E45CE9}" type="datetimeFigureOut">
              <a:rPr lang="en-US" smtClean="0"/>
              <a:pPr/>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A9CAF-DE09-4439-A43F-BF1E22E45CE9}" type="datetimeFigureOut">
              <a:rPr lang="en-US" smtClean="0"/>
              <a:pPr/>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A9CAF-DE09-4439-A43F-BF1E22E45CE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A9CAF-DE09-4439-A43F-BF1E22E45CE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D6424-5468-40D4-9C33-470A9DD8A2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A9CAF-DE09-4439-A43F-BF1E22E45CE9}" type="datetimeFigureOut">
              <a:rPr lang="en-US" smtClean="0"/>
              <a:pPr/>
              <a:t>6/2/2021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D6424-5468-40D4-9C33-470A9DD8A2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533400"/>
          </a:xfrm>
        </p:spPr>
        <p:txBody>
          <a:bodyPr>
            <a:normAutofit fontScale="90000"/>
          </a:bodyPr>
          <a:lstStyle/>
          <a:p>
            <a:r>
              <a:rPr lang="en-US" dirty="0" smtClean="0"/>
              <a:t>Module2</a:t>
            </a:r>
            <a:endParaRPr lang="en-US" dirty="0"/>
          </a:p>
        </p:txBody>
      </p:sp>
      <p:sp>
        <p:nvSpPr>
          <p:cNvPr id="3" name="Subtitle 2"/>
          <p:cNvSpPr>
            <a:spLocks noGrp="1"/>
          </p:cNvSpPr>
          <p:nvPr>
            <p:ph type="subTitle" idx="1"/>
          </p:nvPr>
        </p:nvSpPr>
        <p:spPr>
          <a:xfrm>
            <a:off x="457200" y="1295400"/>
            <a:ext cx="8229600" cy="5181600"/>
          </a:xfrm>
        </p:spPr>
        <p:txBody>
          <a:bodyPr/>
          <a:lstStyle/>
          <a:p>
            <a:r>
              <a:rPr lang="en-US" dirty="0" smtClean="0"/>
              <a:t>                                       Text Book </a:t>
            </a:r>
            <a:endParaRPr lang="en-US" dirty="0"/>
          </a:p>
        </p:txBody>
      </p:sp>
      <p:pic>
        <p:nvPicPr>
          <p:cNvPr id="1026" name="Picture 2"/>
          <p:cNvPicPr>
            <a:picLocks noChangeAspect="1" noChangeArrowheads="1"/>
          </p:cNvPicPr>
          <p:nvPr/>
        </p:nvPicPr>
        <p:blipFill>
          <a:blip r:embed="rId2"/>
          <a:srcRect/>
          <a:stretch>
            <a:fillRect/>
          </a:stretch>
        </p:blipFill>
        <p:spPr bwMode="auto">
          <a:xfrm>
            <a:off x="1219200" y="1524000"/>
            <a:ext cx="3171825"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files to the repository</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914400" y="1441648"/>
            <a:ext cx="7260348" cy="48067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local copy of an existing Repository</a:t>
            </a:r>
            <a:r>
              <a:rPr lang="en-US" dirty="0"/>
              <a:t/>
            </a:r>
            <a:br>
              <a:rPr lang="en-US" dirty="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75532" y="2133600"/>
            <a:ext cx="8587468"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304800" y="1752600"/>
            <a:ext cx="8652329"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gitclone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200" y="1905000"/>
            <a:ext cx="8229600" cy="1569660"/>
          </a:xfrm>
          <a:prstGeom prst="rect">
            <a:avLst/>
          </a:prstGeom>
        </p:spPr>
        <p:txBody>
          <a:bodyPr wrap="square">
            <a:spAutoFit/>
          </a:bodyPr>
          <a:lstStyle/>
          <a:p>
            <a:r>
              <a:rPr lang="en-US" sz="2400" dirty="0" smtClean="0"/>
              <a:t>The </a:t>
            </a:r>
            <a:r>
              <a:rPr lang="en-US" sz="2400" b="1" dirty="0" err="1" smtClean="0"/>
              <a:t>git</a:t>
            </a:r>
            <a:r>
              <a:rPr lang="en-US" sz="2400" b="1" dirty="0" smtClean="0"/>
              <a:t> clone</a:t>
            </a:r>
            <a:r>
              <a:rPr lang="en-US" sz="2400" dirty="0" smtClean="0"/>
              <a:t> command copies an existing </a:t>
            </a:r>
            <a:r>
              <a:rPr lang="en-US" sz="2400" b="1" dirty="0" err="1" smtClean="0"/>
              <a:t>Git</a:t>
            </a:r>
            <a:r>
              <a:rPr lang="en-US" sz="2400" dirty="0" smtClean="0"/>
              <a:t> repository. </a:t>
            </a:r>
          </a:p>
          <a:p>
            <a:r>
              <a:rPr lang="en-US" sz="2400" b="1" dirty="0" err="1" smtClean="0"/>
              <a:t>Git</a:t>
            </a:r>
            <a:r>
              <a:rPr lang="en-US" sz="2400" dirty="0" smtClean="0"/>
              <a:t> repository—it has its own history, manages its own files, and is a completely isolated environment from the original repository. </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838200" y="1752600"/>
            <a:ext cx="78486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685800" y="2362200"/>
            <a:ext cx="7657013" cy="1239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Seeing what has changed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 o u r local repository tracks changes. Before you start committing</a:t>
            </a:r>
          </a:p>
          <a:p>
            <a:r>
              <a:rPr lang="en-US" dirty="0" smtClean="0"/>
              <a:t>Just anything, you need to see what changes exist between your working tree and your repository and what changes are staged and ready to commit.</a:t>
            </a:r>
          </a:p>
          <a:p>
            <a:r>
              <a:rPr lang="en-US" dirty="0" err="1" smtClean="0"/>
              <a:t>git</a:t>
            </a:r>
            <a:r>
              <a:rPr lang="en-US" dirty="0" smtClean="0"/>
              <a:t> status is the tool for the job. </a:t>
            </a:r>
            <a:r>
              <a:rPr lang="en-US" dirty="0" err="1" smtClean="0"/>
              <a:t>git</a:t>
            </a:r>
            <a:r>
              <a:rPr lang="en-US" dirty="0" smtClean="0"/>
              <a:t> status has several different outputs, depending on what’s in your working tree. The example on the next page is from one of my repositories, and it contains all three types of outputs: staged changes, changes to known files, and untracked</a:t>
            </a:r>
          </a:p>
          <a:p>
            <a:r>
              <a:rPr lang="en-US" dirty="0" smtClean="0"/>
              <a:t>files.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762000" y="1981200"/>
            <a:ext cx="8184991" cy="1791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changes to commit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Git</a:t>
            </a:r>
            <a:r>
              <a:rPr lang="en-US" dirty="0" smtClean="0"/>
              <a:t> uses a two-step process to get changes into the repository.</a:t>
            </a:r>
          </a:p>
          <a:p>
            <a:r>
              <a:rPr lang="en-US" dirty="0" smtClean="0"/>
              <a:t>The first step  is staging changes through </a:t>
            </a:r>
            <a:r>
              <a:rPr lang="en-US" dirty="0" err="1" smtClean="0"/>
              <a:t>git</a:t>
            </a:r>
            <a:r>
              <a:rPr lang="en-US" dirty="0" smtClean="0"/>
              <a:t> add Staging a change adds it to the Index ,or staging area. This sits between the working tree—your  view of the repository—and the actual repository.</a:t>
            </a:r>
          </a:p>
          <a:p>
            <a:r>
              <a:rPr lang="en-US" dirty="0" smtClean="0"/>
              <a:t>Through the staging area, you can control what is staged from the most coarse-grained—adding everything within the repository—down</a:t>
            </a:r>
          </a:p>
          <a:p>
            <a:r>
              <a:rPr lang="en-US" dirty="0" smtClean="0"/>
              <a:t>to editing the changes, line by line.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Another quick way to add all files is </a:t>
            </a:r>
          </a:p>
          <a:p>
            <a:r>
              <a:rPr lang="en-US" dirty="0" err="1" smtClean="0"/>
              <a:t>git</a:t>
            </a:r>
            <a:r>
              <a:rPr lang="en-US" dirty="0" smtClean="0"/>
              <a:t> add –A</a:t>
            </a:r>
          </a:p>
          <a:p>
            <a:r>
              <a:rPr lang="en-US" dirty="0" smtClean="0"/>
              <a:t> you can add files that have changed using</a:t>
            </a:r>
          </a:p>
          <a:p>
            <a:r>
              <a:rPr lang="en-US" dirty="0" smtClean="0"/>
              <a:t>The –u parameter.</a:t>
            </a:r>
          </a:p>
          <a:p>
            <a:r>
              <a:rPr lang="en-US" dirty="0" smtClean="0"/>
              <a:t>It doesn’t add any new files, though, only files that have already been tracked</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GIT</a:t>
            </a:r>
            <a:endParaRPr lang="en-US" dirty="0"/>
          </a:p>
        </p:txBody>
      </p:sp>
      <p:sp>
        <p:nvSpPr>
          <p:cNvPr id="3" name="Content Placeholder 2"/>
          <p:cNvSpPr>
            <a:spLocks noGrp="1"/>
          </p:cNvSpPr>
          <p:nvPr>
            <p:ph idx="1"/>
          </p:nvPr>
        </p:nvSpPr>
        <p:spPr/>
        <p:txBody>
          <a:bodyPr>
            <a:normAutofit fontScale="92500"/>
          </a:bodyPr>
          <a:lstStyle/>
          <a:p>
            <a:r>
              <a:rPr lang="en-US" dirty="0" smtClean="0"/>
              <a:t>For </a:t>
            </a:r>
            <a:r>
              <a:rPr lang="en-US" dirty="0" err="1" smtClean="0"/>
              <a:t>Ubuntu</a:t>
            </a:r>
            <a:r>
              <a:rPr lang="en-US" dirty="0" smtClean="0"/>
              <a:t> </a:t>
            </a:r>
            <a:r>
              <a:rPr lang="en-US" dirty="0"/>
              <a:t>provides </a:t>
            </a:r>
            <a:r>
              <a:rPr lang="en-US" dirty="0" err="1"/>
              <a:t>Git</a:t>
            </a:r>
            <a:r>
              <a:rPr lang="en-US" dirty="0"/>
              <a:t> via </a:t>
            </a:r>
            <a:r>
              <a:rPr lang="en-US" dirty="0" smtClean="0"/>
              <a:t>its apt-get tool</a:t>
            </a:r>
            <a:r>
              <a:rPr lang="en-US" dirty="0"/>
              <a:t>, so </a:t>
            </a:r>
            <a:r>
              <a:rPr lang="en-US" dirty="0" smtClean="0"/>
              <a:t>a few commands from the terminal </a:t>
            </a:r>
            <a:r>
              <a:rPr lang="en-US" dirty="0"/>
              <a:t>are enough to get you going. </a:t>
            </a:r>
            <a:endParaRPr lang="en-US" dirty="0" smtClean="0"/>
          </a:p>
          <a:p>
            <a:r>
              <a:rPr lang="en-US" dirty="0" smtClean="0"/>
              <a:t>Download the </a:t>
            </a:r>
            <a:r>
              <a:rPr lang="en-US" dirty="0"/>
              <a:t>latest </a:t>
            </a:r>
            <a:r>
              <a:rPr lang="en-US" dirty="0" err="1"/>
              <a:t>tarball</a:t>
            </a:r>
            <a:r>
              <a:rPr lang="en-US" dirty="0"/>
              <a:t> from the </a:t>
            </a:r>
            <a:r>
              <a:rPr lang="en-US" dirty="0" err="1"/>
              <a:t>Git</a:t>
            </a:r>
            <a:r>
              <a:rPr lang="en-US" dirty="0"/>
              <a:t> website.</a:t>
            </a:r>
          </a:p>
          <a:p>
            <a:r>
              <a:rPr lang="en-US" dirty="0" smtClean="0"/>
              <a:t>Prompt&gt;tar –</a:t>
            </a:r>
            <a:r>
              <a:rPr lang="en-US" dirty="0" err="1" smtClean="0"/>
              <a:t>xjf</a:t>
            </a:r>
            <a:r>
              <a:rPr lang="en-US" dirty="0" smtClean="0"/>
              <a:t> git-YOUR-VERSION.tar.bz2</a:t>
            </a:r>
            <a:endParaRPr lang="en-US" dirty="0"/>
          </a:p>
          <a:p>
            <a:r>
              <a:rPr lang="en-US" dirty="0"/>
              <a:t>prompt</a:t>
            </a:r>
            <a:r>
              <a:rPr lang="en-US" dirty="0" smtClean="0"/>
              <a:t>&gt; </a:t>
            </a:r>
            <a:r>
              <a:rPr lang="en-US" dirty="0" err="1" smtClean="0"/>
              <a:t>cd</a:t>
            </a:r>
            <a:r>
              <a:rPr lang="en-US" dirty="0" smtClean="0"/>
              <a:t> </a:t>
            </a:r>
            <a:r>
              <a:rPr lang="en-US" dirty="0" err="1"/>
              <a:t>git</a:t>
            </a:r>
            <a:r>
              <a:rPr lang="en-US" dirty="0"/>
              <a:t>-YOUR-VERSION</a:t>
            </a:r>
          </a:p>
          <a:p>
            <a:r>
              <a:rPr lang="en-US" dirty="0"/>
              <a:t>prompt</a:t>
            </a:r>
            <a:r>
              <a:rPr lang="en-US" dirty="0" smtClean="0"/>
              <a:t>&gt; make</a:t>
            </a:r>
            <a:endParaRPr lang="en-US" dirty="0"/>
          </a:p>
          <a:p>
            <a:r>
              <a:rPr lang="en-US" dirty="0" smtClean="0"/>
              <a:t>Prompt&gt;make install</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04800" y="2438400"/>
            <a:ext cx="8534796" cy="2091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files</a:t>
            </a:r>
            <a:endParaRPr lang="en-US" dirty="0"/>
          </a:p>
        </p:txBody>
      </p:sp>
      <p:sp>
        <p:nvSpPr>
          <p:cNvPr id="3" name="Content Placeholder 2"/>
          <p:cNvSpPr>
            <a:spLocks noGrp="1"/>
          </p:cNvSpPr>
          <p:nvPr>
            <p:ph idx="1"/>
          </p:nvPr>
        </p:nvSpPr>
        <p:spPr/>
        <p:txBody>
          <a:bodyPr/>
          <a:lstStyle/>
          <a:p>
            <a:r>
              <a:rPr lang="en-US" dirty="0" smtClean="0"/>
              <a:t>If you don’t want to commit some of the  files , then you can make use of </a:t>
            </a:r>
            <a:r>
              <a:rPr lang="en-US" dirty="0" err="1" smtClean="0"/>
              <a:t>gitignore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85800" y="2286000"/>
            <a:ext cx="8458200" cy="2122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533400" y="2743200"/>
            <a:ext cx="7942724" cy="17756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39001" y="2514600"/>
            <a:ext cx="8904999" cy="13755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600200" y="2133600"/>
            <a:ext cx="6347926" cy="25852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Undoing uncommitted changes</a:t>
            </a:r>
            <a:br>
              <a:rPr lang="en-US" dirty="0" smtClean="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1371600"/>
            <a:ext cx="922363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54172" y="2362200"/>
            <a:ext cx="8989828"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79796" y="2438400"/>
            <a:ext cx="8964204" cy="205184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219200" y="2438400"/>
            <a:ext cx="7220808" cy="170418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GIT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82281" y="1219199"/>
            <a:ext cx="6971119" cy="54374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files in </a:t>
            </a:r>
            <a:r>
              <a:rPr lang="en-US" dirty="0" err="1" smtClean="0"/>
              <a:t>Git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1981200"/>
            <a:ext cx="7696200" cy="4038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52400" y="1676400"/>
            <a:ext cx="8686800" cy="1295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66800" y="1981200"/>
            <a:ext cx="7478124" cy="244871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a:srcRect/>
          <a:stretch>
            <a:fillRect/>
          </a:stretch>
        </p:blipFill>
        <p:spPr bwMode="auto">
          <a:xfrm>
            <a:off x="990600" y="2133600"/>
            <a:ext cx="7793467" cy="1905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Categorizing branches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838200" y="1981200"/>
            <a:ext cx="7993315" cy="1802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533400" y="2514600"/>
            <a:ext cx="7338797" cy="17724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609600" y="2667000"/>
            <a:ext cx="8534400" cy="1419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5" name="Picture 3"/>
          <p:cNvPicPr>
            <a:picLocks noGrp="1" noChangeAspect="1" noChangeArrowheads="1"/>
          </p:cNvPicPr>
          <p:nvPr>
            <p:ph idx="1"/>
          </p:nvPr>
        </p:nvPicPr>
        <p:blipFill>
          <a:blip r:embed="rId2"/>
          <a:srcRect/>
          <a:stretch>
            <a:fillRect/>
          </a:stretch>
        </p:blipFill>
        <p:spPr bwMode="auto">
          <a:xfrm>
            <a:off x="1219200" y="1881980"/>
            <a:ext cx="7162800" cy="44454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643855"/>
            <a:ext cx="7924800" cy="4673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branches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1" y="2438400"/>
            <a:ext cx="8686800" cy="14971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Repository in </a:t>
            </a:r>
            <a:r>
              <a:rPr lang="en-US" dirty="0" err="1" smtClean="0"/>
              <a:t>Git</a:t>
            </a:r>
            <a:endParaRPr lang="en-US" dirty="0"/>
          </a:p>
        </p:txBody>
      </p:sp>
      <p:sp>
        <p:nvSpPr>
          <p:cNvPr id="3" name="Content Placeholder 2"/>
          <p:cNvSpPr>
            <a:spLocks noGrp="1"/>
          </p:cNvSpPr>
          <p:nvPr>
            <p:ph idx="1"/>
          </p:nvPr>
        </p:nvSpPr>
        <p:spPr/>
        <p:txBody>
          <a:bodyPr>
            <a:normAutofit lnSpcReduction="10000"/>
          </a:bodyPr>
          <a:lstStyle/>
          <a:p>
            <a:r>
              <a:rPr lang="en-US" dirty="0" smtClean="0"/>
              <a:t>Repositories in </a:t>
            </a:r>
            <a:r>
              <a:rPr lang="en-US" dirty="0" err="1"/>
              <a:t>Git</a:t>
            </a:r>
            <a:r>
              <a:rPr lang="en-US" dirty="0"/>
              <a:t> are stored on your local file system right </a:t>
            </a:r>
            <a:r>
              <a:rPr lang="en-US" dirty="0" smtClean="0"/>
              <a:t>along side the  code </a:t>
            </a:r>
            <a:r>
              <a:rPr lang="en-US" dirty="0"/>
              <a:t>they track. </a:t>
            </a:r>
            <a:endParaRPr lang="en-US" dirty="0" smtClean="0"/>
          </a:p>
          <a:p>
            <a:r>
              <a:rPr lang="en-US" dirty="0" smtClean="0"/>
              <a:t>Y </a:t>
            </a:r>
            <a:r>
              <a:rPr lang="en-US" dirty="0"/>
              <a:t>o u create </a:t>
            </a:r>
            <a:r>
              <a:rPr lang="en-US" dirty="0" smtClean="0"/>
              <a:t>a repository</a:t>
            </a:r>
            <a:endParaRPr lang="en-US" dirty="0"/>
          </a:p>
          <a:p>
            <a:r>
              <a:rPr lang="en-US" dirty="0"/>
              <a:t>by </a:t>
            </a:r>
            <a:r>
              <a:rPr lang="en-US" dirty="0" smtClean="0"/>
              <a:t>typing </a:t>
            </a:r>
            <a:r>
              <a:rPr lang="en-US" b="1" dirty="0" err="1" smtClean="0"/>
              <a:t>git</a:t>
            </a:r>
            <a:r>
              <a:rPr lang="en-US" b="1" dirty="0" smtClean="0"/>
              <a:t> init</a:t>
            </a:r>
            <a:r>
              <a:rPr lang="en-US" dirty="0" smtClean="0"/>
              <a:t> in </a:t>
            </a:r>
            <a:r>
              <a:rPr lang="en-US" dirty="0"/>
              <a:t>the directory </a:t>
            </a:r>
            <a:r>
              <a:rPr lang="en-US" dirty="0" smtClean="0"/>
              <a:t>that you </a:t>
            </a:r>
            <a:r>
              <a:rPr lang="en-US" dirty="0"/>
              <a:t>want to start tracking files in.</a:t>
            </a:r>
          </a:p>
          <a:p>
            <a:r>
              <a:rPr lang="en-US" dirty="0"/>
              <a:t>Y o u use two </a:t>
            </a:r>
            <a:r>
              <a:rPr lang="en-US" dirty="0" smtClean="0"/>
              <a:t>repositories in </a:t>
            </a:r>
            <a:r>
              <a:rPr lang="en-US" dirty="0" err="1"/>
              <a:t>Git</a:t>
            </a:r>
            <a:r>
              <a:rPr lang="en-US" dirty="0"/>
              <a:t> to collaborate</a:t>
            </a:r>
          </a:p>
          <a:p>
            <a:r>
              <a:rPr lang="en-US" dirty="0" smtClean="0"/>
              <a:t>with </a:t>
            </a:r>
            <a:r>
              <a:rPr lang="en-US" dirty="0"/>
              <a:t>others: </a:t>
            </a:r>
            <a:r>
              <a:rPr lang="en-US" dirty="0" smtClean="0"/>
              <a:t>a private </a:t>
            </a:r>
            <a:r>
              <a:rPr lang="en-US" dirty="0"/>
              <a:t>one and </a:t>
            </a:r>
            <a:r>
              <a:rPr lang="en-US" dirty="0" smtClean="0"/>
              <a:t>a public </a:t>
            </a:r>
            <a:r>
              <a:rPr lang="en-US" dirty="0"/>
              <a:t>one. Y o u r private </a:t>
            </a:r>
            <a:r>
              <a:rPr lang="en-US" dirty="0" smtClean="0"/>
              <a:t>repository—the one </a:t>
            </a:r>
            <a:r>
              <a:rPr lang="en-US" dirty="0"/>
              <a:t>we’re creating here—is </a:t>
            </a:r>
            <a:r>
              <a:rPr lang="en-US" dirty="0" smtClean="0"/>
              <a:t>where you </a:t>
            </a:r>
            <a:r>
              <a:rPr lang="en-US" dirty="0"/>
              <a:t>do all </a:t>
            </a:r>
            <a:r>
              <a:rPr lang="en-US" dirty="0" smtClean="0"/>
              <a:t>your work</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the branch</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2743200"/>
            <a:ext cx="9063769" cy="1289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and moving to branch in one step with –b option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2819400"/>
            <a:ext cx="8520882" cy="1818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14400" y="685799"/>
            <a:ext cx="7696200" cy="57094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Viewing branches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09600" y="1295400"/>
            <a:ext cx="7848600" cy="53474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Merging commits between branches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1816" y="1524000"/>
            <a:ext cx="8404778"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838200" y="1066800"/>
            <a:ext cx="7674941" cy="5278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20029" y="2815430"/>
            <a:ext cx="8490571" cy="29757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990600" y="2020094"/>
            <a:ext cx="7315200" cy="41725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branch</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0" y="2743200"/>
            <a:ext cx="9321315" cy="14708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tags in </a:t>
            </a:r>
            <a:r>
              <a:rPr lang="en-US" dirty="0" err="1" smtClean="0"/>
              <a:t>Git</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52" y="2209800"/>
            <a:ext cx="9144152" cy="28328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76400"/>
            <a:ext cx="8229600" cy="4525963"/>
          </a:xfrm>
        </p:spPr>
        <p:txBody>
          <a:bodyPr>
            <a:normAutofit/>
          </a:bodyPr>
          <a:lstStyle/>
          <a:p>
            <a:r>
              <a:rPr lang="en-US" dirty="0" err="1"/>
              <a:t>git</a:t>
            </a:r>
            <a:r>
              <a:rPr lang="en-US" dirty="0"/>
              <a:t> </a:t>
            </a:r>
            <a:r>
              <a:rPr lang="en-US" dirty="0" smtClean="0"/>
              <a:t>init creates a .</a:t>
            </a:r>
            <a:r>
              <a:rPr lang="en-US" dirty="0" err="1" smtClean="0"/>
              <a:t>git</a:t>
            </a:r>
            <a:r>
              <a:rPr lang="en-US" dirty="0" smtClean="0"/>
              <a:t> directory </a:t>
            </a:r>
            <a:r>
              <a:rPr lang="en-US" dirty="0"/>
              <a:t>in your current directory and </a:t>
            </a:r>
            <a:r>
              <a:rPr lang="en-US" dirty="0" smtClean="0"/>
              <a:t>initializes the </a:t>
            </a:r>
            <a:r>
              <a:rPr lang="en-US" dirty="0" err="1" smtClean="0"/>
              <a:t>Git</a:t>
            </a:r>
            <a:r>
              <a:rPr lang="en-US" dirty="0" smtClean="0"/>
              <a:t> repository inside </a:t>
            </a:r>
            <a:r>
              <a:rPr lang="en-US" dirty="0"/>
              <a:t>that</a:t>
            </a:r>
            <a:r>
              <a:rPr lang="en-US" dirty="0" smtClean="0"/>
              <a:t>.</a:t>
            </a:r>
          </a:p>
          <a:p>
            <a:r>
              <a:rPr lang="en-US" dirty="0" smtClean="0"/>
              <a:t> </a:t>
            </a:r>
            <a:r>
              <a:rPr lang="en-US" dirty="0"/>
              <a:t>Once you’ve </a:t>
            </a:r>
            <a:r>
              <a:rPr lang="en-US" dirty="0" smtClean="0"/>
              <a:t>initialized a </a:t>
            </a:r>
            <a:r>
              <a:rPr lang="en-US" dirty="0" err="1" smtClean="0"/>
              <a:t>repository,you</a:t>
            </a:r>
            <a:r>
              <a:rPr lang="en-US" dirty="0" smtClean="0"/>
              <a:t> </a:t>
            </a:r>
            <a:r>
              <a:rPr lang="en-US" dirty="0"/>
              <a:t>still need </a:t>
            </a:r>
            <a:r>
              <a:rPr lang="en-US" dirty="0" smtClean="0"/>
              <a:t>to add </a:t>
            </a:r>
            <a:r>
              <a:rPr lang="en-US" dirty="0"/>
              <a:t>and commit the files </a:t>
            </a:r>
            <a:r>
              <a:rPr lang="en-US" dirty="0" smtClean="0"/>
              <a:t>using </a:t>
            </a:r>
            <a:r>
              <a:rPr lang="en-US" dirty="0" err="1" smtClean="0"/>
              <a:t>git</a:t>
            </a:r>
            <a:r>
              <a:rPr lang="en-US" dirty="0" smtClean="0"/>
              <a:t> add </a:t>
            </a:r>
            <a:endParaRPr lang="en-US" dirty="0"/>
          </a:p>
          <a:p>
            <a:r>
              <a:rPr lang="en-US" dirty="0" smtClean="0"/>
              <a:t>And </a:t>
            </a:r>
            <a:r>
              <a:rPr lang="en-US" dirty="0" err="1" smtClean="0"/>
              <a:t>git</a:t>
            </a:r>
            <a:r>
              <a:rPr lang="en-US" dirty="0" smtClean="0"/>
              <a:t> </a:t>
            </a:r>
            <a:r>
              <a:rPr lang="en-US" dirty="0"/>
              <a:t>commit</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tags</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0" y="2590800"/>
            <a:ext cx="9047320" cy="13708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remote repositories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600200"/>
            <a:ext cx="8359587" cy="41311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066800" y="1905000"/>
            <a:ext cx="7323138" cy="36615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Fetch</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63492" y="1905000"/>
            <a:ext cx="8980508" cy="3352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28600" y="2133600"/>
            <a:ext cx="8153399" cy="10136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changes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8600" y="2514600"/>
            <a:ext cx="86106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066800" y="2590800"/>
            <a:ext cx="7239513" cy="2885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remote tags and branches</a:t>
            </a:r>
            <a:endParaRPr lang="en-US" dirty="0"/>
          </a:p>
        </p:txBody>
      </p:sp>
      <p:pic>
        <p:nvPicPr>
          <p:cNvPr id="8195" name="Picture 3"/>
          <p:cNvPicPr>
            <a:picLocks noGrp="1" noChangeAspect="1" noChangeArrowheads="1"/>
          </p:cNvPicPr>
          <p:nvPr>
            <p:ph idx="1"/>
          </p:nvPr>
        </p:nvPicPr>
        <p:blipFill>
          <a:blip r:embed="rId2"/>
          <a:srcRect/>
          <a:stretch>
            <a:fillRect/>
          </a:stretch>
        </p:blipFill>
        <p:spPr bwMode="auto">
          <a:xfrm>
            <a:off x="93721" y="2286000"/>
            <a:ext cx="8288279"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09600" y="1752600"/>
            <a:ext cx="8305800" cy="46912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conflicts in </a:t>
            </a:r>
            <a:r>
              <a:rPr lang="en-US" dirty="0" err="1" smtClean="0"/>
              <a:t>git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nice enough to mark the problematic area in the file by enclosing it in "&lt;&lt;&lt;&lt;&lt;&lt;&lt; HEAD" and "&gt;&gt;&gt;&gt;&gt;&gt;&gt; [other/branch/name]".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empty </a:t>
            </a:r>
            <a:r>
              <a:rPr lang="en-US" dirty="0" err="1" smtClean="0"/>
              <a:t>Git</a:t>
            </a:r>
            <a:r>
              <a:rPr lang="en-US" dirty="0" smtClean="0"/>
              <a:t> Repository</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2400" y="2209800"/>
            <a:ext cx="8503647"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2819400"/>
            <a:ext cx="9115231"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contents after the first marker originate from your current working branch. After the angle brackets, </a:t>
            </a:r>
            <a:r>
              <a:rPr lang="en-US" dirty="0" err="1" smtClean="0"/>
              <a:t>Git</a:t>
            </a:r>
            <a:r>
              <a:rPr lang="en-US" dirty="0" smtClean="0"/>
              <a:t> tells us where (from which branch) the changes came from. A line with "=======" separates the two conflicting changes. </a:t>
            </a:r>
          </a:p>
          <a:p>
            <a:r>
              <a:rPr lang="en-US" dirty="0" smtClean="0"/>
              <a:t>Our job is now to clean up these lines</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conflicts</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762000" y="1877176"/>
            <a:ext cx="7162800" cy="42428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1524000" y="2590800"/>
            <a:ext cx="6906328" cy="1475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914400" y="2819400"/>
            <a:ext cx="6923871" cy="2318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conflicts with GUI</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643360" y="2438400"/>
            <a:ext cx="7826895"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1219200" y="914400"/>
            <a:ext cx="7010400" cy="54260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Temporarily Hiding changes with </a:t>
            </a:r>
            <a:r>
              <a:rPr lang="en-US" dirty="0" err="1" smtClean="0"/>
              <a:t>git</a:t>
            </a:r>
            <a:r>
              <a:rPr lang="en-US" dirty="0" smtClean="0"/>
              <a:t> stash</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304800" y="2362200"/>
            <a:ext cx="8068027" cy="21185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781764" y="1600200"/>
            <a:ext cx="7913077"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1143000" y="685800"/>
            <a:ext cx="7010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Shared repositories should always be created with the --bare flag (see discussion below). Conventionally, repositories initialized with the --bare flag end in .</a:t>
            </a:r>
            <a:r>
              <a:rPr lang="en-US" dirty="0" err="1" smtClean="0"/>
              <a:t>git</a:t>
            </a:r>
            <a:r>
              <a:rPr lang="en-US" dirty="0" smtClean="0"/>
              <a:t>. </a:t>
            </a:r>
          </a:p>
          <a:p>
            <a:r>
              <a:rPr lang="en-US" dirty="0" smtClean="0"/>
              <a:t>For example, the bare version of a repository called my-project should be stored in a directory called my-project.git.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cherry pick</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11819" y="1903990"/>
            <a:ext cx="7941581" cy="43444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685800" y="304800"/>
            <a:ext cx="80772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how to replay commits</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856128" y="1524000"/>
            <a:ext cx="7608753"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609600" y="1828800"/>
            <a:ext cx="8165523"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branches</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461512" y="1524000"/>
            <a:ext cx="801684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838200" y="381000"/>
            <a:ext cx="77724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853132" y="2514600"/>
            <a:ext cx="6808527"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 with </a:t>
            </a:r>
            <a:r>
              <a:rPr lang="en-US" dirty="0" err="1" smtClean="0"/>
              <a:t>oneline</a:t>
            </a:r>
            <a:r>
              <a:rPr lang="en-US" dirty="0" smtClean="0"/>
              <a:t> option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905000"/>
            <a:ext cx="7391785" cy="2647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447800" y="381000"/>
            <a:ext cx="6705600" cy="6427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options with </a:t>
            </a:r>
            <a:r>
              <a:rPr lang="en-US" dirty="0" err="1" smtClean="0"/>
              <a:t>Git</a:t>
            </a:r>
            <a:r>
              <a:rPr lang="en-US" dirty="0" smtClean="0"/>
              <a:t> log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286000"/>
            <a:ext cx="788309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0"/>
            <a:ext cx="8305800" cy="4876800"/>
          </a:xfrm>
        </p:spPr>
        <p:txBody>
          <a:bodyPr>
            <a:normAutofit fontScale="92500" lnSpcReduction="20000"/>
          </a:bodyPr>
          <a:lstStyle/>
          <a:p>
            <a:r>
              <a:rPr lang="en-US" dirty="0" smtClean="0"/>
              <a:t>The --bare flag creates a repository that doesn’t have a working directory, making it impossible to edit files and commit changes in that repository. Central repositories should always be created as bare repositories because pushing branches to a non-bare repository has the potential to overwrite changes. </a:t>
            </a:r>
          </a:p>
          <a:p>
            <a:r>
              <a:rPr lang="en-US" dirty="0" smtClean="0"/>
              <a:t>Think of --bare as a way to mark a repository as a storage facility, opposed to a development environment. This means that for virtually all </a:t>
            </a:r>
            <a:r>
              <a:rPr lang="en-US" dirty="0" err="1" smtClean="0"/>
              <a:t>Git</a:t>
            </a:r>
            <a:r>
              <a:rPr lang="en-US" dirty="0" smtClean="0"/>
              <a:t> workflows, the central repository is bare, and developers local repositories are non-bare.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14400" y="381000"/>
            <a:ext cx="7848600" cy="61358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diff</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25919" y="2057400"/>
            <a:ext cx="8718081" cy="3810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304800" y="457200"/>
            <a:ext cx="86106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blame</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828800"/>
            <a:ext cx="8476271"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762000" y="1639094"/>
            <a:ext cx="7391400" cy="48009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revert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600200"/>
            <a:ext cx="8139330"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905000"/>
            <a:ext cx="8432242"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Resetting staged changes and commits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2209800"/>
            <a:ext cx="8746227" cy="2209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38199" y="609600"/>
            <a:ext cx="7930811" cy="5785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Erasing commits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304800" y="914401"/>
            <a:ext cx="88392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srcRect/>
          <a:stretch>
            <a:fillRect/>
          </a:stretch>
        </p:blipFill>
        <p:spPr bwMode="auto">
          <a:xfrm>
            <a:off x="1143000" y="1524000"/>
            <a:ext cx="7057164" cy="50370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685800" y="2362200"/>
            <a:ext cx="7993552"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bisect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609600" y="2514600"/>
            <a:ext cx="8156121" cy="29900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Retrieving lost commits with </a:t>
            </a:r>
            <a:r>
              <a:rPr lang="en-US" dirty="0" err="1" smtClean="0"/>
              <a:t>Git</a:t>
            </a:r>
            <a:r>
              <a:rPr lang="en-US" dirty="0" smtClean="0"/>
              <a:t> </a:t>
            </a:r>
            <a:r>
              <a:rPr lang="en-US" dirty="0" err="1" smtClean="0"/>
              <a:t>reflog</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914400" y="1905000"/>
            <a:ext cx="7413126"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09600" y="1828800"/>
            <a:ext cx="83058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1902</TotalTime>
  <Words>789</Words>
  <Application>Microsoft Office PowerPoint</Application>
  <PresentationFormat>On-screen Show (4:3)</PresentationFormat>
  <Paragraphs>80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Module2</vt:lpstr>
      <vt:lpstr>Installing GIT</vt:lpstr>
      <vt:lpstr>Configuring GIT</vt:lpstr>
      <vt:lpstr>Creating a Repository in Git</vt:lpstr>
      <vt:lpstr>Slide 5</vt:lpstr>
      <vt:lpstr>Creating an empty Git Repository</vt:lpstr>
      <vt:lpstr>Slide 7</vt:lpstr>
      <vt:lpstr>Slide 8</vt:lpstr>
      <vt:lpstr>Slide 9</vt:lpstr>
      <vt:lpstr>Adding files to the repository</vt:lpstr>
      <vt:lpstr> Creating a local copy of an existing Repository </vt:lpstr>
      <vt:lpstr>Slide 12</vt:lpstr>
      <vt:lpstr>gitclone</vt:lpstr>
      <vt:lpstr>Slide 14</vt:lpstr>
      <vt:lpstr>Slide 15</vt:lpstr>
      <vt:lpstr>Seeing what has changed</vt:lpstr>
      <vt:lpstr>Slide 17</vt:lpstr>
      <vt:lpstr>Staging changes to commit</vt:lpstr>
      <vt:lpstr>Slide 19</vt:lpstr>
      <vt:lpstr>Slide 20</vt:lpstr>
      <vt:lpstr>Ignoring files</vt:lpstr>
      <vt:lpstr>Slide 22</vt:lpstr>
      <vt:lpstr>Slide 23</vt:lpstr>
      <vt:lpstr>Slide 24</vt:lpstr>
      <vt:lpstr>Slide 25</vt:lpstr>
      <vt:lpstr>    Undoing uncommitted changes </vt:lpstr>
      <vt:lpstr>Slide 27</vt:lpstr>
      <vt:lpstr>Slide 28</vt:lpstr>
      <vt:lpstr>Slide 29</vt:lpstr>
      <vt:lpstr>Moving files in Git</vt:lpstr>
      <vt:lpstr>Slide 31</vt:lpstr>
      <vt:lpstr>Slide 32</vt:lpstr>
      <vt:lpstr>Slide 33</vt:lpstr>
      <vt:lpstr>Categorizing branches</vt:lpstr>
      <vt:lpstr>Slide 35</vt:lpstr>
      <vt:lpstr>Slide 36</vt:lpstr>
      <vt:lpstr>Slide 37</vt:lpstr>
      <vt:lpstr>Slide 38</vt:lpstr>
      <vt:lpstr>Creating  branches</vt:lpstr>
      <vt:lpstr>Moving to the branch</vt:lpstr>
      <vt:lpstr>Creating and moving to branch in one step with –b option</vt:lpstr>
      <vt:lpstr>Slide 42</vt:lpstr>
      <vt:lpstr>Viewing branches</vt:lpstr>
      <vt:lpstr>Merging commits between branches</vt:lpstr>
      <vt:lpstr>Slide 45</vt:lpstr>
      <vt:lpstr>Slide 46</vt:lpstr>
      <vt:lpstr>Slide 47</vt:lpstr>
      <vt:lpstr>Deleting a branch</vt:lpstr>
      <vt:lpstr>Creating tags in Git</vt:lpstr>
      <vt:lpstr>Listing tags</vt:lpstr>
      <vt:lpstr>Creating remote repositories</vt:lpstr>
      <vt:lpstr>Slide 52</vt:lpstr>
      <vt:lpstr>Git Fetch</vt:lpstr>
      <vt:lpstr>Slide 54</vt:lpstr>
      <vt:lpstr>Retrieving changes</vt:lpstr>
      <vt:lpstr>Slide 56</vt:lpstr>
      <vt:lpstr>Handling remote tags and branches</vt:lpstr>
      <vt:lpstr>Slide 58</vt:lpstr>
      <vt:lpstr>Handling conflicts in git</vt:lpstr>
      <vt:lpstr>Slide 60</vt:lpstr>
      <vt:lpstr>Slide 61</vt:lpstr>
      <vt:lpstr>Resolving conflicts</vt:lpstr>
      <vt:lpstr>Slide 63</vt:lpstr>
      <vt:lpstr>Slide 64</vt:lpstr>
      <vt:lpstr>Handling conflicts with GUI</vt:lpstr>
      <vt:lpstr>Slide 66</vt:lpstr>
      <vt:lpstr>Temporarily Hiding changes with git stash</vt:lpstr>
      <vt:lpstr>Slide 68</vt:lpstr>
      <vt:lpstr>Slide 69</vt:lpstr>
      <vt:lpstr>Git cherry pick</vt:lpstr>
      <vt:lpstr>Slide 71</vt:lpstr>
      <vt:lpstr>Controlling how to replay commits</vt:lpstr>
      <vt:lpstr>Slide 73</vt:lpstr>
      <vt:lpstr>Moving branches</vt:lpstr>
      <vt:lpstr>Slide 75</vt:lpstr>
      <vt:lpstr>Slide 76</vt:lpstr>
      <vt:lpstr>Git log with oneline option</vt:lpstr>
      <vt:lpstr>Slide 78</vt:lpstr>
      <vt:lpstr>More options with Git log </vt:lpstr>
      <vt:lpstr>Slide 80</vt:lpstr>
      <vt:lpstr>Git diff</vt:lpstr>
      <vt:lpstr>Slide 82</vt:lpstr>
      <vt:lpstr>Git blame</vt:lpstr>
      <vt:lpstr>Slide 84</vt:lpstr>
      <vt:lpstr>Git revert</vt:lpstr>
      <vt:lpstr>Slide 86</vt:lpstr>
      <vt:lpstr>Resetting staged changes and commits</vt:lpstr>
      <vt:lpstr>Slide 88</vt:lpstr>
      <vt:lpstr>Erasing commits</vt:lpstr>
      <vt:lpstr>Slide 90</vt:lpstr>
      <vt:lpstr>Git bisect</vt:lpstr>
      <vt:lpstr>Retrieving lost commits with Git reflog</vt:lpstr>
      <vt:lpstr>Slide 93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HP</dc:creator>
  <cp:lastModifiedBy>NEAL PN</cp:lastModifiedBy>
  <cp:revision>113</cp:revision>
  <dcterms:created xsi:type="dcterms:W3CDTF">2017-01-18T13:04:28Z</dcterms:created>
  <dcterms:modified xsi:type="dcterms:W3CDTF">2021-06-02T15:06:43Z</dcterms:modified>
</cp:coreProperties>
</file>