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notesSlides/notesSlide28.xml" ContentType="application/vnd.openxmlformats-officedocument.presentationml.notesSlide+xml"/>
  <Override PartName="/ppt/charts/chart7.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8.xml" ContentType="application/vnd.openxmlformats-officedocument.drawingml.chart+xml"/>
  <Override PartName="/ppt/notesSlides/notesSlide3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heme/themeOverride3.xml" ContentType="application/vnd.openxmlformats-officedocument.themeOverride+xml"/>
  <Override PartName="/ppt/notesSlides/notesSlide3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 id="2147483663" r:id="rId3"/>
  </p:sldMasterIdLst>
  <p:notesMasterIdLst>
    <p:notesMasterId r:id="rId57"/>
  </p:notesMasterIdLst>
  <p:handoutMasterIdLst>
    <p:handoutMasterId r:id="rId58"/>
  </p:handoutMasterIdLst>
  <p:sldIdLst>
    <p:sldId id="256" r:id="rId4"/>
    <p:sldId id="861" r:id="rId5"/>
    <p:sldId id="705" r:id="rId6"/>
    <p:sldId id="728" r:id="rId7"/>
    <p:sldId id="799" r:id="rId8"/>
    <p:sldId id="800" r:id="rId9"/>
    <p:sldId id="801" r:id="rId10"/>
    <p:sldId id="802" r:id="rId11"/>
    <p:sldId id="803" r:id="rId12"/>
    <p:sldId id="804" r:id="rId13"/>
    <p:sldId id="805" r:id="rId14"/>
    <p:sldId id="841"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824" r:id="rId33"/>
    <p:sldId id="825" r:id="rId34"/>
    <p:sldId id="826" r:id="rId35"/>
    <p:sldId id="839" r:id="rId36"/>
    <p:sldId id="840" r:id="rId37"/>
    <p:sldId id="829" r:id="rId38"/>
    <p:sldId id="830" r:id="rId39"/>
    <p:sldId id="831" r:id="rId40"/>
    <p:sldId id="832" r:id="rId41"/>
    <p:sldId id="833" r:id="rId42"/>
    <p:sldId id="834" r:id="rId43"/>
    <p:sldId id="835" r:id="rId44"/>
    <p:sldId id="836" r:id="rId45"/>
    <p:sldId id="837" r:id="rId46"/>
    <p:sldId id="838" r:id="rId47"/>
    <p:sldId id="843" r:id="rId48"/>
    <p:sldId id="862" r:id="rId49"/>
    <p:sldId id="845" r:id="rId50"/>
    <p:sldId id="846" r:id="rId51"/>
    <p:sldId id="847" r:id="rId52"/>
    <p:sldId id="848" r:id="rId53"/>
    <p:sldId id="849" r:id="rId54"/>
    <p:sldId id="850" r:id="rId55"/>
    <p:sldId id="860" r:id="rId56"/>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5A11FD"/>
    <a:srgbClr val="51DC00"/>
    <a:srgbClr val="00A091"/>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67" autoAdjust="0"/>
    <p:restoredTop sz="90525" autoAdjust="0"/>
  </p:normalViewPr>
  <p:slideViewPr>
    <p:cSldViewPr>
      <p:cViewPr>
        <p:scale>
          <a:sx n="110" d="100"/>
          <a:sy n="110" d="100"/>
        </p:scale>
        <p:origin x="400" y="-312"/>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AION\HPCL\axj936\PhD_Research\OWL\motivation-l2p.xlsx" TargetMode="External"/><Relationship Id="rId3"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aion.cse.psu.edu\hpcl\axj936\PhD_Research\nvidia_results\intern_results\final_schem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netapp-hq06\home\ajog\results\FINAL_Results\final_schem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oik5019\Dropbox\writeup\paper\asplos-mapp\results\app_char_classify_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Documents\nvidia-warp-sizing\figures\all_data.xlsx" TargetMode="External"/><Relationship Id="rId2"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AION\HPCL\axj936\PhD_Research\OWL\cta_awareness_l2p.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manualLayout>
          <c:layoutTarget val="inner"/>
          <c:xMode val="edge"/>
          <c:yMode val="edge"/>
          <c:x val="0.0787279550582494"/>
          <c:y val="0.13532014090344"/>
          <c:w val="0.894956255468067"/>
          <c:h val="0.541411797209559"/>
        </c:manualLayout>
      </c:layout>
      <c:barChart>
        <c:barDir val="col"/>
        <c:grouping val="clustered"/>
        <c:varyColors val="0"/>
        <c:ser>
          <c:idx val="0"/>
          <c:order val="0"/>
          <c:tx>
            <c:strRef>
              <c:f>Sheet1!$I$1</c:f>
              <c:strCache>
                <c:ptCount val="1"/>
              </c:strCache>
            </c:strRef>
          </c:tx>
          <c:spPr>
            <a:solidFill>
              <a:srgbClr val="FF0000"/>
            </a:solidFill>
            <a:ln w="25400">
              <a:solidFill>
                <a:srgbClr val="000000"/>
              </a:solidFill>
            </a:ln>
          </c:spPr>
          <c:invertIfNegative val="0"/>
          <c:cat>
            <c:strRef>
              <c:f>Sheet1!$H$2:$H$42</c:f>
              <c:strCache>
                <c:ptCount val="41"/>
                <c:pt idx="0">
                  <c:v>SAD</c:v>
                </c:pt>
                <c:pt idx="1">
                  <c:v>PVC</c:v>
                </c:pt>
                <c:pt idx="2">
                  <c:v>SSC</c:v>
                </c:pt>
                <c:pt idx="3">
                  <c:v>BFS</c:v>
                </c:pt>
                <c:pt idx="4">
                  <c:v>MUM</c:v>
                </c:pt>
                <c:pt idx="5">
                  <c:v>CFD</c:v>
                </c:pt>
                <c:pt idx="6">
                  <c:v>KMN</c:v>
                </c:pt>
                <c:pt idx="7">
                  <c:v>SCP</c:v>
                </c:pt>
                <c:pt idx="8">
                  <c:v>FWT</c:v>
                </c:pt>
                <c:pt idx="9">
                  <c:v>IIX</c:v>
                </c:pt>
                <c:pt idx="10">
                  <c:v>SPMV</c:v>
                </c:pt>
                <c:pt idx="11">
                  <c:v>JPEG</c:v>
                </c:pt>
                <c:pt idx="12">
                  <c:v>BFSR</c:v>
                </c:pt>
                <c:pt idx="13">
                  <c:v>SC</c:v>
                </c:pt>
                <c:pt idx="14">
                  <c:v>FFT</c:v>
                </c:pt>
                <c:pt idx="15">
                  <c:v>SD2</c:v>
                </c:pt>
                <c:pt idx="16">
                  <c:v>WP</c:v>
                </c:pt>
                <c:pt idx="17">
                  <c:v>PVR</c:v>
                </c:pt>
                <c:pt idx="18">
                  <c:v>BP</c:v>
                </c:pt>
                <c:pt idx="19">
                  <c:v>CON</c:v>
                </c:pt>
                <c:pt idx="20">
                  <c:v>AES</c:v>
                </c:pt>
                <c:pt idx="21">
                  <c:v>SD1</c:v>
                </c:pt>
                <c:pt idx="22">
                  <c:v>BLK</c:v>
                </c:pt>
                <c:pt idx="23">
                  <c:v>HS</c:v>
                </c:pt>
                <c:pt idx="24">
                  <c:v>SLA</c:v>
                </c:pt>
                <c:pt idx="25">
                  <c:v>DN</c:v>
                </c:pt>
                <c:pt idx="26">
                  <c:v>LPS</c:v>
                </c:pt>
                <c:pt idx="27">
                  <c:v>NN</c:v>
                </c:pt>
                <c:pt idx="28">
                  <c:v>PFN</c:v>
                </c:pt>
                <c:pt idx="29">
                  <c:v>LYTE</c:v>
                </c:pt>
                <c:pt idx="30">
                  <c:v>LUD</c:v>
                </c:pt>
                <c:pt idx="31">
                  <c:v>MM</c:v>
                </c:pt>
                <c:pt idx="32">
                  <c:v>STO</c:v>
                </c:pt>
                <c:pt idx="33">
                  <c:v>CP</c:v>
                </c:pt>
                <c:pt idx="34">
                  <c:v>NQU</c:v>
                </c:pt>
                <c:pt idx="35">
                  <c:v>CUTP</c:v>
                </c:pt>
                <c:pt idx="36">
                  <c:v>HW</c:v>
                </c:pt>
                <c:pt idx="37">
                  <c:v>TPAF</c:v>
                </c:pt>
                <c:pt idx="39">
                  <c:v>AVG</c:v>
                </c:pt>
                <c:pt idx="40">
                  <c:v>AVG-T1</c:v>
                </c:pt>
              </c:strCache>
            </c:strRef>
          </c:cat>
          <c:val>
            <c:numRef>
              <c:f>Sheet1!$I$2:$I$42</c:f>
              <c:numCache>
                <c:formatCode>0%</c:formatCode>
                <c:ptCount val="41"/>
                <c:pt idx="0">
                  <c:v>0.902685936421344</c:v>
                </c:pt>
                <c:pt idx="1">
                  <c:v>0.864448573420595</c:v>
                </c:pt>
                <c:pt idx="2">
                  <c:v>0.822406087142185</c:v>
                </c:pt>
                <c:pt idx="3">
                  <c:v>0.648402735318078</c:v>
                </c:pt>
                <c:pt idx="4">
                  <c:v>0.713819977424687</c:v>
                </c:pt>
                <c:pt idx="5">
                  <c:v>0.60662792393931</c:v>
                </c:pt>
                <c:pt idx="6">
                  <c:v>0.605843370715166</c:v>
                </c:pt>
                <c:pt idx="7">
                  <c:v>0.439428928077736</c:v>
                </c:pt>
                <c:pt idx="8">
                  <c:v>0.473849682033096</c:v>
                </c:pt>
                <c:pt idx="9">
                  <c:v>0.647075822924934</c:v>
                </c:pt>
                <c:pt idx="10">
                  <c:v>0.64635304390424</c:v>
                </c:pt>
                <c:pt idx="11">
                  <c:v>0.516870266640272</c:v>
                </c:pt>
                <c:pt idx="12">
                  <c:v>0.463363890154116</c:v>
                </c:pt>
                <c:pt idx="13">
                  <c:v>0.44929541452453</c:v>
                </c:pt>
                <c:pt idx="14">
                  <c:v>0.294111886686623</c:v>
                </c:pt>
                <c:pt idx="15">
                  <c:v>0.289713511266303</c:v>
                </c:pt>
                <c:pt idx="16">
                  <c:v>0.477735913215388</c:v>
                </c:pt>
                <c:pt idx="17">
                  <c:v>0.262931041153015</c:v>
                </c:pt>
                <c:pt idx="18">
                  <c:v>0.244630983976768</c:v>
                </c:pt>
                <c:pt idx="19">
                  <c:v>0.165136487741651</c:v>
                </c:pt>
                <c:pt idx="20">
                  <c:v>0.18734582301944</c:v>
                </c:pt>
                <c:pt idx="21">
                  <c:v>0.139147681864669</c:v>
                </c:pt>
                <c:pt idx="22">
                  <c:v>0.153215249529447</c:v>
                </c:pt>
                <c:pt idx="23">
                  <c:v>0.0948414713397606</c:v>
                </c:pt>
                <c:pt idx="24">
                  <c:v>0.115316783410358</c:v>
                </c:pt>
                <c:pt idx="25">
                  <c:v>0.198798352341666</c:v>
                </c:pt>
                <c:pt idx="26">
                  <c:v>0.103237161738681</c:v>
                </c:pt>
                <c:pt idx="27">
                  <c:v>0.10688734130145</c:v>
                </c:pt>
                <c:pt idx="28">
                  <c:v>0.0484522827615625</c:v>
                </c:pt>
                <c:pt idx="29">
                  <c:v>0.13027998584671</c:v>
                </c:pt>
                <c:pt idx="30">
                  <c:v>0.0889762876575015</c:v>
                </c:pt>
                <c:pt idx="31">
                  <c:v>0.0418907481972534</c:v>
                </c:pt>
                <c:pt idx="32">
                  <c:v>0.0122710621330381</c:v>
                </c:pt>
                <c:pt idx="33">
                  <c:v>0.0111489710113314</c:v>
                </c:pt>
                <c:pt idx="34">
                  <c:v>0.000139767873515665</c:v>
                </c:pt>
                <c:pt idx="35">
                  <c:v>0.00538831029849573</c:v>
                </c:pt>
                <c:pt idx="36">
                  <c:v>0.00505353849423949</c:v>
                </c:pt>
                <c:pt idx="37">
                  <c:v>0.00213024487919562</c:v>
                </c:pt>
                <c:pt idx="39">
                  <c:v>0.315243487904694</c:v>
                </c:pt>
                <c:pt idx="40">
                  <c:v>0.545768157312546</c:v>
                </c:pt>
              </c:numCache>
            </c:numRef>
          </c:val>
        </c:ser>
        <c:dLbls>
          <c:showLegendKey val="0"/>
          <c:showVal val="0"/>
          <c:showCatName val="0"/>
          <c:showSerName val="0"/>
          <c:showPercent val="0"/>
          <c:showBubbleSize val="0"/>
        </c:dLbls>
        <c:gapWidth val="99"/>
        <c:overlap val="-16"/>
        <c:axId val="343080240"/>
        <c:axId val="223823728"/>
      </c:barChart>
      <c:catAx>
        <c:axId val="343080240"/>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i="0">
                <a:latin typeface="Arial" pitchFamily="34" charset="0"/>
                <a:cs typeface="Arial" pitchFamily="34" charset="0"/>
              </a:defRPr>
            </a:pPr>
            <a:endParaRPr lang="en-US"/>
          </a:p>
        </c:txPr>
        <c:crossAx val="223823728"/>
        <c:crosses val="autoZero"/>
        <c:auto val="1"/>
        <c:lblAlgn val="ctr"/>
        <c:lblOffset val="0"/>
        <c:noMultiLvlLbl val="0"/>
      </c:catAx>
      <c:valAx>
        <c:axId val="223823728"/>
        <c:scaling>
          <c:orientation val="minMax"/>
        </c:scaling>
        <c:delete val="0"/>
        <c:axPos val="l"/>
        <c:majorGridlines>
          <c:spPr>
            <a:ln>
              <a:solidFill>
                <a:sysClr val="window" lastClr="FFFFFF">
                  <a:lumMod val="85000"/>
                </a:sysClr>
              </a:solidFill>
            </a:ln>
          </c:spPr>
        </c:majorGridlines>
        <c:numFmt formatCode="0%" sourceLinked="1"/>
        <c:majorTickMark val="out"/>
        <c:minorTickMark val="none"/>
        <c:tickLblPos val="nextTo"/>
        <c:spPr>
          <a:ln>
            <a:solidFill>
              <a:sysClr val="windowText" lastClr="000000"/>
            </a:solidFill>
          </a:ln>
        </c:spPr>
        <c:txPr>
          <a:bodyPr/>
          <a:lstStyle/>
          <a:p>
            <a:pPr>
              <a:defRPr sz="1400" b="1"/>
            </a:pPr>
            <a:endParaRPr lang="en-US"/>
          </a:p>
        </c:txPr>
        <c:crossAx val="343080240"/>
        <c:crosses val="autoZero"/>
        <c:crossBetween val="between"/>
        <c:minorUnit val="0.2"/>
      </c:valAx>
      <c:spPr>
        <a:ln>
          <a:solidFill>
            <a:sysClr val="windowText" lastClr="000000"/>
          </a:solidFill>
        </a:ln>
      </c:spPr>
    </c:plotArea>
    <c:plotVisOnly val="1"/>
    <c:dispBlanksAs val="gap"/>
    <c:showDLblsOverMax val="0"/>
  </c:chart>
  <c:spPr>
    <a:noFill/>
    <a:ln>
      <a:noFill/>
    </a:ln>
  </c:spPr>
  <c:txPr>
    <a:bodyPr/>
    <a:lstStyle/>
    <a:p>
      <a:pPr>
        <a:defRPr sz="1050" b="1">
          <a:latin typeface="Arial" pitchFamily="34" charset="0"/>
          <a:cs typeface="Arial" pitchFamily="34" charset="0"/>
        </a:defRPr>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469245692115"/>
          <c:y val="0.14935155164428"/>
          <c:w val="0.847634942371334"/>
          <c:h val="0.427927925926584"/>
        </c:manualLayout>
      </c:layout>
      <c:barChart>
        <c:barDir val="col"/>
        <c:grouping val="stacked"/>
        <c:varyColors val="0"/>
        <c:ser>
          <c:idx val="0"/>
          <c:order val="0"/>
          <c:tx>
            <c:strRef>
              <c:f>summary!$C$94</c:f>
              <c:strCache>
                <c:ptCount val="1"/>
                <c:pt idx="0">
                  <c:v>1st App</c:v>
                </c:pt>
              </c:strCache>
            </c:strRef>
          </c:tx>
          <c:spPr>
            <a:solidFill>
              <a:schemeClr val="tx1"/>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summary!$C$95:$C$141</c:f>
              <c:numCache>
                <c:formatCode>General</c:formatCode>
                <c:ptCount val="47"/>
                <c:pt idx="0">
                  <c:v>0.33045</c:v>
                </c:pt>
                <c:pt idx="1">
                  <c:v>0.508433333333333</c:v>
                </c:pt>
                <c:pt idx="2">
                  <c:v>0.320416666666667</c:v>
                </c:pt>
                <c:pt idx="3">
                  <c:v>0.113483333333333</c:v>
                </c:pt>
                <c:pt idx="4">
                  <c:v>0.205883333333333</c:v>
                </c:pt>
                <c:pt idx="5">
                  <c:v>0.259966666666667</c:v>
                </c:pt>
                <c:pt idx="6">
                  <c:v>0.321666666666667</c:v>
                </c:pt>
                <c:pt idx="8">
                  <c:v>0.407716666666667</c:v>
                </c:pt>
                <c:pt idx="9">
                  <c:v>0.705516666666667</c:v>
                </c:pt>
                <c:pt idx="10">
                  <c:v>0.311533333333333</c:v>
                </c:pt>
                <c:pt idx="11">
                  <c:v>0.0758283333333333</c:v>
                </c:pt>
                <c:pt idx="12">
                  <c:v>0.2518</c:v>
                </c:pt>
                <c:pt idx="13">
                  <c:v>0.260633333333333</c:v>
                </c:pt>
                <c:pt idx="14">
                  <c:v>0.336683333333333</c:v>
                </c:pt>
                <c:pt idx="16">
                  <c:v>0.936783333333333</c:v>
                </c:pt>
                <c:pt idx="17">
                  <c:v>0.937233333333333</c:v>
                </c:pt>
                <c:pt idx="18">
                  <c:v>0.825783333333333</c:v>
                </c:pt>
                <c:pt idx="19">
                  <c:v>0.8655</c:v>
                </c:pt>
                <c:pt idx="20">
                  <c:v>0.695733333333333</c:v>
                </c:pt>
                <c:pt idx="21">
                  <c:v>0.830133333333333</c:v>
                </c:pt>
                <c:pt idx="22">
                  <c:v>0.911083333333333</c:v>
                </c:pt>
                <c:pt idx="24">
                  <c:v>0.782833333333333</c:v>
                </c:pt>
                <c:pt idx="25">
                  <c:v>0.797533333333333</c:v>
                </c:pt>
                <c:pt idx="26">
                  <c:v>0.625783333333333</c:v>
                </c:pt>
                <c:pt idx="27">
                  <c:v>0.664616666666667</c:v>
                </c:pt>
                <c:pt idx="28">
                  <c:v>0.245133333333333</c:v>
                </c:pt>
                <c:pt idx="29">
                  <c:v>0.62075</c:v>
                </c:pt>
                <c:pt idx="32">
                  <c:v>0.638716666666667</c:v>
                </c:pt>
                <c:pt idx="33">
                  <c:v>0.855516666666667</c:v>
                </c:pt>
                <c:pt idx="34">
                  <c:v>0.546466666666667</c:v>
                </c:pt>
                <c:pt idx="35">
                  <c:v>0.575833333333333</c:v>
                </c:pt>
                <c:pt idx="36">
                  <c:v>0.11115</c:v>
                </c:pt>
                <c:pt idx="37">
                  <c:v>0.280333333333333</c:v>
                </c:pt>
                <c:pt idx="38">
                  <c:v>0.5824</c:v>
                </c:pt>
                <c:pt idx="40">
                  <c:v>0.326016666666667</c:v>
                </c:pt>
                <c:pt idx="41">
                  <c:v>0.345766666666667</c:v>
                </c:pt>
                <c:pt idx="42">
                  <c:v>0.26555</c:v>
                </c:pt>
                <c:pt idx="43">
                  <c:v>0.296366666666667</c:v>
                </c:pt>
                <c:pt idx="44">
                  <c:v>0.03163</c:v>
                </c:pt>
                <c:pt idx="46">
                  <c:v>0.172833333333333</c:v>
                </c:pt>
              </c:numCache>
            </c:numRef>
          </c:val>
        </c:ser>
        <c:ser>
          <c:idx val="1"/>
          <c:order val="1"/>
          <c:tx>
            <c:strRef>
              <c:f>summary!$D$94</c:f>
              <c:strCache>
                <c:ptCount val="1"/>
                <c:pt idx="0">
                  <c:v>2nd App</c:v>
                </c:pt>
              </c:strCache>
            </c:strRef>
          </c:tx>
          <c:spPr>
            <a:solidFill>
              <a:srgbClr val="FFC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summary!$D$95:$D$141</c:f>
              <c:numCache>
                <c:formatCode>General</c:formatCode>
                <c:ptCount val="47"/>
                <c:pt idx="0">
                  <c:v>0.0</c:v>
                </c:pt>
                <c:pt idx="1">
                  <c:v>0.0</c:v>
                </c:pt>
                <c:pt idx="2">
                  <c:v>0.311533333333333</c:v>
                </c:pt>
                <c:pt idx="3">
                  <c:v>0.825783333333333</c:v>
                </c:pt>
                <c:pt idx="4">
                  <c:v>0.625783333333333</c:v>
                </c:pt>
                <c:pt idx="5">
                  <c:v>0.546466666666667</c:v>
                </c:pt>
                <c:pt idx="6">
                  <c:v>0.26555</c:v>
                </c:pt>
                <c:pt idx="8">
                  <c:v>0.0</c:v>
                </c:pt>
                <c:pt idx="9">
                  <c:v>0.0</c:v>
                </c:pt>
                <c:pt idx="10">
                  <c:v>0.320416666666667</c:v>
                </c:pt>
                <c:pt idx="11">
                  <c:v>0.8655</c:v>
                </c:pt>
                <c:pt idx="12">
                  <c:v>0.664616666666667</c:v>
                </c:pt>
                <c:pt idx="13">
                  <c:v>0.575833333333333</c:v>
                </c:pt>
                <c:pt idx="14">
                  <c:v>0.296366666666667</c:v>
                </c:pt>
                <c:pt idx="16">
                  <c:v>0.0</c:v>
                </c:pt>
                <c:pt idx="17">
                  <c:v>0.0</c:v>
                </c:pt>
                <c:pt idx="18">
                  <c:v>0.113483333333333</c:v>
                </c:pt>
                <c:pt idx="19">
                  <c:v>0.0758283333333333</c:v>
                </c:pt>
                <c:pt idx="20">
                  <c:v>0.245133333333333</c:v>
                </c:pt>
                <c:pt idx="21">
                  <c:v>0.11115</c:v>
                </c:pt>
                <c:pt idx="22">
                  <c:v>0.03163</c:v>
                </c:pt>
                <c:pt idx="24">
                  <c:v>0.0</c:v>
                </c:pt>
                <c:pt idx="25">
                  <c:v>0.0</c:v>
                </c:pt>
                <c:pt idx="26">
                  <c:v>0.205883333333333</c:v>
                </c:pt>
                <c:pt idx="27">
                  <c:v>0.2518</c:v>
                </c:pt>
                <c:pt idx="28">
                  <c:v>0.695733333333333</c:v>
                </c:pt>
                <c:pt idx="29">
                  <c:v>0.280333333333333</c:v>
                </c:pt>
                <c:pt idx="32">
                  <c:v>0.0</c:v>
                </c:pt>
                <c:pt idx="33">
                  <c:v>0.0</c:v>
                </c:pt>
                <c:pt idx="34">
                  <c:v>0.259966666666667</c:v>
                </c:pt>
                <c:pt idx="35">
                  <c:v>0.260633333333333</c:v>
                </c:pt>
                <c:pt idx="36">
                  <c:v>0.830133333333333</c:v>
                </c:pt>
                <c:pt idx="37">
                  <c:v>0.62075</c:v>
                </c:pt>
                <c:pt idx="38">
                  <c:v>0.172833333333333</c:v>
                </c:pt>
                <c:pt idx="40">
                  <c:v>0.0</c:v>
                </c:pt>
                <c:pt idx="41">
                  <c:v>0.0</c:v>
                </c:pt>
                <c:pt idx="42">
                  <c:v>0.321666666666667</c:v>
                </c:pt>
                <c:pt idx="43">
                  <c:v>0.336683333333333</c:v>
                </c:pt>
                <c:pt idx="44">
                  <c:v>0.911083333333333</c:v>
                </c:pt>
                <c:pt idx="46">
                  <c:v>0.5824</c:v>
                </c:pt>
              </c:numCache>
            </c:numRef>
          </c:val>
        </c:ser>
        <c:ser>
          <c:idx val="2"/>
          <c:order val="2"/>
          <c:tx>
            <c:strRef>
              <c:f>summary!$E$94</c:f>
              <c:strCache>
                <c:ptCount val="1"/>
                <c:pt idx="0">
                  <c:v>Wasted-BW</c:v>
                </c:pt>
              </c:strCache>
            </c:strRef>
          </c:tx>
          <c:spPr>
            <a:solidFill>
              <a:srgbClr val="FF0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summary!$E$95:$E$141</c:f>
              <c:numCache>
                <c:formatCode>General</c:formatCode>
                <c:ptCount val="47"/>
                <c:pt idx="0">
                  <c:v>0.309564203169889</c:v>
                </c:pt>
                <c:pt idx="1">
                  <c:v>0.212356780789012</c:v>
                </c:pt>
                <c:pt idx="2">
                  <c:v>0.245491451448671</c:v>
                </c:pt>
                <c:pt idx="3">
                  <c:v>0.0598646468227941</c:v>
                </c:pt>
                <c:pt idx="4">
                  <c:v>0.123393814117288</c:v>
                </c:pt>
                <c:pt idx="5">
                  <c:v>0.160454480902707</c:v>
                </c:pt>
                <c:pt idx="6">
                  <c:v>0.374461418329375</c:v>
                </c:pt>
                <c:pt idx="8">
                  <c:v>0.0519240833990959</c:v>
                </c:pt>
                <c:pt idx="9">
                  <c:v>0.0898499110643471</c:v>
                </c:pt>
                <c:pt idx="10">
                  <c:v>0.245491451448671</c:v>
                </c:pt>
                <c:pt idx="11">
                  <c:v>0.0582292357743718</c:v>
                </c:pt>
                <c:pt idx="12">
                  <c:v>0.056114596046247</c:v>
                </c:pt>
                <c:pt idx="13">
                  <c:v>0.0914629269435111</c:v>
                </c:pt>
                <c:pt idx="14">
                  <c:v>0.325171908269842</c:v>
                </c:pt>
                <c:pt idx="16">
                  <c:v>0.0613697806230869</c:v>
                </c:pt>
                <c:pt idx="17">
                  <c:v>0.0613992606536316</c:v>
                </c:pt>
                <c:pt idx="18">
                  <c:v>0.0598646468227942</c:v>
                </c:pt>
                <c:pt idx="19">
                  <c:v>0.0582292357743717</c:v>
                </c:pt>
                <c:pt idx="20">
                  <c:v>0.0589385189383204</c:v>
                </c:pt>
                <c:pt idx="21">
                  <c:v>0.0583272723518248</c:v>
                </c:pt>
                <c:pt idx="22">
                  <c:v>0.0570215506342168</c:v>
                </c:pt>
                <c:pt idx="24">
                  <c:v>0.0770293668954993</c:v>
                </c:pt>
                <c:pt idx="25">
                  <c:v>0.0784758199847442</c:v>
                </c:pt>
                <c:pt idx="26">
                  <c:v>0.123393814117288</c:v>
                </c:pt>
                <c:pt idx="27">
                  <c:v>0.056114596046247</c:v>
                </c:pt>
                <c:pt idx="28">
                  <c:v>0.0589385189383205</c:v>
                </c:pt>
                <c:pt idx="29">
                  <c:v>0.0751187503385514</c:v>
                </c:pt>
                <c:pt idx="32">
                  <c:v>0.0249884995064166</c:v>
                </c:pt>
                <c:pt idx="33">
                  <c:v>0.0334703616147971</c:v>
                </c:pt>
                <c:pt idx="34">
                  <c:v>0.160454480902707</c:v>
                </c:pt>
                <c:pt idx="35">
                  <c:v>0.163143939018492</c:v>
                </c:pt>
                <c:pt idx="36">
                  <c:v>0.0583272723518248</c:v>
                </c:pt>
                <c:pt idx="37">
                  <c:v>0.0751187503385514</c:v>
                </c:pt>
                <c:pt idx="38">
                  <c:v>0.199468223668964</c:v>
                </c:pt>
                <c:pt idx="40">
                  <c:v>0.144890191948129</c:v>
                </c:pt>
                <c:pt idx="41">
                  <c:v>0.153667599926174</c:v>
                </c:pt>
                <c:pt idx="42">
                  <c:v>0.374461418329375</c:v>
                </c:pt>
                <c:pt idx="43">
                  <c:v>0.325171908269842</c:v>
                </c:pt>
                <c:pt idx="44">
                  <c:v>0.0570215506342168</c:v>
                </c:pt>
                <c:pt idx="46">
                  <c:v>0.199468223668964</c:v>
                </c:pt>
              </c:numCache>
            </c:numRef>
          </c:val>
        </c:ser>
        <c:ser>
          <c:idx val="3"/>
          <c:order val="3"/>
          <c:tx>
            <c:strRef>
              <c:f>summary!$F$94</c:f>
              <c:strCache>
                <c:ptCount val="1"/>
                <c:pt idx="0">
                  <c:v>Idle-BW</c:v>
                </c:pt>
              </c:strCache>
            </c:strRef>
          </c:tx>
          <c:spPr>
            <a:solidFill>
              <a:srgbClr val="FFC000">
                <a:lumMod val="20000"/>
                <a:lumOff val="80000"/>
              </a:srgbClr>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summary!$F$95:$F$141</c:f>
              <c:numCache>
                <c:formatCode>General</c:formatCode>
                <c:ptCount val="47"/>
                <c:pt idx="0">
                  <c:v>0.359985796830111</c:v>
                </c:pt>
                <c:pt idx="1">
                  <c:v>0.279209885877655</c:v>
                </c:pt>
                <c:pt idx="2">
                  <c:v>0.122558548551329</c:v>
                </c:pt>
                <c:pt idx="3">
                  <c:v>0.00086868651053984</c:v>
                </c:pt>
                <c:pt idx="4">
                  <c:v>0.0449395192160462</c:v>
                </c:pt>
                <c:pt idx="5">
                  <c:v>0.0331121857639587</c:v>
                </c:pt>
                <c:pt idx="6">
                  <c:v>0.0383219150039576</c:v>
                </c:pt>
                <c:pt idx="8">
                  <c:v>0.540359249934237</c:v>
                </c:pt>
                <c:pt idx="9">
                  <c:v>0.204633422268986</c:v>
                </c:pt>
                <c:pt idx="10">
                  <c:v>0.122558548551329</c:v>
                </c:pt>
                <c:pt idx="11">
                  <c:v>0.000442430892294898</c:v>
                </c:pt>
                <c:pt idx="12">
                  <c:v>0.027468737287086</c:v>
                </c:pt>
                <c:pt idx="13">
                  <c:v>0.0720704063898229</c:v>
                </c:pt>
                <c:pt idx="14">
                  <c:v>0.0417780917301579</c:v>
                </c:pt>
                <c:pt idx="16">
                  <c:v>0.00184688604358019</c:v>
                </c:pt>
                <c:pt idx="17">
                  <c:v>0.00136740601303542</c:v>
                </c:pt>
                <c:pt idx="18">
                  <c:v>0.00086868651053984</c:v>
                </c:pt>
                <c:pt idx="19">
                  <c:v>0.000442430892294898</c:v>
                </c:pt>
                <c:pt idx="20">
                  <c:v>0.000194814395013565</c:v>
                </c:pt>
                <c:pt idx="21">
                  <c:v>0.000389394314842306</c:v>
                </c:pt>
                <c:pt idx="22">
                  <c:v>0.000265116032450163</c:v>
                </c:pt>
                <c:pt idx="24">
                  <c:v>0.140137299771168</c:v>
                </c:pt>
                <c:pt idx="25">
                  <c:v>0.123990846681923</c:v>
                </c:pt>
                <c:pt idx="26">
                  <c:v>0.0449395192160462</c:v>
                </c:pt>
                <c:pt idx="27">
                  <c:v>0.027468737287086</c:v>
                </c:pt>
                <c:pt idx="28">
                  <c:v>0.000194814395013565</c:v>
                </c:pt>
                <c:pt idx="29">
                  <c:v>0.0237979163281156</c:v>
                </c:pt>
                <c:pt idx="32">
                  <c:v>0.336294833826916</c:v>
                </c:pt>
                <c:pt idx="33">
                  <c:v>0.111012971718536</c:v>
                </c:pt>
                <c:pt idx="34">
                  <c:v>0.0331121857639587</c:v>
                </c:pt>
                <c:pt idx="35">
                  <c:v>0.000389394314842306</c:v>
                </c:pt>
                <c:pt idx="36">
                  <c:v>0.000389394314842306</c:v>
                </c:pt>
                <c:pt idx="37">
                  <c:v>0.0237979163281156</c:v>
                </c:pt>
                <c:pt idx="38">
                  <c:v>0.0452984429977031</c:v>
                </c:pt>
                <c:pt idx="40">
                  <c:v>0.529093141385204</c:v>
                </c:pt>
                <c:pt idx="41">
                  <c:v>0.500565733407159</c:v>
                </c:pt>
                <c:pt idx="42">
                  <c:v>0.0383219150039576</c:v>
                </c:pt>
                <c:pt idx="43">
                  <c:v>0.0417780917301579</c:v>
                </c:pt>
                <c:pt idx="44">
                  <c:v>0.000265116032450163</c:v>
                </c:pt>
                <c:pt idx="46">
                  <c:v>0.0452984429977031</c:v>
                </c:pt>
              </c:numCache>
            </c:numRef>
          </c:val>
        </c:ser>
        <c:dLbls>
          <c:showLegendKey val="0"/>
          <c:showVal val="0"/>
          <c:showCatName val="0"/>
          <c:showSerName val="0"/>
          <c:showPercent val="0"/>
          <c:showBubbleSize val="0"/>
        </c:dLbls>
        <c:gapWidth val="25"/>
        <c:overlap val="100"/>
        <c:axId val="-17879920"/>
        <c:axId val="598981856"/>
      </c:barChart>
      <c:catAx>
        <c:axId val="-17879920"/>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a:pPr>
            <a:endParaRPr lang="en-US"/>
          </a:p>
        </c:txPr>
        <c:crossAx val="598981856"/>
        <c:crosses val="autoZero"/>
        <c:auto val="1"/>
        <c:lblAlgn val="ctr"/>
        <c:lblOffset val="100"/>
        <c:noMultiLvlLbl val="0"/>
      </c:catAx>
      <c:valAx>
        <c:axId val="598981856"/>
        <c:scaling>
          <c:orientation val="minMax"/>
          <c:max val="1.0"/>
          <c:min val="0.0"/>
        </c:scaling>
        <c:delete val="0"/>
        <c:axPos val="l"/>
        <c:majorGridlines/>
        <c:title>
          <c:tx>
            <c:rich>
              <a:bodyPr rot="-5400000" vert="horz"/>
              <a:lstStyle/>
              <a:p>
                <a:pPr>
                  <a:defRPr sz="2000"/>
                </a:pPr>
                <a:r>
                  <a:rPr lang="en-US" sz="2000" dirty="0"/>
                  <a:t>Percentage of Peak Bandwidth</a:t>
                </a:r>
              </a:p>
            </c:rich>
          </c:tx>
          <c:layout>
            <c:manualLayout>
              <c:xMode val="edge"/>
              <c:yMode val="edge"/>
              <c:x val="0.00351877211000799"/>
              <c:y val="0.0648388974292899"/>
            </c:manualLayout>
          </c:layout>
          <c:overlay val="0"/>
        </c:title>
        <c:numFmt formatCode="0%" sourceLinked="0"/>
        <c:majorTickMark val="out"/>
        <c:minorTickMark val="none"/>
        <c:tickLblPos val="nextTo"/>
        <c:spPr>
          <a:ln>
            <a:solidFill>
              <a:sysClr val="windowText" lastClr="000000"/>
            </a:solidFill>
          </a:ln>
        </c:spPr>
        <c:crossAx val="-17879920"/>
        <c:crosses val="autoZero"/>
        <c:crossBetween val="between"/>
      </c:valAx>
      <c:spPr>
        <a:ln w="22225">
          <a:solidFill>
            <a:sysClr val="windowText" lastClr="000000"/>
          </a:solidFill>
        </a:ln>
      </c:spPr>
    </c:plotArea>
    <c:legend>
      <c:legendPos val="t"/>
      <c:layout>
        <c:manualLayout>
          <c:xMode val="edge"/>
          <c:yMode val="edge"/>
          <c:x val="0.125784506405298"/>
          <c:y val="0.037037037037037"/>
          <c:w val="0.816063837430949"/>
          <c:h val="0.0946851719292664"/>
        </c:manualLayout>
      </c:layout>
      <c:overlay val="0"/>
      <c:txPr>
        <a:bodyPr/>
        <a:lstStyle/>
        <a:p>
          <a:pPr>
            <a:defRPr sz="2400"/>
          </a:pPr>
          <a:endParaRPr lang="en-US"/>
        </a:p>
      </c:txPr>
    </c:legend>
    <c:plotVisOnly val="1"/>
    <c:dispBlanksAs val="gap"/>
    <c:showDLblsOverMax val="0"/>
  </c:chart>
  <c:spPr>
    <a:ln>
      <a:noFill/>
    </a:ln>
  </c:spPr>
  <c:txPr>
    <a:bodyPr/>
    <a:lstStyle/>
    <a:p>
      <a:pPr>
        <a:defRPr sz="14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9888820077266"/>
          <c:y val="0.0736112204724409"/>
        </c:manualLayout>
      </c:layout>
      <c:overlay val="0"/>
    </c:title>
    <c:autoTitleDeleted val="0"/>
    <c:plotArea>
      <c:layout>
        <c:manualLayout>
          <c:layoutTarget val="inner"/>
          <c:xMode val="edge"/>
          <c:yMode val="edge"/>
          <c:x val="0.297646316937656"/>
          <c:y val="0.244294254884806"/>
          <c:w val="0.678544159252821"/>
          <c:h val="0.589432779235929"/>
        </c:manualLayout>
      </c:layout>
      <c:barChart>
        <c:barDir val="col"/>
        <c:grouping val="clustered"/>
        <c:varyColors val="0"/>
        <c:ser>
          <c:idx val="0"/>
          <c:order val="0"/>
          <c:tx>
            <c:strRef>
              <c:f>baseline!$O$89</c:f>
              <c:strCache>
                <c:ptCount val="1"/>
                <c:pt idx="0">
                  <c:v>HIST Performance </c:v>
                </c:pt>
              </c:strCache>
            </c:strRef>
          </c:tx>
          <c:spPr>
            <a:solidFill>
              <a:schemeClr val="tx1"/>
            </a:solidFill>
          </c:spPr>
          <c:invertIfNegative val="0"/>
          <c:cat>
            <c:strRef>
              <c:f>baseline!$N$90:$N$91</c:f>
              <c:strCache>
                <c:ptCount val="2"/>
                <c:pt idx="0">
                  <c:v>With DGEMM</c:v>
                </c:pt>
                <c:pt idx="1">
                  <c:v>With GUPS</c:v>
                </c:pt>
              </c:strCache>
            </c:strRef>
          </c:cat>
          <c:val>
            <c:numRef>
              <c:f>baseline!$O$90:$O$91</c:f>
              <c:numCache>
                <c:formatCode>General</c:formatCode>
                <c:ptCount val="2"/>
                <c:pt idx="0">
                  <c:v>0.641202537107314</c:v>
                </c:pt>
                <c:pt idx="1">
                  <c:v>0.24480605984766</c:v>
                </c:pt>
              </c:numCache>
            </c:numRef>
          </c:val>
        </c:ser>
        <c:dLbls>
          <c:showLegendKey val="0"/>
          <c:showVal val="0"/>
          <c:showCatName val="0"/>
          <c:showSerName val="0"/>
          <c:showPercent val="0"/>
          <c:showBubbleSize val="0"/>
        </c:dLbls>
        <c:gapWidth val="150"/>
        <c:axId val="718380528"/>
        <c:axId val="132404560"/>
      </c:barChart>
      <c:catAx>
        <c:axId val="718380528"/>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132404560"/>
        <c:crosses val="autoZero"/>
        <c:auto val="1"/>
        <c:lblAlgn val="ctr"/>
        <c:lblOffset val="100"/>
        <c:noMultiLvlLbl val="0"/>
      </c:catAx>
      <c:valAx>
        <c:axId val="132404560"/>
        <c:scaling>
          <c:orientation val="minMax"/>
          <c:max val="1.0"/>
          <c:min val="0.0"/>
        </c:scaling>
        <c:delete val="0"/>
        <c:axPos val="l"/>
        <c:majorGridlines/>
        <c:title>
          <c:tx>
            <c:rich>
              <a:bodyPr rot="-5400000" vert="horz"/>
              <a:lstStyle/>
              <a:p>
                <a:pPr>
                  <a:defRPr/>
                </a:pPr>
                <a:r>
                  <a:rPr lang="en-US" baseline="0" dirty="0" smtClean="0"/>
                  <a:t>Normalized </a:t>
                </a:r>
              </a:p>
              <a:p>
                <a:pPr>
                  <a:defRPr/>
                </a:pPr>
                <a:r>
                  <a:rPr lang="en-US" baseline="0" dirty="0" smtClean="0"/>
                  <a:t>IPC</a:t>
                </a:r>
                <a:endParaRPr lang="en-US" dirty="0"/>
              </a:p>
            </c:rich>
          </c:tx>
          <c:layout>
            <c:manualLayout>
              <c:xMode val="edge"/>
              <c:yMode val="edge"/>
              <c:x val="0.0725812616119614"/>
              <c:y val="0.283983796508459"/>
            </c:manualLayout>
          </c:layout>
          <c:overlay val="0"/>
        </c:title>
        <c:numFmt formatCode="General" sourceLinked="1"/>
        <c:majorTickMark val="out"/>
        <c:minorTickMark val="none"/>
        <c:tickLblPos val="nextTo"/>
        <c:crossAx val="718380528"/>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45589755826"/>
          <c:y val="0.193469688240189"/>
          <c:w val="0.794235531164665"/>
          <c:h val="0.45024262211126"/>
        </c:manualLayout>
      </c:layout>
      <c:lineChart>
        <c:grouping val="standard"/>
        <c:varyColors val="0"/>
        <c:ser>
          <c:idx val="0"/>
          <c:order val="0"/>
          <c:tx>
            <c:strRef>
              <c:f>updated_char!$H$2</c:f>
              <c:strCache>
                <c:ptCount val="1"/>
                <c:pt idx="0">
                  <c:v>Simulator</c:v>
                </c:pt>
              </c:strCache>
            </c:strRef>
          </c:tx>
          <c:spPr>
            <a:ln w="28575" cap="rnd">
              <a:noFill/>
              <a:round/>
            </a:ln>
            <a:effectLst/>
          </c:spPr>
          <c:marker>
            <c:symbol val="diamond"/>
            <c:size val="8"/>
            <c:spPr>
              <a:solidFill>
                <a:schemeClr val="tx1"/>
              </a:solidFill>
              <a:ln w="9525">
                <a:solidFill>
                  <a:schemeClr val="tx1"/>
                </a:solidFill>
              </a:ln>
              <a:effectLst/>
            </c:spPr>
          </c:marker>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updated_char!$H$3:$H$27</c:f>
              <c:numCache>
                <c:formatCode>General</c:formatCode>
                <c:ptCount val="25"/>
                <c:pt idx="0">
                  <c:v>0.0172866666666667</c:v>
                </c:pt>
                <c:pt idx="1">
                  <c:v>0.0383508333333333</c:v>
                </c:pt>
                <c:pt idx="2">
                  <c:v>0.021261875</c:v>
                </c:pt>
                <c:pt idx="3">
                  <c:v>0.0231066666666667</c:v>
                </c:pt>
                <c:pt idx="4">
                  <c:v>0.0336461458333333</c:v>
                </c:pt>
                <c:pt idx="5">
                  <c:v>0.0841398958333333</c:v>
                </c:pt>
                <c:pt idx="6">
                  <c:v>0.258317916666667</c:v>
                </c:pt>
                <c:pt idx="7">
                  <c:v>0.171200833333333</c:v>
                </c:pt>
                <c:pt idx="8">
                  <c:v>0.331908020833333</c:v>
                </c:pt>
                <c:pt idx="9">
                  <c:v>0.1217253125</c:v>
                </c:pt>
                <c:pt idx="10">
                  <c:v>0.215901979166667</c:v>
                </c:pt>
                <c:pt idx="11">
                  <c:v>0.436766041666667</c:v>
                </c:pt>
                <c:pt idx="12">
                  <c:v>0.242751666666667</c:v>
                </c:pt>
                <c:pt idx="13">
                  <c:v>0.232664166666667</c:v>
                </c:pt>
                <c:pt idx="14">
                  <c:v>0.283493333333333</c:v>
                </c:pt>
                <c:pt idx="15">
                  <c:v>0.4491871875</c:v>
                </c:pt>
                <c:pt idx="16">
                  <c:v>0.4654065625</c:v>
                </c:pt>
                <c:pt idx="17">
                  <c:v>0.331301458333333</c:v>
                </c:pt>
                <c:pt idx="18">
                  <c:v>0.434001666666667</c:v>
                </c:pt>
                <c:pt idx="19">
                  <c:v>0.5139503125</c:v>
                </c:pt>
                <c:pt idx="20">
                  <c:v>0.278165520833333</c:v>
                </c:pt>
                <c:pt idx="21">
                  <c:v>0.627706875</c:v>
                </c:pt>
                <c:pt idx="22">
                  <c:v>0.0385705208333333</c:v>
                </c:pt>
                <c:pt idx="23">
                  <c:v>0.2564496875</c:v>
                </c:pt>
                <c:pt idx="24">
                  <c:v>0.230064479166667</c:v>
                </c:pt>
              </c:numCache>
            </c:numRef>
          </c:val>
          <c:smooth val="0"/>
        </c:ser>
        <c:ser>
          <c:idx val="1"/>
          <c:order val="1"/>
          <c:tx>
            <c:strRef>
              <c:f>updated_char!$I$2</c:f>
              <c:strCache>
                <c:ptCount val="1"/>
                <c:pt idx="0">
                  <c:v>Model</c:v>
                </c:pt>
              </c:strCache>
            </c:strRef>
          </c:tx>
          <c:spPr>
            <a:ln w="28575" cap="rnd">
              <a:noFill/>
              <a:round/>
            </a:ln>
            <a:effectLst/>
          </c:spPr>
          <c:marker>
            <c:symbol val="circle"/>
            <c:size val="6"/>
            <c:spPr>
              <a:solidFill>
                <a:srgbClr val="FF0000"/>
              </a:solidFill>
              <a:ln w="9525">
                <a:noFill/>
              </a:ln>
              <a:effectLst/>
            </c:spPr>
          </c:marker>
          <c:dPt>
            <c:idx val="22"/>
            <c:marker>
              <c:symbol val="circle"/>
              <c:size val="7"/>
            </c:marker>
            <c:bubble3D val="0"/>
          </c:dPt>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updated_char!$I$3:$I$27</c:f>
              <c:numCache>
                <c:formatCode>General</c:formatCode>
                <c:ptCount val="25"/>
                <c:pt idx="0">
                  <c:v>0.0167994090568732</c:v>
                </c:pt>
                <c:pt idx="1">
                  <c:v>0.0363845513379051</c:v>
                </c:pt>
                <c:pt idx="2">
                  <c:v>0.0198851144364347</c:v>
                </c:pt>
                <c:pt idx="3">
                  <c:v>0.0228116645128101</c:v>
                </c:pt>
                <c:pt idx="4">
                  <c:v>0.033704719217829</c:v>
                </c:pt>
                <c:pt idx="5">
                  <c:v>0.0780298847609644</c:v>
                </c:pt>
                <c:pt idx="6">
                  <c:v>0.258136325791442</c:v>
                </c:pt>
                <c:pt idx="7">
                  <c:v>0.170960594418598</c:v>
                </c:pt>
                <c:pt idx="8">
                  <c:v>0.332069674566488</c:v>
                </c:pt>
                <c:pt idx="9">
                  <c:v>0.121311020378876</c:v>
                </c:pt>
                <c:pt idx="10">
                  <c:v>0.215982170593429</c:v>
                </c:pt>
                <c:pt idx="11">
                  <c:v>0.436461185414989</c:v>
                </c:pt>
                <c:pt idx="12">
                  <c:v>0.240315047493854</c:v>
                </c:pt>
                <c:pt idx="13">
                  <c:v>0.232763259155682</c:v>
                </c:pt>
                <c:pt idx="14">
                  <c:v>0.282102605613682</c:v>
                </c:pt>
                <c:pt idx="15">
                  <c:v>0.428873222239594</c:v>
                </c:pt>
                <c:pt idx="16">
                  <c:v>0.451151355139143</c:v>
                </c:pt>
                <c:pt idx="17">
                  <c:v>0.331741759689366</c:v>
                </c:pt>
                <c:pt idx="18">
                  <c:v>0.115413744793307</c:v>
                </c:pt>
                <c:pt idx="19">
                  <c:v>0.400962328773392</c:v>
                </c:pt>
                <c:pt idx="20">
                  <c:v>0.159465321420376</c:v>
                </c:pt>
                <c:pt idx="21">
                  <c:v>0.435108732168777</c:v>
                </c:pt>
                <c:pt idx="22">
                  <c:v>0.025029378509028</c:v>
                </c:pt>
                <c:pt idx="23">
                  <c:v>0.206415935892515</c:v>
                </c:pt>
                <c:pt idx="24">
                  <c:v>0.234781326483641</c:v>
                </c:pt>
              </c:numCache>
            </c:numRef>
          </c:val>
          <c:smooth val="0"/>
        </c:ser>
        <c:dLbls>
          <c:showLegendKey val="0"/>
          <c:showVal val="0"/>
          <c:showCatName val="0"/>
          <c:showSerName val="0"/>
          <c:showPercent val="0"/>
          <c:showBubbleSize val="0"/>
        </c:dLbls>
        <c:marker val="1"/>
        <c:smooth val="0"/>
        <c:axId val="496714784"/>
        <c:axId val="496716144"/>
      </c:lineChart>
      <c:catAx>
        <c:axId val="496714784"/>
        <c:scaling>
          <c:orientation val="minMax"/>
        </c:scaling>
        <c:delete val="0"/>
        <c:axPos val="b"/>
        <c:numFmt formatCode="General" sourceLinked="1"/>
        <c:majorTickMark val="none"/>
        <c:minorTickMark val="none"/>
        <c:tickLblPos val="nextTo"/>
        <c:spPr>
          <a:noFill/>
          <a:ln w="15875" cap="flat" cmpd="sng" algn="ctr">
            <a:solidFill>
              <a:sysClr val="windowText" lastClr="000000"/>
            </a:solidFill>
            <a:round/>
          </a:ln>
          <a:effectLst/>
        </c:spPr>
        <c:txPr>
          <a:bodyPr rot="-5400000"/>
          <a:lstStyle/>
          <a:p>
            <a:pPr>
              <a:defRPr/>
            </a:pPr>
            <a:endParaRPr lang="en-US"/>
          </a:p>
        </c:txPr>
        <c:crossAx val="496716144"/>
        <c:crosses val="autoZero"/>
        <c:auto val="1"/>
        <c:lblAlgn val="ctr"/>
        <c:lblOffset val="100"/>
        <c:noMultiLvlLbl val="0"/>
      </c:catAx>
      <c:valAx>
        <c:axId val="496716144"/>
        <c:scaling>
          <c:orientation val="minMax"/>
          <c:max val="1.0"/>
        </c:scaling>
        <c:delete val="0"/>
        <c:axPos val="l"/>
        <c:majorGridlines>
          <c:spPr>
            <a:ln w="9525" cap="flat" cmpd="sng" algn="ctr">
              <a:solidFill>
                <a:schemeClr val="tx1">
                  <a:lumMod val="15000"/>
                  <a:lumOff val="85000"/>
                </a:schemeClr>
              </a:solidFill>
              <a:prstDash val="dash"/>
              <a:round/>
            </a:ln>
            <a:effectLst/>
          </c:spPr>
        </c:majorGridlines>
        <c:title>
          <c:tx>
            <c:rich>
              <a:bodyPr rot="-5400000" vert="horz"/>
              <a:lstStyle/>
              <a:p>
                <a:pPr>
                  <a:defRPr/>
                </a:pPr>
                <a:r>
                  <a:rPr lang="en-US" dirty="0"/>
                  <a:t>Normalized IPC </a:t>
                </a:r>
              </a:p>
            </c:rich>
          </c:tx>
          <c:layout>
            <c:manualLayout>
              <c:xMode val="edge"/>
              <c:yMode val="edge"/>
              <c:x val="0.00144370211299345"/>
              <c:y val="0.15275965504312"/>
            </c:manualLayout>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496714784"/>
        <c:crosses val="autoZero"/>
        <c:crossBetween val="between"/>
        <c:majorUnit val="0.25"/>
      </c:valAx>
      <c:spPr>
        <a:noFill/>
        <a:ln w="15875">
          <a:solidFill>
            <a:schemeClr val="tx1"/>
          </a:solidFill>
        </a:ln>
        <a:effectLst/>
      </c:spPr>
    </c:plotArea>
    <c:legend>
      <c:legendPos val="b"/>
      <c:layout>
        <c:manualLayout>
          <c:xMode val="edge"/>
          <c:yMode val="edge"/>
          <c:x val="0.102376464973418"/>
          <c:y val="0.06457938647604"/>
          <c:w val="0.800038560939239"/>
          <c:h val="0.107901222713015"/>
        </c:manualLayout>
      </c:layout>
      <c:overlay val="0"/>
      <c:spPr>
        <a:noFill/>
        <a:ln>
          <a:noFill/>
        </a:ln>
        <a:effectLst/>
      </c:spPr>
      <c:txPr>
        <a:bodyPr rot="0" vert="horz"/>
        <a:lstStyle/>
        <a:p>
          <a:pPr>
            <a:defRPr sz="2000"/>
          </a:pPr>
          <a:endParaRPr lang="en-US"/>
        </a:p>
      </c:txPr>
    </c:legend>
    <c:plotVisOnly val="1"/>
    <c:dispBlanksAs val="gap"/>
    <c:showDLblsOverMax val="0"/>
  </c:chart>
  <c:spPr>
    <a:solidFill>
      <a:schemeClr val="bg1"/>
    </a:solidFill>
    <a:ln w="9525" cap="flat" cmpd="sng" algn="ctr">
      <a:noFill/>
      <a:round/>
    </a:ln>
    <a:effectLst/>
  </c:spPr>
  <c:txPr>
    <a:bodyPr/>
    <a:lstStyle/>
    <a:p>
      <a:pPr>
        <a:defRPr sz="1500" b="1">
          <a:solidFill>
            <a:schemeClr val="tx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14934653292785"/>
          <c:y val="0.0433586633860982"/>
          <c:w val="0.902357002755424"/>
          <c:h val="0.805836506800286"/>
        </c:manualLayout>
      </c:layout>
      <c:lineChart>
        <c:grouping val="standard"/>
        <c:varyColors val="0"/>
        <c:ser>
          <c:idx val="0"/>
          <c:order val="0"/>
          <c:tx>
            <c:v>Warp Size 4</c:v>
          </c:tx>
          <c:spPr>
            <a:ln w="0">
              <a:solidFill>
                <a:schemeClr val="tx1"/>
              </a:solidFill>
            </a:ln>
          </c:spPr>
          <c:marker>
            <c:symbol val="diamond"/>
            <c:size val="3"/>
            <c:spPr>
              <a:solidFill>
                <a:schemeClr val="tx1"/>
              </a:solidFill>
              <a:ln>
                <a:solidFill>
                  <a:schemeClr val="tx1"/>
                </a:solidFill>
              </a:ln>
            </c:spPr>
          </c:marker>
          <c:val>
            <c:numRef>
              <c:f>all_trace!$A$2:$A$165</c:f>
              <c:numCache>
                <c:formatCode>General</c:formatCode>
                <c:ptCount val="164"/>
                <c:pt idx="0">
                  <c:v>0.57</c:v>
                </c:pt>
                <c:pt idx="1">
                  <c:v>0.62</c:v>
                </c:pt>
                <c:pt idx="2">
                  <c:v>0.78</c:v>
                </c:pt>
                <c:pt idx="3">
                  <c:v>0.8</c:v>
                </c:pt>
                <c:pt idx="4">
                  <c:v>0.81</c:v>
                </c:pt>
                <c:pt idx="5">
                  <c:v>0.82</c:v>
                </c:pt>
                <c:pt idx="6">
                  <c:v>0.82</c:v>
                </c:pt>
                <c:pt idx="7">
                  <c:v>0.83</c:v>
                </c:pt>
                <c:pt idx="8">
                  <c:v>0.85</c:v>
                </c:pt>
                <c:pt idx="9">
                  <c:v>0.89</c:v>
                </c:pt>
                <c:pt idx="10">
                  <c:v>0.9</c:v>
                </c:pt>
                <c:pt idx="11">
                  <c:v>0.91</c:v>
                </c:pt>
                <c:pt idx="12">
                  <c:v>0.92</c:v>
                </c:pt>
                <c:pt idx="13">
                  <c:v>0.92</c:v>
                </c:pt>
                <c:pt idx="14">
                  <c:v>0.93</c:v>
                </c:pt>
                <c:pt idx="15">
                  <c:v>0.94</c:v>
                </c:pt>
                <c:pt idx="16">
                  <c:v>0.96</c:v>
                </c:pt>
                <c:pt idx="17">
                  <c:v>0.97</c:v>
                </c:pt>
                <c:pt idx="18">
                  <c:v>0.97</c:v>
                </c:pt>
                <c:pt idx="19">
                  <c:v>0.97</c:v>
                </c:pt>
                <c:pt idx="20">
                  <c:v>0.98</c:v>
                </c:pt>
                <c:pt idx="21">
                  <c:v>0.98</c:v>
                </c:pt>
                <c:pt idx="22">
                  <c:v>0.99</c:v>
                </c:pt>
                <c:pt idx="23">
                  <c:v>0.99</c:v>
                </c:pt>
                <c:pt idx="24">
                  <c:v>0.99</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1.0</c:v>
                </c:pt>
                <c:pt idx="61">
                  <c:v>1.0</c:v>
                </c:pt>
                <c:pt idx="62">
                  <c:v>1.0</c:v>
                </c:pt>
                <c:pt idx="63">
                  <c:v>1.0</c:v>
                </c:pt>
                <c:pt idx="64">
                  <c:v>1.0</c:v>
                </c:pt>
                <c:pt idx="65">
                  <c:v>1.0</c:v>
                </c:pt>
                <c:pt idx="66">
                  <c:v>1.0</c:v>
                </c:pt>
                <c:pt idx="67">
                  <c:v>1.0</c:v>
                </c:pt>
                <c:pt idx="68">
                  <c:v>1.0</c:v>
                </c:pt>
                <c:pt idx="69">
                  <c:v>1.0</c:v>
                </c:pt>
                <c:pt idx="70">
                  <c:v>1.0</c:v>
                </c:pt>
                <c:pt idx="71">
                  <c:v>1.0</c:v>
                </c:pt>
                <c:pt idx="72">
                  <c:v>1.0</c:v>
                </c:pt>
                <c:pt idx="73">
                  <c:v>1.0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1.01</c:v>
                </c:pt>
                <c:pt idx="105">
                  <c:v>1.01</c:v>
                </c:pt>
                <c:pt idx="106">
                  <c:v>1.01</c:v>
                </c:pt>
                <c:pt idx="107">
                  <c:v>1.01</c:v>
                </c:pt>
                <c:pt idx="108">
                  <c:v>1.01</c:v>
                </c:pt>
                <c:pt idx="109">
                  <c:v>1.01</c:v>
                </c:pt>
                <c:pt idx="110">
                  <c:v>1.01</c:v>
                </c:pt>
                <c:pt idx="111">
                  <c:v>1.01</c:v>
                </c:pt>
                <c:pt idx="112">
                  <c:v>1.01</c:v>
                </c:pt>
                <c:pt idx="113">
                  <c:v>1.01</c:v>
                </c:pt>
                <c:pt idx="114">
                  <c:v>1.01</c:v>
                </c:pt>
                <c:pt idx="115">
                  <c:v>1.01</c:v>
                </c:pt>
                <c:pt idx="116">
                  <c:v>1.01</c:v>
                </c:pt>
                <c:pt idx="117">
                  <c:v>1.01</c:v>
                </c:pt>
                <c:pt idx="118">
                  <c:v>1.01</c:v>
                </c:pt>
                <c:pt idx="119">
                  <c:v>1.01</c:v>
                </c:pt>
                <c:pt idx="120">
                  <c:v>1.02</c:v>
                </c:pt>
                <c:pt idx="121">
                  <c:v>1.02</c:v>
                </c:pt>
                <c:pt idx="122">
                  <c:v>1.02</c:v>
                </c:pt>
                <c:pt idx="123">
                  <c:v>1.02</c:v>
                </c:pt>
                <c:pt idx="124">
                  <c:v>1.02</c:v>
                </c:pt>
                <c:pt idx="125">
                  <c:v>1.02</c:v>
                </c:pt>
                <c:pt idx="126">
                  <c:v>1.02</c:v>
                </c:pt>
                <c:pt idx="127">
                  <c:v>1.02</c:v>
                </c:pt>
                <c:pt idx="128">
                  <c:v>1.02</c:v>
                </c:pt>
                <c:pt idx="129">
                  <c:v>1.02</c:v>
                </c:pt>
                <c:pt idx="130">
                  <c:v>1.03</c:v>
                </c:pt>
                <c:pt idx="131">
                  <c:v>1.03</c:v>
                </c:pt>
                <c:pt idx="132">
                  <c:v>1.03</c:v>
                </c:pt>
                <c:pt idx="133">
                  <c:v>1.03</c:v>
                </c:pt>
                <c:pt idx="134">
                  <c:v>1.03</c:v>
                </c:pt>
                <c:pt idx="135">
                  <c:v>1.03</c:v>
                </c:pt>
                <c:pt idx="136">
                  <c:v>1.04</c:v>
                </c:pt>
                <c:pt idx="137">
                  <c:v>1.05</c:v>
                </c:pt>
                <c:pt idx="138">
                  <c:v>1.05</c:v>
                </c:pt>
                <c:pt idx="139">
                  <c:v>1.05</c:v>
                </c:pt>
                <c:pt idx="140">
                  <c:v>1.05</c:v>
                </c:pt>
                <c:pt idx="141">
                  <c:v>1.05</c:v>
                </c:pt>
                <c:pt idx="142">
                  <c:v>1.06</c:v>
                </c:pt>
                <c:pt idx="143">
                  <c:v>1.07</c:v>
                </c:pt>
                <c:pt idx="144">
                  <c:v>1.07</c:v>
                </c:pt>
                <c:pt idx="145">
                  <c:v>1.08</c:v>
                </c:pt>
                <c:pt idx="146">
                  <c:v>1.08</c:v>
                </c:pt>
                <c:pt idx="147">
                  <c:v>1.09</c:v>
                </c:pt>
                <c:pt idx="148">
                  <c:v>1.1</c:v>
                </c:pt>
                <c:pt idx="149">
                  <c:v>1.11</c:v>
                </c:pt>
                <c:pt idx="150">
                  <c:v>1.12</c:v>
                </c:pt>
                <c:pt idx="151">
                  <c:v>1.12</c:v>
                </c:pt>
                <c:pt idx="152">
                  <c:v>1.12</c:v>
                </c:pt>
                <c:pt idx="153">
                  <c:v>1.13</c:v>
                </c:pt>
                <c:pt idx="154">
                  <c:v>1.13</c:v>
                </c:pt>
                <c:pt idx="155">
                  <c:v>1.17</c:v>
                </c:pt>
                <c:pt idx="156">
                  <c:v>1.2</c:v>
                </c:pt>
                <c:pt idx="157">
                  <c:v>1.2</c:v>
                </c:pt>
                <c:pt idx="158">
                  <c:v>1.2</c:v>
                </c:pt>
                <c:pt idx="159">
                  <c:v>1.25</c:v>
                </c:pt>
                <c:pt idx="160">
                  <c:v>1.5</c:v>
                </c:pt>
                <c:pt idx="161">
                  <c:v>1.6</c:v>
                </c:pt>
                <c:pt idx="162">
                  <c:v>1.62</c:v>
                </c:pt>
                <c:pt idx="163">
                  <c:v>1.63</c:v>
                </c:pt>
              </c:numCache>
            </c:numRef>
          </c:val>
          <c:smooth val="0"/>
        </c:ser>
        <c:dLbls>
          <c:showLegendKey val="0"/>
          <c:showVal val="0"/>
          <c:showCatName val="0"/>
          <c:showSerName val="0"/>
          <c:showPercent val="0"/>
          <c:showBubbleSize val="0"/>
        </c:dLbls>
        <c:marker val="1"/>
        <c:smooth val="0"/>
        <c:axId val="629879776"/>
        <c:axId val="629881136"/>
      </c:lineChart>
      <c:catAx>
        <c:axId val="629879776"/>
        <c:scaling>
          <c:orientation val="minMax"/>
        </c:scaling>
        <c:delete val="1"/>
        <c:axPos val="b"/>
        <c:majorTickMark val="out"/>
        <c:minorTickMark val="none"/>
        <c:tickLblPos val="nextTo"/>
        <c:crossAx val="629881136"/>
        <c:crosses val="autoZero"/>
        <c:auto val="1"/>
        <c:lblAlgn val="ctr"/>
        <c:lblOffset val="100"/>
        <c:noMultiLvlLbl val="0"/>
      </c:catAx>
      <c:valAx>
        <c:axId val="629881136"/>
        <c:scaling>
          <c:orientation val="minMax"/>
        </c:scaling>
        <c:delete val="0"/>
        <c:axPos val="l"/>
        <c:majorGridlines/>
        <c:title>
          <c:tx>
            <c:rich>
              <a:bodyPr rot="-5400000" vert="horz"/>
              <a:lstStyle/>
              <a:p>
                <a:pPr>
                  <a:defRPr sz="1400"/>
                </a:pPr>
                <a:r>
                  <a:rPr lang="en-CA" sz="1400" dirty="0" smtClean="0"/>
                  <a:t>IPC normalized to warp size 32</a:t>
                </a:r>
                <a:endParaRPr lang="en-CA" sz="1400" dirty="0"/>
              </a:p>
            </c:rich>
          </c:tx>
          <c:overlay val="0"/>
        </c:title>
        <c:numFmt formatCode="General" sourceLinked="1"/>
        <c:majorTickMark val="out"/>
        <c:minorTickMark val="none"/>
        <c:tickLblPos val="nextTo"/>
        <c:crossAx val="629879776"/>
        <c:crosses val="autoZero"/>
        <c:crossBetween val="between"/>
      </c:valAx>
      <c:spPr>
        <a:ln>
          <a:solidFill>
            <a:schemeClr val="bg1">
              <a:lumMod val="75000"/>
            </a:schemeClr>
          </a:solidFill>
        </a:ln>
      </c:spPr>
    </c:plotArea>
    <c:legend>
      <c:legendPos val="r"/>
      <c:layout>
        <c:manualLayout>
          <c:xMode val="edge"/>
          <c:yMode val="edge"/>
          <c:x val="0.774046283412889"/>
          <c:y val="0.079657064878291"/>
          <c:w val="0.17585043294989"/>
          <c:h val="0.114958177336345"/>
        </c:manualLayout>
      </c:layout>
      <c:overlay val="0"/>
      <c:spPr>
        <a:solidFill>
          <a:schemeClr val="bg1"/>
        </a:solidFill>
        <a:ln>
          <a:solidFill>
            <a:schemeClr val="tx1"/>
          </a:solidFill>
        </a:ln>
      </c:spPr>
    </c:legend>
    <c:plotVisOnly val="1"/>
    <c:dispBlanksAs val="gap"/>
    <c:showDLblsOverMax val="0"/>
  </c:chart>
  <c:spPr>
    <a:ln>
      <a:noFill/>
    </a:ln>
  </c:spPr>
  <c:txPr>
    <a:bodyPr/>
    <a:lstStyle/>
    <a:p>
      <a:pPr>
        <a:defRPr sz="1600" b="1">
          <a:solidFill>
            <a:sysClr val="windowText" lastClr="000000"/>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095738032746"/>
          <c:y val="0.193201735199767"/>
          <c:w val="0.841856642919635"/>
          <c:h val="0.639769247594051"/>
        </c:manualLayout>
      </c:layout>
      <c:barChart>
        <c:barDir val="col"/>
        <c:grouping val="clustered"/>
        <c:varyColors val="0"/>
        <c:ser>
          <c:idx val="0"/>
          <c:order val="0"/>
          <c:tx>
            <c:v>Round Robin</c:v>
          </c:tx>
          <c:spPr>
            <a:solidFill>
              <a:srgbClr val="000000">
                <a:lumMod val="95000"/>
                <a:lumOff val="5000"/>
              </a:srgbClr>
            </a:solidFill>
            <a:ln>
              <a:solidFill>
                <a:schemeClr val="tx1"/>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requests!$M$159:$M$167</c:f>
              <c:numCache>
                <c:formatCode>0.00</c:formatCode>
                <c:ptCount val="9"/>
                <c:pt idx="0">
                  <c:v>1.0</c:v>
                </c:pt>
                <c:pt idx="1">
                  <c:v>1.0</c:v>
                </c:pt>
                <c:pt idx="2">
                  <c:v>1.0</c:v>
                </c:pt>
                <c:pt idx="3">
                  <c:v>1.0</c:v>
                </c:pt>
                <c:pt idx="4">
                  <c:v>1.0</c:v>
                </c:pt>
                <c:pt idx="5">
                  <c:v>1.0</c:v>
                </c:pt>
                <c:pt idx="6">
                  <c:v>1.0</c:v>
                </c:pt>
                <c:pt idx="8" formatCode="General">
                  <c:v>1.0</c:v>
                </c:pt>
              </c:numCache>
            </c:numRef>
          </c:val>
        </c:ser>
        <c:ser>
          <c:idx val="2"/>
          <c:order val="1"/>
          <c:tx>
            <c:v>CTA-Aware-Locality</c:v>
          </c:tx>
          <c:spPr>
            <a:solidFill>
              <a:srgbClr val="006633">
                <a:lumMod val="60000"/>
                <a:lumOff val="40000"/>
              </a:srgbClr>
            </a:solidFill>
            <a:ln>
              <a:solidFill>
                <a:sysClr val="windowText" lastClr="000000"/>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requests!$O$159:$O$167</c:f>
              <c:numCache>
                <c:formatCode>General</c:formatCode>
                <c:ptCount val="9"/>
                <c:pt idx="0">
                  <c:v>0.581447742497342</c:v>
                </c:pt>
                <c:pt idx="1">
                  <c:v>0.924712607867728</c:v>
                </c:pt>
                <c:pt idx="2">
                  <c:v>0.828158921495696</c:v>
                </c:pt>
                <c:pt idx="3">
                  <c:v>0.505421700855106</c:v>
                </c:pt>
                <c:pt idx="4">
                  <c:v>0.0389296340705146</c:v>
                </c:pt>
                <c:pt idx="5">
                  <c:v>0.920989691458595</c:v>
                </c:pt>
                <c:pt idx="6">
                  <c:v>0.835761186327578</c:v>
                </c:pt>
                <c:pt idx="8">
                  <c:v>0.662203069224651</c:v>
                </c:pt>
              </c:numCache>
            </c:numRef>
          </c:val>
        </c:ser>
        <c:dLbls>
          <c:showLegendKey val="0"/>
          <c:showVal val="0"/>
          <c:showCatName val="0"/>
          <c:showSerName val="0"/>
          <c:showPercent val="0"/>
          <c:showBubbleSize val="0"/>
        </c:dLbls>
        <c:gapWidth val="158"/>
        <c:overlap val="-5"/>
        <c:axId val="815399952"/>
        <c:axId val="786019360"/>
      </c:barChart>
      <c:catAx>
        <c:axId val="81539995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a:latin typeface="Arial"/>
                <a:cs typeface="Arial"/>
              </a:defRPr>
            </a:pPr>
            <a:endParaRPr lang="en-US"/>
          </a:p>
        </c:txPr>
        <c:crossAx val="786019360"/>
        <c:crosses val="autoZero"/>
        <c:auto val="1"/>
        <c:lblAlgn val="ctr"/>
        <c:lblOffset val="100"/>
        <c:noMultiLvlLbl val="0"/>
      </c:catAx>
      <c:valAx>
        <c:axId val="786019360"/>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dirty="0"/>
                  <a:t>Normalized L1 Miss Rates</a:t>
                </a:r>
              </a:p>
            </c:rich>
          </c:tx>
          <c:layout>
            <c:manualLayout>
              <c:xMode val="edge"/>
              <c:yMode val="edge"/>
              <c:x val="0.0135893001692545"/>
              <c:y val="0.123757290755322"/>
            </c:manualLayout>
          </c:layout>
          <c:overlay val="0"/>
          <c:spPr>
            <a:solidFill>
              <a:sysClr val="window" lastClr="FFFFFF"/>
            </a:solidFill>
          </c:spPr>
        </c:title>
        <c:numFmt formatCode="0.00" sourceLinked="1"/>
        <c:majorTickMark val="out"/>
        <c:minorTickMark val="none"/>
        <c:tickLblPos val="nextTo"/>
        <c:spPr>
          <a:ln>
            <a:solidFill>
              <a:sysClr val="windowText" lastClr="000000"/>
            </a:solidFill>
          </a:ln>
        </c:spPr>
        <c:crossAx val="815399952"/>
        <c:crosses val="autoZero"/>
        <c:crossBetween val="between"/>
      </c:valAx>
      <c:spPr>
        <a:ln>
          <a:solidFill>
            <a:sysClr val="windowText" lastClr="000000"/>
          </a:solidFill>
        </a:ln>
      </c:spPr>
    </c:plotArea>
    <c:plotVisOnly val="1"/>
    <c:dispBlanksAs val="gap"/>
    <c:showDLblsOverMax val="0"/>
  </c:chart>
  <c:spPr>
    <a:noFill/>
    <a:ln>
      <a:noFill/>
    </a:ln>
  </c:spPr>
  <c:txPr>
    <a:bodyPr/>
    <a:lstStyle/>
    <a:p>
      <a:pPr>
        <a:defRPr sz="1400" b="0">
          <a:latin typeface="+mn-lt"/>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ln w="38100">
              <a:solidFill>
                <a:schemeClr val="tx1"/>
              </a:solidFill>
            </a:ln>
          </c:spPr>
          <c:invertIfNegative val="0"/>
          <c:cat>
            <c:strRef>
              <c:f>Sheet1!$G$1:$G$20</c:f>
              <c:strCache>
                <c:ptCount val="20"/>
                <c:pt idx="0">
                  <c:v>CONS</c:v>
                </c:pt>
                <c:pt idx="1">
                  <c:v>JPEG</c:v>
                </c:pt>
                <c:pt idx="2">
                  <c:v>LPS</c:v>
                </c:pt>
                <c:pt idx="3">
                  <c:v>MUM</c:v>
                </c:pt>
                <c:pt idx="4">
                  <c:v>SCP</c:v>
                </c:pt>
                <c:pt idx="5">
                  <c:v>MM</c:v>
                </c:pt>
                <c:pt idx="6">
                  <c:v>PVC</c:v>
                </c:pt>
                <c:pt idx="7">
                  <c:v>PVR</c:v>
                </c:pt>
                <c:pt idx="8">
                  <c:v>bfs</c:v>
                </c:pt>
                <c:pt idx="9">
                  <c:v>TRA</c:v>
                </c:pt>
                <c:pt idx="10">
                  <c:v>NN</c:v>
                </c:pt>
                <c:pt idx="11">
                  <c:v>STO</c:v>
                </c:pt>
                <c:pt idx="12">
                  <c:v>bp</c:v>
                </c:pt>
                <c:pt idx="13">
                  <c:v>hw</c:v>
                </c:pt>
                <c:pt idx="14">
                  <c:v>hs</c:v>
                </c:pt>
                <c:pt idx="15">
                  <c:v>SLA</c:v>
                </c:pt>
                <c:pt idx="16">
                  <c:v>nw</c:v>
                </c:pt>
                <c:pt idx="17">
                  <c:v>pf</c:v>
                </c:pt>
                <c:pt idx="18">
                  <c:v>mc</c:v>
                </c:pt>
                <c:pt idx="19">
                  <c:v>Geomean</c:v>
                </c:pt>
              </c:strCache>
            </c:strRef>
          </c:cat>
          <c:val>
            <c:numRef>
              <c:f>Sheet1!$H$1:$H$20</c:f>
              <c:numCache>
                <c:formatCode>General</c:formatCode>
                <c:ptCount val="20"/>
                <c:pt idx="0">
                  <c:v>0.6875</c:v>
                </c:pt>
                <c:pt idx="1">
                  <c:v>0.625</c:v>
                </c:pt>
                <c:pt idx="2">
                  <c:v>0.375</c:v>
                </c:pt>
                <c:pt idx="3">
                  <c:v>0.125</c:v>
                </c:pt>
                <c:pt idx="4">
                  <c:v>0.0625</c:v>
                </c:pt>
                <c:pt idx="5" formatCode="0%">
                  <c:v>0.34375</c:v>
                </c:pt>
                <c:pt idx="6">
                  <c:v>0.25</c:v>
                </c:pt>
                <c:pt idx="7">
                  <c:v>0.34375</c:v>
                </c:pt>
                <c:pt idx="8" formatCode="0%">
                  <c:v>0.375</c:v>
                </c:pt>
                <c:pt idx="9" formatCode="0%">
                  <c:v>0.5625</c:v>
                </c:pt>
                <c:pt idx="10" formatCode="0%">
                  <c:v>0.671875</c:v>
                </c:pt>
                <c:pt idx="11" formatCode="0%">
                  <c:v>0.4375</c:v>
                </c:pt>
                <c:pt idx="12" formatCode="0%">
                  <c:v>0.25</c:v>
                </c:pt>
                <c:pt idx="13" formatCode="0%">
                  <c:v>0.125</c:v>
                </c:pt>
                <c:pt idx="14" formatCode="0%">
                  <c:v>0.15625</c:v>
                </c:pt>
                <c:pt idx="15">
                  <c:v>0.25</c:v>
                </c:pt>
                <c:pt idx="16" formatCode="0%">
                  <c:v>0.625</c:v>
                </c:pt>
                <c:pt idx="17" formatCode="0%">
                  <c:v>0.25</c:v>
                </c:pt>
                <c:pt idx="18" formatCode="0%">
                  <c:v>0.5</c:v>
                </c:pt>
                <c:pt idx="19">
                  <c:v>0.252455826826868</c:v>
                </c:pt>
              </c:numCache>
            </c:numRef>
          </c:val>
        </c:ser>
        <c:dLbls>
          <c:showLegendKey val="0"/>
          <c:showVal val="0"/>
          <c:showCatName val="0"/>
          <c:showSerName val="0"/>
          <c:showPercent val="0"/>
          <c:showBubbleSize val="0"/>
        </c:dLbls>
        <c:gapWidth val="59"/>
        <c:overlap val="48"/>
        <c:axId val="785099808"/>
        <c:axId val="469214192"/>
      </c:barChart>
      <c:catAx>
        <c:axId val="785099808"/>
        <c:scaling>
          <c:orientation val="minMax"/>
        </c:scaling>
        <c:delete val="0"/>
        <c:axPos val="b"/>
        <c:numFmt formatCode="General" sourceLinked="0"/>
        <c:majorTickMark val="out"/>
        <c:minorTickMark val="none"/>
        <c:tickLblPos val="nextTo"/>
        <c:txPr>
          <a:bodyPr/>
          <a:lstStyle/>
          <a:p>
            <a:pPr>
              <a:defRPr sz="1400" b="1"/>
            </a:pPr>
            <a:endParaRPr lang="en-US"/>
          </a:p>
        </c:txPr>
        <c:crossAx val="469214192"/>
        <c:crosses val="autoZero"/>
        <c:auto val="1"/>
        <c:lblAlgn val="ctr"/>
        <c:lblOffset val="100"/>
        <c:noMultiLvlLbl val="0"/>
      </c:catAx>
      <c:valAx>
        <c:axId val="469214192"/>
        <c:scaling>
          <c:orientation val="minMax"/>
          <c:max val="1.0"/>
          <c:min val="0.0"/>
        </c:scaling>
        <c:delete val="0"/>
        <c:axPos val="l"/>
        <c:majorGridlines/>
        <c:title>
          <c:tx>
            <c:rich>
              <a:bodyPr rot="-5400000" vert="horz"/>
              <a:lstStyle/>
              <a:p>
                <a:pPr>
                  <a:defRPr sz="2000"/>
                </a:pPr>
                <a:r>
                  <a:rPr lang="en-US" sz="2000" dirty="0" smtClean="0"/>
                  <a:t>% Unallocated Registers</a:t>
                </a:r>
                <a:endParaRPr lang="en-US" sz="2000" dirty="0"/>
              </a:p>
            </c:rich>
          </c:tx>
          <c:overlay val="0"/>
        </c:title>
        <c:numFmt formatCode="0%" sourceLinked="0"/>
        <c:majorTickMark val="out"/>
        <c:minorTickMark val="none"/>
        <c:tickLblPos val="nextTo"/>
        <c:txPr>
          <a:bodyPr/>
          <a:lstStyle/>
          <a:p>
            <a:pPr>
              <a:defRPr sz="1800" b="1"/>
            </a:pPr>
            <a:endParaRPr lang="en-US"/>
          </a:p>
        </c:txPr>
        <c:crossAx val="78509980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(2)'!$I$2:$I$11</c:f>
              <c:numCache>
                <c:formatCode>0%</c:formatCode>
                <c:ptCount val="10"/>
                <c:pt idx="0">
                  <c:v>0.611097465886939</c:v>
                </c:pt>
                <c:pt idx="1">
                  <c:v>0.491306112783735</c:v>
                </c:pt>
                <c:pt idx="2">
                  <c:v>0.363500807486047</c:v>
                </c:pt>
                <c:pt idx="3">
                  <c:v>0.870771665413024</c:v>
                </c:pt>
                <c:pt idx="4">
                  <c:v>0.279553375397824</c:v>
                </c:pt>
                <c:pt idx="5">
                  <c:v>0.610363722998729</c:v>
                </c:pt>
                <c:pt idx="6">
                  <c:v>0.788190049515098</c:v>
                </c:pt>
                <c:pt idx="7">
                  <c:v>0.652107940287405</c:v>
                </c:pt>
                <c:pt idx="8">
                  <c:v>0.71483239665983</c:v>
                </c:pt>
                <c:pt idx="9">
                  <c:v>0.665897970754612</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(2)'!$G$2:$G$11</c:f>
              <c:numCache>
                <c:formatCode>0%</c:formatCode>
                <c:ptCount val="10"/>
                <c:pt idx="0">
                  <c:v>0.38890253411306</c:v>
                </c:pt>
                <c:pt idx="1">
                  <c:v>0.508693887216265</c:v>
                </c:pt>
                <c:pt idx="2">
                  <c:v>0.636499192513953</c:v>
                </c:pt>
                <c:pt idx="3">
                  <c:v>0.129228334586976</c:v>
                </c:pt>
                <c:pt idx="4">
                  <c:v>0.720446624602176</c:v>
                </c:pt>
                <c:pt idx="5">
                  <c:v>0.389636277001271</c:v>
                </c:pt>
                <c:pt idx="6">
                  <c:v>0.211809950484902</c:v>
                </c:pt>
                <c:pt idx="7">
                  <c:v>0.347892059712594</c:v>
                </c:pt>
                <c:pt idx="8">
                  <c:v>0.28516760334017</c:v>
                </c:pt>
                <c:pt idx="9">
                  <c:v>0.333839820524058</c:v>
                </c:pt>
              </c:numCache>
            </c:numRef>
          </c:val>
        </c:ser>
        <c:dLbls>
          <c:showLegendKey val="0"/>
          <c:showVal val="0"/>
          <c:showCatName val="0"/>
          <c:showSerName val="0"/>
          <c:showPercent val="0"/>
          <c:showBubbleSize val="0"/>
        </c:dLbls>
        <c:gapWidth val="55"/>
        <c:overlap val="100"/>
        <c:axId val="787874544"/>
        <c:axId val="718539744"/>
        <c:extLst>
          <c:ext xmlns:c15="http://schemas.microsoft.com/office/drawing/2012/chart" uri="{02D57815-91ED-43cb-92C2-25804820EDAC}">
            <c15:filteredBarSeries>
              <c15:ser>
                <c:idx val="1"/>
                <c:order val="0"/>
                <c:tx>
                  <c:strRef>
                    <c:extLst>
                      <c:ext uri="{02D57815-91ED-43cb-92C2-25804820EDAC}">
                        <c15:formulaRef>
                          <c15:sqref>'Sheet3 (2)'!$D$1</c15:sqref>
                        </c15:formulaRef>
                      </c:ext>
                    </c:extLst>
                    <c:strCache>
                      <c:ptCount val="1"/>
                      <c:pt idx="0">
                        <c:v>Memory Stalls</c:v>
                      </c:pt>
                    </c:strCache>
                  </c:strRef>
                </c:tx>
                <c:spPr>
                  <a:solidFill>
                    <a:schemeClr val="tx2"/>
                  </a:solidFill>
                  <a:ln w="28575">
                    <a:solidFill>
                      <a:sysClr val="windowText" lastClr="000000"/>
                    </a:solidFill>
                  </a:ln>
                </c:spPr>
                <c:invertIfNegative val="0"/>
                <c:cat>
                  <c:strRef>
                    <c:extLst>
                      <c:ex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c:ext uri="{02D57815-91ED-43cb-92C2-25804820EDAC}">
                        <c15:formulaRef>
                          <c15:sqref>'Sheet3 (2)'!$D$2:$D$11</c15:sqref>
                        </c15:formulaRef>
                      </c:ext>
                    </c:extLst>
                    <c:numCache>
                      <c:formatCode>0%</c:formatCode>
                      <c:ptCount val="10"/>
                      <c:pt idx="0">
                        <c:v>0.339898148148148</c:v>
                      </c:pt>
                      <c:pt idx="1">
                        <c:v>0.0486726599235479</c:v>
                      </c:pt>
                      <c:pt idx="2">
                        <c:v>0.190553610637562</c:v>
                      </c:pt>
                      <c:pt idx="3">
                        <c:v>0.7485982643819</c:v>
                      </c:pt>
                      <c:pt idx="4">
                        <c:v>0.133926681384968</c:v>
                      </c:pt>
                      <c:pt idx="5">
                        <c:v>0.439274702892593</c:v>
                      </c:pt>
                      <c:pt idx="6">
                        <c:v>0.687073173583456</c:v>
                      </c:pt>
                      <c:pt idx="7">
                        <c:v>0.528613312338993</c:v>
                      </c:pt>
                      <c:pt idx="8">
                        <c:v>0.364817750895965</c:v>
                      </c:pt>
                      <c:pt idx="9">
                        <c:v>0.477932160665153</c:v>
                      </c:pt>
                    </c:numCache>
                  </c:numRef>
                </c:val>
              </c15:ser>
            </c15:filteredBarSeries>
            <c15:filteredBarSeries>
              <c15:ser>
                <c:idx val="2"/>
                <c:order val="1"/>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(2)'!$H$2:$H$11</c15:sqref>
                        </c15:formulaRef>
                      </c:ext>
                    </c:extLst>
                    <c:numCache>
                      <c:formatCode>0%</c:formatCode>
                      <c:ptCount val="10"/>
                      <c:pt idx="0">
                        <c:v>0.270979653996101</c:v>
                      </c:pt>
                      <c:pt idx="1">
                        <c:v>0.441068891444809</c:v>
                      </c:pt>
                      <c:pt idx="2">
                        <c:v>0.170392465159858</c:v>
                      </c:pt>
                      <c:pt idx="3">
                        <c:v>0.121714956936524</c:v>
                      </c:pt>
                      <c:pt idx="4">
                        <c:v>0.116660637409416</c:v>
                      </c:pt>
                      <c:pt idx="5">
                        <c:v>0.165297761417146</c:v>
                      </c:pt>
                      <c:pt idx="6">
                        <c:v>0.0978218605775833</c:v>
                      </c:pt>
                      <c:pt idx="7">
                        <c:v>0.116416617734895</c:v>
                      </c:pt>
                      <c:pt idx="8">
                        <c:v>0.349744526116679</c:v>
                      </c:pt>
                      <c:pt idx="9">
                        <c:v>0.183508261826847</c:v>
                      </c:pt>
                    </c:numCache>
                  </c:numRef>
                </c:val>
              </c15:ser>
            </c15:filteredBarSeries>
            <c15:filteredBarSeries>
              <c15:ser>
                <c:idx val="0"/>
                <c:order val="2"/>
                <c:tx>
                  <c:strRef>
                    <c:extLst xmlns:c15="http://schemas.microsoft.com/office/drawing/2012/chart">
                      <c:ext xmlns:c15="http://schemas.microsoft.com/office/drawing/2012/char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(2)'!$C$2:$C$11</c15:sqref>
                        </c15:formulaRef>
                      </c:ext>
                    </c:extLst>
                    <c:numCache>
                      <c:formatCode>0%</c:formatCode>
                      <c:ptCount val="10"/>
                      <c:pt idx="0">
                        <c:v>0.000219663742690058</c:v>
                      </c:pt>
                      <c:pt idx="1">
                        <c:v>0.00156456141537837</c:v>
                      </c:pt>
                      <c:pt idx="2">
                        <c:v>0.0025547316886262</c:v>
                      </c:pt>
                      <c:pt idx="3">
                        <c:v>0.000458444094600589</c:v>
                      </c:pt>
                      <c:pt idx="4">
                        <c:v>0.0289660566034398</c:v>
                      </c:pt>
                      <c:pt idx="5">
                        <c:v>0.00579125868899021</c:v>
                      </c:pt>
                      <c:pt idx="6">
                        <c:v>0.00329501535405882</c:v>
                      </c:pt>
                      <c:pt idx="7">
                        <c:v>0.0070780102135177</c:v>
                      </c:pt>
                      <c:pt idx="8">
                        <c:v>0.000270119647186327</c:v>
                      </c:pt>
                      <c:pt idx="9">
                        <c:v>0.00445754826261134</c:v>
                      </c:pt>
                    </c:numCache>
                  </c:numRef>
                </c:val>
              </c15:ser>
            </c15:filteredBarSeries>
          </c:ext>
        </c:extLst>
      </c:barChart>
      <c:catAx>
        <c:axId val="787874544"/>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718539744"/>
        <c:crosses val="autoZero"/>
        <c:auto val="1"/>
        <c:lblAlgn val="ctr"/>
        <c:lblOffset val="100"/>
        <c:tickLblSkip val="1"/>
        <c:noMultiLvlLbl val="0"/>
      </c:catAx>
      <c:valAx>
        <c:axId val="718539744"/>
        <c:scaling>
          <c:orientation val="minMax"/>
          <c:max val="1.0"/>
        </c:scaling>
        <c:delete val="0"/>
        <c:axPos val="l"/>
        <c:majorGridlines/>
        <c:title>
          <c:tx>
            <c:rich>
              <a:bodyPr/>
              <a:lstStyle/>
              <a:p>
                <a:pPr>
                  <a:defRPr sz="2400" i="0">
                    <a:latin typeface="+mn-lt"/>
                  </a:defRPr>
                </a:pPr>
                <a:r>
                  <a:rPr lang="en-US" sz="2400" i="0" dirty="0" smtClean="0">
                    <a:latin typeface="+mn-lt"/>
                  </a:rPr>
                  <a:t>%</a:t>
                </a:r>
                <a:r>
                  <a:rPr lang="en-US" sz="2400" i="0" baseline="0" dirty="0" smtClean="0">
                    <a:latin typeface="+mn-lt"/>
                  </a:rPr>
                  <a:t> </a:t>
                </a:r>
                <a:r>
                  <a:rPr lang="en-US" sz="2400" i="0" dirty="0" smtClean="0">
                    <a:latin typeface="+mn-lt"/>
                  </a:rPr>
                  <a:t>Cycles</a:t>
                </a:r>
                <a:endParaRPr lang="en-US" sz="2400" i="0" dirty="0">
                  <a:latin typeface="+mn-lt"/>
                </a:endParaRPr>
              </a:p>
            </c:rich>
          </c:tx>
          <c:overlay val="0"/>
        </c:title>
        <c:numFmt formatCode="0%" sourceLinked="1"/>
        <c:majorTickMark val="none"/>
        <c:minorTickMark val="none"/>
        <c:tickLblPos val="nextTo"/>
        <c:txPr>
          <a:bodyPr/>
          <a:lstStyle/>
          <a:p>
            <a:pPr>
              <a:defRPr sz="1800" b="1">
                <a:latin typeface="+mn-lt"/>
              </a:defRPr>
            </a:pPr>
            <a:endParaRPr lang="en-US"/>
          </a:p>
        </c:txPr>
        <c:crossAx val="787874544"/>
        <c:crosses val="autoZero"/>
        <c:crossBetween val="between"/>
        <c:majorUnit val="0.2"/>
      </c:valAx>
    </c:plotArea>
    <c:legend>
      <c:legendPos val="r"/>
      <c:overlay val="0"/>
      <c:txPr>
        <a:bodyPr/>
        <a:lstStyle/>
        <a:p>
          <a:pPr>
            <a:defRPr sz="2000" b="1" i="0">
              <a:latin typeface="+mn-lt"/>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(2)'!$I$12:$I$21</c:f>
              <c:numCache>
                <c:formatCode>0%</c:formatCode>
                <c:ptCount val="10"/>
                <c:pt idx="0">
                  <c:v>0.301383191021043</c:v>
                </c:pt>
                <c:pt idx="1">
                  <c:v>0.209568022088353</c:v>
                </c:pt>
                <c:pt idx="2">
                  <c:v>0.175544364508393</c:v>
                </c:pt>
                <c:pt idx="3">
                  <c:v>0.216533707422699</c:v>
                </c:pt>
                <c:pt idx="4">
                  <c:v>0.396084415584416</c:v>
                </c:pt>
                <c:pt idx="5">
                  <c:v>0.368739797807986</c:v>
                </c:pt>
                <c:pt idx="6">
                  <c:v>0.152299668089142</c:v>
                </c:pt>
                <c:pt idx="7">
                  <c:v>0.105636411889597</c:v>
                </c:pt>
                <c:pt idx="8">
                  <c:v>0.0701677454153182</c:v>
                </c:pt>
                <c:pt idx="9">
                  <c:v>0.34907871956027</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(2)'!$G$12:$G$21</c:f>
              <c:numCache>
                <c:formatCode>0%</c:formatCode>
                <c:ptCount val="10"/>
                <c:pt idx="0">
                  <c:v>0.698616808978957</c:v>
                </c:pt>
                <c:pt idx="1">
                  <c:v>0.790431977911646</c:v>
                </c:pt>
                <c:pt idx="2">
                  <c:v>0.824455635491607</c:v>
                </c:pt>
                <c:pt idx="3">
                  <c:v>0.783466292577301</c:v>
                </c:pt>
                <c:pt idx="4">
                  <c:v>0.603915584415584</c:v>
                </c:pt>
                <c:pt idx="5">
                  <c:v>0.631260202192014</c:v>
                </c:pt>
                <c:pt idx="6">
                  <c:v>0.847700331910858</c:v>
                </c:pt>
                <c:pt idx="7">
                  <c:v>0.894363588110403</c:v>
                </c:pt>
                <c:pt idx="8">
                  <c:v>0.929832254584682</c:v>
                </c:pt>
                <c:pt idx="9">
                  <c:v>0.650921280439731</c:v>
                </c:pt>
              </c:numCache>
            </c:numRef>
          </c:val>
        </c:ser>
        <c:dLbls>
          <c:showLegendKey val="0"/>
          <c:showVal val="0"/>
          <c:showCatName val="0"/>
          <c:showSerName val="0"/>
          <c:showPercent val="0"/>
          <c:showBubbleSize val="0"/>
        </c:dLbls>
        <c:gapWidth val="55"/>
        <c:overlap val="100"/>
        <c:axId val="814802800"/>
        <c:axId val="814804576"/>
        <c:extLst>
          <c:ext xmlns:c15="http://schemas.microsoft.com/office/drawing/2012/chart" uri="{02D57815-91ED-43cb-92C2-25804820EDAC}">
            <c15:filteredBarSeries>
              <c15:ser>
                <c:idx val="0"/>
                <c:order val="0"/>
                <c:tx>
                  <c:strRef>
                    <c:extLst>
                      <c:ex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c:ex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c:ext uri="{02D57815-91ED-43cb-92C2-25804820EDAC}">
                        <c15:formulaRef>
                          <c15:sqref>'Sheet3 (2)'!$C$12:$C$21</c15:sqref>
                        </c15:formulaRef>
                      </c:ext>
                    </c:extLst>
                    <c:numCache>
                      <c:formatCode>0%</c:formatCode>
                      <c:ptCount val="10"/>
                      <c:pt idx="0">
                        <c:v>0.00186677420517299</c:v>
                      </c:pt>
                      <c:pt idx="1">
                        <c:v>0.0124477911646586</c:v>
                      </c:pt>
                      <c:pt idx="2">
                        <c:v>0.164853117505995</c:v>
                      </c:pt>
                      <c:pt idx="3">
                        <c:v>0.115231091118079</c:v>
                      </c:pt>
                      <c:pt idx="4">
                        <c:v>0.000522727272727273</c:v>
                      </c:pt>
                      <c:pt idx="5">
                        <c:v>0.00072701334686767</c:v>
                      </c:pt>
                      <c:pt idx="6">
                        <c:v>0.0275827406353722</c:v>
                      </c:pt>
                      <c:pt idx="7">
                        <c:v>0.0979275477707006</c:v>
                      </c:pt>
                      <c:pt idx="8">
                        <c:v>0.0423260517799353</c:v>
                      </c:pt>
                      <c:pt idx="9">
                        <c:v>0.0421349867999553</c:v>
                      </c:pt>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'Sheet3 (2)'!$D$1</c15:sqref>
                        </c15:formulaRef>
                      </c:ext>
                    </c:extLst>
                    <c:strCache>
                      <c:ptCount val="1"/>
                      <c:pt idx="0">
                        <c:v>Memory Stalls</c:v>
                      </c:pt>
                    </c:strCache>
                  </c:strRef>
                </c:tx>
                <c:spPr>
                  <a:solidFill>
                    <a:schemeClr val="accent1">
                      <a:lumMod val="7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(2)'!$D$12:$D$21</c15:sqref>
                        </c15:formulaRef>
                      </c:ext>
                    </c:extLst>
                    <c:numCache>
                      <c:formatCode>0%</c:formatCode>
                      <c:ptCount val="10"/>
                      <c:pt idx="0">
                        <c:v>0.0225674557301132</c:v>
                      </c:pt>
                      <c:pt idx="1">
                        <c:v>0.0132356927710843</c:v>
                      </c:pt>
                      <c:pt idx="2">
                        <c:v>0.00235691446842526</c:v>
                      </c:pt>
                      <c:pt idx="3">
                        <c:v>0.00716313408661051</c:v>
                      </c:pt>
                      <c:pt idx="4">
                        <c:v>0.000712662337662338</c:v>
                      </c:pt>
                      <c:pt idx="5">
                        <c:v>0.00190669538140766</c:v>
                      </c:pt>
                      <c:pt idx="6">
                        <c:v>0.0304653864390706</c:v>
                      </c:pt>
                      <c:pt idx="7">
                        <c:v>0.000332271762208068</c:v>
                      </c:pt>
                      <c:pt idx="8">
                        <c:v>0.000471143473570658</c:v>
                      </c:pt>
                      <c:pt idx="9">
                        <c:v>0.00720103240455934</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(2)'!$H$12:$H$21</c15:sqref>
                        </c15:formulaRef>
                      </c:ext>
                    </c:extLst>
                    <c:numCache>
                      <c:formatCode>0%</c:formatCode>
                      <c:ptCount val="10"/>
                      <c:pt idx="0">
                        <c:v>0.276948961085757</c:v>
                      </c:pt>
                      <c:pt idx="1">
                        <c:v>0.18388453815261</c:v>
                      </c:pt>
                      <c:pt idx="2">
                        <c:v>0.00833433253397282</c:v>
                      </c:pt>
                      <c:pt idx="3">
                        <c:v>0.094139482218009</c:v>
                      </c:pt>
                      <c:pt idx="4">
                        <c:v>0.394849025974026</c:v>
                      </c:pt>
                      <c:pt idx="5">
                        <c:v>0.366106089079711</c:v>
                      </c:pt>
                      <c:pt idx="6">
                        <c:v>0.0942515410146989</c:v>
                      </c:pt>
                      <c:pt idx="7">
                        <c:v>0.0073765923566879</c:v>
                      </c:pt>
                      <c:pt idx="8">
                        <c:v>0.0273705501618123</c:v>
                      </c:pt>
                      <c:pt idx="9">
                        <c:v>0.208833609446664</c:v>
                      </c:pt>
                    </c:numCache>
                  </c:numRef>
                </c:val>
              </c15:ser>
            </c15:filteredBarSeries>
          </c:ext>
        </c:extLst>
      </c:barChart>
      <c:catAx>
        <c:axId val="814802800"/>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814804576"/>
        <c:crosses val="autoZero"/>
        <c:auto val="1"/>
        <c:lblAlgn val="ctr"/>
        <c:lblOffset val="100"/>
        <c:tickLblSkip val="1"/>
        <c:noMultiLvlLbl val="0"/>
      </c:catAx>
      <c:valAx>
        <c:axId val="814804576"/>
        <c:scaling>
          <c:orientation val="minMax"/>
          <c:max val="1.0"/>
        </c:scaling>
        <c:delete val="0"/>
        <c:axPos val="l"/>
        <c:majorGridlines/>
        <c:title>
          <c:tx>
            <c:rich>
              <a:bodyPr/>
              <a:lstStyle/>
              <a:p>
                <a:pPr>
                  <a:defRPr sz="2400"/>
                </a:pPr>
                <a:r>
                  <a:rPr lang="en-US" sz="2400" dirty="0" smtClean="0"/>
                  <a:t>%</a:t>
                </a:r>
                <a:r>
                  <a:rPr lang="en-US" sz="2400" baseline="0" dirty="0" smtClean="0"/>
                  <a:t> </a:t>
                </a:r>
                <a:r>
                  <a:rPr lang="en-US" sz="2400" dirty="0" smtClean="0"/>
                  <a:t>Cycles</a:t>
                </a:r>
                <a:endParaRPr lang="en-US" sz="2400" dirty="0"/>
              </a:p>
            </c:rich>
          </c:tx>
          <c:layout>
            <c:manualLayout>
              <c:xMode val="edge"/>
              <c:yMode val="edge"/>
              <c:x val="0.0138888888888889"/>
              <c:y val="0.223428061020614"/>
            </c:manualLayout>
          </c:layout>
          <c:overlay val="0"/>
        </c:title>
        <c:numFmt formatCode="0%" sourceLinked="1"/>
        <c:majorTickMark val="none"/>
        <c:minorTickMark val="none"/>
        <c:tickLblPos val="nextTo"/>
        <c:txPr>
          <a:bodyPr/>
          <a:lstStyle/>
          <a:p>
            <a:pPr>
              <a:defRPr sz="1800" b="1"/>
            </a:pPr>
            <a:endParaRPr lang="en-US"/>
          </a:p>
        </c:txPr>
        <c:crossAx val="814802800"/>
        <c:crosses val="autoZero"/>
        <c:crossBetween val="between"/>
        <c:majorUnit val="0.2"/>
      </c:valAx>
    </c:plotArea>
    <c:legend>
      <c:legendPos val="r"/>
      <c:overlay val="0"/>
      <c:txPr>
        <a:bodyPr/>
        <a:lstStyle/>
        <a:p>
          <a:pPr>
            <a:defRPr sz="2000" b="1"/>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IPCData!$J$1:$J$2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2.076662039319974</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2"/>
          <c:order val="1"/>
          <c:tx>
            <c:strRef>
              <c:f>IPCData!$K$1:$K$2</c:f>
              <c:strCache>
                <c:ptCount val="1"/>
                <c:pt idx="0">
                  <c:v>No-Overhead-BDI</c:v>
                </c:pt>
              </c:strCache>
            </c:strRef>
          </c:tx>
          <c:spPr>
            <a:solidFill>
              <a:srgbClr val="00B050"/>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1.803054519623513</c:v>
                </c:pt>
                <c:pt idx="1">
                  <c:v>1.117145713220296</c:v>
                </c:pt>
                <c:pt idx="2">
                  <c:v>1.284888683602771</c:v>
                </c:pt>
                <c:pt idx="3">
                  <c:v>1.278702677570149</c:v>
                </c:pt>
                <c:pt idx="4">
                  <c:v>1.312268050674985</c:v>
                </c:pt>
                <c:pt idx="5">
                  <c:v>1.115049745931997</c:v>
                </c:pt>
                <c:pt idx="6">
                  <c:v>1.031723169017007</c:v>
                </c:pt>
                <c:pt idx="7">
                  <c:v>1.17497846442076</c:v>
                </c:pt>
                <c:pt idx="8">
                  <c:v>1.572926630434782</c:v>
                </c:pt>
                <c:pt idx="9">
                  <c:v>1.192826708452322</c:v>
                </c:pt>
                <c:pt idx="10">
                  <c:v>2.039772090263339</c:v>
                </c:pt>
                <c:pt idx="11">
                  <c:v>1.321677280881097</c:v>
                </c:pt>
                <c:pt idx="12">
                  <c:v>1.446356216792882</c:v>
                </c:pt>
                <c:pt idx="13">
                  <c:v>1.381213508645771</c:v>
                </c:pt>
                <c:pt idx="14">
                  <c:v>2.185175283309677</c:v>
                </c:pt>
                <c:pt idx="15">
                  <c:v>2.683894630109707</c:v>
                </c:pt>
                <c:pt idx="16">
                  <c:v>2.28086287508965</c:v>
                </c:pt>
                <c:pt idx="17">
                  <c:v>1.610476583789623</c:v>
                </c:pt>
                <c:pt idx="18">
                  <c:v>1.04375375461281</c:v>
                </c:pt>
                <c:pt idx="19">
                  <c:v>1.187864798567073</c:v>
                </c:pt>
                <c:pt idx="20">
                  <c:v>1.445416975513114</c:v>
                </c:pt>
              </c:numCache>
            </c:numRef>
          </c:val>
        </c:ser>
        <c:dLbls>
          <c:showLegendKey val="0"/>
          <c:showVal val="0"/>
          <c:showCatName val="0"/>
          <c:showSerName val="0"/>
          <c:showPercent val="0"/>
          <c:showBubbleSize val="0"/>
        </c:dLbls>
        <c:gapWidth val="150"/>
        <c:axId val="718766224"/>
        <c:axId val="132183328"/>
      </c:barChart>
      <c:catAx>
        <c:axId val="718766224"/>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132183328"/>
        <c:crosses val="autoZero"/>
        <c:auto val="1"/>
        <c:lblAlgn val="ctr"/>
        <c:lblOffset val="100"/>
        <c:noMultiLvlLbl val="0"/>
      </c:catAx>
      <c:valAx>
        <c:axId val="132183328"/>
        <c:scaling>
          <c:orientation val="minMax"/>
          <c:max val="2.8"/>
          <c:min val="1.0"/>
        </c:scaling>
        <c:delete val="0"/>
        <c:axPos val="l"/>
        <c:majorGridlines/>
        <c:title>
          <c:tx>
            <c:rich>
              <a:bodyPr rot="-5400000" vert="horz"/>
              <a:lstStyle/>
              <a:p>
                <a:pPr>
                  <a:defRPr sz="2400" i="0">
                    <a:latin typeface="+mn-lt"/>
                  </a:defRPr>
                </a:pPr>
                <a:r>
                  <a:rPr lang="en-US" sz="2400" b="1" i="0" dirty="0" smtClean="0">
                    <a:latin typeface="+mn-lt"/>
                  </a:rPr>
                  <a:t>Normalized</a:t>
                </a:r>
                <a:r>
                  <a:rPr lang="en-US" sz="2400" b="1" i="0" baseline="0" dirty="0" smtClean="0">
                    <a:latin typeface="+mn-lt"/>
                  </a:rPr>
                  <a:t> Performance</a:t>
                </a:r>
                <a:endParaRPr lang="en-US" sz="2400" b="1" i="0" dirty="0">
                  <a:latin typeface="+mn-lt"/>
                </a:endParaRPr>
              </a:p>
            </c:rich>
          </c:tx>
          <c:overlay val="0"/>
        </c:title>
        <c:numFmt formatCode="General" sourceLinked="1"/>
        <c:majorTickMark val="out"/>
        <c:minorTickMark val="none"/>
        <c:tickLblPos val="nextTo"/>
        <c:txPr>
          <a:bodyPr/>
          <a:lstStyle/>
          <a:p>
            <a:pPr>
              <a:defRPr sz="1800" b="1" i="0">
                <a:latin typeface="+mn-lt"/>
              </a:defRPr>
            </a:pPr>
            <a:endParaRPr lang="en-US"/>
          </a:p>
        </c:txPr>
        <c:crossAx val="718766224"/>
        <c:crosses val="autoZero"/>
        <c:crossBetween val="between"/>
      </c:valAx>
    </c:plotArea>
    <c:legend>
      <c:legendPos val="b"/>
      <c:layout>
        <c:manualLayout>
          <c:xMode val="edge"/>
          <c:yMode val="edge"/>
          <c:x val="0.158808221006273"/>
          <c:y val="0.820694583631591"/>
          <c:w val="0.713457004315139"/>
          <c:h val="0.0914266284896206"/>
        </c:manualLayout>
      </c:layout>
      <c:overlay val="0"/>
      <c:txPr>
        <a:bodyPr/>
        <a:lstStyle/>
        <a:p>
          <a:pPr>
            <a:defRPr sz="2400" b="1" i="0">
              <a:latin typeface="+mn-lt"/>
            </a:defRPr>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IPCData!$I$1</c:f>
              <c:strCache>
                <c:ptCount val="1"/>
                <c:pt idx="0">
                  <c:v>Baseline</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IPCData!$I$3:$I$23</c:f>
              <c:numCache>
                <c:formatCode>General</c:formatCode>
                <c:ptCount val="21"/>
                <c:pt idx="0">
                  <c:v>0.120468958333</c:v>
                </c:pt>
                <c:pt idx="1">
                  <c:v>0.595566666667</c:v>
                </c:pt>
                <c:pt idx="2">
                  <c:v>0.629733333333</c:v>
                </c:pt>
                <c:pt idx="3">
                  <c:v>0.580683333333</c:v>
                </c:pt>
                <c:pt idx="4">
                  <c:v>0.769633333333</c:v>
                </c:pt>
                <c:pt idx="5">
                  <c:v>0.3491</c:v>
                </c:pt>
                <c:pt idx="6">
                  <c:v>0.484633333333</c:v>
                </c:pt>
                <c:pt idx="7">
                  <c:v>0.593094444444</c:v>
                </c:pt>
                <c:pt idx="8">
                  <c:v>0.63985</c:v>
                </c:pt>
                <c:pt idx="9">
                  <c:v>0.310006666667</c:v>
                </c:pt>
                <c:pt idx="10">
                  <c:v>0.657955555556</c:v>
                </c:pt>
                <c:pt idx="11">
                  <c:v>0.741283333333</c:v>
                </c:pt>
                <c:pt idx="12">
                  <c:v>0.621783333333</c:v>
                </c:pt>
                <c:pt idx="13">
                  <c:v>0.311748148148</c:v>
                </c:pt>
                <c:pt idx="14">
                  <c:v>0.801616666667</c:v>
                </c:pt>
                <c:pt idx="15">
                  <c:v>0.771741666667</c:v>
                </c:pt>
                <c:pt idx="16">
                  <c:v>0.718358333333</c:v>
                </c:pt>
                <c:pt idx="17">
                  <c:v>0.677458333333</c:v>
                </c:pt>
                <c:pt idx="18">
                  <c:v>0.412158333333</c:v>
                </c:pt>
                <c:pt idx="19">
                  <c:v>0.185426256614</c:v>
                </c:pt>
                <c:pt idx="20">
                  <c:v>0.536431291657214</c:v>
                </c:pt>
              </c:numCache>
            </c:numRef>
          </c:val>
        </c:ser>
        <c:ser>
          <c:idx val="1"/>
          <c:order val="1"/>
          <c:tx>
            <c:strRef>
              <c:f>IPCData!$J$1:$J$2</c:f>
              <c:strCache>
                <c:ptCount val="2"/>
                <c:pt idx="0">
                  <c:v>CABA-BDI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0.0694433333333</c:v>
                </c:pt>
                <c:pt idx="1">
                  <c:v>0.570766666667</c:v>
                </c:pt>
                <c:pt idx="2">
                  <c:v>0.459266666667</c:v>
                </c:pt>
                <c:pt idx="3">
                  <c:v>0.2344</c:v>
                </c:pt>
                <c:pt idx="4">
                  <c:v>0.716916666667</c:v>
                </c:pt>
                <c:pt idx="5">
                  <c:v>0.11165</c:v>
                </c:pt>
                <c:pt idx="6">
                  <c:v>0.28835</c:v>
                </c:pt>
                <c:pt idx="7">
                  <c:v>0.524738888889</c:v>
                </c:pt>
                <c:pt idx="8">
                  <c:v>0.367133333333</c:v>
                </c:pt>
                <c:pt idx="9">
                  <c:v>0.237928333333</c:v>
                </c:pt>
                <c:pt idx="10">
                  <c:v>0.494722222222</c:v>
                </c:pt>
                <c:pt idx="11">
                  <c:v>0.594983333333</c:v>
                </c:pt>
                <c:pt idx="12">
                  <c:v>0.408566666667</c:v>
                </c:pt>
                <c:pt idx="13">
                  <c:v>0.19225337037</c:v>
                </c:pt>
                <c:pt idx="14">
                  <c:v>0.505825</c:v>
                </c:pt>
                <c:pt idx="15">
                  <c:v>0.579383333333</c:v>
                </c:pt>
                <c:pt idx="16">
                  <c:v>0.501341666667</c:v>
                </c:pt>
                <c:pt idx="17">
                  <c:v>0.340147916667</c:v>
                </c:pt>
                <c:pt idx="18">
                  <c:v>0.365033333333</c:v>
                </c:pt>
                <c:pt idx="19">
                  <c:v>0.109317383598</c:v>
                </c:pt>
                <c:pt idx="20">
                  <c:v>0.355964819963806</c:v>
                </c:pt>
              </c:numCache>
            </c:numRef>
          </c:val>
        </c:ser>
        <c:dLbls>
          <c:showLegendKey val="0"/>
          <c:showVal val="0"/>
          <c:showCatName val="0"/>
          <c:showSerName val="0"/>
          <c:showPercent val="0"/>
          <c:showBubbleSize val="0"/>
        </c:dLbls>
        <c:gapWidth val="150"/>
        <c:axId val="223770960"/>
        <c:axId val="132377952"/>
        <c:extLst>
          <c:ext xmlns:c15="http://schemas.microsoft.com/office/drawing/2012/chart" uri="{02D57815-91ED-43cb-92C2-25804820EDAC}">
            <c15:filteredBarSeries>
              <c15:ser>
                <c:idx val="2"/>
                <c:order val="2"/>
                <c:tx>
                  <c:strRef>
                    <c:extLst>
                      <c:ext uri="{02D57815-91ED-43cb-92C2-25804820EDAC}">
                        <c15:formulaRef>
                          <c15:sqref>IPCData!$K$1:$K$2</c15:sqref>
                        </c15:formulaRef>
                      </c:ext>
                    </c:extLst>
                    <c:strCache>
                      <c:ptCount val="2"/>
                      <c:pt idx="0">
                        <c:v>No-Overhead-BDI</c:v>
                      </c:pt>
                    </c:strCache>
                  </c:strRef>
                </c:tx>
                <c:spPr>
                  <a:solidFill>
                    <a:srgbClr val="00B050"/>
                  </a:solidFill>
                  <a:ln>
                    <a:solidFill>
                      <a:schemeClr val="tx1"/>
                    </a:solidFill>
                  </a:ln>
                </c:spPr>
                <c:invertIfNegative val="0"/>
                <c:cat>
                  <c:strRef>
                    <c:extLst>
                      <c:ext uri="{02D57815-91ED-43cb-92C2-25804820EDAC}">
                        <c15:formulaRef>
                          <c15:sqref>IPCData!$H$3:$H$23</c15:sqref>
                        </c15:formulaRef>
                      </c:ext>
                    </c:extLst>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extLst>
                      <c:ext uri="{02D57815-91ED-43cb-92C2-25804820EDAC}">
                        <c15:formulaRef>
                          <c15:sqref>IPCData!$K$3:$K$23</c15:sqref>
                        </c15:formulaRef>
                      </c:ext>
                    </c:extLst>
                    <c:numCache>
                      <c:formatCode>General</c:formatCode>
                      <c:ptCount val="21"/>
                      <c:pt idx="0">
                        <c:v>0.0735197916667</c:v>
                      </c:pt>
                      <c:pt idx="1">
                        <c:v>0.5758</c:v>
                      </c:pt>
                      <c:pt idx="2">
                        <c:v>0.484033333333</c:v>
                      </c:pt>
                      <c:pt idx="3">
                        <c:v>0.2551</c:v>
                      </c:pt>
                      <c:pt idx="4">
                        <c:v>0.717433333333</c:v>
                      </c:pt>
                      <c:pt idx="5">
                        <c:v>0.112783333333</c:v>
                      </c:pt>
                      <c:pt idx="6">
                        <c:v>0.288433333333</c:v>
                      </c:pt>
                      <c:pt idx="7">
                        <c:v>0.534733333333</c:v>
                      </c:pt>
                      <c:pt idx="8">
                        <c:v>0.370391666667</c:v>
                      </c:pt>
                      <c:pt idx="9">
                        <c:v>0.242092916667</c:v>
                      </c:pt>
                      <c:pt idx="10">
                        <c:v>0.492261111111</c:v>
                      </c:pt>
                      <c:pt idx="11">
                        <c:v>0.601208333333</c:v>
                      </c:pt>
                      <c:pt idx="12">
                        <c:v>0.410675</c:v>
                      </c:pt>
                      <c:pt idx="13">
                        <c:v>0.200059296296</c:v>
                      </c:pt>
                      <c:pt idx="14">
                        <c:v>0.577625</c:v>
                      </c:pt>
                      <c:pt idx="15">
                        <c:v>0.587025</c:v>
                      </c:pt>
                      <c:pt idx="16">
                        <c:v>0.54855</c:v>
                      </c:pt>
                      <c:pt idx="17">
                        <c:v>0.370347916667</c:v>
                      </c:pt>
                      <c:pt idx="18">
                        <c:v>0.3649</c:v>
                      </c:pt>
                      <c:pt idx="19">
                        <c:v>0.113961128307</c:v>
                      </c:pt>
                      <c:pt idx="20">
                        <c:v>0.367667370498084</c:v>
                      </c:pt>
                    </c:numCache>
                  </c:numRef>
                </c:val>
              </c15:ser>
            </c15:filteredBarSeries>
          </c:ext>
        </c:extLst>
      </c:barChart>
      <c:catAx>
        <c:axId val="223770960"/>
        <c:scaling>
          <c:orientation val="minMax"/>
        </c:scaling>
        <c:delete val="0"/>
        <c:axPos val="b"/>
        <c:numFmt formatCode="General" sourceLinked="0"/>
        <c:majorTickMark val="out"/>
        <c:minorTickMark val="none"/>
        <c:tickLblPos val="nextTo"/>
        <c:txPr>
          <a:bodyPr/>
          <a:lstStyle/>
          <a:p>
            <a:pPr>
              <a:defRPr sz="1400" b="1"/>
            </a:pPr>
            <a:endParaRPr lang="en-US"/>
          </a:p>
        </c:txPr>
        <c:crossAx val="132377952"/>
        <c:crosses val="autoZero"/>
        <c:auto val="1"/>
        <c:lblAlgn val="ctr"/>
        <c:lblOffset val="100"/>
        <c:noMultiLvlLbl val="0"/>
      </c:catAx>
      <c:valAx>
        <c:axId val="132377952"/>
        <c:scaling>
          <c:orientation val="minMax"/>
        </c:scaling>
        <c:delete val="0"/>
        <c:axPos val="l"/>
        <c:majorGridlines/>
        <c:title>
          <c:tx>
            <c:rich>
              <a:bodyPr rot="-5400000" vert="horz"/>
              <a:lstStyle/>
              <a:p>
                <a:pPr>
                  <a:defRPr sz="2000" i="0"/>
                </a:pPr>
                <a:r>
                  <a:rPr lang="en-US" sz="1800" i="0" dirty="0" smtClean="0"/>
                  <a:t>Memory Bandwidth Consumption</a:t>
                </a:r>
                <a:endParaRPr lang="en-US" sz="1800" i="0" dirty="0"/>
              </a:p>
            </c:rich>
          </c:tx>
          <c:overlay val="0"/>
        </c:title>
        <c:numFmt formatCode="0%" sourceLinked="0"/>
        <c:majorTickMark val="out"/>
        <c:minorTickMark val="none"/>
        <c:tickLblPos val="nextTo"/>
        <c:txPr>
          <a:bodyPr/>
          <a:lstStyle/>
          <a:p>
            <a:pPr>
              <a:defRPr sz="1800" b="1"/>
            </a:pPr>
            <a:endParaRPr lang="en-US"/>
          </a:p>
        </c:txPr>
        <c:crossAx val="223770960"/>
        <c:crosses val="autoZero"/>
        <c:crossBetween val="between"/>
      </c:valAx>
    </c:plotArea>
    <c:legend>
      <c:legendPos val="b"/>
      <c:layout>
        <c:manualLayout>
          <c:xMode val="edge"/>
          <c:yMode val="edge"/>
          <c:x val="0.14921697287839"/>
          <c:y val="0.832796266032784"/>
          <c:w val="0.649390529308836"/>
          <c:h val="0.0897940101237345"/>
        </c:manualLayout>
      </c:layout>
      <c:overlay val="0"/>
      <c:txPr>
        <a:bodyPr/>
        <a:lstStyle/>
        <a:p>
          <a:pPr>
            <a:defRPr sz="2400" b="1" i="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132333696"/>
        <c:axId val="132335744"/>
      </c:barChart>
      <c:catAx>
        <c:axId val="132333696"/>
        <c:scaling>
          <c:orientation val="minMax"/>
        </c:scaling>
        <c:delete val="0"/>
        <c:axPos val="b"/>
        <c:numFmt formatCode="General" sourceLinked="0"/>
        <c:majorTickMark val="out"/>
        <c:minorTickMark val="none"/>
        <c:tickLblPos val="nextTo"/>
        <c:txPr>
          <a:bodyPr/>
          <a:lstStyle/>
          <a:p>
            <a:pPr>
              <a:defRPr sz="1600" b="1"/>
            </a:pPr>
            <a:endParaRPr lang="en-US"/>
          </a:p>
        </c:txPr>
        <c:crossAx val="132335744"/>
        <c:crosses val="autoZero"/>
        <c:auto val="1"/>
        <c:lblAlgn val="ctr"/>
        <c:lblOffset val="100"/>
        <c:noMultiLvlLbl val="0"/>
      </c:catAx>
      <c:valAx>
        <c:axId val="132335744"/>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132333696"/>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132676144"/>
        <c:axId val="718626432"/>
      </c:barChart>
      <c:catAx>
        <c:axId val="132676144"/>
        <c:scaling>
          <c:orientation val="minMax"/>
        </c:scaling>
        <c:delete val="0"/>
        <c:axPos val="b"/>
        <c:numFmt formatCode="General" sourceLinked="0"/>
        <c:majorTickMark val="out"/>
        <c:minorTickMark val="none"/>
        <c:tickLblPos val="nextTo"/>
        <c:txPr>
          <a:bodyPr/>
          <a:lstStyle/>
          <a:p>
            <a:pPr>
              <a:defRPr sz="1600" b="1"/>
            </a:pPr>
            <a:endParaRPr lang="en-US"/>
          </a:p>
        </c:txPr>
        <c:crossAx val="718626432"/>
        <c:crosses val="autoZero"/>
        <c:auto val="1"/>
        <c:lblAlgn val="ctr"/>
        <c:lblOffset val="100"/>
        <c:noMultiLvlLbl val="0"/>
      </c:catAx>
      <c:valAx>
        <c:axId val="718626432"/>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132676144"/>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755491" y="135311"/>
          <a:ext cx="449108" cy="20075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0.07104</cdr:x>
      <cdr:y>0.85088</cdr:y>
    </cdr:from>
    <cdr:to>
      <cdr:x>0.98531</cdr:x>
      <cdr:y>0.94866</cdr:y>
    </cdr:to>
    <cdr:sp macro="" textlink="">
      <cdr:nvSpPr>
        <cdr:cNvPr id="2" name="TextBox 1"/>
        <cdr:cNvSpPr txBox="1"/>
      </cdr:nvSpPr>
      <cdr:spPr>
        <a:xfrm xmlns:a="http://schemas.openxmlformats.org/drawingml/2006/main">
          <a:off x="614666" y="1924205"/>
          <a:ext cx="7910617" cy="221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CA" sz="1800" b="1">
              <a:solidFill>
                <a:sysClr val="windowText" lastClr="000000"/>
              </a:solidFill>
              <a:latin typeface="Arial" panose="020B0604020202020204" pitchFamily="34" charset="0"/>
              <a:cs typeface="Arial" panose="020B0604020202020204" pitchFamily="34" charset="0"/>
            </a:rPr>
            <a:t>Application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Round-robin</a:t>
            </a:r>
            <a:r>
              <a:rPr lang="en-US" baseline="0" dirty="0" smtClean="0"/>
              <a:t> (size = N)</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11</a:t>
            </a:fld>
            <a:endParaRPr lang="en-US" dirty="0"/>
          </a:p>
        </p:txBody>
      </p:sp>
    </p:spTree>
    <p:extLst>
      <p:ext uri="{BB962C8B-B14F-4D97-AF65-F5344CB8AC3E}">
        <p14:creationId xmlns:p14="http://schemas.microsoft.com/office/powerpoint/2010/main" val="106897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12</a:t>
            </a:fld>
            <a:endParaRPr lang="en-US"/>
          </a:p>
        </p:txBody>
      </p:sp>
    </p:spTree>
    <p:extLst>
      <p:ext uri="{BB962C8B-B14F-4D97-AF65-F5344CB8AC3E}">
        <p14:creationId xmlns:p14="http://schemas.microsoft.com/office/powerpoint/2010/main" val="2249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13</a:t>
            </a:fld>
            <a:endParaRPr lang="en-US"/>
          </a:p>
        </p:txBody>
      </p:sp>
    </p:spTree>
    <p:extLst>
      <p:ext uri="{BB962C8B-B14F-4D97-AF65-F5344CB8AC3E}">
        <p14:creationId xmlns:p14="http://schemas.microsoft.com/office/powerpoint/2010/main" val="83007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there are some challenges that introduce some inefficiency in execution.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GPU support a fixed number of threads and the GPU register files is partitioned among the threads running at any given time, there’s a fixed number compute units to execute these threads and of course, off-chip memory.  </a:t>
            </a:r>
            <a:r>
              <a:rPr lang="en-US" dirty="0" smtClean="0"/>
              <a:t>A key challenge</a:t>
            </a:r>
            <a:r>
              <a:rPr lang="en-US" baseline="0" dirty="0" smtClean="0"/>
              <a:t> is maximizing utilization of different resources in the GPU to enable better efficiency in execution. However, this is difficult to achieve in practice because different applications may utilize different resources to varying extents, leaving some of them underutilized. A single GPU architecture cannot fit all applications with differing characteristics.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take an example where the GPU can run just four threads and each thread requires less than a quarter of the register file, there is going to some amount of the register file that is going to be underutilized. </a:t>
            </a:r>
          </a:p>
          <a:p>
            <a:r>
              <a:rPr lang="en-US" baseline="0" dirty="0" smtClean="0"/>
              <a:t>Similarly,  in memory bound workloads, the available memory bandwidth can quickly become the execution bottleneck, leaving the cores idle while the threads are waiting for data to come back from memory. </a:t>
            </a:r>
          </a:p>
          <a:p>
            <a:r>
              <a:rPr lang="en-US" baseline="0" dirty="0" smtClean="0"/>
              <a:t>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14</a:t>
            </a:fld>
            <a:endParaRPr lang="en-US"/>
          </a:p>
        </p:txBody>
      </p:sp>
    </p:spTree>
    <p:extLst>
      <p:ext uri="{BB962C8B-B14F-4D97-AF65-F5344CB8AC3E}">
        <p14:creationId xmlns:p14="http://schemas.microsoft.com/office/powerpoint/2010/main" val="155049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some experiments to analyze the impact of these balances and bottlenecks. </a:t>
            </a:r>
            <a:endParaRPr lang="en-US" dirty="0" smtClean="0"/>
          </a:p>
          <a:p>
            <a:endParaRPr lang="en-US" dirty="0" smtClean="0"/>
          </a:p>
          <a:p>
            <a:r>
              <a:rPr lang="en-US" dirty="0" smtClean="0"/>
              <a:t>First, we look at the register</a:t>
            </a:r>
            <a:r>
              <a:rPr lang="en-US" baseline="0" dirty="0" smtClean="0"/>
              <a:t> file utilization for a representative set of workloads. On the Y-axis we plot the fraction of the register than remain unallocated. We find that in some applications more than 60% of the register file is unallocated and on average as much as 24% of the register file remains unutilized. We also see a similar trend in the utilization of on-chip shared memory.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15</a:t>
            </a:fld>
            <a:endParaRPr lang="en-US"/>
          </a:p>
        </p:txBody>
      </p:sp>
    </p:spTree>
    <p:extLst>
      <p:ext uri="{BB962C8B-B14F-4D97-AF65-F5344CB8AC3E}">
        <p14:creationId xmlns:p14="http://schemas.microsoft.com/office/powerpoint/2010/main" val="2631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analyze a breakdown of idle time in the GPU pipeline.  We first take a look at memory bound applications. The Y axis depicts the percentage of total issue cycles. </a:t>
            </a:r>
          </a:p>
          <a:p>
            <a:endParaRPr lang="en-US" baseline="0" dirty="0"/>
          </a:p>
          <a:p>
            <a:r>
              <a:rPr lang="en-US" baseline="0" dirty="0" smtClean="0"/>
              <a:t>Compute stalls are due backed up pipelines when one of the hardware structures in the compute pipeline is unavailable . Memory stalls occur as a result of saturation in the memory hierarchy preventing further requests from being serviced. Waiting is the time spent waiting for data to come back from memory or a long latency computation or synchronization to complete.  And active cycles include those cycles where instructions were actually issued into the pipelines to perform useful work. We find that in the case of memory bound workloads, as much of the 67% of the cycles are wasted. In the case of compute bound workloads, we see a similar trend where the primary cause of idleness comes from compute stalls and data dependencies leading to 35% of total issue cycles being idle. </a:t>
            </a:r>
          </a:p>
          <a:p>
            <a:endParaRPr lang="en-US" baseline="0" dirty="0" smtClean="0"/>
          </a:p>
          <a:p>
            <a:endParaRPr lang="en-US" baseline="0" dirty="0" smtClean="0"/>
          </a:p>
          <a:p>
            <a:r>
              <a:rPr lang="en-US" baseline="0" dirty="0" smtClean="0"/>
              <a:t>TODO: Add banner with results on the graphs</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16</a:t>
            </a:fld>
            <a:endParaRPr lang="en-US"/>
          </a:p>
        </p:txBody>
      </p:sp>
    </p:spTree>
    <p:extLst>
      <p:ext uri="{BB962C8B-B14F-4D97-AF65-F5344CB8AC3E}">
        <p14:creationId xmlns:p14="http://schemas.microsoft.com/office/powerpoint/2010/main" val="12333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summary,</a:t>
            </a:r>
            <a:r>
              <a:rPr lang="en-US" baseline="0" dirty="0" smtClean="0"/>
              <a:t> because there is a multitude of resources different resources become bottlenecks at different times and this leads to underutilization and idling of other resources. </a:t>
            </a:r>
          </a:p>
          <a:p>
            <a:r>
              <a:rPr lang="en-US" dirty="0" smtClean="0"/>
              <a:t>We’ve seen that</a:t>
            </a:r>
            <a:r>
              <a:rPr lang="en-US" baseline="0" dirty="0" smtClean="0"/>
              <a:t> a) there are bottlenecks in execution and b) these bottlenecks tend to leave other resources underutilized.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17</a:t>
            </a:fld>
            <a:endParaRPr lang="en-US"/>
          </a:p>
        </p:txBody>
      </p:sp>
    </p:spTree>
    <p:extLst>
      <p:ext uri="{BB962C8B-B14F-4D97-AF65-F5344CB8AC3E}">
        <p14:creationId xmlns:p14="http://schemas.microsoft.com/office/powerpoint/2010/main" val="49261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in this work is to use these underutilized resources to alleviate the bottleneck in execution. </a:t>
            </a:r>
            <a:endParaRPr lang="en-US" dirty="0" smtClean="0"/>
          </a:p>
          <a:p>
            <a:endParaRPr lang="en-US" baseline="0" dirty="0" smtClean="0"/>
          </a:p>
          <a:p>
            <a:r>
              <a:rPr lang="en-US" baseline="0" dirty="0" smtClean="0"/>
              <a:t>For example we can use the idle cores and register file to help alleviate the bandwidth bottleneck by using enabling an optimization like data compression using these idle resources.</a:t>
            </a:r>
          </a:p>
          <a:p>
            <a:endParaRPr lang="en-US" baseline="0" dirty="0" smtClean="0"/>
          </a:p>
          <a:p>
            <a:r>
              <a:rPr lang="en-US" baseline="0" dirty="0" smtClean="0"/>
              <a:t>In order to do this we develop a flexible framework in GPUs to enable helper threads to perform different optimizations which we refer to as CABA.</a:t>
            </a:r>
          </a:p>
          <a:p>
            <a:endParaRPr lang="en-US" baseline="0" dirty="0" smtClean="0"/>
          </a:p>
          <a:p>
            <a:endParaRPr lang="en-US" baseline="0" dirty="0" smtClean="0"/>
          </a:p>
          <a:p>
            <a:r>
              <a:rPr lang="en-US" baseline="0" dirty="0" smtClean="0"/>
              <a:t> In order to do this we can use light-weight hardware generated threads to employ available resources to perform different optimizations  which we use in this case to attack the memory bandwidth bottleneck. Some optimizations that can be performed with these helper threads include data compression, prefetching, etc. </a:t>
            </a:r>
          </a:p>
          <a:p>
            <a:endParaRPr lang="en-US" baseline="0" dirty="0" smtClean="0"/>
          </a:p>
          <a:p>
            <a:r>
              <a:rPr lang="en-US" baseline="0" dirty="0" smtClean="0"/>
              <a:t>In this work our goal is to develop a flexible framework to do this in GPUs which we refer to as CABA. </a:t>
            </a:r>
          </a:p>
          <a:p>
            <a:endParaRPr lang="en-US" baseline="0" dirty="0" smtClean="0"/>
          </a:p>
          <a:p>
            <a:r>
              <a:rPr lang="en-US" baseline="0" dirty="0" smtClean="0"/>
              <a:t>TODO: Should we swap the last two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18</a:t>
            </a:fld>
            <a:endParaRPr lang="en-US"/>
          </a:p>
        </p:txBody>
      </p:sp>
    </p:spTree>
    <p:extLst>
      <p:ext uri="{BB962C8B-B14F-4D97-AF65-F5344CB8AC3E}">
        <p14:creationId xmlns:p14="http://schemas.microsoft.com/office/powerpoint/2010/main" val="160002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been a large</a:t>
            </a:r>
            <a:r>
              <a:rPr lang="en-US" baseline="0" dirty="0" smtClean="0"/>
              <a:t> body of work that targets different helper threading mechanisms in CPUs. However there are some new challenges with GPUs which leads us to the question of how do we manage and use helper threads in GPUs.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19</a:t>
            </a:fld>
            <a:endParaRPr lang="en-US"/>
          </a:p>
        </p:txBody>
      </p:sp>
    </p:spTree>
    <p:extLst>
      <p:ext uri="{BB962C8B-B14F-4D97-AF65-F5344CB8AC3E}">
        <p14:creationId xmlns:p14="http://schemas.microsoft.com/office/powerpoint/2010/main" val="57741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 however</a:t>
            </a:r>
            <a:r>
              <a:rPr lang="en-US" baseline="0" dirty="0" smtClean="0"/>
              <a:t> </a:t>
            </a:r>
            <a:r>
              <a:rPr lang="en-US" dirty="0" smtClean="0"/>
              <a:t>execut</a:t>
            </a:r>
            <a:r>
              <a:rPr lang="en-US" baseline="0" dirty="0" smtClean="0"/>
              <a:t>e thousands of threads in parallel. These threads are grouped at different levels of abstractions into threads, warps, blocks and grids. Programmers and software reason about threads at the granularity of a block which consists of hundreds of threads but hardware cannot execute all these hundreds of threads at the same time. So, threads are managed in hardware at the granularity of a warp which is a set of a few tens of threads. Software does not control the execution of warps. That leads us to the question of where do we add helper threads? </a:t>
            </a:r>
          </a:p>
          <a:p>
            <a:endParaRPr lang="en-US" baseline="0" dirty="0" smtClean="0"/>
          </a:p>
          <a:p>
            <a:r>
              <a:rPr lang="en-US" baseline="0" dirty="0" smtClean="0"/>
              <a:t>We could envision a software only approach where we enable helper threads entirely in software.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21</a:t>
            </a:fld>
            <a:endParaRPr lang="en-US"/>
          </a:p>
        </p:txBody>
      </p:sp>
    </p:spTree>
    <p:extLst>
      <p:ext uri="{BB962C8B-B14F-4D97-AF65-F5344CB8AC3E}">
        <p14:creationId xmlns:p14="http://schemas.microsoft.com/office/powerpoint/2010/main" val="3343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dirty="0"/>
          </a:p>
        </p:txBody>
      </p:sp>
    </p:spTree>
    <p:extLst>
      <p:ext uri="{BB962C8B-B14F-4D97-AF65-F5344CB8AC3E}">
        <p14:creationId xmlns:p14="http://schemas.microsoft.com/office/powerpoint/2010/main" val="34929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create helper threads entirely in software, essentially at the granularity of a block, with special kernels just for helper threads and this would be great because now we don’t need any modifications to hardware. However, there are some drawbacks. The SW cannot control the scheduling and execution of threads at a finer granularities than a block.  This means that we cannot control threads at a fine granularity. Since these threads are run independently of each other, synchronizing the execution of the helper threads and regular threads.   Not aware of architectural events as well as the runtime behavior of the program. </a:t>
            </a:r>
          </a:p>
          <a:p>
            <a:endParaRPr lang="en-US" baseline="0" dirty="0" smtClean="0"/>
          </a:p>
          <a:p>
            <a:endParaRPr lang="en-US" baseline="0" dirty="0" smtClean="0"/>
          </a:p>
          <a:p>
            <a:r>
              <a:rPr lang="en-US" baseline="0" dirty="0" smtClean="0"/>
              <a:t>A hardware only approach at the granularity of a warp could potentially provide fine-grained control over the management of helper threads however, providing contexts for execution would be tricky and enabling data communication and synchronization would be difficult and I’ll talk about why in a minute.  </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22</a:t>
            </a:fld>
            <a:endParaRPr lang="en-US"/>
          </a:p>
        </p:txBody>
      </p:sp>
    </p:spTree>
    <p:extLst>
      <p:ext uri="{BB962C8B-B14F-4D97-AF65-F5344CB8AC3E}">
        <p14:creationId xmlns:p14="http://schemas.microsoft.com/office/powerpoint/2010/main" val="52974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24</a:t>
            </a:fld>
            <a:endParaRPr lang="en-US"/>
          </a:p>
        </p:txBody>
      </p:sp>
    </p:spTree>
    <p:extLst>
      <p:ext uri="{BB962C8B-B14F-4D97-AF65-F5344CB8AC3E}">
        <p14:creationId xmlns:p14="http://schemas.microsoft.com/office/powerpoint/2010/main" val="1565426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seen how CABA is implemented,</a:t>
            </a:r>
            <a:r>
              <a:rPr lang="en-US" baseline="0" dirty="0" smtClean="0"/>
              <a:t> how can we use it? </a:t>
            </a:r>
          </a:p>
          <a:p>
            <a:r>
              <a:rPr lang="en-US" baseline="0" dirty="0" smtClean="0"/>
              <a:t>Some of the applications that could be enabled with CABA include….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25</a:t>
            </a:fld>
            <a:endParaRPr lang="en-US"/>
          </a:p>
        </p:txBody>
      </p:sp>
    </p:spTree>
    <p:extLst>
      <p:ext uri="{BB962C8B-B14F-4D97-AF65-F5344CB8AC3E}">
        <p14:creationId xmlns:p14="http://schemas.microsoft.com/office/powerpoint/2010/main" val="800429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that one of the source of inefficiency In utilizing resources is the memory bandwidth bottleneck. </a:t>
            </a:r>
          </a:p>
          <a:p>
            <a:r>
              <a:rPr lang="en-US" baseline="0" dirty="0" smtClean="0"/>
              <a:t>Data compression is a technique that can help alleviate this bottleneck by transmitting data in a more condensed form.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In bandwidth-constrained workloads, </a:t>
            </a:r>
            <a:r>
              <a:rPr lang="en-US" b="1" i="0" dirty="0" smtClean="0"/>
              <a:t>idle compute pipelines </a:t>
            </a:r>
            <a:r>
              <a:rPr lang="en-US" i="0" dirty="0" smtClean="0"/>
              <a:t>offer an opportunity to enable data compression with CABA.</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26</a:t>
            </a:fld>
            <a:endParaRPr lang="en-US"/>
          </a:p>
        </p:txBody>
      </p:sp>
    </p:spTree>
    <p:extLst>
      <p:ext uri="{BB962C8B-B14F-4D97-AF65-F5344CB8AC3E}">
        <p14:creationId xmlns:p14="http://schemas.microsoft.com/office/powerpoint/2010/main" val="52971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perform data compression with CABA we use assist.</a:t>
            </a:r>
            <a:endParaRPr lang="en-US" dirty="0" smtClean="0"/>
          </a:p>
          <a:p>
            <a:r>
              <a:rPr lang="en-US" dirty="0" smtClean="0"/>
              <a:t>One of the nice things about using assist warps is that</a:t>
            </a:r>
            <a:r>
              <a:rPr lang="en-US" baseline="0" dirty="0" smtClean="0"/>
              <a:t> unlike a hardware based mechanism, we are tied down to using only one compression algorithm, CABA enables flexibility in algorithm choice. We actually studied three different compression algorithms which we detail in the paper, but an example of a compression algorithm that is amenable with CABA is BDI, because it easily:</a:t>
            </a:r>
          </a:p>
          <a:p>
            <a:endParaRPr lang="en-US" baseline="0" dirty="0" smtClean="0"/>
          </a:p>
          <a:p>
            <a:r>
              <a:rPr lang="en-US" baseline="0" dirty="0" smtClean="0"/>
              <a:t>We use BDI for this reason for our primary evaluations.</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27</a:t>
            </a:fld>
            <a:endParaRPr lang="en-US"/>
          </a:p>
        </p:txBody>
      </p:sp>
    </p:spTree>
    <p:extLst>
      <p:ext uri="{BB962C8B-B14F-4D97-AF65-F5344CB8AC3E}">
        <p14:creationId xmlns:p14="http://schemas.microsoft.com/office/powerpoint/2010/main" val="1478877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28</a:t>
            </a:fld>
            <a:endParaRPr lang="en-US"/>
          </a:p>
        </p:txBody>
      </p:sp>
    </p:spTree>
    <p:extLst>
      <p:ext uri="{BB962C8B-B14F-4D97-AF65-F5344CB8AC3E}">
        <p14:creationId xmlns:p14="http://schemas.microsoft.com/office/powerpoint/2010/main" val="1533436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29</a:t>
            </a:fld>
            <a:endParaRPr lang="en-US"/>
          </a:p>
        </p:txBody>
      </p:sp>
    </p:spTree>
    <p:extLst>
      <p:ext uri="{BB962C8B-B14F-4D97-AF65-F5344CB8AC3E}">
        <p14:creationId xmlns:p14="http://schemas.microsoft.com/office/powerpoint/2010/main" val="1774453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Here we show the impact on performance of using CABA to perform data compression. The Y-axis depicts the performance normalized to a baseline system with no compression.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CABA provides a performance improvement of as much as 2.7X and on average a 41% improvement in performance.</a:t>
            </a:r>
          </a:p>
          <a:p>
            <a:pPr marL="0" indent="0">
              <a:buNone/>
            </a:pPr>
            <a:r>
              <a:rPr lang="en-US" sz="1200" b="0" i="0" u="none" strike="noStrike" kern="1200" baseline="0" dirty="0" smtClean="0">
                <a:solidFill>
                  <a:schemeClr val="tx1"/>
                </a:solidFill>
                <a:latin typeface="+mn-lt"/>
                <a:ea typeface="+mn-ea"/>
                <a:cs typeface="+mn-cs"/>
              </a:rPr>
              <a:t>We also study a no-overhead design where we retain the benefits of compression while incurring none of the overheads of actually </a:t>
            </a:r>
            <a:r>
              <a:rPr lang="en-US" sz="1200" b="0" i="0" u="none" strike="noStrike" kern="1200" baseline="0" dirty="0" err="1" smtClean="0">
                <a:solidFill>
                  <a:schemeClr val="tx1"/>
                </a:solidFill>
                <a:latin typeface="+mn-lt"/>
                <a:ea typeface="+mn-ea"/>
                <a:cs typeface="+mn-cs"/>
              </a:rPr>
              <a:t>perfrming</a:t>
            </a:r>
            <a:r>
              <a:rPr lang="en-US" sz="1200" b="0" i="0" u="none" strike="noStrike" kern="1200" baseline="0" dirty="0" smtClean="0">
                <a:solidFill>
                  <a:schemeClr val="tx1"/>
                </a:solidFill>
                <a:latin typeface="+mn-lt"/>
                <a:ea typeface="+mn-ea"/>
                <a:cs typeface="+mn-cs"/>
              </a:rPr>
              <a:t> the compression and 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find that CABA loses only 3% on average in comparison to the no-overhead design, because of the existence of idle cycles to perform the compression/decompression..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see in some cases that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For all of our memory bound compressible applications we see that the performance benefits from CABA always outweigh the assist warp overhead.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CABA- BDI refers to the design with CABA using the BDI. We find the CABA-BDI provides a 41% improvement in performance over baseline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then evaluate an ideal design with none of the overheads of compression. We find that CABA loses only 3% in performance in comparison to the ideal case.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also compare with a previously proposed hardware-based memory bandwidth compression design that involves compressing only for memory bandwidth. We find that CABA performs 9% better and this is because of significant benefits from compressing the on-chip interconnect traffic as well</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Finally we compare with a dedicated hardware design that compresses both at the interconnect as well as at the memory and find that on average CABA only performs about 2% worse than the hardware based design. This is because of the existence of sufficient idle time in most case to effectively execute assist warps to perform the compression. </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CABA-BDI provides a 41.7% average improvement</a:t>
            </a:r>
          </a:p>
          <a:p>
            <a:pPr marL="228600" indent="-228600">
              <a:buAutoNum type="arabicPeriod"/>
            </a:pPr>
            <a:r>
              <a:rPr lang="en-US" sz="1200" b="0" i="0" u="none" strike="noStrike" kern="1200" baseline="0" dirty="0" smtClean="0">
                <a:solidFill>
                  <a:schemeClr val="tx1"/>
                </a:solidFill>
                <a:latin typeface="+mn-lt"/>
                <a:ea typeface="+mn-ea"/>
                <a:cs typeface="+mn-cs"/>
              </a:rPr>
              <a:t>Only 2.8% less than the ideal case (Ideal-BDI) with none of the overheads associated with CABA</a:t>
            </a:r>
          </a:p>
          <a:p>
            <a:r>
              <a:rPr lang="en-US" sz="1200" b="0" i="0" u="none" strike="noStrike" kern="1200" baseline="0" dirty="0" smtClean="0">
                <a:solidFill>
                  <a:schemeClr val="tx1"/>
                </a:solidFill>
                <a:latin typeface="+mn-lt"/>
                <a:ea typeface="+mn-ea"/>
                <a:cs typeface="+mn-cs"/>
              </a:rPr>
              <a:t>CABA-BDI’s performance</a:t>
            </a:r>
          </a:p>
          <a:p>
            <a:r>
              <a:rPr lang="en-US" sz="1200" b="0" i="0" u="none" strike="noStrike" kern="1200" baseline="0" dirty="0" smtClean="0">
                <a:solidFill>
                  <a:schemeClr val="tx1"/>
                </a:solidFill>
                <a:latin typeface="+mn-lt"/>
                <a:ea typeface="+mn-ea"/>
                <a:cs typeface="+mn-cs"/>
              </a:rPr>
              <a:t>3. 9.9% better than the previous hardware-based memory bandwidth compression design (HW-BDI-Mem)</a:t>
            </a:r>
          </a:p>
          <a:p>
            <a:r>
              <a:rPr lang="en-US" sz="1200" b="0" i="0" u="none" strike="noStrike" kern="1200" baseline="0" dirty="0" smtClean="0">
                <a:solidFill>
                  <a:schemeClr val="tx1"/>
                </a:solidFill>
                <a:latin typeface="+mn-lt"/>
                <a:ea typeface="+mn-ea"/>
                <a:cs typeface="+mn-cs"/>
              </a:rPr>
              <a:t>4. 1.6% worse than the purely hardware-based design (HW-BDI) that</a:t>
            </a:r>
          </a:p>
          <a:p>
            <a:r>
              <a:rPr lang="en-US" sz="1200" b="0" i="0" u="none" strike="noStrike" kern="1200" baseline="0" dirty="0" smtClean="0">
                <a:solidFill>
                  <a:schemeClr val="tx1"/>
                </a:solidFill>
                <a:latin typeface="+mn-lt"/>
                <a:ea typeface="+mn-ea"/>
                <a:cs typeface="+mn-cs"/>
              </a:rPr>
              <a:t>performs both interconnect and memory bandwidth compression.</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30</a:t>
            </a:fld>
            <a:endParaRPr lang="en-US"/>
          </a:p>
        </p:txBody>
      </p:sp>
    </p:spTree>
    <p:extLst>
      <p:ext uri="{BB962C8B-B14F-4D97-AF65-F5344CB8AC3E}">
        <p14:creationId xmlns:p14="http://schemas.microsoft.com/office/powerpoint/2010/main" val="182356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why we are able to achieve this speedup in performance. Here we show the memory bandwidth utilization for our different designs. We see that in most workloads the performance benefits correlate with reduction in the utilization of memory bandwidth. Data compression reduces the traffic and hence the contention in the DRAM channels and hence reduces the overall utilization. We see a drop in utilization from on average form 53% to 35% and this helps alleviate the memory bandwidth bottleneck. </a:t>
            </a:r>
          </a:p>
          <a:p>
            <a:endParaRPr lang="en-US" baseline="0" dirty="0" smtClean="0"/>
          </a:p>
          <a:p>
            <a:r>
              <a:rPr lang="en-US" baseline="0" dirty="0" smtClean="0"/>
              <a:t>REMOVE NO-OVERHEAD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31</a:t>
            </a:fld>
            <a:endParaRPr lang="en-US"/>
          </a:p>
        </p:txBody>
      </p:sp>
    </p:spTree>
    <p:extLst>
      <p:ext uri="{BB962C8B-B14F-4D97-AF65-F5344CB8AC3E}">
        <p14:creationId xmlns:p14="http://schemas.microsoft.com/office/powerpoint/2010/main" val="40749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me conclude:</a:t>
            </a:r>
          </a:p>
          <a:p>
            <a:endParaRPr lang="en-US" dirty="0" smtClean="0"/>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0F03180-34AC-4716-85F0-B91B63342E95}" type="slidenum">
              <a:rPr lang="en-US" smtClean="0"/>
              <a:pPr/>
              <a:t>32</a:t>
            </a:fld>
            <a:endParaRPr lang="en-US"/>
          </a:p>
        </p:txBody>
      </p:sp>
    </p:spTree>
    <p:extLst>
      <p:ext uri="{BB962C8B-B14F-4D97-AF65-F5344CB8AC3E}">
        <p14:creationId xmlns:p14="http://schemas.microsoft.com/office/powerpoint/2010/main" val="87781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936748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33</a:t>
            </a:fld>
            <a:endParaRPr lang="en-US"/>
          </a:p>
        </p:txBody>
      </p:sp>
    </p:spTree>
    <p:extLst>
      <p:ext uri="{BB962C8B-B14F-4D97-AF65-F5344CB8AC3E}">
        <p14:creationId xmlns:p14="http://schemas.microsoft.com/office/powerpoint/2010/main" val="1681185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GPU are scaling both in terms of number of CUDA cores as well peak DRAM</a:t>
            </a:r>
          </a:p>
          <a:p>
            <a:r>
              <a:rPr lang="en-US" baseline="0" dirty="0" smtClean="0"/>
              <a:t>Bandwidth. For example, the latest NVIDIA GPU GTX 980 has more than 2000 cores. </a:t>
            </a:r>
          </a:p>
          <a:p>
            <a:r>
              <a:rPr lang="en-US" baseline="0" dirty="0" smtClean="0"/>
              <a:t>Given such powerful GPUs, the question is -- Are we “still” using them efficiently?</a:t>
            </a:r>
          </a:p>
        </p:txBody>
      </p:sp>
    </p:spTree>
    <p:extLst>
      <p:ext uri="{BB962C8B-B14F-4D97-AF65-F5344CB8AC3E}">
        <p14:creationId xmlns:p14="http://schemas.microsoft.com/office/powerpoint/2010/main" val="1636644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35</a:t>
            </a:fld>
            <a:endParaRPr lang="en-US"/>
          </a:p>
        </p:txBody>
      </p:sp>
    </p:spTree>
    <p:extLst>
      <p:ext uri="{BB962C8B-B14F-4D97-AF65-F5344CB8AC3E}">
        <p14:creationId xmlns:p14="http://schemas.microsoft.com/office/powerpoint/2010/main" val="1437918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329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62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GUPS</a:t>
            </a:r>
            <a:r>
              <a:rPr lang="en-US" baseline="0" dirty="0" smtClean="0"/>
              <a:t> degradation is less</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39</a:t>
            </a:fld>
            <a:endParaRPr lang="en-US" dirty="0"/>
          </a:p>
        </p:txBody>
      </p:sp>
    </p:spTree>
    <p:extLst>
      <p:ext uri="{BB962C8B-B14F-4D97-AF65-F5344CB8AC3E}">
        <p14:creationId xmlns:p14="http://schemas.microsoft.com/office/powerpoint/2010/main" val="371983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smtClean="0"/>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42</a:t>
            </a:fld>
            <a:endParaRPr lang="en-US" dirty="0"/>
          </a:p>
        </p:txBody>
      </p:sp>
    </p:spTree>
    <p:extLst>
      <p:ext uri="{BB962C8B-B14F-4D97-AF65-F5344CB8AC3E}">
        <p14:creationId xmlns:p14="http://schemas.microsoft.com/office/powerpoint/2010/main" val="331581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43</a:t>
            </a:fld>
            <a:endParaRPr lang="en-US" dirty="0"/>
          </a:p>
        </p:txBody>
      </p:sp>
    </p:spTree>
    <p:extLst>
      <p:ext uri="{BB962C8B-B14F-4D97-AF65-F5344CB8AC3E}">
        <p14:creationId xmlns:p14="http://schemas.microsoft.com/office/powerpoint/2010/main" val="1781374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45</a:t>
            </a:fld>
            <a:endParaRPr lang="en-US"/>
          </a:p>
        </p:txBody>
      </p:sp>
    </p:spTree>
    <p:extLst>
      <p:ext uri="{BB962C8B-B14F-4D97-AF65-F5344CB8AC3E}">
        <p14:creationId xmlns:p14="http://schemas.microsoft.com/office/powerpoint/2010/main" val="139620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73872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002118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47</a:t>
            </a:fld>
            <a:endParaRPr lang="en-US"/>
          </a:p>
        </p:txBody>
      </p:sp>
    </p:spTree>
    <p:extLst>
      <p:ext uri="{BB962C8B-B14F-4D97-AF65-F5344CB8AC3E}">
        <p14:creationId xmlns:p14="http://schemas.microsoft.com/office/powerpoint/2010/main" val="1816846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516681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884613" y="8685213"/>
            <a:ext cx="2971800" cy="457200"/>
          </a:xfrm>
          <a:prstGeom prst="rect">
            <a:avLst/>
          </a:prstGeom>
        </p:spPr>
        <p:txBody>
          <a:bodyPr/>
          <a:lstStyle/>
          <a:p>
            <a:fld id="{25C11D58-DE23-ED49-8B91-7C86A6D334D0}" type="slidenum">
              <a:rPr lang="en-US"/>
              <a:pPr/>
              <a:t>50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a:endParaRPr lang="en-CA">
              <a:latin typeface="Times"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317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Multiple warps interleave execution in core to hide pipeline/memory latency</a:t>
            </a:r>
          </a:p>
          <a:p>
            <a:r>
              <a:rPr lang="en-US" smtClean="0">
                <a:latin typeface="Arial" pitchFamily="-65" charset="0"/>
                <a:ea typeface="ＭＳ Ｐゴシック" pitchFamily="-65" charset="-128"/>
                <a:cs typeface="ＭＳ Ｐゴシック" pitchFamily="-65" charset="-128"/>
              </a:rPr>
              <a:t>Breaks up the “static warps”, pack the threads running this instruction into fewer warps to improve efficiency</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How should we decide which threads to pack together?</a:t>
            </a:r>
          </a:p>
          <a:p>
            <a:endParaRPr lang="en-US" smtClean="0">
              <a:latin typeface="Arial" pitchFamily="-65" charset="0"/>
              <a:ea typeface="ＭＳ Ｐゴシック" pitchFamily="-65" charset="-128"/>
              <a:cs typeface="ＭＳ Ｐゴシック" pitchFamily="-65" charset="-128"/>
            </a:endParaRPr>
          </a:p>
          <a:p>
            <a:endParaRPr lang="en-US" smtClean="0">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90643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 problem</a:t>
            </a:r>
          </a:p>
          <a:p>
            <a:r>
              <a:rPr lang="en-US" dirty="0" smtClean="0"/>
              <a:t>KMN </a:t>
            </a:r>
            <a:r>
              <a:rPr lang="en-US" dirty="0" err="1" smtClean="0">
                <a:sym typeface="Wingdings"/>
              </a:rPr>
              <a:t></a:t>
            </a:r>
            <a:r>
              <a:rPr lang="en-US" dirty="0" smtClean="0">
                <a:sym typeface="Wingdings"/>
              </a:rPr>
              <a:t> limited TLP</a:t>
            </a:r>
          </a:p>
          <a:p>
            <a:r>
              <a:rPr lang="en-US" dirty="0" smtClean="0">
                <a:sym typeface="Wingdings"/>
              </a:rPr>
              <a:t>FFT</a:t>
            </a:r>
            <a:r>
              <a:rPr lang="en-US" baseline="0" dirty="0" smtClean="0">
                <a:sym typeface="Wingdings"/>
              </a:rPr>
              <a:t> </a:t>
            </a:r>
            <a:r>
              <a:rPr lang="en-US" baseline="0" dirty="0" err="1" smtClean="0">
                <a:sym typeface="Wingdings"/>
              </a:rPr>
              <a:t></a:t>
            </a:r>
            <a:r>
              <a:rPr lang="en-US" baseline="0" dirty="0" smtClean="0">
                <a:sym typeface="Wingdings"/>
              </a:rPr>
              <a:t> </a:t>
            </a:r>
            <a:r>
              <a:rPr lang="en-US" baseline="0" dirty="0" err="1" smtClean="0">
                <a:sym typeface="Wingdings"/>
              </a:rPr>
              <a:t>limted</a:t>
            </a:r>
            <a:r>
              <a:rPr lang="en-US" baseline="0" dirty="0" smtClean="0">
                <a:sym typeface="Wingdings"/>
              </a:rPr>
              <a:t> TLP</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6</a:t>
            </a:fld>
            <a:endParaRPr lang="en-US"/>
          </a:p>
        </p:txBody>
      </p:sp>
    </p:spTree>
    <p:extLst>
      <p:ext uri="{BB962C8B-B14F-4D97-AF65-F5344CB8AC3E}">
        <p14:creationId xmlns:p14="http://schemas.microsoft.com/office/powerpoint/2010/main" val="42416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7</a:t>
            </a:fld>
            <a:endParaRPr lang="en-US"/>
          </a:p>
        </p:txBody>
      </p:sp>
    </p:spTree>
    <p:extLst>
      <p:ext uri="{BB962C8B-B14F-4D97-AF65-F5344CB8AC3E}">
        <p14:creationId xmlns:p14="http://schemas.microsoft.com/office/powerpoint/2010/main" val="93526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8</a:t>
            </a:fld>
            <a:endParaRPr lang="en-US" dirty="0"/>
          </a:p>
        </p:txBody>
      </p:sp>
    </p:spTree>
    <p:extLst>
      <p:ext uri="{BB962C8B-B14F-4D97-AF65-F5344CB8AC3E}">
        <p14:creationId xmlns:p14="http://schemas.microsoft.com/office/powerpoint/2010/main" val="66223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9</a:t>
            </a:fld>
            <a:endParaRPr lang="en-US" dirty="0"/>
          </a:p>
        </p:txBody>
      </p:sp>
    </p:spTree>
    <p:extLst>
      <p:ext uri="{BB962C8B-B14F-4D97-AF65-F5344CB8AC3E}">
        <p14:creationId xmlns:p14="http://schemas.microsoft.com/office/powerpoint/2010/main" val="3315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Round-robin</a:t>
            </a:r>
            <a:r>
              <a:rPr lang="en-US" baseline="0" dirty="0" smtClean="0"/>
              <a:t> (size = N/num_groups)</a:t>
            </a:r>
            <a:endParaRPr lang="en-US"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10</a:t>
            </a:fld>
            <a:endParaRPr lang="en-US" dirty="0"/>
          </a:p>
        </p:txBody>
      </p:sp>
    </p:spTree>
    <p:extLst>
      <p:ext uri="{BB962C8B-B14F-4D97-AF65-F5344CB8AC3E}">
        <p14:creationId xmlns:p14="http://schemas.microsoft.com/office/powerpoint/2010/main" val="166829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467179"/>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1"/>
            <a:ext cx="8290560" cy="111864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175394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 id="2147483688" r:id="rId15"/>
  </p:sldLayoutIdLst>
  <p:timing>
    <p:tnLst>
      <p:par>
        <p:cTn id="1" dur="indefinite" restart="never" nodeType="tmRoot"/>
      </p:par>
    </p:tnLst>
  </p:timing>
  <p:hf sldNum="0"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tiff"/><Relationship Id="rId8" Type="http://schemas.openxmlformats.org/officeDocument/2006/relationships/image" Target="../media/image11.tiff"/><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0.xml"/></Relationships>
</file>

<file path=ppt/slides/_rels/slide39.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dwaitjog/mafi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2.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1066800"/>
            <a:ext cx="7622278" cy="3264483"/>
          </a:xfrm>
          <a:noFill/>
        </p:spPr>
        <p:txBody>
          <a:bodyPr wrap="none" anchor="ctr"/>
          <a:lstStyle/>
          <a:p>
            <a:pPr algn="ctr"/>
            <a:r>
              <a:rPr lang="en-US" sz="4000" dirty="0" smtClean="0"/>
              <a:t>ACACES 2018 Summer School</a:t>
            </a:r>
            <a:br>
              <a:rPr lang="en-US" sz="4000" dirty="0" smtClean="0"/>
            </a:br>
            <a:r>
              <a:rPr lang="en-US" sz="4000" dirty="0" smtClean="0"/>
              <a:t/>
            </a:r>
            <a:br>
              <a:rPr lang="en-US" sz="4000" dirty="0" smtClean="0"/>
            </a:br>
            <a:r>
              <a:rPr lang="en-US" sz="4000" dirty="0" smtClean="0"/>
              <a:t>GPU Architectures: Basic to </a:t>
            </a:r>
            <a:br>
              <a:rPr lang="en-US" sz="4000" dirty="0" smtClean="0"/>
            </a:br>
            <a:r>
              <a:rPr lang="en-US" sz="4000" dirty="0" smtClean="0"/>
              <a:t>Advanced Concepts </a:t>
            </a:r>
            <a:br>
              <a:rPr lang="en-US" sz="4000" dirty="0" smtClean="0"/>
            </a:br>
            <a:r>
              <a:rPr lang="en-US" sz="4000" dirty="0" smtClean="0"/>
              <a:t/>
            </a:r>
            <a:br>
              <a:rPr lang="en-US" sz="4000" dirty="0" smtClean="0"/>
            </a:br>
            <a:endParaRPr lang="en-US" sz="4000" dirty="0" smtClean="0"/>
          </a:p>
        </p:txBody>
      </p:sp>
      <p:sp>
        <p:nvSpPr>
          <p:cNvPr id="6147" name="Rectangle 3"/>
          <p:cNvSpPr>
            <a:spLocks noGrp="1" noChangeArrowheads="1"/>
          </p:cNvSpPr>
          <p:nvPr>
            <p:ph type="subTitle" idx="1"/>
          </p:nvPr>
        </p:nvSpPr>
        <p:spPr>
          <a:xfrm>
            <a:off x="355600" y="3505200"/>
            <a:ext cx="8587478" cy="3036729"/>
          </a:xfrm>
          <a:noFill/>
        </p:spPr>
        <p:txBody>
          <a:bodyPr/>
          <a:lstStyle/>
          <a:p>
            <a:pPr marL="203200" indent="-203200"/>
            <a:endParaRPr lang="en-US" sz="3200" b="1" dirty="0" smtClean="0"/>
          </a:p>
          <a:p>
            <a:pPr marL="203200" indent="-203200"/>
            <a:r>
              <a:rPr lang="en-US" sz="3200" b="1" dirty="0" smtClean="0"/>
              <a:t>Adwait Jog, Assistant Professor</a:t>
            </a:r>
          </a:p>
          <a:p>
            <a:pPr marL="203200" indent="-203200"/>
            <a:r>
              <a:rPr lang="en-US" sz="3200" dirty="0" smtClean="0"/>
              <a:t>College of William &amp; Mary (http</a:t>
            </a:r>
            <a:r>
              <a:rPr lang="en-US" sz="3200" dirty="0"/>
              <a:t>://</a:t>
            </a:r>
            <a:r>
              <a:rPr lang="en-US" sz="3200" dirty="0" err="1"/>
              <a:t>adwaitjog.github.io</a:t>
            </a:r>
            <a:r>
              <a:rPr lang="en-US" sz="3200" dirty="0" smtClean="0"/>
              <a:t>/)               </a:t>
            </a:r>
          </a:p>
          <a:p>
            <a:pPr marL="203200" indent="-203200"/>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56320"/>
          </a:xfrm>
        </p:spPr>
        <p:txBody>
          <a:bodyPr/>
          <a:lstStyle/>
          <a:p>
            <a:r>
              <a:rPr lang="en-US" sz="3600" dirty="0" smtClean="0"/>
              <a:t>Improve L1 Cache Hit Rates</a:t>
            </a:r>
            <a:endParaRPr lang="en-US" sz="3600" dirty="0"/>
          </a:p>
        </p:txBody>
      </p:sp>
      <p:grpSp>
        <p:nvGrpSpPr>
          <p:cNvPr id="88" name="Group 87"/>
          <p:cNvGrpSpPr/>
          <p:nvPr/>
        </p:nvGrpSpPr>
        <p:grpSpPr>
          <a:xfrm>
            <a:off x="3017520" y="939801"/>
            <a:ext cx="2773680" cy="627405"/>
            <a:chOff x="3017520" y="939801"/>
            <a:chExt cx="2773680" cy="627405"/>
          </a:xfrm>
        </p:grpSpPr>
        <p:sp>
          <p:nvSpPr>
            <p:cNvPr id="43" name="TextBox 42"/>
            <p:cNvSpPr txBox="1"/>
            <p:nvPr/>
          </p:nvSpPr>
          <p:spPr>
            <a:xfrm>
              <a:off x="3175000" y="939801"/>
              <a:ext cx="2616200" cy="492443"/>
            </a:xfrm>
            <a:prstGeom prst="rect">
              <a:avLst/>
            </a:prstGeom>
            <a:noFill/>
          </p:spPr>
          <p:txBody>
            <a:bodyPr wrap="square" lIns="0" tIns="0" rIns="0" bIns="0" rtlCol="0">
              <a:spAutoFit/>
            </a:bodyPr>
            <a:lstStyle/>
            <a:p>
              <a:r>
                <a:rPr lang="en-US" sz="1600" dirty="0" smtClean="0">
                  <a:latin typeface="Arial"/>
                  <a:cs typeface="Arial"/>
                </a:rPr>
                <a:t>Data for Grp.1 arrives.</a:t>
              </a:r>
            </a:p>
            <a:p>
              <a:r>
                <a:rPr lang="en-US" sz="1600" dirty="0" smtClean="0">
                  <a:latin typeface="Arial"/>
                  <a:cs typeface="Arial"/>
                </a:rPr>
                <a:t>No prioritization. </a:t>
              </a:r>
            </a:p>
          </p:txBody>
        </p:sp>
        <p:cxnSp>
          <p:nvCxnSpPr>
            <p:cNvPr id="44" name="Straight Arrow Connector 43"/>
            <p:cNvCxnSpPr/>
            <p:nvPr/>
          </p:nvCxnSpPr>
          <p:spPr>
            <a:xfrm>
              <a:off x="3017520" y="10541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5588120" y="3504897"/>
            <a:ext cx="2819400" cy="457200"/>
            <a:chOff x="5539740" y="3263900"/>
            <a:chExt cx="2819400" cy="457200"/>
          </a:xfrm>
        </p:grpSpPr>
        <p:sp>
          <p:nvSpPr>
            <p:cNvPr id="50" name="Rectangle 49"/>
            <p:cNvSpPr/>
            <p:nvPr/>
          </p:nvSpPr>
          <p:spPr>
            <a:xfrm>
              <a:off x="55397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51" name="Rectangle 50"/>
            <p:cNvSpPr/>
            <p:nvPr/>
          </p:nvSpPr>
          <p:spPr>
            <a:xfrm>
              <a:off x="65303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52" name="Rectangle 51"/>
            <p:cNvSpPr/>
            <p:nvPr/>
          </p:nvSpPr>
          <p:spPr>
            <a:xfrm>
              <a:off x="75209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45" name="Rectangle 44"/>
          <p:cNvSpPr/>
          <p:nvPr/>
        </p:nvSpPr>
        <p:spPr>
          <a:xfrm>
            <a:off x="685800"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46" name="Rectangle 45"/>
          <p:cNvSpPr/>
          <p:nvPr/>
        </p:nvSpPr>
        <p:spPr>
          <a:xfrm>
            <a:off x="1664305"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48" name="Rectangle 47"/>
          <p:cNvSpPr/>
          <p:nvPr/>
        </p:nvSpPr>
        <p:spPr>
          <a:xfrm>
            <a:off x="4518175"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grpSp>
        <p:nvGrpSpPr>
          <p:cNvPr id="71" name="Group 70"/>
          <p:cNvGrpSpPr/>
          <p:nvPr/>
        </p:nvGrpSpPr>
        <p:grpSpPr>
          <a:xfrm>
            <a:off x="685006" y="4037806"/>
            <a:ext cx="8316119" cy="1143794"/>
            <a:chOff x="685006" y="3972560"/>
            <a:chExt cx="8316119" cy="1143794"/>
          </a:xfrm>
        </p:grpSpPr>
        <p:cxnSp>
          <p:nvCxnSpPr>
            <p:cNvPr id="59" name="Straight Arrow Connector 58"/>
            <p:cNvCxnSpPr/>
            <p:nvPr/>
          </p:nvCxnSpPr>
          <p:spPr>
            <a:xfrm rot="5400000">
              <a:off x="114300" y="4544060"/>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5400000">
              <a:off x="3772694" y="4543266"/>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62000" y="4353560"/>
              <a:ext cx="35052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09800" y="4406900"/>
              <a:ext cx="1066800" cy="523220"/>
            </a:xfrm>
            <a:prstGeom prst="rect">
              <a:avLst/>
            </a:prstGeom>
            <a:noFill/>
          </p:spPr>
          <p:txBody>
            <a:bodyPr wrap="square" rtlCol="0">
              <a:spAutoFit/>
            </a:bodyPr>
            <a:lstStyle/>
            <a:p>
              <a:r>
                <a:rPr lang="en-US" sz="2800" dirty="0" smtClean="0">
                  <a:latin typeface="Arial"/>
                  <a:cs typeface="Arial"/>
                </a:rPr>
                <a:t>T</a:t>
              </a:r>
              <a:endParaRPr lang="en-US" sz="2800" dirty="0">
                <a:latin typeface="Arial"/>
                <a:cs typeface="Arial"/>
              </a:endParaRPr>
            </a:p>
          </p:txBody>
        </p:sp>
        <p:sp>
          <p:nvSpPr>
            <p:cNvPr id="66" name="TextBox 65"/>
            <p:cNvSpPr txBox="1"/>
            <p:nvPr/>
          </p:nvSpPr>
          <p:spPr>
            <a:xfrm>
              <a:off x="4648200" y="4171890"/>
              <a:ext cx="4343400" cy="400110"/>
            </a:xfrm>
            <a:prstGeom prst="rect">
              <a:avLst/>
            </a:prstGeom>
            <a:noFill/>
          </p:spPr>
          <p:txBody>
            <a:bodyPr wrap="square" rtlCol="0">
              <a:spAutoFit/>
            </a:bodyPr>
            <a:lstStyle/>
            <a:p>
              <a:r>
                <a:rPr lang="en-US" sz="2000" dirty="0" smtClean="0">
                  <a:solidFill>
                    <a:srgbClr val="FF6600"/>
                  </a:solidFill>
                  <a:latin typeface="Arial"/>
                  <a:cs typeface="Arial"/>
                </a:rPr>
                <a:t>Round-Robin</a:t>
              </a:r>
              <a:r>
                <a:rPr lang="en-US" sz="2000" dirty="0" smtClean="0">
                  <a:latin typeface="Arial"/>
                  <a:cs typeface="Arial"/>
                </a:rPr>
                <a:t>:  4 groups in Time T</a:t>
              </a:r>
              <a:endParaRPr lang="en-US" sz="2000" dirty="0">
                <a:latin typeface="Arial"/>
                <a:cs typeface="Arial"/>
              </a:endParaRPr>
            </a:p>
          </p:txBody>
        </p:sp>
        <p:sp>
          <p:nvSpPr>
            <p:cNvPr id="67" name="TextBox 66"/>
            <p:cNvSpPr txBox="1"/>
            <p:nvPr/>
          </p:nvSpPr>
          <p:spPr>
            <a:xfrm>
              <a:off x="4648200" y="4711700"/>
              <a:ext cx="4352925" cy="400110"/>
            </a:xfrm>
            <a:prstGeom prst="rect">
              <a:avLst/>
            </a:prstGeom>
            <a:noFill/>
          </p:spPr>
          <p:txBody>
            <a:bodyPr wrap="square" rtlCol="0">
              <a:spAutoFit/>
            </a:bodyPr>
            <a:lstStyle/>
            <a:p>
              <a:r>
                <a:rPr lang="en-US" sz="2000" dirty="0" smtClean="0">
                  <a:latin typeface="Arial"/>
                  <a:cs typeface="Arial"/>
                </a:rPr>
                <a:t>Prioritization:    3 groups in Time T</a:t>
              </a:r>
              <a:endParaRPr lang="en-US" sz="2000" dirty="0">
                <a:latin typeface="Arial"/>
                <a:cs typeface="Arial"/>
              </a:endParaRPr>
            </a:p>
          </p:txBody>
        </p:sp>
      </p:grpSp>
      <p:sp>
        <p:nvSpPr>
          <p:cNvPr id="68" name="TextBox 67"/>
          <p:cNvSpPr txBox="1"/>
          <p:nvPr/>
        </p:nvSpPr>
        <p:spPr>
          <a:xfrm>
            <a:off x="228600" y="5448300"/>
            <a:ext cx="8763000" cy="400110"/>
          </a:xfrm>
          <a:prstGeom prst="rect">
            <a:avLst/>
          </a:prstGeom>
          <a:noFill/>
        </p:spPr>
        <p:txBody>
          <a:bodyPr wrap="square" rtlCol="0">
            <a:spAutoFit/>
          </a:bodyPr>
          <a:lstStyle/>
          <a:p>
            <a:r>
              <a:rPr lang="en-US" sz="2000" dirty="0" smtClean="0">
                <a:solidFill>
                  <a:srgbClr val="2A55D6"/>
                </a:solidFill>
                <a:latin typeface="Arial"/>
                <a:cs typeface="Arial"/>
              </a:rPr>
              <a:t>Fewer warp groups access the cache concurrently </a:t>
            </a:r>
            <a:r>
              <a:rPr lang="en-US" sz="2000" dirty="0" smtClean="0">
                <a:solidFill>
                  <a:srgbClr val="2A55D6"/>
                </a:solidFill>
                <a:latin typeface="Arial"/>
                <a:cs typeface="Arial"/>
                <a:sym typeface="Wingdings" pitchFamily="2" charset="2"/>
              </a:rPr>
              <a:t> Less cache contention</a:t>
            </a:r>
            <a:endParaRPr lang="en-US" sz="2000" dirty="0">
              <a:solidFill>
                <a:srgbClr val="2A55D6"/>
              </a:solidFill>
              <a:latin typeface="Arial"/>
              <a:cs typeface="Arial"/>
            </a:endParaRPr>
          </a:p>
        </p:txBody>
      </p:sp>
      <p:cxnSp>
        <p:nvCxnSpPr>
          <p:cNvPr id="37" name="Straight Arrow Connector 36"/>
          <p:cNvCxnSpPr/>
          <p:nvPr/>
        </p:nvCxnSpPr>
        <p:spPr>
          <a:xfrm>
            <a:off x="254000" y="6248400"/>
            <a:ext cx="8610600" cy="1588"/>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543800" y="5867400"/>
            <a:ext cx="1600200" cy="369332"/>
          </a:xfrm>
          <a:prstGeom prst="rect">
            <a:avLst/>
          </a:prstGeom>
          <a:noFill/>
        </p:spPr>
        <p:txBody>
          <a:bodyPr wrap="square" rtlCol="0">
            <a:spAutoFit/>
          </a:bodyPr>
          <a:lstStyle/>
          <a:p>
            <a:r>
              <a:rPr lang="en-US" dirty="0" smtClean="0">
                <a:latin typeface="Arial"/>
                <a:cs typeface="Arial"/>
              </a:rPr>
              <a:t>     Time</a:t>
            </a:r>
            <a:endParaRPr lang="en-US" dirty="0">
              <a:latin typeface="Arial"/>
              <a:cs typeface="Arial"/>
            </a:endParaRPr>
          </a:p>
        </p:txBody>
      </p:sp>
      <p:grpSp>
        <p:nvGrpSpPr>
          <p:cNvPr id="89" name="Group 88"/>
          <p:cNvGrpSpPr/>
          <p:nvPr/>
        </p:nvGrpSpPr>
        <p:grpSpPr>
          <a:xfrm>
            <a:off x="2654905" y="2831797"/>
            <a:ext cx="3722623" cy="1130603"/>
            <a:chOff x="2594430" y="2590800"/>
            <a:chExt cx="3722623" cy="1130603"/>
          </a:xfrm>
        </p:grpSpPr>
        <p:sp>
          <p:nvSpPr>
            <p:cNvPr id="47" name="Rectangle 46"/>
            <p:cNvSpPr/>
            <p:nvPr/>
          </p:nvSpPr>
          <p:spPr>
            <a:xfrm>
              <a:off x="2594430" y="3264203"/>
              <a:ext cx="3810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sp>
          <p:nvSpPr>
            <p:cNvPr id="49" name="Rectangle 48"/>
            <p:cNvSpPr/>
            <p:nvPr/>
          </p:nvSpPr>
          <p:spPr>
            <a:xfrm>
              <a:off x="2975430" y="3263429"/>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54" name="Rectangle 53"/>
            <p:cNvSpPr/>
            <p:nvPr/>
          </p:nvSpPr>
          <p:spPr>
            <a:xfrm>
              <a:off x="3813630" y="32639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cxnSp>
          <p:nvCxnSpPr>
            <p:cNvPr id="55" name="Straight Arrow Connector 54"/>
            <p:cNvCxnSpPr/>
            <p:nvPr/>
          </p:nvCxnSpPr>
          <p:spPr>
            <a:xfrm>
              <a:off x="3048000" y="26543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87700" y="2590800"/>
              <a:ext cx="3129353" cy="246221"/>
            </a:xfrm>
            <a:prstGeom prst="rect">
              <a:avLst/>
            </a:prstGeom>
            <a:noFill/>
          </p:spPr>
          <p:txBody>
            <a:bodyPr wrap="square" lIns="0" tIns="0" rIns="0" bIns="0" rtlCol="0">
              <a:spAutoFit/>
            </a:bodyPr>
            <a:lstStyle/>
            <a:p>
              <a:r>
                <a:rPr lang="en-US" sz="1600" dirty="0" smtClean="0">
                  <a:latin typeface="Arial"/>
                  <a:cs typeface="Arial"/>
                </a:rPr>
                <a:t>Data for Grp.1 arrives.</a:t>
              </a:r>
            </a:p>
          </p:txBody>
        </p:sp>
        <p:sp>
          <p:nvSpPr>
            <p:cNvPr id="3" name="Rectangle 2"/>
            <p:cNvSpPr/>
            <p:nvPr/>
          </p:nvSpPr>
          <p:spPr>
            <a:xfrm>
              <a:off x="3175179" y="2831068"/>
              <a:ext cx="1788095" cy="369332"/>
            </a:xfrm>
            <a:prstGeom prst="rect">
              <a:avLst/>
            </a:prstGeom>
          </p:spPr>
          <p:txBody>
            <a:bodyPr wrap="none">
              <a:spAutoFit/>
            </a:bodyPr>
            <a:lstStyle/>
            <a:p>
              <a:r>
                <a:rPr lang="en-US" dirty="0" smtClean="0">
                  <a:latin typeface="Arial"/>
                  <a:cs typeface="Arial"/>
                </a:rPr>
                <a:t>Prioritize Grp.1</a:t>
              </a:r>
              <a:endParaRPr lang="en-US" dirty="0">
                <a:latin typeface="Arial"/>
                <a:cs typeface="Arial"/>
              </a:endParaRPr>
            </a:p>
          </p:txBody>
        </p:sp>
      </p:grpSp>
      <p:grpSp>
        <p:nvGrpSpPr>
          <p:cNvPr id="83" name="Group 82"/>
          <p:cNvGrpSpPr/>
          <p:nvPr/>
        </p:nvGrpSpPr>
        <p:grpSpPr>
          <a:xfrm>
            <a:off x="609600" y="1701026"/>
            <a:ext cx="838200" cy="737374"/>
            <a:chOff x="609600" y="1701026"/>
            <a:chExt cx="838200" cy="737374"/>
          </a:xfrm>
        </p:grpSpPr>
        <p:sp>
          <p:nvSpPr>
            <p:cNvPr id="31" name="Rectangle 30"/>
            <p:cNvSpPr/>
            <p:nvPr/>
          </p:nvSpPr>
          <p:spPr>
            <a:xfrm>
              <a:off x="6096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53" name="Rectangle 52"/>
            <p:cNvSpPr/>
            <p:nvPr/>
          </p:nvSpPr>
          <p:spPr>
            <a:xfrm>
              <a:off x="1041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57" name="Rectangle 56"/>
            <p:cNvSpPr/>
            <p:nvPr/>
          </p:nvSpPr>
          <p:spPr>
            <a:xfrm>
              <a:off x="609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4" name="Group 83"/>
          <p:cNvGrpSpPr/>
          <p:nvPr/>
        </p:nvGrpSpPr>
        <p:grpSpPr>
          <a:xfrm>
            <a:off x="1600200" y="1701026"/>
            <a:ext cx="838200" cy="737374"/>
            <a:chOff x="1600200" y="1701026"/>
            <a:chExt cx="838200" cy="737374"/>
          </a:xfrm>
        </p:grpSpPr>
        <p:sp>
          <p:nvSpPr>
            <p:cNvPr id="32" name="Rectangle 31"/>
            <p:cNvSpPr/>
            <p:nvPr/>
          </p:nvSpPr>
          <p:spPr>
            <a:xfrm>
              <a:off x="16002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58" name="Rectangle 57"/>
            <p:cNvSpPr/>
            <p:nvPr/>
          </p:nvSpPr>
          <p:spPr>
            <a:xfrm>
              <a:off x="2032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60" name="Rectangle 59"/>
            <p:cNvSpPr/>
            <p:nvPr/>
          </p:nvSpPr>
          <p:spPr>
            <a:xfrm>
              <a:off x="1600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5" name="Group 84"/>
          <p:cNvGrpSpPr/>
          <p:nvPr/>
        </p:nvGrpSpPr>
        <p:grpSpPr>
          <a:xfrm>
            <a:off x="2590800" y="1710853"/>
            <a:ext cx="838200" cy="727547"/>
            <a:chOff x="2590800" y="1710853"/>
            <a:chExt cx="838200" cy="727547"/>
          </a:xfrm>
        </p:grpSpPr>
        <p:sp>
          <p:nvSpPr>
            <p:cNvPr id="33" name="Rectangle 32"/>
            <p:cNvSpPr/>
            <p:nvPr/>
          </p:nvSpPr>
          <p:spPr>
            <a:xfrm>
              <a:off x="2590800" y="1710853"/>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Grp.3</a:t>
              </a:r>
              <a:endParaRPr lang="en-US" sz="1600" b="1" dirty="0">
                <a:solidFill>
                  <a:schemeClr val="tx1"/>
                </a:solidFill>
                <a:latin typeface="Arial"/>
                <a:cs typeface="Arial"/>
              </a:endParaRPr>
            </a:p>
          </p:txBody>
        </p:sp>
        <p:sp>
          <p:nvSpPr>
            <p:cNvPr id="69" name="Rectangle 68"/>
            <p:cNvSpPr/>
            <p:nvPr/>
          </p:nvSpPr>
          <p:spPr>
            <a:xfrm>
              <a:off x="3022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2" name="Rectangle 71"/>
            <p:cNvSpPr/>
            <p:nvPr/>
          </p:nvSpPr>
          <p:spPr>
            <a:xfrm>
              <a:off x="2590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6" name="Group 85"/>
          <p:cNvGrpSpPr/>
          <p:nvPr/>
        </p:nvGrpSpPr>
        <p:grpSpPr>
          <a:xfrm>
            <a:off x="3581400" y="1701026"/>
            <a:ext cx="838200" cy="737374"/>
            <a:chOff x="3581400" y="1701026"/>
            <a:chExt cx="838200" cy="737374"/>
          </a:xfrm>
        </p:grpSpPr>
        <p:sp>
          <p:nvSpPr>
            <p:cNvPr id="34" name="Rectangle 33"/>
            <p:cNvSpPr/>
            <p:nvPr/>
          </p:nvSpPr>
          <p:spPr>
            <a:xfrm>
              <a:off x="35814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sp>
          <p:nvSpPr>
            <p:cNvPr id="73" name="Rectangle 72"/>
            <p:cNvSpPr/>
            <p:nvPr/>
          </p:nvSpPr>
          <p:spPr>
            <a:xfrm>
              <a:off x="40132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4" name="Rectangle 73"/>
            <p:cNvSpPr/>
            <p:nvPr/>
          </p:nvSpPr>
          <p:spPr>
            <a:xfrm>
              <a:off x="35814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7" name="Group 86"/>
          <p:cNvGrpSpPr/>
          <p:nvPr/>
        </p:nvGrpSpPr>
        <p:grpSpPr>
          <a:xfrm>
            <a:off x="4572000" y="1701026"/>
            <a:ext cx="3810000" cy="737374"/>
            <a:chOff x="4572000" y="1701026"/>
            <a:chExt cx="3810000" cy="737374"/>
          </a:xfrm>
        </p:grpSpPr>
        <p:grpSp>
          <p:nvGrpSpPr>
            <p:cNvPr id="64" name="Group 63"/>
            <p:cNvGrpSpPr/>
            <p:nvPr/>
          </p:nvGrpSpPr>
          <p:grpSpPr>
            <a:xfrm>
              <a:off x="4572000" y="1701026"/>
              <a:ext cx="3810000" cy="457200"/>
              <a:chOff x="4572000" y="1701026"/>
              <a:chExt cx="3810000" cy="457200"/>
            </a:xfrm>
          </p:grpSpPr>
          <p:sp>
            <p:nvSpPr>
              <p:cNvPr id="39" name="Rectangle 38"/>
              <p:cNvSpPr/>
              <p:nvPr/>
            </p:nvSpPr>
            <p:spPr>
              <a:xfrm>
                <a:off x="45720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40" name="Rectangle 39"/>
              <p:cNvSpPr/>
              <p:nvPr/>
            </p:nvSpPr>
            <p:spPr>
              <a:xfrm>
                <a:off x="55626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41" name="Rectangle 40"/>
              <p:cNvSpPr/>
              <p:nvPr/>
            </p:nvSpPr>
            <p:spPr>
              <a:xfrm>
                <a:off x="65532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42" name="Rectangle 41"/>
              <p:cNvSpPr/>
              <p:nvPr/>
            </p:nvSpPr>
            <p:spPr>
              <a:xfrm>
                <a:off x="75438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75" name="Rectangle 74"/>
            <p:cNvSpPr/>
            <p:nvPr/>
          </p:nvSpPr>
          <p:spPr>
            <a:xfrm>
              <a:off x="50038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6" name="Rectangle 75"/>
            <p:cNvSpPr/>
            <p:nvPr/>
          </p:nvSpPr>
          <p:spPr>
            <a:xfrm>
              <a:off x="45720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7" name="Rectangle 76"/>
            <p:cNvSpPr/>
            <p:nvPr/>
          </p:nvSpPr>
          <p:spPr>
            <a:xfrm>
              <a:off x="5994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8" name="Rectangle 77"/>
            <p:cNvSpPr/>
            <p:nvPr/>
          </p:nvSpPr>
          <p:spPr>
            <a:xfrm>
              <a:off x="5562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9" name="Rectangle 78"/>
            <p:cNvSpPr/>
            <p:nvPr/>
          </p:nvSpPr>
          <p:spPr>
            <a:xfrm>
              <a:off x="6985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0" name="Rectangle 79"/>
            <p:cNvSpPr/>
            <p:nvPr/>
          </p:nvSpPr>
          <p:spPr>
            <a:xfrm>
              <a:off x="6553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1" name="Rectangle 80"/>
            <p:cNvSpPr/>
            <p:nvPr/>
          </p:nvSpPr>
          <p:spPr>
            <a:xfrm>
              <a:off x="7975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2" name="Rectangle 81"/>
            <p:cNvSpPr/>
            <p:nvPr/>
          </p:nvSpPr>
          <p:spPr>
            <a:xfrm>
              <a:off x="7543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sp>
        <p:nvSpPr>
          <p:cNvPr id="91" name="Rectangle 90"/>
          <p:cNvSpPr/>
          <p:nvPr/>
        </p:nvSpPr>
        <p:spPr>
          <a:xfrm>
            <a:off x="0" y="3060211"/>
            <a:ext cx="2314456" cy="369332"/>
          </a:xfrm>
          <a:prstGeom prst="rect">
            <a:avLst/>
          </a:prstGeom>
        </p:spPr>
        <p:txBody>
          <a:bodyPr wrap="none">
            <a:spAutoFit/>
          </a:bodyPr>
          <a:lstStyle/>
          <a:p>
            <a:r>
              <a:rPr lang="en-US" b="1" dirty="0" smtClean="0">
                <a:latin typeface="Arial"/>
                <a:cs typeface="Arial"/>
              </a:rPr>
              <a:t>Cache Aware Order</a:t>
            </a:r>
            <a:endParaRPr lang="en-US" b="1" dirty="0">
              <a:latin typeface="Arial"/>
              <a:cs typeface="Arial"/>
            </a:endParaRPr>
          </a:p>
        </p:txBody>
      </p:sp>
      <p:sp>
        <p:nvSpPr>
          <p:cNvPr id="92" name="Rectangle 91"/>
          <p:cNvSpPr/>
          <p:nvPr/>
        </p:nvSpPr>
        <p:spPr>
          <a:xfrm>
            <a:off x="0" y="1182469"/>
            <a:ext cx="2339102" cy="646331"/>
          </a:xfrm>
          <a:prstGeom prst="rect">
            <a:avLst/>
          </a:prstGeom>
        </p:spPr>
        <p:txBody>
          <a:bodyPr wrap="none">
            <a:spAutoFit/>
          </a:bodyPr>
          <a:lstStyle/>
          <a:p>
            <a:r>
              <a:rPr lang="en-US" b="1" dirty="0" smtClean="0">
                <a:latin typeface="Arial"/>
                <a:cs typeface="Arial"/>
              </a:rPr>
              <a:t>Round-Robin Order </a:t>
            </a:r>
          </a:p>
          <a:p>
            <a:endParaRPr lang="en-US" b="1" dirty="0">
              <a:latin typeface="Arial"/>
              <a:cs typeface="Arial"/>
            </a:endParaRPr>
          </a:p>
        </p:txBody>
      </p:sp>
    </p:spTree>
    <p:extLst>
      <p:ext uri="{BB962C8B-B14F-4D97-AF65-F5344CB8AC3E}">
        <p14:creationId xmlns:p14="http://schemas.microsoft.com/office/powerpoint/2010/main" val="95597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68"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L1 Miss Rates</a:t>
            </a:r>
            <a:endParaRPr lang="en-US" dirty="0"/>
          </a:p>
        </p:txBody>
      </p:sp>
      <p:sp>
        <p:nvSpPr>
          <p:cNvPr id="10" name="Content Placeholder 2"/>
          <p:cNvSpPr txBox="1">
            <a:spLocks/>
          </p:cNvSpPr>
          <p:nvPr/>
        </p:nvSpPr>
        <p:spPr bwMode="auto">
          <a:xfrm>
            <a:off x="304800" y="3886200"/>
            <a:ext cx="86106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rgbClr val="FF0000"/>
              </a:buClr>
              <a:buSzPct val="65000"/>
            </a:pPr>
            <a:endParaRPr lang="en-US" sz="2200" kern="0" dirty="0" smtClean="0">
              <a:latin typeface="Arial"/>
              <a:cs typeface="Arial"/>
            </a:endParaRP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25% improvement in IPC across 19 applications</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Limited benefits for cache insensitive applications  </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Software Support (e.g., </a:t>
            </a:r>
            <a:r>
              <a:rPr lang="en-US" sz="2400" dirty="0" smtClean="0">
                <a:latin typeface="Arial"/>
                <a:cs typeface="Arial"/>
              </a:rPr>
              <a:t>specify data-structures that should be "</a:t>
            </a:r>
            <a:r>
              <a:rPr lang="en-US" sz="2400" i="1" dirty="0" err="1" smtClean="0">
                <a:solidFill>
                  <a:srgbClr val="3366FF"/>
                </a:solidFill>
                <a:latin typeface="Arial"/>
                <a:cs typeface="Arial"/>
              </a:rPr>
              <a:t>uncacheable</a:t>
            </a:r>
            <a:r>
              <a:rPr lang="en-US" sz="2400" dirty="0" smtClean="0">
                <a:latin typeface="Arial"/>
                <a:cs typeface="Arial"/>
              </a:rPr>
              <a:t>”)</a:t>
            </a:r>
          </a:p>
          <a:p>
            <a:pPr marL="342900" indent="-342900" fontAlgn="base">
              <a:spcBef>
                <a:spcPct val="20000"/>
              </a:spcBef>
              <a:spcAft>
                <a:spcPct val="0"/>
              </a:spcAft>
              <a:buClr>
                <a:srgbClr val="FF0000"/>
              </a:buClr>
              <a:buSzPct val="65000"/>
              <a:buFont typeface="Wingdings" pitchFamily="2" charset="2"/>
              <a:buChar char="n"/>
            </a:pPr>
            <a:endParaRPr lang="en-US" sz="2200" dirty="0" smtClean="0">
              <a:latin typeface="Arial"/>
              <a:cs typeface="Arial"/>
            </a:endParaRPr>
          </a:p>
          <a:p>
            <a:pPr marL="342900" lvl="0" indent="-342900" fontAlgn="base">
              <a:spcBef>
                <a:spcPct val="20000"/>
              </a:spcBef>
              <a:spcAft>
                <a:spcPct val="0"/>
              </a:spcAft>
              <a:buClr>
                <a:srgbClr val="FF0000"/>
              </a:buClr>
              <a:buSzPct val="65000"/>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Char char="n"/>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tabLst/>
              <a:defRPr/>
            </a:pPr>
            <a:endParaRPr kumimoji="0" lang="en-US" sz="2200" b="0" i="0" u="none" strike="noStrike" kern="0" cap="none" spc="0" normalizeH="0" baseline="0" noProof="0" dirty="0">
              <a:ln>
                <a:noFill/>
              </a:ln>
              <a:solidFill>
                <a:schemeClr val="tx1"/>
              </a:solidFill>
              <a:effectLst/>
              <a:uLnTx/>
              <a:uFillTx/>
              <a:latin typeface="Arial"/>
              <a:ea typeface="+mn-ea"/>
              <a:cs typeface="Arial"/>
            </a:endParaRPr>
          </a:p>
        </p:txBody>
      </p:sp>
      <p:graphicFrame>
        <p:nvGraphicFramePr>
          <p:cNvPr id="11" name="Chart 10"/>
          <p:cNvGraphicFramePr/>
          <p:nvPr/>
        </p:nvGraphicFramePr>
        <p:xfrm>
          <a:off x="457200" y="1066800"/>
          <a:ext cx="8153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rot="5400000">
            <a:off x="7357724" y="2247106"/>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26905" y="2450495"/>
            <a:ext cx="609600" cy="338554"/>
          </a:xfrm>
          <a:prstGeom prst="rect">
            <a:avLst/>
          </a:prstGeom>
          <a:noFill/>
        </p:spPr>
        <p:txBody>
          <a:bodyPr wrap="square" rtlCol="0">
            <a:spAutoFit/>
          </a:bodyPr>
          <a:lstStyle/>
          <a:p>
            <a:r>
              <a:rPr lang="en-US" sz="1600" dirty="0" smtClean="0">
                <a:latin typeface="Arial"/>
                <a:cs typeface="Arial"/>
              </a:rPr>
              <a:t>34%</a:t>
            </a:r>
            <a:endParaRPr lang="en-US" sz="1600" dirty="0">
              <a:latin typeface="Arial"/>
              <a:cs typeface="Arial"/>
            </a:endParaRPr>
          </a:p>
        </p:txBody>
      </p:sp>
      <p:sp>
        <p:nvSpPr>
          <p:cNvPr id="13" name="Rectangle 12"/>
          <p:cNvSpPr/>
          <p:nvPr/>
        </p:nvSpPr>
        <p:spPr>
          <a:xfrm>
            <a:off x="1832430" y="1066800"/>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29200" y="1054705"/>
            <a:ext cx="228600" cy="228600"/>
          </a:xfrm>
          <a:prstGeom prst="rect">
            <a:avLst/>
          </a:prstGeom>
          <a:solidFill>
            <a:srgbClr val="0A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161420" y="990600"/>
            <a:ext cx="1676400" cy="646331"/>
          </a:xfrm>
          <a:prstGeom prst="rect">
            <a:avLst/>
          </a:prstGeom>
          <a:noFill/>
        </p:spPr>
        <p:txBody>
          <a:bodyPr wrap="square" rtlCol="0">
            <a:spAutoFit/>
          </a:bodyPr>
          <a:lstStyle/>
          <a:p>
            <a:r>
              <a:rPr lang="en-US" dirty="0" smtClean="0">
                <a:latin typeface="Arial"/>
                <a:cs typeface="Arial"/>
              </a:rPr>
              <a:t>Round-Robin Scheduler</a:t>
            </a:r>
            <a:endParaRPr lang="en-US" dirty="0">
              <a:latin typeface="Arial"/>
              <a:cs typeface="Arial"/>
            </a:endParaRPr>
          </a:p>
        </p:txBody>
      </p:sp>
      <p:sp>
        <p:nvSpPr>
          <p:cNvPr id="22" name="TextBox 21"/>
          <p:cNvSpPr txBox="1"/>
          <p:nvPr/>
        </p:nvSpPr>
        <p:spPr>
          <a:xfrm>
            <a:off x="5334000" y="978078"/>
            <a:ext cx="3124200" cy="646331"/>
          </a:xfrm>
          <a:prstGeom prst="rect">
            <a:avLst/>
          </a:prstGeom>
          <a:noFill/>
        </p:spPr>
        <p:txBody>
          <a:bodyPr wrap="square" rtlCol="0">
            <a:spAutoFit/>
          </a:bodyPr>
          <a:lstStyle/>
          <a:p>
            <a:r>
              <a:rPr lang="en-US" dirty="0" smtClean="0">
                <a:latin typeface="Arial"/>
                <a:cs typeface="Arial"/>
              </a:rPr>
              <a:t>Cache Aware </a:t>
            </a:r>
          </a:p>
          <a:p>
            <a:r>
              <a:rPr lang="en-US" dirty="0" smtClean="0">
                <a:latin typeface="Arial"/>
                <a:cs typeface="Arial"/>
              </a:rPr>
              <a:t>Scheduler</a:t>
            </a:r>
            <a:endParaRPr lang="en-US" dirty="0">
              <a:latin typeface="Arial"/>
              <a:cs typeface="Arial"/>
            </a:endParaRPr>
          </a:p>
        </p:txBody>
      </p:sp>
      <p:sp>
        <p:nvSpPr>
          <p:cNvPr id="21" name="Rectangle 20"/>
          <p:cNvSpPr/>
          <p:nvPr/>
        </p:nvSpPr>
        <p:spPr>
          <a:xfrm>
            <a:off x="5562600" y="6336268"/>
            <a:ext cx="3048000" cy="369332"/>
          </a:xfrm>
          <a:prstGeom prst="rect">
            <a:avLst/>
          </a:prstGeom>
        </p:spPr>
        <p:txBody>
          <a:bodyPr wrap="square">
            <a:spAutoFit/>
          </a:bodyPr>
          <a:lstStyle/>
          <a:p>
            <a:r>
              <a:rPr lang="en-US" dirty="0" smtClean="0">
                <a:latin typeface="Arial"/>
                <a:cs typeface="Arial"/>
              </a:rPr>
              <a:t>[Jog et al., ASPLOS 2013]</a:t>
            </a:r>
            <a:endParaRPr lang="en-US" dirty="0"/>
          </a:p>
        </p:txBody>
      </p:sp>
    </p:spTree>
    <p:extLst>
      <p:ext uri="{BB962C8B-B14F-4D97-AF65-F5344CB8AC3E}">
        <p14:creationId xmlns:p14="http://schemas.microsoft.com/office/powerpoint/2010/main" val="1416173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7053213"/>
          </a:xfrm>
        </p:spPr>
        <p:txBody>
          <a:bodyPr/>
          <a:lstStyle/>
          <a:p>
            <a:r>
              <a:rPr lang="en-US" sz="2800" dirty="0" smtClean="0">
                <a:latin typeface="Arial"/>
                <a:cs typeface="Arial"/>
              </a:rPr>
              <a:t> Rogers et al., Cache Conscious </a:t>
            </a:r>
            <a:r>
              <a:rPr lang="en-US" sz="2800" dirty="0" err="1" smtClean="0">
                <a:latin typeface="Arial"/>
                <a:cs typeface="Arial"/>
              </a:rPr>
              <a:t>Wavefront</a:t>
            </a:r>
            <a:r>
              <a:rPr lang="en-US" sz="2800" dirty="0" smtClean="0">
                <a:latin typeface="Arial"/>
                <a:cs typeface="Arial"/>
              </a:rPr>
              <a:t> Scheduling, MICRO’12</a:t>
            </a:r>
          </a:p>
          <a:p>
            <a:r>
              <a:rPr lang="en-US" sz="2800" dirty="0" smtClean="0">
                <a:latin typeface="Arial"/>
                <a:cs typeface="Arial"/>
              </a:rPr>
              <a:t> Kayiran et al., Neither more Nor Less: Optimizing Thread-level Parallelism for GPGPUs, PACT’13</a:t>
            </a:r>
          </a:p>
          <a:p>
            <a:r>
              <a:rPr lang="en-US" sz="2800" dirty="0" smtClean="0">
                <a:cs typeface="Arial"/>
              </a:rPr>
              <a:t> Chen et al., Adaptive </a:t>
            </a:r>
            <a:r>
              <a:rPr lang="en-US" sz="2800" dirty="0">
                <a:cs typeface="Arial"/>
              </a:rPr>
              <a:t>cache management for energy-efficient </a:t>
            </a:r>
            <a:r>
              <a:rPr lang="en-US" sz="2800" dirty="0" smtClean="0">
                <a:cs typeface="Arial"/>
              </a:rPr>
              <a:t>GPU computing, MICRO’14</a:t>
            </a:r>
          </a:p>
          <a:p>
            <a:r>
              <a:rPr lang="en-US" sz="2800" dirty="0" smtClean="0">
                <a:cs typeface="Arial"/>
              </a:rPr>
              <a:t> Lee et al., CAWS</a:t>
            </a:r>
            <a:r>
              <a:rPr lang="en-US" sz="2800" dirty="0">
                <a:cs typeface="Arial"/>
              </a:rPr>
              <a:t>: criticality-aware warp scheduling for GPGPU workloads</a:t>
            </a:r>
          </a:p>
          <a:p>
            <a:endParaRPr lang="en-US" sz="2800" dirty="0">
              <a:cs typeface="Arial"/>
            </a:endParaRPr>
          </a:p>
          <a:p>
            <a:endParaRPr sz="2800" dirty="0" smtClean="0">
              <a:latin typeface="Arial"/>
              <a:cs typeface="Arial"/>
            </a:endParaRPr>
          </a:p>
          <a:p>
            <a:pPr>
              <a:buNone/>
            </a:pPr>
            <a:endParaRPr sz="2800" dirty="0" smtClean="0"/>
          </a:p>
          <a:p>
            <a:pPr>
              <a:buNone/>
            </a:pPr>
            <a:r>
              <a:rPr sz="2800" dirty="0" smtClean="0"/>
              <a:t>        </a:t>
            </a:r>
          </a:p>
        </p:txBody>
      </p:sp>
    </p:spTree>
    <p:extLst>
      <p:ext uri="{BB962C8B-B14F-4D97-AF65-F5344CB8AC3E}">
        <p14:creationId xmlns:p14="http://schemas.microsoft.com/office/powerpoint/2010/main" val="25236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solidFill>
                  <a:schemeClr val="accent2"/>
                </a:solidFill>
                <a:latin typeface="Arial"/>
                <a:cs typeface="Arial"/>
              </a:rPr>
              <a:t>Employing Assist Warps for Helping Data Compression</a:t>
            </a:r>
          </a:p>
          <a:p>
            <a:pPr lvl="1"/>
            <a:r>
              <a:rPr sz="2400" dirty="0" smtClean="0">
                <a:solidFill>
                  <a:schemeClr val="accent2"/>
                </a:solidFill>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23702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reen  Arrow"/>
          <p:cNvSpPr/>
          <p:nvPr/>
        </p:nvSpPr>
        <p:spPr>
          <a:xfrm>
            <a:off x="5551536" y="260206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p:txBody>
          <a:bodyPr>
            <a:normAutofit/>
          </a:bodyPr>
          <a:lstStyle/>
          <a:p>
            <a:r>
              <a:rPr lang="en-US" b="1" dirty="0" smtClean="0"/>
              <a:t>Challenges in GPU Efficiency</a:t>
            </a:r>
            <a:endParaRPr lang="en-US" b="1" dirty="0"/>
          </a:p>
        </p:txBody>
      </p:sp>
      <p:grpSp>
        <p:nvGrpSpPr>
          <p:cNvPr id="6" name="Base Diag"/>
          <p:cNvGrpSpPr/>
          <p:nvPr/>
        </p:nvGrpSpPr>
        <p:grpSpPr>
          <a:xfrm>
            <a:off x="609600" y="1238310"/>
            <a:ext cx="8229600" cy="3799886"/>
            <a:chOff x="790575" y="3009899"/>
            <a:chExt cx="8229600" cy="3799886"/>
          </a:xfrm>
        </p:grpSpPr>
        <p:sp>
          <p:nvSpPr>
            <p:cNvPr id="7" name="Rounded Rectangle 6"/>
            <p:cNvSpPr/>
            <p:nvPr/>
          </p:nvSpPr>
          <p:spPr>
            <a:xfrm>
              <a:off x="2062584" y="3086100"/>
              <a:ext cx="3674924" cy="3270250"/>
            </a:xfrm>
            <a:prstGeom prst="roundRect">
              <a:avLst/>
            </a:prstGeom>
            <a:solidFill>
              <a:schemeClr val="bg1"/>
            </a:solidFill>
            <a:ln w="57150">
              <a:solidFill>
                <a:schemeClr val="tx2">
                  <a:lumMod val="7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Cores"/>
            <p:cNvGrpSpPr/>
            <p:nvPr/>
          </p:nvGrpSpPr>
          <p:grpSpPr>
            <a:xfrm>
              <a:off x="4072341" y="3527783"/>
              <a:ext cx="1321095" cy="2615519"/>
              <a:chOff x="4469131" y="2228282"/>
              <a:chExt cx="1321095" cy="2969042"/>
            </a:xfrm>
          </p:grpSpPr>
          <p:grpSp>
            <p:nvGrpSpPr>
              <p:cNvPr id="11" name="Group 15"/>
              <p:cNvGrpSpPr/>
              <p:nvPr/>
            </p:nvGrpSpPr>
            <p:grpSpPr>
              <a:xfrm>
                <a:off x="4469131" y="2228282"/>
                <a:ext cx="1287136" cy="304800"/>
                <a:chOff x="1476259" y="2935994"/>
                <a:chExt cx="1287136" cy="304800"/>
              </a:xfrm>
              <a:solidFill>
                <a:schemeClr val="tx2">
                  <a:lumMod val="50000"/>
                </a:schemeClr>
              </a:solidFill>
            </p:grpSpPr>
            <p:sp>
              <p:nvSpPr>
                <p:cNvPr id="59" name="Rounded Rectangle 5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6"/>
              <p:cNvGrpSpPr/>
              <p:nvPr/>
            </p:nvGrpSpPr>
            <p:grpSpPr>
              <a:xfrm>
                <a:off x="4470959" y="2593674"/>
                <a:ext cx="1287136" cy="304800"/>
                <a:chOff x="1476259" y="2935994"/>
                <a:chExt cx="1287136" cy="304800"/>
              </a:xfrm>
              <a:solidFill>
                <a:schemeClr val="tx2">
                  <a:lumMod val="50000"/>
                </a:schemeClr>
              </a:solidFill>
            </p:grpSpPr>
            <p:sp>
              <p:nvSpPr>
                <p:cNvPr id="54" name="Rounded Rectangle 5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7"/>
              <p:cNvGrpSpPr/>
              <p:nvPr/>
            </p:nvGrpSpPr>
            <p:grpSpPr>
              <a:xfrm>
                <a:off x="4474625" y="2966409"/>
                <a:ext cx="1287136" cy="304800"/>
                <a:chOff x="1476259" y="2935994"/>
                <a:chExt cx="1287136" cy="304800"/>
              </a:xfrm>
              <a:solidFill>
                <a:schemeClr val="tx2">
                  <a:lumMod val="50000"/>
                </a:schemeClr>
              </a:solidFill>
            </p:grpSpPr>
            <p:sp>
              <p:nvSpPr>
                <p:cNvPr id="49" name="Rounded Rectangle 4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8"/>
              <p:cNvGrpSpPr/>
              <p:nvPr/>
            </p:nvGrpSpPr>
            <p:grpSpPr>
              <a:xfrm>
                <a:off x="4474625" y="3364830"/>
                <a:ext cx="1287136" cy="304800"/>
                <a:chOff x="1476259" y="2935994"/>
                <a:chExt cx="1287136" cy="304800"/>
              </a:xfrm>
              <a:solidFill>
                <a:schemeClr val="tx2">
                  <a:lumMod val="50000"/>
                </a:schemeClr>
              </a:solidFill>
            </p:grpSpPr>
            <p:sp>
              <p:nvSpPr>
                <p:cNvPr id="44" name="Rounded Rectangle 4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9"/>
              <p:cNvGrpSpPr/>
              <p:nvPr/>
            </p:nvGrpSpPr>
            <p:grpSpPr>
              <a:xfrm>
                <a:off x="4481976" y="3744932"/>
                <a:ext cx="1287136" cy="304800"/>
                <a:chOff x="1476259" y="2935994"/>
                <a:chExt cx="1287136" cy="304800"/>
              </a:xfrm>
              <a:solidFill>
                <a:schemeClr val="tx2">
                  <a:lumMod val="50000"/>
                </a:schemeClr>
              </a:solidFill>
            </p:grpSpPr>
            <p:sp>
              <p:nvSpPr>
                <p:cNvPr id="39" name="Rounded Rectangle 3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20"/>
              <p:cNvGrpSpPr/>
              <p:nvPr/>
            </p:nvGrpSpPr>
            <p:grpSpPr>
              <a:xfrm>
                <a:off x="4489322" y="4113998"/>
                <a:ext cx="1287136" cy="304800"/>
                <a:chOff x="1476259" y="2935994"/>
                <a:chExt cx="1287136" cy="304800"/>
              </a:xfrm>
              <a:solidFill>
                <a:schemeClr val="tx2">
                  <a:lumMod val="50000"/>
                </a:schemeClr>
              </a:solidFill>
            </p:grpSpPr>
            <p:sp>
              <p:nvSpPr>
                <p:cNvPr id="34" name="Rounded Rectangle 3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1"/>
              <p:cNvGrpSpPr/>
              <p:nvPr/>
            </p:nvGrpSpPr>
            <p:grpSpPr>
              <a:xfrm>
                <a:off x="4499409" y="4506927"/>
                <a:ext cx="1287136" cy="304800"/>
                <a:chOff x="1476259" y="2935994"/>
                <a:chExt cx="1287136" cy="304800"/>
              </a:xfrm>
              <a:solidFill>
                <a:schemeClr val="tx2">
                  <a:lumMod val="50000"/>
                </a:schemeClr>
              </a:solidFill>
            </p:grpSpPr>
            <p:sp>
              <p:nvSpPr>
                <p:cNvPr id="29" name="Rounded Rectangle 2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2"/>
              <p:cNvGrpSpPr/>
              <p:nvPr/>
            </p:nvGrpSpPr>
            <p:grpSpPr>
              <a:xfrm>
                <a:off x="4503090" y="4892524"/>
                <a:ext cx="1287136" cy="304800"/>
                <a:chOff x="1476259" y="2935994"/>
                <a:chExt cx="1287136" cy="304800"/>
              </a:xfrm>
              <a:solidFill>
                <a:schemeClr val="tx2">
                  <a:lumMod val="50000"/>
                </a:schemeClr>
              </a:solidFill>
            </p:grpSpPr>
            <p:sp>
              <p:nvSpPr>
                <p:cNvPr id="24" name="Rounded Rectangle 2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Rounded Rectangle 8"/>
            <p:cNvSpPr/>
            <p:nvPr/>
          </p:nvSpPr>
          <p:spPr>
            <a:xfrm>
              <a:off x="2306964" y="3527783"/>
              <a:ext cx="1627711" cy="2616504"/>
            </a:xfrm>
            <a:prstGeom prst="roundRect">
              <a:avLst/>
            </a:prstGeom>
            <a:no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90575" y="3009899"/>
              <a:ext cx="1066800" cy="3399775"/>
            </a:xfrm>
            <a:prstGeom prst="roundRect">
              <a:avLst/>
            </a:prstGeom>
            <a:solidFill>
              <a:schemeClr val="bg1">
                <a:lumMod val="8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89752" y="3086100"/>
              <a:ext cx="1530423" cy="3311907"/>
            </a:xfrm>
            <a:prstGeom prst="roundRect">
              <a:avLst/>
            </a:prstGeom>
            <a:solidFill>
              <a:schemeClr val="accent5">
                <a:lumMod val="20000"/>
                <a:lumOff val="80000"/>
              </a:schemeClr>
            </a:solidFill>
            <a:ln w="571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Memory</a:t>
              </a:r>
            </a:p>
            <a:p>
              <a:pPr algn="ctr"/>
              <a:r>
                <a:rPr lang="en-US" sz="2000" b="1" dirty="0" smtClean="0">
                  <a:solidFill>
                    <a:schemeClr val="tx1"/>
                  </a:solidFill>
                </a:rPr>
                <a:t>Hierarchy</a:t>
              </a:r>
              <a:endParaRPr lang="en-US" sz="2000" b="1" dirty="0">
                <a:solidFill>
                  <a:schemeClr val="tx1"/>
                </a:solidFill>
              </a:endParaRPr>
            </a:p>
          </p:txBody>
        </p:sp>
        <p:sp>
          <p:nvSpPr>
            <p:cNvPr id="13" name="TextBox 12"/>
            <p:cNvSpPr txBox="1"/>
            <p:nvPr/>
          </p:nvSpPr>
          <p:spPr>
            <a:xfrm>
              <a:off x="2460766" y="3130056"/>
              <a:ext cx="1488613" cy="400110"/>
            </a:xfrm>
            <a:prstGeom prst="rect">
              <a:avLst/>
            </a:prstGeom>
            <a:noFill/>
          </p:spPr>
          <p:txBody>
            <a:bodyPr wrap="none" rtlCol="0">
              <a:spAutoFit/>
            </a:bodyPr>
            <a:lstStyle/>
            <a:p>
              <a:r>
                <a:rPr lang="en-US" sz="2000" b="1" dirty="0" smtClean="0"/>
                <a:t>Register File</a:t>
              </a:r>
              <a:endParaRPr lang="en-US" sz="2000" b="1" dirty="0"/>
            </a:p>
          </p:txBody>
        </p:sp>
        <p:sp>
          <p:nvSpPr>
            <p:cNvPr id="14" name="TextBox 13"/>
            <p:cNvSpPr txBox="1"/>
            <p:nvPr/>
          </p:nvSpPr>
          <p:spPr>
            <a:xfrm>
              <a:off x="4286267" y="3123694"/>
              <a:ext cx="787716" cy="400110"/>
            </a:xfrm>
            <a:prstGeom prst="rect">
              <a:avLst/>
            </a:prstGeom>
            <a:noFill/>
          </p:spPr>
          <p:txBody>
            <a:bodyPr wrap="none" rtlCol="0">
              <a:spAutoFit/>
            </a:bodyPr>
            <a:lstStyle/>
            <a:p>
              <a:r>
                <a:rPr lang="en-US" sz="2000" b="1" dirty="0" smtClean="0"/>
                <a:t>Cores</a:t>
              </a:r>
              <a:endParaRPr lang="en-US" sz="2000" b="1" dirty="0"/>
            </a:p>
          </p:txBody>
        </p:sp>
        <p:sp>
          <p:nvSpPr>
            <p:cNvPr id="15" name="TextBox 14"/>
            <p:cNvSpPr txBox="1"/>
            <p:nvPr/>
          </p:nvSpPr>
          <p:spPr>
            <a:xfrm>
              <a:off x="2409160" y="6409675"/>
              <a:ext cx="3463192" cy="400110"/>
            </a:xfrm>
            <a:prstGeom prst="rect">
              <a:avLst/>
            </a:prstGeom>
            <a:noFill/>
          </p:spPr>
          <p:txBody>
            <a:bodyPr wrap="none" rtlCol="0">
              <a:spAutoFit/>
            </a:bodyPr>
            <a:lstStyle/>
            <a:p>
              <a:r>
                <a:rPr lang="en-US" sz="2000" b="1" dirty="0" smtClean="0"/>
                <a:t>GPU Streaming Multiprocessor</a:t>
              </a:r>
              <a:endParaRPr lang="en-US" sz="2000" b="1" dirty="0"/>
            </a:p>
          </p:txBody>
        </p:sp>
      </p:grpSp>
      <p:sp>
        <p:nvSpPr>
          <p:cNvPr id="64" name="Rounded Rectangle 63"/>
          <p:cNvSpPr/>
          <p:nvPr/>
        </p:nvSpPr>
        <p:spPr>
          <a:xfrm>
            <a:off x="837936" y="370135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0</a:t>
            </a:r>
            <a:endParaRPr lang="en-US" sz="1600" b="1" dirty="0">
              <a:solidFill>
                <a:schemeClr val="tx1"/>
              </a:solidFill>
            </a:endParaRPr>
          </a:p>
        </p:txBody>
      </p:sp>
      <p:sp>
        <p:nvSpPr>
          <p:cNvPr id="65" name="Rounded Rectangle 64"/>
          <p:cNvSpPr/>
          <p:nvPr/>
        </p:nvSpPr>
        <p:spPr>
          <a:xfrm>
            <a:off x="837936" y="294570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1</a:t>
            </a:r>
            <a:endParaRPr lang="en-US" sz="1600" b="1" dirty="0">
              <a:solidFill>
                <a:schemeClr val="tx1"/>
              </a:solidFill>
            </a:endParaRPr>
          </a:p>
        </p:txBody>
      </p:sp>
      <p:sp>
        <p:nvSpPr>
          <p:cNvPr id="66" name="Rounded Rectangle 65"/>
          <p:cNvSpPr/>
          <p:nvPr/>
        </p:nvSpPr>
        <p:spPr>
          <a:xfrm>
            <a:off x="837936" y="2180905"/>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2</a:t>
            </a:r>
            <a:endParaRPr lang="en-US" sz="1600" b="1" dirty="0">
              <a:solidFill>
                <a:schemeClr val="tx1"/>
              </a:solidFill>
            </a:endParaRPr>
          </a:p>
        </p:txBody>
      </p:sp>
      <p:sp>
        <p:nvSpPr>
          <p:cNvPr id="67" name="Rounded Rectangle 66"/>
          <p:cNvSpPr/>
          <p:nvPr/>
        </p:nvSpPr>
        <p:spPr>
          <a:xfrm>
            <a:off x="837936" y="1424230"/>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3</a:t>
            </a:r>
            <a:endParaRPr lang="en-US" sz="1600" b="1" dirty="0">
              <a:solidFill>
                <a:schemeClr val="tx1"/>
              </a:solidFill>
            </a:endParaRPr>
          </a:p>
        </p:txBody>
      </p:sp>
      <p:sp>
        <p:nvSpPr>
          <p:cNvPr id="68" name="Round Same Side Corner Rectangle 67"/>
          <p:cNvSpPr/>
          <p:nvPr/>
        </p:nvSpPr>
        <p:spPr>
          <a:xfrm rot="10800000">
            <a:off x="2125989" y="3904246"/>
            <a:ext cx="1627712" cy="467468"/>
          </a:xfrm>
          <a:prstGeom prst="round2SameRect">
            <a:avLst>
              <a:gd name="adj1" fmla="val 5000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 Same Side Corner Rectangle 68"/>
          <p:cNvSpPr/>
          <p:nvPr/>
        </p:nvSpPr>
        <p:spPr>
          <a:xfrm rot="10800000">
            <a:off x="2121654" y="3361453"/>
            <a:ext cx="1627712" cy="545340"/>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 Same Side Corner Rectangle 69"/>
          <p:cNvSpPr/>
          <p:nvPr/>
        </p:nvSpPr>
        <p:spPr>
          <a:xfrm rot="10800000">
            <a:off x="2123791" y="2874975"/>
            <a:ext cx="1627712" cy="542404"/>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 Same Side Corner Rectangle 70"/>
          <p:cNvSpPr/>
          <p:nvPr/>
        </p:nvSpPr>
        <p:spPr>
          <a:xfrm rot="10800000">
            <a:off x="2123791" y="2378848"/>
            <a:ext cx="1627712" cy="496127"/>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dle Regs"/>
          <p:cNvSpPr/>
          <p:nvPr/>
        </p:nvSpPr>
        <p:spPr>
          <a:xfrm>
            <a:off x="2125990" y="1764301"/>
            <a:ext cx="1627712" cy="614547"/>
          </a:xfrm>
          <a:prstGeom prst="round2SameRect">
            <a:avLst>
              <a:gd name="adj1" fmla="val 44038"/>
              <a:gd name="adj2" fmla="val 0"/>
            </a:avLst>
          </a:prstGeom>
          <a:pattFill prst="wdUpDiag">
            <a:fgClr>
              <a:srgbClr val="FF0000"/>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2"/>
              </a:solidFill>
            </a:endParaRPr>
          </a:p>
        </p:txBody>
      </p:sp>
      <p:sp>
        <p:nvSpPr>
          <p:cNvPr id="73" name="Blurry Thread Rectange"/>
          <p:cNvSpPr/>
          <p:nvPr/>
        </p:nvSpPr>
        <p:spPr>
          <a:xfrm>
            <a:off x="609601" y="1238310"/>
            <a:ext cx="1066800" cy="3388107"/>
          </a:xfrm>
          <a:prstGeom prst="roundRect">
            <a:avLst/>
          </a:prstGeom>
          <a:solidFill>
            <a:srgbClr val="73BED3">
              <a:alpha val="43922"/>
            </a:srgbClr>
          </a:solidFill>
          <a:effectLst>
            <a:glow rad="152400">
              <a:schemeClr val="accent1">
                <a:alpha val="57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Full!</a:t>
            </a:r>
            <a:endParaRPr lang="en-US" sz="2400" b="1" dirty="0">
              <a:solidFill>
                <a:schemeClr val="bg1"/>
              </a:solidFill>
            </a:endParaRPr>
          </a:p>
        </p:txBody>
      </p:sp>
      <p:grpSp>
        <p:nvGrpSpPr>
          <p:cNvPr id="23" name="Green Cores - 1"/>
          <p:cNvGrpSpPr/>
          <p:nvPr/>
        </p:nvGrpSpPr>
        <p:grpSpPr>
          <a:xfrm>
            <a:off x="3891361" y="1752215"/>
            <a:ext cx="1288964" cy="590393"/>
            <a:chOff x="6072071" y="2256015"/>
            <a:chExt cx="1288964" cy="590393"/>
          </a:xfrm>
          <a:solidFill>
            <a:srgbClr val="006C31"/>
          </a:solidFill>
          <a:effectLst/>
        </p:grpSpPr>
        <p:sp>
          <p:nvSpPr>
            <p:cNvPr id="75" name="Rounded Rectangle 74"/>
            <p:cNvSpPr/>
            <p:nvPr/>
          </p:nvSpPr>
          <p:spPr>
            <a:xfrm>
              <a:off x="6072071"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ounded Rectangle 75"/>
            <p:cNvSpPr/>
            <p:nvPr/>
          </p:nvSpPr>
          <p:spPr>
            <a:xfrm>
              <a:off x="6736754"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7094802"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ounded Rectangle 78"/>
            <p:cNvSpPr/>
            <p:nvPr/>
          </p:nvSpPr>
          <p:spPr>
            <a:xfrm>
              <a:off x="6387886"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073899"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ounded Rectangle 80"/>
            <p:cNvSpPr/>
            <p:nvPr/>
          </p:nvSpPr>
          <p:spPr>
            <a:xfrm>
              <a:off x="6738582"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7096630"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6389714"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een Cores - 2"/>
          <p:cNvGrpSpPr/>
          <p:nvPr/>
        </p:nvGrpSpPr>
        <p:grpSpPr>
          <a:xfrm>
            <a:off x="3896860" y="2412903"/>
            <a:ext cx="1287136" cy="619489"/>
            <a:chOff x="6823238" y="2842229"/>
            <a:chExt cx="1287136" cy="619489"/>
          </a:xfrm>
          <a:solidFill>
            <a:srgbClr val="006C31"/>
          </a:solidFill>
          <a:effectLst/>
        </p:grpSpPr>
        <p:sp>
          <p:nvSpPr>
            <p:cNvPr id="87" name="Rounded Rectangle 86"/>
            <p:cNvSpPr/>
            <p:nvPr/>
          </p:nvSpPr>
          <p:spPr>
            <a:xfrm>
              <a:off x="6823238"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ounded Rectangle 87"/>
            <p:cNvSpPr/>
            <p:nvPr/>
          </p:nvSpPr>
          <p:spPr>
            <a:xfrm>
              <a:off x="7487921"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ounded Rectangle 88"/>
            <p:cNvSpPr/>
            <p:nvPr/>
          </p:nvSpPr>
          <p:spPr>
            <a:xfrm>
              <a:off x="7845969"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7139053"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6823238"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7487921"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7845969"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p:cNvSpPr/>
            <p:nvPr/>
          </p:nvSpPr>
          <p:spPr>
            <a:xfrm>
              <a:off x="7139053"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een Cores - 3"/>
          <p:cNvGrpSpPr/>
          <p:nvPr/>
        </p:nvGrpSpPr>
        <p:grpSpPr>
          <a:xfrm>
            <a:off x="3907640" y="3092077"/>
            <a:ext cx="1294482" cy="593630"/>
            <a:chOff x="6783290" y="2596977"/>
            <a:chExt cx="1294482" cy="593630"/>
          </a:xfrm>
          <a:solidFill>
            <a:srgbClr val="006C31"/>
          </a:solidFill>
          <a:effectLst/>
        </p:grpSpPr>
        <p:sp>
          <p:nvSpPr>
            <p:cNvPr id="99" name="Rounded Rectangle 98"/>
            <p:cNvSpPr/>
            <p:nvPr/>
          </p:nvSpPr>
          <p:spPr>
            <a:xfrm>
              <a:off x="6783290"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7447973"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7806021"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7099105"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6790636"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7455319"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7813367"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ounded Rectangle 107"/>
            <p:cNvSpPr/>
            <p:nvPr/>
          </p:nvSpPr>
          <p:spPr>
            <a:xfrm>
              <a:off x="7106451"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een Cores - 4"/>
          <p:cNvGrpSpPr/>
          <p:nvPr/>
        </p:nvGrpSpPr>
        <p:grpSpPr>
          <a:xfrm>
            <a:off x="3920519" y="3763702"/>
            <a:ext cx="1290817" cy="608192"/>
            <a:chOff x="5501183" y="5612757"/>
            <a:chExt cx="1290817" cy="608192"/>
          </a:xfrm>
          <a:solidFill>
            <a:srgbClr val="006C31"/>
          </a:solidFill>
          <a:effectLst/>
        </p:grpSpPr>
        <p:sp>
          <p:nvSpPr>
            <p:cNvPr id="111" name="Rounded Rectangle 110"/>
            <p:cNvSpPr/>
            <p:nvPr/>
          </p:nvSpPr>
          <p:spPr>
            <a:xfrm>
              <a:off x="5501183"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6165866"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6523914"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5816998"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5504864"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6169547"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6527595"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5820679"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2" name="Idle Cores"/>
          <p:cNvGrpSpPr/>
          <p:nvPr/>
        </p:nvGrpSpPr>
        <p:grpSpPr>
          <a:xfrm>
            <a:off x="3890989" y="1752225"/>
            <a:ext cx="1319975" cy="2619679"/>
            <a:chOff x="3910039" y="3523814"/>
            <a:chExt cx="1319975" cy="2619679"/>
          </a:xfrm>
          <a:solidFill>
            <a:schemeClr val="bg1"/>
          </a:solidFill>
          <a:effectLst/>
        </p:grpSpPr>
        <p:grpSp>
          <p:nvGrpSpPr>
            <p:cNvPr id="57" name="Group 122"/>
            <p:cNvGrpSpPr/>
            <p:nvPr/>
          </p:nvGrpSpPr>
          <p:grpSpPr>
            <a:xfrm>
              <a:off x="3910039" y="3523814"/>
              <a:ext cx="1319975" cy="2619679"/>
              <a:chOff x="4062811" y="3676204"/>
              <a:chExt cx="1319975" cy="2619679"/>
            </a:xfrm>
            <a:grpFill/>
          </p:grpSpPr>
          <p:grpSp>
            <p:nvGrpSpPr>
              <p:cNvPr id="62" name="Group 124"/>
              <p:cNvGrpSpPr/>
              <p:nvPr/>
            </p:nvGrpSpPr>
            <p:grpSpPr>
              <a:xfrm>
                <a:off x="4062811" y="3676204"/>
                <a:ext cx="1288964" cy="590393"/>
                <a:chOff x="6072071" y="2256015"/>
                <a:chExt cx="1288964" cy="590393"/>
              </a:xfrm>
              <a:grpFill/>
            </p:grpSpPr>
            <p:sp>
              <p:nvSpPr>
                <p:cNvPr id="159" name="Rounded Rectangle 158"/>
                <p:cNvSpPr/>
                <p:nvPr/>
              </p:nvSpPr>
              <p:spPr>
                <a:xfrm>
                  <a:off x="6072071"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9"/>
                <p:cNvSpPr/>
                <p:nvPr/>
              </p:nvSpPr>
              <p:spPr>
                <a:xfrm>
                  <a:off x="6736754"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7094802"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6387886"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ed Rectangle 163"/>
                <p:cNvSpPr/>
                <p:nvPr/>
              </p:nvSpPr>
              <p:spPr>
                <a:xfrm>
                  <a:off x="6073899"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6738582"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7096630"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ounded Rectangle 167"/>
                <p:cNvSpPr/>
                <p:nvPr/>
              </p:nvSpPr>
              <p:spPr>
                <a:xfrm>
                  <a:off x="6389714"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125"/>
              <p:cNvGrpSpPr/>
              <p:nvPr/>
            </p:nvGrpSpPr>
            <p:grpSpPr>
              <a:xfrm>
                <a:off x="4068310" y="4332038"/>
                <a:ext cx="1287136" cy="624343"/>
                <a:chOff x="6823238" y="2837375"/>
                <a:chExt cx="1287136" cy="624343"/>
              </a:xfrm>
              <a:grpFill/>
            </p:grpSpPr>
            <p:sp>
              <p:nvSpPr>
                <p:cNvPr id="149" name="Rounded Rectangle 148"/>
                <p:cNvSpPr/>
                <p:nvPr/>
              </p:nvSpPr>
              <p:spPr>
                <a:xfrm>
                  <a:off x="6825399" y="283737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7484621" y="2842218"/>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7845969" y="28486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7135381" y="284221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6823238"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7487921"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845969"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ed Rectangle 157"/>
                <p:cNvSpPr/>
                <p:nvPr/>
              </p:nvSpPr>
              <p:spPr>
                <a:xfrm>
                  <a:off x="7139053"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126"/>
              <p:cNvGrpSpPr/>
              <p:nvPr/>
            </p:nvGrpSpPr>
            <p:grpSpPr>
              <a:xfrm>
                <a:off x="4079090" y="5016066"/>
                <a:ext cx="1294482" cy="593630"/>
                <a:chOff x="6783290" y="2596977"/>
                <a:chExt cx="1294482" cy="593630"/>
              </a:xfrm>
              <a:grpFill/>
            </p:grpSpPr>
            <p:sp>
              <p:nvSpPr>
                <p:cNvPr id="139" name="Rounded Rectangle 138"/>
                <p:cNvSpPr/>
                <p:nvPr/>
              </p:nvSpPr>
              <p:spPr>
                <a:xfrm>
                  <a:off x="6783290"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7447973"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7806021"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7099105"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6790636"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7455319"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7813367"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7106451"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127"/>
              <p:cNvGrpSpPr/>
              <p:nvPr/>
            </p:nvGrpSpPr>
            <p:grpSpPr>
              <a:xfrm>
                <a:off x="4091969" y="5687691"/>
                <a:ext cx="1290817" cy="608192"/>
                <a:chOff x="5501183" y="5612757"/>
                <a:chExt cx="1290817" cy="608192"/>
              </a:xfrm>
              <a:grpFill/>
            </p:grpSpPr>
            <p:sp>
              <p:nvSpPr>
                <p:cNvPr id="129" name="Rounded Rectangle 128"/>
                <p:cNvSpPr/>
                <p:nvPr/>
              </p:nvSpPr>
              <p:spPr>
                <a:xfrm>
                  <a:off x="5501183"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6165866"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6523914"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5816998"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5504864"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6169547"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6527595"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ounded Rectangle 137"/>
                <p:cNvSpPr/>
                <p:nvPr/>
              </p:nvSpPr>
              <p:spPr>
                <a:xfrm>
                  <a:off x="5820679"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TextBox 123"/>
            <p:cNvSpPr txBox="1"/>
            <p:nvPr/>
          </p:nvSpPr>
          <p:spPr>
            <a:xfrm>
              <a:off x="4170604" y="4478956"/>
              <a:ext cx="808235" cy="523220"/>
            </a:xfrm>
            <a:prstGeom prst="rect">
              <a:avLst/>
            </a:prstGeom>
            <a:solidFill>
              <a:schemeClr val="bg1"/>
            </a:solidFill>
            <a:effectLst>
              <a:glow rad="215900">
                <a:schemeClr val="bg1">
                  <a:alpha val="80000"/>
                </a:schemeClr>
              </a:glow>
              <a:softEdge rad="279400"/>
            </a:effectLst>
          </p:spPr>
          <p:txBody>
            <a:bodyPr wrap="none" rtlCol="0">
              <a:spAutoFit/>
            </a:bodyPr>
            <a:lstStyle/>
            <a:p>
              <a:r>
                <a:rPr lang="en-US" sz="2800" b="1" dirty="0" smtClean="0">
                  <a:ln w="12700">
                    <a:noFill/>
                  </a:ln>
                </a:rPr>
                <a:t>Idle!</a:t>
              </a:r>
              <a:endParaRPr lang="en-US" sz="2800" b="1" dirty="0">
                <a:ln w="12700">
                  <a:noFill/>
                </a:ln>
              </a:endParaRPr>
            </a:p>
          </p:txBody>
        </p:sp>
      </p:grpSp>
      <p:sp>
        <p:nvSpPr>
          <p:cNvPr id="4" name="Example 1"/>
          <p:cNvSpPr txBox="1"/>
          <p:nvPr/>
        </p:nvSpPr>
        <p:spPr>
          <a:xfrm>
            <a:off x="1066800" y="5715000"/>
            <a:ext cx="6575262" cy="461665"/>
          </a:xfrm>
          <a:prstGeom prst="rect">
            <a:avLst/>
          </a:prstGeom>
          <a:noFill/>
        </p:spPr>
        <p:txBody>
          <a:bodyPr wrap="none" rtlCol="0">
            <a:spAutoFit/>
          </a:bodyPr>
          <a:lstStyle/>
          <a:p>
            <a:r>
              <a:rPr lang="en-US" sz="2400" b="1" dirty="0" smtClean="0">
                <a:solidFill>
                  <a:schemeClr val="accent2"/>
                </a:solidFill>
              </a:rPr>
              <a:t>Thread limits lead to an underutilized register file </a:t>
            </a:r>
            <a:endParaRPr lang="en-US" sz="2400" b="1" dirty="0">
              <a:solidFill>
                <a:schemeClr val="accent2"/>
              </a:solidFill>
            </a:endParaRPr>
          </a:p>
        </p:txBody>
      </p:sp>
      <p:sp>
        <p:nvSpPr>
          <p:cNvPr id="147" name="Example 2"/>
          <p:cNvSpPr txBox="1"/>
          <p:nvPr/>
        </p:nvSpPr>
        <p:spPr>
          <a:xfrm>
            <a:off x="914400" y="5105400"/>
            <a:ext cx="7112332" cy="461665"/>
          </a:xfrm>
          <a:prstGeom prst="rect">
            <a:avLst/>
          </a:prstGeom>
          <a:noFill/>
        </p:spPr>
        <p:txBody>
          <a:bodyPr wrap="none" rtlCol="0">
            <a:spAutoFit/>
          </a:bodyPr>
          <a:lstStyle/>
          <a:p>
            <a:r>
              <a:rPr lang="en-US" sz="2400" b="1" dirty="0" smtClean="0">
                <a:solidFill>
                  <a:schemeClr val="accent2"/>
                </a:solidFill>
              </a:rPr>
              <a:t>The memory bandwidth bottleneck leads to idle cores </a:t>
            </a:r>
            <a:endParaRPr lang="en-US" sz="2400" b="1" dirty="0">
              <a:solidFill>
                <a:schemeClr val="accent2"/>
              </a:solidFill>
            </a:endParaRPr>
          </a:p>
        </p:txBody>
      </p:sp>
      <p:sp>
        <p:nvSpPr>
          <p:cNvPr id="152" name="TextBox 151"/>
          <p:cNvSpPr txBox="1"/>
          <p:nvPr/>
        </p:nvSpPr>
        <p:spPr>
          <a:xfrm>
            <a:off x="639848" y="838200"/>
            <a:ext cx="1032975" cy="400110"/>
          </a:xfrm>
          <a:prstGeom prst="rect">
            <a:avLst/>
          </a:prstGeom>
          <a:noFill/>
        </p:spPr>
        <p:txBody>
          <a:bodyPr wrap="none" rtlCol="0">
            <a:spAutoFit/>
          </a:bodyPr>
          <a:lstStyle/>
          <a:p>
            <a:r>
              <a:rPr lang="en-US" sz="2000" b="1" dirty="0" smtClean="0"/>
              <a:t>Threads</a:t>
            </a:r>
            <a:endParaRPr lang="en-US" sz="2000" b="1" dirty="0"/>
          </a:p>
        </p:txBody>
      </p:sp>
      <p:sp>
        <p:nvSpPr>
          <p:cNvPr id="3" name="TextBox 2"/>
          <p:cNvSpPr txBox="1"/>
          <p:nvPr/>
        </p:nvSpPr>
        <p:spPr>
          <a:xfrm>
            <a:off x="2617990" y="1885733"/>
            <a:ext cx="580608" cy="369332"/>
          </a:xfrm>
          <a:prstGeom prst="rect">
            <a:avLst/>
          </a:prstGeom>
          <a:solidFill>
            <a:schemeClr val="bg1"/>
          </a:solidFill>
          <a:effectLst>
            <a:glow rad="152400">
              <a:schemeClr val="bg1">
                <a:alpha val="37000"/>
              </a:schemeClr>
            </a:glow>
            <a:softEdge rad="50800"/>
          </a:effectLst>
        </p:spPr>
        <p:txBody>
          <a:bodyPr wrap="none" rtlCol="0">
            <a:spAutoFit/>
          </a:bodyPr>
          <a:lstStyle/>
          <a:p>
            <a:r>
              <a:rPr lang="en-US" b="1" dirty="0" smtClean="0"/>
              <a:t>Idle!</a:t>
            </a:r>
            <a:endParaRPr lang="en-US" b="1" dirty="0"/>
          </a:p>
        </p:txBody>
      </p:sp>
      <p:sp>
        <p:nvSpPr>
          <p:cNvPr id="157" name="Green  Arrow"/>
          <p:cNvSpPr/>
          <p:nvPr/>
        </p:nvSpPr>
        <p:spPr>
          <a:xfrm>
            <a:off x="5550403" y="2603878"/>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2" name="White Arrow2"/>
          <p:cNvSpPr/>
          <p:nvPr/>
        </p:nvSpPr>
        <p:spPr>
          <a:xfrm>
            <a:off x="5555069" y="260387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7" name="Green  Arrow"/>
          <p:cNvSpPr/>
          <p:nvPr/>
        </p:nvSpPr>
        <p:spPr>
          <a:xfrm>
            <a:off x="5553463" y="2608885"/>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pic>
        <p:nvPicPr>
          <p:cNvPr id="27" name="Part Arrow 1"/>
          <p:cNvPicPr>
            <a:picLocks noChangeAspect="1"/>
          </p:cNvPicPr>
          <p:nvPr/>
        </p:nvPicPr>
        <p:blipFill rotWithShape="1">
          <a:blip r:embed="rId3"/>
          <a:srcRect t="58680"/>
          <a:stretch/>
        </p:blipFill>
        <p:spPr>
          <a:xfrm>
            <a:off x="5542181" y="3106780"/>
            <a:ext cx="1761897" cy="362750"/>
          </a:xfrm>
          <a:prstGeom prst="rect">
            <a:avLst/>
          </a:prstGeom>
        </p:spPr>
      </p:pic>
      <p:pic>
        <p:nvPicPr>
          <p:cNvPr id="32" name="Part Arrow 2"/>
          <p:cNvPicPr>
            <a:picLocks noChangeAspect="1"/>
          </p:cNvPicPr>
          <p:nvPr/>
        </p:nvPicPr>
        <p:blipFill rotWithShape="1">
          <a:blip r:embed="rId4"/>
          <a:srcRect t="41259"/>
          <a:stretch/>
        </p:blipFill>
        <p:spPr>
          <a:xfrm>
            <a:off x="5538434" y="2946103"/>
            <a:ext cx="1767993" cy="512102"/>
          </a:xfrm>
          <a:prstGeom prst="rect">
            <a:avLst/>
          </a:prstGeom>
        </p:spPr>
      </p:pic>
      <p:sp>
        <p:nvSpPr>
          <p:cNvPr id="121" name="Red Arrow"/>
          <p:cNvSpPr/>
          <p:nvPr/>
        </p:nvSpPr>
        <p:spPr>
          <a:xfrm>
            <a:off x="5556533" y="2602067"/>
            <a:ext cx="1733194" cy="844087"/>
          </a:xfrm>
          <a:prstGeom prst="leftRightArrow">
            <a:avLst>
              <a:gd name="adj1" fmla="val 50000"/>
              <a:gd name="adj2" fmla="val 59220"/>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Full!</a:t>
            </a:r>
            <a:endParaRPr lang="en-US" sz="2400" b="1" dirty="0"/>
          </a:p>
        </p:txBody>
      </p:sp>
    </p:spTree>
    <p:extLst>
      <p:ext uri="{BB962C8B-B14F-4D97-AF65-F5344CB8AC3E}">
        <p14:creationId xmlns:p14="http://schemas.microsoft.com/office/powerpoint/2010/main" val="170075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par>
                          <p:cTn id="78" fill="hold">
                            <p:stCondLst>
                              <p:cond delay="0"/>
                            </p:stCondLst>
                            <p:childTnLst>
                              <p:par>
                                <p:cTn id="79" presetID="32" presetClass="emph" presetSubtype="0" fill="hold" nodeType="afterEffect">
                                  <p:stCondLst>
                                    <p:cond delay="0"/>
                                  </p:stCondLst>
                                  <p:childTnLst>
                                    <p:animRot by="120000">
                                      <p:cBhvr>
                                        <p:cTn id="80" dur="100" fill="hold">
                                          <p:stCondLst>
                                            <p:cond delay="0"/>
                                          </p:stCondLst>
                                        </p:cTn>
                                        <p:tgtEl>
                                          <p:spTgt spid="52"/>
                                        </p:tgtEl>
                                        <p:attrNameLst>
                                          <p:attrName>r</p:attrName>
                                        </p:attrNameLst>
                                      </p:cBhvr>
                                    </p:animRot>
                                    <p:animRot by="-240000">
                                      <p:cBhvr>
                                        <p:cTn id="81" dur="200" fill="hold">
                                          <p:stCondLst>
                                            <p:cond delay="200"/>
                                          </p:stCondLst>
                                        </p:cTn>
                                        <p:tgtEl>
                                          <p:spTgt spid="52"/>
                                        </p:tgtEl>
                                        <p:attrNameLst>
                                          <p:attrName>r</p:attrName>
                                        </p:attrNameLst>
                                      </p:cBhvr>
                                    </p:animRot>
                                    <p:animRot by="240000">
                                      <p:cBhvr>
                                        <p:cTn id="82" dur="200" fill="hold">
                                          <p:stCondLst>
                                            <p:cond delay="400"/>
                                          </p:stCondLst>
                                        </p:cTn>
                                        <p:tgtEl>
                                          <p:spTgt spid="52"/>
                                        </p:tgtEl>
                                        <p:attrNameLst>
                                          <p:attrName>r</p:attrName>
                                        </p:attrNameLst>
                                      </p:cBhvr>
                                    </p:animRot>
                                    <p:animRot by="-240000">
                                      <p:cBhvr>
                                        <p:cTn id="83" dur="200" fill="hold">
                                          <p:stCondLst>
                                            <p:cond delay="600"/>
                                          </p:stCondLst>
                                        </p:cTn>
                                        <p:tgtEl>
                                          <p:spTgt spid="52"/>
                                        </p:tgtEl>
                                        <p:attrNameLst>
                                          <p:attrName>r</p:attrName>
                                        </p:attrNameLst>
                                      </p:cBhvr>
                                    </p:animRot>
                                    <p:animRot by="120000">
                                      <p:cBhvr>
                                        <p:cTn id="84" dur="200" fill="hold">
                                          <p:stCondLst>
                                            <p:cond delay="800"/>
                                          </p:stCondLst>
                                        </p:cTn>
                                        <p:tgtEl>
                                          <p:spTgt spid="52"/>
                                        </p:tgtEl>
                                        <p:attrNameLst>
                                          <p:attrName>r</p:attrName>
                                        </p:attrNameLst>
                                      </p:cBhvr>
                                    </p:animRo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3" grpId="1" animBg="1"/>
      <p:bldP spid="4" grpId="0"/>
      <p:bldP spid="4" grpId="1"/>
      <p:bldP spid="147" grpId="0"/>
      <p:bldP spid="3" grpId="0" animBg="1"/>
      <p:bldP spid="167" grpId="0" animBg="1"/>
      <p:bldP spid="1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836152" cy="990600"/>
          </a:xfrm>
        </p:spPr>
        <p:txBody>
          <a:bodyPr>
            <a:normAutofit/>
          </a:bodyPr>
          <a:lstStyle/>
          <a:p>
            <a:r>
              <a:rPr lang="en-US" dirty="0" smtClean="0"/>
              <a:t>Motivation: Unutilized On-chip Memory</a:t>
            </a:r>
            <a:endParaRPr lang="en-US" dirty="0"/>
          </a:p>
        </p:txBody>
      </p:sp>
      <p:sp>
        <p:nvSpPr>
          <p:cNvPr id="3" name="Content Placeholder 2"/>
          <p:cNvSpPr>
            <a:spLocks noGrp="1"/>
          </p:cNvSpPr>
          <p:nvPr>
            <p:ph sz="quarter" idx="1"/>
          </p:nvPr>
        </p:nvSpPr>
        <p:spPr>
          <a:xfrm>
            <a:off x="612648" y="4953000"/>
            <a:ext cx="8153400" cy="1219200"/>
          </a:xfrm>
        </p:spPr>
        <p:txBody>
          <a:bodyPr>
            <a:noAutofit/>
          </a:bodyPr>
          <a:lstStyle/>
          <a:p>
            <a:r>
              <a:rPr lang="en-US" sz="2800" i="0" dirty="0" smtClean="0">
                <a:solidFill>
                  <a:srgbClr val="C00000"/>
                </a:solidFill>
              </a:rPr>
              <a:t>24% </a:t>
            </a:r>
            <a:r>
              <a:rPr lang="en-US" sz="2800" i="0" dirty="0" smtClean="0"/>
              <a:t>of the register file is unallocated on average</a:t>
            </a:r>
            <a:r>
              <a:rPr lang="en-US" sz="2800" i="0" dirty="0" smtClean="0">
                <a:solidFill>
                  <a:srgbClr val="00B050"/>
                </a:solidFill>
              </a:rPr>
              <a:t> </a:t>
            </a:r>
          </a:p>
          <a:p>
            <a:r>
              <a:rPr lang="en-US" sz="2800" i="0" dirty="0" smtClean="0"/>
              <a:t>Similar trends for on-chip scratchpad memory </a:t>
            </a:r>
          </a:p>
        </p:txBody>
      </p:sp>
      <p:graphicFrame>
        <p:nvGraphicFramePr>
          <p:cNvPr id="6" name="Chart 5"/>
          <p:cNvGraphicFramePr>
            <a:graphicFrameLocks/>
          </p:cNvGraphicFramePr>
          <p:nvPr>
            <p:extLst/>
          </p:nvPr>
        </p:nvGraphicFramePr>
        <p:xfrm>
          <a:off x="0" y="1524000"/>
          <a:ext cx="8991600" cy="33528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8458200" y="1600200"/>
            <a:ext cx="0" cy="2667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Idle Pipelines</a:t>
            </a:r>
            <a:endParaRPr lang="en-US" dirty="0"/>
          </a:p>
        </p:txBody>
      </p:sp>
      <p:sp>
        <p:nvSpPr>
          <p:cNvPr id="6" name="TextBox 5"/>
          <p:cNvSpPr txBox="1"/>
          <p:nvPr/>
        </p:nvSpPr>
        <p:spPr>
          <a:xfrm>
            <a:off x="1371600" y="971490"/>
            <a:ext cx="1890261" cy="400110"/>
          </a:xfrm>
          <a:prstGeom prst="rect">
            <a:avLst/>
          </a:prstGeom>
          <a:noFill/>
        </p:spPr>
        <p:txBody>
          <a:bodyPr wrap="none" rtlCol="0">
            <a:spAutoFit/>
          </a:bodyPr>
          <a:lstStyle/>
          <a:p>
            <a:r>
              <a:rPr lang="en-US" sz="2000" b="1" dirty="0" smtClean="0">
                <a:latin typeface="Candara" pitchFamily="34" charset="0"/>
              </a:rPr>
              <a:t>Memory Bound</a:t>
            </a:r>
            <a:endParaRPr lang="en-US" sz="2000" b="1" dirty="0">
              <a:latin typeface="Candara" pitchFamily="34" charset="0"/>
            </a:endParaRPr>
          </a:p>
        </p:txBody>
      </p:sp>
      <p:sp>
        <p:nvSpPr>
          <p:cNvPr id="7" name="TextBox 6"/>
          <p:cNvSpPr txBox="1"/>
          <p:nvPr/>
        </p:nvSpPr>
        <p:spPr>
          <a:xfrm>
            <a:off x="1447800" y="3581400"/>
            <a:ext cx="1960793" cy="400110"/>
          </a:xfrm>
          <a:prstGeom prst="rect">
            <a:avLst/>
          </a:prstGeom>
          <a:noFill/>
        </p:spPr>
        <p:txBody>
          <a:bodyPr wrap="none" rtlCol="0">
            <a:spAutoFit/>
          </a:bodyPr>
          <a:lstStyle/>
          <a:p>
            <a:r>
              <a:rPr lang="en-US" sz="2000" b="1" dirty="0" smtClean="0">
                <a:latin typeface="Candara" pitchFamily="34" charset="0"/>
              </a:rPr>
              <a:t>Compute Bound</a:t>
            </a:r>
            <a:endParaRPr lang="en-US" sz="2000" b="1" dirty="0">
              <a:latin typeface="Candara" pitchFamily="34" charset="0"/>
            </a:endParaRPr>
          </a:p>
        </p:txBody>
      </p:sp>
      <p:graphicFrame>
        <p:nvGraphicFramePr>
          <p:cNvPr id="10" name="Chart 9"/>
          <p:cNvGraphicFramePr>
            <a:graphicFrameLocks/>
          </p:cNvGraphicFramePr>
          <p:nvPr>
            <p:extLst/>
          </p:nvPr>
        </p:nvGraphicFramePr>
        <p:xfrm>
          <a:off x="0" y="1143000"/>
          <a:ext cx="9144000" cy="2285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nvPr>
        </p:nvGraphicFramePr>
        <p:xfrm>
          <a:off x="0" y="3810000"/>
          <a:ext cx="9144000" cy="255258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7239000" y="1143000"/>
            <a:ext cx="0" cy="1828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9338" y="3886200"/>
            <a:ext cx="0" cy="20705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95600" y="1837611"/>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rPr>
              <a:t>67% </a:t>
            </a:r>
            <a:r>
              <a:rPr lang="en-US" sz="2400" b="1" dirty="0">
                <a:solidFill>
                  <a:schemeClr val="tx1"/>
                </a:solidFill>
              </a:rPr>
              <a:t>of cycles idle</a:t>
            </a:r>
          </a:p>
        </p:txBody>
      </p:sp>
      <p:sp>
        <p:nvSpPr>
          <p:cNvPr id="15" name="Rounded Rectangle 14"/>
          <p:cNvSpPr/>
          <p:nvPr/>
        </p:nvSpPr>
        <p:spPr>
          <a:xfrm>
            <a:off x="2895600" y="4572000"/>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35% </a:t>
            </a:r>
            <a:r>
              <a:rPr lang="en-US" sz="2400" b="1" dirty="0">
                <a:solidFill>
                  <a:schemeClr val="tx1"/>
                </a:solidFill>
              </a:rPr>
              <a:t>of cycles idle</a:t>
            </a:r>
          </a:p>
        </p:txBody>
      </p:sp>
    </p:spTree>
    <p:extLst>
      <p:ext uri="{BB962C8B-B14F-4D97-AF65-F5344CB8AC3E}">
        <p14:creationId xmlns:p14="http://schemas.microsoft.com/office/powerpoint/2010/main" val="21154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1"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Graphic spid="10" grpId="0">
        <p:bldSub>
          <a:bldChart bld="series"/>
        </p:bldSub>
      </p:bldGraphic>
      <p:bldGraphic spid="11" grpId="0">
        <p:bldAsOne/>
      </p:bldGraphic>
      <p:bldP spid="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Summary</a:t>
            </a:r>
            <a:endParaRPr lang="en-US" dirty="0"/>
          </a:p>
        </p:txBody>
      </p:sp>
      <p:sp>
        <p:nvSpPr>
          <p:cNvPr id="3" name="Content Placeholder 2"/>
          <p:cNvSpPr>
            <a:spLocks noGrp="1"/>
          </p:cNvSpPr>
          <p:nvPr>
            <p:ph sz="quarter" idx="1"/>
          </p:nvPr>
        </p:nvSpPr>
        <p:spPr>
          <a:xfrm>
            <a:off x="228600" y="1143000"/>
            <a:ext cx="8077200" cy="3505200"/>
          </a:xfrm>
        </p:spPr>
        <p:txBody>
          <a:bodyPr>
            <a:normAutofit/>
          </a:bodyPr>
          <a:lstStyle/>
          <a:p>
            <a:pPr marL="0" indent="0">
              <a:buNone/>
            </a:pPr>
            <a:r>
              <a:rPr lang="en-US" sz="3200" i="0" dirty="0" smtClean="0"/>
              <a:t>Heterogeneous application requirements lead to:</a:t>
            </a:r>
          </a:p>
          <a:p>
            <a:pPr marL="0" indent="0">
              <a:buNone/>
            </a:pPr>
            <a:endParaRPr lang="en-US" sz="3200" i="0" dirty="0" smtClean="0"/>
          </a:p>
          <a:p>
            <a:r>
              <a:rPr lang="en-US" sz="3200" b="1" i="0" dirty="0" smtClean="0">
                <a:solidFill>
                  <a:srgbClr val="FF0000"/>
                </a:solidFill>
              </a:rPr>
              <a:t>Bottlenecks </a:t>
            </a:r>
            <a:r>
              <a:rPr lang="en-US" sz="3200" i="0" dirty="0" smtClean="0"/>
              <a:t>in execution</a:t>
            </a:r>
          </a:p>
          <a:p>
            <a:r>
              <a:rPr lang="en-US" sz="3200" b="1" i="0" dirty="0" smtClean="0">
                <a:solidFill>
                  <a:srgbClr val="FF0000"/>
                </a:solidFill>
              </a:rPr>
              <a:t>Idle </a:t>
            </a:r>
            <a:r>
              <a:rPr lang="en-US" sz="3200" i="0" dirty="0" smtClean="0"/>
              <a:t>resources</a:t>
            </a:r>
            <a:endParaRPr lang="en-US" i="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815250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smtClean="0"/>
              <a:t>Our Goal</a:t>
            </a:r>
            <a:endParaRPr lang="en-US" dirty="0"/>
          </a:p>
        </p:txBody>
      </p:sp>
      <p:sp>
        <p:nvSpPr>
          <p:cNvPr id="6" name="Rounded Rectangle 5"/>
          <p:cNvSpPr/>
          <p:nvPr/>
        </p:nvSpPr>
        <p:spPr>
          <a:xfrm>
            <a:off x="1120674" y="2209800"/>
            <a:ext cx="3200400" cy="281648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Cores - 2"/>
          <p:cNvGrpSpPr/>
          <p:nvPr/>
        </p:nvGrpSpPr>
        <p:grpSpPr>
          <a:xfrm>
            <a:off x="1365681" y="3506807"/>
            <a:ext cx="1278993" cy="1343707"/>
            <a:chOff x="1616607" y="3662124"/>
            <a:chExt cx="1278993" cy="1343707"/>
          </a:xfrm>
        </p:grpSpPr>
        <p:grpSp>
          <p:nvGrpSpPr>
            <p:cNvPr id="7" name="Group 7"/>
            <p:cNvGrpSpPr/>
            <p:nvPr/>
          </p:nvGrpSpPr>
          <p:grpSpPr>
            <a:xfrm>
              <a:off x="1616607" y="3939376"/>
              <a:ext cx="1278993" cy="507769"/>
              <a:chOff x="1277754" y="1295400"/>
              <a:chExt cx="1091865" cy="507769"/>
            </a:xfrm>
            <a:solidFill>
              <a:srgbClr val="00B0F0"/>
            </a:solidFill>
          </p:grpSpPr>
          <p:grpSp>
            <p:nvGrpSpPr>
              <p:cNvPr id="8" name="Group 30"/>
              <p:cNvGrpSpPr/>
              <p:nvPr/>
            </p:nvGrpSpPr>
            <p:grpSpPr>
              <a:xfrm>
                <a:off x="1277754" y="1295400"/>
                <a:ext cx="1091865" cy="228600"/>
                <a:chOff x="1392054" y="1295400"/>
                <a:chExt cx="1091865" cy="228600"/>
              </a:xfrm>
              <a:grpFill/>
            </p:grpSpPr>
            <p:grpSp>
              <p:nvGrpSpPr>
                <p:cNvPr id="9" name="Group 38"/>
                <p:cNvGrpSpPr/>
                <p:nvPr/>
              </p:nvGrpSpPr>
              <p:grpSpPr>
                <a:xfrm>
                  <a:off x="1392054" y="1295400"/>
                  <a:ext cx="512946" cy="228600"/>
                  <a:chOff x="1392054" y="1295400"/>
                  <a:chExt cx="512946" cy="228600"/>
                </a:xfrm>
                <a:grpFill/>
              </p:grpSpPr>
              <p:sp>
                <p:nvSpPr>
                  <p:cNvPr id="43" name="Rounded Rectangle 4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9"/>
                <p:cNvGrpSpPr/>
                <p:nvPr/>
              </p:nvGrpSpPr>
              <p:grpSpPr>
                <a:xfrm>
                  <a:off x="1970973" y="1295400"/>
                  <a:ext cx="512946" cy="228600"/>
                  <a:chOff x="1392054" y="1295400"/>
                  <a:chExt cx="512946" cy="228600"/>
                </a:xfrm>
                <a:grpFill/>
              </p:grpSpPr>
              <p:sp>
                <p:nvSpPr>
                  <p:cNvPr id="41" name="Rounded Rectangle 4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31"/>
              <p:cNvGrpSpPr/>
              <p:nvPr/>
            </p:nvGrpSpPr>
            <p:grpSpPr>
              <a:xfrm>
                <a:off x="1277754" y="1574569"/>
                <a:ext cx="1091865" cy="228600"/>
                <a:chOff x="1392054" y="1295400"/>
                <a:chExt cx="1091865" cy="228600"/>
              </a:xfrm>
              <a:grpFill/>
            </p:grpSpPr>
            <p:grpSp>
              <p:nvGrpSpPr>
                <p:cNvPr id="12" name="Group 32"/>
                <p:cNvGrpSpPr/>
                <p:nvPr/>
              </p:nvGrpSpPr>
              <p:grpSpPr>
                <a:xfrm>
                  <a:off x="1392054" y="1295400"/>
                  <a:ext cx="512946" cy="228600"/>
                  <a:chOff x="1392054" y="1295400"/>
                  <a:chExt cx="512946" cy="228600"/>
                </a:xfrm>
                <a:grpFill/>
              </p:grpSpPr>
              <p:sp>
                <p:nvSpPr>
                  <p:cNvPr id="37" name="Rounded Rectangle 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3"/>
                <p:cNvGrpSpPr/>
                <p:nvPr/>
              </p:nvGrpSpPr>
              <p:grpSpPr>
                <a:xfrm>
                  <a:off x="1970973" y="1295400"/>
                  <a:ext cx="512946" cy="228600"/>
                  <a:chOff x="1392054" y="1295400"/>
                  <a:chExt cx="512946" cy="228600"/>
                </a:xfrm>
                <a:grpFill/>
              </p:grpSpPr>
              <p:sp>
                <p:nvSpPr>
                  <p:cNvPr id="35" name="Rounded Rectangle 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8"/>
            <p:cNvGrpSpPr/>
            <p:nvPr/>
          </p:nvGrpSpPr>
          <p:grpSpPr>
            <a:xfrm>
              <a:off x="1616607" y="4498062"/>
              <a:ext cx="1278993" cy="507769"/>
              <a:chOff x="1277754" y="1295400"/>
              <a:chExt cx="1091865" cy="507769"/>
            </a:xfrm>
            <a:solidFill>
              <a:srgbClr val="00B0F0"/>
            </a:solidFill>
          </p:grpSpPr>
          <p:grpSp>
            <p:nvGrpSpPr>
              <p:cNvPr id="19" name="Group 16"/>
              <p:cNvGrpSpPr/>
              <p:nvPr/>
            </p:nvGrpSpPr>
            <p:grpSpPr>
              <a:xfrm>
                <a:off x="1277754" y="1295400"/>
                <a:ext cx="1091865" cy="228600"/>
                <a:chOff x="1392054" y="1295400"/>
                <a:chExt cx="1091865" cy="228600"/>
              </a:xfrm>
              <a:grpFill/>
            </p:grpSpPr>
            <p:grpSp>
              <p:nvGrpSpPr>
                <p:cNvPr id="20" name="Group 24"/>
                <p:cNvGrpSpPr/>
                <p:nvPr/>
              </p:nvGrpSpPr>
              <p:grpSpPr>
                <a:xfrm>
                  <a:off x="1392054" y="1295400"/>
                  <a:ext cx="512946" cy="228600"/>
                  <a:chOff x="1392054" y="1295400"/>
                  <a:chExt cx="512946" cy="228600"/>
                </a:xfrm>
                <a:grpFill/>
              </p:grpSpPr>
              <p:sp>
                <p:nvSpPr>
                  <p:cNvPr id="29" name="Rounded Rectangle 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5"/>
                <p:cNvGrpSpPr/>
                <p:nvPr/>
              </p:nvGrpSpPr>
              <p:grpSpPr>
                <a:xfrm>
                  <a:off x="1970973" y="1295400"/>
                  <a:ext cx="512946" cy="228600"/>
                  <a:chOff x="1392054" y="1295400"/>
                  <a:chExt cx="512946" cy="228600"/>
                </a:xfrm>
                <a:grpFill/>
              </p:grpSpPr>
              <p:sp>
                <p:nvSpPr>
                  <p:cNvPr id="27" name="Rounded Rectangle 2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17"/>
              <p:cNvGrpSpPr/>
              <p:nvPr/>
            </p:nvGrpSpPr>
            <p:grpSpPr>
              <a:xfrm>
                <a:off x="1277754" y="1574569"/>
                <a:ext cx="1091865" cy="228600"/>
                <a:chOff x="1392054" y="1295400"/>
                <a:chExt cx="1091865" cy="228600"/>
              </a:xfrm>
              <a:grpFill/>
            </p:grpSpPr>
            <p:grpSp>
              <p:nvGrpSpPr>
                <p:cNvPr id="31" name="Group 18"/>
                <p:cNvGrpSpPr/>
                <p:nvPr/>
              </p:nvGrpSpPr>
              <p:grpSpPr>
                <a:xfrm>
                  <a:off x="1392054" y="1295400"/>
                  <a:ext cx="512946" cy="228600"/>
                  <a:chOff x="1392054" y="1295400"/>
                  <a:chExt cx="512946" cy="228600"/>
                </a:xfrm>
                <a:grpFill/>
              </p:grpSpPr>
              <p:sp>
                <p:nvSpPr>
                  <p:cNvPr id="23" name="Rounded Rectangle 2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9"/>
                <p:cNvGrpSpPr/>
                <p:nvPr/>
              </p:nvGrpSpPr>
              <p:grpSpPr>
                <a:xfrm>
                  <a:off x="1970973" y="1295400"/>
                  <a:ext cx="512946" cy="228600"/>
                  <a:chOff x="1392054" y="1295400"/>
                  <a:chExt cx="512946" cy="228600"/>
                </a:xfrm>
                <a:grpFill/>
              </p:grpSpPr>
              <p:sp>
                <p:nvSpPr>
                  <p:cNvPr id="21" name="Rounded Rectangle 2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9"/>
            <p:cNvGrpSpPr/>
            <p:nvPr/>
          </p:nvGrpSpPr>
          <p:grpSpPr>
            <a:xfrm>
              <a:off x="1616607" y="3662124"/>
              <a:ext cx="1278993" cy="228600"/>
              <a:chOff x="1392054" y="1295400"/>
              <a:chExt cx="1091865" cy="228600"/>
            </a:xfrm>
            <a:solidFill>
              <a:srgbClr val="00B0F0"/>
            </a:solidFill>
          </p:grpSpPr>
          <p:grpSp>
            <p:nvGrpSpPr>
              <p:cNvPr id="34" name="Group 10"/>
              <p:cNvGrpSpPr/>
              <p:nvPr/>
            </p:nvGrpSpPr>
            <p:grpSpPr>
              <a:xfrm>
                <a:off x="1392054" y="1295400"/>
                <a:ext cx="512946" cy="228600"/>
                <a:chOff x="1392054" y="1295400"/>
                <a:chExt cx="512946" cy="228600"/>
              </a:xfrm>
              <a:grpFill/>
            </p:grpSpPr>
            <p:sp>
              <p:nvSpPr>
                <p:cNvPr id="15" name="Rounded Rectangle 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11"/>
              <p:cNvGrpSpPr/>
              <p:nvPr/>
            </p:nvGrpSpPr>
            <p:grpSpPr>
              <a:xfrm>
                <a:off x="1970973" y="1295400"/>
                <a:ext cx="512946" cy="228600"/>
                <a:chOff x="1392054" y="1295400"/>
                <a:chExt cx="512946" cy="228600"/>
              </a:xfrm>
              <a:grpFill/>
            </p:grpSpPr>
            <p:sp>
              <p:nvSpPr>
                <p:cNvPr id="13" name="Rounded Rectangle 1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0" name="Cores - before"/>
          <p:cNvGrpSpPr/>
          <p:nvPr/>
        </p:nvGrpSpPr>
        <p:grpSpPr>
          <a:xfrm>
            <a:off x="1365681" y="2666345"/>
            <a:ext cx="1278993" cy="789893"/>
            <a:chOff x="1616607" y="2821662"/>
            <a:chExt cx="1278993" cy="789893"/>
          </a:xfrm>
          <a:solidFill>
            <a:schemeClr val="bg1"/>
          </a:solidFill>
        </p:grpSpPr>
        <p:grpSp>
          <p:nvGrpSpPr>
            <p:cNvPr id="45" name="Group 45"/>
            <p:cNvGrpSpPr/>
            <p:nvPr/>
          </p:nvGrpSpPr>
          <p:grpSpPr>
            <a:xfrm>
              <a:off x="1616607" y="3382955"/>
              <a:ext cx="1278993" cy="228600"/>
              <a:chOff x="1392054" y="1295400"/>
              <a:chExt cx="1091865" cy="228600"/>
            </a:xfrm>
            <a:grpFill/>
          </p:grpSpPr>
          <p:grpSp>
            <p:nvGrpSpPr>
              <p:cNvPr id="46" name="Group 61"/>
              <p:cNvGrpSpPr/>
              <p:nvPr/>
            </p:nvGrpSpPr>
            <p:grpSpPr>
              <a:xfrm>
                <a:off x="1392054" y="1295400"/>
                <a:ext cx="512946" cy="228600"/>
                <a:chOff x="1392054" y="1295400"/>
                <a:chExt cx="512946" cy="228600"/>
              </a:xfrm>
              <a:grpFill/>
            </p:grpSpPr>
            <p:sp>
              <p:nvSpPr>
                <p:cNvPr id="66" name="Rounded Rectangle 6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62"/>
              <p:cNvGrpSpPr/>
              <p:nvPr/>
            </p:nvGrpSpPr>
            <p:grpSpPr>
              <a:xfrm>
                <a:off x="1970973" y="1295400"/>
                <a:ext cx="512946" cy="228600"/>
                <a:chOff x="1392054" y="1295400"/>
                <a:chExt cx="512946" cy="228600"/>
              </a:xfrm>
              <a:grpFill/>
            </p:grpSpPr>
            <p:sp>
              <p:nvSpPr>
                <p:cNvPr id="64" name="Rounded Rectangle 6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6"/>
            <p:cNvGrpSpPr/>
            <p:nvPr/>
          </p:nvGrpSpPr>
          <p:grpSpPr>
            <a:xfrm>
              <a:off x="1616607" y="2821662"/>
              <a:ext cx="1278993" cy="507769"/>
              <a:chOff x="1277754" y="1295400"/>
              <a:chExt cx="1091865" cy="507769"/>
            </a:xfrm>
            <a:grpFill/>
          </p:grpSpPr>
          <p:grpSp>
            <p:nvGrpSpPr>
              <p:cNvPr id="49" name="Group 47"/>
              <p:cNvGrpSpPr/>
              <p:nvPr/>
            </p:nvGrpSpPr>
            <p:grpSpPr>
              <a:xfrm>
                <a:off x="1277754" y="1295400"/>
                <a:ext cx="1091865" cy="228600"/>
                <a:chOff x="1392054" y="1295400"/>
                <a:chExt cx="1091865" cy="228600"/>
              </a:xfrm>
              <a:grpFill/>
            </p:grpSpPr>
            <p:grpSp>
              <p:nvGrpSpPr>
                <p:cNvPr id="50" name="Group 55"/>
                <p:cNvGrpSpPr/>
                <p:nvPr/>
              </p:nvGrpSpPr>
              <p:grpSpPr>
                <a:xfrm>
                  <a:off x="1392054" y="1295400"/>
                  <a:ext cx="512946" cy="228600"/>
                  <a:chOff x="1392054" y="1295400"/>
                  <a:chExt cx="512946" cy="228600"/>
                </a:xfrm>
                <a:grpFill/>
              </p:grpSpPr>
              <p:sp>
                <p:nvSpPr>
                  <p:cNvPr id="60" name="Rounded Rectangle 5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6"/>
                <p:cNvGrpSpPr/>
                <p:nvPr/>
              </p:nvGrpSpPr>
              <p:grpSpPr>
                <a:xfrm>
                  <a:off x="1970973" y="1295400"/>
                  <a:ext cx="512946" cy="228600"/>
                  <a:chOff x="1392054" y="1295400"/>
                  <a:chExt cx="512946" cy="228600"/>
                </a:xfrm>
                <a:grpFill/>
              </p:grpSpPr>
              <p:sp>
                <p:nvSpPr>
                  <p:cNvPr id="58" name="Rounded Rectangle 57"/>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48"/>
              <p:cNvGrpSpPr/>
              <p:nvPr/>
            </p:nvGrpSpPr>
            <p:grpSpPr>
              <a:xfrm>
                <a:off x="1277754" y="1574569"/>
                <a:ext cx="1091865" cy="228600"/>
                <a:chOff x="1392054" y="1295400"/>
                <a:chExt cx="1091865" cy="228600"/>
              </a:xfrm>
              <a:grpFill/>
            </p:grpSpPr>
            <p:grpSp>
              <p:nvGrpSpPr>
                <p:cNvPr id="57" name="Group 49"/>
                <p:cNvGrpSpPr/>
                <p:nvPr/>
              </p:nvGrpSpPr>
              <p:grpSpPr>
                <a:xfrm>
                  <a:off x="1392054" y="1295400"/>
                  <a:ext cx="512946" cy="228600"/>
                  <a:chOff x="1392054" y="1295400"/>
                  <a:chExt cx="512946" cy="228600"/>
                </a:xfrm>
                <a:grpFill/>
              </p:grpSpPr>
              <p:sp>
                <p:nvSpPr>
                  <p:cNvPr id="54" name="Rounded Rectangle 5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50"/>
                <p:cNvGrpSpPr/>
                <p:nvPr/>
              </p:nvGrpSpPr>
              <p:grpSpPr>
                <a:xfrm>
                  <a:off x="1970973" y="1295400"/>
                  <a:ext cx="512946" cy="228600"/>
                  <a:chOff x="1392054" y="1295400"/>
                  <a:chExt cx="512946" cy="228600"/>
                </a:xfrm>
                <a:grpFill/>
              </p:grpSpPr>
              <p:sp>
                <p:nvSpPr>
                  <p:cNvPr id="52" name="Rounded Rectangle 5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68" name="Rounded Rectangle 67"/>
          <p:cNvSpPr/>
          <p:nvPr/>
        </p:nvSpPr>
        <p:spPr>
          <a:xfrm>
            <a:off x="2797074" y="2734048"/>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4321075" y="3282628"/>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6302274" y="2343107"/>
            <a:ext cx="1927325" cy="2699921"/>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Memory</a:t>
            </a:r>
          </a:p>
          <a:p>
            <a:pPr algn="ctr"/>
            <a:r>
              <a:rPr lang="en-US" sz="2400" b="1" dirty="0" smtClean="0">
                <a:solidFill>
                  <a:schemeClr val="tx1"/>
                </a:solidFill>
              </a:rPr>
              <a:t>Hierarchy</a:t>
            </a:r>
          </a:p>
        </p:txBody>
      </p:sp>
      <p:sp>
        <p:nvSpPr>
          <p:cNvPr id="92" name="TextBox 91"/>
          <p:cNvSpPr txBox="1"/>
          <p:nvPr/>
        </p:nvSpPr>
        <p:spPr>
          <a:xfrm>
            <a:off x="1596297" y="2297013"/>
            <a:ext cx="841869" cy="400110"/>
          </a:xfrm>
          <a:prstGeom prst="rect">
            <a:avLst/>
          </a:prstGeom>
          <a:noFill/>
        </p:spPr>
        <p:txBody>
          <a:bodyPr wrap="square" rtlCol="0">
            <a:spAutoFit/>
          </a:bodyPr>
          <a:lstStyle/>
          <a:p>
            <a:r>
              <a:rPr lang="en-US" sz="2000" b="1" dirty="0" smtClean="0">
                <a:solidFill>
                  <a:schemeClr val="tx2"/>
                </a:solidFill>
              </a:rPr>
              <a:t>Cores</a:t>
            </a:r>
            <a:endParaRPr lang="en-US" sz="2000" b="1" dirty="0">
              <a:solidFill>
                <a:schemeClr val="tx2"/>
              </a:solidFill>
            </a:endParaRPr>
          </a:p>
        </p:txBody>
      </p:sp>
      <p:sp>
        <p:nvSpPr>
          <p:cNvPr id="93" name="Round Same Side Corner Rectangle 92"/>
          <p:cNvSpPr/>
          <p:nvPr/>
        </p:nvSpPr>
        <p:spPr>
          <a:xfrm>
            <a:off x="2794647" y="2734048"/>
            <a:ext cx="1295398" cy="772759"/>
          </a:xfrm>
          <a:prstGeom prst="round2SameRect">
            <a:avLst>
              <a:gd name="adj1" fmla="val 28814"/>
              <a:gd name="adj2" fmla="val 0"/>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805682" y="2364716"/>
            <a:ext cx="1524000" cy="400110"/>
          </a:xfrm>
          <a:prstGeom prst="rect">
            <a:avLst/>
          </a:prstGeom>
          <a:noFill/>
        </p:spPr>
        <p:txBody>
          <a:bodyPr wrap="square" rtlCol="0">
            <a:spAutoFit/>
          </a:bodyPr>
          <a:lstStyle/>
          <a:p>
            <a:r>
              <a:rPr lang="en-US" sz="2000" b="1" dirty="0" smtClean="0">
                <a:solidFill>
                  <a:schemeClr val="tx2"/>
                </a:solidFill>
              </a:rPr>
              <a:t>Register File</a:t>
            </a:r>
            <a:endParaRPr lang="en-US" sz="2000" b="1" dirty="0">
              <a:solidFill>
                <a:schemeClr val="tx2"/>
              </a:solidFill>
            </a:endParaRPr>
          </a:p>
        </p:txBody>
      </p:sp>
      <p:sp>
        <p:nvSpPr>
          <p:cNvPr id="95" name="Round Same Side Corner Rectangle 94"/>
          <p:cNvSpPr/>
          <p:nvPr/>
        </p:nvSpPr>
        <p:spPr>
          <a:xfrm rot="10800000">
            <a:off x="2805683" y="3426075"/>
            <a:ext cx="1284362" cy="1377834"/>
          </a:xfrm>
          <a:prstGeom prst="round2SameRect">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Cores - 1"/>
          <p:cNvGrpSpPr/>
          <p:nvPr/>
        </p:nvGrpSpPr>
        <p:grpSpPr>
          <a:xfrm>
            <a:off x="1365681" y="2666345"/>
            <a:ext cx="1278993" cy="789893"/>
            <a:chOff x="1616607" y="2821662"/>
            <a:chExt cx="1278993" cy="789893"/>
          </a:xfrm>
          <a:solidFill>
            <a:srgbClr val="008E40"/>
          </a:solidFill>
        </p:grpSpPr>
        <p:grpSp>
          <p:nvGrpSpPr>
            <p:cNvPr id="72" name="Group 96"/>
            <p:cNvGrpSpPr/>
            <p:nvPr/>
          </p:nvGrpSpPr>
          <p:grpSpPr>
            <a:xfrm>
              <a:off x="1616607" y="3382955"/>
              <a:ext cx="1278993" cy="228600"/>
              <a:chOff x="1392054" y="1295400"/>
              <a:chExt cx="1091865" cy="228600"/>
            </a:xfrm>
            <a:grpFill/>
          </p:grpSpPr>
          <p:grpSp>
            <p:nvGrpSpPr>
              <p:cNvPr id="73" name="Group 112"/>
              <p:cNvGrpSpPr/>
              <p:nvPr/>
            </p:nvGrpSpPr>
            <p:grpSpPr>
              <a:xfrm>
                <a:off x="1392054" y="1295400"/>
                <a:ext cx="512946" cy="228600"/>
                <a:chOff x="1392054" y="1295400"/>
                <a:chExt cx="512946" cy="228600"/>
              </a:xfrm>
              <a:grpFill/>
            </p:grpSpPr>
            <p:sp>
              <p:nvSpPr>
                <p:cNvPr id="117" name="Rounded Rectangle 11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113"/>
              <p:cNvGrpSpPr/>
              <p:nvPr/>
            </p:nvGrpSpPr>
            <p:grpSpPr>
              <a:xfrm>
                <a:off x="1970973" y="1295400"/>
                <a:ext cx="512946" cy="228600"/>
                <a:chOff x="1392054" y="1295400"/>
                <a:chExt cx="512946" cy="228600"/>
              </a:xfrm>
              <a:grpFill/>
            </p:grpSpPr>
            <p:sp>
              <p:nvSpPr>
                <p:cNvPr id="115" name="Rounded Rectangle 1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97"/>
            <p:cNvGrpSpPr/>
            <p:nvPr/>
          </p:nvGrpSpPr>
          <p:grpSpPr>
            <a:xfrm>
              <a:off x="1616607" y="2821662"/>
              <a:ext cx="1278993" cy="507769"/>
              <a:chOff x="1277754" y="1295400"/>
              <a:chExt cx="1091865" cy="507769"/>
            </a:xfrm>
            <a:grpFill/>
          </p:grpSpPr>
          <p:grpSp>
            <p:nvGrpSpPr>
              <p:cNvPr id="76" name="Group 98"/>
              <p:cNvGrpSpPr/>
              <p:nvPr/>
            </p:nvGrpSpPr>
            <p:grpSpPr>
              <a:xfrm>
                <a:off x="1277754" y="1295400"/>
                <a:ext cx="1091865" cy="228600"/>
                <a:chOff x="1392054" y="1295400"/>
                <a:chExt cx="1091865" cy="228600"/>
              </a:xfrm>
              <a:grpFill/>
            </p:grpSpPr>
            <p:grpSp>
              <p:nvGrpSpPr>
                <p:cNvPr id="77" name="Group 106"/>
                <p:cNvGrpSpPr/>
                <p:nvPr/>
              </p:nvGrpSpPr>
              <p:grpSpPr>
                <a:xfrm>
                  <a:off x="1392054" y="1295400"/>
                  <a:ext cx="512946" cy="228600"/>
                  <a:chOff x="1392054" y="1295400"/>
                  <a:chExt cx="512946" cy="228600"/>
                </a:xfrm>
                <a:grpFill/>
              </p:grpSpPr>
              <p:sp>
                <p:nvSpPr>
                  <p:cNvPr id="111" name="Rounded Rectangle 11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107"/>
                <p:cNvGrpSpPr/>
                <p:nvPr/>
              </p:nvGrpSpPr>
              <p:grpSpPr>
                <a:xfrm>
                  <a:off x="1970973" y="1295400"/>
                  <a:ext cx="512946" cy="228600"/>
                  <a:chOff x="1392054" y="1295400"/>
                  <a:chExt cx="512946" cy="228600"/>
                </a:xfrm>
                <a:grpFill/>
              </p:grpSpPr>
              <p:sp>
                <p:nvSpPr>
                  <p:cNvPr id="109" name="Rounded Rectangle 10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 name="Group 99"/>
              <p:cNvGrpSpPr/>
              <p:nvPr/>
            </p:nvGrpSpPr>
            <p:grpSpPr>
              <a:xfrm>
                <a:off x="1277754" y="1574569"/>
                <a:ext cx="1091865" cy="228600"/>
                <a:chOff x="1392054" y="1295400"/>
                <a:chExt cx="1091865" cy="228600"/>
              </a:xfrm>
              <a:grpFill/>
            </p:grpSpPr>
            <p:grpSp>
              <p:nvGrpSpPr>
                <p:cNvPr id="80" name="Group 100"/>
                <p:cNvGrpSpPr/>
                <p:nvPr/>
              </p:nvGrpSpPr>
              <p:grpSpPr>
                <a:xfrm>
                  <a:off x="1392054" y="1295400"/>
                  <a:ext cx="512946" cy="228600"/>
                  <a:chOff x="1392054" y="1295400"/>
                  <a:chExt cx="512946" cy="228600"/>
                </a:xfrm>
                <a:grpFill/>
              </p:grpSpPr>
              <p:sp>
                <p:nvSpPr>
                  <p:cNvPr id="105" name="Rounded Rectangle 10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101"/>
                <p:cNvGrpSpPr/>
                <p:nvPr/>
              </p:nvGrpSpPr>
              <p:grpSpPr>
                <a:xfrm>
                  <a:off x="1970973" y="1295400"/>
                  <a:ext cx="512946" cy="228600"/>
                  <a:chOff x="1392054" y="1295400"/>
                  <a:chExt cx="512946" cy="228600"/>
                </a:xfrm>
                <a:grpFill/>
              </p:grpSpPr>
              <p:sp>
                <p:nvSpPr>
                  <p:cNvPr id="103" name="Rounded Rectangle 10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 name="Content Placeholder 2"/>
          <p:cNvSpPr>
            <a:spLocks noGrp="1"/>
          </p:cNvSpPr>
          <p:nvPr>
            <p:ph sz="quarter" idx="1"/>
          </p:nvPr>
        </p:nvSpPr>
        <p:spPr>
          <a:xfrm>
            <a:off x="394715" y="990600"/>
            <a:ext cx="8153400" cy="1081471"/>
          </a:xfrm>
        </p:spPr>
        <p:txBody>
          <a:bodyPr>
            <a:normAutofit fontScale="92500"/>
          </a:bodyPr>
          <a:lstStyle/>
          <a:p>
            <a:r>
              <a:rPr lang="en-US" sz="3000" i="0" dirty="0"/>
              <a:t>Use </a:t>
            </a:r>
            <a:r>
              <a:rPr lang="en-US" sz="3000" i="0" dirty="0" smtClean="0"/>
              <a:t>idle resources </a:t>
            </a:r>
            <a:r>
              <a:rPr lang="en-US" sz="3000" i="0" dirty="0"/>
              <a:t>to do something </a:t>
            </a:r>
            <a:r>
              <a:rPr lang="en-US" sz="3000" i="0" dirty="0" smtClean="0"/>
              <a:t>useful: </a:t>
            </a:r>
            <a:r>
              <a:rPr lang="en-US" sz="3000" b="1" i="0" dirty="0">
                <a:solidFill>
                  <a:srgbClr val="008E40"/>
                </a:solidFill>
              </a:rPr>
              <a:t>accelerate </a:t>
            </a:r>
            <a:r>
              <a:rPr lang="en-US" sz="3000" b="1" i="0" dirty="0" smtClean="0">
                <a:solidFill>
                  <a:srgbClr val="008E40"/>
                </a:solidFill>
              </a:rPr>
              <a:t>bottlenecks using helper threads</a:t>
            </a:r>
            <a:endParaRPr lang="en-US" sz="3000" b="1" i="0" dirty="0">
              <a:solidFill>
                <a:srgbClr val="008E40"/>
              </a:solidFill>
            </a:endParaRPr>
          </a:p>
        </p:txBody>
      </p:sp>
      <p:sp>
        <p:nvSpPr>
          <p:cNvPr id="119" name="Content Placeholder 2"/>
          <p:cNvSpPr txBox="1">
            <a:spLocks/>
          </p:cNvSpPr>
          <p:nvPr/>
        </p:nvSpPr>
        <p:spPr>
          <a:xfrm>
            <a:off x="460248" y="5334000"/>
            <a:ext cx="8458200" cy="108147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700" i="0" dirty="0" smtClean="0">
                <a:latin typeface="+mn-lt"/>
              </a:rPr>
              <a:t>A flexible framework to enable helper threading in GPUs: </a:t>
            </a:r>
            <a:r>
              <a:rPr lang="en-US" sz="2700" b="1" i="0" dirty="0" smtClean="0">
                <a:solidFill>
                  <a:srgbClr val="C00000"/>
                </a:solidFill>
                <a:latin typeface="+mn-lt"/>
              </a:rPr>
              <a:t>C</a:t>
            </a:r>
            <a:r>
              <a:rPr lang="en-US" sz="2700" i="0" dirty="0" smtClean="0">
                <a:solidFill>
                  <a:srgbClr val="C00000"/>
                </a:solidFill>
                <a:latin typeface="+mn-lt"/>
              </a:rPr>
              <a:t>ore-</a:t>
            </a:r>
            <a:r>
              <a:rPr lang="en-US" sz="2700" b="1" i="0" dirty="0" smtClean="0">
                <a:solidFill>
                  <a:srgbClr val="C00000"/>
                </a:solidFill>
                <a:latin typeface="+mn-lt"/>
              </a:rPr>
              <a:t>A</a:t>
            </a:r>
            <a:r>
              <a:rPr lang="en-US" sz="2700" i="0" dirty="0" smtClean="0">
                <a:solidFill>
                  <a:srgbClr val="C00000"/>
                </a:solidFill>
                <a:latin typeface="+mn-lt"/>
              </a:rPr>
              <a:t>ssisted </a:t>
            </a:r>
            <a:r>
              <a:rPr lang="en-US" sz="2700" b="1" i="0" dirty="0">
                <a:solidFill>
                  <a:srgbClr val="C00000"/>
                </a:solidFill>
                <a:latin typeface="+mn-lt"/>
              </a:rPr>
              <a:t>B</a:t>
            </a:r>
            <a:r>
              <a:rPr lang="en-US" sz="2700" i="0" dirty="0">
                <a:solidFill>
                  <a:srgbClr val="C00000"/>
                </a:solidFill>
                <a:latin typeface="+mn-lt"/>
              </a:rPr>
              <a:t>ottleneck </a:t>
            </a:r>
            <a:r>
              <a:rPr lang="en-US" sz="2700" b="1" i="0" dirty="0">
                <a:solidFill>
                  <a:srgbClr val="C00000"/>
                </a:solidFill>
                <a:latin typeface="+mn-lt"/>
              </a:rPr>
              <a:t>A</a:t>
            </a:r>
            <a:r>
              <a:rPr lang="en-US" sz="2700" i="0" dirty="0">
                <a:solidFill>
                  <a:srgbClr val="C00000"/>
                </a:solidFill>
                <a:latin typeface="+mn-lt"/>
              </a:rPr>
              <a:t>cceleration (</a:t>
            </a:r>
            <a:r>
              <a:rPr lang="en-US" sz="2700" b="1" i="0" dirty="0" smtClean="0">
                <a:solidFill>
                  <a:srgbClr val="C00000"/>
                </a:solidFill>
                <a:latin typeface="+mn-lt"/>
              </a:rPr>
              <a:t>CABA</a:t>
            </a:r>
            <a:r>
              <a:rPr lang="en-US" sz="2700" i="0" dirty="0" smtClean="0">
                <a:solidFill>
                  <a:srgbClr val="C00000"/>
                </a:solidFill>
                <a:latin typeface="+mn-lt"/>
              </a:rPr>
              <a:t>)</a:t>
            </a:r>
            <a:endParaRPr lang="en-US" sz="2700" i="0" dirty="0">
              <a:solidFill>
                <a:srgbClr val="C00000"/>
              </a:solidFill>
              <a:latin typeface="+mn-lt"/>
            </a:endParaRPr>
          </a:p>
        </p:txBody>
      </p:sp>
      <p:grpSp>
        <p:nvGrpSpPr>
          <p:cNvPr id="82" name="Green threads"/>
          <p:cNvGrpSpPr/>
          <p:nvPr/>
        </p:nvGrpSpPr>
        <p:grpSpPr>
          <a:xfrm>
            <a:off x="43140" y="2806280"/>
            <a:ext cx="861645" cy="518226"/>
            <a:chOff x="134020" y="3100831"/>
            <a:chExt cx="861645" cy="518226"/>
          </a:xfrm>
        </p:grpSpPr>
        <p:grpSp>
          <p:nvGrpSpPr>
            <p:cNvPr id="83" name="Group 120"/>
            <p:cNvGrpSpPr/>
            <p:nvPr/>
          </p:nvGrpSpPr>
          <p:grpSpPr>
            <a:xfrm>
              <a:off x="134020" y="3100831"/>
              <a:ext cx="449863" cy="518226"/>
              <a:chOff x="134020" y="3100831"/>
              <a:chExt cx="449863" cy="518226"/>
            </a:xfrm>
          </p:grpSpPr>
          <p:sp>
            <p:nvSpPr>
              <p:cNvPr id="125" name="Freeform 1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6" name="Freeform 1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84" name="Group 121"/>
            <p:cNvGrpSpPr/>
            <p:nvPr/>
          </p:nvGrpSpPr>
          <p:grpSpPr>
            <a:xfrm>
              <a:off x="543567" y="3100832"/>
              <a:ext cx="452098" cy="518225"/>
              <a:chOff x="82972" y="3100831"/>
              <a:chExt cx="452098" cy="518225"/>
            </a:xfrm>
          </p:grpSpPr>
          <p:sp>
            <p:nvSpPr>
              <p:cNvPr id="123" name="Freeform 1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4" name="Freeform 1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71" name="TextBox 70"/>
          <p:cNvSpPr txBox="1"/>
          <p:nvPr/>
        </p:nvSpPr>
        <p:spPr>
          <a:xfrm>
            <a:off x="0" y="3312918"/>
            <a:ext cx="894604" cy="646331"/>
          </a:xfrm>
          <a:prstGeom prst="rect">
            <a:avLst/>
          </a:prstGeom>
          <a:noFill/>
        </p:spPr>
        <p:txBody>
          <a:bodyPr wrap="none" rtlCol="0">
            <a:spAutoFit/>
          </a:bodyPr>
          <a:lstStyle/>
          <a:p>
            <a:r>
              <a:rPr lang="en-US" b="1" dirty="0" smtClean="0"/>
              <a:t>Helper </a:t>
            </a:r>
          </a:p>
          <a:p>
            <a:r>
              <a:rPr lang="en-US" b="1" dirty="0" smtClean="0"/>
              <a:t>threads</a:t>
            </a:r>
            <a:endParaRPr lang="en-US" b="1" dirty="0"/>
          </a:p>
        </p:txBody>
      </p:sp>
    </p:spTree>
    <p:extLst>
      <p:ext uri="{BB962C8B-B14F-4D97-AF65-F5344CB8AC3E}">
        <p14:creationId xmlns:p14="http://schemas.microsoft.com/office/powerpoint/2010/main" val="81924898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69"/>
                                        </p:tgtEl>
                                        <p:attrNameLst>
                                          <p:attrName>style.color</p:attrName>
                                        </p:attrNameLst>
                                      </p:cBhvr>
                                      <p:to>
                                        <a:srgbClr val="00CC00"/>
                                      </p:to>
                                    </p:animClr>
                                    <p:animClr clrSpc="rgb" dir="cw">
                                      <p:cBhvr>
                                        <p:cTn id="41" dur="10" fill="hold"/>
                                        <p:tgtEl>
                                          <p:spTgt spid="69"/>
                                        </p:tgtEl>
                                        <p:attrNameLst>
                                          <p:attrName>fillcolor</p:attrName>
                                        </p:attrNameLst>
                                      </p:cBhvr>
                                      <p:to>
                                        <a:srgbClr val="00CC00"/>
                                      </p:to>
                                    </p:animClr>
                                    <p:set>
                                      <p:cBhvr>
                                        <p:cTn id="42" dur="10" fill="hold"/>
                                        <p:tgtEl>
                                          <p:spTgt spid="69"/>
                                        </p:tgtEl>
                                        <p:attrNameLst>
                                          <p:attrName>fill.type</p:attrName>
                                        </p:attrNameLst>
                                      </p:cBhvr>
                                      <p:to>
                                        <p:strVal val="solid"/>
                                      </p:to>
                                    </p:set>
                                    <p:set>
                                      <p:cBhvr>
                                        <p:cTn id="43" dur="10" fill="hold"/>
                                        <p:tgtEl>
                                          <p:spTgt spid="6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8" grpId="0" animBg="1"/>
      <p:bldP spid="69" grpId="0" animBg="1"/>
      <p:bldP spid="69" grpId="1" animBg="1"/>
      <p:bldP spid="70" grpId="0" animBg="1"/>
      <p:bldP spid="92" grpId="0"/>
      <p:bldP spid="93" grpId="0" animBg="1"/>
      <p:bldP spid="94" grpId="0"/>
      <p:bldP spid="95" grpId="0" animBg="1"/>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threads in GPUs</a:t>
            </a:r>
            <a:endParaRPr lang="en-US" dirty="0"/>
          </a:p>
        </p:txBody>
      </p:sp>
      <p:sp>
        <p:nvSpPr>
          <p:cNvPr id="4" name="Content Placeholder 3"/>
          <p:cNvSpPr>
            <a:spLocks noGrp="1"/>
          </p:cNvSpPr>
          <p:nvPr>
            <p:ph sz="quarter" idx="1"/>
          </p:nvPr>
        </p:nvSpPr>
        <p:spPr>
          <a:xfrm>
            <a:off x="612648" y="1600200"/>
            <a:ext cx="8226552" cy="4495800"/>
          </a:xfrm>
        </p:spPr>
        <p:txBody>
          <a:bodyPr>
            <a:normAutofit fontScale="85000" lnSpcReduction="20000"/>
          </a:bodyPr>
          <a:lstStyle/>
          <a:p>
            <a:pPr>
              <a:lnSpc>
                <a:spcPct val="150000"/>
              </a:lnSpc>
            </a:pPr>
            <a:r>
              <a:rPr lang="en-US" sz="3200" i="0" dirty="0"/>
              <a:t>Large body of work in CPUs …</a:t>
            </a:r>
          </a:p>
          <a:p>
            <a:pPr lvl="1">
              <a:lnSpc>
                <a:spcPct val="150000"/>
              </a:lnSpc>
            </a:pPr>
            <a:r>
              <a:rPr lang="en-US" sz="2800" dirty="0" smtClean="0"/>
              <a:t>[Chappell</a:t>
            </a:r>
            <a:r>
              <a:rPr lang="en-US" sz="2800" dirty="0"/>
              <a:t>+ </a:t>
            </a:r>
            <a:r>
              <a:rPr lang="en-US" sz="2800" dirty="0" smtClean="0"/>
              <a:t>ISCA </a:t>
            </a:r>
            <a:r>
              <a:rPr lang="en-US" sz="2800" dirty="0"/>
              <a:t>’99, MICRO </a:t>
            </a:r>
            <a:r>
              <a:rPr lang="en-US" sz="2800" dirty="0" smtClean="0"/>
              <a:t>’02], [Yang+ USC TR ’98], [Dubois</a:t>
            </a:r>
            <a:r>
              <a:rPr lang="en-US" sz="2800" dirty="0"/>
              <a:t>+ </a:t>
            </a:r>
            <a:r>
              <a:rPr lang="en-US" sz="2800" dirty="0" smtClean="0"/>
              <a:t>CF ’04], [Zilles</a:t>
            </a:r>
            <a:r>
              <a:rPr lang="en-US" sz="2800" dirty="0"/>
              <a:t>+ </a:t>
            </a:r>
            <a:r>
              <a:rPr lang="en-US" sz="2800" dirty="0" smtClean="0"/>
              <a:t>ISCA ’01], [Collins+ ISCA ’01, MICRO ’01], [</a:t>
            </a:r>
            <a:r>
              <a:rPr lang="en-US" sz="2800" dirty="0" err="1" smtClean="0"/>
              <a:t>Aamodt</a:t>
            </a:r>
            <a:r>
              <a:rPr lang="en-US" sz="2800" dirty="0" smtClean="0"/>
              <a:t>+ HPCA ’04], [Lu+ MICRO ’05], [</a:t>
            </a:r>
            <a:r>
              <a:rPr lang="en-US" sz="2800" dirty="0" err="1" smtClean="0"/>
              <a:t>Luk</a:t>
            </a:r>
            <a:r>
              <a:rPr lang="en-US" sz="2800" dirty="0" smtClean="0"/>
              <a:t>+ ISCA ’01], [</a:t>
            </a:r>
            <a:r>
              <a:rPr lang="en-US" sz="2800" dirty="0" err="1" smtClean="0"/>
              <a:t>Moshovos</a:t>
            </a:r>
            <a:r>
              <a:rPr lang="en-US" sz="2800" dirty="0" smtClean="0"/>
              <a:t>+ ICS ’01], [</a:t>
            </a:r>
            <a:r>
              <a:rPr lang="en-US" sz="2800" dirty="0" err="1" smtClean="0"/>
              <a:t>Kamruzzaman</a:t>
            </a:r>
            <a:r>
              <a:rPr lang="en-US" sz="2800" dirty="0" smtClean="0"/>
              <a:t>+ ASPLOS ’11], etc</a:t>
            </a:r>
            <a:r>
              <a:rPr lang="en-US" sz="2800" dirty="0"/>
              <a:t>.</a:t>
            </a:r>
          </a:p>
          <a:p>
            <a:pPr>
              <a:lnSpc>
                <a:spcPct val="150000"/>
              </a:lnSpc>
            </a:pPr>
            <a:r>
              <a:rPr lang="en-US" sz="3200" b="1" i="0" dirty="0">
                <a:solidFill>
                  <a:srgbClr val="C00000"/>
                </a:solidFill>
              </a:rPr>
              <a:t>However, there are new challenges with GPUs…</a:t>
            </a:r>
            <a:endParaRPr lang="en-US" sz="3200" i="0" dirty="0">
              <a:solidFill>
                <a:srgbClr val="C00000"/>
              </a:solidFill>
            </a:endParaRPr>
          </a:p>
          <a:p>
            <a:endParaRPr lang="en-US" dirty="0"/>
          </a:p>
        </p:txBody>
      </p:sp>
    </p:spTree>
    <p:extLst>
      <p:ext uri="{BB962C8B-B14F-4D97-AF65-F5344CB8AC3E}">
        <p14:creationId xmlns:p14="http://schemas.microsoft.com/office/powerpoint/2010/main" val="91361251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228600" y="183273"/>
            <a:ext cx="8153400" cy="533288"/>
          </a:xfrm>
        </p:spPr>
        <p:txBody>
          <a:bodyPr/>
          <a:lstStyle/>
          <a:p>
            <a:r>
              <a:rPr lang="en-US" altLang="zh-CN" sz="3600" dirty="0" smtClean="0"/>
              <a:t>Course Outline</a:t>
            </a:r>
            <a:endParaRPr lang="en-US" altLang="zh-CN" sz="3600" dirty="0"/>
          </a:p>
        </p:txBody>
      </p:sp>
      <p:sp>
        <p:nvSpPr>
          <p:cNvPr id="264195" name="Rectangle 3"/>
          <p:cNvSpPr>
            <a:spLocks noGrp="1" noChangeArrowheads="1"/>
          </p:cNvSpPr>
          <p:nvPr>
            <p:ph idx="1"/>
            <p:custDataLst>
              <p:tags r:id="rId2"/>
            </p:custDataLst>
          </p:nvPr>
        </p:nvSpPr>
        <p:spPr>
          <a:xfrm>
            <a:off x="304800" y="1066800"/>
            <a:ext cx="8299450" cy="5960606"/>
          </a:xfrm>
        </p:spPr>
        <p:txBody>
          <a:bodyPr/>
          <a:lstStyle/>
          <a:p>
            <a:r>
              <a:rPr lang="en-US" sz="3600" dirty="0" smtClean="0">
                <a:solidFill>
                  <a:schemeClr val="bg1">
                    <a:lumMod val="50000"/>
                  </a:schemeClr>
                </a:solidFill>
              </a:rPr>
              <a:t> </a:t>
            </a:r>
            <a:r>
              <a:rPr lang="en-US" sz="3200" dirty="0" smtClean="0">
                <a:solidFill>
                  <a:schemeClr val="bg1">
                    <a:lumMod val="50000"/>
                  </a:schemeClr>
                </a:solidFill>
              </a:rPr>
              <a:t>Lectures 1 and 2: Basics Concepts</a:t>
            </a:r>
          </a:p>
          <a:p>
            <a:pPr lvl="1"/>
            <a:r>
              <a:rPr lang="en-US" altLang="zh-CN" sz="2400" dirty="0" smtClean="0">
                <a:solidFill>
                  <a:schemeClr val="bg1">
                    <a:lumMod val="50000"/>
                  </a:schemeClr>
                </a:solidFill>
              </a:rPr>
              <a:t> Basics of GPU Programming</a:t>
            </a:r>
          </a:p>
          <a:p>
            <a:pPr lvl="1"/>
            <a:r>
              <a:rPr lang="en-US" altLang="zh-CN" sz="2400" dirty="0" smtClean="0">
                <a:solidFill>
                  <a:schemeClr val="bg1">
                    <a:lumMod val="50000"/>
                  </a:schemeClr>
                </a:solidFill>
              </a:rPr>
              <a:t> Basics of GPU Architecture</a:t>
            </a:r>
          </a:p>
          <a:p>
            <a:r>
              <a:rPr lang="en-US" sz="3600" dirty="0" smtClean="0"/>
              <a:t> </a:t>
            </a:r>
            <a:r>
              <a:rPr lang="en-US" sz="3200" dirty="0" smtClean="0"/>
              <a:t>Lecture 3: GPU Performance Bottlenecks</a:t>
            </a:r>
            <a:endParaRPr lang="en-US" sz="3200" dirty="0"/>
          </a:p>
          <a:p>
            <a:pPr lvl="1"/>
            <a:r>
              <a:rPr lang="en-US" altLang="zh-CN" sz="2400" dirty="0" smtClean="0"/>
              <a:t> Memory Bottlenecks</a:t>
            </a:r>
          </a:p>
          <a:p>
            <a:pPr lvl="1"/>
            <a:r>
              <a:rPr lang="en-US" sz="2400" dirty="0" smtClean="0"/>
              <a:t> Compute </a:t>
            </a:r>
            <a:r>
              <a:rPr lang="en-US" altLang="zh-CN" sz="2400" dirty="0" smtClean="0"/>
              <a:t>Bottlenecks </a:t>
            </a:r>
            <a:endParaRPr lang="en-US" altLang="zh-CN" sz="2400" dirty="0"/>
          </a:p>
          <a:p>
            <a:pPr lvl="1"/>
            <a:r>
              <a:rPr lang="en-US" altLang="zh-CN" sz="2400" dirty="0" smtClean="0"/>
              <a:t> Possible Software and Hardware Solutions</a:t>
            </a:r>
          </a:p>
          <a:p>
            <a:r>
              <a:rPr lang="en-US" sz="3600" dirty="0" smtClean="0"/>
              <a:t> </a:t>
            </a:r>
            <a:r>
              <a:rPr lang="en-US" sz="3200" dirty="0" smtClean="0">
                <a:solidFill>
                  <a:schemeClr val="bg1">
                    <a:lumMod val="50000"/>
                  </a:schemeClr>
                </a:solidFill>
              </a:rPr>
              <a:t>Lecture 4: GPU Security Concerns</a:t>
            </a:r>
            <a:endParaRPr lang="en-US" sz="3200" dirty="0">
              <a:solidFill>
                <a:schemeClr val="bg1">
                  <a:lumMod val="50000"/>
                </a:schemeClr>
              </a:solidFill>
            </a:endParaRPr>
          </a:p>
          <a:p>
            <a:pPr lvl="1"/>
            <a:r>
              <a:rPr lang="en-US" altLang="zh-CN" sz="2400" dirty="0">
                <a:solidFill>
                  <a:schemeClr val="bg1">
                    <a:lumMod val="50000"/>
                  </a:schemeClr>
                </a:solidFill>
              </a:rPr>
              <a:t> </a:t>
            </a:r>
            <a:r>
              <a:rPr lang="en-US" altLang="zh-CN" sz="2400" dirty="0" smtClean="0">
                <a:solidFill>
                  <a:schemeClr val="bg1">
                    <a:lumMod val="50000"/>
                  </a:schemeClr>
                </a:solidFill>
              </a:rPr>
              <a:t>Timing channels</a:t>
            </a:r>
          </a:p>
          <a:p>
            <a:pPr lvl="1"/>
            <a:r>
              <a:rPr lang="en-US" altLang="zh-CN" sz="2400" dirty="0" smtClean="0">
                <a:solidFill>
                  <a:schemeClr val="bg1">
                    <a:lumMod val="50000"/>
                  </a:schemeClr>
                </a:solidFill>
              </a:rPr>
              <a:t> Possible </a:t>
            </a:r>
            <a:r>
              <a:rPr lang="en-US" altLang="zh-CN" sz="2400" dirty="0">
                <a:solidFill>
                  <a:schemeClr val="bg1">
                    <a:lumMod val="50000"/>
                  </a:schemeClr>
                </a:solidFill>
              </a:rPr>
              <a:t>Software and Hardware Solutions</a:t>
            </a:r>
          </a:p>
          <a:p>
            <a:pPr lvl="1"/>
            <a:endParaRPr lang="en-US" altLang="zh-CN" sz="2400" dirty="0" smtClean="0"/>
          </a:p>
        </p:txBody>
      </p:sp>
    </p:spTree>
    <p:extLst>
      <p:ext uri="{BB962C8B-B14F-4D97-AF65-F5344CB8AC3E}">
        <p14:creationId xmlns:p14="http://schemas.microsoft.com/office/powerpoint/2010/main" val="156159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41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4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sz="quarter" idx="1"/>
          </p:nvPr>
        </p:nvSpPr>
        <p:spPr>
          <a:xfrm>
            <a:off x="381000" y="1676400"/>
            <a:ext cx="8153400" cy="2743200"/>
          </a:xfrm>
        </p:spPr>
        <p:txBody>
          <a:bodyPr>
            <a:normAutofit fontScale="92500"/>
          </a:bodyPr>
          <a:lstStyle/>
          <a:p>
            <a:pPr marL="0" indent="0" algn="ctr">
              <a:buNone/>
            </a:pPr>
            <a:r>
              <a:rPr lang="en-US" sz="4000" i="0" dirty="0" smtClean="0"/>
              <a:t>How do you efficiently </a:t>
            </a:r>
          </a:p>
          <a:p>
            <a:pPr marL="0" indent="0" algn="ctr">
              <a:buNone/>
            </a:pPr>
            <a:r>
              <a:rPr lang="en-US" sz="4000" i="0" dirty="0" smtClean="0">
                <a:solidFill>
                  <a:srgbClr val="006600"/>
                </a:solidFill>
              </a:rPr>
              <a:t>manage and use helper threads </a:t>
            </a:r>
          </a:p>
          <a:p>
            <a:pPr marL="0" indent="0" algn="ctr">
              <a:buNone/>
            </a:pPr>
            <a:r>
              <a:rPr lang="en-US" sz="4000" i="0" dirty="0" smtClean="0"/>
              <a:t>in a </a:t>
            </a:r>
            <a:r>
              <a:rPr lang="en-US" sz="4000" i="0" dirty="0" smtClean="0">
                <a:solidFill>
                  <a:srgbClr val="CC0000"/>
                </a:solidFill>
              </a:rPr>
              <a:t>throughput-oriented architecture</a:t>
            </a:r>
            <a:r>
              <a:rPr lang="en-US" sz="4000" i="0" dirty="0" smtClean="0"/>
              <a:t>?</a:t>
            </a:r>
            <a:endParaRPr lang="en-US" sz="4000" i="0" dirty="0"/>
          </a:p>
        </p:txBody>
      </p:sp>
    </p:spTree>
    <p:extLst>
      <p:ext uri="{BB962C8B-B14F-4D97-AF65-F5344CB8AC3E}">
        <p14:creationId xmlns:p14="http://schemas.microsoft.com/office/powerpoint/2010/main" val="10394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Managing Helper Threads in GPUs</a:t>
            </a:r>
            <a:endParaRPr lang="en-US" dirty="0"/>
          </a:p>
        </p:txBody>
      </p:sp>
      <p:sp>
        <p:nvSpPr>
          <p:cNvPr id="7" name="Freeform 6"/>
          <p:cNvSpPr/>
          <p:nvPr/>
        </p:nvSpPr>
        <p:spPr>
          <a:xfrm>
            <a:off x="3162873" y="1295400"/>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333928" y="3528316"/>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919004" y="2910774"/>
                <a:ext cx="861645" cy="518226"/>
                <a:chOff x="134020" y="3100831"/>
                <a:chExt cx="861645" cy="518226"/>
              </a:xfrm>
            </p:grpSpPr>
            <p:grpSp>
              <p:nvGrpSpPr>
                <p:cNvPr id="6"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0"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
              <p:cNvGrpSpPr/>
              <p:nvPr/>
            </p:nvGrpSpPr>
            <p:grpSpPr>
              <a:xfrm>
                <a:off x="919004" y="2910774"/>
                <a:ext cx="861645" cy="518226"/>
                <a:chOff x="134020" y="3100831"/>
                <a:chExt cx="861645" cy="518226"/>
              </a:xfrm>
            </p:grpSpPr>
            <p:grpSp>
              <p:nvGrpSpPr>
                <p:cNvPr id="13"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15" name="Group 27"/>
          <p:cNvGrpSpPr/>
          <p:nvPr/>
        </p:nvGrpSpPr>
        <p:grpSpPr>
          <a:xfrm>
            <a:off x="2812291" y="2354427"/>
            <a:ext cx="979338" cy="685800"/>
            <a:chOff x="859428" y="2819400"/>
            <a:chExt cx="979338" cy="685800"/>
          </a:xfrm>
        </p:grpSpPr>
        <p:grpSp>
          <p:nvGrpSpPr>
            <p:cNvPr id="21" name="Group 28"/>
            <p:cNvGrpSpPr/>
            <p:nvPr/>
          </p:nvGrpSpPr>
          <p:grpSpPr>
            <a:xfrm>
              <a:off x="919004" y="2910774"/>
              <a:ext cx="861645" cy="518226"/>
              <a:chOff x="134020" y="3100831"/>
              <a:chExt cx="861645" cy="518226"/>
            </a:xfrm>
          </p:grpSpPr>
          <p:grpSp>
            <p:nvGrpSpPr>
              <p:cNvPr id="22"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759106" y="1316387"/>
            <a:ext cx="1070871" cy="461665"/>
          </a:xfrm>
          <a:prstGeom prst="rect">
            <a:avLst/>
          </a:prstGeom>
          <a:noFill/>
        </p:spPr>
        <p:txBody>
          <a:bodyPr wrap="none" rtlCol="0">
            <a:spAutoFit/>
          </a:bodyPr>
          <a:lstStyle/>
          <a:p>
            <a:r>
              <a:rPr lang="en-US" sz="2400" b="1" dirty="0" smtClean="0"/>
              <a:t>Thread</a:t>
            </a:r>
            <a:endParaRPr lang="en-US" sz="2400" b="1" dirty="0"/>
          </a:p>
        </p:txBody>
      </p:sp>
      <p:sp>
        <p:nvSpPr>
          <p:cNvPr id="38" name="TextBox 37"/>
          <p:cNvSpPr txBox="1"/>
          <p:nvPr/>
        </p:nvSpPr>
        <p:spPr>
          <a:xfrm>
            <a:off x="4009807" y="2490603"/>
            <a:ext cx="843757" cy="461665"/>
          </a:xfrm>
          <a:prstGeom prst="rect">
            <a:avLst/>
          </a:prstGeom>
          <a:noFill/>
        </p:spPr>
        <p:txBody>
          <a:bodyPr wrap="none" rtlCol="0">
            <a:spAutoFit/>
          </a:bodyPr>
          <a:lstStyle/>
          <a:p>
            <a:r>
              <a:rPr lang="en-US" sz="2400" b="1" dirty="0" smtClean="0"/>
              <a:t>Warp</a:t>
            </a:r>
            <a:endParaRPr lang="en-US" sz="2400" b="1" dirty="0"/>
          </a:p>
        </p:txBody>
      </p:sp>
      <p:sp>
        <p:nvSpPr>
          <p:cNvPr id="39" name="TextBox 38"/>
          <p:cNvSpPr txBox="1"/>
          <p:nvPr/>
        </p:nvSpPr>
        <p:spPr>
          <a:xfrm>
            <a:off x="4030712" y="3857986"/>
            <a:ext cx="864339" cy="461665"/>
          </a:xfrm>
          <a:prstGeom prst="rect">
            <a:avLst/>
          </a:prstGeom>
          <a:noFill/>
        </p:spPr>
        <p:txBody>
          <a:bodyPr wrap="none" rtlCol="0">
            <a:spAutoFit/>
          </a:bodyPr>
          <a:lstStyle/>
          <a:p>
            <a:r>
              <a:rPr lang="en-US" sz="2400" b="1" dirty="0" smtClean="0"/>
              <a:t>Block</a:t>
            </a:r>
            <a:endParaRPr lang="en-US" sz="2400" b="1" dirty="0"/>
          </a:p>
        </p:txBody>
      </p:sp>
      <p:sp>
        <p:nvSpPr>
          <p:cNvPr id="41" name="TextBox 40"/>
          <p:cNvSpPr txBox="1"/>
          <p:nvPr/>
        </p:nvSpPr>
        <p:spPr>
          <a:xfrm>
            <a:off x="5097660" y="3807862"/>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051601" y="3352800"/>
            <a:ext cx="4807721" cy="13716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V="1">
            <a:off x="4040249" y="3821655"/>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V="1">
            <a:off x="4040249" y="2454904"/>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97660" y="243571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7" name="TextBox 46"/>
          <p:cNvSpPr txBox="1"/>
          <p:nvPr/>
        </p:nvSpPr>
        <p:spPr>
          <a:xfrm>
            <a:off x="1600200" y="5126284"/>
            <a:ext cx="5946243" cy="584775"/>
          </a:xfrm>
          <a:prstGeom prst="rect">
            <a:avLst/>
          </a:prstGeom>
          <a:noFill/>
        </p:spPr>
        <p:txBody>
          <a:bodyPr wrap="none" rtlCol="0">
            <a:spAutoFit/>
          </a:bodyPr>
          <a:lstStyle/>
          <a:p>
            <a:r>
              <a:rPr lang="en-US" sz="3200" b="1" dirty="0" smtClean="0"/>
              <a:t>Where </a:t>
            </a:r>
            <a:r>
              <a:rPr lang="en-US" sz="3200" b="1" dirty="0"/>
              <a:t>do we add helper threads?</a:t>
            </a:r>
            <a:endParaRPr lang="en-US" sz="3200" b="1" dirty="0">
              <a:latin typeface="Candara" pitchFamily="34" charset="0"/>
            </a:endParaRPr>
          </a:p>
        </p:txBody>
      </p:sp>
    </p:spTree>
    <p:extLst>
      <p:ext uri="{BB962C8B-B14F-4D97-AF65-F5344CB8AC3E}">
        <p14:creationId xmlns:p14="http://schemas.microsoft.com/office/powerpoint/2010/main" val="10547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3" presetClass="emph" presetSubtype="2" fill="hold" grpId="1" nodeType="withEffect">
                                  <p:stCondLst>
                                    <p:cond delay="0"/>
                                  </p:stCondLst>
                                  <p:childTnLst>
                                    <p:animClr clrSpc="rgb" dir="cw">
                                      <p:cBhvr override="childStyle">
                                        <p:cTn id="42" dur="500" fill="hold"/>
                                        <p:tgtEl>
                                          <p:spTgt spid="41"/>
                                        </p:tgtEl>
                                        <p:attrNameLst>
                                          <p:attrName>style.color</p:attrName>
                                        </p:attrNameLst>
                                      </p:cBhvr>
                                      <p:to>
                                        <a:srgbClr val="009900"/>
                                      </p:to>
                                    </p:animClr>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p:bldP spid="38" grpId="0"/>
      <p:bldP spid="39" grpId="0"/>
      <p:bldP spid="41" grpId="0"/>
      <p:bldP spid="41" grpId="1"/>
      <p:bldP spid="43" grpId="0" animBg="1"/>
      <p:bldP spid="44" grpId="0" animBg="1"/>
      <p:bldP spid="44" grpId="1" animBg="1"/>
      <p:bldP spid="45" grpId="0" animBg="1"/>
      <p:bldP spid="45" grpId="1" animBg="1"/>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Approach #1: Software-only</a:t>
            </a:r>
            <a:endParaRPr lang="en-US" dirty="0">
              <a:latin typeface="+mn-lt"/>
            </a:endParaRPr>
          </a:p>
        </p:txBody>
      </p:sp>
      <p:grpSp>
        <p:nvGrpSpPr>
          <p:cNvPr id="3" name="Green threads" hidden="1"/>
          <p:cNvGrpSpPr/>
          <p:nvPr/>
        </p:nvGrpSpPr>
        <p:grpSpPr>
          <a:xfrm>
            <a:off x="719717" y="4775548"/>
            <a:ext cx="861645" cy="518226"/>
            <a:chOff x="134020" y="3100831"/>
            <a:chExt cx="861645" cy="518226"/>
          </a:xfrm>
        </p:grpSpPr>
        <p:grpSp>
          <p:nvGrpSpPr>
            <p:cNvPr id="10" name="Group 155"/>
            <p:cNvGrpSpPr/>
            <p:nvPr/>
          </p:nvGrpSpPr>
          <p:grpSpPr>
            <a:xfrm>
              <a:off x="134020" y="3100831"/>
              <a:ext cx="449863" cy="518226"/>
              <a:chOff x="134020" y="3100831"/>
              <a:chExt cx="449863" cy="518226"/>
            </a:xfrm>
          </p:grpSpPr>
          <p:sp>
            <p:nvSpPr>
              <p:cNvPr id="160" name="Freeform 15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1" name="Freeform 16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1" name="Group 156"/>
            <p:cNvGrpSpPr/>
            <p:nvPr/>
          </p:nvGrpSpPr>
          <p:grpSpPr>
            <a:xfrm>
              <a:off x="543567" y="3100832"/>
              <a:ext cx="452098" cy="518225"/>
              <a:chOff x="82972" y="3100831"/>
              <a:chExt cx="452098" cy="518225"/>
            </a:xfrm>
          </p:grpSpPr>
          <p:sp>
            <p:nvSpPr>
              <p:cNvPr id="158" name="Freeform 15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59" name="Freeform 15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 name="Green threads" hidden="1"/>
          <p:cNvGrpSpPr/>
          <p:nvPr/>
        </p:nvGrpSpPr>
        <p:grpSpPr>
          <a:xfrm>
            <a:off x="3150580" y="4811879"/>
            <a:ext cx="861645" cy="518226"/>
            <a:chOff x="134020" y="3100831"/>
            <a:chExt cx="861645" cy="518226"/>
          </a:xfrm>
        </p:grpSpPr>
        <p:grpSp>
          <p:nvGrpSpPr>
            <p:cNvPr id="13" name="Group 162"/>
            <p:cNvGrpSpPr/>
            <p:nvPr/>
          </p:nvGrpSpPr>
          <p:grpSpPr>
            <a:xfrm>
              <a:off x="134020" y="3100831"/>
              <a:ext cx="449863" cy="518226"/>
              <a:chOff x="134020" y="3100831"/>
              <a:chExt cx="449863" cy="518226"/>
            </a:xfrm>
          </p:grpSpPr>
          <p:sp>
            <p:nvSpPr>
              <p:cNvPr id="167" name="Freeform 166"/>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8" name="Freeform 16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4" name="Group 163"/>
            <p:cNvGrpSpPr/>
            <p:nvPr/>
          </p:nvGrpSpPr>
          <p:grpSpPr>
            <a:xfrm>
              <a:off x="543567" y="3100832"/>
              <a:ext cx="452098" cy="518225"/>
              <a:chOff x="82972" y="3100831"/>
              <a:chExt cx="452098" cy="518225"/>
            </a:xfrm>
          </p:grpSpPr>
          <p:sp>
            <p:nvSpPr>
              <p:cNvPr id="165" name="Freeform 164"/>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6" name="Freeform 165"/>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5" name="Green threads" hidden="1"/>
          <p:cNvGrpSpPr/>
          <p:nvPr/>
        </p:nvGrpSpPr>
        <p:grpSpPr>
          <a:xfrm>
            <a:off x="1889940" y="4775547"/>
            <a:ext cx="861645" cy="518226"/>
            <a:chOff x="134020" y="3100831"/>
            <a:chExt cx="861645" cy="518226"/>
          </a:xfrm>
        </p:grpSpPr>
        <p:grpSp>
          <p:nvGrpSpPr>
            <p:cNvPr id="16" name="Group 169"/>
            <p:cNvGrpSpPr/>
            <p:nvPr/>
          </p:nvGrpSpPr>
          <p:grpSpPr>
            <a:xfrm>
              <a:off x="134020" y="3100831"/>
              <a:ext cx="449863" cy="518226"/>
              <a:chOff x="134020" y="3100831"/>
              <a:chExt cx="449863" cy="518226"/>
            </a:xfrm>
          </p:grpSpPr>
          <p:sp>
            <p:nvSpPr>
              <p:cNvPr id="174" name="Freeform 17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5" name="Freeform 17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 name="Group 170"/>
            <p:cNvGrpSpPr/>
            <p:nvPr/>
          </p:nvGrpSpPr>
          <p:grpSpPr>
            <a:xfrm>
              <a:off x="543567" y="3100832"/>
              <a:ext cx="452098" cy="518225"/>
              <a:chOff x="82972" y="3100831"/>
              <a:chExt cx="452098" cy="518225"/>
            </a:xfrm>
          </p:grpSpPr>
          <p:sp>
            <p:nvSpPr>
              <p:cNvPr id="172" name="Freeform 17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3" name="Freeform 17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8" name="Green threads" hidden="1"/>
          <p:cNvGrpSpPr/>
          <p:nvPr/>
        </p:nvGrpSpPr>
        <p:grpSpPr>
          <a:xfrm>
            <a:off x="1844536" y="5556599"/>
            <a:ext cx="861645" cy="518226"/>
            <a:chOff x="134020" y="3100831"/>
            <a:chExt cx="861645" cy="518226"/>
          </a:xfrm>
        </p:grpSpPr>
        <p:grpSp>
          <p:nvGrpSpPr>
            <p:cNvPr id="19" name="Group 176"/>
            <p:cNvGrpSpPr/>
            <p:nvPr/>
          </p:nvGrpSpPr>
          <p:grpSpPr>
            <a:xfrm>
              <a:off x="134020" y="3100831"/>
              <a:ext cx="449863" cy="518226"/>
              <a:chOff x="134020" y="3100831"/>
              <a:chExt cx="449863" cy="518226"/>
            </a:xfrm>
          </p:grpSpPr>
          <p:sp>
            <p:nvSpPr>
              <p:cNvPr id="181" name="Freeform 180"/>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2" name="Freeform 181"/>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0" name="Group 177"/>
            <p:cNvGrpSpPr/>
            <p:nvPr/>
          </p:nvGrpSpPr>
          <p:grpSpPr>
            <a:xfrm>
              <a:off x="543567" y="3100832"/>
              <a:ext cx="452098" cy="518225"/>
              <a:chOff x="82972" y="3100831"/>
              <a:chExt cx="452098" cy="518225"/>
            </a:xfrm>
          </p:grpSpPr>
          <p:sp>
            <p:nvSpPr>
              <p:cNvPr id="179" name="Freeform 178"/>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0" name="Freeform 179"/>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83" name="Up-Down Arrow 182" hidden="1"/>
          <p:cNvSpPr/>
          <p:nvPr/>
        </p:nvSpPr>
        <p:spPr>
          <a:xfrm>
            <a:off x="1952512" y="3429000"/>
            <a:ext cx="685800" cy="10399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een threads" hidden="1"/>
          <p:cNvGrpSpPr/>
          <p:nvPr/>
        </p:nvGrpSpPr>
        <p:grpSpPr>
          <a:xfrm>
            <a:off x="860905" y="1918594"/>
            <a:ext cx="861645" cy="518226"/>
            <a:chOff x="134020" y="3100831"/>
            <a:chExt cx="861645" cy="518226"/>
          </a:xfrm>
        </p:grpSpPr>
        <p:grpSp>
          <p:nvGrpSpPr>
            <p:cNvPr id="22" name="Group 114"/>
            <p:cNvGrpSpPr/>
            <p:nvPr/>
          </p:nvGrpSpPr>
          <p:grpSpPr>
            <a:xfrm>
              <a:off x="134020" y="3100831"/>
              <a:ext cx="449863" cy="518226"/>
              <a:chOff x="134020" y="3100831"/>
              <a:chExt cx="449863" cy="518226"/>
            </a:xfrm>
          </p:grpSpPr>
          <p:sp>
            <p:nvSpPr>
              <p:cNvPr id="119" name="Freeform 1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0" name="Freeform 1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3" name="Group 115"/>
            <p:cNvGrpSpPr/>
            <p:nvPr/>
          </p:nvGrpSpPr>
          <p:grpSpPr>
            <a:xfrm>
              <a:off x="543567" y="3100832"/>
              <a:ext cx="452098" cy="518225"/>
              <a:chOff x="82972" y="3100831"/>
              <a:chExt cx="452098" cy="518225"/>
            </a:xfrm>
          </p:grpSpPr>
          <p:sp>
            <p:nvSpPr>
              <p:cNvPr id="117" name="Freeform 1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18" name="Freeform 1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4" name="Green threads" hidden="1"/>
          <p:cNvGrpSpPr/>
          <p:nvPr/>
        </p:nvGrpSpPr>
        <p:grpSpPr>
          <a:xfrm>
            <a:off x="3291768" y="1954925"/>
            <a:ext cx="861645" cy="518226"/>
            <a:chOff x="134020" y="3100831"/>
            <a:chExt cx="861645" cy="518226"/>
          </a:xfrm>
        </p:grpSpPr>
        <p:grpSp>
          <p:nvGrpSpPr>
            <p:cNvPr id="25" name="Group 121"/>
            <p:cNvGrpSpPr/>
            <p:nvPr/>
          </p:nvGrpSpPr>
          <p:grpSpPr>
            <a:xfrm>
              <a:off x="134020" y="3100831"/>
              <a:ext cx="449863" cy="518226"/>
              <a:chOff x="134020" y="3100831"/>
              <a:chExt cx="449863" cy="518226"/>
            </a:xfrm>
          </p:grpSpPr>
          <p:sp>
            <p:nvSpPr>
              <p:cNvPr id="126" name="Freeform 1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7" name="Freeform 1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6" name="Group 122"/>
            <p:cNvGrpSpPr/>
            <p:nvPr/>
          </p:nvGrpSpPr>
          <p:grpSpPr>
            <a:xfrm>
              <a:off x="543567" y="3100832"/>
              <a:ext cx="452098" cy="518225"/>
              <a:chOff x="82972" y="3100831"/>
              <a:chExt cx="452098" cy="518225"/>
            </a:xfrm>
          </p:grpSpPr>
          <p:sp>
            <p:nvSpPr>
              <p:cNvPr id="124" name="Freeform 1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5" name="Freeform 1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7" name="Green threads" hidden="1"/>
          <p:cNvGrpSpPr/>
          <p:nvPr/>
        </p:nvGrpSpPr>
        <p:grpSpPr>
          <a:xfrm>
            <a:off x="2031128" y="1918593"/>
            <a:ext cx="861645" cy="518226"/>
            <a:chOff x="134020" y="3100831"/>
            <a:chExt cx="861645" cy="518226"/>
          </a:xfrm>
        </p:grpSpPr>
        <p:grpSp>
          <p:nvGrpSpPr>
            <p:cNvPr id="28" name="Group 128"/>
            <p:cNvGrpSpPr/>
            <p:nvPr/>
          </p:nvGrpSpPr>
          <p:grpSpPr>
            <a:xfrm>
              <a:off x="134020" y="3100831"/>
              <a:ext cx="449863" cy="518226"/>
              <a:chOff x="134020" y="3100831"/>
              <a:chExt cx="449863" cy="518226"/>
            </a:xfrm>
          </p:grpSpPr>
          <p:sp>
            <p:nvSpPr>
              <p:cNvPr id="133" name="Freeform 13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4" name="Freeform 13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9" name="Group 129"/>
            <p:cNvGrpSpPr/>
            <p:nvPr/>
          </p:nvGrpSpPr>
          <p:grpSpPr>
            <a:xfrm>
              <a:off x="543567" y="3100832"/>
              <a:ext cx="452098" cy="518225"/>
              <a:chOff x="82972" y="3100831"/>
              <a:chExt cx="452098" cy="518225"/>
            </a:xfrm>
          </p:grpSpPr>
          <p:sp>
            <p:nvSpPr>
              <p:cNvPr id="131" name="Freeform 13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2" name="Freeform 13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30" name="Green threads" hidden="1"/>
          <p:cNvGrpSpPr/>
          <p:nvPr/>
        </p:nvGrpSpPr>
        <p:grpSpPr>
          <a:xfrm>
            <a:off x="1985724" y="2699645"/>
            <a:ext cx="861645" cy="518226"/>
            <a:chOff x="134020" y="3100831"/>
            <a:chExt cx="861645" cy="518226"/>
          </a:xfrm>
        </p:grpSpPr>
        <p:grpSp>
          <p:nvGrpSpPr>
            <p:cNvPr id="31" name="Group 135"/>
            <p:cNvGrpSpPr/>
            <p:nvPr/>
          </p:nvGrpSpPr>
          <p:grpSpPr>
            <a:xfrm>
              <a:off x="134020" y="3100831"/>
              <a:ext cx="449863" cy="518226"/>
              <a:chOff x="134020" y="3100831"/>
              <a:chExt cx="449863" cy="518226"/>
            </a:xfrm>
          </p:grpSpPr>
          <p:sp>
            <p:nvSpPr>
              <p:cNvPr id="140" name="Freeform 13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41" name="Freeform 14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64" name="Group 136"/>
            <p:cNvGrpSpPr/>
            <p:nvPr/>
          </p:nvGrpSpPr>
          <p:grpSpPr>
            <a:xfrm>
              <a:off x="543567" y="3100832"/>
              <a:ext cx="452098" cy="518225"/>
              <a:chOff x="82972" y="3100831"/>
              <a:chExt cx="452098" cy="518225"/>
            </a:xfrm>
          </p:grpSpPr>
          <p:sp>
            <p:nvSpPr>
              <p:cNvPr id="138" name="Freeform 13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9" name="Freeform 13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03" name="Rectangle 102"/>
          <p:cNvSpPr/>
          <p:nvPr/>
        </p:nvSpPr>
        <p:spPr>
          <a:xfrm>
            <a:off x="2162514" y="129540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103"/>
          <p:cNvGrpSpPr/>
          <p:nvPr/>
        </p:nvGrpSpPr>
        <p:grpSpPr>
          <a:xfrm>
            <a:off x="2643707" y="1453552"/>
            <a:ext cx="1258132" cy="889848"/>
            <a:chOff x="859428" y="2819400"/>
            <a:chExt cx="979338" cy="685800"/>
          </a:xfrm>
        </p:grpSpPr>
        <p:sp>
          <p:nvSpPr>
            <p:cNvPr id="146" name="Rounded Rectangle 145"/>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146"/>
            <p:cNvGrpSpPr/>
            <p:nvPr/>
          </p:nvGrpSpPr>
          <p:grpSpPr>
            <a:xfrm>
              <a:off x="919004" y="2910774"/>
              <a:ext cx="861645" cy="518226"/>
              <a:chOff x="134020" y="3100831"/>
              <a:chExt cx="861645" cy="518226"/>
            </a:xfrm>
          </p:grpSpPr>
          <p:grpSp>
            <p:nvGrpSpPr>
              <p:cNvPr id="67" name="Group 147"/>
              <p:cNvGrpSpPr/>
              <p:nvPr/>
            </p:nvGrpSpPr>
            <p:grpSpPr>
              <a:xfrm>
                <a:off x="134020" y="3100831"/>
                <a:ext cx="449863" cy="518226"/>
                <a:chOff x="134020" y="3100831"/>
                <a:chExt cx="449863" cy="518226"/>
              </a:xfrm>
            </p:grpSpPr>
            <p:sp>
              <p:nvSpPr>
                <p:cNvPr id="152" name="Freeform 15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3" name="Freeform 15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68" name="Group 148"/>
              <p:cNvGrpSpPr/>
              <p:nvPr/>
            </p:nvGrpSpPr>
            <p:grpSpPr>
              <a:xfrm>
                <a:off x="543567" y="3100832"/>
                <a:ext cx="452098" cy="518225"/>
                <a:chOff x="82972" y="3100831"/>
                <a:chExt cx="452098" cy="518225"/>
              </a:xfrm>
            </p:grpSpPr>
            <p:sp>
              <p:nvSpPr>
                <p:cNvPr id="150" name="Freeform 1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1" name="Freeform 1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69" name="Group 104"/>
          <p:cNvGrpSpPr/>
          <p:nvPr/>
        </p:nvGrpSpPr>
        <p:grpSpPr>
          <a:xfrm>
            <a:off x="2277540" y="1676017"/>
            <a:ext cx="1258132" cy="889848"/>
            <a:chOff x="859428" y="2819400"/>
            <a:chExt cx="979338" cy="685800"/>
          </a:xfrm>
        </p:grpSpPr>
        <p:sp>
          <p:nvSpPr>
            <p:cNvPr id="109" name="Rounded Rectangle 108"/>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109"/>
            <p:cNvGrpSpPr/>
            <p:nvPr/>
          </p:nvGrpSpPr>
          <p:grpSpPr>
            <a:xfrm>
              <a:off x="919004" y="2910774"/>
              <a:ext cx="861645" cy="518226"/>
              <a:chOff x="134020" y="3100831"/>
              <a:chExt cx="861645" cy="518226"/>
            </a:xfrm>
          </p:grpSpPr>
          <p:grpSp>
            <p:nvGrpSpPr>
              <p:cNvPr id="71" name="Group 110"/>
              <p:cNvGrpSpPr/>
              <p:nvPr/>
            </p:nvGrpSpPr>
            <p:grpSpPr>
              <a:xfrm>
                <a:off x="134020" y="3100831"/>
                <a:ext cx="449863" cy="518226"/>
                <a:chOff x="134020" y="3100831"/>
                <a:chExt cx="449863" cy="518226"/>
              </a:xfrm>
            </p:grpSpPr>
            <p:sp>
              <p:nvSpPr>
                <p:cNvPr id="144" name="Freeform 14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2" name="Group 111"/>
              <p:cNvGrpSpPr/>
              <p:nvPr/>
            </p:nvGrpSpPr>
            <p:grpSpPr>
              <a:xfrm>
                <a:off x="543567" y="3100832"/>
                <a:ext cx="452098" cy="518225"/>
                <a:chOff x="82972" y="3100831"/>
                <a:chExt cx="452098" cy="518225"/>
              </a:xfrm>
            </p:grpSpPr>
            <p:sp>
              <p:nvSpPr>
                <p:cNvPr id="142" name="Freeform 14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 name="TextBox 3"/>
          <p:cNvSpPr txBox="1"/>
          <p:nvPr/>
        </p:nvSpPr>
        <p:spPr>
          <a:xfrm>
            <a:off x="1687328" y="2670397"/>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82" name="Rectangle 81"/>
          <p:cNvSpPr/>
          <p:nvPr/>
        </p:nvSpPr>
        <p:spPr>
          <a:xfrm>
            <a:off x="1157950" y="398237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82"/>
          <p:cNvGrpSpPr/>
          <p:nvPr/>
        </p:nvGrpSpPr>
        <p:grpSpPr>
          <a:xfrm>
            <a:off x="1639143" y="4140522"/>
            <a:ext cx="1258132" cy="889848"/>
            <a:chOff x="859428" y="2819400"/>
            <a:chExt cx="979338" cy="685800"/>
          </a:xfrm>
        </p:grpSpPr>
        <p:sp>
          <p:nvSpPr>
            <p:cNvPr id="84" name="Rounded Rectangle 83"/>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84"/>
            <p:cNvGrpSpPr/>
            <p:nvPr/>
          </p:nvGrpSpPr>
          <p:grpSpPr>
            <a:xfrm>
              <a:off x="919004" y="2910774"/>
              <a:ext cx="861645" cy="518226"/>
              <a:chOff x="134020" y="3100831"/>
              <a:chExt cx="861645" cy="518226"/>
            </a:xfrm>
          </p:grpSpPr>
          <p:grpSp>
            <p:nvGrpSpPr>
              <p:cNvPr id="75" name="Group 85"/>
              <p:cNvGrpSpPr/>
              <p:nvPr/>
            </p:nvGrpSpPr>
            <p:grpSpPr>
              <a:xfrm>
                <a:off x="134020" y="3100831"/>
                <a:ext cx="449863" cy="518226"/>
                <a:chOff x="134020" y="3100831"/>
                <a:chExt cx="449863" cy="518226"/>
              </a:xfrm>
            </p:grpSpPr>
            <p:sp>
              <p:nvSpPr>
                <p:cNvPr id="90" name="Freeform 8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1" name="Freeform 9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6" name="Group 86"/>
              <p:cNvGrpSpPr/>
              <p:nvPr/>
            </p:nvGrpSpPr>
            <p:grpSpPr>
              <a:xfrm>
                <a:off x="543567" y="3100832"/>
                <a:ext cx="452098" cy="518225"/>
                <a:chOff x="82972" y="3100831"/>
                <a:chExt cx="452098" cy="518225"/>
              </a:xfrm>
            </p:grpSpPr>
            <p:sp>
              <p:nvSpPr>
                <p:cNvPr id="88" name="Freeform 8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77" name="Group 91"/>
          <p:cNvGrpSpPr/>
          <p:nvPr/>
        </p:nvGrpSpPr>
        <p:grpSpPr>
          <a:xfrm>
            <a:off x="1272976" y="4362987"/>
            <a:ext cx="1258132" cy="889848"/>
            <a:chOff x="859428" y="2819400"/>
            <a:chExt cx="979338" cy="685800"/>
          </a:xfrm>
        </p:grpSpPr>
        <p:sp>
          <p:nvSpPr>
            <p:cNvPr id="93" name="Rounded Rectangle 92"/>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3"/>
            <p:cNvGrpSpPr/>
            <p:nvPr/>
          </p:nvGrpSpPr>
          <p:grpSpPr>
            <a:xfrm>
              <a:off x="919004" y="2910774"/>
              <a:ext cx="861645" cy="518226"/>
              <a:chOff x="134020" y="3100831"/>
              <a:chExt cx="861645" cy="518226"/>
            </a:xfrm>
          </p:grpSpPr>
          <p:grpSp>
            <p:nvGrpSpPr>
              <p:cNvPr id="79" name="Group 94"/>
              <p:cNvGrpSpPr/>
              <p:nvPr/>
            </p:nvGrpSpPr>
            <p:grpSpPr>
              <a:xfrm>
                <a:off x="134020" y="3100831"/>
                <a:ext cx="449863" cy="518226"/>
                <a:chOff x="134020" y="3100831"/>
                <a:chExt cx="449863" cy="518226"/>
              </a:xfrm>
            </p:grpSpPr>
            <p:sp>
              <p:nvSpPr>
                <p:cNvPr id="99" name="Freeform 9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01" name="Freeform 10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0" name="Group 95"/>
              <p:cNvGrpSpPr/>
              <p:nvPr/>
            </p:nvGrpSpPr>
            <p:grpSpPr>
              <a:xfrm>
                <a:off x="543567" y="3100832"/>
                <a:ext cx="452098" cy="518225"/>
                <a:chOff x="82972" y="3100831"/>
                <a:chExt cx="452098" cy="518225"/>
              </a:xfrm>
            </p:grpSpPr>
            <p:sp>
              <p:nvSpPr>
                <p:cNvPr id="97" name="Freeform 9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8" name="Freeform 9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102" name="TextBox 101"/>
          <p:cNvSpPr txBox="1"/>
          <p:nvPr/>
        </p:nvSpPr>
        <p:spPr>
          <a:xfrm>
            <a:off x="609600" y="5380572"/>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 name="Rectangle 4"/>
          <p:cNvSpPr/>
          <p:nvPr/>
        </p:nvSpPr>
        <p:spPr>
          <a:xfrm>
            <a:off x="4378300" y="1395387"/>
            <a:ext cx="3952492" cy="523220"/>
          </a:xfrm>
          <a:prstGeom prst="rect">
            <a:avLst/>
          </a:prstGeom>
        </p:spPr>
        <p:txBody>
          <a:bodyPr wrap="none">
            <a:spAutoFit/>
          </a:bodyPr>
          <a:lstStyle/>
          <a:p>
            <a:pPr lvl="1" indent="-457200">
              <a:spcBef>
                <a:spcPts val="700"/>
              </a:spcBef>
              <a:buClr>
                <a:srgbClr val="008E40"/>
              </a:buClr>
              <a:buSzPct val="120000"/>
              <a:buFont typeface="Wingdings" pitchFamily="2" charset="2"/>
              <a:buChar char="ü"/>
            </a:pPr>
            <a:r>
              <a:rPr lang="en-US" sz="2800" b="1" dirty="0" smtClean="0"/>
              <a:t>No hardware changes</a:t>
            </a:r>
            <a:endParaRPr lang="en-US" sz="2800" b="1" dirty="0"/>
          </a:p>
        </p:txBody>
      </p:sp>
      <p:sp>
        <p:nvSpPr>
          <p:cNvPr id="6" name="Rectangle 5"/>
          <p:cNvSpPr/>
          <p:nvPr/>
        </p:nvSpPr>
        <p:spPr>
          <a:xfrm>
            <a:off x="4356529" y="2150882"/>
            <a:ext cx="4834095" cy="523220"/>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Coarse grained</a:t>
            </a:r>
          </a:p>
        </p:txBody>
      </p:sp>
      <p:sp>
        <p:nvSpPr>
          <p:cNvPr id="106" name="Rectangle 105"/>
          <p:cNvSpPr/>
          <p:nvPr/>
        </p:nvSpPr>
        <p:spPr>
          <a:xfrm>
            <a:off x="4409283" y="3964565"/>
            <a:ext cx="4165042" cy="1995418"/>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Not aware of runtime program behavior</a:t>
            </a:r>
          </a:p>
          <a:p>
            <a:pPr lvl="2" indent="-457200">
              <a:spcBef>
                <a:spcPts val="700"/>
              </a:spcBef>
              <a:buClr>
                <a:schemeClr val="accent2"/>
              </a:buClr>
              <a:buSzPct val="80000"/>
              <a:buFont typeface="Calibri" pitchFamily="34" charset="0"/>
              <a:buChar char="–"/>
            </a:pPr>
            <a:endParaRPr lang="en-US" sz="2800" b="1" dirty="0" smtClean="0"/>
          </a:p>
          <a:p>
            <a:pPr lvl="2" indent="-457200">
              <a:spcBef>
                <a:spcPts val="700"/>
              </a:spcBef>
              <a:buClr>
                <a:schemeClr val="accent2"/>
              </a:buClr>
              <a:buSzPct val="80000"/>
              <a:buFont typeface="Calibri" pitchFamily="34" charset="0"/>
              <a:buChar char="–"/>
            </a:pPr>
            <a:endParaRPr lang="en-US" sz="28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6693" y="3028083"/>
            <a:ext cx="851449" cy="851449"/>
          </a:xfrm>
          <a:prstGeom prst="rect">
            <a:avLst/>
          </a:prstGeom>
        </p:spPr>
      </p:pic>
      <p:sp>
        <p:nvSpPr>
          <p:cNvPr id="9" name="TextBox 8"/>
          <p:cNvSpPr txBox="1"/>
          <p:nvPr/>
        </p:nvSpPr>
        <p:spPr>
          <a:xfrm>
            <a:off x="4387512" y="2928613"/>
            <a:ext cx="4430486" cy="1231106"/>
          </a:xfrm>
          <a:prstGeom prst="rect">
            <a:avLst/>
          </a:prstGeom>
          <a:noFill/>
        </p:spPr>
        <p:txBody>
          <a:bodyPr wrap="square" rtlCol="0">
            <a:spAutoFit/>
          </a:bodyPr>
          <a:lstStyle/>
          <a:p>
            <a:pPr lvl="1" indent="-457200">
              <a:buSzPct val="80000"/>
              <a:buBlip>
                <a:blip r:embed="rId3"/>
              </a:buBlip>
            </a:pPr>
            <a:r>
              <a:rPr lang="en-US" sz="2800" b="1" dirty="0"/>
              <a:t>Synchronization is difficult</a:t>
            </a:r>
          </a:p>
          <a:p>
            <a:endParaRPr lang="en-US" dirty="0">
              <a:latin typeface="Candara" pitchFamily="34" charset="0"/>
            </a:endParaRPr>
          </a:p>
        </p:txBody>
      </p:sp>
    </p:spTree>
    <p:extLst>
      <p:ext uri="{BB962C8B-B14F-4D97-AF65-F5344CB8AC3E}">
        <p14:creationId xmlns:p14="http://schemas.microsoft.com/office/powerpoint/2010/main" val="1791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03" grpId="0" animBg="1"/>
      <p:bldP spid="4" grpId="0"/>
      <p:bldP spid="82" grpId="0" animBg="1"/>
      <p:bldP spid="102" grpId="0"/>
      <p:bldP spid="5" grpId="0"/>
      <p:bldP spid="6" grpId="0"/>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Where Do We Add Helper Threads?</a:t>
            </a:r>
            <a:endParaRPr lang="en-US" dirty="0"/>
          </a:p>
        </p:txBody>
      </p:sp>
      <p:sp>
        <p:nvSpPr>
          <p:cNvPr id="7" name="Freeform 6"/>
          <p:cNvSpPr/>
          <p:nvPr/>
        </p:nvSpPr>
        <p:spPr>
          <a:xfrm>
            <a:off x="3330375" y="2018958"/>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501430" y="4251874"/>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20"/>
              <p:cNvGrpSpPr/>
              <p:nvPr/>
            </p:nvGrpSpPr>
            <p:grpSpPr>
              <a:xfrm>
                <a:off x="919004" y="2910774"/>
                <a:ext cx="861645" cy="518226"/>
                <a:chOff x="134020" y="3100831"/>
                <a:chExt cx="861645" cy="518226"/>
              </a:xfrm>
            </p:grpSpPr>
            <p:grpSp>
              <p:nvGrpSpPr>
                <p:cNvPr id="8"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0"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1" name="Group 27"/>
          <p:cNvGrpSpPr/>
          <p:nvPr/>
        </p:nvGrpSpPr>
        <p:grpSpPr>
          <a:xfrm>
            <a:off x="2979793" y="3077985"/>
            <a:ext cx="979338" cy="685800"/>
            <a:chOff x="859428" y="2819400"/>
            <a:chExt cx="979338" cy="685800"/>
          </a:xfrm>
        </p:grpSpPr>
        <p:grpSp>
          <p:nvGrpSpPr>
            <p:cNvPr id="22" name="Group 28"/>
            <p:cNvGrpSpPr/>
            <p:nvPr/>
          </p:nvGrpSpPr>
          <p:grpSpPr>
            <a:xfrm>
              <a:off x="919004" y="2910774"/>
              <a:ext cx="861645" cy="518226"/>
              <a:chOff x="134020" y="3100831"/>
              <a:chExt cx="861645" cy="518226"/>
            </a:xfrm>
          </p:grpSpPr>
          <p:grpSp>
            <p:nvGrpSpPr>
              <p:cNvPr id="23"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8"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26608" y="2039945"/>
            <a:ext cx="1217769" cy="523220"/>
          </a:xfrm>
          <a:prstGeom prst="rect">
            <a:avLst/>
          </a:prstGeom>
          <a:noFill/>
        </p:spPr>
        <p:txBody>
          <a:bodyPr wrap="none" rtlCol="0">
            <a:spAutoFit/>
          </a:bodyPr>
          <a:lstStyle/>
          <a:p>
            <a:r>
              <a:rPr lang="en-US" sz="2800" b="1" dirty="0" smtClean="0"/>
              <a:t>Thread</a:t>
            </a:r>
            <a:endParaRPr lang="en-US" sz="2800" b="1" dirty="0"/>
          </a:p>
        </p:txBody>
      </p:sp>
      <p:sp>
        <p:nvSpPr>
          <p:cNvPr id="38" name="TextBox 37"/>
          <p:cNvSpPr txBox="1"/>
          <p:nvPr/>
        </p:nvSpPr>
        <p:spPr>
          <a:xfrm>
            <a:off x="4157774" y="3112507"/>
            <a:ext cx="953338" cy="523220"/>
          </a:xfrm>
          <a:prstGeom prst="rect">
            <a:avLst/>
          </a:prstGeom>
          <a:noFill/>
        </p:spPr>
        <p:txBody>
          <a:bodyPr wrap="none" rtlCol="0">
            <a:spAutoFit/>
          </a:bodyPr>
          <a:lstStyle/>
          <a:p>
            <a:r>
              <a:rPr lang="en-US" sz="2800" b="1" dirty="0" smtClean="0"/>
              <a:t>Warp</a:t>
            </a:r>
            <a:endParaRPr lang="en-US" sz="2800" b="1" dirty="0"/>
          </a:p>
        </p:txBody>
      </p:sp>
      <p:sp>
        <p:nvSpPr>
          <p:cNvPr id="39" name="TextBox 38"/>
          <p:cNvSpPr txBox="1"/>
          <p:nvPr/>
        </p:nvSpPr>
        <p:spPr>
          <a:xfrm>
            <a:off x="4156727" y="4543164"/>
            <a:ext cx="974947" cy="523220"/>
          </a:xfrm>
          <a:prstGeom prst="rect">
            <a:avLst/>
          </a:prstGeom>
          <a:noFill/>
        </p:spPr>
        <p:txBody>
          <a:bodyPr wrap="none" rtlCol="0">
            <a:spAutoFit/>
          </a:bodyPr>
          <a:lstStyle/>
          <a:p>
            <a:r>
              <a:rPr lang="en-US" sz="2800" b="1" dirty="0" smtClean="0"/>
              <a:t>Block</a:t>
            </a:r>
            <a:endParaRPr lang="en-US" sz="2800" b="1" dirty="0"/>
          </a:p>
        </p:txBody>
      </p:sp>
      <p:sp>
        <p:nvSpPr>
          <p:cNvPr id="41" name="TextBox 40"/>
          <p:cNvSpPr txBox="1"/>
          <p:nvPr/>
        </p:nvSpPr>
        <p:spPr>
          <a:xfrm>
            <a:off x="5265162" y="4543164"/>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712179" y="2840717"/>
            <a:ext cx="4374421" cy="10668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65162" y="311250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384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3" presetClass="emph" presetSubtype="2" fill="hold" nodeType="withEffect">
                                  <p:stCondLst>
                                    <p:cond delay="0"/>
                                  </p:stCondLst>
                                  <p:childTnLst>
                                    <p:animClr clrSpc="rgb" dir="cw">
                                      <p:cBhvr override="childStyle">
                                        <p:cTn id="9" dur="500" fill="hold"/>
                                        <p:tgtEl>
                                          <p:spTgt spid="46">
                                            <p:txEl>
                                              <p:pRg st="0" end="0"/>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sz="quarter" idx="1"/>
          </p:nvPr>
        </p:nvSpPr>
        <p:spPr/>
        <p:txBody>
          <a:bodyPr/>
          <a:lstStyle/>
          <a:p>
            <a:pPr marL="0" indent="0">
              <a:buNone/>
            </a:pPr>
            <a:r>
              <a:rPr lang="en-US" i="0" dirty="0" smtClean="0"/>
              <a:t>In the paper:</a:t>
            </a:r>
          </a:p>
          <a:p>
            <a:r>
              <a:rPr lang="en-US" i="0" dirty="0" smtClean="0"/>
              <a:t>More details on the hardware structures</a:t>
            </a:r>
          </a:p>
          <a:p>
            <a:r>
              <a:rPr lang="en-US" i="0" dirty="0" smtClean="0"/>
              <a:t>Data communication and synchronization</a:t>
            </a:r>
          </a:p>
          <a:p>
            <a:r>
              <a:rPr lang="en-US" i="0" dirty="0" smtClean="0"/>
              <a:t>Enforcing priorities</a:t>
            </a:r>
          </a:p>
          <a:p>
            <a:endParaRPr lang="en-US" dirty="0" smtClean="0"/>
          </a:p>
          <a:p>
            <a:pPr marL="0" indent="0">
              <a:buNone/>
            </a:pPr>
            <a:endParaRPr lang="en-US" dirty="0" smtClean="0"/>
          </a:p>
        </p:txBody>
      </p:sp>
    </p:spTree>
    <p:extLst>
      <p:ext uri="{BB962C8B-B14F-4D97-AF65-F5344CB8AC3E}">
        <p14:creationId xmlns:p14="http://schemas.microsoft.com/office/powerpoint/2010/main" val="614682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CABA: Applications</a:t>
            </a:r>
            <a:endParaRPr lang="en-US" dirty="0"/>
          </a:p>
        </p:txBody>
      </p:sp>
      <p:sp>
        <p:nvSpPr>
          <p:cNvPr id="3" name="Content Placeholder 2"/>
          <p:cNvSpPr>
            <a:spLocks noGrp="1"/>
          </p:cNvSpPr>
          <p:nvPr>
            <p:ph sz="quarter" idx="1"/>
          </p:nvPr>
        </p:nvSpPr>
        <p:spPr/>
        <p:txBody>
          <a:bodyPr>
            <a:normAutofit fontScale="62500" lnSpcReduction="20000"/>
          </a:bodyPr>
          <a:lstStyle/>
          <a:p>
            <a:pPr>
              <a:lnSpc>
                <a:spcPct val="150000"/>
              </a:lnSpc>
            </a:pPr>
            <a:r>
              <a:rPr lang="en-US" sz="3200" i="0" dirty="0" smtClean="0"/>
              <a:t>Data compression</a:t>
            </a:r>
          </a:p>
          <a:p>
            <a:pPr>
              <a:lnSpc>
                <a:spcPct val="150000"/>
              </a:lnSpc>
            </a:pPr>
            <a:r>
              <a:rPr lang="en-US" sz="3200" i="0" dirty="0" err="1" smtClean="0"/>
              <a:t>Memoization</a:t>
            </a:r>
            <a:endParaRPr lang="en-US" sz="3200" i="0" dirty="0" smtClean="0"/>
          </a:p>
          <a:p>
            <a:pPr>
              <a:lnSpc>
                <a:spcPct val="150000"/>
              </a:lnSpc>
            </a:pPr>
            <a:r>
              <a:rPr lang="en-US" sz="3200" i="0" dirty="0" smtClean="0"/>
              <a:t>Prefetching</a:t>
            </a:r>
          </a:p>
          <a:p>
            <a:pPr>
              <a:lnSpc>
                <a:spcPct val="150000"/>
              </a:lnSpc>
            </a:pPr>
            <a:r>
              <a:rPr lang="en-US" sz="3200" i="0" dirty="0" err="1" smtClean="0"/>
              <a:t>Encyrption</a:t>
            </a:r>
            <a:r>
              <a:rPr lang="en-US" sz="3200" i="0" dirty="0" smtClean="0"/>
              <a:t> …</a:t>
            </a:r>
            <a:endParaRPr lang="en-US" sz="3200" i="0" dirty="0"/>
          </a:p>
        </p:txBody>
      </p:sp>
    </p:spTree>
    <p:extLst>
      <p:ext uri="{BB962C8B-B14F-4D97-AF65-F5344CB8AC3E}">
        <p14:creationId xmlns:p14="http://schemas.microsoft.com/office/powerpoint/2010/main" val="130793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0" end="0"/>
                                            </p:txEl>
                                          </p:spTgt>
                                        </p:tgtEl>
                                        <p:attrNameLst>
                                          <p:attrName>style.fontWeight</p:attrName>
                                        </p:attrNameLst>
                                      </p:cBhvr>
                                      <p:to>
                                        <p:strVal val="bold"/>
                                      </p:to>
                                    </p:set>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Case for CABA: Data Compression</a:t>
            </a:r>
            <a:endParaRPr lang="en-US" dirty="0"/>
          </a:p>
        </p:txBody>
      </p:sp>
      <p:sp>
        <p:nvSpPr>
          <p:cNvPr id="3" name="Content Placeholder 2"/>
          <p:cNvSpPr>
            <a:spLocks noGrp="1"/>
          </p:cNvSpPr>
          <p:nvPr>
            <p:ph sz="quarter" idx="1"/>
          </p:nvPr>
        </p:nvSpPr>
        <p:spPr>
          <a:xfrm>
            <a:off x="152400" y="985670"/>
            <a:ext cx="8302752" cy="4495800"/>
          </a:xfrm>
        </p:spPr>
        <p:txBody>
          <a:bodyPr/>
          <a:lstStyle/>
          <a:p>
            <a:r>
              <a:rPr lang="en-US" sz="2800" b="1" i="0" dirty="0" smtClean="0">
                <a:solidFill>
                  <a:srgbClr val="006C31"/>
                </a:solidFill>
              </a:rPr>
              <a:t>Data compression </a:t>
            </a:r>
            <a:r>
              <a:rPr lang="en-US" sz="2800" i="0" dirty="0" smtClean="0"/>
              <a:t>can hel</a:t>
            </a:r>
            <a:r>
              <a:rPr lang="en-US" sz="2800" i="0" dirty="0"/>
              <a:t>p</a:t>
            </a:r>
            <a:r>
              <a:rPr lang="en-US" sz="2800" i="0" dirty="0" smtClean="0"/>
              <a:t> alleviate the </a:t>
            </a:r>
            <a:r>
              <a:rPr lang="en-US" sz="2800" b="1" i="0" dirty="0" smtClean="0">
                <a:solidFill>
                  <a:srgbClr val="C00000"/>
                </a:solidFill>
              </a:rPr>
              <a:t>memory bandwidth bottleneck</a:t>
            </a:r>
            <a:r>
              <a:rPr lang="en-US" sz="2800" i="0" dirty="0" smtClean="0"/>
              <a:t> - transmits data in a more condensed form</a:t>
            </a:r>
          </a:p>
          <a:p>
            <a:endParaRPr lang="en-US" dirty="0"/>
          </a:p>
        </p:txBody>
      </p:sp>
      <p:sp>
        <p:nvSpPr>
          <p:cNvPr id="5" name="Rounded Rectangle 4"/>
          <p:cNvSpPr/>
          <p:nvPr/>
        </p:nvSpPr>
        <p:spPr>
          <a:xfrm>
            <a:off x="482727" y="2433025"/>
            <a:ext cx="3505200" cy="280321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435352" y="2741266"/>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3987927" y="3381854"/>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969126" y="2348733"/>
            <a:ext cx="1650873" cy="2971800"/>
          </a:xfrm>
          <a:prstGeom prst="round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Memory</a:t>
            </a:r>
          </a:p>
          <a:p>
            <a:pPr algn="ctr"/>
            <a:r>
              <a:rPr lang="en-US" sz="2200" b="1" dirty="0" smtClean="0">
                <a:solidFill>
                  <a:schemeClr val="tx1"/>
                </a:solidFill>
              </a:rPr>
              <a:t>Hierarchy</a:t>
            </a:r>
          </a:p>
        </p:txBody>
      </p:sp>
      <p:sp>
        <p:nvSpPr>
          <p:cNvPr id="42" name="Rounded Rectangle 41"/>
          <p:cNvSpPr/>
          <p:nvPr/>
        </p:nvSpPr>
        <p:spPr>
          <a:xfrm>
            <a:off x="758953" y="386660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55836"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1566995"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963878"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58953"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155836"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566995"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963878"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58953"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155836"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566995"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963878"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58953"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5836"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566995"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963878"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58953"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55836"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566995"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63878"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58953"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155836"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566995"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963878"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758953"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155836"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1566995"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1963878"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758953"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155836"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6995"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963878"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ull Unbroken Cacheline"/>
          <p:cNvSpPr/>
          <p:nvPr/>
        </p:nvSpPr>
        <p:spPr>
          <a:xfrm>
            <a:off x="5969127" y="2741266"/>
            <a:ext cx="1524000" cy="23027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45" name="Rectangle 44"/>
          <p:cNvSpPr/>
          <p:nvPr/>
        </p:nvSpPr>
        <p:spPr>
          <a:xfrm>
            <a:off x="5940553"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321552"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7397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35927" y="2741266"/>
            <a:ext cx="4572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cheline holder"/>
          <p:cNvSpPr/>
          <p:nvPr/>
        </p:nvSpPr>
        <p:spPr>
          <a:xfrm>
            <a:off x="5969127" y="2741266"/>
            <a:ext cx="1524000" cy="230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ull Compressed Cacheline"/>
          <p:cNvSpPr/>
          <p:nvPr/>
        </p:nvSpPr>
        <p:spPr>
          <a:xfrm>
            <a:off x="5969127" y="2741266"/>
            <a:ext cx="733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96912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321552"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1085" y="2671739"/>
            <a:ext cx="1394934" cy="369332"/>
          </a:xfrm>
          <a:prstGeom prst="rect">
            <a:avLst/>
          </a:prstGeom>
          <a:noFill/>
        </p:spPr>
        <p:txBody>
          <a:bodyPr wrap="none" rtlCol="0">
            <a:spAutoFit/>
          </a:bodyPr>
          <a:lstStyle/>
          <a:p>
            <a:r>
              <a:rPr lang="en-US" b="1" i="1" dirty="0" smtClean="0">
                <a:latin typeface="Candara" pitchFamily="34" charset="0"/>
              </a:rPr>
              <a:t>Compressed</a:t>
            </a:r>
            <a:endParaRPr lang="en-US" b="1" i="1" dirty="0">
              <a:latin typeface="Candara" pitchFamily="34" charset="0"/>
            </a:endParaRPr>
          </a:p>
        </p:txBody>
      </p:sp>
      <p:sp>
        <p:nvSpPr>
          <p:cNvPr id="51" name="TextBox 50"/>
          <p:cNvSpPr txBox="1"/>
          <p:nvPr/>
        </p:nvSpPr>
        <p:spPr>
          <a:xfrm>
            <a:off x="4377691" y="2671739"/>
            <a:ext cx="1601721" cy="369332"/>
          </a:xfrm>
          <a:prstGeom prst="rect">
            <a:avLst/>
          </a:prstGeom>
          <a:noFill/>
        </p:spPr>
        <p:txBody>
          <a:bodyPr wrap="none" rtlCol="0">
            <a:spAutoFit/>
          </a:bodyPr>
          <a:lstStyle/>
          <a:p>
            <a:r>
              <a:rPr lang="en-US" b="1" i="1" dirty="0" smtClean="0">
                <a:latin typeface="Candara" pitchFamily="34" charset="0"/>
              </a:rPr>
              <a:t>Uncompressed</a:t>
            </a:r>
            <a:endParaRPr lang="en-US" b="1" i="1" dirty="0">
              <a:latin typeface="Candara" pitchFamily="34" charset="0"/>
            </a:endParaRPr>
          </a:p>
        </p:txBody>
      </p:sp>
      <p:sp>
        <p:nvSpPr>
          <p:cNvPr id="57" name="Content Placeholder 2"/>
          <p:cNvSpPr txBox="1">
            <a:spLocks/>
          </p:cNvSpPr>
          <p:nvPr/>
        </p:nvSpPr>
        <p:spPr>
          <a:xfrm>
            <a:off x="152400" y="5436151"/>
            <a:ext cx="8074152" cy="81224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00" i="0" dirty="0" smtClean="0">
                <a:latin typeface="+mn-lt"/>
              </a:rPr>
              <a:t>CABA employs idle </a:t>
            </a:r>
            <a:r>
              <a:rPr lang="en-US" sz="5000" i="0" dirty="0">
                <a:latin typeface="+mn-lt"/>
              </a:rPr>
              <a:t>compute pipelines to perform compression</a:t>
            </a:r>
          </a:p>
          <a:p>
            <a:endParaRPr lang="en-US" dirty="0"/>
          </a:p>
        </p:txBody>
      </p:sp>
      <p:sp>
        <p:nvSpPr>
          <p:cNvPr id="8" name="TextBox 7"/>
          <p:cNvSpPr txBox="1"/>
          <p:nvPr/>
        </p:nvSpPr>
        <p:spPr>
          <a:xfrm>
            <a:off x="1128696" y="3465384"/>
            <a:ext cx="899605" cy="584775"/>
          </a:xfrm>
          <a:prstGeom prst="rect">
            <a:avLst/>
          </a:prstGeom>
          <a:solidFill>
            <a:schemeClr val="bg1"/>
          </a:solidFill>
          <a:effectLst>
            <a:outerShdw blurRad="50800" dist="50800" dir="5400000" sx="50000" sy="50000" algn="ctr" rotWithShape="0">
              <a:schemeClr val="bg1">
                <a:alpha val="43000"/>
              </a:schemeClr>
            </a:outerShdw>
            <a:softEdge rad="50800"/>
          </a:effectLst>
        </p:spPr>
        <p:txBody>
          <a:bodyPr wrap="none" rtlCol="0">
            <a:spAutoFit/>
          </a:bodyPr>
          <a:lstStyle/>
          <a:p>
            <a:r>
              <a:rPr lang="en-US" sz="3200" b="1" dirty="0" smtClean="0"/>
              <a:t>Idle!</a:t>
            </a:r>
            <a:endParaRPr lang="en-US" sz="3200" b="1" dirty="0"/>
          </a:p>
        </p:txBody>
      </p:sp>
    </p:spTree>
    <p:extLst>
      <p:ext uri="{BB962C8B-B14F-4D97-AF65-F5344CB8AC3E}">
        <p14:creationId xmlns:p14="http://schemas.microsoft.com/office/powerpoint/2010/main" val="9855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par>
                          <p:cTn id="27" fill="hold">
                            <p:stCondLst>
                              <p:cond delay="0"/>
                            </p:stCondLst>
                            <p:childTnLst>
                              <p:par>
                                <p:cTn id="28" presetID="35" presetClass="path" presetSubtype="0" accel="50000" decel="50000" fill="hold" grpId="1" nodeType="afterEffect">
                                  <p:stCondLst>
                                    <p:cond delay="0"/>
                                  </p:stCondLst>
                                  <p:childTnLst>
                                    <p:animMotion origin="layout" path="M 0 0 L -0.25 0 E" pathEditMode="relative" ptsTypes="">
                                      <p:cBhvr>
                                        <p:cTn id="29" dur="500" fill="hold"/>
                                        <p:tgtEl>
                                          <p:spTgt spid="45"/>
                                        </p:tgtEl>
                                        <p:attrNameLst>
                                          <p:attrName>ppt_x</p:attrName>
                                          <p:attrName>ppt_y</p:attrName>
                                        </p:attrNameLst>
                                      </p:cBhvr>
                                    </p:animMotion>
                                  </p:childTnLst>
                                </p:cTn>
                              </p:par>
                            </p:childTnLst>
                          </p:cTn>
                        </p:par>
                        <p:par>
                          <p:cTn id="30" fill="hold">
                            <p:stCondLst>
                              <p:cond delay="500"/>
                            </p:stCondLst>
                            <p:childTnLst>
                              <p:par>
                                <p:cTn id="31" presetID="35" presetClass="path" presetSubtype="0" accel="50000" decel="50000" fill="hold" grpId="1" nodeType="afterEffect">
                                  <p:stCondLst>
                                    <p:cond delay="0"/>
                                  </p:stCondLst>
                                  <p:childTnLst>
                                    <p:animMotion origin="layout" path="M 0 0 L -0.25 0 E" pathEditMode="relative" ptsTypes="">
                                      <p:cBhvr>
                                        <p:cTn id="32" dur="500" fill="hold"/>
                                        <p:tgtEl>
                                          <p:spTgt spid="73"/>
                                        </p:tgtEl>
                                        <p:attrNameLst>
                                          <p:attrName>ppt_x</p:attrName>
                                          <p:attrName>ppt_y</p:attrName>
                                        </p:attrNameLst>
                                      </p:cBhvr>
                                    </p:animMotion>
                                  </p:childTnLst>
                                </p:cTn>
                              </p:par>
                            </p:childTnLst>
                          </p:cTn>
                        </p:par>
                        <p:par>
                          <p:cTn id="33" fill="hold">
                            <p:stCondLst>
                              <p:cond delay="1000"/>
                            </p:stCondLst>
                            <p:childTnLst>
                              <p:par>
                                <p:cTn id="34" presetID="35" presetClass="path" presetSubtype="0" accel="50000" decel="50000" fill="hold" grpId="1" nodeType="afterEffect">
                                  <p:stCondLst>
                                    <p:cond delay="0"/>
                                  </p:stCondLst>
                                  <p:childTnLst>
                                    <p:animMotion origin="layout" path="M 0 0 L -0.25 0 E" pathEditMode="relative" ptsTypes="">
                                      <p:cBhvr>
                                        <p:cTn id="35" dur="500" fill="hold"/>
                                        <p:tgtEl>
                                          <p:spTgt spid="98"/>
                                        </p:tgtEl>
                                        <p:attrNameLst>
                                          <p:attrName>ppt_x</p:attrName>
                                          <p:attrName>ppt_y</p:attrName>
                                        </p:attrNameLst>
                                      </p:cBhvr>
                                    </p:animMotion>
                                  </p:childTnLst>
                                </p:cTn>
                              </p:par>
                            </p:childTnLst>
                          </p:cTn>
                        </p:par>
                        <p:par>
                          <p:cTn id="36" fill="hold">
                            <p:stCondLst>
                              <p:cond delay="1500"/>
                            </p:stCondLst>
                            <p:childTnLst>
                              <p:par>
                                <p:cTn id="37" presetID="35" presetClass="path" presetSubtype="0" accel="50000" decel="50000" fill="hold" grpId="1" nodeType="afterEffect">
                                  <p:stCondLst>
                                    <p:cond delay="0"/>
                                  </p:stCondLst>
                                  <p:childTnLst>
                                    <p:animMotion origin="layout" path="M -1.66667E-6 -1.48148E-6 L -0.25 -1.48148E-6 " pathEditMode="relative" rAng="0" ptsTypes="AA">
                                      <p:cBhvr>
                                        <p:cTn id="38" dur="500" fill="hold"/>
                                        <p:tgtEl>
                                          <p:spTgt spid="99"/>
                                        </p:tgtEl>
                                        <p:attrNameLst>
                                          <p:attrName>ppt_x</p:attrName>
                                          <p:attrName>ppt_y</p:attrName>
                                        </p:attrNameLst>
                                      </p:cBhvr>
                                      <p:rCtr x="-12500" y="0"/>
                                    </p:animMotion>
                                  </p:childTnLst>
                                </p:cTn>
                              </p:par>
                            </p:childTnLst>
                          </p:cTn>
                        </p:par>
                        <p:par>
                          <p:cTn id="39" fill="hold">
                            <p:stCondLst>
                              <p:cond delay="2000"/>
                            </p:stCondLst>
                            <p:childTnLst>
                              <p:par>
                                <p:cTn id="40" presetID="1" presetClass="exit" presetSubtype="0" fill="hold" grpId="2" nodeType="afterEffect">
                                  <p:stCondLst>
                                    <p:cond delay="0"/>
                                  </p:stCondLst>
                                  <p:childTnLst>
                                    <p:set>
                                      <p:cBhvr>
                                        <p:cTn id="41" dur="1" fill="hold">
                                          <p:stCondLst>
                                            <p:cond delay="0"/>
                                          </p:stCondLst>
                                        </p:cTn>
                                        <p:tgtEl>
                                          <p:spTgt spid="45"/>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73"/>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98"/>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9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par>
                          <p:cTn id="69" fill="hold">
                            <p:stCondLst>
                              <p:cond delay="0"/>
                            </p:stCondLst>
                            <p:childTnLst>
                              <p:par>
                                <p:cTn id="70" presetID="35" presetClass="path" presetSubtype="0" accel="50000" decel="50000" fill="hold" grpId="1" nodeType="afterEffect">
                                  <p:stCondLst>
                                    <p:cond delay="0"/>
                                  </p:stCondLst>
                                  <p:childTnLst>
                                    <p:animMotion origin="layout" path="M 0 0 L -0.25 0 E" pathEditMode="relative" ptsTypes="">
                                      <p:cBhvr>
                                        <p:cTn id="71" dur="500" fill="hold"/>
                                        <p:tgtEl>
                                          <p:spTgt spid="48"/>
                                        </p:tgtEl>
                                        <p:attrNameLst>
                                          <p:attrName>ppt_x</p:attrName>
                                          <p:attrName>ppt_y</p:attrName>
                                        </p:attrNameLst>
                                      </p:cBhvr>
                                    </p:animMotion>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0 0 L -0.25 0 E" pathEditMode="relative" ptsTypes="">
                                      <p:cBhvr>
                                        <p:cTn id="74" dur="500" fill="hold"/>
                                        <p:tgtEl>
                                          <p:spTgt spid="100"/>
                                        </p:tgtEl>
                                        <p:attrNameLst>
                                          <p:attrName>ppt_x</p:attrName>
                                          <p:attrName>ppt_y</p:attrName>
                                        </p:attrNameLst>
                                      </p:cBhvr>
                                    </p:animMotion>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48"/>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2" nodeType="afterEffect">
                                  <p:stCondLst>
                                    <p:cond delay="0"/>
                                  </p:stCondLst>
                                  <p:childTnLst>
                                    <p:set>
                                      <p:cBhvr>
                                        <p:cTn id="80" dur="1" fill="hold">
                                          <p:stCondLst>
                                            <p:cond delay="0"/>
                                          </p:stCondLst>
                                        </p:cTn>
                                        <p:tgtEl>
                                          <p:spTgt spid="1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hidden"/>
                                      </p:to>
                                    </p:set>
                                  </p:childTnLst>
                                </p:cTn>
                              </p:par>
                              <p:par>
                                <p:cTn id="83" presetID="19" presetClass="emph" presetSubtype="0" fill="hold" grpId="0" nodeType="withEffect">
                                  <p:stCondLst>
                                    <p:cond delay="0"/>
                                  </p:stCondLst>
                                  <p:childTnLst>
                                    <p:animClr clrSpc="rgb" dir="cw">
                                      <p:cBhvr override="childStyle">
                                        <p:cTn id="84" dur="500" fill="hold"/>
                                        <p:tgtEl>
                                          <p:spTgt spid="68"/>
                                        </p:tgtEl>
                                        <p:attrNameLst>
                                          <p:attrName>style.color</p:attrName>
                                        </p:attrNameLst>
                                      </p:cBhvr>
                                      <p:to>
                                        <a:srgbClr val="33CC33"/>
                                      </p:to>
                                    </p:animClr>
                                    <p:animClr clrSpc="rgb" dir="cw">
                                      <p:cBhvr>
                                        <p:cTn id="85" dur="500" fill="hold"/>
                                        <p:tgtEl>
                                          <p:spTgt spid="68"/>
                                        </p:tgtEl>
                                        <p:attrNameLst>
                                          <p:attrName>fillcolor</p:attrName>
                                        </p:attrNameLst>
                                      </p:cBhvr>
                                      <p:to>
                                        <a:srgbClr val="33CC33"/>
                                      </p:to>
                                    </p:animClr>
                                    <p:set>
                                      <p:cBhvr>
                                        <p:cTn id="86" dur="500" fill="hold"/>
                                        <p:tgtEl>
                                          <p:spTgt spid="68"/>
                                        </p:tgtEl>
                                        <p:attrNameLst>
                                          <p:attrName>fill.type</p:attrName>
                                        </p:attrNameLst>
                                      </p:cBhvr>
                                      <p:to>
                                        <p:strVal val="solid"/>
                                      </p:to>
                                    </p:set>
                                    <p:set>
                                      <p:cBhvr>
                                        <p:cTn id="87" dur="500" fill="hold"/>
                                        <p:tgtEl>
                                          <p:spTgt spid="68"/>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42"/>
                                        </p:tgtEl>
                                        <p:attrNameLst>
                                          <p:attrName>stroke.color</p:attrName>
                                        </p:attrNameLst>
                                      </p:cBhvr>
                                      <p:to>
                                        <a:srgbClr val="33CC33"/>
                                      </p:to>
                                    </p:animClr>
                                    <p:set>
                                      <p:cBhvr>
                                        <p:cTn id="90" dur="1000" fill="hold"/>
                                        <p:tgtEl>
                                          <p:spTgt spid="42"/>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43"/>
                                        </p:tgtEl>
                                        <p:attrNameLst>
                                          <p:attrName>stroke.color</p:attrName>
                                        </p:attrNameLst>
                                      </p:cBhvr>
                                      <p:to>
                                        <a:srgbClr val="33CC33"/>
                                      </p:to>
                                    </p:animClr>
                                    <p:set>
                                      <p:cBhvr>
                                        <p:cTn id="93" dur="1000" fill="hold"/>
                                        <p:tgtEl>
                                          <p:spTgt spid="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40"/>
                                        </p:tgtEl>
                                        <p:attrNameLst>
                                          <p:attrName>stroke.color</p:attrName>
                                        </p:attrNameLst>
                                      </p:cBhvr>
                                      <p:to>
                                        <a:srgbClr val="33CC33"/>
                                      </p:to>
                                    </p:animClr>
                                    <p:set>
                                      <p:cBhvr>
                                        <p:cTn id="96" dur="1000" fill="hold"/>
                                        <p:tgtEl>
                                          <p:spTgt spid="40"/>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41"/>
                                        </p:tgtEl>
                                        <p:attrNameLst>
                                          <p:attrName>stroke.color</p:attrName>
                                        </p:attrNameLst>
                                      </p:cBhvr>
                                      <p:to>
                                        <a:srgbClr val="33CC33"/>
                                      </p:to>
                                    </p:animClr>
                                    <p:set>
                                      <p:cBhvr>
                                        <p:cTn id="99" dur="1000" fill="hold"/>
                                        <p:tgtEl>
                                          <p:spTgt spid="41"/>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36"/>
                                        </p:tgtEl>
                                        <p:attrNameLst>
                                          <p:attrName>stroke.color</p:attrName>
                                        </p:attrNameLst>
                                      </p:cBhvr>
                                      <p:to>
                                        <a:srgbClr val="33CC33"/>
                                      </p:to>
                                    </p:animClr>
                                    <p:set>
                                      <p:cBhvr>
                                        <p:cTn id="102" dur="1000" fill="hold"/>
                                        <p:tgtEl>
                                          <p:spTgt spid="36"/>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37"/>
                                        </p:tgtEl>
                                        <p:attrNameLst>
                                          <p:attrName>stroke.color</p:attrName>
                                        </p:attrNameLst>
                                      </p:cBhvr>
                                      <p:to>
                                        <a:srgbClr val="33CC33"/>
                                      </p:to>
                                    </p:animClr>
                                    <p:set>
                                      <p:cBhvr>
                                        <p:cTn id="105" dur="1000" fill="hold"/>
                                        <p:tgtEl>
                                          <p:spTgt spid="37"/>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34"/>
                                        </p:tgtEl>
                                        <p:attrNameLst>
                                          <p:attrName>stroke.color</p:attrName>
                                        </p:attrNameLst>
                                      </p:cBhvr>
                                      <p:to>
                                        <a:srgbClr val="33CC33"/>
                                      </p:to>
                                    </p:animClr>
                                    <p:set>
                                      <p:cBhvr>
                                        <p:cTn id="108" dur="1000" fill="hold"/>
                                        <p:tgtEl>
                                          <p:spTgt spid="34"/>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1000" fill="hold"/>
                                        <p:tgtEl>
                                          <p:spTgt spid="35"/>
                                        </p:tgtEl>
                                        <p:attrNameLst>
                                          <p:attrName>stroke.color</p:attrName>
                                        </p:attrNameLst>
                                      </p:cBhvr>
                                      <p:to>
                                        <a:srgbClr val="33CC33"/>
                                      </p:to>
                                    </p:animClr>
                                    <p:set>
                                      <p:cBhvr>
                                        <p:cTn id="111" dur="1000" fill="hold"/>
                                        <p:tgtEl>
                                          <p:spTgt spid="35"/>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1000" fill="hold"/>
                                        <p:tgtEl>
                                          <p:spTgt spid="28"/>
                                        </p:tgtEl>
                                        <p:attrNameLst>
                                          <p:attrName>stroke.color</p:attrName>
                                        </p:attrNameLst>
                                      </p:cBhvr>
                                      <p:to>
                                        <a:srgbClr val="33CC33"/>
                                      </p:to>
                                    </p:animClr>
                                    <p:set>
                                      <p:cBhvr>
                                        <p:cTn id="114" dur="1000" fill="hold"/>
                                        <p:tgtEl>
                                          <p:spTgt spid="2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1000" fill="hold"/>
                                        <p:tgtEl>
                                          <p:spTgt spid="29"/>
                                        </p:tgtEl>
                                        <p:attrNameLst>
                                          <p:attrName>stroke.color</p:attrName>
                                        </p:attrNameLst>
                                      </p:cBhvr>
                                      <p:to>
                                        <a:srgbClr val="33CC33"/>
                                      </p:to>
                                    </p:animClr>
                                    <p:set>
                                      <p:cBhvr>
                                        <p:cTn id="117" dur="1000" fill="hold"/>
                                        <p:tgtEl>
                                          <p:spTgt spid="2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1000" fill="hold"/>
                                        <p:tgtEl>
                                          <p:spTgt spid="26"/>
                                        </p:tgtEl>
                                        <p:attrNameLst>
                                          <p:attrName>stroke.color</p:attrName>
                                        </p:attrNameLst>
                                      </p:cBhvr>
                                      <p:to>
                                        <a:srgbClr val="33CC33"/>
                                      </p:to>
                                    </p:animClr>
                                    <p:set>
                                      <p:cBhvr>
                                        <p:cTn id="120" dur="1000" fill="hold"/>
                                        <p:tgtEl>
                                          <p:spTgt spid="2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1000" fill="hold"/>
                                        <p:tgtEl>
                                          <p:spTgt spid="27"/>
                                        </p:tgtEl>
                                        <p:attrNameLst>
                                          <p:attrName>stroke.color</p:attrName>
                                        </p:attrNameLst>
                                      </p:cBhvr>
                                      <p:to>
                                        <a:srgbClr val="33CC33"/>
                                      </p:to>
                                    </p:animClr>
                                    <p:set>
                                      <p:cBhvr>
                                        <p:cTn id="123" dur="1000" fill="hold"/>
                                        <p:tgtEl>
                                          <p:spTgt spid="27"/>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1000" fill="hold"/>
                                        <p:tgtEl>
                                          <p:spTgt spid="22"/>
                                        </p:tgtEl>
                                        <p:attrNameLst>
                                          <p:attrName>stroke.color</p:attrName>
                                        </p:attrNameLst>
                                      </p:cBhvr>
                                      <p:to>
                                        <a:srgbClr val="33CC33"/>
                                      </p:to>
                                    </p:animClr>
                                    <p:set>
                                      <p:cBhvr>
                                        <p:cTn id="126" dur="1000" fill="hold"/>
                                        <p:tgtEl>
                                          <p:spTgt spid="2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1000" fill="hold"/>
                                        <p:tgtEl>
                                          <p:spTgt spid="23"/>
                                        </p:tgtEl>
                                        <p:attrNameLst>
                                          <p:attrName>stroke.color</p:attrName>
                                        </p:attrNameLst>
                                      </p:cBhvr>
                                      <p:to>
                                        <a:srgbClr val="33CC33"/>
                                      </p:to>
                                    </p:animClr>
                                    <p:set>
                                      <p:cBhvr>
                                        <p:cTn id="129" dur="1000" fill="hold"/>
                                        <p:tgtEl>
                                          <p:spTgt spid="23"/>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1000" fill="hold"/>
                                        <p:tgtEl>
                                          <p:spTgt spid="20"/>
                                        </p:tgtEl>
                                        <p:attrNameLst>
                                          <p:attrName>stroke.color</p:attrName>
                                        </p:attrNameLst>
                                      </p:cBhvr>
                                      <p:to>
                                        <a:srgbClr val="33CC33"/>
                                      </p:to>
                                    </p:animClr>
                                    <p:set>
                                      <p:cBhvr>
                                        <p:cTn id="132" dur="1000" fill="hold"/>
                                        <p:tgtEl>
                                          <p:spTgt spid="20"/>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1000" fill="hold"/>
                                        <p:tgtEl>
                                          <p:spTgt spid="21"/>
                                        </p:tgtEl>
                                        <p:attrNameLst>
                                          <p:attrName>stroke.color</p:attrName>
                                        </p:attrNameLst>
                                      </p:cBhvr>
                                      <p:to>
                                        <a:srgbClr val="33CC33"/>
                                      </p:to>
                                    </p:animClr>
                                    <p:set>
                                      <p:cBhvr>
                                        <p:cTn id="135" dur="1000" fill="hold"/>
                                        <p:tgtEl>
                                          <p:spTgt spid="21"/>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1000" fill="hold"/>
                                        <p:tgtEl>
                                          <p:spTgt spid="14"/>
                                        </p:tgtEl>
                                        <p:attrNameLst>
                                          <p:attrName>stroke.color</p:attrName>
                                        </p:attrNameLst>
                                      </p:cBhvr>
                                      <p:to>
                                        <a:srgbClr val="33CC33"/>
                                      </p:to>
                                    </p:animClr>
                                    <p:set>
                                      <p:cBhvr>
                                        <p:cTn id="138" dur="1000" fill="hold"/>
                                        <p:tgtEl>
                                          <p:spTgt spid="14"/>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1000" fill="hold"/>
                                        <p:tgtEl>
                                          <p:spTgt spid="15"/>
                                        </p:tgtEl>
                                        <p:attrNameLst>
                                          <p:attrName>stroke.color</p:attrName>
                                        </p:attrNameLst>
                                      </p:cBhvr>
                                      <p:to>
                                        <a:srgbClr val="33CC33"/>
                                      </p:to>
                                    </p:animClr>
                                    <p:set>
                                      <p:cBhvr>
                                        <p:cTn id="141" dur="1000" fill="hold"/>
                                        <p:tgtEl>
                                          <p:spTgt spid="15"/>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1000" fill="hold"/>
                                        <p:tgtEl>
                                          <p:spTgt spid="12"/>
                                        </p:tgtEl>
                                        <p:attrNameLst>
                                          <p:attrName>stroke.color</p:attrName>
                                        </p:attrNameLst>
                                      </p:cBhvr>
                                      <p:to>
                                        <a:srgbClr val="33CC33"/>
                                      </p:to>
                                    </p:animClr>
                                    <p:set>
                                      <p:cBhvr>
                                        <p:cTn id="144" dur="1000" fill="hold"/>
                                        <p:tgtEl>
                                          <p:spTgt spid="12"/>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1000" fill="hold"/>
                                        <p:tgtEl>
                                          <p:spTgt spid="13"/>
                                        </p:tgtEl>
                                        <p:attrNameLst>
                                          <p:attrName>stroke.color</p:attrName>
                                        </p:attrNameLst>
                                      </p:cBhvr>
                                      <p:to>
                                        <a:srgbClr val="33CC33"/>
                                      </p:to>
                                    </p:animClr>
                                    <p:set>
                                      <p:cBhvr>
                                        <p:cTn id="147" dur="1000" fill="hold"/>
                                        <p:tgtEl>
                                          <p:spTgt spid="13"/>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1000" fill="hold"/>
                                        <p:tgtEl>
                                          <p:spTgt spid="95"/>
                                        </p:tgtEl>
                                        <p:attrNameLst>
                                          <p:attrName>stroke.color</p:attrName>
                                        </p:attrNameLst>
                                      </p:cBhvr>
                                      <p:to>
                                        <a:srgbClr val="33CC33"/>
                                      </p:to>
                                    </p:animClr>
                                    <p:set>
                                      <p:cBhvr>
                                        <p:cTn id="150" dur="1000" fill="hold"/>
                                        <p:tgtEl>
                                          <p:spTgt spid="9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1000" fill="hold"/>
                                        <p:tgtEl>
                                          <p:spTgt spid="96"/>
                                        </p:tgtEl>
                                        <p:attrNameLst>
                                          <p:attrName>stroke.color</p:attrName>
                                        </p:attrNameLst>
                                      </p:cBhvr>
                                      <p:to>
                                        <a:srgbClr val="33CC33"/>
                                      </p:to>
                                    </p:animClr>
                                    <p:set>
                                      <p:cBhvr>
                                        <p:cTn id="153" dur="1000" fill="hold"/>
                                        <p:tgtEl>
                                          <p:spTgt spid="9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1000" fill="hold"/>
                                        <p:tgtEl>
                                          <p:spTgt spid="93"/>
                                        </p:tgtEl>
                                        <p:attrNameLst>
                                          <p:attrName>stroke.color</p:attrName>
                                        </p:attrNameLst>
                                      </p:cBhvr>
                                      <p:to>
                                        <a:srgbClr val="33CC33"/>
                                      </p:to>
                                    </p:animClr>
                                    <p:set>
                                      <p:cBhvr>
                                        <p:cTn id="156" dur="1000" fill="hold"/>
                                        <p:tgtEl>
                                          <p:spTgt spid="93"/>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1000" fill="hold"/>
                                        <p:tgtEl>
                                          <p:spTgt spid="94"/>
                                        </p:tgtEl>
                                        <p:attrNameLst>
                                          <p:attrName>stroke.color</p:attrName>
                                        </p:attrNameLst>
                                      </p:cBhvr>
                                      <p:to>
                                        <a:srgbClr val="33CC33"/>
                                      </p:to>
                                    </p:animClr>
                                    <p:set>
                                      <p:cBhvr>
                                        <p:cTn id="159" dur="1000" fill="hold"/>
                                        <p:tgtEl>
                                          <p:spTgt spid="9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1000" fill="hold"/>
                                        <p:tgtEl>
                                          <p:spTgt spid="89"/>
                                        </p:tgtEl>
                                        <p:attrNameLst>
                                          <p:attrName>stroke.color</p:attrName>
                                        </p:attrNameLst>
                                      </p:cBhvr>
                                      <p:to>
                                        <a:srgbClr val="33CC33"/>
                                      </p:to>
                                    </p:animClr>
                                    <p:set>
                                      <p:cBhvr>
                                        <p:cTn id="162" dur="1000" fill="hold"/>
                                        <p:tgtEl>
                                          <p:spTgt spid="89"/>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1000" fill="hold"/>
                                        <p:tgtEl>
                                          <p:spTgt spid="90"/>
                                        </p:tgtEl>
                                        <p:attrNameLst>
                                          <p:attrName>stroke.color</p:attrName>
                                        </p:attrNameLst>
                                      </p:cBhvr>
                                      <p:to>
                                        <a:srgbClr val="33CC33"/>
                                      </p:to>
                                    </p:animClr>
                                    <p:set>
                                      <p:cBhvr>
                                        <p:cTn id="165" dur="1000" fill="hold"/>
                                        <p:tgtEl>
                                          <p:spTgt spid="90"/>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1000" fill="hold"/>
                                        <p:tgtEl>
                                          <p:spTgt spid="87"/>
                                        </p:tgtEl>
                                        <p:attrNameLst>
                                          <p:attrName>stroke.color</p:attrName>
                                        </p:attrNameLst>
                                      </p:cBhvr>
                                      <p:to>
                                        <a:srgbClr val="33CC33"/>
                                      </p:to>
                                    </p:animClr>
                                    <p:set>
                                      <p:cBhvr>
                                        <p:cTn id="168" dur="1000" fill="hold"/>
                                        <p:tgtEl>
                                          <p:spTgt spid="87"/>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1000" fill="hold"/>
                                        <p:tgtEl>
                                          <p:spTgt spid="88"/>
                                        </p:tgtEl>
                                        <p:attrNameLst>
                                          <p:attrName>stroke.color</p:attrName>
                                        </p:attrNameLst>
                                      </p:cBhvr>
                                      <p:to>
                                        <a:srgbClr val="33CC33"/>
                                      </p:to>
                                    </p:animClr>
                                    <p:set>
                                      <p:cBhvr>
                                        <p:cTn id="171" dur="1000" fill="hold"/>
                                        <p:tgtEl>
                                          <p:spTgt spid="88"/>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1000" fill="hold"/>
                                        <p:tgtEl>
                                          <p:spTgt spid="83"/>
                                        </p:tgtEl>
                                        <p:attrNameLst>
                                          <p:attrName>stroke.color</p:attrName>
                                        </p:attrNameLst>
                                      </p:cBhvr>
                                      <p:to>
                                        <a:srgbClr val="33CC33"/>
                                      </p:to>
                                    </p:animClr>
                                    <p:set>
                                      <p:cBhvr>
                                        <p:cTn id="174" dur="1000" fill="hold"/>
                                        <p:tgtEl>
                                          <p:spTgt spid="8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1000" fill="hold"/>
                                        <p:tgtEl>
                                          <p:spTgt spid="84"/>
                                        </p:tgtEl>
                                        <p:attrNameLst>
                                          <p:attrName>stroke.color</p:attrName>
                                        </p:attrNameLst>
                                      </p:cBhvr>
                                      <p:to>
                                        <a:srgbClr val="33CC33"/>
                                      </p:to>
                                    </p:animClr>
                                    <p:set>
                                      <p:cBhvr>
                                        <p:cTn id="177" dur="1000" fill="hold"/>
                                        <p:tgtEl>
                                          <p:spTgt spid="8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1000" fill="hold"/>
                                        <p:tgtEl>
                                          <p:spTgt spid="81"/>
                                        </p:tgtEl>
                                        <p:attrNameLst>
                                          <p:attrName>stroke.color</p:attrName>
                                        </p:attrNameLst>
                                      </p:cBhvr>
                                      <p:to>
                                        <a:srgbClr val="33CC33"/>
                                      </p:to>
                                    </p:animClr>
                                    <p:set>
                                      <p:cBhvr>
                                        <p:cTn id="180" dur="1000" fill="hold"/>
                                        <p:tgtEl>
                                          <p:spTgt spid="8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1000" fill="hold"/>
                                        <p:tgtEl>
                                          <p:spTgt spid="82"/>
                                        </p:tgtEl>
                                        <p:attrNameLst>
                                          <p:attrName>stroke.color</p:attrName>
                                        </p:attrNameLst>
                                      </p:cBhvr>
                                      <p:to>
                                        <a:srgbClr val="33CC33"/>
                                      </p:to>
                                    </p:animClr>
                                    <p:set>
                                      <p:cBhvr>
                                        <p:cTn id="183" dur="1000" fill="hold"/>
                                        <p:tgtEl>
                                          <p:spTgt spid="82"/>
                                        </p:tgtEl>
                                        <p:attrNameLst>
                                          <p:attrName>stroke.on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57">
                                            <p:txEl>
                                              <p:pRg st="0" end="0"/>
                                            </p:txEl>
                                          </p:spTgt>
                                        </p:tgtEl>
                                        <p:attrNameLst>
                                          <p:attrName>style.visibility</p:attrName>
                                        </p:attrNameLst>
                                      </p:cBhvr>
                                      <p:to>
                                        <p:strVal val="visible"/>
                                      </p:to>
                                    </p:set>
                                  </p:childTnLst>
                                </p:cTn>
                              </p:par>
                              <p:par>
                                <p:cTn id="188" presetID="7" presetClass="emph" presetSubtype="2" fill="hold" nodeType="withEffect">
                                  <p:stCondLst>
                                    <p:cond delay="0"/>
                                  </p:stCondLst>
                                  <p:childTnLst>
                                    <p:animClr clrSpc="rgb" dir="cw">
                                      <p:cBhvr>
                                        <p:cTn id="189" dur="500" fill="hold"/>
                                        <p:tgtEl>
                                          <p:spTgt spid="42"/>
                                        </p:tgtEl>
                                        <p:attrNameLst>
                                          <p:attrName>stroke.color</p:attrName>
                                        </p:attrNameLst>
                                      </p:cBhvr>
                                      <p:to>
                                        <a:srgbClr val="FF0000"/>
                                      </p:to>
                                    </p:animClr>
                                    <p:set>
                                      <p:cBhvr>
                                        <p:cTn id="190" dur="500" fill="hold"/>
                                        <p:tgtEl>
                                          <p:spTgt spid="4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43"/>
                                        </p:tgtEl>
                                        <p:attrNameLst>
                                          <p:attrName>stroke.color</p:attrName>
                                        </p:attrNameLst>
                                      </p:cBhvr>
                                      <p:to>
                                        <a:srgbClr val="FF0000"/>
                                      </p:to>
                                    </p:animClr>
                                    <p:set>
                                      <p:cBhvr>
                                        <p:cTn id="193" dur="500" fill="hold"/>
                                        <p:tgtEl>
                                          <p:spTgt spid="4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40"/>
                                        </p:tgtEl>
                                        <p:attrNameLst>
                                          <p:attrName>stroke.color</p:attrName>
                                        </p:attrNameLst>
                                      </p:cBhvr>
                                      <p:to>
                                        <a:srgbClr val="FF0000"/>
                                      </p:to>
                                    </p:animClr>
                                    <p:set>
                                      <p:cBhvr>
                                        <p:cTn id="196" dur="5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41"/>
                                        </p:tgtEl>
                                        <p:attrNameLst>
                                          <p:attrName>stroke.color</p:attrName>
                                        </p:attrNameLst>
                                      </p:cBhvr>
                                      <p:to>
                                        <a:srgbClr val="FF0000"/>
                                      </p:to>
                                    </p:animClr>
                                    <p:set>
                                      <p:cBhvr>
                                        <p:cTn id="199" dur="500" fill="hold"/>
                                        <p:tgtEl>
                                          <p:spTgt spid="41"/>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36"/>
                                        </p:tgtEl>
                                        <p:attrNameLst>
                                          <p:attrName>stroke.color</p:attrName>
                                        </p:attrNameLst>
                                      </p:cBhvr>
                                      <p:to>
                                        <a:srgbClr val="FF0000"/>
                                      </p:to>
                                    </p:animClr>
                                    <p:set>
                                      <p:cBhvr>
                                        <p:cTn id="202" dur="500" fill="hold"/>
                                        <p:tgtEl>
                                          <p:spTgt spid="36"/>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7"/>
                                        </p:tgtEl>
                                        <p:attrNameLst>
                                          <p:attrName>stroke.color</p:attrName>
                                        </p:attrNameLst>
                                      </p:cBhvr>
                                      <p:to>
                                        <a:srgbClr val="FF0000"/>
                                      </p:to>
                                    </p:animClr>
                                    <p:set>
                                      <p:cBhvr>
                                        <p:cTn id="205" dur="500" fill="hold"/>
                                        <p:tgtEl>
                                          <p:spTgt spid="37"/>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500" fill="hold"/>
                                        <p:tgtEl>
                                          <p:spTgt spid="34"/>
                                        </p:tgtEl>
                                        <p:attrNameLst>
                                          <p:attrName>stroke.color</p:attrName>
                                        </p:attrNameLst>
                                      </p:cBhvr>
                                      <p:to>
                                        <a:srgbClr val="FF0000"/>
                                      </p:to>
                                    </p:animClr>
                                    <p:set>
                                      <p:cBhvr>
                                        <p:cTn id="208" dur="500" fill="hold"/>
                                        <p:tgtEl>
                                          <p:spTgt spid="34"/>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500" fill="hold"/>
                                        <p:tgtEl>
                                          <p:spTgt spid="35"/>
                                        </p:tgtEl>
                                        <p:attrNameLst>
                                          <p:attrName>stroke.color</p:attrName>
                                        </p:attrNameLst>
                                      </p:cBhvr>
                                      <p:to>
                                        <a:srgbClr val="FF0000"/>
                                      </p:to>
                                    </p:animClr>
                                    <p:set>
                                      <p:cBhvr>
                                        <p:cTn id="211" dur="500" fill="hold"/>
                                        <p:tgtEl>
                                          <p:spTgt spid="35"/>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500" fill="hold"/>
                                        <p:tgtEl>
                                          <p:spTgt spid="28"/>
                                        </p:tgtEl>
                                        <p:attrNameLst>
                                          <p:attrName>stroke.color</p:attrName>
                                        </p:attrNameLst>
                                      </p:cBhvr>
                                      <p:to>
                                        <a:srgbClr val="FF0000"/>
                                      </p:to>
                                    </p:animClr>
                                    <p:set>
                                      <p:cBhvr>
                                        <p:cTn id="214" dur="500" fill="hold"/>
                                        <p:tgtEl>
                                          <p:spTgt spid="28"/>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29"/>
                                        </p:tgtEl>
                                        <p:attrNameLst>
                                          <p:attrName>stroke.color</p:attrName>
                                        </p:attrNameLst>
                                      </p:cBhvr>
                                      <p:to>
                                        <a:srgbClr val="FF0000"/>
                                      </p:to>
                                    </p:animClr>
                                    <p:set>
                                      <p:cBhvr>
                                        <p:cTn id="217" dur="500" fill="hold"/>
                                        <p:tgtEl>
                                          <p:spTgt spid="29"/>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500" fill="hold"/>
                                        <p:tgtEl>
                                          <p:spTgt spid="26"/>
                                        </p:tgtEl>
                                        <p:attrNameLst>
                                          <p:attrName>stroke.color</p:attrName>
                                        </p:attrNameLst>
                                      </p:cBhvr>
                                      <p:to>
                                        <a:srgbClr val="FF0000"/>
                                      </p:to>
                                    </p:animClr>
                                    <p:set>
                                      <p:cBhvr>
                                        <p:cTn id="220" dur="500" fill="hold"/>
                                        <p:tgtEl>
                                          <p:spTgt spid="26"/>
                                        </p:tgtEl>
                                        <p:attrNameLst>
                                          <p:attrName>stroke.on</p:attrName>
                                        </p:attrNameLst>
                                      </p:cBhvr>
                                      <p:to>
                                        <p:strVal val="true"/>
                                      </p:to>
                                    </p:set>
                                  </p:childTnLst>
                                </p:cTn>
                              </p:par>
                              <p:par>
                                <p:cTn id="221" presetID="7" presetClass="emph" presetSubtype="2" fill="hold" nodeType="withEffect">
                                  <p:stCondLst>
                                    <p:cond delay="0"/>
                                  </p:stCondLst>
                                  <p:childTnLst>
                                    <p:animClr clrSpc="rgb" dir="cw">
                                      <p:cBhvr>
                                        <p:cTn id="222" dur="500" fill="hold"/>
                                        <p:tgtEl>
                                          <p:spTgt spid="27"/>
                                        </p:tgtEl>
                                        <p:attrNameLst>
                                          <p:attrName>stroke.color</p:attrName>
                                        </p:attrNameLst>
                                      </p:cBhvr>
                                      <p:to>
                                        <a:srgbClr val="FF0000"/>
                                      </p:to>
                                    </p:animClr>
                                    <p:set>
                                      <p:cBhvr>
                                        <p:cTn id="223" dur="500" fill="hold"/>
                                        <p:tgtEl>
                                          <p:spTgt spid="27"/>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500" fill="hold"/>
                                        <p:tgtEl>
                                          <p:spTgt spid="22"/>
                                        </p:tgtEl>
                                        <p:attrNameLst>
                                          <p:attrName>stroke.color</p:attrName>
                                        </p:attrNameLst>
                                      </p:cBhvr>
                                      <p:to>
                                        <a:srgbClr val="FF0000"/>
                                      </p:to>
                                    </p:animClr>
                                    <p:set>
                                      <p:cBhvr>
                                        <p:cTn id="226" dur="500" fill="hold"/>
                                        <p:tgtEl>
                                          <p:spTgt spid="22"/>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23"/>
                                        </p:tgtEl>
                                        <p:attrNameLst>
                                          <p:attrName>stroke.color</p:attrName>
                                        </p:attrNameLst>
                                      </p:cBhvr>
                                      <p:to>
                                        <a:srgbClr val="FF0000"/>
                                      </p:to>
                                    </p:animClr>
                                    <p:set>
                                      <p:cBhvr>
                                        <p:cTn id="229" dur="500" fill="hold"/>
                                        <p:tgtEl>
                                          <p:spTgt spid="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500" fill="hold"/>
                                        <p:tgtEl>
                                          <p:spTgt spid="20"/>
                                        </p:tgtEl>
                                        <p:attrNameLst>
                                          <p:attrName>stroke.color</p:attrName>
                                        </p:attrNameLst>
                                      </p:cBhvr>
                                      <p:to>
                                        <a:srgbClr val="FF0000"/>
                                      </p:to>
                                    </p:animClr>
                                    <p:set>
                                      <p:cBhvr>
                                        <p:cTn id="232" dur="500" fill="hold"/>
                                        <p:tgtEl>
                                          <p:spTgt spid="20"/>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500" fill="hold"/>
                                        <p:tgtEl>
                                          <p:spTgt spid="21"/>
                                        </p:tgtEl>
                                        <p:attrNameLst>
                                          <p:attrName>stroke.color</p:attrName>
                                        </p:attrNameLst>
                                      </p:cBhvr>
                                      <p:to>
                                        <a:srgbClr val="FF0000"/>
                                      </p:to>
                                    </p:animClr>
                                    <p:set>
                                      <p:cBhvr>
                                        <p:cTn id="235" dur="500" fill="hold"/>
                                        <p:tgtEl>
                                          <p:spTgt spid="21"/>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500" fill="hold"/>
                                        <p:tgtEl>
                                          <p:spTgt spid="14"/>
                                        </p:tgtEl>
                                        <p:attrNameLst>
                                          <p:attrName>stroke.color</p:attrName>
                                        </p:attrNameLst>
                                      </p:cBhvr>
                                      <p:to>
                                        <a:srgbClr val="FF0000"/>
                                      </p:to>
                                    </p:animClr>
                                    <p:set>
                                      <p:cBhvr>
                                        <p:cTn id="238" dur="500" fill="hold"/>
                                        <p:tgtEl>
                                          <p:spTgt spid="1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500" fill="hold"/>
                                        <p:tgtEl>
                                          <p:spTgt spid="15"/>
                                        </p:tgtEl>
                                        <p:attrNameLst>
                                          <p:attrName>stroke.color</p:attrName>
                                        </p:attrNameLst>
                                      </p:cBhvr>
                                      <p:to>
                                        <a:srgbClr val="FF0000"/>
                                      </p:to>
                                    </p:animClr>
                                    <p:set>
                                      <p:cBhvr>
                                        <p:cTn id="241" dur="500" fill="hold"/>
                                        <p:tgtEl>
                                          <p:spTgt spid="15"/>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12"/>
                                        </p:tgtEl>
                                        <p:attrNameLst>
                                          <p:attrName>stroke.color</p:attrName>
                                        </p:attrNameLst>
                                      </p:cBhvr>
                                      <p:to>
                                        <a:srgbClr val="FF0000"/>
                                      </p:to>
                                    </p:animClr>
                                    <p:set>
                                      <p:cBhvr>
                                        <p:cTn id="244" dur="500" fill="hold"/>
                                        <p:tgtEl>
                                          <p:spTgt spid="12"/>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500" fill="hold"/>
                                        <p:tgtEl>
                                          <p:spTgt spid="13"/>
                                        </p:tgtEl>
                                        <p:attrNameLst>
                                          <p:attrName>stroke.color</p:attrName>
                                        </p:attrNameLst>
                                      </p:cBhvr>
                                      <p:to>
                                        <a:srgbClr val="FF0000"/>
                                      </p:to>
                                    </p:animClr>
                                    <p:set>
                                      <p:cBhvr>
                                        <p:cTn id="247" dur="500" fill="hold"/>
                                        <p:tgtEl>
                                          <p:spTgt spid="13"/>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500" fill="hold"/>
                                        <p:tgtEl>
                                          <p:spTgt spid="95"/>
                                        </p:tgtEl>
                                        <p:attrNameLst>
                                          <p:attrName>stroke.color</p:attrName>
                                        </p:attrNameLst>
                                      </p:cBhvr>
                                      <p:to>
                                        <a:srgbClr val="FF0000"/>
                                      </p:to>
                                    </p:animClr>
                                    <p:set>
                                      <p:cBhvr>
                                        <p:cTn id="250" dur="500" fill="hold"/>
                                        <p:tgtEl>
                                          <p:spTgt spid="95"/>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500" fill="hold"/>
                                        <p:tgtEl>
                                          <p:spTgt spid="96"/>
                                        </p:tgtEl>
                                        <p:attrNameLst>
                                          <p:attrName>stroke.color</p:attrName>
                                        </p:attrNameLst>
                                      </p:cBhvr>
                                      <p:to>
                                        <a:srgbClr val="FF0000"/>
                                      </p:to>
                                    </p:animClr>
                                    <p:set>
                                      <p:cBhvr>
                                        <p:cTn id="253" dur="500" fill="hold"/>
                                        <p:tgtEl>
                                          <p:spTgt spid="96"/>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93"/>
                                        </p:tgtEl>
                                        <p:attrNameLst>
                                          <p:attrName>stroke.color</p:attrName>
                                        </p:attrNameLst>
                                      </p:cBhvr>
                                      <p:to>
                                        <a:srgbClr val="FF0000"/>
                                      </p:to>
                                    </p:animClr>
                                    <p:set>
                                      <p:cBhvr>
                                        <p:cTn id="256" dur="500" fill="hold"/>
                                        <p:tgtEl>
                                          <p:spTgt spid="9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500" fill="hold"/>
                                        <p:tgtEl>
                                          <p:spTgt spid="94"/>
                                        </p:tgtEl>
                                        <p:attrNameLst>
                                          <p:attrName>stroke.color</p:attrName>
                                        </p:attrNameLst>
                                      </p:cBhvr>
                                      <p:to>
                                        <a:srgbClr val="FF0000"/>
                                      </p:to>
                                    </p:animClr>
                                    <p:set>
                                      <p:cBhvr>
                                        <p:cTn id="259" dur="500" fill="hold"/>
                                        <p:tgtEl>
                                          <p:spTgt spid="94"/>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500" fill="hold"/>
                                        <p:tgtEl>
                                          <p:spTgt spid="89"/>
                                        </p:tgtEl>
                                        <p:attrNameLst>
                                          <p:attrName>stroke.color</p:attrName>
                                        </p:attrNameLst>
                                      </p:cBhvr>
                                      <p:to>
                                        <a:srgbClr val="FF0000"/>
                                      </p:to>
                                    </p:animClr>
                                    <p:set>
                                      <p:cBhvr>
                                        <p:cTn id="262" dur="500" fill="hold"/>
                                        <p:tgtEl>
                                          <p:spTgt spid="89"/>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500" fill="hold"/>
                                        <p:tgtEl>
                                          <p:spTgt spid="90"/>
                                        </p:tgtEl>
                                        <p:attrNameLst>
                                          <p:attrName>stroke.color</p:attrName>
                                        </p:attrNameLst>
                                      </p:cBhvr>
                                      <p:to>
                                        <a:srgbClr val="FF0000"/>
                                      </p:to>
                                    </p:animClr>
                                    <p:set>
                                      <p:cBhvr>
                                        <p:cTn id="265" dur="500" fill="hold"/>
                                        <p:tgtEl>
                                          <p:spTgt spid="90"/>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87"/>
                                        </p:tgtEl>
                                        <p:attrNameLst>
                                          <p:attrName>stroke.color</p:attrName>
                                        </p:attrNameLst>
                                      </p:cBhvr>
                                      <p:to>
                                        <a:srgbClr val="FF0000"/>
                                      </p:to>
                                    </p:animClr>
                                    <p:set>
                                      <p:cBhvr>
                                        <p:cTn id="268" dur="500" fill="hold"/>
                                        <p:tgtEl>
                                          <p:spTgt spid="87"/>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88"/>
                                        </p:tgtEl>
                                        <p:attrNameLst>
                                          <p:attrName>stroke.color</p:attrName>
                                        </p:attrNameLst>
                                      </p:cBhvr>
                                      <p:to>
                                        <a:srgbClr val="FF0000"/>
                                      </p:to>
                                    </p:animClr>
                                    <p:set>
                                      <p:cBhvr>
                                        <p:cTn id="271" dur="500" fill="hold"/>
                                        <p:tgtEl>
                                          <p:spTgt spid="88"/>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83"/>
                                        </p:tgtEl>
                                        <p:attrNameLst>
                                          <p:attrName>stroke.color</p:attrName>
                                        </p:attrNameLst>
                                      </p:cBhvr>
                                      <p:to>
                                        <a:srgbClr val="FF0000"/>
                                      </p:to>
                                    </p:animClr>
                                    <p:set>
                                      <p:cBhvr>
                                        <p:cTn id="274" dur="500" fill="hold"/>
                                        <p:tgtEl>
                                          <p:spTgt spid="83"/>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84"/>
                                        </p:tgtEl>
                                        <p:attrNameLst>
                                          <p:attrName>stroke.color</p:attrName>
                                        </p:attrNameLst>
                                      </p:cBhvr>
                                      <p:to>
                                        <a:srgbClr val="FF0000"/>
                                      </p:to>
                                    </p:animClr>
                                    <p:set>
                                      <p:cBhvr>
                                        <p:cTn id="277" dur="500" fill="hold"/>
                                        <p:tgtEl>
                                          <p:spTgt spid="84"/>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81"/>
                                        </p:tgtEl>
                                        <p:attrNameLst>
                                          <p:attrName>stroke.color</p:attrName>
                                        </p:attrNameLst>
                                      </p:cBhvr>
                                      <p:to>
                                        <a:srgbClr val="FF0000"/>
                                      </p:to>
                                    </p:animClr>
                                    <p:set>
                                      <p:cBhvr>
                                        <p:cTn id="280" dur="500" fill="hold"/>
                                        <p:tgtEl>
                                          <p:spTgt spid="81"/>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82"/>
                                        </p:tgtEl>
                                        <p:attrNameLst>
                                          <p:attrName>stroke.color</p:attrName>
                                        </p:attrNameLst>
                                      </p:cBhvr>
                                      <p:to>
                                        <a:srgbClr val="FF0000"/>
                                      </p:to>
                                    </p:animClr>
                                    <p:set>
                                      <p:cBhvr>
                                        <p:cTn id="283" dur="500" fill="hold"/>
                                        <p:tgtEl>
                                          <p:spTgt spid="82"/>
                                        </p:tgtEl>
                                        <p:attrNameLst>
                                          <p:attrName>stroke.on</p:attrName>
                                        </p:attrNameLst>
                                      </p:cBhvr>
                                      <p:to>
                                        <p:strVal val="true"/>
                                      </p:to>
                                    </p:set>
                                  </p:childTnLst>
                                </p:cTn>
                              </p:par>
                              <p:par>
                                <p:cTn id="284" presetID="32" presetClass="emph" presetSubtype="0" fill="hold" grpId="0" nodeType="withEffect">
                                  <p:stCondLst>
                                    <p:cond delay="0"/>
                                  </p:stCondLst>
                                  <p:childTnLst>
                                    <p:animRot by="120000">
                                      <p:cBhvr>
                                        <p:cTn id="285" dur="100" fill="hold">
                                          <p:stCondLst>
                                            <p:cond delay="0"/>
                                          </p:stCondLst>
                                        </p:cTn>
                                        <p:tgtEl>
                                          <p:spTgt spid="42"/>
                                        </p:tgtEl>
                                        <p:attrNameLst>
                                          <p:attrName>r</p:attrName>
                                        </p:attrNameLst>
                                      </p:cBhvr>
                                    </p:animRot>
                                    <p:animRot by="-240000">
                                      <p:cBhvr>
                                        <p:cTn id="286" dur="200" fill="hold">
                                          <p:stCondLst>
                                            <p:cond delay="200"/>
                                          </p:stCondLst>
                                        </p:cTn>
                                        <p:tgtEl>
                                          <p:spTgt spid="42"/>
                                        </p:tgtEl>
                                        <p:attrNameLst>
                                          <p:attrName>r</p:attrName>
                                        </p:attrNameLst>
                                      </p:cBhvr>
                                    </p:animRot>
                                    <p:animRot by="240000">
                                      <p:cBhvr>
                                        <p:cTn id="287" dur="200" fill="hold">
                                          <p:stCondLst>
                                            <p:cond delay="400"/>
                                          </p:stCondLst>
                                        </p:cTn>
                                        <p:tgtEl>
                                          <p:spTgt spid="42"/>
                                        </p:tgtEl>
                                        <p:attrNameLst>
                                          <p:attrName>r</p:attrName>
                                        </p:attrNameLst>
                                      </p:cBhvr>
                                    </p:animRot>
                                    <p:animRot by="-240000">
                                      <p:cBhvr>
                                        <p:cTn id="288" dur="200" fill="hold">
                                          <p:stCondLst>
                                            <p:cond delay="600"/>
                                          </p:stCondLst>
                                        </p:cTn>
                                        <p:tgtEl>
                                          <p:spTgt spid="42"/>
                                        </p:tgtEl>
                                        <p:attrNameLst>
                                          <p:attrName>r</p:attrName>
                                        </p:attrNameLst>
                                      </p:cBhvr>
                                    </p:animRot>
                                    <p:animRot by="120000">
                                      <p:cBhvr>
                                        <p:cTn id="289" dur="200" fill="hold">
                                          <p:stCondLst>
                                            <p:cond delay="800"/>
                                          </p:stCondLst>
                                        </p:cTn>
                                        <p:tgtEl>
                                          <p:spTgt spid="42"/>
                                        </p:tgtEl>
                                        <p:attrNameLst>
                                          <p:attrName>r</p:attrName>
                                        </p:attrNameLst>
                                      </p:cBhvr>
                                    </p:animRot>
                                  </p:childTnLst>
                                </p:cTn>
                              </p:par>
                              <p:par>
                                <p:cTn id="290" presetID="32" presetClass="emph" presetSubtype="0" fill="hold" grpId="0" nodeType="withEffect">
                                  <p:stCondLst>
                                    <p:cond delay="0"/>
                                  </p:stCondLst>
                                  <p:childTnLst>
                                    <p:animRot by="120000">
                                      <p:cBhvr>
                                        <p:cTn id="291" dur="100" fill="hold">
                                          <p:stCondLst>
                                            <p:cond delay="0"/>
                                          </p:stCondLst>
                                        </p:cTn>
                                        <p:tgtEl>
                                          <p:spTgt spid="43"/>
                                        </p:tgtEl>
                                        <p:attrNameLst>
                                          <p:attrName>r</p:attrName>
                                        </p:attrNameLst>
                                      </p:cBhvr>
                                    </p:animRot>
                                    <p:animRot by="-240000">
                                      <p:cBhvr>
                                        <p:cTn id="292" dur="200" fill="hold">
                                          <p:stCondLst>
                                            <p:cond delay="200"/>
                                          </p:stCondLst>
                                        </p:cTn>
                                        <p:tgtEl>
                                          <p:spTgt spid="43"/>
                                        </p:tgtEl>
                                        <p:attrNameLst>
                                          <p:attrName>r</p:attrName>
                                        </p:attrNameLst>
                                      </p:cBhvr>
                                    </p:animRot>
                                    <p:animRot by="240000">
                                      <p:cBhvr>
                                        <p:cTn id="293" dur="200" fill="hold">
                                          <p:stCondLst>
                                            <p:cond delay="400"/>
                                          </p:stCondLst>
                                        </p:cTn>
                                        <p:tgtEl>
                                          <p:spTgt spid="43"/>
                                        </p:tgtEl>
                                        <p:attrNameLst>
                                          <p:attrName>r</p:attrName>
                                        </p:attrNameLst>
                                      </p:cBhvr>
                                    </p:animRot>
                                    <p:animRot by="-240000">
                                      <p:cBhvr>
                                        <p:cTn id="294" dur="200" fill="hold">
                                          <p:stCondLst>
                                            <p:cond delay="600"/>
                                          </p:stCondLst>
                                        </p:cTn>
                                        <p:tgtEl>
                                          <p:spTgt spid="43"/>
                                        </p:tgtEl>
                                        <p:attrNameLst>
                                          <p:attrName>r</p:attrName>
                                        </p:attrNameLst>
                                      </p:cBhvr>
                                    </p:animRot>
                                    <p:animRot by="120000">
                                      <p:cBhvr>
                                        <p:cTn id="295" dur="200" fill="hold">
                                          <p:stCondLst>
                                            <p:cond delay="800"/>
                                          </p:stCondLst>
                                        </p:cTn>
                                        <p:tgtEl>
                                          <p:spTgt spid="43"/>
                                        </p:tgtEl>
                                        <p:attrNameLst>
                                          <p:attrName>r</p:attrName>
                                        </p:attrNameLst>
                                      </p:cBhvr>
                                    </p:animRot>
                                  </p:childTnLst>
                                </p:cTn>
                              </p:par>
                              <p:par>
                                <p:cTn id="296" presetID="32" presetClass="emph" presetSubtype="0" fill="hold" grpId="0" nodeType="withEffect">
                                  <p:stCondLst>
                                    <p:cond delay="0"/>
                                  </p:stCondLst>
                                  <p:childTnLst>
                                    <p:animRot by="120000">
                                      <p:cBhvr>
                                        <p:cTn id="297" dur="100" fill="hold">
                                          <p:stCondLst>
                                            <p:cond delay="0"/>
                                          </p:stCondLst>
                                        </p:cTn>
                                        <p:tgtEl>
                                          <p:spTgt spid="40"/>
                                        </p:tgtEl>
                                        <p:attrNameLst>
                                          <p:attrName>r</p:attrName>
                                        </p:attrNameLst>
                                      </p:cBhvr>
                                    </p:animRot>
                                    <p:animRot by="-240000">
                                      <p:cBhvr>
                                        <p:cTn id="298" dur="200" fill="hold">
                                          <p:stCondLst>
                                            <p:cond delay="200"/>
                                          </p:stCondLst>
                                        </p:cTn>
                                        <p:tgtEl>
                                          <p:spTgt spid="40"/>
                                        </p:tgtEl>
                                        <p:attrNameLst>
                                          <p:attrName>r</p:attrName>
                                        </p:attrNameLst>
                                      </p:cBhvr>
                                    </p:animRot>
                                    <p:animRot by="240000">
                                      <p:cBhvr>
                                        <p:cTn id="299" dur="200" fill="hold">
                                          <p:stCondLst>
                                            <p:cond delay="400"/>
                                          </p:stCondLst>
                                        </p:cTn>
                                        <p:tgtEl>
                                          <p:spTgt spid="40"/>
                                        </p:tgtEl>
                                        <p:attrNameLst>
                                          <p:attrName>r</p:attrName>
                                        </p:attrNameLst>
                                      </p:cBhvr>
                                    </p:animRot>
                                    <p:animRot by="-240000">
                                      <p:cBhvr>
                                        <p:cTn id="300" dur="200" fill="hold">
                                          <p:stCondLst>
                                            <p:cond delay="600"/>
                                          </p:stCondLst>
                                        </p:cTn>
                                        <p:tgtEl>
                                          <p:spTgt spid="40"/>
                                        </p:tgtEl>
                                        <p:attrNameLst>
                                          <p:attrName>r</p:attrName>
                                        </p:attrNameLst>
                                      </p:cBhvr>
                                    </p:animRot>
                                    <p:animRot by="120000">
                                      <p:cBhvr>
                                        <p:cTn id="301" dur="200" fill="hold">
                                          <p:stCondLst>
                                            <p:cond delay="800"/>
                                          </p:stCondLst>
                                        </p:cTn>
                                        <p:tgtEl>
                                          <p:spTgt spid="40"/>
                                        </p:tgtEl>
                                        <p:attrNameLst>
                                          <p:attrName>r</p:attrName>
                                        </p:attrNameLst>
                                      </p:cBhvr>
                                    </p:animRot>
                                  </p:childTnLst>
                                </p:cTn>
                              </p:par>
                              <p:par>
                                <p:cTn id="302" presetID="32" presetClass="emph" presetSubtype="0" fill="hold" grpId="0" nodeType="withEffect">
                                  <p:stCondLst>
                                    <p:cond delay="0"/>
                                  </p:stCondLst>
                                  <p:childTnLst>
                                    <p:animRot by="120000">
                                      <p:cBhvr>
                                        <p:cTn id="303" dur="100" fill="hold">
                                          <p:stCondLst>
                                            <p:cond delay="0"/>
                                          </p:stCondLst>
                                        </p:cTn>
                                        <p:tgtEl>
                                          <p:spTgt spid="41"/>
                                        </p:tgtEl>
                                        <p:attrNameLst>
                                          <p:attrName>r</p:attrName>
                                        </p:attrNameLst>
                                      </p:cBhvr>
                                    </p:animRot>
                                    <p:animRot by="-240000">
                                      <p:cBhvr>
                                        <p:cTn id="304" dur="200" fill="hold">
                                          <p:stCondLst>
                                            <p:cond delay="200"/>
                                          </p:stCondLst>
                                        </p:cTn>
                                        <p:tgtEl>
                                          <p:spTgt spid="41"/>
                                        </p:tgtEl>
                                        <p:attrNameLst>
                                          <p:attrName>r</p:attrName>
                                        </p:attrNameLst>
                                      </p:cBhvr>
                                    </p:animRot>
                                    <p:animRot by="240000">
                                      <p:cBhvr>
                                        <p:cTn id="305" dur="200" fill="hold">
                                          <p:stCondLst>
                                            <p:cond delay="400"/>
                                          </p:stCondLst>
                                        </p:cTn>
                                        <p:tgtEl>
                                          <p:spTgt spid="41"/>
                                        </p:tgtEl>
                                        <p:attrNameLst>
                                          <p:attrName>r</p:attrName>
                                        </p:attrNameLst>
                                      </p:cBhvr>
                                    </p:animRot>
                                    <p:animRot by="-240000">
                                      <p:cBhvr>
                                        <p:cTn id="306" dur="200" fill="hold">
                                          <p:stCondLst>
                                            <p:cond delay="600"/>
                                          </p:stCondLst>
                                        </p:cTn>
                                        <p:tgtEl>
                                          <p:spTgt spid="41"/>
                                        </p:tgtEl>
                                        <p:attrNameLst>
                                          <p:attrName>r</p:attrName>
                                        </p:attrNameLst>
                                      </p:cBhvr>
                                    </p:animRot>
                                    <p:animRot by="120000">
                                      <p:cBhvr>
                                        <p:cTn id="307" dur="200" fill="hold">
                                          <p:stCondLst>
                                            <p:cond delay="800"/>
                                          </p:stCondLst>
                                        </p:cTn>
                                        <p:tgtEl>
                                          <p:spTgt spid="41"/>
                                        </p:tgtEl>
                                        <p:attrNameLst>
                                          <p:attrName>r</p:attrName>
                                        </p:attrNameLst>
                                      </p:cBhvr>
                                    </p:animRot>
                                  </p:childTnLst>
                                </p:cTn>
                              </p:par>
                              <p:par>
                                <p:cTn id="308" presetID="32" presetClass="emph" presetSubtype="0" fill="hold" grpId="0" nodeType="withEffect">
                                  <p:stCondLst>
                                    <p:cond delay="0"/>
                                  </p:stCondLst>
                                  <p:childTnLst>
                                    <p:animRot by="120000">
                                      <p:cBhvr>
                                        <p:cTn id="309" dur="100" fill="hold">
                                          <p:stCondLst>
                                            <p:cond delay="0"/>
                                          </p:stCondLst>
                                        </p:cTn>
                                        <p:tgtEl>
                                          <p:spTgt spid="36"/>
                                        </p:tgtEl>
                                        <p:attrNameLst>
                                          <p:attrName>r</p:attrName>
                                        </p:attrNameLst>
                                      </p:cBhvr>
                                    </p:animRot>
                                    <p:animRot by="-240000">
                                      <p:cBhvr>
                                        <p:cTn id="310" dur="200" fill="hold">
                                          <p:stCondLst>
                                            <p:cond delay="200"/>
                                          </p:stCondLst>
                                        </p:cTn>
                                        <p:tgtEl>
                                          <p:spTgt spid="36"/>
                                        </p:tgtEl>
                                        <p:attrNameLst>
                                          <p:attrName>r</p:attrName>
                                        </p:attrNameLst>
                                      </p:cBhvr>
                                    </p:animRot>
                                    <p:animRot by="240000">
                                      <p:cBhvr>
                                        <p:cTn id="311" dur="200" fill="hold">
                                          <p:stCondLst>
                                            <p:cond delay="400"/>
                                          </p:stCondLst>
                                        </p:cTn>
                                        <p:tgtEl>
                                          <p:spTgt spid="36"/>
                                        </p:tgtEl>
                                        <p:attrNameLst>
                                          <p:attrName>r</p:attrName>
                                        </p:attrNameLst>
                                      </p:cBhvr>
                                    </p:animRot>
                                    <p:animRot by="-240000">
                                      <p:cBhvr>
                                        <p:cTn id="312" dur="200" fill="hold">
                                          <p:stCondLst>
                                            <p:cond delay="600"/>
                                          </p:stCondLst>
                                        </p:cTn>
                                        <p:tgtEl>
                                          <p:spTgt spid="36"/>
                                        </p:tgtEl>
                                        <p:attrNameLst>
                                          <p:attrName>r</p:attrName>
                                        </p:attrNameLst>
                                      </p:cBhvr>
                                    </p:animRot>
                                    <p:animRot by="120000">
                                      <p:cBhvr>
                                        <p:cTn id="313" dur="200" fill="hold">
                                          <p:stCondLst>
                                            <p:cond delay="800"/>
                                          </p:stCondLst>
                                        </p:cTn>
                                        <p:tgtEl>
                                          <p:spTgt spid="36"/>
                                        </p:tgtEl>
                                        <p:attrNameLst>
                                          <p:attrName>r</p:attrName>
                                        </p:attrNameLst>
                                      </p:cBhvr>
                                    </p:animRot>
                                  </p:childTnLst>
                                </p:cTn>
                              </p:par>
                              <p:par>
                                <p:cTn id="314" presetID="32" presetClass="emph" presetSubtype="0" fill="hold" grpId="0" nodeType="withEffect">
                                  <p:stCondLst>
                                    <p:cond delay="0"/>
                                  </p:stCondLst>
                                  <p:childTnLst>
                                    <p:animRot by="120000">
                                      <p:cBhvr>
                                        <p:cTn id="315" dur="100" fill="hold">
                                          <p:stCondLst>
                                            <p:cond delay="0"/>
                                          </p:stCondLst>
                                        </p:cTn>
                                        <p:tgtEl>
                                          <p:spTgt spid="37"/>
                                        </p:tgtEl>
                                        <p:attrNameLst>
                                          <p:attrName>r</p:attrName>
                                        </p:attrNameLst>
                                      </p:cBhvr>
                                    </p:animRot>
                                    <p:animRot by="-240000">
                                      <p:cBhvr>
                                        <p:cTn id="316" dur="200" fill="hold">
                                          <p:stCondLst>
                                            <p:cond delay="200"/>
                                          </p:stCondLst>
                                        </p:cTn>
                                        <p:tgtEl>
                                          <p:spTgt spid="37"/>
                                        </p:tgtEl>
                                        <p:attrNameLst>
                                          <p:attrName>r</p:attrName>
                                        </p:attrNameLst>
                                      </p:cBhvr>
                                    </p:animRot>
                                    <p:animRot by="240000">
                                      <p:cBhvr>
                                        <p:cTn id="317" dur="200" fill="hold">
                                          <p:stCondLst>
                                            <p:cond delay="400"/>
                                          </p:stCondLst>
                                        </p:cTn>
                                        <p:tgtEl>
                                          <p:spTgt spid="37"/>
                                        </p:tgtEl>
                                        <p:attrNameLst>
                                          <p:attrName>r</p:attrName>
                                        </p:attrNameLst>
                                      </p:cBhvr>
                                    </p:animRot>
                                    <p:animRot by="-240000">
                                      <p:cBhvr>
                                        <p:cTn id="318" dur="200" fill="hold">
                                          <p:stCondLst>
                                            <p:cond delay="600"/>
                                          </p:stCondLst>
                                        </p:cTn>
                                        <p:tgtEl>
                                          <p:spTgt spid="37"/>
                                        </p:tgtEl>
                                        <p:attrNameLst>
                                          <p:attrName>r</p:attrName>
                                        </p:attrNameLst>
                                      </p:cBhvr>
                                    </p:animRot>
                                    <p:animRot by="120000">
                                      <p:cBhvr>
                                        <p:cTn id="319" dur="200" fill="hold">
                                          <p:stCondLst>
                                            <p:cond delay="800"/>
                                          </p:stCondLst>
                                        </p:cTn>
                                        <p:tgtEl>
                                          <p:spTgt spid="37"/>
                                        </p:tgtEl>
                                        <p:attrNameLst>
                                          <p:attrName>r</p:attrName>
                                        </p:attrNameLst>
                                      </p:cBhvr>
                                    </p:animRot>
                                  </p:childTnLst>
                                </p:cTn>
                              </p:par>
                              <p:par>
                                <p:cTn id="320" presetID="32" presetClass="emph" presetSubtype="0" fill="hold" grpId="0" nodeType="withEffect">
                                  <p:stCondLst>
                                    <p:cond delay="0"/>
                                  </p:stCondLst>
                                  <p:childTnLst>
                                    <p:animRot by="120000">
                                      <p:cBhvr>
                                        <p:cTn id="321" dur="100" fill="hold">
                                          <p:stCondLst>
                                            <p:cond delay="0"/>
                                          </p:stCondLst>
                                        </p:cTn>
                                        <p:tgtEl>
                                          <p:spTgt spid="34"/>
                                        </p:tgtEl>
                                        <p:attrNameLst>
                                          <p:attrName>r</p:attrName>
                                        </p:attrNameLst>
                                      </p:cBhvr>
                                    </p:animRot>
                                    <p:animRot by="-240000">
                                      <p:cBhvr>
                                        <p:cTn id="322" dur="200" fill="hold">
                                          <p:stCondLst>
                                            <p:cond delay="200"/>
                                          </p:stCondLst>
                                        </p:cTn>
                                        <p:tgtEl>
                                          <p:spTgt spid="34"/>
                                        </p:tgtEl>
                                        <p:attrNameLst>
                                          <p:attrName>r</p:attrName>
                                        </p:attrNameLst>
                                      </p:cBhvr>
                                    </p:animRot>
                                    <p:animRot by="240000">
                                      <p:cBhvr>
                                        <p:cTn id="323" dur="200" fill="hold">
                                          <p:stCondLst>
                                            <p:cond delay="400"/>
                                          </p:stCondLst>
                                        </p:cTn>
                                        <p:tgtEl>
                                          <p:spTgt spid="34"/>
                                        </p:tgtEl>
                                        <p:attrNameLst>
                                          <p:attrName>r</p:attrName>
                                        </p:attrNameLst>
                                      </p:cBhvr>
                                    </p:animRot>
                                    <p:animRot by="-240000">
                                      <p:cBhvr>
                                        <p:cTn id="324" dur="200" fill="hold">
                                          <p:stCondLst>
                                            <p:cond delay="600"/>
                                          </p:stCondLst>
                                        </p:cTn>
                                        <p:tgtEl>
                                          <p:spTgt spid="34"/>
                                        </p:tgtEl>
                                        <p:attrNameLst>
                                          <p:attrName>r</p:attrName>
                                        </p:attrNameLst>
                                      </p:cBhvr>
                                    </p:animRot>
                                    <p:animRot by="120000">
                                      <p:cBhvr>
                                        <p:cTn id="325" dur="200" fill="hold">
                                          <p:stCondLst>
                                            <p:cond delay="800"/>
                                          </p:stCondLst>
                                        </p:cTn>
                                        <p:tgtEl>
                                          <p:spTgt spid="34"/>
                                        </p:tgtEl>
                                        <p:attrNameLst>
                                          <p:attrName>r</p:attrName>
                                        </p:attrNameLst>
                                      </p:cBhvr>
                                    </p:animRot>
                                  </p:childTnLst>
                                </p:cTn>
                              </p:par>
                              <p:par>
                                <p:cTn id="326" presetID="32" presetClass="emph" presetSubtype="0" fill="hold" grpId="0" nodeType="withEffect">
                                  <p:stCondLst>
                                    <p:cond delay="0"/>
                                  </p:stCondLst>
                                  <p:childTnLst>
                                    <p:animRot by="120000">
                                      <p:cBhvr>
                                        <p:cTn id="327" dur="100" fill="hold">
                                          <p:stCondLst>
                                            <p:cond delay="0"/>
                                          </p:stCondLst>
                                        </p:cTn>
                                        <p:tgtEl>
                                          <p:spTgt spid="35"/>
                                        </p:tgtEl>
                                        <p:attrNameLst>
                                          <p:attrName>r</p:attrName>
                                        </p:attrNameLst>
                                      </p:cBhvr>
                                    </p:animRot>
                                    <p:animRot by="-240000">
                                      <p:cBhvr>
                                        <p:cTn id="328" dur="200" fill="hold">
                                          <p:stCondLst>
                                            <p:cond delay="200"/>
                                          </p:stCondLst>
                                        </p:cTn>
                                        <p:tgtEl>
                                          <p:spTgt spid="35"/>
                                        </p:tgtEl>
                                        <p:attrNameLst>
                                          <p:attrName>r</p:attrName>
                                        </p:attrNameLst>
                                      </p:cBhvr>
                                    </p:animRot>
                                    <p:animRot by="240000">
                                      <p:cBhvr>
                                        <p:cTn id="329" dur="200" fill="hold">
                                          <p:stCondLst>
                                            <p:cond delay="400"/>
                                          </p:stCondLst>
                                        </p:cTn>
                                        <p:tgtEl>
                                          <p:spTgt spid="35"/>
                                        </p:tgtEl>
                                        <p:attrNameLst>
                                          <p:attrName>r</p:attrName>
                                        </p:attrNameLst>
                                      </p:cBhvr>
                                    </p:animRot>
                                    <p:animRot by="-240000">
                                      <p:cBhvr>
                                        <p:cTn id="330" dur="200" fill="hold">
                                          <p:stCondLst>
                                            <p:cond delay="600"/>
                                          </p:stCondLst>
                                        </p:cTn>
                                        <p:tgtEl>
                                          <p:spTgt spid="35"/>
                                        </p:tgtEl>
                                        <p:attrNameLst>
                                          <p:attrName>r</p:attrName>
                                        </p:attrNameLst>
                                      </p:cBhvr>
                                    </p:animRot>
                                    <p:animRot by="120000">
                                      <p:cBhvr>
                                        <p:cTn id="331" dur="200" fill="hold">
                                          <p:stCondLst>
                                            <p:cond delay="800"/>
                                          </p:stCondLst>
                                        </p:cTn>
                                        <p:tgtEl>
                                          <p:spTgt spid="35"/>
                                        </p:tgtEl>
                                        <p:attrNameLst>
                                          <p:attrName>r</p:attrName>
                                        </p:attrNameLst>
                                      </p:cBhvr>
                                    </p:animRot>
                                  </p:childTnLst>
                                </p:cTn>
                              </p:par>
                              <p:par>
                                <p:cTn id="332" presetID="32" presetClass="emph" presetSubtype="0" fill="hold" grpId="0" nodeType="withEffect">
                                  <p:stCondLst>
                                    <p:cond delay="0"/>
                                  </p:stCondLst>
                                  <p:childTnLst>
                                    <p:animRot by="120000">
                                      <p:cBhvr>
                                        <p:cTn id="333" dur="100" fill="hold">
                                          <p:stCondLst>
                                            <p:cond delay="0"/>
                                          </p:stCondLst>
                                        </p:cTn>
                                        <p:tgtEl>
                                          <p:spTgt spid="28"/>
                                        </p:tgtEl>
                                        <p:attrNameLst>
                                          <p:attrName>r</p:attrName>
                                        </p:attrNameLst>
                                      </p:cBhvr>
                                    </p:animRot>
                                    <p:animRot by="-240000">
                                      <p:cBhvr>
                                        <p:cTn id="334" dur="200" fill="hold">
                                          <p:stCondLst>
                                            <p:cond delay="200"/>
                                          </p:stCondLst>
                                        </p:cTn>
                                        <p:tgtEl>
                                          <p:spTgt spid="28"/>
                                        </p:tgtEl>
                                        <p:attrNameLst>
                                          <p:attrName>r</p:attrName>
                                        </p:attrNameLst>
                                      </p:cBhvr>
                                    </p:animRot>
                                    <p:animRot by="240000">
                                      <p:cBhvr>
                                        <p:cTn id="335" dur="200" fill="hold">
                                          <p:stCondLst>
                                            <p:cond delay="400"/>
                                          </p:stCondLst>
                                        </p:cTn>
                                        <p:tgtEl>
                                          <p:spTgt spid="28"/>
                                        </p:tgtEl>
                                        <p:attrNameLst>
                                          <p:attrName>r</p:attrName>
                                        </p:attrNameLst>
                                      </p:cBhvr>
                                    </p:animRot>
                                    <p:animRot by="-240000">
                                      <p:cBhvr>
                                        <p:cTn id="336" dur="200" fill="hold">
                                          <p:stCondLst>
                                            <p:cond delay="600"/>
                                          </p:stCondLst>
                                        </p:cTn>
                                        <p:tgtEl>
                                          <p:spTgt spid="28"/>
                                        </p:tgtEl>
                                        <p:attrNameLst>
                                          <p:attrName>r</p:attrName>
                                        </p:attrNameLst>
                                      </p:cBhvr>
                                    </p:animRot>
                                    <p:animRot by="120000">
                                      <p:cBhvr>
                                        <p:cTn id="337" dur="200" fill="hold">
                                          <p:stCondLst>
                                            <p:cond delay="800"/>
                                          </p:stCondLst>
                                        </p:cTn>
                                        <p:tgtEl>
                                          <p:spTgt spid="28"/>
                                        </p:tgtEl>
                                        <p:attrNameLst>
                                          <p:attrName>r</p:attrName>
                                        </p:attrNameLst>
                                      </p:cBhvr>
                                    </p:animRot>
                                  </p:childTnLst>
                                </p:cTn>
                              </p:par>
                              <p:par>
                                <p:cTn id="338" presetID="32" presetClass="emph" presetSubtype="0" fill="hold" grpId="0" nodeType="withEffect">
                                  <p:stCondLst>
                                    <p:cond delay="0"/>
                                  </p:stCondLst>
                                  <p:childTnLst>
                                    <p:animRot by="120000">
                                      <p:cBhvr>
                                        <p:cTn id="339" dur="100" fill="hold">
                                          <p:stCondLst>
                                            <p:cond delay="0"/>
                                          </p:stCondLst>
                                        </p:cTn>
                                        <p:tgtEl>
                                          <p:spTgt spid="29"/>
                                        </p:tgtEl>
                                        <p:attrNameLst>
                                          <p:attrName>r</p:attrName>
                                        </p:attrNameLst>
                                      </p:cBhvr>
                                    </p:animRot>
                                    <p:animRot by="-240000">
                                      <p:cBhvr>
                                        <p:cTn id="340" dur="200" fill="hold">
                                          <p:stCondLst>
                                            <p:cond delay="200"/>
                                          </p:stCondLst>
                                        </p:cTn>
                                        <p:tgtEl>
                                          <p:spTgt spid="29"/>
                                        </p:tgtEl>
                                        <p:attrNameLst>
                                          <p:attrName>r</p:attrName>
                                        </p:attrNameLst>
                                      </p:cBhvr>
                                    </p:animRot>
                                    <p:animRot by="240000">
                                      <p:cBhvr>
                                        <p:cTn id="341" dur="200" fill="hold">
                                          <p:stCondLst>
                                            <p:cond delay="400"/>
                                          </p:stCondLst>
                                        </p:cTn>
                                        <p:tgtEl>
                                          <p:spTgt spid="29"/>
                                        </p:tgtEl>
                                        <p:attrNameLst>
                                          <p:attrName>r</p:attrName>
                                        </p:attrNameLst>
                                      </p:cBhvr>
                                    </p:animRot>
                                    <p:animRot by="-240000">
                                      <p:cBhvr>
                                        <p:cTn id="342" dur="200" fill="hold">
                                          <p:stCondLst>
                                            <p:cond delay="600"/>
                                          </p:stCondLst>
                                        </p:cTn>
                                        <p:tgtEl>
                                          <p:spTgt spid="29"/>
                                        </p:tgtEl>
                                        <p:attrNameLst>
                                          <p:attrName>r</p:attrName>
                                        </p:attrNameLst>
                                      </p:cBhvr>
                                    </p:animRot>
                                    <p:animRot by="120000">
                                      <p:cBhvr>
                                        <p:cTn id="343" dur="200" fill="hold">
                                          <p:stCondLst>
                                            <p:cond delay="800"/>
                                          </p:stCondLst>
                                        </p:cTn>
                                        <p:tgtEl>
                                          <p:spTgt spid="29"/>
                                        </p:tgtEl>
                                        <p:attrNameLst>
                                          <p:attrName>r</p:attrName>
                                        </p:attrNameLst>
                                      </p:cBhvr>
                                    </p:animRot>
                                  </p:childTnLst>
                                </p:cTn>
                              </p:par>
                              <p:par>
                                <p:cTn id="344" presetID="32" presetClass="emph" presetSubtype="0" fill="hold" grpId="0" nodeType="withEffect">
                                  <p:stCondLst>
                                    <p:cond delay="0"/>
                                  </p:stCondLst>
                                  <p:childTnLst>
                                    <p:animRot by="120000">
                                      <p:cBhvr>
                                        <p:cTn id="345" dur="100" fill="hold">
                                          <p:stCondLst>
                                            <p:cond delay="0"/>
                                          </p:stCondLst>
                                        </p:cTn>
                                        <p:tgtEl>
                                          <p:spTgt spid="26"/>
                                        </p:tgtEl>
                                        <p:attrNameLst>
                                          <p:attrName>r</p:attrName>
                                        </p:attrNameLst>
                                      </p:cBhvr>
                                    </p:animRot>
                                    <p:animRot by="-240000">
                                      <p:cBhvr>
                                        <p:cTn id="346" dur="200" fill="hold">
                                          <p:stCondLst>
                                            <p:cond delay="200"/>
                                          </p:stCondLst>
                                        </p:cTn>
                                        <p:tgtEl>
                                          <p:spTgt spid="26"/>
                                        </p:tgtEl>
                                        <p:attrNameLst>
                                          <p:attrName>r</p:attrName>
                                        </p:attrNameLst>
                                      </p:cBhvr>
                                    </p:animRot>
                                    <p:animRot by="240000">
                                      <p:cBhvr>
                                        <p:cTn id="347" dur="200" fill="hold">
                                          <p:stCondLst>
                                            <p:cond delay="400"/>
                                          </p:stCondLst>
                                        </p:cTn>
                                        <p:tgtEl>
                                          <p:spTgt spid="26"/>
                                        </p:tgtEl>
                                        <p:attrNameLst>
                                          <p:attrName>r</p:attrName>
                                        </p:attrNameLst>
                                      </p:cBhvr>
                                    </p:animRot>
                                    <p:animRot by="-240000">
                                      <p:cBhvr>
                                        <p:cTn id="348" dur="200" fill="hold">
                                          <p:stCondLst>
                                            <p:cond delay="600"/>
                                          </p:stCondLst>
                                        </p:cTn>
                                        <p:tgtEl>
                                          <p:spTgt spid="26"/>
                                        </p:tgtEl>
                                        <p:attrNameLst>
                                          <p:attrName>r</p:attrName>
                                        </p:attrNameLst>
                                      </p:cBhvr>
                                    </p:animRot>
                                    <p:animRot by="120000">
                                      <p:cBhvr>
                                        <p:cTn id="349" dur="200" fill="hold">
                                          <p:stCondLst>
                                            <p:cond delay="800"/>
                                          </p:stCondLst>
                                        </p:cTn>
                                        <p:tgtEl>
                                          <p:spTgt spid="26"/>
                                        </p:tgtEl>
                                        <p:attrNameLst>
                                          <p:attrName>r</p:attrName>
                                        </p:attrNameLst>
                                      </p:cBhvr>
                                    </p:animRot>
                                  </p:childTnLst>
                                </p:cTn>
                              </p:par>
                              <p:par>
                                <p:cTn id="350" presetID="32" presetClass="emph" presetSubtype="0" fill="hold" grpId="0" nodeType="withEffect">
                                  <p:stCondLst>
                                    <p:cond delay="0"/>
                                  </p:stCondLst>
                                  <p:childTnLst>
                                    <p:animRot by="120000">
                                      <p:cBhvr>
                                        <p:cTn id="351" dur="100" fill="hold">
                                          <p:stCondLst>
                                            <p:cond delay="0"/>
                                          </p:stCondLst>
                                        </p:cTn>
                                        <p:tgtEl>
                                          <p:spTgt spid="27"/>
                                        </p:tgtEl>
                                        <p:attrNameLst>
                                          <p:attrName>r</p:attrName>
                                        </p:attrNameLst>
                                      </p:cBhvr>
                                    </p:animRot>
                                    <p:animRot by="-240000">
                                      <p:cBhvr>
                                        <p:cTn id="352" dur="200" fill="hold">
                                          <p:stCondLst>
                                            <p:cond delay="200"/>
                                          </p:stCondLst>
                                        </p:cTn>
                                        <p:tgtEl>
                                          <p:spTgt spid="27"/>
                                        </p:tgtEl>
                                        <p:attrNameLst>
                                          <p:attrName>r</p:attrName>
                                        </p:attrNameLst>
                                      </p:cBhvr>
                                    </p:animRot>
                                    <p:animRot by="240000">
                                      <p:cBhvr>
                                        <p:cTn id="353" dur="200" fill="hold">
                                          <p:stCondLst>
                                            <p:cond delay="400"/>
                                          </p:stCondLst>
                                        </p:cTn>
                                        <p:tgtEl>
                                          <p:spTgt spid="27"/>
                                        </p:tgtEl>
                                        <p:attrNameLst>
                                          <p:attrName>r</p:attrName>
                                        </p:attrNameLst>
                                      </p:cBhvr>
                                    </p:animRot>
                                    <p:animRot by="-240000">
                                      <p:cBhvr>
                                        <p:cTn id="354" dur="200" fill="hold">
                                          <p:stCondLst>
                                            <p:cond delay="600"/>
                                          </p:stCondLst>
                                        </p:cTn>
                                        <p:tgtEl>
                                          <p:spTgt spid="27"/>
                                        </p:tgtEl>
                                        <p:attrNameLst>
                                          <p:attrName>r</p:attrName>
                                        </p:attrNameLst>
                                      </p:cBhvr>
                                    </p:animRot>
                                    <p:animRot by="120000">
                                      <p:cBhvr>
                                        <p:cTn id="355" dur="200" fill="hold">
                                          <p:stCondLst>
                                            <p:cond delay="800"/>
                                          </p:stCondLst>
                                        </p:cTn>
                                        <p:tgtEl>
                                          <p:spTgt spid="27"/>
                                        </p:tgtEl>
                                        <p:attrNameLst>
                                          <p:attrName>r</p:attrName>
                                        </p:attrNameLst>
                                      </p:cBhvr>
                                    </p:animRot>
                                  </p:childTnLst>
                                </p:cTn>
                              </p:par>
                              <p:par>
                                <p:cTn id="356" presetID="32" presetClass="emph" presetSubtype="0" fill="hold" grpId="0" nodeType="withEffect">
                                  <p:stCondLst>
                                    <p:cond delay="0"/>
                                  </p:stCondLst>
                                  <p:childTnLst>
                                    <p:animRot by="120000">
                                      <p:cBhvr>
                                        <p:cTn id="357" dur="100" fill="hold">
                                          <p:stCondLst>
                                            <p:cond delay="0"/>
                                          </p:stCondLst>
                                        </p:cTn>
                                        <p:tgtEl>
                                          <p:spTgt spid="22"/>
                                        </p:tgtEl>
                                        <p:attrNameLst>
                                          <p:attrName>r</p:attrName>
                                        </p:attrNameLst>
                                      </p:cBhvr>
                                    </p:animRot>
                                    <p:animRot by="-240000">
                                      <p:cBhvr>
                                        <p:cTn id="358" dur="200" fill="hold">
                                          <p:stCondLst>
                                            <p:cond delay="200"/>
                                          </p:stCondLst>
                                        </p:cTn>
                                        <p:tgtEl>
                                          <p:spTgt spid="22"/>
                                        </p:tgtEl>
                                        <p:attrNameLst>
                                          <p:attrName>r</p:attrName>
                                        </p:attrNameLst>
                                      </p:cBhvr>
                                    </p:animRot>
                                    <p:animRot by="240000">
                                      <p:cBhvr>
                                        <p:cTn id="359" dur="200" fill="hold">
                                          <p:stCondLst>
                                            <p:cond delay="400"/>
                                          </p:stCondLst>
                                        </p:cTn>
                                        <p:tgtEl>
                                          <p:spTgt spid="22"/>
                                        </p:tgtEl>
                                        <p:attrNameLst>
                                          <p:attrName>r</p:attrName>
                                        </p:attrNameLst>
                                      </p:cBhvr>
                                    </p:animRot>
                                    <p:animRot by="-240000">
                                      <p:cBhvr>
                                        <p:cTn id="360" dur="200" fill="hold">
                                          <p:stCondLst>
                                            <p:cond delay="600"/>
                                          </p:stCondLst>
                                        </p:cTn>
                                        <p:tgtEl>
                                          <p:spTgt spid="22"/>
                                        </p:tgtEl>
                                        <p:attrNameLst>
                                          <p:attrName>r</p:attrName>
                                        </p:attrNameLst>
                                      </p:cBhvr>
                                    </p:animRot>
                                    <p:animRot by="120000">
                                      <p:cBhvr>
                                        <p:cTn id="361" dur="200" fill="hold">
                                          <p:stCondLst>
                                            <p:cond delay="800"/>
                                          </p:stCondLst>
                                        </p:cTn>
                                        <p:tgtEl>
                                          <p:spTgt spid="22"/>
                                        </p:tgtEl>
                                        <p:attrNameLst>
                                          <p:attrName>r</p:attrName>
                                        </p:attrNameLst>
                                      </p:cBhvr>
                                    </p:animRot>
                                  </p:childTnLst>
                                </p:cTn>
                              </p:par>
                              <p:par>
                                <p:cTn id="362" presetID="32" presetClass="emph" presetSubtype="0" fill="hold" grpId="0" nodeType="withEffect">
                                  <p:stCondLst>
                                    <p:cond delay="0"/>
                                  </p:stCondLst>
                                  <p:childTnLst>
                                    <p:animRot by="120000">
                                      <p:cBhvr>
                                        <p:cTn id="363" dur="100" fill="hold">
                                          <p:stCondLst>
                                            <p:cond delay="0"/>
                                          </p:stCondLst>
                                        </p:cTn>
                                        <p:tgtEl>
                                          <p:spTgt spid="23"/>
                                        </p:tgtEl>
                                        <p:attrNameLst>
                                          <p:attrName>r</p:attrName>
                                        </p:attrNameLst>
                                      </p:cBhvr>
                                    </p:animRot>
                                    <p:animRot by="-240000">
                                      <p:cBhvr>
                                        <p:cTn id="364" dur="200" fill="hold">
                                          <p:stCondLst>
                                            <p:cond delay="200"/>
                                          </p:stCondLst>
                                        </p:cTn>
                                        <p:tgtEl>
                                          <p:spTgt spid="23"/>
                                        </p:tgtEl>
                                        <p:attrNameLst>
                                          <p:attrName>r</p:attrName>
                                        </p:attrNameLst>
                                      </p:cBhvr>
                                    </p:animRot>
                                    <p:animRot by="240000">
                                      <p:cBhvr>
                                        <p:cTn id="365" dur="200" fill="hold">
                                          <p:stCondLst>
                                            <p:cond delay="400"/>
                                          </p:stCondLst>
                                        </p:cTn>
                                        <p:tgtEl>
                                          <p:spTgt spid="23"/>
                                        </p:tgtEl>
                                        <p:attrNameLst>
                                          <p:attrName>r</p:attrName>
                                        </p:attrNameLst>
                                      </p:cBhvr>
                                    </p:animRot>
                                    <p:animRot by="-240000">
                                      <p:cBhvr>
                                        <p:cTn id="366" dur="200" fill="hold">
                                          <p:stCondLst>
                                            <p:cond delay="600"/>
                                          </p:stCondLst>
                                        </p:cTn>
                                        <p:tgtEl>
                                          <p:spTgt spid="23"/>
                                        </p:tgtEl>
                                        <p:attrNameLst>
                                          <p:attrName>r</p:attrName>
                                        </p:attrNameLst>
                                      </p:cBhvr>
                                    </p:animRot>
                                    <p:animRot by="120000">
                                      <p:cBhvr>
                                        <p:cTn id="367" dur="200" fill="hold">
                                          <p:stCondLst>
                                            <p:cond delay="800"/>
                                          </p:stCondLst>
                                        </p:cTn>
                                        <p:tgtEl>
                                          <p:spTgt spid="23"/>
                                        </p:tgtEl>
                                        <p:attrNameLst>
                                          <p:attrName>r</p:attrName>
                                        </p:attrNameLst>
                                      </p:cBhvr>
                                    </p:animRot>
                                  </p:childTnLst>
                                </p:cTn>
                              </p:par>
                              <p:par>
                                <p:cTn id="368" presetID="32" presetClass="emph" presetSubtype="0" fill="hold" grpId="0" nodeType="withEffect">
                                  <p:stCondLst>
                                    <p:cond delay="0"/>
                                  </p:stCondLst>
                                  <p:childTnLst>
                                    <p:animRot by="120000">
                                      <p:cBhvr>
                                        <p:cTn id="369" dur="100" fill="hold">
                                          <p:stCondLst>
                                            <p:cond delay="0"/>
                                          </p:stCondLst>
                                        </p:cTn>
                                        <p:tgtEl>
                                          <p:spTgt spid="20"/>
                                        </p:tgtEl>
                                        <p:attrNameLst>
                                          <p:attrName>r</p:attrName>
                                        </p:attrNameLst>
                                      </p:cBhvr>
                                    </p:animRot>
                                    <p:animRot by="-240000">
                                      <p:cBhvr>
                                        <p:cTn id="370" dur="200" fill="hold">
                                          <p:stCondLst>
                                            <p:cond delay="200"/>
                                          </p:stCondLst>
                                        </p:cTn>
                                        <p:tgtEl>
                                          <p:spTgt spid="20"/>
                                        </p:tgtEl>
                                        <p:attrNameLst>
                                          <p:attrName>r</p:attrName>
                                        </p:attrNameLst>
                                      </p:cBhvr>
                                    </p:animRot>
                                    <p:animRot by="240000">
                                      <p:cBhvr>
                                        <p:cTn id="371" dur="200" fill="hold">
                                          <p:stCondLst>
                                            <p:cond delay="400"/>
                                          </p:stCondLst>
                                        </p:cTn>
                                        <p:tgtEl>
                                          <p:spTgt spid="20"/>
                                        </p:tgtEl>
                                        <p:attrNameLst>
                                          <p:attrName>r</p:attrName>
                                        </p:attrNameLst>
                                      </p:cBhvr>
                                    </p:animRot>
                                    <p:animRot by="-240000">
                                      <p:cBhvr>
                                        <p:cTn id="372" dur="200" fill="hold">
                                          <p:stCondLst>
                                            <p:cond delay="600"/>
                                          </p:stCondLst>
                                        </p:cTn>
                                        <p:tgtEl>
                                          <p:spTgt spid="20"/>
                                        </p:tgtEl>
                                        <p:attrNameLst>
                                          <p:attrName>r</p:attrName>
                                        </p:attrNameLst>
                                      </p:cBhvr>
                                    </p:animRot>
                                    <p:animRot by="120000">
                                      <p:cBhvr>
                                        <p:cTn id="373" dur="200" fill="hold">
                                          <p:stCondLst>
                                            <p:cond delay="800"/>
                                          </p:stCondLst>
                                        </p:cTn>
                                        <p:tgtEl>
                                          <p:spTgt spid="20"/>
                                        </p:tgtEl>
                                        <p:attrNameLst>
                                          <p:attrName>r</p:attrName>
                                        </p:attrNameLst>
                                      </p:cBhvr>
                                    </p:animRot>
                                  </p:childTnLst>
                                </p:cTn>
                              </p:par>
                              <p:par>
                                <p:cTn id="374" presetID="32" presetClass="emph" presetSubtype="0" fill="hold" grpId="0" nodeType="withEffect">
                                  <p:stCondLst>
                                    <p:cond delay="0"/>
                                  </p:stCondLst>
                                  <p:childTnLst>
                                    <p:animRot by="120000">
                                      <p:cBhvr>
                                        <p:cTn id="375" dur="100" fill="hold">
                                          <p:stCondLst>
                                            <p:cond delay="0"/>
                                          </p:stCondLst>
                                        </p:cTn>
                                        <p:tgtEl>
                                          <p:spTgt spid="21"/>
                                        </p:tgtEl>
                                        <p:attrNameLst>
                                          <p:attrName>r</p:attrName>
                                        </p:attrNameLst>
                                      </p:cBhvr>
                                    </p:animRot>
                                    <p:animRot by="-240000">
                                      <p:cBhvr>
                                        <p:cTn id="376" dur="200" fill="hold">
                                          <p:stCondLst>
                                            <p:cond delay="200"/>
                                          </p:stCondLst>
                                        </p:cTn>
                                        <p:tgtEl>
                                          <p:spTgt spid="21"/>
                                        </p:tgtEl>
                                        <p:attrNameLst>
                                          <p:attrName>r</p:attrName>
                                        </p:attrNameLst>
                                      </p:cBhvr>
                                    </p:animRot>
                                    <p:animRot by="240000">
                                      <p:cBhvr>
                                        <p:cTn id="377" dur="200" fill="hold">
                                          <p:stCondLst>
                                            <p:cond delay="400"/>
                                          </p:stCondLst>
                                        </p:cTn>
                                        <p:tgtEl>
                                          <p:spTgt spid="21"/>
                                        </p:tgtEl>
                                        <p:attrNameLst>
                                          <p:attrName>r</p:attrName>
                                        </p:attrNameLst>
                                      </p:cBhvr>
                                    </p:animRot>
                                    <p:animRot by="-240000">
                                      <p:cBhvr>
                                        <p:cTn id="378" dur="200" fill="hold">
                                          <p:stCondLst>
                                            <p:cond delay="600"/>
                                          </p:stCondLst>
                                        </p:cTn>
                                        <p:tgtEl>
                                          <p:spTgt spid="21"/>
                                        </p:tgtEl>
                                        <p:attrNameLst>
                                          <p:attrName>r</p:attrName>
                                        </p:attrNameLst>
                                      </p:cBhvr>
                                    </p:animRot>
                                    <p:animRot by="120000">
                                      <p:cBhvr>
                                        <p:cTn id="379" dur="200" fill="hold">
                                          <p:stCondLst>
                                            <p:cond delay="800"/>
                                          </p:stCondLst>
                                        </p:cTn>
                                        <p:tgtEl>
                                          <p:spTgt spid="21"/>
                                        </p:tgtEl>
                                        <p:attrNameLst>
                                          <p:attrName>r</p:attrName>
                                        </p:attrNameLst>
                                      </p:cBhvr>
                                    </p:animRot>
                                  </p:childTnLst>
                                </p:cTn>
                              </p:par>
                              <p:par>
                                <p:cTn id="380" presetID="32" presetClass="emph" presetSubtype="0" fill="hold" grpId="0" nodeType="withEffect">
                                  <p:stCondLst>
                                    <p:cond delay="0"/>
                                  </p:stCondLst>
                                  <p:childTnLst>
                                    <p:animRot by="120000">
                                      <p:cBhvr>
                                        <p:cTn id="381" dur="100" fill="hold">
                                          <p:stCondLst>
                                            <p:cond delay="0"/>
                                          </p:stCondLst>
                                        </p:cTn>
                                        <p:tgtEl>
                                          <p:spTgt spid="14"/>
                                        </p:tgtEl>
                                        <p:attrNameLst>
                                          <p:attrName>r</p:attrName>
                                        </p:attrNameLst>
                                      </p:cBhvr>
                                    </p:animRot>
                                    <p:animRot by="-240000">
                                      <p:cBhvr>
                                        <p:cTn id="382" dur="200" fill="hold">
                                          <p:stCondLst>
                                            <p:cond delay="200"/>
                                          </p:stCondLst>
                                        </p:cTn>
                                        <p:tgtEl>
                                          <p:spTgt spid="14"/>
                                        </p:tgtEl>
                                        <p:attrNameLst>
                                          <p:attrName>r</p:attrName>
                                        </p:attrNameLst>
                                      </p:cBhvr>
                                    </p:animRot>
                                    <p:animRot by="240000">
                                      <p:cBhvr>
                                        <p:cTn id="383" dur="200" fill="hold">
                                          <p:stCondLst>
                                            <p:cond delay="400"/>
                                          </p:stCondLst>
                                        </p:cTn>
                                        <p:tgtEl>
                                          <p:spTgt spid="14"/>
                                        </p:tgtEl>
                                        <p:attrNameLst>
                                          <p:attrName>r</p:attrName>
                                        </p:attrNameLst>
                                      </p:cBhvr>
                                    </p:animRot>
                                    <p:animRot by="-240000">
                                      <p:cBhvr>
                                        <p:cTn id="384" dur="200" fill="hold">
                                          <p:stCondLst>
                                            <p:cond delay="600"/>
                                          </p:stCondLst>
                                        </p:cTn>
                                        <p:tgtEl>
                                          <p:spTgt spid="14"/>
                                        </p:tgtEl>
                                        <p:attrNameLst>
                                          <p:attrName>r</p:attrName>
                                        </p:attrNameLst>
                                      </p:cBhvr>
                                    </p:animRot>
                                    <p:animRot by="120000">
                                      <p:cBhvr>
                                        <p:cTn id="385" dur="200" fill="hold">
                                          <p:stCondLst>
                                            <p:cond delay="800"/>
                                          </p:stCondLst>
                                        </p:cTn>
                                        <p:tgtEl>
                                          <p:spTgt spid="14"/>
                                        </p:tgtEl>
                                        <p:attrNameLst>
                                          <p:attrName>r</p:attrName>
                                        </p:attrNameLst>
                                      </p:cBhvr>
                                    </p:animRot>
                                  </p:childTnLst>
                                </p:cTn>
                              </p:par>
                              <p:par>
                                <p:cTn id="386" presetID="32" presetClass="emph" presetSubtype="0" fill="hold" grpId="0" nodeType="withEffect">
                                  <p:stCondLst>
                                    <p:cond delay="0"/>
                                  </p:stCondLst>
                                  <p:childTnLst>
                                    <p:animRot by="120000">
                                      <p:cBhvr>
                                        <p:cTn id="387" dur="100" fill="hold">
                                          <p:stCondLst>
                                            <p:cond delay="0"/>
                                          </p:stCondLst>
                                        </p:cTn>
                                        <p:tgtEl>
                                          <p:spTgt spid="15"/>
                                        </p:tgtEl>
                                        <p:attrNameLst>
                                          <p:attrName>r</p:attrName>
                                        </p:attrNameLst>
                                      </p:cBhvr>
                                    </p:animRot>
                                    <p:animRot by="-240000">
                                      <p:cBhvr>
                                        <p:cTn id="388" dur="200" fill="hold">
                                          <p:stCondLst>
                                            <p:cond delay="200"/>
                                          </p:stCondLst>
                                        </p:cTn>
                                        <p:tgtEl>
                                          <p:spTgt spid="15"/>
                                        </p:tgtEl>
                                        <p:attrNameLst>
                                          <p:attrName>r</p:attrName>
                                        </p:attrNameLst>
                                      </p:cBhvr>
                                    </p:animRot>
                                    <p:animRot by="240000">
                                      <p:cBhvr>
                                        <p:cTn id="389" dur="200" fill="hold">
                                          <p:stCondLst>
                                            <p:cond delay="400"/>
                                          </p:stCondLst>
                                        </p:cTn>
                                        <p:tgtEl>
                                          <p:spTgt spid="15"/>
                                        </p:tgtEl>
                                        <p:attrNameLst>
                                          <p:attrName>r</p:attrName>
                                        </p:attrNameLst>
                                      </p:cBhvr>
                                    </p:animRot>
                                    <p:animRot by="-240000">
                                      <p:cBhvr>
                                        <p:cTn id="390" dur="200" fill="hold">
                                          <p:stCondLst>
                                            <p:cond delay="600"/>
                                          </p:stCondLst>
                                        </p:cTn>
                                        <p:tgtEl>
                                          <p:spTgt spid="15"/>
                                        </p:tgtEl>
                                        <p:attrNameLst>
                                          <p:attrName>r</p:attrName>
                                        </p:attrNameLst>
                                      </p:cBhvr>
                                    </p:animRot>
                                    <p:animRot by="120000">
                                      <p:cBhvr>
                                        <p:cTn id="391" dur="200" fill="hold">
                                          <p:stCondLst>
                                            <p:cond delay="800"/>
                                          </p:stCondLst>
                                        </p:cTn>
                                        <p:tgtEl>
                                          <p:spTgt spid="15"/>
                                        </p:tgtEl>
                                        <p:attrNameLst>
                                          <p:attrName>r</p:attrName>
                                        </p:attrNameLst>
                                      </p:cBhvr>
                                    </p:animRot>
                                  </p:childTnLst>
                                </p:cTn>
                              </p:par>
                              <p:par>
                                <p:cTn id="392" presetID="32" presetClass="emph" presetSubtype="0" fill="hold" grpId="0" nodeType="withEffect">
                                  <p:stCondLst>
                                    <p:cond delay="0"/>
                                  </p:stCondLst>
                                  <p:childTnLst>
                                    <p:animRot by="120000">
                                      <p:cBhvr>
                                        <p:cTn id="393" dur="100" fill="hold">
                                          <p:stCondLst>
                                            <p:cond delay="0"/>
                                          </p:stCondLst>
                                        </p:cTn>
                                        <p:tgtEl>
                                          <p:spTgt spid="12"/>
                                        </p:tgtEl>
                                        <p:attrNameLst>
                                          <p:attrName>r</p:attrName>
                                        </p:attrNameLst>
                                      </p:cBhvr>
                                    </p:animRot>
                                    <p:animRot by="-240000">
                                      <p:cBhvr>
                                        <p:cTn id="394" dur="200" fill="hold">
                                          <p:stCondLst>
                                            <p:cond delay="200"/>
                                          </p:stCondLst>
                                        </p:cTn>
                                        <p:tgtEl>
                                          <p:spTgt spid="12"/>
                                        </p:tgtEl>
                                        <p:attrNameLst>
                                          <p:attrName>r</p:attrName>
                                        </p:attrNameLst>
                                      </p:cBhvr>
                                    </p:animRot>
                                    <p:animRot by="240000">
                                      <p:cBhvr>
                                        <p:cTn id="395" dur="200" fill="hold">
                                          <p:stCondLst>
                                            <p:cond delay="400"/>
                                          </p:stCondLst>
                                        </p:cTn>
                                        <p:tgtEl>
                                          <p:spTgt spid="12"/>
                                        </p:tgtEl>
                                        <p:attrNameLst>
                                          <p:attrName>r</p:attrName>
                                        </p:attrNameLst>
                                      </p:cBhvr>
                                    </p:animRot>
                                    <p:animRot by="-240000">
                                      <p:cBhvr>
                                        <p:cTn id="396" dur="200" fill="hold">
                                          <p:stCondLst>
                                            <p:cond delay="600"/>
                                          </p:stCondLst>
                                        </p:cTn>
                                        <p:tgtEl>
                                          <p:spTgt spid="12"/>
                                        </p:tgtEl>
                                        <p:attrNameLst>
                                          <p:attrName>r</p:attrName>
                                        </p:attrNameLst>
                                      </p:cBhvr>
                                    </p:animRot>
                                    <p:animRot by="120000">
                                      <p:cBhvr>
                                        <p:cTn id="397" dur="200" fill="hold">
                                          <p:stCondLst>
                                            <p:cond delay="800"/>
                                          </p:stCondLst>
                                        </p:cTn>
                                        <p:tgtEl>
                                          <p:spTgt spid="12"/>
                                        </p:tgtEl>
                                        <p:attrNameLst>
                                          <p:attrName>r</p:attrName>
                                        </p:attrNameLst>
                                      </p:cBhvr>
                                    </p:animRot>
                                  </p:childTnLst>
                                </p:cTn>
                              </p:par>
                              <p:par>
                                <p:cTn id="398" presetID="32" presetClass="emph" presetSubtype="0" fill="hold" grpId="0" nodeType="withEffect">
                                  <p:stCondLst>
                                    <p:cond delay="0"/>
                                  </p:stCondLst>
                                  <p:childTnLst>
                                    <p:animRot by="120000">
                                      <p:cBhvr>
                                        <p:cTn id="399" dur="100" fill="hold">
                                          <p:stCondLst>
                                            <p:cond delay="0"/>
                                          </p:stCondLst>
                                        </p:cTn>
                                        <p:tgtEl>
                                          <p:spTgt spid="13"/>
                                        </p:tgtEl>
                                        <p:attrNameLst>
                                          <p:attrName>r</p:attrName>
                                        </p:attrNameLst>
                                      </p:cBhvr>
                                    </p:animRot>
                                    <p:animRot by="-240000">
                                      <p:cBhvr>
                                        <p:cTn id="400" dur="200" fill="hold">
                                          <p:stCondLst>
                                            <p:cond delay="200"/>
                                          </p:stCondLst>
                                        </p:cTn>
                                        <p:tgtEl>
                                          <p:spTgt spid="13"/>
                                        </p:tgtEl>
                                        <p:attrNameLst>
                                          <p:attrName>r</p:attrName>
                                        </p:attrNameLst>
                                      </p:cBhvr>
                                    </p:animRot>
                                    <p:animRot by="240000">
                                      <p:cBhvr>
                                        <p:cTn id="401" dur="200" fill="hold">
                                          <p:stCondLst>
                                            <p:cond delay="400"/>
                                          </p:stCondLst>
                                        </p:cTn>
                                        <p:tgtEl>
                                          <p:spTgt spid="13"/>
                                        </p:tgtEl>
                                        <p:attrNameLst>
                                          <p:attrName>r</p:attrName>
                                        </p:attrNameLst>
                                      </p:cBhvr>
                                    </p:animRot>
                                    <p:animRot by="-240000">
                                      <p:cBhvr>
                                        <p:cTn id="402" dur="200" fill="hold">
                                          <p:stCondLst>
                                            <p:cond delay="600"/>
                                          </p:stCondLst>
                                        </p:cTn>
                                        <p:tgtEl>
                                          <p:spTgt spid="13"/>
                                        </p:tgtEl>
                                        <p:attrNameLst>
                                          <p:attrName>r</p:attrName>
                                        </p:attrNameLst>
                                      </p:cBhvr>
                                    </p:animRot>
                                    <p:animRot by="120000">
                                      <p:cBhvr>
                                        <p:cTn id="403" dur="200" fill="hold">
                                          <p:stCondLst>
                                            <p:cond delay="800"/>
                                          </p:stCondLst>
                                        </p:cTn>
                                        <p:tgtEl>
                                          <p:spTgt spid="13"/>
                                        </p:tgtEl>
                                        <p:attrNameLst>
                                          <p:attrName>r</p:attrName>
                                        </p:attrNameLst>
                                      </p:cBhvr>
                                    </p:animRot>
                                  </p:childTnLst>
                                </p:cTn>
                              </p:par>
                              <p:par>
                                <p:cTn id="404" presetID="32" presetClass="emph" presetSubtype="0" fill="hold" grpId="0" nodeType="withEffect">
                                  <p:stCondLst>
                                    <p:cond delay="0"/>
                                  </p:stCondLst>
                                  <p:childTnLst>
                                    <p:animRot by="120000">
                                      <p:cBhvr>
                                        <p:cTn id="405" dur="100" fill="hold">
                                          <p:stCondLst>
                                            <p:cond delay="0"/>
                                          </p:stCondLst>
                                        </p:cTn>
                                        <p:tgtEl>
                                          <p:spTgt spid="95"/>
                                        </p:tgtEl>
                                        <p:attrNameLst>
                                          <p:attrName>r</p:attrName>
                                        </p:attrNameLst>
                                      </p:cBhvr>
                                    </p:animRot>
                                    <p:animRot by="-240000">
                                      <p:cBhvr>
                                        <p:cTn id="406" dur="200" fill="hold">
                                          <p:stCondLst>
                                            <p:cond delay="200"/>
                                          </p:stCondLst>
                                        </p:cTn>
                                        <p:tgtEl>
                                          <p:spTgt spid="95"/>
                                        </p:tgtEl>
                                        <p:attrNameLst>
                                          <p:attrName>r</p:attrName>
                                        </p:attrNameLst>
                                      </p:cBhvr>
                                    </p:animRot>
                                    <p:animRot by="240000">
                                      <p:cBhvr>
                                        <p:cTn id="407" dur="200" fill="hold">
                                          <p:stCondLst>
                                            <p:cond delay="400"/>
                                          </p:stCondLst>
                                        </p:cTn>
                                        <p:tgtEl>
                                          <p:spTgt spid="95"/>
                                        </p:tgtEl>
                                        <p:attrNameLst>
                                          <p:attrName>r</p:attrName>
                                        </p:attrNameLst>
                                      </p:cBhvr>
                                    </p:animRot>
                                    <p:animRot by="-240000">
                                      <p:cBhvr>
                                        <p:cTn id="408" dur="200" fill="hold">
                                          <p:stCondLst>
                                            <p:cond delay="600"/>
                                          </p:stCondLst>
                                        </p:cTn>
                                        <p:tgtEl>
                                          <p:spTgt spid="95"/>
                                        </p:tgtEl>
                                        <p:attrNameLst>
                                          <p:attrName>r</p:attrName>
                                        </p:attrNameLst>
                                      </p:cBhvr>
                                    </p:animRot>
                                    <p:animRot by="120000">
                                      <p:cBhvr>
                                        <p:cTn id="409" dur="200" fill="hold">
                                          <p:stCondLst>
                                            <p:cond delay="800"/>
                                          </p:stCondLst>
                                        </p:cTn>
                                        <p:tgtEl>
                                          <p:spTgt spid="95"/>
                                        </p:tgtEl>
                                        <p:attrNameLst>
                                          <p:attrName>r</p:attrName>
                                        </p:attrNameLst>
                                      </p:cBhvr>
                                    </p:animRot>
                                  </p:childTnLst>
                                </p:cTn>
                              </p:par>
                              <p:par>
                                <p:cTn id="410" presetID="32" presetClass="emph" presetSubtype="0" fill="hold" grpId="0" nodeType="withEffect">
                                  <p:stCondLst>
                                    <p:cond delay="0"/>
                                  </p:stCondLst>
                                  <p:childTnLst>
                                    <p:animRot by="120000">
                                      <p:cBhvr>
                                        <p:cTn id="411" dur="100" fill="hold">
                                          <p:stCondLst>
                                            <p:cond delay="0"/>
                                          </p:stCondLst>
                                        </p:cTn>
                                        <p:tgtEl>
                                          <p:spTgt spid="96"/>
                                        </p:tgtEl>
                                        <p:attrNameLst>
                                          <p:attrName>r</p:attrName>
                                        </p:attrNameLst>
                                      </p:cBhvr>
                                    </p:animRot>
                                    <p:animRot by="-240000">
                                      <p:cBhvr>
                                        <p:cTn id="412" dur="200" fill="hold">
                                          <p:stCondLst>
                                            <p:cond delay="200"/>
                                          </p:stCondLst>
                                        </p:cTn>
                                        <p:tgtEl>
                                          <p:spTgt spid="96"/>
                                        </p:tgtEl>
                                        <p:attrNameLst>
                                          <p:attrName>r</p:attrName>
                                        </p:attrNameLst>
                                      </p:cBhvr>
                                    </p:animRot>
                                    <p:animRot by="240000">
                                      <p:cBhvr>
                                        <p:cTn id="413" dur="200" fill="hold">
                                          <p:stCondLst>
                                            <p:cond delay="400"/>
                                          </p:stCondLst>
                                        </p:cTn>
                                        <p:tgtEl>
                                          <p:spTgt spid="96"/>
                                        </p:tgtEl>
                                        <p:attrNameLst>
                                          <p:attrName>r</p:attrName>
                                        </p:attrNameLst>
                                      </p:cBhvr>
                                    </p:animRot>
                                    <p:animRot by="-240000">
                                      <p:cBhvr>
                                        <p:cTn id="414" dur="200" fill="hold">
                                          <p:stCondLst>
                                            <p:cond delay="600"/>
                                          </p:stCondLst>
                                        </p:cTn>
                                        <p:tgtEl>
                                          <p:spTgt spid="96"/>
                                        </p:tgtEl>
                                        <p:attrNameLst>
                                          <p:attrName>r</p:attrName>
                                        </p:attrNameLst>
                                      </p:cBhvr>
                                    </p:animRot>
                                    <p:animRot by="120000">
                                      <p:cBhvr>
                                        <p:cTn id="415" dur="200" fill="hold">
                                          <p:stCondLst>
                                            <p:cond delay="800"/>
                                          </p:stCondLst>
                                        </p:cTn>
                                        <p:tgtEl>
                                          <p:spTgt spid="96"/>
                                        </p:tgtEl>
                                        <p:attrNameLst>
                                          <p:attrName>r</p:attrName>
                                        </p:attrNameLst>
                                      </p:cBhvr>
                                    </p:animRot>
                                  </p:childTnLst>
                                </p:cTn>
                              </p:par>
                              <p:par>
                                <p:cTn id="416" presetID="32" presetClass="emph" presetSubtype="0" fill="hold" grpId="0" nodeType="withEffect">
                                  <p:stCondLst>
                                    <p:cond delay="0"/>
                                  </p:stCondLst>
                                  <p:childTnLst>
                                    <p:animRot by="120000">
                                      <p:cBhvr>
                                        <p:cTn id="417" dur="100" fill="hold">
                                          <p:stCondLst>
                                            <p:cond delay="0"/>
                                          </p:stCondLst>
                                        </p:cTn>
                                        <p:tgtEl>
                                          <p:spTgt spid="93"/>
                                        </p:tgtEl>
                                        <p:attrNameLst>
                                          <p:attrName>r</p:attrName>
                                        </p:attrNameLst>
                                      </p:cBhvr>
                                    </p:animRot>
                                    <p:animRot by="-240000">
                                      <p:cBhvr>
                                        <p:cTn id="418" dur="200" fill="hold">
                                          <p:stCondLst>
                                            <p:cond delay="200"/>
                                          </p:stCondLst>
                                        </p:cTn>
                                        <p:tgtEl>
                                          <p:spTgt spid="93"/>
                                        </p:tgtEl>
                                        <p:attrNameLst>
                                          <p:attrName>r</p:attrName>
                                        </p:attrNameLst>
                                      </p:cBhvr>
                                    </p:animRot>
                                    <p:animRot by="240000">
                                      <p:cBhvr>
                                        <p:cTn id="419" dur="200" fill="hold">
                                          <p:stCondLst>
                                            <p:cond delay="400"/>
                                          </p:stCondLst>
                                        </p:cTn>
                                        <p:tgtEl>
                                          <p:spTgt spid="93"/>
                                        </p:tgtEl>
                                        <p:attrNameLst>
                                          <p:attrName>r</p:attrName>
                                        </p:attrNameLst>
                                      </p:cBhvr>
                                    </p:animRot>
                                    <p:animRot by="-240000">
                                      <p:cBhvr>
                                        <p:cTn id="420" dur="200" fill="hold">
                                          <p:stCondLst>
                                            <p:cond delay="600"/>
                                          </p:stCondLst>
                                        </p:cTn>
                                        <p:tgtEl>
                                          <p:spTgt spid="93"/>
                                        </p:tgtEl>
                                        <p:attrNameLst>
                                          <p:attrName>r</p:attrName>
                                        </p:attrNameLst>
                                      </p:cBhvr>
                                    </p:animRot>
                                    <p:animRot by="120000">
                                      <p:cBhvr>
                                        <p:cTn id="421" dur="200" fill="hold">
                                          <p:stCondLst>
                                            <p:cond delay="800"/>
                                          </p:stCondLst>
                                        </p:cTn>
                                        <p:tgtEl>
                                          <p:spTgt spid="93"/>
                                        </p:tgtEl>
                                        <p:attrNameLst>
                                          <p:attrName>r</p:attrName>
                                        </p:attrNameLst>
                                      </p:cBhvr>
                                    </p:animRot>
                                  </p:childTnLst>
                                </p:cTn>
                              </p:par>
                              <p:par>
                                <p:cTn id="422" presetID="32" presetClass="emph" presetSubtype="0" fill="hold" grpId="0" nodeType="withEffect">
                                  <p:stCondLst>
                                    <p:cond delay="0"/>
                                  </p:stCondLst>
                                  <p:childTnLst>
                                    <p:animRot by="120000">
                                      <p:cBhvr>
                                        <p:cTn id="423" dur="100" fill="hold">
                                          <p:stCondLst>
                                            <p:cond delay="0"/>
                                          </p:stCondLst>
                                        </p:cTn>
                                        <p:tgtEl>
                                          <p:spTgt spid="94"/>
                                        </p:tgtEl>
                                        <p:attrNameLst>
                                          <p:attrName>r</p:attrName>
                                        </p:attrNameLst>
                                      </p:cBhvr>
                                    </p:animRot>
                                    <p:animRot by="-240000">
                                      <p:cBhvr>
                                        <p:cTn id="424" dur="200" fill="hold">
                                          <p:stCondLst>
                                            <p:cond delay="200"/>
                                          </p:stCondLst>
                                        </p:cTn>
                                        <p:tgtEl>
                                          <p:spTgt spid="94"/>
                                        </p:tgtEl>
                                        <p:attrNameLst>
                                          <p:attrName>r</p:attrName>
                                        </p:attrNameLst>
                                      </p:cBhvr>
                                    </p:animRot>
                                    <p:animRot by="240000">
                                      <p:cBhvr>
                                        <p:cTn id="425" dur="200" fill="hold">
                                          <p:stCondLst>
                                            <p:cond delay="400"/>
                                          </p:stCondLst>
                                        </p:cTn>
                                        <p:tgtEl>
                                          <p:spTgt spid="94"/>
                                        </p:tgtEl>
                                        <p:attrNameLst>
                                          <p:attrName>r</p:attrName>
                                        </p:attrNameLst>
                                      </p:cBhvr>
                                    </p:animRot>
                                    <p:animRot by="-240000">
                                      <p:cBhvr>
                                        <p:cTn id="426" dur="200" fill="hold">
                                          <p:stCondLst>
                                            <p:cond delay="600"/>
                                          </p:stCondLst>
                                        </p:cTn>
                                        <p:tgtEl>
                                          <p:spTgt spid="94"/>
                                        </p:tgtEl>
                                        <p:attrNameLst>
                                          <p:attrName>r</p:attrName>
                                        </p:attrNameLst>
                                      </p:cBhvr>
                                    </p:animRot>
                                    <p:animRot by="120000">
                                      <p:cBhvr>
                                        <p:cTn id="427" dur="200" fill="hold">
                                          <p:stCondLst>
                                            <p:cond delay="800"/>
                                          </p:stCondLst>
                                        </p:cTn>
                                        <p:tgtEl>
                                          <p:spTgt spid="94"/>
                                        </p:tgtEl>
                                        <p:attrNameLst>
                                          <p:attrName>r</p:attrName>
                                        </p:attrNameLst>
                                      </p:cBhvr>
                                    </p:animRot>
                                  </p:childTnLst>
                                </p:cTn>
                              </p:par>
                              <p:par>
                                <p:cTn id="428" presetID="32" presetClass="emph" presetSubtype="0" fill="hold" grpId="0" nodeType="withEffect">
                                  <p:stCondLst>
                                    <p:cond delay="0"/>
                                  </p:stCondLst>
                                  <p:childTnLst>
                                    <p:animRot by="120000">
                                      <p:cBhvr>
                                        <p:cTn id="429" dur="100" fill="hold">
                                          <p:stCondLst>
                                            <p:cond delay="0"/>
                                          </p:stCondLst>
                                        </p:cTn>
                                        <p:tgtEl>
                                          <p:spTgt spid="89"/>
                                        </p:tgtEl>
                                        <p:attrNameLst>
                                          <p:attrName>r</p:attrName>
                                        </p:attrNameLst>
                                      </p:cBhvr>
                                    </p:animRot>
                                    <p:animRot by="-240000">
                                      <p:cBhvr>
                                        <p:cTn id="430" dur="200" fill="hold">
                                          <p:stCondLst>
                                            <p:cond delay="200"/>
                                          </p:stCondLst>
                                        </p:cTn>
                                        <p:tgtEl>
                                          <p:spTgt spid="89"/>
                                        </p:tgtEl>
                                        <p:attrNameLst>
                                          <p:attrName>r</p:attrName>
                                        </p:attrNameLst>
                                      </p:cBhvr>
                                    </p:animRot>
                                    <p:animRot by="240000">
                                      <p:cBhvr>
                                        <p:cTn id="431" dur="200" fill="hold">
                                          <p:stCondLst>
                                            <p:cond delay="400"/>
                                          </p:stCondLst>
                                        </p:cTn>
                                        <p:tgtEl>
                                          <p:spTgt spid="89"/>
                                        </p:tgtEl>
                                        <p:attrNameLst>
                                          <p:attrName>r</p:attrName>
                                        </p:attrNameLst>
                                      </p:cBhvr>
                                    </p:animRot>
                                    <p:animRot by="-240000">
                                      <p:cBhvr>
                                        <p:cTn id="432" dur="200" fill="hold">
                                          <p:stCondLst>
                                            <p:cond delay="600"/>
                                          </p:stCondLst>
                                        </p:cTn>
                                        <p:tgtEl>
                                          <p:spTgt spid="89"/>
                                        </p:tgtEl>
                                        <p:attrNameLst>
                                          <p:attrName>r</p:attrName>
                                        </p:attrNameLst>
                                      </p:cBhvr>
                                    </p:animRot>
                                    <p:animRot by="120000">
                                      <p:cBhvr>
                                        <p:cTn id="433" dur="200" fill="hold">
                                          <p:stCondLst>
                                            <p:cond delay="800"/>
                                          </p:stCondLst>
                                        </p:cTn>
                                        <p:tgtEl>
                                          <p:spTgt spid="89"/>
                                        </p:tgtEl>
                                        <p:attrNameLst>
                                          <p:attrName>r</p:attrName>
                                        </p:attrNameLst>
                                      </p:cBhvr>
                                    </p:animRot>
                                  </p:childTnLst>
                                </p:cTn>
                              </p:par>
                              <p:par>
                                <p:cTn id="434" presetID="32" presetClass="emph" presetSubtype="0" fill="hold" grpId="0" nodeType="withEffect">
                                  <p:stCondLst>
                                    <p:cond delay="0"/>
                                  </p:stCondLst>
                                  <p:childTnLst>
                                    <p:animRot by="120000">
                                      <p:cBhvr>
                                        <p:cTn id="435" dur="100" fill="hold">
                                          <p:stCondLst>
                                            <p:cond delay="0"/>
                                          </p:stCondLst>
                                        </p:cTn>
                                        <p:tgtEl>
                                          <p:spTgt spid="90"/>
                                        </p:tgtEl>
                                        <p:attrNameLst>
                                          <p:attrName>r</p:attrName>
                                        </p:attrNameLst>
                                      </p:cBhvr>
                                    </p:animRot>
                                    <p:animRot by="-240000">
                                      <p:cBhvr>
                                        <p:cTn id="436" dur="200" fill="hold">
                                          <p:stCondLst>
                                            <p:cond delay="200"/>
                                          </p:stCondLst>
                                        </p:cTn>
                                        <p:tgtEl>
                                          <p:spTgt spid="90"/>
                                        </p:tgtEl>
                                        <p:attrNameLst>
                                          <p:attrName>r</p:attrName>
                                        </p:attrNameLst>
                                      </p:cBhvr>
                                    </p:animRot>
                                    <p:animRot by="240000">
                                      <p:cBhvr>
                                        <p:cTn id="437" dur="200" fill="hold">
                                          <p:stCondLst>
                                            <p:cond delay="400"/>
                                          </p:stCondLst>
                                        </p:cTn>
                                        <p:tgtEl>
                                          <p:spTgt spid="90"/>
                                        </p:tgtEl>
                                        <p:attrNameLst>
                                          <p:attrName>r</p:attrName>
                                        </p:attrNameLst>
                                      </p:cBhvr>
                                    </p:animRot>
                                    <p:animRot by="-240000">
                                      <p:cBhvr>
                                        <p:cTn id="438" dur="200" fill="hold">
                                          <p:stCondLst>
                                            <p:cond delay="600"/>
                                          </p:stCondLst>
                                        </p:cTn>
                                        <p:tgtEl>
                                          <p:spTgt spid="90"/>
                                        </p:tgtEl>
                                        <p:attrNameLst>
                                          <p:attrName>r</p:attrName>
                                        </p:attrNameLst>
                                      </p:cBhvr>
                                    </p:animRot>
                                    <p:animRot by="120000">
                                      <p:cBhvr>
                                        <p:cTn id="439" dur="200" fill="hold">
                                          <p:stCondLst>
                                            <p:cond delay="800"/>
                                          </p:stCondLst>
                                        </p:cTn>
                                        <p:tgtEl>
                                          <p:spTgt spid="90"/>
                                        </p:tgtEl>
                                        <p:attrNameLst>
                                          <p:attrName>r</p:attrName>
                                        </p:attrNameLst>
                                      </p:cBhvr>
                                    </p:animRot>
                                  </p:childTnLst>
                                </p:cTn>
                              </p:par>
                              <p:par>
                                <p:cTn id="440" presetID="32" presetClass="emph" presetSubtype="0" fill="hold" grpId="0" nodeType="withEffect">
                                  <p:stCondLst>
                                    <p:cond delay="0"/>
                                  </p:stCondLst>
                                  <p:childTnLst>
                                    <p:animRot by="120000">
                                      <p:cBhvr>
                                        <p:cTn id="441" dur="100" fill="hold">
                                          <p:stCondLst>
                                            <p:cond delay="0"/>
                                          </p:stCondLst>
                                        </p:cTn>
                                        <p:tgtEl>
                                          <p:spTgt spid="87"/>
                                        </p:tgtEl>
                                        <p:attrNameLst>
                                          <p:attrName>r</p:attrName>
                                        </p:attrNameLst>
                                      </p:cBhvr>
                                    </p:animRot>
                                    <p:animRot by="-240000">
                                      <p:cBhvr>
                                        <p:cTn id="442" dur="200" fill="hold">
                                          <p:stCondLst>
                                            <p:cond delay="200"/>
                                          </p:stCondLst>
                                        </p:cTn>
                                        <p:tgtEl>
                                          <p:spTgt spid="87"/>
                                        </p:tgtEl>
                                        <p:attrNameLst>
                                          <p:attrName>r</p:attrName>
                                        </p:attrNameLst>
                                      </p:cBhvr>
                                    </p:animRot>
                                    <p:animRot by="240000">
                                      <p:cBhvr>
                                        <p:cTn id="443" dur="200" fill="hold">
                                          <p:stCondLst>
                                            <p:cond delay="400"/>
                                          </p:stCondLst>
                                        </p:cTn>
                                        <p:tgtEl>
                                          <p:spTgt spid="87"/>
                                        </p:tgtEl>
                                        <p:attrNameLst>
                                          <p:attrName>r</p:attrName>
                                        </p:attrNameLst>
                                      </p:cBhvr>
                                    </p:animRot>
                                    <p:animRot by="-240000">
                                      <p:cBhvr>
                                        <p:cTn id="444" dur="200" fill="hold">
                                          <p:stCondLst>
                                            <p:cond delay="600"/>
                                          </p:stCondLst>
                                        </p:cTn>
                                        <p:tgtEl>
                                          <p:spTgt spid="87"/>
                                        </p:tgtEl>
                                        <p:attrNameLst>
                                          <p:attrName>r</p:attrName>
                                        </p:attrNameLst>
                                      </p:cBhvr>
                                    </p:animRot>
                                    <p:animRot by="120000">
                                      <p:cBhvr>
                                        <p:cTn id="445" dur="200" fill="hold">
                                          <p:stCondLst>
                                            <p:cond delay="800"/>
                                          </p:stCondLst>
                                        </p:cTn>
                                        <p:tgtEl>
                                          <p:spTgt spid="87"/>
                                        </p:tgtEl>
                                        <p:attrNameLst>
                                          <p:attrName>r</p:attrName>
                                        </p:attrNameLst>
                                      </p:cBhvr>
                                    </p:animRot>
                                  </p:childTnLst>
                                </p:cTn>
                              </p:par>
                              <p:par>
                                <p:cTn id="446" presetID="32" presetClass="emph" presetSubtype="0" fill="hold" grpId="0" nodeType="withEffect">
                                  <p:stCondLst>
                                    <p:cond delay="0"/>
                                  </p:stCondLst>
                                  <p:childTnLst>
                                    <p:animRot by="120000">
                                      <p:cBhvr>
                                        <p:cTn id="447" dur="100" fill="hold">
                                          <p:stCondLst>
                                            <p:cond delay="0"/>
                                          </p:stCondLst>
                                        </p:cTn>
                                        <p:tgtEl>
                                          <p:spTgt spid="88"/>
                                        </p:tgtEl>
                                        <p:attrNameLst>
                                          <p:attrName>r</p:attrName>
                                        </p:attrNameLst>
                                      </p:cBhvr>
                                    </p:animRot>
                                    <p:animRot by="-240000">
                                      <p:cBhvr>
                                        <p:cTn id="448" dur="200" fill="hold">
                                          <p:stCondLst>
                                            <p:cond delay="200"/>
                                          </p:stCondLst>
                                        </p:cTn>
                                        <p:tgtEl>
                                          <p:spTgt spid="88"/>
                                        </p:tgtEl>
                                        <p:attrNameLst>
                                          <p:attrName>r</p:attrName>
                                        </p:attrNameLst>
                                      </p:cBhvr>
                                    </p:animRot>
                                    <p:animRot by="240000">
                                      <p:cBhvr>
                                        <p:cTn id="449" dur="200" fill="hold">
                                          <p:stCondLst>
                                            <p:cond delay="400"/>
                                          </p:stCondLst>
                                        </p:cTn>
                                        <p:tgtEl>
                                          <p:spTgt spid="88"/>
                                        </p:tgtEl>
                                        <p:attrNameLst>
                                          <p:attrName>r</p:attrName>
                                        </p:attrNameLst>
                                      </p:cBhvr>
                                    </p:animRot>
                                    <p:animRot by="-240000">
                                      <p:cBhvr>
                                        <p:cTn id="450" dur="200" fill="hold">
                                          <p:stCondLst>
                                            <p:cond delay="600"/>
                                          </p:stCondLst>
                                        </p:cTn>
                                        <p:tgtEl>
                                          <p:spTgt spid="88"/>
                                        </p:tgtEl>
                                        <p:attrNameLst>
                                          <p:attrName>r</p:attrName>
                                        </p:attrNameLst>
                                      </p:cBhvr>
                                    </p:animRot>
                                    <p:animRot by="120000">
                                      <p:cBhvr>
                                        <p:cTn id="451" dur="200" fill="hold">
                                          <p:stCondLst>
                                            <p:cond delay="800"/>
                                          </p:stCondLst>
                                        </p:cTn>
                                        <p:tgtEl>
                                          <p:spTgt spid="88"/>
                                        </p:tgtEl>
                                        <p:attrNameLst>
                                          <p:attrName>r</p:attrName>
                                        </p:attrNameLst>
                                      </p:cBhvr>
                                    </p:animRot>
                                  </p:childTnLst>
                                </p:cTn>
                              </p:par>
                              <p:par>
                                <p:cTn id="452" presetID="32" presetClass="emph" presetSubtype="0" fill="hold" grpId="0" nodeType="withEffect">
                                  <p:stCondLst>
                                    <p:cond delay="0"/>
                                  </p:stCondLst>
                                  <p:childTnLst>
                                    <p:animRot by="120000">
                                      <p:cBhvr>
                                        <p:cTn id="453" dur="100" fill="hold">
                                          <p:stCondLst>
                                            <p:cond delay="0"/>
                                          </p:stCondLst>
                                        </p:cTn>
                                        <p:tgtEl>
                                          <p:spTgt spid="83"/>
                                        </p:tgtEl>
                                        <p:attrNameLst>
                                          <p:attrName>r</p:attrName>
                                        </p:attrNameLst>
                                      </p:cBhvr>
                                    </p:animRot>
                                    <p:animRot by="-240000">
                                      <p:cBhvr>
                                        <p:cTn id="454" dur="200" fill="hold">
                                          <p:stCondLst>
                                            <p:cond delay="200"/>
                                          </p:stCondLst>
                                        </p:cTn>
                                        <p:tgtEl>
                                          <p:spTgt spid="83"/>
                                        </p:tgtEl>
                                        <p:attrNameLst>
                                          <p:attrName>r</p:attrName>
                                        </p:attrNameLst>
                                      </p:cBhvr>
                                    </p:animRot>
                                    <p:animRot by="240000">
                                      <p:cBhvr>
                                        <p:cTn id="455" dur="200" fill="hold">
                                          <p:stCondLst>
                                            <p:cond delay="400"/>
                                          </p:stCondLst>
                                        </p:cTn>
                                        <p:tgtEl>
                                          <p:spTgt spid="83"/>
                                        </p:tgtEl>
                                        <p:attrNameLst>
                                          <p:attrName>r</p:attrName>
                                        </p:attrNameLst>
                                      </p:cBhvr>
                                    </p:animRot>
                                    <p:animRot by="-240000">
                                      <p:cBhvr>
                                        <p:cTn id="456" dur="200" fill="hold">
                                          <p:stCondLst>
                                            <p:cond delay="600"/>
                                          </p:stCondLst>
                                        </p:cTn>
                                        <p:tgtEl>
                                          <p:spTgt spid="83"/>
                                        </p:tgtEl>
                                        <p:attrNameLst>
                                          <p:attrName>r</p:attrName>
                                        </p:attrNameLst>
                                      </p:cBhvr>
                                    </p:animRot>
                                    <p:animRot by="120000">
                                      <p:cBhvr>
                                        <p:cTn id="457" dur="200" fill="hold">
                                          <p:stCondLst>
                                            <p:cond delay="800"/>
                                          </p:stCondLst>
                                        </p:cTn>
                                        <p:tgtEl>
                                          <p:spTgt spid="83"/>
                                        </p:tgtEl>
                                        <p:attrNameLst>
                                          <p:attrName>r</p:attrName>
                                        </p:attrNameLst>
                                      </p:cBhvr>
                                    </p:animRot>
                                  </p:childTnLst>
                                </p:cTn>
                              </p:par>
                              <p:par>
                                <p:cTn id="458" presetID="32" presetClass="emph" presetSubtype="0" fill="hold" grpId="0" nodeType="withEffect">
                                  <p:stCondLst>
                                    <p:cond delay="0"/>
                                  </p:stCondLst>
                                  <p:childTnLst>
                                    <p:animRot by="120000">
                                      <p:cBhvr>
                                        <p:cTn id="459" dur="100" fill="hold">
                                          <p:stCondLst>
                                            <p:cond delay="0"/>
                                          </p:stCondLst>
                                        </p:cTn>
                                        <p:tgtEl>
                                          <p:spTgt spid="84"/>
                                        </p:tgtEl>
                                        <p:attrNameLst>
                                          <p:attrName>r</p:attrName>
                                        </p:attrNameLst>
                                      </p:cBhvr>
                                    </p:animRot>
                                    <p:animRot by="-240000">
                                      <p:cBhvr>
                                        <p:cTn id="460" dur="200" fill="hold">
                                          <p:stCondLst>
                                            <p:cond delay="200"/>
                                          </p:stCondLst>
                                        </p:cTn>
                                        <p:tgtEl>
                                          <p:spTgt spid="84"/>
                                        </p:tgtEl>
                                        <p:attrNameLst>
                                          <p:attrName>r</p:attrName>
                                        </p:attrNameLst>
                                      </p:cBhvr>
                                    </p:animRot>
                                    <p:animRot by="240000">
                                      <p:cBhvr>
                                        <p:cTn id="461" dur="200" fill="hold">
                                          <p:stCondLst>
                                            <p:cond delay="400"/>
                                          </p:stCondLst>
                                        </p:cTn>
                                        <p:tgtEl>
                                          <p:spTgt spid="84"/>
                                        </p:tgtEl>
                                        <p:attrNameLst>
                                          <p:attrName>r</p:attrName>
                                        </p:attrNameLst>
                                      </p:cBhvr>
                                    </p:animRot>
                                    <p:animRot by="-240000">
                                      <p:cBhvr>
                                        <p:cTn id="462" dur="200" fill="hold">
                                          <p:stCondLst>
                                            <p:cond delay="600"/>
                                          </p:stCondLst>
                                        </p:cTn>
                                        <p:tgtEl>
                                          <p:spTgt spid="84"/>
                                        </p:tgtEl>
                                        <p:attrNameLst>
                                          <p:attrName>r</p:attrName>
                                        </p:attrNameLst>
                                      </p:cBhvr>
                                    </p:animRot>
                                    <p:animRot by="120000">
                                      <p:cBhvr>
                                        <p:cTn id="463" dur="200" fill="hold">
                                          <p:stCondLst>
                                            <p:cond delay="800"/>
                                          </p:stCondLst>
                                        </p:cTn>
                                        <p:tgtEl>
                                          <p:spTgt spid="84"/>
                                        </p:tgtEl>
                                        <p:attrNameLst>
                                          <p:attrName>r</p:attrName>
                                        </p:attrNameLst>
                                      </p:cBhvr>
                                    </p:animRot>
                                  </p:childTnLst>
                                </p:cTn>
                              </p:par>
                              <p:par>
                                <p:cTn id="464" presetID="32" presetClass="emph" presetSubtype="0" fill="hold" grpId="0" nodeType="withEffect">
                                  <p:stCondLst>
                                    <p:cond delay="0"/>
                                  </p:stCondLst>
                                  <p:childTnLst>
                                    <p:animRot by="120000">
                                      <p:cBhvr>
                                        <p:cTn id="465" dur="100" fill="hold">
                                          <p:stCondLst>
                                            <p:cond delay="0"/>
                                          </p:stCondLst>
                                        </p:cTn>
                                        <p:tgtEl>
                                          <p:spTgt spid="81"/>
                                        </p:tgtEl>
                                        <p:attrNameLst>
                                          <p:attrName>r</p:attrName>
                                        </p:attrNameLst>
                                      </p:cBhvr>
                                    </p:animRot>
                                    <p:animRot by="-240000">
                                      <p:cBhvr>
                                        <p:cTn id="466" dur="200" fill="hold">
                                          <p:stCondLst>
                                            <p:cond delay="200"/>
                                          </p:stCondLst>
                                        </p:cTn>
                                        <p:tgtEl>
                                          <p:spTgt spid="81"/>
                                        </p:tgtEl>
                                        <p:attrNameLst>
                                          <p:attrName>r</p:attrName>
                                        </p:attrNameLst>
                                      </p:cBhvr>
                                    </p:animRot>
                                    <p:animRot by="240000">
                                      <p:cBhvr>
                                        <p:cTn id="467" dur="200" fill="hold">
                                          <p:stCondLst>
                                            <p:cond delay="400"/>
                                          </p:stCondLst>
                                        </p:cTn>
                                        <p:tgtEl>
                                          <p:spTgt spid="81"/>
                                        </p:tgtEl>
                                        <p:attrNameLst>
                                          <p:attrName>r</p:attrName>
                                        </p:attrNameLst>
                                      </p:cBhvr>
                                    </p:animRot>
                                    <p:animRot by="-240000">
                                      <p:cBhvr>
                                        <p:cTn id="468" dur="200" fill="hold">
                                          <p:stCondLst>
                                            <p:cond delay="600"/>
                                          </p:stCondLst>
                                        </p:cTn>
                                        <p:tgtEl>
                                          <p:spTgt spid="81"/>
                                        </p:tgtEl>
                                        <p:attrNameLst>
                                          <p:attrName>r</p:attrName>
                                        </p:attrNameLst>
                                      </p:cBhvr>
                                    </p:animRot>
                                    <p:animRot by="120000">
                                      <p:cBhvr>
                                        <p:cTn id="469" dur="200" fill="hold">
                                          <p:stCondLst>
                                            <p:cond delay="800"/>
                                          </p:stCondLst>
                                        </p:cTn>
                                        <p:tgtEl>
                                          <p:spTgt spid="81"/>
                                        </p:tgtEl>
                                        <p:attrNameLst>
                                          <p:attrName>r</p:attrName>
                                        </p:attrNameLst>
                                      </p:cBhvr>
                                    </p:animRot>
                                  </p:childTnLst>
                                </p:cTn>
                              </p:par>
                              <p:par>
                                <p:cTn id="470" presetID="32" presetClass="emph" presetSubtype="0" fill="hold" grpId="0" nodeType="withEffect">
                                  <p:stCondLst>
                                    <p:cond delay="0"/>
                                  </p:stCondLst>
                                  <p:childTnLst>
                                    <p:animRot by="120000">
                                      <p:cBhvr>
                                        <p:cTn id="471" dur="100" fill="hold">
                                          <p:stCondLst>
                                            <p:cond delay="0"/>
                                          </p:stCondLst>
                                        </p:cTn>
                                        <p:tgtEl>
                                          <p:spTgt spid="82"/>
                                        </p:tgtEl>
                                        <p:attrNameLst>
                                          <p:attrName>r</p:attrName>
                                        </p:attrNameLst>
                                      </p:cBhvr>
                                    </p:animRot>
                                    <p:animRot by="-240000">
                                      <p:cBhvr>
                                        <p:cTn id="472" dur="200" fill="hold">
                                          <p:stCondLst>
                                            <p:cond delay="200"/>
                                          </p:stCondLst>
                                        </p:cTn>
                                        <p:tgtEl>
                                          <p:spTgt spid="82"/>
                                        </p:tgtEl>
                                        <p:attrNameLst>
                                          <p:attrName>r</p:attrName>
                                        </p:attrNameLst>
                                      </p:cBhvr>
                                    </p:animRot>
                                    <p:animRot by="240000">
                                      <p:cBhvr>
                                        <p:cTn id="473" dur="200" fill="hold">
                                          <p:stCondLst>
                                            <p:cond delay="400"/>
                                          </p:stCondLst>
                                        </p:cTn>
                                        <p:tgtEl>
                                          <p:spTgt spid="82"/>
                                        </p:tgtEl>
                                        <p:attrNameLst>
                                          <p:attrName>r</p:attrName>
                                        </p:attrNameLst>
                                      </p:cBhvr>
                                    </p:animRot>
                                    <p:animRot by="-240000">
                                      <p:cBhvr>
                                        <p:cTn id="474" dur="200" fill="hold">
                                          <p:stCondLst>
                                            <p:cond delay="600"/>
                                          </p:stCondLst>
                                        </p:cTn>
                                        <p:tgtEl>
                                          <p:spTgt spid="82"/>
                                        </p:tgtEl>
                                        <p:attrNameLst>
                                          <p:attrName>r</p:attrName>
                                        </p:attrNameLst>
                                      </p:cBhvr>
                                    </p:animRot>
                                    <p:animRot by="120000">
                                      <p:cBhvr>
                                        <p:cTn id="475" dur="200" fill="hold">
                                          <p:stCondLst>
                                            <p:cond delay="800"/>
                                          </p:stCondLst>
                                        </p:cTn>
                                        <p:tgtEl>
                                          <p:spTgt spid="82"/>
                                        </p:tgtEl>
                                        <p:attrNameLst>
                                          <p:attrName>r</p:attrName>
                                        </p:attrNameLst>
                                      </p:cBhvr>
                                    </p:animRot>
                                  </p:childTnLst>
                                </p:cTn>
                              </p:par>
                              <p:par>
                                <p:cTn id="476" presetID="1" presetClass="entr" presetSubtype="0" fill="hold" grpId="0" nodeType="withEffect">
                                  <p:stCondLst>
                                    <p:cond delay="0"/>
                                  </p:stCondLst>
                                  <p:childTnLst>
                                    <p:set>
                                      <p:cBhvr>
                                        <p:cTn id="477" dur="1" fill="hold">
                                          <p:stCondLst>
                                            <p:cond delay="0"/>
                                          </p:stCondLst>
                                        </p:cTn>
                                        <p:tgtEl>
                                          <p:spTgt spid="8"/>
                                        </p:tgtEl>
                                        <p:attrNameLst>
                                          <p:attrName>style.visibility</p:attrName>
                                        </p:attrNameLst>
                                      </p:cBhvr>
                                      <p:to>
                                        <p:strVal val="visible"/>
                                      </p:to>
                                    </p:set>
                                  </p:childTnLst>
                                </p:cTn>
                              </p:par>
                              <p:par>
                                <p:cTn id="478" presetID="1" presetClass="emph" presetSubtype="2" fill="hold" nodeType="withEffect">
                                  <p:stCondLst>
                                    <p:cond delay="200"/>
                                  </p:stCondLst>
                                  <p:childTnLst>
                                    <p:animClr clrSpc="rgb" dir="cw">
                                      <p:cBhvr>
                                        <p:cTn id="479" dur="500" fill="hold"/>
                                        <p:tgtEl>
                                          <p:spTgt spid="68"/>
                                        </p:tgtEl>
                                        <p:attrNameLst>
                                          <p:attrName>fillcolor</p:attrName>
                                        </p:attrNameLst>
                                      </p:cBhvr>
                                      <p:to>
                                        <a:srgbClr val="FF0000"/>
                                      </p:to>
                                    </p:animClr>
                                    <p:set>
                                      <p:cBhvr>
                                        <p:cTn id="480" dur="500" fill="hold"/>
                                        <p:tgtEl>
                                          <p:spTgt spid="68"/>
                                        </p:tgtEl>
                                        <p:attrNameLst>
                                          <p:attrName>fill.type</p:attrName>
                                        </p:attrNameLst>
                                      </p:cBhvr>
                                      <p:to>
                                        <p:strVal val="solid"/>
                                      </p:to>
                                    </p:set>
                                    <p:set>
                                      <p:cBhvr>
                                        <p:cTn id="481"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2" grpId="0" animBg="1"/>
      <p:bldP spid="43" grpId="0" animBg="1"/>
      <p:bldP spid="40" grpId="0" animBg="1"/>
      <p:bldP spid="41" grpId="0" animBg="1"/>
      <p:bldP spid="36" grpId="0" animBg="1"/>
      <p:bldP spid="37" grpId="0" animBg="1"/>
      <p:bldP spid="34" grpId="0" animBg="1"/>
      <p:bldP spid="35" grpId="0" animBg="1"/>
      <p:bldP spid="28" grpId="0" animBg="1"/>
      <p:bldP spid="29" grpId="0" animBg="1"/>
      <p:bldP spid="26" grpId="0" animBg="1"/>
      <p:bldP spid="27" grpId="0" animBg="1"/>
      <p:bldP spid="22" grpId="0" animBg="1"/>
      <p:bldP spid="23" grpId="0" animBg="1"/>
      <p:bldP spid="20" grpId="0" animBg="1"/>
      <p:bldP spid="21" grpId="0" animBg="1"/>
      <p:bldP spid="14" grpId="0" animBg="1"/>
      <p:bldP spid="15" grpId="0" animBg="1"/>
      <p:bldP spid="12" grpId="0" animBg="1"/>
      <p:bldP spid="13" grpId="0" animBg="1"/>
      <p:bldP spid="95" grpId="0" animBg="1"/>
      <p:bldP spid="96" grpId="0" animBg="1"/>
      <p:bldP spid="93" grpId="0" animBg="1"/>
      <p:bldP spid="94" grpId="0" animBg="1"/>
      <p:bldP spid="89" grpId="0" animBg="1"/>
      <p:bldP spid="90" grpId="0" animBg="1"/>
      <p:bldP spid="87" grpId="0" animBg="1"/>
      <p:bldP spid="88" grpId="0" animBg="1"/>
      <p:bldP spid="83" grpId="0" animBg="1"/>
      <p:bldP spid="84" grpId="0" animBg="1"/>
      <p:bldP spid="81" grpId="0" animBg="1"/>
      <p:bldP spid="82" grpId="0" animBg="1"/>
      <p:bldP spid="44" grpId="0" animBg="1"/>
      <p:bldP spid="44" grpId="1" animBg="1"/>
      <p:bldP spid="45" grpId="0" animBg="1"/>
      <p:bldP spid="45" grpId="1" animBg="1"/>
      <p:bldP spid="45" grpId="2" animBg="1"/>
      <p:bldP spid="73" grpId="0" animBg="1"/>
      <p:bldP spid="73" grpId="1" animBg="1"/>
      <p:bldP spid="73" grpId="2" animBg="1"/>
      <p:bldP spid="98" grpId="0" animBg="1"/>
      <p:bldP spid="98" grpId="1" animBg="1"/>
      <p:bldP spid="98" grpId="2" animBg="1"/>
      <p:bldP spid="99" grpId="0" animBg="1"/>
      <p:bldP spid="99" grpId="1" animBg="1"/>
      <p:bldP spid="99" grpId="2" animBg="1"/>
      <p:bldP spid="46" grpId="0" animBg="1"/>
      <p:bldP spid="46" grpId="1" animBg="1"/>
      <p:bldP spid="47" grpId="0" animBg="1"/>
      <p:bldP spid="47" grpId="1" animBg="1"/>
      <p:bldP spid="48" grpId="0" animBg="1"/>
      <p:bldP spid="48" grpId="1" animBg="1"/>
      <p:bldP spid="48" grpId="2" animBg="1"/>
      <p:bldP spid="100" grpId="0" animBg="1"/>
      <p:bldP spid="100" grpId="1" animBg="1"/>
      <p:bldP spid="100" grpId="2" animBg="1"/>
      <p:bldP spid="4" grpId="0"/>
      <p:bldP spid="4" grpId="1"/>
      <p:bldP spid="51" grpId="0"/>
      <p:bldP spid="51" grpId="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with CABA</a:t>
            </a:r>
            <a:endParaRPr lang="en-US" dirty="0"/>
          </a:p>
        </p:txBody>
      </p:sp>
      <p:sp>
        <p:nvSpPr>
          <p:cNvPr id="4" name="Content Placeholder 3"/>
          <p:cNvSpPr>
            <a:spLocks noGrp="1"/>
          </p:cNvSpPr>
          <p:nvPr>
            <p:ph sz="quarter" idx="1"/>
          </p:nvPr>
        </p:nvSpPr>
        <p:spPr>
          <a:xfrm>
            <a:off x="382524" y="1066800"/>
            <a:ext cx="8455152" cy="4648200"/>
          </a:xfrm>
        </p:spPr>
        <p:txBody>
          <a:bodyPr>
            <a:normAutofit fontScale="85000" lnSpcReduction="10000"/>
          </a:bodyPr>
          <a:lstStyle/>
          <a:p>
            <a:r>
              <a:rPr lang="en-US" sz="3200" i="0" dirty="0" smtClean="0"/>
              <a:t>Use assist warps to:</a:t>
            </a:r>
          </a:p>
          <a:p>
            <a:pPr lvl="1"/>
            <a:r>
              <a:rPr lang="en-US" sz="2800" i="0" dirty="0" smtClean="0"/>
              <a:t>Compress </a:t>
            </a:r>
            <a:r>
              <a:rPr lang="en-US" sz="2800" i="0" dirty="0"/>
              <a:t>cache blocks before </a:t>
            </a:r>
            <a:r>
              <a:rPr lang="en-US" sz="2800" i="0" dirty="0" smtClean="0"/>
              <a:t>writing to memory</a:t>
            </a:r>
          </a:p>
          <a:p>
            <a:pPr lvl="1"/>
            <a:r>
              <a:rPr lang="en-US" sz="2800" i="0" dirty="0" smtClean="0"/>
              <a:t>Decompress </a:t>
            </a:r>
            <a:r>
              <a:rPr lang="en-US" sz="2800" i="0" dirty="0"/>
              <a:t>cache blocks before </a:t>
            </a:r>
            <a:r>
              <a:rPr lang="en-US" sz="2800" dirty="0" smtClean="0"/>
              <a:t>placing</a:t>
            </a:r>
            <a:r>
              <a:rPr lang="en-US" sz="2800" i="0" dirty="0" smtClean="0"/>
              <a:t> </a:t>
            </a:r>
            <a:r>
              <a:rPr lang="en-US" sz="2800" i="0" dirty="0"/>
              <a:t>into the </a:t>
            </a:r>
            <a:r>
              <a:rPr lang="en-US" sz="2800" i="0" dirty="0" smtClean="0"/>
              <a:t>cache</a:t>
            </a:r>
          </a:p>
          <a:p>
            <a:r>
              <a:rPr lang="en-US" sz="3100" i="0" dirty="0">
                <a:solidFill>
                  <a:srgbClr val="C00000"/>
                </a:solidFill>
              </a:rPr>
              <a:t>CABA </a:t>
            </a:r>
            <a:r>
              <a:rPr lang="en-US" sz="3100" i="0" dirty="0" smtClean="0">
                <a:solidFill>
                  <a:srgbClr val="C00000"/>
                </a:solidFill>
              </a:rPr>
              <a:t>flexibly enables various </a:t>
            </a:r>
            <a:r>
              <a:rPr lang="en-US" sz="3100" i="0" dirty="0">
                <a:solidFill>
                  <a:srgbClr val="C00000"/>
                </a:solidFill>
              </a:rPr>
              <a:t>compression </a:t>
            </a:r>
            <a:r>
              <a:rPr lang="en-US" sz="3100" i="0" dirty="0" smtClean="0">
                <a:solidFill>
                  <a:srgbClr val="C00000"/>
                </a:solidFill>
              </a:rPr>
              <a:t>algorithms</a:t>
            </a:r>
          </a:p>
          <a:p>
            <a:r>
              <a:rPr lang="en-US" sz="3200" i="0" dirty="0" smtClean="0">
                <a:cs typeface="Calibri" pitchFamily="34" charset="0"/>
              </a:rPr>
              <a:t>Example: </a:t>
            </a:r>
            <a:r>
              <a:rPr lang="en-US" sz="3200" b="1" i="0" dirty="0" smtClean="0">
                <a:solidFill>
                  <a:schemeClr val="tx2"/>
                </a:solidFill>
                <a:cs typeface="Calibri" pitchFamily="34" charset="0"/>
              </a:rPr>
              <a:t>BDI </a:t>
            </a:r>
            <a:r>
              <a:rPr lang="en-US" sz="3200" b="1" i="0" dirty="0">
                <a:solidFill>
                  <a:schemeClr val="tx2"/>
                </a:solidFill>
                <a:cs typeface="Calibri" pitchFamily="34" charset="0"/>
              </a:rPr>
              <a:t>Compression </a:t>
            </a:r>
            <a:r>
              <a:rPr lang="en-US" sz="4000" b="1" i="0" baseline="-25000" dirty="0" smtClean="0">
                <a:solidFill>
                  <a:schemeClr val="tx2"/>
                </a:solidFill>
                <a:cs typeface="Calibri" pitchFamily="34" charset="0"/>
              </a:rPr>
              <a:t>[</a:t>
            </a:r>
            <a:r>
              <a:rPr lang="en-US" sz="4000" b="1" i="0" baseline="-25000" dirty="0" err="1" smtClean="0">
                <a:solidFill>
                  <a:schemeClr val="tx2"/>
                </a:solidFill>
                <a:cs typeface="Calibri" pitchFamily="34" charset="0"/>
              </a:rPr>
              <a:t>Pekhimenko</a:t>
            </a:r>
            <a:r>
              <a:rPr lang="en-US" sz="4000" b="1" i="0" baseline="-25000" dirty="0" smtClean="0">
                <a:solidFill>
                  <a:schemeClr val="tx2"/>
                </a:solidFill>
                <a:cs typeface="Calibri" pitchFamily="34" charset="0"/>
              </a:rPr>
              <a:t>+ PACT </a:t>
            </a:r>
            <a:r>
              <a:rPr lang="en-US" sz="4000" b="1" i="0" baseline="-25000" dirty="0">
                <a:solidFill>
                  <a:schemeClr val="tx2"/>
                </a:solidFill>
                <a:cs typeface="Calibri" pitchFamily="34" charset="0"/>
              </a:rPr>
              <a:t>’12]</a:t>
            </a:r>
            <a:endParaRPr lang="en-US" sz="3100" i="0" dirty="0" smtClean="0"/>
          </a:p>
          <a:p>
            <a:pPr lvl="1"/>
            <a:r>
              <a:rPr lang="en-US" sz="2800" dirty="0"/>
              <a:t>Parallelizable across SIMT width</a:t>
            </a:r>
          </a:p>
          <a:p>
            <a:pPr lvl="1"/>
            <a:r>
              <a:rPr lang="en-US" sz="2800" dirty="0"/>
              <a:t>Low </a:t>
            </a:r>
            <a:r>
              <a:rPr lang="en-US" sz="2800" dirty="0" smtClean="0"/>
              <a:t>latency</a:t>
            </a:r>
          </a:p>
          <a:p>
            <a:r>
              <a:rPr lang="en-US" sz="3100" i="0" dirty="0" smtClean="0"/>
              <a:t>Others: </a:t>
            </a:r>
            <a:r>
              <a:rPr lang="en-US" sz="2800" b="1" i="0" dirty="0" smtClean="0"/>
              <a:t>FPC</a:t>
            </a:r>
            <a:r>
              <a:rPr lang="en-US" sz="2800" b="1" i="0" dirty="0" smtClean="0">
                <a:cs typeface="Calibri" pitchFamily="34" charset="0"/>
              </a:rPr>
              <a:t> </a:t>
            </a:r>
            <a:r>
              <a:rPr lang="en-US" sz="3600" b="1" i="0" baseline="-25000" dirty="0" smtClean="0">
                <a:cs typeface="Calibri" pitchFamily="34" charset="0"/>
              </a:rPr>
              <a:t>[</a:t>
            </a:r>
            <a:r>
              <a:rPr lang="en-US" sz="3600" b="1" i="0" baseline="-25000" dirty="0" err="1" smtClean="0">
                <a:cs typeface="Calibri" pitchFamily="34" charset="0"/>
              </a:rPr>
              <a:t>Alameldeen</a:t>
            </a:r>
            <a:r>
              <a:rPr lang="en-US" sz="3600" b="1" i="0" baseline="-25000" dirty="0" smtClean="0">
                <a:cs typeface="Calibri" pitchFamily="34" charset="0"/>
              </a:rPr>
              <a:t>+ TR ’04],</a:t>
            </a:r>
            <a:r>
              <a:rPr lang="en-US" sz="2800" b="1" i="0" dirty="0" smtClean="0">
                <a:cs typeface="Calibri" pitchFamily="34" charset="0"/>
              </a:rPr>
              <a:t> C-Pack </a:t>
            </a:r>
            <a:r>
              <a:rPr lang="en-US" sz="3600" b="1" i="0" baseline="-25000" dirty="0" smtClean="0">
                <a:cs typeface="Calibri" pitchFamily="34" charset="0"/>
              </a:rPr>
              <a:t>[Chen+ VLSI ’10]</a:t>
            </a:r>
            <a:endParaRPr lang="en-US" sz="2800" i="0" dirty="0"/>
          </a:p>
          <a:p>
            <a:endParaRPr lang="en-US" sz="2800" dirty="0"/>
          </a:p>
          <a:p>
            <a:endParaRPr lang="en-US" sz="3100" dirty="0"/>
          </a:p>
          <a:p>
            <a:pPr lvl="1"/>
            <a:endParaRPr lang="en-US" sz="2800" dirty="0"/>
          </a:p>
          <a:p>
            <a:endParaRPr lang="en-US" sz="3100" i="0" dirty="0"/>
          </a:p>
        </p:txBody>
      </p:sp>
    </p:spTree>
    <p:extLst>
      <p:ext uri="{BB962C8B-B14F-4D97-AF65-F5344CB8AC3E}">
        <p14:creationId xmlns:p14="http://schemas.microsoft.com/office/powerpoint/2010/main" val="15980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Decompression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5240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L2 + Memory</a:t>
            </a:r>
            <a:endParaRPr lang="en-US" sz="24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sp>
        <p:nvSpPr>
          <p:cNvPr id="50" name="Uncompressed: Blur"/>
          <p:cNvSpPr/>
          <p:nvPr/>
        </p:nvSpPr>
        <p:spPr>
          <a:xfrm>
            <a:off x="4419600" y="2325698"/>
            <a:ext cx="1371600" cy="3352800"/>
          </a:xfrm>
          <a:prstGeom prst="roundRect">
            <a:avLst/>
          </a:prstGeom>
          <a:pattFill prst="wdUpDiag">
            <a:fgClr>
              <a:schemeClr val="accent1">
                <a:lumMod val="40000"/>
                <a:lumOff val="60000"/>
              </a:schemeClr>
            </a:fgClr>
            <a:bgClr>
              <a:schemeClr val="bg1"/>
            </a:bgClr>
          </a:patt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latin typeface="Candara" pitchFamily="34" charset="0"/>
            </a:endParaRPr>
          </a:p>
        </p:txBody>
      </p:sp>
      <p:sp>
        <p:nvSpPr>
          <p:cNvPr id="51" name="TextBox: Uncompressed"/>
          <p:cNvSpPr txBox="1"/>
          <p:nvPr/>
        </p:nvSpPr>
        <p:spPr>
          <a:xfrm rot="20472722">
            <a:off x="3832455" y="3898373"/>
            <a:ext cx="2710999" cy="584775"/>
          </a:xfrm>
          <a:prstGeom prst="rect">
            <a:avLst/>
          </a:prstGeom>
          <a:noFill/>
        </p:spPr>
        <p:txBody>
          <a:bodyPr wrap="none" rtlCol="0">
            <a:spAutoFit/>
          </a:bodyPr>
          <a:lstStyle/>
          <a:p>
            <a:r>
              <a:rPr lang="en-US" sz="3200" b="1" i="1" dirty="0" smtClean="0">
                <a:latin typeface="Candara" pitchFamily="34" charset="0"/>
              </a:rPr>
              <a:t>Uncompressed</a:t>
            </a:r>
            <a:endParaRPr lang="en-US" sz="3200" b="1" i="1" dirty="0">
              <a:latin typeface="Candara" pitchFamily="34" charset="0"/>
            </a:endParaRPr>
          </a:p>
        </p:txBody>
      </p:sp>
      <p:sp>
        <p:nvSpPr>
          <p:cNvPr id="52" name="Compressed: Blur"/>
          <p:cNvSpPr/>
          <p:nvPr/>
        </p:nvSpPr>
        <p:spPr>
          <a:xfrm>
            <a:off x="6705600" y="2212997"/>
            <a:ext cx="1524000" cy="3578203"/>
          </a:xfrm>
          <a:prstGeom prst="roundRect">
            <a:avLst/>
          </a:prstGeom>
          <a:pattFill prst="wdUpDiag">
            <a:fgClr>
              <a:schemeClr val="accent1">
                <a:lumMod val="40000"/>
                <a:lumOff val="60000"/>
              </a:schemeClr>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tx1"/>
              </a:solidFill>
              <a:latin typeface="Candara" pitchFamily="34" charset="0"/>
            </a:endParaRPr>
          </a:p>
        </p:txBody>
      </p:sp>
      <p:sp>
        <p:nvSpPr>
          <p:cNvPr id="53" name="TextBox: Compressed"/>
          <p:cNvSpPr txBox="1"/>
          <p:nvPr/>
        </p:nvSpPr>
        <p:spPr>
          <a:xfrm rot="20472722">
            <a:off x="6413035" y="3709711"/>
            <a:ext cx="2266967" cy="584775"/>
          </a:xfrm>
          <a:prstGeom prst="rect">
            <a:avLst/>
          </a:prstGeom>
          <a:noFill/>
        </p:spPr>
        <p:txBody>
          <a:bodyPr wrap="none" rtlCol="0">
            <a:spAutoFit/>
          </a:bodyPr>
          <a:lstStyle/>
          <a:p>
            <a:r>
              <a:rPr lang="en-US" sz="3200" b="1" i="1" dirty="0">
                <a:latin typeface="Candara" pitchFamily="34" charset="0"/>
              </a:rPr>
              <a:t>C</a:t>
            </a:r>
            <a:r>
              <a:rPr lang="en-US" sz="3200" b="1" i="1" dirty="0" smtClean="0">
                <a:latin typeface="Candara" pitchFamily="34" charset="0"/>
              </a:rPr>
              <a:t>ompressed</a:t>
            </a:r>
            <a:endParaRPr lang="en-US" sz="3200" b="1" i="1" dirty="0">
              <a:latin typeface="Candara" pitchFamily="34" charset="0"/>
            </a:endParaRPr>
          </a:p>
        </p:txBody>
      </p:sp>
      <p:cxnSp>
        <p:nvCxnSpPr>
          <p:cNvPr id="55" name="Arrow to L1D"/>
          <p:cNvCxnSpPr/>
          <p:nvPr/>
        </p:nvCxnSpPr>
        <p:spPr>
          <a:xfrm>
            <a:off x="3555325" y="3429000"/>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Arrow from L1D"/>
          <p:cNvCxnSpPr/>
          <p:nvPr/>
        </p:nvCxnSpPr>
        <p:spPr>
          <a:xfrm flipH="1">
            <a:off x="3555325" y="4660973"/>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L1D Hit"/>
          <p:cNvSpPr/>
          <p:nvPr/>
        </p:nvSpPr>
        <p:spPr>
          <a:xfrm>
            <a:off x="4419600" y="2325698"/>
            <a:ext cx="1371600" cy="3352800"/>
          </a:xfrm>
          <a:prstGeom prst="roundRect">
            <a:avLst/>
          </a:prstGeom>
          <a:solidFill>
            <a:srgbClr val="7EDC7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Hit!</a:t>
            </a:r>
            <a:endParaRPr lang="en-US" sz="2800" b="1" i="1" dirty="0">
              <a:solidFill>
                <a:schemeClr val="tx1"/>
              </a:solidFill>
              <a:latin typeface="Candara" pitchFamily="34" charset="0"/>
            </a:endParaRPr>
          </a:p>
        </p:txBody>
      </p:sp>
      <p:sp>
        <p:nvSpPr>
          <p:cNvPr id="61" name="L1D Miss"/>
          <p:cNvSpPr/>
          <p:nvPr/>
        </p:nvSpPr>
        <p:spPr>
          <a:xfrm>
            <a:off x="4419600" y="2324100"/>
            <a:ext cx="1371600" cy="3352800"/>
          </a:xfrm>
          <a:prstGeom prst="roundRect">
            <a:avLst/>
          </a:prstGeom>
          <a:solidFill>
            <a:schemeClr val="accent2">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Miss!</a:t>
            </a:r>
            <a:endParaRPr lang="en-US" sz="2800" b="1" i="1" dirty="0">
              <a:solidFill>
                <a:schemeClr val="tx1"/>
              </a:solidFill>
              <a:latin typeface="Candara" pitchFamily="34" charset="0"/>
            </a:endParaRPr>
          </a:p>
        </p:txBody>
      </p:sp>
      <p:cxnSp>
        <p:nvCxnSpPr>
          <p:cNvPr id="65" name="Arrow to/from Mem"/>
          <p:cNvCxnSpPr>
            <a:stCxn id="61" idx="3"/>
            <a:endCxn id="45" idx="1"/>
          </p:cNvCxnSpPr>
          <p:nvPr/>
        </p:nvCxnSpPr>
        <p:spPr>
          <a:xfrm>
            <a:off x="5791200" y="4000500"/>
            <a:ext cx="914400" cy="1599"/>
          </a:xfrm>
          <a:prstGeom prst="straightConnector1">
            <a:avLst/>
          </a:prstGeom>
          <a:ln w="571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L1D cache line"/>
          <p:cNvSpPr/>
          <p:nvPr/>
        </p:nvSpPr>
        <p:spPr>
          <a:xfrm>
            <a:off x="6705600" y="2771800"/>
            <a:ext cx="6858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Trigger Arrow"/>
          <p:cNvCxnSpPr>
            <a:endCxn id="48" idx="3"/>
          </p:cNvCxnSpPr>
          <p:nvPr/>
        </p:nvCxnSpPr>
        <p:spPr>
          <a:xfrm flipH="1" flipV="1">
            <a:off x="3324988" y="2592398"/>
            <a:ext cx="962030" cy="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Trigger"/>
          <p:cNvSpPr txBox="1"/>
          <p:nvPr/>
        </p:nvSpPr>
        <p:spPr>
          <a:xfrm>
            <a:off x="3499415" y="2193384"/>
            <a:ext cx="950517" cy="400110"/>
          </a:xfrm>
          <a:prstGeom prst="rect">
            <a:avLst/>
          </a:prstGeom>
          <a:noFill/>
        </p:spPr>
        <p:txBody>
          <a:bodyPr wrap="none" rtlCol="0">
            <a:spAutoFit/>
          </a:bodyPr>
          <a:lstStyle/>
          <a:p>
            <a:r>
              <a:rPr lang="en-US" sz="2000" b="1" i="1" dirty="0" smtClean="0">
                <a:latin typeface="Candara" pitchFamily="34" charset="0"/>
              </a:rPr>
              <a:t>Trigger</a:t>
            </a:r>
            <a:endParaRPr lang="en-US" sz="2000" b="1" i="1" dirty="0">
              <a:latin typeface="Candara" pitchFamily="34" charset="0"/>
            </a:endParaRPr>
          </a:p>
        </p:txBody>
      </p:sp>
      <p:cxnSp>
        <p:nvCxnSpPr>
          <p:cNvPr id="86" name="AWS arrow"/>
          <p:cNvCxnSpPr>
            <a:stCxn id="48" idx="0"/>
            <a:endCxn id="46" idx="0"/>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Arrow to scheduler"/>
          <p:cNvCxnSpPr>
            <a:stCxn id="46" idx="2"/>
            <a:endCxn id="43" idx="0"/>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Cache slot"/>
          <p:cNvSpPr/>
          <p:nvPr/>
        </p:nvSpPr>
        <p:spPr>
          <a:xfrm>
            <a:off x="4419600" y="2790125"/>
            <a:ext cx="13716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ache slot"/>
          <p:cNvSpPr/>
          <p:nvPr/>
        </p:nvSpPr>
        <p:spPr>
          <a:xfrm>
            <a:off x="6705600" y="2783925"/>
            <a:ext cx="15240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35" presetClass="path" presetSubtype="0" accel="50000" decel="50000" fill="hold" grpId="2" nodeType="withEffect">
                                  <p:stCondLst>
                                    <p:cond delay="0"/>
                                  </p:stCondLst>
                                  <p:childTnLst>
                                    <p:animMotion origin="layout" path="M -3.33333E-6 -1.11111E-6 L -0.25 -1.11111E-6 " pathEditMode="relative" rAng="0" ptsTypes="AA">
                                      <p:cBhvr>
                                        <p:cTn id="74" dur="500" fill="hold"/>
                                        <p:tgtEl>
                                          <p:spTgt spid="66"/>
                                        </p:tgtEl>
                                        <p:attrNameLst>
                                          <p:attrName>ppt_x</p:attrName>
                                          <p:attrName>ppt_y</p:attrName>
                                        </p:attrNameLst>
                                      </p:cBhvr>
                                      <p:rCtr x="-12500" y="0"/>
                                    </p:animMotion>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34"/>
                                        </p:tgtEl>
                                        <p:attrNameLst>
                                          <p:attrName>fillcolor</p:attrName>
                                        </p:attrNameLst>
                                      </p:cBhvr>
                                      <p:to>
                                        <a:srgbClr val="33CC33"/>
                                      </p:to>
                                    </p:animClr>
                                    <p:set>
                                      <p:cBhvr>
                                        <p:cTn id="97" dur="1000" fill="hold"/>
                                        <p:tgtEl>
                                          <p:spTgt spid="34"/>
                                        </p:tgtEl>
                                        <p:attrNameLst>
                                          <p:attrName>fill.type</p:attrName>
                                        </p:attrNameLst>
                                      </p:cBhvr>
                                      <p:to>
                                        <p:strVal val="solid"/>
                                      </p:to>
                                    </p:set>
                                    <p:set>
                                      <p:cBhvr>
                                        <p:cTn id="98" dur="1000" fill="hold"/>
                                        <p:tgtEl>
                                          <p:spTgt spid="3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1000" fill="hold"/>
                                        <p:tgtEl>
                                          <p:spTgt spid="37"/>
                                        </p:tgtEl>
                                        <p:attrNameLst>
                                          <p:attrName>fillcolor</p:attrName>
                                        </p:attrNameLst>
                                      </p:cBhvr>
                                      <p:to>
                                        <a:srgbClr val="33CC33"/>
                                      </p:to>
                                    </p:animClr>
                                    <p:set>
                                      <p:cBhvr>
                                        <p:cTn id="101" dur="1000" fill="hold"/>
                                        <p:tgtEl>
                                          <p:spTgt spid="37"/>
                                        </p:tgtEl>
                                        <p:attrNameLst>
                                          <p:attrName>fill.type</p:attrName>
                                        </p:attrNameLst>
                                      </p:cBhvr>
                                      <p:to>
                                        <p:strVal val="solid"/>
                                      </p:to>
                                    </p:set>
                                    <p:set>
                                      <p:cBhvr>
                                        <p:cTn id="102" dur="1000" fill="hold"/>
                                        <p:tgtEl>
                                          <p:spTgt spid="37"/>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00" fill="hold"/>
                                        <p:tgtEl>
                                          <p:spTgt spid="35"/>
                                        </p:tgtEl>
                                        <p:attrNameLst>
                                          <p:attrName>fillcolor</p:attrName>
                                        </p:attrNameLst>
                                      </p:cBhvr>
                                      <p:to>
                                        <a:srgbClr val="33CC33"/>
                                      </p:to>
                                    </p:animClr>
                                    <p:set>
                                      <p:cBhvr>
                                        <p:cTn id="105" dur="1000" fill="hold"/>
                                        <p:tgtEl>
                                          <p:spTgt spid="35"/>
                                        </p:tgtEl>
                                        <p:attrNameLst>
                                          <p:attrName>fill.type</p:attrName>
                                        </p:attrNameLst>
                                      </p:cBhvr>
                                      <p:to>
                                        <p:strVal val="solid"/>
                                      </p:to>
                                    </p:set>
                                    <p:set>
                                      <p:cBhvr>
                                        <p:cTn id="106" dur="1000" fill="hold"/>
                                        <p:tgtEl>
                                          <p:spTgt spid="35"/>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1000" fill="hold"/>
                                        <p:tgtEl>
                                          <p:spTgt spid="36"/>
                                        </p:tgtEl>
                                        <p:attrNameLst>
                                          <p:attrName>fillcolor</p:attrName>
                                        </p:attrNameLst>
                                      </p:cBhvr>
                                      <p:to>
                                        <a:srgbClr val="33CC33"/>
                                      </p:to>
                                    </p:animClr>
                                    <p:set>
                                      <p:cBhvr>
                                        <p:cTn id="109" dur="1000" fill="hold"/>
                                        <p:tgtEl>
                                          <p:spTgt spid="36"/>
                                        </p:tgtEl>
                                        <p:attrNameLst>
                                          <p:attrName>fill.type</p:attrName>
                                        </p:attrNameLst>
                                      </p:cBhvr>
                                      <p:to>
                                        <p:strVal val="solid"/>
                                      </p:to>
                                    </p:set>
                                    <p:set>
                                      <p:cBhvr>
                                        <p:cTn id="110" dur="1000" fill="hold"/>
                                        <p:tgtEl>
                                          <p:spTgt spid="36"/>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4" nodeType="clickEffect">
                                  <p:stCondLst>
                                    <p:cond delay="0"/>
                                  </p:stCondLst>
                                  <p:childTnLst>
                                    <p:animMotion origin="layout" path="M -0.25 -1.11111E-6 L -0.5401 0.22662 " pathEditMode="relative" rAng="0" ptsTypes="AA">
                                      <p:cBhvr>
                                        <p:cTn id="114" dur="500" fill="hold"/>
                                        <p:tgtEl>
                                          <p:spTgt spid="66"/>
                                        </p:tgtEl>
                                        <p:attrNameLst>
                                          <p:attrName>ppt_x</p:attrName>
                                          <p:attrName>ppt_y</p:attrName>
                                        </p:attrNameLst>
                                      </p:cBhvr>
                                      <p:rCtr x="-14444" y="11088"/>
                                    </p:animMotion>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500" fill="hold"/>
                                        <p:tgtEl>
                                          <p:spTgt spid="66"/>
                                        </p:tgtEl>
                                      </p:cBhvr>
                                      <p:by x="200000" y="100000"/>
                                    </p:animScale>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3" nodeType="clickEffect">
                                  <p:stCondLst>
                                    <p:cond delay="0"/>
                                  </p:stCondLst>
                                  <p:childTnLst>
                                    <p:animMotion origin="layout" path="M -0.5401 0.23195 L -0.2125 0.00278 " pathEditMode="relative" rAng="0" ptsTypes="AA">
                                      <p:cBhvr>
                                        <p:cTn id="122" dur="500" fill="hold"/>
                                        <p:tgtEl>
                                          <p:spTgt spid="66"/>
                                        </p:tgtEl>
                                        <p:attrNameLst>
                                          <p:attrName>ppt_x</p:attrName>
                                          <p:attrName>ppt_y</p:attrName>
                                        </p:attrNameLst>
                                      </p:cBhvr>
                                      <p:rCtr x="1637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animBg="1"/>
      <p:bldP spid="52" grpId="1" animBg="1"/>
      <p:bldP spid="53" grpId="0"/>
      <p:bldP spid="53" grpId="1"/>
      <p:bldP spid="60" grpId="0" animBg="1"/>
      <p:bldP spid="60" grpId="1" animBg="1"/>
      <p:bldP spid="61" grpId="0" animBg="1"/>
      <p:bldP spid="61" grpId="1" animBg="1"/>
      <p:bldP spid="66" grpId="0" animBg="1"/>
      <p:bldP spid="66" grpId="1" animBg="1"/>
      <p:bldP spid="66" grpId="2" animBg="1"/>
      <p:bldP spid="66" grpId="3" animBg="1"/>
      <p:bldP spid="66" grpId="4" animBg="1"/>
      <p:bldP spid="73" grpId="0"/>
      <p:bldP spid="91" grpId="0" animBg="1"/>
      <p:bldP spid="54" grpId="0" animBg="1"/>
      <p:bldP spid="5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6002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L2 + Memory</a:t>
            </a:r>
            <a:endParaRPr lang="en-US" sz="28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cxnSp>
        <p:nvCxnSpPr>
          <p:cNvPr id="7" name="Arrow to L1D"/>
          <p:cNvCxnSpPr/>
          <p:nvPr/>
        </p:nvCxnSpPr>
        <p:spPr>
          <a:xfrm>
            <a:off x="3546223" y="3246634"/>
            <a:ext cx="873377"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L1D cache line"/>
          <p:cNvSpPr/>
          <p:nvPr/>
        </p:nvSpPr>
        <p:spPr>
          <a:xfrm>
            <a:off x="4419600" y="2743200"/>
            <a:ext cx="13716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Arrow: to controller"/>
          <p:cNvCxnSpPr>
            <a:endCxn id="48" idx="3"/>
          </p:cNvCxnSpPr>
          <p:nvPr/>
        </p:nvCxnSpPr>
        <p:spPr>
          <a:xfrm flipH="1">
            <a:off x="3324988" y="2587574"/>
            <a:ext cx="942212" cy="48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 Trigger"/>
          <p:cNvSpPr txBox="1"/>
          <p:nvPr/>
        </p:nvSpPr>
        <p:spPr>
          <a:xfrm>
            <a:off x="3545065" y="2192447"/>
            <a:ext cx="874535" cy="369332"/>
          </a:xfrm>
          <a:prstGeom prst="rect">
            <a:avLst/>
          </a:prstGeom>
          <a:noFill/>
        </p:spPr>
        <p:txBody>
          <a:bodyPr wrap="none" rtlCol="0">
            <a:spAutoFit/>
          </a:bodyPr>
          <a:lstStyle/>
          <a:p>
            <a:r>
              <a:rPr lang="en-US" b="1" i="1" dirty="0" smtClean="0">
                <a:latin typeface="Candara" pitchFamily="34" charset="0"/>
              </a:rPr>
              <a:t>Trigger</a:t>
            </a:r>
            <a:endParaRPr lang="en-US" b="1" i="1" dirty="0">
              <a:latin typeface="Candara" pitchFamily="34" charset="0"/>
            </a:endParaRPr>
          </a:p>
        </p:txBody>
      </p:sp>
      <p:cxnSp>
        <p:nvCxnSpPr>
          <p:cNvPr id="54" name="AWS arrow"/>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Arrow to scheduler"/>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Cache slot"/>
          <p:cNvSpPr/>
          <p:nvPr/>
        </p:nvSpPr>
        <p:spPr>
          <a:xfrm>
            <a:off x="4419600" y="2743200"/>
            <a:ext cx="13716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Arrow to L1D" hidden="1"/>
          <p:cNvCxnSpPr>
            <a:stCxn id="44" idx="3"/>
            <a:endCxn id="45" idx="1"/>
          </p:cNvCxnSpPr>
          <p:nvPr/>
        </p:nvCxnSpPr>
        <p:spPr>
          <a:xfrm>
            <a:off x="5791200" y="4000500"/>
            <a:ext cx="914400" cy="1599"/>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2743438"/>
            <a:ext cx="16002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hidden="1"/>
          <p:cNvSpPr/>
          <p:nvPr/>
        </p:nvSpPr>
        <p:spPr>
          <a:xfrm>
            <a:off x="6705600" y="2748024"/>
            <a:ext cx="800100" cy="263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34"/>
                                        </p:tgtEl>
                                        <p:attrNameLst>
                                          <p:attrName>stroke.color</p:attrName>
                                        </p:attrNameLst>
                                      </p:cBhvr>
                                      <p:to>
                                        <a:schemeClr val="accent2"/>
                                      </p:to>
                                    </p:animClr>
                                    <p:set>
                                      <p:cBhvr>
                                        <p:cTn id="23" dur="500" fill="hold"/>
                                        <p:tgtEl>
                                          <p:spTgt spid="3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37"/>
                                        </p:tgtEl>
                                        <p:attrNameLst>
                                          <p:attrName>stroke.color</p:attrName>
                                        </p:attrNameLst>
                                      </p:cBhvr>
                                      <p:to>
                                        <a:schemeClr val="accent2"/>
                                      </p:to>
                                    </p:animClr>
                                    <p:set>
                                      <p:cBhvr>
                                        <p:cTn id="26" dur="500" fill="hold"/>
                                        <p:tgtEl>
                                          <p:spTgt spid="37"/>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35"/>
                                        </p:tgtEl>
                                        <p:attrNameLst>
                                          <p:attrName>stroke.color</p:attrName>
                                        </p:attrNameLst>
                                      </p:cBhvr>
                                      <p:to>
                                        <a:schemeClr val="accent2"/>
                                      </p:to>
                                    </p:animClr>
                                    <p:set>
                                      <p:cBhvr>
                                        <p:cTn id="29" dur="500" fill="hold"/>
                                        <p:tgtEl>
                                          <p:spTgt spid="3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6"/>
                                        </p:tgtEl>
                                        <p:attrNameLst>
                                          <p:attrName>stroke.color</p:attrName>
                                        </p:attrNameLst>
                                      </p:cBhvr>
                                      <p:to>
                                        <a:schemeClr val="accent2"/>
                                      </p:to>
                                    </p:animClr>
                                    <p:set>
                                      <p:cBhvr>
                                        <p:cTn id="32" dur="500" fill="hold"/>
                                        <p:tgtEl>
                                          <p:spTgt spid="36"/>
                                        </p:tgtEl>
                                        <p:attrNameLst>
                                          <p:attrName>stroke.on</p:attrName>
                                        </p:attrNameLst>
                                      </p:cBhvr>
                                      <p:to>
                                        <p:strVal val="true"/>
                                      </p:to>
                                    </p:set>
                                  </p:childTnLst>
                                </p:cTn>
                              </p:par>
                            </p:childTnLst>
                          </p:cTn>
                        </p:par>
                        <p:par>
                          <p:cTn id="33" fill="hold">
                            <p:stCondLst>
                              <p:cond delay="500"/>
                            </p:stCondLst>
                            <p:childTnLst>
                              <p:par>
                                <p:cTn id="34" presetID="32" presetClass="emph" presetSubtype="0" fill="hold" grpId="0" nodeType="afterEffect">
                                  <p:stCondLst>
                                    <p:cond delay="0"/>
                                  </p:stCondLst>
                                  <p:childTnLst>
                                    <p:animRot by="120000">
                                      <p:cBhvr>
                                        <p:cTn id="35" dur="100" fill="hold">
                                          <p:stCondLst>
                                            <p:cond delay="0"/>
                                          </p:stCondLst>
                                        </p:cTn>
                                        <p:tgtEl>
                                          <p:spTgt spid="34"/>
                                        </p:tgtEl>
                                        <p:attrNameLst>
                                          <p:attrName>r</p:attrName>
                                        </p:attrNameLst>
                                      </p:cBhvr>
                                    </p:animRot>
                                    <p:animRot by="-240000">
                                      <p:cBhvr>
                                        <p:cTn id="36" dur="200" fill="hold">
                                          <p:stCondLst>
                                            <p:cond delay="200"/>
                                          </p:stCondLst>
                                        </p:cTn>
                                        <p:tgtEl>
                                          <p:spTgt spid="34"/>
                                        </p:tgtEl>
                                        <p:attrNameLst>
                                          <p:attrName>r</p:attrName>
                                        </p:attrNameLst>
                                      </p:cBhvr>
                                    </p:animRot>
                                    <p:animRot by="240000">
                                      <p:cBhvr>
                                        <p:cTn id="37" dur="200" fill="hold">
                                          <p:stCondLst>
                                            <p:cond delay="400"/>
                                          </p:stCondLst>
                                        </p:cTn>
                                        <p:tgtEl>
                                          <p:spTgt spid="34"/>
                                        </p:tgtEl>
                                        <p:attrNameLst>
                                          <p:attrName>r</p:attrName>
                                        </p:attrNameLst>
                                      </p:cBhvr>
                                    </p:animRot>
                                    <p:animRot by="-240000">
                                      <p:cBhvr>
                                        <p:cTn id="38" dur="200" fill="hold">
                                          <p:stCondLst>
                                            <p:cond delay="600"/>
                                          </p:stCondLst>
                                        </p:cTn>
                                        <p:tgtEl>
                                          <p:spTgt spid="34"/>
                                        </p:tgtEl>
                                        <p:attrNameLst>
                                          <p:attrName>r</p:attrName>
                                        </p:attrNameLst>
                                      </p:cBhvr>
                                    </p:animRot>
                                    <p:animRot by="120000">
                                      <p:cBhvr>
                                        <p:cTn id="39" dur="200" fill="hold">
                                          <p:stCondLst>
                                            <p:cond delay="800"/>
                                          </p:stCondLst>
                                        </p:cTn>
                                        <p:tgtEl>
                                          <p:spTgt spid="34"/>
                                        </p:tgtEl>
                                        <p:attrNameLst>
                                          <p:attrName>r</p:attrName>
                                        </p:attrNameLst>
                                      </p:cBhvr>
                                    </p:animRot>
                                  </p:childTnLst>
                                </p:cTn>
                              </p:par>
                              <p:par>
                                <p:cTn id="40" presetID="32" presetClass="emph" presetSubtype="0" fill="hold" grpId="0" nodeType="withEffect">
                                  <p:stCondLst>
                                    <p:cond delay="0"/>
                                  </p:stCondLst>
                                  <p:childTnLst>
                                    <p:animRot by="120000">
                                      <p:cBhvr>
                                        <p:cTn id="41" dur="100" fill="hold">
                                          <p:stCondLst>
                                            <p:cond delay="0"/>
                                          </p:stCondLst>
                                        </p:cTn>
                                        <p:tgtEl>
                                          <p:spTgt spid="37"/>
                                        </p:tgtEl>
                                        <p:attrNameLst>
                                          <p:attrName>r</p:attrName>
                                        </p:attrNameLst>
                                      </p:cBhvr>
                                    </p:animRot>
                                    <p:animRot by="-240000">
                                      <p:cBhvr>
                                        <p:cTn id="42" dur="200" fill="hold">
                                          <p:stCondLst>
                                            <p:cond delay="200"/>
                                          </p:stCondLst>
                                        </p:cTn>
                                        <p:tgtEl>
                                          <p:spTgt spid="37"/>
                                        </p:tgtEl>
                                        <p:attrNameLst>
                                          <p:attrName>r</p:attrName>
                                        </p:attrNameLst>
                                      </p:cBhvr>
                                    </p:animRot>
                                    <p:animRot by="240000">
                                      <p:cBhvr>
                                        <p:cTn id="43" dur="200" fill="hold">
                                          <p:stCondLst>
                                            <p:cond delay="400"/>
                                          </p:stCondLst>
                                        </p:cTn>
                                        <p:tgtEl>
                                          <p:spTgt spid="37"/>
                                        </p:tgtEl>
                                        <p:attrNameLst>
                                          <p:attrName>r</p:attrName>
                                        </p:attrNameLst>
                                      </p:cBhvr>
                                    </p:animRot>
                                    <p:animRot by="-240000">
                                      <p:cBhvr>
                                        <p:cTn id="44" dur="200" fill="hold">
                                          <p:stCondLst>
                                            <p:cond delay="600"/>
                                          </p:stCondLst>
                                        </p:cTn>
                                        <p:tgtEl>
                                          <p:spTgt spid="37"/>
                                        </p:tgtEl>
                                        <p:attrNameLst>
                                          <p:attrName>r</p:attrName>
                                        </p:attrNameLst>
                                      </p:cBhvr>
                                    </p:animRot>
                                    <p:animRot by="120000">
                                      <p:cBhvr>
                                        <p:cTn id="45" dur="200" fill="hold">
                                          <p:stCondLst>
                                            <p:cond delay="800"/>
                                          </p:stCondLst>
                                        </p:cTn>
                                        <p:tgtEl>
                                          <p:spTgt spid="37"/>
                                        </p:tgtEl>
                                        <p:attrNameLst>
                                          <p:attrName>r</p:attrName>
                                        </p:attrNameLst>
                                      </p:cBhvr>
                                    </p:animRot>
                                  </p:childTnLst>
                                </p:cTn>
                              </p:par>
                              <p:par>
                                <p:cTn id="46" presetID="32" presetClass="emph" presetSubtype="0" fill="hold" grpId="0" nodeType="withEffect">
                                  <p:stCondLst>
                                    <p:cond delay="0"/>
                                  </p:stCondLst>
                                  <p:childTnLst>
                                    <p:animRot by="120000">
                                      <p:cBhvr>
                                        <p:cTn id="47" dur="100" fill="hold">
                                          <p:stCondLst>
                                            <p:cond delay="0"/>
                                          </p:stCondLst>
                                        </p:cTn>
                                        <p:tgtEl>
                                          <p:spTgt spid="35"/>
                                        </p:tgtEl>
                                        <p:attrNameLst>
                                          <p:attrName>r</p:attrName>
                                        </p:attrNameLst>
                                      </p:cBhvr>
                                    </p:animRot>
                                    <p:animRot by="-240000">
                                      <p:cBhvr>
                                        <p:cTn id="48" dur="200" fill="hold">
                                          <p:stCondLst>
                                            <p:cond delay="200"/>
                                          </p:stCondLst>
                                        </p:cTn>
                                        <p:tgtEl>
                                          <p:spTgt spid="35"/>
                                        </p:tgtEl>
                                        <p:attrNameLst>
                                          <p:attrName>r</p:attrName>
                                        </p:attrNameLst>
                                      </p:cBhvr>
                                    </p:animRot>
                                    <p:animRot by="240000">
                                      <p:cBhvr>
                                        <p:cTn id="49" dur="200" fill="hold">
                                          <p:stCondLst>
                                            <p:cond delay="400"/>
                                          </p:stCondLst>
                                        </p:cTn>
                                        <p:tgtEl>
                                          <p:spTgt spid="35"/>
                                        </p:tgtEl>
                                        <p:attrNameLst>
                                          <p:attrName>r</p:attrName>
                                        </p:attrNameLst>
                                      </p:cBhvr>
                                    </p:animRot>
                                    <p:animRot by="-240000">
                                      <p:cBhvr>
                                        <p:cTn id="50" dur="200" fill="hold">
                                          <p:stCondLst>
                                            <p:cond delay="600"/>
                                          </p:stCondLst>
                                        </p:cTn>
                                        <p:tgtEl>
                                          <p:spTgt spid="35"/>
                                        </p:tgtEl>
                                        <p:attrNameLst>
                                          <p:attrName>r</p:attrName>
                                        </p:attrNameLst>
                                      </p:cBhvr>
                                    </p:animRot>
                                    <p:animRot by="120000">
                                      <p:cBhvr>
                                        <p:cTn id="51" dur="200" fill="hold">
                                          <p:stCondLst>
                                            <p:cond delay="800"/>
                                          </p:stCondLst>
                                        </p:cTn>
                                        <p:tgtEl>
                                          <p:spTgt spid="35"/>
                                        </p:tgtEl>
                                        <p:attrNameLst>
                                          <p:attrName>r</p:attrName>
                                        </p:attrNameLst>
                                      </p:cBhvr>
                                    </p:animRot>
                                  </p:childTnLst>
                                </p:cTn>
                              </p:par>
                              <p:par>
                                <p:cTn id="52" presetID="32" presetClass="emph" presetSubtype="0" fill="hold" grpId="0" nodeType="withEffect">
                                  <p:stCondLst>
                                    <p:cond delay="0"/>
                                  </p:stCondLst>
                                  <p:childTnLst>
                                    <p:animRot by="120000">
                                      <p:cBhvr>
                                        <p:cTn id="53" dur="100" fill="hold">
                                          <p:stCondLst>
                                            <p:cond delay="0"/>
                                          </p:stCondLst>
                                        </p:cTn>
                                        <p:tgtEl>
                                          <p:spTgt spid="36"/>
                                        </p:tgtEl>
                                        <p:attrNameLst>
                                          <p:attrName>r</p:attrName>
                                        </p:attrNameLst>
                                      </p:cBhvr>
                                    </p:animRot>
                                    <p:animRot by="-240000">
                                      <p:cBhvr>
                                        <p:cTn id="54" dur="200" fill="hold">
                                          <p:stCondLst>
                                            <p:cond delay="200"/>
                                          </p:stCondLst>
                                        </p:cTn>
                                        <p:tgtEl>
                                          <p:spTgt spid="36"/>
                                        </p:tgtEl>
                                        <p:attrNameLst>
                                          <p:attrName>r</p:attrName>
                                        </p:attrNameLst>
                                      </p:cBhvr>
                                    </p:animRot>
                                    <p:animRot by="240000">
                                      <p:cBhvr>
                                        <p:cTn id="55" dur="200" fill="hold">
                                          <p:stCondLst>
                                            <p:cond delay="400"/>
                                          </p:stCondLst>
                                        </p:cTn>
                                        <p:tgtEl>
                                          <p:spTgt spid="36"/>
                                        </p:tgtEl>
                                        <p:attrNameLst>
                                          <p:attrName>r</p:attrName>
                                        </p:attrNameLst>
                                      </p:cBhvr>
                                    </p:animRot>
                                    <p:animRot by="-240000">
                                      <p:cBhvr>
                                        <p:cTn id="56" dur="200" fill="hold">
                                          <p:stCondLst>
                                            <p:cond delay="600"/>
                                          </p:stCondLst>
                                        </p:cTn>
                                        <p:tgtEl>
                                          <p:spTgt spid="36"/>
                                        </p:tgtEl>
                                        <p:attrNameLst>
                                          <p:attrName>r</p:attrName>
                                        </p:attrNameLst>
                                      </p:cBhvr>
                                    </p:animRot>
                                    <p:animRot by="120000">
                                      <p:cBhvr>
                                        <p:cTn id="57" dur="200" fill="hold">
                                          <p:stCondLst>
                                            <p:cond delay="800"/>
                                          </p:stCondLst>
                                        </p:cTn>
                                        <p:tgtEl>
                                          <p:spTgt spid="3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500" fill="hold"/>
                                        <p:tgtEl>
                                          <p:spTgt spid="34"/>
                                        </p:tgtEl>
                                        <p:attrNameLst>
                                          <p:attrName>stroke.color</p:attrName>
                                        </p:attrNameLst>
                                      </p:cBhvr>
                                      <p:to>
                                        <a:schemeClr val="tx2"/>
                                      </p:to>
                                    </p:animClr>
                                    <p:set>
                                      <p:cBhvr>
                                        <p:cTn id="70" dur="500" fill="hold"/>
                                        <p:tgtEl>
                                          <p:spTgt spid="34"/>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7"/>
                                        </p:tgtEl>
                                        <p:attrNameLst>
                                          <p:attrName>stroke.color</p:attrName>
                                        </p:attrNameLst>
                                      </p:cBhvr>
                                      <p:to>
                                        <a:schemeClr val="tx2"/>
                                      </p:to>
                                    </p:animClr>
                                    <p:set>
                                      <p:cBhvr>
                                        <p:cTn id="73" dur="500" fill="hold"/>
                                        <p:tgtEl>
                                          <p:spTgt spid="37"/>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5"/>
                                        </p:tgtEl>
                                        <p:attrNameLst>
                                          <p:attrName>stroke.color</p:attrName>
                                        </p:attrNameLst>
                                      </p:cBhvr>
                                      <p:to>
                                        <a:schemeClr val="tx2"/>
                                      </p:to>
                                    </p:animClr>
                                    <p:set>
                                      <p:cBhvr>
                                        <p:cTn id="76" dur="500" fill="hold"/>
                                        <p:tgtEl>
                                          <p:spTgt spid="3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6"/>
                                        </p:tgtEl>
                                        <p:attrNameLst>
                                          <p:attrName>stroke.color</p:attrName>
                                        </p:attrNameLst>
                                      </p:cBhvr>
                                      <p:to>
                                        <a:schemeClr val="tx2"/>
                                      </p:to>
                                    </p:animClr>
                                    <p:set>
                                      <p:cBhvr>
                                        <p:cTn id="79" dur="500" fill="hold"/>
                                        <p:tgtEl>
                                          <p:spTgt spid="36"/>
                                        </p:tgtEl>
                                        <p:attrNameLst>
                                          <p:attrName>stroke.on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34"/>
                                        </p:tgtEl>
                                        <p:attrNameLst>
                                          <p:attrName>fillcolor</p:attrName>
                                        </p:attrNameLst>
                                      </p:cBhvr>
                                      <p:to>
                                        <a:srgbClr val="33CC33"/>
                                      </p:to>
                                    </p:animClr>
                                    <p:set>
                                      <p:cBhvr>
                                        <p:cTn id="82" dur="500" fill="hold"/>
                                        <p:tgtEl>
                                          <p:spTgt spid="34"/>
                                        </p:tgtEl>
                                        <p:attrNameLst>
                                          <p:attrName>fill.type</p:attrName>
                                        </p:attrNameLst>
                                      </p:cBhvr>
                                      <p:to>
                                        <p:strVal val="solid"/>
                                      </p:to>
                                    </p:set>
                                    <p:set>
                                      <p:cBhvr>
                                        <p:cTn id="83" dur="500" fill="hold"/>
                                        <p:tgtEl>
                                          <p:spTgt spid="3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37"/>
                                        </p:tgtEl>
                                        <p:attrNameLst>
                                          <p:attrName>fillcolor</p:attrName>
                                        </p:attrNameLst>
                                      </p:cBhvr>
                                      <p:to>
                                        <a:srgbClr val="33CC33"/>
                                      </p:to>
                                    </p:animClr>
                                    <p:set>
                                      <p:cBhvr>
                                        <p:cTn id="86" dur="500" fill="hold"/>
                                        <p:tgtEl>
                                          <p:spTgt spid="37"/>
                                        </p:tgtEl>
                                        <p:attrNameLst>
                                          <p:attrName>fill.type</p:attrName>
                                        </p:attrNameLst>
                                      </p:cBhvr>
                                      <p:to>
                                        <p:strVal val="solid"/>
                                      </p:to>
                                    </p:set>
                                    <p:set>
                                      <p:cBhvr>
                                        <p:cTn id="87" dur="500" fill="hold"/>
                                        <p:tgtEl>
                                          <p:spTgt spid="3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35"/>
                                        </p:tgtEl>
                                        <p:attrNameLst>
                                          <p:attrName>fillcolor</p:attrName>
                                        </p:attrNameLst>
                                      </p:cBhvr>
                                      <p:to>
                                        <a:srgbClr val="33CC33"/>
                                      </p:to>
                                    </p:animClr>
                                    <p:set>
                                      <p:cBhvr>
                                        <p:cTn id="90" dur="500" fill="hold"/>
                                        <p:tgtEl>
                                          <p:spTgt spid="35"/>
                                        </p:tgtEl>
                                        <p:attrNameLst>
                                          <p:attrName>fill.type</p:attrName>
                                        </p:attrNameLst>
                                      </p:cBhvr>
                                      <p:to>
                                        <p:strVal val="solid"/>
                                      </p:to>
                                    </p:set>
                                    <p:set>
                                      <p:cBhvr>
                                        <p:cTn id="91" dur="500" fill="hold"/>
                                        <p:tgtEl>
                                          <p:spTgt spid="35"/>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36"/>
                                        </p:tgtEl>
                                        <p:attrNameLst>
                                          <p:attrName>fillcolor</p:attrName>
                                        </p:attrNameLst>
                                      </p:cBhvr>
                                      <p:to>
                                        <a:srgbClr val="33CC33"/>
                                      </p:to>
                                    </p:animClr>
                                    <p:set>
                                      <p:cBhvr>
                                        <p:cTn id="94" dur="500" fill="hold"/>
                                        <p:tgtEl>
                                          <p:spTgt spid="36"/>
                                        </p:tgtEl>
                                        <p:attrNameLst>
                                          <p:attrName>fill.type</p:attrName>
                                        </p:attrNameLst>
                                      </p:cBhvr>
                                      <p:to>
                                        <p:strVal val="solid"/>
                                      </p:to>
                                    </p:set>
                                    <p:set>
                                      <p:cBhvr>
                                        <p:cTn id="95" dur="500" fill="hold"/>
                                        <p:tgtEl>
                                          <p:spTgt spid="36"/>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3.33333E-6 -3.36572E-6 L -0.33333 0.25816 " pathEditMode="relative" rAng="0" ptsTypes="AA">
                                      <p:cBhvr>
                                        <p:cTn id="99" dur="2000" fill="hold"/>
                                        <p:tgtEl>
                                          <p:spTgt spid="47"/>
                                        </p:tgtEl>
                                        <p:attrNameLst>
                                          <p:attrName>ppt_x</p:attrName>
                                          <p:attrName>ppt_y</p:attrName>
                                        </p:attrNameLst>
                                      </p:cBhvr>
                                      <p:rCtr x="-16667" y="12908"/>
                                    </p:animMotion>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grpId="2" nodeType="clickEffect">
                                  <p:stCondLst>
                                    <p:cond delay="0"/>
                                  </p:stCondLst>
                                  <p:childTnLst>
                                    <p:animScale>
                                      <p:cBhvr>
                                        <p:cTn id="103" dur="500" fill="hold"/>
                                        <p:tgtEl>
                                          <p:spTgt spid="47"/>
                                        </p:tgtEl>
                                      </p:cBhvr>
                                      <p:by x="50000" y="100000"/>
                                    </p:animScale>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33333 0.25834 L 0.21667 -0.00393 " pathEditMode="relative" rAng="0" ptsTypes="AA">
                                      <p:cBhvr>
                                        <p:cTn id="107" dur="1000" fill="hold"/>
                                        <p:tgtEl>
                                          <p:spTgt spid="47"/>
                                        </p:tgtEl>
                                        <p:attrNameLst>
                                          <p:attrName>ppt_x</p:attrName>
                                          <p:attrName>ppt_y</p:attrName>
                                        </p:attrNameLst>
                                      </p:cBhvr>
                                      <p:rCtr x="27500" y="-13125"/>
                                    </p:animMotion>
                                  </p:childTnLst>
                                </p:cTn>
                              </p:par>
                              <p:par>
                                <p:cTn id="108" presetID="1"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7" grpId="0" animBg="1"/>
      <p:bldP spid="47" grpId="1" animBg="1"/>
      <p:bldP spid="47" grpId="2" animBg="1"/>
      <p:bldP spid="47" grpId="3" animBg="1"/>
      <p:bldP spid="11" grpId="0"/>
      <p:bldP spid="12" grpId="0" animBg="1"/>
      <p:bldP spid="12" grpId="1" animBg="1"/>
      <p:bldP spid="24"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974466238"/>
      </p:ext>
    </p:extLst>
  </p:cSld>
  <p:clrMapOvr>
    <a:masterClrMapping/>
  </p:clrMapOvr>
  <p:transition advTm="5399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Performance</a:t>
            </a:r>
            <a:endParaRPr lang="en-US" dirty="0"/>
          </a:p>
        </p:txBody>
      </p:sp>
      <p:graphicFrame>
        <p:nvGraphicFramePr>
          <p:cNvPr id="5" name="Chart 4"/>
          <p:cNvGraphicFramePr>
            <a:graphicFrameLocks/>
          </p:cNvGraphicFramePr>
          <p:nvPr>
            <p:extLst/>
          </p:nvPr>
        </p:nvGraphicFramePr>
        <p:xfrm>
          <a:off x="0" y="9144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09600" y="4876800"/>
            <a:ext cx="7913076" cy="13565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ts val="2500"/>
              </a:lnSpc>
              <a:buFont typeface="Wingdings" panose="05000000000000000000" pitchFamily="2" charset="2"/>
              <a:buChar char="§"/>
            </a:pPr>
            <a:r>
              <a:rPr lang="en-US" sz="2600" b="1" dirty="0" smtClean="0">
                <a:solidFill>
                  <a:schemeClr val="tx2"/>
                </a:solidFill>
              </a:rPr>
              <a:t>CABA provides a 41.7% performance improvement</a:t>
            </a:r>
          </a:p>
          <a:p>
            <a:pPr marL="342900" indent="-342900">
              <a:lnSpc>
                <a:spcPts val="2500"/>
              </a:lnSpc>
              <a:buFont typeface="Wingdings" panose="05000000000000000000" pitchFamily="2" charset="2"/>
              <a:buChar char="§"/>
            </a:pPr>
            <a:r>
              <a:rPr lang="en-US" sz="2600" b="1" dirty="0" smtClean="0">
                <a:solidFill>
                  <a:schemeClr val="tx2"/>
                </a:solidFill>
              </a:rPr>
              <a:t>CABA achieves performance close to that of designs with no overhead for compression</a:t>
            </a:r>
            <a:endParaRPr lang="en-US" sz="2600" b="1" dirty="0">
              <a:solidFill>
                <a:schemeClr val="tx2"/>
              </a:solidFill>
            </a:endParaRPr>
          </a:p>
        </p:txBody>
      </p:sp>
      <p:cxnSp>
        <p:nvCxnSpPr>
          <p:cNvPr id="7" name="Straight Connector 6"/>
          <p:cNvCxnSpPr/>
          <p:nvPr/>
        </p:nvCxnSpPr>
        <p:spPr>
          <a:xfrm>
            <a:off x="8534400" y="762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93712" y="1752600"/>
            <a:ext cx="1050288" cy="461665"/>
          </a:xfrm>
          <a:prstGeom prst="rect">
            <a:avLst/>
          </a:prstGeom>
          <a:solidFill>
            <a:schemeClr val="bg1"/>
          </a:solidFill>
          <a:effectLst>
            <a:softEdge rad="38100"/>
          </a:effectLst>
        </p:spPr>
        <p:txBody>
          <a:bodyPr wrap="none" rtlCol="0">
            <a:spAutoFit/>
          </a:bodyPr>
          <a:lstStyle/>
          <a:p>
            <a:r>
              <a:rPr lang="en-US" sz="2400" b="1" dirty="0" smtClean="0"/>
              <a:t>41.7%</a:t>
            </a:r>
            <a:endParaRPr lang="en-US" sz="2400" b="1" dirty="0"/>
          </a:p>
        </p:txBody>
      </p:sp>
    </p:spTree>
    <p:extLst>
      <p:ext uri="{BB962C8B-B14F-4D97-AF65-F5344CB8AC3E}">
        <p14:creationId xmlns:p14="http://schemas.microsoft.com/office/powerpoint/2010/main" val="11317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animBg="1"/>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on Bandwidth Consumption</a:t>
            </a:r>
            <a:endParaRPr lang="en-US" dirty="0"/>
          </a:p>
        </p:txBody>
      </p:sp>
      <p:graphicFrame>
        <p:nvGraphicFramePr>
          <p:cNvPr id="7" name="Chart 6"/>
          <p:cNvGraphicFramePr>
            <a:graphicFrameLocks/>
          </p:cNvGraphicFramePr>
          <p:nvPr>
            <p:extLst/>
          </p:nvPr>
        </p:nvGraphicFramePr>
        <p:xfrm>
          <a:off x="0" y="1143000"/>
          <a:ext cx="9144000" cy="4267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8610600" y="9906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181600"/>
            <a:ext cx="8534400" cy="1066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solidFill>
              </a:rPr>
              <a:t>Data compression with CABA alleviates the memory bandwidth bottleneck</a:t>
            </a:r>
            <a:endParaRPr lang="en-US" sz="3200" b="1" dirty="0">
              <a:solidFill>
                <a:schemeClr val="tx2"/>
              </a:solidFill>
            </a:endParaRPr>
          </a:p>
        </p:txBody>
      </p:sp>
    </p:spTree>
    <p:extLst>
      <p:ext uri="{BB962C8B-B14F-4D97-AF65-F5344CB8AC3E}">
        <p14:creationId xmlns:p14="http://schemas.microsoft.com/office/powerpoint/2010/main" val="19600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04" y="152400"/>
            <a:ext cx="8153400" cy="422275"/>
          </a:xfrm>
        </p:spPr>
        <p:txBody>
          <a:bodyPr>
            <a:normAutofit fontScale="90000"/>
          </a:bodyPr>
          <a:lstStyle/>
          <a:p>
            <a:r>
              <a:rPr lang="en-US" sz="4400" dirty="0" smtClean="0"/>
              <a:t>Conclusion</a:t>
            </a:r>
            <a:endParaRPr lang="en-US" sz="4400" dirty="0"/>
          </a:p>
        </p:txBody>
      </p:sp>
      <p:sp>
        <p:nvSpPr>
          <p:cNvPr id="3" name="Content Placeholder 2"/>
          <p:cNvSpPr>
            <a:spLocks noGrp="1"/>
          </p:cNvSpPr>
          <p:nvPr>
            <p:ph idx="1"/>
          </p:nvPr>
        </p:nvSpPr>
        <p:spPr>
          <a:xfrm>
            <a:off x="152400" y="9144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Goal</a:t>
            </a:r>
            <a:r>
              <a:rPr lang="en-US" sz="2400" b="1" i="0" dirty="0" smtClean="0"/>
              <a:t>: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Solution</a:t>
            </a:r>
            <a:r>
              <a:rPr lang="en-US" sz="2400" b="1" i="0" dirty="0" smtClean="0"/>
              <a:t>: </a:t>
            </a:r>
            <a:r>
              <a:rPr lang="en-US" sz="2400" b="1" i="0" dirty="0" smtClean="0">
                <a:solidFill>
                  <a:schemeClr val="accent2"/>
                </a:solidFill>
              </a:rPr>
              <a:t>CABA </a:t>
            </a:r>
            <a:r>
              <a:rPr lang="en-US" sz="2400" b="1" i="0" dirty="0">
                <a:solidFill>
                  <a:schemeClr val="accent2"/>
                </a:solidFill>
              </a:rPr>
              <a:t>(Core-Assisted Bottleneck </a:t>
            </a:r>
            <a:r>
              <a:rPr lang="en-US" sz="2400" b="1" i="0" dirty="0" smtClean="0">
                <a:solidFill>
                  <a:schemeClr val="accent2"/>
                </a:solidFill>
              </a:rPr>
              <a:t>Acceleration, ISCA’15) </a:t>
            </a:r>
            <a:endParaRPr lang="en-US" sz="2400" b="1" i="0" dirty="0" smtClean="0">
              <a:solidFill>
                <a:schemeClr val="accent2"/>
              </a:solidFill>
            </a:endParaRP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p:txBody>
      </p:sp>
    </p:spTree>
    <p:extLst>
      <p:ext uri="{BB962C8B-B14F-4D97-AF65-F5344CB8AC3E}">
        <p14:creationId xmlns:p14="http://schemas.microsoft.com/office/powerpoint/2010/main" val="4397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solidFill>
                  <a:schemeClr val="accent2"/>
                </a:solidFill>
                <a:latin typeface="Arial"/>
                <a:cs typeface="Arial"/>
                <a:sym typeface="Wingdings"/>
              </a:rPr>
              <a:t>Bandwidth Allocation Strategies for Multi</a:t>
            </a:r>
            <a:r>
              <a:rPr sz="2800" dirty="0">
                <a:solidFill>
                  <a:schemeClr val="accent2"/>
                </a:solidFill>
                <a:latin typeface="Arial"/>
                <a:cs typeface="Arial"/>
                <a:sym typeface="Wingdings"/>
              </a:rPr>
              <a:t>-</a:t>
            </a:r>
            <a:r>
              <a:rPr sz="2800" dirty="0" smtClean="0">
                <a:solidFill>
                  <a:schemeClr val="accent2"/>
                </a:solidFill>
                <a:latin typeface="Arial"/>
                <a:cs typeface="Arial"/>
                <a:sym typeface="Wingdings"/>
              </a:rPr>
              <a:t>Application execution on GPUs</a:t>
            </a:r>
          </a:p>
          <a:p>
            <a:pPr lvl="1"/>
            <a:r>
              <a:rPr sz="2400" dirty="0" smtClean="0">
                <a:solidFill>
                  <a:schemeClr val="accent2"/>
                </a:solidFill>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2621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6798" y="1743392"/>
            <a:ext cx="9260967" cy="4112542"/>
            <a:chOff x="197619" y="1516709"/>
            <a:chExt cx="9260967" cy="4112542"/>
          </a:xfrm>
        </p:grpSpPr>
        <p:pic>
          <p:nvPicPr>
            <p:cNvPr id="18" name="Picture 17"/>
            <p:cNvPicPr>
              <a:picLocks noChangeAspect="1"/>
            </p:cNvPicPr>
            <p:nvPr/>
          </p:nvPicPr>
          <p:blipFill>
            <a:blip r:embed="rId3"/>
            <a:srcRect/>
            <a:stretch>
              <a:fillRect/>
            </a:stretch>
          </p:blipFill>
          <p:spPr bwMode="auto">
            <a:xfrm>
              <a:off x="197619" y="1555751"/>
              <a:ext cx="1115179" cy="1143000"/>
            </a:xfrm>
            <a:prstGeom prst="rect">
              <a:avLst/>
            </a:prstGeom>
            <a:noFill/>
            <a:ln w="9525">
              <a:noFill/>
              <a:miter lim="800000"/>
              <a:headEnd/>
              <a:tailEnd/>
            </a:ln>
          </p:spPr>
        </p:pic>
        <p:pic>
          <p:nvPicPr>
            <p:cNvPr id="19" name="Picture 18"/>
            <p:cNvPicPr>
              <a:picLocks noChangeAspect="1"/>
            </p:cNvPicPr>
            <p:nvPr/>
          </p:nvPicPr>
          <p:blipFill>
            <a:blip r:embed="rId4"/>
            <a:stretch>
              <a:fillRect/>
            </a:stretch>
          </p:blipFill>
          <p:spPr>
            <a:xfrm>
              <a:off x="3127187" y="1577694"/>
              <a:ext cx="1246958" cy="1241888"/>
            </a:xfrm>
            <a:prstGeom prst="rect">
              <a:avLst/>
            </a:prstGeom>
          </p:spPr>
        </p:pic>
        <p:pic>
          <p:nvPicPr>
            <p:cNvPr id="20" name="Picture 19"/>
            <p:cNvPicPr>
              <a:picLocks noChangeAspect="1"/>
            </p:cNvPicPr>
            <p:nvPr/>
          </p:nvPicPr>
          <p:blipFill>
            <a:blip r:embed="rId5"/>
            <a:stretch>
              <a:fillRect/>
            </a:stretch>
          </p:blipFill>
          <p:spPr>
            <a:xfrm>
              <a:off x="1594245" y="1579461"/>
              <a:ext cx="1238250" cy="1154714"/>
            </a:xfrm>
            <a:prstGeom prst="rect">
              <a:avLst/>
            </a:prstGeom>
          </p:spPr>
        </p:pic>
        <p:pic>
          <p:nvPicPr>
            <p:cNvPr id="21" name="Picture 20" descr="footer.jpg"/>
            <p:cNvPicPr>
              <a:picLocks noChangeAspect="1"/>
            </p:cNvPicPr>
            <p:nvPr/>
          </p:nvPicPr>
          <p:blipFill>
            <a:blip r:embed="rId6"/>
            <a:stretch>
              <a:fillRect/>
            </a:stretch>
          </p:blipFill>
          <p:spPr>
            <a:xfrm>
              <a:off x="4668837" y="1583767"/>
              <a:ext cx="1487299" cy="1201858"/>
            </a:xfrm>
            <a:prstGeom prst="rect">
              <a:avLst/>
            </a:prstGeom>
          </p:spPr>
        </p:pic>
        <p:sp>
          <p:nvSpPr>
            <p:cNvPr id="22" name="TextBox 7"/>
            <p:cNvSpPr txBox="1"/>
            <p:nvPr/>
          </p:nvSpPr>
          <p:spPr>
            <a:xfrm>
              <a:off x="4268097" y="2951595"/>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980 </a:t>
              </a:r>
            </a:p>
            <a:p>
              <a:pPr algn="ctr"/>
              <a:r>
                <a:rPr lang="en-US" sz="2100" i="1" dirty="0">
                  <a:latin typeface="Arial"/>
                  <a:cs typeface="Arial"/>
                </a:rPr>
                <a:t>(Maxwell) </a:t>
              </a:r>
            </a:p>
            <a:p>
              <a:pPr algn="ctr"/>
              <a:r>
                <a:rPr lang="en-US" sz="2100" dirty="0">
                  <a:solidFill>
                    <a:srgbClr val="FF6600"/>
                  </a:solidFill>
                  <a:latin typeface="Arial"/>
                  <a:cs typeface="Arial"/>
                </a:rPr>
                <a:t>2048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(224 </a:t>
              </a:r>
            </a:p>
            <a:p>
              <a:pPr algn="ctr"/>
              <a:r>
                <a:rPr lang="en-US" sz="2100" dirty="0">
                  <a:solidFill>
                    <a:srgbClr val="0000FF"/>
                  </a:solidFill>
                  <a:cs typeface="Arial"/>
                </a:rPr>
                <a:t>GB/sec) </a:t>
              </a:r>
            </a:p>
            <a:p>
              <a:pPr algn="ctr"/>
              <a:endParaRPr lang="en-US" sz="2100" dirty="0">
                <a:latin typeface="Arial"/>
                <a:cs typeface="Arial"/>
              </a:endParaRPr>
            </a:p>
          </p:txBody>
        </p:sp>
        <p:sp>
          <p:nvSpPr>
            <p:cNvPr id="23" name="TextBox 22"/>
            <p:cNvSpPr txBox="1"/>
            <p:nvPr/>
          </p:nvSpPr>
          <p:spPr>
            <a:xfrm>
              <a:off x="5824064" y="2948722"/>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GP 100</a:t>
              </a:r>
            </a:p>
            <a:p>
              <a:pPr algn="ctr"/>
              <a:r>
                <a:rPr lang="en-US" sz="2100" i="1" dirty="0">
                  <a:latin typeface="Arial"/>
                  <a:cs typeface="Arial"/>
                </a:rPr>
                <a:t>(Pascal) </a:t>
              </a:r>
            </a:p>
            <a:p>
              <a:pPr algn="ctr"/>
              <a:r>
                <a:rPr lang="en-US" sz="2100" dirty="0">
                  <a:solidFill>
                    <a:srgbClr val="FF6600"/>
                  </a:solidFill>
                  <a:latin typeface="Arial"/>
                  <a:cs typeface="Arial"/>
                </a:rPr>
                <a:t>3584</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(720</a:t>
              </a:r>
            </a:p>
            <a:p>
              <a:pPr algn="ctr"/>
              <a:r>
                <a:rPr lang="en-US" sz="2100" dirty="0">
                  <a:solidFill>
                    <a:srgbClr val="0000FF"/>
                  </a:solidFill>
                  <a:cs typeface="Arial"/>
                </a:rPr>
                <a:t>GB/sec) </a:t>
              </a:r>
            </a:p>
            <a:p>
              <a:pPr algn="ctr"/>
              <a:endParaRPr lang="en-US" sz="2100" dirty="0">
                <a:latin typeface="Arial"/>
                <a:cs typeface="Arial"/>
              </a:endParaRPr>
            </a:p>
          </p:txBody>
        </p:sp>
        <p:sp>
          <p:nvSpPr>
            <p:cNvPr id="24" name="TextBox 7"/>
            <p:cNvSpPr txBox="1"/>
            <p:nvPr/>
          </p:nvSpPr>
          <p:spPr>
            <a:xfrm>
              <a:off x="7372739" y="2931039"/>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GV 100 </a:t>
              </a:r>
            </a:p>
            <a:p>
              <a:pPr algn="ctr"/>
              <a:r>
                <a:rPr lang="en-US" sz="2100" i="1" dirty="0">
                  <a:latin typeface="Arial"/>
                  <a:cs typeface="Arial"/>
                </a:rPr>
                <a:t>(Volta) </a:t>
              </a:r>
            </a:p>
            <a:p>
              <a:pPr algn="ctr"/>
              <a:r>
                <a:rPr lang="en-US" sz="2100" dirty="0">
                  <a:solidFill>
                    <a:srgbClr val="FF6600"/>
                  </a:solidFill>
                  <a:latin typeface="Arial"/>
                  <a:cs typeface="Arial"/>
                </a:rPr>
                <a:t>5120</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(900</a:t>
              </a:r>
            </a:p>
            <a:p>
              <a:pPr algn="ctr"/>
              <a:r>
                <a:rPr lang="en-US" sz="2100" dirty="0">
                  <a:solidFill>
                    <a:srgbClr val="0000FF"/>
                  </a:solidFill>
                  <a:cs typeface="Arial"/>
                </a:rPr>
                <a:t>GB/sec) </a:t>
              </a:r>
            </a:p>
            <a:p>
              <a:pPr algn="ctr"/>
              <a:endParaRPr lang="en-US" sz="2100" dirty="0">
                <a:latin typeface="Arial"/>
                <a:cs typeface="Arial"/>
              </a:endParaRPr>
            </a:p>
          </p:txBody>
        </p:sp>
        <p:pic>
          <p:nvPicPr>
            <p:cNvPr id="25" name="Picture 24"/>
            <p:cNvPicPr>
              <a:picLocks noChangeAspect="1"/>
            </p:cNvPicPr>
            <p:nvPr/>
          </p:nvPicPr>
          <p:blipFill>
            <a:blip r:embed="rId7"/>
            <a:stretch>
              <a:fillRect/>
            </a:stretch>
          </p:blipFill>
          <p:spPr>
            <a:xfrm>
              <a:off x="6277020" y="1577694"/>
              <a:ext cx="1442619" cy="1225997"/>
            </a:xfrm>
            <a:prstGeom prst="rect">
              <a:avLst/>
            </a:prstGeom>
          </p:spPr>
        </p:pic>
        <p:pic>
          <p:nvPicPr>
            <p:cNvPr id="26" name="Picture 25"/>
            <p:cNvPicPr>
              <a:picLocks noChangeAspect="1"/>
            </p:cNvPicPr>
            <p:nvPr/>
          </p:nvPicPr>
          <p:blipFill>
            <a:blip r:embed="rId8"/>
            <a:stretch>
              <a:fillRect/>
            </a:stretch>
          </p:blipFill>
          <p:spPr>
            <a:xfrm>
              <a:off x="7840523" y="1516709"/>
              <a:ext cx="1150281" cy="1363857"/>
            </a:xfrm>
            <a:prstGeom prst="rect">
              <a:avLst/>
            </a:prstGeom>
          </p:spPr>
        </p:pic>
      </p:grpSp>
      <p:sp>
        <p:nvSpPr>
          <p:cNvPr id="27" name="TextBox 7"/>
          <p:cNvSpPr txBox="1"/>
          <p:nvPr/>
        </p:nvSpPr>
        <p:spPr>
          <a:xfrm>
            <a:off x="2601309" y="3183737"/>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680 </a:t>
            </a:r>
          </a:p>
          <a:p>
            <a:pPr algn="ctr"/>
            <a:r>
              <a:rPr lang="en-US" sz="2100" i="1" dirty="0">
                <a:latin typeface="Arial"/>
                <a:cs typeface="Arial"/>
              </a:rPr>
              <a:t>(Kepler) </a:t>
            </a:r>
          </a:p>
          <a:p>
            <a:pPr algn="ctr"/>
            <a:r>
              <a:rPr lang="en-US" sz="2100" dirty="0">
                <a:solidFill>
                  <a:srgbClr val="FF6600"/>
                </a:solidFill>
                <a:latin typeface="Arial"/>
                <a:cs typeface="Arial"/>
              </a:rPr>
              <a:t>1536</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(192 </a:t>
            </a:r>
          </a:p>
          <a:p>
            <a:pPr algn="ctr"/>
            <a:r>
              <a:rPr lang="en-US" sz="2100" dirty="0">
                <a:solidFill>
                  <a:srgbClr val="0000FF"/>
                </a:solidFill>
                <a:cs typeface="Arial"/>
              </a:rPr>
              <a:t>GB/sec) </a:t>
            </a:r>
          </a:p>
          <a:p>
            <a:pPr algn="ctr"/>
            <a:endParaRPr lang="en-US" sz="2100" dirty="0">
              <a:solidFill>
                <a:srgbClr val="0000FF"/>
              </a:solidFill>
              <a:latin typeface="Arial"/>
              <a:cs typeface="Arial"/>
            </a:endParaRPr>
          </a:p>
        </p:txBody>
      </p:sp>
      <p:sp>
        <p:nvSpPr>
          <p:cNvPr id="28" name="TextBox 8"/>
          <p:cNvSpPr txBox="1"/>
          <p:nvPr/>
        </p:nvSpPr>
        <p:spPr>
          <a:xfrm>
            <a:off x="-234529" y="3134040"/>
            <a:ext cx="180975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275 </a:t>
            </a:r>
          </a:p>
          <a:p>
            <a:pPr algn="ctr"/>
            <a:r>
              <a:rPr lang="en-US" sz="2100" i="1" dirty="0">
                <a:latin typeface="Arial"/>
                <a:cs typeface="Arial"/>
              </a:rPr>
              <a:t>(Tesla) </a:t>
            </a:r>
          </a:p>
          <a:p>
            <a:pPr algn="ctr"/>
            <a:r>
              <a:rPr lang="en-US" sz="2100" dirty="0">
                <a:solidFill>
                  <a:srgbClr val="FF6600"/>
                </a:solidFill>
                <a:latin typeface="Arial"/>
                <a:cs typeface="Arial"/>
              </a:rPr>
              <a:t>240 </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(127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29" name="TextBox 10"/>
          <p:cNvSpPr txBox="1"/>
          <p:nvPr/>
        </p:nvSpPr>
        <p:spPr>
          <a:xfrm>
            <a:off x="1063730" y="3155197"/>
            <a:ext cx="2238375"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480 </a:t>
            </a:r>
          </a:p>
          <a:p>
            <a:pPr algn="ctr"/>
            <a:r>
              <a:rPr lang="en-US" sz="2100" i="1" dirty="0">
                <a:latin typeface="Arial"/>
                <a:cs typeface="Arial"/>
              </a:rPr>
              <a:t>(Fermi) </a:t>
            </a:r>
          </a:p>
          <a:p>
            <a:pPr algn="ctr"/>
            <a:r>
              <a:rPr lang="en-US" sz="2100" dirty="0">
                <a:solidFill>
                  <a:srgbClr val="FF6600"/>
                </a:solidFill>
                <a:latin typeface="Arial"/>
                <a:cs typeface="Arial"/>
              </a:rPr>
              <a:t>448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(139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30" name="Title 1"/>
          <p:cNvSpPr>
            <a:spLocks noGrp="1"/>
          </p:cNvSpPr>
          <p:nvPr>
            <p:ph type="title"/>
          </p:nvPr>
        </p:nvSpPr>
        <p:spPr>
          <a:xfrm>
            <a:off x="215023" y="152400"/>
            <a:ext cx="7629525" cy="742950"/>
          </a:xfrm>
        </p:spPr>
        <p:txBody>
          <a:bodyPr>
            <a:normAutofit/>
          </a:bodyPr>
          <a:lstStyle/>
          <a:p>
            <a:r>
              <a:rPr lang="en-US" dirty="0" smtClean="0"/>
              <a:t>Discrete GPU Cards --- Scaling Trends</a:t>
            </a:r>
            <a:endParaRPr lang="en-US" dirty="0"/>
          </a:p>
        </p:txBody>
      </p:sp>
      <p:sp>
        <p:nvSpPr>
          <p:cNvPr id="2" name="TextBox 1"/>
          <p:cNvSpPr txBox="1"/>
          <p:nvPr/>
        </p:nvSpPr>
        <p:spPr>
          <a:xfrm>
            <a:off x="86798" y="920750"/>
            <a:ext cx="9057202" cy="523220"/>
          </a:xfrm>
          <a:prstGeom prst="rect">
            <a:avLst/>
          </a:prstGeom>
          <a:noFill/>
        </p:spPr>
        <p:txBody>
          <a:bodyPr wrap="square" rtlCol="0">
            <a:spAutoFit/>
          </a:bodyPr>
          <a:lstStyle/>
          <a:p>
            <a:r>
              <a:rPr lang="en-US" sz="2800" b="1" dirty="0" smtClean="0">
                <a:solidFill>
                  <a:srgbClr val="FF0000"/>
                </a:solidFill>
              </a:rPr>
              <a:t>2008	      2010	 2012	        2014	       2016	     2018</a:t>
            </a:r>
            <a:endParaRPr lang="en-US" sz="2800" b="1" dirty="0">
              <a:solidFill>
                <a:srgbClr val="FF0000"/>
              </a:solidFill>
            </a:endParaRPr>
          </a:p>
        </p:txBody>
      </p:sp>
    </p:spTree>
    <p:extLst>
      <p:ext uri="{BB962C8B-B14F-4D97-AF65-F5344CB8AC3E}">
        <p14:creationId xmlns:p14="http://schemas.microsoft.com/office/powerpoint/2010/main" val="5861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latin typeface="Arial"/>
                <a:cs typeface="Arial"/>
              </a:rPr>
              <a:t>Not all applications have enough </a:t>
            </a:r>
            <a:r>
              <a:rPr dirty="0" smtClean="0">
                <a:latin typeface="Arial"/>
                <a:cs typeface="Arial"/>
              </a:rPr>
              <a:t>parallelism </a:t>
            </a:r>
          </a:p>
          <a:p>
            <a:pPr lvl="1"/>
            <a:r>
              <a:rPr sz="2400" dirty="0" smtClean="0">
                <a:latin typeface="Arial"/>
                <a:cs typeface="Arial"/>
              </a:rPr>
              <a:t>GPU resources can be under-</a:t>
            </a:r>
            <a:r>
              <a:rPr sz="2400" dirty="0">
                <a:latin typeface="Arial"/>
                <a:cs typeface="Arial"/>
              </a:rPr>
              <a:t>utilized</a:t>
            </a:r>
            <a:endParaRPr sz="2400" dirty="0" smtClean="0">
              <a:latin typeface="Arial"/>
              <a:cs typeface="Arial"/>
            </a:endParaRPr>
          </a:p>
          <a:p>
            <a:r>
              <a:rPr lang="en-US" dirty="0" smtClean="0">
                <a:latin typeface="Arial"/>
                <a:cs typeface="Arial"/>
              </a:rPr>
              <a:t>M</a:t>
            </a:r>
            <a:r>
              <a:rPr dirty="0" smtClean="0">
                <a:latin typeface="Arial"/>
                <a:cs typeface="Arial"/>
              </a:rPr>
              <a:t>ultiple CPUs send requests to GPUs</a:t>
            </a:r>
          </a:p>
          <a:p>
            <a:r>
              <a:rPr dirty="0" smtClean="0">
                <a:latin typeface="Arial"/>
                <a:cs typeface="Arial"/>
              </a:rPr>
              <a:t>Multiple players concurrently play games on the cloud</a:t>
            </a:r>
          </a:p>
        </p:txBody>
      </p:sp>
      <p:pic>
        <p:nvPicPr>
          <p:cNvPr id="6" name="Picture 5"/>
          <p:cNvPicPr>
            <a:picLocks noChangeAspect="1"/>
          </p:cNvPicPr>
          <p:nvPr/>
        </p:nvPicPr>
        <p:blipFill>
          <a:blip r:embed="rId3"/>
          <a:srcRect/>
          <a:stretch>
            <a:fillRect/>
          </a:stretch>
        </p:blipFill>
        <p:spPr bwMode="auto">
          <a:xfrm>
            <a:off x="5715000" y="3579812"/>
            <a:ext cx="2590800" cy="1600200"/>
          </a:xfrm>
          <a:prstGeom prst="rect">
            <a:avLst/>
          </a:prstGeom>
          <a:noFill/>
          <a:ln w="9525">
            <a:noFill/>
            <a:miter lim="800000"/>
            <a:headEnd/>
            <a:tailEnd/>
          </a:ln>
        </p:spPr>
      </p:pic>
      <p:grpSp>
        <p:nvGrpSpPr>
          <p:cNvPr id="2" name="Group 13"/>
          <p:cNvGrpSpPr/>
          <p:nvPr/>
        </p:nvGrpSpPr>
        <p:grpSpPr>
          <a:xfrm>
            <a:off x="1524000" y="3275012"/>
            <a:ext cx="1754188" cy="534988"/>
            <a:chOff x="1066800" y="2895600"/>
            <a:chExt cx="1754188" cy="534988"/>
          </a:xfrm>
        </p:grpSpPr>
        <p:cxnSp>
          <p:nvCxnSpPr>
            <p:cNvPr id="8" name="Straight Connector 7"/>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a:off x="3429000" y="3503612"/>
            <a:ext cx="2514600" cy="4572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4" name="Group 14"/>
          <p:cNvGrpSpPr/>
          <p:nvPr/>
        </p:nvGrpSpPr>
        <p:grpSpPr>
          <a:xfrm>
            <a:off x="1524000" y="3960812"/>
            <a:ext cx="1754188" cy="534988"/>
            <a:chOff x="1066800" y="2895600"/>
            <a:chExt cx="1754188" cy="534988"/>
          </a:xfrm>
        </p:grpSpPr>
        <p:cxnSp>
          <p:nvCxnSpPr>
            <p:cNvPr id="16" name="Straight Connector 15"/>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 name="Group 18"/>
          <p:cNvGrpSpPr/>
          <p:nvPr/>
        </p:nvGrpSpPr>
        <p:grpSpPr>
          <a:xfrm>
            <a:off x="1524000" y="4646612"/>
            <a:ext cx="1754188" cy="534988"/>
            <a:chOff x="1066800" y="2895600"/>
            <a:chExt cx="1754188" cy="534988"/>
          </a:xfrm>
        </p:grpSpPr>
        <p:cxnSp>
          <p:nvCxnSpPr>
            <p:cNvPr id="20" name="Straight Connector 19"/>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 name="Group 22"/>
          <p:cNvGrpSpPr/>
          <p:nvPr/>
        </p:nvGrpSpPr>
        <p:grpSpPr>
          <a:xfrm>
            <a:off x="1524000" y="5332412"/>
            <a:ext cx="1754188" cy="534988"/>
            <a:chOff x="1066800" y="2895600"/>
            <a:chExt cx="1754188" cy="534988"/>
          </a:xfrm>
        </p:grpSpPr>
        <p:cxnSp>
          <p:nvCxnSpPr>
            <p:cNvPr id="24" name="Straight Connector 23"/>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31" name="Straight Connector 30"/>
          <p:cNvCxnSpPr/>
          <p:nvPr/>
        </p:nvCxnSpPr>
        <p:spPr>
          <a:xfrm>
            <a:off x="3429000" y="4189412"/>
            <a:ext cx="21336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05200" y="4951412"/>
            <a:ext cx="2133600" cy="1588"/>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505200" y="5484812"/>
            <a:ext cx="22098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69496" y="3248620"/>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CPU-1</a:t>
            </a:r>
            <a:endParaRPr lang="en-US" b="1" dirty="0">
              <a:solidFill>
                <a:schemeClr val="tx1"/>
              </a:solidFill>
            </a:endParaRPr>
          </a:p>
        </p:txBody>
      </p:sp>
      <p:sp>
        <p:nvSpPr>
          <p:cNvPr id="30" name="Oval 29"/>
          <p:cNvSpPr/>
          <p:nvPr/>
        </p:nvSpPr>
        <p:spPr>
          <a:xfrm>
            <a:off x="564144" y="39608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CPU-2</a:t>
            </a:r>
            <a:endParaRPr lang="en-US" b="1" dirty="0">
              <a:solidFill>
                <a:schemeClr val="tx1"/>
              </a:solidFill>
            </a:endParaRPr>
          </a:p>
        </p:txBody>
      </p:sp>
      <p:sp>
        <p:nvSpPr>
          <p:cNvPr id="32" name="Oval 31"/>
          <p:cNvSpPr/>
          <p:nvPr/>
        </p:nvSpPr>
        <p:spPr>
          <a:xfrm>
            <a:off x="609600" y="46466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CPU-3</a:t>
            </a:r>
            <a:endParaRPr lang="en-US" b="1" dirty="0">
              <a:solidFill>
                <a:schemeClr val="tx1"/>
              </a:solidFill>
            </a:endParaRPr>
          </a:p>
        </p:txBody>
      </p:sp>
      <p:sp>
        <p:nvSpPr>
          <p:cNvPr id="33" name="Oval 32"/>
          <p:cNvSpPr/>
          <p:nvPr/>
        </p:nvSpPr>
        <p:spPr>
          <a:xfrm>
            <a:off x="609600" y="53324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CPU-N</a:t>
            </a:r>
            <a:endParaRPr lang="en-US" sz="1600" b="1" dirty="0">
              <a:solidFill>
                <a:schemeClr val="tx1"/>
              </a:solidFill>
            </a:endParaRPr>
          </a:p>
        </p:txBody>
      </p:sp>
      <p:sp>
        <p:nvSpPr>
          <p:cNvPr id="41" name="Title 1"/>
          <p:cNvSpPr>
            <a:spLocks noGrp="1"/>
          </p:cNvSpPr>
          <p:nvPr>
            <p:ph type="title"/>
          </p:nvPr>
        </p:nvSpPr>
        <p:spPr>
          <a:xfrm>
            <a:off x="114301" y="112250"/>
            <a:ext cx="8572499" cy="649750"/>
          </a:xfrm>
        </p:spPr>
        <p:txBody>
          <a:bodyPr/>
          <a:lstStyle/>
          <a:p>
            <a:r>
              <a:rPr lang="en-US" dirty="0" smtClean="0"/>
              <a:t>Multi-Application Execution</a:t>
            </a:r>
            <a:endParaRPr lang="en-US" dirty="0"/>
          </a:p>
        </p:txBody>
      </p:sp>
    </p:spTree>
    <p:extLst>
      <p:ext uri="{BB962C8B-B14F-4D97-AF65-F5344CB8AC3E}">
        <p14:creationId xmlns:p14="http://schemas.microsoft.com/office/powerpoint/2010/main" val="81885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sz="2500" dirty="0" smtClean="0">
                <a:latin typeface="Arial"/>
                <a:cs typeface="Arial"/>
              </a:rPr>
              <a:t>HIST</a:t>
            </a:r>
            <a:r>
              <a:rPr lang="en-US" sz="2500" dirty="0" smtClean="0">
                <a:latin typeface="Arial"/>
                <a:cs typeface="Arial"/>
              </a:rPr>
              <a:t>+</a:t>
            </a:r>
            <a:r>
              <a:rPr sz="2500" dirty="0" smtClean="0">
                <a:latin typeface="Arial"/>
                <a:cs typeface="Arial"/>
              </a:rPr>
              <a:t>DGEMM</a:t>
            </a:r>
            <a:r>
              <a:rPr lang="en-US" sz="2500" dirty="0" smtClean="0">
                <a:latin typeface="Arial"/>
                <a:cs typeface="Arial"/>
              </a:rPr>
              <a:t>:  </a:t>
            </a:r>
            <a:r>
              <a:rPr sz="2500" dirty="0" smtClean="0">
                <a:latin typeface="Arial"/>
                <a:cs typeface="Arial"/>
              </a:rPr>
              <a:t>40</a:t>
            </a:r>
            <a:r>
              <a:rPr lang="en-US" sz="2500" dirty="0" smtClean="0">
                <a:latin typeface="Arial"/>
                <a:cs typeface="Arial"/>
              </a:rPr>
              <a:t>% </a:t>
            </a:r>
            <a:r>
              <a:rPr lang="en-US" sz="2500" dirty="0">
                <a:latin typeface="Arial"/>
                <a:cs typeface="Arial"/>
              </a:rPr>
              <a:t>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3628791" y="2169305"/>
              <a:ext cx="1143000" cy="1931601"/>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
        <p:nvSpPr>
          <p:cNvPr id="13" name="Oval 12"/>
          <p:cNvSpPr/>
          <p:nvPr/>
        </p:nvSpPr>
        <p:spPr>
          <a:xfrm>
            <a:off x="7467600" y="7620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Tree>
    <p:extLst>
      <p:ext uri="{BB962C8B-B14F-4D97-AF65-F5344CB8AC3E}">
        <p14:creationId xmlns:p14="http://schemas.microsoft.com/office/powerpoint/2010/main" val="145710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lang="en-US" sz="2500" dirty="0">
                <a:latin typeface="Arial"/>
                <a:cs typeface="Arial"/>
              </a:rPr>
              <a:t>GAUSS+GUPS:  Only 2% 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6477000" y="2169305"/>
              <a:ext cx="1143000" cy="19316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
        <p:nvSpPr>
          <p:cNvPr id="19" name="Oval 18"/>
          <p:cNvSpPr/>
          <p:nvPr/>
        </p:nvSpPr>
        <p:spPr>
          <a:xfrm>
            <a:off x="7467600" y="4572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GAUSS</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Tree>
    <p:extLst>
      <p:ext uri="{BB962C8B-B14F-4D97-AF65-F5344CB8AC3E}">
        <p14:creationId xmlns:p14="http://schemas.microsoft.com/office/powerpoint/2010/main" val="12870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Bandwidth Allocation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33619031"/>
              </p:ext>
            </p:extLst>
          </p:nvPr>
        </p:nvGraphicFramePr>
        <p:xfrm>
          <a:off x="152400" y="908720"/>
          <a:ext cx="8991600" cy="4501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19200" y="5410200"/>
            <a:ext cx="92678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GUPS (Heavy Application) hurts other light applications</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3810000" y="1600200"/>
            <a:ext cx="1295400" cy="37338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Tree>
    <p:extLst>
      <p:ext uri="{BB962C8B-B14F-4D97-AF65-F5344CB8AC3E}">
        <p14:creationId xmlns:p14="http://schemas.microsoft.com/office/powerpoint/2010/main" val="184481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67200"/>
            <a:ext cx="5537200" cy="2137995"/>
          </a:xfrm>
        </p:spPr>
        <p:txBody>
          <a:bodyPr/>
          <a:lstStyle/>
          <a:p>
            <a:r>
              <a:rPr dirty="0" smtClean="0">
                <a:latin typeface="Arial" panose="020B0604020202020204" pitchFamily="34" charset="0"/>
                <a:cs typeface="Arial" panose="020B0604020202020204" pitchFamily="34" charset="0"/>
              </a:rPr>
              <a:t>Unpredictable performance impact</a:t>
            </a:r>
          </a:p>
          <a:p>
            <a:endParaRPr dirty="0" smtClean="0">
              <a:latin typeface="Arial" panose="020B0604020202020204" pitchFamily="34" charset="0"/>
              <a:cs typeface="Arial" panose="020B0604020202020204" pitchFamily="34" charset="0"/>
            </a:endParaRPr>
          </a:p>
          <a:p>
            <a:r>
              <a:rPr dirty="0" smtClean="0">
                <a:latin typeface="Arial" panose="020B0604020202020204" pitchFamily="34" charset="0"/>
                <a:cs typeface="Arial" panose="020B0604020202020204" pitchFamily="34" charset="0"/>
              </a:rPr>
              <a:t>Fairness problems in the system</a:t>
            </a:r>
          </a:p>
          <a:p>
            <a:pPr lvl="1"/>
            <a:r>
              <a:rPr dirty="0" smtClean="0">
                <a:latin typeface="Arial" panose="020B0604020202020204" pitchFamily="34" charset="0"/>
                <a:cs typeface="Arial" panose="020B0604020202020204" pitchFamily="34" charset="0"/>
              </a:rPr>
              <a:t>Unequal performance impact	</a:t>
            </a:r>
          </a:p>
          <a:p>
            <a:pPr lvl="1">
              <a:buNone/>
            </a:pPr>
            <a:endParaRPr lang="en-US" dirty="0">
              <a:latin typeface="Arial" panose="020B0604020202020204" pitchFamily="34" charset="0"/>
              <a:cs typeface="Arial" panose="020B0604020202020204" pitchFamily="34" charset="0"/>
            </a:endParaRPr>
          </a:p>
        </p:txBody>
      </p:sp>
      <p:graphicFrame>
        <p:nvGraphicFramePr>
          <p:cNvPr id="5" name="Chart 4"/>
          <p:cNvGraphicFramePr>
            <a:graphicFrameLocks/>
          </p:cNvGraphicFramePr>
          <p:nvPr>
            <p:extLst/>
          </p:nvPr>
        </p:nvGraphicFramePr>
        <p:xfrm>
          <a:off x="-152400" y="838200"/>
          <a:ext cx="5651500" cy="3316816"/>
        </p:xfrm>
        <a:graphic>
          <a:graphicData uri="http://schemas.openxmlformats.org/drawingml/2006/chart">
            <c:chart xmlns:c="http://schemas.openxmlformats.org/drawingml/2006/chart" xmlns:r="http://schemas.openxmlformats.org/officeDocument/2006/relationships" r:id="rId3"/>
          </a:graphicData>
        </a:graphic>
      </p:graphicFrame>
      <p:sp>
        <p:nvSpPr>
          <p:cNvPr id="9" name="Up-Down Arrow 8"/>
          <p:cNvSpPr/>
          <p:nvPr/>
        </p:nvSpPr>
        <p:spPr>
          <a:xfrm>
            <a:off x="4114800" y="1676400"/>
            <a:ext cx="457200" cy="1447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0" name="Up-Down Arrow 9"/>
          <p:cNvSpPr/>
          <p:nvPr/>
        </p:nvSpPr>
        <p:spPr>
          <a:xfrm>
            <a:off x="2247900" y="1676400"/>
            <a:ext cx="381000" cy="685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1" name="Title 1"/>
          <p:cNvSpPr>
            <a:spLocks noGrp="1"/>
          </p:cNvSpPr>
          <p:nvPr>
            <p:ph type="title"/>
          </p:nvPr>
        </p:nvSpPr>
        <p:spPr>
          <a:xfrm>
            <a:off x="228600" y="152400"/>
            <a:ext cx="8610600" cy="756320"/>
          </a:xfrm>
        </p:spPr>
        <p:txBody>
          <a:bodyPr/>
          <a:lstStyle/>
          <a:p>
            <a:r>
              <a:rPr lang="en-US" sz="4400" dirty="0" smtClean="0"/>
              <a:t>Fairness</a:t>
            </a:r>
            <a:endParaRPr lang="en-US" sz="4400" dirty="0"/>
          </a:p>
        </p:txBody>
      </p:sp>
      <p:pic>
        <p:nvPicPr>
          <p:cNvPr id="12" name="Picture 11"/>
          <p:cNvPicPr>
            <a:picLocks noChangeAspect="1"/>
          </p:cNvPicPr>
          <p:nvPr/>
        </p:nvPicPr>
        <p:blipFill>
          <a:blip r:embed="rId4"/>
          <a:srcRect l="47275" t="29412" r="23405"/>
          <a:stretch>
            <a:fillRect/>
          </a:stretch>
        </p:blipFill>
        <p:spPr>
          <a:xfrm>
            <a:off x="6629400" y="3215724"/>
            <a:ext cx="1524000" cy="3032676"/>
          </a:xfrm>
          <a:prstGeom prst="rect">
            <a:avLst/>
          </a:prstGeom>
        </p:spPr>
      </p:pic>
      <p:cxnSp>
        <p:nvCxnSpPr>
          <p:cNvPr id="15" name="Straight Connector 14"/>
          <p:cNvCxnSpPr/>
          <p:nvPr/>
        </p:nvCxnSpPr>
        <p:spPr>
          <a:xfrm rot="16200000" flipH="1">
            <a:off x="6553200" y="2590801"/>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7345638" y="2697438"/>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34000" y="6324600"/>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18" name="Oval 17"/>
          <p:cNvSpPr/>
          <p:nvPr/>
        </p:nvSpPr>
        <p:spPr>
          <a:xfrm>
            <a:off x="7467600" y="9144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5626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1" name="Oval 20"/>
          <p:cNvSpPr/>
          <p:nvPr/>
        </p:nvSpPr>
        <p:spPr>
          <a:xfrm>
            <a:off x="73152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
        <p:nvSpPr>
          <p:cNvPr id="14" name="Rounded Rectangle 13"/>
          <p:cNvSpPr/>
          <p:nvPr/>
        </p:nvSpPr>
        <p:spPr>
          <a:xfrm>
            <a:off x="304800" y="2362200"/>
            <a:ext cx="8593460" cy="2286000"/>
          </a:xfrm>
          <a:prstGeom prst="round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smtClean="0">
                <a:ln w="0"/>
                <a:solidFill>
                  <a:schemeClr val="tx1"/>
                </a:solidFill>
                <a:effectLst>
                  <a:outerShdw blurRad="38100" dist="19050" dir="2700000" algn="tl" rotWithShape="0">
                    <a:schemeClr val="dk1">
                      <a:alpha val="40000"/>
                    </a:schemeClr>
                  </a:outerShdw>
                </a:effectLst>
              </a:rPr>
              <a:t>What is the best way to allocate bandwidth to different applications?</a:t>
            </a:r>
            <a:endParaRPr lang="en-US" sz="50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52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8" grpId="0" animBg="1"/>
      <p:bldP spid="2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86400"/>
            <a:ext cx="8153400" cy="422275"/>
          </a:xfrm>
        </p:spPr>
        <p:txBody>
          <a:bodyPr>
            <a:normAutofit/>
          </a:bodyPr>
          <a:lstStyle/>
          <a:p>
            <a:r>
              <a:rPr lang="en-US" dirty="0" smtClean="0">
                <a:solidFill>
                  <a:srgbClr val="00B050"/>
                </a:solidFill>
              </a:rPr>
              <a:t>We need intelligent hardware solutions!</a:t>
            </a:r>
            <a:endParaRPr lang="en-US" dirty="0">
              <a:solidFill>
                <a:srgbClr val="00B050"/>
              </a:solidFill>
            </a:endParaRPr>
          </a:p>
        </p:txBody>
      </p:sp>
      <p:sp>
        <p:nvSpPr>
          <p:cNvPr id="3" name="Content Placeholder 2"/>
          <p:cNvSpPr>
            <a:spLocks noGrp="1"/>
          </p:cNvSpPr>
          <p:nvPr>
            <p:ph idx="1"/>
          </p:nvPr>
        </p:nvSpPr>
        <p:spPr>
          <a:xfrm>
            <a:off x="533400" y="918762"/>
            <a:ext cx="8153400" cy="4101636"/>
          </a:xfrm>
        </p:spPr>
        <p:txBody>
          <a:bodyPr/>
          <a:lstStyle/>
          <a:p>
            <a:r>
              <a:rPr lang="en-US" sz="2800" dirty="0" smtClean="0">
                <a:solidFill>
                  <a:srgbClr val="FF0000"/>
                </a:solidFill>
              </a:rPr>
              <a:t>Re-writing software to use “shared memory” and avoid un-coalesced global accesses is difficult for the GPU programmer.</a:t>
            </a:r>
          </a:p>
          <a:p>
            <a:r>
              <a:rPr lang="en-US" sz="2800" dirty="0" smtClean="0">
                <a:solidFill>
                  <a:srgbClr val="FF0000"/>
                </a:solidFill>
              </a:rPr>
              <a:t>Recent GPUs introduce hardware-managed caches (L1/L2), but large number of threads lead to thrashing.  </a:t>
            </a:r>
          </a:p>
          <a:p>
            <a:r>
              <a:rPr lang="en-US" sz="2800" dirty="0" smtClean="0">
                <a:solidFill>
                  <a:srgbClr val="FF0000"/>
                </a:solidFill>
              </a:rPr>
              <a:t> General purpose code, now being ported to GPUs, has branches and irregular accesses. Not always possible to fix them in the code. </a:t>
            </a:r>
            <a:endParaRPr lang="en-US" sz="2800" dirty="0">
              <a:solidFill>
                <a:srgbClr val="FF0000"/>
              </a:solidFill>
            </a:endParaRPr>
          </a:p>
        </p:txBody>
      </p:sp>
      <p:sp>
        <p:nvSpPr>
          <p:cNvPr id="5" name="Title 1"/>
          <p:cNvSpPr txBox="1">
            <a:spLocks/>
          </p:cNvSpPr>
          <p:nvPr/>
        </p:nvSpPr>
        <p:spPr bwMode="auto">
          <a:xfrm>
            <a:off x="328191" y="115887"/>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r>
              <a:rPr lang="en-US" kern="0" smtClean="0"/>
              <a:t>Reducing Off-Chip Access</a:t>
            </a:r>
            <a:endParaRPr lang="en-US" kern="0" dirty="0"/>
          </a:p>
        </p:txBody>
      </p:sp>
    </p:spTree>
    <p:extLst>
      <p:ext uri="{BB962C8B-B14F-4D97-AF65-F5344CB8AC3E}">
        <p14:creationId xmlns:p14="http://schemas.microsoft.com/office/powerpoint/2010/main" val="1953770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Infrastructure Development</a:t>
            </a:r>
            <a:endParaRPr lang="en-US" dirty="0"/>
          </a:p>
        </p:txBody>
      </p:sp>
      <p:sp>
        <p:nvSpPr>
          <p:cNvPr id="3" name="Content Placeholder 2"/>
          <p:cNvSpPr>
            <a:spLocks noGrp="1"/>
          </p:cNvSpPr>
          <p:nvPr>
            <p:ph idx="1"/>
          </p:nvPr>
        </p:nvSpPr>
        <p:spPr/>
        <p:txBody>
          <a:bodyPr/>
          <a:lstStyle/>
          <a:p>
            <a:r>
              <a:rPr sz="2600" dirty="0">
                <a:latin typeface="Arial"/>
                <a:cs typeface="Arial"/>
              </a:rPr>
              <a:t>Many existing CUDA</a:t>
            </a:r>
            <a:r>
              <a:rPr sz="2600" dirty="0" smtClean="0">
                <a:latin typeface="Arial"/>
                <a:cs typeface="Arial"/>
              </a:rPr>
              <a:t> applications do </a:t>
            </a:r>
            <a:r>
              <a:rPr sz="2600" dirty="0">
                <a:latin typeface="Arial"/>
                <a:cs typeface="Arial"/>
              </a:rPr>
              <a:t>not employ “CUDAStreams” to enable multi-programmed </a:t>
            </a:r>
            <a:r>
              <a:rPr sz="2600" dirty="0" smtClean="0">
                <a:latin typeface="Arial"/>
                <a:cs typeface="Arial"/>
              </a:rPr>
              <a:t>execution</a:t>
            </a:r>
          </a:p>
          <a:p>
            <a:pPr>
              <a:buNone/>
            </a:pPr>
            <a:endParaRPr sz="2600" dirty="0" smtClean="0">
              <a:latin typeface="Arial"/>
              <a:cs typeface="Arial"/>
            </a:endParaRPr>
          </a:p>
          <a:p>
            <a:pPr>
              <a:buNone/>
            </a:pPr>
            <a:endParaRPr sz="2600" dirty="0" smtClean="0">
              <a:latin typeface="Arial"/>
              <a:cs typeface="Arial"/>
            </a:endParaRPr>
          </a:p>
          <a:p>
            <a:r>
              <a:rPr sz="2600" dirty="0" smtClean="0">
                <a:latin typeface="Arial"/>
                <a:cs typeface="Arial"/>
              </a:rPr>
              <a:t>Developed GPU concurrent application framework to enable multi-programming in GPUs</a:t>
            </a:r>
          </a:p>
          <a:p>
            <a:pPr lvl="1">
              <a:buNone/>
            </a:pPr>
            <a:endParaRPr sz="2600" i="1" dirty="0" smtClean="0">
              <a:solidFill>
                <a:srgbClr val="0000FF"/>
              </a:solidFill>
              <a:latin typeface="Arial"/>
              <a:cs typeface="Arial"/>
            </a:endParaRPr>
          </a:p>
          <a:p>
            <a:pPr>
              <a:buNone/>
            </a:pPr>
            <a:endParaRPr sz="2600" dirty="0" smtClean="0">
              <a:latin typeface="Arial"/>
              <a:cs typeface="Arial"/>
            </a:endParaRPr>
          </a:p>
          <a:p>
            <a:r>
              <a:rPr sz="2600" dirty="0" smtClean="0">
                <a:latin typeface="Arial"/>
                <a:cs typeface="Arial"/>
              </a:rPr>
              <a:t>Available </a:t>
            </a:r>
            <a:r>
              <a:rPr sz="2600" dirty="0">
                <a:latin typeface="Arial"/>
                <a:cs typeface="Arial"/>
              </a:rPr>
              <a:t>at</a:t>
            </a:r>
            <a:r>
              <a:rPr sz="2600" dirty="0" smtClean="0">
                <a:latin typeface="Arial"/>
                <a:cs typeface="Arial"/>
              </a:rPr>
              <a:t> </a:t>
            </a:r>
            <a:r>
              <a:rPr sz="2600" i="1" dirty="0">
                <a:latin typeface="Arial"/>
                <a:cs typeface="Arial"/>
                <a:hlinkClick r:id="rId2"/>
              </a:rPr>
              <a:t>https://github.com/adwaitjog/</a:t>
            </a:r>
            <a:r>
              <a:rPr sz="2600" i="1" dirty="0" smtClean="0">
                <a:latin typeface="Arial"/>
                <a:cs typeface="Arial"/>
                <a:hlinkClick r:id="rId2"/>
              </a:rPr>
              <a:t>mafia</a:t>
            </a:r>
            <a:endParaRPr sz="2600" i="1" dirty="0" smtClean="0">
              <a:latin typeface="Arial"/>
              <a:cs typeface="Arial"/>
            </a:endParaRPr>
          </a:p>
          <a:p>
            <a:endParaRPr sz="2600" i="1" dirty="0" smtClean="0">
              <a:latin typeface="Arial"/>
              <a:cs typeface="Arial"/>
            </a:endParaRPr>
          </a:p>
          <a:p>
            <a:endParaRPr i="1" dirty="0" smtClean="0">
              <a:latin typeface="Arial"/>
              <a:cs typeface="Arial"/>
            </a:endParaRPr>
          </a:p>
          <a:p>
            <a:pPr>
              <a:buNone/>
            </a:pPr>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609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Application Performance Modeling</a:t>
            </a:r>
            <a:endParaRPr lang="en-US" dirty="0"/>
          </a:p>
        </p:txBody>
      </p:sp>
      <p:graphicFrame>
        <p:nvGraphicFramePr>
          <p:cNvPr id="5" name="Chart 4"/>
          <p:cNvGraphicFramePr>
            <a:graphicFrameLocks/>
          </p:cNvGraphicFramePr>
          <p:nvPr>
            <p:extLst/>
          </p:nvPr>
        </p:nvGraphicFramePr>
        <p:xfrm>
          <a:off x="609600" y="2286000"/>
          <a:ext cx="77724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81000" y="1222464"/>
            <a:ext cx="2209800" cy="492443"/>
          </a:xfrm>
          <a:prstGeom prst="rect">
            <a:avLst/>
          </a:prstGeom>
          <a:noFill/>
        </p:spPr>
        <p:txBody>
          <a:bodyPr wrap="square" rtlCol="0">
            <a:spAutoFit/>
          </a:bodyPr>
          <a:lstStyle/>
          <a:p>
            <a:r>
              <a:rPr lang="en-US" sz="2600" b="1" dirty="0" smtClean="0"/>
              <a:t>Performance</a:t>
            </a:r>
            <a:endParaRPr lang="en-US" sz="2600" b="1" dirty="0"/>
          </a:p>
        </p:txBody>
      </p:sp>
      <p:sp>
        <p:nvSpPr>
          <p:cNvPr id="7" name="TextBox 6"/>
          <p:cNvSpPr txBox="1"/>
          <p:nvPr/>
        </p:nvSpPr>
        <p:spPr>
          <a:xfrm>
            <a:off x="3048000" y="1143000"/>
            <a:ext cx="1219200" cy="600164"/>
          </a:xfrm>
          <a:prstGeom prst="rect">
            <a:avLst/>
          </a:prstGeom>
          <a:noFill/>
        </p:spPr>
        <p:txBody>
          <a:bodyPr wrap="square" rtlCol="0">
            <a:spAutoFit/>
          </a:bodyPr>
          <a:lstStyle/>
          <a:p>
            <a:r>
              <a:rPr lang="en-US" sz="3300" dirty="0" smtClean="0"/>
              <a:t> </a:t>
            </a:r>
            <a:endParaRPr lang="en-US" sz="3300" dirty="0"/>
          </a:p>
        </p:txBody>
      </p:sp>
      <p:sp>
        <p:nvSpPr>
          <p:cNvPr id="10" name="TextBox 9"/>
          <p:cNvSpPr txBox="1"/>
          <p:nvPr/>
        </p:nvSpPr>
        <p:spPr>
          <a:xfrm>
            <a:off x="3733800" y="914400"/>
            <a:ext cx="4267200" cy="492443"/>
          </a:xfrm>
          <a:prstGeom prst="rect">
            <a:avLst/>
          </a:prstGeom>
          <a:noFill/>
        </p:spPr>
        <p:txBody>
          <a:bodyPr wrap="square" rtlCol="0">
            <a:spAutoFit/>
          </a:bodyPr>
          <a:lstStyle/>
          <a:p>
            <a:r>
              <a:rPr lang="en-US" sz="2600" b="1" dirty="0" smtClean="0"/>
              <a:t>Attained Bandwidth (BW) </a:t>
            </a:r>
            <a:endParaRPr lang="en-US" sz="2600" b="1" dirty="0"/>
          </a:p>
        </p:txBody>
      </p:sp>
      <p:sp>
        <p:nvSpPr>
          <p:cNvPr id="11" name="TextBox 10"/>
          <p:cNvSpPr txBox="1"/>
          <p:nvPr/>
        </p:nvSpPr>
        <p:spPr>
          <a:xfrm>
            <a:off x="3657600" y="1676400"/>
            <a:ext cx="4724400" cy="492443"/>
          </a:xfrm>
          <a:prstGeom prst="rect">
            <a:avLst/>
          </a:prstGeom>
          <a:noFill/>
        </p:spPr>
        <p:txBody>
          <a:bodyPr wrap="square" rtlCol="0">
            <a:spAutoFit/>
          </a:bodyPr>
          <a:lstStyle/>
          <a:p>
            <a:r>
              <a:rPr lang="en-US" sz="2600" b="1" dirty="0" smtClean="0"/>
              <a:t>Misses Per Instruction (MPI)</a:t>
            </a:r>
            <a:endParaRPr lang="en-US" sz="2600" b="1" dirty="0"/>
          </a:p>
        </p:txBody>
      </p:sp>
      <p:cxnSp>
        <p:nvCxnSpPr>
          <p:cNvPr id="13" name="Straight Connector 12"/>
          <p:cNvCxnSpPr/>
          <p:nvPr/>
        </p:nvCxnSpPr>
        <p:spPr>
          <a:xfrm>
            <a:off x="3721100" y="1524000"/>
            <a:ext cx="403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67000" y="1219200"/>
            <a:ext cx="603250" cy="480678"/>
          </a:xfrm>
          <a:prstGeom prst="rect">
            <a:avLst/>
          </a:prstGeom>
        </p:spPr>
      </p:pic>
      <p:sp>
        <p:nvSpPr>
          <p:cNvPr id="15" name="Rectangle 14"/>
          <p:cNvSpPr/>
          <p:nvPr/>
        </p:nvSpPr>
        <p:spPr>
          <a:xfrm>
            <a:off x="762000" y="5486400"/>
            <a:ext cx="7848600" cy="738664"/>
          </a:xfrm>
          <a:prstGeom prst="rect">
            <a:avLst/>
          </a:prstGeom>
        </p:spPr>
        <p:txBody>
          <a:bodyPr wrap="square">
            <a:spAutoFit/>
          </a:bodyPr>
          <a:lstStyle/>
          <a:p>
            <a:r>
              <a:rPr lang="en-US" sz="2100" b="1" dirty="0" smtClean="0">
                <a:solidFill>
                  <a:srgbClr val="008000"/>
                </a:solidFill>
                <a:latin typeface="Arial"/>
                <a:cs typeface="Arial"/>
              </a:rPr>
              <a:t>Also, on real hardware (NVIDIA K20), absolute relative error is less than 10% averaged across 22 applications  </a:t>
            </a:r>
            <a:endParaRPr lang="en-US" sz="2100" b="1" dirty="0">
              <a:solidFill>
                <a:srgbClr val="008000"/>
              </a:solidFill>
              <a:latin typeface="Arial"/>
              <a:cs typeface="Arial"/>
            </a:endParaRPr>
          </a:p>
        </p:txBody>
      </p:sp>
      <p:sp>
        <p:nvSpPr>
          <p:cNvPr id="12" name="Rounded Rectangle 11"/>
          <p:cNvSpPr/>
          <p:nvPr/>
        </p:nvSpPr>
        <p:spPr>
          <a:xfrm>
            <a:off x="0" y="3733800"/>
            <a:ext cx="9144000" cy="2057400"/>
          </a:xfrm>
          <a:prstGeom prst="roundRect">
            <a:avLst/>
          </a:prstGeom>
          <a:solidFill>
            <a:srgbClr val="FFFF00"/>
          </a:solidFill>
          <a:ln>
            <a:solidFill>
              <a:srgbClr val="00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b="1" dirty="0" smtClean="0">
                <a:ln w="0"/>
                <a:solidFill>
                  <a:srgbClr val="000000"/>
                </a:solidFill>
                <a:effectLst>
                  <a:outerShdw blurRad="38100" dist="19050" dir="2700000" algn="tl" rotWithShape="0">
                    <a:schemeClr val="dk1">
                      <a:alpha val="40000"/>
                    </a:schemeClr>
                  </a:outerShdw>
                </a:effectLst>
              </a:rPr>
              <a:t>How can we utilize this </a:t>
            </a:r>
          </a:p>
          <a:p>
            <a:pPr algn="ctr"/>
            <a:r>
              <a:rPr lang="en-US" sz="4700" b="1" dirty="0" smtClean="0">
                <a:ln w="0"/>
                <a:solidFill>
                  <a:srgbClr val="000000"/>
                </a:solidFill>
                <a:effectLst>
                  <a:outerShdw blurRad="38100" dist="19050" dir="2700000" algn="tl" rotWithShape="0">
                    <a:schemeClr val="dk1">
                      <a:alpha val="40000"/>
                    </a:schemeClr>
                  </a:outerShdw>
                </a:effectLst>
              </a:rPr>
              <a:t>model to develop better </a:t>
            </a:r>
          </a:p>
          <a:p>
            <a:pPr algn="ctr"/>
            <a:r>
              <a:rPr lang="en-US" sz="4700" b="1" dirty="0" smtClean="0">
                <a:ln w="0"/>
                <a:solidFill>
                  <a:srgbClr val="000000"/>
                </a:solidFill>
                <a:effectLst>
                  <a:outerShdw blurRad="38100" dist="19050" dir="2700000" algn="tl" rotWithShape="0">
                    <a:schemeClr val="dk1">
                      <a:alpha val="40000"/>
                    </a:schemeClr>
                  </a:outerShdw>
                </a:effectLst>
              </a:rPr>
              <a:t>memory scheduler?</a:t>
            </a:r>
            <a:endParaRPr lang="en-US" sz="4700" b="1" dirty="0">
              <a:ln w="0"/>
              <a:solidFill>
                <a:srgbClr val="000000"/>
              </a:solidFill>
              <a:effectLst>
                <a:outerShdw blurRad="38100" dist="19050" dir="2700000" algn="tl" rotWithShape="0">
                  <a:schemeClr val="dk1">
                    <a:alpha val="40000"/>
                  </a:schemeClr>
                </a:outerShdw>
              </a:effectLst>
            </a:endParaRPr>
          </a:p>
        </p:txBody>
      </p: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48687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5"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89" y="155174"/>
            <a:ext cx="8153400" cy="422275"/>
          </a:xfrm>
        </p:spPr>
        <p:txBody>
          <a:bodyPr/>
          <a:lstStyle/>
          <a:p>
            <a:r>
              <a:rPr lang="en-US" sz="3600" dirty="0" smtClean="0"/>
              <a:t>Bandwidth Sharing Mechanisms</a:t>
            </a:r>
            <a:endParaRPr lang="en-US" sz="3600" dirty="0"/>
          </a:p>
        </p:txBody>
      </p:sp>
      <p:pic>
        <p:nvPicPr>
          <p:cNvPr id="5" name="Picture 4"/>
          <p:cNvPicPr>
            <a:picLocks noChangeAspect="1"/>
          </p:cNvPicPr>
          <p:nvPr/>
        </p:nvPicPr>
        <p:blipFill>
          <a:blip r:embed="rId3"/>
          <a:stretch>
            <a:fillRect/>
          </a:stretch>
        </p:blipFill>
        <p:spPr>
          <a:xfrm>
            <a:off x="4038600" y="1513247"/>
            <a:ext cx="381000" cy="303586"/>
          </a:xfrm>
          <a:prstGeom prst="rect">
            <a:avLst/>
          </a:prstGeom>
        </p:spPr>
      </p:pic>
      <p:sp>
        <p:nvSpPr>
          <p:cNvPr id="6" name="Rectangle 5"/>
          <p:cNvSpPr/>
          <p:nvPr/>
        </p:nvSpPr>
        <p:spPr>
          <a:xfrm>
            <a:off x="2362199" y="3020438"/>
            <a:ext cx="4379813"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Content Placeholder 2"/>
          <p:cNvSpPr txBox="1">
            <a:spLocks/>
          </p:cNvSpPr>
          <p:nvPr/>
        </p:nvSpPr>
        <p:spPr bwMode="auto">
          <a:xfrm>
            <a:off x="152400" y="4718113"/>
            <a:ext cx="8610600" cy="2444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SzPct val="65000"/>
              <a:buFont typeface="Wingdings" pitchFamily="2" charset="2"/>
              <a:buChar char="n"/>
              <a:defRPr lang="en-US" sz="2400" dirty="0" smtClean="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lang="en-US" sz="2200" dirty="0" smtClean="0">
                <a:solidFill>
                  <a:schemeClr val="tx1"/>
                </a:solidFill>
                <a:latin typeface="+mn-lt"/>
              </a:defRPr>
            </a:lvl2pPr>
            <a:lvl3pPr marL="1022350" indent="-350838" algn="l" rtl="0" eaLnBrk="1" fontAlgn="base" hangingPunct="1">
              <a:spcBef>
                <a:spcPct val="20000"/>
              </a:spcBef>
              <a:spcAft>
                <a:spcPct val="0"/>
              </a:spcAft>
              <a:buClr>
                <a:srgbClr val="FF6600"/>
              </a:buClr>
              <a:buSzPct val="65000"/>
              <a:buFont typeface="Wingdings" pitchFamily="2" charset="2"/>
              <a:buChar char="n"/>
              <a:defRPr lang="en-US" sz="2000" dirty="0" smtClean="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lang="en-US" dirty="0" smtClean="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lang="en-US" sz="1600" dirty="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pPr marL="0" indent="0">
              <a:buNone/>
            </a:pPr>
            <a:endParaRPr lang="en-US" sz="2000" dirty="0" smtClean="0">
              <a:latin typeface="Arial" panose="020B0604020202020204" pitchFamily="34" charset="0"/>
              <a:cs typeface="Arial" panose="020B0604020202020204" pitchFamily="34" charset="0"/>
            </a:endParaRPr>
          </a:p>
          <a:p>
            <a:r>
              <a:rPr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rioritize the application with </a:t>
            </a:r>
            <a:r>
              <a:rPr sz="1800" dirty="0" smtClean="0">
                <a:latin typeface="Arial" panose="020B0604020202020204" pitchFamily="34" charset="0"/>
                <a:cs typeface="Arial" panose="020B0604020202020204" pitchFamily="34" charset="0"/>
              </a:rPr>
              <a:t>the </a:t>
            </a:r>
            <a:r>
              <a:rPr sz="1800" i="1" dirty="0" smtClean="0">
                <a:solidFill>
                  <a:srgbClr val="0000FF"/>
                </a:solidFill>
                <a:latin typeface="Arial" panose="020B0604020202020204" pitchFamily="34" charset="0"/>
                <a:cs typeface="Arial" panose="020B0604020202020204" pitchFamily="34" charset="0"/>
              </a:rPr>
              <a:t>least </a:t>
            </a:r>
            <a:r>
              <a:rPr lang="en-US" sz="1800" i="1" dirty="0" smtClean="0">
                <a:solidFill>
                  <a:srgbClr val="0000FF"/>
                </a:solidFill>
                <a:latin typeface="Arial" panose="020B0604020202020204" pitchFamily="34" charset="0"/>
                <a:cs typeface="Arial" panose="020B0604020202020204" pitchFamily="34" charset="0"/>
              </a:rPr>
              <a:t>BW (alone) </a:t>
            </a:r>
            <a:r>
              <a:rPr lang="en-US" sz="1800" dirty="0" smtClean="0">
                <a:latin typeface="Arial" panose="020B0604020202020204" pitchFamily="34" charset="0"/>
                <a:cs typeface="Arial" panose="020B0604020202020204" pitchFamily="34" charset="0"/>
              </a:rPr>
              <a:t>to optimize for weighted speedup</a:t>
            </a:r>
          </a:p>
          <a:p>
            <a:r>
              <a:rPr lang="en-US" sz="1800" dirty="0" smtClean="0">
                <a:latin typeface="Arial" panose="020B0604020202020204" pitchFamily="34" charset="0"/>
                <a:cs typeface="Arial" panose="020B0604020202020204" pitchFamily="34" charset="0"/>
              </a:rPr>
              <a:t>In </a:t>
            </a:r>
            <a:r>
              <a:rPr sz="1800" dirty="0" smtClean="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paper, we show that</a:t>
            </a:r>
            <a:r>
              <a:rPr sz="1800" dirty="0" smtClean="0">
                <a:latin typeface="Arial" panose="020B0604020202020204" pitchFamily="34" charset="0"/>
                <a:cs typeface="Arial" panose="020B0604020202020204" pitchFamily="34" charset="0"/>
              </a:rPr>
              <a:t> prioritizing the application </a:t>
            </a:r>
            <a:r>
              <a:rPr lang="en-US" sz="1800" dirty="0" smtClean="0">
                <a:latin typeface="Arial" panose="020B0604020202020204" pitchFamily="34" charset="0"/>
                <a:cs typeface="Arial" panose="020B0604020202020204" pitchFamily="34" charset="0"/>
              </a:rPr>
              <a:t>with </a:t>
            </a:r>
            <a:r>
              <a:rPr sz="1800" dirty="0" smtClean="0">
                <a:latin typeface="Arial" panose="020B0604020202020204" pitchFamily="34" charset="0"/>
                <a:cs typeface="Arial" panose="020B0604020202020204" pitchFamily="34" charset="0"/>
              </a:rPr>
              <a:t>the least</a:t>
            </a:r>
            <a:r>
              <a:rPr lang="en-US" sz="1800" dirty="0" smtClean="0">
                <a:latin typeface="Arial" panose="020B0604020202020204" pitchFamily="34" charset="0"/>
                <a:cs typeface="Arial" panose="020B0604020202020204" pitchFamily="34" charset="0"/>
              </a:rPr>
              <a:t> attained bandwidth can improve weighted speedup</a:t>
            </a:r>
            <a:endParaRPr lang="en-US" sz="1800" dirty="0"/>
          </a:p>
        </p:txBody>
      </p:sp>
      <p:grpSp>
        <p:nvGrpSpPr>
          <p:cNvPr id="4" name="Group 16"/>
          <p:cNvGrpSpPr/>
          <p:nvPr/>
        </p:nvGrpSpPr>
        <p:grpSpPr>
          <a:xfrm>
            <a:off x="2407530" y="3882250"/>
            <a:ext cx="4334483" cy="1103793"/>
            <a:chOff x="2407530" y="3882250"/>
            <a:chExt cx="4334483" cy="1103793"/>
          </a:xfrm>
        </p:grpSpPr>
        <mc:AlternateContent xmlns:mc="http://schemas.openxmlformats.org/markup-compatibility/2006" xmlns:a14="http://schemas.microsoft.com/office/drawing/2010/main">
          <mc:Choice Requires="a14">
            <p:sp>
              <p:nvSpPr>
                <p:cNvPr id="10" name="TextBox 9"/>
                <p:cNvSpPr txBox="1"/>
                <p:nvPr/>
              </p:nvSpPr>
              <p:spPr>
                <a:xfrm>
                  <a:off x="2447317" y="3962400"/>
                  <a:ext cx="907300" cy="9631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r>
                                  <a:rPr lang="en-US" sz="1600" b="1" i="1" smtClean="0">
                                    <a:latin typeface="Cambria Math" panose="02040503050406030204" pitchFamily="18" charset="0"/>
                                  </a:rPr>
                                  <m:t>+</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0" name="TextBox 9"/>
                <p:cNvSpPr txBox="1">
                  <a:spLocks noRot="1" noChangeAspect="1" noMove="1" noResize="1" noEditPoints="1" noAdjustHandles="1" noChangeArrowheads="1" noChangeShapeType="1" noTextEdit="1"/>
                </p:cNvSpPr>
                <p:nvPr/>
              </p:nvSpPr>
              <p:spPr>
                <a:xfrm>
                  <a:off x="2447317" y="3962400"/>
                  <a:ext cx="907300" cy="963149"/>
                </a:xfrm>
                <a:prstGeom prst="rect">
                  <a:avLst/>
                </a:prstGeom>
                <a:blipFill rotWithShape="0">
                  <a:blip r:embed="rId4"/>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65135" y="3962400"/>
                  <a:ext cx="838563"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r>
                                  <m:rPr>
                                    <m:nor/>
                                  </m:rPr>
                                  <a:rPr lang="en-US" sz="1600" b="1" i="0" smtClean="0">
                                    <a:latin typeface="Cambria Math" panose="02040503050406030204" pitchFamily="18" charset="0"/>
                                  </a:rPr>
                                  <m:t>− </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4" name="TextBox 13"/>
                <p:cNvSpPr txBox="1">
                  <a:spLocks noRot="1" noChangeAspect="1" noMove="1" noResize="1" noEditPoints="1" noAdjustHandles="1" noChangeArrowheads="1" noChangeShapeType="1" noTextEdit="1"/>
                </p:cNvSpPr>
                <p:nvPr/>
              </p:nvSpPr>
              <p:spPr>
                <a:xfrm>
                  <a:off x="3565135" y="3962400"/>
                  <a:ext cx="838563" cy="976806"/>
                </a:xfrm>
                <a:prstGeom prst="rect">
                  <a:avLst/>
                </a:prstGeom>
                <a:blipFill rotWithShape="0">
                  <a:blip r:embed="rId5"/>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89386" y="3962400"/>
                  <a:ext cx="838563" cy="973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4689386" y="3962400"/>
                  <a:ext cx="838563" cy="973985"/>
                </a:xfrm>
                <a:prstGeom prst="rect">
                  <a:avLst/>
                </a:prstGeom>
                <a:blipFill rotWithShape="0">
                  <a:blip r:embed="rId6"/>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813637" y="3933217"/>
                  <a:ext cx="838563" cy="960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5813637" y="3933217"/>
                  <a:ext cx="838563" cy="960328"/>
                </a:xfrm>
                <a:prstGeom prst="rect">
                  <a:avLst/>
                </a:prstGeom>
                <a:blipFill rotWithShape="0">
                  <a:blip r:embed="rId7"/>
                  <a:stretch>
                    <a:fillRect/>
                  </a:stretch>
                </a:blipFill>
              </p:spPr>
              <p:txBody>
                <a:bodyPr/>
                <a:lstStyle/>
                <a:p>
                  <a:r>
                    <a:rPr lang="en-US" dirty="0">
                      <a:noFill/>
                    </a:rPr>
                    <a:t> </a:t>
                  </a:r>
                </a:p>
              </p:txBody>
            </p:sp>
          </mc:Fallback>
        </mc:AlternateContent>
        <p:sp>
          <p:nvSpPr>
            <p:cNvPr id="12" name="TextBox 11"/>
            <p:cNvSpPr txBox="1"/>
            <p:nvPr/>
          </p:nvSpPr>
          <p:spPr>
            <a:xfrm>
              <a:off x="3276600" y="4202668"/>
              <a:ext cx="269786"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520499" y="4202668"/>
              <a:ext cx="269786"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4375669" y="4196280"/>
              <a:ext cx="269786" cy="369332"/>
            </a:xfrm>
            <a:prstGeom prst="rect">
              <a:avLst/>
            </a:prstGeom>
            <a:noFill/>
          </p:spPr>
          <p:txBody>
            <a:bodyPr wrap="square" rtlCol="0">
              <a:spAutoFit/>
            </a:bodyPr>
            <a:lstStyle/>
            <a:p>
              <a:r>
                <a:rPr lang="en-US" b="1" dirty="0" smtClean="0"/>
                <a:t>&gt;</a:t>
              </a:r>
              <a:endParaRPr lang="en-US" b="1" dirty="0"/>
            </a:p>
          </p:txBody>
        </p:sp>
        <p:sp>
          <p:nvSpPr>
            <p:cNvPr id="23" name="Rectangle 22"/>
            <p:cNvSpPr/>
            <p:nvPr/>
          </p:nvSpPr>
          <p:spPr>
            <a:xfrm>
              <a:off x="2407530" y="3882250"/>
              <a:ext cx="4334483" cy="11037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Content Placeholder 2"/>
          <p:cNvSpPr>
            <a:spLocks noGrp="1" noRot="1" noChangeAspect="1" noMove="1" noResize="1" noEditPoints="1" noAdjustHandles="1" noChangeArrowheads="1" noChangeShapeType="1" noTextEdit="1"/>
          </p:cNvSpPr>
          <p:nvPr>
            <p:ph idx="1"/>
          </p:nvPr>
        </p:nvSpPr>
        <p:spPr>
          <a:xfrm>
            <a:off x="228600" y="908720"/>
            <a:ext cx="8610600" cy="5339680"/>
          </a:xfrm>
          <a:blipFill rotWithShape="0">
            <a:blip r:embed="rId8"/>
            <a:stretch>
              <a:fillRect l="-71" t="-457"/>
            </a:stretch>
          </a:blipFill>
        </p:spPr>
        <p:txBody>
          <a:bodyPr/>
          <a:lstStyle/>
          <a:p>
            <a:r>
              <a:rPr lang="en-US" dirty="0">
                <a:noFill/>
              </a:rPr>
              <a:t> </a:t>
            </a:r>
          </a:p>
        </p:txBody>
      </p:sp>
      <p:sp>
        <p:nvSpPr>
          <p:cNvPr id="17" name="Rectangle 16"/>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79331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dirty="0" smtClean="0">
                <a:latin typeface="Arial"/>
                <a:cs typeface="Arial"/>
              </a:rPr>
              <a:t>Misses Per Instruction (MPI) Metric is </a:t>
            </a:r>
            <a:r>
              <a:rPr dirty="0" smtClean="0">
                <a:solidFill>
                  <a:srgbClr val="FF6600"/>
                </a:solidFill>
                <a:latin typeface="Arial"/>
                <a:cs typeface="Arial"/>
              </a:rPr>
              <a:t>not </a:t>
            </a:r>
            <a:r>
              <a:rPr dirty="0" smtClean="0">
                <a:latin typeface="Arial"/>
                <a:cs typeface="Arial"/>
              </a:rPr>
              <a:t>a good proxy for GPU performance</a:t>
            </a:r>
          </a:p>
          <a:p>
            <a:pPr marL="0" indent="0">
              <a:buNone/>
            </a:pPr>
            <a:endParaRPr dirty="0" smtClean="0">
              <a:latin typeface="Arial"/>
              <a:cs typeface="Arial"/>
            </a:endParaRPr>
          </a:p>
          <a:p>
            <a:r>
              <a:rPr dirty="0" smtClean="0">
                <a:latin typeface="Arial"/>
                <a:cs typeface="Arial"/>
              </a:rPr>
              <a:t>Attained Bandwidth (BW) and </a:t>
            </a:r>
            <a:r>
              <a:rPr dirty="0">
                <a:latin typeface="Arial"/>
                <a:cs typeface="Arial"/>
              </a:rPr>
              <a:t>Misses Per Instruction (MPI</a:t>
            </a:r>
            <a:r>
              <a:rPr dirty="0" smtClean="0">
                <a:latin typeface="Arial"/>
                <a:cs typeface="Arial"/>
              </a:rPr>
              <a:t>) metrics can drive memory scheduling decisions for better throughput and fairness.</a:t>
            </a:r>
          </a:p>
          <a:p>
            <a:pPr marL="0" indent="0">
              <a:buNone/>
            </a:pPr>
            <a:endParaRPr dirty="0" smtClean="0">
              <a:latin typeface="Arial"/>
              <a:cs typeface="Arial"/>
            </a:endParaRPr>
          </a:p>
          <a:p>
            <a:r>
              <a:rPr dirty="0" smtClean="0">
                <a:latin typeface="Arial"/>
                <a:cs typeface="Arial"/>
              </a:rPr>
              <a:t>10% </a:t>
            </a:r>
            <a:r>
              <a:rPr lang="en-US" dirty="0" smtClean="0">
                <a:latin typeface="Arial"/>
                <a:cs typeface="Arial"/>
              </a:rPr>
              <a:t>improvement in weighted speedup</a:t>
            </a:r>
            <a:r>
              <a:rPr dirty="0" smtClean="0">
                <a:latin typeface="Arial"/>
                <a:cs typeface="Arial"/>
              </a:rPr>
              <a:t> and fairness</a:t>
            </a:r>
            <a:r>
              <a:rPr lang="en-US" dirty="0" smtClean="0">
                <a:latin typeface="Arial"/>
                <a:cs typeface="Arial"/>
              </a:rPr>
              <a:t> over 25 representative 2-app workloads</a:t>
            </a:r>
            <a:endParaRPr dirty="0" smtClean="0">
              <a:latin typeface="Arial"/>
              <a:cs typeface="Arial"/>
            </a:endParaRPr>
          </a:p>
          <a:p>
            <a:endParaRPr dirty="0" smtClean="0">
              <a:latin typeface="Arial"/>
              <a:cs typeface="Arial"/>
            </a:endParaRPr>
          </a:p>
          <a:p>
            <a:r>
              <a:rPr dirty="0">
                <a:latin typeface="Arial"/>
                <a:cs typeface="Arial"/>
              </a:rPr>
              <a:t>More results: Scalability; Application to Core Mapping Mechanisms.</a:t>
            </a:r>
          </a:p>
          <a:p>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62122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33400" y="838200"/>
            <a:ext cx="8153400" cy="6543843"/>
          </a:xfrm>
        </p:spPr>
        <p:txBody>
          <a:bodyPr/>
          <a:lstStyle/>
          <a:p>
            <a:r>
              <a:rPr lang="en-US" sz="2500" dirty="0" smtClean="0">
                <a:latin typeface="Arial"/>
                <a:cs typeface="Arial"/>
              </a:rPr>
              <a:t>Data Movement and Bandwidth are Major Bottlenecks. </a:t>
            </a:r>
          </a:p>
          <a:p>
            <a:endParaRPr sz="2500" dirty="0" smtClean="0">
              <a:latin typeface="Arial"/>
              <a:cs typeface="Arial"/>
            </a:endParaRPr>
          </a:p>
          <a:p>
            <a:r>
              <a:rPr lang="en-US" sz="2500" dirty="0" smtClean="0">
                <a:latin typeface="Arial"/>
                <a:cs typeface="Arial"/>
              </a:rPr>
              <a:t>Three issues we discussed today:</a:t>
            </a:r>
            <a:endParaRPr sz="2500" dirty="0" smtClean="0">
              <a:latin typeface="Arial"/>
              <a:cs typeface="Arial"/>
            </a:endParaRPr>
          </a:p>
          <a:p>
            <a:pPr lvl="1"/>
            <a:r>
              <a:rPr sz="2500" dirty="0" smtClean="0">
                <a:latin typeface="Arial"/>
                <a:cs typeface="Arial"/>
              </a:rPr>
              <a:t>High cache miss-rates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warp scheduling!</a:t>
            </a:r>
            <a:endParaRPr sz="2500" i="1" dirty="0" smtClean="0">
              <a:solidFill>
                <a:srgbClr val="008000"/>
              </a:solidFill>
              <a:latin typeface="Arial"/>
              <a:cs typeface="Arial"/>
            </a:endParaRPr>
          </a:p>
          <a:p>
            <a:pPr lvl="1"/>
            <a:r>
              <a:rPr sz="2500" dirty="0" smtClean="0">
                <a:latin typeface="Arial"/>
                <a:cs typeface="Arial"/>
              </a:rPr>
              <a:t>Bandwidth is critical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data compression!</a:t>
            </a:r>
            <a:endParaRPr sz="2500" i="1" dirty="0" smtClean="0">
              <a:solidFill>
                <a:srgbClr val="008000"/>
              </a:solidFill>
              <a:latin typeface="Arial"/>
              <a:cs typeface="Arial"/>
            </a:endParaRPr>
          </a:p>
          <a:p>
            <a:pPr lvl="1"/>
            <a:r>
              <a:rPr sz="2500" dirty="0" smtClean="0">
                <a:latin typeface="Arial"/>
                <a:cs typeface="Arial"/>
              </a:rPr>
              <a:t>Sub-optimal memory bandwidth allocation </a:t>
            </a:r>
            <a:r>
              <a:rPr lang="en-US" sz="2500" dirty="0"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memory scheduling!</a:t>
            </a:r>
            <a:endParaRPr lang="en-US" sz="2500" i="1" dirty="0">
              <a:solidFill>
                <a:srgbClr val="008000"/>
              </a:solidFill>
              <a:latin typeface="Arial"/>
              <a:cs typeface="Arial"/>
              <a:sym typeface="Wingdings"/>
            </a:endParaRPr>
          </a:p>
          <a:p>
            <a:pPr lvl="1"/>
            <a:endParaRPr sz="2500" dirty="0" smtClean="0">
              <a:latin typeface="Arial"/>
              <a:cs typeface="Arial"/>
            </a:endParaRPr>
          </a:p>
          <a:p>
            <a:r>
              <a:rPr lang="en-US" sz="2500" dirty="0" smtClean="0">
                <a:latin typeface="Arial"/>
                <a:cs typeface="Arial"/>
              </a:rPr>
              <a:t>Other avenues and directions?</a:t>
            </a:r>
          </a:p>
          <a:p>
            <a:pPr lvl="1"/>
            <a:r>
              <a:rPr lang="en-US" sz="2500" dirty="0" smtClean="0">
                <a:latin typeface="Arial"/>
                <a:cs typeface="Arial"/>
              </a:rPr>
              <a:t> Processing Near/In Memory (PIM)</a:t>
            </a:r>
          </a:p>
          <a:p>
            <a:pPr lvl="1"/>
            <a:r>
              <a:rPr lang="en-US" sz="2500" dirty="0">
                <a:latin typeface="Arial"/>
                <a:cs typeface="Arial"/>
              </a:rPr>
              <a:t> </a:t>
            </a:r>
            <a:r>
              <a:rPr lang="en-US" sz="2500" dirty="0" smtClean="0">
                <a:latin typeface="Arial"/>
                <a:cs typeface="Arial"/>
              </a:rPr>
              <a:t>Value Prediction and Approximations</a:t>
            </a:r>
            <a:endParaRPr sz="2500" dirty="0" smtClean="0"/>
          </a:p>
          <a:p>
            <a:endParaRPr dirty="0"/>
          </a:p>
          <a:p>
            <a:endParaRPr lang="en-US" dirty="0"/>
          </a:p>
        </p:txBody>
      </p:sp>
    </p:spTree>
    <p:extLst>
      <p:ext uri="{BB962C8B-B14F-4D97-AF65-F5344CB8AC3E}">
        <p14:creationId xmlns:p14="http://schemas.microsoft.com/office/powerpoint/2010/main" val="149304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4101636"/>
          </a:xfrm>
        </p:spPr>
        <p:txBody>
          <a:bodyPr/>
          <a:lstStyle/>
          <a:p>
            <a:r>
              <a:rPr lang="en-US" sz="2800" dirty="0">
                <a:cs typeface="Arial"/>
              </a:rPr>
              <a:t> Wang et al., Efficient and Fair Multi-programming in GPUs via Effective Bandwidth Management</a:t>
            </a:r>
            <a:r>
              <a:rPr lang="en-US" sz="2800" dirty="0" smtClean="0">
                <a:cs typeface="Arial"/>
              </a:rPr>
              <a:t>, HPCA’18</a:t>
            </a:r>
          </a:p>
          <a:p>
            <a:r>
              <a:rPr lang="en-US" sz="2800" dirty="0">
                <a:cs typeface="Arial"/>
              </a:rPr>
              <a:t> </a:t>
            </a:r>
            <a:r>
              <a:rPr lang="en-US" sz="2800" dirty="0" smtClean="0">
                <a:cs typeface="Arial"/>
              </a:rPr>
              <a:t>Park et al., Dynamic </a:t>
            </a:r>
            <a:r>
              <a:rPr lang="en-US" sz="2800" dirty="0">
                <a:cs typeface="Arial"/>
              </a:rPr>
              <a:t>Resource Management for Efficient Utilization of Multitasking </a:t>
            </a:r>
            <a:r>
              <a:rPr lang="en-US" sz="2800" dirty="0" smtClean="0">
                <a:cs typeface="Arial"/>
              </a:rPr>
              <a:t>GPUs, ASPLOS’17 </a:t>
            </a:r>
          </a:p>
          <a:p>
            <a:r>
              <a:rPr lang="en-US" sz="2800" dirty="0" smtClean="0"/>
              <a:t>Xu et al., Warped-Slicer</a:t>
            </a:r>
            <a:r>
              <a:rPr lang="en-US" sz="2800" dirty="0"/>
              <a:t>: Efficient Intra-SM Slicing through Dynamic Resource Partitioning for GPU </a:t>
            </a:r>
            <a:r>
              <a:rPr lang="en-US" sz="2800" dirty="0" smtClean="0"/>
              <a:t>Multiprogramming, ISCA’16</a:t>
            </a:r>
            <a:endParaRPr sz="2800" dirty="0" smtClean="0"/>
          </a:p>
        </p:txBody>
      </p:sp>
    </p:spTree>
    <p:extLst>
      <p:ext uri="{BB962C8B-B14F-4D97-AF65-F5344CB8AC3E}">
        <p14:creationId xmlns:p14="http://schemas.microsoft.com/office/powerpoint/2010/main" val="155360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493005156"/>
      </p:ext>
    </p:extLst>
  </p:cSld>
  <p:clrMapOvr>
    <a:masterClrMapping/>
  </p:clrMapOvr>
  <p:transition advTm="5399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Compute Concerns</a:t>
            </a:r>
            <a:br>
              <a:rPr lang="en-US" sz="4000" dirty="0" smtClean="0"/>
            </a:br>
            <a:endParaRPr lang="en-US" sz="4000" dirty="0" smtClean="0"/>
          </a:p>
        </p:txBody>
      </p:sp>
      <p:grpSp>
        <p:nvGrpSpPr>
          <p:cNvPr id="47" name="Group 53"/>
          <p:cNvGrpSpPr/>
          <p:nvPr/>
        </p:nvGrpSpPr>
        <p:grpSpPr>
          <a:xfrm>
            <a:off x="1447800" y="4005259"/>
            <a:ext cx="5181600" cy="1600200"/>
            <a:chOff x="1371600" y="3962400"/>
            <a:chExt cx="5181600" cy="1600200"/>
          </a:xfrm>
        </p:grpSpPr>
        <p:cxnSp>
          <p:nvCxnSpPr>
            <p:cNvPr id="48" name="Straight Connector 47"/>
            <p:cNvCxnSpPr/>
            <p:nvPr/>
          </p:nvCxnSpPr>
          <p:spPr>
            <a:xfrm>
              <a:off x="1371600" y="39624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44958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1600" y="50292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71600" y="55626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2" name="Rectangle 3"/>
          <p:cNvSpPr>
            <a:spLocks noGrp="1" noChangeArrowheads="1"/>
          </p:cNvSpPr>
          <p:nvPr>
            <p:ph idx="1"/>
          </p:nvPr>
        </p:nvSpPr>
        <p:spPr>
          <a:xfrm>
            <a:off x="533400" y="1185859"/>
            <a:ext cx="8229600" cy="1828800"/>
          </a:xfrm>
        </p:spPr>
        <p:txBody>
          <a:bodyPr>
            <a:normAutofit lnSpcReduction="10000"/>
          </a:bodyPr>
          <a:lstStyle/>
          <a:p>
            <a:pPr eaLnBrk="1" hangingPunct="1">
              <a:defRPr/>
            </a:pPr>
            <a:r>
              <a:rPr lang="en-US" sz="2800" dirty="0"/>
              <a:t>Challenge:  How to handle branch operations when different threads in a warp follow a different path through program?</a:t>
            </a:r>
          </a:p>
          <a:p>
            <a:pPr eaLnBrk="1" hangingPunct="1">
              <a:defRPr/>
            </a:pPr>
            <a:r>
              <a:rPr lang="en-US" sz="2800" dirty="0"/>
              <a:t>Solution: Serialize different paths.</a:t>
            </a:r>
          </a:p>
        </p:txBody>
      </p:sp>
      <p:sp>
        <p:nvSpPr>
          <p:cNvPr id="54" name="Text Box 4"/>
          <p:cNvSpPr txBox="1">
            <a:spLocks noChangeArrowheads="1"/>
          </p:cNvSpPr>
          <p:nvPr/>
        </p:nvSpPr>
        <p:spPr bwMode="auto">
          <a:xfrm>
            <a:off x="1524000" y="3700459"/>
            <a:ext cx="4038600" cy="2446824"/>
          </a:xfrm>
          <a:prstGeom prst="rect">
            <a:avLst/>
          </a:prstGeom>
          <a:noFill/>
          <a:ln w="9525">
            <a:noFill/>
            <a:miter lim="800000"/>
            <a:headEnd/>
            <a:tailEnd/>
          </a:ln>
        </p:spPr>
        <p:txBody>
          <a:bodyPr wrap="square">
            <a:spAutoFit/>
          </a:bodyPr>
          <a:lstStyle/>
          <a:p>
            <a:pPr>
              <a:spcBef>
                <a:spcPct val="50000"/>
              </a:spcBef>
            </a:pPr>
            <a:r>
              <a:rPr lang="en-US" b="1" dirty="0">
                <a:solidFill>
                  <a:schemeClr val="tx1"/>
                </a:solidFill>
                <a:latin typeface="Courier New" pitchFamily="49" charset="0"/>
                <a:ea typeface="ＭＳ Ｐゴシック" pitchFamily="34" charset="-128"/>
              </a:rPr>
              <a:t>A: </a:t>
            </a:r>
            <a:r>
              <a:rPr lang="en-US" dirty="0">
                <a:solidFill>
                  <a:schemeClr val="tx1"/>
                </a:solidFill>
                <a:latin typeface="Courier New" pitchFamily="49" charset="0"/>
                <a:ea typeface="ＭＳ Ｐゴシック" pitchFamily="34" charset="-128"/>
              </a:rPr>
              <a:t>v = foo[</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a:t>
            </a:r>
          </a:p>
          <a:p>
            <a:pPr>
              <a:spcBef>
                <a:spcPct val="50000"/>
              </a:spcBef>
            </a:pPr>
            <a:r>
              <a:rPr lang="en-US" b="1" dirty="0">
                <a:solidFill>
                  <a:schemeClr val="tx1"/>
                </a:solidFill>
                <a:latin typeface="Courier New" pitchFamily="49" charset="0"/>
                <a:ea typeface="ＭＳ Ｐゴシック" pitchFamily="34" charset="-128"/>
              </a:rPr>
              <a:t>B: </a:t>
            </a:r>
            <a:r>
              <a:rPr lang="en-US" dirty="0">
                <a:solidFill>
                  <a:schemeClr val="tx1"/>
                </a:solidFill>
                <a:latin typeface="Courier New" pitchFamily="49" charset="0"/>
                <a:ea typeface="ＭＳ Ｐゴシック" pitchFamily="34" charset="-128"/>
              </a:rPr>
              <a:t>if (v &lt; 10) </a:t>
            </a:r>
          </a:p>
          <a:p>
            <a:pPr>
              <a:spcBef>
                <a:spcPct val="50000"/>
              </a:spcBef>
            </a:pPr>
            <a:r>
              <a:rPr lang="en-US" b="1" dirty="0">
                <a:solidFill>
                  <a:schemeClr val="tx1"/>
                </a:solidFill>
                <a:latin typeface="Courier New" pitchFamily="49" charset="0"/>
                <a:ea typeface="ＭＳ Ｐゴシック" pitchFamily="34" charset="-128"/>
              </a:rPr>
              <a:t>C:    </a:t>
            </a:r>
            <a:r>
              <a:rPr lang="en-US" dirty="0">
                <a:solidFill>
                  <a:schemeClr val="tx1"/>
                </a:solidFill>
                <a:latin typeface="Courier New" pitchFamily="49" charset="0"/>
                <a:ea typeface="ＭＳ Ｐゴシック" pitchFamily="34" charset="-128"/>
              </a:rPr>
              <a:t>v = 0;</a:t>
            </a:r>
          </a:p>
          <a:p>
            <a:pPr>
              <a:spcBef>
                <a:spcPct val="50000"/>
              </a:spcBef>
            </a:pPr>
            <a:r>
              <a:rPr lang="en-US" b="1" dirty="0">
                <a:solidFill>
                  <a:schemeClr val="tx1"/>
                </a:solidFill>
                <a:latin typeface="Courier New" pitchFamily="49" charset="0"/>
                <a:ea typeface="ＭＳ Ｐゴシック" pitchFamily="34" charset="-128"/>
              </a:rPr>
              <a:t>   </a:t>
            </a:r>
            <a:r>
              <a:rPr lang="en-US" dirty="0">
                <a:solidFill>
                  <a:schemeClr val="tx1"/>
                </a:solidFill>
                <a:latin typeface="Courier New" pitchFamily="49" charset="0"/>
                <a:ea typeface="ＭＳ Ｐゴシック" pitchFamily="34" charset="-128"/>
              </a:rPr>
              <a:t>else</a:t>
            </a:r>
          </a:p>
          <a:p>
            <a:pPr>
              <a:spcBef>
                <a:spcPct val="50000"/>
              </a:spcBef>
            </a:pPr>
            <a:r>
              <a:rPr lang="en-US" b="1" dirty="0">
                <a:solidFill>
                  <a:schemeClr val="tx1"/>
                </a:solidFill>
                <a:latin typeface="Courier New" pitchFamily="49" charset="0"/>
                <a:ea typeface="ＭＳ Ｐゴシック" pitchFamily="34" charset="-128"/>
              </a:rPr>
              <a:t>D:    </a:t>
            </a:r>
            <a:r>
              <a:rPr lang="en-US" dirty="0">
                <a:solidFill>
                  <a:schemeClr val="tx1"/>
                </a:solidFill>
                <a:latin typeface="Courier New" pitchFamily="49" charset="0"/>
                <a:ea typeface="ＭＳ Ｐゴシック" pitchFamily="34" charset="-128"/>
              </a:rPr>
              <a:t>v = 10;</a:t>
            </a:r>
          </a:p>
          <a:p>
            <a:pPr>
              <a:spcBef>
                <a:spcPct val="50000"/>
              </a:spcBef>
            </a:pPr>
            <a:r>
              <a:rPr lang="en-US" b="1" dirty="0">
                <a:solidFill>
                  <a:schemeClr val="tx1"/>
                </a:solidFill>
                <a:latin typeface="Courier New" pitchFamily="49" charset="0"/>
                <a:ea typeface="ＭＳ Ｐゴシック" pitchFamily="34" charset="-128"/>
              </a:rPr>
              <a:t>E: </a:t>
            </a:r>
            <a:r>
              <a:rPr lang="en-US" dirty="0">
                <a:solidFill>
                  <a:schemeClr val="tx1"/>
                </a:solidFill>
                <a:latin typeface="Courier New" pitchFamily="49" charset="0"/>
                <a:ea typeface="ＭＳ Ｐゴシック" pitchFamily="34" charset="-128"/>
              </a:rPr>
              <a:t>w = bar[</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]+v;</a:t>
            </a:r>
          </a:p>
        </p:txBody>
      </p:sp>
      <p:sp>
        <p:nvSpPr>
          <p:cNvPr id="55" name="Line 76"/>
          <p:cNvSpPr>
            <a:spLocks noChangeShapeType="1"/>
          </p:cNvSpPr>
          <p:nvPr/>
        </p:nvSpPr>
        <p:spPr bwMode="auto">
          <a:xfrm>
            <a:off x="8380412" y="3471859"/>
            <a:ext cx="0" cy="2819400"/>
          </a:xfrm>
          <a:prstGeom prst="line">
            <a:avLst/>
          </a:prstGeom>
          <a:noFill/>
          <a:ln w="76200">
            <a:solidFill>
              <a:schemeClr val="tx1"/>
            </a:solidFill>
            <a:round/>
            <a:headEnd/>
            <a:tailEnd type="triangle" w="sm" len="lg"/>
          </a:ln>
        </p:spPr>
        <p:txBody>
          <a:bodyPr/>
          <a:lstStyle/>
          <a:p>
            <a:endParaRPr lang="en-CA"/>
          </a:p>
        </p:txBody>
      </p:sp>
      <p:sp>
        <p:nvSpPr>
          <p:cNvPr id="56" name="Text Box 83"/>
          <p:cNvSpPr txBox="1">
            <a:spLocks noChangeArrowheads="1"/>
          </p:cNvSpPr>
          <p:nvPr/>
        </p:nvSpPr>
        <p:spPr bwMode="auto">
          <a:xfrm>
            <a:off x="8377536" y="4538659"/>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61" name="Group 147"/>
          <p:cNvGrpSpPr>
            <a:grpSpLocks/>
          </p:cNvGrpSpPr>
          <p:nvPr/>
        </p:nvGrpSpPr>
        <p:grpSpPr bwMode="auto">
          <a:xfrm>
            <a:off x="6399212" y="3548059"/>
            <a:ext cx="1752600" cy="457200"/>
            <a:chOff x="2208" y="1392"/>
            <a:chExt cx="1104" cy="288"/>
          </a:xfrm>
        </p:grpSpPr>
        <p:sp>
          <p:nvSpPr>
            <p:cNvPr id="65"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70"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A</a:t>
              </a:r>
            </a:p>
          </p:txBody>
        </p:sp>
        <p:sp>
          <p:nvSpPr>
            <p:cNvPr id="75"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80"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85"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86"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91" name="Group 148"/>
          <p:cNvGrpSpPr>
            <a:grpSpLocks/>
          </p:cNvGrpSpPr>
          <p:nvPr/>
        </p:nvGrpSpPr>
        <p:grpSpPr bwMode="auto">
          <a:xfrm>
            <a:off x="6399212" y="4081459"/>
            <a:ext cx="1752600" cy="457200"/>
            <a:chOff x="2208" y="1680"/>
            <a:chExt cx="1104" cy="288"/>
          </a:xfrm>
        </p:grpSpPr>
        <p:sp>
          <p:nvSpPr>
            <p:cNvPr id="96"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7"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98"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99"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0"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1"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2" name="Group 149"/>
          <p:cNvGrpSpPr>
            <a:grpSpLocks/>
          </p:cNvGrpSpPr>
          <p:nvPr/>
        </p:nvGrpSpPr>
        <p:grpSpPr bwMode="auto">
          <a:xfrm>
            <a:off x="6399212" y="4614859"/>
            <a:ext cx="1752600" cy="457200"/>
            <a:chOff x="2208" y="2016"/>
            <a:chExt cx="1104" cy="288"/>
          </a:xfrm>
        </p:grpSpPr>
        <p:sp>
          <p:nvSpPr>
            <p:cNvPr id="103"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4"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05"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6"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07" name="Group 150"/>
          <p:cNvGrpSpPr>
            <a:grpSpLocks/>
          </p:cNvGrpSpPr>
          <p:nvPr/>
        </p:nvGrpSpPr>
        <p:grpSpPr bwMode="auto">
          <a:xfrm>
            <a:off x="6399212" y="5148259"/>
            <a:ext cx="1752600" cy="457200"/>
            <a:chOff x="2208" y="2352"/>
            <a:chExt cx="1104" cy="288"/>
          </a:xfrm>
        </p:grpSpPr>
        <p:sp>
          <p:nvSpPr>
            <p:cNvPr id="108"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0"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1"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2" name="Group 151"/>
          <p:cNvGrpSpPr>
            <a:grpSpLocks/>
          </p:cNvGrpSpPr>
          <p:nvPr/>
        </p:nvGrpSpPr>
        <p:grpSpPr bwMode="auto">
          <a:xfrm>
            <a:off x="6399212" y="5681659"/>
            <a:ext cx="1752600" cy="457200"/>
            <a:chOff x="2208" y="2688"/>
            <a:chExt cx="1104" cy="288"/>
          </a:xfrm>
        </p:grpSpPr>
        <p:sp>
          <p:nvSpPr>
            <p:cNvPr id="113"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2"/>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15"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6"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17"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8"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9" name="Group 88"/>
          <p:cNvGrpSpPr>
            <a:grpSpLocks/>
          </p:cNvGrpSpPr>
          <p:nvPr/>
        </p:nvGrpSpPr>
        <p:grpSpPr bwMode="auto">
          <a:xfrm>
            <a:off x="7008813" y="4386260"/>
            <a:ext cx="690563" cy="384175"/>
            <a:chOff x="3195" y="2015"/>
            <a:chExt cx="435" cy="242"/>
          </a:xfrm>
        </p:grpSpPr>
        <p:sp>
          <p:nvSpPr>
            <p:cNvPr id="120"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1"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sp>
        <p:nvSpPr>
          <p:cNvPr id="122" name="Text Box 86"/>
          <p:cNvSpPr txBox="1">
            <a:spLocks noChangeArrowheads="1"/>
          </p:cNvSpPr>
          <p:nvPr/>
        </p:nvSpPr>
        <p:spPr bwMode="auto">
          <a:xfrm>
            <a:off x="1447801" y="3243259"/>
            <a:ext cx="2941831" cy="369332"/>
          </a:xfrm>
          <a:prstGeom prst="rect">
            <a:avLst/>
          </a:prstGeom>
          <a:noFill/>
          <a:ln w="9525">
            <a:noFill/>
            <a:miter lim="800000"/>
            <a:headEnd/>
            <a:tailEnd/>
          </a:ln>
        </p:spPr>
        <p:txBody>
          <a:bodyPr wrap="none">
            <a:spAutoFit/>
          </a:bodyPr>
          <a:lstStyle/>
          <a:p>
            <a:r>
              <a:rPr lang="en-US" dirty="0" err="1">
                <a:solidFill>
                  <a:schemeClr val="tx1"/>
                </a:solidFill>
                <a:latin typeface="Courier New" pitchFamily="49" charset="0"/>
                <a:ea typeface="ＭＳ Ｐゴシック" pitchFamily="34" charset="-128"/>
              </a:rPr>
              <a:t>foo</a:t>
            </a:r>
            <a:r>
              <a:rPr lang="en-US" dirty="0">
                <a:solidFill>
                  <a:schemeClr val="tx1"/>
                </a:solidFill>
                <a:latin typeface="Courier New" pitchFamily="49" charset="0"/>
                <a:ea typeface="ＭＳ Ｐゴシック" pitchFamily="34" charset="-128"/>
              </a:rPr>
              <a:t>[] = {4,8,12,16};</a:t>
            </a:r>
          </a:p>
        </p:txBody>
      </p:sp>
    </p:spTree>
    <p:extLst>
      <p:ext uri="{BB962C8B-B14F-4D97-AF65-F5344CB8AC3E}">
        <p14:creationId xmlns:p14="http://schemas.microsoft.com/office/powerpoint/2010/main" val="1894984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28600" y="228600"/>
            <a:ext cx="6235065" cy="350384"/>
          </a:xfrm>
        </p:spPr>
        <p:txBody>
          <a:bodyPr>
            <a:noAutofit/>
          </a:bodyPr>
          <a:lstStyle/>
          <a:p>
            <a:pPr algn="l" eaLnBrk="1" hangingPunct="1"/>
            <a:r>
              <a:rPr lang="en-US" sz="2400" dirty="0">
                <a:solidFill>
                  <a:schemeClr val="accent2"/>
                </a:solidFill>
              </a:rPr>
              <a:t>Control Divergence</a:t>
            </a:r>
          </a:p>
        </p:txBody>
      </p:sp>
      <p:sp>
        <p:nvSpPr>
          <p:cNvPr id="44034" name="Rectangle 3"/>
          <p:cNvSpPr>
            <a:spLocks noGrp="1" noChangeArrowheads="1"/>
          </p:cNvSpPr>
          <p:nvPr>
            <p:ph idx="1"/>
          </p:nvPr>
        </p:nvSpPr>
        <p:spPr/>
        <p:txBody>
          <a:bodyPr>
            <a:noAutofit/>
          </a:bodyPr>
          <a:lstStyle/>
          <a:p>
            <a:pPr>
              <a:lnSpc>
                <a:spcPct val="80000"/>
              </a:lnSpc>
            </a:pPr>
            <a:r>
              <a:rPr lang="en-US" sz="2800" dirty="0">
                <a:solidFill>
                  <a:schemeClr val="accent2"/>
                </a:solidFill>
              </a:rPr>
              <a:t>Control divergence occurs when threads in a warp take different control flow paths by making different control decisions </a:t>
            </a:r>
          </a:p>
          <a:p>
            <a:pPr lvl="1">
              <a:lnSpc>
                <a:spcPct val="80000"/>
              </a:lnSpc>
            </a:pPr>
            <a:r>
              <a:rPr lang="en-US" sz="1800" dirty="0"/>
              <a:t>Some take the then-path and others take the else-path of an if-statement</a:t>
            </a:r>
          </a:p>
          <a:p>
            <a:pPr lvl="1">
              <a:lnSpc>
                <a:spcPct val="80000"/>
              </a:lnSpc>
            </a:pPr>
            <a:r>
              <a:rPr lang="en-US" sz="1800" dirty="0"/>
              <a:t>Some threads take different number of loop iterations than others</a:t>
            </a:r>
          </a:p>
          <a:p>
            <a:pPr lvl="1">
              <a:lnSpc>
                <a:spcPct val="80000"/>
              </a:lnSpc>
            </a:pPr>
            <a:endParaRPr lang="en-US" sz="1800" dirty="0"/>
          </a:p>
          <a:p>
            <a:pPr lvl="1">
              <a:lnSpc>
                <a:spcPct val="80000"/>
              </a:lnSpc>
            </a:pPr>
            <a:endParaRPr lang="en-US" sz="1800" dirty="0">
              <a:solidFill>
                <a:schemeClr val="bg2"/>
              </a:solidFill>
            </a:endParaRPr>
          </a:p>
          <a:p>
            <a:pPr>
              <a:lnSpc>
                <a:spcPct val="80000"/>
              </a:lnSpc>
            </a:pPr>
            <a:r>
              <a:rPr lang="en-US" sz="2800" dirty="0">
                <a:solidFill>
                  <a:schemeClr val="accent2"/>
                </a:solidFill>
              </a:rPr>
              <a:t>The execution of threads taking different paths are serialized in current GPUs</a:t>
            </a:r>
          </a:p>
          <a:p>
            <a:pPr lvl="1">
              <a:lnSpc>
                <a:spcPct val="80000"/>
              </a:lnSpc>
            </a:pPr>
            <a:r>
              <a:rPr lang="en-US" sz="1800" dirty="0"/>
              <a:t>The control paths taken by the threads in a warp are traversed one at a time until there is no more.</a:t>
            </a:r>
          </a:p>
          <a:p>
            <a:pPr lvl="1">
              <a:lnSpc>
                <a:spcPct val="80000"/>
              </a:lnSpc>
            </a:pPr>
            <a:r>
              <a:rPr lang="en-US" sz="1800" dirty="0"/>
              <a:t>During the execution of each path, all threads taking that path will be executed in parallel</a:t>
            </a:r>
          </a:p>
          <a:p>
            <a:pPr lvl="1">
              <a:lnSpc>
                <a:spcPct val="80000"/>
              </a:lnSpc>
            </a:pPr>
            <a:r>
              <a:rPr lang="en-US" sz="1800" dirty="0"/>
              <a:t>The number of different paths can be large when considering nested control flow statements</a:t>
            </a:r>
          </a:p>
          <a:p>
            <a:pPr lvl="1">
              <a:lnSpc>
                <a:spcPct val="80000"/>
              </a:lnSpc>
            </a:pPr>
            <a:endParaRPr lang="en-US" sz="2400" dirty="0"/>
          </a:p>
        </p:txBody>
      </p:sp>
    </p:spTree>
    <p:extLst>
      <p:ext uri="{BB962C8B-B14F-4D97-AF65-F5344CB8AC3E}">
        <p14:creationId xmlns:p14="http://schemas.microsoft.com/office/powerpoint/2010/main" val="673199294"/>
      </p:ext>
    </p:extLst>
  </p:cSld>
  <p:clrMapOvr>
    <a:masterClrMapping/>
  </p:clrMapOvr>
  <p:transition advTm="882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35065" cy="350384"/>
          </a:xfrm>
        </p:spPr>
        <p:txBody>
          <a:bodyPr>
            <a:normAutofit fontScale="90000"/>
          </a:bodyPr>
          <a:lstStyle/>
          <a:p>
            <a:pPr algn="l"/>
            <a:r>
              <a:rPr lang="en-US" dirty="0" smtClean="0">
                <a:solidFill>
                  <a:schemeClr val="accent2"/>
                </a:solidFill>
              </a:rPr>
              <a:t>Control Divergence Examples</a:t>
            </a:r>
            <a:endParaRPr lang="en-US" dirty="0">
              <a:solidFill>
                <a:schemeClr val="accent2"/>
              </a:solidFill>
            </a:endParaRPr>
          </a:p>
        </p:txBody>
      </p:sp>
      <p:sp>
        <p:nvSpPr>
          <p:cNvPr id="3" name="Content Placeholder 2"/>
          <p:cNvSpPr>
            <a:spLocks noGrp="1"/>
          </p:cNvSpPr>
          <p:nvPr>
            <p:ph idx="1"/>
          </p:nvPr>
        </p:nvSpPr>
        <p:spPr>
          <a:xfrm>
            <a:off x="381000" y="990600"/>
            <a:ext cx="8290560" cy="1118640"/>
          </a:xfrm>
        </p:spPr>
        <p:txBody>
          <a:bodyPr>
            <a:noAutofit/>
          </a:bodyPr>
          <a:lstStyle/>
          <a:p>
            <a:pPr>
              <a:lnSpc>
                <a:spcPct val="80000"/>
              </a:lnSpc>
            </a:pPr>
            <a:r>
              <a:rPr lang="en-US" sz="3200" dirty="0"/>
              <a:t>Divergence can arise when branch or loop condition is a function of </a:t>
            </a:r>
            <a:r>
              <a:rPr lang="en-US" sz="3200"/>
              <a:t>thread indices</a:t>
            </a:r>
          </a:p>
          <a:p>
            <a:pPr>
              <a:lnSpc>
                <a:spcPct val="80000"/>
              </a:lnSpc>
            </a:pPr>
            <a:endParaRPr lang="en-US" sz="3200" dirty="0"/>
          </a:p>
          <a:p>
            <a:pPr>
              <a:lnSpc>
                <a:spcPct val="80000"/>
              </a:lnSpc>
            </a:pPr>
            <a:r>
              <a:rPr lang="en-US" sz="3200" dirty="0"/>
              <a:t>Example kernel statement with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threadIdx.x</a:t>
            </a:r>
            <a:r>
              <a:rPr lang="en-US" sz="2400" dirty="0">
                <a:latin typeface="Calibri" panose="020F0502020204030204" pitchFamily="34" charset="0"/>
              </a:rPr>
              <a:t> &gt; 2) { }</a:t>
            </a:r>
          </a:p>
          <a:p>
            <a:pPr lvl="1">
              <a:lnSpc>
                <a:spcPct val="80000"/>
              </a:lnSpc>
            </a:pPr>
            <a:r>
              <a:rPr lang="en-US" sz="2400" dirty="0"/>
              <a:t>This creates two different control paths for threads in a block</a:t>
            </a:r>
          </a:p>
          <a:p>
            <a:pPr lvl="1">
              <a:lnSpc>
                <a:spcPct val="80000"/>
              </a:lnSpc>
            </a:pPr>
            <a:r>
              <a:rPr lang="en-US" sz="2400" dirty="0"/>
              <a:t>Decision granularity &lt; warp size; threads 0, 1 and 2 follow different path than the rest of the threads in the first warp</a:t>
            </a:r>
          </a:p>
          <a:p>
            <a:pPr>
              <a:lnSpc>
                <a:spcPct val="80000"/>
              </a:lnSpc>
            </a:pPr>
            <a:r>
              <a:rPr lang="en-US" sz="3200" dirty="0"/>
              <a:t>Example without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blockIdx.x</a:t>
            </a:r>
            <a:r>
              <a:rPr lang="en-US" sz="2400" dirty="0">
                <a:latin typeface="Calibri" panose="020F0502020204030204" pitchFamily="34" charset="0"/>
              </a:rPr>
              <a:t> &gt; 2) { }</a:t>
            </a:r>
          </a:p>
          <a:p>
            <a:pPr lvl="1">
              <a:lnSpc>
                <a:spcPct val="80000"/>
              </a:lnSpc>
            </a:pPr>
            <a:r>
              <a:rPr lang="en-US" sz="2400" dirty="0"/>
              <a:t>Decision granularity is a multiple of blocks size; all threads in any given warp follow the same path</a:t>
            </a:r>
          </a:p>
          <a:p>
            <a:endParaRPr lang="en-US" sz="3200" dirty="0"/>
          </a:p>
        </p:txBody>
      </p:sp>
    </p:spTree>
    <p:extLst>
      <p:ext uri="{BB962C8B-B14F-4D97-AF65-F5344CB8AC3E}">
        <p14:creationId xmlns:p14="http://schemas.microsoft.com/office/powerpoint/2010/main" val="241164744"/>
      </p:ext>
    </p:extLst>
  </p:cSld>
  <p:clrMapOvr>
    <a:masterClrMapping/>
  </p:clrMapOvr>
  <mc:AlternateContent xmlns:mc="http://schemas.openxmlformats.org/markup-compatibility/2006" xmlns:p14="http://schemas.microsoft.com/office/powerpoint/2010/main">
    <mc:Choice Requires="p14">
      <p:transition spd="med" p14:dur="700" advTm="106544">
        <p:fade/>
      </p:transition>
    </mc:Choice>
    <mc:Fallback xmlns="">
      <p:transition spd="med" advTm="10654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3280" y="144079"/>
            <a:ext cx="8915400" cy="467179"/>
          </a:xfrm>
        </p:spPr>
        <p:txBody>
          <a:bodyPr>
            <a:noAutofit/>
          </a:bodyPr>
          <a:lstStyle/>
          <a:p>
            <a:pPr algn="l" eaLnBrk="1" hangingPunct="1"/>
            <a:r>
              <a:rPr lang="en-US" sz="2667" dirty="0" smtClean="0">
                <a:solidFill>
                  <a:schemeClr val="accent2"/>
                </a:solidFill>
              </a:rPr>
              <a:t>I) Alleviating the Memory Bottlenecks</a:t>
            </a:r>
            <a:endParaRPr lang="en-US" sz="2667" dirty="0">
              <a:solidFill>
                <a:schemeClr val="accent2"/>
              </a:solidFill>
            </a:endParaRPr>
          </a:p>
        </p:txBody>
      </p:sp>
      <p:sp>
        <p:nvSpPr>
          <p:cNvPr id="181" name="Text Box 60"/>
          <p:cNvSpPr txBox="1">
            <a:spLocks noChangeArrowheads="1"/>
          </p:cNvSpPr>
          <p:nvPr/>
        </p:nvSpPr>
        <p:spPr bwMode="auto">
          <a:xfrm rot="16200000">
            <a:off x="1383530" y="2847369"/>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732940" y="3710594"/>
            <a:ext cx="556298" cy="524924"/>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4262070" y="2249693"/>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L2 Cache</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956581" y="3044419"/>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3314511" y="29535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648443" y="1823316"/>
            <a:ext cx="1600200" cy="369332"/>
          </a:xfrm>
          <a:prstGeom prst="rect">
            <a:avLst/>
          </a:prstGeom>
          <a:noFill/>
        </p:spPr>
        <p:txBody>
          <a:bodyPr wrap="square" rtlCol="0">
            <a:spAutoFit/>
          </a:bodyPr>
          <a:lstStyle/>
          <a:p>
            <a:r>
              <a:rPr lang="en-US" b="1" smtClean="0"/>
              <a:t>Bottleneck!</a:t>
            </a:r>
            <a:endParaRPr lang="en-US" b="1"/>
          </a:p>
        </p:txBody>
      </p:sp>
      <p:sp>
        <p:nvSpPr>
          <p:cNvPr id="194" name="Text Box 61"/>
          <p:cNvSpPr txBox="1">
            <a:spLocks noChangeArrowheads="1"/>
          </p:cNvSpPr>
          <p:nvPr/>
        </p:nvSpPr>
        <p:spPr bwMode="auto">
          <a:xfrm rot="16200000">
            <a:off x="2352506" y="38163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2352506" y="329142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2352507" y="2802865"/>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2352507" y="22779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 name="Rectangle 3"/>
          <p:cNvSpPr>
            <a:spLocks noGrp="1" noChangeArrowheads="1"/>
          </p:cNvSpPr>
          <p:nvPr>
            <p:ph idx="1"/>
          </p:nvPr>
        </p:nvSpPr>
        <p:spPr>
          <a:xfrm>
            <a:off x="85463" y="364027"/>
            <a:ext cx="8290560" cy="951043"/>
          </a:xfrm>
        </p:spPr>
        <p:txBody>
          <a:bodyPr>
            <a:noAutofit/>
          </a:bodyPr>
          <a:lstStyle/>
          <a:p>
            <a:pPr>
              <a:lnSpc>
                <a:spcPct val="80000"/>
              </a:lnSpc>
            </a:pPr>
            <a:endParaRPr lang="en-US" sz="2800" dirty="0" smtClean="0"/>
          </a:p>
          <a:p>
            <a:pPr>
              <a:lnSpc>
                <a:spcPct val="80000"/>
              </a:lnSpc>
            </a:pPr>
            <a:r>
              <a:rPr lang="en-US" sz="2800" dirty="0" smtClean="0">
                <a:solidFill>
                  <a:schemeClr val="accent5">
                    <a:lumMod val="50000"/>
                  </a:schemeClr>
                </a:solidFill>
              </a:rPr>
              <a:t>Memory concerns: </a:t>
            </a:r>
            <a:r>
              <a:rPr lang="en-US" sz="2800" dirty="0"/>
              <a:t>Thousands of threads running on SMs need data from DRAM, however, DRAM bandwidth is limited. Increasing it is very costly</a:t>
            </a: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3244" dirty="0"/>
          </a:p>
        </p:txBody>
      </p:sp>
      <p:sp>
        <p:nvSpPr>
          <p:cNvPr id="20" name="Rectangle 36"/>
          <p:cNvSpPr>
            <a:spLocks noChangeArrowheads="1"/>
          </p:cNvSpPr>
          <p:nvPr/>
        </p:nvSpPr>
        <p:spPr bwMode="auto">
          <a:xfrm>
            <a:off x="2770913" y="3211626"/>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1" name="Rectangle 36"/>
          <p:cNvSpPr>
            <a:spLocks noChangeArrowheads="1"/>
          </p:cNvSpPr>
          <p:nvPr/>
        </p:nvSpPr>
        <p:spPr bwMode="auto">
          <a:xfrm>
            <a:off x="2761267" y="2713731"/>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2" name="Rectangle 36"/>
          <p:cNvSpPr>
            <a:spLocks noChangeArrowheads="1"/>
          </p:cNvSpPr>
          <p:nvPr/>
        </p:nvSpPr>
        <p:spPr bwMode="auto">
          <a:xfrm>
            <a:off x="2767213" y="2172194"/>
            <a:ext cx="509508" cy="525592"/>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3" name="Left-Right Arrow 22"/>
          <p:cNvSpPr/>
          <p:nvPr/>
        </p:nvSpPr>
        <p:spPr bwMode="auto">
          <a:xfrm>
            <a:off x="4815313" y="29813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4" name="TextBox 23"/>
          <p:cNvSpPr txBox="1"/>
          <p:nvPr/>
        </p:nvSpPr>
        <p:spPr>
          <a:xfrm>
            <a:off x="3162482" y="1835332"/>
            <a:ext cx="1600200" cy="369332"/>
          </a:xfrm>
          <a:prstGeom prst="rect">
            <a:avLst/>
          </a:prstGeom>
          <a:noFill/>
        </p:spPr>
        <p:txBody>
          <a:bodyPr wrap="square" rtlCol="0">
            <a:spAutoFit/>
          </a:bodyPr>
          <a:lstStyle/>
          <a:p>
            <a:r>
              <a:rPr lang="en-US" b="1" smtClean="0"/>
              <a:t>Bottleneck!</a:t>
            </a:r>
            <a:endParaRPr lang="en-US" b="1"/>
          </a:p>
        </p:txBody>
      </p:sp>
      <p:sp>
        <p:nvSpPr>
          <p:cNvPr id="25" name="Rectangle 3"/>
          <p:cNvSpPr txBox="1">
            <a:spLocks noChangeArrowheads="1"/>
          </p:cNvSpPr>
          <p:nvPr/>
        </p:nvSpPr>
        <p:spPr bwMode="auto">
          <a:xfrm>
            <a:off x="116790" y="4103608"/>
            <a:ext cx="9027210" cy="962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p>
          <a:p>
            <a:pPr>
              <a:lnSpc>
                <a:spcPct val="80000"/>
              </a:lnSpc>
            </a:pPr>
            <a:r>
              <a:rPr lang="en-US" sz="2800" kern="0" dirty="0" smtClean="0">
                <a:solidFill>
                  <a:schemeClr val="accent5">
                    <a:lumMod val="50000"/>
                  </a:schemeClr>
                </a:solidFill>
              </a:rPr>
              <a:t>Q1. How can we use caches effectively to reduce the bandwidth demand?</a:t>
            </a:r>
          </a:p>
          <a:p>
            <a:pPr>
              <a:lnSpc>
                <a:spcPct val="80000"/>
              </a:lnSpc>
            </a:pPr>
            <a:r>
              <a:rPr lang="en-US" sz="2800" kern="0" dirty="0" smtClean="0">
                <a:solidFill>
                  <a:schemeClr val="accent5">
                    <a:lumMod val="50000"/>
                  </a:schemeClr>
                </a:solidFill>
              </a:rPr>
              <a:t>Q2. Can we effectively data compression and reduce the data consumption? </a:t>
            </a:r>
          </a:p>
          <a:p>
            <a:pPr>
              <a:lnSpc>
                <a:spcPct val="80000"/>
              </a:lnSpc>
            </a:pPr>
            <a:r>
              <a:rPr lang="en-US" sz="2800" kern="0" dirty="0" smtClean="0">
                <a:solidFill>
                  <a:schemeClr val="accent5">
                    <a:lumMod val="50000"/>
                  </a:schemeClr>
                </a:solidFill>
              </a:rPr>
              <a:t>Q3. How can we effectively/fairly allocate memory bandwidth across concurrent streams/apps? </a:t>
            </a:r>
          </a:p>
          <a:p>
            <a:pPr>
              <a:lnSpc>
                <a:spcPct val="80000"/>
              </a:lnSpc>
            </a:pPr>
            <a:endParaRPr lang="en-US" sz="2800" kern="0" dirty="0" smtClean="0"/>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3244" kern="0" dirty="0"/>
          </a:p>
        </p:txBody>
      </p:sp>
    </p:spTree>
    <p:extLst>
      <p:ext uri="{BB962C8B-B14F-4D97-AF65-F5344CB8AC3E}">
        <p14:creationId xmlns:p14="http://schemas.microsoft.com/office/powerpoint/2010/main" val="1331967136"/>
      </p:ext>
    </p:extLst>
  </p:cSld>
  <p:clrMapOvr>
    <a:masterClrMapping/>
  </p:clrMapOvr>
  <p:transition advTm="5399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79389" y="92076"/>
            <a:ext cx="8178800" cy="708025"/>
          </a:xfrm>
        </p:spPr>
        <p:txBody>
          <a:bodyPr>
            <a:normAutofit/>
          </a:bodyPr>
          <a:lstStyle/>
          <a:p>
            <a:r>
              <a:rPr lang="en-US" dirty="0" smtClean="0">
                <a:latin typeface="Arial  " charset="0"/>
                <a:ea typeface="ＭＳ Ｐゴシック" pitchFamily="-65" charset="-128"/>
                <a:cs typeface="Arial" pitchFamily="-65" charset="0"/>
              </a:rPr>
              <a:t>SIMT Hardware </a:t>
            </a:r>
            <a:r>
              <a:rPr lang="en-US" dirty="0">
                <a:latin typeface="Arial  " charset="0"/>
                <a:ea typeface="ＭＳ Ｐゴシック" pitchFamily="-65" charset="-128"/>
                <a:cs typeface="Arial" pitchFamily="-65" charset="0"/>
              </a:rPr>
              <a:t>Stack</a:t>
            </a:r>
            <a:endParaRPr lang="en-US" i="1" dirty="0">
              <a:latin typeface="Arial  " charset="0"/>
              <a:ea typeface="ＭＳ Ｐゴシック" pitchFamily="-65" charset="-128"/>
              <a:cs typeface="Arial" pitchFamily="-65"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3" name="Group 346"/>
            <p:cNvGrpSpPr>
              <a:grpSpLocks/>
            </p:cNvGrpSpPr>
            <p:nvPr/>
          </p:nvGrpSpPr>
          <p:grpSpPr bwMode="auto">
            <a:xfrm>
              <a:off x="678" y="3273"/>
              <a:ext cx="2226" cy="121"/>
              <a:chOff x="3122" y="1652"/>
              <a:chExt cx="2226" cy="121"/>
            </a:xfrm>
          </p:grpSpPr>
          <p:sp>
            <p:nvSpPr>
              <p:cNvPr id="66766"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67"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G</a:t>
                </a:r>
              </a:p>
            </p:txBody>
          </p:sp>
          <p:sp>
            <p:nvSpPr>
              <p:cNvPr id="66768"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4" name="Group 350"/>
            <p:cNvGrpSpPr>
              <a:grpSpLocks/>
            </p:cNvGrpSpPr>
            <p:nvPr/>
          </p:nvGrpSpPr>
          <p:grpSpPr bwMode="auto">
            <a:xfrm>
              <a:off x="195" y="3273"/>
              <a:ext cx="478" cy="121"/>
              <a:chOff x="2638" y="1313"/>
              <a:chExt cx="478" cy="121"/>
            </a:xfrm>
          </p:grpSpPr>
          <p:cxnSp>
            <p:nvCxnSpPr>
              <p:cNvPr id="66764" name="AutoShape 351"/>
              <p:cNvCxnSpPr>
                <a:cxnSpLocks noChangeShapeType="1"/>
                <a:stCxn id="66765"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65" name="Rectangle 352"/>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5" name="Group 118"/>
          <p:cNvGrpSpPr>
            <a:grpSpLocks/>
          </p:cNvGrpSpPr>
          <p:nvPr/>
        </p:nvGrpSpPr>
        <p:grpSpPr bwMode="auto">
          <a:xfrm>
            <a:off x="1076325" y="1725613"/>
            <a:ext cx="2509838" cy="2689225"/>
            <a:chOff x="678" y="1595"/>
            <a:chExt cx="1581" cy="1694"/>
          </a:xfrm>
        </p:grpSpPr>
        <p:sp>
          <p:nvSpPr>
            <p:cNvPr id="66746"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B</a:t>
              </a:r>
            </a:p>
          </p:txBody>
        </p:sp>
        <p:sp>
          <p:nvSpPr>
            <p:cNvPr id="66747"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C</a:t>
              </a:r>
            </a:p>
          </p:txBody>
        </p:sp>
        <p:sp>
          <p:nvSpPr>
            <p:cNvPr id="66748"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D</a:t>
              </a:r>
            </a:p>
          </p:txBody>
        </p:sp>
        <p:sp>
          <p:nvSpPr>
            <p:cNvPr id="66749"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E</a:t>
              </a:r>
            </a:p>
          </p:txBody>
        </p:sp>
        <p:sp>
          <p:nvSpPr>
            <p:cNvPr id="66750"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F</a:t>
              </a:r>
            </a:p>
          </p:txBody>
        </p:sp>
        <p:sp>
          <p:nvSpPr>
            <p:cNvPr id="66751"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A</a:t>
              </a:r>
            </a:p>
          </p:txBody>
        </p:sp>
        <p:sp>
          <p:nvSpPr>
            <p:cNvPr id="66752"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G</a:t>
              </a:r>
            </a:p>
          </p:txBody>
        </p:sp>
        <p:cxnSp>
          <p:nvCxnSpPr>
            <p:cNvPr id="66753" name="AutoShape 126"/>
            <p:cNvCxnSpPr>
              <a:cxnSpLocks noChangeShapeType="1"/>
              <a:stCxn id="66746" idx="2"/>
              <a:endCxn id="66748" idx="0"/>
            </p:cNvCxnSpPr>
            <p:nvPr/>
          </p:nvCxnSpPr>
          <p:spPr bwMode="auto">
            <a:xfrm>
              <a:off x="1179" y="2225"/>
              <a:ext cx="289" cy="144"/>
            </a:xfrm>
            <a:prstGeom prst="straightConnector1">
              <a:avLst/>
            </a:prstGeom>
            <a:noFill/>
            <a:ln w="28575">
              <a:solidFill>
                <a:schemeClr val="tx1"/>
              </a:solidFill>
              <a:round/>
              <a:headEnd/>
              <a:tailEnd type="triangle" w="lg" len="lg"/>
            </a:ln>
          </p:spPr>
        </p:cxnSp>
        <p:cxnSp>
          <p:nvCxnSpPr>
            <p:cNvPr id="66754" name="AutoShape 127"/>
            <p:cNvCxnSpPr>
              <a:cxnSpLocks noChangeShapeType="1"/>
              <a:stCxn id="66746" idx="2"/>
              <a:endCxn id="66747" idx="0"/>
            </p:cNvCxnSpPr>
            <p:nvPr/>
          </p:nvCxnSpPr>
          <p:spPr bwMode="auto">
            <a:xfrm flipH="1">
              <a:off x="912" y="2225"/>
              <a:ext cx="267" cy="144"/>
            </a:xfrm>
            <a:prstGeom prst="straightConnector1">
              <a:avLst/>
            </a:prstGeom>
            <a:noFill/>
            <a:ln w="28575">
              <a:solidFill>
                <a:schemeClr val="tx1"/>
              </a:solidFill>
              <a:round/>
              <a:headEnd/>
              <a:tailEnd type="triangle" w="lg" len="lg"/>
            </a:ln>
          </p:spPr>
        </p:cxnSp>
        <p:cxnSp>
          <p:nvCxnSpPr>
            <p:cNvPr id="66755" name="AutoShape 128"/>
            <p:cNvCxnSpPr>
              <a:cxnSpLocks noChangeShapeType="1"/>
              <a:stCxn id="66748" idx="2"/>
              <a:endCxn id="66749" idx="0"/>
            </p:cNvCxnSpPr>
            <p:nvPr/>
          </p:nvCxnSpPr>
          <p:spPr bwMode="auto">
            <a:xfrm flipH="1">
              <a:off x="1179" y="2558"/>
              <a:ext cx="289" cy="198"/>
            </a:xfrm>
            <a:prstGeom prst="straightConnector1">
              <a:avLst/>
            </a:prstGeom>
            <a:noFill/>
            <a:ln w="28575">
              <a:solidFill>
                <a:schemeClr val="tx1"/>
              </a:solidFill>
              <a:round/>
              <a:headEnd/>
              <a:tailEnd type="triangle" w="lg" len="lg"/>
            </a:ln>
          </p:spPr>
        </p:cxnSp>
        <p:cxnSp>
          <p:nvCxnSpPr>
            <p:cNvPr id="66756" name="AutoShape 129"/>
            <p:cNvCxnSpPr>
              <a:cxnSpLocks noChangeShapeType="1"/>
              <a:stCxn id="66747" idx="2"/>
              <a:endCxn id="66749" idx="0"/>
            </p:cNvCxnSpPr>
            <p:nvPr/>
          </p:nvCxnSpPr>
          <p:spPr bwMode="auto">
            <a:xfrm>
              <a:off x="912" y="2558"/>
              <a:ext cx="267" cy="198"/>
            </a:xfrm>
            <a:prstGeom prst="straightConnector1">
              <a:avLst/>
            </a:prstGeom>
            <a:noFill/>
            <a:ln w="28575">
              <a:solidFill>
                <a:schemeClr val="tx1"/>
              </a:solidFill>
              <a:round/>
              <a:headEnd/>
              <a:tailEnd type="triangle" w="lg" len="lg"/>
            </a:ln>
          </p:spPr>
        </p:cxnSp>
        <p:cxnSp>
          <p:nvCxnSpPr>
            <p:cNvPr id="66757" name="AutoShape 130"/>
            <p:cNvCxnSpPr>
              <a:cxnSpLocks noChangeShapeType="1"/>
              <a:stCxn id="66751" idx="2"/>
              <a:endCxn id="66750" idx="0"/>
            </p:cNvCxnSpPr>
            <p:nvPr/>
          </p:nvCxnSpPr>
          <p:spPr bwMode="auto">
            <a:xfrm>
              <a:off x="1469" y="1788"/>
              <a:ext cx="556" cy="581"/>
            </a:xfrm>
            <a:prstGeom prst="straightConnector1">
              <a:avLst/>
            </a:prstGeom>
            <a:noFill/>
            <a:ln w="28575">
              <a:solidFill>
                <a:schemeClr val="tx1"/>
              </a:solidFill>
              <a:round/>
              <a:headEnd/>
              <a:tailEnd type="triangle" w="lg" len="lg"/>
            </a:ln>
          </p:spPr>
        </p:cxnSp>
        <p:cxnSp>
          <p:nvCxnSpPr>
            <p:cNvPr id="66758" name="AutoShape 131"/>
            <p:cNvCxnSpPr>
              <a:cxnSpLocks noChangeShapeType="1"/>
              <a:stCxn id="66751" idx="2"/>
              <a:endCxn id="66746" idx="0"/>
            </p:cNvCxnSpPr>
            <p:nvPr/>
          </p:nvCxnSpPr>
          <p:spPr bwMode="auto">
            <a:xfrm flipH="1">
              <a:off x="1179" y="1788"/>
              <a:ext cx="290" cy="242"/>
            </a:xfrm>
            <a:prstGeom prst="straightConnector1">
              <a:avLst/>
            </a:prstGeom>
            <a:noFill/>
            <a:ln w="28575">
              <a:solidFill>
                <a:schemeClr val="tx1"/>
              </a:solidFill>
              <a:round/>
              <a:headEnd/>
              <a:tailEnd type="triangle" w="lg" len="lg"/>
            </a:ln>
          </p:spPr>
        </p:cxnSp>
        <p:cxnSp>
          <p:nvCxnSpPr>
            <p:cNvPr id="66759" name="AutoShape 132"/>
            <p:cNvCxnSpPr>
              <a:cxnSpLocks noChangeShapeType="1"/>
              <a:stCxn id="66750" idx="2"/>
              <a:endCxn id="66752" idx="0"/>
            </p:cNvCxnSpPr>
            <p:nvPr/>
          </p:nvCxnSpPr>
          <p:spPr bwMode="auto">
            <a:xfrm flipH="1">
              <a:off x="1469" y="2564"/>
              <a:ext cx="556" cy="531"/>
            </a:xfrm>
            <a:prstGeom prst="straightConnector1">
              <a:avLst/>
            </a:prstGeom>
            <a:noFill/>
            <a:ln w="28575">
              <a:solidFill>
                <a:schemeClr val="tx1"/>
              </a:solidFill>
              <a:round/>
              <a:headEnd/>
              <a:tailEnd type="triangle" w="lg" len="lg"/>
            </a:ln>
          </p:spPr>
        </p:cxnSp>
        <p:cxnSp>
          <p:nvCxnSpPr>
            <p:cNvPr id="66760" name="AutoShape 133"/>
            <p:cNvCxnSpPr>
              <a:cxnSpLocks noChangeShapeType="1"/>
              <a:stCxn id="66749" idx="2"/>
              <a:endCxn id="66752" idx="0"/>
            </p:cNvCxnSpPr>
            <p:nvPr/>
          </p:nvCxnSpPr>
          <p:spPr bwMode="auto">
            <a:xfrm>
              <a:off x="1179" y="2951"/>
              <a:ext cx="290" cy="144"/>
            </a:xfrm>
            <a:prstGeom prst="straightConnector1">
              <a:avLst/>
            </a:prstGeom>
            <a:noFill/>
            <a:ln w="28575">
              <a:solidFill>
                <a:schemeClr val="tx1"/>
              </a:solidFill>
              <a:round/>
              <a:headEnd/>
              <a:tailEnd type="triangle" w="lg" len="lg"/>
            </a:ln>
          </p:spPr>
        </p:cxnSp>
        <p:cxnSp>
          <p:nvCxnSpPr>
            <p:cNvPr id="66761" name="AutoShape 134"/>
            <p:cNvCxnSpPr>
              <a:cxnSpLocks noChangeShapeType="1"/>
              <a:stCxn id="66752" idx="2"/>
              <a:endCxn id="66751" idx="0"/>
            </p:cNvCxnSpPr>
            <p:nvPr/>
          </p:nvCxnSpPr>
          <p:spPr bwMode="auto">
            <a:xfrm rot="5400000" flipH="1" flipV="1">
              <a:off x="623" y="2441"/>
              <a:ext cx="1694" cy="1"/>
            </a:xfrm>
            <a:prstGeom prst="curvedConnector5">
              <a:avLst>
                <a:gd name="adj1" fmla="val -7968"/>
                <a:gd name="adj2" fmla="val -102600032"/>
                <a:gd name="adj3" fmla="val 107968"/>
              </a:avLst>
            </a:prstGeom>
            <a:noFill/>
            <a:ln w="28575">
              <a:solidFill>
                <a:schemeClr val="tx1"/>
              </a:solidFill>
              <a:round/>
              <a:headEnd/>
              <a:tailEnd type="triangle" w="lg" len="lg"/>
            </a:ln>
          </p:spPr>
        </p:cxnSp>
      </p:grpSp>
      <p:grpSp>
        <p:nvGrpSpPr>
          <p:cNvPr id="6" name="Group 135"/>
          <p:cNvGrpSpPr>
            <a:grpSpLocks/>
          </p:cNvGrpSpPr>
          <p:nvPr/>
        </p:nvGrpSpPr>
        <p:grpSpPr bwMode="auto">
          <a:xfrm>
            <a:off x="4111625" y="3121025"/>
            <a:ext cx="4648200" cy="1143000"/>
            <a:chOff x="2590" y="1797"/>
            <a:chExt cx="2928" cy="720"/>
          </a:xfrm>
        </p:grpSpPr>
        <p:grpSp>
          <p:nvGrpSpPr>
            <p:cNvPr id="7" name="Group 110"/>
            <p:cNvGrpSpPr>
              <a:grpSpLocks/>
            </p:cNvGrpSpPr>
            <p:nvPr/>
          </p:nvGrpSpPr>
          <p:grpSpPr bwMode="auto">
            <a:xfrm>
              <a:off x="2590" y="1797"/>
              <a:ext cx="2928" cy="720"/>
              <a:chOff x="2541" y="1241"/>
              <a:chExt cx="2928" cy="720"/>
            </a:xfrm>
          </p:grpSpPr>
          <p:sp>
            <p:nvSpPr>
              <p:cNvPr id="66743"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prstTxWarp prst="textNoShape">
                  <a:avLst/>
                </a:prstTxWarp>
              </a:bodyPr>
              <a:lstStyle/>
              <a:p>
                <a:pPr eaLnBrk="0" hangingPunct="0"/>
                <a:endParaRPr lang="en-US" sz="1800"/>
              </a:p>
            </p:txBody>
          </p:sp>
          <p:sp>
            <p:nvSpPr>
              <p:cNvPr id="66744" name="Rectangle 112"/>
              <p:cNvSpPr>
                <a:spLocks noChangeArrowheads="1"/>
              </p:cNvSpPr>
              <p:nvPr/>
            </p:nvSpPr>
            <p:spPr bwMode="auto">
              <a:xfrm>
                <a:off x="2605" y="1280"/>
                <a:ext cx="757" cy="17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800">
                    <a:solidFill>
                      <a:srgbClr val="000000"/>
                    </a:solidFill>
                  </a:rPr>
                  <a:t>Thread Warp</a:t>
                </a:r>
                <a:endParaRPr lang="en-US" sz="1800"/>
              </a:p>
            </p:txBody>
          </p:sp>
          <p:sp>
            <p:nvSpPr>
              <p:cNvPr id="66745"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prstTxWarp prst="textNoShape">
                  <a:avLst/>
                </a:prstTxWarp>
              </a:bodyPr>
              <a:lstStyle/>
              <a:p>
                <a:pPr algn="ctr" eaLnBrk="0" hangingPunct="0"/>
                <a:r>
                  <a:rPr lang="en-US" sz="1800"/>
                  <a:t>Common PC</a:t>
                </a:r>
              </a:p>
            </p:txBody>
          </p:sp>
        </p:grpSp>
        <p:sp>
          <p:nvSpPr>
            <p:cNvPr id="66739"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2</a:t>
              </a:r>
            </a:p>
          </p:txBody>
        </p:sp>
        <p:sp>
          <p:nvSpPr>
            <p:cNvPr id="66740"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3</a:t>
              </a:r>
            </a:p>
          </p:txBody>
        </p:sp>
        <p:sp>
          <p:nvSpPr>
            <p:cNvPr id="66741"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4</a:t>
              </a:r>
            </a:p>
          </p:txBody>
        </p:sp>
        <p:sp>
          <p:nvSpPr>
            <p:cNvPr id="66742"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1</a:t>
              </a:r>
            </a:p>
          </p:txBody>
        </p:sp>
      </p:grpSp>
      <p:sp>
        <p:nvSpPr>
          <p:cNvPr id="58506"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B/1111</a:t>
            </a:r>
          </a:p>
        </p:txBody>
      </p:sp>
      <p:sp>
        <p:nvSpPr>
          <p:cNvPr id="58507"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C/1001</a:t>
            </a:r>
          </a:p>
        </p:txBody>
      </p:sp>
      <p:sp>
        <p:nvSpPr>
          <p:cNvPr id="58508"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D/0110</a:t>
            </a:r>
          </a:p>
        </p:txBody>
      </p:sp>
      <p:sp>
        <p:nvSpPr>
          <p:cNvPr id="58509"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E/1111</a:t>
            </a:r>
          </a:p>
        </p:txBody>
      </p:sp>
      <p:sp>
        <p:nvSpPr>
          <p:cNvPr id="58511"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A/1111</a:t>
            </a:r>
          </a:p>
        </p:txBody>
      </p:sp>
      <p:sp>
        <p:nvSpPr>
          <p:cNvPr id="58512"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G/1111</a:t>
            </a:r>
          </a:p>
        </p:txBody>
      </p:sp>
      <p:grpSp>
        <p:nvGrpSpPr>
          <p:cNvPr id="8" name="Group 261"/>
          <p:cNvGrpSpPr>
            <a:grpSpLocks/>
          </p:cNvGrpSpPr>
          <p:nvPr/>
        </p:nvGrpSpPr>
        <p:grpSpPr bwMode="auto">
          <a:xfrm>
            <a:off x="4187825" y="2084388"/>
            <a:ext cx="4302125" cy="192087"/>
            <a:chOff x="2638" y="1313"/>
            <a:chExt cx="2710" cy="121"/>
          </a:xfrm>
        </p:grpSpPr>
        <p:grpSp>
          <p:nvGrpSpPr>
            <p:cNvPr id="9" name="Group 225"/>
            <p:cNvGrpSpPr>
              <a:grpSpLocks/>
            </p:cNvGrpSpPr>
            <p:nvPr/>
          </p:nvGrpSpPr>
          <p:grpSpPr bwMode="auto">
            <a:xfrm>
              <a:off x="3122" y="1313"/>
              <a:ext cx="2226" cy="121"/>
              <a:chOff x="3122" y="1652"/>
              <a:chExt cx="2226" cy="121"/>
            </a:xfrm>
          </p:grpSpPr>
          <p:sp>
            <p:nvSpPr>
              <p:cNvPr id="66735"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36"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a:t>
                </a:r>
              </a:p>
            </p:txBody>
          </p:sp>
          <p:sp>
            <p:nvSpPr>
              <p:cNvPr id="66737"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10" name="Group 232"/>
            <p:cNvGrpSpPr>
              <a:grpSpLocks/>
            </p:cNvGrpSpPr>
            <p:nvPr/>
          </p:nvGrpSpPr>
          <p:grpSpPr bwMode="auto">
            <a:xfrm>
              <a:off x="2638" y="1313"/>
              <a:ext cx="478" cy="121"/>
              <a:chOff x="2638" y="1313"/>
              <a:chExt cx="478" cy="121"/>
            </a:xfrm>
          </p:grpSpPr>
          <p:cxnSp>
            <p:nvCxnSpPr>
              <p:cNvPr id="66733" name="AutoShape 219"/>
              <p:cNvCxnSpPr>
                <a:cxnSpLocks noChangeShapeType="1"/>
                <a:stCxn id="66734" idx="3"/>
                <a:endCxn id="6673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34" name="Rectangle 229"/>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 name="Group 233"/>
            <p:cNvGrpSpPr>
              <a:grpSpLocks/>
            </p:cNvGrpSpPr>
            <p:nvPr/>
          </p:nvGrpSpPr>
          <p:grpSpPr bwMode="auto">
            <a:xfrm>
              <a:off x="3122" y="1555"/>
              <a:ext cx="2226" cy="121"/>
              <a:chOff x="3122" y="1652"/>
              <a:chExt cx="2226" cy="121"/>
            </a:xfrm>
          </p:grpSpPr>
          <p:sp>
            <p:nvSpPr>
              <p:cNvPr id="66728"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9"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30"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3" name="Group 240"/>
            <p:cNvGrpSpPr>
              <a:grpSpLocks/>
            </p:cNvGrpSpPr>
            <p:nvPr/>
          </p:nvGrpSpPr>
          <p:grpSpPr bwMode="auto">
            <a:xfrm>
              <a:off x="3122" y="1676"/>
              <a:ext cx="2226" cy="121"/>
              <a:chOff x="3122" y="1652"/>
              <a:chExt cx="2226" cy="121"/>
            </a:xfrm>
          </p:grpSpPr>
          <p:sp>
            <p:nvSpPr>
              <p:cNvPr id="66725"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6"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C</a:t>
                </a:r>
              </a:p>
            </p:txBody>
          </p:sp>
          <p:sp>
            <p:nvSpPr>
              <p:cNvPr id="66727"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14" name="Group 244"/>
            <p:cNvGrpSpPr>
              <a:grpSpLocks/>
            </p:cNvGrpSpPr>
            <p:nvPr/>
          </p:nvGrpSpPr>
          <p:grpSpPr bwMode="auto">
            <a:xfrm>
              <a:off x="2638" y="1676"/>
              <a:ext cx="478" cy="121"/>
              <a:chOff x="2638" y="1313"/>
              <a:chExt cx="478" cy="121"/>
            </a:xfrm>
          </p:grpSpPr>
          <p:cxnSp>
            <p:nvCxnSpPr>
              <p:cNvPr id="66723" name="AutoShape 245"/>
              <p:cNvCxnSpPr>
                <a:cxnSpLocks noChangeShapeType="1"/>
                <a:stCxn id="66724" idx="3"/>
                <a:endCxn id="6672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24" name="Rectangle 246"/>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5" name="Group 223"/>
            <p:cNvGrpSpPr>
              <a:grpSpLocks/>
            </p:cNvGrpSpPr>
            <p:nvPr/>
          </p:nvGrpSpPr>
          <p:grpSpPr bwMode="auto">
            <a:xfrm>
              <a:off x="3122" y="1434"/>
              <a:ext cx="2226" cy="121"/>
              <a:chOff x="3122" y="1652"/>
              <a:chExt cx="2226" cy="121"/>
            </a:xfrm>
          </p:grpSpPr>
          <p:sp>
            <p:nvSpPr>
              <p:cNvPr id="66720"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21"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2"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7" name="Group 331"/>
            <p:cNvGrpSpPr>
              <a:grpSpLocks/>
            </p:cNvGrpSpPr>
            <p:nvPr/>
          </p:nvGrpSpPr>
          <p:grpSpPr bwMode="auto">
            <a:xfrm>
              <a:off x="775" y="3055"/>
              <a:ext cx="2226" cy="121"/>
              <a:chOff x="3122" y="1652"/>
              <a:chExt cx="2226" cy="121"/>
            </a:xfrm>
          </p:grpSpPr>
          <p:sp>
            <p:nvSpPr>
              <p:cNvPr id="66713"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4"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15"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8" name="Group 339"/>
            <p:cNvGrpSpPr>
              <a:grpSpLocks/>
            </p:cNvGrpSpPr>
            <p:nvPr/>
          </p:nvGrpSpPr>
          <p:grpSpPr bwMode="auto">
            <a:xfrm>
              <a:off x="291" y="3055"/>
              <a:ext cx="478" cy="121"/>
              <a:chOff x="2638" y="1313"/>
              <a:chExt cx="478" cy="121"/>
            </a:xfrm>
          </p:grpSpPr>
          <p:cxnSp>
            <p:nvCxnSpPr>
              <p:cNvPr id="66711" name="AutoShape 340"/>
              <p:cNvCxnSpPr>
                <a:cxnSpLocks noChangeShapeType="1"/>
                <a:stCxn id="66712"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12" name="Rectangle 341"/>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9" name="Group 342"/>
            <p:cNvGrpSpPr>
              <a:grpSpLocks/>
            </p:cNvGrpSpPr>
            <p:nvPr/>
          </p:nvGrpSpPr>
          <p:grpSpPr bwMode="auto">
            <a:xfrm>
              <a:off x="775" y="2934"/>
              <a:ext cx="2226" cy="121"/>
              <a:chOff x="3122" y="1652"/>
              <a:chExt cx="2226" cy="121"/>
            </a:xfrm>
          </p:grpSpPr>
          <p:sp>
            <p:nvSpPr>
              <p:cNvPr id="66708"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09"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0"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66694" name="Rectangle 362"/>
            <p:cNvSpPr>
              <a:spLocks noChangeArrowheads="1"/>
            </p:cNvSpPr>
            <p:nvPr/>
          </p:nvSpPr>
          <p:spPr bwMode="auto">
            <a:xfrm>
              <a:off x="1387"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95"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96" name="Rectangle 364"/>
            <p:cNvSpPr>
              <a:spLocks noChangeArrowheads="1"/>
            </p:cNvSpPr>
            <p:nvPr/>
          </p:nvSpPr>
          <p:spPr bwMode="auto">
            <a:xfrm>
              <a:off x="149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97" name="Line 365"/>
            <p:cNvSpPr>
              <a:spLocks noChangeShapeType="1"/>
            </p:cNvSpPr>
            <p:nvPr/>
          </p:nvSpPr>
          <p:spPr bwMode="auto">
            <a:xfrm>
              <a:off x="1461"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98"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99" name="Line 367"/>
            <p:cNvSpPr>
              <a:spLocks noChangeShapeType="1"/>
            </p:cNvSpPr>
            <p:nvPr/>
          </p:nvSpPr>
          <p:spPr bwMode="auto">
            <a:xfrm>
              <a:off x="1455"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0"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1" name="Line 369"/>
            <p:cNvSpPr>
              <a:spLocks noChangeShapeType="1"/>
            </p:cNvSpPr>
            <p:nvPr/>
          </p:nvSpPr>
          <p:spPr bwMode="auto">
            <a:xfrm>
              <a:off x="1455"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2"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3" name="Line 371"/>
            <p:cNvSpPr>
              <a:spLocks noChangeShapeType="1"/>
            </p:cNvSpPr>
            <p:nvPr/>
          </p:nvSpPr>
          <p:spPr bwMode="auto">
            <a:xfrm>
              <a:off x="1455"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4"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66687" name="Rectangle 395"/>
            <p:cNvSpPr>
              <a:spLocks noChangeArrowheads="1"/>
            </p:cNvSpPr>
            <p:nvPr/>
          </p:nvSpPr>
          <p:spPr bwMode="auto">
            <a:xfrm>
              <a:off x="2440"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88"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89" name="Rectangle 397"/>
            <p:cNvSpPr>
              <a:spLocks noChangeArrowheads="1"/>
            </p:cNvSpPr>
            <p:nvPr/>
          </p:nvSpPr>
          <p:spPr bwMode="auto">
            <a:xfrm>
              <a:off x="2547" y="2855"/>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D</a:t>
              </a:r>
              <a:endParaRPr lang="en-US"/>
            </a:p>
          </p:txBody>
        </p:sp>
        <p:sp>
          <p:nvSpPr>
            <p:cNvPr id="66690" name="Line 402"/>
            <p:cNvSpPr>
              <a:spLocks noChangeShapeType="1"/>
            </p:cNvSpPr>
            <p:nvPr/>
          </p:nvSpPr>
          <p:spPr bwMode="auto">
            <a:xfrm>
              <a:off x="2509" y="320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1"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92" name="Line 404"/>
            <p:cNvSpPr>
              <a:spLocks noChangeShapeType="1"/>
            </p:cNvSpPr>
            <p:nvPr/>
          </p:nvSpPr>
          <p:spPr bwMode="auto">
            <a:xfrm>
              <a:off x="2509" y="3319"/>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3"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66676" name="Rectangle 428"/>
            <p:cNvSpPr>
              <a:spLocks noChangeArrowheads="1"/>
            </p:cNvSpPr>
            <p:nvPr/>
          </p:nvSpPr>
          <p:spPr bwMode="auto">
            <a:xfrm>
              <a:off x="3494"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77"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78" name="Rectangle 430"/>
            <p:cNvSpPr>
              <a:spLocks noChangeArrowheads="1"/>
            </p:cNvSpPr>
            <p:nvPr/>
          </p:nvSpPr>
          <p:spPr bwMode="auto">
            <a:xfrm>
              <a:off x="3597" y="2855"/>
              <a:ext cx="8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G</a:t>
              </a:r>
              <a:endParaRPr lang="en-US"/>
            </a:p>
          </p:txBody>
        </p:sp>
        <p:sp>
          <p:nvSpPr>
            <p:cNvPr id="66679" name="Line 431"/>
            <p:cNvSpPr>
              <a:spLocks noChangeShapeType="1"/>
            </p:cNvSpPr>
            <p:nvPr/>
          </p:nvSpPr>
          <p:spPr bwMode="auto">
            <a:xfrm>
              <a:off x="3568"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0"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1" name="Line 433"/>
            <p:cNvSpPr>
              <a:spLocks noChangeShapeType="1"/>
            </p:cNvSpPr>
            <p:nvPr/>
          </p:nvSpPr>
          <p:spPr bwMode="auto">
            <a:xfrm>
              <a:off x="3562"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2"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3" name="Line 435"/>
            <p:cNvSpPr>
              <a:spLocks noChangeShapeType="1"/>
            </p:cNvSpPr>
            <p:nvPr/>
          </p:nvSpPr>
          <p:spPr bwMode="auto">
            <a:xfrm>
              <a:off x="3562"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4"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5" name="Line 437"/>
            <p:cNvSpPr>
              <a:spLocks noChangeShapeType="1"/>
            </p:cNvSpPr>
            <p:nvPr/>
          </p:nvSpPr>
          <p:spPr bwMode="auto">
            <a:xfrm>
              <a:off x="3562"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6"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66665" name="Rectangle 439"/>
            <p:cNvSpPr>
              <a:spLocks noChangeArrowheads="1"/>
            </p:cNvSpPr>
            <p:nvPr/>
          </p:nvSpPr>
          <p:spPr bwMode="auto">
            <a:xfrm>
              <a:off x="3846"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66"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67" name="Rectangle 441"/>
            <p:cNvSpPr>
              <a:spLocks noChangeArrowheads="1"/>
            </p:cNvSpPr>
            <p:nvPr/>
          </p:nvSpPr>
          <p:spPr bwMode="auto">
            <a:xfrm>
              <a:off x="395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68" name="Line 442"/>
            <p:cNvSpPr>
              <a:spLocks noChangeShapeType="1"/>
            </p:cNvSpPr>
            <p:nvPr/>
          </p:nvSpPr>
          <p:spPr bwMode="auto">
            <a:xfrm>
              <a:off x="3920" y="307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69"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0" name="Line 444"/>
            <p:cNvSpPr>
              <a:spLocks noChangeShapeType="1"/>
            </p:cNvSpPr>
            <p:nvPr/>
          </p:nvSpPr>
          <p:spPr bwMode="auto">
            <a:xfrm>
              <a:off x="3914" y="3432"/>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1"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2" name="Line 446"/>
            <p:cNvSpPr>
              <a:spLocks noChangeShapeType="1"/>
            </p:cNvSpPr>
            <p:nvPr/>
          </p:nvSpPr>
          <p:spPr bwMode="auto">
            <a:xfrm>
              <a:off x="3914" y="3206"/>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3"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4" name="Line 448"/>
            <p:cNvSpPr>
              <a:spLocks noChangeShapeType="1"/>
            </p:cNvSpPr>
            <p:nvPr/>
          </p:nvSpPr>
          <p:spPr bwMode="auto">
            <a:xfrm>
              <a:off x="3914" y="331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5"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66662"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prstTxWarp prst="textNoShape">
                <a:avLst/>
              </a:prstTxWarp>
            </a:bodyPr>
            <a:lstStyle/>
            <a:p>
              <a:endParaRPr lang="en-US"/>
            </a:p>
          </p:txBody>
        </p:sp>
        <p:sp>
          <p:nvSpPr>
            <p:cNvPr id="66663" name="Rectangle 361"/>
            <p:cNvSpPr>
              <a:spLocks noChangeArrowheads="1"/>
            </p:cNvSpPr>
            <p:nvPr/>
          </p:nvSpPr>
          <p:spPr bwMode="auto">
            <a:xfrm>
              <a:off x="4671" y="3539"/>
              <a:ext cx="362" cy="194"/>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2000">
                  <a:solidFill>
                    <a:srgbClr val="000000"/>
                  </a:solidFill>
                </a:rPr>
                <a:t>Time</a:t>
              </a:r>
              <a:endParaRPr lang="en-US" sz="2000"/>
            </a:p>
          </p:txBody>
        </p:sp>
        <p:sp>
          <p:nvSpPr>
            <p:cNvPr id="66664"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0 w 882"/>
                <a:gd name="T43" fmla="*/ 0 h 88"/>
                <a:gd name="T44" fmla="*/ 0 w 882"/>
                <a:gd name="T45" fmla="*/ 0 h 88"/>
                <a:gd name="T46" fmla="*/ 0 w 882"/>
                <a:gd name="T47" fmla="*/ 0 h 88"/>
                <a:gd name="T48" fmla="*/ 0 w 882"/>
                <a:gd name="T49" fmla="*/ 0 h 88"/>
                <a:gd name="T50" fmla="*/ 0 w 882"/>
                <a:gd name="T51" fmla="*/ 0 h 88"/>
                <a:gd name="T52" fmla="*/ 0 w 882"/>
                <a:gd name="T53" fmla="*/ 0 h 88"/>
                <a:gd name="T54" fmla="*/ 0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grpSp>
      <p:sp>
        <p:nvSpPr>
          <p:cNvPr id="58830"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1"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2"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3"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4"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6"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grpSp>
        <p:nvGrpSpPr>
          <p:cNvPr id="25" name="Group 474"/>
          <p:cNvGrpSpPr>
            <a:grpSpLocks/>
          </p:cNvGrpSpPr>
          <p:nvPr/>
        </p:nvGrpSpPr>
        <p:grpSpPr bwMode="auto">
          <a:xfrm>
            <a:off x="3302000" y="4735513"/>
            <a:ext cx="482600" cy="1069975"/>
            <a:chOff x="2080" y="2983"/>
            <a:chExt cx="304" cy="674"/>
          </a:xfrm>
        </p:grpSpPr>
        <p:sp>
          <p:nvSpPr>
            <p:cNvPr id="66655" name="Rectangle 384"/>
            <p:cNvSpPr>
              <a:spLocks noChangeArrowheads="1"/>
            </p:cNvSpPr>
            <p:nvPr/>
          </p:nvSpPr>
          <p:spPr bwMode="auto">
            <a:xfrm>
              <a:off x="2083" y="3133"/>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56"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57" name="Rectangle 386"/>
            <p:cNvSpPr>
              <a:spLocks noChangeArrowheads="1"/>
            </p:cNvSpPr>
            <p:nvPr/>
          </p:nvSpPr>
          <p:spPr bwMode="auto">
            <a:xfrm>
              <a:off x="2193" y="2983"/>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C</a:t>
              </a:r>
              <a:endParaRPr lang="en-US"/>
            </a:p>
          </p:txBody>
        </p:sp>
        <p:sp>
          <p:nvSpPr>
            <p:cNvPr id="66658" name="Line 387"/>
            <p:cNvSpPr>
              <a:spLocks noChangeShapeType="1"/>
            </p:cNvSpPr>
            <p:nvPr/>
          </p:nvSpPr>
          <p:spPr bwMode="auto">
            <a:xfrm>
              <a:off x="2158"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9"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60" name="Line 470"/>
            <p:cNvSpPr>
              <a:spLocks noChangeShapeType="1"/>
            </p:cNvSpPr>
            <p:nvPr/>
          </p:nvSpPr>
          <p:spPr bwMode="auto">
            <a:xfrm>
              <a:off x="2154"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61"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66644" name="Rectangle 373"/>
            <p:cNvSpPr>
              <a:spLocks noChangeArrowheads="1"/>
            </p:cNvSpPr>
            <p:nvPr/>
          </p:nvSpPr>
          <p:spPr bwMode="auto">
            <a:xfrm>
              <a:off x="1732"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45"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46" name="Rectangle 375"/>
            <p:cNvSpPr>
              <a:spLocks noChangeArrowheads="1"/>
            </p:cNvSpPr>
            <p:nvPr/>
          </p:nvSpPr>
          <p:spPr bwMode="auto">
            <a:xfrm>
              <a:off x="184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B</a:t>
              </a:r>
              <a:endParaRPr lang="en-US"/>
            </a:p>
          </p:txBody>
        </p:sp>
        <p:sp>
          <p:nvSpPr>
            <p:cNvPr id="66647" name="Line 376"/>
            <p:cNvSpPr>
              <a:spLocks noChangeShapeType="1"/>
            </p:cNvSpPr>
            <p:nvPr/>
          </p:nvSpPr>
          <p:spPr bwMode="auto">
            <a:xfrm>
              <a:off x="1806" y="320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8"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9" name="Line 380"/>
            <p:cNvSpPr>
              <a:spLocks noChangeShapeType="1"/>
            </p:cNvSpPr>
            <p:nvPr/>
          </p:nvSpPr>
          <p:spPr bwMode="auto">
            <a:xfrm>
              <a:off x="1800" y="3334"/>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0"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1" name="Line 382"/>
            <p:cNvSpPr>
              <a:spLocks noChangeShapeType="1"/>
            </p:cNvSpPr>
            <p:nvPr/>
          </p:nvSpPr>
          <p:spPr bwMode="auto">
            <a:xfrm>
              <a:off x="1800" y="344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2"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3" name="Line 475"/>
            <p:cNvSpPr>
              <a:spLocks noChangeShapeType="1"/>
            </p:cNvSpPr>
            <p:nvPr/>
          </p:nvSpPr>
          <p:spPr bwMode="auto">
            <a:xfrm>
              <a:off x="1799" y="3556"/>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4"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66633" name="Rectangle 406"/>
            <p:cNvSpPr>
              <a:spLocks noChangeArrowheads="1"/>
            </p:cNvSpPr>
            <p:nvPr/>
          </p:nvSpPr>
          <p:spPr bwMode="auto">
            <a:xfrm>
              <a:off x="2786"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34"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35" name="Rectangle 408"/>
            <p:cNvSpPr>
              <a:spLocks noChangeArrowheads="1"/>
            </p:cNvSpPr>
            <p:nvPr/>
          </p:nvSpPr>
          <p:spPr bwMode="auto">
            <a:xfrm>
              <a:off x="289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E</a:t>
              </a:r>
              <a:endParaRPr lang="en-US"/>
            </a:p>
          </p:txBody>
        </p:sp>
        <p:sp>
          <p:nvSpPr>
            <p:cNvPr id="66636" name="Line 409"/>
            <p:cNvSpPr>
              <a:spLocks noChangeShapeType="1"/>
            </p:cNvSpPr>
            <p:nvPr/>
          </p:nvSpPr>
          <p:spPr bwMode="auto">
            <a:xfrm>
              <a:off x="2860"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7"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38" name="Line 413"/>
            <p:cNvSpPr>
              <a:spLocks noChangeShapeType="1"/>
            </p:cNvSpPr>
            <p:nvPr/>
          </p:nvSpPr>
          <p:spPr bwMode="auto">
            <a:xfrm>
              <a:off x="2854" y="3334"/>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9"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0" name="Line 415"/>
            <p:cNvSpPr>
              <a:spLocks noChangeShapeType="1"/>
            </p:cNvSpPr>
            <p:nvPr/>
          </p:nvSpPr>
          <p:spPr bwMode="auto">
            <a:xfrm>
              <a:off x="2854" y="344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1"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2" name="Line 478"/>
            <p:cNvSpPr>
              <a:spLocks noChangeShapeType="1"/>
            </p:cNvSpPr>
            <p:nvPr/>
          </p:nvSpPr>
          <p:spPr bwMode="auto">
            <a:xfrm>
              <a:off x="2856"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3"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29" name="Group 482"/>
            <p:cNvGrpSpPr>
              <a:grpSpLocks/>
            </p:cNvGrpSpPr>
            <p:nvPr/>
          </p:nvGrpSpPr>
          <p:grpSpPr bwMode="auto">
            <a:xfrm>
              <a:off x="3122" y="1313"/>
              <a:ext cx="2226" cy="121"/>
              <a:chOff x="3122" y="1652"/>
              <a:chExt cx="2226" cy="121"/>
            </a:xfrm>
          </p:grpSpPr>
          <p:sp>
            <p:nvSpPr>
              <p:cNvPr id="66630"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31"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B</a:t>
                </a:r>
              </a:p>
            </p:txBody>
          </p:sp>
          <p:sp>
            <p:nvSpPr>
              <p:cNvPr id="66632"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30" name="Group 486"/>
            <p:cNvGrpSpPr>
              <a:grpSpLocks/>
            </p:cNvGrpSpPr>
            <p:nvPr/>
          </p:nvGrpSpPr>
          <p:grpSpPr bwMode="auto">
            <a:xfrm>
              <a:off x="2638" y="1313"/>
              <a:ext cx="478" cy="121"/>
              <a:chOff x="2638" y="1313"/>
              <a:chExt cx="478" cy="121"/>
            </a:xfrm>
          </p:grpSpPr>
          <p:cxnSp>
            <p:nvCxnSpPr>
              <p:cNvPr id="66628" name="AutoShape 487"/>
              <p:cNvCxnSpPr>
                <a:cxnSpLocks noChangeShapeType="1"/>
                <a:stCxn id="66629" idx="3"/>
                <a:endCxn id="66630"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9" name="Rectangle 488"/>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66762" name="Group 498"/>
            <p:cNvGrpSpPr>
              <a:grpSpLocks/>
            </p:cNvGrpSpPr>
            <p:nvPr/>
          </p:nvGrpSpPr>
          <p:grpSpPr bwMode="auto">
            <a:xfrm>
              <a:off x="3122" y="1313"/>
              <a:ext cx="2226" cy="121"/>
              <a:chOff x="3122" y="1652"/>
              <a:chExt cx="2226" cy="121"/>
            </a:xfrm>
          </p:grpSpPr>
          <p:sp>
            <p:nvSpPr>
              <p:cNvPr id="66623"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24"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25"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66763" name="Group 502"/>
            <p:cNvGrpSpPr>
              <a:grpSpLocks/>
            </p:cNvGrpSpPr>
            <p:nvPr/>
          </p:nvGrpSpPr>
          <p:grpSpPr bwMode="auto">
            <a:xfrm>
              <a:off x="2638" y="1313"/>
              <a:ext cx="478" cy="121"/>
              <a:chOff x="2638" y="1313"/>
              <a:chExt cx="478" cy="121"/>
            </a:xfrm>
          </p:grpSpPr>
          <p:cxnSp>
            <p:nvCxnSpPr>
              <p:cNvPr id="66621" name="AutoShape 503"/>
              <p:cNvCxnSpPr>
                <a:cxnSpLocks noChangeShapeType="1"/>
                <a:stCxn id="66622" idx="3"/>
                <a:endCxn id="66623"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2" name="Rectangle 504"/>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66769" name="Group 528"/>
          <p:cNvGrpSpPr>
            <a:grpSpLocks/>
          </p:cNvGrpSpPr>
          <p:nvPr/>
        </p:nvGrpSpPr>
        <p:grpSpPr bwMode="auto">
          <a:xfrm>
            <a:off x="4956175" y="1508125"/>
            <a:ext cx="3533775" cy="568325"/>
            <a:chOff x="3122" y="950"/>
            <a:chExt cx="2226" cy="358"/>
          </a:xfrm>
        </p:grpSpPr>
        <p:grpSp>
          <p:nvGrpSpPr>
            <p:cNvPr id="66770" name="Group 527"/>
            <p:cNvGrpSpPr>
              <a:grpSpLocks/>
            </p:cNvGrpSpPr>
            <p:nvPr/>
          </p:nvGrpSpPr>
          <p:grpSpPr bwMode="auto">
            <a:xfrm>
              <a:off x="3219" y="1168"/>
              <a:ext cx="2122" cy="140"/>
              <a:chOff x="3219" y="1168"/>
              <a:chExt cx="2122" cy="140"/>
            </a:xfrm>
          </p:grpSpPr>
          <p:sp>
            <p:nvSpPr>
              <p:cNvPr id="66616" name="Rectangle 188"/>
              <p:cNvSpPr>
                <a:spLocks noChangeArrowheads="1"/>
              </p:cNvSpPr>
              <p:nvPr/>
            </p:nvSpPr>
            <p:spPr bwMode="auto">
              <a:xfrm>
                <a:off x="3219" y="1168"/>
                <a:ext cx="59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Reconv. PC</a:t>
                </a:r>
                <a:endParaRPr lang="en-US"/>
              </a:p>
            </p:txBody>
          </p:sp>
          <p:sp>
            <p:nvSpPr>
              <p:cNvPr id="66617" name="Rectangle 189"/>
              <p:cNvSpPr>
                <a:spLocks noChangeArrowheads="1"/>
              </p:cNvSpPr>
              <p:nvPr/>
            </p:nvSpPr>
            <p:spPr bwMode="auto">
              <a:xfrm>
                <a:off x="4132" y="1174"/>
                <a:ext cx="41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Next PC</a:t>
                </a:r>
                <a:endParaRPr lang="en-US"/>
              </a:p>
            </p:txBody>
          </p:sp>
          <p:sp>
            <p:nvSpPr>
              <p:cNvPr id="66618" name="Rectangle 190"/>
              <p:cNvSpPr>
                <a:spLocks noChangeArrowheads="1"/>
              </p:cNvSpPr>
              <p:nvPr/>
            </p:nvSpPr>
            <p:spPr bwMode="auto">
              <a:xfrm>
                <a:off x="4738" y="1174"/>
                <a:ext cx="603"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Active Mask</a:t>
                </a:r>
                <a:endParaRPr lang="en-US"/>
              </a:p>
            </p:txBody>
          </p:sp>
        </p:grpSp>
        <p:sp>
          <p:nvSpPr>
            <p:cNvPr id="66614" name="Line 505"/>
            <p:cNvSpPr>
              <a:spLocks noChangeShapeType="1"/>
            </p:cNvSpPr>
            <p:nvPr/>
          </p:nvSpPr>
          <p:spPr bwMode="auto">
            <a:xfrm>
              <a:off x="3122" y="1168"/>
              <a:ext cx="2226"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66615" name="Text Box 506"/>
            <p:cNvSpPr txBox="1">
              <a:spLocks noChangeArrowheads="1"/>
            </p:cNvSpPr>
            <p:nvPr/>
          </p:nvSpPr>
          <p:spPr bwMode="auto">
            <a:xfrm>
              <a:off x="3944" y="950"/>
              <a:ext cx="500" cy="231"/>
            </a:xfrm>
            <a:prstGeom prst="rect">
              <a:avLst/>
            </a:prstGeom>
            <a:noFill/>
            <a:ln w="9525">
              <a:noFill/>
              <a:miter lim="800000"/>
              <a:headEnd/>
              <a:tailEnd/>
            </a:ln>
          </p:spPr>
          <p:txBody>
            <a:bodyPr wrap="none">
              <a:prstTxWarp prst="textNoShape">
                <a:avLst/>
              </a:prstTxWarp>
              <a:spAutoFit/>
            </a:bodyPr>
            <a:lstStyle/>
            <a:p>
              <a:pPr eaLnBrk="0" hangingPunct="0"/>
              <a:r>
                <a:rPr lang="en-US" b="1"/>
                <a:t>Stack</a:t>
              </a:r>
            </a:p>
          </p:txBody>
        </p:sp>
      </p:grpSp>
      <p:grpSp>
        <p:nvGrpSpPr>
          <p:cNvPr id="66771" name="Group 509"/>
          <p:cNvGrpSpPr>
            <a:grpSpLocks/>
          </p:cNvGrpSpPr>
          <p:nvPr/>
        </p:nvGrpSpPr>
        <p:grpSpPr bwMode="auto">
          <a:xfrm>
            <a:off x="4187825" y="2084388"/>
            <a:ext cx="4302125" cy="576262"/>
            <a:chOff x="2638" y="1434"/>
            <a:chExt cx="2710" cy="363"/>
          </a:xfrm>
        </p:grpSpPr>
        <p:grpSp>
          <p:nvGrpSpPr>
            <p:cNvPr id="66772" name="Group 510"/>
            <p:cNvGrpSpPr>
              <a:grpSpLocks/>
            </p:cNvGrpSpPr>
            <p:nvPr/>
          </p:nvGrpSpPr>
          <p:grpSpPr bwMode="auto">
            <a:xfrm>
              <a:off x="3122" y="1555"/>
              <a:ext cx="2226" cy="121"/>
              <a:chOff x="3122" y="1652"/>
              <a:chExt cx="2226" cy="121"/>
            </a:xfrm>
          </p:grpSpPr>
          <p:sp>
            <p:nvSpPr>
              <p:cNvPr id="66610"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11"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612"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66773" name="Group 514"/>
            <p:cNvGrpSpPr>
              <a:grpSpLocks/>
            </p:cNvGrpSpPr>
            <p:nvPr/>
          </p:nvGrpSpPr>
          <p:grpSpPr bwMode="auto">
            <a:xfrm>
              <a:off x="3122" y="1676"/>
              <a:ext cx="2226" cy="121"/>
              <a:chOff x="3122" y="1652"/>
              <a:chExt cx="2226" cy="121"/>
            </a:xfrm>
          </p:grpSpPr>
          <p:sp>
            <p:nvSpPr>
              <p:cNvPr id="66607"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8"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9"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66774" name="Group 518"/>
            <p:cNvGrpSpPr>
              <a:grpSpLocks/>
            </p:cNvGrpSpPr>
            <p:nvPr/>
          </p:nvGrpSpPr>
          <p:grpSpPr bwMode="auto">
            <a:xfrm>
              <a:off x="2638" y="1676"/>
              <a:ext cx="478" cy="121"/>
              <a:chOff x="2638" y="1313"/>
              <a:chExt cx="478" cy="121"/>
            </a:xfrm>
          </p:grpSpPr>
          <p:cxnSp>
            <p:nvCxnSpPr>
              <p:cNvPr id="66605" name="AutoShape 519"/>
              <p:cNvCxnSpPr>
                <a:cxnSpLocks noChangeShapeType="1"/>
                <a:stCxn id="66606" idx="3"/>
                <a:endCxn id="66607"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06" name="Rectangle 520"/>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66775" name="Group 521"/>
            <p:cNvGrpSpPr>
              <a:grpSpLocks/>
            </p:cNvGrpSpPr>
            <p:nvPr/>
          </p:nvGrpSpPr>
          <p:grpSpPr bwMode="auto">
            <a:xfrm>
              <a:off x="3122" y="1434"/>
              <a:ext cx="2226" cy="121"/>
              <a:chOff x="3122" y="1652"/>
              <a:chExt cx="2226" cy="121"/>
            </a:xfrm>
          </p:grpSpPr>
          <p:sp>
            <p:nvSpPr>
              <p:cNvPr id="66602"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03"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4"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sp>
        <p:nvSpPr>
          <p:cNvPr id="66594"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5"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7" name="TextBox 207"/>
          <p:cNvSpPr txBox="1">
            <a:spLocks noChangeArrowheads="1"/>
          </p:cNvSpPr>
          <p:nvPr/>
        </p:nvSpPr>
        <p:spPr bwMode="auto">
          <a:xfrm>
            <a:off x="389127" y="6324600"/>
            <a:ext cx="7981572" cy="369332"/>
          </a:xfrm>
          <a:prstGeom prst="rect">
            <a:avLst/>
          </a:prstGeom>
          <a:noFill/>
          <a:ln w="9525">
            <a:noFill/>
            <a:miter lim="800000"/>
            <a:headEnd/>
            <a:tailEnd/>
          </a:ln>
        </p:spPr>
        <p:txBody>
          <a:bodyPr wrap="none">
            <a:prstTxWarp prst="textNoShape">
              <a:avLst/>
            </a:prstTxWarp>
            <a:spAutoFit/>
          </a:bodyPr>
          <a:lstStyle/>
          <a:p>
            <a:pPr eaLnBrk="0" hangingPunct="0"/>
            <a:r>
              <a:rPr lang="en-CA" altLang="ja-JP" b="1" dirty="0" smtClean="0">
                <a:solidFill>
                  <a:srgbClr val="FF0000"/>
                </a:solidFill>
                <a:latin typeface="Arial  " charset="0"/>
              </a:rPr>
              <a:t>Potential for significant loss of throughput when control flow diverged!</a:t>
            </a:r>
            <a:endParaRPr lang="en-CA" b="1" dirty="0">
              <a:solidFill>
                <a:srgbClr val="FF0000"/>
              </a:solidFill>
            </a:endParaRPr>
          </a:p>
        </p:txBody>
      </p:sp>
    </p:spTree>
    <p:extLst>
      <p:ext uri="{BB962C8B-B14F-4D97-AF65-F5344CB8AC3E}">
        <p14:creationId xmlns:p14="http://schemas.microsoft.com/office/powerpoint/2010/main" val="954210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99020" y="1752600"/>
            <a:ext cx="1363980" cy="3124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981200" y="1752600"/>
            <a:ext cx="5410200" cy="3124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4400" y="1752600"/>
            <a:ext cx="1066800" cy="3124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dirty="0" smtClean="0"/>
              <a:t>Performance vs. Warp Size</a:t>
            </a:r>
            <a:endParaRPr lang="en-CA" dirty="0"/>
          </a:p>
        </p:txBody>
      </p:sp>
      <p:sp>
        <p:nvSpPr>
          <p:cNvPr id="15" name="Content Placeholder 3"/>
          <p:cNvSpPr>
            <a:spLocks noGrp="1"/>
          </p:cNvSpPr>
          <p:nvPr>
            <p:ph idx="1"/>
          </p:nvPr>
        </p:nvSpPr>
        <p:spPr>
          <a:xfrm>
            <a:off x="457200" y="1219200"/>
            <a:ext cx="8229600" cy="533400"/>
          </a:xfrm>
        </p:spPr>
        <p:txBody>
          <a:bodyPr>
            <a:normAutofit/>
          </a:bodyPr>
          <a:lstStyle/>
          <a:p>
            <a:r>
              <a:rPr lang="en-CA" dirty="0" smtClean="0"/>
              <a:t>165 Applications</a:t>
            </a:r>
            <a:endParaRPr lang="en-CA" dirty="0"/>
          </a:p>
        </p:txBody>
      </p:sp>
      <p:graphicFrame>
        <p:nvGraphicFramePr>
          <p:cNvPr id="7" name="Chart 6"/>
          <p:cNvGraphicFramePr>
            <a:graphicFrameLocks noGrp="1"/>
          </p:cNvGraphicFramePr>
          <p:nvPr>
            <p:extLst/>
          </p:nvPr>
        </p:nvGraphicFramePr>
        <p:xfrm>
          <a:off x="228600" y="1600200"/>
          <a:ext cx="86868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578480" y="5486400"/>
            <a:ext cx="1738640" cy="730910"/>
          </a:xfrm>
          <a:prstGeom prst="roundRect">
            <a:avLst/>
          </a:prstGeom>
          <a:solidFill>
            <a:schemeClr val="bg1"/>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Convergent Applications</a:t>
            </a:r>
            <a:endParaRPr lang="en-CA" b="1" dirty="0">
              <a:solidFill>
                <a:schemeClr val="tx1"/>
              </a:solidFill>
            </a:endParaRPr>
          </a:p>
        </p:txBody>
      </p:sp>
      <p:sp>
        <p:nvSpPr>
          <p:cNvPr id="13" name="Rounded Rectangle 12"/>
          <p:cNvSpPr/>
          <p:nvPr/>
        </p:nvSpPr>
        <p:spPr>
          <a:xfrm>
            <a:off x="3505200" y="5486400"/>
            <a:ext cx="2660020" cy="730910"/>
          </a:xfrm>
          <a:prstGeom prst="roundRect">
            <a:avLst/>
          </a:prstGeom>
          <a:solidFill>
            <a:schemeClr val="bg1"/>
          </a:solid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Warp-Size Insensitive Applications</a:t>
            </a:r>
            <a:endParaRPr lang="en-CA" b="1" dirty="0">
              <a:solidFill>
                <a:schemeClr val="tx1"/>
              </a:solidFill>
            </a:endParaRPr>
          </a:p>
        </p:txBody>
      </p:sp>
      <p:sp>
        <p:nvSpPr>
          <p:cNvPr id="14" name="Rounded Rectangle 13"/>
          <p:cNvSpPr/>
          <p:nvPr/>
        </p:nvSpPr>
        <p:spPr>
          <a:xfrm>
            <a:off x="7086600" y="5448300"/>
            <a:ext cx="1706880" cy="730910"/>
          </a:xfrm>
          <a:prstGeom prst="roundRect">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Divergent Applications</a:t>
            </a:r>
            <a:endParaRPr lang="en-CA" b="1" dirty="0">
              <a:solidFill>
                <a:schemeClr val="tx1"/>
              </a:solidFill>
            </a:endParaRPr>
          </a:p>
        </p:txBody>
      </p:sp>
    </p:spTree>
    <p:extLst>
      <p:ext uri="{BB962C8B-B14F-4D97-AF65-F5344CB8AC3E}">
        <p14:creationId xmlns:p14="http://schemas.microsoft.com/office/powerpoint/2010/main" val="1980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12" grpId="0" animBg="1"/>
      <p:bldP spid="13"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457200" y="0"/>
            <a:ext cx="8229600" cy="1143000"/>
          </a:xfrm>
        </p:spPr>
        <p:txBody>
          <a:bodyPr/>
          <a:lstStyle/>
          <a:p>
            <a:pPr eaLnBrk="1" hangingPunct="1"/>
            <a:r>
              <a:rPr lang="en-US" dirty="0" smtClean="0">
                <a:ea typeface="ＭＳ Ｐゴシック" pitchFamily="-65" charset="-128"/>
                <a:cs typeface="ＭＳ Ｐゴシック" pitchFamily="-65" charset="-128"/>
              </a:rPr>
              <a:t>Dynamic Warp Formation </a:t>
            </a:r>
            <a:br>
              <a:rPr lang="en-US" dirty="0" smtClean="0">
                <a:ea typeface="ＭＳ Ｐゴシック" pitchFamily="-65" charset="-128"/>
                <a:cs typeface="ＭＳ Ｐゴシック" pitchFamily="-65" charset="-128"/>
              </a:rPr>
            </a:br>
            <a:r>
              <a:rPr lang="en-US" sz="2000" b="1" dirty="0" smtClean="0">
                <a:ea typeface="ＭＳ Ｐゴシック" pitchFamily="-65" charset="-128"/>
                <a:cs typeface="ＭＳ Ｐゴシック" pitchFamily="-65" charset="-128"/>
              </a:rPr>
              <a:t>(Fung MICRO’07)</a:t>
            </a:r>
          </a:p>
        </p:txBody>
      </p:sp>
      <p:sp>
        <p:nvSpPr>
          <p:cNvPr id="166916" name="Line 69"/>
          <p:cNvSpPr>
            <a:spLocks noChangeShapeType="1"/>
          </p:cNvSpPr>
          <p:nvPr/>
        </p:nvSpPr>
        <p:spPr bwMode="auto">
          <a:xfrm>
            <a:off x="533400" y="1676400"/>
            <a:ext cx="0" cy="4572000"/>
          </a:xfrm>
          <a:prstGeom prst="line">
            <a:avLst/>
          </a:prstGeom>
          <a:noFill/>
          <a:ln w="76200">
            <a:solidFill>
              <a:schemeClr val="tx1"/>
            </a:solidFill>
            <a:round/>
            <a:headEnd/>
            <a:tailEnd type="triangle" w="sm" len="lg"/>
          </a:ln>
        </p:spPr>
        <p:txBody>
          <a:bodyPr>
            <a:prstTxWarp prst="textNoShape">
              <a:avLst/>
            </a:prstTxWarp>
          </a:bodyPr>
          <a:lstStyle/>
          <a:p>
            <a:endParaRPr lang="en-US"/>
          </a:p>
        </p:txBody>
      </p:sp>
      <p:sp>
        <p:nvSpPr>
          <p:cNvPr id="166917" name="Text Box 70"/>
          <p:cNvSpPr txBox="1">
            <a:spLocks noChangeArrowheads="1"/>
          </p:cNvSpPr>
          <p:nvPr/>
        </p:nvSpPr>
        <p:spPr bwMode="auto">
          <a:xfrm>
            <a:off x="74613" y="3886200"/>
            <a:ext cx="458787" cy="600075"/>
          </a:xfrm>
          <a:prstGeom prst="rect">
            <a:avLst/>
          </a:prstGeom>
          <a:noFill/>
          <a:ln w="9525">
            <a:noFill/>
            <a:miter lim="800000"/>
            <a:headEnd/>
            <a:tailEnd/>
          </a:ln>
        </p:spPr>
        <p:txBody>
          <a:bodyPr vert="eaVert">
            <a:prstTxWarp prst="textNoShape">
              <a:avLst/>
            </a:prstTxWarp>
            <a:spAutoFit/>
          </a:bodyPr>
          <a:lstStyle/>
          <a:p>
            <a:r>
              <a:rPr lang="en-US"/>
              <a:t>Time</a:t>
            </a:r>
          </a:p>
        </p:txBody>
      </p:sp>
      <p:grpSp>
        <p:nvGrpSpPr>
          <p:cNvPr id="2" name="Group 68"/>
          <p:cNvGrpSpPr>
            <a:grpSpLocks/>
          </p:cNvGrpSpPr>
          <p:nvPr/>
        </p:nvGrpSpPr>
        <p:grpSpPr bwMode="auto">
          <a:xfrm>
            <a:off x="762000" y="1295400"/>
            <a:ext cx="1600200" cy="4343400"/>
            <a:chOff x="480" y="816"/>
            <a:chExt cx="1104" cy="2736"/>
          </a:xfrm>
        </p:grpSpPr>
        <p:sp>
          <p:nvSpPr>
            <p:cNvPr id="166959" name="Rectangle 29"/>
            <p:cNvSpPr>
              <a:spLocks noChangeArrowheads="1"/>
            </p:cNvSpPr>
            <p:nvPr/>
          </p:nvSpPr>
          <p:spPr bwMode="auto">
            <a:xfrm>
              <a:off x="720" y="1056"/>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0" name="Rectangle 38"/>
            <p:cNvSpPr>
              <a:spLocks noChangeArrowheads="1"/>
            </p:cNvSpPr>
            <p:nvPr/>
          </p:nvSpPr>
          <p:spPr bwMode="auto">
            <a:xfrm>
              <a:off x="480" y="1056"/>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61" name="Rectangle 40"/>
            <p:cNvSpPr>
              <a:spLocks noChangeArrowheads="1"/>
            </p:cNvSpPr>
            <p:nvPr/>
          </p:nvSpPr>
          <p:spPr bwMode="auto">
            <a:xfrm>
              <a:off x="720" y="2208"/>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 --</a:t>
              </a:r>
            </a:p>
          </p:txBody>
        </p:sp>
        <p:sp>
          <p:nvSpPr>
            <p:cNvPr id="166962" name="Rectangle 45"/>
            <p:cNvSpPr>
              <a:spLocks noChangeArrowheads="1"/>
            </p:cNvSpPr>
            <p:nvPr/>
          </p:nvSpPr>
          <p:spPr bwMode="auto">
            <a:xfrm>
              <a:off x="480" y="2208"/>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63" name="Rectangle 47"/>
            <p:cNvSpPr>
              <a:spLocks noChangeArrowheads="1"/>
            </p:cNvSpPr>
            <p:nvPr/>
          </p:nvSpPr>
          <p:spPr bwMode="auto">
            <a:xfrm>
              <a:off x="720" y="2784"/>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 -- 3 4</a:t>
              </a:r>
            </a:p>
          </p:txBody>
        </p:sp>
        <p:sp>
          <p:nvSpPr>
            <p:cNvPr id="166964" name="Rectangle 52"/>
            <p:cNvSpPr>
              <a:spLocks noChangeArrowheads="1"/>
            </p:cNvSpPr>
            <p:nvPr/>
          </p:nvSpPr>
          <p:spPr bwMode="auto">
            <a:xfrm>
              <a:off x="480" y="2784"/>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65" name="Rectangle 18"/>
            <p:cNvSpPr>
              <a:spLocks noChangeArrowheads="1"/>
            </p:cNvSpPr>
            <p:nvPr/>
          </p:nvSpPr>
          <p:spPr bwMode="auto">
            <a:xfrm>
              <a:off x="720" y="3360"/>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6" name="Rectangle 53"/>
            <p:cNvSpPr>
              <a:spLocks noChangeArrowheads="1"/>
            </p:cNvSpPr>
            <p:nvPr/>
          </p:nvSpPr>
          <p:spPr bwMode="auto">
            <a:xfrm>
              <a:off x="480" y="3360"/>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67" name="Rectangle 59"/>
            <p:cNvSpPr>
              <a:spLocks noChangeArrowheads="1"/>
            </p:cNvSpPr>
            <p:nvPr/>
          </p:nvSpPr>
          <p:spPr bwMode="auto">
            <a:xfrm>
              <a:off x="720" y="1632"/>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8" name="Rectangle 68"/>
            <p:cNvSpPr>
              <a:spLocks noChangeArrowheads="1"/>
            </p:cNvSpPr>
            <p:nvPr/>
          </p:nvSpPr>
          <p:spPr bwMode="auto">
            <a:xfrm>
              <a:off x="480" y="1632"/>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69" name="Text Box 196"/>
            <p:cNvSpPr txBox="1">
              <a:spLocks noChangeArrowheads="1"/>
            </p:cNvSpPr>
            <p:nvPr/>
          </p:nvSpPr>
          <p:spPr bwMode="auto">
            <a:xfrm>
              <a:off x="720" y="816"/>
              <a:ext cx="653" cy="231"/>
            </a:xfrm>
            <a:prstGeom prst="rect">
              <a:avLst/>
            </a:prstGeom>
            <a:noFill/>
            <a:ln w="9525">
              <a:noFill/>
              <a:miter lim="800000"/>
              <a:headEnd/>
              <a:tailEnd/>
            </a:ln>
          </p:spPr>
          <p:txBody>
            <a:bodyPr wrap="none">
              <a:prstTxWarp prst="textNoShape">
                <a:avLst/>
              </a:prstTxWarp>
              <a:spAutoFit/>
            </a:bodyPr>
            <a:lstStyle/>
            <a:p>
              <a:r>
                <a:rPr lang="en-US" b="1"/>
                <a:t>Warp 0</a:t>
              </a:r>
            </a:p>
          </p:txBody>
        </p:sp>
      </p:grpSp>
      <p:grpSp>
        <p:nvGrpSpPr>
          <p:cNvPr id="3" name="Group 299"/>
          <p:cNvGrpSpPr>
            <a:grpSpLocks/>
          </p:cNvGrpSpPr>
          <p:nvPr/>
        </p:nvGrpSpPr>
        <p:grpSpPr bwMode="auto">
          <a:xfrm>
            <a:off x="2514600" y="1295400"/>
            <a:ext cx="1600200" cy="4648200"/>
            <a:chOff x="1728" y="624"/>
            <a:chExt cx="1104" cy="2928"/>
          </a:xfrm>
        </p:grpSpPr>
        <p:sp>
          <p:nvSpPr>
            <p:cNvPr id="166948" name="Rectangle 86"/>
            <p:cNvSpPr>
              <a:spLocks noChangeArrowheads="1"/>
            </p:cNvSpPr>
            <p:nvPr/>
          </p:nvSpPr>
          <p:spPr bwMode="auto">
            <a:xfrm>
              <a:off x="1968" y="1056"/>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 </a:t>
              </a:r>
            </a:p>
          </p:txBody>
        </p:sp>
        <p:sp>
          <p:nvSpPr>
            <p:cNvPr id="166949" name="Rectangle 95"/>
            <p:cNvSpPr>
              <a:spLocks noChangeArrowheads="1"/>
            </p:cNvSpPr>
            <p:nvPr/>
          </p:nvSpPr>
          <p:spPr bwMode="auto">
            <a:xfrm>
              <a:off x="1728" y="1056"/>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50" name="Rectangle 97"/>
            <p:cNvSpPr>
              <a:spLocks noChangeArrowheads="1"/>
            </p:cNvSpPr>
            <p:nvPr/>
          </p:nvSpPr>
          <p:spPr bwMode="auto">
            <a:xfrm>
              <a:off x="1968" y="2208"/>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5 -- 7 8</a:t>
              </a:r>
            </a:p>
          </p:txBody>
        </p:sp>
        <p:sp>
          <p:nvSpPr>
            <p:cNvPr id="166951" name="Rectangle 102"/>
            <p:cNvSpPr>
              <a:spLocks noChangeArrowheads="1"/>
            </p:cNvSpPr>
            <p:nvPr/>
          </p:nvSpPr>
          <p:spPr bwMode="auto">
            <a:xfrm>
              <a:off x="1728" y="2208"/>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52" name="Rectangle 104"/>
            <p:cNvSpPr>
              <a:spLocks noChangeArrowheads="1"/>
            </p:cNvSpPr>
            <p:nvPr/>
          </p:nvSpPr>
          <p:spPr bwMode="auto">
            <a:xfrm>
              <a:off x="1968" y="2784"/>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-- 6 -- --</a:t>
              </a:r>
            </a:p>
          </p:txBody>
        </p:sp>
        <p:sp>
          <p:nvSpPr>
            <p:cNvPr id="166953" name="Rectangle 109"/>
            <p:cNvSpPr>
              <a:spLocks noChangeArrowheads="1"/>
            </p:cNvSpPr>
            <p:nvPr/>
          </p:nvSpPr>
          <p:spPr bwMode="auto">
            <a:xfrm>
              <a:off x="1728" y="2784"/>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54" name="Rectangle 112"/>
            <p:cNvSpPr>
              <a:spLocks noChangeArrowheads="1"/>
            </p:cNvSpPr>
            <p:nvPr/>
          </p:nvSpPr>
          <p:spPr bwMode="auto">
            <a:xfrm>
              <a:off x="1968" y="3360"/>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5" name="Rectangle 121"/>
            <p:cNvSpPr>
              <a:spLocks noChangeArrowheads="1"/>
            </p:cNvSpPr>
            <p:nvPr/>
          </p:nvSpPr>
          <p:spPr bwMode="auto">
            <a:xfrm>
              <a:off x="1728" y="3360"/>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56" name="Rectangle 124"/>
            <p:cNvSpPr>
              <a:spLocks noChangeArrowheads="1"/>
            </p:cNvSpPr>
            <p:nvPr/>
          </p:nvSpPr>
          <p:spPr bwMode="auto">
            <a:xfrm>
              <a:off x="1968" y="1632"/>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7" name="Rectangle 133"/>
            <p:cNvSpPr>
              <a:spLocks noChangeArrowheads="1"/>
            </p:cNvSpPr>
            <p:nvPr/>
          </p:nvSpPr>
          <p:spPr bwMode="auto">
            <a:xfrm>
              <a:off x="1728" y="1632"/>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58" name="Text Box 197"/>
            <p:cNvSpPr txBox="1">
              <a:spLocks noChangeArrowheads="1"/>
            </p:cNvSpPr>
            <p:nvPr/>
          </p:nvSpPr>
          <p:spPr bwMode="auto">
            <a:xfrm>
              <a:off x="2016" y="624"/>
              <a:ext cx="653" cy="231"/>
            </a:xfrm>
            <a:prstGeom prst="rect">
              <a:avLst/>
            </a:prstGeom>
            <a:noFill/>
            <a:ln w="9525">
              <a:noFill/>
              <a:miter lim="800000"/>
              <a:headEnd/>
              <a:tailEnd/>
            </a:ln>
          </p:spPr>
          <p:txBody>
            <a:bodyPr wrap="none">
              <a:prstTxWarp prst="textNoShape">
                <a:avLst/>
              </a:prstTxWarp>
              <a:spAutoFit/>
            </a:bodyPr>
            <a:lstStyle/>
            <a:p>
              <a:r>
                <a:rPr lang="en-US" b="1"/>
                <a:t>Warp 1</a:t>
              </a:r>
            </a:p>
          </p:txBody>
        </p:sp>
      </p:grpSp>
      <p:grpSp>
        <p:nvGrpSpPr>
          <p:cNvPr id="4" name="Group 300"/>
          <p:cNvGrpSpPr>
            <a:grpSpLocks/>
          </p:cNvGrpSpPr>
          <p:nvPr/>
        </p:nvGrpSpPr>
        <p:grpSpPr bwMode="auto">
          <a:xfrm>
            <a:off x="4267200" y="1295400"/>
            <a:ext cx="1600200" cy="4953000"/>
            <a:chOff x="2976" y="624"/>
            <a:chExt cx="1104" cy="3120"/>
          </a:xfrm>
        </p:grpSpPr>
        <p:sp>
          <p:nvSpPr>
            <p:cNvPr id="166937" name="Rectangle 148"/>
            <p:cNvSpPr>
              <a:spLocks noChangeArrowheads="1"/>
            </p:cNvSpPr>
            <p:nvPr/>
          </p:nvSpPr>
          <p:spPr bwMode="auto">
            <a:xfrm>
              <a:off x="3216" y="1248"/>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38" name="Rectangle 157"/>
            <p:cNvSpPr>
              <a:spLocks noChangeArrowheads="1"/>
            </p:cNvSpPr>
            <p:nvPr/>
          </p:nvSpPr>
          <p:spPr bwMode="auto">
            <a:xfrm>
              <a:off x="2976" y="1248"/>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39" name="Rectangle 159"/>
            <p:cNvSpPr>
              <a:spLocks noChangeArrowheads="1"/>
            </p:cNvSpPr>
            <p:nvPr/>
          </p:nvSpPr>
          <p:spPr bwMode="auto">
            <a:xfrm>
              <a:off x="3216" y="2400"/>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 -- 11 12</a:t>
              </a:r>
            </a:p>
          </p:txBody>
        </p:sp>
        <p:sp>
          <p:nvSpPr>
            <p:cNvPr id="166940" name="Rectangle 164"/>
            <p:cNvSpPr>
              <a:spLocks noChangeArrowheads="1"/>
            </p:cNvSpPr>
            <p:nvPr/>
          </p:nvSpPr>
          <p:spPr bwMode="auto">
            <a:xfrm>
              <a:off x="2976" y="2400"/>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41" name="Rectangle 166"/>
            <p:cNvSpPr>
              <a:spLocks noChangeArrowheads="1"/>
            </p:cNvSpPr>
            <p:nvPr/>
          </p:nvSpPr>
          <p:spPr bwMode="auto">
            <a:xfrm>
              <a:off x="3216" y="2976"/>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 --</a:t>
              </a:r>
            </a:p>
          </p:txBody>
        </p:sp>
        <p:sp>
          <p:nvSpPr>
            <p:cNvPr id="166942" name="Rectangle 171"/>
            <p:cNvSpPr>
              <a:spLocks noChangeArrowheads="1"/>
            </p:cNvSpPr>
            <p:nvPr/>
          </p:nvSpPr>
          <p:spPr bwMode="auto">
            <a:xfrm>
              <a:off x="2976" y="2976"/>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43" name="Rectangle 174"/>
            <p:cNvSpPr>
              <a:spLocks noChangeArrowheads="1"/>
            </p:cNvSpPr>
            <p:nvPr/>
          </p:nvSpPr>
          <p:spPr bwMode="auto">
            <a:xfrm>
              <a:off x="3216" y="3552"/>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4" name="Rectangle 183"/>
            <p:cNvSpPr>
              <a:spLocks noChangeArrowheads="1"/>
            </p:cNvSpPr>
            <p:nvPr/>
          </p:nvSpPr>
          <p:spPr bwMode="auto">
            <a:xfrm>
              <a:off x="2976" y="3552"/>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45" name="Rectangle 186"/>
            <p:cNvSpPr>
              <a:spLocks noChangeArrowheads="1"/>
            </p:cNvSpPr>
            <p:nvPr/>
          </p:nvSpPr>
          <p:spPr bwMode="auto">
            <a:xfrm>
              <a:off x="3216" y="1824"/>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6" name="Rectangle 195"/>
            <p:cNvSpPr>
              <a:spLocks noChangeArrowheads="1"/>
            </p:cNvSpPr>
            <p:nvPr/>
          </p:nvSpPr>
          <p:spPr bwMode="auto">
            <a:xfrm>
              <a:off x="2976" y="1824"/>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47" name="Text Box 198"/>
            <p:cNvSpPr txBox="1">
              <a:spLocks noChangeArrowheads="1"/>
            </p:cNvSpPr>
            <p:nvPr/>
          </p:nvSpPr>
          <p:spPr bwMode="auto">
            <a:xfrm>
              <a:off x="3216" y="624"/>
              <a:ext cx="653" cy="231"/>
            </a:xfrm>
            <a:prstGeom prst="rect">
              <a:avLst/>
            </a:prstGeom>
            <a:noFill/>
            <a:ln w="9525">
              <a:noFill/>
              <a:miter lim="800000"/>
              <a:headEnd/>
              <a:tailEnd/>
            </a:ln>
          </p:spPr>
          <p:txBody>
            <a:bodyPr wrap="none">
              <a:prstTxWarp prst="textNoShape">
                <a:avLst/>
              </a:prstTxWarp>
              <a:spAutoFit/>
            </a:bodyPr>
            <a:lstStyle/>
            <a:p>
              <a:r>
                <a:rPr lang="en-US" b="1"/>
                <a:t>Warp 2</a:t>
              </a:r>
            </a:p>
          </p:txBody>
        </p:sp>
      </p:grpSp>
      <p:sp>
        <p:nvSpPr>
          <p:cNvPr id="25803" name="Line 203"/>
          <p:cNvSpPr>
            <a:spLocks noChangeShapeType="1"/>
          </p:cNvSpPr>
          <p:nvPr/>
        </p:nvSpPr>
        <p:spPr bwMode="auto">
          <a:xfrm>
            <a:off x="685800" y="2286000"/>
            <a:ext cx="20574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2" name="Line 204"/>
          <p:cNvSpPr>
            <a:spLocks noChangeShapeType="1"/>
          </p:cNvSpPr>
          <p:nvPr/>
        </p:nvSpPr>
        <p:spPr bwMode="auto">
          <a:xfrm>
            <a:off x="685800" y="25908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3" name="Line 205"/>
          <p:cNvSpPr>
            <a:spLocks noChangeShapeType="1"/>
          </p:cNvSpPr>
          <p:nvPr/>
        </p:nvSpPr>
        <p:spPr bwMode="auto">
          <a:xfrm>
            <a:off x="685800" y="16764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4" name="Text Box 206"/>
          <p:cNvSpPr txBox="1">
            <a:spLocks noChangeArrowheads="1"/>
          </p:cNvSpPr>
          <p:nvPr/>
        </p:nvSpPr>
        <p:spPr bwMode="auto">
          <a:xfrm>
            <a:off x="6934200" y="1752600"/>
            <a:ext cx="2000250" cy="641350"/>
          </a:xfrm>
          <a:prstGeom prst="rect">
            <a:avLst/>
          </a:prstGeom>
          <a:noFill/>
          <a:ln w="9525">
            <a:noFill/>
            <a:miter lim="800000"/>
            <a:headEnd/>
            <a:tailEnd/>
          </a:ln>
        </p:spPr>
        <p:txBody>
          <a:bodyPr wrap="none">
            <a:prstTxWarp prst="textNoShape">
              <a:avLst/>
            </a:prstTxWarp>
            <a:spAutoFit/>
          </a:bodyPr>
          <a:lstStyle/>
          <a:p>
            <a:r>
              <a:rPr lang="en-US" b="1"/>
              <a:t>Reissue/Memory</a:t>
            </a:r>
          </a:p>
          <a:p>
            <a:r>
              <a:rPr lang="en-US" b="1"/>
              <a:t>Latency</a:t>
            </a:r>
          </a:p>
        </p:txBody>
      </p:sp>
      <p:sp>
        <p:nvSpPr>
          <p:cNvPr id="166925" name="Line 207"/>
          <p:cNvSpPr>
            <a:spLocks noChangeShapeType="1"/>
          </p:cNvSpPr>
          <p:nvPr/>
        </p:nvSpPr>
        <p:spPr bwMode="auto">
          <a:xfrm>
            <a:off x="6858000" y="1676400"/>
            <a:ext cx="0" cy="914400"/>
          </a:xfrm>
          <a:prstGeom prst="line">
            <a:avLst/>
          </a:prstGeom>
          <a:noFill/>
          <a:ln w="57150">
            <a:solidFill>
              <a:schemeClr val="tx1"/>
            </a:solidFill>
            <a:round/>
            <a:headEnd type="triangle" w="med" len="med"/>
            <a:tailEnd type="triangle" w="med" len="med"/>
          </a:ln>
        </p:spPr>
        <p:txBody>
          <a:bodyPr>
            <a:prstTxWarp prst="textNoShape">
              <a:avLst/>
            </a:prstTxWarp>
          </a:bodyPr>
          <a:lstStyle/>
          <a:p>
            <a:endParaRPr lang="en-US"/>
          </a:p>
        </p:txBody>
      </p:sp>
      <p:grpSp>
        <p:nvGrpSpPr>
          <p:cNvPr id="5" name="Group 69"/>
          <p:cNvGrpSpPr>
            <a:grpSpLocks/>
          </p:cNvGrpSpPr>
          <p:nvPr/>
        </p:nvGrpSpPr>
        <p:grpSpPr bwMode="auto">
          <a:xfrm>
            <a:off x="685800" y="3505200"/>
            <a:ext cx="6019800" cy="914400"/>
            <a:chOff x="432" y="2208"/>
            <a:chExt cx="3840" cy="576"/>
          </a:xfrm>
        </p:grpSpPr>
        <p:sp>
          <p:nvSpPr>
            <p:cNvPr id="166935" name="Rectangle 210"/>
            <p:cNvSpPr>
              <a:spLocks noChangeArrowheads="1"/>
            </p:cNvSpPr>
            <p:nvPr/>
          </p:nvSpPr>
          <p:spPr bwMode="auto">
            <a:xfrm>
              <a:off x="432" y="2208"/>
              <a:ext cx="3360" cy="576"/>
            </a:xfrm>
            <a:prstGeom prst="rect">
              <a:avLst/>
            </a:prstGeom>
            <a:noFill/>
            <a:ln w="38100">
              <a:solidFill>
                <a:srgbClr val="0033CC"/>
              </a:solidFill>
              <a:miter lim="800000"/>
              <a:headEnd/>
              <a:tailEnd/>
            </a:ln>
          </p:spPr>
          <p:txBody>
            <a:bodyPr wrap="none" anchor="ctr">
              <a:prstTxWarp prst="textNoShape">
                <a:avLst/>
              </a:prstTxWarp>
            </a:bodyPr>
            <a:lstStyle/>
            <a:p>
              <a:endParaRPr lang="en-CA"/>
            </a:p>
          </p:txBody>
        </p:sp>
        <p:sp>
          <p:nvSpPr>
            <p:cNvPr id="166936" name="Line 211"/>
            <p:cNvSpPr>
              <a:spLocks noChangeShapeType="1"/>
            </p:cNvSpPr>
            <p:nvPr/>
          </p:nvSpPr>
          <p:spPr bwMode="auto">
            <a:xfrm>
              <a:off x="3792" y="2496"/>
              <a:ext cx="480" cy="0"/>
            </a:xfrm>
            <a:prstGeom prst="line">
              <a:avLst/>
            </a:prstGeom>
            <a:noFill/>
            <a:ln w="38100">
              <a:solidFill>
                <a:srgbClr val="0033CC"/>
              </a:solidFill>
              <a:round/>
              <a:headEnd/>
              <a:tailEnd type="triangle" w="med" len="med"/>
            </a:ln>
          </p:spPr>
          <p:txBody>
            <a:bodyPr>
              <a:prstTxWarp prst="textNoShape">
                <a:avLst/>
              </a:prstTxWarp>
            </a:bodyPr>
            <a:lstStyle/>
            <a:p>
              <a:endParaRPr lang="en-US"/>
            </a:p>
          </p:txBody>
        </p:sp>
      </p:grpSp>
      <p:sp>
        <p:nvSpPr>
          <p:cNvPr id="25874" name="Text Box 274"/>
          <p:cNvSpPr txBox="1">
            <a:spLocks noChangeArrowheads="1"/>
          </p:cNvSpPr>
          <p:nvPr/>
        </p:nvSpPr>
        <p:spPr bwMode="auto">
          <a:xfrm>
            <a:off x="6538913" y="3124200"/>
            <a:ext cx="2706687" cy="366713"/>
          </a:xfrm>
          <a:prstGeom prst="rect">
            <a:avLst/>
          </a:prstGeom>
          <a:noFill/>
          <a:ln w="9525">
            <a:noFill/>
            <a:miter lim="800000"/>
            <a:headEnd/>
            <a:tailEnd/>
          </a:ln>
        </p:spPr>
        <p:txBody>
          <a:bodyPr wrap="none">
            <a:prstTxWarp prst="textNoShape">
              <a:avLst/>
            </a:prstTxWarp>
            <a:spAutoFit/>
          </a:bodyPr>
          <a:lstStyle/>
          <a:p>
            <a:r>
              <a:rPr lang="en-US" b="1">
                <a:solidFill>
                  <a:srgbClr val="0033CC"/>
                </a:solidFill>
              </a:rPr>
              <a:t>SIMD Efficiency </a:t>
            </a:r>
            <a:r>
              <a:rPr lang="en-US" b="1">
                <a:solidFill>
                  <a:srgbClr val="0033CC"/>
                </a:solidFill>
                <a:sym typeface="Wingdings" pitchFamily="-65" charset="2"/>
              </a:rPr>
              <a:t> 88%</a:t>
            </a:r>
            <a:endParaRPr lang="en-US" b="1">
              <a:solidFill>
                <a:srgbClr val="0033CC"/>
              </a:solidFill>
            </a:endParaRPr>
          </a:p>
        </p:txBody>
      </p:sp>
      <p:grpSp>
        <p:nvGrpSpPr>
          <p:cNvPr id="6" name="Group 301"/>
          <p:cNvGrpSpPr>
            <a:grpSpLocks/>
          </p:cNvGrpSpPr>
          <p:nvPr/>
        </p:nvGrpSpPr>
        <p:grpSpPr bwMode="auto">
          <a:xfrm>
            <a:off x="6934200" y="3505200"/>
            <a:ext cx="1600200" cy="609600"/>
            <a:chOff x="4368" y="2016"/>
            <a:chExt cx="1104" cy="384"/>
          </a:xfrm>
        </p:grpSpPr>
        <p:sp>
          <p:nvSpPr>
            <p:cNvPr id="166931" name="Rectangle 212"/>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a:t>
              </a:r>
              <a:r>
                <a:rPr lang="en-US" b="1">
                  <a:solidFill>
                    <a:srgbClr val="FF0000"/>
                  </a:solidFill>
                </a:rPr>
                <a:t>7  8</a:t>
              </a:r>
            </a:p>
          </p:txBody>
        </p:sp>
        <p:sp>
          <p:nvSpPr>
            <p:cNvPr id="166932" name="Rectangle 217"/>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33" name="Rectangle 262"/>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5</a:t>
              </a:r>
              <a:r>
                <a:rPr lang="en-US" b="1"/>
                <a:t> -- </a:t>
              </a:r>
              <a:r>
                <a:rPr lang="en-US" b="1">
                  <a:solidFill>
                    <a:srgbClr val="CC6600"/>
                  </a:solidFill>
                </a:rPr>
                <a:t>11 12</a:t>
              </a:r>
            </a:p>
          </p:txBody>
        </p:sp>
        <p:sp>
          <p:nvSpPr>
            <p:cNvPr id="166934" name="Rectangle 267"/>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grpSp>
      <p:sp>
        <p:nvSpPr>
          <p:cNvPr id="7266" name="Text Box 98"/>
          <p:cNvSpPr txBox="1">
            <a:spLocks noChangeArrowheads="1"/>
          </p:cNvSpPr>
          <p:nvPr/>
        </p:nvSpPr>
        <p:spPr bwMode="auto">
          <a:xfrm>
            <a:off x="5943600" y="3581400"/>
            <a:ext cx="717550" cy="366713"/>
          </a:xfrm>
          <a:prstGeom prst="rect">
            <a:avLst/>
          </a:prstGeom>
          <a:noFill/>
          <a:ln w="9525">
            <a:noFill/>
            <a:miter lim="800000"/>
            <a:headEnd/>
            <a:tailEnd/>
          </a:ln>
        </p:spPr>
        <p:txBody>
          <a:bodyPr wrap="none">
            <a:prstTxWarp prst="textNoShape">
              <a:avLst/>
            </a:prstTxWarp>
            <a:spAutoFit/>
          </a:bodyPr>
          <a:lstStyle/>
          <a:p>
            <a:r>
              <a:rPr lang="en-US" b="1"/>
              <a:t>Pack</a:t>
            </a:r>
          </a:p>
        </p:txBody>
      </p:sp>
      <p:sp>
        <p:nvSpPr>
          <p:cNvPr id="59" name="TextBox 58"/>
          <p:cNvSpPr txBox="1"/>
          <p:nvPr/>
        </p:nvSpPr>
        <p:spPr>
          <a:xfrm>
            <a:off x="685800" y="4445000"/>
            <a:ext cx="8077200" cy="584200"/>
          </a:xfrm>
          <a:prstGeom prst="rect">
            <a:avLst/>
          </a:prstGeom>
          <a:solidFill>
            <a:schemeClr val="accent5">
              <a:lumMod val="20000"/>
              <a:lumOff val="80000"/>
            </a:schemeClr>
          </a:solidFill>
          <a:ln>
            <a:solidFill>
              <a:srgbClr val="FFCC00"/>
            </a:solidFill>
          </a:ln>
        </p:spPr>
        <p:txBody>
          <a:bodyPr>
            <a:spAutoFit/>
          </a:bodyPr>
          <a:lstStyle/>
          <a:p>
            <a:pPr>
              <a:defRPr/>
            </a:pPr>
            <a:r>
              <a:rPr lang="en-US" sz="3200" b="1" dirty="0">
                <a:solidFill>
                  <a:srgbClr val="FF3300"/>
                </a:solidFill>
                <a:latin typeface="Arial" pitchFamily="-84" charset="0"/>
                <a:ea typeface="ＭＳ Ｐゴシック" pitchFamily="-84" charset="-128"/>
                <a:cs typeface="ＭＳ Ｐゴシック" pitchFamily="-84" charset="-128"/>
              </a:rPr>
              <a:t>How to pick threads to pack into warps?</a:t>
            </a:r>
          </a:p>
        </p:txBody>
      </p:sp>
    </p:spTree>
    <p:extLst>
      <p:ext uri="{BB962C8B-B14F-4D97-AF65-F5344CB8AC3E}">
        <p14:creationId xmlns:p14="http://schemas.microsoft.com/office/powerpoint/2010/main" val="13977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3" grpId="0" animBg="1"/>
      <p:bldP spid="25874" grpId="0"/>
      <p:bldP spid="7266" grpId="0"/>
      <p:bldP spid="5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dirty="0" smtClean="0"/>
              <a:t>More References</a:t>
            </a:r>
            <a:endParaRPr lang="en-US" dirty="0"/>
          </a:p>
        </p:txBody>
      </p:sp>
      <p:sp>
        <p:nvSpPr>
          <p:cNvPr id="3" name="Content Placeholder 2"/>
          <p:cNvSpPr>
            <a:spLocks noGrp="1"/>
          </p:cNvSpPr>
          <p:nvPr>
            <p:ph idx="1"/>
          </p:nvPr>
        </p:nvSpPr>
        <p:spPr>
          <a:xfrm>
            <a:off x="381000" y="838200"/>
            <a:ext cx="8229600" cy="4983163"/>
          </a:xfrm>
        </p:spPr>
        <p:txBody>
          <a:bodyPr>
            <a:noAutofit/>
          </a:bodyPr>
          <a:lstStyle/>
          <a:p>
            <a:r>
              <a:rPr lang="en-US" sz="1800" dirty="0" smtClean="0">
                <a:solidFill>
                  <a:srgbClr val="0000FF"/>
                </a:solidFill>
              </a:rPr>
              <a:t>Intel [MICRO 2011]: Thread Frontiers – early </a:t>
            </a:r>
            <a:r>
              <a:rPr lang="en-US" sz="1800" dirty="0" err="1" smtClean="0">
                <a:solidFill>
                  <a:srgbClr val="0000FF"/>
                </a:solidFill>
              </a:rPr>
              <a:t>reconvergence</a:t>
            </a:r>
            <a:r>
              <a:rPr lang="en-US" sz="1800" dirty="0" smtClean="0">
                <a:solidFill>
                  <a:srgbClr val="0000FF"/>
                </a:solidFill>
              </a:rPr>
              <a:t> for unstructured control flow.</a:t>
            </a:r>
          </a:p>
          <a:p>
            <a:endParaRPr lang="en-US" sz="1800" dirty="0"/>
          </a:p>
          <a:p>
            <a:r>
              <a:rPr lang="en-US" sz="1800" dirty="0" smtClean="0"/>
              <a:t>UT-Austin/NVIDIA [MICRO 2011]: Large Warps – similar to TBC except decouple size of thread stack from thread block size.</a:t>
            </a:r>
          </a:p>
          <a:p>
            <a:endParaRPr lang="en-US" sz="1800" dirty="0"/>
          </a:p>
          <a:p>
            <a:r>
              <a:rPr lang="en-US" sz="1800" dirty="0"/>
              <a:t>NVIDIA [ISCA 2012]: Simultaneous branch and warp interweaving.   Enable SIMD to execute two paths at once</a:t>
            </a:r>
            <a:r>
              <a:rPr lang="en-US" sz="1800" dirty="0" smtClean="0"/>
              <a:t>.</a:t>
            </a:r>
          </a:p>
          <a:p>
            <a:endParaRPr lang="en-US" sz="1800" dirty="0" smtClean="0"/>
          </a:p>
          <a:p>
            <a:r>
              <a:rPr lang="en-US" sz="1800" dirty="0" smtClean="0"/>
              <a:t>Intel [ISCA 2013]: Intra-warp compaction – extends Xeon Phi </a:t>
            </a:r>
            <a:r>
              <a:rPr lang="en-US" sz="1800" dirty="0" err="1" smtClean="0"/>
              <a:t>uarch</a:t>
            </a:r>
            <a:r>
              <a:rPr lang="en-US" sz="1800" dirty="0" smtClean="0"/>
              <a:t> to enable compaction.</a:t>
            </a:r>
          </a:p>
          <a:p>
            <a:endParaRPr lang="en-US" sz="1800" dirty="0" smtClean="0"/>
          </a:p>
          <a:p>
            <a:r>
              <a:rPr lang="en-US" sz="1800" dirty="0" smtClean="0">
                <a:solidFill>
                  <a:srgbClr val="0000FF"/>
                </a:solidFill>
              </a:rPr>
              <a:t>NVIDIA: Temporal SIMT [described briefly in IEEE Micro article and in more detail in CGO 2013 paper] </a:t>
            </a:r>
          </a:p>
          <a:p>
            <a:endParaRPr lang="en-US" sz="1800" dirty="0">
              <a:solidFill>
                <a:srgbClr val="0000FF"/>
              </a:solidFill>
            </a:endParaRPr>
          </a:p>
          <a:p>
            <a:r>
              <a:rPr lang="en-US" sz="1800" dirty="0" smtClean="0">
                <a:solidFill>
                  <a:srgbClr val="0000FF"/>
                </a:solidFill>
              </a:rPr>
              <a:t>NVIDIA [ISCA 2015]: Variable Warp-Size Architecture – merge small warps (4 threads) into “gangs”.</a:t>
            </a:r>
            <a:endParaRPr lang="en-US" sz="1800" dirty="0">
              <a:solidFill>
                <a:srgbClr val="0000FF"/>
              </a:solidFill>
            </a:endParaRPr>
          </a:p>
        </p:txBody>
      </p:sp>
    </p:spTree>
    <p:extLst>
      <p:ext uri="{BB962C8B-B14F-4D97-AF65-F5344CB8AC3E}">
        <p14:creationId xmlns:p14="http://schemas.microsoft.com/office/powerpoint/2010/main" val="63682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5891310"/>
            <a:ext cx="8686800" cy="646331"/>
          </a:xfrm>
          <a:prstGeom prst="rect">
            <a:avLst/>
          </a:prstGeom>
          <a:noFill/>
        </p:spPr>
        <p:txBody>
          <a:bodyPr wrap="square" rtlCol="0">
            <a:spAutoFit/>
          </a:bodyPr>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graphicFrame>
        <p:nvGraphicFramePr>
          <p:cNvPr id="9" name="Chart 8"/>
          <p:cNvGraphicFramePr>
            <a:graphicFrameLocks noGrp="1"/>
          </p:cNvGraphicFramePr>
          <p:nvPr>
            <p:extLst>
              <p:ext uri="{D42A27DB-BD31-4B8C-83A1-F6EECF244321}">
                <p14:modId xmlns:p14="http://schemas.microsoft.com/office/powerpoint/2010/main" val="787435642"/>
              </p:ext>
            </p:extLst>
          </p:nvPr>
        </p:nvGraphicFramePr>
        <p:xfrm>
          <a:off x="240175" y="1546369"/>
          <a:ext cx="86868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25975" y="1927369"/>
            <a:ext cx="3581400" cy="22098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cxnSp>
        <p:nvCxnSpPr>
          <p:cNvPr id="12" name="Straight Arrow Connector 11"/>
          <p:cNvCxnSpPr/>
          <p:nvPr/>
        </p:nvCxnSpPr>
        <p:spPr>
          <a:xfrm rot="16200000" flipH="1">
            <a:off x="7860175" y="1851169"/>
            <a:ext cx="838200" cy="685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025" y="1381269"/>
            <a:ext cx="787400" cy="400110"/>
          </a:xfrm>
          <a:prstGeom prst="rect">
            <a:avLst/>
          </a:prstGeom>
          <a:noFill/>
        </p:spPr>
        <p:txBody>
          <a:bodyPr wrap="square" rtlCol="0">
            <a:spAutoFit/>
          </a:bodyPr>
          <a:lstStyle/>
          <a:p>
            <a:r>
              <a:rPr lang="en-US" sz="2000" dirty="0" smtClean="0">
                <a:latin typeface="Arial" pitchFamily="34" charset="0"/>
                <a:cs typeface="Arial" pitchFamily="34" charset="0"/>
              </a:rPr>
              <a:t>55%</a:t>
            </a:r>
            <a:endParaRPr lang="en-US" sz="2000" dirty="0">
              <a:latin typeface="Arial" pitchFamily="34" charset="0"/>
              <a:cs typeface="Arial" pitchFamily="34" charset="0"/>
            </a:endParaRPr>
          </a:p>
        </p:txBody>
      </p:sp>
      <p:cxnSp>
        <p:nvCxnSpPr>
          <p:cNvPr id="14" name="Straight Arrow Connector 13"/>
          <p:cNvCxnSpPr/>
          <p:nvPr/>
        </p:nvCxnSpPr>
        <p:spPr>
          <a:xfrm>
            <a:off x="6869575" y="1774969"/>
            <a:ext cx="1524000" cy="1219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375" y="1381269"/>
            <a:ext cx="1905000" cy="400110"/>
          </a:xfrm>
          <a:prstGeom prst="rect">
            <a:avLst/>
          </a:prstGeom>
          <a:noFill/>
        </p:spPr>
        <p:txBody>
          <a:bodyPr wrap="square" rtlCol="0">
            <a:spAutoFit/>
          </a:bodyPr>
          <a:lstStyle/>
          <a:p>
            <a:r>
              <a:rPr lang="en-US" sz="2000" dirty="0" smtClean="0">
                <a:latin typeface="Arial" pitchFamily="34" charset="0"/>
                <a:cs typeface="Arial" pitchFamily="34" charset="0"/>
              </a:rPr>
              <a:t>       AVG: 32%</a:t>
            </a:r>
            <a:endParaRPr lang="en-US" sz="2000" dirty="0">
              <a:latin typeface="Arial" pitchFamily="34" charset="0"/>
              <a:cs typeface="Arial" pitchFamily="34" charset="0"/>
            </a:endParaRPr>
          </a:p>
        </p:txBody>
      </p:sp>
      <p:cxnSp>
        <p:nvCxnSpPr>
          <p:cNvPr id="18" name="Straight Arrow Connector 17"/>
          <p:cNvCxnSpPr/>
          <p:nvPr/>
        </p:nvCxnSpPr>
        <p:spPr>
          <a:xfrm rot="16200000" flipV="1">
            <a:off x="202075" y="4099069"/>
            <a:ext cx="12954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7098175" y="1470169"/>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513475" y="4060969"/>
            <a:ext cx="4038600" cy="461665"/>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HPC Applications</a:t>
            </a:r>
            <a:endParaRPr lang="en-US" sz="2400" dirty="0">
              <a:solidFill>
                <a:schemeClr val="tx1"/>
              </a:solidFill>
              <a:latin typeface="Arial" pitchFamily="34" charset="0"/>
              <a:cs typeface="Arial" pitchFamily="34" charset="0"/>
            </a:endParaRPr>
          </a:p>
        </p:txBody>
      </p:sp>
      <p:sp>
        <p:nvSpPr>
          <p:cNvPr id="16" name="Rectangle 15"/>
          <p:cNvSpPr/>
          <p:nvPr/>
        </p:nvSpPr>
        <p:spPr>
          <a:xfrm>
            <a:off x="5486400" y="6412468"/>
            <a:ext cx="3048000" cy="369332"/>
          </a:xfrm>
          <a:prstGeom prst="rect">
            <a:avLst/>
          </a:prstGeom>
        </p:spPr>
        <p:txBody>
          <a:bodyPr wrap="square">
            <a:spAutoFit/>
          </a:bodyPr>
          <a:lstStyle/>
          <a:p>
            <a:r>
              <a:rPr lang="en-US" dirty="0" smtClean="0">
                <a:solidFill>
                  <a:schemeClr val="tx1"/>
                </a:solidFill>
                <a:latin typeface="Arial"/>
                <a:cs typeface="Arial"/>
              </a:rPr>
              <a:t>[Jog et al., ASPLOS 2013]</a:t>
            </a:r>
            <a:endParaRPr lang="en-US" dirty="0">
              <a:solidFill>
                <a:schemeClr val="tx1"/>
              </a:solidFill>
            </a:endParaRPr>
          </a:p>
        </p:txBody>
      </p:sp>
      <p:sp>
        <p:nvSpPr>
          <p:cNvPr id="17" name="TextBox 16"/>
          <p:cNvSpPr txBox="1"/>
          <p:nvPr/>
        </p:nvSpPr>
        <p:spPr>
          <a:xfrm>
            <a:off x="596096" y="5151105"/>
            <a:ext cx="8305800" cy="1477327"/>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Percentage of total execution cycles wasted waiting for the data to come back from memory.</a:t>
            </a:r>
          </a:p>
          <a:p>
            <a:pPr algn="ctr"/>
            <a:endParaRPr lang="en-US" sz="2400" dirty="0" smtClean="0">
              <a:solidFill>
                <a:schemeClr val="tx1"/>
              </a:solidFill>
              <a:latin typeface="Arial" pitchFamily="34" charset="0"/>
              <a:cs typeface="Arial" pitchFamily="34" charset="0"/>
            </a:endParaRPr>
          </a:p>
          <a:p>
            <a:pPr algn="ctr"/>
            <a:endParaRPr lang="en-US" dirty="0">
              <a:solidFill>
                <a:schemeClr val="tx1"/>
              </a:solidFill>
              <a:latin typeface="Arial" pitchFamily="34" charset="0"/>
              <a:cs typeface="Arial" pitchFamily="34" charset="0"/>
            </a:endParaRPr>
          </a:p>
        </p:txBody>
      </p:sp>
      <p:sp>
        <p:nvSpPr>
          <p:cNvPr id="22" name="Rectangle 2"/>
          <p:cNvSpPr txBox="1">
            <a:spLocks noChangeArrowheads="1"/>
          </p:cNvSpPr>
          <p:nvPr/>
        </p:nvSpPr>
        <p:spPr bwMode="auto">
          <a:xfrm>
            <a:off x="63280" y="144079"/>
            <a:ext cx="8915400" cy="46717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t>Quantifying Memory Bottlenecks</a:t>
            </a:r>
            <a:endParaRPr lang="en-US" sz="2667" kern="0" dirty="0"/>
          </a:p>
        </p:txBody>
      </p:sp>
    </p:spTree>
    <p:extLst>
      <p:ext uri="{BB962C8B-B14F-4D97-AF65-F5344CB8AC3E}">
        <p14:creationId xmlns:p14="http://schemas.microsoft.com/office/powerpoint/2010/main" val="204350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solidFill>
                  <a:srgbClr val="0000FF"/>
                </a:solidFill>
                <a:latin typeface="Arial"/>
                <a:cs typeface="Arial"/>
              </a:rPr>
              <a:t>Cache-Aware Warp Scheduling Techniques </a:t>
            </a:r>
          </a:p>
          <a:p>
            <a:pPr lvl="1"/>
            <a:r>
              <a:rPr sz="2400" dirty="0" smtClean="0">
                <a:solidFill>
                  <a:srgbClr val="0000FF"/>
                </a:solidFill>
                <a:latin typeface="Arial"/>
                <a:cs typeface="Arial"/>
              </a:rPr>
              <a:t>Effective caching </a:t>
            </a:r>
            <a:r>
              <a:rPr lang="en-US" sz="2400" dirty="0" smtClean="0">
                <a:solidFill>
                  <a:srgbClr val="0000FF"/>
                </a:solidFill>
                <a:latin typeface="Arial"/>
                <a:cs typeface="Arial"/>
                <a:sym typeface="Wingdings"/>
              </a:rPr>
              <a:t></a:t>
            </a:r>
            <a:r>
              <a:rPr sz="2400" dirty="0" smtClean="0">
                <a:solidFill>
                  <a:srgbClr val="0000FF"/>
                </a:solidFill>
                <a:latin typeface="Arial"/>
                <a:cs typeface="Arial"/>
                <a:sym typeface="Wingdings"/>
              </a:rPr>
              <a:t> Less Pressure on Memory</a:t>
            </a:r>
            <a:endParaRPr lang="en-US" sz="2400" dirty="0" smtClean="0">
              <a:solidFill>
                <a:srgbClr val="0000FF"/>
              </a:solidFill>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42102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8720"/>
            <a:ext cx="8610600" cy="2520280"/>
          </a:xfrm>
        </p:spPr>
        <p:txBody>
          <a:bodyPr/>
          <a:lstStyle/>
          <a:p>
            <a:r>
              <a:rPr dirty="0" smtClean="0">
                <a:solidFill>
                  <a:srgbClr val="3366FF"/>
                </a:solidFill>
                <a:latin typeface="Arial"/>
                <a:cs typeface="Arial"/>
              </a:rPr>
              <a:t>Architecture</a:t>
            </a:r>
            <a:r>
              <a:rPr dirty="0" smtClean="0">
                <a:latin typeface="Arial"/>
                <a:cs typeface="Arial"/>
              </a:rPr>
              <a:t>: GPUs typically employ smaller caches compared to CPUs</a:t>
            </a:r>
          </a:p>
          <a:p>
            <a:r>
              <a:rPr dirty="0" smtClean="0">
                <a:solidFill>
                  <a:srgbClr val="3366FF"/>
                </a:solidFill>
                <a:latin typeface="Arial"/>
                <a:cs typeface="Arial"/>
              </a:rPr>
              <a:t>Scheduler</a:t>
            </a:r>
            <a:r>
              <a:rPr dirty="0" smtClean="0">
                <a:latin typeface="Arial"/>
                <a:cs typeface="Arial"/>
              </a:rPr>
              <a:t>: Many warps concurrently access the small caches in a </a:t>
            </a:r>
            <a:r>
              <a:rPr i="1" dirty="0" smtClean="0">
                <a:latin typeface="Arial"/>
                <a:cs typeface="Arial"/>
              </a:rPr>
              <a:t>round-robin</a:t>
            </a:r>
            <a:r>
              <a:rPr dirty="0" smtClean="0">
                <a:latin typeface="Arial"/>
                <a:cs typeface="Arial"/>
              </a:rPr>
              <a:t> manner leading to thrashing.</a:t>
            </a:r>
          </a:p>
          <a:p>
            <a:pPr lvl="1">
              <a:buNone/>
            </a:pPr>
            <a:endParaRPr dirty="0" smtClean="0">
              <a:latin typeface="Arial"/>
              <a:cs typeface="Arial"/>
            </a:endParaRPr>
          </a:p>
          <a:p>
            <a:pPr>
              <a:buNone/>
            </a:pPr>
            <a:endParaRPr dirty="0" smtClean="0">
              <a:latin typeface="Arial"/>
              <a:cs typeface="Arial"/>
            </a:endParaRPr>
          </a:p>
          <a:p>
            <a:endParaRPr dirty="0"/>
          </a:p>
          <a:p>
            <a:pPr>
              <a:buNone/>
            </a:pPr>
            <a:endParaRPr dirty="0" smtClean="0"/>
          </a:p>
          <a:p>
            <a:pPr>
              <a:buNone/>
            </a:pPr>
            <a:endParaRPr dirty="0" smtClean="0"/>
          </a:p>
          <a:p>
            <a:pPr>
              <a:buNone/>
            </a:pPr>
            <a:endParaRPr sz="2400" dirty="0" smtClean="0"/>
          </a:p>
          <a:p>
            <a:endParaRPr dirty="0" smtClean="0"/>
          </a:p>
          <a:p>
            <a:pPr>
              <a:buNone/>
            </a:pPr>
            <a:endParaRPr lang="en-US" dirty="0" smtClean="0"/>
          </a:p>
          <a:p>
            <a:pPr>
              <a:buNone/>
            </a:pPr>
            <a:endParaRPr dirty="0" smtClean="0"/>
          </a:p>
          <a:p>
            <a:endParaRPr dirty="0" smtClean="0"/>
          </a:p>
          <a:p>
            <a:pPr>
              <a:buNone/>
            </a:pPr>
            <a:endParaRPr dirty="0" smtClean="0"/>
          </a:p>
          <a:p>
            <a:endParaRPr dirty="0"/>
          </a:p>
        </p:txBody>
      </p:sp>
      <p:sp>
        <p:nvSpPr>
          <p:cNvPr id="5" name="Rectangle 4"/>
          <p:cNvSpPr/>
          <p:nvPr/>
        </p:nvSpPr>
        <p:spPr>
          <a:xfrm>
            <a:off x="228600" y="3352800"/>
            <a:ext cx="85344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2" descr="http://diamondsixleadership.com/wp-content/uploads/2012/01/multitasking.jpeg"/>
          <p:cNvPicPr>
            <a:picLocks noChangeAspect="1" noChangeArrowheads="1"/>
          </p:cNvPicPr>
          <p:nvPr/>
        </p:nvPicPr>
        <p:blipFill>
          <a:blip r:embed="rId3"/>
          <a:srcRect/>
          <a:stretch>
            <a:fillRect/>
          </a:stretch>
        </p:blipFill>
        <p:spPr bwMode="auto">
          <a:xfrm>
            <a:off x="2057400" y="2819400"/>
            <a:ext cx="4495800" cy="3378509"/>
          </a:xfrm>
          <a:prstGeom prst="rect">
            <a:avLst/>
          </a:prstGeom>
          <a:noFill/>
        </p:spPr>
      </p:pic>
      <p:sp>
        <p:nvSpPr>
          <p:cNvPr id="56" name="Title 1"/>
          <p:cNvSpPr txBox="1">
            <a:spLocks/>
          </p:cNvSpPr>
          <p:nvPr/>
        </p:nvSpPr>
        <p:spPr bwMode="auto">
          <a:xfrm>
            <a:off x="76200" y="7620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kern="0" noProof="0" dirty="0" smtClean="0">
                <a:solidFill>
                  <a:schemeClr val="tx2"/>
                </a:solidFill>
                <a:latin typeface="+mj-lt"/>
                <a:ea typeface="+mj-ea"/>
                <a:cs typeface="+mj-cs"/>
              </a:rPr>
              <a:t>Application-Architecture Co-Design</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7806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Aware Scheduling</a:t>
            </a:r>
            <a:endParaRPr lang="en-US" dirty="0"/>
          </a:p>
        </p:txBody>
      </p:sp>
      <p:sp>
        <p:nvSpPr>
          <p:cNvPr id="3" name="Content Placeholder 2"/>
          <p:cNvSpPr>
            <a:spLocks noGrp="1"/>
          </p:cNvSpPr>
          <p:nvPr>
            <p:ph idx="1"/>
          </p:nvPr>
        </p:nvSpPr>
        <p:spPr/>
        <p:txBody>
          <a:bodyPr/>
          <a:lstStyle/>
          <a:p>
            <a:r>
              <a:rPr sz="2600" dirty="0" smtClean="0">
                <a:solidFill>
                  <a:srgbClr val="3366FF"/>
                </a:solidFill>
                <a:latin typeface="Arial"/>
                <a:cs typeface="Arial"/>
              </a:rPr>
              <a:t>Philosophy: "One work at a time"</a:t>
            </a:r>
          </a:p>
          <a:p>
            <a:pPr>
              <a:buNone/>
            </a:pPr>
            <a:endParaRPr sz="2600" dirty="0" smtClean="0">
              <a:latin typeface="Arial"/>
              <a:cs typeface="Arial"/>
            </a:endParaRPr>
          </a:p>
          <a:p>
            <a:r>
              <a:rPr sz="2600" dirty="0" smtClean="0">
                <a:latin typeface="Arial"/>
                <a:cs typeface="Arial"/>
              </a:rPr>
              <a:t>Working</a:t>
            </a:r>
          </a:p>
          <a:p>
            <a:pPr lvl="1"/>
            <a:r>
              <a:rPr sz="2600" dirty="0" smtClean="0">
                <a:latin typeface="Arial"/>
                <a:cs typeface="Arial"/>
              </a:rPr>
              <a:t>Select</a:t>
            </a:r>
            <a:r>
              <a:rPr lang="en-US" sz="2600" dirty="0" smtClean="0">
                <a:latin typeface="Arial"/>
                <a:cs typeface="Arial"/>
              </a:rPr>
              <a:t> </a:t>
            </a:r>
            <a:r>
              <a:rPr sz="2600" dirty="0" smtClean="0">
                <a:latin typeface="Arial"/>
                <a:cs typeface="Arial"/>
              </a:rPr>
              <a:t>a "group" (</a:t>
            </a:r>
            <a:r>
              <a:rPr sz="2600" i="1" dirty="0" smtClean="0">
                <a:latin typeface="Arial"/>
                <a:cs typeface="Arial"/>
              </a:rPr>
              <a:t>work</a:t>
            </a:r>
            <a:r>
              <a:rPr sz="2600" dirty="0" smtClean="0">
                <a:latin typeface="Arial"/>
                <a:cs typeface="Arial"/>
              </a:rPr>
              <a:t>) of warps</a:t>
            </a:r>
            <a:endParaRPr sz="2600" i="1" dirty="0">
              <a:solidFill>
                <a:srgbClr val="0000FF"/>
              </a:solidFill>
              <a:latin typeface="Arial"/>
              <a:cs typeface="Arial"/>
            </a:endParaRPr>
          </a:p>
          <a:p>
            <a:pPr lvl="1"/>
            <a:r>
              <a:rPr sz="2600" i="1" dirty="0" smtClean="0">
                <a:solidFill>
                  <a:srgbClr val="008000"/>
                </a:solidFill>
                <a:latin typeface="Arial"/>
                <a:cs typeface="Arial"/>
              </a:rPr>
              <a:t>Always </a:t>
            </a:r>
            <a:r>
              <a:rPr lang="en-US" sz="2600" dirty="0" smtClean="0">
                <a:latin typeface="Arial"/>
                <a:cs typeface="Arial"/>
              </a:rPr>
              <a:t>prioritizes</a:t>
            </a:r>
            <a:r>
              <a:rPr sz="2600" dirty="0" smtClean="0">
                <a:latin typeface="Arial"/>
                <a:cs typeface="Arial"/>
              </a:rPr>
              <a:t> it over other groups</a:t>
            </a:r>
          </a:p>
          <a:p>
            <a:pPr lvl="1"/>
            <a:r>
              <a:rPr sz="2600" dirty="0" smtClean="0">
                <a:latin typeface="Arial"/>
                <a:cs typeface="Arial"/>
              </a:rPr>
              <a:t>Group switch is </a:t>
            </a:r>
            <a:r>
              <a:rPr sz="2600" dirty="0" smtClean="0">
                <a:solidFill>
                  <a:srgbClr val="FF6600"/>
                </a:solidFill>
                <a:latin typeface="Arial"/>
                <a:cs typeface="Arial"/>
              </a:rPr>
              <a:t>not </a:t>
            </a:r>
            <a:r>
              <a:rPr sz="2600" dirty="0" smtClean="0">
                <a:latin typeface="Arial"/>
                <a:cs typeface="Arial"/>
              </a:rPr>
              <a:t>round-robin</a:t>
            </a:r>
          </a:p>
          <a:p>
            <a:pPr>
              <a:buNone/>
            </a:pPr>
            <a:endParaRPr sz="2600" dirty="0" smtClean="0">
              <a:latin typeface="Arial"/>
              <a:cs typeface="Arial"/>
            </a:endParaRPr>
          </a:p>
          <a:p>
            <a:r>
              <a:rPr sz="2600" dirty="0" smtClean="0">
                <a:latin typeface="Arial"/>
                <a:cs typeface="Arial"/>
              </a:rPr>
              <a:t>Benefits: </a:t>
            </a:r>
          </a:p>
          <a:p>
            <a:pPr lvl="1"/>
            <a:r>
              <a:rPr sz="2600" dirty="0" smtClean="0">
                <a:latin typeface="Arial"/>
                <a:cs typeface="Arial"/>
              </a:rPr>
              <a:t>Preserve locality</a:t>
            </a:r>
          </a:p>
          <a:p>
            <a:pPr lvl="1"/>
            <a:r>
              <a:rPr sz="2600" dirty="0" smtClean="0">
                <a:latin typeface="Arial"/>
                <a:cs typeface="Arial"/>
              </a:rPr>
              <a:t>Fewer Cache Misses</a:t>
            </a:r>
          </a:p>
          <a:p>
            <a:pPr lvl="1">
              <a:buNone/>
            </a:pPr>
            <a:endParaRPr lang="en-US" sz="2600" dirty="0"/>
          </a:p>
        </p:txBody>
      </p:sp>
    </p:spTree>
    <p:extLst>
      <p:ext uri="{BB962C8B-B14F-4D97-AF65-F5344CB8AC3E}">
        <p14:creationId xmlns:p14="http://schemas.microsoft.com/office/powerpoint/2010/main" val="192758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32771</TotalTime>
  <Pages>47</Pages>
  <Words>4727</Words>
  <Application>Microsoft Macintosh PowerPoint</Application>
  <PresentationFormat>Letter Paper (8.5x11 in)</PresentationFormat>
  <Paragraphs>927</Paragraphs>
  <Slides>53</Slides>
  <Notes>43</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53</vt:i4>
      </vt:variant>
    </vt:vector>
  </HeadingPairs>
  <TitlesOfParts>
    <vt:vector size="72" baseType="lpstr">
      <vt:lpstr>Arial  </vt:lpstr>
      <vt:lpstr>Arial Unicode MS</vt:lpstr>
      <vt:lpstr>Calibri</vt:lpstr>
      <vt:lpstr>Calibri Light</vt:lpstr>
      <vt:lpstr>Cambria Math</vt:lpstr>
      <vt:lpstr>Candara</vt:lpstr>
      <vt:lpstr>Courier New</vt:lpstr>
      <vt:lpstr>Monotype Sorts</vt:lpstr>
      <vt:lpstr>ＭＳ Ｐゴシック</vt:lpstr>
      <vt:lpstr>PMingLiU</vt:lpstr>
      <vt:lpstr>Times</vt:lpstr>
      <vt:lpstr>Times New Roman</vt:lpstr>
      <vt:lpstr>Tw Cen MT</vt:lpstr>
      <vt:lpstr>Wingdings</vt:lpstr>
      <vt:lpstr>宋体</vt:lpstr>
      <vt:lpstr>Arial</vt:lpstr>
      <vt:lpstr>mjicse431</vt:lpstr>
      <vt:lpstr>1_Custom Design</vt:lpstr>
      <vt:lpstr>Custom Design</vt:lpstr>
      <vt:lpstr>ACACES 2018 Summer School  GPU Architectures: Basic to  Advanced Concepts   </vt:lpstr>
      <vt:lpstr>Course Outline</vt:lpstr>
      <vt:lpstr>Key GPU Performance Concerns</vt:lpstr>
      <vt:lpstr>We need intelligent hardware solutions!</vt:lpstr>
      <vt:lpstr>I) Alleviating the Memory Bottlenecks</vt:lpstr>
      <vt:lpstr>PowerPoint Presentation</vt:lpstr>
      <vt:lpstr>Strategies</vt:lpstr>
      <vt:lpstr>PowerPoint Presentation</vt:lpstr>
      <vt:lpstr>Cache Aware Scheduling</vt:lpstr>
      <vt:lpstr>Improve L1 Cache Hit Rates</vt:lpstr>
      <vt:lpstr>Reduction in L1 Miss Rates</vt:lpstr>
      <vt:lpstr>Other Sophisticated Mechanisms</vt:lpstr>
      <vt:lpstr>Strategies</vt:lpstr>
      <vt:lpstr>Challenges in GPU Efficiency</vt:lpstr>
      <vt:lpstr>Motivation: Unutilized On-chip Memory</vt:lpstr>
      <vt:lpstr>Motivation: Idle Pipelines</vt:lpstr>
      <vt:lpstr>Motivation: Summary</vt:lpstr>
      <vt:lpstr>Our Goal</vt:lpstr>
      <vt:lpstr>Helper threads in GPUs</vt:lpstr>
      <vt:lpstr>Challenge</vt:lpstr>
      <vt:lpstr>Managing Helper Threads in GPUs</vt:lpstr>
      <vt:lpstr>Approach #1: Software-only</vt:lpstr>
      <vt:lpstr>Where Do We Add Helper Threads?</vt:lpstr>
      <vt:lpstr>Other functionality</vt:lpstr>
      <vt:lpstr>CABA: Applications</vt:lpstr>
      <vt:lpstr>A Case for CABA: Data Compression</vt:lpstr>
      <vt:lpstr>Data Compression with CABA</vt:lpstr>
      <vt:lpstr>Walkthrough of Decompression</vt:lpstr>
      <vt:lpstr>Walkthrough of Compression</vt:lpstr>
      <vt:lpstr>Effect on Performance</vt:lpstr>
      <vt:lpstr>Effect on Bandwidth Consumption</vt:lpstr>
      <vt:lpstr>Conclusion</vt:lpstr>
      <vt:lpstr>Strategies</vt:lpstr>
      <vt:lpstr>Discrete GPU Cards --- Scaling Trends</vt:lpstr>
      <vt:lpstr>Multi-Application Execution</vt:lpstr>
      <vt:lpstr>System Throughput (Jobs/sec)</vt:lpstr>
      <vt:lpstr>System Throughput (Jobs/sec)</vt:lpstr>
      <vt:lpstr>Memory Bandwidth Allocation</vt:lpstr>
      <vt:lpstr>Fairness</vt:lpstr>
      <vt:lpstr>1. Infrastructure Development</vt:lpstr>
      <vt:lpstr>2. Application Performance Modeling</vt:lpstr>
      <vt:lpstr>Bandwidth Sharing Mechanisms</vt:lpstr>
      <vt:lpstr>Results</vt:lpstr>
      <vt:lpstr>Conclusions</vt:lpstr>
      <vt:lpstr>Other Sophisticated Mechanisms</vt:lpstr>
      <vt:lpstr>Key GPU Performance Concerns</vt:lpstr>
      <vt:lpstr>Compute Concerns </vt:lpstr>
      <vt:lpstr>Control Divergence</vt:lpstr>
      <vt:lpstr>Control Divergence Examples</vt:lpstr>
      <vt:lpstr>SIMT Hardware Stack</vt:lpstr>
      <vt:lpstr>Performance vs. Warp Size</vt:lpstr>
      <vt:lpstr>Dynamic Warp Formation  (Fung MICRO’07)</vt:lpstr>
      <vt:lpstr>More References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1562</cp:revision>
  <cp:lastPrinted>1997-08-27T08:28:34Z</cp:lastPrinted>
  <dcterms:created xsi:type="dcterms:W3CDTF">1997-08-19T16:58:46Z</dcterms:created>
  <dcterms:modified xsi:type="dcterms:W3CDTF">2018-06-30T22:02:54Z</dcterms:modified>
</cp:coreProperties>
</file>