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78">
          <p15:clr>
            <a:srgbClr val="A4A3A4"/>
          </p15:clr>
        </p15:guide>
        <p15:guide id="2" pos="95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2310" autoAdjust="0"/>
    <p:restoredTop sz="79777" autoAdjust="0"/>
  </p:normalViewPr>
  <p:slideViewPr>
    <p:cSldViewPr snapToGrid="0">
      <p:cViewPr varScale="1">
        <p:scale>
          <a:sx n="15" d="100"/>
          <a:sy n="15" d="100"/>
        </p:scale>
        <p:origin x="4188" y="168"/>
      </p:cViewPr>
      <p:guideLst>
        <p:guide orient="horz" pos="13478"/>
        <p:guide pos="953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E3D9C-19CA-4271-BE87-950C0AC57654}" type="datetimeFigureOut">
              <a:rPr lang="en-US" smtClean="0"/>
              <a:pPr/>
              <a:t>10/16/2018</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C5CF2-669F-4596-90F3-50D15E15A0F4}" type="slidenum">
              <a:rPr lang="en-US" smtClean="0"/>
              <a:pPr/>
              <a:t>‹#›</a:t>
            </a:fld>
            <a:endParaRPr lang="en-US"/>
          </a:p>
        </p:txBody>
      </p:sp>
    </p:spTree>
    <p:extLst>
      <p:ext uri="{BB962C8B-B14F-4D97-AF65-F5344CB8AC3E}">
        <p14:creationId xmlns:p14="http://schemas.microsoft.com/office/powerpoint/2010/main" val="179255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9C5CF2-669F-4596-90F3-50D15E15A0F4}" type="slidenum">
              <a:rPr lang="en-US" smtClean="0"/>
              <a:pPr/>
              <a:t>1</a:t>
            </a:fld>
            <a:endParaRPr lang="en-US"/>
          </a:p>
        </p:txBody>
      </p:sp>
    </p:spTree>
    <p:extLst>
      <p:ext uri="{BB962C8B-B14F-4D97-AF65-F5344CB8AC3E}">
        <p14:creationId xmlns:p14="http://schemas.microsoft.com/office/powerpoint/2010/main" val="2216184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D80216-262D-4F63-82BC-4CEF65A71791}"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1155390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D80216-262D-4F63-82BC-4CEF65A71791}"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3276275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D80216-262D-4F63-82BC-4CEF65A71791}"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134874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D80216-262D-4F63-82BC-4CEF65A71791}"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241078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3D80216-262D-4F63-82BC-4CEF65A71791}" type="datetimeFigureOut">
              <a:rPr lang="en-US" smtClean="0"/>
              <a:pPr/>
              <a:t>10/16/2018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358091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3D80216-262D-4F63-82BC-4CEF65A71791}"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1192054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3D80216-262D-4F63-82BC-4CEF65A71791}" type="datetimeFigureOut">
              <a:rPr lang="en-US" smtClean="0"/>
              <a:pPr/>
              <a:t>10/16/2018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2695182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80216-262D-4F63-82BC-4CEF65A71791}" type="datetimeFigureOut">
              <a:rPr lang="en-US" smtClean="0"/>
              <a:pPr/>
              <a:t>10/16/2018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3920663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80216-262D-4F63-82BC-4CEF65A71791}" type="datetimeFigureOut">
              <a:rPr lang="en-US" smtClean="0"/>
              <a:pPr/>
              <a:t>10/16/2018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194338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Edit Master text styles</a:t>
            </a:r>
          </a:p>
        </p:txBody>
      </p:sp>
      <p:sp>
        <p:nvSpPr>
          <p:cNvPr id="5" name="Date Placeholder 4"/>
          <p:cNvSpPr>
            <a:spLocks noGrp="1"/>
          </p:cNvSpPr>
          <p:nvPr>
            <p:ph type="dt" sz="half" idx="10"/>
          </p:nvPr>
        </p:nvSpPr>
        <p:spPr/>
        <p:txBody>
          <a:bodyPr/>
          <a:lstStyle/>
          <a:p>
            <a:fld id="{73D80216-262D-4F63-82BC-4CEF65A71791}"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2981127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Edit Master text styles</a:t>
            </a:r>
          </a:p>
        </p:txBody>
      </p:sp>
      <p:sp>
        <p:nvSpPr>
          <p:cNvPr id="5" name="Date Placeholder 4"/>
          <p:cNvSpPr>
            <a:spLocks noGrp="1"/>
          </p:cNvSpPr>
          <p:nvPr>
            <p:ph type="dt" sz="half" idx="10"/>
          </p:nvPr>
        </p:nvSpPr>
        <p:spPr/>
        <p:txBody>
          <a:bodyPr/>
          <a:lstStyle/>
          <a:p>
            <a:fld id="{73D80216-262D-4F63-82BC-4CEF65A71791}" type="datetimeFigureOut">
              <a:rPr lang="en-US" smtClean="0"/>
              <a:pPr/>
              <a:t>10/16/2018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686E3A-D11E-467C-A3A2-089AD86249FF}" type="slidenum">
              <a:rPr lang="en-US" smtClean="0"/>
              <a:pPr/>
              <a:t>‹#›</a:t>
            </a:fld>
            <a:endParaRPr lang="en-US"/>
          </a:p>
        </p:txBody>
      </p:sp>
    </p:spTree>
    <p:extLst>
      <p:ext uri="{BB962C8B-B14F-4D97-AF65-F5344CB8AC3E}">
        <p14:creationId xmlns:p14="http://schemas.microsoft.com/office/powerpoint/2010/main" val="1626698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73D80216-262D-4F63-82BC-4CEF65A71791}" type="datetimeFigureOut">
              <a:rPr lang="en-US" smtClean="0"/>
              <a:pPr/>
              <a:t>10/16/2018</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26686E3A-D11E-467C-A3A2-089AD86249FF}" type="slidenum">
              <a:rPr lang="en-US" smtClean="0"/>
              <a:pPr/>
              <a:t>‹#›</a:t>
            </a:fld>
            <a:endParaRPr lang="en-US"/>
          </a:p>
        </p:txBody>
      </p:sp>
    </p:spTree>
    <p:extLst>
      <p:ext uri="{BB962C8B-B14F-4D97-AF65-F5344CB8AC3E}">
        <p14:creationId xmlns:p14="http://schemas.microsoft.com/office/powerpoint/2010/main" val="2634285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image" Target="../media/image11.png"/><Relationship Id="rId4" Type="http://schemas.microsoft.com/office/2007/relationships/hdphoto" Target="../media/hdphoto1.wdp"/><Relationship Id="rId9" Type="http://schemas.openxmlformats.org/officeDocument/2006/relationships/image" Target="../media/image6.png"/><Relationship Id="rId1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1EFAC97-7F26-4242-BA77-D911541859B7}"/>
              </a:ext>
            </a:extLst>
          </p:cNvPr>
          <p:cNvSpPr txBox="1"/>
          <p:nvPr/>
        </p:nvSpPr>
        <p:spPr>
          <a:xfrm>
            <a:off x="3348036" y="1854200"/>
            <a:ext cx="23571201" cy="2554545"/>
          </a:xfrm>
          <a:prstGeom prst="rect">
            <a:avLst/>
          </a:prstGeom>
          <a:noFill/>
        </p:spPr>
        <p:txBody>
          <a:bodyPr wrap="square" rtlCol="0">
            <a:spAutoFit/>
          </a:bodyPr>
          <a:lstStyle/>
          <a:p>
            <a:pPr algn="ctr"/>
            <a:r>
              <a:rPr lang="en-US" sz="8000" b="1" dirty="0">
                <a:latin typeface="Arial" panose="020B0604020202020204" pitchFamily="34" charset="0"/>
                <a:cs typeface="Arial" panose="020B0604020202020204" pitchFamily="34" charset="0"/>
              </a:rPr>
              <a:t>Fault Site Pruning for Practical Reliability Analysis of GPGPU Applications</a:t>
            </a:r>
          </a:p>
        </p:txBody>
      </p:sp>
      <p:pic>
        <p:nvPicPr>
          <p:cNvPr id="8" name="Picture 7">
            <a:extLst>
              <a:ext uri="{FF2B5EF4-FFF2-40B4-BE49-F238E27FC236}">
                <a16:creationId xmlns:a16="http://schemas.microsoft.com/office/drawing/2014/main" id="{04D6F9BA-DAE5-4C89-A1F4-3376F34B362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9000" l="9000" r="96500">
                        <a14:foregroundMark x1="71500" y1="41500" x2="14750" y2="32000"/>
                        <a14:foregroundMark x1="14750" y1="32000" x2="8250" y2="45000"/>
                        <a14:foregroundMark x1="8250" y1="45000" x2="2750" y2="90750"/>
                        <a14:foregroundMark x1="2750" y1="90750" x2="8250" y2="99000"/>
                        <a14:foregroundMark x1="8250" y1="99000" x2="97750" y2="95000"/>
                        <a14:foregroundMark x1="97750" y1="95000" x2="96250" y2="41500"/>
                        <a14:foregroundMark x1="96250" y1="41500" x2="84750" y2="39250"/>
                        <a14:foregroundMark x1="84750" y1="39250" x2="70500" y2="41500"/>
                        <a14:foregroundMark x1="24250" y1="43750" x2="12250" y2="50000"/>
                        <a14:foregroundMark x1="12250" y1="50000" x2="2250" y2="61000"/>
                        <a14:foregroundMark x1="2250" y1="61000" x2="500" y2="76500"/>
                        <a14:foregroundMark x1="500" y1="76500" x2="3250" y2="93000"/>
                        <a14:foregroundMark x1="3250" y1="93000" x2="19750" y2="99000"/>
                        <a14:foregroundMark x1="19750" y1="99000" x2="95250" y2="95750"/>
                        <a14:foregroundMark x1="95250" y1="95750" x2="96500" y2="74250"/>
                        <a14:foregroundMark x1="96500" y1="74250" x2="91750" y2="56500"/>
                        <a14:foregroundMark x1="91750" y1="56500" x2="62000" y2="42750"/>
                        <a14:foregroundMark x1="62000" y1="42750" x2="15500" y2="43500"/>
                        <a14:foregroundMark x1="15500" y1="43500" x2="15250" y2="43750"/>
                        <a14:foregroundMark x1="10500" y1="56250" x2="6250" y2="76500"/>
                        <a14:foregroundMark x1="6250" y1="76500" x2="14000" y2="99000"/>
                        <a14:foregroundMark x1="14000" y1="99000" x2="24750" y2="99000"/>
                        <a14:foregroundMark x1="24750" y1="99000" x2="74250" y2="89250"/>
                        <a14:foregroundMark x1="74250" y1="89250" x2="76000" y2="76250"/>
                        <a14:foregroundMark x1="76000" y1="76250" x2="28000" y2="49750"/>
                        <a14:foregroundMark x1="28000" y1="49750" x2="17750" y2="49500"/>
                        <a14:foregroundMark x1="17750" y1="49500" x2="14000" y2="50500"/>
                        <a14:foregroundMark x1="32000" y1="46000" x2="15250" y2="51000"/>
                        <a14:foregroundMark x1="15250" y1="51000" x2="9000" y2="68250"/>
                        <a14:foregroundMark x1="9000" y1="68250" x2="10500" y2="84750"/>
                        <a14:foregroundMark x1="10500" y1="84750" x2="22250" y2="92500"/>
                        <a14:foregroundMark x1="22250" y1="92500" x2="42250" y2="92750"/>
                        <a14:foregroundMark x1="42250" y1="92750" x2="59000" y2="86000"/>
                        <a14:foregroundMark x1="59000" y1="86000" x2="75750" y2="65750"/>
                        <a14:foregroundMark x1="75750" y1="65750" x2="72750" y2="56250"/>
                        <a14:foregroundMark x1="72750" y1="56250" x2="60250" y2="41500"/>
                        <a14:foregroundMark x1="60250" y1="41500" x2="50000" y2="36000"/>
                        <a14:foregroundMark x1="50000" y1="36000" x2="22750" y2="41500"/>
                        <a14:foregroundMark x1="22750" y1="41500" x2="16250" y2="41500"/>
                      </a14:backgroundRemoval>
                    </a14:imgEffect>
                  </a14:imgLayer>
                </a14:imgProps>
              </a:ext>
              <a:ext uri="{28A0092B-C50C-407E-A947-70E740481C1C}">
                <a14:useLocalDpi xmlns:a14="http://schemas.microsoft.com/office/drawing/2010/main" val="0"/>
              </a:ext>
            </a:extLst>
          </a:blip>
          <a:stretch>
            <a:fillRect/>
          </a:stretch>
        </p:blipFill>
        <p:spPr>
          <a:xfrm>
            <a:off x="23750364" y="2547265"/>
            <a:ext cx="4767928" cy="4767928"/>
          </a:xfrm>
          <a:prstGeom prst="rect">
            <a:avLst/>
          </a:prstGeom>
        </p:spPr>
      </p:pic>
      <p:sp>
        <p:nvSpPr>
          <p:cNvPr id="11" name="TextBox 10">
            <a:extLst>
              <a:ext uri="{FF2B5EF4-FFF2-40B4-BE49-F238E27FC236}">
                <a16:creationId xmlns:a16="http://schemas.microsoft.com/office/drawing/2014/main" id="{34B487CD-3DFD-4453-B130-099329BD3426}"/>
              </a:ext>
            </a:extLst>
          </p:cNvPr>
          <p:cNvSpPr txBox="1"/>
          <p:nvPr/>
        </p:nvSpPr>
        <p:spPr>
          <a:xfrm>
            <a:off x="1748983" y="4651890"/>
            <a:ext cx="26769309" cy="2862322"/>
          </a:xfrm>
          <a:prstGeom prst="rect">
            <a:avLst/>
          </a:prstGeom>
          <a:noFill/>
        </p:spPr>
        <p:txBody>
          <a:bodyPr wrap="square" rtlCol="0">
            <a:spAutoFit/>
          </a:bodyPr>
          <a:lstStyle/>
          <a:p>
            <a:pPr algn="ctr"/>
            <a:r>
              <a:rPr lang="en-US" sz="6000" b="1" dirty="0"/>
              <a:t>Bin </a:t>
            </a:r>
            <a:r>
              <a:rPr lang="en-US" sz="6000" b="1" dirty="0" err="1"/>
              <a:t>Nie</a:t>
            </a:r>
            <a:r>
              <a:rPr lang="en-US" sz="6000" b="1" dirty="0"/>
              <a:t>, Lishan Yang, </a:t>
            </a:r>
            <a:r>
              <a:rPr lang="en-US" sz="6000" b="1" dirty="0" err="1"/>
              <a:t>Adwait</a:t>
            </a:r>
            <a:r>
              <a:rPr lang="en-US" sz="6000" b="1" dirty="0"/>
              <a:t> Jog, Evgenia </a:t>
            </a:r>
            <a:r>
              <a:rPr lang="en-US" sz="6000" b="1" dirty="0" err="1"/>
              <a:t>Smirni</a:t>
            </a:r>
            <a:endParaRPr lang="en-US" sz="6000" b="1" dirty="0"/>
          </a:p>
          <a:p>
            <a:pPr algn="ctr"/>
            <a:r>
              <a:rPr lang="en-US" sz="6000" dirty="0"/>
              <a:t>College of William &amp; Mary</a:t>
            </a:r>
          </a:p>
          <a:p>
            <a:pPr algn="ctr"/>
            <a:r>
              <a:rPr lang="en-US" sz="6000" dirty="0"/>
              <a:t>Email: {</a:t>
            </a:r>
            <a:r>
              <a:rPr lang="en-US" sz="6000" dirty="0" err="1"/>
              <a:t>bnie</a:t>
            </a:r>
            <a:r>
              <a:rPr lang="en-US" sz="6000" dirty="0"/>
              <a:t>, lyang11, esmirni}@cs.wm.edu, ajog@wm.edu</a:t>
            </a:r>
          </a:p>
        </p:txBody>
      </p:sp>
      <p:sp>
        <p:nvSpPr>
          <p:cNvPr id="20" name="TextBox 19">
            <a:extLst>
              <a:ext uri="{FF2B5EF4-FFF2-40B4-BE49-F238E27FC236}">
                <a16:creationId xmlns:a16="http://schemas.microsoft.com/office/drawing/2014/main" id="{3D989BA9-3C6E-4141-854D-963A16D90B50}"/>
              </a:ext>
            </a:extLst>
          </p:cNvPr>
          <p:cNvSpPr txBox="1"/>
          <p:nvPr/>
        </p:nvSpPr>
        <p:spPr>
          <a:xfrm>
            <a:off x="920749" y="16697823"/>
            <a:ext cx="15613701" cy="923330"/>
          </a:xfrm>
          <a:prstGeom prst="rect">
            <a:avLst/>
          </a:prstGeom>
          <a:noFill/>
        </p:spPr>
        <p:txBody>
          <a:bodyPr wrap="square" rtlCol="0">
            <a:spAutoFit/>
          </a:bodyPr>
          <a:lstStyle/>
          <a:p>
            <a:pPr algn="just"/>
            <a:r>
              <a:rPr lang="en-US" sz="5400" dirty="0"/>
              <a:t>Progressive Error Sites Pruning</a:t>
            </a:r>
          </a:p>
        </p:txBody>
      </p:sp>
      <p:pic>
        <p:nvPicPr>
          <p:cNvPr id="21" name="Picture 20">
            <a:extLst>
              <a:ext uri="{FF2B5EF4-FFF2-40B4-BE49-F238E27FC236}">
                <a16:creationId xmlns:a16="http://schemas.microsoft.com/office/drawing/2014/main" id="{F321F4EC-696D-402F-83D1-6BB61C9FE3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670" y="18415212"/>
            <a:ext cx="12523552" cy="17195036"/>
          </a:xfrm>
          <a:prstGeom prst="rect">
            <a:avLst/>
          </a:prstGeom>
        </p:spPr>
      </p:pic>
      <p:sp>
        <p:nvSpPr>
          <p:cNvPr id="30" name="Rectangle 29">
            <a:extLst>
              <a:ext uri="{FF2B5EF4-FFF2-40B4-BE49-F238E27FC236}">
                <a16:creationId xmlns:a16="http://schemas.microsoft.com/office/drawing/2014/main" id="{50C4CBD4-0BA8-4114-8542-B8AA65125E4C}"/>
              </a:ext>
            </a:extLst>
          </p:cNvPr>
          <p:cNvSpPr/>
          <p:nvPr/>
        </p:nvSpPr>
        <p:spPr>
          <a:xfrm>
            <a:off x="488155" y="7593803"/>
            <a:ext cx="8854249" cy="80888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19873FE-F0DA-4131-BB82-EB6CFD3B71A2}"/>
              </a:ext>
            </a:extLst>
          </p:cNvPr>
          <p:cNvSpPr/>
          <p:nvPr/>
        </p:nvSpPr>
        <p:spPr>
          <a:xfrm>
            <a:off x="428065" y="15996685"/>
            <a:ext cx="16602635" cy="207841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ED8C443-2AB1-4745-AEF7-F02EC57CBE53}"/>
              </a:ext>
            </a:extLst>
          </p:cNvPr>
          <p:cNvSpPr/>
          <p:nvPr/>
        </p:nvSpPr>
        <p:spPr>
          <a:xfrm>
            <a:off x="17341812" y="7593804"/>
            <a:ext cx="12497399" cy="255537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F72FC7AC-7C3B-4457-96A2-A700C9C1F0F2}"/>
              </a:ext>
            </a:extLst>
          </p:cNvPr>
          <p:cNvSpPr txBox="1"/>
          <p:nvPr/>
        </p:nvSpPr>
        <p:spPr>
          <a:xfrm>
            <a:off x="920749" y="37388599"/>
            <a:ext cx="15538451" cy="4952125"/>
          </a:xfrm>
          <a:prstGeom prst="rect">
            <a:avLst/>
          </a:prstGeom>
          <a:noFill/>
          <a:ln>
            <a:noFill/>
          </a:ln>
        </p:spPr>
        <p:txBody>
          <a:bodyPr wrap="square" rtlCol="0">
            <a:spAutoFit/>
          </a:bodyPr>
          <a:lstStyle/>
          <a:p>
            <a:pPr algn="just"/>
            <a:r>
              <a:rPr lang="en-US" sz="5400" dirty="0"/>
              <a:t>Conclusion</a:t>
            </a:r>
          </a:p>
          <a:p>
            <a:pPr marL="457200" indent="-457200">
              <a:lnSpc>
                <a:spcPct val="110000"/>
              </a:lnSpc>
              <a:buFont typeface="Arial" panose="020B0604020202020204" pitchFamily="34" charset="0"/>
              <a:buChar char="•"/>
            </a:pPr>
            <a:r>
              <a:rPr lang="en-US" sz="4000" dirty="0"/>
              <a:t>GPGPU applications have huge unreachable exhaustive fault sites</a:t>
            </a:r>
          </a:p>
          <a:p>
            <a:pPr marL="457200" indent="-457200">
              <a:lnSpc>
                <a:spcPct val="110000"/>
              </a:lnSpc>
              <a:buFont typeface="Arial" panose="020B0604020202020204" pitchFamily="34" charset="0"/>
              <a:buChar char="•"/>
            </a:pPr>
            <a:r>
              <a:rPr lang="en-US" sz="4000" dirty="0"/>
              <a:t>We propose our progressive fault site pruning methodology leveraging GPGPU-specific features.</a:t>
            </a:r>
          </a:p>
          <a:p>
            <a:pPr marL="457200" indent="-457200">
              <a:lnSpc>
                <a:spcPct val="110000"/>
              </a:lnSpc>
              <a:buFont typeface="Arial" panose="020B0604020202020204" pitchFamily="34" charset="0"/>
              <a:buChar char="•"/>
            </a:pPr>
            <a:r>
              <a:rPr lang="en-US" sz="4000" dirty="0"/>
              <a:t>Our pruning technique gets accurate GPU reliability assessment and achieves significant reduction in the number of fault injection experiments.</a:t>
            </a:r>
            <a:endParaRPr lang="en-US" sz="3600" dirty="0"/>
          </a:p>
        </p:txBody>
      </p:sp>
      <p:sp>
        <p:nvSpPr>
          <p:cNvPr id="45" name="Rectangle 44">
            <a:extLst>
              <a:ext uri="{FF2B5EF4-FFF2-40B4-BE49-F238E27FC236}">
                <a16:creationId xmlns:a16="http://schemas.microsoft.com/office/drawing/2014/main" id="{6FF4E89E-7257-4BEF-86AD-02EAD8482772}"/>
              </a:ext>
            </a:extLst>
          </p:cNvPr>
          <p:cNvSpPr/>
          <p:nvPr/>
        </p:nvSpPr>
        <p:spPr>
          <a:xfrm>
            <a:off x="428065" y="37059464"/>
            <a:ext cx="16602635" cy="53585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E7DC0DEE-D8E7-4FF3-B1AB-1B5E8BDFE863}"/>
              </a:ext>
            </a:extLst>
          </p:cNvPr>
          <p:cNvGrpSpPr/>
          <p:nvPr/>
        </p:nvGrpSpPr>
        <p:grpSpPr>
          <a:xfrm>
            <a:off x="17335500" y="37059464"/>
            <a:ext cx="12503710" cy="5358536"/>
            <a:chOff x="17523384" y="36602264"/>
            <a:chExt cx="12315826" cy="5358536"/>
          </a:xfrm>
        </p:grpSpPr>
        <p:sp>
          <p:nvSpPr>
            <p:cNvPr id="46" name="Rectangle 45">
              <a:extLst>
                <a:ext uri="{FF2B5EF4-FFF2-40B4-BE49-F238E27FC236}">
                  <a16:creationId xmlns:a16="http://schemas.microsoft.com/office/drawing/2014/main" id="{0ECF808B-A336-49F8-92A9-867F6664C58D}"/>
                </a:ext>
              </a:extLst>
            </p:cNvPr>
            <p:cNvSpPr/>
            <p:nvPr/>
          </p:nvSpPr>
          <p:spPr>
            <a:xfrm>
              <a:off x="17523384" y="36602264"/>
              <a:ext cx="12315826" cy="535853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C1C7728E-9604-4060-99D2-61E58EA49E45}"/>
                </a:ext>
              </a:extLst>
            </p:cNvPr>
            <p:cNvSpPr txBox="1"/>
            <p:nvPr/>
          </p:nvSpPr>
          <p:spPr>
            <a:xfrm>
              <a:off x="18096083" y="36880875"/>
              <a:ext cx="11363096" cy="4801314"/>
            </a:xfrm>
            <a:prstGeom prst="rect">
              <a:avLst/>
            </a:prstGeom>
            <a:noFill/>
            <a:ln>
              <a:noFill/>
            </a:ln>
          </p:spPr>
          <p:txBody>
            <a:bodyPr wrap="square" rtlCol="0">
              <a:spAutoFit/>
            </a:bodyPr>
            <a:lstStyle/>
            <a:p>
              <a:pPr algn="just"/>
              <a:r>
                <a:rPr lang="en-US" sz="5400" dirty="0"/>
                <a:t>Acknowledgement </a:t>
              </a:r>
            </a:p>
            <a:p>
              <a:pPr algn="just"/>
              <a:r>
                <a:rPr lang="en-US" sz="3600" dirty="0"/>
                <a:t>This material is based upon work supported by the National Science Foundation (NSF) grants (#1717532 and #1750667) and a summer grant from the College of William and Mary. This work was performed in part using computing facilities at the College of William and Mary which were provided by contributions from the NSF, the Commonwealth of Virginia Equipment Trust Fund and the Office of Naval Research.</a:t>
              </a:r>
            </a:p>
          </p:txBody>
        </p:sp>
      </p:grpSp>
      <p:grpSp>
        <p:nvGrpSpPr>
          <p:cNvPr id="13" name="Group 12">
            <a:extLst>
              <a:ext uri="{FF2B5EF4-FFF2-40B4-BE49-F238E27FC236}">
                <a16:creationId xmlns:a16="http://schemas.microsoft.com/office/drawing/2014/main" id="{A0F7A5CB-192D-4EEE-99D8-3D9C9B0D42C1}"/>
              </a:ext>
            </a:extLst>
          </p:cNvPr>
          <p:cNvGrpSpPr/>
          <p:nvPr/>
        </p:nvGrpSpPr>
        <p:grpSpPr>
          <a:xfrm>
            <a:off x="17559063" y="7732415"/>
            <a:ext cx="12280147" cy="25408498"/>
            <a:chOff x="17559063" y="8456315"/>
            <a:chExt cx="12280147" cy="25408498"/>
          </a:xfrm>
        </p:grpSpPr>
        <p:pic>
          <p:nvPicPr>
            <p:cNvPr id="33" name="Picture 32" descr="A screenshot of a video game&#10;&#10;Description generated with high confidence">
              <a:extLst>
                <a:ext uri="{FF2B5EF4-FFF2-40B4-BE49-F238E27FC236}">
                  <a16:creationId xmlns:a16="http://schemas.microsoft.com/office/drawing/2014/main" id="{98E38076-369D-49F1-8C1F-52EF86A4B08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075431" y="29013751"/>
              <a:ext cx="11080571" cy="2625597"/>
            </a:xfrm>
            <a:prstGeom prst="rect">
              <a:avLst/>
            </a:prstGeom>
          </p:spPr>
        </p:pic>
        <p:pic>
          <p:nvPicPr>
            <p:cNvPr id="35" name="Picture 34" descr="A screenshot of a cell phone&#10;&#10;Description generated with very high confidence">
              <a:extLst>
                <a:ext uri="{FF2B5EF4-FFF2-40B4-BE49-F238E27FC236}">
                  <a16:creationId xmlns:a16="http://schemas.microsoft.com/office/drawing/2014/main" id="{1BE8C646-E015-460B-A4EB-E7E59FEC34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075432" y="23155411"/>
              <a:ext cx="11151401" cy="3005060"/>
            </a:xfrm>
            <a:prstGeom prst="rect">
              <a:avLst/>
            </a:prstGeom>
          </p:spPr>
        </p:pic>
        <p:pic>
          <p:nvPicPr>
            <p:cNvPr id="37" name="Picture 36" descr="A screenshot of a cell phone&#10;&#10;Description generated with very high confidence">
              <a:extLst>
                <a:ext uri="{FF2B5EF4-FFF2-40B4-BE49-F238E27FC236}">
                  <a16:creationId xmlns:a16="http://schemas.microsoft.com/office/drawing/2014/main" id="{9565FEC8-1AF8-4697-ACB6-9E1E41E127A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8075431" y="26128256"/>
              <a:ext cx="11151402" cy="2885495"/>
            </a:xfrm>
            <a:prstGeom prst="rect">
              <a:avLst/>
            </a:prstGeom>
          </p:spPr>
        </p:pic>
        <p:pic>
          <p:nvPicPr>
            <p:cNvPr id="39" name="Picture 38">
              <a:extLst>
                <a:ext uri="{FF2B5EF4-FFF2-40B4-BE49-F238E27FC236}">
                  <a16:creationId xmlns:a16="http://schemas.microsoft.com/office/drawing/2014/main" id="{9BCDC28C-2FDB-4C53-9218-83BA09BB24C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7781678" y="12547227"/>
              <a:ext cx="12057532" cy="4185208"/>
            </a:xfrm>
            <a:prstGeom prst="rect">
              <a:avLst/>
            </a:prstGeom>
          </p:spPr>
        </p:pic>
        <p:sp>
          <p:nvSpPr>
            <p:cNvPr id="40" name="TextBox 39">
              <a:extLst>
                <a:ext uri="{FF2B5EF4-FFF2-40B4-BE49-F238E27FC236}">
                  <a16:creationId xmlns:a16="http://schemas.microsoft.com/office/drawing/2014/main" id="{9AE516F7-F169-4D22-8F3E-EB22DCF51910}"/>
                </a:ext>
              </a:extLst>
            </p:cNvPr>
            <p:cNvSpPr txBox="1"/>
            <p:nvPr/>
          </p:nvSpPr>
          <p:spPr>
            <a:xfrm>
              <a:off x="18115405" y="8456315"/>
              <a:ext cx="11080572" cy="4801314"/>
            </a:xfrm>
            <a:prstGeom prst="rect">
              <a:avLst/>
            </a:prstGeom>
            <a:noFill/>
            <a:ln>
              <a:noFill/>
            </a:ln>
          </p:spPr>
          <p:txBody>
            <a:bodyPr wrap="square" rtlCol="0">
              <a:spAutoFit/>
            </a:bodyPr>
            <a:lstStyle/>
            <a:p>
              <a:pPr algn="just"/>
              <a:r>
                <a:rPr lang="en-US" sz="5400" dirty="0"/>
                <a:t>Evaluation</a:t>
              </a:r>
            </a:p>
            <a:p>
              <a:pPr algn="just"/>
              <a:r>
                <a:rPr lang="en-US" sz="1600" dirty="0"/>
                <a:t> </a:t>
              </a:r>
              <a:r>
                <a:rPr lang="en-US" sz="4000" b="1" dirty="0">
                  <a:solidFill>
                    <a:srgbClr val="FF0000"/>
                  </a:solidFill>
                </a:rPr>
                <a:t>Accuracy </a:t>
              </a:r>
            </a:p>
            <a:p>
              <a:pPr algn="just"/>
              <a:r>
                <a:rPr lang="en-US" sz="3600" dirty="0"/>
                <a:t>Our pruning method gives excellent error resilience estimations for most of benchmark kernels. On average, the differences between our pruning technique and baseline regarding masked, SDC (Silent Data Corruption), other outputs are 1.68%, 1.90%, and 1.04%, respectively.</a:t>
              </a:r>
            </a:p>
            <a:p>
              <a:pPr algn="just"/>
              <a:endParaRPr lang="en-US" sz="3200" dirty="0"/>
            </a:p>
          </p:txBody>
        </p:sp>
        <p:sp>
          <p:nvSpPr>
            <p:cNvPr id="42" name="TextBox 41">
              <a:extLst>
                <a:ext uri="{FF2B5EF4-FFF2-40B4-BE49-F238E27FC236}">
                  <a16:creationId xmlns:a16="http://schemas.microsoft.com/office/drawing/2014/main" id="{86F8A28C-6344-4D80-9224-2A4F5E8FFA54}"/>
                </a:ext>
              </a:extLst>
            </p:cNvPr>
            <p:cNvSpPr txBox="1"/>
            <p:nvPr/>
          </p:nvSpPr>
          <p:spPr>
            <a:xfrm>
              <a:off x="18227786" y="17439156"/>
              <a:ext cx="11045156" cy="6432530"/>
            </a:xfrm>
            <a:prstGeom prst="rect">
              <a:avLst/>
            </a:prstGeom>
            <a:noFill/>
            <a:ln>
              <a:noFill/>
            </a:ln>
          </p:spPr>
          <p:txBody>
            <a:bodyPr wrap="square" rtlCol="0">
              <a:spAutoFit/>
            </a:bodyPr>
            <a:lstStyle/>
            <a:p>
              <a:pPr algn="just"/>
              <a:r>
                <a:rPr lang="en-US" sz="1200" dirty="0"/>
                <a:t> </a:t>
              </a:r>
            </a:p>
            <a:p>
              <a:pPr algn="just"/>
              <a:r>
                <a:rPr lang="en-US" sz="4000" b="1" dirty="0">
                  <a:solidFill>
                    <a:srgbClr val="FF0000"/>
                  </a:solidFill>
                </a:rPr>
                <a:t>Effectiveness</a:t>
              </a:r>
              <a:r>
                <a:rPr lang="en-US" sz="4000" dirty="0"/>
                <a:t> </a:t>
              </a:r>
            </a:p>
            <a:p>
              <a:pPr marL="514350" indent="-514350" algn="just">
                <a:buFont typeface="Wingdings" panose="05000000000000000000" pitchFamily="2" charset="2"/>
                <a:buChar char="ü"/>
              </a:pPr>
              <a:r>
                <a:rPr lang="en-US" sz="3600" dirty="0"/>
                <a:t>Thread-wise pruning is most effective, as it reduces the magnitude of the number of error steps by up to 5 orders of magnitude.</a:t>
              </a:r>
            </a:p>
            <a:p>
              <a:pPr marL="514350" indent="-514350" algn="just">
                <a:buFont typeface="Wingdings" panose="05000000000000000000" pitchFamily="2" charset="2"/>
                <a:buChar char="ü"/>
              </a:pPr>
              <a:r>
                <a:rPr lang="en-US" sz="3600" dirty="0"/>
                <a:t>Instruction-wise pruning is most effective for </a:t>
              </a:r>
              <a:r>
                <a:rPr lang="en-US" sz="3600" dirty="0" err="1"/>
                <a:t>HotSpot</a:t>
              </a:r>
              <a:r>
                <a:rPr lang="en-US" sz="3600" dirty="0"/>
                <a:t> and </a:t>
              </a:r>
              <a:r>
                <a:rPr lang="en-US" sz="3600" dirty="0" err="1"/>
                <a:t>PathFinder</a:t>
              </a:r>
              <a:r>
                <a:rPr lang="en-US" sz="3600" dirty="0"/>
                <a:t>, because these are a lot of threads left after thread-wise pruning.</a:t>
              </a:r>
            </a:p>
            <a:p>
              <a:pPr marL="514350" indent="-514350" algn="just">
                <a:buFont typeface="Wingdings" panose="05000000000000000000" pitchFamily="2" charset="2"/>
                <a:buChar char="ü"/>
              </a:pPr>
              <a:r>
                <a:rPr lang="en-US" sz="3600" dirty="0"/>
                <a:t>Loop-wise pruning and bit-wise pruning progressively contributes to the reduction of the error sites for each benchmark kernel.</a:t>
              </a:r>
            </a:p>
            <a:p>
              <a:pPr marL="514350" indent="-514350" algn="just">
                <a:buFont typeface="Wingdings" panose="05000000000000000000" pitchFamily="2" charset="2"/>
                <a:buChar char="ü"/>
              </a:pPr>
              <a:endParaRPr lang="en-US" sz="3600" dirty="0"/>
            </a:p>
          </p:txBody>
        </p:sp>
        <p:sp>
          <p:nvSpPr>
            <p:cNvPr id="43" name="TextBox 42">
              <a:extLst>
                <a:ext uri="{FF2B5EF4-FFF2-40B4-BE49-F238E27FC236}">
                  <a16:creationId xmlns:a16="http://schemas.microsoft.com/office/drawing/2014/main" id="{F6F072DB-C0C4-4DB6-A1FB-639BAAFA9638}"/>
                </a:ext>
              </a:extLst>
            </p:cNvPr>
            <p:cNvSpPr txBox="1"/>
            <p:nvPr/>
          </p:nvSpPr>
          <p:spPr>
            <a:xfrm>
              <a:off x="17559063" y="31556489"/>
              <a:ext cx="12082737" cy="2308324"/>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dirty="0"/>
                <a:t>“+” indicates that each pruning technique is progressively built upon the pruned sites delivered by the previous one.</a:t>
              </a:r>
            </a:p>
            <a:p>
              <a:pPr marL="285750" indent="-285750" algn="just">
                <a:buFont typeface="Wingdings" panose="05000000000000000000" pitchFamily="2" charset="2"/>
                <a:buChar char="v"/>
              </a:pPr>
              <a:r>
                <a:rPr lang="en-US" sz="2400" dirty="0"/>
                <a:t>The number of pruned fault sites is normalized by the original exhaustive error sites for each benchmark kernel.</a:t>
              </a:r>
            </a:p>
            <a:p>
              <a:pPr marL="285750" indent="-285750" algn="just">
                <a:buFont typeface="Wingdings" panose="05000000000000000000" pitchFamily="2" charset="2"/>
                <a:buChar char="v"/>
              </a:pPr>
              <a:r>
                <a:rPr lang="en-US" sz="2400" dirty="0"/>
                <a:t>We use log scale with a base of 10 for the y-axis.</a:t>
              </a:r>
            </a:p>
            <a:p>
              <a:pPr marL="285750" indent="-285750" algn="just">
                <a:buFont typeface="Wingdings" panose="05000000000000000000" pitchFamily="2" charset="2"/>
                <a:buChar char="v"/>
              </a:pPr>
              <a:r>
                <a:rPr lang="en-US" sz="2400" dirty="0"/>
                <a:t>Only kernels in the first row are applicable to instruction-wise pruning.</a:t>
              </a:r>
            </a:p>
          </p:txBody>
        </p:sp>
        <p:sp>
          <p:nvSpPr>
            <p:cNvPr id="34" name="TextBox 33">
              <a:extLst>
                <a:ext uri="{FF2B5EF4-FFF2-40B4-BE49-F238E27FC236}">
                  <a16:creationId xmlns:a16="http://schemas.microsoft.com/office/drawing/2014/main" id="{6B7719FF-294A-4AE6-935C-993365057301}"/>
                </a:ext>
              </a:extLst>
            </p:cNvPr>
            <p:cNvSpPr txBox="1"/>
            <p:nvPr/>
          </p:nvSpPr>
          <p:spPr>
            <a:xfrm>
              <a:off x="17559063" y="16566814"/>
              <a:ext cx="11925575" cy="954107"/>
            </a:xfrm>
            <a:prstGeom prst="rect">
              <a:avLst/>
            </a:prstGeom>
            <a:noFill/>
          </p:spPr>
          <p:txBody>
            <a:bodyPr wrap="square" rtlCol="0">
              <a:spAutoFit/>
            </a:bodyPr>
            <a:lstStyle/>
            <a:p>
              <a:pPr marL="285750" indent="-285750" algn="just">
                <a:buFont typeface="Wingdings" panose="05000000000000000000" pitchFamily="2" charset="2"/>
                <a:buChar char="v"/>
              </a:pPr>
              <a:r>
                <a:rPr lang="en-US" sz="2800" dirty="0"/>
                <a:t>Baseline: 60K random experiments, with 99.8% confidence intervals and 1.26% error margin.</a:t>
              </a:r>
              <a:endParaRPr lang="en-US" sz="2400" dirty="0"/>
            </a:p>
          </p:txBody>
        </p:sp>
      </p:grpSp>
      <p:grpSp>
        <p:nvGrpSpPr>
          <p:cNvPr id="2" name="Group 1">
            <a:extLst>
              <a:ext uri="{FF2B5EF4-FFF2-40B4-BE49-F238E27FC236}">
                <a16:creationId xmlns:a16="http://schemas.microsoft.com/office/drawing/2014/main" id="{3B90D9C2-DE37-4927-8085-FC6E929EE38B}"/>
              </a:ext>
            </a:extLst>
          </p:cNvPr>
          <p:cNvGrpSpPr/>
          <p:nvPr/>
        </p:nvGrpSpPr>
        <p:grpSpPr>
          <a:xfrm>
            <a:off x="10182844" y="9608264"/>
            <a:ext cx="6351605" cy="5071632"/>
            <a:chOff x="2808743" y="1255408"/>
            <a:chExt cx="6351605" cy="5071632"/>
          </a:xfrm>
        </p:grpSpPr>
        <p:sp>
          <p:nvSpPr>
            <p:cNvPr id="36" name="Rectangle 35">
              <a:extLst>
                <a:ext uri="{FF2B5EF4-FFF2-40B4-BE49-F238E27FC236}">
                  <a16:creationId xmlns:a16="http://schemas.microsoft.com/office/drawing/2014/main" id="{E506FE61-1881-42D9-8B75-98A15527199B}"/>
                </a:ext>
              </a:extLst>
            </p:cNvPr>
            <p:cNvSpPr/>
            <p:nvPr/>
          </p:nvSpPr>
          <p:spPr>
            <a:xfrm>
              <a:off x="2808743" y="1934639"/>
              <a:ext cx="1882274" cy="2646318"/>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38" name="TextBox 37">
              <a:extLst>
                <a:ext uri="{FF2B5EF4-FFF2-40B4-BE49-F238E27FC236}">
                  <a16:creationId xmlns:a16="http://schemas.microsoft.com/office/drawing/2014/main" id="{3ECD3D69-B9FA-443F-89F1-6622CA69B324}"/>
                </a:ext>
              </a:extLst>
            </p:cNvPr>
            <p:cNvSpPr txBox="1"/>
            <p:nvPr/>
          </p:nvSpPr>
          <p:spPr>
            <a:xfrm>
              <a:off x="2808743" y="1958797"/>
              <a:ext cx="1882274" cy="830997"/>
            </a:xfrm>
            <a:prstGeom prst="rect">
              <a:avLst/>
            </a:prstGeom>
            <a:noFill/>
          </p:spPr>
          <p:txBody>
            <a:bodyPr wrap="square" rtlCol="0">
              <a:spAutoFit/>
            </a:bodyPr>
            <a:lstStyle/>
            <a:p>
              <a:pPr algn="ctr"/>
              <a:r>
                <a:rPr lang="en-US" sz="2400" b="1" dirty="0"/>
                <a:t>GPU</a:t>
              </a:r>
            </a:p>
            <a:p>
              <a:pPr algn="ctr"/>
              <a:r>
                <a:rPr lang="en-US" sz="2400" b="1" dirty="0"/>
                <a:t>Application</a:t>
              </a:r>
            </a:p>
          </p:txBody>
        </p:sp>
        <p:sp>
          <p:nvSpPr>
            <p:cNvPr id="48" name="Rectangle 47">
              <a:extLst>
                <a:ext uri="{FF2B5EF4-FFF2-40B4-BE49-F238E27FC236}">
                  <a16:creationId xmlns:a16="http://schemas.microsoft.com/office/drawing/2014/main" id="{B7D385C8-64D8-4970-AED1-F8DD107B41ED}"/>
                </a:ext>
              </a:extLst>
            </p:cNvPr>
            <p:cNvSpPr/>
            <p:nvPr/>
          </p:nvSpPr>
          <p:spPr>
            <a:xfrm>
              <a:off x="3107954" y="2813952"/>
              <a:ext cx="1267327" cy="4170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Kernel 1</a:t>
              </a:r>
            </a:p>
          </p:txBody>
        </p:sp>
        <p:sp>
          <p:nvSpPr>
            <p:cNvPr id="49" name="Rectangle 48">
              <a:extLst>
                <a:ext uri="{FF2B5EF4-FFF2-40B4-BE49-F238E27FC236}">
                  <a16:creationId xmlns:a16="http://schemas.microsoft.com/office/drawing/2014/main" id="{B957F850-54CE-4380-8636-0AEE8ACAD2BF}"/>
                </a:ext>
              </a:extLst>
            </p:cNvPr>
            <p:cNvSpPr/>
            <p:nvPr/>
          </p:nvSpPr>
          <p:spPr>
            <a:xfrm>
              <a:off x="3091912" y="2813952"/>
              <a:ext cx="1267327" cy="4170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Kernel 1</a:t>
              </a:r>
            </a:p>
          </p:txBody>
        </p:sp>
        <p:sp>
          <p:nvSpPr>
            <p:cNvPr id="50" name="Rectangle 49">
              <a:extLst>
                <a:ext uri="{FF2B5EF4-FFF2-40B4-BE49-F238E27FC236}">
                  <a16:creationId xmlns:a16="http://schemas.microsoft.com/office/drawing/2014/main" id="{67F7059A-F676-4239-8CA4-E36D5C328AE4}"/>
                </a:ext>
              </a:extLst>
            </p:cNvPr>
            <p:cNvSpPr/>
            <p:nvPr/>
          </p:nvSpPr>
          <p:spPr>
            <a:xfrm>
              <a:off x="3091911" y="3354857"/>
              <a:ext cx="1267327" cy="4170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Kernel 2</a:t>
              </a:r>
            </a:p>
          </p:txBody>
        </p:sp>
        <mc:AlternateContent xmlns:mc="http://schemas.openxmlformats.org/markup-compatibility/2006" xmlns:a14="http://schemas.microsoft.com/office/drawing/2010/main">
          <mc:Choice Requires="a14">
            <p:sp>
              <p:nvSpPr>
                <p:cNvPr id="51" name="Rectangle 50">
                  <a:extLst>
                    <a:ext uri="{FF2B5EF4-FFF2-40B4-BE49-F238E27FC236}">
                      <a16:creationId xmlns:a16="http://schemas.microsoft.com/office/drawing/2014/main" id="{5C364EB4-EE74-4958-9007-7545FD80F2D2}"/>
                    </a:ext>
                  </a:extLst>
                </p:cNvPr>
                <p:cNvSpPr/>
                <p:nvPr/>
              </p:nvSpPr>
              <p:spPr>
                <a:xfrm>
                  <a:off x="3107954" y="4079148"/>
                  <a:ext cx="1267327" cy="4170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ysClr val="windowText" lastClr="000000"/>
                      </a:solidFill>
                    </a:rPr>
                    <a:t>Kernel </a:t>
                  </a:r>
                  <a14:m>
                    <m:oMath xmlns:m="http://schemas.openxmlformats.org/officeDocument/2006/math">
                      <m:r>
                        <a:rPr lang="en-US" sz="2400" i="1" dirty="0" smtClean="0">
                          <a:solidFill>
                            <a:sysClr val="windowText" lastClr="000000"/>
                          </a:solidFill>
                          <a:latin typeface="Cambria Math" charset="0"/>
                        </a:rPr>
                        <m:t>𝑛</m:t>
                      </m:r>
                    </m:oMath>
                  </a14:m>
                  <a:endParaRPr lang="en-US" sz="2400" dirty="0">
                    <a:solidFill>
                      <a:sysClr val="windowText" lastClr="000000"/>
                    </a:solidFill>
                  </a:endParaRPr>
                </a:p>
              </p:txBody>
            </p:sp>
          </mc:Choice>
          <mc:Fallback xmlns="" xmlns:mv="urn:schemas-microsoft-com:mac:vml">
            <p:sp>
              <p:nvSpPr>
                <p:cNvPr id="51" name="Rectangle 50">
                  <a:extLst>
                    <a:ext uri="{FF2B5EF4-FFF2-40B4-BE49-F238E27FC236}">
                      <a16:creationId xmlns="" xmlns:a="http://schemas.openxmlformats.org/drawingml/2006/main" xmlns:r="http://schemas.openxmlformats.org/officeDocument/2006/relationships" xmlns:p="http://schemas.openxmlformats.org/presentationml/2006/main" xmlns:mc="http://schemas.openxmlformats.org/markup-compatibility/2006" xmlns:a16="http://schemas.microsoft.com/office/drawing/2014/main" xmlns:mv="urn:schemas-microsoft-com:mac:vml" xmlns:a14="http://schemas.microsoft.com/office/drawing/2010/main" id="{5C364EB4-EE74-4958-9007-7545FD80F2D2}"/>
                    </a:ext>
                  </a:extLst>
                </p:cNvPr>
                <p:cNvSpPr>
                  <a:spLocks noRot="1" noChangeAspect="1" noMove="1" noResize="1" noEditPoints="1" noAdjustHandles="1" noChangeArrowheads="1" noChangeShapeType="1" noTextEdit="1"/>
                </p:cNvSpPr>
                <p:nvPr/>
              </p:nvSpPr>
              <p:spPr>
                <a:xfrm>
                  <a:off x="3107954" y="4079148"/>
                  <a:ext cx="1267327" cy="417095"/>
                </a:xfrm>
                <a:prstGeom prst="rect">
                  <a:avLst/>
                </a:prstGeom>
                <a:blipFill>
                  <a:blip r:embed="rId11"/>
                  <a:stretch>
                    <a:fillRect l="-5769" t="-15942" b="-37681"/>
                  </a:stretch>
                </a:blipFill>
                <a:ln>
                  <a:noFill/>
                </a:ln>
              </p:spPr>
              <p:txBody>
                <a:bodyPr/>
                <a:lstStyle/>
                <a:p>
                  <a:r>
                    <a:rPr lang="en-US">
                      <a:noFill/>
                    </a:rPr>
                    <a:t> </a:t>
                  </a:r>
                </a:p>
              </p:txBody>
            </p:sp>
          </mc:Fallback>
        </mc:AlternateContent>
        <p:sp>
          <p:nvSpPr>
            <p:cNvPr id="52" name="Rectangle 51">
              <a:extLst>
                <a:ext uri="{FF2B5EF4-FFF2-40B4-BE49-F238E27FC236}">
                  <a16:creationId xmlns:a16="http://schemas.microsoft.com/office/drawing/2014/main" id="{CE1E6F8E-BDC8-4DFD-BB4B-F08BCD2CA88C}"/>
                </a:ext>
              </a:extLst>
            </p:cNvPr>
            <p:cNvSpPr/>
            <p:nvPr/>
          </p:nvSpPr>
          <p:spPr>
            <a:xfrm>
              <a:off x="3404731" y="3649804"/>
              <a:ext cx="641685" cy="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2400" dirty="0">
                  <a:solidFill>
                    <a:sysClr val="windowText" lastClr="000000"/>
                  </a:solidFill>
                </a:rPr>
                <a:t>…</a:t>
              </a:r>
              <a:endParaRPr lang="en-US" sz="2400" dirty="0">
                <a:solidFill>
                  <a:sysClr val="windowText" lastClr="000000"/>
                </a:solidFill>
              </a:endParaRPr>
            </a:p>
          </p:txBody>
        </p:sp>
        <p:grpSp>
          <p:nvGrpSpPr>
            <p:cNvPr id="53" name="Group 52">
              <a:extLst>
                <a:ext uri="{FF2B5EF4-FFF2-40B4-BE49-F238E27FC236}">
                  <a16:creationId xmlns:a16="http://schemas.microsoft.com/office/drawing/2014/main" id="{3B0AC53F-409C-4387-AD61-3FE87A73BC49}"/>
                </a:ext>
              </a:extLst>
            </p:cNvPr>
            <p:cNvGrpSpPr/>
            <p:nvPr/>
          </p:nvGrpSpPr>
          <p:grpSpPr>
            <a:xfrm>
              <a:off x="4422626" y="1264914"/>
              <a:ext cx="2438016" cy="5062126"/>
              <a:chOff x="4422626" y="1264914"/>
              <a:chExt cx="2438016" cy="5062126"/>
            </a:xfrm>
          </p:grpSpPr>
          <p:sp>
            <p:nvSpPr>
              <p:cNvPr id="54" name="Rectangle 53">
                <a:extLst>
                  <a:ext uri="{FF2B5EF4-FFF2-40B4-BE49-F238E27FC236}">
                    <a16:creationId xmlns:a16="http://schemas.microsoft.com/office/drawing/2014/main" id="{42BF0E99-C33A-476E-A82E-70C514FF54EB}"/>
                  </a:ext>
                </a:extLst>
              </p:cNvPr>
              <p:cNvSpPr/>
              <p:nvPr/>
            </p:nvSpPr>
            <p:spPr>
              <a:xfrm>
                <a:off x="4976978" y="1280160"/>
                <a:ext cx="1883664" cy="5046880"/>
              </a:xfrm>
              <a:prstGeom prst="rect">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622FC14F-B5A7-4C8F-BC5C-77F2F94B534F}"/>
                  </a:ext>
                </a:extLst>
              </p:cNvPr>
              <p:cNvSpPr/>
              <p:nvPr/>
            </p:nvSpPr>
            <p:spPr>
              <a:xfrm>
                <a:off x="5559443" y="4442519"/>
                <a:ext cx="641685" cy="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2400" dirty="0">
                    <a:solidFill>
                      <a:sysClr val="windowText" lastClr="000000"/>
                    </a:solidFill>
                  </a:rPr>
                  <a:t>…</a:t>
                </a:r>
                <a:endParaRPr lang="en-US" sz="2400" dirty="0">
                  <a:solidFill>
                    <a:sysClr val="windowText" lastClr="000000"/>
                  </a:solidFill>
                </a:endParaRPr>
              </a:p>
            </p:txBody>
          </p:sp>
          <p:sp>
            <p:nvSpPr>
              <p:cNvPr id="56" name="Triangle 58">
                <a:extLst>
                  <a:ext uri="{FF2B5EF4-FFF2-40B4-BE49-F238E27FC236}">
                    <a16:creationId xmlns:a16="http://schemas.microsoft.com/office/drawing/2014/main" id="{463A164B-AD6B-4A2A-AC30-2C068717657F}"/>
                  </a:ext>
                </a:extLst>
              </p:cNvPr>
              <p:cNvSpPr/>
              <p:nvPr/>
            </p:nvSpPr>
            <p:spPr>
              <a:xfrm rot="16200000">
                <a:off x="2168108" y="3519432"/>
                <a:ext cx="5062126" cy="553089"/>
              </a:xfrm>
              <a:prstGeom prst="triangle">
                <a:avLst>
                  <a:gd name="adj" fmla="val 62517"/>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49F0631A-598A-45E1-B32B-7C3DEFC53C75}"/>
                  </a:ext>
                </a:extLst>
              </p:cNvPr>
              <p:cNvGrpSpPr/>
              <p:nvPr/>
            </p:nvGrpSpPr>
            <p:grpSpPr>
              <a:xfrm>
                <a:off x="5135100" y="1636083"/>
                <a:ext cx="1523364" cy="1472229"/>
                <a:chOff x="3029815" y="812603"/>
                <a:chExt cx="1523364" cy="1472229"/>
              </a:xfrm>
            </p:grpSpPr>
            <p:grpSp>
              <p:nvGrpSpPr>
                <p:cNvPr id="83" name="Group 82">
                  <a:extLst>
                    <a:ext uri="{FF2B5EF4-FFF2-40B4-BE49-F238E27FC236}">
                      <a16:creationId xmlns:a16="http://schemas.microsoft.com/office/drawing/2014/main" id="{6D8B21C2-0F8C-4491-8B16-82402D58E56D}"/>
                    </a:ext>
                  </a:extLst>
                </p:cNvPr>
                <p:cNvGrpSpPr/>
                <p:nvPr/>
              </p:nvGrpSpPr>
              <p:grpSpPr>
                <a:xfrm>
                  <a:off x="3029815" y="812603"/>
                  <a:ext cx="1523364" cy="1472229"/>
                  <a:chOff x="741780" y="2252400"/>
                  <a:chExt cx="1523364" cy="1472229"/>
                </a:xfrm>
              </p:grpSpPr>
              <p:sp>
                <p:nvSpPr>
                  <p:cNvPr id="85" name="Rectangle 84">
                    <a:extLst>
                      <a:ext uri="{FF2B5EF4-FFF2-40B4-BE49-F238E27FC236}">
                        <a16:creationId xmlns:a16="http://schemas.microsoft.com/office/drawing/2014/main" id="{E9E04A19-C649-4FC8-8661-1F11556EECA2}"/>
                      </a:ext>
                    </a:extLst>
                  </p:cNvPr>
                  <p:cNvSpPr/>
                  <p:nvPr/>
                </p:nvSpPr>
                <p:spPr>
                  <a:xfrm>
                    <a:off x="802104" y="2627349"/>
                    <a:ext cx="1463040" cy="1097280"/>
                  </a:xfrm>
                  <a:prstGeom prst="rect">
                    <a:avLst/>
                  </a:prstGeom>
                  <a:solidFill>
                    <a:schemeClr val="accent6">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86" name="Curved Connector 12">
                    <a:extLst>
                      <a:ext uri="{FF2B5EF4-FFF2-40B4-BE49-F238E27FC236}">
                        <a16:creationId xmlns:a16="http://schemas.microsoft.com/office/drawing/2014/main" id="{3CF6BCE5-4E02-4A35-BE87-6C7F9B0535CC}"/>
                      </a:ext>
                    </a:extLst>
                  </p:cNvPr>
                  <p:cNvCxnSpPr/>
                  <p:nvPr/>
                </p:nvCxnSpPr>
                <p:spPr>
                  <a:xfrm rot="16200000" flipH="1">
                    <a:off x="468221" y="3083083"/>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87" name="Curved Connector 13">
                    <a:extLst>
                      <a:ext uri="{FF2B5EF4-FFF2-40B4-BE49-F238E27FC236}">
                        <a16:creationId xmlns:a16="http://schemas.microsoft.com/office/drawing/2014/main" id="{EEE02D40-DE9A-425A-9439-473AAE813EBC}"/>
                      </a:ext>
                    </a:extLst>
                  </p:cNvPr>
                  <p:cNvCxnSpPr/>
                  <p:nvPr/>
                </p:nvCxnSpPr>
                <p:spPr>
                  <a:xfrm rot="16200000" flipH="1">
                    <a:off x="616610" y="3083084"/>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88" name="Curved Connector 14">
                    <a:extLst>
                      <a:ext uri="{FF2B5EF4-FFF2-40B4-BE49-F238E27FC236}">
                        <a16:creationId xmlns:a16="http://schemas.microsoft.com/office/drawing/2014/main" id="{CEF4A63F-E19E-4EFB-9961-CBB76C8285D1}"/>
                      </a:ext>
                    </a:extLst>
                  </p:cNvPr>
                  <p:cNvCxnSpPr/>
                  <p:nvPr/>
                </p:nvCxnSpPr>
                <p:spPr>
                  <a:xfrm rot="16200000" flipH="1">
                    <a:off x="764999" y="3091105"/>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89" name="Curved Connector 15">
                    <a:extLst>
                      <a:ext uri="{FF2B5EF4-FFF2-40B4-BE49-F238E27FC236}">
                        <a16:creationId xmlns:a16="http://schemas.microsoft.com/office/drawing/2014/main" id="{FD5B3B30-347E-48D2-B6E5-F979901C7D5A}"/>
                      </a:ext>
                    </a:extLst>
                  </p:cNvPr>
                  <p:cNvCxnSpPr/>
                  <p:nvPr/>
                </p:nvCxnSpPr>
                <p:spPr>
                  <a:xfrm rot="16200000" flipH="1">
                    <a:off x="1302111" y="3075061"/>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90" name="Curved Connector 16">
                    <a:extLst>
                      <a:ext uri="{FF2B5EF4-FFF2-40B4-BE49-F238E27FC236}">
                        <a16:creationId xmlns:a16="http://schemas.microsoft.com/office/drawing/2014/main" id="{7AF5CF22-1BDF-4208-9B74-70384C784A5F}"/>
                      </a:ext>
                    </a:extLst>
                  </p:cNvPr>
                  <p:cNvCxnSpPr/>
                  <p:nvPr/>
                </p:nvCxnSpPr>
                <p:spPr>
                  <a:xfrm rot="16200000" flipH="1">
                    <a:off x="1450500" y="3075062"/>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91" name="Curved Connector 17">
                    <a:extLst>
                      <a:ext uri="{FF2B5EF4-FFF2-40B4-BE49-F238E27FC236}">
                        <a16:creationId xmlns:a16="http://schemas.microsoft.com/office/drawing/2014/main" id="{060EB95B-441F-40D3-BE7F-519F6E8D44FC}"/>
                      </a:ext>
                    </a:extLst>
                  </p:cNvPr>
                  <p:cNvCxnSpPr/>
                  <p:nvPr/>
                </p:nvCxnSpPr>
                <p:spPr>
                  <a:xfrm rot="16200000" flipH="1">
                    <a:off x="1598889" y="3083083"/>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92" name="Curved Connector 20">
                    <a:extLst>
                      <a:ext uri="{FF2B5EF4-FFF2-40B4-BE49-F238E27FC236}">
                        <a16:creationId xmlns:a16="http://schemas.microsoft.com/office/drawing/2014/main" id="{91DF2941-48D2-44EE-A7D3-E4E1B7643CA7}"/>
                      </a:ext>
                    </a:extLst>
                  </p:cNvPr>
                  <p:cNvCxnSpPr/>
                  <p:nvPr/>
                </p:nvCxnSpPr>
                <p:spPr>
                  <a:xfrm rot="16200000" flipH="1">
                    <a:off x="1194893" y="3091106"/>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sp>
                <p:nvSpPr>
                  <p:cNvPr id="93" name="TextBox 92">
                    <a:extLst>
                      <a:ext uri="{FF2B5EF4-FFF2-40B4-BE49-F238E27FC236}">
                        <a16:creationId xmlns:a16="http://schemas.microsoft.com/office/drawing/2014/main" id="{FA250B7F-E3CC-49E1-935C-F07FCF577744}"/>
                      </a:ext>
                    </a:extLst>
                  </p:cNvPr>
                  <p:cNvSpPr txBox="1"/>
                  <p:nvPr/>
                </p:nvSpPr>
                <p:spPr>
                  <a:xfrm>
                    <a:off x="741780" y="2252400"/>
                    <a:ext cx="878638" cy="461665"/>
                  </a:xfrm>
                  <a:prstGeom prst="rect">
                    <a:avLst/>
                  </a:prstGeom>
                  <a:noFill/>
                  <a:ln>
                    <a:noFill/>
                  </a:ln>
                </p:spPr>
                <p:txBody>
                  <a:bodyPr wrap="none" rtlCol="0">
                    <a:spAutoFit/>
                  </a:bodyPr>
                  <a:lstStyle/>
                  <a:p>
                    <a:r>
                      <a:rPr lang="en-US" sz="2400" dirty="0"/>
                      <a:t>CTA 1</a:t>
                    </a:r>
                  </a:p>
                </p:txBody>
              </p:sp>
            </p:grpSp>
            <p:sp>
              <p:nvSpPr>
                <p:cNvPr id="84" name="Rectangle 83">
                  <a:extLst>
                    <a:ext uri="{FF2B5EF4-FFF2-40B4-BE49-F238E27FC236}">
                      <a16:creationId xmlns:a16="http://schemas.microsoft.com/office/drawing/2014/main" id="{A70DA5A9-25EB-4B1F-A4A9-302F01599099}"/>
                    </a:ext>
                  </a:extLst>
                </p:cNvPr>
                <p:cNvSpPr/>
                <p:nvPr/>
              </p:nvSpPr>
              <p:spPr>
                <a:xfrm>
                  <a:off x="3403796" y="1529163"/>
                  <a:ext cx="641685" cy="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2400" dirty="0">
                      <a:solidFill>
                        <a:schemeClr val="accent5"/>
                      </a:solidFill>
                    </a:rPr>
                    <a:t>…</a:t>
                  </a:r>
                  <a:endParaRPr lang="en-US" sz="2400" dirty="0">
                    <a:solidFill>
                      <a:schemeClr val="accent5"/>
                    </a:solidFill>
                  </a:endParaRPr>
                </a:p>
              </p:txBody>
            </p:sp>
          </p:grpSp>
          <p:grpSp>
            <p:nvGrpSpPr>
              <p:cNvPr id="58" name="Group 57">
                <a:extLst>
                  <a:ext uri="{FF2B5EF4-FFF2-40B4-BE49-F238E27FC236}">
                    <a16:creationId xmlns:a16="http://schemas.microsoft.com/office/drawing/2014/main" id="{E085703C-85EC-407A-A138-DAF48411EE2A}"/>
                  </a:ext>
                </a:extLst>
              </p:cNvPr>
              <p:cNvGrpSpPr/>
              <p:nvPr/>
            </p:nvGrpSpPr>
            <p:grpSpPr>
              <a:xfrm>
                <a:off x="5126540" y="3086498"/>
                <a:ext cx="1524354" cy="1461781"/>
                <a:chOff x="3001586" y="2053188"/>
                <a:chExt cx="1524354" cy="1461781"/>
              </a:xfrm>
            </p:grpSpPr>
            <p:grpSp>
              <p:nvGrpSpPr>
                <p:cNvPr id="72" name="Group 71">
                  <a:extLst>
                    <a:ext uri="{FF2B5EF4-FFF2-40B4-BE49-F238E27FC236}">
                      <a16:creationId xmlns:a16="http://schemas.microsoft.com/office/drawing/2014/main" id="{59C2A032-4183-4615-8BE5-D93CBBB3122D}"/>
                    </a:ext>
                  </a:extLst>
                </p:cNvPr>
                <p:cNvGrpSpPr/>
                <p:nvPr/>
              </p:nvGrpSpPr>
              <p:grpSpPr>
                <a:xfrm>
                  <a:off x="3001586" y="2053188"/>
                  <a:ext cx="1524354" cy="1461781"/>
                  <a:chOff x="740790" y="2262848"/>
                  <a:chExt cx="1524354" cy="1461781"/>
                </a:xfrm>
              </p:grpSpPr>
              <p:sp>
                <p:nvSpPr>
                  <p:cNvPr id="74" name="Rectangle 73">
                    <a:extLst>
                      <a:ext uri="{FF2B5EF4-FFF2-40B4-BE49-F238E27FC236}">
                        <a16:creationId xmlns:a16="http://schemas.microsoft.com/office/drawing/2014/main" id="{9695FF56-98A7-4E43-8A96-6AFA99FC847C}"/>
                      </a:ext>
                    </a:extLst>
                  </p:cNvPr>
                  <p:cNvSpPr/>
                  <p:nvPr/>
                </p:nvSpPr>
                <p:spPr>
                  <a:xfrm>
                    <a:off x="802104" y="2627349"/>
                    <a:ext cx="1463040" cy="1097280"/>
                  </a:xfrm>
                  <a:prstGeom prst="rect">
                    <a:avLst/>
                  </a:prstGeom>
                  <a:solidFill>
                    <a:schemeClr val="accent6">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75" name="Curved Connector 28">
                    <a:extLst>
                      <a:ext uri="{FF2B5EF4-FFF2-40B4-BE49-F238E27FC236}">
                        <a16:creationId xmlns:a16="http://schemas.microsoft.com/office/drawing/2014/main" id="{3D789F5F-3A37-4BA5-8E2B-40692844F5AB}"/>
                      </a:ext>
                    </a:extLst>
                  </p:cNvPr>
                  <p:cNvCxnSpPr/>
                  <p:nvPr/>
                </p:nvCxnSpPr>
                <p:spPr>
                  <a:xfrm rot="16200000" flipH="1">
                    <a:off x="468221" y="3083083"/>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76" name="Curved Connector 29">
                    <a:extLst>
                      <a:ext uri="{FF2B5EF4-FFF2-40B4-BE49-F238E27FC236}">
                        <a16:creationId xmlns:a16="http://schemas.microsoft.com/office/drawing/2014/main" id="{DC80FE68-62FD-4C15-AFDF-8FA016890387}"/>
                      </a:ext>
                    </a:extLst>
                  </p:cNvPr>
                  <p:cNvCxnSpPr/>
                  <p:nvPr/>
                </p:nvCxnSpPr>
                <p:spPr>
                  <a:xfrm rot="16200000" flipH="1">
                    <a:off x="616610" y="3083084"/>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77" name="Curved Connector 30">
                    <a:extLst>
                      <a:ext uri="{FF2B5EF4-FFF2-40B4-BE49-F238E27FC236}">
                        <a16:creationId xmlns:a16="http://schemas.microsoft.com/office/drawing/2014/main" id="{519B91F9-BE8A-45C6-A3B5-4DE6002D5741}"/>
                      </a:ext>
                    </a:extLst>
                  </p:cNvPr>
                  <p:cNvCxnSpPr/>
                  <p:nvPr/>
                </p:nvCxnSpPr>
                <p:spPr>
                  <a:xfrm rot="16200000" flipH="1">
                    <a:off x="764999" y="3091105"/>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78" name="Curved Connector 31">
                    <a:extLst>
                      <a:ext uri="{FF2B5EF4-FFF2-40B4-BE49-F238E27FC236}">
                        <a16:creationId xmlns:a16="http://schemas.microsoft.com/office/drawing/2014/main" id="{33D503D2-B573-4DC5-8D30-8DE30CA67761}"/>
                      </a:ext>
                    </a:extLst>
                  </p:cNvPr>
                  <p:cNvCxnSpPr/>
                  <p:nvPr/>
                </p:nvCxnSpPr>
                <p:spPr>
                  <a:xfrm rot="16200000" flipH="1">
                    <a:off x="1302111" y="3075061"/>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79" name="Curved Connector 32">
                    <a:extLst>
                      <a:ext uri="{FF2B5EF4-FFF2-40B4-BE49-F238E27FC236}">
                        <a16:creationId xmlns:a16="http://schemas.microsoft.com/office/drawing/2014/main" id="{CFF7E2E2-C288-4D6F-88D1-F20F9574E1CD}"/>
                      </a:ext>
                    </a:extLst>
                  </p:cNvPr>
                  <p:cNvCxnSpPr/>
                  <p:nvPr/>
                </p:nvCxnSpPr>
                <p:spPr>
                  <a:xfrm rot="16200000" flipH="1">
                    <a:off x="1450500" y="3075062"/>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80" name="Curved Connector 33">
                    <a:extLst>
                      <a:ext uri="{FF2B5EF4-FFF2-40B4-BE49-F238E27FC236}">
                        <a16:creationId xmlns:a16="http://schemas.microsoft.com/office/drawing/2014/main" id="{717377A9-33AE-419B-B00C-7DA646167A85}"/>
                      </a:ext>
                    </a:extLst>
                  </p:cNvPr>
                  <p:cNvCxnSpPr/>
                  <p:nvPr/>
                </p:nvCxnSpPr>
                <p:spPr>
                  <a:xfrm rot="16200000" flipH="1">
                    <a:off x="1598889" y="3083083"/>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81" name="Curved Connector 36">
                    <a:extLst>
                      <a:ext uri="{FF2B5EF4-FFF2-40B4-BE49-F238E27FC236}">
                        <a16:creationId xmlns:a16="http://schemas.microsoft.com/office/drawing/2014/main" id="{8B356518-2FCA-4CBF-98E2-676070CCAAA6}"/>
                      </a:ext>
                    </a:extLst>
                  </p:cNvPr>
                  <p:cNvCxnSpPr/>
                  <p:nvPr/>
                </p:nvCxnSpPr>
                <p:spPr>
                  <a:xfrm rot="16200000" flipH="1">
                    <a:off x="1194893" y="3091106"/>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sp>
                <p:nvSpPr>
                  <p:cNvPr id="82" name="TextBox 81">
                    <a:extLst>
                      <a:ext uri="{FF2B5EF4-FFF2-40B4-BE49-F238E27FC236}">
                        <a16:creationId xmlns:a16="http://schemas.microsoft.com/office/drawing/2014/main" id="{D170CF34-9B72-48F9-A842-E89E797413D8}"/>
                      </a:ext>
                    </a:extLst>
                  </p:cNvPr>
                  <p:cNvSpPr txBox="1"/>
                  <p:nvPr/>
                </p:nvSpPr>
                <p:spPr>
                  <a:xfrm>
                    <a:off x="740790" y="2262848"/>
                    <a:ext cx="878638" cy="461665"/>
                  </a:xfrm>
                  <a:prstGeom prst="rect">
                    <a:avLst/>
                  </a:prstGeom>
                  <a:noFill/>
                  <a:ln>
                    <a:noFill/>
                  </a:ln>
                </p:spPr>
                <p:txBody>
                  <a:bodyPr wrap="none" rtlCol="0">
                    <a:spAutoFit/>
                  </a:bodyPr>
                  <a:lstStyle/>
                  <a:p>
                    <a:r>
                      <a:rPr lang="en-US" sz="2400" dirty="0"/>
                      <a:t>CTA 2</a:t>
                    </a:r>
                    <a:endParaRPr lang="en-US" dirty="0"/>
                  </a:p>
                </p:txBody>
              </p:sp>
            </p:grpSp>
            <p:sp>
              <p:nvSpPr>
                <p:cNvPr id="73" name="Rectangle 72">
                  <a:extLst>
                    <a:ext uri="{FF2B5EF4-FFF2-40B4-BE49-F238E27FC236}">
                      <a16:creationId xmlns:a16="http://schemas.microsoft.com/office/drawing/2014/main" id="{DAB77FF9-4727-4B3F-8FE9-52E10EFF7CB8}"/>
                    </a:ext>
                  </a:extLst>
                </p:cNvPr>
                <p:cNvSpPr/>
                <p:nvPr/>
              </p:nvSpPr>
              <p:spPr>
                <a:xfrm>
                  <a:off x="3388221" y="2722936"/>
                  <a:ext cx="641685" cy="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2400" dirty="0">
                      <a:solidFill>
                        <a:schemeClr val="accent5"/>
                      </a:solidFill>
                    </a:rPr>
                    <a:t>…</a:t>
                  </a:r>
                  <a:endParaRPr lang="en-US" sz="2400" dirty="0">
                    <a:solidFill>
                      <a:schemeClr val="accent5"/>
                    </a:solidFill>
                  </a:endParaRPr>
                </a:p>
              </p:txBody>
            </p:sp>
          </p:grpSp>
          <p:grpSp>
            <p:nvGrpSpPr>
              <p:cNvPr id="59" name="Group 58">
                <a:extLst>
                  <a:ext uri="{FF2B5EF4-FFF2-40B4-BE49-F238E27FC236}">
                    <a16:creationId xmlns:a16="http://schemas.microsoft.com/office/drawing/2014/main" id="{967464AF-C788-4C5A-A479-0EF48C9C90DD}"/>
                  </a:ext>
                </a:extLst>
              </p:cNvPr>
              <p:cNvGrpSpPr/>
              <p:nvPr/>
            </p:nvGrpSpPr>
            <p:grpSpPr>
              <a:xfrm>
                <a:off x="5126540" y="4743209"/>
                <a:ext cx="1524354" cy="1444359"/>
                <a:chOff x="3001586" y="3483470"/>
                <a:chExt cx="1524354" cy="1444359"/>
              </a:xfrm>
            </p:grpSpPr>
            <p:grpSp>
              <p:nvGrpSpPr>
                <p:cNvPr id="61" name="Group 60">
                  <a:extLst>
                    <a:ext uri="{FF2B5EF4-FFF2-40B4-BE49-F238E27FC236}">
                      <a16:creationId xmlns:a16="http://schemas.microsoft.com/office/drawing/2014/main" id="{463612F6-0F37-44BA-8973-9FE0511B092E}"/>
                    </a:ext>
                  </a:extLst>
                </p:cNvPr>
                <p:cNvGrpSpPr/>
                <p:nvPr/>
              </p:nvGrpSpPr>
              <p:grpSpPr>
                <a:xfrm>
                  <a:off x="3001586" y="3483470"/>
                  <a:ext cx="1524354" cy="1444359"/>
                  <a:chOff x="740790" y="2280270"/>
                  <a:chExt cx="1524354" cy="1444359"/>
                </a:xfrm>
              </p:grpSpPr>
              <p:sp>
                <p:nvSpPr>
                  <p:cNvPr id="63" name="Rectangle 62">
                    <a:extLst>
                      <a:ext uri="{FF2B5EF4-FFF2-40B4-BE49-F238E27FC236}">
                        <a16:creationId xmlns:a16="http://schemas.microsoft.com/office/drawing/2014/main" id="{6351DC97-35B9-4A98-AB71-A80F30D7D77D}"/>
                      </a:ext>
                    </a:extLst>
                  </p:cNvPr>
                  <p:cNvSpPr/>
                  <p:nvPr/>
                </p:nvSpPr>
                <p:spPr>
                  <a:xfrm>
                    <a:off x="802104" y="2627349"/>
                    <a:ext cx="1463040" cy="1097280"/>
                  </a:xfrm>
                  <a:prstGeom prst="rect">
                    <a:avLst/>
                  </a:prstGeom>
                  <a:solidFill>
                    <a:schemeClr val="accent6">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64" name="Curved Connector 40">
                    <a:extLst>
                      <a:ext uri="{FF2B5EF4-FFF2-40B4-BE49-F238E27FC236}">
                        <a16:creationId xmlns:a16="http://schemas.microsoft.com/office/drawing/2014/main" id="{C5B5C1FF-A306-4E5B-A86B-E0C5B951B13E}"/>
                      </a:ext>
                    </a:extLst>
                  </p:cNvPr>
                  <p:cNvCxnSpPr/>
                  <p:nvPr/>
                </p:nvCxnSpPr>
                <p:spPr>
                  <a:xfrm rot="16200000" flipH="1">
                    <a:off x="468221" y="3083083"/>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65" name="Curved Connector 41">
                    <a:extLst>
                      <a:ext uri="{FF2B5EF4-FFF2-40B4-BE49-F238E27FC236}">
                        <a16:creationId xmlns:a16="http://schemas.microsoft.com/office/drawing/2014/main" id="{28827D54-B483-4B60-8D41-305F163317F1}"/>
                      </a:ext>
                    </a:extLst>
                  </p:cNvPr>
                  <p:cNvCxnSpPr/>
                  <p:nvPr/>
                </p:nvCxnSpPr>
                <p:spPr>
                  <a:xfrm rot="16200000" flipH="1">
                    <a:off x="616610" y="3083084"/>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66" name="Curved Connector 42">
                    <a:extLst>
                      <a:ext uri="{FF2B5EF4-FFF2-40B4-BE49-F238E27FC236}">
                        <a16:creationId xmlns:a16="http://schemas.microsoft.com/office/drawing/2014/main" id="{E629C542-A78D-4032-A2B9-85D06640DC14}"/>
                      </a:ext>
                    </a:extLst>
                  </p:cNvPr>
                  <p:cNvCxnSpPr/>
                  <p:nvPr/>
                </p:nvCxnSpPr>
                <p:spPr>
                  <a:xfrm rot="16200000" flipH="1">
                    <a:off x="764999" y="3091105"/>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67" name="Curved Connector 43">
                    <a:extLst>
                      <a:ext uri="{FF2B5EF4-FFF2-40B4-BE49-F238E27FC236}">
                        <a16:creationId xmlns:a16="http://schemas.microsoft.com/office/drawing/2014/main" id="{3727E945-A356-40FB-BB06-6E1035D85253}"/>
                      </a:ext>
                    </a:extLst>
                  </p:cNvPr>
                  <p:cNvCxnSpPr/>
                  <p:nvPr/>
                </p:nvCxnSpPr>
                <p:spPr>
                  <a:xfrm rot="16200000" flipH="1">
                    <a:off x="1302111" y="3075061"/>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68" name="Curved Connector 44">
                    <a:extLst>
                      <a:ext uri="{FF2B5EF4-FFF2-40B4-BE49-F238E27FC236}">
                        <a16:creationId xmlns:a16="http://schemas.microsoft.com/office/drawing/2014/main" id="{D50E0EE8-2406-47C9-AE9E-D789BEC67A5B}"/>
                      </a:ext>
                    </a:extLst>
                  </p:cNvPr>
                  <p:cNvCxnSpPr/>
                  <p:nvPr/>
                </p:nvCxnSpPr>
                <p:spPr>
                  <a:xfrm rot="16200000" flipH="1">
                    <a:off x="1450500" y="3075062"/>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69" name="Curved Connector 45">
                    <a:extLst>
                      <a:ext uri="{FF2B5EF4-FFF2-40B4-BE49-F238E27FC236}">
                        <a16:creationId xmlns:a16="http://schemas.microsoft.com/office/drawing/2014/main" id="{F974EEF5-1F44-4BA9-90E2-29BA6495E3D5}"/>
                      </a:ext>
                    </a:extLst>
                  </p:cNvPr>
                  <p:cNvCxnSpPr/>
                  <p:nvPr/>
                </p:nvCxnSpPr>
                <p:spPr>
                  <a:xfrm rot="16200000" flipH="1">
                    <a:off x="1598889" y="3083083"/>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70" name="Curved Connector 48">
                    <a:extLst>
                      <a:ext uri="{FF2B5EF4-FFF2-40B4-BE49-F238E27FC236}">
                        <a16:creationId xmlns:a16="http://schemas.microsoft.com/office/drawing/2014/main" id="{110500A2-E7B0-4951-9BE5-84B4FC6ADC02}"/>
                      </a:ext>
                    </a:extLst>
                  </p:cNvPr>
                  <p:cNvCxnSpPr/>
                  <p:nvPr/>
                </p:nvCxnSpPr>
                <p:spPr>
                  <a:xfrm rot="16200000" flipH="1">
                    <a:off x="1194893" y="3091106"/>
                    <a:ext cx="933998" cy="118781"/>
                  </a:xfrm>
                  <a:prstGeom prst="curvedConnector3">
                    <a:avLst/>
                  </a:prstGeom>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747E4EB4-CA20-4105-A9D7-B996363DEE80}"/>
                          </a:ext>
                        </a:extLst>
                      </p:cNvPr>
                      <p:cNvSpPr txBox="1"/>
                      <p:nvPr/>
                    </p:nvSpPr>
                    <p:spPr>
                      <a:xfrm>
                        <a:off x="740790" y="2280270"/>
                        <a:ext cx="904543" cy="461665"/>
                      </a:xfrm>
                      <a:prstGeom prst="rect">
                        <a:avLst/>
                      </a:prstGeom>
                      <a:noFill/>
                      <a:ln>
                        <a:noFill/>
                      </a:ln>
                    </p:spPr>
                    <p:txBody>
                      <a:bodyPr wrap="none" rtlCol="0">
                        <a:spAutoFit/>
                      </a:bodyPr>
                      <a:lstStyle/>
                      <a:p>
                        <a:r>
                          <a:rPr lang="en-US" sz="2400" dirty="0"/>
                          <a:t>CTA </a:t>
                        </a:r>
                        <a14:m>
                          <m:oMath xmlns:m="http://schemas.openxmlformats.org/officeDocument/2006/math">
                            <m:r>
                              <a:rPr lang="en-US" sz="2400" b="0" i="1" dirty="0" smtClean="0">
                                <a:latin typeface="Cambria Math" charset="0"/>
                              </a:rPr>
                              <m:t>𝑛</m:t>
                            </m:r>
                          </m:oMath>
                        </a14:m>
                        <a:endParaRPr lang="en-US" sz="2400" dirty="0"/>
                      </a:p>
                    </p:txBody>
                  </p:sp>
                </mc:Choice>
                <mc:Fallback xmlns="" xmlns:mv="urn:schemas-microsoft-com:mac:vml">
                  <p:sp>
                    <p:nvSpPr>
                      <p:cNvPr id="71" name="TextBox 70">
                        <a:extLst>
                          <a:ext uri="{FF2B5EF4-FFF2-40B4-BE49-F238E27FC236}">
                            <a16:creationId xmlns="" xmlns:a="http://schemas.openxmlformats.org/drawingml/2006/main" xmlns:r="http://schemas.openxmlformats.org/officeDocument/2006/relationships" xmlns:p="http://schemas.openxmlformats.org/presentationml/2006/main" xmlns:mc="http://schemas.openxmlformats.org/markup-compatibility/2006" xmlns:a16="http://schemas.microsoft.com/office/drawing/2014/main" xmlns:mv="urn:schemas-microsoft-com:mac:vml" xmlns:a14="http://schemas.microsoft.com/office/drawing/2010/main" id="{747E4EB4-CA20-4105-A9D7-B996363DEE80}"/>
                          </a:ext>
                        </a:extLst>
                      </p:cNvPr>
                      <p:cNvSpPr txBox="1">
                        <a:spLocks noRot="1" noChangeAspect="1" noMove="1" noResize="1" noEditPoints="1" noAdjustHandles="1" noChangeArrowheads="1" noChangeShapeType="1" noTextEdit="1"/>
                      </p:cNvSpPr>
                      <p:nvPr/>
                    </p:nvSpPr>
                    <p:spPr>
                      <a:xfrm>
                        <a:off x="740790" y="2280270"/>
                        <a:ext cx="904543" cy="461665"/>
                      </a:xfrm>
                      <a:prstGeom prst="rect">
                        <a:avLst/>
                      </a:prstGeom>
                      <a:blipFill>
                        <a:blip r:embed="rId12"/>
                        <a:stretch>
                          <a:fillRect l="-10811" t="-10526" b="-28947"/>
                        </a:stretch>
                      </a:blipFill>
                      <a:ln>
                        <a:noFill/>
                      </a:ln>
                    </p:spPr>
                    <p:txBody>
                      <a:bodyPr/>
                      <a:lstStyle/>
                      <a:p>
                        <a:r>
                          <a:rPr lang="en-US">
                            <a:noFill/>
                          </a:rPr>
                          <a:t> </a:t>
                        </a:r>
                      </a:p>
                    </p:txBody>
                  </p:sp>
                </mc:Fallback>
              </mc:AlternateContent>
            </p:grpSp>
            <p:sp>
              <p:nvSpPr>
                <p:cNvPr id="62" name="Rectangle 61">
                  <a:extLst>
                    <a:ext uri="{FF2B5EF4-FFF2-40B4-BE49-F238E27FC236}">
                      <a16:creationId xmlns:a16="http://schemas.microsoft.com/office/drawing/2014/main" id="{CFAF1039-0869-4F10-8EE2-E490C6607F17}"/>
                    </a:ext>
                  </a:extLst>
                </p:cNvPr>
                <p:cNvSpPr/>
                <p:nvPr/>
              </p:nvSpPr>
              <p:spPr>
                <a:xfrm>
                  <a:off x="3367633" y="4119654"/>
                  <a:ext cx="641685" cy="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2400" dirty="0">
                      <a:solidFill>
                        <a:schemeClr val="accent5"/>
                      </a:solidFill>
                    </a:rPr>
                    <a:t>…</a:t>
                  </a:r>
                  <a:endParaRPr lang="en-US" sz="2400" dirty="0">
                    <a:solidFill>
                      <a:schemeClr val="accent5"/>
                    </a:solidFill>
                  </a:endParaRPr>
                </a:p>
              </p:txBody>
            </p:sp>
          </p:grpSp>
          <p:sp>
            <p:nvSpPr>
              <p:cNvPr id="60" name="TextBox 59">
                <a:extLst>
                  <a:ext uri="{FF2B5EF4-FFF2-40B4-BE49-F238E27FC236}">
                    <a16:creationId xmlns:a16="http://schemas.microsoft.com/office/drawing/2014/main" id="{B674AB56-69AB-448D-BD68-24E7BF71EFB5}"/>
                  </a:ext>
                </a:extLst>
              </p:cNvPr>
              <p:cNvSpPr txBox="1"/>
              <p:nvPr/>
            </p:nvSpPr>
            <p:spPr>
              <a:xfrm>
                <a:off x="4935598" y="1264914"/>
                <a:ext cx="1889374" cy="461665"/>
              </a:xfrm>
              <a:prstGeom prst="rect">
                <a:avLst/>
              </a:prstGeom>
              <a:noFill/>
            </p:spPr>
            <p:txBody>
              <a:bodyPr wrap="square" rtlCol="0">
                <a:spAutoFit/>
              </a:bodyPr>
              <a:lstStyle/>
              <a:p>
                <a:pPr algn="ctr"/>
                <a:r>
                  <a:rPr lang="en-US" sz="2400" b="1" dirty="0"/>
                  <a:t>Kernel</a:t>
                </a:r>
              </a:p>
            </p:txBody>
          </p:sp>
        </p:grpSp>
        <p:grpSp>
          <p:nvGrpSpPr>
            <p:cNvPr id="94" name="Group 93">
              <a:extLst>
                <a:ext uri="{FF2B5EF4-FFF2-40B4-BE49-F238E27FC236}">
                  <a16:creationId xmlns:a16="http://schemas.microsoft.com/office/drawing/2014/main" id="{0A6BB0AD-182A-44E7-BB17-EFE725504BD6}"/>
                </a:ext>
              </a:extLst>
            </p:cNvPr>
            <p:cNvGrpSpPr/>
            <p:nvPr/>
          </p:nvGrpSpPr>
          <p:grpSpPr>
            <a:xfrm>
              <a:off x="6695328" y="1255408"/>
              <a:ext cx="2465020" cy="5063470"/>
              <a:chOff x="6695328" y="1255408"/>
              <a:chExt cx="2465020" cy="5063470"/>
            </a:xfrm>
          </p:grpSpPr>
          <p:sp>
            <p:nvSpPr>
              <p:cNvPr id="95" name="Rectangle 94">
                <a:extLst>
                  <a:ext uri="{FF2B5EF4-FFF2-40B4-BE49-F238E27FC236}">
                    <a16:creationId xmlns:a16="http://schemas.microsoft.com/office/drawing/2014/main" id="{C8E2B23B-4384-4932-A5DD-0CFC8E503E5A}"/>
                  </a:ext>
                </a:extLst>
              </p:cNvPr>
              <p:cNvSpPr/>
              <p:nvPr/>
            </p:nvSpPr>
            <p:spPr>
              <a:xfrm>
                <a:off x="7276684" y="1280160"/>
                <a:ext cx="1883664" cy="5025311"/>
              </a:xfrm>
              <a:prstGeom prst="rect">
                <a:avLst/>
              </a:prstGeom>
              <a:ln w="19050">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78B3A66B-79FF-4FB2-89A7-1B1EBCFD4DAF}"/>
                  </a:ext>
                </a:extLst>
              </p:cNvPr>
              <p:cNvSpPr/>
              <p:nvPr/>
            </p:nvSpPr>
            <p:spPr>
              <a:xfrm>
                <a:off x="7931971" y="4442519"/>
                <a:ext cx="641685" cy="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2400" dirty="0">
                    <a:solidFill>
                      <a:sysClr val="windowText" lastClr="000000"/>
                    </a:solidFill>
                  </a:rPr>
                  <a:t>…</a:t>
                </a:r>
                <a:endParaRPr lang="en-US" sz="2400" dirty="0">
                  <a:solidFill>
                    <a:sysClr val="windowText" lastClr="000000"/>
                  </a:solidFill>
                </a:endParaRPr>
              </a:p>
            </p:txBody>
          </p:sp>
          <p:sp>
            <p:nvSpPr>
              <p:cNvPr id="97" name="TextBox 96">
                <a:extLst>
                  <a:ext uri="{FF2B5EF4-FFF2-40B4-BE49-F238E27FC236}">
                    <a16:creationId xmlns:a16="http://schemas.microsoft.com/office/drawing/2014/main" id="{0C847C9C-1CA4-47AF-9811-4EBC935768CD}"/>
                  </a:ext>
                </a:extLst>
              </p:cNvPr>
              <p:cNvSpPr txBox="1"/>
              <p:nvPr/>
            </p:nvSpPr>
            <p:spPr>
              <a:xfrm>
                <a:off x="7292616" y="1255408"/>
                <a:ext cx="1867732" cy="461665"/>
              </a:xfrm>
              <a:prstGeom prst="rect">
                <a:avLst/>
              </a:prstGeom>
              <a:noFill/>
            </p:spPr>
            <p:txBody>
              <a:bodyPr wrap="square" rtlCol="0">
                <a:spAutoFit/>
              </a:bodyPr>
              <a:lstStyle/>
              <a:p>
                <a:pPr algn="ctr"/>
                <a:r>
                  <a:rPr lang="en-US" sz="2400" b="1" dirty="0"/>
                  <a:t>CTA</a:t>
                </a:r>
              </a:p>
            </p:txBody>
          </p:sp>
          <p:sp>
            <p:nvSpPr>
              <p:cNvPr id="98" name="Triangle 98">
                <a:extLst>
                  <a:ext uri="{FF2B5EF4-FFF2-40B4-BE49-F238E27FC236}">
                    <a16:creationId xmlns:a16="http://schemas.microsoft.com/office/drawing/2014/main" id="{87EDA30D-BC77-471E-8D19-4C0D05A0C105}"/>
                  </a:ext>
                </a:extLst>
              </p:cNvPr>
              <p:cNvSpPr/>
              <p:nvPr/>
            </p:nvSpPr>
            <p:spPr>
              <a:xfrm rot="16200000">
                <a:off x="4459738" y="3507587"/>
                <a:ext cx="5046881" cy="575702"/>
              </a:xfrm>
              <a:prstGeom prst="triangle">
                <a:avLst>
                  <a:gd name="adj" fmla="val 47665"/>
                </a:avLst>
              </a:prstGeom>
              <a:gradFill flip="none" rotWithShape="1">
                <a:gsLst>
                  <a:gs pos="0">
                    <a:schemeClr val="accent6">
                      <a:lumMod val="20000"/>
                      <a:lumOff val="80000"/>
                      <a:shade val="30000"/>
                      <a:satMod val="115000"/>
                    </a:schemeClr>
                  </a:gs>
                  <a:gs pos="50000">
                    <a:schemeClr val="accent6">
                      <a:lumMod val="20000"/>
                      <a:lumOff val="80000"/>
                      <a:shade val="67500"/>
                      <a:satMod val="115000"/>
                    </a:schemeClr>
                  </a:gs>
                  <a:gs pos="100000">
                    <a:schemeClr val="accent6">
                      <a:lumMod val="20000"/>
                      <a:lumOff val="80000"/>
                      <a:shade val="100000"/>
                      <a:satMod val="11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9" name="Group 98">
                <a:extLst>
                  <a:ext uri="{FF2B5EF4-FFF2-40B4-BE49-F238E27FC236}">
                    <a16:creationId xmlns:a16="http://schemas.microsoft.com/office/drawing/2014/main" id="{29F0AB56-83AD-4B5E-9F77-A8786E614490}"/>
                  </a:ext>
                </a:extLst>
              </p:cNvPr>
              <p:cNvGrpSpPr/>
              <p:nvPr/>
            </p:nvGrpSpPr>
            <p:grpSpPr>
              <a:xfrm>
                <a:off x="7487174" y="3067698"/>
                <a:ext cx="1525980" cy="1470577"/>
                <a:chOff x="7968538" y="4882541"/>
                <a:chExt cx="1525980" cy="1470577"/>
              </a:xfrm>
            </p:grpSpPr>
            <p:grpSp>
              <p:nvGrpSpPr>
                <p:cNvPr id="124" name="Group 123">
                  <a:extLst>
                    <a:ext uri="{FF2B5EF4-FFF2-40B4-BE49-F238E27FC236}">
                      <a16:creationId xmlns:a16="http://schemas.microsoft.com/office/drawing/2014/main" id="{927FF572-8583-4C8B-96B1-65BD023892CE}"/>
                    </a:ext>
                  </a:extLst>
                </p:cNvPr>
                <p:cNvGrpSpPr/>
                <p:nvPr/>
              </p:nvGrpSpPr>
              <p:grpSpPr>
                <a:xfrm>
                  <a:off x="7968538" y="4882541"/>
                  <a:ext cx="1525980" cy="1470577"/>
                  <a:chOff x="739164" y="2254052"/>
                  <a:chExt cx="1525980" cy="1470577"/>
                </a:xfrm>
                <a:solidFill>
                  <a:schemeClr val="accent4">
                    <a:lumMod val="20000"/>
                    <a:lumOff val="80000"/>
                  </a:schemeClr>
                </a:solidFill>
              </p:grpSpPr>
              <p:sp>
                <p:nvSpPr>
                  <p:cNvPr id="126" name="Rectangle 125">
                    <a:extLst>
                      <a:ext uri="{FF2B5EF4-FFF2-40B4-BE49-F238E27FC236}">
                        <a16:creationId xmlns:a16="http://schemas.microsoft.com/office/drawing/2014/main" id="{D3DE3A2B-2BFC-4616-9074-9FD7FC78F489}"/>
                      </a:ext>
                    </a:extLst>
                  </p:cNvPr>
                  <p:cNvSpPr/>
                  <p:nvPr/>
                </p:nvSpPr>
                <p:spPr>
                  <a:xfrm>
                    <a:off x="802104" y="2627349"/>
                    <a:ext cx="1463040" cy="1097280"/>
                  </a:xfrm>
                  <a:prstGeom prst="rect">
                    <a:avLst/>
                  </a:prstGeom>
                  <a:grp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27" name="Curved Connector 74">
                    <a:extLst>
                      <a:ext uri="{FF2B5EF4-FFF2-40B4-BE49-F238E27FC236}">
                        <a16:creationId xmlns:a16="http://schemas.microsoft.com/office/drawing/2014/main" id="{BECC23D8-E588-4C44-975C-EA3619BE85D2}"/>
                      </a:ext>
                    </a:extLst>
                  </p:cNvPr>
                  <p:cNvCxnSpPr/>
                  <p:nvPr/>
                </p:nvCxnSpPr>
                <p:spPr>
                  <a:xfrm rot="16200000" flipH="1">
                    <a:off x="468221" y="3083083"/>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28" name="Curved Connector 75">
                    <a:extLst>
                      <a:ext uri="{FF2B5EF4-FFF2-40B4-BE49-F238E27FC236}">
                        <a16:creationId xmlns:a16="http://schemas.microsoft.com/office/drawing/2014/main" id="{267879A0-84AA-4385-8BC6-FBF3FACEABB2}"/>
                      </a:ext>
                    </a:extLst>
                  </p:cNvPr>
                  <p:cNvCxnSpPr/>
                  <p:nvPr/>
                </p:nvCxnSpPr>
                <p:spPr>
                  <a:xfrm rot="16200000" flipH="1">
                    <a:off x="616610" y="3083084"/>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29" name="Curved Connector 76">
                    <a:extLst>
                      <a:ext uri="{FF2B5EF4-FFF2-40B4-BE49-F238E27FC236}">
                        <a16:creationId xmlns:a16="http://schemas.microsoft.com/office/drawing/2014/main" id="{44F9A988-3509-4295-9DC6-E604B59B0DB3}"/>
                      </a:ext>
                    </a:extLst>
                  </p:cNvPr>
                  <p:cNvCxnSpPr/>
                  <p:nvPr/>
                </p:nvCxnSpPr>
                <p:spPr>
                  <a:xfrm rot="16200000" flipH="1">
                    <a:off x="764999" y="3091105"/>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30" name="Curved Connector 77">
                    <a:extLst>
                      <a:ext uri="{FF2B5EF4-FFF2-40B4-BE49-F238E27FC236}">
                        <a16:creationId xmlns:a16="http://schemas.microsoft.com/office/drawing/2014/main" id="{C9E652A6-93C1-4C2C-9445-4F7AC0DB252C}"/>
                      </a:ext>
                    </a:extLst>
                  </p:cNvPr>
                  <p:cNvCxnSpPr/>
                  <p:nvPr/>
                </p:nvCxnSpPr>
                <p:spPr>
                  <a:xfrm rot="16200000" flipH="1">
                    <a:off x="1302111" y="3075061"/>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31" name="Curved Connector 78">
                    <a:extLst>
                      <a:ext uri="{FF2B5EF4-FFF2-40B4-BE49-F238E27FC236}">
                        <a16:creationId xmlns:a16="http://schemas.microsoft.com/office/drawing/2014/main" id="{C32CE8BA-3125-4E29-BCDE-BEFE5430AAD0}"/>
                      </a:ext>
                    </a:extLst>
                  </p:cNvPr>
                  <p:cNvCxnSpPr/>
                  <p:nvPr/>
                </p:nvCxnSpPr>
                <p:spPr>
                  <a:xfrm rot="16200000" flipH="1">
                    <a:off x="1450500" y="3075062"/>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32" name="Curved Connector 79">
                    <a:extLst>
                      <a:ext uri="{FF2B5EF4-FFF2-40B4-BE49-F238E27FC236}">
                        <a16:creationId xmlns:a16="http://schemas.microsoft.com/office/drawing/2014/main" id="{84D53F49-15B7-4546-ABFA-43486E72B21F}"/>
                      </a:ext>
                    </a:extLst>
                  </p:cNvPr>
                  <p:cNvCxnSpPr/>
                  <p:nvPr/>
                </p:nvCxnSpPr>
                <p:spPr>
                  <a:xfrm rot="16200000" flipH="1">
                    <a:off x="1598889" y="3083083"/>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33" name="Curved Connector 82">
                    <a:extLst>
                      <a:ext uri="{FF2B5EF4-FFF2-40B4-BE49-F238E27FC236}">
                        <a16:creationId xmlns:a16="http://schemas.microsoft.com/office/drawing/2014/main" id="{7A0BA416-F912-4ED8-A6DC-AFDA32684BC9}"/>
                      </a:ext>
                    </a:extLst>
                  </p:cNvPr>
                  <p:cNvCxnSpPr/>
                  <p:nvPr/>
                </p:nvCxnSpPr>
                <p:spPr>
                  <a:xfrm rot="16200000" flipH="1">
                    <a:off x="1194893" y="3091106"/>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sp>
                <p:nvSpPr>
                  <p:cNvPr id="134" name="TextBox 133">
                    <a:extLst>
                      <a:ext uri="{FF2B5EF4-FFF2-40B4-BE49-F238E27FC236}">
                        <a16:creationId xmlns:a16="http://schemas.microsoft.com/office/drawing/2014/main" id="{F531E1CA-021F-46A4-9BF4-833F09B342DE}"/>
                      </a:ext>
                    </a:extLst>
                  </p:cNvPr>
                  <p:cNvSpPr txBox="1"/>
                  <p:nvPr/>
                </p:nvSpPr>
                <p:spPr>
                  <a:xfrm>
                    <a:off x="739164" y="2254052"/>
                    <a:ext cx="1089337" cy="461665"/>
                  </a:xfrm>
                  <a:prstGeom prst="rect">
                    <a:avLst/>
                  </a:prstGeom>
                  <a:noFill/>
                  <a:ln>
                    <a:noFill/>
                  </a:ln>
                </p:spPr>
                <p:txBody>
                  <a:bodyPr wrap="none" rtlCol="0">
                    <a:spAutoFit/>
                  </a:bodyPr>
                  <a:lstStyle/>
                  <a:p>
                    <a:r>
                      <a:rPr lang="en-US" sz="2400" dirty="0"/>
                      <a:t>Warp 2</a:t>
                    </a:r>
                    <a:endParaRPr lang="en-US" dirty="0"/>
                  </a:p>
                </p:txBody>
              </p:sp>
            </p:grpSp>
            <p:sp>
              <p:nvSpPr>
                <p:cNvPr id="125" name="Rectangle 124">
                  <a:extLst>
                    <a:ext uri="{FF2B5EF4-FFF2-40B4-BE49-F238E27FC236}">
                      <a16:creationId xmlns:a16="http://schemas.microsoft.com/office/drawing/2014/main" id="{70EA4F02-1733-4801-8A27-55AC547B5EC4}"/>
                    </a:ext>
                  </a:extLst>
                </p:cNvPr>
                <p:cNvSpPr/>
                <p:nvPr/>
              </p:nvSpPr>
              <p:spPr>
                <a:xfrm>
                  <a:off x="8401981" y="5588359"/>
                  <a:ext cx="641685" cy="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2400" dirty="0">
                      <a:solidFill>
                        <a:schemeClr val="accent5"/>
                      </a:solidFill>
                    </a:rPr>
                    <a:t>…</a:t>
                  </a:r>
                  <a:endParaRPr lang="en-US" sz="2400" dirty="0">
                    <a:solidFill>
                      <a:schemeClr val="accent5"/>
                    </a:solidFill>
                  </a:endParaRPr>
                </a:p>
              </p:txBody>
            </p:sp>
          </p:grpSp>
          <p:grpSp>
            <p:nvGrpSpPr>
              <p:cNvPr id="100" name="Group 99">
                <a:extLst>
                  <a:ext uri="{FF2B5EF4-FFF2-40B4-BE49-F238E27FC236}">
                    <a16:creationId xmlns:a16="http://schemas.microsoft.com/office/drawing/2014/main" id="{1C0BBF5C-06C6-4CE3-AE07-E452F1C46A84}"/>
                  </a:ext>
                </a:extLst>
              </p:cNvPr>
              <p:cNvGrpSpPr/>
              <p:nvPr/>
            </p:nvGrpSpPr>
            <p:grpSpPr>
              <a:xfrm>
                <a:off x="7484319" y="1625259"/>
                <a:ext cx="1514806" cy="1480025"/>
                <a:chOff x="6383105" y="4847600"/>
                <a:chExt cx="1514806" cy="1480025"/>
              </a:xfrm>
            </p:grpSpPr>
            <p:grpSp>
              <p:nvGrpSpPr>
                <p:cNvPr id="113" name="Group 112">
                  <a:extLst>
                    <a:ext uri="{FF2B5EF4-FFF2-40B4-BE49-F238E27FC236}">
                      <a16:creationId xmlns:a16="http://schemas.microsoft.com/office/drawing/2014/main" id="{0EE4C408-A2FD-4709-B2A9-A0BFC9959759}"/>
                    </a:ext>
                  </a:extLst>
                </p:cNvPr>
                <p:cNvGrpSpPr/>
                <p:nvPr/>
              </p:nvGrpSpPr>
              <p:grpSpPr>
                <a:xfrm>
                  <a:off x="6383105" y="4847600"/>
                  <a:ext cx="1514806" cy="1480025"/>
                  <a:chOff x="750338" y="2244604"/>
                  <a:chExt cx="1514806" cy="1480025"/>
                </a:xfrm>
                <a:solidFill>
                  <a:schemeClr val="accent4">
                    <a:lumMod val="20000"/>
                    <a:lumOff val="80000"/>
                  </a:schemeClr>
                </a:solidFill>
              </p:grpSpPr>
              <p:sp>
                <p:nvSpPr>
                  <p:cNvPr id="115" name="Rectangle 114">
                    <a:extLst>
                      <a:ext uri="{FF2B5EF4-FFF2-40B4-BE49-F238E27FC236}">
                        <a16:creationId xmlns:a16="http://schemas.microsoft.com/office/drawing/2014/main" id="{60D5D0E9-4181-4264-B775-152E3A53BDB2}"/>
                      </a:ext>
                    </a:extLst>
                  </p:cNvPr>
                  <p:cNvSpPr/>
                  <p:nvPr/>
                </p:nvSpPr>
                <p:spPr>
                  <a:xfrm>
                    <a:off x="802104" y="2627349"/>
                    <a:ext cx="1463040" cy="1097280"/>
                  </a:xfrm>
                  <a:prstGeom prst="rect">
                    <a:avLst/>
                  </a:prstGeom>
                  <a:grp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16" name="Curved Connector 62">
                    <a:extLst>
                      <a:ext uri="{FF2B5EF4-FFF2-40B4-BE49-F238E27FC236}">
                        <a16:creationId xmlns:a16="http://schemas.microsoft.com/office/drawing/2014/main" id="{31739031-9EF5-40FF-AD7A-1207699581FF}"/>
                      </a:ext>
                    </a:extLst>
                  </p:cNvPr>
                  <p:cNvCxnSpPr/>
                  <p:nvPr/>
                </p:nvCxnSpPr>
                <p:spPr>
                  <a:xfrm rot="16200000" flipH="1">
                    <a:off x="468221" y="3083083"/>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17" name="Curved Connector 63">
                    <a:extLst>
                      <a:ext uri="{FF2B5EF4-FFF2-40B4-BE49-F238E27FC236}">
                        <a16:creationId xmlns:a16="http://schemas.microsoft.com/office/drawing/2014/main" id="{540776F6-83C7-4437-923A-9F557A0EA5C7}"/>
                      </a:ext>
                    </a:extLst>
                  </p:cNvPr>
                  <p:cNvCxnSpPr/>
                  <p:nvPr/>
                </p:nvCxnSpPr>
                <p:spPr>
                  <a:xfrm rot="16200000" flipH="1">
                    <a:off x="616610" y="3083084"/>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18" name="Curved Connector 64">
                    <a:extLst>
                      <a:ext uri="{FF2B5EF4-FFF2-40B4-BE49-F238E27FC236}">
                        <a16:creationId xmlns:a16="http://schemas.microsoft.com/office/drawing/2014/main" id="{83E9361B-C06A-4657-82AD-E5B91F3F08D5}"/>
                      </a:ext>
                    </a:extLst>
                  </p:cNvPr>
                  <p:cNvCxnSpPr/>
                  <p:nvPr/>
                </p:nvCxnSpPr>
                <p:spPr>
                  <a:xfrm rot="16200000" flipH="1">
                    <a:off x="764999" y="3091105"/>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19" name="Curved Connector 65">
                    <a:extLst>
                      <a:ext uri="{FF2B5EF4-FFF2-40B4-BE49-F238E27FC236}">
                        <a16:creationId xmlns:a16="http://schemas.microsoft.com/office/drawing/2014/main" id="{6F73F6C2-433A-4D00-AD03-F1E37932DF87}"/>
                      </a:ext>
                    </a:extLst>
                  </p:cNvPr>
                  <p:cNvCxnSpPr/>
                  <p:nvPr/>
                </p:nvCxnSpPr>
                <p:spPr>
                  <a:xfrm rot="16200000" flipH="1">
                    <a:off x="1302111" y="3075061"/>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20" name="Curved Connector 66">
                    <a:extLst>
                      <a:ext uri="{FF2B5EF4-FFF2-40B4-BE49-F238E27FC236}">
                        <a16:creationId xmlns:a16="http://schemas.microsoft.com/office/drawing/2014/main" id="{60AE135A-E5DE-4B5E-BEF5-79E498FBEF62}"/>
                      </a:ext>
                    </a:extLst>
                  </p:cNvPr>
                  <p:cNvCxnSpPr/>
                  <p:nvPr/>
                </p:nvCxnSpPr>
                <p:spPr>
                  <a:xfrm rot="16200000" flipH="1">
                    <a:off x="1450500" y="3075062"/>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21" name="Curved Connector 67">
                    <a:extLst>
                      <a:ext uri="{FF2B5EF4-FFF2-40B4-BE49-F238E27FC236}">
                        <a16:creationId xmlns:a16="http://schemas.microsoft.com/office/drawing/2014/main" id="{F3DAC412-90D1-471D-AB5D-CEA69774E223}"/>
                      </a:ext>
                    </a:extLst>
                  </p:cNvPr>
                  <p:cNvCxnSpPr/>
                  <p:nvPr/>
                </p:nvCxnSpPr>
                <p:spPr>
                  <a:xfrm rot="16200000" flipH="1">
                    <a:off x="1598889" y="3083083"/>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22" name="Curved Connector 70">
                    <a:extLst>
                      <a:ext uri="{FF2B5EF4-FFF2-40B4-BE49-F238E27FC236}">
                        <a16:creationId xmlns:a16="http://schemas.microsoft.com/office/drawing/2014/main" id="{45B69DB7-02A7-4FB2-AF9F-48ADDC765E55}"/>
                      </a:ext>
                    </a:extLst>
                  </p:cNvPr>
                  <p:cNvCxnSpPr/>
                  <p:nvPr/>
                </p:nvCxnSpPr>
                <p:spPr>
                  <a:xfrm rot="16200000" flipH="1">
                    <a:off x="1194893" y="3091106"/>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sp>
                <p:nvSpPr>
                  <p:cNvPr id="123" name="TextBox 122">
                    <a:extLst>
                      <a:ext uri="{FF2B5EF4-FFF2-40B4-BE49-F238E27FC236}">
                        <a16:creationId xmlns:a16="http://schemas.microsoft.com/office/drawing/2014/main" id="{0EAF5141-1A74-4D02-9190-6CC283EF4595}"/>
                      </a:ext>
                    </a:extLst>
                  </p:cNvPr>
                  <p:cNvSpPr txBox="1"/>
                  <p:nvPr/>
                </p:nvSpPr>
                <p:spPr>
                  <a:xfrm>
                    <a:off x="750338" y="2244604"/>
                    <a:ext cx="1089337" cy="461665"/>
                  </a:xfrm>
                  <a:prstGeom prst="rect">
                    <a:avLst/>
                  </a:prstGeom>
                  <a:noFill/>
                  <a:ln>
                    <a:noFill/>
                  </a:ln>
                </p:spPr>
                <p:txBody>
                  <a:bodyPr wrap="none" rtlCol="0">
                    <a:spAutoFit/>
                  </a:bodyPr>
                  <a:lstStyle/>
                  <a:p>
                    <a:r>
                      <a:rPr lang="en-US" sz="2400" dirty="0"/>
                      <a:t>Warp 1</a:t>
                    </a:r>
                  </a:p>
                </p:txBody>
              </p:sp>
            </p:grpSp>
            <p:sp>
              <p:nvSpPr>
                <p:cNvPr id="114" name="Rectangle 113">
                  <a:extLst>
                    <a:ext uri="{FF2B5EF4-FFF2-40B4-BE49-F238E27FC236}">
                      <a16:creationId xmlns:a16="http://schemas.microsoft.com/office/drawing/2014/main" id="{71BA05AA-F10A-40CC-A5CF-2ADAF0E13B14}"/>
                    </a:ext>
                  </a:extLst>
                </p:cNvPr>
                <p:cNvSpPr/>
                <p:nvPr/>
              </p:nvSpPr>
              <p:spPr>
                <a:xfrm>
                  <a:off x="6773353" y="5600830"/>
                  <a:ext cx="641685" cy="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2400" dirty="0">
                      <a:solidFill>
                        <a:schemeClr val="accent5"/>
                      </a:solidFill>
                    </a:rPr>
                    <a:t>…</a:t>
                  </a:r>
                  <a:endParaRPr lang="en-US" sz="2400" dirty="0">
                    <a:solidFill>
                      <a:schemeClr val="accent5"/>
                    </a:solidFill>
                  </a:endParaRPr>
                </a:p>
              </p:txBody>
            </p:sp>
          </p:grpSp>
          <p:grpSp>
            <p:nvGrpSpPr>
              <p:cNvPr id="101" name="Group 100">
                <a:extLst>
                  <a:ext uri="{FF2B5EF4-FFF2-40B4-BE49-F238E27FC236}">
                    <a16:creationId xmlns:a16="http://schemas.microsoft.com/office/drawing/2014/main" id="{E41679F6-9672-419C-96A5-1B908D960CCC}"/>
                  </a:ext>
                </a:extLst>
              </p:cNvPr>
              <p:cNvGrpSpPr/>
              <p:nvPr/>
            </p:nvGrpSpPr>
            <p:grpSpPr>
              <a:xfrm>
                <a:off x="7509316" y="4727161"/>
                <a:ext cx="1524354" cy="1444362"/>
                <a:chOff x="9752847" y="4908756"/>
                <a:chExt cx="1524354" cy="1444362"/>
              </a:xfrm>
            </p:grpSpPr>
            <p:grpSp>
              <p:nvGrpSpPr>
                <p:cNvPr id="102" name="Group 101">
                  <a:extLst>
                    <a:ext uri="{FF2B5EF4-FFF2-40B4-BE49-F238E27FC236}">
                      <a16:creationId xmlns:a16="http://schemas.microsoft.com/office/drawing/2014/main" id="{33647DA0-9DC1-466E-97D1-B207039397B0}"/>
                    </a:ext>
                  </a:extLst>
                </p:cNvPr>
                <p:cNvGrpSpPr/>
                <p:nvPr/>
              </p:nvGrpSpPr>
              <p:grpSpPr>
                <a:xfrm>
                  <a:off x="9752847" y="4908756"/>
                  <a:ext cx="1524354" cy="1444362"/>
                  <a:chOff x="740790" y="2280267"/>
                  <a:chExt cx="1524354" cy="1444362"/>
                </a:xfrm>
                <a:solidFill>
                  <a:schemeClr val="accent4">
                    <a:lumMod val="20000"/>
                    <a:lumOff val="80000"/>
                  </a:schemeClr>
                </a:solidFill>
              </p:grpSpPr>
              <p:sp>
                <p:nvSpPr>
                  <p:cNvPr id="104" name="Rectangle 103">
                    <a:extLst>
                      <a:ext uri="{FF2B5EF4-FFF2-40B4-BE49-F238E27FC236}">
                        <a16:creationId xmlns:a16="http://schemas.microsoft.com/office/drawing/2014/main" id="{3FDCCF8B-8F08-4FE4-9AC1-B3DB7DCDCB84}"/>
                      </a:ext>
                    </a:extLst>
                  </p:cNvPr>
                  <p:cNvSpPr/>
                  <p:nvPr/>
                </p:nvSpPr>
                <p:spPr>
                  <a:xfrm>
                    <a:off x="802104" y="2627349"/>
                    <a:ext cx="1463040" cy="1097280"/>
                  </a:xfrm>
                  <a:prstGeom prst="rect">
                    <a:avLst/>
                  </a:prstGeom>
                  <a:grp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cxnSp>
                <p:nvCxnSpPr>
                  <p:cNvPr id="105" name="Curved Connector 86">
                    <a:extLst>
                      <a:ext uri="{FF2B5EF4-FFF2-40B4-BE49-F238E27FC236}">
                        <a16:creationId xmlns:a16="http://schemas.microsoft.com/office/drawing/2014/main" id="{424220EE-E145-4177-A4DD-47EFD2984B06}"/>
                      </a:ext>
                    </a:extLst>
                  </p:cNvPr>
                  <p:cNvCxnSpPr/>
                  <p:nvPr/>
                </p:nvCxnSpPr>
                <p:spPr>
                  <a:xfrm rot="16200000" flipH="1">
                    <a:off x="468221" y="3083083"/>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06" name="Curved Connector 87">
                    <a:extLst>
                      <a:ext uri="{FF2B5EF4-FFF2-40B4-BE49-F238E27FC236}">
                        <a16:creationId xmlns:a16="http://schemas.microsoft.com/office/drawing/2014/main" id="{B5C74D29-F6DB-425F-BE5D-FF7FE4947BAD}"/>
                      </a:ext>
                    </a:extLst>
                  </p:cNvPr>
                  <p:cNvCxnSpPr/>
                  <p:nvPr/>
                </p:nvCxnSpPr>
                <p:spPr>
                  <a:xfrm rot="16200000" flipH="1">
                    <a:off x="616610" y="3083084"/>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07" name="Curved Connector 88">
                    <a:extLst>
                      <a:ext uri="{FF2B5EF4-FFF2-40B4-BE49-F238E27FC236}">
                        <a16:creationId xmlns:a16="http://schemas.microsoft.com/office/drawing/2014/main" id="{A596CB4F-25EB-4129-B54C-D65B89E68C61}"/>
                      </a:ext>
                    </a:extLst>
                  </p:cNvPr>
                  <p:cNvCxnSpPr/>
                  <p:nvPr/>
                </p:nvCxnSpPr>
                <p:spPr>
                  <a:xfrm rot="16200000" flipH="1">
                    <a:off x="764999" y="3091105"/>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08" name="Curved Connector 89">
                    <a:extLst>
                      <a:ext uri="{FF2B5EF4-FFF2-40B4-BE49-F238E27FC236}">
                        <a16:creationId xmlns:a16="http://schemas.microsoft.com/office/drawing/2014/main" id="{C27F6A10-2EC0-47AD-A758-005A892F937E}"/>
                      </a:ext>
                    </a:extLst>
                  </p:cNvPr>
                  <p:cNvCxnSpPr/>
                  <p:nvPr/>
                </p:nvCxnSpPr>
                <p:spPr>
                  <a:xfrm rot="16200000" flipH="1">
                    <a:off x="1302111" y="3075061"/>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09" name="Curved Connector 90">
                    <a:extLst>
                      <a:ext uri="{FF2B5EF4-FFF2-40B4-BE49-F238E27FC236}">
                        <a16:creationId xmlns:a16="http://schemas.microsoft.com/office/drawing/2014/main" id="{0FFD6FBA-5D46-40C5-9DC1-DECA433B3291}"/>
                      </a:ext>
                    </a:extLst>
                  </p:cNvPr>
                  <p:cNvCxnSpPr/>
                  <p:nvPr/>
                </p:nvCxnSpPr>
                <p:spPr>
                  <a:xfrm rot="16200000" flipH="1">
                    <a:off x="1450500" y="3075062"/>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10" name="Curved Connector 91">
                    <a:extLst>
                      <a:ext uri="{FF2B5EF4-FFF2-40B4-BE49-F238E27FC236}">
                        <a16:creationId xmlns:a16="http://schemas.microsoft.com/office/drawing/2014/main" id="{FE0B4702-4A6F-4670-BA9A-5B166B825264}"/>
                      </a:ext>
                    </a:extLst>
                  </p:cNvPr>
                  <p:cNvCxnSpPr/>
                  <p:nvPr/>
                </p:nvCxnSpPr>
                <p:spPr>
                  <a:xfrm rot="16200000" flipH="1">
                    <a:off x="1598889" y="3083083"/>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p:cxnSp>
                <p:nvCxnSpPr>
                  <p:cNvPr id="111" name="Curved Connector 94">
                    <a:extLst>
                      <a:ext uri="{FF2B5EF4-FFF2-40B4-BE49-F238E27FC236}">
                        <a16:creationId xmlns:a16="http://schemas.microsoft.com/office/drawing/2014/main" id="{2E152BE6-345B-4834-AD03-488C4218E2EB}"/>
                      </a:ext>
                    </a:extLst>
                  </p:cNvPr>
                  <p:cNvCxnSpPr/>
                  <p:nvPr/>
                </p:nvCxnSpPr>
                <p:spPr>
                  <a:xfrm rot="16200000" flipH="1">
                    <a:off x="1194893" y="3091106"/>
                    <a:ext cx="933998" cy="118781"/>
                  </a:xfrm>
                  <a:prstGeom prst="curvedConnector3">
                    <a:avLst/>
                  </a:prstGeom>
                  <a:grpFill/>
                  <a:ln>
                    <a:solidFill>
                      <a:schemeClr val="accent5"/>
                    </a:solidFill>
                    <a:tailEnd type="triangle"/>
                  </a:ln>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2BCAF677-F297-493C-8399-3134F1D0FEDD}"/>
                          </a:ext>
                        </a:extLst>
                      </p:cNvPr>
                      <p:cNvSpPr txBox="1"/>
                      <p:nvPr/>
                    </p:nvSpPr>
                    <p:spPr>
                      <a:xfrm>
                        <a:off x="740790" y="2280267"/>
                        <a:ext cx="1113831" cy="461665"/>
                      </a:xfrm>
                      <a:prstGeom prst="rect">
                        <a:avLst/>
                      </a:prstGeom>
                      <a:noFill/>
                      <a:ln>
                        <a:noFill/>
                      </a:ln>
                    </p:spPr>
                    <p:txBody>
                      <a:bodyPr wrap="none" rtlCol="0">
                        <a:spAutoFit/>
                      </a:bodyPr>
                      <a:lstStyle/>
                      <a:p>
                        <a:r>
                          <a:rPr lang="en-US" sz="2400" dirty="0"/>
                          <a:t>Warp</a:t>
                        </a:r>
                        <a14:m>
                          <m:oMath xmlns:m="http://schemas.openxmlformats.org/officeDocument/2006/math">
                            <m:r>
                              <a:rPr lang="en-US" sz="2400" b="0" i="0" dirty="0" smtClean="0">
                                <a:latin typeface="Cambria Math" charset="0"/>
                              </a:rPr>
                              <m:t> </m:t>
                            </m:r>
                            <m:r>
                              <a:rPr lang="en-US" sz="2400" b="0" i="1" dirty="0" smtClean="0">
                                <a:latin typeface="Cambria Math" charset="0"/>
                              </a:rPr>
                              <m:t>𝑛</m:t>
                            </m:r>
                          </m:oMath>
                        </a14:m>
                        <a:endParaRPr lang="en-US" sz="2400" dirty="0"/>
                      </a:p>
                    </p:txBody>
                  </p:sp>
                </mc:Choice>
                <mc:Fallback xmlns="" xmlns:mv="urn:schemas-microsoft-com:mac:vml">
                  <p:sp>
                    <p:nvSpPr>
                      <p:cNvPr id="112" name="TextBox 111">
                        <a:extLst>
                          <a:ext uri="{FF2B5EF4-FFF2-40B4-BE49-F238E27FC236}">
                            <a16:creationId xmlns="" xmlns:a="http://schemas.openxmlformats.org/drawingml/2006/main" xmlns:r="http://schemas.openxmlformats.org/officeDocument/2006/relationships" xmlns:p="http://schemas.openxmlformats.org/presentationml/2006/main" xmlns:mc="http://schemas.openxmlformats.org/markup-compatibility/2006" xmlns:a16="http://schemas.microsoft.com/office/drawing/2014/main" xmlns:mv="urn:schemas-microsoft-com:mac:vml" xmlns:a14="http://schemas.microsoft.com/office/drawing/2010/main" id="{2BCAF677-F297-493C-8399-3134F1D0FEDD}"/>
                          </a:ext>
                        </a:extLst>
                      </p:cNvPr>
                      <p:cNvSpPr txBox="1">
                        <a:spLocks noRot="1" noChangeAspect="1" noMove="1" noResize="1" noEditPoints="1" noAdjustHandles="1" noChangeArrowheads="1" noChangeShapeType="1" noTextEdit="1"/>
                      </p:cNvSpPr>
                      <p:nvPr/>
                    </p:nvSpPr>
                    <p:spPr>
                      <a:xfrm>
                        <a:off x="740790" y="2280267"/>
                        <a:ext cx="1113831" cy="461665"/>
                      </a:xfrm>
                      <a:prstGeom prst="rect">
                        <a:avLst/>
                      </a:prstGeom>
                      <a:blipFill>
                        <a:blip r:embed="rId13"/>
                        <a:stretch>
                          <a:fillRect l="-8791" t="-10526" b="-28947"/>
                        </a:stretch>
                      </a:blipFill>
                      <a:ln>
                        <a:noFill/>
                      </a:ln>
                    </p:spPr>
                    <p:txBody>
                      <a:bodyPr/>
                      <a:lstStyle/>
                      <a:p>
                        <a:r>
                          <a:rPr lang="en-US">
                            <a:noFill/>
                          </a:rPr>
                          <a:t> </a:t>
                        </a:r>
                      </a:p>
                    </p:txBody>
                  </p:sp>
                </mc:Fallback>
              </mc:AlternateContent>
            </p:grpSp>
            <p:sp>
              <p:nvSpPr>
                <p:cNvPr id="103" name="Rectangle 102">
                  <a:extLst>
                    <a:ext uri="{FF2B5EF4-FFF2-40B4-BE49-F238E27FC236}">
                      <a16:creationId xmlns:a16="http://schemas.microsoft.com/office/drawing/2014/main" id="{0C4F5E98-BABE-4A29-AFE9-D5E05A7033A8}"/>
                    </a:ext>
                  </a:extLst>
                </p:cNvPr>
                <p:cNvSpPr/>
                <p:nvPr/>
              </p:nvSpPr>
              <p:spPr>
                <a:xfrm>
                  <a:off x="10160713" y="5578930"/>
                  <a:ext cx="641685" cy="4072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s-IS" sz="2400" dirty="0">
                      <a:solidFill>
                        <a:schemeClr val="accent5"/>
                      </a:solidFill>
                    </a:rPr>
                    <a:t>…</a:t>
                  </a:r>
                  <a:endParaRPr lang="en-US" sz="2400" dirty="0">
                    <a:solidFill>
                      <a:schemeClr val="accent5"/>
                    </a:solidFill>
                  </a:endParaRPr>
                </a:p>
              </p:txBody>
            </p:sp>
          </p:grpSp>
        </p:grpSp>
      </p:grpSp>
      <p:sp>
        <p:nvSpPr>
          <p:cNvPr id="135" name="Rectangle 134">
            <a:extLst>
              <a:ext uri="{FF2B5EF4-FFF2-40B4-BE49-F238E27FC236}">
                <a16:creationId xmlns:a16="http://schemas.microsoft.com/office/drawing/2014/main" id="{4631BBE8-769C-4D56-AFB5-0BE29BEC1E65}"/>
              </a:ext>
            </a:extLst>
          </p:cNvPr>
          <p:cNvSpPr/>
          <p:nvPr/>
        </p:nvSpPr>
        <p:spPr>
          <a:xfrm>
            <a:off x="9671433" y="7593804"/>
            <a:ext cx="7359267" cy="80888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807AC047-4E26-43C9-8C6B-1CEBE7EF49C5}"/>
              </a:ext>
            </a:extLst>
          </p:cNvPr>
          <p:cNvSpPr txBox="1"/>
          <p:nvPr/>
        </p:nvSpPr>
        <p:spPr>
          <a:xfrm>
            <a:off x="10090905" y="7878520"/>
            <a:ext cx="4944321" cy="1708160"/>
          </a:xfrm>
          <a:prstGeom prst="rect">
            <a:avLst/>
          </a:prstGeom>
          <a:noFill/>
          <a:ln>
            <a:noFill/>
          </a:ln>
        </p:spPr>
        <p:txBody>
          <a:bodyPr wrap="square" rtlCol="0">
            <a:spAutoFit/>
          </a:bodyPr>
          <a:lstStyle/>
          <a:p>
            <a:pPr algn="just"/>
            <a:r>
              <a:rPr lang="en-US" sz="5400" dirty="0"/>
              <a:t>Background</a:t>
            </a:r>
          </a:p>
          <a:p>
            <a:pPr algn="just">
              <a:lnSpc>
                <a:spcPct val="150000"/>
              </a:lnSpc>
            </a:pPr>
            <a:endParaRPr lang="en-US" sz="3600" dirty="0"/>
          </a:p>
        </p:txBody>
      </p:sp>
      <p:grpSp>
        <p:nvGrpSpPr>
          <p:cNvPr id="22" name="Group 21">
            <a:extLst>
              <a:ext uri="{FF2B5EF4-FFF2-40B4-BE49-F238E27FC236}">
                <a16:creationId xmlns:a16="http://schemas.microsoft.com/office/drawing/2014/main" id="{4ADF121C-E042-42F9-BA1C-A38D1BFC2209}"/>
              </a:ext>
            </a:extLst>
          </p:cNvPr>
          <p:cNvGrpSpPr/>
          <p:nvPr/>
        </p:nvGrpSpPr>
        <p:grpSpPr>
          <a:xfrm>
            <a:off x="6607675" y="13279311"/>
            <a:ext cx="2663559" cy="678816"/>
            <a:chOff x="6073449" y="13492693"/>
            <a:chExt cx="2663559" cy="678816"/>
          </a:xfrm>
        </p:grpSpPr>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B2810ADB-575D-4BF7-9500-4769849573C2}"/>
                    </a:ext>
                  </a:extLst>
                </p:cNvPr>
                <p:cNvSpPr/>
                <p:nvPr/>
              </p:nvSpPr>
              <p:spPr>
                <a:xfrm>
                  <a:off x="6137835" y="13574186"/>
                  <a:ext cx="2599173" cy="584775"/>
                </a:xfrm>
                <a:prstGeom prst="rect">
                  <a:avLst/>
                </a:prstGeom>
              </p:spPr>
              <p:txBody>
                <a:bodyPr wrap="none">
                  <a:spAutoFit/>
                </a:bodyPr>
                <a:lstStyle/>
                <a:p>
                  <a14:m>
                    <m:oMath xmlns:m="http://schemas.openxmlformats.org/officeDocument/2006/math">
                      <m:r>
                        <a:rPr lang="en-US" sz="3200">
                          <a:latin typeface="Cambria Math" panose="02040503050406030204" pitchFamily="18" charset="0"/>
                          <a:ea typeface="Helvetica Neue Medium" charset="0"/>
                          <a:cs typeface="Helvetica Neue Medium" charset="0"/>
                          <a:sym typeface="Wingdings"/>
                        </a:rPr>
                        <m:t>60</m:t>
                      </m:r>
                      <m:r>
                        <m:rPr>
                          <m:sty m:val="p"/>
                        </m:rPr>
                        <a:rPr lang="en-US" sz="3200">
                          <a:latin typeface="Cambria Math" panose="02040503050406030204" pitchFamily="18" charset="0"/>
                          <a:ea typeface="Helvetica Neue Medium" charset="0"/>
                          <a:cs typeface="Helvetica Neue Medium" charset="0"/>
                          <a:sym typeface="Wingdings"/>
                        </a:rPr>
                        <m:t>K</m:t>
                      </m:r>
                    </m:oMath>
                  </a14:m>
                  <a:r>
                    <a:rPr lang="en-US" sz="3200" dirty="0">
                      <a:sym typeface="Wingdings"/>
                    </a:rPr>
                    <a:t> fault sites</a:t>
                  </a:r>
                  <a:endParaRPr lang="en-US" sz="3200" dirty="0"/>
                </a:p>
              </p:txBody>
            </p:sp>
          </mc:Choice>
          <mc:Fallback>
            <p:sp>
              <p:nvSpPr>
                <p:cNvPr id="5" name="Rectangle 4">
                  <a:extLst>
                    <a:ext uri="{FF2B5EF4-FFF2-40B4-BE49-F238E27FC236}">
                      <a16:creationId xmlns:a16="http://schemas.microsoft.com/office/drawing/2014/main" id="{B2810ADB-575D-4BF7-9500-4769849573C2}"/>
                    </a:ext>
                  </a:extLst>
                </p:cNvPr>
                <p:cNvSpPr>
                  <a:spLocks noRot="1" noChangeAspect="1" noMove="1" noResize="1" noEditPoints="1" noAdjustHandles="1" noChangeArrowheads="1" noChangeShapeType="1" noTextEdit="1"/>
                </p:cNvSpPr>
                <p:nvPr/>
              </p:nvSpPr>
              <p:spPr>
                <a:xfrm>
                  <a:off x="6137835" y="13574186"/>
                  <a:ext cx="2599173" cy="584775"/>
                </a:xfrm>
                <a:prstGeom prst="rect">
                  <a:avLst/>
                </a:prstGeom>
                <a:blipFill>
                  <a:blip r:embed="rId14"/>
                  <a:stretch>
                    <a:fillRect t="-12500" r="-4684" b="-34375"/>
                  </a:stretch>
                </a:blipFill>
              </p:spPr>
              <p:txBody>
                <a:bodyPr/>
                <a:lstStyle/>
                <a:p>
                  <a:r>
                    <a:rPr lang="en-US">
                      <a:noFill/>
                    </a:rPr>
                    <a:t> </a:t>
                  </a:r>
                </a:p>
              </p:txBody>
            </p:sp>
          </mc:Fallback>
        </mc:AlternateContent>
        <p:sp>
          <p:nvSpPr>
            <p:cNvPr id="6" name="Right Brace 5">
              <a:extLst>
                <a:ext uri="{FF2B5EF4-FFF2-40B4-BE49-F238E27FC236}">
                  <a16:creationId xmlns:a16="http://schemas.microsoft.com/office/drawing/2014/main" id="{1B6D0F1A-355D-422E-B561-BE763F1F0785}"/>
                </a:ext>
              </a:extLst>
            </p:cNvPr>
            <p:cNvSpPr/>
            <p:nvPr/>
          </p:nvSpPr>
          <p:spPr>
            <a:xfrm>
              <a:off x="6073449" y="13492693"/>
              <a:ext cx="64386" cy="678816"/>
            </a:xfrm>
            <a:prstGeom prst="rightBrace">
              <a:avLst>
                <a:gd name="adj1" fmla="val 119284"/>
                <a:gd name="adj2" fmla="val 50000"/>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grpSp>
      <p:sp>
        <p:nvSpPr>
          <p:cNvPr id="7" name="Rectangle 6">
            <a:extLst>
              <a:ext uri="{FF2B5EF4-FFF2-40B4-BE49-F238E27FC236}">
                <a16:creationId xmlns:a16="http://schemas.microsoft.com/office/drawing/2014/main" id="{88DF79E7-76C5-4BAF-B16E-6BC448A66D3E}"/>
              </a:ext>
            </a:extLst>
          </p:cNvPr>
          <p:cNvSpPr/>
          <p:nvPr/>
        </p:nvSpPr>
        <p:spPr>
          <a:xfrm>
            <a:off x="13246053" y="19385139"/>
            <a:ext cx="3328265" cy="1754326"/>
          </a:xfrm>
          <a:prstGeom prst="rect">
            <a:avLst/>
          </a:prstGeom>
          <a:ln>
            <a:solidFill>
              <a:schemeClr val="tx1"/>
            </a:solidFill>
          </a:ln>
        </p:spPr>
        <p:txBody>
          <a:bodyPr wrap="square">
            <a:spAutoFit/>
          </a:bodyPr>
          <a:lstStyle/>
          <a:p>
            <a:r>
              <a:rPr lang="en-US" sz="3600" dirty="0"/>
              <a:t>Select representative threads</a:t>
            </a:r>
          </a:p>
        </p:txBody>
      </p:sp>
      <p:sp>
        <p:nvSpPr>
          <p:cNvPr id="139" name="Rectangle 138">
            <a:extLst>
              <a:ext uri="{FF2B5EF4-FFF2-40B4-BE49-F238E27FC236}">
                <a16:creationId xmlns:a16="http://schemas.microsoft.com/office/drawing/2014/main" id="{C66E352C-5BB9-49E8-9562-D8B322ABDCF6}"/>
              </a:ext>
            </a:extLst>
          </p:cNvPr>
          <p:cNvSpPr/>
          <p:nvPr/>
        </p:nvSpPr>
        <p:spPr>
          <a:xfrm>
            <a:off x="13210171" y="23889767"/>
            <a:ext cx="3249029" cy="1754326"/>
          </a:xfrm>
          <a:prstGeom prst="rect">
            <a:avLst/>
          </a:prstGeom>
          <a:ln>
            <a:solidFill>
              <a:schemeClr val="tx1"/>
            </a:solidFill>
          </a:ln>
        </p:spPr>
        <p:txBody>
          <a:bodyPr wrap="square">
            <a:spAutoFit/>
          </a:bodyPr>
          <a:lstStyle/>
          <a:p>
            <a:r>
              <a:rPr lang="en-US" sz="3600" dirty="0"/>
              <a:t>Prune common instruction blocks</a:t>
            </a:r>
          </a:p>
        </p:txBody>
      </p:sp>
      <p:sp>
        <p:nvSpPr>
          <p:cNvPr id="140" name="Rectangle 139">
            <a:extLst>
              <a:ext uri="{FF2B5EF4-FFF2-40B4-BE49-F238E27FC236}">
                <a16:creationId xmlns:a16="http://schemas.microsoft.com/office/drawing/2014/main" id="{6F61D680-EEB9-4B53-AC62-B2A351717D93}"/>
              </a:ext>
            </a:extLst>
          </p:cNvPr>
          <p:cNvSpPr/>
          <p:nvPr/>
        </p:nvSpPr>
        <p:spPr>
          <a:xfrm>
            <a:off x="13254386" y="28844540"/>
            <a:ext cx="3233936" cy="1200329"/>
          </a:xfrm>
          <a:prstGeom prst="rect">
            <a:avLst/>
          </a:prstGeom>
          <a:ln>
            <a:solidFill>
              <a:schemeClr val="tx1"/>
            </a:solidFill>
          </a:ln>
        </p:spPr>
        <p:txBody>
          <a:bodyPr wrap="square">
            <a:spAutoFit/>
          </a:bodyPr>
          <a:lstStyle/>
          <a:p>
            <a:r>
              <a:rPr lang="en-US" sz="3600" dirty="0"/>
              <a:t>Sample loop iterations</a:t>
            </a:r>
          </a:p>
        </p:txBody>
      </p:sp>
      <p:sp>
        <p:nvSpPr>
          <p:cNvPr id="141" name="Rectangle 140">
            <a:extLst>
              <a:ext uri="{FF2B5EF4-FFF2-40B4-BE49-F238E27FC236}">
                <a16:creationId xmlns:a16="http://schemas.microsoft.com/office/drawing/2014/main" id="{5AAA756A-9BBD-4C09-8FF6-A6F8EA84E55B}"/>
              </a:ext>
            </a:extLst>
          </p:cNvPr>
          <p:cNvSpPr/>
          <p:nvPr/>
        </p:nvSpPr>
        <p:spPr>
          <a:xfrm>
            <a:off x="13204024" y="32866184"/>
            <a:ext cx="3233936" cy="1754326"/>
          </a:xfrm>
          <a:prstGeom prst="rect">
            <a:avLst/>
          </a:prstGeom>
          <a:ln>
            <a:solidFill>
              <a:schemeClr val="tx1"/>
            </a:solidFill>
          </a:ln>
        </p:spPr>
        <p:txBody>
          <a:bodyPr wrap="square">
            <a:spAutoFit/>
          </a:bodyPr>
          <a:lstStyle/>
          <a:p>
            <a:r>
              <a:rPr lang="en-US" sz="3600"/>
              <a:t>Select representative bit </a:t>
            </a:r>
            <a:r>
              <a:rPr lang="en-US" sz="3600" dirty="0"/>
              <a:t>positions</a:t>
            </a:r>
          </a:p>
        </p:txBody>
      </p:sp>
      <p:grpSp>
        <p:nvGrpSpPr>
          <p:cNvPr id="12" name="Group 11">
            <a:extLst>
              <a:ext uri="{FF2B5EF4-FFF2-40B4-BE49-F238E27FC236}">
                <a16:creationId xmlns:a16="http://schemas.microsoft.com/office/drawing/2014/main" id="{918EEA49-9408-4237-97ED-2F4976EEB3D1}"/>
              </a:ext>
            </a:extLst>
          </p:cNvPr>
          <p:cNvGrpSpPr/>
          <p:nvPr/>
        </p:nvGrpSpPr>
        <p:grpSpPr>
          <a:xfrm>
            <a:off x="17335500" y="33426174"/>
            <a:ext cx="12514329" cy="3354677"/>
            <a:chOff x="32571335" y="28565929"/>
            <a:chExt cx="12315826" cy="3417932"/>
          </a:xfrm>
        </p:grpSpPr>
        <p:sp>
          <p:nvSpPr>
            <p:cNvPr id="136" name="Rectangle 135">
              <a:extLst>
                <a:ext uri="{FF2B5EF4-FFF2-40B4-BE49-F238E27FC236}">
                  <a16:creationId xmlns:a16="http://schemas.microsoft.com/office/drawing/2014/main" id="{A2AF481F-6D4E-432F-95D6-B4CE212A6B0E}"/>
                </a:ext>
              </a:extLst>
            </p:cNvPr>
            <p:cNvSpPr/>
            <p:nvPr/>
          </p:nvSpPr>
          <p:spPr>
            <a:xfrm>
              <a:off x="32571335" y="28565929"/>
              <a:ext cx="12315826" cy="341793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a:extLst>
                <a:ext uri="{FF2B5EF4-FFF2-40B4-BE49-F238E27FC236}">
                  <a16:creationId xmlns:a16="http://schemas.microsoft.com/office/drawing/2014/main" id="{117D750A-DC9E-4C51-836C-8168A6A86628}"/>
                </a:ext>
              </a:extLst>
            </p:cNvPr>
            <p:cNvSpPr txBox="1"/>
            <p:nvPr/>
          </p:nvSpPr>
          <p:spPr>
            <a:xfrm>
              <a:off x="33144034" y="28844540"/>
              <a:ext cx="11363096" cy="2919212"/>
            </a:xfrm>
            <a:prstGeom prst="rect">
              <a:avLst/>
            </a:prstGeom>
            <a:noFill/>
            <a:ln>
              <a:noFill/>
            </a:ln>
          </p:spPr>
          <p:txBody>
            <a:bodyPr wrap="square" rtlCol="0">
              <a:spAutoFit/>
            </a:bodyPr>
            <a:lstStyle/>
            <a:p>
              <a:pPr algn="just"/>
              <a:r>
                <a:rPr lang="en-US" sz="5400" dirty="0"/>
                <a:t>Reference</a:t>
              </a:r>
            </a:p>
            <a:p>
              <a:pPr algn="just"/>
              <a:r>
                <a:rPr lang="en-US" sz="3600" dirty="0" err="1"/>
                <a:t>Nie</a:t>
              </a:r>
              <a:r>
                <a:rPr lang="en-US" sz="3600" dirty="0"/>
                <a:t>, Bin, Lishan Yang, </a:t>
              </a:r>
              <a:r>
                <a:rPr lang="en-US" sz="3600" dirty="0" err="1"/>
                <a:t>Adwait</a:t>
              </a:r>
              <a:r>
                <a:rPr lang="en-US" sz="3600" dirty="0"/>
                <a:t> Jog, and Evgenia </a:t>
              </a:r>
              <a:r>
                <a:rPr lang="en-US" sz="3600" dirty="0" err="1"/>
                <a:t>Smirni</a:t>
              </a:r>
              <a:r>
                <a:rPr lang="en-US" sz="3600" dirty="0"/>
                <a:t>. "Fault Site Pruning for Practical Reliability Analysis of GPGPU Applications.“ In </a:t>
              </a:r>
              <a:r>
                <a:rPr lang="en-US" sz="3600" i="1" dirty="0"/>
                <a:t>Proceedings of the 51th Annual IEEE/ACM International Symposium on Microarchitecture</a:t>
              </a:r>
              <a:r>
                <a:rPr lang="en-US" sz="3600" dirty="0"/>
                <a:t>. ACM, 2018.</a:t>
              </a:r>
            </a:p>
          </p:txBody>
        </p:sp>
      </p:grpSp>
      <mc:AlternateContent xmlns:mc="http://schemas.openxmlformats.org/markup-compatibility/2006">
        <mc:Choice xmlns:a14="http://schemas.microsoft.com/office/drawing/2010/main" Requires="a14">
          <p:sp>
            <p:nvSpPr>
              <p:cNvPr id="144" name="TextBox 143">
                <a:extLst>
                  <a:ext uri="{FF2B5EF4-FFF2-40B4-BE49-F238E27FC236}">
                    <a16:creationId xmlns:a16="http://schemas.microsoft.com/office/drawing/2014/main" id="{284832FC-2012-4179-875F-43561DD637F4}"/>
                  </a:ext>
                </a:extLst>
              </p:cNvPr>
              <p:cNvSpPr txBox="1"/>
              <p:nvPr/>
            </p:nvSpPr>
            <p:spPr>
              <a:xfrm>
                <a:off x="991131" y="7936336"/>
                <a:ext cx="8311635" cy="7610097"/>
              </a:xfrm>
              <a:prstGeom prst="rect">
                <a:avLst/>
              </a:prstGeom>
              <a:noFill/>
              <a:ln>
                <a:noFill/>
              </a:ln>
            </p:spPr>
            <p:txBody>
              <a:bodyPr wrap="square" rtlCol="0">
                <a:spAutoFit/>
              </a:bodyPr>
              <a:lstStyle/>
              <a:p>
                <a:pPr algn="just"/>
                <a:r>
                  <a:rPr lang="en-US" sz="5400" dirty="0"/>
                  <a:t>Motivation</a:t>
                </a:r>
              </a:p>
              <a:p>
                <a:pPr marL="457200" indent="-457200">
                  <a:lnSpc>
                    <a:spcPct val="110000"/>
                  </a:lnSpc>
                  <a:buFont typeface="Arial" panose="020B0604020202020204" pitchFamily="34" charset="0"/>
                  <a:buChar char="•"/>
                </a:pPr>
                <a:r>
                  <a:rPr lang="en-US" sz="3600" dirty="0"/>
                  <a:t>Challenge in GPU reliability research: huge unreachable exhaustive fault sites for fault injection</a:t>
                </a:r>
              </a:p>
              <a:p>
                <a:pPr marL="914400" lvl="1" indent="-457200">
                  <a:lnSpc>
                    <a:spcPct val="110000"/>
                  </a:lnSpc>
                  <a:buFont typeface="Arial" panose="020B0604020202020204" pitchFamily="34" charset="0"/>
                  <a:buChar char="•"/>
                </a:pPr>
                <a:r>
                  <a:rPr lang="en-US" sz="3600" dirty="0"/>
                  <a:t>Benchmark GEMM:</a:t>
                </a:r>
              </a:p>
              <a:p>
                <a:pPr lvl="1">
                  <a:lnSpc>
                    <a:spcPct val="110000"/>
                  </a:lnSpc>
                </a:pPr>
                <a14:m>
                  <m:oMath xmlns:m="http://schemas.openxmlformats.org/officeDocument/2006/math">
                    <m:r>
                      <a:rPr lang="en-US" sz="3600"/>
                      <m:t>16384</m:t>
                    </m:r>
                  </m:oMath>
                </a14:m>
                <a:r>
                  <a:rPr lang="en-US" sz="3600" dirty="0"/>
                  <a:t> threads </a:t>
                </a:r>
                <a14:m>
                  <m:oMath xmlns:m="http://schemas.openxmlformats.org/officeDocument/2006/math">
                    <m:r>
                      <a:rPr lang="zh-CN" altLang="en-US" sz="3600" dirty="0"/>
                      <m:t>→</m:t>
                    </m:r>
                    <m:r>
                      <a:rPr lang="en-US" altLang="zh-CN" sz="3600" dirty="0"/>
                      <m:t>6.23×</m:t>
                    </m:r>
                    <m:sSup>
                      <m:sSupPr>
                        <m:ctrlPr>
                          <a:rPr lang="en-US" altLang="zh-CN" sz="3600" dirty="0"/>
                        </m:ctrlPr>
                      </m:sSupPr>
                      <m:e>
                        <m:r>
                          <a:rPr lang="en-US" altLang="zh-CN" sz="3600" dirty="0"/>
                          <m:t>10</m:t>
                        </m:r>
                      </m:e>
                      <m:sup>
                        <m:r>
                          <a:rPr lang="en-US" altLang="zh-CN" sz="3600" dirty="0"/>
                          <m:t>8</m:t>
                        </m:r>
                      </m:sup>
                    </m:sSup>
                  </m:oMath>
                </a14:m>
                <a:r>
                  <a:rPr lang="en-US" sz="3600" dirty="0"/>
                  <a:t> fault sites!</a:t>
                </a:r>
              </a:p>
              <a:p>
                <a:pPr marL="457200" indent="-457200">
                  <a:lnSpc>
                    <a:spcPct val="110000"/>
                  </a:lnSpc>
                  <a:buFont typeface="Arial" panose="020B0604020202020204" pitchFamily="34" charset="0"/>
                  <a:buChar char="•"/>
                </a:pPr>
                <a:r>
                  <a:rPr lang="en-US" sz="3600" dirty="0"/>
                  <a:t>Baseline solution: Random sampling based on statistics</a:t>
                </a:r>
              </a:p>
              <a:p>
                <a:pPr>
                  <a:lnSpc>
                    <a:spcPct val="110000"/>
                  </a:lnSpc>
                </a:pPr>
                <a:r>
                  <a:rPr lang="en-US" sz="3600" dirty="0"/>
                  <a:t>	Confidence Interval:</a:t>
                </a:r>
                <a14:m>
                  <m:oMath xmlns:m="http://schemas.openxmlformats.org/officeDocument/2006/math">
                    <m:r>
                      <a:rPr lang="en-US" altLang="zh-CN" sz="3600" i="1" dirty="0">
                        <a:latin typeface="Cambria Math" panose="02040503050406030204" pitchFamily="18" charset="0"/>
                      </a:rPr>
                      <m:t>9</m:t>
                    </m:r>
                    <m:r>
                      <a:rPr lang="en-US" altLang="zh-CN" sz="3600" i="1" dirty="0" smtClean="0">
                        <a:latin typeface="Cambria Math" panose="02040503050406030204" pitchFamily="18" charset="0"/>
                      </a:rPr>
                      <m:t>9</m:t>
                    </m:r>
                    <m:r>
                      <a:rPr lang="en-US" altLang="zh-CN" sz="3600" b="0" i="1" dirty="0" smtClean="0">
                        <a:latin typeface="Cambria Math" panose="02040503050406030204" pitchFamily="18" charset="0"/>
                      </a:rPr>
                      <m:t>.8%</m:t>
                    </m:r>
                  </m:oMath>
                </a14:m>
                <a:r>
                  <a:rPr lang="en-US" sz="3600" dirty="0"/>
                  <a:t> </a:t>
                </a:r>
              </a:p>
              <a:p>
                <a:pPr>
                  <a:lnSpc>
                    <a:spcPct val="110000"/>
                  </a:lnSpc>
                </a:pPr>
                <a:r>
                  <a:rPr lang="en-US" sz="3600" dirty="0"/>
                  <a:t>	</a:t>
                </a:r>
                <a:r>
                  <a:rPr lang="en-US" altLang="zh-CN" sz="3600" dirty="0"/>
                  <a:t>Error Margin: </a:t>
                </a:r>
                <a14:m>
                  <m:oMath xmlns:m="http://schemas.openxmlformats.org/officeDocument/2006/math">
                    <m:r>
                      <a:rPr lang="en-US" altLang="zh-CN" sz="3600" b="0" i="0" dirty="0" smtClean="0">
                        <a:latin typeface="Cambria Math" panose="02040503050406030204" pitchFamily="18" charset="0"/>
                      </a:rPr>
                      <m:t>1</m:t>
                    </m:r>
                    <m:r>
                      <a:rPr lang="en-US" altLang="zh-CN" sz="3600" b="0" i="1" dirty="0" smtClean="0">
                        <a:latin typeface="Cambria Math" panose="02040503050406030204" pitchFamily="18" charset="0"/>
                      </a:rPr>
                      <m:t>.26</m:t>
                    </m:r>
                    <m:r>
                      <a:rPr lang="en-US" altLang="zh-CN" sz="3600" i="1" dirty="0">
                        <a:latin typeface="Cambria Math" panose="02040503050406030204" pitchFamily="18" charset="0"/>
                      </a:rPr>
                      <m:t>%</m:t>
                    </m:r>
                  </m:oMath>
                </a14:m>
                <a:endParaRPr lang="en-US" sz="3600" dirty="0"/>
              </a:p>
              <a:p>
                <a:pPr marL="457200" indent="-457200">
                  <a:lnSpc>
                    <a:spcPct val="110000"/>
                  </a:lnSpc>
                  <a:buFont typeface="Arial" panose="020B0604020202020204" pitchFamily="34" charset="0"/>
                  <a:buChar char="•"/>
                </a:pPr>
                <a:r>
                  <a:rPr lang="en-US" sz="3600" dirty="0"/>
                  <a:t>Our goal: accurate &amp; effective fault injection methodology</a:t>
                </a:r>
              </a:p>
            </p:txBody>
          </p:sp>
        </mc:Choice>
        <mc:Fallback>
          <p:sp>
            <p:nvSpPr>
              <p:cNvPr id="144" name="TextBox 143">
                <a:extLst>
                  <a:ext uri="{FF2B5EF4-FFF2-40B4-BE49-F238E27FC236}">
                    <a16:creationId xmlns:a16="http://schemas.microsoft.com/office/drawing/2014/main" id="{284832FC-2012-4179-875F-43561DD637F4}"/>
                  </a:ext>
                </a:extLst>
              </p:cNvPr>
              <p:cNvSpPr txBox="1">
                <a:spLocks noRot="1" noChangeAspect="1" noMove="1" noResize="1" noEditPoints="1" noAdjustHandles="1" noChangeArrowheads="1" noChangeShapeType="1" noTextEdit="1"/>
              </p:cNvSpPr>
              <p:nvPr/>
            </p:nvSpPr>
            <p:spPr>
              <a:xfrm>
                <a:off x="991131" y="7936336"/>
                <a:ext cx="8311635" cy="7610097"/>
              </a:xfrm>
              <a:prstGeom prst="rect">
                <a:avLst/>
              </a:prstGeom>
              <a:blipFill>
                <a:blip r:embed="rId15"/>
                <a:stretch>
                  <a:fillRect l="-3962" t="-2244" r="-220" b="-2163"/>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46120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391</TotalTime>
  <Words>477</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Helvetica Neue Medium</vt:lpstr>
      <vt:lpstr>等线</vt:lpstr>
      <vt:lpstr>Arial</vt:lpstr>
      <vt:lpstr>Calibri</vt:lpstr>
      <vt:lpstr>Calibri Light</vt:lpstr>
      <vt:lpstr>Cambria Math</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 L</dc:creator>
  <cp:lastModifiedBy>Y L</cp:lastModifiedBy>
  <cp:revision>267</cp:revision>
  <dcterms:created xsi:type="dcterms:W3CDTF">2018-10-16T18:32:29Z</dcterms:created>
  <dcterms:modified xsi:type="dcterms:W3CDTF">2018-10-16T22:20:49Z</dcterms:modified>
</cp:coreProperties>
</file>