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18" r:id="rId2"/>
    <p:sldId id="288" r:id="rId3"/>
    <p:sldId id="302" r:id="rId4"/>
    <p:sldId id="322" r:id="rId5"/>
    <p:sldId id="323" r:id="rId6"/>
    <p:sldId id="328" r:id="rId7"/>
    <p:sldId id="292" r:id="rId8"/>
    <p:sldId id="293" r:id="rId9"/>
    <p:sldId id="294" r:id="rId10"/>
    <p:sldId id="332" r:id="rId11"/>
    <p:sldId id="280" r:id="rId12"/>
    <p:sldId id="342" r:id="rId13"/>
    <p:sldId id="303" r:id="rId14"/>
    <p:sldId id="333" r:id="rId15"/>
    <p:sldId id="334" r:id="rId16"/>
    <p:sldId id="335" r:id="rId17"/>
    <p:sldId id="336" r:id="rId18"/>
    <p:sldId id="315" r:id="rId19"/>
    <p:sldId id="309" r:id="rId20"/>
    <p:sldId id="258" r:id="rId21"/>
    <p:sldId id="344" r:id="rId22"/>
    <p:sldId id="337" r:id="rId23"/>
    <p:sldId id="338" r:id="rId24"/>
    <p:sldId id="339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BC9F9-E010-4461-BA44-187ED0CEA892}">
          <p14:sldIdLst>
            <p14:sldId id="318"/>
            <p14:sldId id="288"/>
            <p14:sldId id="302"/>
            <p14:sldId id="322"/>
            <p14:sldId id="323"/>
            <p14:sldId id="328"/>
            <p14:sldId id="292"/>
            <p14:sldId id="293"/>
            <p14:sldId id="294"/>
            <p14:sldId id="332"/>
            <p14:sldId id="280"/>
            <p14:sldId id="342"/>
            <p14:sldId id="303"/>
            <p14:sldId id="333"/>
            <p14:sldId id="334"/>
            <p14:sldId id="335"/>
            <p14:sldId id="336"/>
            <p14:sldId id="315"/>
            <p14:sldId id="309"/>
            <p14:sldId id="258"/>
          </p14:sldIdLst>
        </p14:section>
        <p14:section name="backup" id="{7F22AE75-9F15-4590-A800-A58FDACCF7C9}">
          <p14:sldIdLst>
            <p14:sldId id="344"/>
            <p14:sldId id="337"/>
            <p14:sldId id="338"/>
            <p14:sldId id="339"/>
            <p14:sldId id="340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27F00"/>
    <a:srgbClr val="A6A200"/>
    <a:srgbClr val="C7B939"/>
    <a:srgbClr val="4472C4"/>
    <a:srgbClr val="000000"/>
    <a:srgbClr val="385723"/>
    <a:srgbClr val="DFF1D3"/>
    <a:srgbClr val="D6EA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499" autoAdjust="0"/>
  </p:normalViewPr>
  <p:slideViewPr>
    <p:cSldViewPr snapToGrid="0">
      <p:cViewPr varScale="1">
        <p:scale>
          <a:sx n="60" d="100"/>
          <a:sy n="60" d="100"/>
        </p:scale>
        <p:origin x="90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E620-2537-417B-8C97-E4FB1FD2C331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846A-8368-4679-B27C-8CF3CBFC45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HPC DL VR.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benchmarks from </a:t>
            </a:r>
            <a:r>
              <a:rPr lang="en-US" dirty="0" err="1"/>
              <a:t>rodinia</a:t>
            </a:r>
            <a:r>
              <a:rPr lang="en-US" dirty="0"/>
              <a:t> and </a:t>
            </a:r>
            <a:r>
              <a:rPr lang="en-US" dirty="0" err="1"/>
              <a:t>polybench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benchmarks from </a:t>
            </a:r>
            <a:r>
              <a:rPr lang="en-US" dirty="0" err="1"/>
              <a:t>rodinia</a:t>
            </a:r>
            <a:r>
              <a:rPr lang="en-US" dirty="0"/>
              <a:t> and </a:t>
            </a:r>
            <a:r>
              <a:rPr lang="en-US" dirty="0" err="1"/>
              <a:t>polybench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02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Log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65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先放</a:t>
            </a:r>
            <a:r>
              <a:rPr lang="en-US" altLang="zh-CN" dirty="0"/>
              <a:t>60K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22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先放</a:t>
            </a:r>
            <a:r>
              <a:rPr lang="en-US" altLang="zh-CN" dirty="0"/>
              <a:t>60K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先放</a:t>
            </a:r>
            <a:r>
              <a:rPr lang="en-US" altLang="zh-CN" dirty="0"/>
              <a:t>60K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88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先放</a:t>
            </a:r>
            <a:r>
              <a:rPr lang="en-US" altLang="zh-CN" dirty="0"/>
              <a:t>60K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;   32x / 1000x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8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;   32x / 1000x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9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 errors</a:t>
            </a:r>
            <a:r>
              <a:rPr lang="zh-CN" altLang="en-US" dirty="0"/>
              <a:t> 过度  </a:t>
            </a:r>
            <a:r>
              <a:rPr lang="en-US" altLang="zh-CN" dirty="0"/>
              <a:t>most common observed error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字还是黑的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Intro</a:t>
            </a:r>
            <a:r>
              <a:rPr lang="zh-CN" altLang="en-US" dirty="0"/>
              <a:t>是怎么写的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the NSF grants, and thank you for listening. research Internship and other opportunities. I am glad to take any questions. </a:t>
            </a:r>
          </a:p>
          <a:p>
            <a:r>
              <a:rPr lang="en-US" dirty="0"/>
              <a:t>Good question!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7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Backup: why 60K? </a:t>
            </a:r>
            <a:r>
              <a:rPr lang="en-US" altLang="zh-CN" dirty="0" err="1"/>
              <a:t>Fomular</a:t>
            </a:r>
            <a:r>
              <a:rPr lang="en-US" altLang="zh-CN" dirty="0"/>
              <a:t>. Not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69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8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92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9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 怎么选。等间距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GPU: parallel  Typically.  GEMM: matrix </a:t>
            </a:r>
            <a:r>
              <a:rPr lang="en-US" dirty="0" err="1"/>
              <a:t>mul</a:t>
            </a:r>
            <a:r>
              <a:rPr lang="en-US" dirty="0"/>
              <a:t>.    GEMM: 16Kthd x #</a:t>
            </a:r>
            <a:r>
              <a:rPr lang="en-US" dirty="0" err="1"/>
              <a:t>insn</a:t>
            </a:r>
            <a:r>
              <a:rPr lang="en-US" dirty="0"/>
              <a:t> x #bit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&amp; 5 </a:t>
            </a:r>
            <a:r>
              <a:rPr lang="zh-CN" altLang="en-US" dirty="0"/>
              <a:t>连在一起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million </a:t>
            </a:r>
            <a:r>
              <a:rPr lang="en-US" dirty="0" err="1"/>
              <a:t>exps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1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颜色 备选方案。 </a:t>
            </a:r>
            <a:r>
              <a:rPr lang="en-US" altLang="zh-CN" dirty="0"/>
              <a:t>Pdf &amp; ppt; U pan</a:t>
            </a:r>
          </a:p>
          <a:p>
            <a:endParaRPr lang="en-US" dirty="0"/>
          </a:p>
          <a:p>
            <a:r>
              <a:rPr lang="zh-CN" altLang="en-US" dirty="0"/>
              <a:t>圈出来，不同线框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Group 1,2,3</a:t>
            </a:r>
            <a:r>
              <a:rPr lang="zh-CN" altLang="en-US" dirty="0"/>
              <a:t> 加文字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Icnt</a:t>
            </a:r>
            <a:r>
              <a:rPr lang="en-US" altLang="zh-CN" dirty="0"/>
              <a:t> -&gt; </a:t>
            </a:r>
            <a:r>
              <a:rPr lang="en-US" altLang="zh-CN" dirty="0" err="1"/>
              <a:t>insn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Check CTA, highlight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加线太乱。</a:t>
            </a:r>
            <a:endParaRPr lang="en-US" altLang="zh-CN" dirty="0"/>
          </a:p>
          <a:p>
            <a:r>
              <a:rPr lang="zh-CN" altLang="en-US" dirty="0"/>
              <a:t>用不同颜色</a:t>
            </a:r>
            <a:r>
              <a:rPr lang="en-US" altLang="zh-CN" dirty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 to represent a. we </a:t>
            </a:r>
            <a:r>
              <a:rPr lang="en-US" dirty="0" err="1"/>
              <a:t>ve</a:t>
            </a:r>
            <a:r>
              <a:rPr lang="en-US" dirty="0"/>
              <a:t> done </a:t>
            </a:r>
            <a:r>
              <a:rPr lang="en-US" dirty="0" err="1"/>
              <a:t>evertyh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data 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7E8D-D7A5-4BE9-A15A-6F5A819B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F1B2-C31B-46AE-AC92-AA975F109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AA57-A760-4878-9C33-5B2ABCC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7D0D-172F-4EB0-BA52-9E1C40BCFF30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E5B-2F30-41D4-8CE9-0BE15B1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68B-D818-4087-882A-F423A8CA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AAA8-BABA-4634-964B-E75C08B4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EE087-8BD5-4206-B6B8-3492B74F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C60F-26E9-49A3-B297-DE6B8F6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40C6-88F6-4C12-A8C2-E38265345B92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CFE5-8A27-4A4F-B99B-A51E6C17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D80E-644A-4B1B-9F39-2A71B73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39AF1-2D39-41C2-B1F4-BCD73C1AB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FDF6-D72D-48E7-9419-522B08AA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EFE7-D43B-4DBF-B5B6-6DDEFDBA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2B3-137D-4DF8-A5A4-DF869752300B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1734-79F2-44A8-A235-8D1C4228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01F3-46CB-4653-95BA-C58F878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CB89-4B36-4B64-A155-88BC0418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D2D9-C210-4EEA-B6DF-45237D49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239E-4ADD-421C-9518-B6B95E1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282-B76A-41A8-8768-349AA844DABE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678C-82E0-4D92-B6EE-502BF81A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2825-D403-47E8-8C09-716391F3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9A27-AA92-4BE9-8694-8F8F1EFA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19AE-30C6-4734-899B-F500B1B8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63D7-28AF-42A6-8F97-67DC487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4AB-5324-4F51-B3D1-F0459B046355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8ABD-7D0A-4494-9B9B-2F6CEE06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8B31-82B3-42DE-BB58-DD270323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42C-DDF5-4344-B2FF-41CA89DF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599-7AAA-465A-88D6-669F0584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71AC-4A88-4195-B95F-C5E8827F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91B4-1E06-486B-815C-816A6C2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0C0-F245-433A-A156-7AE280C1A919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3F88-0F25-4659-A665-4A885954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AF8E6-EAC8-4BBA-B520-34B08CF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FE76-BEC1-47B1-A786-2F9EC78D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5644-2E55-493B-AC08-AE3E36CB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1E4A-6BD7-40B5-9148-F8D35CA3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A3EA-7F4E-430D-AC07-0D2FADD6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AD5B2-C69B-40AB-9AF3-19F188631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EB107-56DE-41CD-BB36-F181BD21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2B30-8A91-4285-9232-6A5860A4A61C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4C64-685B-478E-A933-6EE838C3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FC522-B441-4299-B07E-8101D1E4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C55A-65F6-492D-AA46-8C8E97A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B6985-07BB-4902-B0A4-E9816E80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F82-B24B-4A06-A33B-5590CF7B13A5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307C2-3F6F-4CDF-BF80-34153AEE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5EEBE-35D6-4E52-8879-35FEAD2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8EC57-399A-497F-A74E-28543098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40FF-E4BD-4655-9BA0-9EFAE1449BD5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A69B-5F2B-4837-AE79-E0329CCF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B9EB-CDB7-42CF-89DD-B4B70176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E480-4B5F-49BE-BC37-01BFBDBF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1602-5B17-4440-8175-421E6E2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643B-B177-4FC4-ACEC-75247D33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005D-E33A-4379-ADCF-828BB4E6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6916-A2DB-46C7-B2F7-DDDCBBAA5654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689C-ABF4-43DF-8ECE-9895F60B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0ACC-8787-439B-B7E8-0AC8FDF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F22-0E92-4F2D-9198-1B1A8A56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E2A37-BA17-43EA-AB65-6ADC74AF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4A18-8826-4AC9-B381-3B47E50A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03A0-74E7-48E5-BDD5-E4C21FCA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AFD-E884-4125-AF8C-7F2DBF30B3EB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AA6D-6356-46F9-B31D-EFF53495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966A-E89C-4EE5-B779-EBEE3BC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E80AB-9300-4D66-966E-FD3CDC59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CF63-F442-4434-9E62-DAB3019A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3D89-D638-4A0F-AF4C-C6310019B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0E696-F00B-4BF2-93C8-3268532A9A60}" type="datetime1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064A-E54E-4375-954B-D5707815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67EC-73BD-4C39-A85A-FC113AADF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6E1-B377-43C3-9335-23D478C2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933" y="1411483"/>
            <a:ext cx="10058400" cy="142705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Fault Site Pruning for Practical Reliability Analysis of GPGPU Applications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272AC-ED7B-49F4-949D-156EA589808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4" y="304800"/>
            <a:ext cx="4660791" cy="889788"/>
            <a:chOff x="-7086600" y="3501973"/>
            <a:chExt cx="8382000" cy="1600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663B8-C8A8-4EAA-B1C0-F44AADD0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5" r="35714" b="43676"/>
            <a:stretch/>
          </p:blipFill>
          <p:spPr>
            <a:xfrm>
              <a:off x="-7086600" y="3501973"/>
              <a:ext cx="1752600" cy="16002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899C1-1504-4B9E-AFA8-B3D90FCEA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72" b="-1"/>
            <a:stretch/>
          </p:blipFill>
          <p:spPr>
            <a:xfrm>
              <a:off x="-5105400" y="3581400"/>
              <a:ext cx="6400800" cy="12338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743AC-D284-49A0-9329-6297027EDFF2}"/>
              </a:ext>
            </a:extLst>
          </p:cNvPr>
          <p:cNvSpPr/>
          <p:nvPr/>
        </p:nvSpPr>
        <p:spPr>
          <a:xfrm>
            <a:off x="1325053" y="2678978"/>
            <a:ext cx="9144000" cy="124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Bin </a:t>
            </a:r>
            <a:r>
              <a:rPr lang="en-US" sz="2400" dirty="0" err="1">
                <a:solidFill>
                  <a:schemeClr val="tx1"/>
                </a:solidFill>
              </a:rPr>
              <a:t>Nie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Lishan Yang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Adwait</a:t>
            </a:r>
            <a:r>
              <a:rPr lang="en-US" sz="2400" dirty="0">
                <a:solidFill>
                  <a:schemeClr val="tx1"/>
                </a:solidFill>
              </a:rPr>
              <a:t> Jog, and Evgenia </a:t>
            </a:r>
            <a:r>
              <a:rPr lang="en-US" sz="2400" dirty="0" err="1">
                <a:solidFill>
                  <a:schemeClr val="tx1"/>
                </a:solidFill>
              </a:rPr>
              <a:t>Smirni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College of William &amp; Mary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E6412C-C85D-40F3-8D48-391D0D8DA772}"/>
              </a:ext>
            </a:extLst>
          </p:cNvPr>
          <p:cNvCxnSpPr/>
          <p:nvPr/>
        </p:nvCxnSpPr>
        <p:spPr>
          <a:xfrm>
            <a:off x="1156586" y="2818659"/>
            <a:ext cx="984586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0B116EE-BB7F-41D8-9028-597C30DEC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 r="50425" b="25972"/>
          <a:stretch/>
        </p:blipFill>
        <p:spPr>
          <a:xfrm>
            <a:off x="1544743" y="4034629"/>
            <a:ext cx="4017414" cy="26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D9516-58B1-4316-8B9A-68C07E8DC6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t="14103" r="27679" b="24096"/>
          <a:stretch/>
        </p:blipFill>
        <p:spPr>
          <a:xfrm>
            <a:off x="4389860" y="4039564"/>
            <a:ext cx="3663018" cy="267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A965A-8551-4A3F-8AA6-08E1918040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b="24204"/>
          <a:stretch/>
        </p:blipFill>
        <p:spPr>
          <a:xfrm>
            <a:off x="7031052" y="3428999"/>
            <a:ext cx="3583243" cy="32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Content Placeholder 7">
            <a:extLst>
              <a:ext uri="{FF2B5EF4-FFF2-40B4-BE49-F238E27FC236}">
                <a16:creationId xmlns:a16="http://schemas.microsoft.com/office/drawing/2014/main" id="{F54D7E58-D2FD-4C11-A4B7-AA9EF26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2097057"/>
            <a:ext cx="4755644" cy="353422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97A7F70-A288-4F19-BAFB-8E7A5EEBB376}"/>
              </a:ext>
            </a:extLst>
          </p:cNvPr>
          <p:cNvSpPr txBox="1"/>
          <p:nvPr/>
        </p:nvSpPr>
        <p:spPr>
          <a:xfrm>
            <a:off x="8200567" y="55763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MVT</a:t>
            </a:r>
            <a:r>
              <a:rPr lang="en-US" dirty="0"/>
              <a:t> K1</a:t>
            </a:r>
          </a:p>
        </p:txBody>
      </p:sp>
    </p:spTree>
    <p:extLst>
      <p:ext uri="{BB962C8B-B14F-4D97-AF65-F5344CB8AC3E}">
        <p14:creationId xmlns:p14="http://schemas.microsoft.com/office/powerpoint/2010/main" val="26043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r>
              <a:rPr lang="en-US" i="1" dirty="0"/>
              <a:t>  </a:t>
            </a:r>
            <a:r>
              <a:rPr lang="en-US" i="1" u="sng" dirty="0"/>
              <a:t>Fault Site Pruning</a:t>
            </a:r>
            <a:r>
              <a:rPr lang="en-US" i="1" dirty="0"/>
              <a:t>  </a:t>
            </a:r>
            <a:r>
              <a:rPr lang="en-US" dirty="0"/>
              <a:t>vs.  </a:t>
            </a:r>
            <a:r>
              <a:rPr lang="en-US" i="1" u="sng" dirty="0"/>
              <a:t>Baseline</a:t>
            </a:r>
          </a:p>
          <a:p>
            <a:pPr lvl="1"/>
            <a:r>
              <a:rPr lang="en-US" i="1" dirty="0"/>
              <a:t>Baseline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60K</a:t>
            </a:r>
            <a:r>
              <a:rPr lang="en-US" dirty="0"/>
              <a:t> </a:t>
            </a:r>
            <a:r>
              <a:rPr lang="en-US" altLang="zh-CN" dirty="0"/>
              <a:t>fault</a:t>
            </a:r>
            <a:r>
              <a:rPr lang="en-US" dirty="0"/>
              <a:t> sites (confidence interval=99.8%, error margin=1.26%)</a:t>
            </a:r>
          </a:p>
          <a:p>
            <a:pPr lvl="2"/>
            <a:r>
              <a:rPr lang="en-US" dirty="0"/>
              <a:t>Closest to ground truth</a:t>
            </a:r>
          </a:p>
          <a:p>
            <a:endParaRPr lang="en-US" i="1" u="sng" dirty="0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C3B238D-A5B9-4917-B8FF-8D55C0FA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" y="2611971"/>
            <a:ext cx="12099206" cy="41996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r>
              <a:rPr lang="en-US" i="1" dirty="0"/>
              <a:t>  </a:t>
            </a:r>
            <a:r>
              <a:rPr lang="en-US" i="1" u="sng" dirty="0"/>
              <a:t>Fault Site Pruning</a:t>
            </a:r>
            <a:r>
              <a:rPr lang="en-US" i="1" dirty="0"/>
              <a:t>  </a:t>
            </a:r>
            <a:r>
              <a:rPr lang="en-US" dirty="0"/>
              <a:t>vs.  </a:t>
            </a:r>
            <a:r>
              <a:rPr lang="en-US" i="1" u="sng" dirty="0"/>
              <a:t>Baseline </a:t>
            </a:r>
            <a:r>
              <a:rPr lang="en-US" u="sng" dirty="0"/>
              <a:t>(closest to ground truth</a:t>
            </a:r>
            <a:r>
              <a:rPr lang="en-US" i="1" u="sng" dirty="0"/>
              <a:t>)</a:t>
            </a:r>
          </a:p>
          <a:p>
            <a:pPr lvl="1"/>
            <a:r>
              <a:rPr lang="en-US" i="1" dirty="0"/>
              <a:t>Baseline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60K</a:t>
            </a:r>
            <a:r>
              <a:rPr lang="en-US" dirty="0"/>
              <a:t> </a:t>
            </a:r>
            <a:r>
              <a:rPr lang="en-US" altLang="zh-CN" dirty="0"/>
              <a:t>fault</a:t>
            </a:r>
            <a:r>
              <a:rPr lang="en-US" dirty="0"/>
              <a:t> sites (confidence interval=99.8%, error margin=1.26%)</a:t>
            </a:r>
          </a:p>
          <a:p>
            <a:endParaRPr lang="en-US" i="1" u="sng" dirty="0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C3B238D-A5B9-4917-B8FF-8D55C0FA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" y="2611971"/>
            <a:ext cx="12099206" cy="41996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A3520-5E70-4769-9689-1ADA115810EE}"/>
              </a:ext>
            </a:extLst>
          </p:cNvPr>
          <p:cNvSpPr/>
          <p:nvPr/>
        </p:nvSpPr>
        <p:spPr>
          <a:xfrm>
            <a:off x="1779457" y="2912533"/>
            <a:ext cx="1518746" cy="244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41600" y="-234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57206E-5D66-4FC5-9BFC-4495A0AC3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AF35925C-F207-4508-91F8-4573FF6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A3520-5E70-4769-9689-1ADA115810EE}"/>
              </a:ext>
            </a:extLst>
          </p:cNvPr>
          <p:cNvSpPr/>
          <p:nvPr/>
        </p:nvSpPr>
        <p:spPr>
          <a:xfrm>
            <a:off x="1775224" y="2912533"/>
            <a:ext cx="1170913" cy="2442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41600" y="-234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57206E-5D66-4FC5-9BFC-4495A0AC3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01A98FF-7BB9-47D5-96B7-14A2D5AEE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A3520-5E70-4769-9689-1ADA115810EE}"/>
              </a:ext>
            </a:extLst>
          </p:cNvPr>
          <p:cNvSpPr/>
          <p:nvPr/>
        </p:nvSpPr>
        <p:spPr>
          <a:xfrm>
            <a:off x="2078740" y="3503347"/>
            <a:ext cx="858932" cy="1851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41600" y="-234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57206E-5D66-4FC5-9BFC-4495A0AC3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CAB951B9-8275-4E9F-98E7-786DDF2F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A3520-5E70-4769-9689-1ADA115810EE}"/>
              </a:ext>
            </a:extLst>
          </p:cNvPr>
          <p:cNvSpPr/>
          <p:nvPr/>
        </p:nvSpPr>
        <p:spPr>
          <a:xfrm>
            <a:off x="2373698" y="3996719"/>
            <a:ext cx="563973" cy="1358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41600" y="-234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57206E-5D66-4FC5-9BFC-4495A0AC3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11D9AE1-7ABC-4DF7-BE40-267702C8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11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A3520-5E70-4769-9689-1ADA115810EE}"/>
              </a:ext>
            </a:extLst>
          </p:cNvPr>
          <p:cNvSpPr/>
          <p:nvPr/>
        </p:nvSpPr>
        <p:spPr>
          <a:xfrm>
            <a:off x="2662182" y="3996719"/>
            <a:ext cx="275489" cy="1358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41600" y="-234774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57206E-5D66-4FC5-9BFC-4495A0AC3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02FF9A84-AFFD-4526-AD3A-DF163B6F6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0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6497D0-563F-43D8-B26E-556A7AF6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3A7AF4E-E6F6-4179-B2E6-49820025A81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395" y="3162524"/>
              <a:ext cx="6624320" cy="158845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7667">
                      <a:extLst>
                        <a:ext uri="{9D8B030D-6E8A-4147-A177-3AD203B41FA5}">
                          <a16:colId xmlns:a16="http://schemas.microsoft.com/office/drawing/2014/main" val="1276638066"/>
                        </a:ext>
                      </a:extLst>
                    </a:gridCol>
                    <a:gridCol w="2638546">
                      <a:extLst>
                        <a:ext uri="{9D8B030D-6E8A-4147-A177-3AD203B41FA5}">
                          <a16:colId xmlns:a16="http://schemas.microsoft.com/office/drawing/2014/main" val="1364917366"/>
                        </a:ext>
                      </a:extLst>
                    </a:gridCol>
                    <a:gridCol w="2208107">
                      <a:extLst>
                        <a:ext uri="{9D8B030D-6E8A-4147-A177-3AD203B41FA5}">
                          <a16:colId xmlns:a16="http://schemas.microsoft.com/office/drawing/2014/main" val="190170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Exhaustive Fault Sites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Pruned Fault Sites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9416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Average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29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1190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797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Min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09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318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5206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6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23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4678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2052254"/>
                      </a:ext>
                    </a:extLst>
                  </a:tr>
                </a:tbl>
              </a:graphicData>
            </a:graphic>
          </p:graphicFrame>
        </mc:Choice>
        <mc:Fallback xmlns:mv="urn:schemas-microsoft-com:mac:vml" xmlns="">
          <p:graphicFrame>
            <p:nvGraphicFramePr>
              <p:cNvPr id="21" name="Table 20">
                <a:extLst>
                  <a:ext uri="{FF2B5EF4-FFF2-40B4-BE49-F238E27FC236}">
                    <a16:creation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D3A7AF4E-E6F6-4179-B2E6-49820025A8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mv="urn:schemas-microsoft-com:mac:vml" xmlns:p14="http://schemas.microsoft.com/office/powerpoint/2010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445584021"/>
                  </p:ext>
                </p:extLst>
              </p:nvPr>
            </p:nvGraphicFramePr>
            <p:xfrm>
              <a:off x="4183395" y="3162524"/>
              <a:ext cx="6624320" cy="158845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7667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276638066"/>
                        </a:ext>
                      </a:extLst>
                    </a:gridCol>
                    <a:gridCol w="2638546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64917366"/>
                        </a:ext>
                      </a:extLst>
                    </a:gridCol>
                    <a:gridCol w="2208107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9017069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Exhaustive Fault Sites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Pruned Fault Sites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2294163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Average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67667" t="-106061" r="-8429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0552" t="-106061" r="-829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7879755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Min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667" t="-206061" r="-8429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52" t="-206061" r="-82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8952066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667" t="-310769" r="-8429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52" t="-310769" r="-82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620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A9B13-C76E-48A4-BA3B-8D2D2A8D7D78}"/>
              </a:ext>
            </a:extLst>
          </p:cNvPr>
          <p:cNvSpPr/>
          <p:nvPr/>
        </p:nvSpPr>
        <p:spPr>
          <a:xfrm>
            <a:off x="5723950" y="5027295"/>
            <a:ext cx="3804440" cy="65511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Helvetica Neue Medium" charset="0"/>
              </a:rPr>
              <a:t>108,403x</a:t>
            </a: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Helvetica Neue Medium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Reduction!</a:t>
            </a:r>
          </a:p>
        </p:txBody>
      </p:sp>
    </p:spTree>
    <p:extLst>
      <p:ext uri="{BB962C8B-B14F-4D97-AF65-F5344CB8AC3E}">
        <p14:creationId xmlns:p14="http://schemas.microsoft.com/office/powerpoint/2010/main" val="4100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GPGPU applications: huge unreachable exhaustive fault sites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Progressive Fault Site Pruning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GPGPU-specific features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Accurate</a:t>
            </a:r>
            <a:r>
              <a:rPr lang="en-US" sz="3200" dirty="0"/>
              <a:t> GPU reliability assessment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Significant reduction: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Up to 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orders of magnitude 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108,403x</a:t>
            </a:r>
            <a:r>
              <a:rPr lang="en-US" sz="2800" dirty="0"/>
              <a:t> on average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800" dirty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Soft Errors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35789D-2347-4DAA-B48C-57DA1B17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Adobe 黑体 Std R" panose="020B0400000000000000" pitchFamily="34" charset="-122"/>
              </a:rPr>
              <a:t>Soft errors: </a:t>
            </a:r>
            <a:r>
              <a:rPr lang="en-US">
                <a:ea typeface="Adobe 黑体 Std R" panose="020B0400000000000000" pitchFamily="34" charset="-122"/>
              </a:rPr>
              <a:t>most commonly </a:t>
            </a:r>
            <a:r>
              <a:rPr lang="en-US" dirty="0">
                <a:ea typeface="Adobe 黑体 Std R" panose="020B0400000000000000" pitchFamily="34" charset="-122"/>
              </a:rPr>
              <a:t>observed errors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Adobe 黑体 Std R" panose="020B0400000000000000" pitchFamily="34" charset="-122"/>
              </a:rPr>
              <a:t>Single bit flips</a:t>
            </a:r>
          </a:p>
          <a:p>
            <a:pPr>
              <a:lnSpc>
                <a:spcPct val="100000"/>
              </a:lnSpc>
            </a:pPr>
            <a:endParaRPr lang="en-US" dirty="0">
              <a:ea typeface="Adobe 黑体 Std R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4472C4"/>
                </a:solidFill>
                <a:ea typeface="Adobe 黑体 Std R" panose="020B0400000000000000" pitchFamily="34" charset="-122"/>
              </a:rPr>
              <a:t>Masked</a:t>
            </a:r>
            <a:r>
              <a:rPr lang="en-US" dirty="0">
                <a:solidFill>
                  <a:srgbClr val="4472C4"/>
                </a:solidFill>
                <a:ea typeface="Adobe 黑体 Std R" panose="020B0400000000000000" pitchFamily="34" charset="-122"/>
              </a:rPr>
              <a:t> 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4472C4"/>
                </a:solidFill>
                <a:ea typeface="Adobe 黑体 Std R" panose="020B0400000000000000" pitchFamily="34" charset="-122"/>
              </a:rPr>
              <a:t>Correct answer.</a:t>
            </a: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827F00"/>
                </a:solidFill>
                <a:ea typeface="Adobe 黑体 Std R" panose="020B0400000000000000" pitchFamily="34" charset="-122"/>
              </a:rPr>
              <a:t>Silent Data Corruption (SDC) </a:t>
            </a:r>
            <a:r>
              <a:rPr lang="en-US" dirty="0">
                <a:solidFill>
                  <a:srgbClr val="827F00"/>
                </a:solidFill>
                <a:ea typeface="Adobe 黑体 Std R" panose="020B0400000000000000" pitchFamily="34" charset="-122"/>
              </a:rPr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827F00"/>
                </a:solidFill>
                <a:ea typeface="Adobe 黑体 Std R" panose="020B0400000000000000" pitchFamily="34" charset="-122"/>
              </a:rPr>
              <a:t>Wrong answer.</a:t>
            </a: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C00000"/>
                </a:solidFill>
                <a:ea typeface="Adobe 黑体 Std R" panose="020B0400000000000000" pitchFamily="34" charset="-122"/>
              </a:rPr>
              <a:t>Other</a:t>
            </a:r>
            <a:r>
              <a:rPr lang="en-US" dirty="0">
                <a:solidFill>
                  <a:srgbClr val="C00000"/>
                </a:solidFill>
                <a:ea typeface="Adobe 黑体 Std R" panose="020B0400000000000000" pitchFamily="34" charset="-122"/>
              </a:rPr>
              <a:t> 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ea typeface="Adobe 黑体 Std R" panose="020B0400000000000000" pitchFamily="34" charset="-122"/>
              </a:rPr>
              <a:t>Crash, hang, …</a:t>
            </a:r>
          </a:p>
        </p:txBody>
      </p:sp>
    </p:spTree>
    <p:extLst>
      <p:ext uri="{BB962C8B-B14F-4D97-AF65-F5344CB8AC3E}">
        <p14:creationId xmlns:p14="http://schemas.microsoft.com/office/powerpoint/2010/main" val="31063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6E1-B377-43C3-9335-23D478C2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00374"/>
            <a:ext cx="10058400" cy="1324737"/>
          </a:xfrm>
        </p:spPr>
        <p:txBody>
          <a:bodyPr>
            <a:normAutofit/>
          </a:bodyPr>
          <a:lstStyle/>
          <a:p>
            <a:r>
              <a:rPr lang="en-US" sz="3600" b="1" dirty="0"/>
              <a:t>Fault Site Pruning for Practical Reliability Analysis of GPGPU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9DCCB-5727-4AD8-85CB-EA1BB4FF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272AC-ED7B-49F4-949D-156EA589808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4" y="304800"/>
            <a:ext cx="4660791" cy="889788"/>
            <a:chOff x="-7086600" y="3501973"/>
            <a:chExt cx="8382000" cy="1600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663B8-C8A8-4EAA-B1C0-F44AADD0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5" r="35714" b="43676"/>
            <a:stretch/>
          </p:blipFill>
          <p:spPr>
            <a:xfrm>
              <a:off x="-7086600" y="3501973"/>
              <a:ext cx="1752600" cy="16002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899C1-1504-4B9E-AFA8-B3D90FCEA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72" b="-1"/>
            <a:stretch/>
          </p:blipFill>
          <p:spPr>
            <a:xfrm>
              <a:off x="-5105400" y="3581400"/>
              <a:ext cx="6400800" cy="12338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743AC-D284-49A0-9329-6297027EDFF2}"/>
              </a:ext>
            </a:extLst>
          </p:cNvPr>
          <p:cNvSpPr/>
          <p:nvPr/>
        </p:nvSpPr>
        <p:spPr>
          <a:xfrm>
            <a:off x="1524000" y="4059235"/>
            <a:ext cx="9133495" cy="25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 </a:t>
            </a:r>
            <a:r>
              <a:rPr lang="en-US" sz="2400" dirty="0" err="1">
                <a:solidFill>
                  <a:schemeClr val="tx1"/>
                </a:solidFill>
              </a:rPr>
              <a:t>Nie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Lishan Yang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Adwait</a:t>
            </a:r>
            <a:r>
              <a:rPr lang="en-US" sz="2400" dirty="0">
                <a:solidFill>
                  <a:schemeClr val="tx1"/>
                </a:solidFill>
              </a:rPr>
              <a:t> Jog, and Evgenia </a:t>
            </a:r>
            <a:r>
              <a:rPr lang="en-US" sz="2400" dirty="0" err="1">
                <a:solidFill>
                  <a:schemeClr val="tx1"/>
                </a:solidFill>
              </a:rPr>
              <a:t>Smirni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College of William &amp; Mary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This work is supported by NSF grants CCF-17175332 (CRII) and CCF-1750667 (CORE Small)</a:t>
            </a:r>
            <a:r>
              <a:rPr lang="en-US" sz="2400" dirty="0"/>
              <a:t>717532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A7E49F-5372-4B8A-80FC-351D2AF6AB09}"/>
              </a:ext>
            </a:extLst>
          </p:cNvPr>
          <p:cNvSpPr txBox="1">
            <a:spLocks/>
          </p:cNvSpPr>
          <p:nvPr/>
        </p:nvSpPr>
        <p:spPr>
          <a:xfrm>
            <a:off x="1097280" y="1431521"/>
            <a:ext cx="10058400" cy="1324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63620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9DCCB-5727-4AD8-85CB-EA1BB4FF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272AC-ED7B-49F4-949D-156EA589808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4" y="304800"/>
            <a:ext cx="4660791" cy="889788"/>
            <a:chOff x="-7086600" y="3501973"/>
            <a:chExt cx="8382000" cy="1600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663B8-C8A8-4EAA-B1C0-F44AADD0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5" r="35714" b="43676"/>
            <a:stretch/>
          </p:blipFill>
          <p:spPr>
            <a:xfrm>
              <a:off x="-7086600" y="3501973"/>
              <a:ext cx="1752600" cy="16002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899C1-1504-4B9E-AFA8-B3D90FCEA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72" b="-1"/>
            <a:stretch/>
          </p:blipFill>
          <p:spPr>
            <a:xfrm>
              <a:off x="-5105400" y="3581400"/>
              <a:ext cx="6400800" cy="1233822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59A7E49F-5372-4B8A-80FC-351D2AF6AB09}"/>
              </a:ext>
            </a:extLst>
          </p:cNvPr>
          <p:cNvSpPr txBox="1">
            <a:spLocks/>
          </p:cNvSpPr>
          <p:nvPr/>
        </p:nvSpPr>
        <p:spPr>
          <a:xfrm>
            <a:off x="1097280" y="1431521"/>
            <a:ext cx="10058400" cy="1324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b="1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E652C8-C1F9-4116-BEB0-46805198D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406" y="1258620"/>
            <a:ext cx="6734175" cy="1895475"/>
          </a:xfrm>
          <a:prstGeom prst="rect">
            <a:avLst/>
          </a:prstGeom>
        </p:spPr>
      </p:pic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6F8281-B952-40F5-9AE7-5B8593465C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"/>
          <a:stretch/>
        </p:blipFill>
        <p:spPr>
          <a:xfrm>
            <a:off x="0" y="3510091"/>
            <a:ext cx="11887200" cy="1876425"/>
          </a:xfrm>
          <a:prstGeom prst="rect">
            <a:avLst/>
          </a:pr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EEB356-438E-41D9-89F1-19C9B2527E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5"/>
          <a:stretch/>
        </p:blipFill>
        <p:spPr>
          <a:xfrm>
            <a:off x="1336258" y="5215867"/>
            <a:ext cx="8702892" cy="169545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EA5691C-55C5-4C96-95F2-52FCF4EB85A7}"/>
              </a:ext>
            </a:extLst>
          </p:cNvPr>
          <p:cNvGrpSpPr/>
          <p:nvPr/>
        </p:nvGrpSpPr>
        <p:grpSpPr>
          <a:xfrm>
            <a:off x="6446470" y="970011"/>
            <a:ext cx="3362272" cy="530519"/>
            <a:chOff x="6446470" y="970011"/>
            <a:chExt cx="3362272" cy="53051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45F713-35C5-46CF-A6A5-5385414168FD}"/>
                </a:ext>
              </a:extLst>
            </p:cNvPr>
            <p:cNvCxnSpPr/>
            <p:nvPr/>
          </p:nvCxnSpPr>
          <p:spPr>
            <a:xfrm flipV="1">
              <a:off x="6446470" y="1263597"/>
              <a:ext cx="346510" cy="23693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2C3667-F011-484E-BE9E-30E227163FCC}"/>
                </a:ext>
              </a:extLst>
            </p:cNvPr>
            <p:cNvSpPr txBox="1"/>
            <p:nvPr/>
          </p:nvSpPr>
          <p:spPr>
            <a:xfrm>
              <a:off x="6792980" y="970011"/>
              <a:ext cx="3015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# Exhaustive fault sites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B9E231-CE2C-4A4D-96AE-94975E6570F6}"/>
              </a:ext>
            </a:extLst>
          </p:cNvPr>
          <p:cNvGrpSpPr/>
          <p:nvPr/>
        </p:nvGrpSpPr>
        <p:grpSpPr>
          <a:xfrm>
            <a:off x="7827898" y="2874725"/>
            <a:ext cx="5646391" cy="523759"/>
            <a:chOff x="7827898" y="2874725"/>
            <a:chExt cx="5646391" cy="523759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462534-1CE8-4ABA-A9CD-9D00CECE10A7}"/>
                </a:ext>
              </a:extLst>
            </p:cNvPr>
            <p:cNvCxnSpPr>
              <a:cxnSpLocks/>
            </p:cNvCxnSpPr>
            <p:nvPr/>
          </p:nvCxnSpPr>
          <p:spPr>
            <a:xfrm>
              <a:off x="8127606" y="2874725"/>
              <a:ext cx="265623" cy="16849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0D3E5D-5677-4C1E-A76A-4CE92C973105}"/>
                </a:ext>
              </a:extLst>
            </p:cNvPr>
            <p:cNvSpPr txBox="1"/>
            <p:nvPr/>
          </p:nvSpPr>
          <p:spPr>
            <a:xfrm>
              <a:off x="7827898" y="2936819"/>
              <a:ext cx="5646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Program vulnerability factor (PVF)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9A1B12-3824-40A0-A9D0-A6FC17F2B1FA}"/>
              </a:ext>
            </a:extLst>
          </p:cNvPr>
          <p:cNvGrpSpPr/>
          <p:nvPr/>
        </p:nvGrpSpPr>
        <p:grpSpPr>
          <a:xfrm>
            <a:off x="4673625" y="2765827"/>
            <a:ext cx="2761333" cy="1016131"/>
            <a:chOff x="4673625" y="2765827"/>
            <a:chExt cx="2761333" cy="101613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3D9A13-01A0-4AFF-8BF1-AAE22FB5A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2799" y="2765827"/>
              <a:ext cx="222986" cy="31524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A45794-4B29-4117-9246-38390F08A25C}"/>
                </a:ext>
              </a:extLst>
            </p:cNvPr>
            <p:cNvSpPr txBox="1"/>
            <p:nvPr/>
          </p:nvSpPr>
          <p:spPr>
            <a:xfrm>
              <a:off x="4673625" y="2950961"/>
              <a:ext cx="276133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t-statistic</a:t>
              </a:r>
            </a:p>
            <a:p>
              <a:pPr algn="ctr"/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(confidence interval)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EDC9DA-6FF4-46B1-B9DA-84FBF3C5F0C0}"/>
              </a:ext>
            </a:extLst>
          </p:cNvPr>
          <p:cNvGrpSpPr/>
          <p:nvPr/>
        </p:nvGrpSpPr>
        <p:grpSpPr>
          <a:xfrm>
            <a:off x="3578812" y="2679913"/>
            <a:ext cx="1756058" cy="737494"/>
            <a:chOff x="3578812" y="2679913"/>
            <a:chExt cx="1756058" cy="737494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E11B62-619E-42C5-A605-615287E53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1903" y="2679913"/>
              <a:ext cx="320160" cy="401160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41D446-C606-45E8-B681-D529FCC14EA4}"/>
                </a:ext>
              </a:extLst>
            </p:cNvPr>
            <p:cNvSpPr txBox="1"/>
            <p:nvPr/>
          </p:nvSpPr>
          <p:spPr>
            <a:xfrm>
              <a:off x="3578812" y="2955742"/>
              <a:ext cx="17560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Error margin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A837C6-1EEA-4F8E-992F-1BE7198FD581}"/>
              </a:ext>
            </a:extLst>
          </p:cNvPr>
          <p:cNvGrpSpPr/>
          <p:nvPr/>
        </p:nvGrpSpPr>
        <p:grpSpPr>
          <a:xfrm>
            <a:off x="1899011" y="2220687"/>
            <a:ext cx="1426994" cy="740460"/>
            <a:chOff x="1899011" y="2220687"/>
            <a:chExt cx="1426994" cy="74046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E3897E-D458-43CC-B1A7-49E935BD88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488" y="2220687"/>
              <a:ext cx="421862" cy="396491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E52300-A04C-4A34-B333-E7A5F82A772C}"/>
                </a:ext>
              </a:extLst>
            </p:cNvPr>
            <p:cNvSpPr txBox="1"/>
            <p:nvPr/>
          </p:nvSpPr>
          <p:spPr>
            <a:xfrm>
              <a:off x="1899011" y="2499482"/>
              <a:ext cx="1426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# samples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6D0FAA-DE23-47C6-939F-EA52C627117A}"/>
              </a:ext>
            </a:extLst>
          </p:cNvPr>
          <p:cNvCxnSpPr/>
          <p:nvPr/>
        </p:nvCxnSpPr>
        <p:spPr>
          <a:xfrm>
            <a:off x="219728" y="4893566"/>
            <a:ext cx="12897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F33637-8C3E-48DF-AA05-05FEA25F50CF}"/>
              </a:ext>
            </a:extLst>
          </p:cNvPr>
          <p:cNvCxnSpPr>
            <a:cxnSpLocks/>
          </p:cNvCxnSpPr>
          <p:nvPr/>
        </p:nvCxnSpPr>
        <p:spPr>
          <a:xfrm>
            <a:off x="9808742" y="4672185"/>
            <a:ext cx="194430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93D8576-4262-4A20-9C5C-1B0931A2B7D0}"/>
              </a:ext>
            </a:extLst>
          </p:cNvPr>
          <p:cNvSpPr txBox="1"/>
          <p:nvPr/>
        </p:nvSpPr>
        <p:spPr>
          <a:xfrm>
            <a:off x="9868274" y="3250197"/>
            <a:ext cx="1387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Unknown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B31975-D026-47C9-AFC4-373FEEB64B27}"/>
              </a:ext>
            </a:extLst>
          </p:cNvPr>
          <p:cNvCxnSpPr>
            <a:cxnSpLocks/>
          </p:cNvCxnSpPr>
          <p:nvPr/>
        </p:nvCxnSpPr>
        <p:spPr>
          <a:xfrm>
            <a:off x="2710488" y="6269981"/>
            <a:ext cx="10626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3D2D69-57BD-4FE5-9F20-54676800C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532" y="2056480"/>
          <a:ext cx="7722528" cy="42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9">
                  <a:extLst>
                    <a:ext uri="{9D8B030D-6E8A-4147-A177-3AD203B41FA5}">
                      <a16:colId xmlns:a16="http://schemas.microsoft.com/office/drawing/2014/main" val="1190628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4456144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7732396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163284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1361479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53897985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07642468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4706482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6253232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10534348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66978477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9770181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72749851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48864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0331609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6980005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0650724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4222211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1810121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3417407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51256303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56203359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029417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8143644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7476860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8679736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6918032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99337914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976013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272895480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055074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50646938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43324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4B954D6-944F-4D63-8833-F897F6B5916C}"/>
              </a:ext>
            </a:extLst>
          </p:cNvPr>
          <p:cNvSpPr txBox="1"/>
          <p:nvPr/>
        </p:nvSpPr>
        <p:spPr>
          <a:xfrm>
            <a:off x="11224955" y="170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F21422-77F4-478C-A87D-11C56351CE59}"/>
              </a:ext>
            </a:extLst>
          </p:cNvPr>
          <p:cNvSpPr txBox="1"/>
          <p:nvPr/>
        </p:nvSpPr>
        <p:spPr>
          <a:xfrm>
            <a:off x="3704045" y="1728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FD06F5-966D-48B3-B8A8-D0CAD4C389D8}"/>
              </a:ext>
            </a:extLst>
          </p:cNvPr>
          <p:cNvSpPr txBox="1"/>
          <p:nvPr/>
        </p:nvSpPr>
        <p:spPr>
          <a:xfrm>
            <a:off x="6418528" y="1484232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3D2D69-57BD-4FE5-9F20-54676800C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532" y="2056480"/>
          <a:ext cx="7722528" cy="42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9">
                  <a:extLst>
                    <a:ext uri="{9D8B030D-6E8A-4147-A177-3AD203B41FA5}">
                      <a16:colId xmlns:a16="http://schemas.microsoft.com/office/drawing/2014/main" val="1190628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4456144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7732396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163284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1361479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53897985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07642468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4706482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6253232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10534348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66978477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9770181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72749851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48864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0331609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6980005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0650724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4222211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1810121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3417407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51256303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56203359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029417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8143644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7476860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8679736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6918032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99337914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976013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272895480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055074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50646938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43324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4B954D6-944F-4D63-8833-F897F6B5916C}"/>
              </a:ext>
            </a:extLst>
          </p:cNvPr>
          <p:cNvSpPr txBox="1"/>
          <p:nvPr/>
        </p:nvSpPr>
        <p:spPr>
          <a:xfrm>
            <a:off x="11224955" y="170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F21422-77F4-478C-A87D-11C56351CE59}"/>
              </a:ext>
            </a:extLst>
          </p:cNvPr>
          <p:cNvSpPr txBox="1"/>
          <p:nvPr/>
        </p:nvSpPr>
        <p:spPr>
          <a:xfrm>
            <a:off x="3704045" y="1728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FD06F5-966D-48B3-B8A8-D0CAD4C389D8}"/>
              </a:ext>
            </a:extLst>
          </p:cNvPr>
          <p:cNvSpPr txBox="1"/>
          <p:nvPr/>
        </p:nvSpPr>
        <p:spPr>
          <a:xfrm>
            <a:off x="6418528" y="1484232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79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3D2D69-57BD-4FE5-9F20-54676800C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532" y="2056480"/>
          <a:ext cx="7722528" cy="42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9">
                  <a:extLst>
                    <a:ext uri="{9D8B030D-6E8A-4147-A177-3AD203B41FA5}">
                      <a16:colId xmlns:a16="http://schemas.microsoft.com/office/drawing/2014/main" val="1190628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4456144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7732396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163284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1361479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53897985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07642468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4706482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6253232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10534348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66978477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9770181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72749851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48864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0331609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6980005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0650724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4222211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1810121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3417407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51256303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56203359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029417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8143644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7476860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8679736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6918032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99337914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976013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272895480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055074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50646938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43324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4B954D6-944F-4D63-8833-F897F6B5916C}"/>
              </a:ext>
            </a:extLst>
          </p:cNvPr>
          <p:cNvSpPr txBox="1"/>
          <p:nvPr/>
        </p:nvSpPr>
        <p:spPr>
          <a:xfrm>
            <a:off x="11224955" y="170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F21422-77F4-478C-A87D-11C56351CE59}"/>
              </a:ext>
            </a:extLst>
          </p:cNvPr>
          <p:cNvSpPr txBox="1"/>
          <p:nvPr/>
        </p:nvSpPr>
        <p:spPr>
          <a:xfrm>
            <a:off x="3704045" y="1728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FD06F5-966D-48B3-B8A8-D0CAD4C389D8}"/>
              </a:ext>
            </a:extLst>
          </p:cNvPr>
          <p:cNvSpPr txBox="1"/>
          <p:nvPr/>
        </p:nvSpPr>
        <p:spPr>
          <a:xfrm>
            <a:off x="6418528" y="1484232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58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3D2D69-57BD-4FE5-9F20-54676800C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532" y="2056480"/>
          <a:ext cx="7722528" cy="42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9">
                  <a:extLst>
                    <a:ext uri="{9D8B030D-6E8A-4147-A177-3AD203B41FA5}">
                      <a16:colId xmlns:a16="http://schemas.microsoft.com/office/drawing/2014/main" val="1190628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4456144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7732396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163284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1361479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53897985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07642468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4706482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6253232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10534348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66978477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9770181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72749851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48864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0331609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6980005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0650724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4222211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1810121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3417407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51256303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56203359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029417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8143644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7476860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8679736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6918032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99337914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976013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272895480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055074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50646938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43324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4B954D6-944F-4D63-8833-F897F6B5916C}"/>
              </a:ext>
            </a:extLst>
          </p:cNvPr>
          <p:cNvSpPr txBox="1"/>
          <p:nvPr/>
        </p:nvSpPr>
        <p:spPr>
          <a:xfrm>
            <a:off x="11224955" y="170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F21422-77F4-478C-A87D-11C56351CE59}"/>
              </a:ext>
            </a:extLst>
          </p:cNvPr>
          <p:cNvSpPr txBox="1"/>
          <p:nvPr/>
        </p:nvSpPr>
        <p:spPr>
          <a:xfrm>
            <a:off x="3704045" y="1728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FD06F5-966D-48B3-B8A8-D0CAD4C389D8}"/>
              </a:ext>
            </a:extLst>
          </p:cNvPr>
          <p:cNvSpPr txBox="1"/>
          <p:nvPr/>
        </p:nvSpPr>
        <p:spPr>
          <a:xfrm>
            <a:off x="6418528" y="1484232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9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Content Placeholder 7">
            <a:extLst>
              <a:ext uri="{FF2B5EF4-FFF2-40B4-BE49-F238E27FC236}">
                <a16:creationId xmlns:a16="http://schemas.microsoft.com/office/drawing/2014/main" id="{F54D7E58-D2FD-4C11-A4B7-AA9EF26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2840861"/>
            <a:ext cx="4755644" cy="353422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97A7F70-A288-4F19-BAFB-8E7A5EEBB376}"/>
              </a:ext>
            </a:extLst>
          </p:cNvPr>
          <p:cNvSpPr txBox="1"/>
          <p:nvPr/>
        </p:nvSpPr>
        <p:spPr>
          <a:xfrm>
            <a:off x="8200567" y="632016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MVT</a:t>
            </a:r>
            <a:r>
              <a:rPr lang="en-US" dirty="0"/>
              <a:t> K1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3D2D69-57BD-4FE5-9F20-54676800CC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92532" y="2056480"/>
          <a:ext cx="7722528" cy="429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29">
                  <a:extLst>
                    <a:ext uri="{9D8B030D-6E8A-4147-A177-3AD203B41FA5}">
                      <a16:colId xmlns:a16="http://schemas.microsoft.com/office/drawing/2014/main" val="1190628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4456144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7732396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163284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1361479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53897985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07642468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4706482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6253232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10534348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669784776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9770181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72749851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4886413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0331609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269800053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90650724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4222211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1810121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34174074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51256303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562033595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60294172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81436445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474768604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48679736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26918032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1993379141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97601378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2272895480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0550747"/>
                    </a:ext>
                  </a:extLst>
                </a:gridCol>
                <a:gridCol w="241329">
                  <a:extLst>
                    <a:ext uri="{9D8B030D-6E8A-4147-A177-3AD203B41FA5}">
                      <a16:colId xmlns:a16="http://schemas.microsoft.com/office/drawing/2014/main" val="3750646938"/>
                    </a:ext>
                  </a:extLst>
                </a:gridCol>
              </a:tblGrid>
              <a:tr h="4299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43324"/>
                  </a:ext>
                </a:extLst>
              </a:tr>
            </a:tbl>
          </a:graphicData>
        </a:graphic>
      </p:graphicFrame>
      <p:sp>
        <p:nvSpPr>
          <p:cNvPr id="101" name="TextBox 100">
            <a:extLst>
              <a:ext uri="{FF2B5EF4-FFF2-40B4-BE49-F238E27FC236}">
                <a16:creationId xmlns:a16="http://schemas.microsoft.com/office/drawing/2014/main" id="{34B954D6-944F-4D63-8833-F897F6B5916C}"/>
              </a:ext>
            </a:extLst>
          </p:cNvPr>
          <p:cNvSpPr txBox="1"/>
          <p:nvPr/>
        </p:nvSpPr>
        <p:spPr>
          <a:xfrm>
            <a:off x="11224955" y="1707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DF21422-77F4-478C-A87D-11C56351CE59}"/>
              </a:ext>
            </a:extLst>
          </p:cNvPr>
          <p:cNvSpPr txBox="1"/>
          <p:nvPr/>
        </p:nvSpPr>
        <p:spPr>
          <a:xfrm>
            <a:off x="3704045" y="17288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31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7FD06F5-966D-48B3-B8A8-D0CAD4C389D8}"/>
              </a:ext>
            </a:extLst>
          </p:cNvPr>
          <p:cNvSpPr txBox="1"/>
          <p:nvPr/>
        </p:nvSpPr>
        <p:spPr>
          <a:xfrm>
            <a:off x="6418528" y="1484232"/>
            <a:ext cx="207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Reliability Research: Fault Injection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35789D-2347-4DAA-B48C-57DA1B17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injection method</a:t>
            </a:r>
          </a:p>
          <a:p>
            <a:pPr lvl="1"/>
            <a:r>
              <a:rPr lang="en-US" dirty="0"/>
              <a:t>Injecting </a:t>
            </a:r>
            <a:r>
              <a:rPr lang="en-US" b="1" u="sng" dirty="0"/>
              <a:t>single-bit errors</a:t>
            </a:r>
            <a:r>
              <a:rPr lang="en-US" b="1" dirty="0"/>
              <a:t> </a:t>
            </a:r>
            <a:r>
              <a:rPr lang="en-US" dirty="0"/>
              <a:t>into different locations (</a:t>
            </a:r>
            <a:r>
              <a:rPr lang="en-US" b="1" u="sng" dirty="0"/>
              <a:t>fault sites</a:t>
            </a:r>
            <a:r>
              <a:rPr lang="en-US" dirty="0"/>
              <a:t>) in applications</a:t>
            </a:r>
          </a:p>
          <a:p>
            <a:r>
              <a:rPr lang="en-US" altLang="zh-CN" dirty="0"/>
              <a:t>Ground truth</a:t>
            </a:r>
            <a:r>
              <a:rPr lang="en-US" dirty="0"/>
              <a:t>: </a:t>
            </a:r>
            <a:r>
              <a:rPr lang="en-US" b="1" i="1" dirty="0">
                <a:solidFill>
                  <a:srgbClr val="FF0000"/>
                </a:solidFill>
              </a:rPr>
              <a:t>huge unreachable exhaustive fault sites!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Closest to ground truth (Baseline):</a:t>
            </a:r>
          </a:p>
          <a:p>
            <a:pPr lvl="1"/>
            <a:r>
              <a:rPr lang="en-US" dirty="0">
                <a:solidFill>
                  <a:srgbClr val="00712F"/>
                </a:solidFill>
              </a:rPr>
              <a:t>Random sampling </a:t>
            </a:r>
            <a:r>
              <a:rPr lang="en-US" dirty="0"/>
              <a:t>based on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E1FDB87-D6FE-408A-BCE3-97AA33245152}"/>
                  </a:ext>
                </a:extLst>
              </p:cNvPr>
              <p:cNvSpPr/>
              <p:nvPr/>
            </p:nvSpPr>
            <p:spPr>
              <a:xfrm>
                <a:off x="983974" y="3299552"/>
                <a:ext cx="10515600" cy="9841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</a:rPr>
                  <a:t>GEMM: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16384 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threads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1305 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insns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thd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29.6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bits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insn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=6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.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23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</a:rPr>
                  <a:t> fault sites!</a:t>
                </a:r>
              </a:p>
            </p:txBody>
          </p:sp>
        </mc:Choice>
        <mc:Fallback xmlns:mv="urn:schemas-microsoft-com:mac:vml" xmlns="">
          <p:sp>
            <p:nvSpPr>
              <p:cNvPr id="31" name="Rectangle 30">
                <a:extLst>
                  <a:ext uri="{FF2B5EF4-FFF2-40B4-BE49-F238E27FC236}">
                    <a16:creation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CE1FDB87-D6FE-408A-BCE3-97AA3324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3299552"/>
                <a:ext cx="10515600" cy="98410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B0BC5F0-7ABA-4D4E-9603-138134202878}"/>
              </a:ext>
            </a:extLst>
          </p:cNvPr>
          <p:cNvSpPr/>
          <p:nvPr/>
        </p:nvSpPr>
        <p:spPr>
          <a:xfrm>
            <a:off x="2526722" y="5592494"/>
            <a:ext cx="7138555" cy="9906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Confidence Interval: 99.8%, Error Margin: 1.26%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 </a:t>
            </a:r>
            <a:r>
              <a:rPr lang="en-US" sz="2400" dirty="0">
                <a:solidFill>
                  <a:srgbClr val="00712F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60K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 fault sites</a:t>
            </a:r>
            <a:endParaRPr lang="en-US" sz="24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1F453-90D5-484E-A8E5-4971DCFCF248}"/>
              </a:ext>
            </a:extLst>
          </p:cNvPr>
          <p:cNvSpPr/>
          <p:nvPr/>
        </p:nvSpPr>
        <p:spPr>
          <a:xfrm>
            <a:off x="3438939" y="3796748"/>
            <a:ext cx="2325757" cy="41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1BB1-2FE5-482F-B0DA-A569D3317859}"/>
              </a:ext>
            </a:extLst>
          </p:cNvPr>
          <p:cNvSpPr/>
          <p:nvPr/>
        </p:nvSpPr>
        <p:spPr>
          <a:xfrm>
            <a:off x="5764696" y="3796748"/>
            <a:ext cx="2107095" cy="41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07E994-CF8F-43CB-9D60-2C6A3C446CFE}"/>
              </a:ext>
            </a:extLst>
          </p:cNvPr>
          <p:cNvSpPr/>
          <p:nvPr/>
        </p:nvSpPr>
        <p:spPr>
          <a:xfrm>
            <a:off x="7875105" y="3753218"/>
            <a:ext cx="3332921" cy="413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70EB4A9-F3DB-4FFC-BEC9-4A05AEF950EB}"/>
              </a:ext>
            </a:extLst>
          </p:cNvPr>
          <p:cNvSpPr/>
          <p:nvPr/>
        </p:nvSpPr>
        <p:spPr>
          <a:xfrm rot="5400000">
            <a:off x="1667925" y="304169"/>
            <a:ext cx="1242946" cy="382652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34FDC-A415-4DDB-887C-CFA2A25CC887}"/>
              </a:ext>
            </a:extLst>
          </p:cNvPr>
          <p:cNvSpPr txBox="1"/>
          <p:nvPr/>
        </p:nvSpPr>
        <p:spPr>
          <a:xfrm>
            <a:off x="427660" y="1640213"/>
            <a:ext cx="2959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GPU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BC8BAF-3D4C-4F0B-8043-E5B3ED19C570}"/>
                  </a:ext>
                </a:extLst>
              </p:cNvPr>
              <p:cNvSpPr/>
              <p:nvPr/>
            </p:nvSpPr>
            <p:spPr>
              <a:xfrm>
                <a:off x="3050028" y="2259462"/>
                <a:ext cx="1008141" cy="3829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Kernel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ysClr val="windowText" lastClr="000000"/>
                        </a:solidFill>
                        <a:latin typeface="Cambria Math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:mv="urn:schemas-microsoft-com:mac:vml" xmlns="">
          <p:sp>
            <p:nvSpPr>
              <p:cNvPr id="13" name="Rectangle 12">
                <a:extLst>
                  <a:ext uri="{FF2B5EF4-FFF2-40B4-BE49-F238E27FC236}">
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C7BC8BAF-3D4C-4F0B-8043-E5B3ED19C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28" y="2259462"/>
                <a:ext cx="1008141" cy="382970"/>
              </a:xfrm>
              <a:prstGeom prst="rect">
                <a:avLst/>
              </a:prstGeom>
              <a:blipFill>
                <a:blip r:embed="rId4"/>
                <a:stretch>
                  <a:fillRect l="-3571" t="-4688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36A7FE5-93B3-4858-8082-4DC18BC09FBA}"/>
              </a:ext>
            </a:extLst>
          </p:cNvPr>
          <p:cNvSpPr/>
          <p:nvPr/>
        </p:nvSpPr>
        <p:spPr>
          <a:xfrm>
            <a:off x="2569418" y="2215961"/>
            <a:ext cx="529881" cy="33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2000" b="1" dirty="0">
                <a:solidFill>
                  <a:sysClr val="windowText" lastClr="000000"/>
                </a:solidFill>
              </a:rPr>
              <a:t>…</a:t>
            </a:r>
            <a:endParaRPr 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4EAF614-FD32-4ACE-9658-72A0E99FD0D6}"/>
              </a:ext>
            </a:extLst>
          </p:cNvPr>
          <p:cNvSpPr txBox="1">
            <a:spLocks/>
          </p:cNvSpPr>
          <p:nvPr/>
        </p:nvSpPr>
        <p:spPr>
          <a:xfrm>
            <a:off x="280443" y="365125"/>
            <a:ext cx="11691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GPU Architecture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BACD51-C009-4D7A-9182-80DC518ACB08}"/>
              </a:ext>
            </a:extLst>
          </p:cNvPr>
          <p:cNvSpPr/>
          <p:nvPr/>
        </p:nvSpPr>
        <p:spPr>
          <a:xfrm>
            <a:off x="1610319" y="2259462"/>
            <a:ext cx="1008141" cy="38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Kernel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E898309-DC8C-4C8B-8814-1C2A5D5F5070}"/>
              </a:ext>
            </a:extLst>
          </p:cNvPr>
          <p:cNvSpPr/>
          <p:nvPr/>
        </p:nvSpPr>
        <p:spPr>
          <a:xfrm>
            <a:off x="514377" y="2266675"/>
            <a:ext cx="1008141" cy="382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Kernel 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F6D1E6-B9E3-4D9B-95FF-69B7344776F0}"/>
              </a:ext>
            </a:extLst>
          </p:cNvPr>
          <p:cNvGrpSpPr/>
          <p:nvPr/>
        </p:nvGrpSpPr>
        <p:grpSpPr>
          <a:xfrm>
            <a:off x="50140" y="2601169"/>
            <a:ext cx="4506121" cy="2020051"/>
            <a:chOff x="50140" y="2601169"/>
            <a:chExt cx="4506121" cy="202005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58825D-F6DF-4BD6-B51D-3A66A134EB7B}"/>
                </a:ext>
              </a:extLst>
            </p:cNvPr>
            <p:cNvSpPr/>
            <p:nvPr/>
          </p:nvSpPr>
          <p:spPr>
            <a:xfrm rot="5400000">
              <a:off x="1682173" y="1759720"/>
              <a:ext cx="1555464" cy="4167536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87C827-6EA1-4143-8CFF-D5D825B617F4}"/>
                </a:ext>
              </a:extLst>
            </p:cNvPr>
            <p:cNvSpPr/>
            <p:nvPr/>
          </p:nvSpPr>
          <p:spPr>
            <a:xfrm>
              <a:off x="2882620" y="3876866"/>
              <a:ext cx="529881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2000" b="1" dirty="0">
                  <a:solidFill>
                    <a:sysClr val="windowText" lastClr="000000"/>
                  </a:solidFill>
                </a:rPr>
                <a:t>…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8881B5-3A4E-4316-8B31-89510B5DB6CF}"/>
                </a:ext>
              </a:extLst>
            </p:cNvPr>
            <p:cNvGrpSpPr/>
            <p:nvPr/>
          </p:nvGrpSpPr>
          <p:grpSpPr>
            <a:xfrm>
              <a:off x="3223567" y="3358651"/>
              <a:ext cx="1258757" cy="1192701"/>
              <a:chOff x="3001587" y="3483471"/>
              <a:chExt cx="1524353" cy="1444358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103C2F61-32D0-470A-80B9-ED332AC5A363}"/>
                  </a:ext>
                </a:extLst>
              </p:cNvPr>
              <p:cNvGrpSpPr/>
              <p:nvPr/>
            </p:nvGrpSpPr>
            <p:grpSpPr>
              <a:xfrm>
                <a:off x="3001587" y="3483471"/>
                <a:ext cx="1524353" cy="1444358"/>
                <a:chOff x="740791" y="2280271"/>
                <a:chExt cx="1524353" cy="1444358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150D2A6-1743-49EB-AB46-ACF48960FACA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87" name="Curved Connector 40">
                  <a:extLst>
                    <a:ext uri="{FF2B5EF4-FFF2-40B4-BE49-F238E27FC236}">
                      <a16:creationId xmlns:a16="http://schemas.microsoft.com/office/drawing/2014/main" id="{A1800579-6296-40D5-A10E-AF26BF9D7FB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urved Connector 41">
                  <a:extLst>
                    <a:ext uri="{FF2B5EF4-FFF2-40B4-BE49-F238E27FC236}">
                      <a16:creationId xmlns:a16="http://schemas.microsoft.com/office/drawing/2014/main" id="{11F01996-F841-4E9F-82FD-66289C8445B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urved Connector 42">
                  <a:extLst>
                    <a:ext uri="{FF2B5EF4-FFF2-40B4-BE49-F238E27FC236}">
                      <a16:creationId xmlns:a16="http://schemas.microsoft.com/office/drawing/2014/main" id="{604859C5-6768-40C4-BE43-6A87A448604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urved Connector 43">
                  <a:extLst>
                    <a:ext uri="{FF2B5EF4-FFF2-40B4-BE49-F238E27FC236}">
                      <a16:creationId xmlns:a16="http://schemas.microsoft.com/office/drawing/2014/main" id="{500F5606-4191-4597-9996-3181A4DE80C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urved Connector 44">
                  <a:extLst>
                    <a:ext uri="{FF2B5EF4-FFF2-40B4-BE49-F238E27FC236}">
                      <a16:creationId xmlns:a16="http://schemas.microsoft.com/office/drawing/2014/main" id="{C0BB2241-16E9-481D-BC3A-13D708DBAA1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urved Connector 45">
                  <a:extLst>
                    <a:ext uri="{FF2B5EF4-FFF2-40B4-BE49-F238E27FC236}">
                      <a16:creationId xmlns:a16="http://schemas.microsoft.com/office/drawing/2014/main" id="{C39B29E6-78CB-4242-9CC6-CD843DCB352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urved Connector 48">
                  <a:extLst>
                    <a:ext uri="{FF2B5EF4-FFF2-40B4-BE49-F238E27FC236}">
                      <a16:creationId xmlns:a16="http://schemas.microsoft.com/office/drawing/2014/main" id="{E8AE919C-3F05-483E-ACFD-94545C3BD10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FB8AEA53-3A6D-4243-8A10-10D5CF8FC7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791" y="2280271"/>
                      <a:ext cx="901898" cy="4472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CTA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charset="0"/>
                            </a:rPr>
                            <m:t>𝒏</m:t>
                          </m:r>
                        </m:oMath>
                      </a14:m>
                      <a:endParaRPr lang="en-US" b="1" dirty="0"/>
                    </a:p>
                  </p:txBody>
                </p:sp>
              </mc:Choice>
              <mc:Fallback xmlns:mv="urn:schemas-microsoft-com:mac:vml" xmlns="">
                <p:sp>
                  <p:nvSpPr>
                    <p:cNvPr id="94" name="TextBox 93">
                      <a:extLst>
                        <a:ext uri="{FF2B5EF4-FFF2-40B4-BE49-F238E27FC236}">
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FB8AEA53-3A6D-4243-8A10-10D5CF8FC7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791" y="2280271"/>
                      <a:ext cx="901898" cy="4472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7377" t="-9836" b="-245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E5715ED-E0B8-4128-AE3D-95EB85A8C0BA}"/>
                  </a:ext>
                </a:extLst>
              </p:cNvPr>
              <p:cNvSpPr/>
              <p:nvPr/>
            </p:nvSpPr>
            <p:spPr>
              <a:xfrm>
                <a:off x="3367633" y="4119654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0A1FE2A-C234-4503-9B67-E53F870FA90D}"/>
                </a:ext>
              </a:extLst>
            </p:cNvPr>
            <p:cNvSpPr txBox="1"/>
            <p:nvPr/>
          </p:nvSpPr>
          <p:spPr>
            <a:xfrm>
              <a:off x="50140" y="3020747"/>
              <a:ext cx="1560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Kernel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75EFE9F-B702-4239-B681-ED0E87D158DF}"/>
                </a:ext>
              </a:extLst>
            </p:cNvPr>
            <p:cNvGrpSpPr/>
            <p:nvPr/>
          </p:nvGrpSpPr>
          <p:grpSpPr>
            <a:xfrm>
              <a:off x="1751448" y="3367236"/>
              <a:ext cx="1258757" cy="1192701"/>
              <a:chOff x="3001587" y="3483471"/>
              <a:chExt cx="1524353" cy="1444358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24B7C32-BF65-4795-9A02-F47D2D794B03}"/>
                  </a:ext>
                </a:extLst>
              </p:cNvPr>
              <p:cNvGrpSpPr/>
              <p:nvPr/>
            </p:nvGrpSpPr>
            <p:grpSpPr>
              <a:xfrm>
                <a:off x="3001587" y="3483471"/>
                <a:ext cx="1524353" cy="1444358"/>
                <a:chOff x="740791" y="2280271"/>
                <a:chExt cx="1524353" cy="1444358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BFEA5A4-DEA2-4FD4-80C2-3BA3E30D6B6B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103" name="Curved Connector 40">
                  <a:extLst>
                    <a:ext uri="{FF2B5EF4-FFF2-40B4-BE49-F238E27FC236}">
                      <a16:creationId xmlns:a16="http://schemas.microsoft.com/office/drawing/2014/main" id="{CF8F6E22-678F-4259-8F89-5461D30CB70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urved Connector 41">
                  <a:extLst>
                    <a:ext uri="{FF2B5EF4-FFF2-40B4-BE49-F238E27FC236}">
                      <a16:creationId xmlns:a16="http://schemas.microsoft.com/office/drawing/2014/main" id="{0BB21A77-CFEC-4F56-BAAD-C1690677F99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urved Connector 42">
                  <a:extLst>
                    <a:ext uri="{FF2B5EF4-FFF2-40B4-BE49-F238E27FC236}">
                      <a16:creationId xmlns:a16="http://schemas.microsoft.com/office/drawing/2014/main" id="{E30A2AC9-D1DD-4118-ABC8-A5CA2B0E8E3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urved Connector 43">
                  <a:extLst>
                    <a:ext uri="{FF2B5EF4-FFF2-40B4-BE49-F238E27FC236}">
                      <a16:creationId xmlns:a16="http://schemas.microsoft.com/office/drawing/2014/main" id="{16E0C4E1-FA17-4EDE-B67A-414F99938A7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urved Connector 44">
                  <a:extLst>
                    <a:ext uri="{FF2B5EF4-FFF2-40B4-BE49-F238E27FC236}">
                      <a16:creationId xmlns:a16="http://schemas.microsoft.com/office/drawing/2014/main" id="{BA675F6E-18D7-4990-B3C5-1183F415F7F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urved Connector 45">
                  <a:extLst>
                    <a:ext uri="{FF2B5EF4-FFF2-40B4-BE49-F238E27FC236}">
                      <a16:creationId xmlns:a16="http://schemas.microsoft.com/office/drawing/2014/main" id="{3AE77AB7-F3FF-4D45-89DC-85B38BF3983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urved Connector 48">
                  <a:extLst>
                    <a:ext uri="{FF2B5EF4-FFF2-40B4-BE49-F238E27FC236}">
                      <a16:creationId xmlns:a16="http://schemas.microsoft.com/office/drawing/2014/main" id="{7C74F1D2-BA70-4575-A3F3-41E3AC53D0E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198FC24-BFD3-42AE-8DC4-7BB2F75DB620}"/>
                    </a:ext>
                  </a:extLst>
                </p:cNvPr>
                <p:cNvSpPr txBox="1"/>
                <p:nvPr/>
              </p:nvSpPr>
              <p:spPr>
                <a:xfrm>
                  <a:off x="740791" y="2280271"/>
                  <a:ext cx="863074" cy="447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CTA 2</a:t>
                  </a:r>
                </a:p>
              </p:txBody>
            </p:sp>
          </p:grp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763239E-1655-46FE-B0A9-16D1DA6B527A}"/>
                  </a:ext>
                </a:extLst>
              </p:cNvPr>
              <p:cNvSpPr/>
              <p:nvPr/>
            </p:nvSpPr>
            <p:spPr>
              <a:xfrm>
                <a:off x="3367633" y="4119654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BCFB477-6EF1-475E-9F59-3E640C25A75E}"/>
                </a:ext>
              </a:extLst>
            </p:cNvPr>
            <p:cNvGrpSpPr/>
            <p:nvPr/>
          </p:nvGrpSpPr>
          <p:grpSpPr>
            <a:xfrm>
              <a:off x="440504" y="3358651"/>
              <a:ext cx="1258757" cy="1192701"/>
              <a:chOff x="3001587" y="3483471"/>
              <a:chExt cx="1524353" cy="1444358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F3E4BD73-B487-4173-9B0E-47312062AD58}"/>
                  </a:ext>
                </a:extLst>
              </p:cNvPr>
              <p:cNvGrpSpPr/>
              <p:nvPr/>
            </p:nvGrpSpPr>
            <p:grpSpPr>
              <a:xfrm>
                <a:off x="3001587" y="3483471"/>
                <a:ext cx="1524353" cy="1444358"/>
                <a:chOff x="740791" y="2280271"/>
                <a:chExt cx="1524353" cy="1444358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07EA21C-EC6A-471C-8132-B3097CD7B109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115" name="Curved Connector 40">
                  <a:extLst>
                    <a:ext uri="{FF2B5EF4-FFF2-40B4-BE49-F238E27FC236}">
                      <a16:creationId xmlns:a16="http://schemas.microsoft.com/office/drawing/2014/main" id="{DED65CC7-0788-423E-BC49-AE3EEB93EBE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urved Connector 41">
                  <a:extLst>
                    <a:ext uri="{FF2B5EF4-FFF2-40B4-BE49-F238E27FC236}">
                      <a16:creationId xmlns:a16="http://schemas.microsoft.com/office/drawing/2014/main" id="{EF62AF00-AA0E-42ED-9FDA-8813BB08C98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Curved Connector 42">
                  <a:extLst>
                    <a:ext uri="{FF2B5EF4-FFF2-40B4-BE49-F238E27FC236}">
                      <a16:creationId xmlns:a16="http://schemas.microsoft.com/office/drawing/2014/main" id="{333E8633-1465-47EC-AD2A-F8F548F5C24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Curved Connector 43">
                  <a:extLst>
                    <a:ext uri="{FF2B5EF4-FFF2-40B4-BE49-F238E27FC236}">
                      <a16:creationId xmlns:a16="http://schemas.microsoft.com/office/drawing/2014/main" id="{1D04A350-059D-4B9D-8AE7-83F08283F71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urved Connector 44">
                  <a:extLst>
                    <a:ext uri="{FF2B5EF4-FFF2-40B4-BE49-F238E27FC236}">
                      <a16:creationId xmlns:a16="http://schemas.microsoft.com/office/drawing/2014/main" id="{E45629C5-5F20-4E6C-9D5F-461FBB3BE98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Curved Connector 45">
                  <a:extLst>
                    <a:ext uri="{FF2B5EF4-FFF2-40B4-BE49-F238E27FC236}">
                      <a16:creationId xmlns:a16="http://schemas.microsoft.com/office/drawing/2014/main" id="{891D982D-1746-4F24-98BF-18F0E9EAA33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urved Connector 48">
                  <a:extLst>
                    <a:ext uri="{FF2B5EF4-FFF2-40B4-BE49-F238E27FC236}">
                      <a16:creationId xmlns:a16="http://schemas.microsoft.com/office/drawing/2014/main" id="{0CE33455-66EE-4858-851B-76F65584B71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550D0CB-5069-40BB-9136-F2834DFBAA77}"/>
                    </a:ext>
                  </a:extLst>
                </p:cNvPr>
                <p:cNvSpPr txBox="1"/>
                <p:nvPr/>
              </p:nvSpPr>
              <p:spPr>
                <a:xfrm>
                  <a:off x="740791" y="2280271"/>
                  <a:ext cx="863074" cy="447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CTA 1</a:t>
                  </a:r>
                </a:p>
              </p:txBody>
            </p:sp>
          </p:grp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82C4FAC-F29D-479C-BED0-D19FB5740032}"/>
                  </a:ext>
                </a:extLst>
              </p:cNvPr>
              <p:cNvSpPr/>
              <p:nvPr/>
            </p:nvSpPr>
            <p:spPr>
              <a:xfrm>
                <a:off x="3367633" y="4119654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8" name="Triangle 58">
              <a:extLst>
                <a:ext uri="{FF2B5EF4-FFF2-40B4-BE49-F238E27FC236}">
                  <a16:creationId xmlns:a16="http://schemas.microsoft.com/office/drawing/2014/main" id="{1289245C-5652-4921-81CF-E739F4E50030}"/>
                </a:ext>
              </a:extLst>
            </p:cNvPr>
            <p:cNvSpPr/>
            <p:nvPr/>
          </p:nvSpPr>
          <p:spPr>
            <a:xfrm>
              <a:off x="376135" y="2601169"/>
              <a:ext cx="4180126" cy="456721"/>
            </a:xfrm>
            <a:prstGeom prst="triangle">
              <a:avLst>
                <a:gd name="adj" fmla="val 45221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02C4736-AD0A-4540-AF0E-1ED1BCB5EA13}"/>
              </a:ext>
            </a:extLst>
          </p:cNvPr>
          <p:cNvGrpSpPr/>
          <p:nvPr/>
        </p:nvGrpSpPr>
        <p:grpSpPr>
          <a:xfrm>
            <a:off x="-90680" y="4526680"/>
            <a:ext cx="4614817" cy="2035528"/>
            <a:chOff x="-90680" y="4526680"/>
            <a:chExt cx="4614817" cy="203552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81EE4C-2771-4850-8D96-F8BF7BF7930C}"/>
                </a:ext>
              </a:extLst>
            </p:cNvPr>
            <p:cNvSpPr/>
            <p:nvPr/>
          </p:nvSpPr>
          <p:spPr>
            <a:xfrm rot="5400000">
              <a:off x="1664803" y="3709613"/>
              <a:ext cx="1555464" cy="4149726"/>
            </a:xfrm>
            <a:prstGeom prst="rect">
              <a:avLst/>
            </a:prstGeom>
            <a:ln w="1905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1914E1-3B17-4761-9C77-AF1E24AE0AED}"/>
                </a:ext>
              </a:extLst>
            </p:cNvPr>
            <p:cNvSpPr/>
            <p:nvPr/>
          </p:nvSpPr>
          <p:spPr>
            <a:xfrm>
              <a:off x="2876846" y="5744281"/>
              <a:ext cx="529881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2000" b="1" dirty="0">
                  <a:solidFill>
                    <a:sysClr val="windowText" lastClr="000000"/>
                  </a:solidFill>
                </a:rPr>
                <a:t>…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8ADD6B-F3D8-4090-A69F-5D1CE1CF9599}"/>
                </a:ext>
              </a:extLst>
            </p:cNvPr>
            <p:cNvSpPr txBox="1"/>
            <p:nvPr/>
          </p:nvSpPr>
          <p:spPr>
            <a:xfrm>
              <a:off x="-90680" y="4976965"/>
              <a:ext cx="1542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CTA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EF7EFEA-208A-43CE-98C2-AB69D0D5384E}"/>
                </a:ext>
              </a:extLst>
            </p:cNvPr>
            <p:cNvGrpSpPr/>
            <p:nvPr/>
          </p:nvGrpSpPr>
          <p:grpSpPr>
            <a:xfrm>
              <a:off x="3220617" y="5303452"/>
              <a:ext cx="1258758" cy="1192704"/>
              <a:chOff x="9752847" y="4908756"/>
              <a:chExt cx="1524354" cy="144436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0D13126-779B-4B12-979C-DA671CA8D6A0}"/>
                  </a:ext>
                </a:extLst>
              </p:cNvPr>
              <p:cNvGrpSpPr/>
              <p:nvPr/>
            </p:nvGrpSpPr>
            <p:grpSpPr>
              <a:xfrm>
                <a:off x="9752847" y="4908756"/>
                <a:ext cx="1524354" cy="1444362"/>
                <a:chOff x="740790" y="2280267"/>
                <a:chExt cx="1524354" cy="144436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F3F0CD9-B79C-4B75-AEA5-090E739A97EB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51" name="Curved Connector 86">
                  <a:extLst>
                    <a:ext uri="{FF2B5EF4-FFF2-40B4-BE49-F238E27FC236}">
                      <a16:creationId xmlns:a16="http://schemas.microsoft.com/office/drawing/2014/main" id="{442B317D-83E2-4124-AAC9-46E011B1365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urved Connector 87">
                  <a:extLst>
                    <a:ext uri="{FF2B5EF4-FFF2-40B4-BE49-F238E27FC236}">
                      <a16:creationId xmlns:a16="http://schemas.microsoft.com/office/drawing/2014/main" id="{33EC5641-A8C3-4F8B-913B-A22267BD9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urved Connector 88">
                  <a:extLst>
                    <a:ext uri="{FF2B5EF4-FFF2-40B4-BE49-F238E27FC236}">
                      <a16:creationId xmlns:a16="http://schemas.microsoft.com/office/drawing/2014/main" id="{5AE56AE0-90C0-4DE9-BFB9-A93463C9E51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urved Connector 89">
                  <a:extLst>
                    <a:ext uri="{FF2B5EF4-FFF2-40B4-BE49-F238E27FC236}">
                      <a16:creationId xmlns:a16="http://schemas.microsoft.com/office/drawing/2014/main" id="{961FA0EC-9C78-4F84-B6A1-D5B27A778F0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urved Connector 90">
                  <a:extLst>
                    <a:ext uri="{FF2B5EF4-FFF2-40B4-BE49-F238E27FC236}">
                      <a16:creationId xmlns:a16="http://schemas.microsoft.com/office/drawing/2014/main" id="{620306E1-A87E-4AB1-BD84-F48BBFCADCB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urved Connector 91">
                  <a:extLst>
                    <a:ext uri="{FF2B5EF4-FFF2-40B4-BE49-F238E27FC236}">
                      <a16:creationId xmlns:a16="http://schemas.microsoft.com/office/drawing/2014/main" id="{4EF1F898-8F9F-429A-BA21-A68282135F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urved Connector 94">
                  <a:extLst>
                    <a:ext uri="{FF2B5EF4-FFF2-40B4-BE49-F238E27FC236}">
                      <a16:creationId xmlns:a16="http://schemas.microsoft.com/office/drawing/2014/main" id="{FD8DC429-03BA-4CA8-ACA5-1AF7E56262A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44BCE50-6178-47CD-B455-5DC313D754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790" y="2280267"/>
                      <a:ext cx="1096798" cy="4472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Warp</a:t>
                      </a:r>
                      <a14:m>
                        <m:oMath xmlns:m="http://schemas.openxmlformats.org/officeDocument/2006/math">
                          <m:r>
                            <a:rPr lang="en-US" b="1" i="0" dirty="0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1" i="1" dirty="0" smtClean="0">
                              <a:latin typeface="Cambria Math" charset="0"/>
                            </a:rPr>
                            <m:t>𝒏</m:t>
                          </m:r>
                        </m:oMath>
                      </a14:m>
                      <a:endParaRPr lang="en-US" b="1" dirty="0"/>
                    </a:p>
                  </p:txBody>
                </p:sp>
              </mc:Choice>
              <mc:Fallback xmlns:mv="urn:schemas-microsoft-com:mac:vml" xmlns="">
                <p:sp>
                  <p:nvSpPr>
                    <p:cNvPr id="58" name="TextBox 57">
                      <a:extLst>
                        <a:ext uri="{FF2B5EF4-FFF2-40B4-BE49-F238E27FC236}">
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F44BCE50-6178-47CD-B455-5DC313D754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790" y="2280267"/>
                      <a:ext cx="1096798" cy="44726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369" t="-9836" b="-24590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5EAC72-EFF8-44ED-B359-9A2E3BA14722}"/>
                  </a:ext>
                </a:extLst>
              </p:cNvPr>
              <p:cNvSpPr/>
              <p:nvPr/>
            </p:nvSpPr>
            <p:spPr>
              <a:xfrm>
                <a:off x="10160713" y="5578930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F2BE06E-097E-41F4-A45F-539335543F10}"/>
                </a:ext>
              </a:extLst>
            </p:cNvPr>
            <p:cNvGrpSpPr/>
            <p:nvPr/>
          </p:nvGrpSpPr>
          <p:grpSpPr>
            <a:xfrm>
              <a:off x="1751448" y="5296939"/>
              <a:ext cx="1258758" cy="1192704"/>
              <a:chOff x="9752847" y="4908756"/>
              <a:chExt cx="1524354" cy="1444362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0184646-25DC-4540-B8E2-A5F8B89BE900}"/>
                  </a:ext>
                </a:extLst>
              </p:cNvPr>
              <p:cNvGrpSpPr/>
              <p:nvPr/>
            </p:nvGrpSpPr>
            <p:grpSpPr>
              <a:xfrm>
                <a:off x="9752847" y="4908756"/>
                <a:ext cx="1524354" cy="1444362"/>
                <a:chOff x="740790" y="2280267"/>
                <a:chExt cx="1524354" cy="144436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90D24437-0474-4CA9-A940-94913C54F277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140" name="Curved Connector 86">
                  <a:extLst>
                    <a:ext uri="{FF2B5EF4-FFF2-40B4-BE49-F238E27FC236}">
                      <a16:creationId xmlns:a16="http://schemas.microsoft.com/office/drawing/2014/main" id="{3DFB435B-2186-4239-BDF7-79EC5C465F9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urved Connector 87">
                  <a:extLst>
                    <a:ext uri="{FF2B5EF4-FFF2-40B4-BE49-F238E27FC236}">
                      <a16:creationId xmlns:a16="http://schemas.microsoft.com/office/drawing/2014/main" id="{56B0557D-5229-4B68-8676-64FF55E7DE2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urved Connector 88">
                  <a:extLst>
                    <a:ext uri="{FF2B5EF4-FFF2-40B4-BE49-F238E27FC236}">
                      <a16:creationId xmlns:a16="http://schemas.microsoft.com/office/drawing/2014/main" id="{263F797C-8D2C-4B48-A22E-2882C654A40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urved Connector 89">
                  <a:extLst>
                    <a:ext uri="{FF2B5EF4-FFF2-40B4-BE49-F238E27FC236}">
                      <a16:creationId xmlns:a16="http://schemas.microsoft.com/office/drawing/2014/main" id="{C79DBF03-295B-4DCE-A3D7-1582B24D934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urved Connector 90">
                  <a:extLst>
                    <a:ext uri="{FF2B5EF4-FFF2-40B4-BE49-F238E27FC236}">
                      <a16:creationId xmlns:a16="http://schemas.microsoft.com/office/drawing/2014/main" id="{F7CD5A43-C4BB-4303-9678-19A0A478AF7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urved Connector 91">
                  <a:extLst>
                    <a:ext uri="{FF2B5EF4-FFF2-40B4-BE49-F238E27FC236}">
                      <a16:creationId xmlns:a16="http://schemas.microsoft.com/office/drawing/2014/main" id="{5BB43D10-0585-446A-AC75-6C8F4C2F444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urved Connector 94">
                  <a:extLst>
                    <a:ext uri="{FF2B5EF4-FFF2-40B4-BE49-F238E27FC236}">
                      <a16:creationId xmlns:a16="http://schemas.microsoft.com/office/drawing/2014/main" id="{E38201ED-1558-481D-9DC8-6FDE38A7550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4707E8D6-06A5-4BAD-A5E1-CC9790BECC41}"/>
                    </a:ext>
                  </a:extLst>
                </p:cNvPr>
                <p:cNvSpPr txBox="1"/>
                <p:nvPr/>
              </p:nvSpPr>
              <p:spPr>
                <a:xfrm>
                  <a:off x="740790" y="2280267"/>
                  <a:ext cx="1059914" cy="447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Warp 2</a:t>
                  </a:r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986C803-5E6D-45BE-BBBC-4EACB6D8A5AF}"/>
                  </a:ext>
                </a:extLst>
              </p:cNvPr>
              <p:cNvSpPr/>
              <p:nvPr/>
            </p:nvSpPr>
            <p:spPr>
              <a:xfrm>
                <a:off x="10160713" y="5578930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726098B-3159-4424-8C0F-1F80E2729E5B}"/>
                </a:ext>
              </a:extLst>
            </p:cNvPr>
            <p:cNvGrpSpPr/>
            <p:nvPr/>
          </p:nvGrpSpPr>
          <p:grpSpPr>
            <a:xfrm>
              <a:off x="420052" y="5296073"/>
              <a:ext cx="1258758" cy="1192704"/>
              <a:chOff x="9752847" y="4908756"/>
              <a:chExt cx="1524354" cy="1444362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45E64CE9-01D0-466A-B1F5-DA32405CCED2}"/>
                  </a:ext>
                </a:extLst>
              </p:cNvPr>
              <p:cNvGrpSpPr/>
              <p:nvPr/>
            </p:nvGrpSpPr>
            <p:grpSpPr>
              <a:xfrm>
                <a:off x="9752847" y="4908756"/>
                <a:ext cx="1524354" cy="1444362"/>
                <a:chOff x="740790" y="2280267"/>
                <a:chExt cx="1524354" cy="1444362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A0E8E509-230B-41D7-92D3-A6D569C7BE1B}"/>
                    </a:ext>
                  </a:extLst>
                </p:cNvPr>
                <p:cNvSpPr/>
                <p:nvPr/>
              </p:nvSpPr>
              <p:spPr>
                <a:xfrm>
                  <a:off x="802104" y="2627349"/>
                  <a:ext cx="1463040" cy="109728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cxnSp>
              <p:nvCxnSpPr>
                <p:cNvPr id="152" name="Curved Connector 86">
                  <a:extLst>
                    <a:ext uri="{FF2B5EF4-FFF2-40B4-BE49-F238E27FC236}">
                      <a16:creationId xmlns:a16="http://schemas.microsoft.com/office/drawing/2014/main" id="{B9062E66-F6E2-4D2C-86AC-A55E6C024CC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68221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urved Connector 87">
                  <a:extLst>
                    <a:ext uri="{FF2B5EF4-FFF2-40B4-BE49-F238E27FC236}">
                      <a16:creationId xmlns:a16="http://schemas.microsoft.com/office/drawing/2014/main" id="{FEA6DF19-1E50-4FE6-861C-222E7F22E15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16610" y="3083084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urved Connector 88">
                  <a:extLst>
                    <a:ext uri="{FF2B5EF4-FFF2-40B4-BE49-F238E27FC236}">
                      <a16:creationId xmlns:a16="http://schemas.microsoft.com/office/drawing/2014/main" id="{567D7636-D417-4C9E-AF05-216729D5A78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64999" y="3091105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urved Connector 89">
                  <a:extLst>
                    <a:ext uri="{FF2B5EF4-FFF2-40B4-BE49-F238E27FC236}">
                      <a16:creationId xmlns:a16="http://schemas.microsoft.com/office/drawing/2014/main" id="{BC0C88D7-BA8A-422C-BAAB-6FA39919FBF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302111" y="3075061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urved Connector 90">
                  <a:extLst>
                    <a:ext uri="{FF2B5EF4-FFF2-40B4-BE49-F238E27FC236}">
                      <a16:creationId xmlns:a16="http://schemas.microsoft.com/office/drawing/2014/main" id="{40CC7D78-186E-4C36-B050-C8F94953AD1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450500" y="3075062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Curved Connector 91">
                  <a:extLst>
                    <a:ext uri="{FF2B5EF4-FFF2-40B4-BE49-F238E27FC236}">
                      <a16:creationId xmlns:a16="http://schemas.microsoft.com/office/drawing/2014/main" id="{9583617D-1F98-4F0A-9B95-6E49F276A03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598889" y="3083083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Curved Connector 94">
                  <a:extLst>
                    <a:ext uri="{FF2B5EF4-FFF2-40B4-BE49-F238E27FC236}">
                      <a16:creationId xmlns:a16="http://schemas.microsoft.com/office/drawing/2014/main" id="{8D6FFBC4-699C-43C3-8FD4-FEF749321D0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94893" y="3091106"/>
                  <a:ext cx="933998" cy="118781"/>
                </a:xfrm>
                <a:prstGeom prst="curvedConnector3">
                  <a:avLst/>
                </a:prstGeom>
                <a:grpFill/>
                <a:ln>
                  <a:solidFill>
                    <a:schemeClr val="accent5"/>
                  </a:solidFill>
                  <a:tailEnd type="triangle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8073A84-9778-45B8-A05F-BADEA081D3A6}"/>
                    </a:ext>
                  </a:extLst>
                </p:cNvPr>
                <p:cNvSpPr txBox="1"/>
                <p:nvPr/>
              </p:nvSpPr>
              <p:spPr>
                <a:xfrm>
                  <a:off x="740790" y="2280267"/>
                  <a:ext cx="1059914" cy="4472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Warp 1</a:t>
                  </a:r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FDAC340-A017-402F-AFC3-0ED70501D9C9}"/>
                  </a:ext>
                </a:extLst>
              </p:cNvPr>
              <p:cNvSpPr/>
              <p:nvPr/>
            </p:nvSpPr>
            <p:spPr>
              <a:xfrm>
                <a:off x="10160713" y="5578930"/>
                <a:ext cx="641685" cy="4072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1600" b="1" dirty="0">
                    <a:solidFill>
                      <a:schemeClr val="accent5"/>
                    </a:solidFill>
                  </a:rPr>
                  <a:t>…</a:t>
                </a:r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2" name="Triangle 98">
              <a:extLst>
                <a:ext uri="{FF2B5EF4-FFF2-40B4-BE49-F238E27FC236}">
                  <a16:creationId xmlns:a16="http://schemas.microsoft.com/office/drawing/2014/main" id="{D5743502-EF83-4184-B86A-D35EEB62BDB4}"/>
                </a:ext>
              </a:extLst>
            </p:cNvPr>
            <p:cNvSpPr/>
            <p:nvPr/>
          </p:nvSpPr>
          <p:spPr>
            <a:xfrm>
              <a:off x="356600" y="4526680"/>
              <a:ext cx="4167537" cy="475395"/>
            </a:xfrm>
            <a:prstGeom prst="triangle">
              <a:avLst>
                <a:gd name="adj" fmla="val 47665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6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6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6048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3" y="365125"/>
            <a:ext cx="11691486" cy="1325563"/>
          </a:xfrm>
        </p:spPr>
        <p:txBody>
          <a:bodyPr>
            <a:normAutofit/>
          </a:bodyPr>
          <a:lstStyle/>
          <a:p>
            <a:r>
              <a:rPr lang="en-US" b="1" dirty="0"/>
              <a:t>GPU Architecture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 b="1" dirty="0"/>
              <a:t> </a:t>
            </a:r>
            <a:r>
              <a:rPr lang="en-US" b="1" dirty="0"/>
              <a:t>Progressive Fault Sites Pruning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97" name="Arrow: Pentagon 118">
            <a:extLst>
              <a:ext uri="{FF2B5EF4-FFF2-40B4-BE49-F238E27FC236}">
                <a16:creationId xmlns:a16="http://schemas.microsoft.com/office/drawing/2014/main" id="{490113D3-C7DB-4EDE-9B3F-450D01A1F952}"/>
              </a:ext>
            </a:extLst>
          </p:cNvPr>
          <p:cNvSpPr/>
          <p:nvPr/>
        </p:nvSpPr>
        <p:spPr>
          <a:xfrm>
            <a:off x="7238015" y="2228624"/>
            <a:ext cx="4673541" cy="520830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Instruction-wise 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8" name="Arrow: Pentagon 118">
            <a:extLst>
              <a:ext uri="{FF2B5EF4-FFF2-40B4-BE49-F238E27FC236}">
                <a16:creationId xmlns:a16="http://schemas.microsoft.com/office/drawing/2014/main" id="{0A717DCE-C3E5-4046-8E8B-42D5991E952B}"/>
              </a:ext>
            </a:extLst>
          </p:cNvPr>
          <p:cNvSpPr/>
          <p:nvPr/>
        </p:nvSpPr>
        <p:spPr>
          <a:xfrm>
            <a:off x="7238017" y="3706433"/>
            <a:ext cx="4673540" cy="520829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Loop-wise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9" name="Arrow: Pentagon 118">
            <a:extLst>
              <a:ext uri="{FF2B5EF4-FFF2-40B4-BE49-F238E27FC236}">
                <a16:creationId xmlns:a16="http://schemas.microsoft.com/office/drawing/2014/main" id="{732F7796-DAA1-4844-BFCC-5DFF458BAAEE}"/>
              </a:ext>
            </a:extLst>
          </p:cNvPr>
          <p:cNvSpPr/>
          <p:nvPr/>
        </p:nvSpPr>
        <p:spPr>
          <a:xfrm>
            <a:off x="7238017" y="5178407"/>
            <a:ext cx="4673540" cy="520829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Bit-wise 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3C976-6C41-4AD8-B20D-0B6A55663024}"/>
              </a:ext>
            </a:extLst>
          </p:cNvPr>
          <p:cNvCxnSpPr>
            <a:cxnSpLocks/>
          </p:cNvCxnSpPr>
          <p:nvPr/>
        </p:nvCxnSpPr>
        <p:spPr>
          <a:xfrm>
            <a:off x="5621443" y="1973121"/>
            <a:ext cx="90987" cy="494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CCDD612-F52B-4F95-B2F6-F2FCC28BFAC6}"/>
              </a:ext>
            </a:extLst>
          </p:cNvPr>
          <p:cNvCxnSpPr>
            <a:cxnSpLocks/>
          </p:cNvCxnSpPr>
          <p:nvPr/>
        </p:nvCxnSpPr>
        <p:spPr>
          <a:xfrm>
            <a:off x="5625081" y="1955236"/>
            <a:ext cx="201214" cy="5175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57A82A5-43FF-4524-8D36-75041E5CFF2C}"/>
              </a:ext>
            </a:extLst>
          </p:cNvPr>
          <p:cNvSpPr/>
          <p:nvPr/>
        </p:nvSpPr>
        <p:spPr>
          <a:xfrm>
            <a:off x="5720334" y="3276756"/>
            <a:ext cx="143538" cy="316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7E636C-B223-47D9-8A5A-7A48038379B6}"/>
              </a:ext>
            </a:extLst>
          </p:cNvPr>
          <p:cNvSpPr/>
          <p:nvPr/>
        </p:nvSpPr>
        <p:spPr>
          <a:xfrm>
            <a:off x="5722306" y="2482823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787F3DF-61FE-44D9-A3FE-6F280854601D}"/>
              </a:ext>
            </a:extLst>
          </p:cNvPr>
          <p:cNvCxnSpPr>
            <a:cxnSpLocks/>
          </p:cNvCxnSpPr>
          <p:nvPr/>
        </p:nvCxnSpPr>
        <p:spPr>
          <a:xfrm flipH="1">
            <a:off x="5454415" y="2465853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09E227-BEC6-4284-9412-965476CA32E3}"/>
              </a:ext>
            </a:extLst>
          </p:cNvPr>
          <p:cNvSpPr/>
          <p:nvPr/>
        </p:nvSpPr>
        <p:spPr>
          <a:xfrm>
            <a:off x="5722306" y="2856111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664C5-C053-440F-AFD1-F42AD9C80E19}"/>
              </a:ext>
            </a:extLst>
          </p:cNvPr>
          <p:cNvSpPr/>
          <p:nvPr/>
        </p:nvSpPr>
        <p:spPr>
          <a:xfrm>
            <a:off x="5722306" y="3092816"/>
            <a:ext cx="143538" cy="197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887B06-154D-4EFA-9B4D-67B20603CF13}"/>
              </a:ext>
            </a:extLst>
          </p:cNvPr>
          <p:cNvCxnSpPr>
            <a:cxnSpLocks/>
          </p:cNvCxnSpPr>
          <p:nvPr/>
        </p:nvCxnSpPr>
        <p:spPr>
          <a:xfrm flipH="1">
            <a:off x="6163900" y="1951664"/>
            <a:ext cx="2337" cy="495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26D22F-6C48-4373-BA0C-6ED85BED4EB3}"/>
              </a:ext>
            </a:extLst>
          </p:cNvPr>
          <p:cNvCxnSpPr>
            <a:cxnSpLocks/>
          </p:cNvCxnSpPr>
          <p:nvPr/>
        </p:nvCxnSpPr>
        <p:spPr>
          <a:xfrm>
            <a:off x="6171713" y="1963884"/>
            <a:ext cx="136462" cy="4833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811F978-E3EF-427C-8E2C-7021AFD847D5}"/>
              </a:ext>
            </a:extLst>
          </p:cNvPr>
          <p:cNvCxnSpPr>
            <a:cxnSpLocks/>
            <a:stCxn id="166" idx="2"/>
          </p:cNvCxnSpPr>
          <p:nvPr/>
        </p:nvCxnSpPr>
        <p:spPr>
          <a:xfrm flipH="1">
            <a:off x="6768230" y="1973664"/>
            <a:ext cx="88142" cy="4735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C7DACD-B81A-47C7-993D-D9E07EE721C3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6856372" y="1973664"/>
            <a:ext cx="43952" cy="4939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8C7C8-A294-4C3B-86E4-5D0DEB28C6C4}"/>
              </a:ext>
            </a:extLst>
          </p:cNvPr>
          <p:cNvSpPr/>
          <p:nvPr/>
        </p:nvSpPr>
        <p:spPr>
          <a:xfrm>
            <a:off x="6161403" y="3295619"/>
            <a:ext cx="143538" cy="2880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093CE13-EA26-45AF-A013-67046465458D}"/>
              </a:ext>
            </a:extLst>
          </p:cNvPr>
          <p:cNvSpPr/>
          <p:nvPr/>
        </p:nvSpPr>
        <p:spPr>
          <a:xfrm>
            <a:off x="6159615" y="2473587"/>
            <a:ext cx="143538" cy="382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6E8B42A-BB86-4177-A489-70B010C503F9}"/>
              </a:ext>
            </a:extLst>
          </p:cNvPr>
          <p:cNvSpPr/>
          <p:nvPr/>
        </p:nvSpPr>
        <p:spPr>
          <a:xfrm>
            <a:off x="6159615" y="2865157"/>
            <a:ext cx="143538" cy="2160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1DFE13-CD79-4104-9C4F-8BE362D3383F}"/>
              </a:ext>
            </a:extLst>
          </p:cNvPr>
          <p:cNvSpPr/>
          <p:nvPr/>
        </p:nvSpPr>
        <p:spPr>
          <a:xfrm>
            <a:off x="6159615" y="3085499"/>
            <a:ext cx="143538" cy="208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FE79E69-8EED-427A-8053-1B01100AD1FE}"/>
              </a:ext>
            </a:extLst>
          </p:cNvPr>
          <p:cNvSpPr/>
          <p:nvPr/>
        </p:nvSpPr>
        <p:spPr>
          <a:xfrm>
            <a:off x="6751425" y="3299477"/>
            <a:ext cx="143538" cy="2859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E16567C-AAB6-4DE9-9BE2-F6511434CCE4}"/>
              </a:ext>
            </a:extLst>
          </p:cNvPr>
          <p:cNvSpPr/>
          <p:nvPr/>
        </p:nvSpPr>
        <p:spPr>
          <a:xfrm>
            <a:off x="6749638" y="2475401"/>
            <a:ext cx="143538" cy="380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39BEF2-FD9B-4E8F-8BE7-266CB6ABC634}"/>
              </a:ext>
            </a:extLst>
          </p:cNvPr>
          <p:cNvSpPr/>
          <p:nvPr/>
        </p:nvSpPr>
        <p:spPr>
          <a:xfrm>
            <a:off x="6749638" y="2862346"/>
            <a:ext cx="143538" cy="205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3634C91-25B5-4B39-AFB7-741AAC39B49D}"/>
              </a:ext>
            </a:extLst>
          </p:cNvPr>
          <p:cNvSpPr/>
          <p:nvPr/>
        </p:nvSpPr>
        <p:spPr>
          <a:xfrm>
            <a:off x="6749638" y="3076054"/>
            <a:ext cx="143538" cy="223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327656-582F-4C77-ADAF-23BF9EFD0519}"/>
              </a:ext>
            </a:extLst>
          </p:cNvPr>
          <p:cNvSpPr/>
          <p:nvPr/>
        </p:nvSpPr>
        <p:spPr>
          <a:xfrm>
            <a:off x="5562204" y="2474434"/>
            <a:ext cx="1404346" cy="38755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A7BE89-AB23-4FF5-ACEE-059C206F605D}"/>
              </a:ext>
            </a:extLst>
          </p:cNvPr>
          <p:cNvSpPr/>
          <p:nvPr/>
        </p:nvSpPr>
        <p:spPr>
          <a:xfrm>
            <a:off x="5553825" y="3078251"/>
            <a:ext cx="1424007" cy="2130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DC6179B-DB5E-4D80-875A-6F5E90FCBD93}"/>
              </a:ext>
            </a:extLst>
          </p:cNvPr>
          <p:cNvCxnSpPr>
            <a:cxnSpLocks/>
          </p:cNvCxnSpPr>
          <p:nvPr/>
        </p:nvCxnSpPr>
        <p:spPr>
          <a:xfrm flipH="1">
            <a:off x="5444790" y="3905585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F77F7BC-49A2-43D7-9834-B2545AAE7FC1}"/>
              </a:ext>
            </a:extLst>
          </p:cNvPr>
          <p:cNvSpPr/>
          <p:nvPr/>
        </p:nvSpPr>
        <p:spPr>
          <a:xfrm>
            <a:off x="6190138" y="4732881"/>
            <a:ext cx="143538" cy="2760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A2F7739-E3A8-4B3E-BAB0-D7B1E463F485}"/>
              </a:ext>
            </a:extLst>
          </p:cNvPr>
          <p:cNvSpPr/>
          <p:nvPr/>
        </p:nvSpPr>
        <p:spPr>
          <a:xfrm>
            <a:off x="6188350" y="4272159"/>
            <a:ext cx="143538" cy="126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E1470A-B429-4E74-BFB0-DF14E498C66F}"/>
              </a:ext>
            </a:extLst>
          </p:cNvPr>
          <p:cNvSpPr/>
          <p:nvPr/>
        </p:nvSpPr>
        <p:spPr>
          <a:xfrm>
            <a:off x="6775924" y="4868284"/>
            <a:ext cx="143305" cy="15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FFA210-0879-44AD-B78E-BBC5966084B5}"/>
              </a:ext>
            </a:extLst>
          </p:cNvPr>
          <p:cNvSpPr/>
          <p:nvPr/>
        </p:nvSpPr>
        <p:spPr>
          <a:xfrm>
            <a:off x="6778373" y="4273973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63E984-59A3-4876-AA65-6CB276497F4E}"/>
              </a:ext>
            </a:extLst>
          </p:cNvPr>
          <p:cNvSpPr/>
          <p:nvPr/>
        </p:nvSpPr>
        <p:spPr>
          <a:xfrm>
            <a:off x="6185895" y="4417162"/>
            <a:ext cx="144634" cy="149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D90DA4-822B-4D3F-A2C7-99B5D5CFB88E}"/>
              </a:ext>
            </a:extLst>
          </p:cNvPr>
          <p:cNvSpPr/>
          <p:nvPr/>
        </p:nvSpPr>
        <p:spPr>
          <a:xfrm>
            <a:off x="6777445" y="4732881"/>
            <a:ext cx="143538" cy="1266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7B0-8A75-4B06-8013-81CC9A609A26}"/>
              </a:ext>
            </a:extLst>
          </p:cNvPr>
          <p:cNvSpPr/>
          <p:nvPr/>
        </p:nvSpPr>
        <p:spPr>
          <a:xfrm>
            <a:off x="6120204" y="4259114"/>
            <a:ext cx="277446" cy="3157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A7D241-880A-4159-B53F-E0BB33B5B772}"/>
              </a:ext>
            </a:extLst>
          </p:cNvPr>
          <p:cNvSpPr/>
          <p:nvPr/>
        </p:nvSpPr>
        <p:spPr>
          <a:xfrm>
            <a:off x="6716527" y="4709926"/>
            <a:ext cx="277446" cy="3328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B6332F-9EE0-453E-8206-ECBFF5FC2F52}"/>
              </a:ext>
            </a:extLst>
          </p:cNvPr>
          <p:cNvSpPr/>
          <p:nvPr/>
        </p:nvSpPr>
        <p:spPr>
          <a:xfrm>
            <a:off x="5752830" y="6204873"/>
            <a:ext cx="143538" cy="2760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9F5ACA-9D4C-4762-A061-D7474B4F7885}"/>
              </a:ext>
            </a:extLst>
          </p:cNvPr>
          <p:cNvSpPr/>
          <p:nvPr/>
        </p:nvSpPr>
        <p:spPr>
          <a:xfrm>
            <a:off x="5751043" y="5370864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1185CE-25D8-4AC1-91F6-4A42EBB0204C}"/>
              </a:ext>
            </a:extLst>
          </p:cNvPr>
          <p:cNvCxnSpPr>
            <a:cxnSpLocks/>
          </p:cNvCxnSpPr>
          <p:nvPr/>
        </p:nvCxnSpPr>
        <p:spPr>
          <a:xfrm flipH="1">
            <a:off x="5431354" y="5371256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AFEE291-A443-4CDC-962E-0B939BD0D60B}"/>
              </a:ext>
            </a:extLst>
          </p:cNvPr>
          <p:cNvSpPr/>
          <p:nvPr/>
        </p:nvSpPr>
        <p:spPr>
          <a:xfrm>
            <a:off x="5751043" y="5735042"/>
            <a:ext cx="93754" cy="2294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13DB25-2783-4562-AE91-7E23FC548903}"/>
              </a:ext>
            </a:extLst>
          </p:cNvPr>
          <p:cNvSpPr/>
          <p:nvPr/>
        </p:nvSpPr>
        <p:spPr>
          <a:xfrm>
            <a:off x="6190138" y="6195362"/>
            <a:ext cx="141463" cy="276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C6E63-0234-45D4-97F5-A64715F0F219}"/>
              </a:ext>
            </a:extLst>
          </p:cNvPr>
          <p:cNvSpPr/>
          <p:nvPr/>
        </p:nvSpPr>
        <p:spPr>
          <a:xfrm>
            <a:off x="6188350" y="5734915"/>
            <a:ext cx="143538" cy="126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0422A5-3AF7-466C-A669-E8CC4436CBA7}"/>
              </a:ext>
            </a:extLst>
          </p:cNvPr>
          <p:cNvSpPr/>
          <p:nvPr/>
        </p:nvSpPr>
        <p:spPr>
          <a:xfrm>
            <a:off x="6778373" y="5736730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728A55-F48A-4EFF-9472-17E73950B100}"/>
              </a:ext>
            </a:extLst>
          </p:cNvPr>
          <p:cNvSpPr/>
          <p:nvPr/>
        </p:nvSpPr>
        <p:spPr>
          <a:xfrm>
            <a:off x="6777445" y="6195636"/>
            <a:ext cx="143538" cy="1266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4567A5-241C-4123-9C62-C1EFAC82941D}"/>
              </a:ext>
            </a:extLst>
          </p:cNvPr>
          <p:cNvCxnSpPr>
            <a:cxnSpLocks/>
          </p:cNvCxnSpPr>
          <p:nvPr/>
        </p:nvCxnSpPr>
        <p:spPr>
          <a:xfrm>
            <a:off x="5250428" y="5178408"/>
            <a:ext cx="1975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AEEF02C-7201-4078-A697-34DF8DD90010}"/>
              </a:ext>
            </a:extLst>
          </p:cNvPr>
          <p:cNvCxnSpPr>
            <a:cxnSpLocks/>
          </p:cNvCxnSpPr>
          <p:nvPr/>
        </p:nvCxnSpPr>
        <p:spPr>
          <a:xfrm>
            <a:off x="5250429" y="3706435"/>
            <a:ext cx="19751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DE79CDA-AB6B-4801-A1CF-1806AAA3E5E1}"/>
              </a:ext>
            </a:extLst>
          </p:cNvPr>
          <p:cNvSpPr/>
          <p:nvPr/>
        </p:nvSpPr>
        <p:spPr>
          <a:xfrm>
            <a:off x="5844798" y="5734915"/>
            <a:ext cx="49783" cy="229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426B299-25B2-44CA-8A6F-09921060B1B5}"/>
              </a:ext>
            </a:extLst>
          </p:cNvPr>
          <p:cNvSpPr/>
          <p:nvPr/>
        </p:nvSpPr>
        <p:spPr>
          <a:xfrm>
            <a:off x="5844798" y="6204873"/>
            <a:ext cx="49783" cy="27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15143E7-B7D9-4445-A4DC-021B072B2160}"/>
              </a:ext>
            </a:extLst>
          </p:cNvPr>
          <p:cNvSpPr/>
          <p:nvPr/>
        </p:nvSpPr>
        <p:spPr>
          <a:xfrm>
            <a:off x="6290609" y="6195362"/>
            <a:ext cx="45241" cy="27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0CB7B0-0D95-41E5-A7B4-227B3FDC947E}"/>
              </a:ext>
            </a:extLst>
          </p:cNvPr>
          <p:cNvSpPr/>
          <p:nvPr/>
        </p:nvSpPr>
        <p:spPr>
          <a:xfrm>
            <a:off x="6863722" y="5734915"/>
            <a:ext cx="58188" cy="220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6D680EA-4F9B-47DA-90D8-C4AA4171A2F1}"/>
              </a:ext>
            </a:extLst>
          </p:cNvPr>
          <p:cNvSpPr/>
          <p:nvPr/>
        </p:nvSpPr>
        <p:spPr>
          <a:xfrm>
            <a:off x="5836928" y="5734915"/>
            <a:ext cx="123586" cy="75586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847DF3D-3B62-4BE3-835C-976E72DBEE50}"/>
              </a:ext>
            </a:extLst>
          </p:cNvPr>
          <p:cNvSpPr/>
          <p:nvPr/>
        </p:nvSpPr>
        <p:spPr>
          <a:xfrm>
            <a:off x="6279460" y="6148843"/>
            <a:ext cx="158990" cy="37631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5D484FB-F880-4F03-9911-0132453C9B3C}"/>
              </a:ext>
            </a:extLst>
          </p:cNvPr>
          <p:cNvSpPr/>
          <p:nvPr/>
        </p:nvSpPr>
        <p:spPr>
          <a:xfrm>
            <a:off x="6851894" y="5677389"/>
            <a:ext cx="140037" cy="37545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58151D7-8715-440C-94B4-8A212655E68E}"/>
              </a:ext>
            </a:extLst>
          </p:cNvPr>
          <p:cNvGrpSpPr/>
          <p:nvPr/>
        </p:nvGrpSpPr>
        <p:grpSpPr>
          <a:xfrm>
            <a:off x="5250428" y="1397543"/>
            <a:ext cx="6661130" cy="831637"/>
            <a:chOff x="5250428" y="1397543"/>
            <a:chExt cx="6661130" cy="831637"/>
          </a:xfrm>
        </p:grpSpPr>
        <p:sp>
          <p:nvSpPr>
            <p:cNvPr id="96" name="Arrow: Pentagon 118">
              <a:extLst>
                <a:ext uri="{FF2B5EF4-FFF2-40B4-BE49-F238E27FC236}">
                  <a16:creationId xmlns:a16="http://schemas.microsoft.com/office/drawing/2014/main" id="{AAEE45D5-3D50-45FA-BD5D-24995175DFCF}"/>
                </a:ext>
              </a:extLst>
            </p:cNvPr>
            <p:cNvSpPr/>
            <p:nvPr/>
          </p:nvSpPr>
          <p:spPr>
            <a:xfrm>
              <a:off x="7237976" y="1423628"/>
              <a:ext cx="4673582" cy="520831"/>
            </a:xfrm>
            <a:custGeom>
              <a:avLst/>
              <a:gdLst>
                <a:gd name="connsiteX0" fmla="*/ 0 w 2639282"/>
                <a:gd name="connsiteY0" fmla="*/ 0 h 547293"/>
                <a:gd name="connsiteX1" fmla="*/ 2365636 w 2639282"/>
                <a:gd name="connsiteY1" fmla="*/ 0 h 547293"/>
                <a:gd name="connsiteX2" fmla="*/ 2639282 w 2639282"/>
                <a:gd name="connsiteY2" fmla="*/ 273647 h 547293"/>
                <a:gd name="connsiteX3" fmla="*/ 2365636 w 2639282"/>
                <a:gd name="connsiteY3" fmla="*/ 547293 h 547293"/>
                <a:gd name="connsiteX4" fmla="*/ 0 w 2639282"/>
                <a:gd name="connsiteY4" fmla="*/ 547293 h 547293"/>
                <a:gd name="connsiteX5" fmla="*/ 0 w 2639282"/>
                <a:gd name="connsiteY5" fmla="*/ 0 h 547293"/>
                <a:gd name="connsiteX0" fmla="*/ 0 w 2685463"/>
                <a:gd name="connsiteY0" fmla="*/ 0 h 547293"/>
                <a:gd name="connsiteX1" fmla="*/ 2365636 w 2685463"/>
                <a:gd name="connsiteY1" fmla="*/ 0 h 547293"/>
                <a:gd name="connsiteX2" fmla="*/ 2685463 w 2685463"/>
                <a:gd name="connsiteY2" fmla="*/ 5793 h 547293"/>
                <a:gd name="connsiteX3" fmla="*/ 2365636 w 2685463"/>
                <a:gd name="connsiteY3" fmla="*/ 547293 h 547293"/>
                <a:gd name="connsiteX4" fmla="*/ 0 w 2685463"/>
                <a:gd name="connsiteY4" fmla="*/ 547293 h 547293"/>
                <a:gd name="connsiteX5" fmla="*/ 0 w 2685463"/>
                <a:gd name="connsiteY5" fmla="*/ 0 h 5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5463" h="547293">
                  <a:moveTo>
                    <a:pt x="0" y="0"/>
                  </a:moveTo>
                  <a:lnTo>
                    <a:pt x="2365636" y="0"/>
                  </a:lnTo>
                  <a:lnTo>
                    <a:pt x="2685463" y="5793"/>
                  </a:lnTo>
                  <a:lnTo>
                    <a:pt x="2365636" y="547293"/>
                  </a:lnTo>
                  <a:lnTo>
                    <a:pt x="0" y="547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Thread-wise pruning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F71A5C3-E9A1-45CA-9D06-26FB92183258}"/>
                </a:ext>
              </a:extLst>
            </p:cNvPr>
            <p:cNvSpPr/>
            <p:nvPr/>
          </p:nvSpPr>
          <p:spPr>
            <a:xfrm>
              <a:off x="5448186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DB4842-5C84-4C3A-988D-9E280963AEF4}"/>
                </a:ext>
              </a:extLst>
            </p:cNvPr>
            <p:cNvGrpSpPr/>
            <p:nvPr/>
          </p:nvGrpSpPr>
          <p:grpSpPr>
            <a:xfrm>
              <a:off x="5487763" y="1588692"/>
              <a:ext cx="385115" cy="394921"/>
              <a:chOff x="438921" y="696688"/>
              <a:chExt cx="1147520" cy="84124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2C80DC3-B877-43E3-AB6E-AE8F21582CBF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181" name="Curved Connector 88">
                  <a:extLst>
                    <a:ext uri="{FF2B5EF4-FFF2-40B4-BE49-F238E27FC236}">
                      <a16:creationId xmlns:a16="http://schemas.microsoft.com/office/drawing/2014/main" id="{EFDABC23-65C9-4919-89D0-9FE87B45D6C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urved Connector 89">
                  <a:extLst>
                    <a:ext uri="{FF2B5EF4-FFF2-40B4-BE49-F238E27FC236}">
                      <a16:creationId xmlns:a16="http://schemas.microsoft.com/office/drawing/2014/main" id="{2D18909D-EC5C-4F18-906E-02B3097B414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urved Connector 90">
                  <a:extLst>
                    <a:ext uri="{FF2B5EF4-FFF2-40B4-BE49-F238E27FC236}">
                      <a16:creationId xmlns:a16="http://schemas.microsoft.com/office/drawing/2014/main" id="{23125D62-66DA-4E89-A646-D8C368F53D3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urved Connector 115">
                  <a:extLst>
                    <a:ext uri="{FF2B5EF4-FFF2-40B4-BE49-F238E27FC236}">
                      <a16:creationId xmlns:a16="http://schemas.microsoft.com/office/drawing/2014/main" id="{7BD497C8-BB57-46A8-9424-0251F85F9BF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urved Connector 117">
                  <a:extLst>
                    <a:ext uri="{FF2B5EF4-FFF2-40B4-BE49-F238E27FC236}">
                      <a16:creationId xmlns:a16="http://schemas.microsoft.com/office/drawing/2014/main" id="{1E1CF9F5-699C-4153-AB26-DD602ED3CC1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urved Connector 118">
                  <a:extLst>
                    <a:ext uri="{FF2B5EF4-FFF2-40B4-BE49-F238E27FC236}">
                      <a16:creationId xmlns:a16="http://schemas.microsoft.com/office/drawing/2014/main" id="{DF34CC77-2AC9-4E4C-93B8-AFA14DA647A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37A331-B5E4-47EA-ABFD-03C62874F58F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E9BA12-9526-40A9-B264-C4724AC76B53}"/>
                </a:ext>
              </a:extLst>
            </p:cNvPr>
            <p:cNvGrpSpPr/>
            <p:nvPr/>
          </p:nvGrpSpPr>
          <p:grpSpPr>
            <a:xfrm>
              <a:off x="5926882" y="1582277"/>
              <a:ext cx="385115" cy="397741"/>
              <a:chOff x="438921" y="696689"/>
              <a:chExt cx="1147520" cy="847257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B9F5531-92DB-4CE9-8EE5-FC5167DFF6C5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173" name="Curved Connector 139">
                  <a:extLst>
                    <a:ext uri="{FF2B5EF4-FFF2-40B4-BE49-F238E27FC236}">
                      <a16:creationId xmlns:a16="http://schemas.microsoft.com/office/drawing/2014/main" id="{BE0FBAD8-B19A-4E85-830C-96881055E2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urved Connector 140">
                  <a:extLst>
                    <a:ext uri="{FF2B5EF4-FFF2-40B4-BE49-F238E27FC236}">
                      <a16:creationId xmlns:a16="http://schemas.microsoft.com/office/drawing/2014/main" id="{830CC703-0D0F-4F54-BEB2-4AE845DBC98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urved Connector 141">
                  <a:extLst>
                    <a:ext uri="{FF2B5EF4-FFF2-40B4-BE49-F238E27FC236}">
                      <a16:creationId xmlns:a16="http://schemas.microsoft.com/office/drawing/2014/main" id="{1690A2C0-26E8-4500-89DA-CEB0776F610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42">
                  <a:extLst>
                    <a:ext uri="{FF2B5EF4-FFF2-40B4-BE49-F238E27FC236}">
                      <a16:creationId xmlns:a16="http://schemas.microsoft.com/office/drawing/2014/main" id="{C9556D80-34BE-429D-A406-1E981E78157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43">
                  <a:extLst>
                    <a:ext uri="{FF2B5EF4-FFF2-40B4-BE49-F238E27FC236}">
                      <a16:creationId xmlns:a16="http://schemas.microsoft.com/office/drawing/2014/main" id="{4CF3B00A-3C5F-45C8-828B-2B73E7FAC53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44">
                  <a:extLst>
                    <a:ext uri="{FF2B5EF4-FFF2-40B4-BE49-F238E27FC236}">
                      <a16:creationId xmlns:a16="http://schemas.microsoft.com/office/drawing/2014/main" id="{97AECD42-2D47-491C-9324-28D04F07516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033AC3E-8D91-4F56-B9DC-5A51F02FDF7F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9493C7D-AFB4-4232-8333-892E952BA551}"/>
                </a:ext>
              </a:extLst>
            </p:cNvPr>
            <p:cNvGrpSpPr/>
            <p:nvPr/>
          </p:nvGrpSpPr>
          <p:grpSpPr>
            <a:xfrm>
              <a:off x="6717459" y="1578744"/>
              <a:ext cx="277826" cy="394921"/>
              <a:chOff x="438921" y="696688"/>
              <a:chExt cx="827833" cy="84124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118736D-7D53-4A31-A13E-58F09DA8C4F3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167" name="Curved Connector 149">
                  <a:extLst>
                    <a:ext uri="{FF2B5EF4-FFF2-40B4-BE49-F238E27FC236}">
                      <a16:creationId xmlns:a16="http://schemas.microsoft.com/office/drawing/2014/main" id="{6B9D6F31-1352-4246-BCEE-D22FF4EEB6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urved Connector 150">
                  <a:extLst>
                    <a:ext uri="{FF2B5EF4-FFF2-40B4-BE49-F238E27FC236}">
                      <a16:creationId xmlns:a16="http://schemas.microsoft.com/office/drawing/2014/main" id="{53762735-A4CB-4A9A-9F8E-5222FEC8968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urved Connector 151">
                  <a:extLst>
                    <a:ext uri="{FF2B5EF4-FFF2-40B4-BE49-F238E27FC236}">
                      <a16:creationId xmlns:a16="http://schemas.microsoft.com/office/drawing/2014/main" id="{2E1DAECB-CB36-49C4-818A-B777B96D152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urved Connector 152">
                  <a:extLst>
                    <a:ext uri="{FF2B5EF4-FFF2-40B4-BE49-F238E27FC236}">
                      <a16:creationId xmlns:a16="http://schemas.microsoft.com/office/drawing/2014/main" id="{30EBA97E-3046-4563-B4FC-3BBEABEDC3D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F7FC8BC-F729-4B5A-B53A-10FB52D37F99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8AD844-577E-4D9C-B7F9-4D069D12EB19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28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92B7F9-3EFD-4814-A714-E1CE64900868}"/>
                </a:ext>
              </a:extLst>
            </p:cNvPr>
            <p:cNvSpPr txBox="1"/>
            <p:nvPr/>
          </p:nvSpPr>
          <p:spPr>
            <a:xfrm>
              <a:off x="6256949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833C7477-2F01-443B-AD76-832A0E8CF576}"/>
              </a:ext>
            </a:extLst>
          </p:cNvPr>
          <p:cNvSpPr txBox="1"/>
          <p:nvPr/>
        </p:nvSpPr>
        <p:spPr>
          <a:xfrm>
            <a:off x="6273693" y="3084140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85C3D-A942-49D1-8B9D-7AA8221D8523}"/>
              </a:ext>
            </a:extLst>
          </p:cNvPr>
          <p:cNvSpPr txBox="1"/>
          <p:nvPr/>
        </p:nvSpPr>
        <p:spPr>
          <a:xfrm>
            <a:off x="6273693" y="4619995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2649522-BBD2-4CCC-AF4F-E9D75443E93F}"/>
              </a:ext>
            </a:extLst>
          </p:cNvPr>
          <p:cNvSpPr txBox="1"/>
          <p:nvPr/>
        </p:nvSpPr>
        <p:spPr>
          <a:xfrm>
            <a:off x="6341066" y="5939029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2F938EB-1E1F-4BA7-BC82-94DE576D6C4B}"/>
              </a:ext>
            </a:extLst>
          </p:cNvPr>
          <p:cNvSpPr/>
          <p:nvPr/>
        </p:nvSpPr>
        <p:spPr>
          <a:xfrm>
            <a:off x="5720329" y="4698104"/>
            <a:ext cx="143538" cy="316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B17769E-24D0-4EE6-AB30-DB258C4AD9F7}"/>
              </a:ext>
            </a:extLst>
          </p:cNvPr>
          <p:cNvSpPr/>
          <p:nvPr/>
        </p:nvSpPr>
        <p:spPr>
          <a:xfrm>
            <a:off x="5722302" y="3904170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F6E5271-E212-456E-9DD7-AA9B9BA060F8}"/>
              </a:ext>
            </a:extLst>
          </p:cNvPr>
          <p:cNvSpPr/>
          <p:nvPr/>
        </p:nvSpPr>
        <p:spPr>
          <a:xfrm>
            <a:off x="5722302" y="4277458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F6379B2-48A7-42B6-9EB9-91DD7FC0A817}"/>
              </a:ext>
            </a:extLst>
          </p:cNvPr>
          <p:cNvSpPr/>
          <p:nvPr/>
        </p:nvSpPr>
        <p:spPr>
          <a:xfrm>
            <a:off x="5722302" y="4514163"/>
            <a:ext cx="143538" cy="197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7A48D26-26C5-418A-80B8-C39FDA790568}"/>
              </a:ext>
            </a:extLst>
          </p:cNvPr>
          <p:cNvSpPr/>
          <p:nvPr/>
        </p:nvSpPr>
        <p:spPr>
          <a:xfrm>
            <a:off x="5635266" y="4259114"/>
            <a:ext cx="304087" cy="4672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24B11A-D809-449F-8022-5C0C34217DAB}"/>
              </a:ext>
            </a:extLst>
          </p:cNvPr>
          <p:cNvSpPr/>
          <p:nvPr/>
        </p:nvSpPr>
        <p:spPr>
          <a:xfrm>
            <a:off x="5259664" y="1423452"/>
            <a:ext cx="1975164" cy="5226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5A02C6-2047-4D7E-AAE8-45DBFFB94592}"/>
              </a:ext>
            </a:extLst>
          </p:cNvPr>
          <p:cNvGrpSpPr/>
          <p:nvPr/>
        </p:nvGrpSpPr>
        <p:grpSpPr>
          <a:xfrm>
            <a:off x="-90680" y="1595957"/>
            <a:ext cx="4646941" cy="4966251"/>
            <a:chOff x="-90680" y="1595957"/>
            <a:chExt cx="4646941" cy="496625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FF37286-5692-442E-828E-2584EDC9040A}"/>
                </a:ext>
              </a:extLst>
            </p:cNvPr>
            <p:cNvSpPr/>
            <p:nvPr/>
          </p:nvSpPr>
          <p:spPr>
            <a:xfrm rot="5400000">
              <a:off x="1667925" y="304169"/>
              <a:ext cx="1242946" cy="38265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9195B2-AEE0-4EF6-B8B8-F3B861B0DC42}"/>
                </a:ext>
              </a:extLst>
            </p:cNvPr>
            <p:cNvSpPr txBox="1"/>
            <p:nvPr/>
          </p:nvSpPr>
          <p:spPr>
            <a:xfrm>
              <a:off x="427660" y="1640213"/>
              <a:ext cx="2959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GPU Application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16C8425B-542F-4BAB-B967-982BF79EDC4A}"/>
                    </a:ext>
                  </a:extLst>
                </p:cNvPr>
                <p:cNvSpPr/>
                <p:nvPr/>
              </p:nvSpPr>
              <p:spPr>
                <a:xfrm>
                  <a:off x="3050028" y="2259462"/>
                  <a:ext cx="1008141" cy="3829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Kernel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:mv="urn:schemas-microsoft-com:mac:vml" xmlns="">
            <p:sp>
              <p:nvSpPr>
                <p:cNvPr id="189" name="Rectangle 188">
                  <a:extLst>
                    <a:ext uri="{FF2B5EF4-FFF2-40B4-BE49-F238E27FC236}">
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16C8425B-542F-4BAB-B967-982BF79ED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8" y="2259462"/>
                  <a:ext cx="1008141" cy="382970"/>
                </a:xfrm>
                <a:prstGeom prst="rect">
                  <a:avLst/>
                </a:prstGeom>
                <a:blipFill>
                  <a:blip r:embed="rId4"/>
                  <a:stretch>
                    <a:fillRect l="-3571" t="-4688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5AE0E8A-7F6B-4A72-8BA0-41077F66CB68}"/>
                </a:ext>
              </a:extLst>
            </p:cNvPr>
            <p:cNvSpPr/>
            <p:nvPr/>
          </p:nvSpPr>
          <p:spPr>
            <a:xfrm>
              <a:off x="2569418" y="2215961"/>
              <a:ext cx="529881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2000" b="1" dirty="0">
                  <a:solidFill>
                    <a:sysClr val="windowText" lastClr="000000"/>
                  </a:solidFill>
                </a:rPr>
                <a:t>…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A14B37-3B1B-4162-8397-687AC60E91D1}"/>
                </a:ext>
              </a:extLst>
            </p:cNvPr>
            <p:cNvSpPr/>
            <p:nvPr/>
          </p:nvSpPr>
          <p:spPr>
            <a:xfrm>
              <a:off x="1610319" y="2259462"/>
              <a:ext cx="1008141" cy="3829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Kernel 2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D0889B3-8233-4069-85D1-406AC73E0EE1}"/>
                </a:ext>
              </a:extLst>
            </p:cNvPr>
            <p:cNvSpPr/>
            <p:nvPr/>
          </p:nvSpPr>
          <p:spPr>
            <a:xfrm>
              <a:off x="514377" y="2266675"/>
              <a:ext cx="1008141" cy="3829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Kernel 1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C59F454-2432-4A57-9D21-EE934B4DA688}"/>
                </a:ext>
              </a:extLst>
            </p:cNvPr>
            <p:cNvGrpSpPr/>
            <p:nvPr/>
          </p:nvGrpSpPr>
          <p:grpSpPr>
            <a:xfrm>
              <a:off x="-90680" y="4526680"/>
              <a:ext cx="4614817" cy="2035528"/>
              <a:chOff x="-90680" y="4526680"/>
              <a:chExt cx="4614817" cy="2035528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F100DA5-34E6-4275-84C1-1EA407080E74}"/>
                  </a:ext>
                </a:extLst>
              </p:cNvPr>
              <p:cNvSpPr/>
              <p:nvPr/>
            </p:nvSpPr>
            <p:spPr>
              <a:xfrm rot="5400000">
                <a:off x="1664803" y="3709613"/>
                <a:ext cx="1555464" cy="4149726"/>
              </a:xfrm>
              <a:prstGeom prst="rec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42CCB6D-CF56-48B3-96B2-A2CD77238B8A}"/>
                  </a:ext>
                </a:extLst>
              </p:cNvPr>
              <p:cNvSpPr/>
              <p:nvPr/>
            </p:nvSpPr>
            <p:spPr>
              <a:xfrm>
                <a:off x="2876846" y="5744281"/>
                <a:ext cx="529881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2000" b="1" dirty="0">
                    <a:solidFill>
                      <a:sysClr val="windowText" lastClr="000000"/>
                    </a:solidFill>
                  </a:rPr>
                  <a:t>…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A19C40-AE8A-4239-98C3-F1CE1AA04321}"/>
                  </a:ext>
                </a:extLst>
              </p:cNvPr>
              <p:cNvSpPr txBox="1"/>
              <p:nvPr/>
            </p:nvSpPr>
            <p:spPr>
              <a:xfrm>
                <a:off x="-90680" y="4976965"/>
                <a:ext cx="1542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CTA</a:t>
                </a: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18B0A936-C930-4920-823C-DBF87D2CF429}"/>
                  </a:ext>
                </a:extLst>
              </p:cNvPr>
              <p:cNvGrpSpPr/>
              <p:nvPr/>
            </p:nvGrpSpPr>
            <p:grpSpPr>
              <a:xfrm>
                <a:off x="3220617" y="5303452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506E11BC-13FB-4C73-87DB-2EB89A6E707B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5B91D301-D4F4-45B7-9821-0362F2444ABB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26" name="Curved Connector 86">
                    <a:extLst>
                      <a:ext uri="{FF2B5EF4-FFF2-40B4-BE49-F238E27FC236}">
                        <a16:creationId xmlns:a16="http://schemas.microsoft.com/office/drawing/2014/main" id="{B27E7313-C5CA-4C40-A441-40701474AAE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Curved Connector 87">
                    <a:extLst>
                      <a:ext uri="{FF2B5EF4-FFF2-40B4-BE49-F238E27FC236}">
                        <a16:creationId xmlns:a16="http://schemas.microsoft.com/office/drawing/2014/main" id="{D4FCD828-5475-466E-A2FE-41E60E7D81CC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Curved Connector 88">
                    <a:extLst>
                      <a:ext uri="{FF2B5EF4-FFF2-40B4-BE49-F238E27FC236}">
                        <a16:creationId xmlns:a16="http://schemas.microsoft.com/office/drawing/2014/main" id="{2714FFA9-1563-4C91-99E7-51D32E83CA0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Curved Connector 89">
                    <a:extLst>
                      <a:ext uri="{FF2B5EF4-FFF2-40B4-BE49-F238E27FC236}">
                        <a16:creationId xmlns:a16="http://schemas.microsoft.com/office/drawing/2014/main" id="{238299F3-C0E1-406D-AAD2-9865482D2EB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Curved Connector 90">
                    <a:extLst>
                      <a:ext uri="{FF2B5EF4-FFF2-40B4-BE49-F238E27FC236}">
                        <a16:creationId xmlns:a16="http://schemas.microsoft.com/office/drawing/2014/main" id="{129B51EF-3FC3-4A87-AF03-FE9A5F3F0EB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Curved Connector 91">
                    <a:extLst>
                      <a:ext uri="{FF2B5EF4-FFF2-40B4-BE49-F238E27FC236}">
                        <a16:creationId xmlns:a16="http://schemas.microsoft.com/office/drawing/2014/main" id="{3C626513-F1B2-44DA-AF77-2EA98722769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Curved Connector 94">
                    <a:extLst>
                      <a:ext uri="{FF2B5EF4-FFF2-40B4-BE49-F238E27FC236}">
                        <a16:creationId xmlns:a16="http://schemas.microsoft.com/office/drawing/2014/main" id="{4539DDE7-21D7-4214-B8BA-26716134FE9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3" name="TextBox 232">
                        <a:extLst>
                          <a:ext uri="{FF2B5EF4-FFF2-40B4-BE49-F238E27FC236}">
                            <a16:creationId xmlns:a16="http://schemas.microsoft.com/office/drawing/2014/main" id="{A39FE2D8-6B07-40FD-9110-FC556F372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90" y="2280267"/>
                        <a:ext cx="1096798" cy="44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Warp</a:t>
                        </a:r>
                        <a14:m>
                          <m:oMath xmlns:m="http://schemas.openxmlformats.org/officeDocument/2006/math">
                            <m:r>
                              <a:rPr lang="en-US" b="1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latin typeface="Cambria Math" charset="0"/>
                              </a:rPr>
                              <m:t>𝒏</m:t>
                            </m:r>
                          </m:oMath>
                        </a14:m>
                        <a:endParaRPr lang="en-US" b="1" dirty="0"/>
                      </a:p>
                    </p:txBody>
                  </p:sp>
                </mc:Choice>
                <mc:Fallback xmlns:mv="urn:schemas-microsoft-com:mac:vml" xmlns="">
                  <p:sp>
                    <p:nvSpPr>
                      <p:cNvPr id="233" name="TextBox 232">
                        <a:extLst>
                          <a:ext uri="{FF2B5EF4-FFF2-40B4-BE49-F238E27FC236}">
  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A39FE2D8-6B07-40FD-9110-FC556F372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90" y="2280267"/>
                        <a:ext cx="1096798" cy="44726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5369" t="-9836" b="-245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7DAE25B3-318D-4BB8-AF1E-EE1432BE568C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FCE3193-A8DB-4AD6-A6E5-DC4A33D5469A}"/>
                  </a:ext>
                </a:extLst>
              </p:cNvPr>
              <p:cNvGrpSpPr/>
              <p:nvPr/>
            </p:nvGrpSpPr>
            <p:grpSpPr>
              <a:xfrm>
                <a:off x="1751448" y="5296939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B0BBD102-F123-447C-AB3D-428746438D55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A2617050-951B-4AB6-9ACC-4F88B025B93B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15" name="Curved Connector 86">
                    <a:extLst>
                      <a:ext uri="{FF2B5EF4-FFF2-40B4-BE49-F238E27FC236}">
                        <a16:creationId xmlns:a16="http://schemas.microsoft.com/office/drawing/2014/main" id="{22625943-BA0A-4055-A2D0-074972FDF729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Curved Connector 87">
                    <a:extLst>
                      <a:ext uri="{FF2B5EF4-FFF2-40B4-BE49-F238E27FC236}">
                        <a16:creationId xmlns:a16="http://schemas.microsoft.com/office/drawing/2014/main" id="{FCA96408-A0C4-446F-BA27-C625F37A4F9E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urved Connector 88">
                    <a:extLst>
                      <a:ext uri="{FF2B5EF4-FFF2-40B4-BE49-F238E27FC236}">
                        <a16:creationId xmlns:a16="http://schemas.microsoft.com/office/drawing/2014/main" id="{0F80DACF-C6A8-4536-BCA3-54268AEB2A8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urved Connector 89">
                    <a:extLst>
                      <a:ext uri="{FF2B5EF4-FFF2-40B4-BE49-F238E27FC236}">
                        <a16:creationId xmlns:a16="http://schemas.microsoft.com/office/drawing/2014/main" id="{F39E2E2B-E26D-4B62-8712-CAF8ED9EB29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Curved Connector 90">
                    <a:extLst>
                      <a:ext uri="{FF2B5EF4-FFF2-40B4-BE49-F238E27FC236}">
                        <a16:creationId xmlns:a16="http://schemas.microsoft.com/office/drawing/2014/main" id="{6FA0A378-990B-4965-B1A9-5EDAC4B599F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Curved Connector 91">
                    <a:extLst>
                      <a:ext uri="{FF2B5EF4-FFF2-40B4-BE49-F238E27FC236}">
                        <a16:creationId xmlns:a16="http://schemas.microsoft.com/office/drawing/2014/main" id="{E9EBB327-21DA-48E5-8C8E-4C0FFDA540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94">
                    <a:extLst>
                      <a:ext uri="{FF2B5EF4-FFF2-40B4-BE49-F238E27FC236}">
                        <a16:creationId xmlns:a16="http://schemas.microsoft.com/office/drawing/2014/main" id="{A035C237-24FB-4AB5-862F-AEB116525F4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941EB85D-103F-4BC7-8CE0-459CA51AB413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0" y="2280267"/>
                    <a:ext cx="105991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Warp 2</a:t>
                    </a:r>
                  </a:p>
                </p:txBody>
              </p:sp>
            </p:grp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6F63CDD-9404-48DF-8D22-BB0F60AC80D1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D402A48F-37FF-4A62-B035-D38E86EB5CFB}"/>
                  </a:ext>
                </a:extLst>
              </p:cNvPr>
              <p:cNvGrpSpPr/>
              <p:nvPr/>
            </p:nvGrpSpPr>
            <p:grpSpPr>
              <a:xfrm>
                <a:off x="420052" y="5296073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7E18F9A4-66C8-4E7D-857D-FA5289E4EE4C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651A75AC-71C6-4B27-A4A9-E343836ABD34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04" name="Curved Connector 86">
                    <a:extLst>
                      <a:ext uri="{FF2B5EF4-FFF2-40B4-BE49-F238E27FC236}">
                        <a16:creationId xmlns:a16="http://schemas.microsoft.com/office/drawing/2014/main" id="{C300A16B-AF66-40D4-AC03-156AA17EC6E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Curved Connector 87">
                    <a:extLst>
                      <a:ext uri="{FF2B5EF4-FFF2-40B4-BE49-F238E27FC236}">
                        <a16:creationId xmlns:a16="http://schemas.microsoft.com/office/drawing/2014/main" id="{6BE95FEB-5764-426D-821D-D7838BB83CA7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urved Connector 88">
                    <a:extLst>
                      <a:ext uri="{FF2B5EF4-FFF2-40B4-BE49-F238E27FC236}">
                        <a16:creationId xmlns:a16="http://schemas.microsoft.com/office/drawing/2014/main" id="{2A2FE3F2-ECF7-4D56-8EA5-F9B0A26CD46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urved Connector 89">
                    <a:extLst>
                      <a:ext uri="{FF2B5EF4-FFF2-40B4-BE49-F238E27FC236}">
                        <a16:creationId xmlns:a16="http://schemas.microsoft.com/office/drawing/2014/main" id="{CC56268D-AAA4-4B36-A4F0-8AD2F560C2AD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urved Connector 90">
                    <a:extLst>
                      <a:ext uri="{FF2B5EF4-FFF2-40B4-BE49-F238E27FC236}">
                        <a16:creationId xmlns:a16="http://schemas.microsoft.com/office/drawing/2014/main" id="{55A6A314-AAD7-496F-B260-CEF32B81D72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urved Connector 91">
                    <a:extLst>
                      <a:ext uri="{FF2B5EF4-FFF2-40B4-BE49-F238E27FC236}">
                        <a16:creationId xmlns:a16="http://schemas.microsoft.com/office/drawing/2014/main" id="{EB82FE4C-890F-45F2-AF1D-3E38E96A12B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urved Connector 94">
                    <a:extLst>
                      <a:ext uri="{FF2B5EF4-FFF2-40B4-BE49-F238E27FC236}">
                        <a16:creationId xmlns:a16="http://schemas.microsoft.com/office/drawing/2014/main" id="{C8AC68ED-1478-4DEB-892A-DCCCC5FFE32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E9D61D3-DC77-4337-8932-B786B23F51C0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0" y="2280267"/>
                    <a:ext cx="105991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Warp 1</a:t>
                    </a:r>
                  </a:p>
                </p:txBody>
              </p:sp>
            </p:grp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043727A-0298-4E10-A70C-D7F32209EFA1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00" name="Triangle 98">
                <a:extLst>
                  <a:ext uri="{FF2B5EF4-FFF2-40B4-BE49-F238E27FC236}">
                    <a16:creationId xmlns:a16="http://schemas.microsoft.com/office/drawing/2014/main" id="{984C43D0-E9F3-46A8-8311-44C8E1F8BABD}"/>
                  </a:ext>
                </a:extLst>
              </p:cNvPr>
              <p:cNvSpPr/>
              <p:nvPr/>
            </p:nvSpPr>
            <p:spPr>
              <a:xfrm>
                <a:off x="356600" y="4526680"/>
                <a:ext cx="4167537" cy="475395"/>
              </a:xfrm>
              <a:prstGeom prst="triangle">
                <a:avLst>
                  <a:gd name="adj" fmla="val 47665"/>
                </a:avLst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D0F42D7-70FC-428A-9741-FFF60160B3BC}"/>
                </a:ext>
              </a:extLst>
            </p:cNvPr>
            <p:cNvGrpSpPr/>
            <p:nvPr/>
          </p:nvGrpSpPr>
          <p:grpSpPr>
            <a:xfrm>
              <a:off x="50140" y="2601169"/>
              <a:ext cx="4506121" cy="2020051"/>
              <a:chOff x="50140" y="2601169"/>
              <a:chExt cx="4506121" cy="2020051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FF9F1087-DB99-40D0-A445-CFC2236BF92C}"/>
                  </a:ext>
                </a:extLst>
              </p:cNvPr>
              <p:cNvSpPr/>
              <p:nvPr/>
            </p:nvSpPr>
            <p:spPr>
              <a:xfrm rot="5400000">
                <a:off x="1682173" y="1759720"/>
                <a:ext cx="1555464" cy="41675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A1096DB-3A25-4AA9-A3BE-3030659975FF}"/>
                  </a:ext>
                </a:extLst>
              </p:cNvPr>
              <p:cNvSpPr/>
              <p:nvPr/>
            </p:nvSpPr>
            <p:spPr>
              <a:xfrm>
                <a:off x="2882620" y="3876866"/>
                <a:ext cx="529881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2000" b="1" dirty="0">
                    <a:solidFill>
                      <a:sysClr val="windowText" lastClr="000000"/>
                    </a:solidFill>
                  </a:rPr>
                  <a:t>…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459E878-8CA4-4A26-87AA-2BD744481704}"/>
                  </a:ext>
                </a:extLst>
              </p:cNvPr>
              <p:cNvGrpSpPr/>
              <p:nvPr/>
            </p:nvGrpSpPr>
            <p:grpSpPr>
              <a:xfrm>
                <a:off x="3223567" y="3358651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7670EC8E-184B-4657-BC18-C4001712F31F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793D3EA-5583-4617-8C58-66057CAF03C6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67" name="Curved Connector 40">
                    <a:extLst>
                      <a:ext uri="{FF2B5EF4-FFF2-40B4-BE49-F238E27FC236}">
                        <a16:creationId xmlns:a16="http://schemas.microsoft.com/office/drawing/2014/main" id="{D4193CC0-B9B2-4221-BE02-F211F5C8A09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Curved Connector 41">
                    <a:extLst>
                      <a:ext uri="{FF2B5EF4-FFF2-40B4-BE49-F238E27FC236}">
                        <a16:creationId xmlns:a16="http://schemas.microsoft.com/office/drawing/2014/main" id="{BF832822-4D9F-4AC0-8EE3-A551637A2A2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Curved Connector 42">
                    <a:extLst>
                      <a:ext uri="{FF2B5EF4-FFF2-40B4-BE49-F238E27FC236}">
                        <a16:creationId xmlns:a16="http://schemas.microsoft.com/office/drawing/2014/main" id="{1987930A-25C5-4D1D-947F-4C241D169F4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Curved Connector 43">
                    <a:extLst>
                      <a:ext uri="{FF2B5EF4-FFF2-40B4-BE49-F238E27FC236}">
                        <a16:creationId xmlns:a16="http://schemas.microsoft.com/office/drawing/2014/main" id="{B4622DC6-37B0-4301-8C75-B9D1E937ECB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Curved Connector 44">
                    <a:extLst>
                      <a:ext uri="{FF2B5EF4-FFF2-40B4-BE49-F238E27FC236}">
                        <a16:creationId xmlns:a16="http://schemas.microsoft.com/office/drawing/2014/main" id="{B5FAC704-2C64-4690-8B03-A2943288B03C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Curved Connector 45">
                    <a:extLst>
                      <a:ext uri="{FF2B5EF4-FFF2-40B4-BE49-F238E27FC236}">
                        <a16:creationId xmlns:a16="http://schemas.microsoft.com/office/drawing/2014/main" id="{17ED1DEF-9D56-4001-8E0D-30ACD964343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Curved Connector 48">
                    <a:extLst>
                      <a:ext uri="{FF2B5EF4-FFF2-40B4-BE49-F238E27FC236}">
                        <a16:creationId xmlns:a16="http://schemas.microsoft.com/office/drawing/2014/main" id="{3D0541AA-FA76-48AC-89FB-F52E85AE20EF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70B37D35-676E-424A-95FE-9F409B1FDB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91" y="2280271"/>
                        <a:ext cx="901898" cy="44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CTA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latin typeface="Cambria Math" charset="0"/>
                              </a:rPr>
                              <m:t>𝒏</m:t>
                            </m:r>
                          </m:oMath>
                        </a14:m>
                        <a:endParaRPr lang="en-US" b="1" dirty="0"/>
                      </a:p>
                    </p:txBody>
                  </p:sp>
                </mc:Choice>
                <mc:Fallback xmlns:mv="urn:schemas-microsoft-com:mac:vml" xmlns="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70B37D35-676E-424A-95FE-9F409B1FDB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91" y="2280271"/>
                        <a:ext cx="901898" cy="44726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377" t="-9836" b="-245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E00C2641-49AD-4483-9F4C-27CC668EA976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F22364-9452-4A30-A64D-3577426D6493}"/>
                  </a:ext>
                </a:extLst>
              </p:cNvPr>
              <p:cNvSpPr txBox="1"/>
              <p:nvPr/>
            </p:nvSpPr>
            <p:spPr>
              <a:xfrm>
                <a:off x="50140" y="3020747"/>
                <a:ext cx="15601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Kernel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696F79C-AADE-4ADF-82E1-735D7935F602}"/>
                  </a:ext>
                </a:extLst>
              </p:cNvPr>
              <p:cNvGrpSpPr/>
              <p:nvPr/>
            </p:nvGrpSpPr>
            <p:grpSpPr>
              <a:xfrm>
                <a:off x="1751448" y="3367236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3D37BD77-3F6C-4BD2-979D-674C9BA8F530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30DD2FF-992B-4CA3-A0F7-1528D578DE8E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56" name="Curved Connector 40">
                    <a:extLst>
                      <a:ext uri="{FF2B5EF4-FFF2-40B4-BE49-F238E27FC236}">
                        <a16:creationId xmlns:a16="http://schemas.microsoft.com/office/drawing/2014/main" id="{97F803D7-4972-40F9-A1BE-55EA6362D7F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urved Connector 41">
                    <a:extLst>
                      <a:ext uri="{FF2B5EF4-FFF2-40B4-BE49-F238E27FC236}">
                        <a16:creationId xmlns:a16="http://schemas.microsoft.com/office/drawing/2014/main" id="{1A587BFF-0755-48D1-A2CE-A0A3B199430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urved Connector 42">
                    <a:extLst>
                      <a:ext uri="{FF2B5EF4-FFF2-40B4-BE49-F238E27FC236}">
                        <a16:creationId xmlns:a16="http://schemas.microsoft.com/office/drawing/2014/main" id="{E141A975-3AC7-46AE-9B1F-D816D9E25FB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Curved Connector 43">
                    <a:extLst>
                      <a:ext uri="{FF2B5EF4-FFF2-40B4-BE49-F238E27FC236}">
                        <a16:creationId xmlns:a16="http://schemas.microsoft.com/office/drawing/2014/main" id="{C22FAE8F-F8AA-4C33-82AF-DC5491E6D01F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Curved Connector 44">
                    <a:extLst>
                      <a:ext uri="{FF2B5EF4-FFF2-40B4-BE49-F238E27FC236}">
                        <a16:creationId xmlns:a16="http://schemas.microsoft.com/office/drawing/2014/main" id="{2C55A6CE-8A32-4577-B632-E1C9147BDE1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Curved Connector 45">
                    <a:extLst>
                      <a:ext uri="{FF2B5EF4-FFF2-40B4-BE49-F238E27FC236}">
                        <a16:creationId xmlns:a16="http://schemas.microsoft.com/office/drawing/2014/main" id="{BD89E420-DD32-49B4-8A91-1913072A8D62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Curved Connector 48">
                    <a:extLst>
                      <a:ext uri="{FF2B5EF4-FFF2-40B4-BE49-F238E27FC236}">
                        <a16:creationId xmlns:a16="http://schemas.microsoft.com/office/drawing/2014/main" id="{46CECBC0-A291-4340-8D58-6F08EEFB12E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2EEAC02C-EF7C-4A11-AD96-9354CA958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1" y="2280271"/>
                    <a:ext cx="86307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CTA 2</a:t>
                    </a:r>
                  </a:p>
                </p:txBody>
              </p:sp>
            </p:grp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3B45B8DB-E359-439F-A20A-49E8B59612F7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7D088F7-16A9-4154-9D40-5D5EED78707D}"/>
                  </a:ext>
                </a:extLst>
              </p:cNvPr>
              <p:cNvGrpSpPr/>
              <p:nvPr/>
            </p:nvGrpSpPr>
            <p:grpSpPr>
              <a:xfrm>
                <a:off x="440504" y="3358651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1D8C2200-DD2C-4D12-BDD6-86C1B320B609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9E760D2-0060-4505-9811-EE3ACAAF79C3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45" name="Curved Connector 40">
                    <a:extLst>
                      <a:ext uri="{FF2B5EF4-FFF2-40B4-BE49-F238E27FC236}">
                        <a16:creationId xmlns:a16="http://schemas.microsoft.com/office/drawing/2014/main" id="{47ACBDC4-8E19-4857-BF5D-023074C9CF5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Curved Connector 41">
                    <a:extLst>
                      <a:ext uri="{FF2B5EF4-FFF2-40B4-BE49-F238E27FC236}">
                        <a16:creationId xmlns:a16="http://schemas.microsoft.com/office/drawing/2014/main" id="{4BA152E8-B37C-4BE5-A910-2F589092F1A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Curved Connector 42">
                    <a:extLst>
                      <a:ext uri="{FF2B5EF4-FFF2-40B4-BE49-F238E27FC236}">
                        <a16:creationId xmlns:a16="http://schemas.microsoft.com/office/drawing/2014/main" id="{1F5BD9F7-2E2C-45D0-AC33-E13FC474D53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Curved Connector 43">
                    <a:extLst>
                      <a:ext uri="{FF2B5EF4-FFF2-40B4-BE49-F238E27FC236}">
                        <a16:creationId xmlns:a16="http://schemas.microsoft.com/office/drawing/2014/main" id="{0FE32F25-4707-4240-A39D-8B59CA32E50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Curved Connector 44">
                    <a:extLst>
                      <a:ext uri="{FF2B5EF4-FFF2-40B4-BE49-F238E27FC236}">
                        <a16:creationId xmlns:a16="http://schemas.microsoft.com/office/drawing/2014/main" id="{0F92F347-7240-4A18-840A-FE4AB335EFAE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Curved Connector 45">
                    <a:extLst>
                      <a:ext uri="{FF2B5EF4-FFF2-40B4-BE49-F238E27FC236}">
                        <a16:creationId xmlns:a16="http://schemas.microsoft.com/office/drawing/2014/main" id="{F8154D57-78B1-4E77-99A4-15C108F84F79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urved Connector 48">
                    <a:extLst>
                      <a:ext uri="{FF2B5EF4-FFF2-40B4-BE49-F238E27FC236}">
                        <a16:creationId xmlns:a16="http://schemas.microsoft.com/office/drawing/2014/main" id="{7834AC04-1CDB-449D-8138-8D218D4FB7C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0E9CB69A-C8A8-445D-BAF3-C6BBACCF3769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1" y="2280271"/>
                    <a:ext cx="86307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CTA 1</a:t>
                    </a:r>
                  </a:p>
                </p:txBody>
              </p:sp>
            </p:grp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F43D2AFE-FB9B-4BB2-BFEA-7A7B3084D434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41" name="Triangle 58">
                <a:extLst>
                  <a:ext uri="{FF2B5EF4-FFF2-40B4-BE49-F238E27FC236}">
                    <a16:creationId xmlns:a16="http://schemas.microsoft.com/office/drawing/2014/main" id="{1B7656E0-C4CA-46A2-971F-39A4AA8824E7}"/>
                  </a:ext>
                </a:extLst>
              </p:cNvPr>
              <p:cNvSpPr/>
              <p:nvPr/>
            </p:nvSpPr>
            <p:spPr>
              <a:xfrm>
                <a:off x="376135" y="2601169"/>
                <a:ext cx="4180126" cy="456721"/>
              </a:xfrm>
              <a:prstGeom prst="triangle">
                <a:avLst>
                  <a:gd name="adj" fmla="val 45221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CA31CBEA-7B34-4153-8583-5E4B7075708A}"/>
              </a:ext>
            </a:extLst>
          </p:cNvPr>
          <p:cNvGrpSpPr/>
          <p:nvPr/>
        </p:nvGrpSpPr>
        <p:grpSpPr>
          <a:xfrm>
            <a:off x="5158854" y="2026537"/>
            <a:ext cx="6940059" cy="4663188"/>
            <a:chOff x="5158854" y="2026537"/>
            <a:chExt cx="6940059" cy="466318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9537CBD-41FD-420B-A1F6-6BFF6252643A}"/>
                </a:ext>
              </a:extLst>
            </p:cNvPr>
            <p:cNvSpPr/>
            <p:nvPr/>
          </p:nvSpPr>
          <p:spPr>
            <a:xfrm>
              <a:off x="5158854" y="2239009"/>
              <a:ext cx="5812986" cy="4450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512CB16E-0E69-4447-95F1-276D5119119D}"/>
                </a:ext>
              </a:extLst>
            </p:cNvPr>
            <p:cNvSpPr/>
            <p:nvPr/>
          </p:nvSpPr>
          <p:spPr>
            <a:xfrm>
              <a:off x="7253430" y="2026537"/>
              <a:ext cx="4845483" cy="44507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480E964-3625-4AE9-A377-C69832365C91}"/>
              </a:ext>
            </a:extLst>
          </p:cNvPr>
          <p:cNvSpPr/>
          <p:nvPr/>
        </p:nvSpPr>
        <p:spPr>
          <a:xfrm>
            <a:off x="5250428" y="1269641"/>
            <a:ext cx="4845483" cy="445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B5C07C-7A5B-4733-815D-CC9660324ADF}"/>
              </a:ext>
            </a:extLst>
          </p:cNvPr>
          <p:cNvGrpSpPr/>
          <p:nvPr/>
        </p:nvGrpSpPr>
        <p:grpSpPr>
          <a:xfrm>
            <a:off x="4523701" y="1595957"/>
            <a:ext cx="738789" cy="4966250"/>
            <a:chOff x="4523701" y="1595957"/>
            <a:chExt cx="738789" cy="496625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73169B1-A8C7-490C-82B2-879EEA5D3EBA}"/>
                </a:ext>
              </a:extLst>
            </p:cNvPr>
            <p:cNvSpPr/>
            <p:nvPr/>
          </p:nvSpPr>
          <p:spPr>
            <a:xfrm>
              <a:off x="4523701" y="1595957"/>
              <a:ext cx="217787" cy="4966250"/>
            </a:xfrm>
            <a:prstGeom prst="rightBrace">
              <a:avLst>
                <a:gd name="adj1" fmla="val 960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Connector: Elbow 277">
              <a:extLst>
                <a:ext uri="{FF2B5EF4-FFF2-40B4-BE49-F238E27FC236}">
                  <a16:creationId xmlns:a16="http://schemas.microsoft.com/office/drawing/2014/main" id="{65851A31-662F-4519-BED6-5C0EF02B16ED}"/>
                </a:ext>
              </a:extLst>
            </p:cNvPr>
            <p:cNvCxnSpPr>
              <a:stCxn id="6" idx="1"/>
            </p:cNvCxnSpPr>
            <p:nvPr/>
          </p:nvCxnSpPr>
          <p:spPr>
            <a:xfrm rot="10800000" flipH="1">
              <a:off x="4741487" y="1813816"/>
              <a:ext cx="521003" cy="2265267"/>
            </a:xfrm>
            <a:prstGeom prst="bentConnector4">
              <a:avLst>
                <a:gd name="adj1" fmla="val 54466"/>
                <a:gd name="adj2" fmla="val 99895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6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8D528B-F544-4440-A408-89491B79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01" y="1482096"/>
            <a:ext cx="5195285" cy="1325564"/>
          </a:xfrm>
        </p:spPr>
        <p:txBody>
          <a:bodyPr/>
          <a:lstStyle/>
          <a:p>
            <a:r>
              <a:rPr lang="en-US" dirty="0"/>
              <a:t>CTA-level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2" y="1487538"/>
            <a:ext cx="3945075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Thread-wise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5" y="2298209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36305" y="2299316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2302210"/>
            <a:ext cx="1952926" cy="4408150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691EF-2A52-4CA3-B986-1152682BA1B1}"/>
              </a:ext>
            </a:extLst>
          </p:cNvPr>
          <p:cNvSpPr txBox="1"/>
          <p:nvPr/>
        </p:nvSpPr>
        <p:spPr>
          <a:xfrm>
            <a:off x="7353292" y="5021556"/>
            <a:ext cx="140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2DCONV K1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DDA707-43E8-4A21-B530-E6E8ED82B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40" y="2240362"/>
            <a:ext cx="4155348" cy="27055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2AD1F9-0643-4657-A9F6-A27A0EC78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1" y="2313669"/>
            <a:ext cx="4540374" cy="2658509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1D6355B7-8C68-452A-8283-8F878CEB3F97}"/>
              </a:ext>
            </a:extLst>
          </p:cNvPr>
          <p:cNvSpPr/>
          <p:nvPr/>
        </p:nvSpPr>
        <p:spPr>
          <a:xfrm>
            <a:off x="4342442" y="2450613"/>
            <a:ext cx="477400" cy="21075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0E10056-FB1A-4FF9-80A4-8D44C87A2158}"/>
              </a:ext>
            </a:extLst>
          </p:cNvPr>
          <p:cNvSpPr/>
          <p:nvPr/>
        </p:nvSpPr>
        <p:spPr>
          <a:xfrm>
            <a:off x="4898556" y="2450613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DC90726-69FA-446C-BE97-3DC836E1EB75}"/>
              </a:ext>
            </a:extLst>
          </p:cNvPr>
          <p:cNvSpPr/>
          <p:nvPr/>
        </p:nvSpPr>
        <p:spPr>
          <a:xfrm>
            <a:off x="5471510" y="2457124"/>
            <a:ext cx="4774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B819732-2467-482A-88F6-E9AB8E8E8517}"/>
              </a:ext>
            </a:extLst>
          </p:cNvPr>
          <p:cNvSpPr/>
          <p:nvPr/>
        </p:nvSpPr>
        <p:spPr>
          <a:xfrm>
            <a:off x="6027624" y="2457124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96CCBD3-EEF6-4B00-B8CD-2817C1796423}"/>
              </a:ext>
            </a:extLst>
          </p:cNvPr>
          <p:cNvSpPr/>
          <p:nvPr/>
        </p:nvSpPr>
        <p:spPr>
          <a:xfrm>
            <a:off x="6605139" y="2457124"/>
            <a:ext cx="4774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A087636-53FA-4840-8A6A-2E8644A23445}"/>
              </a:ext>
            </a:extLst>
          </p:cNvPr>
          <p:cNvSpPr/>
          <p:nvPr/>
        </p:nvSpPr>
        <p:spPr>
          <a:xfrm>
            <a:off x="7161253" y="2457124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B12C97F-C8CB-448D-A46A-C3DE794152E6}"/>
              </a:ext>
            </a:extLst>
          </p:cNvPr>
          <p:cNvSpPr/>
          <p:nvPr/>
        </p:nvSpPr>
        <p:spPr>
          <a:xfrm>
            <a:off x="8688439" y="2436649"/>
            <a:ext cx="434000" cy="21075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15BCC4B-8192-4882-A6E0-72483DED85E6}"/>
              </a:ext>
            </a:extLst>
          </p:cNvPr>
          <p:cNvSpPr/>
          <p:nvPr/>
        </p:nvSpPr>
        <p:spPr>
          <a:xfrm>
            <a:off x="9244553" y="2436649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7776A1A-FE0B-4511-80BC-6DE5527214BF}"/>
              </a:ext>
            </a:extLst>
          </p:cNvPr>
          <p:cNvSpPr/>
          <p:nvPr/>
        </p:nvSpPr>
        <p:spPr>
          <a:xfrm>
            <a:off x="9808271" y="2443160"/>
            <a:ext cx="4340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AEABB01-B806-4D4A-B0A8-2AA0D5EC31DE}"/>
              </a:ext>
            </a:extLst>
          </p:cNvPr>
          <p:cNvSpPr/>
          <p:nvPr/>
        </p:nvSpPr>
        <p:spPr>
          <a:xfrm>
            <a:off x="10355149" y="2443160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104081D-4EB4-4D8C-AC41-FAB1AF2096F9}"/>
              </a:ext>
            </a:extLst>
          </p:cNvPr>
          <p:cNvSpPr/>
          <p:nvPr/>
        </p:nvSpPr>
        <p:spPr>
          <a:xfrm>
            <a:off x="10914192" y="2443160"/>
            <a:ext cx="4340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6B6AD8E-0C9F-47F4-BE4E-CF471A763081}"/>
              </a:ext>
            </a:extLst>
          </p:cNvPr>
          <p:cNvSpPr/>
          <p:nvPr/>
        </p:nvSpPr>
        <p:spPr>
          <a:xfrm>
            <a:off x="11470306" y="2443160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baseline="-25000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1DC6955-7A93-4AFC-BF1F-D843B51908D7}"/>
              </a:ext>
            </a:extLst>
          </p:cNvPr>
          <p:cNvGrpSpPr/>
          <p:nvPr/>
        </p:nvGrpSpPr>
        <p:grpSpPr>
          <a:xfrm>
            <a:off x="7577032" y="3036984"/>
            <a:ext cx="1275991" cy="3272695"/>
            <a:chOff x="7577032" y="3036984"/>
            <a:chExt cx="1275991" cy="327269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54B12F7-15A1-4AEE-9555-175A9708D35D}"/>
                </a:ext>
              </a:extLst>
            </p:cNvPr>
            <p:cNvSpPr/>
            <p:nvPr/>
          </p:nvSpPr>
          <p:spPr>
            <a:xfrm>
              <a:off x="7577032" y="5662345"/>
              <a:ext cx="1275991" cy="6473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proxy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916E017-2545-41E3-BCF7-815B3E2FDB07}"/>
                </a:ext>
              </a:extLst>
            </p:cNvPr>
            <p:cNvCxnSpPr>
              <a:cxnSpLocks/>
              <a:stCxn id="119" idx="4"/>
              <a:endCxn id="117" idx="0"/>
            </p:cNvCxnSpPr>
            <p:nvPr/>
          </p:nvCxnSpPr>
          <p:spPr>
            <a:xfrm>
              <a:off x="8112437" y="3904584"/>
              <a:ext cx="102591" cy="1757761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35B8396-7F28-49EF-A879-1F48C57E3BFD}"/>
                </a:ext>
              </a:extLst>
            </p:cNvPr>
            <p:cNvSpPr/>
            <p:nvPr/>
          </p:nvSpPr>
          <p:spPr>
            <a:xfrm>
              <a:off x="7900389" y="3036984"/>
              <a:ext cx="424096" cy="8676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Helvetica Neue Medium" charset="0"/>
              </a:endParaRPr>
            </a:p>
          </p:txBody>
        </p:sp>
      </p:grp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E85320-64BD-44B8-B566-419BE08D4F43}"/>
              </a:ext>
            </a:extLst>
          </p:cNvPr>
          <p:cNvSpPr/>
          <p:nvPr/>
        </p:nvSpPr>
        <p:spPr>
          <a:xfrm>
            <a:off x="4227172" y="5486018"/>
            <a:ext cx="7346434" cy="11719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 few CTAs are enough; the rest are pruned</a:t>
            </a:r>
          </a:p>
        </p:txBody>
      </p:sp>
    </p:spTree>
    <p:extLst>
      <p:ext uri="{BB962C8B-B14F-4D97-AF65-F5344CB8AC3E}">
        <p14:creationId xmlns:p14="http://schemas.microsoft.com/office/powerpoint/2010/main" val="34670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6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8D528B-F544-4440-A408-89491B79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01" y="1482096"/>
            <a:ext cx="5195285" cy="1325564"/>
          </a:xfrm>
        </p:spPr>
        <p:txBody>
          <a:bodyPr/>
          <a:lstStyle/>
          <a:p>
            <a:r>
              <a:rPr lang="en-US" dirty="0"/>
              <a:t>CTA-level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→</a:t>
            </a:r>
            <a:r>
              <a:rPr lang="zh-CN" alt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Thread-level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2" y="1487538"/>
            <a:ext cx="3945075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Thread-wise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5" y="2298209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36305" y="2299316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2302210"/>
            <a:ext cx="1952926" cy="4408150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8AF3DB-CCA4-4302-B9FF-476C791D4679}"/>
              </a:ext>
            </a:extLst>
          </p:cNvPr>
          <p:cNvSpPr txBox="1"/>
          <p:nvPr/>
        </p:nvSpPr>
        <p:spPr>
          <a:xfrm>
            <a:off x="6591601" y="5584825"/>
            <a:ext cx="23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2DCONV K1, CTA(0-1-0)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2C5EA-784B-4DFC-8D95-9840D117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6" y="2301712"/>
            <a:ext cx="4191671" cy="2983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0B163-EA8D-4EA9-BB5E-66D6970BF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39" y="2301712"/>
            <a:ext cx="4073352" cy="29839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CA1391-4C1F-40DE-B2B6-8B949F11A346}"/>
              </a:ext>
            </a:extLst>
          </p:cNvPr>
          <p:cNvGrpSpPr/>
          <p:nvPr/>
        </p:nvGrpSpPr>
        <p:grpSpPr>
          <a:xfrm>
            <a:off x="4718770" y="2415592"/>
            <a:ext cx="1906964" cy="261465"/>
            <a:chOff x="4718770" y="2415592"/>
            <a:chExt cx="1906964" cy="2614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4DDF0C-FF67-4EF6-AFB9-65C7EBC57216}"/>
                </a:ext>
              </a:extLst>
            </p:cNvPr>
            <p:cNvSpPr/>
            <p:nvPr/>
          </p:nvSpPr>
          <p:spPr>
            <a:xfrm>
              <a:off x="4718770" y="2415592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BB3897E-95D2-474B-B17C-17399B473979}"/>
                </a:ext>
              </a:extLst>
            </p:cNvPr>
            <p:cNvSpPr/>
            <p:nvPr/>
          </p:nvSpPr>
          <p:spPr>
            <a:xfrm>
              <a:off x="5545678" y="2418639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6A1DB9-828D-448F-B95D-80B79F4F7B1C}"/>
                </a:ext>
              </a:extLst>
            </p:cNvPr>
            <p:cNvSpPr/>
            <p:nvPr/>
          </p:nvSpPr>
          <p:spPr>
            <a:xfrm>
              <a:off x="6367316" y="2415592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948E76-D41E-40BD-AC98-0D7211EE5A30}"/>
              </a:ext>
            </a:extLst>
          </p:cNvPr>
          <p:cNvGrpSpPr/>
          <p:nvPr/>
        </p:nvGrpSpPr>
        <p:grpSpPr>
          <a:xfrm>
            <a:off x="8856638" y="4456963"/>
            <a:ext cx="1937177" cy="266833"/>
            <a:chOff x="8856638" y="4456963"/>
            <a:chExt cx="1937177" cy="26683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9F58F94-43BB-4CBE-AC04-D46035ACD37F}"/>
                </a:ext>
              </a:extLst>
            </p:cNvPr>
            <p:cNvSpPr/>
            <p:nvPr/>
          </p:nvSpPr>
          <p:spPr>
            <a:xfrm>
              <a:off x="8856638" y="4465378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DE9A8D9-EB03-42CA-8996-C018C8090275}"/>
                </a:ext>
              </a:extLst>
            </p:cNvPr>
            <p:cNvSpPr/>
            <p:nvPr/>
          </p:nvSpPr>
          <p:spPr>
            <a:xfrm>
              <a:off x="9694838" y="4465378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6E4A861-7C5A-4050-84BC-F2398B84735A}"/>
                </a:ext>
              </a:extLst>
            </p:cNvPr>
            <p:cNvSpPr/>
            <p:nvPr/>
          </p:nvSpPr>
          <p:spPr>
            <a:xfrm>
              <a:off x="10535397" y="4456963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7319AC24-E71A-4FF3-B0F1-EAC4E683A0DB}"/>
              </a:ext>
            </a:extLst>
          </p:cNvPr>
          <p:cNvSpPr/>
          <p:nvPr/>
        </p:nvSpPr>
        <p:spPr>
          <a:xfrm>
            <a:off x="4018886" y="4193908"/>
            <a:ext cx="3563328" cy="48482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0A5DA34-1E0F-448E-9706-2C14CF341897}"/>
              </a:ext>
            </a:extLst>
          </p:cNvPr>
          <p:cNvSpPr/>
          <p:nvPr/>
        </p:nvSpPr>
        <p:spPr>
          <a:xfrm>
            <a:off x="8131466" y="2306151"/>
            <a:ext cx="3563328" cy="48482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89B679-6350-4848-ABA0-AC9A9D33890C}"/>
              </a:ext>
            </a:extLst>
          </p:cNvPr>
          <p:cNvGrpSpPr/>
          <p:nvPr/>
        </p:nvGrpSpPr>
        <p:grpSpPr>
          <a:xfrm>
            <a:off x="7174260" y="3276475"/>
            <a:ext cx="1275991" cy="3272695"/>
            <a:chOff x="7577032" y="3036984"/>
            <a:chExt cx="1275991" cy="327269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2ABE30-856F-497D-AB33-68A3C1FB4C72}"/>
                </a:ext>
              </a:extLst>
            </p:cNvPr>
            <p:cNvSpPr/>
            <p:nvPr/>
          </p:nvSpPr>
          <p:spPr>
            <a:xfrm>
              <a:off x="7577032" y="5662345"/>
              <a:ext cx="1275991" cy="6473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proxy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15BE3E9-287E-4DD1-A775-53DDFAB7DE21}"/>
                </a:ext>
              </a:extLst>
            </p:cNvPr>
            <p:cNvCxnSpPr>
              <a:cxnSpLocks/>
              <a:stCxn id="115" idx="4"/>
              <a:endCxn id="113" idx="0"/>
            </p:cNvCxnSpPr>
            <p:nvPr/>
          </p:nvCxnSpPr>
          <p:spPr>
            <a:xfrm>
              <a:off x="8112437" y="3904584"/>
              <a:ext cx="102591" cy="1757761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DD2866C-B355-4032-B671-16E0BEF7BD38}"/>
                </a:ext>
              </a:extLst>
            </p:cNvPr>
            <p:cNvSpPr/>
            <p:nvPr/>
          </p:nvSpPr>
          <p:spPr>
            <a:xfrm>
              <a:off x="7900389" y="3036984"/>
              <a:ext cx="424096" cy="8676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Helvetica Neue Medium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C05D5-915E-43D2-8C43-1D777106A7A9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847979" y="2674010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10EB07-3EA4-4281-9403-8FA7E9D0BB8D}"/>
              </a:ext>
            </a:extLst>
          </p:cNvPr>
          <p:cNvCxnSpPr>
            <a:cxnSpLocks/>
          </p:cNvCxnSpPr>
          <p:nvPr/>
        </p:nvCxnSpPr>
        <p:spPr>
          <a:xfrm>
            <a:off x="5697249" y="2674010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210A94-CD02-499E-9FE9-3620814DB817}"/>
              </a:ext>
            </a:extLst>
          </p:cNvPr>
          <p:cNvCxnSpPr>
            <a:cxnSpLocks/>
          </p:cNvCxnSpPr>
          <p:nvPr/>
        </p:nvCxnSpPr>
        <p:spPr>
          <a:xfrm>
            <a:off x="6505049" y="2664907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3275492-79CC-4B7B-BD0F-C506CA519084}"/>
              </a:ext>
            </a:extLst>
          </p:cNvPr>
          <p:cNvCxnSpPr>
            <a:cxnSpLocks/>
          </p:cNvCxnSpPr>
          <p:nvPr/>
        </p:nvCxnSpPr>
        <p:spPr>
          <a:xfrm flipV="1">
            <a:off x="5920684" y="2816764"/>
            <a:ext cx="3688996" cy="1349468"/>
          </a:xfrm>
          <a:prstGeom prst="lin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9D08BD5-FDF5-495C-AA79-C2511D6C9120}"/>
              </a:ext>
            </a:extLst>
          </p:cNvPr>
          <p:cNvSpPr/>
          <p:nvPr/>
        </p:nvSpPr>
        <p:spPr>
          <a:xfrm>
            <a:off x="4227172" y="5486018"/>
            <a:ext cx="7346434" cy="11719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 few threads are enough; the rest are pruned</a:t>
            </a:r>
          </a:p>
        </p:txBody>
      </p:sp>
    </p:spTree>
    <p:extLst>
      <p:ext uri="{BB962C8B-B14F-4D97-AF65-F5344CB8AC3E}">
        <p14:creationId xmlns:p14="http://schemas.microsoft.com/office/powerpoint/2010/main" val="13308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37" grpId="0" animBg="1"/>
      <p:bldP spid="138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3465585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Instruction-wise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3781880"/>
            <a:ext cx="1952926" cy="2928479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70"/>
            <a:ext cx="1952926" cy="780123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9" name="Table 118">
                <a:extLst>
                  <a:ext uri="{FF2B5EF4-FFF2-40B4-BE49-F238E27FC236}">
                    <a16:creationId xmlns:a16="http://schemas.microsoft.com/office/drawing/2014/main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44504" y="1217168"/>
              <a:ext cx="5754377" cy="551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16="http://schemas.microsoft.com/office/drawing/2014/main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16="http://schemas.microsoft.com/office/drawing/2014/main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16="http://schemas.microsoft.com/office/drawing/2014/main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16="http://schemas.microsoft.com/office/drawing/2014/main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16="http://schemas.microsoft.com/office/drawing/2014/main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235305"/>
                      </a:ext>
                    </a:extLst>
                  </a:tr>
                  <a:tr h="27215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Thread “a”</a:t>
                          </a:r>
                          <a:r>
                            <a:rPr lang="en-US" sz="1300" b="0" u="none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=533</m:t>
                              </m:r>
                            </m:oMath>
                          </a14:m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Thread “b”</a:t>
                          </a:r>
                          <a:r>
                            <a:rPr lang="en-US" sz="1300" b="0" kern="1200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=516</m:t>
                              </m:r>
                            </m:oMath>
                          </a14:m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73203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441173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655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261255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95903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32936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901526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66532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002815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76318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6270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29436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83997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886242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57774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694495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9408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01451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0204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65365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202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129649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762940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860210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899145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505121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978042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40396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44264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635405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5500598"/>
                      </a:ext>
                    </a:extLst>
                  </a:tr>
                  <a:tr h="2431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03194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690477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541093"/>
                      </a:ext>
                    </a:extLst>
                  </a:tr>
                </a:tbl>
              </a:graphicData>
            </a:graphic>
          </p:graphicFrame>
        </mc:Choice>
        <mc:Fallback xmlns:mv="urn:schemas-microsoft-com:mac:vml" xmlns="">
          <p:graphicFrame>
            <p:nvGraphicFramePr>
              <p:cNvPr id="119" name="Table 118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p14="http://schemas.microsoft.com/office/powerpoint/2010/main" xmlns:mv="urn:schemas-microsoft-com:mac:vml" val="3060152960"/>
                  </p:ext>
                </p:extLst>
              </p:nvPr>
            </p:nvGraphicFramePr>
            <p:xfrm>
              <a:off x="5544504" y="1217168"/>
              <a:ext cx="5754377" cy="5594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45235305"/>
                      </a:ext>
                    </a:extLst>
                  </a:tr>
                  <a:tr h="27295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444" r="-102137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783" t="-104444" r="-219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51673203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53441173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1502655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82261255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295903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4832936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9901526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166532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32002815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79976318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09546270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5929436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7683997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1886242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9057774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07694495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619408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4901451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160204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865365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5649202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3129649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762940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3860210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9899145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4505121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7978042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43540396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244264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635405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15500598"/>
                      </a:ext>
                    </a:extLst>
                  </a:tr>
                  <a:tr h="2437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93503194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19690477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645410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810F2-2DC0-4D50-9CB9-963CB0322503}"/>
              </a:ext>
            </a:extLst>
          </p:cNvPr>
          <p:cNvGrpSpPr/>
          <p:nvPr/>
        </p:nvGrpSpPr>
        <p:grpSpPr>
          <a:xfrm>
            <a:off x="5322700" y="3512795"/>
            <a:ext cx="6389494" cy="3136182"/>
            <a:chOff x="5322700" y="3460010"/>
            <a:chExt cx="6389494" cy="31361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02A438-F55F-4A3F-A5CE-9CAB98331EC6}"/>
                </a:ext>
              </a:extLst>
            </p:cNvPr>
            <p:cNvCxnSpPr>
              <a:cxnSpLocks/>
            </p:cNvCxnSpPr>
            <p:nvPr/>
          </p:nvCxnSpPr>
          <p:spPr>
            <a:xfrm>
              <a:off x="9160938" y="3460010"/>
              <a:ext cx="2266436" cy="14502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4EC5CA-335F-4C47-BCB4-E318108C9BC0}"/>
                </a:ext>
              </a:extLst>
            </p:cNvPr>
            <p:cNvSpPr/>
            <p:nvPr/>
          </p:nvSpPr>
          <p:spPr>
            <a:xfrm>
              <a:off x="5322700" y="3503324"/>
              <a:ext cx="3143753" cy="309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0A75FF2-7651-4047-9FDC-6F5A920E41BF}"/>
                </a:ext>
              </a:extLst>
            </p:cNvPr>
            <p:cNvSpPr/>
            <p:nvPr/>
          </p:nvSpPr>
          <p:spPr>
            <a:xfrm>
              <a:off x="8568441" y="3503324"/>
              <a:ext cx="3143753" cy="309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6955C03-ACBC-484A-AF21-0150A5BE4FE9}"/>
                </a:ext>
              </a:extLst>
            </p:cNvPr>
            <p:cNvGrpSpPr/>
            <p:nvPr/>
          </p:nvGrpSpPr>
          <p:grpSpPr>
            <a:xfrm>
              <a:off x="5424688" y="3546971"/>
              <a:ext cx="6225561" cy="2938469"/>
              <a:chOff x="5424688" y="3747271"/>
              <a:chExt cx="6225561" cy="2938469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CF7C985-77F9-4CEB-B359-66057F8E5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1615" y="3747271"/>
                <a:ext cx="2968634" cy="273493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E7CF2EE-E9E7-49CA-AF91-099B093A78A9}"/>
                  </a:ext>
                </a:extLst>
              </p:cNvPr>
              <p:cNvSpPr txBox="1"/>
              <p:nvPr/>
            </p:nvSpPr>
            <p:spPr>
              <a:xfrm>
                <a:off x="9778958" y="6316408"/>
                <a:ext cx="168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MSK   SDC   OTR</a:t>
                </a:r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7D7BB90C-2531-4861-B47A-B774CC384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688" y="3752593"/>
                <a:ext cx="2968634" cy="2734933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40D10AA-4FF2-452F-AFFB-C9BD9202DD08}"/>
                  </a:ext>
                </a:extLst>
              </p:cNvPr>
              <p:cNvSpPr txBox="1"/>
              <p:nvPr/>
            </p:nvSpPr>
            <p:spPr>
              <a:xfrm>
                <a:off x="6510393" y="6316408"/>
                <a:ext cx="168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MSK   SDC   OTR</a:t>
                </a:r>
              </a:p>
            </p:txBody>
          </p:sp>
        </p:grpSp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649CBB80-2EAC-427D-B1DA-02F06B2ED21F}"/>
              </a:ext>
            </a:extLst>
          </p:cNvPr>
          <p:cNvSpPr/>
          <p:nvPr/>
        </p:nvSpPr>
        <p:spPr>
          <a:xfrm>
            <a:off x="7471570" y="2794161"/>
            <a:ext cx="2266436" cy="2168887"/>
          </a:xfrm>
          <a:prstGeom prst="circularArrow">
            <a:avLst>
              <a:gd name="adj1" fmla="val 9147"/>
              <a:gd name="adj2" fmla="val 1293385"/>
              <a:gd name="adj3" fmla="val 19532566"/>
              <a:gd name="adj4" fmla="val 11631169"/>
              <a:gd name="adj5" fmla="val 125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9711C4-B7DA-4A34-B6B7-2B9A6EBB3AE0}"/>
              </a:ext>
            </a:extLst>
          </p:cNvPr>
          <p:cNvSpPr/>
          <p:nvPr/>
        </p:nvSpPr>
        <p:spPr>
          <a:xfrm>
            <a:off x="7748398" y="2319863"/>
            <a:ext cx="1712780" cy="628369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Extrapolate</a:t>
            </a:r>
          </a:p>
        </p:txBody>
      </p:sp>
    </p:spTree>
    <p:extLst>
      <p:ext uri="{BB962C8B-B14F-4D97-AF65-F5344CB8AC3E}">
        <p14:creationId xmlns:p14="http://schemas.microsoft.com/office/powerpoint/2010/main" val="9893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5" y="3781881"/>
            <a:ext cx="2639215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Loop-wise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5253007"/>
            <a:ext cx="1952926" cy="1457352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70"/>
            <a:ext cx="1952926" cy="2260038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61885C-228A-4635-B49E-3DFD3C98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63" y="2085948"/>
            <a:ext cx="5065726" cy="3534228"/>
          </a:xfr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041502D-4B7A-4261-BD04-29B8133366ED}"/>
              </a:ext>
            </a:extLst>
          </p:cNvPr>
          <p:cNvSpPr txBox="1"/>
          <p:nvPr/>
        </p:nvSpPr>
        <p:spPr>
          <a:xfrm>
            <a:off x="7821876" y="5546858"/>
            <a:ext cx="183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K-Means K1</a:t>
            </a:r>
          </a:p>
          <a:p>
            <a:pPr algn="ctr"/>
            <a:r>
              <a:rPr lang="en-US" dirty="0"/>
              <a:t>34 loop iterations</a:t>
            </a:r>
          </a:p>
        </p:txBody>
      </p:sp>
    </p:spTree>
    <p:extLst>
      <p:ext uri="{BB962C8B-B14F-4D97-AF65-F5344CB8AC3E}">
        <p14:creationId xmlns:p14="http://schemas.microsoft.com/office/powerpoint/2010/main" val="40745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5924</TotalTime>
  <Words>1553</Words>
  <Application>Microsoft Office PowerPoint</Application>
  <PresentationFormat>Widescreen</PresentationFormat>
  <Paragraphs>487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Gothic Std B</vt:lpstr>
      <vt:lpstr>Adobe 黑体 Std R</vt:lpstr>
      <vt:lpstr>Helvetica Neue Medium</vt:lpstr>
      <vt:lpstr>华文中宋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Theme</vt:lpstr>
      <vt:lpstr>Fault Site Pruning for Practical Reliability Analysis of GPGPU Applications</vt:lpstr>
      <vt:lpstr>Soft Errors</vt:lpstr>
      <vt:lpstr>Reliability Research: Fault Injection</vt:lpstr>
      <vt:lpstr>PowerPoint Presentation</vt:lpstr>
      <vt:lpstr>GPU Architecture → 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Fault Site Pruning for Practical Reliability Analysis of GPGPU Applications</vt:lpstr>
      <vt:lpstr>PowerPoint Presentation</vt:lpstr>
      <vt:lpstr>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Site Pruning for Practical Reliability Analysis of GPGPU Applications</dc:title>
  <dc:creator>Y L</dc:creator>
  <cp:lastModifiedBy>Y L</cp:lastModifiedBy>
  <cp:revision>594</cp:revision>
  <dcterms:created xsi:type="dcterms:W3CDTF">2018-10-21T17:50:30Z</dcterms:created>
  <dcterms:modified xsi:type="dcterms:W3CDTF">2018-10-22T04:35:32Z</dcterms:modified>
</cp:coreProperties>
</file>