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339" r:id="rId2"/>
    <p:sldId id="452" r:id="rId3"/>
    <p:sldId id="511" r:id="rId4"/>
    <p:sldId id="499" r:id="rId5"/>
    <p:sldId id="512" r:id="rId6"/>
    <p:sldId id="418" r:id="rId7"/>
    <p:sldId id="455" r:id="rId8"/>
    <p:sldId id="517" r:id="rId9"/>
    <p:sldId id="518" r:id="rId10"/>
    <p:sldId id="519" r:id="rId11"/>
    <p:sldId id="475" r:id="rId12"/>
    <p:sldId id="481" r:id="rId13"/>
    <p:sldId id="506" r:id="rId14"/>
    <p:sldId id="482" r:id="rId15"/>
    <p:sldId id="507" r:id="rId16"/>
    <p:sldId id="483" r:id="rId17"/>
    <p:sldId id="501" r:id="rId18"/>
    <p:sldId id="505" r:id="rId19"/>
    <p:sldId id="485" r:id="rId20"/>
    <p:sldId id="493" r:id="rId21"/>
    <p:sldId id="494" r:id="rId22"/>
    <p:sldId id="510" r:id="rId23"/>
    <p:sldId id="489" r:id="rId24"/>
    <p:sldId id="490" r:id="rId25"/>
    <p:sldId id="492" r:id="rId26"/>
  </p:sldIdLst>
  <p:sldSz cx="12192000" cy="6858000"/>
  <p:notesSz cx="6858000" cy="9144000"/>
  <p:custShowLst>
    <p:custShow name="Why not IPC?" id="0">
      <p:sldLst/>
    </p:custShow>
    <p:custShow name="Overhead" id="1">
      <p:sldLst/>
    </p:custShow>
    <p:custShow name="Related Work" id="2">
      <p:sldLst/>
    </p:custShow>
    <p:custShow name="Core Partitioning" id="3">
      <p:sldLst/>
    </p:custShow>
    <p:custShow name="Cache Partitioning" id="4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31" autoAdjust="0"/>
    <p:restoredTop sz="51823" autoAdjust="0"/>
  </p:normalViewPr>
  <p:slideViewPr>
    <p:cSldViewPr snapToGrid="0">
      <p:cViewPr varScale="1">
        <p:scale>
          <a:sx n="59" d="100"/>
          <a:sy n="59" d="100"/>
        </p:scale>
        <p:origin x="1932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E8861-0912-4207-854D-FA9ED013A7CC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26AB6-F954-4078-A837-A8BDFB091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90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Hongyuan Liu.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will present our work 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GPUs are Slow at Executing NFAs and How to Make them Faster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work was jointly performed with my advisor Prof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Adwait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Jog and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collaborator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Prof.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Sreepathi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5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Now,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process the input stream on this NFA.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the incoming symbol is x, S1 can match with x but S0 cannot. </a:t>
            </a:r>
          </a:p>
          <a:p>
            <a:endParaRPr lang="en-US" dirty="0"/>
          </a:p>
          <a:p>
            <a:r>
              <a:rPr lang="en-US" dirty="0"/>
              <a:t>So S1 becomes a matched state.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S1 is matched, it is going to activate its successors, [Animation 1] S2 and S3.</a:t>
            </a:r>
          </a:p>
          <a:p>
            <a:endParaRPr lang="en-US" dirty="0"/>
          </a:p>
          <a:p>
            <a:r>
              <a:rPr lang="en-US" dirty="0"/>
              <a:t>[Animation 2] In the transition table, two cells were fetched and S2 and S3 are activated. </a:t>
            </a:r>
          </a:p>
          <a:p>
            <a:endParaRPr lang="en-US" dirty="0"/>
          </a:p>
          <a:p>
            <a:r>
              <a:rPr lang="en-US" dirty="0"/>
              <a:t>[Animation 3] For each symbol, the threads must access the transition table to know which states are going to be activated. </a:t>
            </a:r>
          </a:p>
          <a:p>
            <a:endParaRPr lang="en-US" dirty="0"/>
          </a:p>
          <a:p>
            <a:r>
              <a:rPr lang="en-US" dirty="0"/>
              <a:t>[Problem]</a:t>
            </a:r>
          </a:p>
          <a:p>
            <a:r>
              <a:rPr lang="en-US" dirty="0"/>
              <a:t>Since the transition table is in the global memory of GPU, these accesses lead to suboptimal performance due to the excessive data movement.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58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measure the data movement in the prior work, we use global load transactions from </a:t>
            </a:r>
            <a:r>
              <a:rPr lang="en-US" dirty="0" err="1"/>
              <a:t>nvprof</a:t>
            </a:r>
            <a:r>
              <a:rPr lang="en-US" dirty="0"/>
              <a:t> as a metric and compare it with an ideal case where threads only load input</a:t>
            </a:r>
            <a:r>
              <a:rPr lang="zh-CN" altLang="en-US" dirty="0"/>
              <a:t> </a:t>
            </a:r>
            <a:r>
              <a:rPr lang="en-US" dirty="0"/>
              <a:t>symbols. </a:t>
            </a:r>
          </a:p>
          <a:p>
            <a:endParaRPr lang="en-US" dirty="0"/>
          </a:p>
          <a:p>
            <a:r>
              <a:rPr lang="en-US" dirty="0"/>
              <a:t>We found that </a:t>
            </a:r>
            <a:r>
              <a:rPr lang="en-US" altLang="zh-CN" dirty="0" err="1"/>
              <a:t>iNFAnt</a:t>
            </a:r>
            <a:r>
              <a:rPr lang="en-US" dirty="0"/>
              <a:t> uses 25X more data movement and NFA-CG uses 18X more data movement.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 will show how we address the data movement problem.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7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propose a new transition table, which is compact and tries to use GPU on-chip resources as much as possible.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Animation 1</a:t>
            </a:r>
          </a:p>
          <a:p>
            <a:r>
              <a:rPr lang="en-US" dirty="0"/>
              <a:t>We consider the alphabet-oriented transition table</a:t>
            </a:r>
            <a:r>
              <a:rPr lang="zh-CN" altLang="en-US" dirty="0"/>
              <a:t> </a:t>
            </a:r>
            <a:r>
              <a:rPr lang="en-US" dirty="0"/>
              <a:t>for S0 in here. </a:t>
            </a:r>
          </a:p>
          <a:p>
            <a:endParaRPr lang="en-US" dirty="0"/>
          </a:p>
          <a:p>
            <a:r>
              <a:rPr lang="en-US" dirty="0"/>
              <a:t>Animation 2:</a:t>
            </a:r>
          </a:p>
          <a:p>
            <a:r>
              <a:rPr lang="en-US" dirty="0"/>
              <a:t>We convert it to our new transition table. We use a 64-bit variable ``</a:t>
            </a:r>
            <a:r>
              <a:rPr lang="en-US" dirty="0" err="1"/>
              <a:t>outedges</a:t>
            </a:r>
            <a:r>
              <a:rPr lang="en-US" dirty="0"/>
              <a:t>’’ to store the successors, which is stored in GPU register.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Animation 3. </a:t>
            </a:r>
          </a:p>
          <a:p>
            <a:r>
              <a:rPr lang="en-US" dirty="0"/>
              <a:t>S0 is mapped to a thread T0, so the thread can access the topology of NFA via registers.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Animation 3:</a:t>
            </a:r>
          </a:p>
          <a:p>
            <a:r>
              <a:rPr lang="en-US" dirty="0"/>
              <a:t>We use a 256-bit array to hold the </a:t>
            </a:r>
            <a:r>
              <a:rPr lang="en-US" dirty="0" err="1"/>
              <a:t>matchset</a:t>
            </a:r>
            <a:r>
              <a:rPr lang="en-US" dirty="0"/>
              <a:t>. It is a bit set where the accepted symbol is marked as 1.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Animation 5:</a:t>
            </a:r>
          </a:p>
          <a:p>
            <a:r>
              <a:rPr lang="en-US" dirty="0"/>
              <a:t>However, </a:t>
            </a:r>
            <a:r>
              <a:rPr lang="en-US" altLang="zh-CN" dirty="0"/>
              <a:t>the GPU registers cannot be indexed and hence the </a:t>
            </a:r>
            <a:r>
              <a:rPr lang="en-US" dirty="0" err="1"/>
              <a:t>matchset</a:t>
            </a:r>
            <a:r>
              <a:rPr lang="en-US" dirty="0"/>
              <a:t> array is stored in the local memory, which may be ultimately in global memory.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4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mitigate the local memory accesses,</a:t>
            </a:r>
            <a:r>
              <a:rPr lang="zh-CN" altLang="en-US" dirty="0"/>
              <a:t> </a:t>
            </a:r>
            <a:r>
              <a:rPr lang="en-US" dirty="0"/>
              <a:t>We propose </a:t>
            </a:r>
            <a:r>
              <a:rPr lang="en-US" dirty="0" err="1"/>
              <a:t>matchset</a:t>
            </a:r>
            <a:r>
              <a:rPr lang="en-US" dirty="0"/>
              <a:t> compression. </a:t>
            </a:r>
          </a:p>
          <a:p>
            <a:endParaRPr lang="en-US" dirty="0"/>
          </a:p>
          <a:p>
            <a:r>
              <a:rPr lang="en-US" dirty="0"/>
              <a:t>The basic idea of </a:t>
            </a:r>
            <a:r>
              <a:rPr lang="en-US" dirty="0" err="1"/>
              <a:t>matchset</a:t>
            </a:r>
            <a:r>
              <a:rPr lang="en-US" dirty="0"/>
              <a:t> compression is to convert memory accesses to compute. </a:t>
            </a:r>
          </a:p>
          <a:p>
            <a:endParaRPr lang="en-US" dirty="0"/>
          </a:p>
          <a:p>
            <a:r>
              <a:rPr lang="en-US" dirty="0"/>
              <a:t>Animation 1</a:t>
            </a:r>
          </a:p>
          <a:p>
            <a:r>
              <a:rPr lang="en-US" dirty="0"/>
              <a:t>Consider a state accepting b. We found the 0s and 1s are continuous in its </a:t>
            </a:r>
            <a:r>
              <a:rPr lang="en-US" dirty="0" err="1"/>
              <a:t>matchset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Animation 2</a:t>
            </a:r>
          </a:p>
          <a:p>
            <a:r>
              <a:rPr lang="en-US" dirty="0"/>
              <a:t>the 256-bit </a:t>
            </a:r>
            <a:r>
              <a:rPr lang="en-US" dirty="0" err="1"/>
              <a:t>bitset</a:t>
            </a:r>
            <a:r>
              <a:rPr lang="en-US" dirty="0"/>
              <a:t> could be represented as two 8-bit variables: start, and end. We call these states as complete states. </a:t>
            </a:r>
          </a:p>
          <a:p>
            <a:endParaRPr lang="en-US" dirty="0"/>
          </a:p>
          <a:p>
            <a:r>
              <a:rPr lang="en-US" dirty="0"/>
              <a:t>Animation 3</a:t>
            </a:r>
          </a:p>
          <a:p>
            <a:r>
              <a:rPr lang="en-US" dirty="0"/>
              <a:t>Accordingly, if a state accepts any symbol except b, the </a:t>
            </a:r>
            <a:r>
              <a:rPr lang="en-US" dirty="0" err="1"/>
              <a:t>bitset</a:t>
            </a:r>
            <a:r>
              <a:rPr lang="en-US" dirty="0"/>
              <a:t> is negated. </a:t>
            </a:r>
          </a:p>
          <a:p>
            <a:endParaRPr lang="en-US" dirty="0"/>
          </a:p>
          <a:p>
            <a:r>
              <a:rPr lang="en-US" dirty="0"/>
              <a:t>Animation 4:</a:t>
            </a:r>
          </a:p>
          <a:p>
            <a:r>
              <a:rPr lang="en-US" dirty="0"/>
              <a:t>In this case, we can also represent it as two 8-bit variables.  We call these states are complement states.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92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Therefore, the </a:t>
            </a:r>
            <a:r>
              <a:rPr lang="en-US" dirty="0" err="1"/>
              <a:t>matchset</a:t>
            </a:r>
            <a:r>
              <a:rPr lang="en-US" dirty="0"/>
              <a:t> checking is converted from </a:t>
            </a:r>
            <a:r>
              <a:rPr lang="en-US" dirty="0" err="1"/>
              <a:t>bitset</a:t>
            </a:r>
            <a:r>
              <a:rPr lang="en-US" dirty="0"/>
              <a:t> checking to a range checking.</a:t>
            </a:r>
          </a:p>
          <a:p>
            <a:endParaRPr lang="en-US" dirty="0"/>
          </a:p>
          <a:p>
            <a:r>
              <a:rPr lang="en-US" dirty="0"/>
              <a:t>Animation 1</a:t>
            </a:r>
          </a:p>
          <a:p>
            <a:r>
              <a:rPr lang="en-US" dirty="0"/>
              <a:t>Finally, the transition table structure of S0 is like this, where the </a:t>
            </a:r>
            <a:r>
              <a:rPr lang="en-US" dirty="0" err="1"/>
              <a:t>bitset</a:t>
            </a:r>
            <a:r>
              <a:rPr lang="en-US" dirty="0"/>
              <a:t> is replaced by two 8-bit variables. </a:t>
            </a:r>
          </a:p>
          <a:p>
            <a:endParaRPr lang="en-US" dirty="0"/>
          </a:p>
          <a:p>
            <a:r>
              <a:rPr lang="en-US" dirty="0"/>
              <a:t>This further reduces data movement and enables putting the transition table to registers.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53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then study the scope of </a:t>
            </a:r>
            <a:r>
              <a:rPr lang="en-US" dirty="0" err="1"/>
              <a:t>matchset</a:t>
            </a:r>
            <a:r>
              <a:rPr lang="en-US" dirty="0"/>
              <a:t> compression. </a:t>
            </a:r>
          </a:p>
          <a:p>
            <a:endParaRPr lang="en-US" dirty="0"/>
          </a:p>
          <a:p>
            <a:r>
              <a:rPr lang="en-US" dirty="0"/>
              <a:t>We found among all the states in the applications, 70% of them can be compressed.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39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show how do we address the poor compute utilization caused by the one to one mapping between state to thread.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7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study the activity of states in the evaluated applications. </a:t>
            </a:r>
          </a:p>
          <a:p>
            <a:endParaRPr lang="en-US" dirty="0"/>
          </a:p>
          <a:p>
            <a:r>
              <a:rPr lang="en-US" dirty="0"/>
              <a:t>In this figure, x-axis is the activation frequency. The y-axis is the CDF of percentage of non-starting states.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Animation 1</a:t>
            </a:r>
          </a:p>
          <a:p>
            <a:r>
              <a:rPr lang="en-US" dirty="0"/>
              <a:t>From the red vertical line, we found that 80% of non-starting states are activated for only less than 1% of the processed symbols. </a:t>
            </a:r>
          </a:p>
          <a:p>
            <a:endParaRPr lang="en-US" dirty="0"/>
          </a:p>
          <a:p>
            <a:r>
              <a:rPr lang="en-US" dirty="0"/>
              <a:t>This implies that many states were infrequently activated but mapped to threads, leading to inefficient thread utilization.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5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address this issue, we propose activity-based processing to solve the utilization problem.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classify the states to hot states and cold states, where the hot states are activated frequently, and the cold states are activated infrequently. The details are in the paper.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map the hot states to threads. </a:t>
            </a:r>
          </a:p>
          <a:p>
            <a:r>
              <a:rPr lang="en-US" dirty="0"/>
              <a:t>And we use a worklist to process the cold states, where the elements in worklists are dynamically mapped to threads.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6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Automata are widely used in different domains such as bioinformatics, machine learning, network intrusion detection, and anti-virus software. They are used for searching patterns across input streams.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Animation 5</a:t>
            </a:r>
          </a:p>
          <a:p>
            <a:r>
              <a:rPr lang="en-US" dirty="0"/>
              <a:t>In these years, the applications are getting larger, where they match a lot of finite state machines on many input streams. </a:t>
            </a:r>
          </a:p>
          <a:p>
            <a:endParaRPr lang="en-US" dirty="0"/>
          </a:p>
          <a:p>
            <a:r>
              <a:rPr lang="en-US" dirty="0"/>
              <a:t>Animation 6</a:t>
            </a:r>
          </a:p>
          <a:p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hence,</a:t>
            </a:r>
            <a:r>
              <a:rPr lang="zh-CN" altLang="en-US" b="0" dirty="0"/>
              <a:t> </a:t>
            </a:r>
            <a:r>
              <a:rPr lang="en-US" altLang="zh-CN" b="0" dirty="0"/>
              <a:t>efficient</a:t>
            </a:r>
            <a:r>
              <a:rPr lang="zh-CN" altLang="en-US" b="0" dirty="0"/>
              <a:t> </a:t>
            </a:r>
            <a:r>
              <a:rPr lang="en-US" altLang="zh-CN" b="0" dirty="0"/>
              <a:t>automata</a:t>
            </a:r>
            <a:r>
              <a:rPr lang="zh-CN" altLang="en-US" b="0" dirty="0"/>
              <a:t> </a:t>
            </a:r>
            <a:r>
              <a:rPr lang="en-US" altLang="zh-CN" b="0" dirty="0"/>
              <a:t>processing</a:t>
            </a:r>
            <a:r>
              <a:rPr lang="zh-CN" altLang="en-US" b="0" dirty="0"/>
              <a:t> </a:t>
            </a:r>
            <a:r>
              <a:rPr lang="en-US" altLang="zh-CN" b="0" dirty="0"/>
              <a:t>becomes</a:t>
            </a:r>
            <a:r>
              <a:rPr lang="zh-CN" altLang="en-US" b="0" dirty="0"/>
              <a:t> </a:t>
            </a:r>
            <a:r>
              <a:rPr lang="en-US" altLang="zh-CN" b="0" dirty="0"/>
              <a:t>more</a:t>
            </a:r>
            <a:r>
              <a:rPr lang="zh-CN" altLang="en-US" b="0" dirty="0"/>
              <a:t> </a:t>
            </a:r>
            <a:r>
              <a:rPr lang="en-US" altLang="zh-CN" b="0" dirty="0"/>
              <a:t>challenging.</a:t>
            </a:r>
            <a:r>
              <a:rPr lang="zh-CN" altLang="en-US" b="0" dirty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20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example of the activity-based processing. The red states are classified as hot states. </a:t>
            </a:r>
          </a:p>
          <a:p>
            <a:endParaRPr lang="en-US" dirty="0"/>
          </a:p>
          <a:p>
            <a:r>
              <a:rPr lang="en-US" dirty="0"/>
              <a:t>Animation 1</a:t>
            </a:r>
          </a:p>
          <a:p>
            <a:r>
              <a:rPr lang="en-US" dirty="0"/>
              <a:t>They are mapped to two threads in the thread block. </a:t>
            </a:r>
          </a:p>
          <a:p>
            <a:endParaRPr lang="en-US" dirty="0"/>
          </a:p>
          <a:p>
            <a:r>
              <a:rPr lang="en-US" dirty="0"/>
              <a:t>Animation 2:</a:t>
            </a:r>
          </a:p>
          <a:p>
            <a:r>
              <a:rPr lang="en-US" dirty="0"/>
              <a:t>Suppose the current incoming symbol is x.</a:t>
            </a:r>
          </a:p>
          <a:p>
            <a:endParaRPr lang="en-US" dirty="0"/>
          </a:p>
          <a:p>
            <a:r>
              <a:rPr lang="en-US" dirty="0"/>
              <a:t>Animation 3:</a:t>
            </a:r>
          </a:p>
          <a:p>
            <a:r>
              <a:rPr lang="en-US" dirty="0"/>
              <a:t>First, the threads are in hot mode. S0 and S1 check if they can match with x. </a:t>
            </a:r>
          </a:p>
          <a:p>
            <a:endParaRPr lang="en-US" dirty="0"/>
          </a:p>
          <a:p>
            <a:r>
              <a:rPr lang="en-US" dirty="0"/>
              <a:t>Animation 4:</a:t>
            </a:r>
          </a:p>
          <a:p>
            <a:r>
              <a:rPr lang="en-US" dirty="0"/>
              <a:t>S1 can match with x, and hence its successors S2 and S3 are active. </a:t>
            </a:r>
          </a:p>
          <a:p>
            <a:r>
              <a:rPr lang="en-US" altLang="zh-CN" dirty="0"/>
              <a:t>Since S2 and S3 are cold states, two hot to cold transitions are generated. </a:t>
            </a:r>
          </a:p>
          <a:p>
            <a:endParaRPr lang="en-US" altLang="zh-CN" dirty="0"/>
          </a:p>
          <a:p>
            <a:r>
              <a:rPr lang="en-US" altLang="zh-CN" dirty="0"/>
              <a:t>Animation 5:</a:t>
            </a:r>
          </a:p>
          <a:p>
            <a:r>
              <a:rPr lang="en-US" altLang="zh-CN" dirty="0"/>
              <a:t>They are pushed to the next cold worklist, which is going to be processed in the next symbol. </a:t>
            </a:r>
          </a:p>
          <a:p>
            <a:endParaRPr lang="en-US" dirty="0"/>
          </a:p>
          <a:p>
            <a:r>
              <a:rPr lang="en-US" dirty="0"/>
              <a:t>Animation 6</a:t>
            </a:r>
          </a:p>
          <a:p>
            <a:r>
              <a:rPr lang="en-US" altLang="zh-CN" dirty="0"/>
              <a:t>Then the thread turns to cold mode. </a:t>
            </a:r>
          </a:p>
          <a:p>
            <a:endParaRPr lang="en-US" dirty="0"/>
          </a:p>
          <a:p>
            <a:r>
              <a:rPr lang="en-US" dirty="0"/>
              <a:t>Animation 7</a:t>
            </a:r>
          </a:p>
          <a:p>
            <a:r>
              <a:rPr lang="en-US" dirty="0"/>
              <a:t>Each thread is hence mapped to an element in the cold worklist. </a:t>
            </a:r>
          </a:p>
          <a:p>
            <a:r>
              <a:rPr lang="en-US" dirty="0"/>
              <a:t>Since this is the first symbol, no element is in the cold worklist. </a:t>
            </a:r>
          </a:p>
          <a:p>
            <a:endParaRPr lang="en-US" dirty="0"/>
          </a:p>
          <a:p>
            <a:r>
              <a:rPr lang="en-US" dirty="0"/>
              <a:t>Animation 8:</a:t>
            </a:r>
          </a:p>
          <a:p>
            <a:r>
              <a:rPr lang="en-US" dirty="0"/>
              <a:t>So the cold mode ends. </a:t>
            </a:r>
          </a:p>
          <a:p>
            <a:r>
              <a:rPr lang="en-US" dirty="0"/>
              <a:t>Finally, we assign the next cold worklist to the cold worklist and zero the next worklist.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55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we process the next symbol. </a:t>
            </a:r>
          </a:p>
          <a:p>
            <a:endParaRPr lang="en-US" dirty="0"/>
          </a:p>
          <a:p>
            <a:r>
              <a:rPr lang="en-US" dirty="0"/>
              <a:t>Animation 1:</a:t>
            </a:r>
          </a:p>
          <a:p>
            <a:r>
              <a:rPr lang="en-US" dirty="0"/>
              <a:t>First, S1 match with incoming symbol y and then S2 and S3 are pushed to the next cold worklist.</a:t>
            </a:r>
          </a:p>
          <a:p>
            <a:endParaRPr lang="en-US" dirty="0"/>
          </a:p>
          <a:p>
            <a:r>
              <a:rPr lang="en-US" dirty="0"/>
              <a:t>Animation 2. </a:t>
            </a:r>
          </a:p>
          <a:p>
            <a:r>
              <a:rPr lang="en-US" dirty="0"/>
              <a:t>Then we come to the cold mode. The cold worklist was the next cold worklist we generated in the previous step. </a:t>
            </a:r>
          </a:p>
          <a:p>
            <a:r>
              <a:rPr lang="en-US" dirty="0"/>
              <a:t>Two threads are processing S2 and S3 in the cold worklist.</a:t>
            </a:r>
          </a:p>
          <a:p>
            <a:endParaRPr lang="en-US" dirty="0"/>
          </a:p>
          <a:p>
            <a:r>
              <a:rPr lang="en-US" dirty="0"/>
              <a:t>Animation 3:</a:t>
            </a:r>
          </a:p>
          <a:p>
            <a:r>
              <a:rPr lang="en-US" dirty="0"/>
              <a:t>Two cold to cold transitions are generated. </a:t>
            </a:r>
          </a:p>
          <a:p>
            <a:endParaRPr lang="en-US" dirty="0"/>
          </a:p>
          <a:p>
            <a:r>
              <a:rPr lang="en-US" dirty="0"/>
              <a:t>Animation 4:</a:t>
            </a:r>
          </a:p>
          <a:p>
            <a:r>
              <a:rPr lang="en-US" dirty="0"/>
              <a:t>They will be pushed to the next cold worklist.</a:t>
            </a:r>
          </a:p>
          <a:p>
            <a:endParaRPr lang="en-US" dirty="0"/>
          </a:p>
          <a:p>
            <a:r>
              <a:rPr lang="en-US" dirty="0"/>
              <a:t>Animation 5:</a:t>
            </a:r>
          </a:p>
          <a:p>
            <a:r>
              <a:rPr lang="en-US" dirty="0"/>
              <a:t>We check if they are already in the next cold worklist. In this case, we found they are already in and hence will not be pushed to it again.</a:t>
            </a:r>
          </a:p>
          <a:p>
            <a:endParaRPr lang="en-US" dirty="0"/>
          </a:p>
          <a:p>
            <a:r>
              <a:rPr lang="en-US" dirty="0"/>
              <a:t>Animation 6:</a:t>
            </a:r>
          </a:p>
          <a:p>
            <a:r>
              <a:rPr lang="en-US" dirty="0"/>
              <a:t>Finally, we do some cleaning up as we did in the previous step before the end of this symbol step.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26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 evaluate out schemes.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65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compare our schemes with </a:t>
            </a:r>
            <a:r>
              <a:rPr lang="en-US" dirty="0" err="1"/>
              <a:t>iNFAnt</a:t>
            </a:r>
            <a:r>
              <a:rPr lang="en-US" dirty="0"/>
              <a:t> and NFA-CG, which are prior works on </a:t>
            </a:r>
            <a:r>
              <a:rPr lang="en-US" altLang="zh-CN" dirty="0"/>
              <a:t>GPU. </a:t>
            </a:r>
          </a:p>
          <a:p>
            <a:endParaRPr lang="en-US" dirty="0"/>
          </a:p>
          <a:p>
            <a:r>
              <a:rPr lang="en-US" dirty="0"/>
              <a:t>We also compare our schemes with a Micron AP chip, where we use a performance model to estimate the performance of an AP chip. </a:t>
            </a:r>
          </a:p>
          <a:p>
            <a:endParaRPr lang="en-US" dirty="0"/>
          </a:p>
          <a:p>
            <a:r>
              <a:rPr lang="en-US" dirty="0"/>
              <a:t>We evaluate our implementations on an NVIDIA Quadro P6000 GPU, which is Pascal architecture. </a:t>
            </a:r>
          </a:p>
          <a:p>
            <a:endParaRPr lang="en-US" dirty="0"/>
          </a:p>
          <a:p>
            <a:r>
              <a:rPr lang="en-US" altLang="zh-CN" dirty="0"/>
              <a:t>We evaluate 16 applications from different benchmark suites.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05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figure, we show the performance results normalized to </a:t>
            </a:r>
            <a:r>
              <a:rPr lang="en-US" dirty="0" err="1"/>
              <a:t>iNFAnt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The y-axis is on the log-scale showing the normalized throughput. </a:t>
            </a:r>
          </a:p>
          <a:p>
            <a:endParaRPr lang="en-US" dirty="0"/>
          </a:p>
          <a:p>
            <a:r>
              <a:rPr lang="en-US" dirty="0"/>
              <a:t>Animation 1</a:t>
            </a:r>
          </a:p>
          <a:p>
            <a:r>
              <a:rPr lang="en-US" dirty="0"/>
              <a:t>The bars shown in the green boxes are our schemes. </a:t>
            </a:r>
          </a:p>
          <a:p>
            <a:endParaRPr lang="en-US" dirty="0"/>
          </a:p>
          <a:p>
            <a:r>
              <a:rPr lang="en-US" dirty="0"/>
              <a:t>Animation 2</a:t>
            </a:r>
          </a:p>
          <a:p>
            <a:endParaRPr lang="en-US" dirty="0"/>
          </a:p>
          <a:p>
            <a:r>
              <a:rPr lang="en-US" dirty="0"/>
              <a:t>Our best scheme outperforms an AP chip. For example in </a:t>
            </a:r>
            <a:r>
              <a:rPr lang="en-US" dirty="0" err="1"/>
              <a:t>ClamAV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Animation 4:</a:t>
            </a:r>
          </a:p>
          <a:p>
            <a:endParaRPr lang="en-US" dirty="0"/>
          </a:p>
          <a:p>
            <a:r>
              <a:rPr lang="en-US" dirty="0"/>
              <a:t>Our best scheme outperforms prior work </a:t>
            </a:r>
            <a:r>
              <a:rPr lang="en-US" dirty="0" err="1"/>
              <a:t>iNFAnt</a:t>
            </a:r>
            <a:r>
              <a:rPr lang="en-US" dirty="0"/>
              <a:t> by 26.5 X on average for the 16 applications. </a:t>
            </a:r>
          </a:p>
          <a:p>
            <a:endParaRPr lang="en-US" dirty="0"/>
          </a:p>
          <a:p>
            <a:r>
              <a:rPr lang="en-US" dirty="0"/>
              <a:t>And also outperforms NFA-CG by 5.3 X on average.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3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conclude our contributions in this slide. </a:t>
            </a:r>
          </a:p>
          <a:p>
            <a:endParaRPr lang="en-US" dirty="0"/>
          </a:p>
          <a:p>
            <a:r>
              <a:rPr lang="en-US" dirty="0"/>
              <a:t>We found two performance bottlenecks when we process NFAs on GPU---excessive data movement caused by the alphabet transition table and poor data utilization is caused by the inactive states. </a:t>
            </a:r>
          </a:p>
          <a:p>
            <a:endParaRPr lang="en-US" dirty="0"/>
          </a:p>
          <a:p>
            <a:r>
              <a:rPr lang="en-US" dirty="0"/>
              <a:t>We proposes three optimizations to solve the two bottlenecks. </a:t>
            </a:r>
          </a:p>
          <a:p>
            <a:endParaRPr lang="en-US" dirty="0"/>
          </a:p>
          <a:p>
            <a:r>
              <a:rPr lang="en-US" dirty="0"/>
              <a:t>We achieved significant performance improvement. </a:t>
            </a:r>
          </a:p>
          <a:p>
            <a:endParaRPr lang="en-US" dirty="0"/>
          </a:p>
          <a:p>
            <a:r>
              <a:rPr lang="en-US" dirty="0"/>
              <a:t>Thank you for attending this online talk. </a:t>
            </a:r>
          </a:p>
          <a:p>
            <a:endParaRPr lang="en-US" dirty="0"/>
          </a:p>
          <a:p>
            <a:r>
              <a:rPr lang="en-US" dirty="0"/>
              <a:t>Stay healthy. </a:t>
            </a:r>
          </a:p>
          <a:p>
            <a:endParaRPr lang="en-US" dirty="0"/>
          </a:p>
          <a:p>
            <a:r>
              <a:rPr lang="en-US" dirty="0"/>
              <a:t>I am happy to take questions over emails.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73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architectures to choose from for automata processing. </a:t>
            </a:r>
          </a:p>
          <a:p>
            <a:endParaRPr lang="en-US" dirty="0"/>
          </a:p>
          <a:p>
            <a:r>
              <a:rPr lang="en-US" dirty="0"/>
              <a:t>Animation 1</a:t>
            </a:r>
          </a:p>
          <a:p>
            <a:r>
              <a:rPr lang="en-US" dirty="0"/>
              <a:t>CPU is traditionally used. </a:t>
            </a:r>
          </a:p>
          <a:p>
            <a:endParaRPr lang="en-US" dirty="0"/>
          </a:p>
          <a:p>
            <a:r>
              <a:rPr lang="en-US" dirty="0"/>
              <a:t>Animation 2</a:t>
            </a:r>
          </a:p>
          <a:p>
            <a:r>
              <a:rPr lang="en-US" dirty="0"/>
              <a:t>However, CPU does not have enough parallelism, especially if there are too many finite state machines and many input streams, </a:t>
            </a:r>
          </a:p>
          <a:p>
            <a:endParaRPr lang="en-US" dirty="0"/>
          </a:p>
          <a:p>
            <a:r>
              <a:rPr lang="en-US" dirty="0"/>
              <a:t>Animation 3</a:t>
            </a:r>
          </a:p>
          <a:p>
            <a:r>
              <a:rPr lang="en-US" dirty="0"/>
              <a:t>Many accelerators are also proposed to support large-scale automata processing. </a:t>
            </a:r>
          </a:p>
          <a:p>
            <a:endParaRPr lang="en-US" dirty="0"/>
          </a:p>
          <a:p>
            <a:r>
              <a:rPr lang="en-US" dirty="0"/>
              <a:t>Animation 4</a:t>
            </a:r>
          </a:p>
          <a:p>
            <a:r>
              <a:rPr lang="en-US" dirty="0"/>
              <a:t>Although there are many to choose from, almost all of them are still not available on the market. </a:t>
            </a:r>
          </a:p>
          <a:p>
            <a:endParaRPr lang="en-US" dirty="0"/>
          </a:p>
          <a:p>
            <a:r>
              <a:rPr lang="en-US" dirty="0"/>
              <a:t>Animation 5</a:t>
            </a:r>
          </a:p>
          <a:p>
            <a:r>
              <a:rPr lang="en-US" dirty="0"/>
              <a:t>GPU, on the other hand, is massively parallel, general-purpose and available almost everywhere.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</a:t>
            </a:r>
            <a:r>
              <a:rPr lang="en-US" altLang="zh-CN" dirty="0"/>
              <a:t>work</a:t>
            </a:r>
            <a:r>
              <a:rPr lang="en-US" dirty="0"/>
              <a:t>, we focus on accelerating automata processing on the GPU.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08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Deterministic finite automata (DFA) and nondeterministic finite automata (NFA) are two common representations of finite state machines.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Animation 1</a:t>
            </a:r>
          </a:p>
          <a:p>
            <a:r>
              <a:rPr lang="en-US" dirty="0"/>
              <a:t>DFA is simple in transition. Only one state is active at a time. However, DFA is not compact because we need more states and more state transitions to represent the same pattern. </a:t>
            </a:r>
          </a:p>
          <a:p>
            <a:endParaRPr lang="en-US" dirty="0"/>
          </a:p>
          <a:p>
            <a:r>
              <a:rPr lang="en-US" dirty="0"/>
              <a:t>Animation 2:</a:t>
            </a:r>
          </a:p>
          <a:p>
            <a:r>
              <a:rPr lang="en-US" dirty="0"/>
              <a:t>On the other hand, NFA can have multiple states active at a time, which shows an additional source of parallelism. It is also compact in terms of size, especially for complicated patterns. </a:t>
            </a:r>
          </a:p>
          <a:p>
            <a:endParaRPr lang="en-US" dirty="0"/>
          </a:p>
          <a:p>
            <a:r>
              <a:rPr lang="en-US" dirty="0"/>
              <a:t>Animation 3 </a:t>
            </a:r>
          </a:p>
          <a:p>
            <a:r>
              <a:rPr lang="en-US" dirty="0"/>
              <a:t>In this paper, we specifically focus on NFAs.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3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this paper is to support more efficient large-scale NFA processing on GPU. </a:t>
            </a:r>
          </a:p>
          <a:p>
            <a:endParaRPr lang="en-US" dirty="0"/>
          </a:p>
          <a:p>
            <a:r>
              <a:rPr lang="en-US" dirty="0"/>
              <a:t>In this talk, we will show the bottlenecks on GPU that limit the speed of processing NFAs. </a:t>
            </a:r>
          </a:p>
          <a:p>
            <a:r>
              <a:rPr lang="en-US" dirty="0"/>
              <a:t>We propose schemes </a:t>
            </a:r>
            <a:r>
              <a:rPr lang="en-US" altLang="zh-CN" dirty="0"/>
              <a:t>t</a:t>
            </a:r>
            <a:r>
              <a:rPr lang="en-US" dirty="0"/>
              <a:t>o overcomes these bottlenecks and make NFA processing on GPU much faster.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4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will start</a:t>
            </a:r>
            <a:r>
              <a:rPr lang="zh-CN" altLang="en-US" dirty="0"/>
              <a:t> </a:t>
            </a:r>
            <a:r>
              <a:rPr lang="en-US" altLang="zh-CN" dirty="0"/>
              <a:t>by discussing the</a:t>
            </a:r>
            <a:r>
              <a:rPr lang="zh-CN" altLang="en-US"/>
              <a:t> </a:t>
            </a:r>
            <a:r>
              <a:rPr lang="en-US" altLang="zh-CN"/>
              <a:t>bottlenecks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NFA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GPU.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3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show an NFA that identifies a pattern. </a:t>
            </a:r>
          </a:p>
          <a:p>
            <a:endParaRPr lang="en-US" dirty="0"/>
          </a:p>
          <a:p>
            <a:r>
              <a:rPr lang="en-US" dirty="0"/>
              <a:t>An NFA can have multiple starting states and multiple reporting states. </a:t>
            </a:r>
          </a:p>
          <a:p>
            <a:endParaRPr lang="en-US" dirty="0"/>
          </a:p>
          <a:p>
            <a:r>
              <a:rPr lang="en-US" dirty="0"/>
              <a:t>The starting states S0 and S1 in this NFA are shown in hexagons and the reporting state S3 is shown in double-circle. </a:t>
            </a:r>
          </a:p>
          <a:p>
            <a:endParaRPr lang="en-US" dirty="0"/>
          </a:p>
          <a:p>
            <a:r>
              <a:rPr lang="en-US" dirty="0"/>
              <a:t>Each state has a </a:t>
            </a:r>
            <a:r>
              <a:rPr lang="en-US" dirty="0" err="1"/>
              <a:t>matchset</a:t>
            </a:r>
            <a:r>
              <a:rPr lang="en-US" dirty="0"/>
              <a:t> that contains the symbols it can accept. </a:t>
            </a:r>
          </a:p>
          <a:p>
            <a:endParaRPr lang="en-US" dirty="0"/>
          </a:p>
          <a:p>
            <a:r>
              <a:rPr lang="en-US" dirty="0"/>
              <a:t>For example, state S0 can accept a symbol b.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34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works use alphabet-oriented transition table, or its variants, to store the NFAs. The transition table is in the GPU global memory.  </a:t>
            </a:r>
          </a:p>
          <a:p>
            <a:endParaRPr lang="en-US" dirty="0"/>
          </a:p>
          <a:p>
            <a:r>
              <a:rPr lang="en-US" dirty="0"/>
              <a:t>Each row in the transition table is indexed by a symbol. Hence, if the size of the alphabet is 256, there are 256 rows in the table.</a:t>
            </a:r>
          </a:p>
          <a:p>
            <a:endParaRPr lang="en-US" dirty="0"/>
          </a:p>
          <a:p>
            <a:r>
              <a:rPr lang="en-US" dirty="0"/>
              <a:t>Each column in the transition table is indexed by a state.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cell in the table shows the next states to be active according to an incoming symbol and an active state. </a:t>
            </a:r>
          </a:p>
          <a:p>
            <a:endParaRPr lang="en-US" dirty="0"/>
          </a:p>
          <a:p>
            <a:r>
              <a:rPr lang="en-US" dirty="0"/>
              <a:t>[Animation 1]</a:t>
            </a:r>
          </a:p>
          <a:p>
            <a:r>
              <a:rPr lang="en-US" dirty="0"/>
              <a:t>For example. If the incoming symbol is b, and the active state is S0,  then S1 is active in the next step. </a:t>
            </a:r>
          </a:p>
          <a:p>
            <a:endParaRPr lang="en-US" dirty="0"/>
          </a:p>
          <a:p>
            <a:r>
              <a:rPr lang="en-US" dirty="0"/>
              <a:t>[Animation 2]</a:t>
            </a:r>
          </a:p>
          <a:p>
            <a:r>
              <a:rPr lang="en-US" dirty="0"/>
              <a:t>However, the table is sparse. For example in the first column, only one cell is filled. </a:t>
            </a:r>
          </a:p>
          <a:p>
            <a:endParaRPr lang="en-US" altLang="zh-CN" dirty="0"/>
          </a:p>
          <a:p>
            <a:r>
              <a:rPr lang="en-US" altLang="zh-CN" dirty="0"/>
              <a:t>-----</a:t>
            </a:r>
          </a:p>
          <a:p>
            <a:endParaRPr lang="en-US" dirty="0"/>
          </a:p>
          <a:p>
            <a:r>
              <a:rPr lang="en-US" dirty="0"/>
              <a:t>[Animation 3]</a:t>
            </a:r>
          </a:p>
          <a:p>
            <a:r>
              <a:rPr lang="en-US" dirty="0"/>
              <a:t>Also, the table stores the same values multiple times. For example, the second column stores S2, S3 for all rows. </a:t>
            </a:r>
          </a:p>
          <a:p>
            <a:endParaRPr lang="en-US" dirty="0"/>
          </a:p>
          <a:p>
            <a:r>
              <a:rPr lang="en-US" dirty="0"/>
              <a:t>[Animation 4]</a:t>
            </a:r>
          </a:p>
          <a:p>
            <a:r>
              <a:rPr lang="en-US" dirty="0"/>
              <a:t>Overall, the alphabet</a:t>
            </a:r>
            <a:r>
              <a:rPr lang="en-US" altLang="zh-CN" dirty="0"/>
              <a:t>-oriented</a:t>
            </a:r>
            <a:r>
              <a:rPr lang="en-US" dirty="0"/>
              <a:t> transition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dirty="0"/>
              <a:t>may be sparse and redundant, and hence too big to fit into GPU on-chip resources.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 causes the data movement problem. 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4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At the beginning of the execution, the starting states are active. The green states are the active states. </a:t>
            </a:r>
          </a:p>
          <a:p>
            <a:endParaRPr lang="en-US" dirty="0"/>
          </a:p>
          <a:p>
            <a:r>
              <a:rPr lang="en-US" dirty="0"/>
              <a:t>[Animation 1]</a:t>
            </a:r>
          </a:p>
          <a:p>
            <a:r>
              <a:rPr lang="en-US" dirty="0"/>
              <a:t>A common way in prior work to parallelize the matching process is done by </a:t>
            </a:r>
            <a:r>
              <a:rPr lang="en-US" altLang="zh-CN" dirty="0"/>
              <a:t>mapping</a:t>
            </a:r>
            <a:r>
              <a:rPr lang="en-US" dirty="0"/>
              <a:t> the GPU threads </a:t>
            </a:r>
            <a:r>
              <a:rPr lang="en-US" altLang="zh-CN" dirty="0"/>
              <a:t>to</a:t>
            </a:r>
            <a:r>
              <a:rPr lang="en-US" dirty="0"/>
              <a:t> the states. </a:t>
            </a:r>
          </a:p>
          <a:p>
            <a:endParaRPr lang="en-US" dirty="0"/>
          </a:p>
          <a:p>
            <a:r>
              <a:rPr lang="en-US" dirty="0"/>
              <a:t>[Animation 2]</a:t>
            </a:r>
          </a:p>
          <a:p>
            <a:r>
              <a:rPr lang="en-US" dirty="0"/>
              <a:t>Because S0 and S1 are active, only threads T0 and T1 are active. </a:t>
            </a:r>
          </a:p>
          <a:p>
            <a:endParaRPr lang="en-US" dirty="0"/>
          </a:p>
          <a:p>
            <a:r>
              <a:rPr lang="en-US" dirty="0"/>
              <a:t>[Animation 3]</a:t>
            </a:r>
          </a:p>
          <a:p>
            <a:r>
              <a:rPr lang="en-US" dirty="0"/>
              <a:t>Since not all states are active all the time, some threads might be idle in a lot of steps of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the input</a:t>
            </a:r>
            <a:r>
              <a:rPr lang="zh-CN" altLang="en-US" dirty="0"/>
              <a:t> </a:t>
            </a:r>
            <a:r>
              <a:rPr lang="en-US" altLang="zh-CN" dirty="0"/>
              <a:t>stream.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investigate this for all applications. </a:t>
            </a:r>
          </a:p>
          <a:p>
            <a:endParaRPr lang="en-US" dirty="0"/>
          </a:p>
          <a:p>
            <a:r>
              <a:rPr lang="en-US" dirty="0"/>
              <a:t>We found in all applications, only 0.39% of states are active on average, and at maximum 3.05% of states are active. </a:t>
            </a:r>
          </a:p>
          <a:p>
            <a:endParaRPr lang="en-US" dirty="0"/>
          </a:p>
          <a:p>
            <a:r>
              <a:rPr lang="en-US" dirty="0"/>
              <a:t>Although this small percentage still includes many states, the one to one mapping between thread and state leads to </a:t>
            </a:r>
          </a:p>
          <a:p>
            <a:endParaRPr lang="en-US" dirty="0"/>
          </a:p>
          <a:p>
            <a:r>
              <a:rPr lang="en-US" dirty="0"/>
              <a:t>[Show Problem 2]</a:t>
            </a:r>
          </a:p>
          <a:p>
            <a:r>
              <a:rPr lang="en-US" dirty="0"/>
              <a:t>underutilization of GPU threads.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26AB6-F954-4078-A837-A8BDFB0913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7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CDAE0D50-5184-4432-8C81-E97CF7004B13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98ECD8BD-D1A9-4DC4-89AE-4427480F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9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A66-B802-481A-8F67-E2F0D94EC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F5132-7AB4-46A8-B90F-FE5076396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B751-5C5A-4304-B7DE-F1B11EAD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329F5-C609-4198-B770-F8B4F673B520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ACCC-DABF-4D03-A21D-CE976620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8E20-8090-4857-8749-4F857C18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8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A9C84510-856A-4086-B988-C96370CD6E74}" type="datetime1">
              <a:rPr lang="en-US" smtClean="0"/>
              <a:t>3/15/2020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98ECD8BD-D1A9-4DC4-89AE-4427480F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3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A5B3-5292-4A53-BAE2-82AB72DC49A1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Graphic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D204-7DCE-4293-A71C-E95F1B499A30}" type="datetime1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897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B41B-E97C-43EF-9A65-836BF7601B0F}" type="datetime1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5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DA05-ED40-4B7A-BCEE-D277C22AF730}" type="datetime1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33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49"/>
            <a:ext cx="10972800" cy="1162051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435102"/>
            <a:ext cx="6815667" cy="469106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C3A-438F-454C-A398-322B34933D4A}" type="datetime1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5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7B157-94D9-4D84-A953-A8902E505AED}" type="datetime1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2B507-C337-4EFE-9014-ADB4FB575C40}" type="datetime1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3539518"/>
            <a:ext cx="7315200" cy="380389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-Johnny Appleseed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66141" y="1854360"/>
            <a:ext cx="10472420" cy="1396841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733">
                <a:latin typeface="+mn-lt"/>
              </a:defRPr>
            </a:lvl1pPr>
          </a:lstStyle>
          <a:p>
            <a:pPr lvl="0"/>
            <a:r>
              <a:rPr lang="en-US" dirty="0"/>
              <a:t>“Type a quote here.”</a:t>
            </a:r>
          </a:p>
        </p:txBody>
      </p:sp>
    </p:spTree>
    <p:extLst>
      <p:ext uri="{BB962C8B-B14F-4D97-AF65-F5344CB8AC3E}">
        <p14:creationId xmlns:p14="http://schemas.microsoft.com/office/powerpoint/2010/main" val="37528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9E2F8E01-5380-49D8-8B6D-E02AB3D4CB53}" type="datetime1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 i="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98ECD8BD-D1A9-4DC4-89AE-4427480F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7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21972-B3C4-415F-8E96-C51BF5CDBC4B}"/>
              </a:ext>
            </a:extLst>
          </p:cNvPr>
          <p:cNvSpPr/>
          <p:nvPr/>
        </p:nvSpPr>
        <p:spPr>
          <a:xfrm>
            <a:off x="0" y="-212647"/>
            <a:ext cx="12192000" cy="4731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97269-2765-43F6-9333-69A3C4740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558878"/>
            <a:ext cx="11131296" cy="2387600"/>
          </a:xfrm>
        </p:spPr>
        <p:txBody>
          <a:bodyPr anchor="ctr">
            <a:no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Why GPUs are Slow at Executing NFAs and How to Make them Faster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2C1E0-3DEA-45BA-ADAB-4DD66F0DF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 anchor="ctr">
            <a:no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Hongyuan Liu</a:t>
            </a:r>
            <a:r>
              <a:rPr lang="en-US" sz="3000" dirty="0">
                <a:solidFill>
                  <a:schemeClr val="bg1"/>
                </a:solidFill>
              </a:rPr>
              <a:t> (William &amp; Mary),</a:t>
            </a:r>
          </a:p>
          <a:p>
            <a:r>
              <a:rPr lang="en-US" sz="3000" dirty="0" err="1">
                <a:solidFill>
                  <a:schemeClr val="bg1"/>
                </a:solidFill>
              </a:rPr>
              <a:t>Sreepathi</a:t>
            </a:r>
            <a:r>
              <a:rPr lang="en-US" sz="3000" dirty="0">
                <a:solidFill>
                  <a:schemeClr val="bg1"/>
                </a:solidFill>
              </a:rPr>
              <a:t> Pai (University of Rochester), </a:t>
            </a:r>
          </a:p>
          <a:p>
            <a:r>
              <a:rPr lang="en-US" sz="3000" dirty="0">
                <a:solidFill>
                  <a:schemeClr val="bg1"/>
                </a:solidFill>
              </a:rPr>
              <a:t>and </a:t>
            </a:r>
            <a:r>
              <a:rPr lang="en-US" sz="3000" dirty="0" err="1">
                <a:solidFill>
                  <a:schemeClr val="bg1"/>
                </a:solidFill>
              </a:rPr>
              <a:t>Adwait</a:t>
            </a:r>
            <a:r>
              <a:rPr lang="en-US" sz="3000" dirty="0">
                <a:solidFill>
                  <a:schemeClr val="bg1"/>
                </a:solidFill>
              </a:rPr>
              <a:t> Jog (William &amp; Mary)</a:t>
            </a:r>
            <a:endParaRPr lang="en-US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3890EA-E4B0-40E0-8BE9-0194B1B7D9C3}"/>
              </a:ext>
            </a:extLst>
          </p:cNvPr>
          <p:cNvGrpSpPr/>
          <p:nvPr/>
        </p:nvGrpSpPr>
        <p:grpSpPr>
          <a:xfrm>
            <a:off x="2590682" y="4634861"/>
            <a:ext cx="7010635" cy="1459530"/>
            <a:chOff x="2877077" y="4937383"/>
            <a:chExt cx="7010635" cy="145953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BCA324-BFCA-408C-8090-B6B59761E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077" y="4937383"/>
              <a:ext cx="3214441" cy="1459530"/>
            </a:xfrm>
            <a:prstGeom prst="rect">
              <a:avLst/>
            </a:prstGeom>
          </p:spPr>
        </p:pic>
        <p:pic>
          <p:nvPicPr>
            <p:cNvPr id="1026" name="Picture 2" descr="Image result for university of rochester">
              <a:extLst>
                <a:ext uri="{FF2B5EF4-FFF2-40B4-BE49-F238E27FC236}">
                  <a16:creationId xmlns:a16="http://schemas.microsoft.com/office/drawing/2014/main" id="{682D604B-CE8F-435B-9521-F67C3D6552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8533" y="5498900"/>
              <a:ext cx="3359179" cy="690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9235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E61A2-5151-4592-9F46-21DDE85A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ED3261-A440-47BF-8174-F3D2115ABED4}"/>
              </a:ext>
            </a:extLst>
          </p:cNvPr>
          <p:cNvGrpSpPr/>
          <p:nvPr/>
        </p:nvGrpSpPr>
        <p:grpSpPr>
          <a:xfrm>
            <a:off x="467869" y="2769161"/>
            <a:ext cx="2924602" cy="2427714"/>
            <a:chOff x="9385481" y="1012231"/>
            <a:chExt cx="1807636" cy="1562159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994806F6-26E9-444A-BD4D-2BD02737BF90}"/>
                </a:ext>
              </a:extLst>
            </p:cNvPr>
            <p:cNvSpPr/>
            <p:nvPr/>
          </p:nvSpPr>
          <p:spPr>
            <a:xfrm>
              <a:off x="9385481" y="1012231"/>
              <a:ext cx="370802" cy="238165"/>
            </a:xfrm>
            <a:prstGeom prst="hexagon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7459E02D-3A11-4B79-A3DD-4327C94CAB66}"/>
                </a:ext>
              </a:extLst>
            </p:cNvPr>
            <p:cNvSpPr/>
            <p:nvPr/>
          </p:nvSpPr>
          <p:spPr>
            <a:xfrm>
              <a:off x="9385481" y="1362812"/>
              <a:ext cx="370802" cy="357248"/>
            </a:xfrm>
            <a:prstGeom prst="donut">
              <a:avLst>
                <a:gd name="adj" fmla="val 1359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110FBC-663B-47E3-800F-5AAE36DE6CFC}"/>
                </a:ext>
              </a:extLst>
            </p:cNvPr>
            <p:cNvSpPr txBox="1"/>
            <p:nvPr/>
          </p:nvSpPr>
          <p:spPr>
            <a:xfrm>
              <a:off x="9756283" y="1024936"/>
              <a:ext cx="1266419" cy="297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Starting State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5DCCA4-F21C-41D3-862E-198310EF623A}"/>
                </a:ext>
              </a:extLst>
            </p:cNvPr>
            <p:cNvSpPr txBox="1"/>
            <p:nvPr/>
          </p:nvSpPr>
          <p:spPr>
            <a:xfrm>
              <a:off x="9756283" y="1445769"/>
              <a:ext cx="1436834" cy="297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Reporting State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C362C0-CCBE-4FE5-9A4E-A150195F6AE1}"/>
                </a:ext>
              </a:extLst>
            </p:cNvPr>
            <p:cNvSpPr/>
            <p:nvPr/>
          </p:nvSpPr>
          <p:spPr>
            <a:xfrm>
              <a:off x="9385481" y="1843187"/>
              <a:ext cx="370802" cy="29859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BF6760-9E8B-40A7-9C8C-5F9DC1FB0E31}"/>
                </a:ext>
              </a:extLst>
            </p:cNvPr>
            <p:cNvSpPr txBox="1"/>
            <p:nvPr/>
          </p:nvSpPr>
          <p:spPr>
            <a:xfrm>
              <a:off x="9750023" y="1888807"/>
              <a:ext cx="1128700" cy="297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Active State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FADC3C-CCEC-4070-96A5-62EBBB09BE85}"/>
                </a:ext>
              </a:extLst>
            </p:cNvPr>
            <p:cNvSpPr/>
            <p:nvPr/>
          </p:nvSpPr>
          <p:spPr>
            <a:xfrm>
              <a:off x="9385481" y="2231703"/>
              <a:ext cx="370802" cy="29859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67F73D-0C32-42F1-B37C-2B34EF8E5E5D}"/>
                </a:ext>
              </a:extLst>
            </p:cNvPr>
            <p:cNvSpPr txBox="1"/>
            <p:nvPr/>
          </p:nvSpPr>
          <p:spPr>
            <a:xfrm>
              <a:off x="9750023" y="2277323"/>
              <a:ext cx="1340728" cy="297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Matched State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61D7F8-2166-401B-B497-608C93851EB4}"/>
              </a:ext>
            </a:extLst>
          </p:cNvPr>
          <p:cNvSpPr txBox="1"/>
          <p:nvPr/>
        </p:nvSpPr>
        <p:spPr>
          <a:xfrm>
            <a:off x="4781912" y="280886"/>
            <a:ext cx="3498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Input Stream: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yz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E1AB313-F4FF-4BB3-84E3-DF196E1645A4}"/>
              </a:ext>
            </a:extLst>
          </p:cNvPr>
          <p:cNvGrpSpPr/>
          <p:nvPr/>
        </p:nvGrpSpPr>
        <p:grpSpPr>
          <a:xfrm>
            <a:off x="266530" y="628323"/>
            <a:ext cx="5716270" cy="1980990"/>
            <a:chOff x="668203" y="2278078"/>
            <a:chExt cx="5364488" cy="17794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CE7339-329D-44BE-A0A2-7B48073972C5}"/>
                </a:ext>
              </a:extLst>
            </p:cNvPr>
            <p:cNvSpPr/>
            <p:nvPr/>
          </p:nvSpPr>
          <p:spPr>
            <a:xfrm>
              <a:off x="3559026" y="2381338"/>
              <a:ext cx="584775" cy="5847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6C0D880C-D0DD-451F-B29D-3CC1C672FF32}"/>
                </a:ext>
              </a:extLst>
            </p:cNvPr>
            <p:cNvSpPr/>
            <p:nvPr/>
          </p:nvSpPr>
          <p:spPr>
            <a:xfrm>
              <a:off x="769237" y="3037101"/>
              <a:ext cx="731520" cy="487680"/>
            </a:xfrm>
            <a:prstGeom prst="hexag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23355B26-7961-454B-B455-A9B6AE783DC9}"/>
                </a:ext>
              </a:extLst>
            </p:cNvPr>
            <p:cNvSpPr/>
            <p:nvPr/>
          </p:nvSpPr>
          <p:spPr>
            <a:xfrm>
              <a:off x="5067774" y="2911166"/>
              <a:ext cx="731520" cy="731520"/>
            </a:xfrm>
            <a:prstGeom prst="donut">
              <a:avLst>
                <a:gd name="adj" fmla="val 1359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605A6636-B6F0-4B95-89E6-0F7969B3F871}"/>
                </a:ext>
              </a:extLst>
            </p:cNvPr>
            <p:cNvSpPr/>
            <p:nvPr/>
          </p:nvSpPr>
          <p:spPr>
            <a:xfrm>
              <a:off x="2186985" y="3037101"/>
              <a:ext cx="731520" cy="487680"/>
            </a:xfrm>
            <a:prstGeom prst="hexagon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D86BB9-D1A9-4B88-AC19-6AC3825633E4}"/>
                </a:ext>
              </a:extLst>
            </p:cNvPr>
            <p:cNvCxnSpPr>
              <a:stCxn id="14" idx="0"/>
              <a:endCxn id="16" idx="3"/>
            </p:cNvCxnSpPr>
            <p:nvPr/>
          </p:nvCxnSpPr>
          <p:spPr>
            <a:xfrm>
              <a:off x="1500757" y="3280941"/>
              <a:ext cx="6862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990056E-5819-43D4-B9CB-E11D8E5A8D89}"/>
                </a:ext>
              </a:extLst>
            </p:cNvPr>
            <p:cNvCxnSpPr>
              <a:cxnSpLocks/>
              <a:stCxn id="16" idx="5"/>
              <a:endCxn id="13" idx="2"/>
            </p:cNvCxnSpPr>
            <p:nvPr/>
          </p:nvCxnSpPr>
          <p:spPr>
            <a:xfrm flipV="1">
              <a:off x="2796585" y="2673726"/>
              <a:ext cx="762441" cy="36337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67506A2-24DF-4F3A-BA06-07E303E1AAD7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2918505" y="3276926"/>
              <a:ext cx="2149269" cy="40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24966C60-1F46-40B1-B118-E0DDD41F2293}"/>
                </a:ext>
              </a:extLst>
            </p:cNvPr>
            <p:cNvCxnSpPr>
              <a:cxnSpLocks/>
              <a:stCxn id="13" idx="1"/>
              <a:endCxn id="13" idx="6"/>
            </p:cNvCxnSpPr>
            <p:nvPr/>
          </p:nvCxnSpPr>
          <p:spPr>
            <a:xfrm rot="16200000" flipH="1">
              <a:off x="3790857" y="2320783"/>
              <a:ext cx="206750" cy="499137"/>
            </a:xfrm>
            <a:prstGeom prst="curvedConnector4">
              <a:avLst>
                <a:gd name="adj1" fmla="val -222751"/>
                <a:gd name="adj2" fmla="val 145799"/>
              </a:avLst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1845BA-1A18-48D7-BFB3-015A2B50569C}"/>
                </a:ext>
              </a:extLst>
            </p:cNvPr>
            <p:cNvCxnSpPr>
              <a:cxnSpLocks/>
              <a:stCxn id="13" idx="5"/>
              <a:endCxn id="15" idx="1"/>
            </p:cNvCxnSpPr>
            <p:nvPr/>
          </p:nvCxnSpPr>
          <p:spPr>
            <a:xfrm>
              <a:off x="4058163" y="2880475"/>
              <a:ext cx="1116740" cy="1378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E9C2D98-3BD1-4FA2-8FEE-4391A53EC8E2}"/>
                </a:ext>
              </a:extLst>
            </p:cNvPr>
            <p:cNvSpPr txBox="1"/>
            <p:nvPr/>
          </p:nvSpPr>
          <p:spPr>
            <a:xfrm>
              <a:off x="668203" y="364268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DC1C3A-2F36-489F-8FFC-E8CD76BFBE26}"/>
                </a:ext>
              </a:extLst>
            </p:cNvPr>
            <p:cNvSpPr txBox="1"/>
            <p:nvPr/>
          </p:nvSpPr>
          <p:spPr>
            <a:xfrm>
              <a:off x="2186985" y="365925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A167EC-9C70-4159-9C07-58F075AD8056}"/>
                </a:ext>
              </a:extLst>
            </p:cNvPr>
            <p:cNvSpPr txBox="1"/>
            <p:nvPr/>
          </p:nvSpPr>
          <p:spPr>
            <a:xfrm>
              <a:off x="3135051" y="227807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2328CF-D508-4741-A4B5-8949B993F298}"/>
                </a:ext>
              </a:extLst>
            </p:cNvPr>
            <p:cNvSpPr txBox="1"/>
            <p:nvPr/>
          </p:nvSpPr>
          <p:spPr>
            <a:xfrm>
              <a:off x="5565897" y="368818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</p:grpSp>
      <p:graphicFrame>
        <p:nvGraphicFramePr>
          <p:cNvPr id="50" name="Table 3">
            <a:extLst>
              <a:ext uri="{FF2B5EF4-FFF2-40B4-BE49-F238E27FC236}">
                <a16:creationId xmlns:a16="http://schemas.microsoft.com/office/drawing/2014/main" id="{35793DA9-2249-4E0B-AB36-41FB669DB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99163"/>
              </p:ext>
            </p:extLst>
          </p:nvPr>
        </p:nvGraphicFramePr>
        <p:xfrm>
          <a:off x="6109135" y="1842666"/>
          <a:ext cx="5697940" cy="2323713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1139588">
                  <a:extLst>
                    <a:ext uri="{9D8B030D-6E8A-4147-A177-3AD203B41FA5}">
                      <a16:colId xmlns:a16="http://schemas.microsoft.com/office/drawing/2014/main" val="1834924154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665621935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6425447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504415335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509550899"/>
                    </a:ext>
                  </a:extLst>
                </a:gridCol>
              </a:tblGrid>
              <a:tr h="331959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S0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181306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24358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0859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45317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50399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28567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59027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B9C3C3DF-595C-47ED-AFFE-7542AD00E63D}"/>
              </a:ext>
            </a:extLst>
          </p:cNvPr>
          <p:cNvGrpSpPr/>
          <p:nvPr/>
        </p:nvGrpSpPr>
        <p:grpSpPr>
          <a:xfrm>
            <a:off x="266530" y="619530"/>
            <a:ext cx="5716270" cy="1980990"/>
            <a:chOff x="668203" y="2278078"/>
            <a:chExt cx="5364488" cy="17794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79168A7-1584-4A59-B6E8-374A85C33B5D}"/>
                </a:ext>
              </a:extLst>
            </p:cNvPr>
            <p:cNvSpPr/>
            <p:nvPr/>
          </p:nvSpPr>
          <p:spPr>
            <a:xfrm>
              <a:off x="3559026" y="2381338"/>
              <a:ext cx="584775" cy="584775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75B67D8A-B0A0-4940-8A02-D5109CFCB68D}"/>
                </a:ext>
              </a:extLst>
            </p:cNvPr>
            <p:cNvSpPr/>
            <p:nvPr/>
          </p:nvSpPr>
          <p:spPr>
            <a:xfrm>
              <a:off x="769237" y="3037101"/>
              <a:ext cx="731520" cy="487680"/>
            </a:xfrm>
            <a:prstGeom prst="hexag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F2CFC982-9DFE-413C-97AE-2BC7701244EF}"/>
                </a:ext>
              </a:extLst>
            </p:cNvPr>
            <p:cNvSpPr/>
            <p:nvPr/>
          </p:nvSpPr>
          <p:spPr>
            <a:xfrm>
              <a:off x="5067774" y="2911166"/>
              <a:ext cx="731520" cy="731520"/>
            </a:xfrm>
            <a:prstGeom prst="donut">
              <a:avLst>
                <a:gd name="adj" fmla="val 13599"/>
              </a:avLst>
            </a:prstGeom>
            <a:solidFill>
              <a:srgbClr val="92D05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89794AA8-037D-4214-B2BA-52AF1886AB63}"/>
                </a:ext>
              </a:extLst>
            </p:cNvPr>
            <p:cNvSpPr/>
            <p:nvPr/>
          </p:nvSpPr>
          <p:spPr>
            <a:xfrm>
              <a:off x="2186985" y="3037101"/>
              <a:ext cx="731520" cy="487680"/>
            </a:xfrm>
            <a:prstGeom prst="hexag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84ED62D-36B3-4FB2-8691-AB8A058404B3}"/>
                </a:ext>
              </a:extLst>
            </p:cNvPr>
            <p:cNvCxnSpPr>
              <a:stCxn id="58" idx="0"/>
              <a:endCxn id="60" idx="3"/>
            </p:cNvCxnSpPr>
            <p:nvPr/>
          </p:nvCxnSpPr>
          <p:spPr>
            <a:xfrm>
              <a:off x="1500757" y="3280941"/>
              <a:ext cx="6862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D17503B-2B64-4D9D-96BF-D5C5F2A386AA}"/>
                </a:ext>
              </a:extLst>
            </p:cNvPr>
            <p:cNvCxnSpPr>
              <a:cxnSpLocks/>
              <a:stCxn id="60" idx="5"/>
              <a:endCxn id="52" idx="2"/>
            </p:cNvCxnSpPr>
            <p:nvPr/>
          </p:nvCxnSpPr>
          <p:spPr>
            <a:xfrm flipV="1">
              <a:off x="2796585" y="2673726"/>
              <a:ext cx="762441" cy="36337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CF1A297-B49E-42A5-A7F5-0B13899C092C}"/>
                </a:ext>
              </a:extLst>
            </p:cNvPr>
            <p:cNvCxnSpPr>
              <a:cxnSpLocks/>
              <a:stCxn id="60" idx="0"/>
              <a:endCxn id="59" idx="2"/>
            </p:cNvCxnSpPr>
            <p:nvPr/>
          </p:nvCxnSpPr>
          <p:spPr>
            <a:xfrm flipV="1">
              <a:off x="2918505" y="3276926"/>
              <a:ext cx="2149269" cy="401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A241C610-679A-427F-99A0-AEC5571BBB17}"/>
                </a:ext>
              </a:extLst>
            </p:cNvPr>
            <p:cNvCxnSpPr>
              <a:cxnSpLocks/>
              <a:stCxn id="52" idx="1"/>
              <a:endCxn id="52" idx="6"/>
            </p:cNvCxnSpPr>
            <p:nvPr/>
          </p:nvCxnSpPr>
          <p:spPr>
            <a:xfrm rot="16200000" flipH="1">
              <a:off x="3790857" y="2320783"/>
              <a:ext cx="206750" cy="499137"/>
            </a:xfrm>
            <a:prstGeom prst="curvedConnector4">
              <a:avLst>
                <a:gd name="adj1" fmla="val -222751"/>
                <a:gd name="adj2" fmla="val 145799"/>
              </a:avLst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539D46B-D553-4ED1-B1C8-75DCBF97DA36}"/>
                </a:ext>
              </a:extLst>
            </p:cNvPr>
            <p:cNvCxnSpPr>
              <a:cxnSpLocks/>
              <a:stCxn id="52" idx="5"/>
              <a:endCxn id="59" idx="1"/>
            </p:cNvCxnSpPr>
            <p:nvPr/>
          </p:nvCxnSpPr>
          <p:spPr>
            <a:xfrm>
              <a:off x="4058163" y="2880475"/>
              <a:ext cx="1116740" cy="1378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7282AE9-E3DC-4003-8D49-361C4727044F}"/>
                </a:ext>
              </a:extLst>
            </p:cNvPr>
            <p:cNvSpPr txBox="1"/>
            <p:nvPr/>
          </p:nvSpPr>
          <p:spPr>
            <a:xfrm>
              <a:off x="668203" y="364268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043688-9400-4EC5-B99F-872B0B967A1B}"/>
                </a:ext>
              </a:extLst>
            </p:cNvPr>
            <p:cNvSpPr txBox="1"/>
            <p:nvPr/>
          </p:nvSpPr>
          <p:spPr>
            <a:xfrm>
              <a:off x="2186985" y="365925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CA7955-133B-4589-838C-B54BDAD022BC}"/>
                </a:ext>
              </a:extLst>
            </p:cNvPr>
            <p:cNvSpPr txBox="1"/>
            <p:nvPr/>
          </p:nvSpPr>
          <p:spPr>
            <a:xfrm>
              <a:off x="3135051" y="227807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FB72632-5053-4423-956A-DAC50460B66B}"/>
                </a:ext>
              </a:extLst>
            </p:cNvPr>
            <p:cNvSpPr txBox="1"/>
            <p:nvPr/>
          </p:nvSpPr>
          <p:spPr>
            <a:xfrm>
              <a:off x="5565897" y="368818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E8AB80E-02B2-42C6-8836-04621C668230}"/>
              </a:ext>
            </a:extLst>
          </p:cNvPr>
          <p:cNvSpPr txBox="1"/>
          <p:nvPr/>
        </p:nvSpPr>
        <p:spPr>
          <a:xfrm>
            <a:off x="5259725" y="4203317"/>
            <a:ext cx="6955750" cy="1200329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/>
              <a:t>T</a:t>
            </a:r>
            <a:r>
              <a:rPr lang="en-US" sz="3600" dirty="0"/>
              <a:t>hreads must access the </a:t>
            </a:r>
          </a:p>
          <a:p>
            <a:pPr algn="ctr"/>
            <a:r>
              <a:rPr lang="en-US" sz="3600" dirty="0"/>
              <a:t>transition table for </a:t>
            </a:r>
            <a:r>
              <a:rPr lang="en-US" altLang="zh-CN" sz="3600" dirty="0"/>
              <a:t>every</a:t>
            </a:r>
            <a:r>
              <a:rPr lang="en-US" sz="3600" dirty="0"/>
              <a:t> symbol.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F812B39-83A3-4AE0-8EAE-D2A69748B13A}"/>
              </a:ext>
            </a:extLst>
          </p:cNvPr>
          <p:cNvGrpSpPr/>
          <p:nvPr/>
        </p:nvGrpSpPr>
        <p:grpSpPr>
          <a:xfrm>
            <a:off x="266530" y="628819"/>
            <a:ext cx="5716270" cy="1980990"/>
            <a:chOff x="668203" y="2278078"/>
            <a:chExt cx="5364488" cy="177944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7AEEE8E-78F3-4F2B-BCA8-6F52B6A2EE3F}"/>
                </a:ext>
              </a:extLst>
            </p:cNvPr>
            <p:cNvSpPr/>
            <p:nvPr/>
          </p:nvSpPr>
          <p:spPr>
            <a:xfrm>
              <a:off x="3559026" y="2381338"/>
              <a:ext cx="584775" cy="5847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0B282A01-ECBB-454C-B51D-EC0877BEA61F}"/>
                </a:ext>
              </a:extLst>
            </p:cNvPr>
            <p:cNvSpPr/>
            <p:nvPr/>
          </p:nvSpPr>
          <p:spPr>
            <a:xfrm>
              <a:off x="769237" y="3037101"/>
              <a:ext cx="731520" cy="48768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7" name="Circle: Hollow 46">
              <a:extLst>
                <a:ext uri="{FF2B5EF4-FFF2-40B4-BE49-F238E27FC236}">
                  <a16:creationId xmlns:a16="http://schemas.microsoft.com/office/drawing/2014/main" id="{66BFA5A6-C53A-4322-907F-EA32AA48F8A2}"/>
                </a:ext>
              </a:extLst>
            </p:cNvPr>
            <p:cNvSpPr/>
            <p:nvPr/>
          </p:nvSpPr>
          <p:spPr>
            <a:xfrm>
              <a:off x="5067774" y="2911166"/>
              <a:ext cx="731520" cy="731520"/>
            </a:xfrm>
            <a:prstGeom prst="donut">
              <a:avLst>
                <a:gd name="adj" fmla="val 1359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48" name="Hexagon 47">
              <a:extLst>
                <a:ext uri="{FF2B5EF4-FFF2-40B4-BE49-F238E27FC236}">
                  <a16:creationId xmlns:a16="http://schemas.microsoft.com/office/drawing/2014/main" id="{B157124B-1AF5-4269-9097-AC58DD852E6F}"/>
                </a:ext>
              </a:extLst>
            </p:cNvPr>
            <p:cNvSpPr/>
            <p:nvPr/>
          </p:nvSpPr>
          <p:spPr>
            <a:xfrm>
              <a:off x="2186985" y="3037101"/>
              <a:ext cx="731520" cy="48768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92E1898-7AF4-4162-83EC-5F390106EAEB}"/>
                </a:ext>
              </a:extLst>
            </p:cNvPr>
            <p:cNvCxnSpPr>
              <a:stCxn id="46" idx="0"/>
              <a:endCxn id="48" idx="3"/>
            </p:cNvCxnSpPr>
            <p:nvPr/>
          </p:nvCxnSpPr>
          <p:spPr>
            <a:xfrm>
              <a:off x="1500757" y="3280941"/>
              <a:ext cx="6862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0F66E81-07B6-4DDD-9F64-5BA91832436D}"/>
                </a:ext>
              </a:extLst>
            </p:cNvPr>
            <p:cNvCxnSpPr>
              <a:cxnSpLocks/>
              <a:stCxn id="48" idx="5"/>
              <a:endCxn id="45" idx="2"/>
            </p:cNvCxnSpPr>
            <p:nvPr/>
          </p:nvCxnSpPr>
          <p:spPr>
            <a:xfrm flipV="1">
              <a:off x="2796585" y="2673726"/>
              <a:ext cx="762441" cy="36337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8A8E332-5D2A-4AD6-845A-978BE098E677}"/>
                </a:ext>
              </a:extLst>
            </p:cNvPr>
            <p:cNvCxnSpPr>
              <a:cxnSpLocks/>
              <a:stCxn id="48" idx="0"/>
              <a:endCxn id="47" idx="2"/>
            </p:cNvCxnSpPr>
            <p:nvPr/>
          </p:nvCxnSpPr>
          <p:spPr>
            <a:xfrm flipV="1">
              <a:off x="2918505" y="3276926"/>
              <a:ext cx="2149269" cy="40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EEB6A91B-D2B5-4F4D-A770-B28B2B9CFD07}"/>
                </a:ext>
              </a:extLst>
            </p:cNvPr>
            <p:cNvCxnSpPr>
              <a:cxnSpLocks/>
              <a:stCxn id="45" idx="1"/>
              <a:endCxn id="45" idx="6"/>
            </p:cNvCxnSpPr>
            <p:nvPr/>
          </p:nvCxnSpPr>
          <p:spPr>
            <a:xfrm rot="16200000" flipH="1">
              <a:off x="3790857" y="2320783"/>
              <a:ext cx="206750" cy="499137"/>
            </a:xfrm>
            <a:prstGeom prst="curvedConnector4">
              <a:avLst>
                <a:gd name="adj1" fmla="val -222751"/>
                <a:gd name="adj2" fmla="val 145799"/>
              </a:avLst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3802888-9C4C-4CBF-819B-E63B3FFC8FED}"/>
                </a:ext>
              </a:extLst>
            </p:cNvPr>
            <p:cNvCxnSpPr>
              <a:cxnSpLocks/>
              <a:stCxn id="45" idx="5"/>
              <a:endCxn id="47" idx="1"/>
            </p:cNvCxnSpPr>
            <p:nvPr/>
          </p:nvCxnSpPr>
          <p:spPr>
            <a:xfrm>
              <a:off x="4058163" y="2880475"/>
              <a:ext cx="1116740" cy="1378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85DA0C7-BC13-42C2-9D65-DC0E6E88CD8B}"/>
                </a:ext>
              </a:extLst>
            </p:cNvPr>
            <p:cNvSpPr txBox="1"/>
            <p:nvPr/>
          </p:nvSpPr>
          <p:spPr>
            <a:xfrm>
              <a:off x="668203" y="364268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1AE97-EF7D-480E-BDE7-3CC39D39B5AA}"/>
                </a:ext>
              </a:extLst>
            </p:cNvPr>
            <p:cNvSpPr txBox="1"/>
            <p:nvPr/>
          </p:nvSpPr>
          <p:spPr>
            <a:xfrm>
              <a:off x="2186985" y="365925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C84A9F1-E861-4930-A7C8-C6C2BE7CB71F}"/>
                </a:ext>
              </a:extLst>
            </p:cNvPr>
            <p:cNvSpPr txBox="1"/>
            <p:nvPr/>
          </p:nvSpPr>
          <p:spPr>
            <a:xfrm>
              <a:off x="3135051" y="227807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3E5A9D3-1B74-49E1-A722-000DAFB59E83}"/>
                </a:ext>
              </a:extLst>
            </p:cNvPr>
            <p:cNvSpPr txBox="1"/>
            <p:nvPr/>
          </p:nvSpPr>
          <p:spPr>
            <a:xfrm>
              <a:off x="5565897" y="368818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C7657616-2DA9-487B-BE87-464A55471709}"/>
              </a:ext>
            </a:extLst>
          </p:cNvPr>
          <p:cNvSpPr txBox="1"/>
          <p:nvPr/>
        </p:nvSpPr>
        <p:spPr>
          <a:xfrm>
            <a:off x="2913077" y="5798009"/>
            <a:ext cx="6365846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Problem #1: </a:t>
            </a:r>
            <a:r>
              <a:rPr lang="en-US" sz="3600" b="1" dirty="0">
                <a:sym typeface="Wingdings" panose="05000000000000000000" pitchFamily="2" charset="2"/>
              </a:rPr>
              <a:t>Data Movement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032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94E1E-B796-4AAF-AF37-1882C5C3A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12" y="4765135"/>
            <a:ext cx="10972800" cy="1591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Ideal Case: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Threads only load input</a:t>
            </a:r>
            <a:r>
              <a:rPr lang="zh-CN" altLang="en-US" dirty="0"/>
              <a:t> </a:t>
            </a:r>
            <a:r>
              <a:rPr lang="en-US" altLang="zh-CN" dirty="0"/>
              <a:t>symbols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AEC1A-6F37-4364-9177-79A7BB41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3D73A-C062-4529-A761-90C473639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9" y="849293"/>
            <a:ext cx="11252200" cy="3843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DF2589-0356-495B-9AB1-71E6ADE392FB}"/>
              </a:ext>
            </a:extLst>
          </p:cNvPr>
          <p:cNvSpPr txBox="1"/>
          <p:nvPr/>
        </p:nvSpPr>
        <p:spPr>
          <a:xfrm>
            <a:off x="10007087" y="985412"/>
            <a:ext cx="109677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25X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62292-4F5F-48D8-9B3B-9B5965789EA3}"/>
              </a:ext>
            </a:extLst>
          </p:cNvPr>
          <p:cNvSpPr txBox="1"/>
          <p:nvPr/>
        </p:nvSpPr>
        <p:spPr>
          <a:xfrm>
            <a:off x="11095225" y="1624837"/>
            <a:ext cx="109677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18X</a:t>
            </a:r>
          </a:p>
        </p:txBody>
      </p:sp>
    </p:spTree>
    <p:extLst>
      <p:ext uri="{BB962C8B-B14F-4D97-AF65-F5344CB8AC3E}">
        <p14:creationId xmlns:p14="http://schemas.microsoft.com/office/powerpoint/2010/main" val="127169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5304-1D67-419A-995B-7B8A1B71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11F4-2B4C-4E69-B359-4D398F1E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sz="3600" b="1" dirty="0"/>
              <a:t>Addressing the Data Movement Problem</a:t>
            </a:r>
          </a:p>
          <a:p>
            <a:r>
              <a:rPr lang="en-US" sz="3600" dirty="0"/>
              <a:t>Addressing the Utilization Problem</a:t>
            </a:r>
          </a:p>
          <a:p>
            <a:r>
              <a:rPr lang="en-US" sz="3600" dirty="0"/>
              <a:t>Evaluation</a:t>
            </a:r>
          </a:p>
          <a:p>
            <a:r>
              <a:rPr lang="en-US" sz="3600" dirty="0"/>
              <a:t>Contributions</a:t>
            </a:r>
          </a:p>
          <a:p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9E2FD-1F79-4476-B52C-99B76C33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9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5CC8-5C71-4278-8E69-09C6B0AA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Transition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B93DA-ECF9-41A6-9E61-B2899957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FFCC-BD15-4A08-A9A3-C1E30D31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3930"/>
            <a:ext cx="10972800" cy="1067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b="1" dirty="0"/>
              <a:t>Idea</a:t>
            </a:r>
            <a:r>
              <a:rPr lang="en-US" altLang="zh-CN" sz="3000" dirty="0"/>
              <a:t>:</a:t>
            </a:r>
          </a:p>
          <a:p>
            <a:pPr marL="0" indent="0">
              <a:buNone/>
            </a:pPr>
            <a:r>
              <a:rPr lang="en-US" altLang="zh-CN" sz="3000" dirty="0"/>
              <a:t>Put transition table to GPU registers </a:t>
            </a:r>
            <a:r>
              <a:rPr lang="en-US" sz="3000" dirty="0"/>
              <a:t>as much as possible. 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31FF8C03-DF39-4583-8727-B38979DAC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09427"/>
              </p:ext>
            </p:extLst>
          </p:nvPr>
        </p:nvGraphicFramePr>
        <p:xfrm>
          <a:off x="1224787" y="3756284"/>
          <a:ext cx="2279176" cy="2323713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1139588">
                  <a:extLst>
                    <a:ext uri="{9D8B030D-6E8A-4147-A177-3AD203B41FA5}">
                      <a16:colId xmlns:a16="http://schemas.microsoft.com/office/drawing/2014/main" val="1834924154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665621935"/>
                    </a:ext>
                  </a:extLst>
                </a:gridCol>
              </a:tblGrid>
              <a:tr h="331959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S0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81306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24358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0859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45317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450399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28567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90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37830E-3D3C-4076-8C08-571C81FAFF6E}"/>
              </a:ext>
            </a:extLst>
          </p:cNvPr>
          <p:cNvSpPr txBox="1"/>
          <p:nvPr/>
        </p:nvSpPr>
        <p:spPr>
          <a:xfrm>
            <a:off x="4872364" y="252497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T0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FA11BE60-0C7A-43B3-80B0-4AD0A2E7A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93100"/>
              </p:ext>
            </p:extLst>
          </p:nvPr>
        </p:nvGraphicFramePr>
        <p:xfrm>
          <a:off x="5343246" y="4088085"/>
          <a:ext cx="4318634" cy="1364578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2159317">
                  <a:extLst>
                    <a:ext uri="{9D8B030D-6E8A-4147-A177-3AD203B41FA5}">
                      <a16:colId xmlns:a16="http://schemas.microsoft.com/office/drawing/2014/main" val="1834924154"/>
                    </a:ext>
                  </a:extLst>
                </a:gridCol>
                <a:gridCol w="2159317">
                  <a:extLst>
                    <a:ext uri="{9D8B030D-6E8A-4147-A177-3AD203B41FA5}">
                      <a16:colId xmlns:a16="http://schemas.microsoft.com/office/drawing/2014/main" val="2665621935"/>
                    </a:ext>
                  </a:extLst>
                </a:gridCol>
              </a:tblGrid>
              <a:tr h="68228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outedges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S1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24358"/>
                  </a:ext>
                </a:extLst>
              </a:tr>
              <a:tr h="68228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matchset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…000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0000…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08597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9CD4A1E8-F8AD-4518-82A3-BA528B4727EF}"/>
              </a:ext>
            </a:extLst>
          </p:cNvPr>
          <p:cNvGrpSpPr/>
          <p:nvPr/>
        </p:nvGrpSpPr>
        <p:grpSpPr>
          <a:xfrm>
            <a:off x="7872557" y="5131729"/>
            <a:ext cx="1526875" cy="1107725"/>
            <a:chOff x="8255070" y="5049862"/>
            <a:chExt cx="1765229" cy="1107725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DC211271-A6A8-463C-BFF3-4DD893D18381}"/>
                </a:ext>
              </a:extLst>
            </p:cNvPr>
            <p:cNvSpPr/>
            <p:nvPr/>
          </p:nvSpPr>
          <p:spPr>
            <a:xfrm rot="5400000">
              <a:off x="8929748" y="4375184"/>
              <a:ext cx="415873" cy="1765229"/>
            </a:xfrm>
            <a:prstGeom prst="rightBrac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6A9412-9BA4-4F3A-8812-38630ED6064E}"/>
                </a:ext>
              </a:extLst>
            </p:cNvPr>
            <p:cNvSpPr txBox="1"/>
            <p:nvPr/>
          </p:nvSpPr>
          <p:spPr>
            <a:xfrm>
              <a:off x="8378469" y="5511256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98</a:t>
              </a:r>
              <a:r>
                <a:rPr lang="en-US" baseline="30000" dirty="0"/>
                <a:t>th</a:t>
              </a:r>
              <a:r>
                <a:rPr lang="en-US" dirty="0"/>
                <a:t> is 1</a:t>
              </a:r>
            </a:p>
            <a:p>
              <a:r>
                <a:rPr lang="en-US" dirty="0"/>
                <a:t>(ASCII of ‘b’)</a:t>
              </a: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A0056B7-ABE7-43C5-A4E9-F4C611AC0DCC}"/>
              </a:ext>
            </a:extLst>
          </p:cNvPr>
          <p:cNvSpPr/>
          <p:nvPr/>
        </p:nvSpPr>
        <p:spPr>
          <a:xfrm>
            <a:off x="5477017" y="2531533"/>
            <a:ext cx="356256" cy="1794933"/>
          </a:xfrm>
          <a:custGeom>
            <a:avLst/>
            <a:gdLst>
              <a:gd name="connsiteX0" fmla="*/ 305128 w 356256"/>
              <a:gd name="connsiteY0" fmla="*/ 0 h 1794933"/>
              <a:gd name="connsiteX1" fmla="*/ 328 w 356256"/>
              <a:gd name="connsiteY1" fmla="*/ 567267 h 1794933"/>
              <a:gd name="connsiteX2" fmla="*/ 355928 w 356256"/>
              <a:gd name="connsiteY2" fmla="*/ 1261533 h 1794933"/>
              <a:gd name="connsiteX3" fmla="*/ 51128 w 356256"/>
              <a:gd name="connsiteY3" fmla="*/ 1794933 h 179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256" h="1794933">
                <a:moveTo>
                  <a:pt x="305128" y="0"/>
                </a:moveTo>
                <a:cubicBezTo>
                  <a:pt x="148494" y="178506"/>
                  <a:pt x="-8139" y="357012"/>
                  <a:pt x="328" y="567267"/>
                </a:cubicBezTo>
                <a:cubicBezTo>
                  <a:pt x="8795" y="777523"/>
                  <a:pt x="347461" y="1056922"/>
                  <a:pt x="355928" y="1261533"/>
                </a:cubicBezTo>
                <a:cubicBezTo>
                  <a:pt x="364395" y="1466144"/>
                  <a:pt x="207761" y="1630538"/>
                  <a:pt x="51128" y="1794933"/>
                </a:cubicBezTo>
              </a:path>
            </a:pathLst>
          </a:custGeom>
          <a:solidFill>
            <a:schemeClr val="bg1"/>
          </a:solidFill>
          <a:ln w="3810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CAA48BC-5F6D-4E30-9755-D0FB4CBD62AC}"/>
              </a:ext>
            </a:extLst>
          </p:cNvPr>
          <p:cNvSpPr/>
          <p:nvPr/>
        </p:nvSpPr>
        <p:spPr>
          <a:xfrm rot="8328696">
            <a:off x="9119003" y="4502930"/>
            <a:ext cx="1228725" cy="60319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1BA09-B266-4B7D-859E-8169BEBE5ADC}"/>
              </a:ext>
            </a:extLst>
          </p:cNvPr>
          <p:cNvSpPr txBox="1"/>
          <p:nvPr/>
        </p:nvSpPr>
        <p:spPr>
          <a:xfrm>
            <a:off x="10224862" y="4032274"/>
            <a:ext cx="14847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Local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D0CC7-0A49-40F6-A0C4-18B015117F8A}"/>
              </a:ext>
            </a:extLst>
          </p:cNvPr>
          <p:cNvSpPr txBox="1"/>
          <p:nvPr/>
        </p:nvSpPr>
        <p:spPr>
          <a:xfrm>
            <a:off x="1008770" y="2806061"/>
            <a:ext cx="2702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Alphabet-oriented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Transition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E09D3-F26D-404B-8F4C-AD5760BC77FE}"/>
              </a:ext>
            </a:extLst>
          </p:cNvPr>
          <p:cNvSpPr txBox="1"/>
          <p:nvPr/>
        </p:nvSpPr>
        <p:spPr>
          <a:xfrm>
            <a:off x="5974857" y="3521020"/>
            <a:ext cx="3039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New Transition Table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2EECE5E-167E-4ED9-8290-64A3B38B614E}"/>
              </a:ext>
            </a:extLst>
          </p:cNvPr>
          <p:cNvSpPr/>
          <p:nvPr/>
        </p:nvSpPr>
        <p:spPr>
          <a:xfrm rot="8328696">
            <a:off x="9187083" y="3459286"/>
            <a:ext cx="1228725" cy="603195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773329-1F88-437F-B74E-A676A26E364A}"/>
              </a:ext>
            </a:extLst>
          </p:cNvPr>
          <p:cNvSpPr txBox="1"/>
          <p:nvPr/>
        </p:nvSpPr>
        <p:spPr>
          <a:xfrm>
            <a:off x="10224862" y="2892580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08005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18" grpId="0" animBg="1"/>
      <p:bldP spid="6" grpId="0"/>
      <p:bldP spid="7" grpId="0"/>
      <p:bldP spid="17" grpId="0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1049-F1B1-4409-A6D7-F53B9D5D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Matchset</a:t>
            </a:r>
            <a:r>
              <a:rPr lang="en-US" dirty="0"/>
              <a:t> Compression (</a:t>
            </a:r>
            <a:r>
              <a:rPr lang="en-US" dirty="0" err="1"/>
              <a:t>MaC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00BE-308E-4648-86D4-2A0B38D6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00073"/>
            <a:ext cx="11049000" cy="723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Idea:</a:t>
            </a:r>
            <a:r>
              <a:rPr lang="en-US" sz="3200" dirty="0"/>
              <a:t> Convert memory accesses to compute.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93372-3EB3-4E3D-9F65-585B1AB3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C3B18-050C-461C-9020-D020928E0327}"/>
              </a:ext>
            </a:extLst>
          </p:cNvPr>
          <p:cNvSpPr txBox="1"/>
          <p:nvPr/>
        </p:nvSpPr>
        <p:spPr>
          <a:xfrm>
            <a:off x="3136764" y="2093887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….000010000…..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858EAA-7FA6-41F4-8B3E-92F0F1C8949B}"/>
              </a:ext>
            </a:extLst>
          </p:cNvPr>
          <p:cNvSpPr txBox="1"/>
          <p:nvPr/>
        </p:nvSpPr>
        <p:spPr>
          <a:xfrm>
            <a:off x="3136764" y="2801392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Start = 98   End = 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1836D-7096-4804-B550-579E40109499}"/>
              </a:ext>
            </a:extLst>
          </p:cNvPr>
          <p:cNvSpPr txBox="1"/>
          <p:nvPr/>
        </p:nvSpPr>
        <p:spPr>
          <a:xfrm>
            <a:off x="8289351" y="2122967"/>
            <a:ext cx="1534394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</a:rPr>
              <a:t>256 bit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D38D5-685B-4FFA-9D03-D373384F915D}"/>
              </a:ext>
            </a:extLst>
          </p:cNvPr>
          <p:cNvSpPr txBox="1"/>
          <p:nvPr/>
        </p:nvSpPr>
        <p:spPr>
          <a:xfrm>
            <a:off x="8289351" y="2892939"/>
            <a:ext cx="1534394" cy="6309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00B050"/>
                </a:solidFill>
              </a:rPr>
              <a:t>  16 bit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18B3C-8342-410A-8652-5ECE2FE61E47}"/>
              </a:ext>
            </a:extLst>
          </p:cNvPr>
          <p:cNvSpPr txBox="1"/>
          <p:nvPr/>
        </p:nvSpPr>
        <p:spPr>
          <a:xfrm>
            <a:off x="3136764" y="4101837"/>
            <a:ext cx="359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….111101111…..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048FCD-0303-4AF4-823E-F008AE415A44}"/>
              </a:ext>
            </a:extLst>
          </p:cNvPr>
          <p:cNvSpPr txBox="1"/>
          <p:nvPr/>
        </p:nvSpPr>
        <p:spPr>
          <a:xfrm>
            <a:off x="3136764" y="4809342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Start = 98   End = 99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078E2-E219-4F30-B39A-3CE63FBD126D}"/>
              </a:ext>
            </a:extLst>
          </p:cNvPr>
          <p:cNvSpPr txBox="1"/>
          <p:nvPr/>
        </p:nvSpPr>
        <p:spPr>
          <a:xfrm>
            <a:off x="8289351" y="4088145"/>
            <a:ext cx="1534394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</a:rPr>
              <a:t>256 bit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11F75-DAF9-49F3-B803-B5D7B241BCD0}"/>
              </a:ext>
            </a:extLst>
          </p:cNvPr>
          <p:cNvSpPr txBox="1"/>
          <p:nvPr/>
        </p:nvSpPr>
        <p:spPr>
          <a:xfrm>
            <a:off x="8289351" y="4858117"/>
            <a:ext cx="1534394" cy="6309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</a:rPr>
              <a:t>  </a:t>
            </a:r>
            <a:r>
              <a:rPr lang="en-US" sz="3500" dirty="0">
                <a:solidFill>
                  <a:srgbClr val="00B050"/>
                </a:solidFill>
              </a:rPr>
              <a:t>16 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C2DBA-006E-4754-B02A-5455C9E047EF}"/>
              </a:ext>
            </a:extLst>
          </p:cNvPr>
          <p:cNvSpPr txBox="1"/>
          <p:nvPr/>
        </p:nvSpPr>
        <p:spPr>
          <a:xfrm>
            <a:off x="647758" y="3054530"/>
            <a:ext cx="184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complete</a:t>
            </a:r>
            <a:endParaRPr lang="en-US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4429FB-36BE-4AF1-B0AA-60F2EEC7BBED}"/>
              </a:ext>
            </a:extLst>
          </p:cNvPr>
          <p:cNvSpPr txBox="1"/>
          <p:nvPr/>
        </p:nvSpPr>
        <p:spPr>
          <a:xfrm>
            <a:off x="481371" y="4968737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complement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B3C951-D452-4180-BB2D-E8B346E3D3D7}"/>
              </a:ext>
            </a:extLst>
          </p:cNvPr>
          <p:cNvSpPr/>
          <p:nvPr/>
        </p:nvSpPr>
        <p:spPr>
          <a:xfrm>
            <a:off x="1150248" y="2093887"/>
            <a:ext cx="832104" cy="833572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E34C58-EB2D-4AD4-AC35-B898F6C00FBE}"/>
              </a:ext>
            </a:extLst>
          </p:cNvPr>
          <p:cNvSpPr/>
          <p:nvPr/>
        </p:nvSpPr>
        <p:spPr>
          <a:xfrm>
            <a:off x="1150248" y="3996551"/>
            <a:ext cx="832104" cy="833573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^b</a:t>
            </a:r>
          </a:p>
        </p:txBody>
      </p:sp>
    </p:spTree>
    <p:extLst>
      <p:ext uri="{BB962C8B-B14F-4D97-AF65-F5344CB8AC3E}">
        <p14:creationId xmlns:p14="http://schemas.microsoft.com/office/powerpoint/2010/main" val="231814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 animBg="1"/>
      <p:bldP spid="12" grpId="0" animBg="1"/>
      <p:bldP spid="17" grpId="0"/>
      <p:bldP spid="18" grpId="0"/>
      <p:bldP spid="19" grpId="0" animBg="1"/>
      <p:bldP spid="20" grpId="0" animBg="1"/>
      <p:bldP spid="6" grpId="0"/>
      <p:bldP spid="23" grpId="0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1049-F1B1-4409-A6D7-F53B9D5D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Matchset</a:t>
            </a:r>
            <a:r>
              <a:rPr lang="en-US" dirty="0"/>
              <a:t> Compression (</a:t>
            </a:r>
            <a:r>
              <a:rPr lang="en-US" dirty="0" err="1"/>
              <a:t>MaC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00BE-308E-4648-86D4-2A0B38D6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65" y="1920310"/>
            <a:ext cx="3162300" cy="723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Bit Checking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93372-3EB3-4E3D-9F65-585B1AB3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417A40-4D3C-45F6-B88E-6F37ADABE9B3}"/>
              </a:ext>
            </a:extLst>
          </p:cNvPr>
          <p:cNvSpPr/>
          <p:nvPr/>
        </p:nvSpPr>
        <p:spPr>
          <a:xfrm>
            <a:off x="3973886" y="1920308"/>
            <a:ext cx="3667125" cy="723023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54B843D-2D55-4880-A5E7-2FF5534EE0EB}"/>
              </a:ext>
            </a:extLst>
          </p:cNvPr>
          <p:cNvSpPr txBox="1">
            <a:spLocks/>
          </p:cNvSpPr>
          <p:nvPr/>
        </p:nvSpPr>
        <p:spPr>
          <a:xfrm>
            <a:off x="7893947" y="1920309"/>
            <a:ext cx="3838575" cy="72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600" dirty="0"/>
              <a:t>Range Checking</a:t>
            </a:r>
          </a:p>
        </p:txBody>
      </p:sp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CEE3A13C-1D3F-478F-99BF-BB6CC9170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11045"/>
              </p:ext>
            </p:extLst>
          </p:nvPr>
        </p:nvGraphicFramePr>
        <p:xfrm>
          <a:off x="3648131" y="3806811"/>
          <a:ext cx="4318634" cy="2046867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2159317">
                  <a:extLst>
                    <a:ext uri="{9D8B030D-6E8A-4147-A177-3AD203B41FA5}">
                      <a16:colId xmlns:a16="http://schemas.microsoft.com/office/drawing/2014/main" val="1834924154"/>
                    </a:ext>
                  </a:extLst>
                </a:gridCol>
                <a:gridCol w="2159317">
                  <a:extLst>
                    <a:ext uri="{9D8B030D-6E8A-4147-A177-3AD203B41FA5}">
                      <a16:colId xmlns:a16="http://schemas.microsoft.com/office/drawing/2014/main" val="2665621935"/>
                    </a:ext>
                  </a:extLst>
                </a:gridCol>
              </a:tblGrid>
              <a:tr h="68228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outedges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S1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24358"/>
                  </a:ext>
                </a:extLst>
              </a:tr>
              <a:tr h="68228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98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08597"/>
                  </a:ext>
                </a:extLst>
              </a:tr>
              <a:tr h="68228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695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62AA7C5-6D2D-41CA-8B98-457347F6FC3F}"/>
              </a:ext>
            </a:extLst>
          </p:cNvPr>
          <p:cNvSpPr txBox="1"/>
          <p:nvPr/>
        </p:nvSpPr>
        <p:spPr>
          <a:xfrm>
            <a:off x="3603447" y="3279689"/>
            <a:ext cx="4408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New Transition Table with </a:t>
            </a:r>
            <a:r>
              <a:rPr lang="en-US" sz="2400" dirty="0" err="1">
                <a:solidFill>
                  <a:srgbClr val="00B050"/>
                </a:solidFill>
              </a:rPr>
              <a:t>MaC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1049-F1B1-4409-A6D7-F53B9D5D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 of </a:t>
            </a:r>
            <a:r>
              <a:rPr lang="en-US" altLang="zh-CN" dirty="0" err="1"/>
              <a:t>Matchset</a:t>
            </a:r>
            <a:r>
              <a:rPr lang="en-US" altLang="zh-CN" dirty="0"/>
              <a:t> Compression (</a:t>
            </a:r>
            <a:r>
              <a:rPr lang="en-US" altLang="zh-CN" dirty="0" err="1"/>
              <a:t>MaC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93372-3EB3-4E3D-9F65-585B1AB3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16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0A54DF-620C-400A-8A94-7AEDF9D3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95" y="1752599"/>
            <a:ext cx="10280080" cy="37242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E1EA8B5-F9E5-44AE-8B4B-6CC7BCB40986}"/>
              </a:ext>
            </a:extLst>
          </p:cNvPr>
          <p:cNvGrpSpPr/>
          <p:nvPr/>
        </p:nvGrpSpPr>
        <p:grpSpPr>
          <a:xfrm>
            <a:off x="10439489" y="2961563"/>
            <a:ext cx="1650341" cy="1245276"/>
            <a:chOff x="10839450" y="2952749"/>
            <a:chExt cx="1650341" cy="1323976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66635307-C749-4781-951A-061A21F05509}"/>
                </a:ext>
              </a:extLst>
            </p:cNvPr>
            <p:cNvSpPr/>
            <p:nvPr/>
          </p:nvSpPr>
          <p:spPr>
            <a:xfrm>
              <a:off x="10839450" y="2952749"/>
              <a:ext cx="438150" cy="1323976"/>
            </a:xfrm>
            <a:prstGeom prst="rightBrac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6741C-5717-4E63-B2C2-577262C2A66D}"/>
                </a:ext>
              </a:extLst>
            </p:cNvPr>
            <p:cNvSpPr txBox="1"/>
            <p:nvPr/>
          </p:nvSpPr>
          <p:spPr>
            <a:xfrm>
              <a:off x="11277600" y="3228780"/>
              <a:ext cx="12121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00B050"/>
                  </a:solidFill>
                </a:rPr>
                <a:t>70%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73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5304-1D67-419A-995B-7B8A1B71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11F4-2B4C-4E69-B359-4D398F1E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Background and Motivation</a:t>
            </a:r>
          </a:p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Addressing the Data Movement Problem</a:t>
            </a:r>
          </a:p>
          <a:p>
            <a:r>
              <a:rPr lang="en-US" sz="3600" b="1" dirty="0"/>
              <a:t>Addressing the Utilization Problem</a:t>
            </a:r>
          </a:p>
          <a:p>
            <a:r>
              <a:rPr lang="en-US" sz="3600" dirty="0"/>
              <a:t>Evaluation</a:t>
            </a:r>
          </a:p>
          <a:p>
            <a:r>
              <a:rPr lang="en-US" sz="3600" dirty="0"/>
              <a:t>Contributions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9E2FD-1F79-4476-B52C-99B76C33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50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BD959-3390-44FC-BE7F-30AE4F3F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E5115-E6D4-482C-A278-2F6CCE0F8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827213"/>
            <a:ext cx="9455311" cy="3957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58222F-EBC5-4E1D-A894-D271CA129F73}"/>
              </a:ext>
            </a:extLst>
          </p:cNvPr>
          <p:cNvSpPr/>
          <p:nvPr/>
        </p:nvSpPr>
        <p:spPr>
          <a:xfrm>
            <a:off x="7931311" y="4533900"/>
            <a:ext cx="2628900" cy="571500"/>
          </a:xfrm>
          <a:prstGeom prst="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F24E00-6E04-4F9A-8682-CE36FDC3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Activity of States</a:t>
            </a:r>
          </a:p>
        </p:txBody>
      </p:sp>
    </p:spTree>
    <p:extLst>
      <p:ext uri="{BB962C8B-B14F-4D97-AF65-F5344CB8AC3E}">
        <p14:creationId xmlns:p14="http://schemas.microsoft.com/office/powerpoint/2010/main" val="200282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B5E2-F613-4E35-B08B-64D66AF2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" y="336354"/>
            <a:ext cx="109728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Activity-based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242E-F403-4799-A1E5-2F1B5F8BC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4225" y="1610552"/>
            <a:ext cx="9029700" cy="8309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Idea</a:t>
            </a:r>
            <a:r>
              <a:rPr lang="en-US" sz="4400" dirty="0"/>
              <a:t>: Hot States Vs. Cold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ECF8-6C6E-43F8-83CC-326FFFE7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ECD8BD-D1A9-4DC4-89AE-4427480F30AB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621EA517-721A-496D-BDD0-C8BC1D12E5AC}"/>
              </a:ext>
            </a:extLst>
          </p:cNvPr>
          <p:cNvSpPr/>
          <p:nvPr/>
        </p:nvSpPr>
        <p:spPr>
          <a:xfrm>
            <a:off x="3890963" y="2872358"/>
            <a:ext cx="4410075" cy="1093390"/>
          </a:xfrm>
          <a:prstGeom prst="leftRightArrow">
            <a:avLst>
              <a:gd name="adj1" fmla="val 30835"/>
              <a:gd name="adj2" fmla="val 500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F8B3F-8B71-49F4-9E57-69EF60D47894}"/>
              </a:ext>
            </a:extLst>
          </p:cNvPr>
          <p:cNvSpPr txBox="1"/>
          <p:nvPr/>
        </p:nvSpPr>
        <p:spPr>
          <a:xfrm>
            <a:off x="8456118" y="3043668"/>
            <a:ext cx="244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EED27-C398-4966-B4CC-C6C6AE173D33}"/>
              </a:ext>
            </a:extLst>
          </p:cNvPr>
          <p:cNvSpPr txBox="1"/>
          <p:nvPr/>
        </p:nvSpPr>
        <p:spPr>
          <a:xfrm>
            <a:off x="673826" y="3003554"/>
            <a:ext cx="3062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Hot</a:t>
            </a:r>
            <a:r>
              <a:rPr lang="en-US" sz="4800" dirty="0"/>
              <a:t> States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34405D05-8420-4D4A-9BF9-F947666E08C9}"/>
              </a:ext>
            </a:extLst>
          </p:cNvPr>
          <p:cNvSpPr/>
          <p:nvPr/>
        </p:nvSpPr>
        <p:spPr>
          <a:xfrm>
            <a:off x="3890963" y="4345588"/>
            <a:ext cx="4410075" cy="1093390"/>
          </a:xfrm>
          <a:prstGeom prst="leftRightArrow">
            <a:avLst>
              <a:gd name="adj1" fmla="val 30835"/>
              <a:gd name="adj2" fmla="val 500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A13C46-5B6B-439B-BB4E-EC1AE3A04AC8}"/>
              </a:ext>
            </a:extLst>
          </p:cNvPr>
          <p:cNvSpPr txBox="1"/>
          <p:nvPr/>
        </p:nvSpPr>
        <p:spPr>
          <a:xfrm>
            <a:off x="8456118" y="4476784"/>
            <a:ext cx="2669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Worklists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B182D-8E26-425F-B2C8-F7FC7B94D739}"/>
              </a:ext>
            </a:extLst>
          </p:cNvPr>
          <p:cNvSpPr txBox="1"/>
          <p:nvPr/>
        </p:nvSpPr>
        <p:spPr>
          <a:xfrm>
            <a:off x="366050" y="4476784"/>
            <a:ext cx="3369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B0F0"/>
                </a:solidFill>
              </a:rPr>
              <a:t>Cold</a:t>
            </a:r>
            <a:r>
              <a:rPr lang="en-US" sz="4800" dirty="0"/>
              <a:t> States</a:t>
            </a:r>
          </a:p>
        </p:txBody>
      </p:sp>
    </p:spTree>
    <p:extLst>
      <p:ext uri="{BB962C8B-B14F-4D97-AF65-F5344CB8AC3E}">
        <p14:creationId xmlns:p14="http://schemas.microsoft.com/office/powerpoint/2010/main" val="102463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/>
      <p:bldP spid="10" grpId="0"/>
      <p:bldP spid="11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C50A-7A70-45EA-9D23-D94EB6D1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Automata (Finite State Machines)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CBFF-52E3-4225-B291-DDFA40DB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39" y="1624013"/>
            <a:ext cx="10972800" cy="2560361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E04B4-5495-42B9-A9FF-75B37C44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783" y="1913924"/>
            <a:ext cx="2643812" cy="1389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221D13-6FDF-4572-A302-9852DAE35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950" y="1790682"/>
            <a:ext cx="2539393" cy="1638318"/>
          </a:xfrm>
          <a:prstGeom prst="rect">
            <a:avLst/>
          </a:prstGeom>
        </p:spPr>
      </p:pic>
      <p:pic>
        <p:nvPicPr>
          <p:cNvPr id="1026" name="Picture 2" descr="Image result for malware detection">
            <a:extLst>
              <a:ext uri="{FF2B5EF4-FFF2-40B4-BE49-F238E27FC236}">
                <a16:creationId xmlns:a16="http://schemas.microsoft.com/office/drawing/2014/main" id="{F2A6604D-8BFA-4503-8B83-0BF41A6A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304" y="1913923"/>
            <a:ext cx="2086601" cy="138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6CD776-24D2-4AE5-9204-359F674B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8" name="Picture 4" descr="Image result for bioinformatics">
            <a:extLst>
              <a:ext uri="{FF2B5EF4-FFF2-40B4-BE49-F238E27FC236}">
                <a16:creationId xmlns:a16="http://schemas.microsoft.com/office/drawing/2014/main" id="{EEACCEAB-ED38-49BA-AF73-E822EC84F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2" r="17988"/>
          <a:stretch/>
        </p:blipFill>
        <p:spPr bwMode="auto">
          <a:xfrm>
            <a:off x="953102" y="1913925"/>
            <a:ext cx="2345216" cy="138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A5666A-55EC-468B-8FC0-818E5322E3B5}"/>
              </a:ext>
            </a:extLst>
          </p:cNvPr>
          <p:cNvSpPr txBox="1"/>
          <p:nvPr/>
        </p:nvSpPr>
        <p:spPr>
          <a:xfrm>
            <a:off x="388866" y="4351043"/>
            <a:ext cx="4109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Larger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FF748-FC86-446F-8ED0-EF83DABB7CD5}"/>
              </a:ext>
            </a:extLst>
          </p:cNvPr>
          <p:cNvSpPr/>
          <p:nvPr/>
        </p:nvSpPr>
        <p:spPr>
          <a:xfrm>
            <a:off x="5695139" y="4351042"/>
            <a:ext cx="6306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Efficient Automata Processing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19C15F9-8980-498E-89A0-FA30BD4AA5CC}"/>
              </a:ext>
            </a:extLst>
          </p:cNvPr>
          <p:cNvSpPr/>
          <p:nvPr/>
        </p:nvSpPr>
        <p:spPr>
          <a:xfrm>
            <a:off x="4637138" y="4475630"/>
            <a:ext cx="908867" cy="397153"/>
          </a:xfrm>
          <a:prstGeom prst="rightArrow">
            <a:avLst>
              <a:gd name="adj1" fmla="val 50000"/>
              <a:gd name="adj2" fmla="val 82057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ECF8-6C6E-43F8-83CC-326FFFE7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ECD8BD-D1A9-4DC4-89AE-4427480F30AB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E8ECB7-7CC8-4BE2-BC0A-839CD6FE6BD2}"/>
              </a:ext>
            </a:extLst>
          </p:cNvPr>
          <p:cNvGrpSpPr/>
          <p:nvPr/>
        </p:nvGrpSpPr>
        <p:grpSpPr>
          <a:xfrm>
            <a:off x="2237188" y="735046"/>
            <a:ext cx="4944284" cy="1120832"/>
            <a:chOff x="368625" y="2276457"/>
            <a:chExt cx="6162187" cy="13969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E3B891-4864-4BEA-B377-BD60FE37A289}"/>
                </a:ext>
              </a:extLst>
            </p:cNvPr>
            <p:cNvSpPr/>
            <p:nvPr/>
          </p:nvSpPr>
          <p:spPr>
            <a:xfrm>
              <a:off x="3559026" y="2381338"/>
              <a:ext cx="584775" cy="584775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09ED29B6-6598-4D60-85F5-05399D9DE7A0}"/>
                </a:ext>
              </a:extLst>
            </p:cNvPr>
            <p:cNvSpPr/>
            <p:nvPr/>
          </p:nvSpPr>
          <p:spPr>
            <a:xfrm>
              <a:off x="769237" y="3037101"/>
              <a:ext cx="731520" cy="48768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F96F6E7B-C0D9-43F9-AEEA-9F521120D1BE}"/>
                </a:ext>
              </a:extLst>
            </p:cNvPr>
            <p:cNvSpPr/>
            <p:nvPr/>
          </p:nvSpPr>
          <p:spPr>
            <a:xfrm>
              <a:off x="5067774" y="2911166"/>
              <a:ext cx="731520" cy="731520"/>
            </a:xfrm>
            <a:prstGeom prst="donut">
              <a:avLst>
                <a:gd name="adj" fmla="val 13599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1F7434E1-2AA3-49B8-91A3-AF04ED4F9353}"/>
                </a:ext>
              </a:extLst>
            </p:cNvPr>
            <p:cNvSpPr/>
            <p:nvPr/>
          </p:nvSpPr>
          <p:spPr>
            <a:xfrm>
              <a:off x="2186985" y="3037101"/>
              <a:ext cx="731520" cy="48768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00CFBF7-C747-47EE-AC96-A5FE52059BED}"/>
                </a:ext>
              </a:extLst>
            </p:cNvPr>
            <p:cNvCxnSpPr>
              <a:stCxn id="9" idx="0"/>
              <a:endCxn id="11" idx="3"/>
            </p:cNvCxnSpPr>
            <p:nvPr/>
          </p:nvCxnSpPr>
          <p:spPr>
            <a:xfrm>
              <a:off x="1500757" y="3280941"/>
              <a:ext cx="6862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1FB2657-CFA5-49EC-B5A4-F6891504DA68}"/>
                </a:ext>
              </a:extLst>
            </p:cNvPr>
            <p:cNvCxnSpPr>
              <a:cxnSpLocks/>
              <a:stCxn id="11" idx="5"/>
              <a:endCxn id="8" idx="2"/>
            </p:cNvCxnSpPr>
            <p:nvPr/>
          </p:nvCxnSpPr>
          <p:spPr>
            <a:xfrm flipV="1">
              <a:off x="2796585" y="2673726"/>
              <a:ext cx="762441" cy="36337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8622A76-843A-4E5E-87C6-E61399B33C15}"/>
                </a:ext>
              </a:extLst>
            </p:cNvPr>
            <p:cNvCxnSpPr>
              <a:cxnSpLocks/>
              <a:stCxn id="11" idx="0"/>
              <a:endCxn id="10" idx="2"/>
            </p:cNvCxnSpPr>
            <p:nvPr/>
          </p:nvCxnSpPr>
          <p:spPr>
            <a:xfrm flipV="1">
              <a:off x="2918505" y="3276926"/>
              <a:ext cx="2149269" cy="40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28EC330-BC0D-4DA8-B593-B3F6AB61851E}"/>
                </a:ext>
              </a:extLst>
            </p:cNvPr>
            <p:cNvCxnSpPr>
              <a:cxnSpLocks/>
              <a:stCxn id="8" idx="1"/>
              <a:endCxn id="8" idx="6"/>
            </p:cNvCxnSpPr>
            <p:nvPr/>
          </p:nvCxnSpPr>
          <p:spPr>
            <a:xfrm rot="16200000" flipH="1">
              <a:off x="3790857" y="2320783"/>
              <a:ext cx="206750" cy="499137"/>
            </a:xfrm>
            <a:prstGeom prst="curvedConnector4">
              <a:avLst>
                <a:gd name="adj1" fmla="val -222751"/>
                <a:gd name="adj2" fmla="val 145799"/>
              </a:avLst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AA9CD5-3B83-4805-B432-CA6AE592F18E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4058163" y="2880475"/>
              <a:ext cx="1116740" cy="1378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C77BBF-881A-4809-83C9-B7FBD2538A6D}"/>
                </a:ext>
              </a:extLst>
            </p:cNvPr>
            <p:cNvSpPr txBox="1"/>
            <p:nvPr/>
          </p:nvSpPr>
          <p:spPr>
            <a:xfrm>
              <a:off x="368625" y="328992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A34897-5DDB-4C4E-AC06-E42250DE93C9}"/>
                </a:ext>
              </a:extLst>
            </p:cNvPr>
            <p:cNvSpPr txBox="1"/>
            <p:nvPr/>
          </p:nvSpPr>
          <p:spPr>
            <a:xfrm>
              <a:off x="1807861" y="261427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501074-6390-41EF-9ECB-58FD137CBABA}"/>
                </a:ext>
              </a:extLst>
            </p:cNvPr>
            <p:cNvSpPr txBox="1"/>
            <p:nvPr/>
          </p:nvSpPr>
          <p:spPr>
            <a:xfrm>
              <a:off x="2999106" y="227645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960C94-A1B2-4539-A8ED-546377911645}"/>
                </a:ext>
              </a:extLst>
            </p:cNvPr>
            <p:cNvSpPr txBox="1"/>
            <p:nvPr/>
          </p:nvSpPr>
          <p:spPr>
            <a:xfrm>
              <a:off x="5799294" y="3213069"/>
              <a:ext cx="731518" cy="46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603369-4344-4D49-A02C-8024A5EBDDBF}"/>
              </a:ext>
            </a:extLst>
          </p:cNvPr>
          <p:cNvSpPr/>
          <p:nvPr/>
        </p:nvSpPr>
        <p:spPr>
          <a:xfrm>
            <a:off x="2256683" y="2262000"/>
            <a:ext cx="5549900" cy="48380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Thread Block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03573A-10FB-481D-A470-F5CA36E0C61A}"/>
              </a:ext>
            </a:extLst>
          </p:cNvPr>
          <p:cNvCxnSpPr>
            <a:cxnSpLocks/>
          </p:cNvCxnSpPr>
          <p:nvPr/>
        </p:nvCxnSpPr>
        <p:spPr>
          <a:xfrm flipH="1">
            <a:off x="2664826" y="1696371"/>
            <a:ext cx="173285" cy="565629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D8D0A1-48B3-4496-B3C2-B648A0F9017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931745" y="1736646"/>
            <a:ext cx="862244" cy="497519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CE408E-2105-4811-928A-1C272BFE2470}"/>
              </a:ext>
            </a:extLst>
          </p:cNvPr>
          <p:cNvSpPr txBox="1"/>
          <p:nvPr/>
        </p:nvSpPr>
        <p:spPr>
          <a:xfrm>
            <a:off x="728952" y="1434761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yz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D7D4C3-38EC-4691-813F-A8A307011508}"/>
              </a:ext>
            </a:extLst>
          </p:cNvPr>
          <p:cNvCxnSpPr>
            <a:cxnSpLocks/>
          </p:cNvCxnSpPr>
          <p:nvPr/>
        </p:nvCxnSpPr>
        <p:spPr>
          <a:xfrm>
            <a:off x="2256683" y="2745805"/>
            <a:ext cx="0" cy="3524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2238988-7CA1-4D27-A0F5-F5E2C8C9986B}"/>
              </a:ext>
            </a:extLst>
          </p:cNvPr>
          <p:cNvSpPr txBox="1"/>
          <p:nvPr/>
        </p:nvSpPr>
        <p:spPr>
          <a:xfrm>
            <a:off x="2758458" y="2842898"/>
            <a:ext cx="110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S2</a:t>
            </a:r>
          </a:p>
          <a:p>
            <a:r>
              <a:rPr lang="en-US" dirty="0">
                <a:sym typeface="Wingdings" panose="05000000000000000000" pitchFamily="2" charset="2"/>
              </a:rPr>
              <a:t>S1 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3C9246-72EF-42DD-8467-6BDB15768593}"/>
              </a:ext>
            </a:extLst>
          </p:cNvPr>
          <p:cNvSpPr/>
          <p:nvPr/>
        </p:nvSpPr>
        <p:spPr>
          <a:xfrm>
            <a:off x="4418689" y="3535340"/>
            <a:ext cx="3349716" cy="315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</a:rPr>
              <a:t>S2, S3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CC046C-9EF5-4FA5-B3B8-5F5CD17ABAA9}"/>
              </a:ext>
            </a:extLst>
          </p:cNvPr>
          <p:cNvCxnSpPr>
            <a:stCxn id="34" idx="3"/>
          </p:cNvCxnSpPr>
          <p:nvPr/>
        </p:nvCxnSpPr>
        <p:spPr>
          <a:xfrm>
            <a:off x="3861645" y="3166064"/>
            <a:ext cx="935389" cy="3231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0CF747C-1489-41B5-8F30-5C2C4312C35D}"/>
              </a:ext>
            </a:extLst>
          </p:cNvPr>
          <p:cNvSpPr txBox="1"/>
          <p:nvPr/>
        </p:nvSpPr>
        <p:spPr>
          <a:xfrm>
            <a:off x="5742573" y="3193109"/>
            <a:ext cx="20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Cold Worklist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74FDE6-2161-41F4-AC23-9DF18B4FADDD}"/>
              </a:ext>
            </a:extLst>
          </p:cNvPr>
          <p:cNvGrpSpPr/>
          <p:nvPr/>
        </p:nvGrpSpPr>
        <p:grpSpPr>
          <a:xfrm>
            <a:off x="830442" y="2745804"/>
            <a:ext cx="1354663" cy="1343505"/>
            <a:chOff x="525642" y="3660294"/>
            <a:chExt cx="1354663" cy="1343505"/>
          </a:xfrm>
        </p:grpSpPr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46B5F1F6-5D86-4CFA-A4AF-BEF0A67C78BA}"/>
                </a:ext>
              </a:extLst>
            </p:cNvPr>
            <p:cNvSpPr/>
            <p:nvPr/>
          </p:nvSpPr>
          <p:spPr>
            <a:xfrm>
              <a:off x="1710582" y="3660294"/>
              <a:ext cx="169723" cy="1343505"/>
            </a:xfrm>
            <a:prstGeom prst="lef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00B3E5-522C-4DEA-B4B2-D73666A14414}"/>
                </a:ext>
              </a:extLst>
            </p:cNvPr>
            <p:cNvSpPr txBox="1"/>
            <p:nvPr/>
          </p:nvSpPr>
          <p:spPr>
            <a:xfrm>
              <a:off x="525642" y="4107599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Hot Mode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87A6BF-FF9D-4D4A-9E84-C33DF01AB06E}"/>
              </a:ext>
            </a:extLst>
          </p:cNvPr>
          <p:cNvGrpSpPr/>
          <p:nvPr/>
        </p:nvGrpSpPr>
        <p:grpSpPr>
          <a:xfrm>
            <a:off x="772734" y="4178580"/>
            <a:ext cx="1412371" cy="1343505"/>
            <a:chOff x="467934" y="3660294"/>
            <a:chExt cx="1412371" cy="1343505"/>
          </a:xfrm>
        </p:grpSpPr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D25F72BD-63F0-4E97-911A-4A2EAE19AD9F}"/>
                </a:ext>
              </a:extLst>
            </p:cNvPr>
            <p:cNvSpPr/>
            <p:nvPr/>
          </p:nvSpPr>
          <p:spPr>
            <a:xfrm>
              <a:off x="1710582" y="3660294"/>
              <a:ext cx="169723" cy="1343505"/>
            </a:xfrm>
            <a:prstGeom prst="lef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DBC2D3-2FB2-418B-8129-61C73A809EC8}"/>
                </a:ext>
              </a:extLst>
            </p:cNvPr>
            <p:cNvSpPr txBox="1"/>
            <p:nvPr/>
          </p:nvSpPr>
          <p:spPr>
            <a:xfrm>
              <a:off x="467934" y="414738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Cold Mode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AEF7ECC-BBED-4003-A9AA-CC27679EFA7D}"/>
              </a:ext>
            </a:extLst>
          </p:cNvPr>
          <p:cNvSpPr/>
          <p:nvPr/>
        </p:nvSpPr>
        <p:spPr>
          <a:xfrm>
            <a:off x="2324770" y="4585891"/>
            <a:ext cx="3349716" cy="315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CCAAA5-E0AD-40EC-8472-93CA580D25A0}"/>
              </a:ext>
            </a:extLst>
          </p:cNvPr>
          <p:cNvSpPr txBox="1"/>
          <p:nvPr/>
        </p:nvSpPr>
        <p:spPr>
          <a:xfrm>
            <a:off x="4047710" y="4265002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Cold Worklist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576568E-7EF4-4766-959B-A2E9D6325DA8}"/>
              </a:ext>
            </a:extLst>
          </p:cNvPr>
          <p:cNvCxnSpPr/>
          <p:nvPr/>
        </p:nvCxnSpPr>
        <p:spPr>
          <a:xfrm>
            <a:off x="2536125" y="4205362"/>
            <a:ext cx="0" cy="3805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50996D-C40A-4254-AC7E-79B8797661FC}"/>
              </a:ext>
            </a:extLst>
          </p:cNvPr>
          <p:cNvCxnSpPr/>
          <p:nvPr/>
        </p:nvCxnSpPr>
        <p:spPr>
          <a:xfrm>
            <a:off x="2767283" y="4205361"/>
            <a:ext cx="0" cy="3805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5E91B1F-9BC0-41AA-A9E5-1BBCEE375CDC}"/>
              </a:ext>
            </a:extLst>
          </p:cNvPr>
          <p:cNvCxnSpPr/>
          <p:nvPr/>
        </p:nvCxnSpPr>
        <p:spPr>
          <a:xfrm>
            <a:off x="3006025" y="4205361"/>
            <a:ext cx="0" cy="3805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DBC762-DDF9-4351-9139-CDD331F77BF6}"/>
              </a:ext>
            </a:extLst>
          </p:cNvPr>
          <p:cNvCxnSpPr/>
          <p:nvPr/>
        </p:nvCxnSpPr>
        <p:spPr>
          <a:xfrm>
            <a:off x="3255376" y="4205361"/>
            <a:ext cx="0" cy="3805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9D9A78E-E08C-4CB4-A2F3-2CAA8BFF0660}"/>
              </a:ext>
            </a:extLst>
          </p:cNvPr>
          <p:cNvSpPr txBox="1"/>
          <p:nvPr/>
        </p:nvSpPr>
        <p:spPr>
          <a:xfrm>
            <a:off x="2256683" y="5624423"/>
            <a:ext cx="6667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Cold Worklist = Next Cold Worklist and</a:t>
            </a:r>
            <a:r>
              <a:rPr lang="zh-CN" altLang="en-US" dirty="0"/>
              <a:t> </a:t>
            </a:r>
            <a:r>
              <a:rPr lang="en-US" altLang="zh-CN" b="1" i="1" dirty="0"/>
              <a:t>Zero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Cold</a:t>
            </a:r>
            <a:r>
              <a:rPr lang="zh-CN" altLang="en-US" dirty="0"/>
              <a:t> </a:t>
            </a:r>
            <a:r>
              <a:rPr lang="en-US" altLang="zh-CN" dirty="0"/>
              <a:t>Worklist</a:t>
            </a:r>
          </a:p>
          <a:p>
            <a:r>
              <a:rPr lang="en-US" dirty="0"/>
              <a:t>Sync threads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2BCEEB1-6312-405A-A3AA-12A7107EB4A2}"/>
              </a:ext>
            </a:extLst>
          </p:cNvPr>
          <p:cNvSpPr/>
          <p:nvPr/>
        </p:nvSpPr>
        <p:spPr>
          <a:xfrm>
            <a:off x="728951" y="625745"/>
            <a:ext cx="405723" cy="856097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0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4" grpId="0"/>
      <p:bldP spid="35" grpId="0" animBg="1"/>
      <p:bldP spid="38" grpId="0"/>
      <p:bldP spid="47" grpId="0" animBg="1"/>
      <p:bldP spid="48" grpId="0"/>
      <p:bldP spid="56" grpId="0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ECF8-6C6E-43F8-83CC-326FFFE7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8ECD8BD-D1A9-4DC4-89AE-4427480F30AB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E8ECB7-7CC8-4BE2-BC0A-839CD6FE6BD2}"/>
              </a:ext>
            </a:extLst>
          </p:cNvPr>
          <p:cNvGrpSpPr/>
          <p:nvPr/>
        </p:nvGrpSpPr>
        <p:grpSpPr>
          <a:xfrm>
            <a:off x="2237188" y="679646"/>
            <a:ext cx="4731881" cy="1145845"/>
            <a:chOff x="368625" y="2231157"/>
            <a:chExt cx="5897463" cy="142809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E3B891-4864-4BEA-B377-BD60FE37A289}"/>
                </a:ext>
              </a:extLst>
            </p:cNvPr>
            <p:cNvSpPr/>
            <p:nvPr/>
          </p:nvSpPr>
          <p:spPr>
            <a:xfrm>
              <a:off x="3559026" y="2381338"/>
              <a:ext cx="584775" cy="584775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09ED29B6-6598-4D60-85F5-05399D9DE7A0}"/>
                </a:ext>
              </a:extLst>
            </p:cNvPr>
            <p:cNvSpPr/>
            <p:nvPr/>
          </p:nvSpPr>
          <p:spPr>
            <a:xfrm>
              <a:off x="769237" y="3037101"/>
              <a:ext cx="731520" cy="48768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F96F6E7B-C0D9-43F9-AEEA-9F521120D1BE}"/>
                </a:ext>
              </a:extLst>
            </p:cNvPr>
            <p:cNvSpPr/>
            <p:nvPr/>
          </p:nvSpPr>
          <p:spPr>
            <a:xfrm>
              <a:off x="5067774" y="2911166"/>
              <a:ext cx="731520" cy="731520"/>
            </a:xfrm>
            <a:prstGeom prst="donut">
              <a:avLst>
                <a:gd name="adj" fmla="val 13599"/>
              </a:avLst>
            </a:prstGeom>
            <a:solidFill>
              <a:srgbClr val="00B0F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1F7434E1-2AA3-49B8-91A3-AF04ED4F9353}"/>
                </a:ext>
              </a:extLst>
            </p:cNvPr>
            <p:cNvSpPr/>
            <p:nvPr/>
          </p:nvSpPr>
          <p:spPr>
            <a:xfrm>
              <a:off x="2186985" y="3037101"/>
              <a:ext cx="731520" cy="487680"/>
            </a:xfrm>
            <a:prstGeom prst="hexagon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00CFBF7-C747-47EE-AC96-A5FE52059BED}"/>
                </a:ext>
              </a:extLst>
            </p:cNvPr>
            <p:cNvCxnSpPr>
              <a:stCxn id="9" idx="0"/>
              <a:endCxn id="11" idx="3"/>
            </p:cNvCxnSpPr>
            <p:nvPr/>
          </p:nvCxnSpPr>
          <p:spPr>
            <a:xfrm>
              <a:off x="1500757" y="3280941"/>
              <a:ext cx="6862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1FB2657-CFA5-49EC-B5A4-F6891504DA68}"/>
                </a:ext>
              </a:extLst>
            </p:cNvPr>
            <p:cNvCxnSpPr>
              <a:cxnSpLocks/>
              <a:stCxn id="11" idx="5"/>
              <a:endCxn id="8" idx="2"/>
            </p:cNvCxnSpPr>
            <p:nvPr/>
          </p:nvCxnSpPr>
          <p:spPr>
            <a:xfrm flipV="1">
              <a:off x="2796585" y="2673726"/>
              <a:ext cx="762441" cy="36337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8622A76-843A-4E5E-87C6-E61399B33C15}"/>
                </a:ext>
              </a:extLst>
            </p:cNvPr>
            <p:cNvCxnSpPr>
              <a:cxnSpLocks/>
              <a:stCxn id="11" idx="0"/>
              <a:endCxn id="10" idx="2"/>
            </p:cNvCxnSpPr>
            <p:nvPr/>
          </p:nvCxnSpPr>
          <p:spPr>
            <a:xfrm flipV="1">
              <a:off x="2918505" y="3276926"/>
              <a:ext cx="2149269" cy="40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28EC330-BC0D-4DA8-B593-B3F6AB61851E}"/>
                </a:ext>
              </a:extLst>
            </p:cNvPr>
            <p:cNvCxnSpPr>
              <a:cxnSpLocks/>
              <a:stCxn id="8" idx="1"/>
              <a:endCxn id="8" idx="6"/>
            </p:cNvCxnSpPr>
            <p:nvPr/>
          </p:nvCxnSpPr>
          <p:spPr>
            <a:xfrm rot="16200000" flipH="1">
              <a:off x="3790857" y="2320783"/>
              <a:ext cx="206750" cy="499137"/>
            </a:xfrm>
            <a:prstGeom prst="curvedConnector4">
              <a:avLst>
                <a:gd name="adj1" fmla="val -222751"/>
                <a:gd name="adj2" fmla="val 145799"/>
              </a:avLst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AA9CD5-3B83-4805-B432-CA6AE592F18E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4058163" y="2880475"/>
              <a:ext cx="1116740" cy="1378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C77BBF-881A-4809-83C9-B7FBD2538A6D}"/>
                </a:ext>
              </a:extLst>
            </p:cNvPr>
            <p:cNvSpPr txBox="1"/>
            <p:nvPr/>
          </p:nvSpPr>
          <p:spPr>
            <a:xfrm>
              <a:off x="368625" y="328992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A34897-5DDB-4C4E-AC06-E42250DE93C9}"/>
                </a:ext>
              </a:extLst>
            </p:cNvPr>
            <p:cNvSpPr txBox="1"/>
            <p:nvPr/>
          </p:nvSpPr>
          <p:spPr>
            <a:xfrm>
              <a:off x="1807861" y="261427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501074-6390-41EF-9ECB-58FD137CBABA}"/>
                </a:ext>
              </a:extLst>
            </p:cNvPr>
            <p:cNvSpPr txBox="1"/>
            <p:nvPr/>
          </p:nvSpPr>
          <p:spPr>
            <a:xfrm>
              <a:off x="3000221" y="2231157"/>
              <a:ext cx="816717" cy="460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A960C94-A1B2-4539-A8ED-546377911645}"/>
                </a:ext>
              </a:extLst>
            </p:cNvPr>
            <p:cNvSpPr txBox="1"/>
            <p:nvPr/>
          </p:nvSpPr>
          <p:spPr>
            <a:xfrm>
              <a:off x="5799294" y="322757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7603369-4344-4D49-A02C-8024A5EBDDBF}"/>
              </a:ext>
            </a:extLst>
          </p:cNvPr>
          <p:cNvSpPr/>
          <p:nvPr/>
        </p:nvSpPr>
        <p:spPr>
          <a:xfrm>
            <a:off x="2256683" y="2242950"/>
            <a:ext cx="5549900" cy="48380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Thread Block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03573A-10FB-481D-A470-F5CA36E0C61A}"/>
              </a:ext>
            </a:extLst>
          </p:cNvPr>
          <p:cNvCxnSpPr>
            <a:cxnSpLocks/>
          </p:cNvCxnSpPr>
          <p:nvPr/>
        </p:nvCxnSpPr>
        <p:spPr>
          <a:xfrm flipH="1">
            <a:off x="2664826" y="1677321"/>
            <a:ext cx="173285" cy="565629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D8D0A1-48B3-4496-B3C2-B648A0F9017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931745" y="1717596"/>
            <a:ext cx="862244" cy="497519"/>
          </a:xfrm>
          <a:prstGeom prst="line">
            <a:avLst/>
          </a:prstGeom>
          <a:ln>
            <a:solidFill>
              <a:schemeClr val="accent3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ECE408E-2105-4811-928A-1C272BFE2470}"/>
              </a:ext>
            </a:extLst>
          </p:cNvPr>
          <p:cNvSpPr txBox="1"/>
          <p:nvPr/>
        </p:nvSpPr>
        <p:spPr>
          <a:xfrm>
            <a:off x="728952" y="1415711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D7D4C3-38EC-4691-813F-A8A307011508}"/>
              </a:ext>
            </a:extLst>
          </p:cNvPr>
          <p:cNvCxnSpPr>
            <a:cxnSpLocks/>
          </p:cNvCxnSpPr>
          <p:nvPr/>
        </p:nvCxnSpPr>
        <p:spPr>
          <a:xfrm>
            <a:off x="2256683" y="2726755"/>
            <a:ext cx="0" cy="3524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2238988-7CA1-4D27-A0F5-F5E2C8C9986B}"/>
              </a:ext>
            </a:extLst>
          </p:cNvPr>
          <p:cNvSpPr txBox="1"/>
          <p:nvPr/>
        </p:nvSpPr>
        <p:spPr>
          <a:xfrm>
            <a:off x="2758458" y="2823848"/>
            <a:ext cx="110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S2</a:t>
            </a:r>
          </a:p>
          <a:p>
            <a:r>
              <a:rPr lang="en-US" dirty="0">
                <a:sym typeface="Wingdings" panose="05000000000000000000" pitchFamily="2" charset="2"/>
              </a:rPr>
              <a:t>S1 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S3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3C9246-72EF-42DD-8467-6BDB15768593}"/>
              </a:ext>
            </a:extLst>
          </p:cNvPr>
          <p:cNvSpPr/>
          <p:nvPr/>
        </p:nvSpPr>
        <p:spPr>
          <a:xfrm>
            <a:off x="4418689" y="3516290"/>
            <a:ext cx="3349716" cy="315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</a:rPr>
              <a:t>S2, S3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CC046C-9EF5-4FA5-B3B8-5F5CD17ABAA9}"/>
              </a:ext>
            </a:extLst>
          </p:cNvPr>
          <p:cNvCxnSpPr>
            <a:stCxn id="34" idx="3"/>
          </p:cNvCxnSpPr>
          <p:nvPr/>
        </p:nvCxnSpPr>
        <p:spPr>
          <a:xfrm>
            <a:off x="3861645" y="3147014"/>
            <a:ext cx="935389" cy="32316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0CF747C-1489-41B5-8F30-5C2C4312C35D}"/>
              </a:ext>
            </a:extLst>
          </p:cNvPr>
          <p:cNvSpPr txBox="1"/>
          <p:nvPr/>
        </p:nvSpPr>
        <p:spPr>
          <a:xfrm>
            <a:off x="5742573" y="3174059"/>
            <a:ext cx="20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Cold Worklist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74FDE6-2161-41F4-AC23-9DF18B4FADDD}"/>
              </a:ext>
            </a:extLst>
          </p:cNvPr>
          <p:cNvGrpSpPr/>
          <p:nvPr/>
        </p:nvGrpSpPr>
        <p:grpSpPr>
          <a:xfrm>
            <a:off x="830442" y="2726754"/>
            <a:ext cx="1354663" cy="1343505"/>
            <a:chOff x="525642" y="3660294"/>
            <a:chExt cx="1354663" cy="1343505"/>
          </a:xfrm>
        </p:grpSpPr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46B5F1F6-5D86-4CFA-A4AF-BEF0A67C78BA}"/>
                </a:ext>
              </a:extLst>
            </p:cNvPr>
            <p:cNvSpPr/>
            <p:nvPr/>
          </p:nvSpPr>
          <p:spPr>
            <a:xfrm>
              <a:off x="1710582" y="3660294"/>
              <a:ext cx="169723" cy="1343505"/>
            </a:xfrm>
            <a:prstGeom prst="lef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00B3E5-522C-4DEA-B4B2-D73666A14414}"/>
                </a:ext>
              </a:extLst>
            </p:cNvPr>
            <p:cNvSpPr txBox="1"/>
            <p:nvPr/>
          </p:nvSpPr>
          <p:spPr>
            <a:xfrm>
              <a:off x="525642" y="4107599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Hot Mode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87A6BF-FF9D-4D4A-9E84-C33DF01AB06E}"/>
              </a:ext>
            </a:extLst>
          </p:cNvPr>
          <p:cNvGrpSpPr/>
          <p:nvPr/>
        </p:nvGrpSpPr>
        <p:grpSpPr>
          <a:xfrm>
            <a:off x="772734" y="4159530"/>
            <a:ext cx="1412371" cy="1343505"/>
            <a:chOff x="467934" y="3660294"/>
            <a:chExt cx="1412371" cy="1343505"/>
          </a:xfrm>
        </p:grpSpPr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D25F72BD-63F0-4E97-911A-4A2EAE19AD9F}"/>
                </a:ext>
              </a:extLst>
            </p:cNvPr>
            <p:cNvSpPr/>
            <p:nvPr/>
          </p:nvSpPr>
          <p:spPr>
            <a:xfrm>
              <a:off x="1710582" y="3660294"/>
              <a:ext cx="169723" cy="1343505"/>
            </a:xfrm>
            <a:prstGeom prst="lef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DBC2D3-2FB2-418B-8129-61C73A809EC8}"/>
                </a:ext>
              </a:extLst>
            </p:cNvPr>
            <p:cNvSpPr txBox="1"/>
            <p:nvPr/>
          </p:nvSpPr>
          <p:spPr>
            <a:xfrm>
              <a:off x="467934" y="414738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Cold Mode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AEF7ECC-BBED-4003-A9AA-CC27679EFA7D}"/>
              </a:ext>
            </a:extLst>
          </p:cNvPr>
          <p:cNvSpPr/>
          <p:nvPr/>
        </p:nvSpPr>
        <p:spPr>
          <a:xfrm>
            <a:off x="2324770" y="4566841"/>
            <a:ext cx="3349716" cy="315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B0F0"/>
                </a:solidFill>
              </a:rPr>
              <a:t>S2, S3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CCAAA5-E0AD-40EC-8472-93CA580D25A0}"/>
              </a:ext>
            </a:extLst>
          </p:cNvPr>
          <p:cNvSpPr txBox="1"/>
          <p:nvPr/>
        </p:nvSpPr>
        <p:spPr>
          <a:xfrm>
            <a:off x="4047710" y="4245952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Cold Worklist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576568E-7EF4-4766-959B-A2E9D6325DA8}"/>
              </a:ext>
            </a:extLst>
          </p:cNvPr>
          <p:cNvCxnSpPr/>
          <p:nvPr/>
        </p:nvCxnSpPr>
        <p:spPr>
          <a:xfrm>
            <a:off x="2536125" y="4186312"/>
            <a:ext cx="0" cy="3805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50996D-C40A-4254-AC7E-79B8797661FC}"/>
              </a:ext>
            </a:extLst>
          </p:cNvPr>
          <p:cNvCxnSpPr>
            <a:cxnSpLocks/>
          </p:cNvCxnSpPr>
          <p:nvPr/>
        </p:nvCxnSpPr>
        <p:spPr>
          <a:xfrm>
            <a:off x="2906345" y="4186311"/>
            <a:ext cx="0" cy="3805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5E91B1F-9BC0-41AA-A9E5-1BBCEE375CDC}"/>
              </a:ext>
            </a:extLst>
          </p:cNvPr>
          <p:cNvCxnSpPr/>
          <p:nvPr/>
        </p:nvCxnSpPr>
        <p:spPr>
          <a:xfrm>
            <a:off x="3226101" y="4186311"/>
            <a:ext cx="0" cy="3805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DBC762-DDF9-4351-9139-CDD331F77BF6}"/>
              </a:ext>
            </a:extLst>
          </p:cNvPr>
          <p:cNvCxnSpPr/>
          <p:nvPr/>
        </p:nvCxnSpPr>
        <p:spPr>
          <a:xfrm>
            <a:off x="3510447" y="4186311"/>
            <a:ext cx="0" cy="3805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9D9A78E-E08C-4CB4-A2F3-2CAA8BFF0660}"/>
              </a:ext>
            </a:extLst>
          </p:cNvPr>
          <p:cNvSpPr txBox="1"/>
          <p:nvPr/>
        </p:nvSpPr>
        <p:spPr>
          <a:xfrm>
            <a:off x="2256683" y="5605373"/>
            <a:ext cx="6667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Cold Worklist = Next Cold Worklist and</a:t>
            </a:r>
            <a:r>
              <a:rPr lang="zh-CN" altLang="en-US" dirty="0"/>
              <a:t> </a:t>
            </a:r>
            <a:r>
              <a:rPr lang="en-US" altLang="zh-CN" b="1" i="1" dirty="0"/>
              <a:t>Zero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Cold</a:t>
            </a:r>
            <a:r>
              <a:rPr lang="zh-CN" altLang="en-US" dirty="0"/>
              <a:t> </a:t>
            </a:r>
            <a:r>
              <a:rPr lang="en-US" altLang="zh-CN" dirty="0"/>
              <a:t>Worklist</a:t>
            </a:r>
          </a:p>
          <a:p>
            <a:r>
              <a:rPr lang="en-US" dirty="0"/>
              <a:t>Sync threads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51BD4-DEEA-4C66-9E5A-C77D733F0A26}"/>
              </a:ext>
            </a:extLst>
          </p:cNvPr>
          <p:cNvSpPr txBox="1"/>
          <p:nvPr/>
        </p:nvSpPr>
        <p:spPr>
          <a:xfrm>
            <a:off x="2324566" y="4947369"/>
            <a:ext cx="110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S2</a:t>
            </a:r>
          </a:p>
          <a:p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S2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S3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282D3AA-E028-4B8F-8188-EF1B9A56B71D}"/>
              </a:ext>
            </a:extLst>
          </p:cNvPr>
          <p:cNvCxnSpPr>
            <a:cxnSpLocks/>
          </p:cNvCxnSpPr>
          <p:nvPr/>
        </p:nvCxnSpPr>
        <p:spPr>
          <a:xfrm flipV="1">
            <a:off x="3550652" y="3892248"/>
            <a:ext cx="3726448" cy="1392047"/>
          </a:xfrm>
          <a:prstGeom prst="curvedConnector3">
            <a:avLst>
              <a:gd name="adj1" fmla="val 109300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Explosion: 14 Points 48">
            <a:extLst>
              <a:ext uri="{FF2B5EF4-FFF2-40B4-BE49-F238E27FC236}">
                <a16:creationId xmlns:a16="http://schemas.microsoft.com/office/drawing/2014/main" id="{4382CF84-FD01-4955-869E-FCC14D8389ED}"/>
              </a:ext>
            </a:extLst>
          </p:cNvPr>
          <p:cNvSpPr/>
          <p:nvPr/>
        </p:nvSpPr>
        <p:spPr>
          <a:xfrm>
            <a:off x="6447016" y="3817556"/>
            <a:ext cx="3349713" cy="1118038"/>
          </a:xfrm>
          <a:prstGeom prst="irregularSeal2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Duplicated</a:t>
            </a: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FD24285D-F068-4E20-AACA-66F0A16AF7D6}"/>
              </a:ext>
            </a:extLst>
          </p:cNvPr>
          <p:cNvSpPr/>
          <p:nvPr/>
        </p:nvSpPr>
        <p:spPr>
          <a:xfrm>
            <a:off x="940626" y="654732"/>
            <a:ext cx="405723" cy="856097"/>
          </a:xfrm>
          <a:prstGeom prst="down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8" grpId="0"/>
      <p:bldP spid="47" grpId="0" animBg="1"/>
      <p:bldP spid="48" grpId="0"/>
      <p:bldP spid="56" grpId="0"/>
      <p:bldP spid="5" grpId="0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5304-1D67-419A-995B-7B8A1B71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11F4-2B4C-4E69-B359-4D398F1E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</a:p>
          <a:p>
            <a:r>
              <a:rPr lang="en-US" sz="3600" dirty="0">
                <a:solidFill>
                  <a:schemeClr val="accent3">
                    <a:lumMod val="65000"/>
                  </a:schemeClr>
                </a:solidFill>
              </a:rPr>
              <a:t>Addressing the Data Movement Problem</a:t>
            </a:r>
          </a:p>
          <a:p>
            <a:r>
              <a:rPr lang="en-US" sz="3600" dirty="0">
                <a:solidFill>
                  <a:schemeClr val="accent3">
                    <a:lumMod val="65000"/>
                  </a:schemeClr>
                </a:solidFill>
              </a:rPr>
              <a:t>Addressing the Utilization Problem</a:t>
            </a:r>
          </a:p>
          <a:p>
            <a:r>
              <a:rPr lang="en-US" sz="3600" b="1" dirty="0"/>
              <a:t>Evaluation</a:t>
            </a:r>
          </a:p>
          <a:p>
            <a:r>
              <a:rPr lang="en-US" sz="3600" dirty="0"/>
              <a:t>Contributions</a:t>
            </a:r>
          </a:p>
          <a:p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9E2FD-1F79-4476-B52C-99B76C33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17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E8A9-2F81-4CD7-9109-B7E631D1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56E5-734C-493B-B96A-4F305D179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7075" y="1417639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Baselines</a:t>
            </a:r>
          </a:p>
          <a:p>
            <a:r>
              <a:rPr lang="en-US" sz="4133" dirty="0" err="1"/>
              <a:t>iNFAnt</a:t>
            </a:r>
            <a:r>
              <a:rPr lang="en-US" sz="4133" dirty="0"/>
              <a:t> [CCR’10]</a:t>
            </a:r>
          </a:p>
          <a:p>
            <a:r>
              <a:rPr lang="en-US" sz="4133" dirty="0"/>
              <a:t>NFA-CG [PPoPP’12]</a:t>
            </a:r>
          </a:p>
          <a:p>
            <a:r>
              <a:rPr lang="en-US" sz="4133" dirty="0"/>
              <a:t>AP Chip</a:t>
            </a:r>
          </a:p>
          <a:p>
            <a:pPr marL="0" indent="0">
              <a:buNone/>
            </a:pPr>
            <a:r>
              <a:rPr lang="en-US" sz="4000" dirty="0"/>
              <a:t>NVIDIA Quadro P6000</a:t>
            </a:r>
          </a:p>
          <a:p>
            <a:pPr marL="0" indent="0">
              <a:buNone/>
            </a:pPr>
            <a:r>
              <a:rPr lang="en-US" altLang="zh-CN" sz="4000" dirty="0"/>
              <a:t>Sixteen</a:t>
            </a:r>
            <a:r>
              <a:rPr lang="en-US" sz="4000" dirty="0"/>
              <a:t> Applications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7F5BF-BB69-40D8-9797-61137E70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3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7F5BF-BB69-40D8-9797-61137E70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6090B-12C1-4653-9AD1-CB429A7AF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17639"/>
            <a:ext cx="11322567" cy="3522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8E2FB0-14C9-422A-9E8D-D9C945B46691}"/>
              </a:ext>
            </a:extLst>
          </p:cNvPr>
          <p:cNvSpPr txBox="1"/>
          <p:nvPr/>
        </p:nvSpPr>
        <p:spPr>
          <a:xfrm>
            <a:off x="1986769" y="4562494"/>
            <a:ext cx="853470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3200" b="1" dirty="0"/>
          </a:p>
          <a:p>
            <a:pPr algn="ctr"/>
            <a:r>
              <a:rPr lang="en-US" altLang="zh-CN" sz="3200" b="1" dirty="0"/>
              <a:t>Our artifact is available in</a:t>
            </a:r>
          </a:p>
          <a:p>
            <a:pPr algn="ctr"/>
            <a:r>
              <a:rPr lang="en-US" altLang="zh-CN" sz="3200" b="1" dirty="0"/>
              <a:t>https://</a:t>
            </a:r>
            <a:r>
              <a:rPr lang="en-US" altLang="zh-CN" sz="3200" b="1" dirty="0" err="1"/>
              <a:t>github.com</a:t>
            </a:r>
            <a:r>
              <a:rPr lang="en-US" altLang="zh-CN" sz="3200" b="1" dirty="0"/>
              <a:t>/</a:t>
            </a:r>
            <a:r>
              <a:rPr lang="en-US" altLang="zh-CN" sz="3200" b="1" dirty="0" err="1"/>
              <a:t>bigwater</a:t>
            </a:r>
            <a:r>
              <a:rPr lang="en-US" altLang="zh-CN" sz="3200" b="1" dirty="0"/>
              <a:t>/</a:t>
            </a:r>
            <a:r>
              <a:rPr lang="en-US" altLang="zh-CN" sz="3200" b="1" dirty="0" err="1"/>
              <a:t>gpunfa</a:t>
            </a:r>
            <a:r>
              <a:rPr lang="en-US" altLang="zh-CN" sz="3200" b="1" dirty="0"/>
              <a:t>-artifact</a:t>
            </a:r>
          </a:p>
          <a:p>
            <a:pPr algn="ctr"/>
            <a:endParaRPr lang="en-US" altLang="zh-C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1D4D03-3BF3-42E5-A5C1-11AF5F899BC5}"/>
              </a:ext>
            </a:extLst>
          </p:cNvPr>
          <p:cNvSpPr/>
          <p:nvPr/>
        </p:nvSpPr>
        <p:spPr>
          <a:xfrm>
            <a:off x="9925050" y="2209800"/>
            <a:ext cx="1762125" cy="504825"/>
          </a:xfrm>
          <a:prstGeom prst="rect">
            <a:avLst/>
          </a:prstGeom>
          <a:noFill/>
          <a:ln w="5080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5A843B-7D5A-4D1B-96AE-21AAD5F245E1}"/>
              </a:ext>
            </a:extLst>
          </p:cNvPr>
          <p:cNvSpPr/>
          <p:nvPr/>
        </p:nvSpPr>
        <p:spPr>
          <a:xfrm>
            <a:off x="9925050" y="2971801"/>
            <a:ext cx="1762125" cy="819150"/>
          </a:xfrm>
          <a:prstGeom prst="rect">
            <a:avLst/>
          </a:prstGeom>
          <a:noFill/>
          <a:ln w="5080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6F2CE1D-261F-402B-8197-05FBAED4054A}"/>
              </a:ext>
            </a:extLst>
          </p:cNvPr>
          <p:cNvSpPr/>
          <p:nvPr/>
        </p:nvSpPr>
        <p:spPr>
          <a:xfrm rot="18911116">
            <a:off x="756387" y="3012346"/>
            <a:ext cx="1463085" cy="439749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EF8FCDE-2F93-4157-AA35-8337138D52B9}"/>
              </a:ext>
            </a:extLst>
          </p:cNvPr>
          <p:cNvSpPr/>
          <p:nvPr/>
        </p:nvSpPr>
        <p:spPr>
          <a:xfrm rot="14250098">
            <a:off x="9452331" y="3571076"/>
            <a:ext cx="1463085" cy="439749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A00C587-8B54-48EB-A18D-7C0AB8AC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40106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1" grpId="1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7213-143E-4952-BB2D-295163CC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4"/>
            <a:ext cx="10972800" cy="1143000"/>
          </a:xfrm>
        </p:spPr>
        <p:txBody>
          <a:bodyPr/>
          <a:lstStyle/>
          <a:p>
            <a:r>
              <a:rPr lang="en-US" altLang="zh-CN" dirty="0"/>
              <a:t>Contributions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CAF1-BB79-490C-9CC4-446448BD2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9122" y="1073151"/>
            <a:ext cx="10972800" cy="5283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Two Performance Bottlenecks</a:t>
            </a:r>
          </a:p>
          <a:p>
            <a:pPr lvl="1"/>
            <a:r>
              <a:rPr lang="en-US" dirty="0"/>
              <a:t>Excessive Data Movement</a:t>
            </a:r>
          </a:p>
          <a:p>
            <a:pPr lvl="1"/>
            <a:r>
              <a:rPr lang="en-US" dirty="0"/>
              <a:t>Poor Compute Utilization</a:t>
            </a:r>
          </a:p>
          <a:p>
            <a:pPr marL="0" indent="0">
              <a:buNone/>
            </a:pPr>
            <a:r>
              <a:rPr lang="en-US" dirty="0"/>
              <a:t>Our Proposals</a:t>
            </a:r>
          </a:p>
          <a:p>
            <a:pPr lvl="1"/>
            <a:r>
              <a:rPr lang="en-US" dirty="0"/>
              <a:t>Use on-chip resources when possible</a:t>
            </a:r>
          </a:p>
          <a:p>
            <a:pPr lvl="1"/>
            <a:r>
              <a:rPr lang="en-US" dirty="0"/>
              <a:t>Converting memory accesses to compute</a:t>
            </a:r>
          </a:p>
          <a:p>
            <a:pPr lvl="1"/>
            <a:r>
              <a:rPr lang="en-US" dirty="0"/>
              <a:t>Mapping only active states to threads</a:t>
            </a:r>
          </a:p>
          <a:p>
            <a:pPr marL="0" indent="0">
              <a:buNone/>
            </a:pPr>
            <a:r>
              <a:rPr lang="en-US" dirty="0"/>
              <a:t>Performance Improvement</a:t>
            </a:r>
          </a:p>
          <a:p>
            <a:pPr lvl="1"/>
            <a:r>
              <a:rPr lang="en-US" dirty="0"/>
              <a:t>26.</a:t>
            </a:r>
            <a:r>
              <a:rPr lang="en-US" altLang="zh-CN" dirty="0"/>
              <a:t>5X / 5.3X over prior work</a:t>
            </a:r>
          </a:p>
          <a:p>
            <a:pPr lvl="1"/>
            <a:r>
              <a:rPr lang="en-US" dirty="0"/>
              <a:t>Reduced the gap towards an AP chip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59AFA-000D-4553-86FD-43CD1043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5EA5C-D4AC-47E6-9C35-D7438F7C1D93}"/>
              </a:ext>
            </a:extLst>
          </p:cNvPr>
          <p:cNvSpPr txBox="1"/>
          <p:nvPr/>
        </p:nvSpPr>
        <p:spPr>
          <a:xfrm>
            <a:off x="-297612" y="6589911"/>
            <a:ext cx="12330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We acknowledge the support of the National Science Foundation (NSF) grants (#1657336</a:t>
            </a:r>
            <a:r>
              <a:rPr lang="en-US" altLang="zh-CN" sz="1400" b="1" dirty="0">
                <a:solidFill>
                  <a:schemeClr val="bg1"/>
                </a:solidFill>
              </a:rPr>
              <a:t>,</a:t>
            </a:r>
            <a:r>
              <a:rPr lang="zh-CN" alt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#1750667)</a:t>
            </a:r>
          </a:p>
        </p:txBody>
      </p:sp>
    </p:spTree>
    <p:extLst>
      <p:ext uri="{BB962C8B-B14F-4D97-AF65-F5344CB8AC3E}">
        <p14:creationId xmlns:p14="http://schemas.microsoft.com/office/powerpoint/2010/main" val="119406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1080 ti">
            <a:extLst>
              <a:ext uri="{FF2B5EF4-FFF2-40B4-BE49-F238E27FC236}">
                <a16:creationId xmlns:a16="http://schemas.microsoft.com/office/drawing/2014/main" id="{E1B49236-C32C-4648-8C76-ACC9A25C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839" y="988485"/>
            <a:ext cx="3019335" cy="226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8FEB6-DC81-4B3E-9097-2D678E58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5B330-9E6A-4C75-9A3C-8A8FFE82F307}"/>
              </a:ext>
            </a:extLst>
          </p:cNvPr>
          <p:cNvSpPr txBox="1"/>
          <p:nvPr/>
        </p:nvSpPr>
        <p:spPr>
          <a:xfrm>
            <a:off x="1102272" y="4825398"/>
            <a:ext cx="2379177" cy="63094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rgbClr val="C00000"/>
                </a:solidFill>
              </a:rPr>
              <a:t>Parallelism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7A37B-1D9D-4C14-A049-CC0D4DC45668}"/>
              </a:ext>
            </a:extLst>
          </p:cNvPr>
          <p:cNvSpPr txBox="1"/>
          <p:nvPr/>
        </p:nvSpPr>
        <p:spPr>
          <a:xfrm>
            <a:off x="4294463" y="4506190"/>
            <a:ext cx="3165547" cy="116955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C00000"/>
                </a:solidFill>
              </a:rPr>
              <a:t>Many Options </a:t>
            </a:r>
          </a:p>
          <a:p>
            <a:r>
              <a:rPr lang="en-US" sz="3500" dirty="0">
                <a:solidFill>
                  <a:srgbClr val="C00000"/>
                </a:solidFill>
              </a:rPr>
              <a:t>Unavailable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84CD6E-E02C-4173-B0CB-1BA8B13C0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932" y="1289843"/>
            <a:ext cx="1426607" cy="1723819"/>
          </a:xfrm>
          <a:prstGeom prst="rect">
            <a:avLst/>
          </a:prstGeom>
        </p:spPr>
      </p:pic>
      <p:pic>
        <p:nvPicPr>
          <p:cNvPr id="1026" name="Picture 2" descr="Intel Core i7 6700T / 2.8 GHz processor">
            <a:extLst>
              <a:ext uri="{FF2B5EF4-FFF2-40B4-BE49-F238E27FC236}">
                <a16:creationId xmlns:a16="http://schemas.microsoft.com/office/drawing/2014/main" id="{3A83B3FB-B327-4534-9089-4780692BA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79" y="929125"/>
            <a:ext cx="3001070" cy="215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ED7AB5-77E8-418C-9F03-96676238ADF5}"/>
              </a:ext>
            </a:extLst>
          </p:cNvPr>
          <p:cNvSpPr txBox="1"/>
          <p:nvPr/>
        </p:nvSpPr>
        <p:spPr>
          <a:xfrm>
            <a:off x="823198" y="2213443"/>
            <a:ext cx="1071799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/>
              <a:t>Architectures for automata processing…</a:t>
            </a: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EC882488-D79A-4E05-9F8F-758386069FF2}"/>
              </a:ext>
            </a:extLst>
          </p:cNvPr>
          <p:cNvSpPr/>
          <p:nvPr/>
        </p:nvSpPr>
        <p:spPr>
          <a:xfrm>
            <a:off x="1796166" y="3481797"/>
            <a:ext cx="941695" cy="941695"/>
          </a:xfrm>
          <a:prstGeom prst="mathMultiply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21D98A63-6303-47BF-82AF-592FE19CD595}"/>
              </a:ext>
            </a:extLst>
          </p:cNvPr>
          <p:cNvSpPr/>
          <p:nvPr/>
        </p:nvSpPr>
        <p:spPr>
          <a:xfrm>
            <a:off x="5406390" y="3504971"/>
            <a:ext cx="941695" cy="941695"/>
          </a:xfrm>
          <a:prstGeom prst="mathMultiply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6C16F-8ED5-4EAD-A8A2-34BB2547C4C3}"/>
              </a:ext>
            </a:extLst>
          </p:cNvPr>
          <p:cNvSpPr txBox="1"/>
          <p:nvPr/>
        </p:nvSpPr>
        <p:spPr>
          <a:xfrm>
            <a:off x="8997129" y="3375653"/>
            <a:ext cx="1546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293773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  <p:bldP spid="3" grpId="0" animBg="1"/>
      <p:bldP spid="11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8FEB6-DC81-4B3E-9097-2D678E58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03A7BC-B134-4E6E-B2F8-6EDB979C7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43" y="658711"/>
            <a:ext cx="2095250" cy="4022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3519B3-DBFE-4E6D-9D38-F5E0E29FE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91" y="1020662"/>
            <a:ext cx="1387023" cy="3298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C4D9DE-F7DE-4FB0-A153-A6145E421B43}"/>
              </a:ext>
            </a:extLst>
          </p:cNvPr>
          <p:cNvSpPr txBox="1"/>
          <p:nvPr/>
        </p:nvSpPr>
        <p:spPr>
          <a:xfrm>
            <a:off x="425521" y="4680786"/>
            <a:ext cx="5182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dirty="0"/>
              <a:t>Deterministic Finite Automata</a:t>
            </a:r>
          </a:p>
          <a:p>
            <a:pPr algn="ctr"/>
            <a:r>
              <a:rPr lang="en-US" sz="3000" dirty="0"/>
              <a:t>(DFA)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7EC4E-0C44-46BB-9813-D10F566F82E9}"/>
              </a:ext>
            </a:extLst>
          </p:cNvPr>
          <p:cNvSpPr txBox="1"/>
          <p:nvPr/>
        </p:nvSpPr>
        <p:spPr>
          <a:xfrm>
            <a:off x="6096000" y="4680786"/>
            <a:ext cx="5822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dirty="0"/>
              <a:t>Nondeterministic Finite Automata</a:t>
            </a:r>
          </a:p>
          <a:p>
            <a:pPr algn="ctr"/>
            <a:r>
              <a:rPr lang="en-US" sz="3000" dirty="0"/>
              <a:t>(NFA)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7C5ED77-CCC7-4439-94C7-EF939D713F3E}"/>
              </a:ext>
            </a:extLst>
          </p:cNvPr>
          <p:cNvSpPr/>
          <p:nvPr/>
        </p:nvSpPr>
        <p:spPr>
          <a:xfrm rot="3179485">
            <a:off x="3511431" y="656921"/>
            <a:ext cx="614086" cy="1222904"/>
          </a:xfrm>
          <a:prstGeom prst="down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B2CCA1F-489C-4983-9501-28443C61DE61}"/>
              </a:ext>
            </a:extLst>
          </p:cNvPr>
          <p:cNvSpPr/>
          <p:nvPr/>
        </p:nvSpPr>
        <p:spPr>
          <a:xfrm rot="3179485">
            <a:off x="9103642" y="656921"/>
            <a:ext cx="614086" cy="1222904"/>
          </a:xfrm>
          <a:prstGeom prst="down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ABFA7-4B4E-46BD-A828-DE48A95AF911}"/>
              </a:ext>
            </a:extLst>
          </p:cNvPr>
          <p:cNvSpPr txBox="1"/>
          <p:nvPr/>
        </p:nvSpPr>
        <p:spPr>
          <a:xfrm>
            <a:off x="3016743" y="3436381"/>
            <a:ext cx="2491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compact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F53CE-EAF7-4FCB-AD08-D61FE378BC2B}"/>
              </a:ext>
            </a:extLst>
          </p:cNvPr>
          <p:cNvSpPr txBox="1"/>
          <p:nvPr/>
        </p:nvSpPr>
        <p:spPr>
          <a:xfrm>
            <a:off x="8428973" y="3433012"/>
            <a:ext cx="31534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Compact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CA19C-520B-4571-996D-B5B66FC582D5}"/>
              </a:ext>
            </a:extLst>
          </p:cNvPr>
          <p:cNvSpPr txBox="1"/>
          <p:nvPr/>
        </p:nvSpPr>
        <p:spPr>
          <a:xfrm>
            <a:off x="8233644" y="5458233"/>
            <a:ext cx="1546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00B050"/>
                </a:solidFill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14887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5561-8420-4AD8-9B20-D81E52080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61" y="2557615"/>
            <a:ext cx="11149878" cy="17427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/>
              <a:t>Efficiently Processing Large-scale NFAs on GPU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913F3-50FF-4542-9EBD-CD772B93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6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5304-1D67-419A-995B-7B8A1B71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11F4-2B4C-4E69-B359-4D398F1E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  <a:r>
              <a:rPr lang="en-US" sz="3600" dirty="0"/>
              <a:t> </a:t>
            </a:r>
          </a:p>
          <a:p>
            <a:r>
              <a:rPr lang="en-US" sz="3600" b="1" dirty="0"/>
              <a:t>Motivation</a:t>
            </a:r>
          </a:p>
          <a:p>
            <a:r>
              <a:rPr lang="en-US" sz="3600" dirty="0"/>
              <a:t>Addressing the Data Movement Problem</a:t>
            </a:r>
          </a:p>
          <a:p>
            <a:r>
              <a:rPr lang="en-US" sz="3600" dirty="0"/>
              <a:t>Addressing the Utilization Problem</a:t>
            </a:r>
          </a:p>
          <a:p>
            <a:r>
              <a:rPr lang="en-US" sz="3600" dirty="0"/>
              <a:t>Evaluation</a:t>
            </a:r>
          </a:p>
          <a:p>
            <a:r>
              <a:rPr lang="en-US" sz="3600" dirty="0"/>
              <a:t>Contributions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9E2FD-1F79-4476-B52C-99B76C33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9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E61A2-5151-4592-9F46-21DDE85A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E5E01C-28BD-4E8B-93F8-9D6F94AF91DA}"/>
              </a:ext>
            </a:extLst>
          </p:cNvPr>
          <p:cNvGrpSpPr/>
          <p:nvPr/>
        </p:nvGrpSpPr>
        <p:grpSpPr>
          <a:xfrm>
            <a:off x="8624394" y="2373339"/>
            <a:ext cx="2653419" cy="1212374"/>
            <a:chOff x="8534400" y="1913324"/>
            <a:chExt cx="3056195" cy="1449387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994806F6-26E9-444A-BD4D-2BD02737BF90}"/>
                </a:ext>
              </a:extLst>
            </p:cNvPr>
            <p:cNvSpPr/>
            <p:nvPr/>
          </p:nvSpPr>
          <p:spPr>
            <a:xfrm>
              <a:off x="8534400" y="1913324"/>
              <a:ext cx="731520" cy="487680"/>
            </a:xfrm>
            <a:prstGeom prst="hexagon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7459E02D-3A11-4B79-A3DD-4327C94CAB66}"/>
                </a:ext>
              </a:extLst>
            </p:cNvPr>
            <p:cNvSpPr/>
            <p:nvPr/>
          </p:nvSpPr>
          <p:spPr>
            <a:xfrm>
              <a:off x="8534400" y="2631191"/>
              <a:ext cx="731520" cy="731520"/>
            </a:xfrm>
            <a:prstGeom prst="donut">
              <a:avLst>
                <a:gd name="adj" fmla="val 1359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110FBC-663B-47E3-800F-5AAE36DE6CFC}"/>
                </a:ext>
              </a:extLst>
            </p:cNvPr>
            <p:cNvSpPr txBox="1"/>
            <p:nvPr/>
          </p:nvSpPr>
          <p:spPr>
            <a:xfrm>
              <a:off x="9265920" y="1939339"/>
              <a:ext cx="20489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Starting State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5DCCA4-F21C-41D3-862E-198310EF623A}"/>
                </a:ext>
              </a:extLst>
            </p:cNvPr>
            <p:cNvSpPr txBox="1"/>
            <p:nvPr/>
          </p:nvSpPr>
          <p:spPr>
            <a:xfrm>
              <a:off x="9265920" y="2801059"/>
              <a:ext cx="2324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Reporting State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60DD9A1-6C78-4BBA-85D8-DE8F9BE8A2AD}"/>
              </a:ext>
            </a:extLst>
          </p:cNvPr>
          <p:cNvSpPr txBox="1"/>
          <p:nvPr/>
        </p:nvSpPr>
        <p:spPr>
          <a:xfrm>
            <a:off x="2373133" y="4383674"/>
            <a:ext cx="35333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/>
              <a:t>A</a:t>
            </a:r>
            <a:r>
              <a:rPr lang="en-US" sz="3200" dirty="0"/>
              <a:t>ccepting Pattern </a:t>
            </a:r>
          </a:p>
          <a:p>
            <a:pPr algn="ctr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b*.y*z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E1AB313-F4FF-4BB3-84E3-DF196E1645A4}"/>
              </a:ext>
            </a:extLst>
          </p:cNvPr>
          <p:cNvGrpSpPr/>
          <p:nvPr/>
        </p:nvGrpSpPr>
        <p:grpSpPr>
          <a:xfrm>
            <a:off x="1399773" y="2400215"/>
            <a:ext cx="5364488" cy="1779440"/>
            <a:chOff x="668203" y="2278078"/>
            <a:chExt cx="5364488" cy="17794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CE7339-329D-44BE-A0A2-7B48073972C5}"/>
                </a:ext>
              </a:extLst>
            </p:cNvPr>
            <p:cNvSpPr/>
            <p:nvPr/>
          </p:nvSpPr>
          <p:spPr>
            <a:xfrm>
              <a:off x="3559026" y="2381338"/>
              <a:ext cx="584775" cy="5847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6C0D880C-D0DD-451F-B29D-3CC1C672FF32}"/>
                </a:ext>
              </a:extLst>
            </p:cNvPr>
            <p:cNvSpPr/>
            <p:nvPr/>
          </p:nvSpPr>
          <p:spPr>
            <a:xfrm>
              <a:off x="769237" y="3037101"/>
              <a:ext cx="731520" cy="487680"/>
            </a:xfrm>
            <a:prstGeom prst="hexagon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23355B26-7961-454B-B455-A9B6AE783DC9}"/>
                </a:ext>
              </a:extLst>
            </p:cNvPr>
            <p:cNvSpPr/>
            <p:nvPr/>
          </p:nvSpPr>
          <p:spPr>
            <a:xfrm>
              <a:off x="5067774" y="2911166"/>
              <a:ext cx="731520" cy="731520"/>
            </a:xfrm>
            <a:prstGeom prst="donut">
              <a:avLst>
                <a:gd name="adj" fmla="val 1359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605A6636-B6F0-4B95-89E6-0F7969B3F871}"/>
                </a:ext>
              </a:extLst>
            </p:cNvPr>
            <p:cNvSpPr/>
            <p:nvPr/>
          </p:nvSpPr>
          <p:spPr>
            <a:xfrm>
              <a:off x="2186985" y="3037101"/>
              <a:ext cx="731520" cy="487680"/>
            </a:xfrm>
            <a:prstGeom prst="hexagon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D86BB9-D1A9-4B88-AC19-6AC3825633E4}"/>
                </a:ext>
              </a:extLst>
            </p:cNvPr>
            <p:cNvCxnSpPr>
              <a:stCxn id="14" idx="0"/>
              <a:endCxn id="16" idx="3"/>
            </p:cNvCxnSpPr>
            <p:nvPr/>
          </p:nvCxnSpPr>
          <p:spPr>
            <a:xfrm>
              <a:off x="1500757" y="3280941"/>
              <a:ext cx="6862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990056E-5819-43D4-B9CB-E11D8E5A8D89}"/>
                </a:ext>
              </a:extLst>
            </p:cNvPr>
            <p:cNvCxnSpPr>
              <a:cxnSpLocks/>
              <a:stCxn id="16" idx="5"/>
              <a:endCxn id="13" idx="2"/>
            </p:cNvCxnSpPr>
            <p:nvPr/>
          </p:nvCxnSpPr>
          <p:spPr>
            <a:xfrm flipV="1">
              <a:off x="2796585" y="2673726"/>
              <a:ext cx="762441" cy="36337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67506A2-24DF-4F3A-BA06-07E303E1AAD7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2918505" y="3276926"/>
              <a:ext cx="2149269" cy="40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24966C60-1F46-40B1-B118-E0DDD41F2293}"/>
                </a:ext>
              </a:extLst>
            </p:cNvPr>
            <p:cNvCxnSpPr>
              <a:cxnSpLocks/>
              <a:stCxn id="13" idx="1"/>
              <a:endCxn id="13" idx="6"/>
            </p:cNvCxnSpPr>
            <p:nvPr/>
          </p:nvCxnSpPr>
          <p:spPr>
            <a:xfrm rot="16200000" flipH="1">
              <a:off x="3790857" y="2320783"/>
              <a:ext cx="206750" cy="499137"/>
            </a:xfrm>
            <a:prstGeom prst="curvedConnector4">
              <a:avLst>
                <a:gd name="adj1" fmla="val -222751"/>
                <a:gd name="adj2" fmla="val 145799"/>
              </a:avLst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1845BA-1A18-48D7-BFB3-015A2B50569C}"/>
                </a:ext>
              </a:extLst>
            </p:cNvPr>
            <p:cNvCxnSpPr>
              <a:cxnSpLocks/>
              <a:stCxn id="13" idx="5"/>
              <a:endCxn id="15" idx="1"/>
            </p:cNvCxnSpPr>
            <p:nvPr/>
          </p:nvCxnSpPr>
          <p:spPr>
            <a:xfrm>
              <a:off x="4058163" y="2880475"/>
              <a:ext cx="1116740" cy="1378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E9C2D98-3BD1-4FA2-8FEE-4391A53EC8E2}"/>
                </a:ext>
              </a:extLst>
            </p:cNvPr>
            <p:cNvSpPr txBox="1"/>
            <p:nvPr/>
          </p:nvSpPr>
          <p:spPr>
            <a:xfrm>
              <a:off x="668203" y="364268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DC1C3A-2F36-489F-8FFC-E8CD76BFBE26}"/>
                </a:ext>
              </a:extLst>
            </p:cNvPr>
            <p:cNvSpPr txBox="1"/>
            <p:nvPr/>
          </p:nvSpPr>
          <p:spPr>
            <a:xfrm>
              <a:off x="2186985" y="365925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A167EC-9C70-4159-9C07-58F075AD8056}"/>
                </a:ext>
              </a:extLst>
            </p:cNvPr>
            <p:cNvSpPr txBox="1"/>
            <p:nvPr/>
          </p:nvSpPr>
          <p:spPr>
            <a:xfrm>
              <a:off x="3135051" y="227807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2328CF-D508-4741-A4B5-8949B993F298}"/>
                </a:ext>
              </a:extLst>
            </p:cNvPr>
            <p:cNvSpPr txBox="1"/>
            <p:nvPr/>
          </p:nvSpPr>
          <p:spPr>
            <a:xfrm>
              <a:off x="5565897" y="368818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FF1BA87D-5CD7-429D-9F17-F6ECC293AD7F}"/>
              </a:ext>
            </a:extLst>
          </p:cNvPr>
          <p:cNvSpPr/>
          <p:nvPr/>
        </p:nvSpPr>
        <p:spPr>
          <a:xfrm>
            <a:off x="1658312" y="2421725"/>
            <a:ext cx="405723" cy="856097"/>
          </a:xfrm>
          <a:prstGeom prst="downArrow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7BC92C-B2F4-4A21-B8E8-229BCBC744AB}"/>
              </a:ext>
            </a:extLst>
          </p:cNvPr>
          <p:cNvGrpSpPr/>
          <p:nvPr/>
        </p:nvGrpSpPr>
        <p:grpSpPr>
          <a:xfrm>
            <a:off x="1663705" y="2117719"/>
            <a:ext cx="1778813" cy="858967"/>
            <a:chOff x="1663705" y="2117719"/>
            <a:chExt cx="1778813" cy="858967"/>
          </a:xfrm>
        </p:grpSpPr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11BC7667-6ADF-43B8-B44F-712144C6BF65}"/>
                </a:ext>
              </a:extLst>
            </p:cNvPr>
            <p:cNvSpPr/>
            <p:nvPr/>
          </p:nvSpPr>
          <p:spPr>
            <a:xfrm>
              <a:off x="1663705" y="2117719"/>
              <a:ext cx="405723" cy="856097"/>
            </a:xfrm>
            <a:prstGeom prst="downArrow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7A956C9B-BB63-4CA3-8E6F-B3AD5071AA45}"/>
                </a:ext>
              </a:extLst>
            </p:cNvPr>
            <p:cNvSpPr/>
            <p:nvPr/>
          </p:nvSpPr>
          <p:spPr>
            <a:xfrm>
              <a:off x="3036795" y="2120589"/>
              <a:ext cx="405723" cy="856097"/>
            </a:xfrm>
            <a:prstGeom prst="downArrow">
              <a:avLst/>
            </a:prstGeom>
            <a:solidFill>
              <a:srgbClr val="92D05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Arrow: Down 26">
            <a:extLst>
              <a:ext uri="{FF2B5EF4-FFF2-40B4-BE49-F238E27FC236}">
                <a16:creationId xmlns:a16="http://schemas.microsoft.com/office/drawing/2014/main" id="{29FE6F4E-F14B-4BCB-92AF-5A8BAF75EF26}"/>
              </a:ext>
            </a:extLst>
          </p:cNvPr>
          <p:cNvSpPr/>
          <p:nvPr/>
        </p:nvSpPr>
        <p:spPr>
          <a:xfrm>
            <a:off x="5970039" y="2075426"/>
            <a:ext cx="405723" cy="856097"/>
          </a:xfrm>
          <a:prstGeom prst="downArrow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66D6453-D520-4699-A428-D08DAF1D1263}"/>
              </a:ext>
            </a:extLst>
          </p:cNvPr>
          <p:cNvSpPr/>
          <p:nvPr/>
        </p:nvSpPr>
        <p:spPr>
          <a:xfrm>
            <a:off x="4376233" y="1792687"/>
            <a:ext cx="405723" cy="856097"/>
          </a:xfrm>
          <a:prstGeom prst="downArrow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5F591F1C-4F42-46FE-9C85-5FEA9C8C6246}"/>
              </a:ext>
            </a:extLst>
          </p:cNvPr>
          <p:cNvSpPr/>
          <p:nvPr/>
        </p:nvSpPr>
        <p:spPr>
          <a:xfrm>
            <a:off x="5974413" y="2408852"/>
            <a:ext cx="405723" cy="856097"/>
          </a:xfrm>
          <a:prstGeom prst="downArrow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ABB5739-CCD7-4064-A73B-B90DB682E092}"/>
              </a:ext>
            </a:extLst>
          </p:cNvPr>
          <p:cNvSpPr/>
          <p:nvPr/>
        </p:nvSpPr>
        <p:spPr>
          <a:xfrm>
            <a:off x="3052767" y="2395205"/>
            <a:ext cx="405723" cy="856097"/>
          </a:xfrm>
          <a:prstGeom prst="downArrow">
            <a:avLst/>
          </a:prstGeom>
          <a:solidFill>
            <a:srgbClr val="92D05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27" grpId="1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E61A2-5151-4592-9F46-21DDE85A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E1AB313-F4FF-4BB3-84E3-DF196E1645A4}"/>
              </a:ext>
            </a:extLst>
          </p:cNvPr>
          <p:cNvGrpSpPr/>
          <p:nvPr/>
        </p:nvGrpSpPr>
        <p:grpSpPr>
          <a:xfrm>
            <a:off x="1199806" y="565768"/>
            <a:ext cx="5364488" cy="1779440"/>
            <a:chOff x="668203" y="2278078"/>
            <a:chExt cx="5364488" cy="17794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CE7339-329D-44BE-A0A2-7B48073972C5}"/>
                </a:ext>
              </a:extLst>
            </p:cNvPr>
            <p:cNvSpPr/>
            <p:nvPr/>
          </p:nvSpPr>
          <p:spPr>
            <a:xfrm>
              <a:off x="3559026" y="2381338"/>
              <a:ext cx="584775" cy="5847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6C0D880C-D0DD-451F-B29D-3CC1C672FF32}"/>
                </a:ext>
              </a:extLst>
            </p:cNvPr>
            <p:cNvSpPr/>
            <p:nvPr/>
          </p:nvSpPr>
          <p:spPr>
            <a:xfrm>
              <a:off x="769237" y="3037101"/>
              <a:ext cx="731520" cy="487680"/>
            </a:xfrm>
            <a:prstGeom prst="hexagon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23355B26-7961-454B-B455-A9B6AE783DC9}"/>
                </a:ext>
              </a:extLst>
            </p:cNvPr>
            <p:cNvSpPr/>
            <p:nvPr/>
          </p:nvSpPr>
          <p:spPr>
            <a:xfrm>
              <a:off x="5067774" y="2911166"/>
              <a:ext cx="731520" cy="731520"/>
            </a:xfrm>
            <a:prstGeom prst="donut">
              <a:avLst>
                <a:gd name="adj" fmla="val 1359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605A6636-B6F0-4B95-89E6-0F7969B3F871}"/>
                </a:ext>
              </a:extLst>
            </p:cNvPr>
            <p:cNvSpPr/>
            <p:nvPr/>
          </p:nvSpPr>
          <p:spPr>
            <a:xfrm>
              <a:off x="2186985" y="3037101"/>
              <a:ext cx="731520" cy="487680"/>
            </a:xfrm>
            <a:prstGeom prst="hexagon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D86BB9-D1A9-4B88-AC19-6AC3825633E4}"/>
                </a:ext>
              </a:extLst>
            </p:cNvPr>
            <p:cNvCxnSpPr>
              <a:stCxn id="14" idx="0"/>
              <a:endCxn id="16" idx="3"/>
            </p:cNvCxnSpPr>
            <p:nvPr/>
          </p:nvCxnSpPr>
          <p:spPr>
            <a:xfrm>
              <a:off x="1500757" y="3280941"/>
              <a:ext cx="6862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990056E-5819-43D4-B9CB-E11D8E5A8D89}"/>
                </a:ext>
              </a:extLst>
            </p:cNvPr>
            <p:cNvCxnSpPr>
              <a:cxnSpLocks/>
              <a:stCxn id="16" idx="5"/>
              <a:endCxn id="13" idx="2"/>
            </p:cNvCxnSpPr>
            <p:nvPr/>
          </p:nvCxnSpPr>
          <p:spPr>
            <a:xfrm flipV="1">
              <a:off x="2796585" y="2673726"/>
              <a:ext cx="762441" cy="36337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67506A2-24DF-4F3A-BA06-07E303E1AAD7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2918505" y="3276926"/>
              <a:ext cx="2149269" cy="40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24966C60-1F46-40B1-B118-E0DDD41F2293}"/>
                </a:ext>
              </a:extLst>
            </p:cNvPr>
            <p:cNvCxnSpPr>
              <a:cxnSpLocks/>
              <a:stCxn id="13" idx="1"/>
              <a:endCxn id="13" idx="6"/>
            </p:cNvCxnSpPr>
            <p:nvPr/>
          </p:nvCxnSpPr>
          <p:spPr>
            <a:xfrm rot="16200000" flipH="1">
              <a:off x="3790857" y="2320783"/>
              <a:ext cx="206750" cy="499137"/>
            </a:xfrm>
            <a:prstGeom prst="curvedConnector4">
              <a:avLst>
                <a:gd name="adj1" fmla="val -222751"/>
                <a:gd name="adj2" fmla="val 145799"/>
              </a:avLst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1845BA-1A18-48D7-BFB3-015A2B50569C}"/>
                </a:ext>
              </a:extLst>
            </p:cNvPr>
            <p:cNvCxnSpPr>
              <a:cxnSpLocks/>
              <a:stCxn id="13" idx="5"/>
              <a:endCxn id="15" idx="1"/>
            </p:cNvCxnSpPr>
            <p:nvPr/>
          </p:nvCxnSpPr>
          <p:spPr>
            <a:xfrm>
              <a:off x="4058163" y="2880475"/>
              <a:ext cx="1116740" cy="1378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E9C2D98-3BD1-4FA2-8FEE-4391A53EC8E2}"/>
                </a:ext>
              </a:extLst>
            </p:cNvPr>
            <p:cNvSpPr txBox="1"/>
            <p:nvPr/>
          </p:nvSpPr>
          <p:spPr>
            <a:xfrm>
              <a:off x="668203" y="364268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DC1C3A-2F36-489F-8FFC-E8CD76BFBE26}"/>
                </a:ext>
              </a:extLst>
            </p:cNvPr>
            <p:cNvSpPr txBox="1"/>
            <p:nvPr/>
          </p:nvSpPr>
          <p:spPr>
            <a:xfrm>
              <a:off x="2186985" y="365925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A167EC-9C70-4159-9C07-58F075AD8056}"/>
                </a:ext>
              </a:extLst>
            </p:cNvPr>
            <p:cNvSpPr txBox="1"/>
            <p:nvPr/>
          </p:nvSpPr>
          <p:spPr>
            <a:xfrm>
              <a:off x="3135051" y="227807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2328CF-D508-4741-A4B5-8949B993F298}"/>
                </a:ext>
              </a:extLst>
            </p:cNvPr>
            <p:cNvSpPr txBox="1"/>
            <p:nvPr/>
          </p:nvSpPr>
          <p:spPr>
            <a:xfrm>
              <a:off x="5565897" y="368818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0835140-1D3B-451A-9CB8-E160704FFCEA}"/>
              </a:ext>
            </a:extLst>
          </p:cNvPr>
          <p:cNvGraphicFramePr>
            <a:graphicFrameLocks noGrp="1"/>
          </p:cNvGraphicFramePr>
          <p:nvPr/>
        </p:nvGraphicFramePr>
        <p:xfrm>
          <a:off x="792315" y="2717316"/>
          <a:ext cx="5697940" cy="2323713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1139588">
                  <a:extLst>
                    <a:ext uri="{9D8B030D-6E8A-4147-A177-3AD203B41FA5}">
                      <a16:colId xmlns:a16="http://schemas.microsoft.com/office/drawing/2014/main" val="1834924154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665621935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6425447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504415335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509550899"/>
                    </a:ext>
                  </a:extLst>
                </a:gridCol>
              </a:tblGrid>
              <a:tr h="331959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S0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181306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24358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0859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45317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50399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28567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59027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9355625E-331C-477C-BBD9-B40D709358E6}"/>
              </a:ext>
            </a:extLst>
          </p:cNvPr>
          <p:cNvSpPr/>
          <p:nvPr/>
        </p:nvSpPr>
        <p:spPr>
          <a:xfrm>
            <a:off x="245151" y="5144911"/>
            <a:ext cx="69285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Alphabet-oriented Transition Table in GPU Global Memory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E1B39C-94F8-4BE5-A63C-0F4478746FE8}"/>
              </a:ext>
            </a:extLst>
          </p:cNvPr>
          <p:cNvGrpSpPr/>
          <p:nvPr/>
        </p:nvGrpSpPr>
        <p:grpSpPr>
          <a:xfrm>
            <a:off x="8205444" y="699798"/>
            <a:ext cx="2653419" cy="1212374"/>
            <a:chOff x="8737600" y="759589"/>
            <a:chExt cx="2653419" cy="1212374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994806F6-26E9-444A-BD4D-2BD02737BF90}"/>
                </a:ext>
              </a:extLst>
            </p:cNvPr>
            <p:cNvSpPr/>
            <p:nvPr/>
          </p:nvSpPr>
          <p:spPr>
            <a:xfrm>
              <a:off x="8737600" y="759589"/>
              <a:ext cx="635113" cy="407931"/>
            </a:xfrm>
            <a:prstGeom prst="hexagon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7459E02D-3A11-4B79-A3DD-4327C94CAB66}"/>
                </a:ext>
              </a:extLst>
            </p:cNvPr>
            <p:cNvSpPr/>
            <p:nvPr/>
          </p:nvSpPr>
          <p:spPr>
            <a:xfrm>
              <a:off x="8737600" y="1360066"/>
              <a:ext cx="635113" cy="611897"/>
            </a:xfrm>
            <a:prstGeom prst="donut">
              <a:avLst>
                <a:gd name="adj" fmla="val 1359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110FBC-663B-47E3-800F-5AAE36DE6CFC}"/>
                </a:ext>
              </a:extLst>
            </p:cNvPr>
            <p:cNvSpPr txBox="1"/>
            <p:nvPr/>
          </p:nvSpPr>
          <p:spPr>
            <a:xfrm>
              <a:off x="9372713" y="781350"/>
              <a:ext cx="1778927" cy="386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Starting State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5DCCA4-F21C-41D3-862E-198310EF623A}"/>
                </a:ext>
              </a:extLst>
            </p:cNvPr>
            <p:cNvSpPr txBox="1"/>
            <p:nvPr/>
          </p:nvSpPr>
          <p:spPr>
            <a:xfrm>
              <a:off x="9372713" y="1502156"/>
              <a:ext cx="2018306" cy="386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Reporting State</a:t>
              </a:r>
            </a:p>
          </p:txBody>
        </p:sp>
      </p:grpSp>
      <p:graphicFrame>
        <p:nvGraphicFramePr>
          <p:cNvPr id="36" name="Table 3">
            <a:extLst>
              <a:ext uri="{FF2B5EF4-FFF2-40B4-BE49-F238E27FC236}">
                <a16:creationId xmlns:a16="http://schemas.microsoft.com/office/drawing/2014/main" id="{865BE0F8-3BAE-4BF2-B0E3-F793F2AA098C}"/>
              </a:ext>
            </a:extLst>
          </p:cNvPr>
          <p:cNvGraphicFramePr>
            <a:graphicFrameLocks noGrp="1"/>
          </p:cNvGraphicFramePr>
          <p:nvPr/>
        </p:nvGraphicFramePr>
        <p:xfrm>
          <a:off x="792315" y="2709917"/>
          <a:ext cx="5697940" cy="2323713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1139588">
                  <a:extLst>
                    <a:ext uri="{9D8B030D-6E8A-4147-A177-3AD203B41FA5}">
                      <a16:colId xmlns:a16="http://schemas.microsoft.com/office/drawing/2014/main" val="1834924154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665621935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6425447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504415335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509550899"/>
                    </a:ext>
                  </a:extLst>
                </a:gridCol>
              </a:tblGrid>
              <a:tr h="331959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S0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81306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24358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0859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45317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450399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28567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59027"/>
                  </a:ext>
                </a:extLst>
              </a:tr>
            </a:tbl>
          </a:graphicData>
        </a:graphic>
      </p:graphicFrame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727619A8-66C5-4B3F-A6AA-51E50ADE9313}"/>
              </a:ext>
            </a:extLst>
          </p:cNvPr>
          <p:cNvGraphicFramePr>
            <a:graphicFrameLocks noGrp="1"/>
          </p:cNvGraphicFramePr>
          <p:nvPr/>
        </p:nvGraphicFramePr>
        <p:xfrm>
          <a:off x="793038" y="2716035"/>
          <a:ext cx="5697940" cy="2323713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1139588">
                  <a:extLst>
                    <a:ext uri="{9D8B030D-6E8A-4147-A177-3AD203B41FA5}">
                      <a16:colId xmlns:a16="http://schemas.microsoft.com/office/drawing/2014/main" val="1834924154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665621935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6425447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504415335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509550899"/>
                    </a:ext>
                  </a:extLst>
                </a:gridCol>
              </a:tblGrid>
              <a:tr h="331959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S0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181306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24358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0859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45317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450399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28567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59027"/>
                  </a:ext>
                </a:extLst>
              </a:tr>
            </a:tbl>
          </a:graphicData>
        </a:graphic>
      </p:graphicFrame>
      <p:graphicFrame>
        <p:nvGraphicFramePr>
          <p:cNvPr id="33" name="Table 3">
            <a:extLst>
              <a:ext uri="{FF2B5EF4-FFF2-40B4-BE49-F238E27FC236}">
                <a16:creationId xmlns:a16="http://schemas.microsoft.com/office/drawing/2014/main" id="{2517F946-B95B-4B93-BDF2-5DDD40E4C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73831"/>
              </p:ext>
            </p:extLst>
          </p:nvPr>
        </p:nvGraphicFramePr>
        <p:xfrm>
          <a:off x="791592" y="2709716"/>
          <a:ext cx="5697940" cy="2323713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1139588">
                  <a:extLst>
                    <a:ext uri="{9D8B030D-6E8A-4147-A177-3AD203B41FA5}">
                      <a16:colId xmlns:a16="http://schemas.microsoft.com/office/drawing/2014/main" val="1834924154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665621935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6425447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504415335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509550899"/>
                    </a:ext>
                  </a:extLst>
                </a:gridCol>
              </a:tblGrid>
              <a:tr h="331959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S0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181306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24358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0859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45317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50399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28567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59027"/>
                  </a:ext>
                </a:extLst>
              </a:tr>
            </a:tbl>
          </a:graphicData>
        </a:graphic>
      </p:graphicFrame>
      <p:sp>
        <p:nvSpPr>
          <p:cNvPr id="2" name="Left Brace 1">
            <a:extLst>
              <a:ext uri="{FF2B5EF4-FFF2-40B4-BE49-F238E27FC236}">
                <a16:creationId xmlns:a16="http://schemas.microsoft.com/office/drawing/2014/main" id="{3936E837-2694-4E3B-B2FB-DEC4BC15C396}"/>
              </a:ext>
            </a:extLst>
          </p:cNvPr>
          <p:cNvSpPr/>
          <p:nvPr/>
        </p:nvSpPr>
        <p:spPr>
          <a:xfrm>
            <a:off x="321028" y="3043443"/>
            <a:ext cx="365083" cy="1997586"/>
          </a:xfrm>
          <a:prstGeom prst="leftBrace">
            <a:avLst>
              <a:gd name="adj1" fmla="val 45353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C78C861-26CF-44E1-89E0-A10DEBD1A380}"/>
              </a:ext>
            </a:extLst>
          </p:cNvPr>
          <p:cNvSpPr/>
          <p:nvPr/>
        </p:nvSpPr>
        <p:spPr>
          <a:xfrm rot="5400000">
            <a:off x="4047644" y="212818"/>
            <a:ext cx="365083" cy="4518693"/>
          </a:xfrm>
          <a:prstGeom prst="leftBrace">
            <a:avLst>
              <a:gd name="adj1" fmla="val 45353"/>
              <a:gd name="adj2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5F9531-87E8-49A3-B7F7-EC7C512AB630}"/>
              </a:ext>
            </a:extLst>
          </p:cNvPr>
          <p:cNvSpPr txBox="1"/>
          <p:nvPr/>
        </p:nvSpPr>
        <p:spPr>
          <a:xfrm>
            <a:off x="6769291" y="3279007"/>
            <a:ext cx="5101681" cy="120032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Transition table is </a:t>
            </a:r>
            <a:r>
              <a:rPr lang="en-US" altLang="zh-CN" sz="3600" b="1" dirty="0">
                <a:solidFill>
                  <a:srgbClr val="FF0000"/>
                </a:solidFill>
              </a:rPr>
              <a:t>sparse</a:t>
            </a:r>
            <a:r>
              <a:rPr lang="en-US" sz="3600" dirty="0"/>
              <a:t> and </a:t>
            </a:r>
            <a:r>
              <a:rPr lang="en-US" altLang="zh-CN" sz="3600" b="1" dirty="0">
                <a:solidFill>
                  <a:srgbClr val="FF0000"/>
                </a:solidFill>
              </a:rPr>
              <a:t>redundant</a:t>
            </a:r>
            <a:r>
              <a:rPr lang="en-US" sz="3600" dirty="0"/>
              <a:t>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2E9D62-C00E-4896-9A7D-781BF50D554F}"/>
              </a:ext>
            </a:extLst>
          </p:cNvPr>
          <p:cNvSpPr txBox="1"/>
          <p:nvPr/>
        </p:nvSpPr>
        <p:spPr>
          <a:xfrm>
            <a:off x="2913078" y="5726902"/>
            <a:ext cx="6365846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Problem #</a:t>
            </a:r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r>
              <a:rPr lang="en-US" sz="3600" b="1" dirty="0">
                <a:solidFill>
                  <a:srgbClr val="FF0000"/>
                </a:solidFill>
              </a:rPr>
              <a:t>: </a:t>
            </a:r>
            <a:r>
              <a:rPr lang="en-US" sz="3600" b="1" dirty="0">
                <a:sym typeface="Wingdings" panose="05000000000000000000" pitchFamily="2" charset="2"/>
              </a:rPr>
              <a:t>Data Movement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0551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0" grpId="0" animBg="1"/>
      <p:bldP spid="30" grpId="1" animBg="1"/>
      <p:bldP spid="32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E61A2-5151-4592-9F46-21DDE85A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CD8BD-D1A9-4DC4-89AE-4427480F30AB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E1AB313-F4FF-4BB3-84E3-DF196E1645A4}"/>
              </a:ext>
            </a:extLst>
          </p:cNvPr>
          <p:cNvGrpSpPr/>
          <p:nvPr/>
        </p:nvGrpSpPr>
        <p:grpSpPr>
          <a:xfrm>
            <a:off x="609600" y="940800"/>
            <a:ext cx="4657352" cy="1544878"/>
            <a:chOff x="668203" y="2278078"/>
            <a:chExt cx="5364488" cy="17794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CE7339-329D-44BE-A0A2-7B48073972C5}"/>
                </a:ext>
              </a:extLst>
            </p:cNvPr>
            <p:cNvSpPr/>
            <p:nvPr/>
          </p:nvSpPr>
          <p:spPr>
            <a:xfrm>
              <a:off x="3559026" y="2381338"/>
              <a:ext cx="584775" cy="5847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6C0D880C-D0DD-451F-B29D-3CC1C672FF32}"/>
                </a:ext>
              </a:extLst>
            </p:cNvPr>
            <p:cNvSpPr/>
            <p:nvPr/>
          </p:nvSpPr>
          <p:spPr>
            <a:xfrm>
              <a:off x="769237" y="3037101"/>
              <a:ext cx="731520" cy="48768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23355B26-7961-454B-B455-A9B6AE783DC9}"/>
                </a:ext>
              </a:extLst>
            </p:cNvPr>
            <p:cNvSpPr/>
            <p:nvPr/>
          </p:nvSpPr>
          <p:spPr>
            <a:xfrm>
              <a:off x="5067774" y="2911166"/>
              <a:ext cx="731520" cy="731520"/>
            </a:xfrm>
            <a:prstGeom prst="donut">
              <a:avLst>
                <a:gd name="adj" fmla="val 1359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605A6636-B6F0-4B95-89E6-0F7969B3F871}"/>
                </a:ext>
              </a:extLst>
            </p:cNvPr>
            <p:cNvSpPr/>
            <p:nvPr/>
          </p:nvSpPr>
          <p:spPr>
            <a:xfrm>
              <a:off x="2186985" y="3037101"/>
              <a:ext cx="731520" cy="487680"/>
            </a:xfrm>
            <a:prstGeom prst="hexagon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D86BB9-D1A9-4B88-AC19-6AC3825633E4}"/>
                </a:ext>
              </a:extLst>
            </p:cNvPr>
            <p:cNvCxnSpPr>
              <a:stCxn id="14" idx="0"/>
              <a:endCxn id="16" idx="3"/>
            </p:cNvCxnSpPr>
            <p:nvPr/>
          </p:nvCxnSpPr>
          <p:spPr>
            <a:xfrm>
              <a:off x="1500757" y="3280941"/>
              <a:ext cx="6862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990056E-5819-43D4-B9CB-E11D8E5A8D89}"/>
                </a:ext>
              </a:extLst>
            </p:cNvPr>
            <p:cNvCxnSpPr>
              <a:cxnSpLocks/>
              <a:stCxn id="16" idx="5"/>
              <a:endCxn id="13" idx="2"/>
            </p:cNvCxnSpPr>
            <p:nvPr/>
          </p:nvCxnSpPr>
          <p:spPr>
            <a:xfrm flipV="1">
              <a:off x="2796585" y="2673726"/>
              <a:ext cx="762441" cy="36337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67506A2-24DF-4F3A-BA06-07E303E1AAD7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V="1">
              <a:off x="2918505" y="3276926"/>
              <a:ext cx="2149269" cy="40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24966C60-1F46-40B1-B118-E0DDD41F2293}"/>
                </a:ext>
              </a:extLst>
            </p:cNvPr>
            <p:cNvCxnSpPr>
              <a:cxnSpLocks/>
              <a:stCxn id="13" idx="1"/>
              <a:endCxn id="13" idx="6"/>
            </p:cNvCxnSpPr>
            <p:nvPr/>
          </p:nvCxnSpPr>
          <p:spPr>
            <a:xfrm rot="16200000" flipH="1">
              <a:off x="3790857" y="2320783"/>
              <a:ext cx="206750" cy="499137"/>
            </a:xfrm>
            <a:prstGeom prst="curvedConnector4">
              <a:avLst>
                <a:gd name="adj1" fmla="val -222751"/>
                <a:gd name="adj2" fmla="val 145799"/>
              </a:avLst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1845BA-1A18-48D7-BFB3-015A2B50569C}"/>
                </a:ext>
              </a:extLst>
            </p:cNvPr>
            <p:cNvCxnSpPr>
              <a:cxnSpLocks/>
              <a:stCxn id="13" idx="5"/>
              <a:endCxn id="15" idx="1"/>
            </p:cNvCxnSpPr>
            <p:nvPr/>
          </p:nvCxnSpPr>
          <p:spPr>
            <a:xfrm>
              <a:off x="4058163" y="2880475"/>
              <a:ext cx="1116740" cy="1378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E9C2D98-3BD1-4FA2-8FEE-4391A53EC8E2}"/>
                </a:ext>
              </a:extLst>
            </p:cNvPr>
            <p:cNvSpPr txBox="1"/>
            <p:nvPr/>
          </p:nvSpPr>
          <p:spPr>
            <a:xfrm>
              <a:off x="668203" y="364268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DC1C3A-2F36-489F-8FFC-E8CD76BFBE26}"/>
                </a:ext>
              </a:extLst>
            </p:cNvPr>
            <p:cNvSpPr txBox="1"/>
            <p:nvPr/>
          </p:nvSpPr>
          <p:spPr>
            <a:xfrm>
              <a:off x="2186985" y="365925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2A167EC-9C70-4159-9C07-58F075AD8056}"/>
                </a:ext>
              </a:extLst>
            </p:cNvPr>
            <p:cNvSpPr txBox="1"/>
            <p:nvPr/>
          </p:nvSpPr>
          <p:spPr>
            <a:xfrm>
              <a:off x="3135051" y="227807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2328CF-D508-4741-A4B5-8949B993F298}"/>
                </a:ext>
              </a:extLst>
            </p:cNvPr>
            <p:cNvSpPr txBox="1"/>
            <p:nvPr/>
          </p:nvSpPr>
          <p:spPr>
            <a:xfrm>
              <a:off x="5565897" y="368818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S3</a:t>
              </a:r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0835140-1D3B-451A-9CB8-E160704FFCEA}"/>
              </a:ext>
            </a:extLst>
          </p:cNvPr>
          <p:cNvGraphicFramePr>
            <a:graphicFrameLocks noGrp="1"/>
          </p:cNvGraphicFramePr>
          <p:nvPr/>
        </p:nvGraphicFramePr>
        <p:xfrm>
          <a:off x="5940847" y="1974392"/>
          <a:ext cx="5697940" cy="2323713"/>
        </p:xfrm>
        <a:graphic>
          <a:graphicData uri="http://schemas.openxmlformats.org/drawingml/2006/table">
            <a:tbl>
              <a:tblPr firstRow="1" bandRow="1">
                <a:effectLst/>
                <a:tableStyleId>{21E4AEA4-8DFA-4A89-87EB-49C32662AFE0}</a:tableStyleId>
              </a:tblPr>
              <a:tblGrid>
                <a:gridCol w="1139588">
                  <a:extLst>
                    <a:ext uri="{9D8B030D-6E8A-4147-A177-3AD203B41FA5}">
                      <a16:colId xmlns:a16="http://schemas.microsoft.com/office/drawing/2014/main" val="1834924154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665621935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6425447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504415335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2509550899"/>
                    </a:ext>
                  </a:extLst>
                </a:gridCol>
              </a:tblGrid>
              <a:tr h="331959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S0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181306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24358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S1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00859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45317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50399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285677"/>
                  </a:ext>
                </a:extLst>
              </a:tr>
              <a:tr h="3319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S2, S3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report</a:t>
                      </a:r>
                    </a:p>
                  </a:txBody>
                  <a:tcPr marL="60757" marR="60757" marT="30378" marB="303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59027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6ED3261-A440-47BF-8174-F3D2115ABED4}"/>
              </a:ext>
            </a:extLst>
          </p:cNvPr>
          <p:cNvGrpSpPr/>
          <p:nvPr/>
        </p:nvGrpSpPr>
        <p:grpSpPr>
          <a:xfrm>
            <a:off x="618357" y="3755165"/>
            <a:ext cx="1980538" cy="1603646"/>
            <a:chOff x="9385481" y="1012231"/>
            <a:chExt cx="1980538" cy="1603646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994806F6-26E9-444A-BD4D-2BD02737BF90}"/>
                </a:ext>
              </a:extLst>
            </p:cNvPr>
            <p:cNvSpPr/>
            <p:nvPr/>
          </p:nvSpPr>
          <p:spPr>
            <a:xfrm>
              <a:off x="9385481" y="1012231"/>
              <a:ext cx="370802" cy="238165"/>
            </a:xfrm>
            <a:prstGeom prst="hexagon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7459E02D-3A11-4B79-A3DD-4327C94CAB66}"/>
                </a:ext>
              </a:extLst>
            </p:cNvPr>
            <p:cNvSpPr/>
            <p:nvPr/>
          </p:nvSpPr>
          <p:spPr>
            <a:xfrm>
              <a:off x="9385481" y="1362812"/>
              <a:ext cx="370802" cy="357248"/>
            </a:xfrm>
            <a:prstGeom prst="donut">
              <a:avLst>
                <a:gd name="adj" fmla="val 13599"/>
              </a:avLst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110FBC-663B-47E3-800F-5AAE36DE6CFC}"/>
                </a:ext>
              </a:extLst>
            </p:cNvPr>
            <p:cNvSpPr txBox="1"/>
            <p:nvPr/>
          </p:nvSpPr>
          <p:spPr>
            <a:xfrm>
              <a:off x="9756283" y="1024936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Starting State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5DCCA4-F21C-41D3-862E-198310EF623A}"/>
                </a:ext>
              </a:extLst>
            </p:cNvPr>
            <p:cNvSpPr txBox="1"/>
            <p:nvPr/>
          </p:nvSpPr>
          <p:spPr>
            <a:xfrm>
              <a:off x="9756283" y="1445769"/>
              <a:ext cx="16097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Reporting State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C362C0-CCBE-4FE5-9A4E-A150195F6AE1}"/>
                </a:ext>
              </a:extLst>
            </p:cNvPr>
            <p:cNvSpPr/>
            <p:nvPr/>
          </p:nvSpPr>
          <p:spPr>
            <a:xfrm>
              <a:off x="9385481" y="1843187"/>
              <a:ext cx="370802" cy="29859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BF6760-9E8B-40A7-9C8C-5F9DC1FB0E31}"/>
                </a:ext>
              </a:extLst>
            </p:cNvPr>
            <p:cNvSpPr txBox="1"/>
            <p:nvPr/>
          </p:nvSpPr>
          <p:spPr>
            <a:xfrm>
              <a:off x="9750023" y="1888807"/>
              <a:ext cx="12795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Active State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FADC3C-CCEC-4070-96A5-62EBBB09BE85}"/>
                </a:ext>
              </a:extLst>
            </p:cNvPr>
            <p:cNvSpPr/>
            <p:nvPr/>
          </p:nvSpPr>
          <p:spPr>
            <a:xfrm>
              <a:off x="9385481" y="2231703"/>
              <a:ext cx="370802" cy="29859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67F73D-0C32-42F1-B37C-2B34EF8E5E5D}"/>
                </a:ext>
              </a:extLst>
            </p:cNvPr>
            <p:cNvSpPr txBox="1"/>
            <p:nvPr/>
          </p:nvSpPr>
          <p:spPr>
            <a:xfrm>
              <a:off x="9750023" y="2277323"/>
              <a:ext cx="15087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Matched State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734911C-6AEC-442B-93E4-3EBFD1BF2452}"/>
              </a:ext>
            </a:extLst>
          </p:cNvPr>
          <p:cNvSpPr txBox="1"/>
          <p:nvPr/>
        </p:nvSpPr>
        <p:spPr>
          <a:xfrm>
            <a:off x="1491559" y="2920441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Starting states are </a:t>
            </a:r>
            <a:r>
              <a:rPr lang="en-US" i="1" dirty="0"/>
              <a:t>always</a:t>
            </a:r>
            <a:r>
              <a:rPr lang="en-US" dirty="0"/>
              <a:t> active.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51EFF6-1A7B-424D-A517-05D68A4506A9}"/>
              </a:ext>
            </a:extLst>
          </p:cNvPr>
          <p:cNvGrpSpPr/>
          <p:nvPr/>
        </p:nvGrpSpPr>
        <p:grpSpPr>
          <a:xfrm>
            <a:off x="5829233" y="365096"/>
            <a:ext cx="5893190" cy="1860124"/>
            <a:chOff x="5829233" y="1322505"/>
            <a:chExt cx="5893190" cy="186012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77A7A77-A541-4F4D-A279-A656FE4B28B4}"/>
                </a:ext>
              </a:extLst>
            </p:cNvPr>
            <p:cNvGrpSpPr/>
            <p:nvPr/>
          </p:nvGrpSpPr>
          <p:grpSpPr>
            <a:xfrm>
              <a:off x="7396433" y="1333416"/>
              <a:ext cx="734016" cy="1838394"/>
              <a:chOff x="7396433" y="1333416"/>
              <a:chExt cx="734016" cy="1838394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67A84F3-3197-4D89-9F65-3062087D161C}"/>
                  </a:ext>
                </a:extLst>
              </p:cNvPr>
              <p:cNvSpPr/>
              <p:nvPr/>
            </p:nvSpPr>
            <p:spPr>
              <a:xfrm>
                <a:off x="7774193" y="1376877"/>
                <a:ext cx="356256" cy="1794933"/>
              </a:xfrm>
              <a:custGeom>
                <a:avLst/>
                <a:gdLst>
                  <a:gd name="connsiteX0" fmla="*/ 305128 w 356256"/>
                  <a:gd name="connsiteY0" fmla="*/ 0 h 1794933"/>
                  <a:gd name="connsiteX1" fmla="*/ 328 w 356256"/>
                  <a:gd name="connsiteY1" fmla="*/ 567267 h 1794933"/>
                  <a:gd name="connsiteX2" fmla="*/ 355928 w 356256"/>
                  <a:gd name="connsiteY2" fmla="*/ 1261533 h 1794933"/>
                  <a:gd name="connsiteX3" fmla="*/ 51128 w 356256"/>
                  <a:gd name="connsiteY3" fmla="*/ 1794933 h 1794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56" h="1794933">
                    <a:moveTo>
                      <a:pt x="305128" y="0"/>
                    </a:moveTo>
                    <a:cubicBezTo>
                      <a:pt x="148494" y="178506"/>
                      <a:pt x="-8139" y="357012"/>
                      <a:pt x="328" y="567267"/>
                    </a:cubicBezTo>
                    <a:cubicBezTo>
                      <a:pt x="8795" y="777523"/>
                      <a:pt x="347461" y="1056922"/>
                      <a:pt x="355928" y="1261533"/>
                    </a:cubicBezTo>
                    <a:cubicBezTo>
                      <a:pt x="364395" y="1466144"/>
                      <a:pt x="207761" y="1630538"/>
                      <a:pt x="51128" y="179493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6B0787-CB8F-4061-AF8C-821F0050A865}"/>
                  </a:ext>
                </a:extLst>
              </p:cNvPr>
              <p:cNvSpPr txBox="1"/>
              <p:nvPr/>
            </p:nvSpPr>
            <p:spPr>
              <a:xfrm>
                <a:off x="7396433" y="1333416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T0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8297DD-E2C3-4250-AB6B-E209DBCC5438}"/>
                </a:ext>
              </a:extLst>
            </p:cNvPr>
            <p:cNvGrpSpPr/>
            <p:nvPr/>
          </p:nvGrpSpPr>
          <p:grpSpPr>
            <a:xfrm>
              <a:off x="8576370" y="1322505"/>
              <a:ext cx="734016" cy="1838394"/>
              <a:chOff x="7396433" y="1333416"/>
              <a:chExt cx="734016" cy="183839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DCE9B0F-8CE8-48E6-8D32-8B49146F88A5}"/>
                  </a:ext>
                </a:extLst>
              </p:cNvPr>
              <p:cNvSpPr/>
              <p:nvPr/>
            </p:nvSpPr>
            <p:spPr>
              <a:xfrm>
                <a:off x="7774193" y="1376877"/>
                <a:ext cx="356256" cy="1794933"/>
              </a:xfrm>
              <a:custGeom>
                <a:avLst/>
                <a:gdLst>
                  <a:gd name="connsiteX0" fmla="*/ 305128 w 356256"/>
                  <a:gd name="connsiteY0" fmla="*/ 0 h 1794933"/>
                  <a:gd name="connsiteX1" fmla="*/ 328 w 356256"/>
                  <a:gd name="connsiteY1" fmla="*/ 567267 h 1794933"/>
                  <a:gd name="connsiteX2" fmla="*/ 355928 w 356256"/>
                  <a:gd name="connsiteY2" fmla="*/ 1261533 h 1794933"/>
                  <a:gd name="connsiteX3" fmla="*/ 51128 w 356256"/>
                  <a:gd name="connsiteY3" fmla="*/ 1794933 h 1794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56" h="1794933">
                    <a:moveTo>
                      <a:pt x="305128" y="0"/>
                    </a:moveTo>
                    <a:cubicBezTo>
                      <a:pt x="148494" y="178506"/>
                      <a:pt x="-8139" y="357012"/>
                      <a:pt x="328" y="567267"/>
                    </a:cubicBezTo>
                    <a:cubicBezTo>
                      <a:pt x="8795" y="777523"/>
                      <a:pt x="347461" y="1056922"/>
                      <a:pt x="355928" y="1261533"/>
                    </a:cubicBezTo>
                    <a:cubicBezTo>
                      <a:pt x="364395" y="1466144"/>
                      <a:pt x="207761" y="1630538"/>
                      <a:pt x="51128" y="179493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303F46F-2C1B-49CF-9D6D-590F7E07788B}"/>
                  </a:ext>
                </a:extLst>
              </p:cNvPr>
              <p:cNvSpPr txBox="1"/>
              <p:nvPr/>
            </p:nvSpPr>
            <p:spPr>
              <a:xfrm>
                <a:off x="7396433" y="1333416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T1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A4411C7-5E0C-4897-8FCA-2EE8288B71A1}"/>
                </a:ext>
              </a:extLst>
            </p:cNvPr>
            <p:cNvGrpSpPr/>
            <p:nvPr/>
          </p:nvGrpSpPr>
          <p:grpSpPr>
            <a:xfrm>
              <a:off x="9756307" y="1344235"/>
              <a:ext cx="734016" cy="1838394"/>
              <a:chOff x="7396433" y="1333416"/>
              <a:chExt cx="734016" cy="183839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393CDED-BCDE-41B3-85FC-8494991B9DCA}"/>
                  </a:ext>
                </a:extLst>
              </p:cNvPr>
              <p:cNvSpPr/>
              <p:nvPr/>
            </p:nvSpPr>
            <p:spPr>
              <a:xfrm>
                <a:off x="7774193" y="1376877"/>
                <a:ext cx="356256" cy="1794933"/>
              </a:xfrm>
              <a:custGeom>
                <a:avLst/>
                <a:gdLst>
                  <a:gd name="connsiteX0" fmla="*/ 305128 w 356256"/>
                  <a:gd name="connsiteY0" fmla="*/ 0 h 1794933"/>
                  <a:gd name="connsiteX1" fmla="*/ 328 w 356256"/>
                  <a:gd name="connsiteY1" fmla="*/ 567267 h 1794933"/>
                  <a:gd name="connsiteX2" fmla="*/ 355928 w 356256"/>
                  <a:gd name="connsiteY2" fmla="*/ 1261533 h 1794933"/>
                  <a:gd name="connsiteX3" fmla="*/ 51128 w 356256"/>
                  <a:gd name="connsiteY3" fmla="*/ 1794933 h 1794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56" h="1794933">
                    <a:moveTo>
                      <a:pt x="305128" y="0"/>
                    </a:moveTo>
                    <a:cubicBezTo>
                      <a:pt x="148494" y="178506"/>
                      <a:pt x="-8139" y="357012"/>
                      <a:pt x="328" y="567267"/>
                    </a:cubicBezTo>
                    <a:cubicBezTo>
                      <a:pt x="8795" y="777523"/>
                      <a:pt x="347461" y="1056922"/>
                      <a:pt x="355928" y="1261533"/>
                    </a:cubicBezTo>
                    <a:cubicBezTo>
                      <a:pt x="364395" y="1466144"/>
                      <a:pt x="207761" y="1630538"/>
                      <a:pt x="51128" y="179493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0B00B2B-3024-4603-BD4C-87579421D0EE}"/>
                  </a:ext>
                </a:extLst>
              </p:cNvPr>
              <p:cNvSpPr txBox="1"/>
              <p:nvPr/>
            </p:nvSpPr>
            <p:spPr>
              <a:xfrm>
                <a:off x="7396433" y="1333416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T2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728EF7-B6D8-42BD-85D5-FA91F7AC50EC}"/>
                </a:ext>
              </a:extLst>
            </p:cNvPr>
            <p:cNvGrpSpPr/>
            <p:nvPr/>
          </p:nvGrpSpPr>
          <p:grpSpPr>
            <a:xfrm>
              <a:off x="10988407" y="1322505"/>
              <a:ext cx="734016" cy="1838394"/>
              <a:chOff x="7396433" y="1333416"/>
              <a:chExt cx="734016" cy="1838394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FE91496-A0DF-43DA-B2DC-111F8131C9D4}"/>
                  </a:ext>
                </a:extLst>
              </p:cNvPr>
              <p:cNvSpPr/>
              <p:nvPr/>
            </p:nvSpPr>
            <p:spPr>
              <a:xfrm>
                <a:off x="7774193" y="1376877"/>
                <a:ext cx="356256" cy="1794933"/>
              </a:xfrm>
              <a:custGeom>
                <a:avLst/>
                <a:gdLst>
                  <a:gd name="connsiteX0" fmla="*/ 305128 w 356256"/>
                  <a:gd name="connsiteY0" fmla="*/ 0 h 1794933"/>
                  <a:gd name="connsiteX1" fmla="*/ 328 w 356256"/>
                  <a:gd name="connsiteY1" fmla="*/ 567267 h 1794933"/>
                  <a:gd name="connsiteX2" fmla="*/ 355928 w 356256"/>
                  <a:gd name="connsiteY2" fmla="*/ 1261533 h 1794933"/>
                  <a:gd name="connsiteX3" fmla="*/ 51128 w 356256"/>
                  <a:gd name="connsiteY3" fmla="*/ 1794933 h 1794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56" h="1794933">
                    <a:moveTo>
                      <a:pt x="305128" y="0"/>
                    </a:moveTo>
                    <a:cubicBezTo>
                      <a:pt x="148494" y="178506"/>
                      <a:pt x="-8139" y="357012"/>
                      <a:pt x="328" y="567267"/>
                    </a:cubicBezTo>
                    <a:cubicBezTo>
                      <a:pt x="8795" y="777523"/>
                      <a:pt x="347461" y="1056922"/>
                      <a:pt x="355928" y="1261533"/>
                    </a:cubicBezTo>
                    <a:cubicBezTo>
                      <a:pt x="364395" y="1466144"/>
                      <a:pt x="207761" y="1630538"/>
                      <a:pt x="51128" y="179493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3325286-1561-49E6-BCCF-C88C8DDAAECB}"/>
                  </a:ext>
                </a:extLst>
              </p:cNvPr>
              <p:cNvSpPr txBox="1"/>
              <p:nvPr/>
            </p:nvSpPr>
            <p:spPr>
              <a:xfrm>
                <a:off x="7396433" y="1333416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T3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31CDCA-C3C2-49EC-AEA4-427961135F63}"/>
                </a:ext>
              </a:extLst>
            </p:cNvPr>
            <p:cNvSpPr txBox="1"/>
            <p:nvPr/>
          </p:nvSpPr>
          <p:spPr>
            <a:xfrm>
              <a:off x="5829233" y="1894100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GPU Threads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41A38FC-7C86-4E8C-8D72-174D5B2D117C}"/>
              </a:ext>
            </a:extLst>
          </p:cNvPr>
          <p:cNvGrpSpPr/>
          <p:nvPr/>
        </p:nvGrpSpPr>
        <p:grpSpPr>
          <a:xfrm>
            <a:off x="5843222" y="358335"/>
            <a:ext cx="5893190" cy="1860124"/>
            <a:chOff x="5829233" y="1322505"/>
            <a:chExt cx="5893190" cy="186012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984E884-59BB-414A-BD5A-F2A57FC1230C}"/>
                </a:ext>
              </a:extLst>
            </p:cNvPr>
            <p:cNvGrpSpPr/>
            <p:nvPr/>
          </p:nvGrpSpPr>
          <p:grpSpPr>
            <a:xfrm>
              <a:off x="7396433" y="1333416"/>
              <a:ext cx="734016" cy="1838394"/>
              <a:chOff x="7396433" y="1333416"/>
              <a:chExt cx="734016" cy="1838394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985A78C-B146-4C69-B33D-0AA47EE92195}"/>
                  </a:ext>
                </a:extLst>
              </p:cNvPr>
              <p:cNvSpPr/>
              <p:nvPr/>
            </p:nvSpPr>
            <p:spPr>
              <a:xfrm>
                <a:off x="7774193" y="1376877"/>
                <a:ext cx="356256" cy="1794933"/>
              </a:xfrm>
              <a:custGeom>
                <a:avLst/>
                <a:gdLst>
                  <a:gd name="connsiteX0" fmla="*/ 305128 w 356256"/>
                  <a:gd name="connsiteY0" fmla="*/ 0 h 1794933"/>
                  <a:gd name="connsiteX1" fmla="*/ 328 w 356256"/>
                  <a:gd name="connsiteY1" fmla="*/ 567267 h 1794933"/>
                  <a:gd name="connsiteX2" fmla="*/ 355928 w 356256"/>
                  <a:gd name="connsiteY2" fmla="*/ 1261533 h 1794933"/>
                  <a:gd name="connsiteX3" fmla="*/ 51128 w 356256"/>
                  <a:gd name="connsiteY3" fmla="*/ 1794933 h 1794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56" h="1794933">
                    <a:moveTo>
                      <a:pt x="305128" y="0"/>
                    </a:moveTo>
                    <a:cubicBezTo>
                      <a:pt x="148494" y="178506"/>
                      <a:pt x="-8139" y="357012"/>
                      <a:pt x="328" y="567267"/>
                    </a:cubicBezTo>
                    <a:cubicBezTo>
                      <a:pt x="8795" y="777523"/>
                      <a:pt x="347461" y="1056922"/>
                      <a:pt x="355928" y="1261533"/>
                    </a:cubicBezTo>
                    <a:cubicBezTo>
                      <a:pt x="364395" y="1466144"/>
                      <a:pt x="207761" y="1630538"/>
                      <a:pt x="51128" y="1794933"/>
                    </a:cubicBezTo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92D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9A424D8-A583-425A-B3C3-542744CEB793}"/>
                  </a:ext>
                </a:extLst>
              </p:cNvPr>
              <p:cNvSpPr txBox="1"/>
              <p:nvPr/>
            </p:nvSpPr>
            <p:spPr>
              <a:xfrm>
                <a:off x="7396433" y="1333416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T0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083C912-85B8-4372-BFE7-C1174E381EE0}"/>
                </a:ext>
              </a:extLst>
            </p:cNvPr>
            <p:cNvGrpSpPr/>
            <p:nvPr/>
          </p:nvGrpSpPr>
          <p:grpSpPr>
            <a:xfrm>
              <a:off x="8576370" y="1322505"/>
              <a:ext cx="734016" cy="1838394"/>
              <a:chOff x="7396433" y="1333416"/>
              <a:chExt cx="734016" cy="1838394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4FD9D69-9AEA-4534-B074-C23268C5B35E}"/>
                  </a:ext>
                </a:extLst>
              </p:cNvPr>
              <p:cNvSpPr/>
              <p:nvPr/>
            </p:nvSpPr>
            <p:spPr>
              <a:xfrm>
                <a:off x="7774193" y="1376877"/>
                <a:ext cx="356256" cy="1794933"/>
              </a:xfrm>
              <a:custGeom>
                <a:avLst/>
                <a:gdLst>
                  <a:gd name="connsiteX0" fmla="*/ 305128 w 356256"/>
                  <a:gd name="connsiteY0" fmla="*/ 0 h 1794933"/>
                  <a:gd name="connsiteX1" fmla="*/ 328 w 356256"/>
                  <a:gd name="connsiteY1" fmla="*/ 567267 h 1794933"/>
                  <a:gd name="connsiteX2" fmla="*/ 355928 w 356256"/>
                  <a:gd name="connsiteY2" fmla="*/ 1261533 h 1794933"/>
                  <a:gd name="connsiteX3" fmla="*/ 51128 w 356256"/>
                  <a:gd name="connsiteY3" fmla="*/ 1794933 h 1794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56" h="1794933">
                    <a:moveTo>
                      <a:pt x="305128" y="0"/>
                    </a:moveTo>
                    <a:cubicBezTo>
                      <a:pt x="148494" y="178506"/>
                      <a:pt x="-8139" y="357012"/>
                      <a:pt x="328" y="567267"/>
                    </a:cubicBezTo>
                    <a:cubicBezTo>
                      <a:pt x="8795" y="777523"/>
                      <a:pt x="347461" y="1056922"/>
                      <a:pt x="355928" y="1261533"/>
                    </a:cubicBezTo>
                    <a:cubicBezTo>
                      <a:pt x="364395" y="1466144"/>
                      <a:pt x="207761" y="1630538"/>
                      <a:pt x="51128" y="1794933"/>
                    </a:cubicBezTo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92D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B6C6F5F-1BC2-49AA-B730-57ECD5D90F65}"/>
                  </a:ext>
                </a:extLst>
              </p:cNvPr>
              <p:cNvSpPr txBox="1"/>
              <p:nvPr/>
            </p:nvSpPr>
            <p:spPr>
              <a:xfrm>
                <a:off x="7396433" y="1333416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T1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2F9239D-432F-4122-9F1C-210D1F49BD17}"/>
                </a:ext>
              </a:extLst>
            </p:cNvPr>
            <p:cNvGrpSpPr/>
            <p:nvPr/>
          </p:nvGrpSpPr>
          <p:grpSpPr>
            <a:xfrm>
              <a:off x="9756307" y="1344235"/>
              <a:ext cx="734016" cy="1838394"/>
              <a:chOff x="7396433" y="1333416"/>
              <a:chExt cx="734016" cy="1838394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6980090-E0BF-4365-AA35-1EF42D914580}"/>
                  </a:ext>
                </a:extLst>
              </p:cNvPr>
              <p:cNvSpPr/>
              <p:nvPr/>
            </p:nvSpPr>
            <p:spPr>
              <a:xfrm>
                <a:off x="7774193" y="1376877"/>
                <a:ext cx="356256" cy="1794933"/>
              </a:xfrm>
              <a:custGeom>
                <a:avLst/>
                <a:gdLst>
                  <a:gd name="connsiteX0" fmla="*/ 305128 w 356256"/>
                  <a:gd name="connsiteY0" fmla="*/ 0 h 1794933"/>
                  <a:gd name="connsiteX1" fmla="*/ 328 w 356256"/>
                  <a:gd name="connsiteY1" fmla="*/ 567267 h 1794933"/>
                  <a:gd name="connsiteX2" fmla="*/ 355928 w 356256"/>
                  <a:gd name="connsiteY2" fmla="*/ 1261533 h 1794933"/>
                  <a:gd name="connsiteX3" fmla="*/ 51128 w 356256"/>
                  <a:gd name="connsiteY3" fmla="*/ 1794933 h 1794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56" h="1794933">
                    <a:moveTo>
                      <a:pt x="305128" y="0"/>
                    </a:moveTo>
                    <a:cubicBezTo>
                      <a:pt x="148494" y="178506"/>
                      <a:pt x="-8139" y="357012"/>
                      <a:pt x="328" y="567267"/>
                    </a:cubicBezTo>
                    <a:cubicBezTo>
                      <a:pt x="8795" y="777523"/>
                      <a:pt x="347461" y="1056922"/>
                      <a:pt x="355928" y="1261533"/>
                    </a:cubicBezTo>
                    <a:cubicBezTo>
                      <a:pt x="364395" y="1466144"/>
                      <a:pt x="207761" y="1630538"/>
                      <a:pt x="51128" y="1794933"/>
                    </a:cubicBezTo>
                  </a:path>
                </a:pathLst>
              </a:custGeom>
              <a:noFill/>
              <a:ln w="381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350AADB-7933-4E0B-863F-994538D32873}"/>
                  </a:ext>
                </a:extLst>
              </p:cNvPr>
              <p:cNvSpPr txBox="1"/>
              <p:nvPr/>
            </p:nvSpPr>
            <p:spPr>
              <a:xfrm>
                <a:off x="7396433" y="1333416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T2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C179ECA-A57F-4C22-8A2C-D22257C18CB4}"/>
                </a:ext>
              </a:extLst>
            </p:cNvPr>
            <p:cNvGrpSpPr/>
            <p:nvPr/>
          </p:nvGrpSpPr>
          <p:grpSpPr>
            <a:xfrm>
              <a:off x="10988407" y="1322505"/>
              <a:ext cx="734016" cy="1838394"/>
              <a:chOff x="7396433" y="1333416"/>
              <a:chExt cx="734016" cy="1838394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7C3F052-4025-42AD-AE90-88B66E277168}"/>
                  </a:ext>
                </a:extLst>
              </p:cNvPr>
              <p:cNvSpPr/>
              <p:nvPr/>
            </p:nvSpPr>
            <p:spPr>
              <a:xfrm>
                <a:off x="7774193" y="1376877"/>
                <a:ext cx="356256" cy="1794933"/>
              </a:xfrm>
              <a:custGeom>
                <a:avLst/>
                <a:gdLst>
                  <a:gd name="connsiteX0" fmla="*/ 305128 w 356256"/>
                  <a:gd name="connsiteY0" fmla="*/ 0 h 1794933"/>
                  <a:gd name="connsiteX1" fmla="*/ 328 w 356256"/>
                  <a:gd name="connsiteY1" fmla="*/ 567267 h 1794933"/>
                  <a:gd name="connsiteX2" fmla="*/ 355928 w 356256"/>
                  <a:gd name="connsiteY2" fmla="*/ 1261533 h 1794933"/>
                  <a:gd name="connsiteX3" fmla="*/ 51128 w 356256"/>
                  <a:gd name="connsiteY3" fmla="*/ 1794933 h 1794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6256" h="1794933">
                    <a:moveTo>
                      <a:pt x="305128" y="0"/>
                    </a:moveTo>
                    <a:cubicBezTo>
                      <a:pt x="148494" y="178506"/>
                      <a:pt x="-8139" y="357012"/>
                      <a:pt x="328" y="567267"/>
                    </a:cubicBezTo>
                    <a:cubicBezTo>
                      <a:pt x="8795" y="777523"/>
                      <a:pt x="347461" y="1056922"/>
                      <a:pt x="355928" y="1261533"/>
                    </a:cubicBezTo>
                    <a:cubicBezTo>
                      <a:pt x="364395" y="1466144"/>
                      <a:pt x="207761" y="1630538"/>
                      <a:pt x="51128" y="1794933"/>
                    </a:cubicBezTo>
                  </a:path>
                </a:pathLst>
              </a:custGeom>
              <a:noFill/>
              <a:ln w="381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B3A97BF-AF4B-4EE4-B449-79DE9B3C984A}"/>
                  </a:ext>
                </a:extLst>
              </p:cNvPr>
              <p:cNvSpPr txBox="1"/>
              <p:nvPr/>
            </p:nvSpPr>
            <p:spPr>
              <a:xfrm>
                <a:off x="7396433" y="1333416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T3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0632CD9-3133-4ED6-B3FA-425FB52F2231}"/>
                </a:ext>
              </a:extLst>
            </p:cNvPr>
            <p:cNvSpPr txBox="1"/>
            <p:nvPr/>
          </p:nvSpPr>
          <p:spPr>
            <a:xfrm>
              <a:off x="5829233" y="1894100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GPU Threads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CA257B2-EC06-4A7F-9926-0EE7CF2BE42A}"/>
              </a:ext>
            </a:extLst>
          </p:cNvPr>
          <p:cNvSpPr txBox="1"/>
          <p:nvPr/>
        </p:nvSpPr>
        <p:spPr>
          <a:xfrm>
            <a:off x="4522236" y="4442279"/>
            <a:ext cx="7596951" cy="64633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Not all states are active all the time.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9A38D7-E473-49FC-AF9F-3EF7F9707107}"/>
              </a:ext>
            </a:extLst>
          </p:cNvPr>
          <p:cNvSpPr/>
          <p:nvPr/>
        </p:nvSpPr>
        <p:spPr>
          <a:xfrm>
            <a:off x="4429228" y="5029983"/>
            <a:ext cx="7367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385" algn="ctr"/>
            <a:r>
              <a:rPr lang="en-US" sz="2400" b="1" dirty="0">
                <a:solidFill>
                  <a:srgbClr val="FF0000"/>
                </a:solidFill>
              </a:rPr>
              <a:t>Average = 0.39%, Maximum = 3.05%</a:t>
            </a:r>
            <a:endParaRPr 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38B11D3-F356-426D-8502-CEB50B0E8CE2}"/>
              </a:ext>
            </a:extLst>
          </p:cNvPr>
          <p:cNvSpPr txBox="1"/>
          <p:nvPr/>
        </p:nvSpPr>
        <p:spPr>
          <a:xfrm>
            <a:off x="2682245" y="5753202"/>
            <a:ext cx="6827510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Problem #2: </a:t>
            </a:r>
            <a:r>
              <a:rPr lang="en-US" sz="3600" b="1" dirty="0">
                <a:sym typeface="Wingdings" panose="05000000000000000000" pitchFamily="2" charset="2"/>
              </a:rPr>
              <a:t>Thread Utilization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998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" grpId="0"/>
      <p:bldP spid="74" grpId="0" animBg="1"/>
    </p:bldLst>
  </p:timing>
</p:sld>
</file>

<file path=ppt/theme/theme1.xml><?xml version="1.0" encoding="utf-8"?>
<a:theme xmlns:a="http://schemas.openxmlformats.org/drawingml/2006/main" name="informal_presentation_powerpoint_2">
  <a:themeElements>
    <a:clrScheme name="Custom WM">
      <a:dk1>
        <a:sysClr val="windowText" lastClr="000000"/>
      </a:dk1>
      <a:lt1>
        <a:sysClr val="window" lastClr="FFFFFF"/>
      </a:lt1>
      <a:dk2>
        <a:srgbClr val="B9975B"/>
      </a:dk2>
      <a:lt2>
        <a:srgbClr val="EEECE1"/>
      </a:lt2>
      <a:accent1>
        <a:srgbClr val="115740"/>
      </a:accent1>
      <a:accent2>
        <a:srgbClr val="D0D3D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6600"/>
      </a:hlink>
      <a:folHlink>
        <a:srgbClr val="0066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8694</TotalTime>
  <Words>3028</Words>
  <Application>Microsoft Office PowerPoint</Application>
  <PresentationFormat>Widescreen</PresentationFormat>
  <Paragraphs>739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  <vt:variant>
        <vt:lpstr>Custom Shows</vt:lpstr>
      </vt:variant>
      <vt:variant>
        <vt:i4>5</vt:i4>
      </vt:variant>
    </vt:vector>
  </HeadingPairs>
  <TitlesOfParts>
    <vt:vector size="35" baseType="lpstr">
      <vt:lpstr>Avenir Next Regular</vt:lpstr>
      <vt:lpstr>Arial</vt:lpstr>
      <vt:lpstr>Calibri</vt:lpstr>
      <vt:lpstr>Courier New</vt:lpstr>
      <vt:lpstr>informal_presentation_powerpoint_2</vt:lpstr>
      <vt:lpstr>Why GPUs are Slow at Executing NFAs and How to Make them Faster</vt:lpstr>
      <vt:lpstr>Automata (Finite State Machines) Processing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New Transition Table</vt:lpstr>
      <vt:lpstr>Matchset Compression (MaC)</vt:lpstr>
      <vt:lpstr>Matchset Compression (MaC)</vt:lpstr>
      <vt:lpstr>Scope of Matchset Compression (MaC)</vt:lpstr>
      <vt:lpstr>Outline</vt:lpstr>
      <vt:lpstr>Activity of States</vt:lpstr>
      <vt:lpstr>Activity-based Processing</vt:lpstr>
      <vt:lpstr>PowerPoint Presentation</vt:lpstr>
      <vt:lpstr>PowerPoint Presentation</vt:lpstr>
      <vt:lpstr>Outline</vt:lpstr>
      <vt:lpstr>Evaluation</vt:lpstr>
      <vt:lpstr>Evaluation</vt:lpstr>
      <vt:lpstr>Contributions</vt:lpstr>
      <vt:lpstr>Why not IPC?</vt:lpstr>
      <vt:lpstr>Overhead</vt:lpstr>
      <vt:lpstr>Related Work</vt:lpstr>
      <vt:lpstr>Core Partitioning</vt:lpstr>
      <vt:lpstr>Cache Partitioning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GPUs are Slow at Executing NFAs and How to Make them Faster</dc:title>
  <dc:creator>Liu Hongyuan</dc:creator>
  <cp:lastModifiedBy>Liu Hongyuan</cp:lastModifiedBy>
  <cp:revision>479</cp:revision>
  <dcterms:created xsi:type="dcterms:W3CDTF">2020-02-27T04:33:55Z</dcterms:created>
  <dcterms:modified xsi:type="dcterms:W3CDTF">2020-03-15T19:03:04Z</dcterms:modified>
</cp:coreProperties>
</file>