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6" r:id="rId2"/>
    <p:sldMasterId id="2147483663" r:id="rId3"/>
  </p:sldMasterIdLst>
  <p:notesMasterIdLst>
    <p:notesMasterId r:id="rId57"/>
  </p:notesMasterIdLst>
  <p:handoutMasterIdLst>
    <p:handoutMasterId r:id="rId58"/>
  </p:handoutMasterIdLst>
  <p:sldIdLst>
    <p:sldId id="256" r:id="rId4"/>
    <p:sldId id="706" r:id="rId5"/>
    <p:sldId id="676" r:id="rId6"/>
    <p:sldId id="701" r:id="rId7"/>
    <p:sldId id="702" r:id="rId8"/>
    <p:sldId id="677" r:id="rId9"/>
    <p:sldId id="678" r:id="rId10"/>
    <p:sldId id="679" r:id="rId11"/>
    <p:sldId id="680" r:id="rId12"/>
    <p:sldId id="681" r:id="rId13"/>
    <p:sldId id="682" r:id="rId14"/>
    <p:sldId id="683"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699" r:id="rId31"/>
    <p:sldId id="700" r:id="rId32"/>
    <p:sldId id="704" r:id="rId33"/>
    <p:sldId id="588" r:id="rId34"/>
    <p:sldId id="648" r:id="rId35"/>
    <p:sldId id="649" r:id="rId36"/>
    <p:sldId id="650" r:id="rId37"/>
    <p:sldId id="705" r:id="rId38"/>
    <p:sldId id="651" r:id="rId39"/>
    <p:sldId id="675" r:id="rId40"/>
    <p:sldId id="703" r:id="rId41"/>
    <p:sldId id="657" r:id="rId42"/>
    <p:sldId id="658" r:id="rId43"/>
    <p:sldId id="659" r:id="rId44"/>
    <p:sldId id="660" r:id="rId45"/>
    <p:sldId id="661" r:id="rId46"/>
    <p:sldId id="662" r:id="rId47"/>
    <p:sldId id="673" r:id="rId48"/>
    <p:sldId id="674" r:id="rId49"/>
    <p:sldId id="663" r:id="rId50"/>
    <p:sldId id="664" r:id="rId51"/>
    <p:sldId id="665" r:id="rId52"/>
    <p:sldId id="666" r:id="rId53"/>
    <p:sldId id="667" r:id="rId54"/>
    <p:sldId id="668" r:id="rId55"/>
    <p:sldId id="669" r:id="rId56"/>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5A11FD"/>
    <a:srgbClr val="51DC00"/>
    <a:srgbClr val="00A091"/>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70" autoAdjust="0"/>
    <p:restoredTop sz="90525" autoAdjust="0"/>
  </p:normalViewPr>
  <p:slideViewPr>
    <p:cSldViewPr>
      <p:cViewPr>
        <p:scale>
          <a:sx n="110" d="100"/>
          <a:sy n="110" d="100"/>
        </p:scale>
        <p:origin x="528" y="26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Tor\Documents\My%20Dropbox\Stuff\QuadroFX5800-GPGPU-sim.diff.xls" TargetMode="External"/><Relationship Id="rId3"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CA" sz="1800" b="0" i="0" u="none" strike="noStrike" baseline="0">
                <a:solidFill>
                  <a:srgbClr val="000000"/>
                </a:solidFill>
                <a:latin typeface="Arial"/>
                <a:ea typeface="Arial"/>
                <a:cs typeface="Arial"/>
              </a:defRPr>
            </a:pPr>
            <a:r>
              <a:rPr lang="en-CA"/>
              <a:t>HW - GPGPU-Sim Comparison</a:t>
            </a:r>
          </a:p>
        </c:rich>
      </c:tx>
      <c:layout>
        <c:manualLayout>
          <c:xMode val="edge"/>
          <c:yMode val="edge"/>
          <c:x val="0.227202495914426"/>
          <c:y val="0.0297767544808111"/>
        </c:manualLayout>
      </c:layout>
      <c:overlay val="0"/>
      <c:spPr>
        <a:noFill/>
        <a:ln w="25400">
          <a:noFill/>
        </a:ln>
      </c:spPr>
    </c:title>
    <c:autoTitleDeleted val="0"/>
    <c:plotArea>
      <c:layout>
        <c:manualLayout>
          <c:layoutTarget val="inner"/>
          <c:xMode val="edge"/>
          <c:yMode val="edge"/>
          <c:x val="0.151986879326325"/>
          <c:y val="0.166253001019574"/>
          <c:w val="0.691293053646144"/>
          <c:h val="0.679900332527812"/>
        </c:manualLayout>
      </c:layout>
      <c:scatterChart>
        <c:scatterStyle val="lineMarker"/>
        <c:varyColors val="0"/>
        <c:ser>
          <c:idx val="2"/>
          <c:order val="0"/>
          <c:tx>
            <c:v>tor 1</c:v>
          </c:tx>
          <c:spPr>
            <a:ln w="28575">
              <a:noFill/>
            </a:ln>
          </c:spPr>
          <c:marker>
            <c:spPr>
              <a:solidFill>
                <a:srgbClr val="9BBB59"/>
              </a:solidFill>
              <a:ln>
                <a:solidFill>
                  <a:srgbClr val="99CC00"/>
                </a:solidFill>
                <a:prstDash val="solid"/>
              </a:ln>
            </c:spPr>
          </c:marker>
          <c:xVal>
            <c:numRef>
              <c:f>'data '!$K$3:$K$100</c:f>
              <c:numCache>
                <c:formatCode>0.00</c:formatCode>
                <c:ptCount val="98"/>
                <c:pt idx="0">
                  <c:v>57.5684544172471</c:v>
                </c:pt>
                <c:pt idx="1">
                  <c:v>61.30657748049032</c:v>
                </c:pt>
                <c:pt idx="2">
                  <c:v>63.89960492679526</c:v>
                </c:pt>
                <c:pt idx="3">
                  <c:v>63.11444652908047</c:v>
                </c:pt>
                <c:pt idx="4">
                  <c:v>64.37045541523148</c:v>
                </c:pt>
                <c:pt idx="5">
                  <c:v>22.1061685917916</c:v>
                </c:pt>
                <c:pt idx="6">
                  <c:v>21.6903785869303</c:v>
                </c:pt>
                <c:pt idx="7">
                  <c:v>22.86600496277914</c:v>
                </c:pt>
                <c:pt idx="8">
                  <c:v>24.19270149645576</c:v>
                </c:pt>
                <c:pt idx="9">
                  <c:v>18.19563152896485</c:v>
                </c:pt>
                <c:pt idx="10">
                  <c:v>18.99286280729579</c:v>
                </c:pt>
                <c:pt idx="11">
                  <c:v>10.68950243614352</c:v>
                </c:pt>
                <c:pt idx="12">
                  <c:v>10.567800321121</c:v>
                </c:pt>
                <c:pt idx="13">
                  <c:v>73.17903335602385</c:v>
                </c:pt>
                <c:pt idx="14">
                  <c:v>79.89594946116686</c:v>
                </c:pt>
                <c:pt idx="15">
                  <c:v>44.64794464794447</c:v>
                </c:pt>
                <c:pt idx="16">
                  <c:v>43.05337519623232</c:v>
                </c:pt>
                <c:pt idx="17">
                  <c:v>34.38034188034187</c:v>
                </c:pt>
                <c:pt idx="18">
                  <c:v>37.50582750582732</c:v>
                </c:pt>
                <c:pt idx="19">
                  <c:v>18.51762820512819</c:v>
                </c:pt>
                <c:pt idx="20">
                  <c:v>17.63583638583638</c:v>
                </c:pt>
                <c:pt idx="21">
                  <c:v>22.32397232397232</c:v>
                </c:pt>
                <c:pt idx="22">
                  <c:v>24.10989010989014</c:v>
                </c:pt>
                <c:pt idx="23">
                  <c:v>10.91852226720648</c:v>
                </c:pt>
                <c:pt idx="24">
                  <c:v>11.81220914317</c:v>
                </c:pt>
                <c:pt idx="25">
                  <c:v>3.590496288510807</c:v>
                </c:pt>
                <c:pt idx="26">
                  <c:v>193.009957072457</c:v>
                </c:pt>
                <c:pt idx="27">
                  <c:v>108.9533417402269</c:v>
                </c:pt>
                <c:pt idx="28">
                  <c:v>116.1801926316243</c:v>
                </c:pt>
                <c:pt idx="29">
                  <c:v>114.083269405119</c:v>
                </c:pt>
                <c:pt idx="30">
                  <c:v>121.3441139381353</c:v>
                </c:pt>
                <c:pt idx="31">
                  <c:v>0.0253036437246964</c:v>
                </c:pt>
                <c:pt idx="32">
                  <c:v>0.0256410256410257</c:v>
                </c:pt>
                <c:pt idx="33">
                  <c:v>16.9178185096154</c:v>
                </c:pt>
                <c:pt idx="34">
                  <c:v>0.0224749843652283</c:v>
                </c:pt>
                <c:pt idx="35">
                  <c:v>42.27727075184684</c:v>
                </c:pt>
                <c:pt idx="36">
                  <c:v>44.80884385076</c:v>
                </c:pt>
                <c:pt idx="37">
                  <c:v>66.24601205246337</c:v>
                </c:pt>
                <c:pt idx="38">
                  <c:v>41.80489901160259</c:v>
                </c:pt>
                <c:pt idx="39">
                  <c:v>42.76043956043956</c:v>
                </c:pt>
                <c:pt idx="40">
                  <c:v>69.22336090875415</c:v>
                </c:pt>
                <c:pt idx="41">
                  <c:v>65.6410256410257</c:v>
                </c:pt>
                <c:pt idx="42">
                  <c:v>41.57264957264937</c:v>
                </c:pt>
                <c:pt idx="43">
                  <c:v>44.54212454212456</c:v>
                </c:pt>
                <c:pt idx="44">
                  <c:v>70.9311740890689</c:v>
                </c:pt>
                <c:pt idx="45">
                  <c:v>0.910064799331103</c:v>
                </c:pt>
                <c:pt idx="46">
                  <c:v>83.3727810650883</c:v>
                </c:pt>
                <c:pt idx="47">
                  <c:v>115.6273515886287</c:v>
                </c:pt>
                <c:pt idx="48">
                  <c:v>28.34697217675941</c:v>
                </c:pt>
                <c:pt idx="49">
                  <c:v>77.36263736263714</c:v>
                </c:pt>
                <c:pt idx="50">
                  <c:v>55.18493306103925</c:v>
                </c:pt>
                <c:pt idx="51">
                  <c:v>53.31484706238602</c:v>
                </c:pt>
                <c:pt idx="52">
                  <c:v>119.4968694096602</c:v>
                </c:pt>
                <c:pt idx="53">
                  <c:v>30.06075594271371</c:v>
                </c:pt>
                <c:pt idx="54">
                  <c:v>120.1269457458063</c:v>
                </c:pt>
                <c:pt idx="55">
                  <c:v>137.758547008547</c:v>
                </c:pt>
                <c:pt idx="56">
                  <c:v>60.64750633981403</c:v>
                </c:pt>
                <c:pt idx="57">
                  <c:v>61.87133494308383</c:v>
                </c:pt>
                <c:pt idx="58">
                  <c:v>0.16457100591716</c:v>
                </c:pt>
                <c:pt idx="59">
                  <c:v>110.0077924969386</c:v>
                </c:pt>
                <c:pt idx="60">
                  <c:v>61.55286660904606</c:v>
                </c:pt>
                <c:pt idx="61">
                  <c:v>97.96703296703296</c:v>
                </c:pt>
                <c:pt idx="62">
                  <c:v>59.79789886039886</c:v>
                </c:pt>
                <c:pt idx="63">
                  <c:v>3.407787485357282</c:v>
                </c:pt>
                <c:pt idx="64">
                  <c:v>0.269945426195426</c:v>
                </c:pt>
                <c:pt idx="65">
                  <c:v>16.56760551395507</c:v>
                </c:pt>
                <c:pt idx="66">
                  <c:v>1.185260052447552</c:v>
                </c:pt>
                <c:pt idx="67">
                  <c:v>65.56520890277235</c:v>
                </c:pt>
                <c:pt idx="68">
                  <c:v>3.54266034097828</c:v>
                </c:pt>
                <c:pt idx="69">
                  <c:v>0.265167631041525</c:v>
                </c:pt>
                <c:pt idx="70">
                  <c:v>18.00134060650888</c:v>
                </c:pt>
                <c:pt idx="71">
                  <c:v>1.37240637651822</c:v>
                </c:pt>
                <c:pt idx="72">
                  <c:v>91.19037387193808</c:v>
                </c:pt>
                <c:pt idx="73">
                  <c:v>21.16462976276059</c:v>
                </c:pt>
                <c:pt idx="74">
                  <c:v>86.39205955334988</c:v>
                </c:pt>
                <c:pt idx="75">
                  <c:v>21.82761816496756</c:v>
                </c:pt>
                <c:pt idx="76">
                  <c:v>82.15195847097688</c:v>
                </c:pt>
                <c:pt idx="81">
                  <c:v>1.006993006993007</c:v>
                </c:pt>
              </c:numCache>
            </c:numRef>
          </c:xVal>
          <c:yVal>
            <c:numRef>
              <c:f>'data '!$L$3:$L$100</c:f>
              <c:numCache>
                <c:formatCode>0.00</c:formatCode>
                <c:ptCount val="98"/>
                <c:pt idx="0">
                  <c:v>69.15118351258931</c:v>
                </c:pt>
                <c:pt idx="1">
                  <c:v>49.4199056391822</c:v>
                </c:pt>
                <c:pt idx="2">
                  <c:v>54.8822355289421</c:v>
                </c:pt>
                <c:pt idx="3">
                  <c:v>54.54398054316985</c:v>
                </c:pt>
                <c:pt idx="4">
                  <c:v>64.35198469631762</c:v>
                </c:pt>
                <c:pt idx="5">
                  <c:v>20.75869032165009</c:v>
                </c:pt>
                <c:pt idx="6">
                  <c:v>20.66331658291457</c:v>
                </c:pt>
                <c:pt idx="7">
                  <c:v>26.02188492763857</c:v>
                </c:pt>
                <c:pt idx="8">
                  <c:v>30.36243822075781</c:v>
                </c:pt>
                <c:pt idx="9">
                  <c:v>20.44278474259802</c:v>
                </c:pt>
                <c:pt idx="10">
                  <c:v>20.8430785966821</c:v>
                </c:pt>
                <c:pt idx="11">
                  <c:v>11.6258530710558</c:v>
                </c:pt>
                <c:pt idx="12">
                  <c:v>12.58309797957854</c:v>
                </c:pt>
                <c:pt idx="13">
                  <c:v>86.64987405541561</c:v>
                </c:pt>
                <c:pt idx="14">
                  <c:v>98.11751283513975</c:v>
                </c:pt>
                <c:pt idx="15">
                  <c:v>52.08308605341209</c:v>
                </c:pt>
                <c:pt idx="16">
                  <c:v>58.11920529801324</c:v>
                </c:pt>
                <c:pt idx="17">
                  <c:v>47.42815033161388</c:v>
                </c:pt>
                <c:pt idx="18">
                  <c:v>43.13672922252015</c:v>
                </c:pt>
                <c:pt idx="19">
                  <c:v>22.94935451837138</c:v>
                </c:pt>
                <c:pt idx="20">
                  <c:v>23.40253164556944</c:v>
                </c:pt>
                <c:pt idx="21">
                  <c:v>31.9359534206696</c:v>
                </c:pt>
                <c:pt idx="22">
                  <c:v>32.50370370370371</c:v>
                </c:pt>
                <c:pt idx="23">
                  <c:v>13.86902370429892</c:v>
                </c:pt>
                <c:pt idx="24">
                  <c:v>13.93058918482647</c:v>
                </c:pt>
                <c:pt idx="25">
                  <c:v>4.308029556650244</c:v>
                </c:pt>
                <c:pt idx="26">
                  <c:v>168.5972969564486</c:v>
                </c:pt>
                <c:pt idx="27">
                  <c:v>130.6439854191979</c:v>
                </c:pt>
                <c:pt idx="28">
                  <c:v>140.4016441573695</c:v>
                </c:pt>
                <c:pt idx="29">
                  <c:v>141.2490016189962</c:v>
                </c:pt>
                <c:pt idx="30">
                  <c:v>134.6231869149264</c:v>
                </c:pt>
                <c:pt idx="31">
                  <c:v>0.0417536534446764</c:v>
                </c:pt>
                <c:pt idx="32">
                  <c:v>0.0355555555555556</c:v>
                </c:pt>
                <c:pt idx="33">
                  <c:v>20.27701080432168</c:v>
                </c:pt>
                <c:pt idx="34">
                  <c:v>0.0296697626418989</c:v>
                </c:pt>
                <c:pt idx="35">
                  <c:v>41.32979288369619</c:v>
                </c:pt>
                <c:pt idx="36">
                  <c:v>47.1660606060606</c:v>
                </c:pt>
                <c:pt idx="37">
                  <c:v>79.36860732613664</c:v>
                </c:pt>
                <c:pt idx="38">
                  <c:v>50.76581865622961</c:v>
                </c:pt>
                <c:pt idx="39">
                  <c:v>48.48847352024919</c:v>
                </c:pt>
                <c:pt idx="40">
                  <c:v>82.62932940309505</c:v>
                </c:pt>
                <c:pt idx="41">
                  <c:v>71.0072992700731</c:v>
                </c:pt>
                <c:pt idx="42">
                  <c:v>47.3958587088916</c:v>
                </c:pt>
                <c:pt idx="43">
                  <c:v>51.09914642153642</c:v>
                </c:pt>
                <c:pt idx="44">
                  <c:v>85.59389312977098</c:v>
                </c:pt>
                <c:pt idx="45">
                  <c:v>1.333460949464012</c:v>
                </c:pt>
                <c:pt idx="46">
                  <c:v>77.57075268817206</c:v>
                </c:pt>
                <c:pt idx="47">
                  <c:v>144.3531445720252</c:v>
                </c:pt>
                <c:pt idx="48">
                  <c:v>34.56751971672301</c:v>
                </c:pt>
                <c:pt idx="49">
                  <c:v>85.79329739864073</c:v>
                </c:pt>
                <c:pt idx="50">
                  <c:v>59.09187547456339</c:v>
                </c:pt>
                <c:pt idx="51">
                  <c:v>56.76602176541714</c:v>
                </c:pt>
                <c:pt idx="52">
                  <c:v>134.4377358490566</c:v>
                </c:pt>
                <c:pt idx="53">
                  <c:v>27.75942463698956</c:v>
                </c:pt>
                <c:pt idx="54">
                  <c:v>119.6657884832517</c:v>
                </c:pt>
                <c:pt idx="55">
                  <c:v>121.7008022652195</c:v>
                </c:pt>
                <c:pt idx="56">
                  <c:v>54.49753133308016</c:v>
                </c:pt>
                <c:pt idx="57">
                  <c:v>58.34193941858101</c:v>
                </c:pt>
                <c:pt idx="58">
                  <c:v>0.232039397450753</c:v>
                </c:pt>
                <c:pt idx="59">
                  <c:v>129.5575221238938</c:v>
                </c:pt>
                <c:pt idx="60">
                  <c:v>90.79415670650732</c:v>
                </c:pt>
                <c:pt idx="61">
                  <c:v>99.7676316300758</c:v>
                </c:pt>
                <c:pt idx="62">
                  <c:v>72.37607758620641</c:v>
                </c:pt>
                <c:pt idx="63">
                  <c:v>3.874514428412874</c:v>
                </c:pt>
                <c:pt idx="64">
                  <c:v>0.300361445783132</c:v>
                </c:pt>
                <c:pt idx="65">
                  <c:v>17.15440528634361</c:v>
                </c:pt>
                <c:pt idx="66">
                  <c:v>1.112564102564102</c:v>
                </c:pt>
                <c:pt idx="67">
                  <c:v>75.55118110236218</c:v>
                </c:pt>
                <c:pt idx="68">
                  <c:v>4.0533381712627</c:v>
                </c:pt>
                <c:pt idx="69">
                  <c:v>0.299064299424184</c:v>
                </c:pt>
                <c:pt idx="70">
                  <c:v>18.09502788104088</c:v>
                </c:pt>
                <c:pt idx="71">
                  <c:v>1.475850340136054</c:v>
                </c:pt>
                <c:pt idx="72">
                  <c:v>83.34430402763887</c:v>
                </c:pt>
                <c:pt idx="73">
                  <c:v>18.54488188976378</c:v>
                </c:pt>
                <c:pt idx="74">
                  <c:v>91.68136932192233</c:v>
                </c:pt>
                <c:pt idx="75">
                  <c:v>15.57671957671958</c:v>
                </c:pt>
                <c:pt idx="76">
                  <c:v>102.929785661493</c:v>
                </c:pt>
                <c:pt idx="79">
                  <c:v>52.23000000000001</c:v>
                </c:pt>
                <c:pt idx="81">
                  <c:v>1.936134453781513</c:v>
                </c:pt>
                <c:pt idx="83">
                  <c:v>1.922689075630253</c:v>
                </c:pt>
              </c:numCache>
            </c:numRef>
          </c:yVal>
          <c:smooth val="0"/>
        </c:ser>
        <c:ser>
          <c:idx val="0"/>
          <c:order val="1"/>
          <c:tx>
            <c:v>tor 2</c:v>
          </c:tx>
          <c:spPr>
            <a:ln w="28575">
              <a:noFill/>
            </a:ln>
          </c:spPr>
          <c:marker>
            <c:spPr>
              <a:solidFill>
                <a:srgbClr val="4F81BD"/>
              </a:solidFill>
              <a:ln>
                <a:solidFill>
                  <a:srgbClr val="666699"/>
                </a:solidFill>
                <a:prstDash val="solid"/>
              </a:ln>
            </c:spPr>
          </c:marker>
          <c:xVal>
            <c:numRef>
              <c:f>'data tor (2)'!$K$3:$K$100</c:f>
              <c:numCache>
                <c:formatCode>0.00</c:formatCode>
                <c:ptCount val="98"/>
                <c:pt idx="0">
                  <c:v>57.5684544172471</c:v>
                </c:pt>
                <c:pt idx="1">
                  <c:v>61.30657748049032</c:v>
                </c:pt>
                <c:pt idx="2">
                  <c:v>63.89960492679526</c:v>
                </c:pt>
                <c:pt idx="3">
                  <c:v>63.11444652908047</c:v>
                </c:pt>
                <c:pt idx="4">
                  <c:v>64.37045541523148</c:v>
                </c:pt>
                <c:pt idx="5">
                  <c:v>22.1061685917916</c:v>
                </c:pt>
                <c:pt idx="6">
                  <c:v>21.6903785869303</c:v>
                </c:pt>
                <c:pt idx="7">
                  <c:v>22.86600496277914</c:v>
                </c:pt>
                <c:pt idx="8">
                  <c:v>24.19270149645576</c:v>
                </c:pt>
                <c:pt idx="9">
                  <c:v>18.19563152896485</c:v>
                </c:pt>
                <c:pt idx="10">
                  <c:v>18.99286280729579</c:v>
                </c:pt>
                <c:pt idx="11">
                  <c:v>10.68950243614352</c:v>
                </c:pt>
                <c:pt idx="12">
                  <c:v>10.567800321121</c:v>
                </c:pt>
                <c:pt idx="13">
                  <c:v>73.17903335602385</c:v>
                </c:pt>
                <c:pt idx="14">
                  <c:v>79.89594946116686</c:v>
                </c:pt>
                <c:pt idx="15">
                  <c:v>44.64794464794447</c:v>
                </c:pt>
                <c:pt idx="16">
                  <c:v>43.05337519623232</c:v>
                </c:pt>
                <c:pt idx="17">
                  <c:v>34.38034188034187</c:v>
                </c:pt>
                <c:pt idx="18">
                  <c:v>37.50582750582732</c:v>
                </c:pt>
                <c:pt idx="19">
                  <c:v>18.51762820512819</c:v>
                </c:pt>
                <c:pt idx="20">
                  <c:v>17.63583638583638</c:v>
                </c:pt>
                <c:pt idx="21">
                  <c:v>22.32397232397232</c:v>
                </c:pt>
                <c:pt idx="22">
                  <c:v>24.10989010989014</c:v>
                </c:pt>
                <c:pt idx="23">
                  <c:v>10.91852226720648</c:v>
                </c:pt>
                <c:pt idx="24">
                  <c:v>11.81220914317</c:v>
                </c:pt>
                <c:pt idx="25">
                  <c:v>3.590496288510807</c:v>
                </c:pt>
                <c:pt idx="26">
                  <c:v>193.009957072457</c:v>
                </c:pt>
                <c:pt idx="27">
                  <c:v>108.9533417402269</c:v>
                </c:pt>
                <c:pt idx="28">
                  <c:v>116.1801926316243</c:v>
                </c:pt>
                <c:pt idx="29">
                  <c:v>114.083269405119</c:v>
                </c:pt>
                <c:pt idx="30">
                  <c:v>121.3441139381353</c:v>
                </c:pt>
                <c:pt idx="31">
                  <c:v>0.0253036437246964</c:v>
                </c:pt>
                <c:pt idx="32">
                  <c:v>0.0256410256410257</c:v>
                </c:pt>
                <c:pt idx="33">
                  <c:v>16.9178185096154</c:v>
                </c:pt>
                <c:pt idx="34">
                  <c:v>0.0224749843652283</c:v>
                </c:pt>
                <c:pt idx="35">
                  <c:v>42.27727075184684</c:v>
                </c:pt>
                <c:pt idx="36">
                  <c:v>44.80884385076</c:v>
                </c:pt>
                <c:pt idx="37">
                  <c:v>66.24601205246337</c:v>
                </c:pt>
                <c:pt idx="38">
                  <c:v>41.80489901160259</c:v>
                </c:pt>
                <c:pt idx="39">
                  <c:v>42.76043956043956</c:v>
                </c:pt>
                <c:pt idx="40">
                  <c:v>69.22336090875415</c:v>
                </c:pt>
                <c:pt idx="41">
                  <c:v>65.6410256410257</c:v>
                </c:pt>
                <c:pt idx="42">
                  <c:v>41.57264957264937</c:v>
                </c:pt>
                <c:pt idx="43">
                  <c:v>44.54212454212456</c:v>
                </c:pt>
                <c:pt idx="44">
                  <c:v>70.9311740890689</c:v>
                </c:pt>
                <c:pt idx="45">
                  <c:v>0.910064799331103</c:v>
                </c:pt>
                <c:pt idx="46">
                  <c:v>83.3727810650883</c:v>
                </c:pt>
                <c:pt idx="47">
                  <c:v>115.6273515886287</c:v>
                </c:pt>
                <c:pt idx="48">
                  <c:v>28.34697217675941</c:v>
                </c:pt>
                <c:pt idx="49">
                  <c:v>77.36263736263714</c:v>
                </c:pt>
                <c:pt idx="50">
                  <c:v>55.18493306103925</c:v>
                </c:pt>
                <c:pt idx="51">
                  <c:v>53.31484706238602</c:v>
                </c:pt>
                <c:pt idx="52">
                  <c:v>119.4968694096602</c:v>
                </c:pt>
                <c:pt idx="53">
                  <c:v>30.06075594271371</c:v>
                </c:pt>
                <c:pt idx="54">
                  <c:v>120.1269457458063</c:v>
                </c:pt>
                <c:pt idx="55">
                  <c:v>137.758547008547</c:v>
                </c:pt>
                <c:pt idx="56">
                  <c:v>60.64750633981403</c:v>
                </c:pt>
                <c:pt idx="57">
                  <c:v>61.87133494308383</c:v>
                </c:pt>
                <c:pt idx="58">
                  <c:v>0.16457100591716</c:v>
                </c:pt>
                <c:pt idx="59">
                  <c:v>110.0077924969386</c:v>
                </c:pt>
                <c:pt idx="60">
                  <c:v>61.55286660904606</c:v>
                </c:pt>
                <c:pt idx="61">
                  <c:v>97.96703296703296</c:v>
                </c:pt>
                <c:pt idx="62">
                  <c:v>59.79789886039886</c:v>
                </c:pt>
                <c:pt idx="63">
                  <c:v>3.407787485357282</c:v>
                </c:pt>
                <c:pt idx="64">
                  <c:v>0.269945426195426</c:v>
                </c:pt>
                <c:pt idx="65">
                  <c:v>16.56760551395507</c:v>
                </c:pt>
                <c:pt idx="66">
                  <c:v>1.185260052447552</c:v>
                </c:pt>
                <c:pt idx="67">
                  <c:v>65.56520890277235</c:v>
                </c:pt>
                <c:pt idx="68">
                  <c:v>3.54266034097828</c:v>
                </c:pt>
                <c:pt idx="69">
                  <c:v>0.265167631041525</c:v>
                </c:pt>
                <c:pt idx="70">
                  <c:v>18.00134060650888</c:v>
                </c:pt>
                <c:pt idx="71">
                  <c:v>1.37240637651822</c:v>
                </c:pt>
                <c:pt idx="72">
                  <c:v>91.19037387193808</c:v>
                </c:pt>
                <c:pt idx="73">
                  <c:v>21.16462976276059</c:v>
                </c:pt>
                <c:pt idx="74">
                  <c:v>86.39205955334988</c:v>
                </c:pt>
                <c:pt idx="75">
                  <c:v>21.82761816496756</c:v>
                </c:pt>
                <c:pt idx="76">
                  <c:v>82.15195847097688</c:v>
                </c:pt>
              </c:numCache>
            </c:numRef>
          </c:xVal>
          <c:yVal>
            <c:numRef>
              <c:f>'data tor (2)'!$L$3:$L$100</c:f>
              <c:numCache>
                <c:formatCode>0.00</c:formatCode>
                <c:ptCount val="98"/>
                <c:pt idx="0">
                  <c:v>69.15118351258931</c:v>
                </c:pt>
                <c:pt idx="1">
                  <c:v>49.4199056391822</c:v>
                </c:pt>
                <c:pt idx="2">
                  <c:v>54.8822355289421</c:v>
                </c:pt>
                <c:pt idx="3">
                  <c:v>54.54398054316985</c:v>
                </c:pt>
                <c:pt idx="4">
                  <c:v>64.35198469631762</c:v>
                </c:pt>
                <c:pt idx="5">
                  <c:v>20.75869032165009</c:v>
                </c:pt>
                <c:pt idx="6">
                  <c:v>20.66331658291457</c:v>
                </c:pt>
                <c:pt idx="7">
                  <c:v>26.02188492763857</c:v>
                </c:pt>
                <c:pt idx="8">
                  <c:v>30.36243822075781</c:v>
                </c:pt>
                <c:pt idx="9">
                  <c:v>20.44278474259802</c:v>
                </c:pt>
                <c:pt idx="10">
                  <c:v>20.8430785966821</c:v>
                </c:pt>
                <c:pt idx="11">
                  <c:v>11.6258530710558</c:v>
                </c:pt>
                <c:pt idx="12">
                  <c:v>12.58309797957854</c:v>
                </c:pt>
                <c:pt idx="13">
                  <c:v>86.64987405541561</c:v>
                </c:pt>
                <c:pt idx="14">
                  <c:v>98.11751283513975</c:v>
                </c:pt>
                <c:pt idx="15">
                  <c:v>52.08308605341209</c:v>
                </c:pt>
                <c:pt idx="16">
                  <c:v>58.11920529801324</c:v>
                </c:pt>
                <c:pt idx="17">
                  <c:v>47.42815033161388</c:v>
                </c:pt>
                <c:pt idx="18">
                  <c:v>43.13672922252015</c:v>
                </c:pt>
                <c:pt idx="19">
                  <c:v>22.94935451837138</c:v>
                </c:pt>
                <c:pt idx="20">
                  <c:v>23.40253164556944</c:v>
                </c:pt>
                <c:pt idx="21">
                  <c:v>31.9359534206696</c:v>
                </c:pt>
                <c:pt idx="22">
                  <c:v>32.50370370370371</c:v>
                </c:pt>
                <c:pt idx="23">
                  <c:v>13.86902370429892</c:v>
                </c:pt>
                <c:pt idx="24">
                  <c:v>13.93058918482647</c:v>
                </c:pt>
                <c:pt idx="25">
                  <c:v>4.308029556650244</c:v>
                </c:pt>
                <c:pt idx="26">
                  <c:v>168.5972969564486</c:v>
                </c:pt>
                <c:pt idx="27">
                  <c:v>130.6439854191979</c:v>
                </c:pt>
                <c:pt idx="28">
                  <c:v>140.4016441573695</c:v>
                </c:pt>
                <c:pt idx="29">
                  <c:v>141.2490016189962</c:v>
                </c:pt>
                <c:pt idx="30">
                  <c:v>134.6231869149264</c:v>
                </c:pt>
                <c:pt idx="31">
                  <c:v>0.0417536534446764</c:v>
                </c:pt>
                <c:pt idx="32">
                  <c:v>0.0355555555555556</c:v>
                </c:pt>
                <c:pt idx="33">
                  <c:v>20.27701080432168</c:v>
                </c:pt>
                <c:pt idx="34">
                  <c:v>0.0296697626418989</c:v>
                </c:pt>
                <c:pt idx="35">
                  <c:v>41.32979288369619</c:v>
                </c:pt>
                <c:pt idx="36">
                  <c:v>47.1660606060606</c:v>
                </c:pt>
                <c:pt idx="37">
                  <c:v>79.36860732613664</c:v>
                </c:pt>
                <c:pt idx="38">
                  <c:v>50.76581865622961</c:v>
                </c:pt>
                <c:pt idx="39">
                  <c:v>48.48847352024919</c:v>
                </c:pt>
                <c:pt idx="40">
                  <c:v>82.62932940309505</c:v>
                </c:pt>
                <c:pt idx="41">
                  <c:v>71.0072992700731</c:v>
                </c:pt>
                <c:pt idx="42">
                  <c:v>47.3958587088916</c:v>
                </c:pt>
                <c:pt idx="43">
                  <c:v>51.09914642153642</c:v>
                </c:pt>
                <c:pt idx="44">
                  <c:v>85.59389312977098</c:v>
                </c:pt>
                <c:pt idx="45">
                  <c:v>1.333460949464012</c:v>
                </c:pt>
                <c:pt idx="46">
                  <c:v>77.57075268817206</c:v>
                </c:pt>
                <c:pt idx="47">
                  <c:v>144.3531445720252</c:v>
                </c:pt>
                <c:pt idx="48">
                  <c:v>34.56751971672301</c:v>
                </c:pt>
                <c:pt idx="49">
                  <c:v>85.79329739864073</c:v>
                </c:pt>
                <c:pt idx="50">
                  <c:v>59.09187547456339</c:v>
                </c:pt>
                <c:pt idx="51">
                  <c:v>56.76602176541714</c:v>
                </c:pt>
                <c:pt idx="52">
                  <c:v>134.4377358490566</c:v>
                </c:pt>
                <c:pt idx="53">
                  <c:v>27.75942463698956</c:v>
                </c:pt>
                <c:pt idx="54">
                  <c:v>119.6657884832517</c:v>
                </c:pt>
                <c:pt idx="55">
                  <c:v>121.7008022652195</c:v>
                </c:pt>
                <c:pt idx="56">
                  <c:v>54.49753133308016</c:v>
                </c:pt>
                <c:pt idx="57">
                  <c:v>58.34193941858101</c:v>
                </c:pt>
                <c:pt idx="58">
                  <c:v>0.232039397450753</c:v>
                </c:pt>
                <c:pt idx="59">
                  <c:v>129.5575221238938</c:v>
                </c:pt>
                <c:pt idx="60">
                  <c:v>90.79415670650732</c:v>
                </c:pt>
                <c:pt idx="61">
                  <c:v>99.7676316300758</c:v>
                </c:pt>
                <c:pt idx="62">
                  <c:v>72.37607758620641</c:v>
                </c:pt>
                <c:pt idx="63">
                  <c:v>3.874514428412874</c:v>
                </c:pt>
                <c:pt idx="64">
                  <c:v>0.300361445783132</c:v>
                </c:pt>
                <c:pt idx="65">
                  <c:v>17.15440528634361</c:v>
                </c:pt>
                <c:pt idx="66">
                  <c:v>1.112564102564102</c:v>
                </c:pt>
                <c:pt idx="67">
                  <c:v>75.55118110236218</c:v>
                </c:pt>
                <c:pt idx="68">
                  <c:v>4.0533381712627</c:v>
                </c:pt>
                <c:pt idx="69">
                  <c:v>0.299064299424184</c:v>
                </c:pt>
                <c:pt idx="70">
                  <c:v>18.09502788104088</c:v>
                </c:pt>
                <c:pt idx="71">
                  <c:v>1.475850340136054</c:v>
                </c:pt>
                <c:pt idx="72">
                  <c:v>83.34430402763887</c:v>
                </c:pt>
                <c:pt idx="73">
                  <c:v>18.54488188976378</c:v>
                </c:pt>
                <c:pt idx="74">
                  <c:v>91.68136932192233</c:v>
                </c:pt>
                <c:pt idx="75">
                  <c:v>15.57671957671958</c:v>
                </c:pt>
                <c:pt idx="76">
                  <c:v>102.929785661493</c:v>
                </c:pt>
              </c:numCache>
            </c:numRef>
          </c:yVal>
          <c:smooth val="0"/>
        </c:ser>
        <c:dLbls>
          <c:showLegendKey val="0"/>
          <c:showVal val="0"/>
          <c:showCatName val="0"/>
          <c:showSerName val="0"/>
          <c:showPercent val="0"/>
          <c:showBubbleSize val="0"/>
        </c:dLbls>
        <c:axId val="496637712"/>
        <c:axId val="292216352"/>
      </c:scatterChart>
      <c:valAx>
        <c:axId val="496637712"/>
        <c:scaling>
          <c:orientation val="minMax"/>
        </c:scaling>
        <c:delete val="0"/>
        <c:axPos val="b"/>
        <c:majorGridlines>
          <c:spPr>
            <a:ln w="3175">
              <a:solidFill>
                <a:srgbClr val="808080"/>
              </a:solidFill>
              <a:prstDash val="sysDash"/>
            </a:ln>
          </c:spPr>
        </c:majorGridlines>
        <c:title>
          <c:tx>
            <c:rich>
              <a:bodyPr/>
              <a:lstStyle/>
              <a:p>
                <a:pPr>
                  <a:defRPr lang="en-CA" sz="1400" b="0" i="0" u="none" strike="noStrike" baseline="0">
                    <a:solidFill>
                      <a:srgbClr val="000000"/>
                    </a:solidFill>
                    <a:latin typeface="Arial"/>
                    <a:ea typeface="Arial"/>
                    <a:cs typeface="Arial"/>
                  </a:defRPr>
                </a:pPr>
                <a:r>
                  <a:rPr lang="en-CA"/>
                  <a:t>Quadro FX5800 IPC</a:t>
                </a:r>
              </a:p>
            </c:rich>
          </c:tx>
          <c:layout>
            <c:manualLayout>
              <c:xMode val="edge"/>
              <c:yMode val="edge"/>
              <c:x val="0.403400311989304"/>
              <c:y val="0.913150751148029"/>
            </c:manualLayout>
          </c:layout>
          <c:overlay val="0"/>
          <c:spPr>
            <a:noFill/>
            <a:ln w="25400">
              <a:noFill/>
            </a:ln>
          </c:spPr>
        </c:title>
        <c:numFmt formatCode="0.00" sourceLinked="1"/>
        <c:majorTickMark val="out"/>
        <c:minorTickMark val="none"/>
        <c:tickLblPos val="low"/>
        <c:spPr>
          <a:ln w="3175">
            <a:solidFill>
              <a:srgbClr val="B3B3B3"/>
            </a:solidFill>
            <a:prstDash val="solid"/>
          </a:ln>
        </c:spPr>
        <c:txPr>
          <a:bodyPr rot="0" vert="horz"/>
          <a:lstStyle/>
          <a:p>
            <a:pPr>
              <a:defRPr lang="en-CA" sz="1200" b="0" i="0" u="none" strike="noStrike" baseline="0">
                <a:solidFill>
                  <a:srgbClr val="000000"/>
                </a:solidFill>
                <a:latin typeface="Arial"/>
                <a:ea typeface="Arial"/>
                <a:cs typeface="Arial"/>
              </a:defRPr>
            </a:pPr>
            <a:endParaRPr lang="en-US"/>
          </a:p>
        </c:txPr>
        <c:crossAx val="292216352"/>
        <c:crossesAt val="0.0"/>
        <c:crossBetween val="midCat"/>
      </c:valAx>
      <c:valAx>
        <c:axId val="292216352"/>
        <c:scaling>
          <c:orientation val="minMax"/>
          <c:max val="250.0"/>
        </c:scaling>
        <c:delete val="0"/>
        <c:axPos val="l"/>
        <c:majorGridlines>
          <c:spPr>
            <a:ln w="3175">
              <a:solidFill>
                <a:srgbClr val="B3B3B3"/>
              </a:solidFill>
              <a:prstDash val="sysDash"/>
            </a:ln>
          </c:spPr>
        </c:majorGridlines>
        <c:title>
          <c:tx>
            <c:rich>
              <a:bodyPr/>
              <a:lstStyle/>
              <a:p>
                <a:pPr>
                  <a:defRPr lang="en-CA" sz="1400" b="0" i="0" u="none" strike="noStrike" baseline="0">
                    <a:solidFill>
                      <a:srgbClr val="000000"/>
                    </a:solidFill>
                    <a:latin typeface="Arial"/>
                    <a:ea typeface="Arial"/>
                    <a:cs typeface="Arial"/>
                  </a:defRPr>
                </a:pPr>
                <a:r>
                  <a:rPr lang="en-CA"/>
                  <a:t>GPGPU-Sim IPC</a:t>
                </a:r>
              </a:p>
            </c:rich>
          </c:tx>
          <c:layout>
            <c:manualLayout>
              <c:xMode val="edge"/>
              <c:yMode val="edge"/>
              <c:x val="0.0200927301540138"/>
              <c:y val="0.369726762749164"/>
            </c:manualLayout>
          </c:layout>
          <c:overlay val="0"/>
          <c:spPr>
            <a:noFill/>
            <a:ln w="25400">
              <a:noFill/>
            </a:ln>
          </c:spPr>
        </c:title>
        <c:numFmt formatCode="0.00" sourceLinked="1"/>
        <c:majorTickMark val="out"/>
        <c:minorTickMark val="none"/>
        <c:tickLblPos val="low"/>
        <c:spPr>
          <a:ln w="3175">
            <a:solidFill>
              <a:srgbClr val="B3B3B3"/>
            </a:solidFill>
            <a:prstDash val="solid"/>
          </a:ln>
        </c:spPr>
        <c:txPr>
          <a:bodyPr rot="0" vert="horz"/>
          <a:lstStyle/>
          <a:p>
            <a:pPr>
              <a:defRPr lang="en-CA" sz="1200" b="0" i="0" u="none" strike="noStrike" baseline="0">
                <a:solidFill>
                  <a:srgbClr val="000000"/>
                </a:solidFill>
                <a:latin typeface="Arial"/>
                <a:ea typeface="Arial"/>
                <a:cs typeface="Arial"/>
              </a:defRPr>
            </a:pPr>
            <a:endParaRPr lang="en-US"/>
          </a:p>
        </c:txPr>
        <c:crossAx val="496637712"/>
        <c:crossesAt val="0.0"/>
        <c:crossBetween val="midCat"/>
      </c:valAx>
      <c:spPr>
        <a:noFill/>
        <a:ln w="3175">
          <a:solidFill>
            <a:srgbClr val="B3B3B3"/>
          </a:solidFill>
          <a:prstDash val="solid"/>
        </a:ln>
      </c:spPr>
    </c:plotArea>
    <c:plotVisOnly val="1"/>
    <c:dispBlanksAs val="gap"/>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drawing1.xml><?xml version="1.0" encoding="utf-8"?>
<c:userShapes xmlns:c="http://schemas.openxmlformats.org/drawingml/2006/chart">
  <cdr:relSizeAnchor xmlns:cdr="http://schemas.openxmlformats.org/drawingml/2006/chartDrawing">
    <cdr:from>
      <cdr:x>0.14829</cdr:x>
      <cdr:y>0.16854</cdr:y>
    </cdr:from>
    <cdr:to>
      <cdr:x>0.8407</cdr:x>
      <cdr:y>0.84492</cdr:y>
    </cdr:to>
    <cdr:sp macro="" textlink="">
      <cdr:nvSpPr>
        <cdr:cNvPr id="3" name="Straight Connector 2"/>
        <cdr:cNvSpPr/>
      </cdr:nvSpPr>
      <cdr:spPr bwMode="auto">
        <a:xfrm xmlns:a="http://schemas.openxmlformats.org/drawingml/2006/main" flipV="1">
          <a:off x="1032933" y="1149048"/>
          <a:ext cx="4822977" cy="4611309"/>
        </a:xfrm>
        <a:prstGeom xmlns:a="http://schemas.openxmlformats.org/drawingml/2006/main" prst="line">
          <a:avLst/>
        </a:prstGeom>
        <a:solidFill xmlns:a="http://schemas.openxmlformats.org/drawingml/2006/main">
          <a:srgbClr val="FFFFFF"/>
        </a:solidFill>
        <a:ln xmlns:a="http://schemas.openxmlformats.org/drawingml/2006/main" w="9525" cap="flat" cmpd="sng" algn="ctr">
          <a:solidFill>
            <a:srgbClr val="000000"/>
          </a:solidFill>
          <a:prstDash val="solid"/>
          <a:round/>
          <a:headEnd type="none" w="med" len="med"/>
          <a:tailEnd type="none" w="med" len="med"/>
        </a:ln>
        <a:effectLst xmlns:a="http://schemas.openxmlformats.org/drawingml/2006/main"/>
      </cdr:spPr>
      <cdr:txBody>
        <a:bodyPr xmlns:a="http://schemas.openxmlformats.org/drawingml/2006/main" vertOverflow="clip" wrap="square" lIns="18288" tIns="0" rIns="0" bIns="0" upright="1"/>
        <a:lstStyle xmlns:a="http://schemas.openxmlformats.org/drawingml/2006/main"/>
        <a:p xmlns:a="http://schemas.openxmlformats.org/drawingml/2006/main">
          <a:endParaRPr lang="en-CA"/>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24</a:t>
            </a:fld>
            <a:endParaRPr lang="en-US"/>
          </a:p>
        </p:txBody>
      </p:sp>
    </p:spTree>
    <p:extLst>
      <p:ext uri="{BB962C8B-B14F-4D97-AF65-F5344CB8AC3E}">
        <p14:creationId xmlns:p14="http://schemas.microsoft.com/office/powerpoint/2010/main" val="145874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179484" y="6513910"/>
            <a:ext cx="3962400" cy="342900"/>
          </a:xfrm>
          <a:prstGeom prst="rect">
            <a:avLst/>
          </a:prstGeom>
          <a:ln/>
        </p:spPr>
        <p:txBody>
          <a:bodyPr/>
          <a:lstStyle/>
          <a:p>
            <a:fld id="{DBCF465F-A7F5-4B3F-925C-85CA8385EB01}" type="slidenum">
              <a:rPr lang="en-US"/>
              <a:pPr/>
              <a:t>26</a:t>
            </a:fld>
            <a:endParaRPr lang="en-US"/>
          </a:p>
        </p:txBody>
      </p:sp>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p:txBody>
          <a:bodyPr/>
          <a:lstStyle/>
          <a:p>
            <a:pPr defTabSz="457200"/>
            <a:r>
              <a:rPr lang="en-US" dirty="0" smtClean="0"/>
              <a:t>Accessing data in</a:t>
            </a:r>
            <a:r>
              <a:rPr lang="en-US" baseline="0" dirty="0" smtClean="0"/>
              <a:t> </a:t>
            </a:r>
            <a:r>
              <a:rPr lang="en-US" dirty="0" smtClean="0"/>
              <a:t>DRAM consists </a:t>
            </a:r>
            <a:r>
              <a:rPr lang="en-US" dirty="0"/>
              <a:t>of three steps: </a:t>
            </a:r>
            <a:r>
              <a:rPr lang="en-US" dirty="0" err="1"/>
              <a:t>precharge</a:t>
            </a:r>
            <a:r>
              <a:rPr lang="en-US" dirty="0"/>
              <a:t>, row access, and column access. A row access </a:t>
            </a:r>
            <a:r>
              <a:rPr lang="en-US" dirty="0" smtClean="0"/>
              <a:t>activates </a:t>
            </a:r>
            <a:r>
              <a:rPr lang="en-US" dirty="0"/>
              <a:t>a page of data in the core and </a:t>
            </a:r>
            <a:r>
              <a:rPr lang="en-US" dirty="0" smtClean="0"/>
              <a:t>transfers </a:t>
            </a:r>
            <a:r>
              <a:rPr lang="en-US" dirty="0"/>
              <a:t>it to the row buffer. After that, the column access </a:t>
            </a:r>
            <a:r>
              <a:rPr lang="en-US" dirty="0" smtClean="0"/>
              <a:t>selects </a:t>
            </a:r>
            <a:r>
              <a:rPr lang="en-US" dirty="0"/>
              <a:t>the desired </a:t>
            </a:r>
            <a:r>
              <a:rPr lang="en-US" dirty="0" smtClean="0"/>
              <a:t>block and transfers </a:t>
            </a:r>
            <a:r>
              <a:rPr lang="en-US" dirty="0"/>
              <a:t>it to the processor through the data bus.</a:t>
            </a:r>
          </a:p>
          <a:p>
            <a:pPr defTabSz="457200"/>
            <a:endParaRPr lang="en-US" dirty="0"/>
          </a:p>
          <a:p>
            <a:pPr defTabSz="457200"/>
            <a:endParaRPr lang="en-US" dirty="0"/>
          </a:p>
        </p:txBody>
      </p:sp>
      <p:sp>
        <p:nvSpPr>
          <p:cNvPr id="4" name="Slide Number Placeholder 3"/>
          <p:cNvSpPr txBox="1">
            <a:spLocks noGrp="1"/>
          </p:cNvSpPr>
          <p:nvPr/>
        </p:nvSpPr>
        <p:spPr>
          <a:xfrm>
            <a:off x="5179484" y="6513910"/>
            <a:ext cx="3962400" cy="342900"/>
          </a:xfrm>
          <a:prstGeom prst="rect">
            <a:avLst/>
          </a:prstGeom>
          <a:noFill/>
        </p:spPr>
        <p:txBody>
          <a:bodyPr anchor="b"/>
          <a:lstStyle/>
          <a:p>
            <a:pPr algn="r"/>
            <a:fld id="{E062B74D-783E-46E8-8400-4FC8849B5C43}" type="slidenum">
              <a:rPr lang="en-US" sz="1200">
                <a:latin typeface="Calibri" pitchFamily="34" charset="0"/>
              </a:rPr>
              <a:pPr algn="r"/>
              <a:t>26</a:t>
            </a:fld>
            <a:endParaRPr lang="en-US" sz="1200">
              <a:latin typeface="Calibri" pitchFamily="34" charset="0"/>
            </a:endParaRPr>
          </a:p>
        </p:txBody>
      </p:sp>
    </p:spTree>
    <p:extLst>
      <p:ext uri="{BB962C8B-B14F-4D97-AF65-F5344CB8AC3E}">
        <p14:creationId xmlns:p14="http://schemas.microsoft.com/office/powerpoint/2010/main" val="75388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179484" y="6513910"/>
            <a:ext cx="3962400" cy="342900"/>
          </a:xfrm>
          <a:prstGeom prst="rect">
            <a:avLst/>
          </a:prstGeom>
          <a:ln/>
        </p:spPr>
        <p:txBody>
          <a:bodyPr/>
          <a:lstStyle/>
          <a:p>
            <a:fld id="{E1B4E86E-A94F-407F-804A-65F8FBD2DC75}" type="slidenum">
              <a:rPr lang="en-US"/>
              <a:pPr/>
              <a:t>27</a:t>
            </a:fld>
            <a:endParaRPr lang="en-US"/>
          </a:p>
        </p:txBody>
      </p:sp>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p:txBody>
          <a:bodyPr/>
          <a:lstStyle/>
          <a:p>
            <a:pPr defTabSz="457200"/>
            <a:endParaRPr lang="en-CA" altLang="ko-KR" dirty="0"/>
          </a:p>
          <a:p>
            <a:pPr defTabSz="457200"/>
            <a:r>
              <a:rPr lang="en-CA" altLang="ko-KR" dirty="0"/>
              <a:t>row access locality of a memory request stream is crucial to performance.</a:t>
            </a:r>
          </a:p>
          <a:p>
            <a:pPr defTabSz="457200"/>
            <a:r>
              <a:rPr lang="en-CA" altLang="ko-KR" dirty="0"/>
              <a:t>Within a bank, you have thousands of rows of data.</a:t>
            </a:r>
          </a:p>
          <a:p>
            <a:pPr defTabSz="457200"/>
            <a:r>
              <a:rPr lang="en-CA" altLang="ko-KR" dirty="0"/>
              <a:t>Before you can access a particular row, you have to load the row into the row buffer.</a:t>
            </a:r>
          </a:p>
          <a:p>
            <a:pPr defTabSz="457200"/>
            <a:r>
              <a:rPr lang="en-CA" altLang="ko-KR" dirty="0"/>
              <a:t>The time to close the previous row and open the new row is governed by the DRAM spec, and it can be a dominating factor in performance when there are few accesses per row, or low row access locality</a:t>
            </a:r>
          </a:p>
          <a:p>
            <a:pPr defTabSz="457200"/>
            <a:endParaRPr lang="en-US" dirty="0"/>
          </a:p>
        </p:txBody>
      </p:sp>
      <p:sp>
        <p:nvSpPr>
          <p:cNvPr id="4" name="Slide Number Placeholder 3"/>
          <p:cNvSpPr txBox="1">
            <a:spLocks noGrp="1"/>
          </p:cNvSpPr>
          <p:nvPr/>
        </p:nvSpPr>
        <p:spPr>
          <a:xfrm>
            <a:off x="5179484" y="6513910"/>
            <a:ext cx="3962400" cy="342900"/>
          </a:xfrm>
          <a:prstGeom prst="rect">
            <a:avLst/>
          </a:prstGeom>
          <a:noFill/>
        </p:spPr>
        <p:txBody>
          <a:bodyPr anchor="b"/>
          <a:lstStyle/>
          <a:p>
            <a:pPr algn="r"/>
            <a:fld id="{26DEAADC-6334-4B18-9BE0-AFA41FEAC47F}" type="slidenum">
              <a:rPr lang="en-US" sz="1200">
                <a:latin typeface="Calibri" pitchFamily="34" charset="0"/>
              </a:rPr>
              <a:pPr algn="r"/>
              <a:t>27</a:t>
            </a:fld>
            <a:endParaRPr lang="en-US" sz="1200">
              <a:latin typeface="Calibri" pitchFamily="34" charset="0"/>
            </a:endParaRPr>
          </a:p>
        </p:txBody>
      </p:sp>
    </p:spTree>
    <p:extLst>
      <p:ext uri="{BB962C8B-B14F-4D97-AF65-F5344CB8AC3E}">
        <p14:creationId xmlns:p14="http://schemas.microsoft.com/office/powerpoint/2010/main" val="2099096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179484" y="6513910"/>
            <a:ext cx="3962400" cy="342900"/>
          </a:xfrm>
          <a:prstGeom prst="rect">
            <a:avLst/>
          </a:prstGeom>
          <a:ln/>
        </p:spPr>
        <p:txBody>
          <a:bodyPr/>
          <a:lstStyle/>
          <a:p>
            <a:fld id="{2E14F23F-C343-4E79-BD9D-656C90CA5B85}" type="slidenum">
              <a:rPr lang="en-US"/>
              <a:pPr/>
              <a:t>28</a:t>
            </a:fld>
            <a:endParaRPr lang="en-US"/>
          </a:p>
        </p:txBody>
      </p:sp>
      <p:sp>
        <p:nvSpPr>
          <p:cNvPr id="9421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anchor="b"/>
          <a:lstStyle/>
          <a:p>
            <a:pPr algn="r"/>
            <a:fld id="{848A5091-8A09-4252-9CF6-1CBB5B1EFF09}" type="slidenum">
              <a:rPr lang="zh-CN" altLang="en-US" sz="1200"/>
              <a:pPr algn="r"/>
              <a:t>28</a:t>
            </a:fld>
            <a:endParaRPr lang="en-US"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p:txBody>
          <a:bodyPr/>
          <a:lstStyle/>
          <a:p>
            <a:pPr defTabSz="457200"/>
            <a:r>
              <a:rPr lang="en-CA" altLang="ko-KR" dirty="0"/>
              <a:t>You may have several chips connected in parallel to a controller to increase the bus width and the peak throughput.</a:t>
            </a:r>
          </a:p>
          <a:p>
            <a:pPr defTabSz="457200"/>
            <a:r>
              <a:rPr lang="en-CA" altLang="ko-KR" dirty="0"/>
              <a:t>Within a chip, you also have multiple banks to exploit bank-level parallelism. What this means is having multiple banks share the data bus to maximize utilization. If one bank is in the middle of switching rows, another bank can transfer data.</a:t>
            </a:r>
          </a:p>
          <a:p>
            <a:pPr defTabSz="457200"/>
            <a:r>
              <a:rPr lang="en-CA" altLang="ko-KR" dirty="0"/>
              <a:t>The BLP of memory request stream of an application is crucial to performance.</a:t>
            </a:r>
          </a:p>
          <a:p>
            <a:pPr defTabSz="457200"/>
            <a:r>
              <a:rPr lang="en-CA" altLang="ko-KR" dirty="0"/>
              <a:t>If you only use a single bank in a chip, any time it’s busy switching rows, that’s wasted data bus cycles.</a:t>
            </a:r>
          </a:p>
        </p:txBody>
      </p:sp>
    </p:spTree>
    <p:extLst>
      <p:ext uri="{BB962C8B-B14F-4D97-AF65-F5344CB8AC3E}">
        <p14:creationId xmlns:p14="http://schemas.microsoft.com/office/powerpoint/2010/main" val="194174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179484" y="6513910"/>
            <a:ext cx="3962400" cy="342900"/>
          </a:xfrm>
          <a:prstGeom prst="rect">
            <a:avLst/>
          </a:prstGeom>
          <a:ln/>
        </p:spPr>
        <p:txBody>
          <a:bodyPr/>
          <a:lstStyle/>
          <a:p>
            <a:fld id="{94EDA22A-2F7B-450D-A803-4093AAF05AA7}" type="slidenum">
              <a:rPr lang="en-US"/>
              <a:pPr/>
              <a:t>29</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defTabSz="457200"/>
            <a:endParaRPr lang="en-US" altLang="ko-KR" dirty="0"/>
          </a:p>
        </p:txBody>
      </p:sp>
    </p:spTree>
    <p:extLst>
      <p:ext uri="{BB962C8B-B14F-4D97-AF65-F5344CB8AC3E}">
        <p14:creationId xmlns:p14="http://schemas.microsoft.com/office/powerpoint/2010/main" val="38697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179484" y="6513910"/>
            <a:ext cx="3962400" cy="342900"/>
          </a:xfrm>
          <a:prstGeom prst="rect">
            <a:avLst/>
          </a:prstGeom>
          <a:ln/>
        </p:spPr>
        <p:txBody>
          <a:bodyPr/>
          <a:lstStyle/>
          <a:p>
            <a:fld id="{94EDA22A-2F7B-450D-A803-4093AAF05AA7}" type="slidenum">
              <a:rPr lang="en-US"/>
              <a:pPr/>
              <a:t>30</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pPr defTabSz="457200"/>
            <a:endParaRPr lang="en-US" altLang="ko-KR" dirty="0"/>
          </a:p>
        </p:txBody>
      </p:sp>
    </p:spTree>
    <p:extLst>
      <p:ext uri="{BB962C8B-B14F-4D97-AF65-F5344CB8AC3E}">
        <p14:creationId xmlns:p14="http://schemas.microsoft.com/office/powerpoint/2010/main" val="1734432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45943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2001157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87848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371600" y="1143000"/>
            <a:ext cx="4114800" cy="3086100"/>
          </a:xfrm>
          <a:ln/>
        </p:spPr>
      </p:sp>
      <p:sp>
        <p:nvSpPr>
          <p:cNvPr id="35844" name="Rectangle 3"/>
          <p:cNvSpPr>
            <a:spLocks noGrp="1" noChangeArrowheads="1"/>
          </p:cNvSpPr>
          <p:nvPr>
            <p:ph type="body" idx="1"/>
          </p:nvPr>
        </p:nvSpPr>
        <p:spPr>
          <a:xfrm>
            <a:off x="913057" y="4344144"/>
            <a:ext cx="5031887" cy="41139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Global, constant, and texture memory spaces are persistent across kernels called by the same application.</a:t>
            </a:r>
          </a:p>
        </p:txBody>
      </p:sp>
    </p:spTree>
    <p:extLst>
      <p:ext uri="{BB962C8B-B14F-4D97-AF65-F5344CB8AC3E}">
        <p14:creationId xmlns:p14="http://schemas.microsoft.com/office/powerpoint/2010/main" val="92024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dirty="0"/>
          </a:p>
        </p:txBody>
      </p:sp>
    </p:spTree>
    <p:extLst>
      <p:ext uri="{BB962C8B-B14F-4D97-AF65-F5344CB8AC3E}">
        <p14:creationId xmlns:p14="http://schemas.microsoft.com/office/powerpoint/2010/main" val="50631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371600" y="1143000"/>
            <a:ext cx="4114800" cy="3086100"/>
          </a:xfrm>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85696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078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3</a:t>
            </a:fld>
            <a:endParaRPr lang="en-US"/>
          </a:p>
        </p:txBody>
      </p:sp>
    </p:spTree>
    <p:extLst>
      <p:ext uri="{BB962C8B-B14F-4D97-AF65-F5344CB8AC3E}">
        <p14:creationId xmlns:p14="http://schemas.microsoft.com/office/powerpoint/2010/main" val="1348156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26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5179484" y="6513910"/>
            <a:ext cx="3962400" cy="342900"/>
          </a:xfrm>
          <a:prstGeom prst="rect">
            <a:avLst/>
          </a:prstGeom>
          <a:ln/>
        </p:spPr>
        <p:txBody>
          <a:bodyPr/>
          <a:lstStyle/>
          <a:p>
            <a:fld id="{636847C3-B653-4A9C-B976-1386219D5AB7}" type="slidenum">
              <a:rPr lang="en-US"/>
              <a:pPr/>
              <a:t>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As we learn more about the GPU design, we tried to add more detail to this model.  At some point, we feel that we need to redesign from scratch.</a:t>
            </a:r>
          </a:p>
        </p:txBody>
      </p:sp>
    </p:spTree>
    <p:extLst>
      <p:ext uri="{BB962C8B-B14F-4D97-AF65-F5344CB8AC3E}">
        <p14:creationId xmlns:p14="http://schemas.microsoft.com/office/powerpoint/2010/main" val="194402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lang="en-US" smtClean="0">
                <a:latin typeface="Times" charset="0"/>
                <a:ea typeface="ＭＳ Ｐゴシック" pitchFamily="34" charset="-128"/>
              </a:rPr>
              <a:t>H&amp;P-style notation</a:t>
            </a:r>
          </a:p>
        </p:txBody>
      </p:sp>
      <p:sp>
        <p:nvSpPr>
          <p:cNvPr id="48132" name="Slide Number Placeholder 3"/>
          <p:cNvSpPr>
            <a:spLocks noGrp="1"/>
          </p:cNvSpPr>
          <p:nvPr>
            <p:ph type="sldNum" sz="quarter" idx="5"/>
          </p:nvPr>
        </p:nvSpPr>
        <p:spPr>
          <a:xfrm>
            <a:off x="3884613" y="8685213"/>
            <a:ext cx="2971800" cy="457200"/>
          </a:xfrm>
          <a:prstGeom prst="rect">
            <a:avLst/>
          </a:prstGeom>
          <a:noFill/>
        </p:spPr>
        <p:txBody>
          <a:bodyPr/>
          <a:lstStyle/>
          <a:p>
            <a:fld id="{A2A37F37-9927-4F42-BE30-CE764732457C}" type="slidenum">
              <a:rPr lang="en-US"/>
              <a:pPr/>
              <a:t>13</a:t>
            </a:fld>
            <a:endParaRPr lang="en-US"/>
          </a:p>
        </p:txBody>
      </p:sp>
    </p:spTree>
    <p:extLst>
      <p:ext uri="{BB962C8B-B14F-4D97-AF65-F5344CB8AC3E}">
        <p14:creationId xmlns:p14="http://schemas.microsoft.com/office/powerpoint/2010/main" val="126878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21</a:t>
            </a:fld>
            <a:endParaRPr lang="en-US"/>
          </a:p>
        </p:txBody>
      </p:sp>
    </p:spTree>
    <p:extLst>
      <p:ext uri="{BB962C8B-B14F-4D97-AF65-F5344CB8AC3E}">
        <p14:creationId xmlns:p14="http://schemas.microsoft.com/office/powerpoint/2010/main" val="52217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179484" y="6513910"/>
            <a:ext cx="3962400" cy="342900"/>
          </a:xfrm>
          <a:prstGeom prst="rect">
            <a:avLst/>
          </a:prstGeom>
          <a:ln/>
        </p:spPr>
        <p:txBody>
          <a:bodyPr/>
          <a:lstStyle/>
          <a:p>
            <a:fld id="{2DBF960D-BBDE-4EA8-BFAF-1469B815A066}" type="slidenum">
              <a:rPr lang="en-US"/>
              <a:pPr/>
              <a:t>22</a:t>
            </a:fld>
            <a:endParaRPr lang="en-US"/>
          </a:p>
        </p:txBody>
      </p:sp>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p:txBody>
          <a:bodyPr/>
          <a:lstStyle/>
          <a:p>
            <a:pPr defTabSz="457200">
              <a:spcBef>
                <a:spcPct val="0"/>
              </a:spcBef>
            </a:pPr>
            <a:endParaRPr lang="en-US" dirty="0"/>
          </a:p>
        </p:txBody>
      </p:sp>
      <p:sp>
        <p:nvSpPr>
          <p:cNvPr id="70659" name="Slide Number Placeholder 3"/>
          <p:cNvSpPr txBox="1">
            <a:spLocks noGrp="1"/>
          </p:cNvSpPr>
          <p:nvPr/>
        </p:nvSpPr>
        <p:spPr bwMode="auto">
          <a:xfrm>
            <a:off x="5179484" y="6513910"/>
            <a:ext cx="3962400" cy="342900"/>
          </a:xfrm>
          <a:prstGeom prst="rect">
            <a:avLst/>
          </a:prstGeom>
          <a:noFill/>
          <a:ln>
            <a:miter lim="800000"/>
            <a:headEnd/>
            <a:tailEnd/>
          </a:ln>
        </p:spPr>
        <p:txBody>
          <a:bodyPr anchor="b"/>
          <a:lstStyle/>
          <a:p>
            <a:pPr algn="r"/>
            <a:fld id="{5DED29DF-9946-42AD-B6AC-2116D4BBEEDE}" type="slidenum">
              <a:rPr lang="en-US" sz="1200">
                <a:latin typeface="Calibri" pitchFamily="34" charset="0"/>
              </a:rPr>
              <a:pPr algn="r"/>
              <a:t>22</a:t>
            </a:fld>
            <a:endParaRPr lang="en-US" sz="1200">
              <a:latin typeface="Calibri" pitchFamily="34" charset="0"/>
            </a:endParaRPr>
          </a:p>
        </p:txBody>
      </p:sp>
    </p:spTree>
    <p:extLst>
      <p:ext uri="{BB962C8B-B14F-4D97-AF65-F5344CB8AC3E}">
        <p14:creationId xmlns:p14="http://schemas.microsoft.com/office/powerpoint/2010/main" val="118648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5179484" y="6513910"/>
            <a:ext cx="3962400" cy="342900"/>
          </a:xfrm>
          <a:prstGeom prst="rect">
            <a:avLst/>
          </a:prstGeom>
          <a:ln/>
        </p:spPr>
        <p:txBody>
          <a:bodyPr/>
          <a:lstStyle/>
          <a:p>
            <a:fld id="{CFBAF7A0-B03D-486C-B1B5-340C473C050B}" type="slidenum">
              <a:rPr lang="en-US"/>
              <a:pPr/>
              <a:t>23</a:t>
            </a:fld>
            <a:endParaRPr lang="en-US"/>
          </a:p>
        </p:txBody>
      </p:sp>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p:txBody>
          <a:bodyPr/>
          <a:lstStyle/>
          <a:p>
            <a:pPr defTabSz="457200"/>
            <a:r>
              <a:rPr lang="en-US" altLang="ko-KR" dirty="0"/>
              <a:t>There are a diverse range of topologies that can be used to transfer memory requests in a many-core architecture.</a:t>
            </a:r>
          </a:p>
          <a:p>
            <a:pPr defTabSz="457200"/>
            <a:r>
              <a:rPr lang="en-US" altLang="ko-KR" dirty="0"/>
              <a:t>In </a:t>
            </a:r>
            <a:r>
              <a:rPr lang="en-US" altLang="ko-KR" dirty="0" err="1"/>
              <a:t>Nvidia’s</a:t>
            </a:r>
            <a:r>
              <a:rPr lang="en-US" altLang="ko-KR" dirty="0"/>
              <a:t> GPUs, it looks something like a crossbar except multiple </a:t>
            </a:r>
            <a:r>
              <a:rPr lang="en-US" altLang="ko-KR" dirty="0" smtClean="0"/>
              <a:t>SIMT cores </a:t>
            </a:r>
            <a:r>
              <a:rPr lang="en-US" altLang="ko-KR" dirty="0"/>
              <a:t>share input ports.</a:t>
            </a:r>
          </a:p>
          <a:p>
            <a:pPr defTabSz="457200"/>
            <a:r>
              <a:rPr lang="en-US" altLang="ko-KR" dirty="0"/>
              <a:t>Intel’s </a:t>
            </a:r>
            <a:r>
              <a:rPr lang="en-US" altLang="ko-KR" dirty="0" err="1"/>
              <a:t>Larrabee</a:t>
            </a:r>
            <a:r>
              <a:rPr lang="en-US" altLang="ko-KR" dirty="0"/>
              <a:t> </a:t>
            </a:r>
            <a:r>
              <a:rPr lang="en-US" altLang="ko-KR" dirty="0" smtClean="0"/>
              <a:t>looks </a:t>
            </a:r>
            <a:r>
              <a:rPr lang="en-US" altLang="ko-KR" dirty="0"/>
              <a:t>like a ring.</a:t>
            </a:r>
          </a:p>
          <a:p>
            <a:pPr defTabSz="457200"/>
            <a:r>
              <a:rPr lang="en-US" altLang="ko-KR" dirty="0"/>
              <a:t>In our ISPASS paper we found that a mesh was viable as </a:t>
            </a:r>
            <a:r>
              <a:rPr lang="en-US" altLang="ko-KR" dirty="0" smtClean="0"/>
              <a:t>well.</a:t>
            </a:r>
            <a:endParaRPr lang="en-US" altLang="ko-KR" dirty="0"/>
          </a:p>
        </p:txBody>
      </p:sp>
      <p:sp>
        <p:nvSpPr>
          <p:cNvPr id="69636" name="Slide Number Placeholder 3"/>
          <p:cNvSpPr txBox="1">
            <a:spLocks noGrp="1"/>
          </p:cNvSpPr>
          <p:nvPr/>
        </p:nvSpPr>
        <p:spPr bwMode="auto">
          <a:xfrm>
            <a:off x="5179484" y="6513910"/>
            <a:ext cx="3962400" cy="342900"/>
          </a:xfrm>
          <a:prstGeom prst="rect">
            <a:avLst/>
          </a:prstGeom>
          <a:noFill/>
          <a:ln w="9525">
            <a:noFill/>
            <a:miter lim="800000"/>
            <a:headEnd/>
            <a:tailEnd/>
          </a:ln>
        </p:spPr>
        <p:txBody>
          <a:bodyPr anchor="b"/>
          <a:lstStyle/>
          <a:p>
            <a:pPr algn="r"/>
            <a:fld id="{E0E78D90-6BA7-4DD1-AE33-954FE27A1D72}" type="slidenum">
              <a:rPr lang="zh-CN" altLang="en-US" sz="1200"/>
              <a:pPr algn="r"/>
              <a:t>23</a:t>
            </a:fld>
            <a:endParaRPr lang="en-US" altLang="zh-CN" sz="1200"/>
          </a:p>
        </p:txBody>
      </p:sp>
    </p:spTree>
    <p:extLst>
      <p:ext uri="{BB962C8B-B14F-4D97-AF65-F5344CB8AC3E}">
        <p14:creationId xmlns:p14="http://schemas.microsoft.com/office/powerpoint/2010/main" val="158248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467179"/>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1"/>
            <a:ext cx="8290560" cy="111864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175394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 id="2147483688" r:id="rId15"/>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6.emf"/><Relationship Id="rId6" Type="http://schemas.openxmlformats.org/officeDocument/2006/relationships/oleObject" Target="../embeddings/oleObject4.bin"/><Relationship Id="rId7" Type="http://schemas.openxmlformats.org/officeDocument/2006/relationships/image" Target="../media/image7.emf"/><Relationship Id="rId1" Type="http://schemas.openxmlformats.org/officeDocument/2006/relationships/vmlDrawing" Target="../drawings/vmlDrawing3.vml"/><Relationship Id="rId2"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5.bin"/><Relationship Id="rId5" Type="http://schemas.openxmlformats.org/officeDocument/2006/relationships/image" Target="../media/image8.png"/><Relationship Id="rId1" Type="http://schemas.openxmlformats.org/officeDocument/2006/relationships/vmlDrawing" Target="../drawings/vmlDrawing4.vml"/><Relationship Id="rId2"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685800"/>
            <a:ext cx="7622278" cy="3264483"/>
          </a:xfrm>
          <a:noFill/>
        </p:spPr>
        <p:txBody>
          <a:bodyPr wrap="none" anchor="ctr"/>
          <a:lstStyle/>
          <a:p>
            <a:pPr algn="ctr"/>
            <a:r>
              <a:rPr lang="en-US" sz="4000" dirty="0" smtClean="0"/>
              <a:t>ACACES 2018 Summer School</a:t>
            </a:r>
            <a:br>
              <a:rPr lang="en-US" sz="4000" dirty="0" smtClean="0"/>
            </a:br>
            <a:r>
              <a:rPr lang="en-US" sz="4000" dirty="0" smtClean="0"/>
              <a:t/>
            </a:r>
            <a:br>
              <a:rPr lang="en-US" sz="4000" dirty="0" smtClean="0"/>
            </a:br>
            <a:r>
              <a:rPr lang="en-US" sz="4000" dirty="0" smtClean="0"/>
              <a:t>GPU Architectures: Basic to </a:t>
            </a:r>
            <a:br>
              <a:rPr lang="en-US" sz="4000" dirty="0" smtClean="0"/>
            </a:br>
            <a:r>
              <a:rPr lang="en-US" sz="4000" dirty="0" smtClean="0"/>
              <a:t>Advanced Concepts </a:t>
            </a:r>
            <a:br>
              <a:rPr lang="en-US" sz="4000" dirty="0" smtClean="0"/>
            </a:br>
            <a:r>
              <a:rPr lang="en-US" sz="4000" dirty="0" smtClean="0"/>
              <a:t/>
            </a:r>
            <a:br>
              <a:rPr lang="en-US" sz="4000" dirty="0" smtClean="0"/>
            </a:br>
            <a:endParaRPr lang="en-US" sz="4000" dirty="0" smtClean="0"/>
          </a:p>
        </p:txBody>
      </p:sp>
      <p:sp>
        <p:nvSpPr>
          <p:cNvPr id="6147" name="Rectangle 3"/>
          <p:cNvSpPr>
            <a:spLocks noGrp="1" noChangeArrowheads="1"/>
          </p:cNvSpPr>
          <p:nvPr>
            <p:ph type="subTitle" idx="1"/>
          </p:nvPr>
        </p:nvSpPr>
        <p:spPr>
          <a:xfrm>
            <a:off x="228600" y="2667000"/>
            <a:ext cx="8587478" cy="3609193"/>
          </a:xfrm>
          <a:noFill/>
        </p:spPr>
        <p:txBody>
          <a:bodyPr/>
          <a:lstStyle/>
          <a:p>
            <a:pPr marL="203200" indent="-203200"/>
            <a:endParaRPr lang="en-US" sz="3200" b="1" dirty="0" smtClean="0"/>
          </a:p>
          <a:p>
            <a:pPr marL="203200" indent="-203200"/>
            <a:r>
              <a:rPr lang="en-US" sz="3200" b="1" dirty="0" smtClean="0"/>
              <a:t>Adwait Jog, Assistant Professor</a:t>
            </a:r>
          </a:p>
          <a:p>
            <a:pPr marL="203200" indent="-203200"/>
            <a:r>
              <a:rPr lang="en-US" sz="3200" dirty="0" smtClean="0"/>
              <a:t>College of William &amp; Mary (http</a:t>
            </a:r>
            <a:r>
              <a:rPr lang="en-US" sz="3200" dirty="0"/>
              <a:t>://</a:t>
            </a:r>
            <a:r>
              <a:rPr lang="en-US" sz="3200" dirty="0" err="1"/>
              <a:t>adwaitjog.github.io</a:t>
            </a:r>
            <a:r>
              <a:rPr lang="en-US" sz="3200" dirty="0" smtClean="0"/>
              <a:t>/)               </a:t>
            </a:r>
          </a:p>
          <a:p>
            <a:pPr marL="203200" indent="-203200"/>
            <a:endParaRPr lang="en-US" dirty="0" smtClean="0"/>
          </a:p>
          <a:p>
            <a:pPr marL="203200" indent="-203200"/>
            <a:r>
              <a:rPr lang="en-US" dirty="0" smtClean="0"/>
              <a:t>Slide Credits: NVIDIA Teaching Kit, Tor </a:t>
            </a:r>
            <a:r>
              <a:rPr lang="en-US" dirty="0" err="1" smtClean="0"/>
              <a:t>Aamodt</a:t>
            </a:r>
            <a:r>
              <a:rPr lang="en-US" dirty="0" smtClean="0"/>
              <a:t> (</a:t>
            </a:r>
            <a:r>
              <a:rPr lang="en-US" dirty="0" smtClean="0"/>
              <a:t>UBC)</a:t>
            </a:r>
            <a:endParaRPr lang="en-US" sz="20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Fetch + Decode</a:t>
            </a:r>
          </a:p>
        </p:txBody>
      </p:sp>
      <p:sp>
        <p:nvSpPr>
          <p:cNvPr id="49273" name="Rectangle 121"/>
          <p:cNvSpPr>
            <a:spLocks noGrp="1" noChangeArrowheads="1"/>
          </p:cNvSpPr>
          <p:nvPr>
            <p:ph type="body" idx="1"/>
          </p:nvPr>
        </p:nvSpPr>
        <p:spPr>
          <a:xfrm>
            <a:off x="323057" y="1143000"/>
            <a:ext cx="4419600" cy="4525963"/>
          </a:xfrm>
        </p:spPr>
        <p:txBody>
          <a:bodyPr/>
          <a:lstStyle/>
          <a:p>
            <a:pPr>
              <a:lnSpc>
                <a:spcPct val="90000"/>
              </a:lnSpc>
            </a:pPr>
            <a:r>
              <a:rPr lang="en-US" sz="2800" dirty="0"/>
              <a:t>Arbitrate the I-cache among warps</a:t>
            </a:r>
          </a:p>
          <a:p>
            <a:pPr lvl="1">
              <a:lnSpc>
                <a:spcPct val="90000"/>
              </a:lnSpc>
            </a:pPr>
            <a:r>
              <a:rPr lang="en-US" sz="2400" dirty="0"/>
              <a:t>Cache miss handled by fetching again later</a:t>
            </a:r>
          </a:p>
          <a:p>
            <a:pPr>
              <a:lnSpc>
                <a:spcPct val="90000"/>
              </a:lnSpc>
            </a:pPr>
            <a:r>
              <a:rPr lang="en-US" sz="2800" dirty="0"/>
              <a:t>Fetched instruction is decoded and then stored in the I-Buffer</a:t>
            </a:r>
          </a:p>
          <a:p>
            <a:pPr lvl="1">
              <a:lnSpc>
                <a:spcPct val="90000"/>
              </a:lnSpc>
            </a:pPr>
            <a:r>
              <a:rPr lang="en-US" sz="2400" dirty="0" smtClean="0"/>
              <a:t>1 or more entries / warp</a:t>
            </a:r>
          </a:p>
          <a:p>
            <a:pPr lvl="1">
              <a:lnSpc>
                <a:spcPct val="90000"/>
              </a:lnSpc>
            </a:pPr>
            <a:r>
              <a:rPr lang="en-US" sz="2400" dirty="0" smtClean="0"/>
              <a:t>Only </a:t>
            </a:r>
            <a:r>
              <a:rPr lang="en-US" sz="2400" dirty="0"/>
              <a:t>warp with vacant entries are considered in fetch</a:t>
            </a:r>
          </a:p>
          <a:p>
            <a:pPr lvl="1">
              <a:lnSpc>
                <a:spcPct val="90000"/>
              </a:lnSpc>
            </a:pPr>
            <a:endParaRPr lang="en-US" sz="2400" dirty="0"/>
          </a:p>
        </p:txBody>
      </p:sp>
      <p:grpSp>
        <p:nvGrpSpPr>
          <p:cNvPr id="3" name="Group 326"/>
          <p:cNvGrpSpPr>
            <a:grpSpLocks/>
          </p:cNvGrpSpPr>
          <p:nvPr/>
        </p:nvGrpSpPr>
        <p:grpSpPr bwMode="auto">
          <a:xfrm>
            <a:off x="6851730" y="1184095"/>
            <a:ext cx="1866900" cy="2228850"/>
            <a:chOff x="2402" y="1720"/>
            <a:chExt cx="1176" cy="1404"/>
          </a:xfrm>
        </p:grpSpPr>
        <p:sp>
          <p:nvSpPr>
            <p:cNvPr id="49277" name="Rectangle 125"/>
            <p:cNvSpPr>
              <a:spLocks noChangeArrowheads="1"/>
            </p:cNvSpPr>
            <p:nvPr/>
          </p:nvSpPr>
          <p:spPr bwMode="auto">
            <a:xfrm>
              <a:off x="2402" y="1749"/>
              <a:ext cx="1176" cy="1359"/>
            </a:xfrm>
            <a:prstGeom prst="rect">
              <a:avLst/>
            </a:prstGeom>
            <a:solidFill>
              <a:srgbClr val="99FF99"/>
            </a:solidFill>
            <a:ln w="9525">
              <a:noFill/>
              <a:miter lim="800000"/>
              <a:headEnd/>
              <a:tailEnd/>
            </a:ln>
          </p:spPr>
          <p:txBody>
            <a:bodyPr/>
            <a:lstStyle/>
            <a:p>
              <a:endParaRPr lang="en-CA"/>
            </a:p>
          </p:txBody>
        </p:sp>
        <p:sp>
          <p:nvSpPr>
            <p:cNvPr id="49278" name="Rectangle 126"/>
            <p:cNvSpPr>
              <a:spLocks noChangeArrowheads="1"/>
            </p:cNvSpPr>
            <p:nvPr/>
          </p:nvSpPr>
          <p:spPr bwMode="auto">
            <a:xfrm>
              <a:off x="2674" y="2057"/>
              <a:ext cx="723" cy="725"/>
            </a:xfrm>
            <a:prstGeom prst="rect">
              <a:avLst/>
            </a:prstGeom>
            <a:solidFill>
              <a:srgbClr val="FFFFFF"/>
            </a:solidFill>
            <a:ln w="9525">
              <a:noFill/>
              <a:miter lim="800000"/>
              <a:headEnd/>
              <a:tailEnd/>
            </a:ln>
          </p:spPr>
          <p:txBody>
            <a:bodyPr/>
            <a:lstStyle/>
            <a:p>
              <a:endParaRPr lang="en-CA"/>
            </a:p>
          </p:txBody>
        </p:sp>
        <p:sp>
          <p:nvSpPr>
            <p:cNvPr id="49279" name="Rectangle 127"/>
            <p:cNvSpPr>
              <a:spLocks noChangeArrowheads="1"/>
            </p:cNvSpPr>
            <p:nvPr/>
          </p:nvSpPr>
          <p:spPr bwMode="auto">
            <a:xfrm>
              <a:off x="2674" y="2057"/>
              <a:ext cx="723" cy="725"/>
            </a:xfrm>
            <a:prstGeom prst="rect">
              <a:avLst/>
            </a:prstGeom>
            <a:noFill/>
            <a:ln w="14288">
              <a:solidFill>
                <a:srgbClr val="000000"/>
              </a:solidFill>
              <a:miter lim="800000"/>
              <a:headEnd/>
              <a:tailEnd/>
            </a:ln>
          </p:spPr>
          <p:txBody>
            <a:bodyPr/>
            <a:lstStyle/>
            <a:p>
              <a:endParaRPr lang="en-CA"/>
            </a:p>
          </p:txBody>
        </p:sp>
        <p:sp>
          <p:nvSpPr>
            <p:cNvPr id="49280" name="Rectangle 128"/>
            <p:cNvSpPr>
              <a:spLocks noChangeArrowheads="1"/>
            </p:cNvSpPr>
            <p:nvPr/>
          </p:nvSpPr>
          <p:spPr bwMode="auto">
            <a:xfrm>
              <a:off x="2764" y="2057"/>
              <a:ext cx="542" cy="181"/>
            </a:xfrm>
            <a:prstGeom prst="rect">
              <a:avLst/>
            </a:prstGeom>
            <a:solidFill>
              <a:srgbClr val="CCFFFF"/>
            </a:solidFill>
            <a:ln w="9525">
              <a:noFill/>
              <a:miter lim="800000"/>
              <a:headEnd/>
              <a:tailEnd/>
            </a:ln>
          </p:spPr>
          <p:txBody>
            <a:bodyPr/>
            <a:lstStyle/>
            <a:p>
              <a:endParaRPr lang="en-CA"/>
            </a:p>
          </p:txBody>
        </p:sp>
        <p:sp>
          <p:nvSpPr>
            <p:cNvPr id="49281" name="Rectangle 129"/>
            <p:cNvSpPr>
              <a:spLocks noChangeArrowheads="1"/>
            </p:cNvSpPr>
            <p:nvPr/>
          </p:nvSpPr>
          <p:spPr bwMode="auto">
            <a:xfrm>
              <a:off x="2764" y="2057"/>
              <a:ext cx="542" cy="181"/>
            </a:xfrm>
            <a:prstGeom prst="rect">
              <a:avLst/>
            </a:prstGeom>
            <a:noFill/>
            <a:ln w="14288">
              <a:solidFill>
                <a:srgbClr val="000000"/>
              </a:solidFill>
              <a:miter lim="800000"/>
              <a:headEnd/>
              <a:tailEnd/>
            </a:ln>
          </p:spPr>
          <p:txBody>
            <a:bodyPr/>
            <a:lstStyle/>
            <a:p>
              <a:endParaRPr lang="en-CA"/>
            </a:p>
          </p:txBody>
        </p:sp>
        <p:sp>
          <p:nvSpPr>
            <p:cNvPr id="49282" name="Rectangle 130"/>
            <p:cNvSpPr>
              <a:spLocks noChangeArrowheads="1"/>
            </p:cNvSpPr>
            <p:nvPr/>
          </p:nvSpPr>
          <p:spPr bwMode="auto">
            <a:xfrm>
              <a:off x="2802" y="2062"/>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W1</a:t>
              </a:r>
              <a:endParaRPr lang="en-US"/>
            </a:p>
          </p:txBody>
        </p:sp>
        <p:sp>
          <p:nvSpPr>
            <p:cNvPr id="49283" name="Rectangle 131"/>
            <p:cNvSpPr>
              <a:spLocks noChangeArrowheads="1"/>
            </p:cNvSpPr>
            <p:nvPr/>
          </p:nvSpPr>
          <p:spPr bwMode="auto">
            <a:xfrm>
              <a:off x="3306" y="2057"/>
              <a:ext cx="91" cy="181"/>
            </a:xfrm>
            <a:prstGeom prst="rect">
              <a:avLst/>
            </a:prstGeom>
            <a:solidFill>
              <a:srgbClr val="CCFFFF"/>
            </a:solidFill>
            <a:ln w="9525">
              <a:noFill/>
              <a:miter lim="800000"/>
              <a:headEnd/>
              <a:tailEnd/>
            </a:ln>
          </p:spPr>
          <p:txBody>
            <a:bodyPr/>
            <a:lstStyle/>
            <a:p>
              <a:endParaRPr lang="en-CA"/>
            </a:p>
          </p:txBody>
        </p:sp>
        <p:sp>
          <p:nvSpPr>
            <p:cNvPr id="49284" name="Rectangle 132"/>
            <p:cNvSpPr>
              <a:spLocks noChangeArrowheads="1"/>
            </p:cNvSpPr>
            <p:nvPr/>
          </p:nvSpPr>
          <p:spPr bwMode="auto">
            <a:xfrm>
              <a:off x="3306" y="2057"/>
              <a:ext cx="91" cy="181"/>
            </a:xfrm>
            <a:prstGeom prst="rect">
              <a:avLst/>
            </a:prstGeom>
            <a:noFill/>
            <a:ln w="14288">
              <a:solidFill>
                <a:srgbClr val="000000"/>
              </a:solidFill>
              <a:miter lim="800000"/>
              <a:headEnd/>
              <a:tailEnd/>
            </a:ln>
          </p:spPr>
          <p:txBody>
            <a:bodyPr/>
            <a:lstStyle/>
            <a:p>
              <a:endParaRPr lang="en-CA"/>
            </a:p>
          </p:txBody>
        </p:sp>
        <p:sp>
          <p:nvSpPr>
            <p:cNvPr id="49285" name="Rectangle 133"/>
            <p:cNvSpPr>
              <a:spLocks noChangeArrowheads="1"/>
            </p:cNvSpPr>
            <p:nvPr/>
          </p:nvSpPr>
          <p:spPr bwMode="auto">
            <a:xfrm>
              <a:off x="3330" y="2062"/>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286" name="Oval 134"/>
            <p:cNvSpPr>
              <a:spLocks noChangeArrowheads="1"/>
            </p:cNvSpPr>
            <p:nvPr/>
          </p:nvSpPr>
          <p:spPr bwMode="auto">
            <a:xfrm>
              <a:off x="3017" y="2619"/>
              <a:ext cx="36" cy="36"/>
            </a:xfrm>
            <a:prstGeom prst="ellipse">
              <a:avLst/>
            </a:prstGeom>
            <a:solidFill>
              <a:srgbClr val="000000"/>
            </a:solidFill>
            <a:ln w="0">
              <a:solidFill>
                <a:srgbClr val="000000"/>
              </a:solidFill>
              <a:round/>
              <a:headEnd/>
              <a:tailEnd/>
            </a:ln>
          </p:spPr>
          <p:txBody>
            <a:bodyPr/>
            <a:lstStyle/>
            <a:p>
              <a:endParaRPr lang="en-CA"/>
            </a:p>
          </p:txBody>
        </p:sp>
        <p:sp>
          <p:nvSpPr>
            <p:cNvPr id="49287" name="Oval 135"/>
            <p:cNvSpPr>
              <a:spLocks noChangeArrowheads="1"/>
            </p:cNvSpPr>
            <p:nvPr/>
          </p:nvSpPr>
          <p:spPr bwMode="auto">
            <a:xfrm>
              <a:off x="3017" y="2619"/>
              <a:ext cx="36" cy="36"/>
            </a:xfrm>
            <a:prstGeom prst="ellipse">
              <a:avLst/>
            </a:prstGeom>
            <a:noFill/>
            <a:ln w="4763">
              <a:solidFill>
                <a:srgbClr val="000000"/>
              </a:solidFill>
              <a:miter lim="800000"/>
              <a:headEnd/>
              <a:tailEnd/>
            </a:ln>
          </p:spPr>
          <p:txBody>
            <a:bodyPr/>
            <a:lstStyle/>
            <a:p>
              <a:endParaRPr lang="en-CA"/>
            </a:p>
          </p:txBody>
        </p:sp>
        <p:sp>
          <p:nvSpPr>
            <p:cNvPr id="49288" name="Oval 136"/>
            <p:cNvSpPr>
              <a:spLocks noChangeArrowheads="1"/>
            </p:cNvSpPr>
            <p:nvPr/>
          </p:nvSpPr>
          <p:spPr bwMode="auto">
            <a:xfrm>
              <a:off x="3017" y="2673"/>
              <a:ext cx="36" cy="36"/>
            </a:xfrm>
            <a:prstGeom prst="ellipse">
              <a:avLst/>
            </a:prstGeom>
            <a:solidFill>
              <a:srgbClr val="000000"/>
            </a:solidFill>
            <a:ln w="0">
              <a:solidFill>
                <a:srgbClr val="000000"/>
              </a:solidFill>
              <a:round/>
              <a:headEnd/>
              <a:tailEnd/>
            </a:ln>
          </p:spPr>
          <p:txBody>
            <a:bodyPr/>
            <a:lstStyle/>
            <a:p>
              <a:endParaRPr lang="en-CA"/>
            </a:p>
          </p:txBody>
        </p:sp>
        <p:sp>
          <p:nvSpPr>
            <p:cNvPr id="49289" name="Oval 137"/>
            <p:cNvSpPr>
              <a:spLocks noChangeArrowheads="1"/>
            </p:cNvSpPr>
            <p:nvPr/>
          </p:nvSpPr>
          <p:spPr bwMode="auto">
            <a:xfrm>
              <a:off x="3017" y="2673"/>
              <a:ext cx="36" cy="36"/>
            </a:xfrm>
            <a:prstGeom prst="ellipse">
              <a:avLst/>
            </a:prstGeom>
            <a:noFill/>
            <a:ln w="4763">
              <a:solidFill>
                <a:srgbClr val="000000"/>
              </a:solidFill>
              <a:miter lim="800000"/>
              <a:headEnd/>
              <a:tailEnd/>
            </a:ln>
          </p:spPr>
          <p:txBody>
            <a:bodyPr/>
            <a:lstStyle/>
            <a:p>
              <a:endParaRPr lang="en-CA"/>
            </a:p>
          </p:txBody>
        </p:sp>
        <p:sp>
          <p:nvSpPr>
            <p:cNvPr id="49290" name="Oval 138"/>
            <p:cNvSpPr>
              <a:spLocks noChangeArrowheads="1"/>
            </p:cNvSpPr>
            <p:nvPr/>
          </p:nvSpPr>
          <p:spPr bwMode="auto">
            <a:xfrm>
              <a:off x="3017" y="2727"/>
              <a:ext cx="36" cy="37"/>
            </a:xfrm>
            <a:prstGeom prst="ellipse">
              <a:avLst/>
            </a:prstGeom>
            <a:solidFill>
              <a:srgbClr val="000000"/>
            </a:solidFill>
            <a:ln w="0">
              <a:solidFill>
                <a:srgbClr val="000000"/>
              </a:solidFill>
              <a:round/>
              <a:headEnd/>
              <a:tailEnd/>
            </a:ln>
          </p:spPr>
          <p:txBody>
            <a:bodyPr/>
            <a:lstStyle/>
            <a:p>
              <a:endParaRPr lang="en-CA"/>
            </a:p>
          </p:txBody>
        </p:sp>
        <p:sp>
          <p:nvSpPr>
            <p:cNvPr id="49291" name="Freeform 139"/>
            <p:cNvSpPr>
              <a:spLocks/>
            </p:cNvSpPr>
            <p:nvPr/>
          </p:nvSpPr>
          <p:spPr bwMode="auto">
            <a:xfrm>
              <a:off x="3017" y="2727"/>
              <a:ext cx="36" cy="37"/>
            </a:xfrm>
            <a:custGeom>
              <a:avLst/>
              <a:gdLst/>
              <a:ahLst/>
              <a:cxnLst>
                <a:cxn ang="0">
                  <a:pos x="36" y="18"/>
                </a:cxn>
                <a:cxn ang="0">
                  <a:pos x="18" y="0"/>
                </a:cxn>
                <a:cxn ang="0">
                  <a:pos x="0" y="18"/>
                </a:cxn>
                <a:cxn ang="0">
                  <a:pos x="18" y="37"/>
                </a:cxn>
                <a:cxn ang="0">
                  <a:pos x="36" y="18"/>
                </a:cxn>
              </a:cxnLst>
              <a:rect l="0" t="0" r="r" b="b"/>
              <a:pathLst>
                <a:path w="36" h="37">
                  <a:moveTo>
                    <a:pt x="36" y="18"/>
                  </a:moveTo>
                  <a:cubicBezTo>
                    <a:pt x="36" y="9"/>
                    <a:pt x="28" y="0"/>
                    <a:pt x="18" y="0"/>
                  </a:cubicBezTo>
                  <a:cubicBezTo>
                    <a:pt x="8" y="0"/>
                    <a:pt x="0" y="9"/>
                    <a:pt x="0" y="18"/>
                  </a:cubicBezTo>
                  <a:cubicBezTo>
                    <a:pt x="0" y="29"/>
                    <a:pt x="8" y="37"/>
                    <a:pt x="18" y="37"/>
                  </a:cubicBezTo>
                  <a:cubicBezTo>
                    <a:pt x="28" y="37"/>
                    <a:pt x="36" y="29"/>
                    <a:pt x="36" y="18"/>
                  </a:cubicBezTo>
                </a:path>
              </a:pathLst>
            </a:custGeom>
            <a:noFill/>
            <a:ln w="4763" cap="flat">
              <a:solidFill>
                <a:srgbClr val="000000"/>
              </a:solidFill>
              <a:prstDash val="solid"/>
              <a:miter lim="800000"/>
              <a:headEnd/>
              <a:tailEnd/>
            </a:ln>
          </p:spPr>
          <p:txBody>
            <a:bodyPr/>
            <a:lstStyle/>
            <a:p>
              <a:endParaRPr lang="en-CA"/>
            </a:p>
          </p:txBody>
        </p:sp>
        <p:sp>
          <p:nvSpPr>
            <p:cNvPr id="49292" name="Rectangle 140"/>
            <p:cNvSpPr>
              <a:spLocks noChangeArrowheads="1"/>
            </p:cNvSpPr>
            <p:nvPr/>
          </p:nvSpPr>
          <p:spPr bwMode="auto">
            <a:xfrm>
              <a:off x="2764" y="2238"/>
              <a:ext cx="542" cy="181"/>
            </a:xfrm>
            <a:prstGeom prst="rect">
              <a:avLst/>
            </a:prstGeom>
            <a:solidFill>
              <a:srgbClr val="CCFFFF"/>
            </a:solidFill>
            <a:ln w="9525">
              <a:noFill/>
              <a:miter lim="800000"/>
              <a:headEnd/>
              <a:tailEnd/>
            </a:ln>
          </p:spPr>
          <p:txBody>
            <a:bodyPr/>
            <a:lstStyle/>
            <a:p>
              <a:endParaRPr lang="en-CA"/>
            </a:p>
          </p:txBody>
        </p:sp>
        <p:sp>
          <p:nvSpPr>
            <p:cNvPr id="49293" name="Rectangle 141"/>
            <p:cNvSpPr>
              <a:spLocks noChangeArrowheads="1"/>
            </p:cNvSpPr>
            <p:nvPr/>
          </p:nvSpPr>
          <p:spPr bwMode="auto">
            <a:xfrm>
              <a:off x="2764" y="2238"/>
              <a:ext cx="542" cy="181"/>
            </a:xfrm>
            <a:prstGeom prst="rect">
              <a:avLst/>
            </a:prstGeom>
            <a:noFill/>
            <a:ln w="14288">
              <a:solidFill>
                <a:srgbClr val="000000"/>
              </a:solidFill>
              <a:miter lim="800000"/>
              <a:headEnd/>
              <a:tailEnd/>
            </a:ln>
          </p:spPr>
          <p:txBody>
            <a:bodyPr/>
            <a:lstStyle/>
            <a:p>
              <a:endParaRPr lang="en-CA"/>
            </a:p>
          </p:txBody>
        </p:sp>
        <p:sp>
          <p:nvSpPr>
            <p:cNvPr id="49294" name="Rectangle 142"/>
            <p:cNvSpPr>
              <a:spLocks noChangeArrowheads="1"/>
            </p:cNvSpPr>
            <p:nvPr/>
          </p:nvSpPr>
          <p:spPr bwMode="auto">
            <a:xfrm>
              <a:off x="2802" y="2248"/>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W2</a:t>
              </a:r>
              <a:endParaRPr lang="en-US"/>
            </a:p>
          </p:txBody>
        </p:sp>
        <p:sp>
          <p:nvSpPr>
            <p:cNvPr id="49295" name="Rectangle 143"/>
            <p:cNvSpPr>
              <a:spLocks noChangeArrowheads="1"/>
            </p:cNvSpPr>
            <p:nvPr/>
          </p:nvSpPr>
          <p:spPr bwMode="auto">
            <a:xfrm>
              <a:off x="2764" y="2419"/>
              <a:ext cx="542" cy="182"/>
            </a:xfrm>
            <a:prstGeom prst="rect">
              <a:avLst/>
            </a:prstGeom>
            <a:solidFill>
              <a:srgbClr val="CCFFFF"/>
            </a:solidFill>
            <a:ln w="9525">
              <a:noFill/>
              <a:miter lim="800000"/>
              <a:headEnd/>
              <a:tailEnd/>
            </a:ln>
          </p:spPr>
          <p:txBody>
            <a:bodyPr/>
            <a:lstStyle/>
            <a:p>
              <a:endParaRPr lang="en-CA"/>
            </a:p>
          </p:txBody>
        </p:sp>
        <p:sp>
          <p:nvSpPr>
            <p:cNvPr id="49296" name="Rectangle 144"/>
            <p:cNvSpPr>
              <a:spLocks noChangeArrowheads="1"/>
            </p:cNvSpPr>
            <p:nvPr/>
          </p:nvSpPr>
          <p:spPr bwMode="auto">
            <a:xfrm>
              <a:off x="2764" y="2419"/>
              <a:ext cx="542" cy="182"/>
            </a:xfrm>
            <a:prstGeom prst="rect">
              <a:avLst/>
            </a:prstGeom>
            <a:noFill/>
            <a:ln w="14288">
              <a:solidFill>
                <a:srgbClr val="000000"/>
              </a:solidFill>
              <a:miter lim="800000"/>
              <a:headEnd/>
              <a:tailEnd/>
            </a:ln>
          </p:spPr>
          <p:txBody>
            <a:bodyPr/>
            <a:lstStyle/>
            <a:p>
              <a:endParaRPr lang="en-CA"/>
            </a:p>
          </p:txBody>
        </p:sp>
        <p:sp>
          <p:nvSpPr>
            <p:cNvPr id="49297" name="Rectangle 145"/>
            <p:cNvSpPr>
              <a:spLocks noChangeArrowheads="1"/>
            </p:cNvSpPr>
            <p:nvPr/>
          </p:nvSpPr>
          <p:spPr bwMode="auto">
            <a:xfrm>
              <a:off x="2802" y="2424"/>
              <a:ext cx="471" cy="154"/>
            </a:xfrm>
            <a:prstGeom prst="rect">
              <a:avLst/>
            </a:prstGeom>
            <a:noFill/>
            <a:ln w="9525">
              <a:noFill/>
              <a:miter lim="800000"/>
              <a:headEnd/>
              <a:tailEnd/>
            </a:ln>
          </p:spPr>
          <p:txBody>
            <a:bodyPr wrap="none" lIns="0" tIns="0" rIns="0" bIns="0">
              <a:spAutoFit/>
            </a:bodyPr>
            <a:lstStyle/>
            <a:p>
              <a:r>
                <a:rPr lang="en-US" sz="1600">
                  <a:solidFill>
                    <a:srgbClr val="000000"/>
                  </a:solidFill>
                </a:rPr>
                <a:t>Inst. W3</a:t>
              </a:r>
              <a:endParaRPr lang="en-US"/>
            </a:p>
          </p:txBody>
        </p:sp>
        <p:sp>
          <p:nvSpPr>
            <p:cNvPr id="49298" name="Rectangle 146"/>
            <p:cNvSpPr>
              <a:spLocks noChangeArrowheads="1"/>
            </p:cNvSpPr>
            <p:nvPr/>
          </p:nvSpPr>
          <p:spPr bwMode="auto">
            <a:xfrm>
              <a:off x="2674" y="2057"/>
              <a:ext cx="90" cy="181"/>
            </a:xfrm>
            <a:prstGeom prst="rect">
              <a:avLst/>
            </a:prstGeom>
            <a:solidFill>
              <a:srgbClr val="CCFFFF"/>
            </a:solidFill>
            <a:ln w="9525">
              <a:noFill/>
              <a:miter lim="800000"/>
              <a:headEnd/>
              <a:tailEnd/>
            </a:ln>
          </p:spPr>
          <p:txBody>
            <a:bodyPr/>
            <a:lstStyle/>
            <a:p>
              <a:endParaRPr lang="en-CA"/>
            </a:p>
          </p:txBody>
        </p:sp>
        <p:sp>
          <p:nvSpPr>
            <p:cNvPr id="49299" name="Rectangle 147"/>
            <p:cNvSpPr>
              <a:spLocks noChangeArrowheads="1"/>
            </p:cNvSpPr>
            <p:nvPr/>
          </p:nvSpPr>
          <p:spPr bwMode="auto">
            <a:xfrm>
              <a:off x="2674" y="2057"/>
              <a:ext cx="90" cy="181"/>
            </a:xfrm>
            <a:prstGeom prst="rect">
              <a:avLst/>
            </a:prstGeom>
            <a:noFill/>
            <a:ln w="14288">
              <a:solidFill>
                <a:srgbClr val="000000"/>
              </a:solidFill>
              <a:miter lim="800000"/>
              <a:headEnd/>
              <a:tailEnd/>
            </a:ln>
          </p:spPr>
          <p:txBody>
            <a:bodyPr/>
            <a:lstStyle/>
            <a:p>
              <a:endParaRPr lang="en-CA"/>
            </a:p>
          </p:txBody>
        </p:sp>
        <p:sp>
          <p:nvSpPr>
            <p:cNvPr id="49300" name="Rectangle 148"/>
            <p:cNvSpPr>
              <a:spLocks noChangeArrowheads="1"/>
            </p:cNvSpPr>
            <p:nvPr/>
          </p:nvSpPr>
          <p:spPr bwMode="auto">
            <a:xfrm>
              <a:off x="2690" y="2062"/>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01" name="Rectangle 149"/>
            <p:cNvSpPr>
              <a:spLocks noChangeArrowheads="1"/>
            </p:cNvSpPr>
            <p:nvPr/>
          </p:nvSpPr>
          <p:spPr bwMode="auto">
            <a:xfrm>
              <a:off x="3306" y="2238"/>
              <a:ext cx="91" cy="181"/>
            </a:xfrm>
            <a:prstGeom prst="rect">
              <a:avLst/>
            </a:prstGeom>
            <a:solidFill>
              <a:srgbClr val="CCFFFF"/>
            </a:solidFill>
            <a:ln w="9525">
              <a:noFill/>
              <a:miter lim="800000"/>
              <a:headEnd/>
              <a:tailEnd/>
            </a:ln>
          </p:spPr>
          <p:txBody>
            <a:bodyPr/>
            <a:lstStyle/>
            <a:p>
              <a:endParaRPr lang="en-CA"/>
            </a:p>
          </p:txBody>
        </p:sp>
        <p:sp>
          <p:nvSpPr>
            <p:cNvPr id="49302" name="Rectangle 150"/>
            <p:cNvSpPr>
              <a:spLocks noChangeArrowheads="1"/>
            </p:cNvSpPr>
            <p:nvPr/>
          </p:nvSpPr>
          <p:spPr bwMode="auto">
            <a:xfrm>
              <a:off x="3306" y="2238"/>
              <a:ext cx="91" cy="181"/>
            </a:xfrm>
            <a:prstGeom prst="rect">
              <a:avLst/>
            </a:prstGeom>
            <a:noFill/>
            <a:ln w="14288">
              <a:solidFill>
                <a:srgbClr val="000000"/>
              </a:solidFill>
              <a:miter lim="800000"/>
              <a:headEnd/>
              <a:tailEnd/>
            </a:ln>
          </p:spPr>
          <p:txBody>
            <a:bodyPr/>
            <a:lstStyle/>
            <a:p>
              <a:endParaRPr lang="en-CA"/>
            </a:p>
          </p:txBody>
        </p:sp>
        <p:sp>
          <p:nvSpPr>
            <p:cNvPr id="49303" name="Rectangle 151"/>
            <p:cNvSpPr>
              <a:spLocks noChangeArrowheads="1"/>
            </p:cNvSpPr>
            <p:nvPr/>
          </p:nvSpPr>
          <p:spPr bwMode="auto">
            <a:xfrm>
              <a:off x="3330" y="2248"/>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304" name="Rectangle 152"/>
            <p:cNvSpPr>
              <a:spLocks noChangeArrowheads="1"/>
            </p:cNvSpPr>
            <p:nvPr/>
          </p:nvSpPr>
          <p:spPr bwMode="auto">
            <a:xfrm>
              <a:off x="2674" y="2238"/>
              <a:ext cx="90" cy="181"/>
            </a:xfrm>
            <a:prstGeom prst="rect">
              <a:avLst/>
            </a:prstGeom>
            <a:solidFill>
              <a:srgbClr val="CCFFFF"/>
            </a:solidFill>
            <a:ln w="9525">
              <a:noFill/>
              <a:miter lim="800000"/>
              <a:headEnd/>
              <a:tailEnd/>
            </a:ln>
          </p:spPr>
          <p:txBody>
            <a:bodyPr/>
            <a:lstStyle/>
            <a:p>
              <a:endParaRPr lang="en-CA"/>
            </a:p>
          </p:txBody>
        </p:sp>
        <p:sp>
          <p:nvSpPr>
            <p:cNvPr id="49305" name="Rectangle 153"/>
            <p:cNvSpPr>
              <a:spLocks noChangeArrowheads="1"/>
            </p:cNvSpPr>
            <p:nvPr/>
          </p:nvSpPr>
          <p:spPr bwMode="auto">
            <a:xfrm>
              <a:off x="2674" y="2238"/>
              <a:ext cx="90" cy="181"/>
            </a:xfrm>
            <a:prstGeom prst="rect">
              <a:avLst/>
            </a:prstGeom>
            <a:noFill/>
            <a:ln w="14288">
              <a:solidFill>
                <a:srgbClr val="000000"/>
              </a:solidFill>
              <a:miter lim="800000"/>
              <a:headEnd/>
              <a:tailEnd/>
            </a:ln>
          </p:spPr>
          <p:txBody>
            <a:bodyPr/>
            <a:lstStyle/>
            <a:p>
              <a:endParaRPr lang="en-CA"/>
            </a:p>
          </p:txBody>
        </p:sp>
        <p:sp>
          <p:nvSpPr>
            <p:cNvPr id="49306" name="Rectangle 154"/>
            <p:cNvSpPr>
              <a:spLocks noChangeArrowheads="1"/>
            </p:cNvSpPr>
            <p:nvPr/>
          </p:nvSpPr>
          <p:spPr bwMode="auto">
            <a:xfrm>
              <a:off x="2690" y="2248"/>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07" name="Rectangle 155"/>
            <p:cNvSpPr>
              <a:spLocks noChangeArrowheads="1"/>
            </p:cNvSpPr>
            <p:nvPr/>
          </p:nvSpPr>
          <p:spPr bwMode="auto">
            <a:xfrm>
              <a:off x="3306" y="2419"/>
              <a:ext cx="91" cy="182"/>
            </a:xfrm>
            <a:prstGeom prst="rect">
              <a:avLst/>
            </a:prstGeom>
            <a:solidFill>
              <a:srgbClr val="CCFFFF"/>
            </a:solidFill>
            <a:ln w="9525">
              <a:noFill/>
              <a:miter lim="800000"/>
              <a:headEnd/>
              <a:tailEnd/>
            </a:ln>
          </p:spPr>
          <p:txBody>
            <a:bodyPr/>
            <a:lstStyle/>
            <a:p>
              <a:endParaRPr lang="en-CA"/>
            </a:p>
          </p:txBody>
        </p:sp>
        <p:sp>
          <p:nvSpPr>
            <p:cNvPr id="49308" name="Rectangle 156"/>
            <p:cNvSpPr>
              <a:spLocks noChangeArrowheads="1"/>
            </p:cNvSpPr>
            <p:nvPr/>
          </p:nvSpPr>
          <p:spPr bwMode="auto">
            <a:xfrm>
              <a:off x="3306" y="2419"/>
              <a:ext cx="91" cy="182"/>
            </a:xfrm>
            <a:prstGeom prst="rect">
              <a:avLst/>
            </a:prstGeom>
            <a:noFill/>
            <a:ln w="14288">
              <a:solidFill>
                <a:srgbClr val="000000"/>
              </a:solidFill>
              <a:miter lim="800000"/>
              <a:headEnd/>
              <a:tailEnd/>
            </a:ln>
          </p:spPr>
          <p:txBody>
            <a:bodyPr/>
            <a:lstStyle/>
            <a:p>
              <a:endParaRPr lang="en-CA"/>
            </a:p>
          </p:txBody>
        </p:sp>
        <p:sp>
          <p:nvSpPr>
            <p:cNvPr id="49309" name="Rectangle 157"/>
            <p:cNvSpPr>
              <a:spLocks noChangeArrowheads="1"/>
            </p:cNvSpPr>
            <p:nvPr/>
          </p:nvSpPr>
          <p:spPr bwMode="auto">
            <a:xfrm>
              <a:off x="3330" y="2424"/>
              <a:ext cx="43" cy="154"/>
            </a:xfrm>
            <a:prstGeom prst="rect">
              <a:avLst/>
            </a:prstGeom>
            <a:noFill/>
            <a:ln w="9525">
              <a:noFill/>
              <a:miter lim="800000"/>
              <a:headEnd/>
              <a:tailEnd/>
            </a:ln>
          </p:spPr>
          <p:txBody>
            <a:bodyPr wrap="none" lIns="0" tIns="0" rIns="0" bIns="0">
              <a:spAutoFit/>
            </a:bodyPr>
            <a:lstStyle/>
            <a:p>
              <a:r>
                <a:rPr lang="en-US" sz="1600">
                  <a:solidFill>
                    <a:srgbClr val="000000"/>
                  </a:solidFill>
                </a:rPr>
                <a:t>r</a:t>
              </a:r>
              <a:endParaRPr lang="en-US"/>
            </a:p>
          </p:txBody>
        </p:sp>
        <p:sp>
          <p:nvSpPr>
            <p:cNvPr id="49310" name="Rectangle 158"/>
            <p:cNvSpPr>
              <a:spLocks noChangeArrowheads="1"/>
            </p:cNvSpPr>
            <p:nvPr/>
          </p:nvSpPr>
          <p:spPr bwMode="auto">
            <a:xfrm>
              <a:off x="2674" y="2419"/>
              <a:ext cx="90" cy="182"/>
            </a:xfrm>
            <a:prstGeom prst="rect">
              <a:avLst/>
            </a:prstGeom>
            <a:solidFill>
              <a:srgbClr val="CCFFFF"/>
            </a:solidFill>
            <a:ln w="9525">
              <a:noFill/>
              <a:miter lim="800000"/>
              <a:headEnd/>
              <a:tailEnd/>
            </a:ln>
          </p:spPr>
          <p:txBody>
            <a:bodyPr/>
            <a:lstStyle/>
            <a:p>
              <a:endParaRPr lang="en-CA"/>
            </a:p>
          </p:txBody>
        </p:sp>
        <p:sp>
          <p:nvSpPr>
            <p:cNvPr id="49311" name="Rectangle 159"/>
            <p:cNvSpPr>
              <a:spLocks noChangeArrowheads="1"/>
            </p:cNvSpPr>
            <p:nvPr/>
          </p:nvSpPr>
          <p:spPr bwMode="auto">
            <a:xfrm>
              <a:off x="2674" y="2419"/>
              <a:ext cx="90" cy="182"/>
            </a:xfrm>
            <a:prstGeom prst="rect">
              <a:avLst/>
            </a:prstGeom>
            <a:noFill/>
            <a:ln w="14288">
              <a:solidFill>
                <a:srgbClr val="000000"/>
              </a:solidFill>
              <a:miter lim="800000"/>
              <a:headEnd/>
              <a:tailEnd/>
            </a:ln>
          </p:spPr>
          <p:txBody>
            <a:bodyPr/>
            <a:lstStyle/>
            <a:p>
              <a:endParaRPr lang="en-CA"/>
            </a:p>
          </p:txBody>
        </p:sp>
        <p:sp>
          <p:nvSpPr>
            <p:cNvPr id="49312" name="Rectangle 160"/>
            <p:cNvSpPr>
              <a:spLocks noChangeArrowheads="1"/>
            </p:cNvSpPr>
            <p:nvPr/>
          </p:nvSpPr>
          <p:spPr bwMode="auto">
            <a:xfrm>
              <a:off x="2690" y="2424"/>
              <a:ext cx="64" cy="154"/>
            </a:xfrm>
            <a:prstGeom prst="rect">
              <a:avLst/>
            </a:prstGeom>
            <a:noFill/>
            <a:ln w="9525">
              <a:noFill/>
              <a:miter lim="800000"/>
              <a:headEnd/>
              <a:tailEnd/>
            </a:ln>
          </p:spPr>
          <p:txBody>
            <a:bodyPr wrap="none" lIns="0" tIns="0" rIns="0" bIns="0">
              <a:spAutoFit/>
            </a:bodyPr>
            <a:lstStyle/>
            <a:p>
              <a:r>
                <a:rPr lang="en-US" sz="1600">
                  <a:solidFill>
                    <a:srgbClr val="000000"/>
                  </a:solidFill>
                </a:rPr>
                <a:t>v</a:t>
              </a:r>
              <a:endParaRPr lang="en-US"/>
            </a:p>
          </p:txBody>
        </p:sp>
        <p:sp>
          <p:nvSpPr>
            <p:cNvPr id="49313" name="Freeform 161"/>
            <p:cNvSpPr>
              <a:spLocks/>
            </p:cNvSpPr>
            <p:nvPr/>
          </p:nvSpPr>
          <p:spPr bwMode="auto">
            <a:xfrm>
              <a:off x="2464" y="2796"/>
              <a:ext cx="253" cy="167"/>
            </a:xfrm>
            <a:custGeom>
              <a:avLst/>
              <a:gdLst/>
              <a:ahLst/>
              <a:cxnLst>
                <a:cxn ang="0">
                  <a:pos x="253" y="0"/>
                </a:cxn>
                <a:cxn ang="0">
                  <a:pos x="253" y="167"/>
                </a:cxn>
                <a:cxn ang="0">
                  <a:pos x="0" y="167"/>
                </a:cxn>
              </a:cxnLst>
              <a:rect l="0" t="0" r="r" b="b"/>
              <a:pathLst>
                <a:path w="253" h="167">
                  <a:moveTo>
                    <a:pt x="253" y="0"/>
                  </a:moveTo>
                  <a:lnTo>
                    <a:pt x="253" y="167"/>
                  </a:lnTo>
                  <a:lnTo>
                    <a:pt x="0" y="167"/>
                  </a:lnTo>
                </a:path>
              </a:pathLst>
            </a:custGeom>
            <a:noFill/>
            <a:ln w="14288" cap="rnd">
              <a:solidFill>
                <a:srgbClr val="000000"/>
              </a:solidFill>
              <a:prstDash val="solid"/>
              <a:round/>
              <a:headEnd/>
              <a:tailEnd/>
            </a:ln>
          </p:spPr>
          <p:txBody>
            <a:bodyPr/>
            <a:lstStyle/>
            <a:p>
              <a:endParaRPr lang="en-CA"/>
            </a:p>
          </p:txBody>
        </p:sp>
        <p:sp>
          <p:nvSpPr>
            <p:cNvPr id="49314" name="Freeform 162"/>
            <p:cNvSpPr>
              <a:spLocks/>
            </p:cNvSpPr>
            <p:nvPr/>
          </p:nvSpPr>
          <p:spPr bwMode="auto">
            <a:xfrm>
              <a:off x="2402" y="2922"/>
              <a:ext cx="83" cy="82"/>
            </a:xfrm>
            <a:custGeom>
              <a:avLst/>
              <a:gdLst/>
              <a:ahLst/>
              <a:cxnLst>
                <a:cxn ang="0">
                  <a:pos x="0" y="72"/>
                </a:cxn>
                <a:cxn ang="0">
                  <a:pos x="143" y="0"/>
                </a:cxn>
                <a:cxn ang="0">
                  <a:pos x="143" y="143"/>
                </a:cxn>
                <a:cxn ang="0">
                  <a:pos x="0" y="72"/>
                </a:cxn>
              </a:cxnLst>
              <a:rect l="0" t="0" r="r" b="b"/>
              <a:pathLst>
                <a:path w="143" h="143">
                  <a:moveTo>
                    <a:pt x="0" y="72"/>
                  </a:moveTo>
                  <a:lnTo>
                    <a:pt x="143" y="0"/>
                  </a:lnTo>
                  <a:cubicBezTo>
                    <a:pt x="121" y="45"/>
                    <a:pt x="121" y="98"/>
                    <a:pt x="143" y="143"/>
                  </a:cubicBezTo>
                  <a:lnTo>
                    <a:pt x="0" y="72"/>
                  </a:lnTo>
                  <a:close/>
                </a:path>
              </a:pathLst>
            </a:custGeom>
            <a:solidFill>
              <a:srgbClr val="000000"/>
            </a:solidFill>
            <a:ln w="0">
              <a:solidFill>
                <a:srgbClr val="000000"/>
              </a:solidFill>
              <a:prstDash val="solid"/>
              <a:round/>
              <a:headEnd/>
              <a:tailEnd/>
            </a:ln>
          </p:spPr>
          <p:txBody>
            <a:bodyPr/>
            <a:lstStyle/>
            <a:p>
              <a:endParaRPr lang="en-CA"/>
            </a:p>
          </p:txBody>
        </p:sp>
        <p:sp>
          <p:nvSpPr>
            <p:cNvPr id="49315" name="Rectangle 163"/>
            <p:cNvSpPr>
              <a:spLocks noChangeArrowheads="1"/>
            </p:cNvSpPr>
            <p:nvPr/>
          </p:nvSpPr>
          <p:spPr bwMode="auto">
            <a:xfrm>
              <a:off x="2496" y="2721"/>
              <a:ext cx="122" cy="125"/>
            </a:xfrm>
            <a:prstGeom prst="rect">
              <a:avLst/>
            </a:prstGeom>
            <a:noFill/>
            <a:ln w="9525">
              <a:noFill/>
              <a:miter lim="800000"/>
              <a:headEnd/>
              <a:tailEnd/>
            </a:ln>
          </p:spPr>
          <p:txBody>
            <a:bodyPr wrap="none" lIns="0" tIns="0" rIns="0" bIns="0">
              <a:spAutoFit/>
            </a:bodyPr>
            <a:lstStyle/>
            <a:p>
              <a:r>
                <a:rPr lang="en-US" sz="1300">
                  <a:solidFill>
                    <a:srgbClr val="000000"/>
                  </a:solidFill>
                </a:rPr>
                <a:t>To</a:t>
              </a:r>
              <a:endParaRPr lang="en-US"/>
            </a:p>
          </p:txBody>
        </p:sp>
        <p:sp>
          <p:nvSpPr>
            <p:cNvPr id="49316" name="Rectangle 164"/>
            <p:cNvSpPr>
              <a:spLocks noChangeArrowheads="1"/>
            </p:cNvSpPr>
            <p:nvPr/>
          </p:nvSpPr>
          <p:spPr bwMode="auto">
            <a:xfrm>
              <a:off x="2431" y="2823"/>
              <a:ext cx="261" cy="125"/>
            </a:xfrm>
            <a:prstGeom prst="rect">
              <a:avLst/>
            </a:prstGeom>
            <a:noFill/>
            <a:ln w="9525">
              <a:noFill/>
              <a:miter lim="800000"/>
              <a:headEnd/>
              <a:tailEnd/>
            </a:ln>
          </p:spPr>
          <p:txBody>
            <a:bodyPr wrap="none" lIns="0" tIns="0" rIns="0" bIns="0">
              <a:spAutoFit/>
            </a:bodyPr>
            <a:lstStyle/>
            <a:p>
              <a:r>
                <a:rPr lang="en-US" sz="1300">
                  <a:solidFill>
                    <a:srgbClr val="000000"/>
                  </a:solidFill>
                </a:rPr>
                <a:t>Fetch</a:t>
              </a:r>
              <a:endParaRPr lang="en-US"/>
            </a:p>
          </p:txBody>
        </p:sp>
        <p:sp>
          <p:nvSpPr>
            <p:cNvPr id="49317" name="Line 165"/>
            <p:cNvSpPr>
              <a:spLocks noChangeShapeType="1"/>
            </p:cNvSpPr>
            <p:nvPr/>
          </p:nvSpPr>
          <p:spPr bwMode="auto">
            <a:xfrm>
              <a:off x="3361" y="2800"/>
              <a:ext cx="0" cy="64"/>
            </a:xfrm>
            <a:prstGeom prst="line">
              <a:avLst/>
            </a:prstGeom>
            <a:noFill/>
            <a:ln w="14288" cap="rnd">
              <a:solidFill>
                <a:srgbClr val="000000"/>
              </a:solidFill>
              <a:round/>
              <a:headEnd/>
              <a:tailEnd/>
            </a:ln>
          </p:spPr>
          <p:txBody>
            <a:bodyPr/>
            <a:lstStyle/>
            <a:p>
              <a:endParaRPr lang="en-CA"/>
            </a:p>
          </p:txBody>
        </p:sp>
        <p:sp>
          <p:nvSpPr>
            <p:cNvPr id="49318" name="Freeform 166"/>
            <p:cNvSpPr>
              <a:spLocks/>
            </p:cNvSpPr>
            <p:nvPr/>
          </p:nvSpPr>
          <p:spPr bwMode="auto">
            <a:xfrm>
              <a:off x="3320" y="284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19" name="Rectangle 167"/>
            <p:cNvSpPr>
              <a:spLocks noChangeArrowheads="1"/>
            </p:cNvSpPr>
            <p:nvPr/>
          </p:nvSpPr>
          <p:spPr bwMode="auto">
            <a:xfrm>
              <a:off x="2931" y="2953"/>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Issue</a:t>
              </a:r>
              <a:endParaRPr lang="en-US"/>
            </a:p>
          </p:txBody>
        </p:sp>
        <p:sp>
          <p:nvSpPr>
            <p:cNvPr id="49320" name="Freeform 168"/>
            <p:cNvSpPr>
              <a:spLocks/>
            </p:cNvSpPr>
            <p:nvPr/>
          </p:nvSpPr>
          <p:spPr bwMode="auto">
            <a:xfrm>
              <a:off x="3035" y="2782"/>
              <a:ext cx="18" cy="123"/>
            </a:xfrm>
            <a:custGeom>
              <a:avLst/>
              <a:gdLst/>
              <a:ahLst/>
              <a:cxnLst>
                <a:cxn ang="0">
                  <a:pos x="0" y="0"/>
                </a:cxn>
                <a:cxn ang="0">
                  <a:pos x="18" y="0"/>
                </a:cxn>
                <a:cxn ang="0">
                  <a:pos x="18" y="123"/>
                </a:cxn>
              </a:cxnLst>
              <a:rect l="0" t="0" r="r" b="b"/>
              <a:pathLst>
                <a:path w="18" h="123">
                  <a:moveTo>
                    <a:pt x="0" y="0"/>
                  </a:moveTo>
                  <a:lnTo>
                    <a:pt x="18" y="0"/>
                  </a:lnTo>
                  <a:lnTo>
                    <a:pt x="18" y="123"/>
                  </a:lnTo>
                </a:path>
              </a:pathLst>
            </a:custGeom>
            <a:noFill/>
            <a:ln w="14288" cap="rnd">
              <a:solidFill>
                <a:srgbClr val="000000"/>
              </a:solidFill>
              <a:prstDash val="solid"/>
              <a:round/>
              <a:headEnd/>
              <a:tailEnd/>
            </a:ln>
          </p:spPr>
          <p:txBody>
            <a:bodyPr/>
            <a:lstStyle/>
            <a:p>
              <a:endParaRPr lang="en-CA"/>
            </a:p>
          </p:txBody>
        </p:sp>
        <p:sp>
          <p:nvSpPr>
            <p:cNvPr id="49321" name="Freeform 169"/>
            <p:cNvSpPr>
              <a:spLocks/>
            </p:cNvSpPr>
            <p:nvPr/>
          </p:nvSpPr>
          <p:spPr bwMode="auto">
            <a:xfrm>
              <a:off x="3012" y="2885"/>
              <a:ext cx="83" cy="83"/>
            </a:xfrm>
            <a:custGeom>
              <a:avLst/>
              <a:gdLst/>
              <a:ahLst/>
              <a:cxnLst>
                <a:cxn ang="0">
                  <a:pos x="71" y="143"/>
                </a:cxn>
                <a:cxn ang="0">
                  <a:pos x="0" y="0"/>
                </a:cxn>
                <a:cxn ang="0">
                  <a:pos x="143" y="0"/>
                </a:cxn>
                <a:cxn ang="0">
                  <a:pos x="71" y="143"/>
                </a:cxn>
              </a:cxnLst>
              <a:rect l="0" t="0" r="r" b="b"/>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22" name="Rectangle 170"/>
            <p:cNvSpPr>
              <a:spLocks noChangeArrowheads="1"/>
            </p:cNvSpPr>
            <p:nvPr/>
          </p:nvSpPr>
          <p:spPr bwMode="auto">
            <a:xfrm>
              <a:off x="2651" y="2039"/>
              <a:ext cx="131" cy="757"/>
            </a:xfrm>
            <a:prstGeom prst="rect">
              <a:avLst/>
            </a:prstGeom>
            <a:noFill/>
            <a:ln w="44450" cap="rnd">
              <a:solidFill>
                <a:srgbClr val="FF0000"/>
              </a:solidFill>
              <a:round/>
              <a:headEnd/>
              <a:tailEnd/>
            </a:ln>
          </p:spPr>
          <p:txBody>
            <a:bodyPr/>
            <a:lstStyle/>
            <a:p>
              <a:endParaRPr lang="en-CA"/>
            </a:p>
          </p:txBody>
        </p:sp>
        <p:sp>
          <p:nvSpPr>
            <p:cNvPr id="49323" name="Rectangle 171"/>
            <p:cNvSpPr>
              <a:spLocks noChangeArrowheads="1"/>
            </p:cNvSpPr>
            <p:nvPr/>
          </p:nvSpPr>
          <p:spPr bwMode="auto">
            <a:xfrm>
              <a:off x="3288" y="2039"/>
              <a:ext cx="127" cy="761"/>
            </a:xfrm>
            <a:prstGeom prst="rect">
              <a:avLst/>
            </a:prstGeom>
            <a:noFill/>
            <a:ln w="44450" cap="rnd">
              <a:solidFill>
                <a:srgbClr val="FF0000"/>
              </a:solidFill>
              <a:round/>
              <a:headEnd/>
              <a:tailEnd/>
            </a:ln>
          </p:spPr>
          <p:txBody>
            <a:bodyPr/>
            <a:lstStyle/>
            <a:p>
              <a:endParaRPr lang="en-CA"/>
            </a:p>
          </p:txBody>
        </p:sp>
        <p:sp>
          <p:nvSpPr>
            <p:cNvPr id="49324" name="Rectangle 172"/>
            <p:cNvSpPr>
              <a:spLocks noChangeArrowheads="1"/>
            </p:cNvSpPr>
            <p:nvPr/>
          </p:nvSpPr>
          <p:spPr bwMode="auto">
            <a:xfrm>
              <a:off x="2783" y="1822"/>
              <a:ext cx="359" cy="125"/>
            </a:xfrm>
            <a:prstGeom prst="rect">
              <a:avLst/>
            </a:prstGeom>
            <a:noFill/>
            <a:ln w="9525">
              <a:noFill/>
              <a:miter lim="800000"/>
              <a:headEnd/>
              <a:tailEnd/>
            </a:ln>
          </p:spPr>
          <p:txBody>
            <a:bodyPr wrap="none" lIns="0" tIns="0" rIns="0" bIns="0">
              <a:spAutoFit/>
            </a:bodyPr>
            <a:lstStyle/>
            <a:p>
              <a:r>
                <a:rPr lang="en-US" sz="1300">
                  <a:solidFill>
                    <a:srgbClr val="000000"/>
                  </a:solidFill>
                </a:rPr>
                <a:t>Decode</a:t>
              </a:r>
              <a:endParaRPr lang="en-US"/>
            </a:p>
          </p:txBody>
        </p:sp>
        <p:sp>
          <p:nvSpPr>
            <p:cNvPr id="49325" name="Rectangle 173"/>
            <p:cNvSpPr>
              <a:spLocks noChangeArrowheads="1"/>
            </p:cNvSpPr>
            <p:nvPr/>
          </p:nvSpPr>
          <p:spPr bwMode="auto">
            <a:xfrm>
              <a:off x="2674" y="2601"/>
              <a:ext cx="90" cy="181"/>
            </a:xfrm>
            <a:prstGeom prst="rect">
              <a:avLst/>
            </a:prstGeom>
            <a:solidFill>
              <a:srgbClr val="FFFFFF"/>
            </a:solidFill>
            <a:ln w="9525">
              <a:noFill/>
              <a:miter lim="800000"/>
              <a:headEnd/>
              <a:tailEnd/>
            </a:ln>
          </p:spPr>
          <p:txBody>
            <a:bodyPr/>
            <a:lstStyle/>
            <a:p>
              <a:endParaRPr lang="en-CA"/>
            </a:p>
          </p:txBody>
        </p:sp>
        <p:sp>
          <p:nvSpPr>
            <p:cNvPr id="49326" name="Rectangle 174"/>
            <p:cNvSpPr>
              <a:spLocks noChangeArrowheads="1"/>
            </p:cNvSpPr>
            <p:nvPr/>
          </p:nvSpPr>
          <p:spPr bwMode="auto">
            <a:xfrm>
              <a:off x="2674" y="2601"/>
              <a:ext cx="90" cy="181"/>
            </a:xfrm>
            <a:prstGeom prst="rect">
              <a:avLst/>
            </a:prstGeom>
            <a:noFill/>
            <a:ln w="14288">
              <a:solidFill>
                <a:srgbClr val="000000"/>
              </a:solidFill>
              <a:miter lim="800000"/>
              <a:headEnd/>
              <a:tailEnd/>
            </a:ln>
          </p:spPr>
          <p:txBody>
            <a:bodyPr/>
            <a:lstStyle/>
            <a:p>
              <a:endParaRPr lang="en-CA"/>
            </a:p>
          </p:txBody>
        </p:sp>
        <p:sp>
          <p:nvSpPr>
            <p:cNvPr id="49327" name="Rectangle 175"/>
            <p:cNvSpPr>
              <a:spLocks noChangeArrowheads="1"/>
            </p:cNvSpPr>
            <p:nvPr/>
          </p:nvSpPr>
          <p:spPr bwMode="auto">
            <a:xfrm>
              <a:off x="3210" y="1720"/>
              <a:ext cx="307" cy="125"/>
            </a:xfrm>
            <a:prstGeom prst="rect">
              <a:avLst/>
            </a:prstGeom>
            <a:noFill/>
            <a:ln w="9525">
              <a:noFill/>
              <a:miter lim="800000"/>
              <a:headEnd/>
              <a:tailEnd/>
            </a:ln>
          </p:spPr>
          <p:txBody>
            <a:bodyPr wrap="none" lIns="0" tIns="0" rIns="0" bIns="0">
              <a:spAutoFit/>
            </a:bodyPr>
            <a:lstStyle/>
            <a:p>
              <a:r>
                <a:rPr lang="en-US" sz="1300">
                  <a:solidFill>
                    <a:srgbClr val="000000"/>
                  </a:solidFill>
                </a:rPr>
                <a:t>Score-</a:t>
              </a:r>
              <a:endParaRPr lang="en-US"/>
            </a:p>
          </p:txBody>
        </p:sp>
        <p:sp>
          <p:nvSpPr>
            <p:cNvPr id="49328" name="Rectangle 176"/>
            <p:cNvSpPr>
              <a:spLocks noChangeArrowheads="1"/>
            </p:cNvSpPr>
            <p:nvPr/>
          </p:nvSpPr>
          <p:spPr bwMode="auto">
            <a:xfrm>
              <a:off x="3228" y="1822"/>
              <a:ext cx="278" cy="125"/>
            </a:xfrm>
            <a:prstGeom prst="rect">
              <a:avLst/>
            </a:prstGeom>
            <a:noFill/>
            <a:ln w="9525">
              <a:noFill/>
              <a:miter lim="800000"/>
              <a:headEnd/>
              <a:tailEnd/>
            </a:ln>
          </p:spPr>
          <p:txBody>
            <a:bodyPr wrap="none" lIns="0" tIns="0" rIns="0" bIns="0">
              <a:spAutoFit/>
            </a:bodyPr>
            <a:lstStyle/>
            <a:p>
              <a:r>
                <a:rPr lang="en-US" sz="1300">
                  <a:solidFill>
                    <a:srgbClr val="000000"/>
                  </a:solidFill>
                </a:rPr>
                <a:t>Board</a:t>
              </a:r>
              <a:endParaRPr lang="en-US"/>
            </a:p>
          </p:txBody>
        </p:sp>
        <p:sp>
          <p:nvSpPr>
            <p:cNvPr id="49329" name="Line 177"/>
            <p:cNvSpPr>
              <a:spLocks noChangeShapeType="1"/>
            </p:cNvSpPr>
            <p:nvPr/>
          </p:nvSpPr>
          <p:spPr bwMode="auto">
            <a:xfrm>
              <a:off x="3035" y="1930"/>
              <a:ext cx="0" cy="64"/>
            </a:xfrm>
            <a:prstGeom prst="line">
              <a:avLst/>
            </a:prstGeom>
            <a:noFill/>
            <a:ln w="14288" cap="rnd">
              <a:solidFill>
                <a:srgbClr val="000000"/>
              </a:solidFill>
              <a:round/>
              <a:headEnd/>
              <a:tailEnd/>
            </a:ln>
          </p:spPr>
          <p:txBody>
            <a:bodyPr/>
            <a:lstStyle/>
            <a:p>
              <a:endParaRPr lang="en-CA"/>
            </a:p>
          </p:txBody>
        </p:sp>
        <p:sp>
          <p:nvSpPr>
            <p:cNvPr id="49330" name="Freeform 178"/>
            <p:cNvSpPr>
              <a:spLocks/>
            </p:cNvSpPr>
            <p:nvPr/>
          </p:nvSpPr>
          <p:spPr bwMode="auto">
            <a:xfrm>
              <a:off x="2994" y="197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31" name="Line 179"/>
            <p:cNvSpPr>
              <a:spLocks noChangeShapeType="1"/>
            </p:cNvSpPr>
            <p:nvPr/>
          </p:nvSpPr>
          <p:spPr bwMode="auto">
            <a:xfrm>
              <a:off x="3361" y="1930"/>
              <a:ext cx="0" cy="64"/>
            </a:xfrm>
            <a:prstGeom prst="line">
              <a:avLst/>
            </a:prstGeom>
            <a:noFill/>
            <a:ln w="14288" cap="rnd">
              <a:solidFill>
                <a:srgbClr val="000000"/>
              </a:solidFill>
              <a:round/>
              <a:headEnd/>
              <a:tailEnd/>
            </a:ln>
          </p:spPr>
          <p:txBody>
            <a:bodyPr/>
            <a:lstStyle/>
            <a:p>
              <a:endParaRPr lang="en-CA"/>
            </a:p>
          </p:txBody>
        </p:sp>
        <p:sp>
          <p:nvSpPr>
            <p:cNvPr id="49332" name="Freeform 180"/>
            <p:cNvSpPr>
              <a:spLocks/>
            </p:cNvSpPr>
            <p:nvPr/>
          </p:nvSpPr>
          <p:spPr bwMode="auto">
            <a:xfrm>
              <a:off x="3320" y="1974"/>
              <a:ext cx="82" cy="83"/>
            </a:xfrm>
            <a:custGeom>
              <a:avLst/>
              <a:gdLst/>
              <a:ahLst/>
              <a:cxnLst>
                <a:cxn ang="0">
                  <a:pos x="71" y="143"/>
                </a:cxn>
                <a:cxn ang="0">
                  <a:pos x="0" y="0"/>
                </a:cxn>
                <a:cxn ang="0">
                  <a:pos x="142" y="0"/>
                </a:cxn>
                <a:cxn ang="0">
                  <a:pos x="142" y="0"/>
                </a:cxn>
                <a:cxn ang="0">
                  <a:pos x="71" y="143"/>
                </a:cxn>
              </a:cxnLst>
              <a:rect l="0" t="0" r="r" b="b"/>
              <a:pathLst>
                <a:path w="142" h="143">
                  <a:moveTo>
                    <a:pt x="71" y="143"/>
                  </a:moveTo>
                  <a:lnTo>
                    <a:pt x="0" y="0"/>
                  </a:lnTo>
                  <a:cubicBezTo>
                    <a:pt x="45" y="23"/>
                    <a:pt x="97" y="23"/>
                    <a:pt x="142" y="0"/>
                  </a:cubicBezTo>
                  <a:lnTo>
                    <a:pt x="142"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33" name="Rectangle 181"/>
            <p:cNvSpPr>
              <a:spLocks noChangeArrowheads="1"/>
            </p:cNvSpPr>
            <p:nvPr/>
          </p:nvSpPr>
          <p:spPr bwMode="auto">
            <a:xfrm>
              <a:off x="3306" y="2601"/>
              <a:ext cx="91" cy="181"/>
            </a:xfrm>
            <a:prstGeom prst="rect">
              <a:avLst/>
            </a:prstGeom>
            <a:solidFill>
              <a:srgbClr val="FFFFFF"/>
            </a:solidFill>
            <a:ln w="9525">
              <a:noFill/>
              <a:miter lim="800000"/>
              <a:headEnd/>
              <a:tailEnd/>
            </a:ln>
          </p:spPr>
          <p:txBody>
            <a:bodyPr/>
            <a:lstStyle/>
            <a:p>
              <a:endParaRPr lang="en-CA"/>
            </a:p>
          </p:txBody>
        </p:sp>
        <p:sp>
          <p:nvSpPr>
            <p:cNvPr id="49334" name="Rectangle 182"/>
            <p:cNvSpPr>
              <a:spLocks noChangeArrowheads="1"/>
            </p:cNvSpPr>
            <p:nvPr/>
          </p:nvSpPr>
          <p:spPr bwMode="auto">
            <a:xfrm>
              <a:off x="3306" y="2601"/>
              <a:ext cx="91" cy="181"/>
            </a:xfrm>
            <a:prstGeom prst="rect">
              <a:avLst/>
            </a:prstGeom>
            <a:noFill/>
            <a:ln w="14288">
              <a:solidFill>
                <a:srgbClr val="000000"/>
              </a:solidFill>
              <a:miter lim="800000"/>
              <a:headEnd/>
              <a:tailEnd/>
            </a:ln>
          </p:spPr>
          <p:txBody>
            <a:bodyPr/>
            <a:lstStyle/>
            <a:p>
              <a:endParaRPr lang="en-CA"/>
            </a:p>
          </p:txBody>
        </p:sp>
        <p:sp>
          <p:nvSpPr>
            <p:cNvPr id="49335" name="Rectangle 183"/>
            <p:cNvSpPr>
              <a:spLocks noChangeArrowheads="1"/>
            </p:cNvSpPr>
            <p:nvPr/>
          </p:nvSpPr>
          <p:spPr bwMode="auto">
            <a:xfrm>
              <a:off x="3237" y="2897"/>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Issue</a:t>
              </a:r>
              <a:endParaRPr lang="en-US"/>
            </a:p>
          </p:txBody>
        </p:sp>
        <p:sp>
          <p:nvSpPr>
            <p:cNvPr id="49336" name="Rectangle 184"/>
            <p:cNvSpPr>
              <a:spLocks noChangeArrowheads="1"/>
            </p:cNvSpPr>
            <p:nvPr/>
          </p:nvSpPr>
          <p:spPr bwMode="auto">
            <a:xfrm>
              <a:off x="3256" y="2999"/>
              <a:ext cx="213" cy="125"/>
            </a:xfrm>
            <a:prstGeom prst="rect">
              <a:avLst/>
            </a:prstGeom>
            <a:noFill/>
            <a:ln w="9525">
              <a:noFill/>
              <a:miter lim="800000"/>
              <a:headEnd/>
              <a:tailEnd/>
            </a:ln>
          </p:spPr>
          <p:txBody>
            <a:bodyPr wrap="none" lIns="0" tIns="0" rIns="0" bIns="0">
              <a:spAutoFit/>
            </a:bodyPr>
            <a:lstStyle/>
            <a:p>
              <a:r>
                <a:rPr lang="en-US" sz="1300">
                  <a:solidFill>
                    <a:srgbClr val="000000"/>
                  </a:solidFill>
                </a:rPr>
                <a:t>ARB</a:t>
              </a:r>
              <a:endParaRPr lang="en-US"/>
            </a:p>
          </p:txBody>
        </p:sp>
      </p:grpSp>
      <p:grpSp>
        <p:nvGrpSpPr>
          <p:cNvPr id="4" name="Group 325"/>
          <p:cNvGrpSpPr>
            <a:grpSpLocks/>
          </p:cNvGrpSpPr>
          <p:nvPr/>
        </p:nvGrpSpPr>
        <p:grpSpPr bwMode="auto">
          <a:xfrm>
            <a:off x="5022930" y="1260295"/>
            <a:ext cx="1436688" cy="2157413"/>
            <a:chOff x="1406" y="1749"/>
            <a:chExt cx="905" cy="1359"/>
          </a:xfrm>
        </p:grpSpPr>
        <p:sp>
          <p:nvSpPr>
            <p:cNvPr id="49337" name="Rectangle 185"/>
            <p:cNvSpPr>
              <a:spLocks noChangeArrowheads="1"/>
            </p:cNvSpPr>
            <p:nvPr/>
          </p:nvSpPr>
          <p:spPr bwMode="auto">
            <a:xfrm>
              <a:off x="1406" y="1749"/>
              <a:ext cx="905" cy="1359"/>
            </a:xfrm>
            <a:prstGeom prst="rect">
              <a:avLst/>
            </a:prstGeom>
            <a:solidFill>
              <a:srgbClr val="99FF99"/>
            </a:solidFill>
            <a:ln w="9525">
              <a:noFill/>
              <a:miter lim="800000"/>
              <a:headEnd/>
              <a:tailEnd/>
            </a:ln>
          </p:spPr>
          <p:txBody>
            <a:bodyPr/>
            <a:lstStyle/>
            <a:p>
              <a:endParaRPr lang="en-CA"/>
            </a:p>
          </p:txBody>
        </p:sp>
        <p:sp>
          <p:nvSpPr>
            <p:cNvPr id="49338" name="Rectangle 186"/>
            <p:cNvSpPr>
              <a:spLocks noChangeArrowheads="1"/>
            </p:cNvSpPr>
            <p:nvPr/>
          </p:nvSpPr>
          <p:spPr bwMode="auto">
            <a:xfrm>
              <a:off x="1769" y="1840"/>
              <a:ext cx="361" cy="725"/>
            </a:xfrm>
            <a:prstGeom prst="rect">
              <a:avLst/>
            </a:prstGeom>
            <a:solidFill>
              <a:srgbClr val="FFFFFF"/>
            </a:solidFill>
            <a:ln w="9525">
              <a:noFill/>
              <a:miter lim="800000"/>
              <a:headEnd/>
              <a:tailEnd/>
            </a:ln>
          </p:spPr>
          <p:txBody>
            <a:bodyPr/>
            <a:lstStyle/>
            <a:p>
              <a:endParaRPr lang="en-CA"/>
            </a:p>
          </p:txBody>
        </p:sp>
        <p:sp>
          <p:nvSpPr>
            <p:cNvPr id="49339" name="Rectangle 187"/>
            <p:cNvSpPr>
              <a:spLocks noChangeArrowheads="1"/>
            </p:cNvSpPr>
            <p:nvPr/>
          </p:nvSpPr>
          <p:spPr bwMode="auto">
            <a:xfrm>
              <a:off x="1769" y="1840"/>
              <a:ext cx="361" cy="725"/>
            </a:xfrm>
            <a:prstGeom prst="rect">
              <a:avLst/>
            </a:prstGeom>
            <a:noFill/>
            <a:ln w="14288">
              <a:solidFill>
                <a:srgbClr val="000000"/>
              </a:solidFill>
              <a:miter lim="800000"/>
              <a:headEnd/>
              <a:tailEnd/>
            </a:ln>
          </p:spPr>
          <p:txBody>
            <a:bodyPr/>
            <a:lstStyle/>
            <a:p>
              <a:endParaRPr lang="en-CA"/>
            </a:p>
          </p:txBody>
        </p:sp>
        <p:sp>
          <p:nvSpPr>
            <p:cNvPr id="49340" name="Rectangle 188"/>
            <p:cNvSpPr>
              <a:spLocks noChangeArrowheads="1"/>
            </p:cNvSpPr>
            <p:nvPr/>
          </p:nvSpPr>
          <p:spPr bwMode="auto">
            <a:xfrm>
              <a:off x="1769" y="1840"/>
              <a:ext cx="361" cy="181"/>
            </a:xfrm>
            <a:prstGeom prst="rect">
              <a:avLst/>
            </a:prstGeom>
            <a:solidFill>
              <a:srgbClr val="CCFFFF"/>
            </a:solidFill>
            <a:ln w="9525">
              <a:noFill/>
              <a:miter lim="800000"/>
              <a:headEnd/>
              <a:tailEnd/>
            </a:ln>
          </p:spPr>
          <p:txBody>
            <a:bodyPr/>
            <a:lstStyle/>
            <a:p>
              <a:endParaRPr lang="en-CA"/>
            </a:p>
          </p:txBody>
        </p:sp>
        <p:sp>
          <p:nvSpPr>
            <p:cNvPr id="49341" name="Rectangle 189"/>
            <p:cNvSpPr>
              <a:spLocks noChangeArrowheads="1"/>
            </p:cNvSpPr>
            <p:nvPr/>
          </p:nvSpPr>
          <p:spPr bwMode="auto">
            <a:xfrm>
              <a:off x="1769" y="1840"/>
              <a:ext cx="361" cy="181"/>
            </a:xfrm>
            <a:prstGeom prst="rect">
              <a:avLst/>
            </a:prstGeom>
            <a:noFill/>
            <a:ln w="14288">
              <a:solidFill>
                <a:srgbClr val="000000"/>
              </a:solidFill>
              <a:miter lim="800000"/>
              <a:headEnd/>
              <a:tailEnd/>
            </a:ln>
          </p:spPr>
          <p:txBody>
            <a:bodyPr/>
            <a:lstStyle/>
            <a:p>
              <a:endParaRPr lang="en-CA"/>
            </a:p>
          </p:txBody>
        </p:sp>
        <p:sp>
          <p:nvSpPr>
            <p:cNvPr id="49342" name="Rectangle 190"/>
            <p:cNvSpPr>
              <a:spLocks noChangeArrowheads="1"/>
            </p:cNvSpPr>
            <p:nvPr/>
          </p:nvSpPr>
          <p:spPr bwMode="auto">
            <a:xfrm>
              <a:off x="1837" y="1849"/>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43" name="Rectangle 191"/>
            <p:cNvSpPr>
              <a:spLocks noChangeArrowheads="1"/>
            </p:cNvSpPr>
            <p:nvPr/>
          </p:nvSpPr>
          <p:spPr bwMode="auto">
            <a:xfrm>
              <a:off x="2013" y="1933"/>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1</a:t>
              </a:r>
              <a:endParaRPr lang="en-US"/>
            </a:p>
          </p:txBody>
        </p:sp>
        <p:sp>
          <p:nvSpPr>
            <p:cNvPr id="49344" name="Rectangle 192"/>
            <p:cNvSpPr>
              <a:spLocks noChangeArrowheads="1"/>
            </p:cNvSpPr>
            <p:nvPr/>
          </p:nvSpPr>
          <p:spPr bwMode="auto">
            <a:xfrm>
              <a:off x="1769" y="2021"/>
              <a:ext cx="361" cy="181"/>
            </a:xfrm>
            <a:prstGeom prst="rect">
              <a:avLst/>
            </a:prstGeom>
            <a:solidFill>
              <a:srgbClr val="CCFFFF"/>
            </a:solidFill>
            <a:ln w="9525">
              <a:noFill/>
              <a:miter lim="800000"/>
              <a:headEnd/>
              <a:tailEnd/>
            </a:ln>
          </p:spPr>
          <p:txBody>
            <a:bodyPr/>
            <a:lstStyle/>
            <a:p>
              <a:endParaRPr lang="en-CA"/>
            </a:p>
          </p:txBody>
        </p:sp>
        <p:sp>
          <p:nvSpPr>
            <p:cNvPr id="49345" name="Rectangle 193"/>
            <p:cNvSpPr>
              <a:spLocks noChangeArrowheads="1"/>
            </p:cNvSpPr>
            <p:nvPr/>
          </p:nvSpPr>
          <p:spPr bwMode="auto">
            <a:xfrm>
              <a:off x="1769" y="2021"/>
              <a:ext cx="361" cy="181"/>
            </a:xfrm>
            <a:prstGeom prst="rect">
              <a:avLst/>
            </a:prstGeom>
            <a:noFill/>
            <a:ln w="14288">
              <a:solidFill>
                <a:srgbClr val="000000"/>
              </a:solidFill>
              <a:miter lim="800000"/>
              <a:headEnd/>
              <a:tailEnd/>
            </a:ln>
          </p:spPr>
          <p:txBody>
            <a:bodyPr/>
            <a:lstStyle/>
            <a:p>
              <a:endParaRPr lang="en-CA"/>
            </a:p>
          </p:txBody>
        </p:sp>
        <p:sp>
          <p:nvSpPr>
            <p:cNvPr id="49346" name="Rectangle 194"/>
            <p:cNvSpPr>
              <a:spLocks noChangeArrowheads="1"/>
            </p:cNvSpPr>
            <p:nvPr/>
          </p:nvSpPr>
          <p:spPr bwMode="auto">
            <a:xfrm>
              <a:off x="1837" y="2025"/>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47" name="Rectangle 195"/>
            <p:cNvSpPr>
              <a:spLocks noChangeArrowheads="1"/>
            </p:cNvSpPr>
            <p:nvPr/>
          </p:nvSpPr>
          <p:spPr bwMode="auto">
            <a:xfrm>
              <a:off x="2013" y="2119"/>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2</a:t>
              </a:r>
              <a:endParaRPr lang="en-US"/>
            </a:p>
          </p:txBody>
        </p:sp>
        <p:sp>
          <p:nvSpPr>
            <p:cNvPr id="49348" name="Rectangle 196"/>
            <p:cNvSpPr>
              <a:spLocks noChangeArrowheads="1"/>
            </p:cNvSpPr>
            <p:nvPr/>
          </p:nvSpPr>
          <p:spPr bwMode="auto">
            <a:xfrm>
              <a:off x="1769" y="2202"/>
              <a:ext cx="361" cy="181"/>
            </a:xfrm>
            <a:prstGeom prst="rect">
              <a:avLst/>
            </a:prstGeom>
            <a:solidFill>
              <a:srgbClr val="CCFFFF"/>
            </a:solidFill>
            <a:ln w="9525">
              <a:noFill/>
              <a:miter lim="800000"/>
              <a:headEnd/>
              <a:tailEnd/>
            </a:ln>
          </p:spPr>
          <p:txBody>
            <a:bodyPr/>
            <a:lstStyle/>
            <a:p>
              <a:endParaRPr lang="en-CA"/>
            </a:p>
          </p:txBody>
        </p:sp>
        <p:sp>
          <p:nvSpPr>
            <p:cNvPr id="49349" name="Rectangle 197"/>
            <p:cNvSpPr>
              <a:spLocks noChangeArrowheads="1"/>
            </p:cNvSpPr>
            <p:nvPr/>
          </p:nvSpPr>
          <p:spPr bwMode="auto">
            <a:xfrm>
              <a:off x="1769" y="2202"/>
              <a:ext cx="361" cy="181"/>
            </a:xfrm>
            <a:prstGeom prst="rect">
              <a:avLst/>
            </a:prstGeom>
            <a:noFill/>
            <a:ln w="14288">
              <a:solidFill>
                <a:srgbClr val="000000"/>
              </a:solidFill>
              <a:miter lim="800000"/>
              <a:headEnd/>
              <a:tailEnd/>
            </a:ln>
          </p:spPr>
          <p:txBody>
            <a:bodyPr/>
            <a:lstStyle/>
            <a:p>
              <a:endParaRPr lang="en-CA"/>
            </a:p>
          </p:txBody>
        </p:sp>
        <p:sp>
          <p:nvSpPr>
            <p:cNvPr id="49350" name="Rectangle 198"/>
            <p:cNvSpPr>
              <a:spLocks noChangeArrowheads="1"/>
            </p:cNvSpPr>
            <p:nvPr/>
          </p:nvSpPr>
          <p:spPr bwMode="auto">
            <a:xfrm>
              <a:off x="1837" y="2211"/>
              <a:ext cx="177" cy="154"/>
            </a:xfrm>
            <a:prstGeom prst="rect">
              <a:avLst/>
            </a:prstGeom>
            <a:noFill/>
            <a:ln w="9525">
              <a:noFill/>
              <a:miter lim="800000"/>
              <a:headEnd/>
              <a:tailEnd/>
            </a:ln>
          </p:spPr>
          <p:txBody>
            <a:bodyPr wrap="none" lIns="0" tIns="0" rIns="0" bIns="0">
              <a:spAutoFit/>
            </a:bodyPr>
            <a:lstStyle/>
            <a:p>
              <a:r>
                <a:rPr lang="en-US" sz="1600">
                  <a:solidFill>
                    <a:srgbClr val="000000"/>
                  </a:solidFill>
                </a:rPr>
                <a:t>PC</a:t>
              </a:r>
              <a:endParaRPr lang="en-US"/>
            </a:p>
          </p:txBody>
        </p:sp>
        <p:sp>
          <p:nvSpPr>
            <p:cNvPr id="49351" name="Rectangle 199"/>
            <p:cNvSpPr>
              <a:spLocks noChangeArrowheads="1"/>
            </p:cNvSpPr>
            <p:nvPr/>
          </p:nvSpPr>
          <p:spPr bwMode="auto">
            <a:xfrm>
              <a:off x="2013" y="2295"/>
              <a:ext cx="44" cy="96"/>
            </a:xfrm>
            <a:prstGeom prst="rect">
              <a:avLst/>
            </a:prstGeom>
            <a:noFill/>
            <a:ln w="9525">
              <a:noFill/>
              <a:miter lim="800000"/>
              <a:headEnd/>
              <a:tailEnd/>
            </a:ln>
          </p:spPr>
          <p:txBody>
            <a:bodyPr wrap="none" lIns="0" tIns="0" rIns="0" bIns="0">
              <a:spAutoFit/>
            </a:bodyPr>
            <a:lstStyle/>
            <a:p>
              <a:r>
                <a:rPr lang="en-US" sz="1000">
                  <a:solidFill>
                    <a:srgbClr val="000000"/>
                  </a:solidFill>
                </a:rPr>
                <a:t>3</a:t>
              </a:r>
              <a:endParaRPr lang="en-US"/>
            </a:p>
          </p:txBody>
        </p:sp>
        <p:sp>
          <p:nvSpPr>
            <p:cNvPr id="49352" name="Freeform 200"/>
            <p:cNvSpPr>
              <a:spLocks/>
            </p:cNvSpPr>
            <p:nvPr/>
          </p:nvSpPr>
          <p:spPr bwMode="auto">
            <a:xfrm>
              <a:off x="1646" y="1840"/>
              <a:ext cx="91" cy="725"/>
            </a:xfrm>
            <a:custGeom>
              <a:avLst/>
              <a:gdLst/>
              <a:ahLst/>
              <a:cxnLst>
                <a:cxn ang="0">
                  <a:pos x="91" y="0"/>
                </a:cxn>
                <a:cxn ang="0">
                  <a:pos x="0" y="90"/>
                </a:cxn>
                <a:cxn ang="0">
                  <a:pos x="0" y="634"/>
                </a:cxn>
                <a:cxn ang="0">
                  <a:pos x="91" y="725"/>
                </a:cxn>
                <a:cxn ang="0">
                  <a:pos x="91" y="0"/>
                </a:cxn>
              </a:cxnLst>
              <a:rect l="0" t="0" r="r" b="b"/>
              <a:pathLst>
                <a:path w="91" h="725">
                  <a:moveTo>
                    <a:pt x="91" y="0"/>
                  </a:moveTo>
                  <a:lnTo>
                    <a:pt x="0" y="90"/>
                  </a:lnTo>
                  <a:lnTo>
                    <a:pt x="0" y="634"/>
                  </a:lnTo>
                  <a:lnTo>
                    <a:pt x="91" y="725"/>
                  </a:lnTo>
                  <a:lnTo>
                    <a:pt x="91" y="0"/>
                  </a:lnTo>
                  <a:close/>
                </a:path>
              </a:pathLst>
            </a:custGeom>
            <a:solidFill>
              <a:srgbClr val="CCFFFF"/>
            </a:solidFill>
            <a:ln w="9525">
              <a:noFill/>
              <a:round/>
              <a:headEnd/>
              <a:tailEnd/>
            </a:ln>
          </p:spPr>
          <p:txBody>
            <a:bodyPr/>
            <a:lstStyle/>
            <a:p>
              <a:endParaRPr lang="en-CA"/>
            </a:p>
          </p:txBody>
        </p:sp>
        <p:sp>
          <p:nvSpPr>
            <p:cNvPr id="49353" name="Freeform 201"/>
            <p:cNvSpPr>
              <a:spLocks/>
            </p:cNvSpPr>
            <p:nvPr/>
          </p:nvSpPr>
          <p:spPr bwMode="auto">
            <a:xfrm>
              <a:off x="1646" y="1840"/>
              <a:ext cx="91" cy="725"/>
            </a:xfrm>
            <a:custGeom>
              <a:avLst/>
              <a:gdLst/>
              <a:ahLst/>
              <a:cxnLst>
                <a:cxn ang="0">
                  <a:pos x="91" y="0"/>
                </a:cxn>
                <a:cxn ang="0">
                  <a:pos x="0" y="90"/>
                </a:cxn>
                <a:cxn ang="0">
                  <a:pos x="0" y="634"/>
                </a:cxn>
                <a:cxn ang="0">
                  <a:pos x="91" y="725"/>
                </a:cxn>
                <a:cxn ang="0">
                  <a:pos x="91" y="0"/>
                </a:cxn>
              </a:cxnLst>
              <a:rect l="0" t="0" r="r" b="b"/>
              <a:pathLst>
                <a:path w="91" h="725">
                  <a:moveTo>
                    <a:pt x="91" y="0"/>
                  </a:moveTo>
                  <a:lnTo>
                    <a:pt x="0" y="90"/>
                  </a:lnTo>
                  <a:lnTo>
                    <a:pt x="0" y="634"/>
                  </a:lnTo>
                  <a:lnTo>
                    <a:pt x="91" y="725"/>
                  </a:lnTo>
                  <a:lnTo>
                    <a:pt x="91" y="0"/>
                  </a:lnTo>
                  <a:close/>
                </a:path>
              </a:pathLst>
            </a:custGeom>
            <a:noFill/>
            <a:ln w="14288" cap="flat">
              <a:solidFill>
                <a:srgbClr val="000000"/>
              </a:solidFill>
              <a:prstDash val="solid"/>
              <a:miter lim="800000"/>
              <a:headEnd/>
              <a:tailEnd/>
            </a:ln>
          </p:spPr>
          <p:txBody>
            <a:bodyPr/>
            <a:lstStyle/>
            <a:p>
              <a:endParaRPr lang="en-CA"/>
            </a:p>
          </p:txBody>
        </p:sp>
        <p:sp>
          <p:nvSpPr>
            <p:cNvPr id="49354" name="Rectangle 202"/>
            <p:cNvSpPr>
              <a:spLocks noChangeArrowheads="1"/>
            </p:cNvSpPr>
            <p:nvPr/>
          </p:nvSpPr>
          <p:spPr bwMode="auto">
            <a:xfrm>
              <a:off x="1652" y="2016"/>
              <a:ext cx="75" cy="134"/>
            </a:xfrm>
            <a:prstGeom prst="rect">
              <a:avLst/>
            </a:prstGeom>
            <a:noFill/>
            <a:ln w="9525">
              <a:noFill/>
              <a:miter lim="800000"/>
              <a:headEnd/>
              <a:tailEnd/>
            </a:ln>
          </p:spPr>
          <p:txBody>
            <a:bodyPr wrap="none" lIns="0" tIns="0" rIns="0" bIns="0">
              <a:spAutoFit/>
            </a:bodyPr>
            <a:lstStyle/>
            <a:p>
              <a:r>
                <a:rPr lang="en-US" sz="1400">
                  <a:solidFill>
                    <a:srgbClr val="000000"/>
                  </a:solidFill>
                </a:rPr>
                <a:t>A</a:t>
              </a:r>
              <a:endParaRPr lang="en-US"/>
            </a:p>
          </p:txBody>
        </p:sp>
        <p:sp>
          <p:nvSpPr>
            <p:cNvPr id="49355" name="Rectangle 203"/>
            <p:cNvSpPr>
              <a:spLocks noChangeArrowheads="1"/>
            </p:cNvSpPr>
            <p:nvPr/>
          </p:nvSpPr>
          <p:spPr bwMode="auto">
            <a:xfrm>
              <a:off x="1652" y="2128"/>
              <a:ext cx="81" cy="134"/>
            </a:xfrm>
            <a:prstGeom prst="rect">
              <a:avLst/>
            </a:prstGeom>
            <a:noFill/>
            <a:ln w="9525">
              <a:noFill/>
              <a:miter lim="800000"/>
              <a:headEnd/>
              <a:tailEnd/>
            </a:ln>
          </p:spPr>
          <p:txBody>
            <a:bodyPr wrap="none" lIns="0" tIns="0" rIns="0" bIns="0">
              <a:spAutoFit/>
            </a:bodyPr>
            <a:lstStyle/>
            <a:p>
              <a:r>
                <a:rPr lang="en-US" sz="1400">
                  <a:solidFill>
                    <a:srgbClr val="000000"/>
                  </a:solidFill>
                </a:rPr>
                <a:t>R</a:t>
              </a:r>
              <a:endParaRPr lang="en-US"/>
            </a:p>
          </p:txBody>
        </p:sp>
        <p:sp>
          <p:nvSpPr>
            <p:cNvPr id="49356" name="Rectangle 204"/>
            <p:cNvSpPr>
              <a:spLocks noChangeArrowheads="1"/>
            </p:cNvSpPr>
            <p:nvPr/>
          </p:nvSpPr>
          <p:spPr bwMode="auto">
            <a:xfrm>
              <a:off x="1652" y="2239"/>
              <a:ext cx="75" cy="134"/>
            </a:xfrm>
            <a:prstGeom prst="rect">
              <a:avLst/>
            </a:prstGeom>
            <a:noFill/>
            <a:ln w="9525">
              <a:noFill/>
              <a:miter lim="800000"/>
              <a:headEnd/>
              <a:tailEnd/>
            </a:ln>
          </p:spPr>
          <p:txBody>
            <a:bodyPr wrap="none" lIns="0" tIns="0" rIns="0" bIns="0">
              <a:spAutoFit/>
            </a:bodyPr>
            <a:lstStyle/>
            <a:p>
              <a:r>
                <a:rPr lang="en-US" sz="1400">
                  <a:solidFill>
                    <a:srgbClr val="000000"/>
                  </a:solidFill>
                </a:rPr>
                <a:t>B</a:t>
              </a:r>
              <a:endParaRPr lang="en-US"/>
            </a:p>
          </p:txBody>
        </p:sp>
        <p:sp>
          <p:nvSpPr>
            <p:cNvPr id="49357" name="Freeform 205"/>
            <p:cNvSpPr>
              <a:spLocks/>
            </p:cNvSpPr>
            <p:nvPr/>
          </p:nvSpPr>
          <p:spPr bwMode="auto">
            <a:xfrm>
              <a:off x="1537" y="2207"/>
              <a:ext cx="109" cy="657"/>
            </a:xfrm>
            <a:custGeom>
              <a:avLst/>
              <a:gdLst/>
              <a:ahLst/>
              <a:cxnLst>
                <a:cxn ang="0">
                  <a:pos x="109" y="0"/>
                </a:cxn>
                <a:cxn ang="0">
                  <a:pos x="0" y="0"/>
                </a:cxn>
                <a:cxn ang="0">
                  <a:pos x="0" y="657"/>
                </a:cxn>
              </a:cxnLst>
              <a:rect l="0" t="0" r="r" b="b"/>
              <a:pathLst>
                <a:path w="109" h="657">
                  <a:moveTo>
                    <a:pt x="109" y="0"/>
                  </a:moveTo>
                  <a:lnTo>
                    <a:pt x="0" y="0"/>
                  </a:lnTo>
                  <a:lnTo>
                    <a:pt x="0" y="657"/>
                  </a:lnTo>
                </a:path>
              </a:pathLst>
            </a:custGeom>
            <a:noFill/>
            <a:ln w="14288" cap="rnd">
              <a:solidFill>
                <a:srgbClr val="000000"/>
              </a:solidFill>
              <a:prstDash val="solid"/>
              <a:round/>
              <a:headEnd/>
              <a:tailEnd/>
            </a:ln>
          </p:spPr>
          <p:txBody>
            <a:bodyPr/>
            <a:lstStyle/>
            <a:p>
              <a:endParaRPr lang="en-CA"/>
            </a:p>
          </p:txBody>
        </p:sp>
        <p:sp>
          <p:nvSpPr>
            <p:cNvPr id="49358" name="Freeform 206"/>
            <p:cNvSpPr>
              <a:spLocks/>
            </p:cNvSpPr>
            <p:nvPr/>
          </p:nvSpPr>
          <p:spPr bwMode="auto">
            <a:xfrm>
              <a:off x="1496" y="2844"/>
              <a:ext cx="83" cy="83"/>
            </a:xfrm>
            <a:custGeom>
              <a:avLst/>
              <a:gdLst/>
              <a:ahLst/>
              <a:cxnLst>
                <a:cxn ang="0">
                  <a:pos x="71" y="143"/>
                </a:cxn>
                <a:cxn ang="0">
                  <a:pos x="0" y="0"/>
                </a:cxn>
                <a:cxn ang="0">
                  <a:pos x="143" y="0"/>
                </a:cxn>
                <a:cxn ang="0">
                  <a:pos x="143" y="0"/>
                </a:cxn>
                <a:cxn ang="0">
                  <a:pos x="71" y="143"/>
                </a:cxn>
              </a:cxnLst>
              <a:rect l="0" t="0" r="r" b="b"/>
              <a:pathLst>
                <a:path w="143" h="143">
                  <a:moveTo>
                    <a:pt x="71" y="143"/>
                  </a:moveTo>
                  <a:lnTo>
                    <a:pt x="0" y="0"/>
                  </a:lnTo>
                  <a:cubicBezTo>
                    <a:pt x="45" y="23"/>
                    <a:pt x="98" y="23"/>
                    <a:pt x="143" y="0"/>
                  </a:cubicBezTo>
                  <a:lnTo>
                    <a:pt x="143" y="0"/>
                  </a:lnTo>
                  <a:lnTo>
                    <a:pt x="71" y="143"/>
                  </a:lnTo>
                  <a:close/>
                </a:path>
              </a:pathLst>
            </a:custGeom>
            <a:solidFill>
              <a:srgbClr val="000000"/>
            </a:solidFill>
            <a:ln w="0">
              <a:solidFill>
                <a:srgbClr val="000000"/>
              </a:solidFill>
              <a:prstDash val="solid"/>
              <a:round/>
              <a:headEnd/>
              <a:tailEnd/>
            </a:ln>
          </p:spPr>
          <p:txBody>
            <a:bodyPr/>
            <a:lstStyle/>
            <a:p>
              <a:endParaRPr lang="en-CA"/>
            </a:p>
          </p:txBody>
        </p:sp>
        <p:sp>
          <p:nvSpPr>
            <p:cNvPr id="49359" name="Rectangle 207"/>
            <p:cNvSpPr>
              <a:spLocks noChangeArrowheads="1"/>
            </p:cNvSpPr>
            <p:nvPr/>
          </p:nvSpPr>
          <p:spPr bwMode="auto">
            <a:xfrm>
              <a:off x="1646" y="2655"/>
              <a:ext cx="543" cy="181"/>
            </a:xfrm>
            <a:prstGeom prst="rect">
              <a:avLst/>
            </a:prstGeom>
            <a:solidFill>
              <a:srgbClr val="CCFFFF"/>
            </a:solidFill>
            <a:ln w="9525">
              <a:noFill/>
              <a:miter lim="800000"/>
              <a:headEnd/>
              <a:tailEnd/>
            </a:ln>
          </p:spPr>
          <p:txBody>
            <a:bodyPr/>
            <a:lstStyle/>
            <a:p>
              <a:endParaRPr lang="en-CA"/>
            </a:p>
          </p:txBody>
        </p:sp>
        <p:sp>
          <p:nvSpPr>
            <p:cNvPr id="49360" name="Rectangle 208"/>
            <p:cNvSpPr>
              <a:spLocks noChangeArrowheads="1"/>
            </p:cNvSpPr>
            <p:nvPr/>
          </p:nvSpPr>
          <p:spPr bwMode="auto">
            <a:xfrm>
              <a:off x="1646" y="2655"/>
              <a:ext cx="543" cy="181"/>
            </a:xfrm>
            <a:prstGeom prst="rect">
              <a:avLst/>
            </a:prstGeom>
            <a:noFill/>
            <a:ln w="14288">
              <a:solidFill>
                <a:srgbClr val="000000"/>
              </a:solidFill>
              <a:miter lim="800000"/>
              <a:headEnd/>
              <a:tailEnd/>
            </a:ln>
          </p:spPr>
          <p:txBody>
            <a:bodyPr/>
            <a:lstStyle/>
            <a:p>
              <a:endParaRPr lang="en-CA"/>
            </a:p>
          </p:txBody>
        </p:sp>
        <p:sp>
          <p:nvSpPr>
            <p:cNvPr id="49361" name="Rectangle 209"/>
            <p:cNvSpPr>
              <a:spLocks noChangeArrowheads="1"/>
            </p:cNvSpPr>
            <p:nvPr/>
          </p:nvSpPr>
          <p:spPr bwMode="auto">
            <a:xfrm>
              <a:off x="1652" y="2665"/>
              <a:ext cx="525" cy="154"/>
            </a:xfrm>
            <a:prstGeom prst="rect">
              <a:avLst/>
            </a:prstGeom>
            <a:noFill/>
            <a:ln w="9525">
              <a:noFill/>
              <a:miter lim="800000"/>
              <a:headEnd/>
              <a:tailEnd/>
            </a:ln>
          </p:spPr>
          <p:txBody>
            <a:bodyPr wrap="none" lIns="0" tIns="0" rIns="0" bIns="0">
              <a:spAutoFit/>
            </a:bodyPr>
            <a:lstStyle/>
            <a:p>
              <a:r>
                <a:rPr lang="en-US" sz="1600">
                  <a:solidFill>
                    <a:srgbClr val="000000"/>
                  </a:solidFill>
                </a:rPr>
                <a:t>Selection</a:t>
              </a:r>
              <a:endParaRPr lang="en-US"/>
            </a:p>
          </p:txBody>
        </p:sp>
        <p:sp>
          <p:nvSpPr>
            <p:cNvPr id="49362" name="Line 210"/>
            <p:cNvSpPr>
              <a:spLocks noChangeShapeType="1"/>
            </p:cNvSpPr>
            <p:nvPr/>
          </p:nvSpPr>
          <p:spPr bwMode="auto">
            <a:xfrm flipH="1">
              <a:off x="1737" y="1930"/>
              <a:ext cx="32" cy="0"/>
            </a:xfrm>
            <a:prstGeom prst="line">
              <a:avLst/>
            </a:prstGeom>
            <a:noFill/>
            <a:ln w="14288" cap="rnd">
              <a:solidFill>
                <a:srgbClr val="000000"/>
              </a:solidFill>
              <a:round/>
              <a:headEnd/>
              <a:tailEnd/>
            </a:ln>
          </p:spPr>
          <p:txBody>
            <a:bodyPr/>
            <a:lstStyle/>
            <a:p>
              <a:endParaRPr lang="en-CA"/>
            </a:p>
          </p:txBody>
        </p:sp>
        <p:sp>
          <p:nvSpPr>
            <p:cNvPr id="49363" name="Line 211"/>
            <p:cNvSpPr>
              <a:spLocks noChangeShapeType="1"/>
            </p:cNvSpPr>
            <p:nvPr/>
          </p:nvSpPr>
          <p:spPr bwMode="auto">
            <a:xfrm flipH="1">
              <a:off x="1737" y="2112"/>
              <a:ext cx="32" cy="0"/>
            </a:xfrm>
            <a:prstGeom prst="line">
              <a:avLst/>
            </a:prstGeom>
            <a:noFill/>
            <a:ln w="14288" cap="rnd">
              <a:solidFill>
                <a:srgbClr val="000000"/>
              </a:solidFill>
              <a:round/>
              <a:headEnd/>
              <a:tailEnd/>
            </a:ln>
          </p:spPr>
          <p:txBody>
            <a:bodyPr/>
            <a:lstStyle/>
            <a:p>
              <a:endParaRPr lang="en-CA"/>
            </a:p>
          </p:txBody>
        </p:sp>
        <p:sp>
          <p:nvSpPr>
            <p:cNvPr id="49364" name="Line 212"/>
            <p:cNvSpPr>
              <a:spLocks noChangeShapeType="1"/>
            </p:cNvSpPr>
            <p:nvPr/>
          </p:nvSpPr>
          <p:spPr bwMode="auto">
            <a:xfrm flipH="1">
              <a:off x="1737" y="2293"/>
              <a:ext cx="32" cy="0"/>
            </a:xfrm>
            <a:prstGeom prst="line">
              <a:avLst/>
            </a:prstGeom>
            <a:noFill/>
            <a:ln w="14288" cap="rnd">
              <a:solidFill>
                <a:srgbClr val="000000"/>
              </a:solidFill>
              <a:round/>
              <a:headEnd/>
              <a:tailEnd/>
            </a:ln>
          </p:spPr>
          <p:txBody>
            <a:bodyPr/>
            <a:lstStyle/>
            <a:p>
              <a:endParaRPr lang="en-CA"/>
            </a:p>
          </p:txBody>
        </p:sp>
        <p:sp>
          <p:nvSpPr>
            <p:cNvPr id="49365" name="Line 213"/>
            <p:cNvSpPr>
              <a:spLocks noChangeShapeType="1"/>
            </p:cNvSpPr>
            <p:nvPr/>
          </p:nvSpPr>
          <p:spPr bwMode="auto">
            <a:xfrm flipV="1">
              <a:off x="1692" y="2582"/>
              <a:ext cx="0" cy="73"/>
            </a:xfrm>
            <a:prstGeom prst="line">
              <a:avLst/>
            </a:prstGeom>
            <a:noFill/>
            <a:ln w="14288" cap="rnd">
              <a:solidFill>
                <a:srgbClr val="000000"/>
              </a:solidFill>
              <a:round/>
              <a:headEnd/>
              <a:tailEnd/>
            </a:ln>
          </p:spPr>
          <p:txBody>
            <a:bodyPr/>
            <a:lstStyle/>
            <a:p>
              <a:endParaRPr lang="en-CA"/>
            </a:p>
          </p:txBody>
        </p:sp>
        <p:sp>
          <p:nvSpPr>
            <p:cNvPr id="49366" name="Freeform 214"/>
            <p:cNvSpPr>
              <a:spLocks/>
            </p:cNvSpPr>
            <p:nvPr/>
          </p:nvSpPr>
          <p:spPr bwMode="auto">
            <a:xfrm>
              <a:off x="1650" y="2519"/>
              <a:ext cx="83" cy="83"/>
            </a:xfrm>
            <a:custGeom>
              <a:avLst/>
              <a:gdLst/>
              <a:ahLst/>
              <a:cxnLst>
                <a:cxn ang="0">
                  <a:pos x="72" y="0"/>
                </a:cxn>
                <a:cxn ang="0">
                  <a:pos x="143" y="143"/>
                </a:cxn>
                <a:cxn ang="0">
                  <a:pos x="0" y="143"/>
                </a:cxn>
                <a:cxn ang="0">
                  <a:pos x="72" y="0"/>
                </a:cxn>
              </a:cxnLst>
              <a:rect l="0" t="0" r="r" b="b"/>
              <a:pathLst>
                <a:path w="143" h="143">
                  <a:moveTo>
                    <a:pt x="72" y="0"/>
                  </a:moveTo>
                  <a:lnTo>
                    <a:pt x="143" y="143"/>
                  </a:lnTo>
                  <a:cubicBezTo>
                    <a:pt x="98" y="121"/>
                    <a:pt x="45" y="121"/>
                    <a:pt x="0" y="143"/>
                  </a:cubicBezTo>
                  <a:lnTo>
                    <a:pt x="72" y="0"/>
                  </a:lnTo>
                  <a:close/>
                </a:path>
              </a:pathLst>
            </a:custGeom>
            <a:solidFill>
              <a:srgbClr val="000000"/>
            </a:solidFill>
            <a:ln w="0">
              <a:solidFill>
                <a:srgbClr val="000000"/>
              </a:solidFill>
              <a:prstDash val="solid"/>
              <a:round/>
              <a:headEnd/>
              <a:tailEnd/>
            </a:ln>
          </p:spPr>
          <p:txBody>
            <a:bodyPr/>
            <a:lstStyle/>
            <a:p>
              <a:endParaRPr lang="en-CA"/>
            </a:p>
          </p:txBody>
        </p:sp>
        <p:sp>
          <p:nvSpPr>
            <p:cNvPr id="49367" name="Rectangle 215"/>
            <p:cNvSpPr>
              <a:spLocks noChangeArrowheads="1"/>
            </p:cNvSpPr>
            <p:nvPr/>
          </p:nvSpPr>
          <p:spPr bwMode="auto">
            <a:xfrm rot="16200000">
              <a:off x="1460" y="2688"/>
              <a:ext cx="64" cy="125"/>
            </a:xfrm>
            <a:prstGeom prst="rect">
              <a:avLst/>
            </a:prstGeom>
            <a:noFill/>
            <a:ln w="9525">
              <a:noFill/>
              <a:miter lim="800000"/>
              <a:headEnd/>
              <a:tailEnd/>
            </a:ln>
          </p:spPr>
          <p:txBody>
            <a:bodyPr wrap="none" lIns="0" tIns="0" rIns="0" bIns="0">
              <a:spAutoFit/>
            </a:bodyPr>
            <a:lstStyle/>
            <a:p>
              <a:r>
                <a:rPr lang="en-US" sz="1300">
                  <a:solidFill>
                    <a:srgbClr val="000000"/>
                  </a:solidFill>
                </a:rPr>
                <a:t>T</a:t>
              </a:r>
              <a:endParaRPr lang="en-US"/>
            </a:p>
          </p:txBody>
        </p:sp>
        <p:sp>
          <p:nvSpPr>
            <p:cNvPr id="49368" name="Rectangle 216"/>
            <p:cNvSpPr>
              <a:spLocks noChangeArrowheads="1"/>
            </p:cNvSpPr>
            <p:nvPr/>
          </p:nvSpPr>
          <p:spPr bwMode="auto">
            <a:xfrm rot="16200000">
              <a:off x="1463" y="2636"/>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o</a:t>
              </a:r>
              <a:endParaRPr lang="en-US"/>
            </a:p>
          </p:txBody>
        </p:sp>
        <p:sp>
          <p:nvSpPr>
            <p:cNvPr id="49369" name="Rectangle 217"/>
            <p:cNvSpPr>
              <a:spLocks noChangeArrowheads="1"/>
            </p:cNvSpPr>
            <p:nvPr/>
          </p:nvSpPr>
          <p:spPr bwMode="auto">
            <a:xfrm rot="16200000">
              <a:off x="1477" y="2596"/>
              <a:ext cx="29" cy="125"/>
            </a:xfrm>
            <a:prstGeom prst="rect">
              <a:avLst/>
            </a:prstGeom>
            <a:noFill/>
            <a:ln w="9525">
              <a:noFill/>
              <a:miter lim="800000"/>
              <a:headEnd/>
              <a:tailEnd/>
            </a:ln>
          </p:spPr>
          <p:txBody>
            <a:bodyPr wrap="none" lIns="0" tIns="0" rIns="0" bIns="0">
              <a:spAutoFit/>
            </a:bodyPr>
            <a:lstStyle/>
            <a:p>
              <a:r>
                <a:rPr lang="en-US" sz="1300">
                  <a:solidFill>
                    <a:srgbClr val="000000"/>
                  </a:solidFill>
                </a:rPr>
                <a:t> </a:t>
              </a:r>
              <a:endParaRPr lang="en-US"/>
            </a:p>
          </p:txBody>
        </p:sp>
        <p:sp>
          <p:nvSpPr>
            <p:cNvPr id="49370" name="Rectangle 218"/>
            <p:cNvSpPr>
              <a:spLocks noChangeArrowheads="1"/>
            </p:cNvSpPr>
            <p:nvPr/>
          </p:nvSpPr>
          <p:spPr bwMode="auto">
            <a:xfrm rot="16200000">
              <a:off x="1477" y="2560"/>
              <a:ext cx="29" cy="125"/>
            </a:xfrm>
            <a:prstGeom prst="rect">
              <a:avLst/>
            </a:prstGeom>
            <a:noFill/>
            <a:ln w="9525">
              <a:noFill/>
              <a:miter lim="800000"/>
              <a:headEnd/>
              <a:tailEnd/>
            </a:ln>
          </p:spPr>
          <p:txBody>
            <a:bodyPr wrap="none" lIns="0" tIns="0" rIns="0" bIns="0">
              <a:spAutoFit/>
            </a:bodyPr>
            <a:lstStyle/>
            <a:p>
              <a:r>
                <a:rPr lang="en-US" sz="1300">
                  <a:solidFill>
                    <a:srgbClr val="000000"/>
                  </a:solidFill>
                </a:rPr>
                <a:t>I</a:t>
              </a:r>
              <a:endParaRPr lang="en-US"/>
            </a:p>
          </p:txBody>
        </p:sp>
        <p:sp>
          <p:nvSpPr>
            <p:cNvPr id="49371" name="Rectangle 219"/>
            <p:cNvSpPr>
              <a:spLocks noChangeArrowheads="1"/>
            </p:cNvSpPr>
            <p:nvPr/>
          </p:nvSpPr>
          <p:spPr bwMode="auto">
            <a:xfrm rot="16200000">
              <a:off x="1474" y="2528"/>
              <a:ext cx="35" cy="125"/>
            </a:xfrm>
            <a:prstGeom prst="rect">
              <a:avLst/>
            </a:prstGeom>
            <a:noFill/>
            <a:ln w="9525">
              <a:noFill/>
              <a:miter lim="800000"/>
              <a:headEnd/>
              <a:tailEnd/>
            </a:ln>
          </p:spPr>
          <p:txBody>
            <a:bodyPr wrap="none" lIns="0" tIns="0" rIns="0" bIns="0">
              <a:spAutoFit/>
            </a:bodyPr>
            <a:lstStyle/>
            <a:p>
              <a:r>
                <a:rPr lang="en-US" sz="1300">
                  <a:solidFill>
                    <a:srgbClr val="000000"/>
                  </a:solidFill>
                </a:rPr>
                <a:t>-</a:t>
              </a:r>
              <a:endParaRPr lang="en-US"/>
            </a:p>
          </p:txBody>
        </p:sp>
        <p:sp>
          <p:nvSpPr>
            <p:cNvPr id="49372" name="Rectangle 220"/>
            <p:cNvSpPr>
              <a:spLocks noChangeArrowheads="1"/>
            </p:cNvSpPr>
            <p:nvPr/>
          </p:nvSpPr>
          <p:spPr bwMode="auto">
            <a:xfrm rot="16200000">
              <a:off x="1454" y="2480"/>
              <a:ext cx="75" cy="125"/>
            </a:xfrm>
            <a:prstGeom prst="rect">
              <a:avLst/>
            </a:prstGeom>
            <a:noFill/>
            <a:ln w="9525">
              <a:noFill/>
              <a:miter lim="800000"/>
              <a:headEnd/>
              <a:tailEnd/>
            </a:ln>
          </p:spPr>
          <p:txBody>
            <a:bodyPr wrap="none" lIns="0" tIns="0" rIns="0" bIns="0">
              <a:spAutoFit/>
            </a:bodyPr>
            <a:lstStyle/>
            <a:p>
              <a:r>
                <a:rPr lang="en-US" sz="1300">
                  <a:solidFill>
                    <a:srgbClr val="000000"/>
                  </a:solidFill>
                </a:rPr>
                <a:t>C</a:t>
              </a:r>
              <a:endParaRPr lang="en-US"/>
            </a:p>
          </p:txBody>
        </p:sp>
        <p:sp>
          <p:nvSpPr>
            <p:cNvPr id="49373" name="Rectangle 221"/>
            <p:cNvSpPr>
              <a:spLocks noChangeArrowheads="1"/>
            </p:cNvSpPr>
            <p:nvPr/>
          </p:nvSpPr>
          <p:spPr bwMode="auto">
            <a:xfrm rot="16200000">
              <a:off x="1463" y="2416"/>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a</a:t>
              </a:r>
              <a:endParaRPr lang="en-US"/>
            </a:p>
          </p:txBody>
        </p:sp>
        <p:sp>
          <p:nvSpPr>
            <p:cNvPr id="49374" name="Rectangle 222"/>
            <p:cNvSpPr>
              <a:spLocks noChangeArrowheads="1"/>
            </p:cNvSpPr>
            <p:nvPr/>
          </p:nvSpPr>
          <p:spPr bwMode="auto">
            <a:xfrm rot="16200000">
              <a:off x="1466" y="2362"/>
              <a:ext cx="52" cy="125"/>
            </a:xfrm>
            <a:prstGeom prst="rect">
              <a:avLst/>
            </a:prstGeom>
            <a:noFill/>
            <a:ln w="9525">
              <a:noFill/>
              <a:miter lim="800000"/>
              <a:headEnd/>
              <a:tailEnd/>
            </a:ln>
          </p:spPr>
          <p:txBody>
            <a:bodyPr wrap="none" lIns="0" tIns="0" rIns="0" bIns="0">
              <a:spAutoFit/>
            </a:bodyPr>
            <a:lstStyle/>
            <a:p>
              <a:r>
                <a:rPr lang="en-US" sz="1300">
                  <a:solidFill>
                    <a:srgbClr val="000000"/>
                  </a:solidFill>
                </a:rPr>
                <a:t>c</a:t>
              </a:r>
              <a:endParaRPr lang="en-US"/>
            </a:p>
          </p:txBody>
        </p:sp>
        <p:sp>
          <p:nvSpPr>
            <p:cNvPr id="49375" name="Rectangle 223"/>
            <p:cNvSpPr>
              <a:spLocks noChangeArrowheads="1"/>
            </p:cNvSpPr>
            <p:nvPr/>
          </p:nvSpPr>
          <p:spPr bwMode="auto">
            <a:xfrm rot="16200000">
              <a:off x="1463" y="2305"/>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h</a:t>
              </a:r>
              <a:endParaRPr lang="en-US"/>
            </a:p>
          </p:txBody>
        </p:sp>
        <p:sp>
          <p:nvSpPr>
            <p:cNvPr id="49376" name="Rectangle 224"/>
            <p:cNvSpPr>
              <a:spLocks noChangeArrowheads="1"/>
            </p:cNvSpPr>
            <p:nvPr/>
          </p:nvSpPr>
          <p:spPr bwMode="auto">
            <a:xfrm rot="16200000">
              <a:off x="1463" y="2249"/>
              <a:ext cx="58" cy="125"/>
            </a:xfrm>
            <a:prstGeom prst="rect">
              <a:avLst/>
            </a:prstGeom>
            <a:noFill/>
            <a:ln w="9525">
              <a:noFill/>
              <a:miter lim="800000"/>
              <a:headEnd/>
              <a:tailEnd/>
            </a:ln>
          </p:spPr>
          <p:txBody>
            <a:bodyPr wrap="none" lIns="0" tIns="0" rIns="0" bIns="0">
              <a:spAutoFit/>
            </a:bodyPr>
            <a:lstStyle/>
            <a:p>
              <a:r>
                <a:rPr lang="en-US" sz="1300">
                  <a:solidFill>
                    <a:srgbClr val="000000"/>
                  </a:solidFill>
                </a:rPr>
                <a:t>e</a:t>
              </a:r>
              <a:endParaRPr lang="en-US"/>
            </a:p>
          </p:txBody>
        </p:sp>
        <p:sp>
          <p:nvSpPr>
            <p:cNvPr id="49377" name="Rectangle 225"/>
            <p:cNvSpPr>
              <a:spLocks noChangeArrowheads="1"/>
            </p:cNvSpPr>
            <p:nvPr/>
          </p:nvSpPr>
          <p:spPr bwMode="auto">
            <a:xfrm>
              <a:off x="1726" y="2971"/>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sp>
          <p:nvSpPr>
            <p:cNvPr id="49378" name="Freeform 226"/>
            <p:cNvSpPr>
              <a:spLocks/>
            </p:cNvSpPr>
            <p:nvPr/>
          </p:nvSpPr>
          <p:spPr bwMode="auto">
            <a:xfrm>
              <a:off x="1918" y="2899"/>
              <a:ext cx="393" cy="64"/>
            </a:xfrm>
            <a:custGeom>
              <a:avLst/>
              <a:gdLst/>
              <a:ahLst/>
              <a:cxnLst>
                <a:cxn ang="0">
                  <a:pos x="393" y="64"/>
                </a:cxn>
                <a:cxn ang="0">
                  <a:pos x="0" y="64"/>
                </a:cxn>
                <a:cxn ang="0">
                  <a:pos x="0" y="0"/>
                </a:cxn>
              </a:cxnLst>
              <a:rect l="0" t="0" r="r" b="b"/>
              <a:pathLst>
                <a:path w="393" h="64">
                  <a:moveTo>
                    <a:pt x="393" y="64"/>
                  </a:moveTo>
                  <a:lnTo>
                    <a:pt x="0" y="64"/>
                  </a:lnTo>
                  <a:lnTo>
                    <a:pt x="0" y="0"/>
                  </a:lnTo>
                </a:path>
              </a:pathLst>
            </a:custGeom>
            <a:noFill/>
            <a:ln w="14288" cap="rnd">
              <a:solidFill>
                <a:srgbClr val="000000"/>
              </a:solidFill>
              <a:prstDash val="solid"/>
              <a:round/>
              <a:headEnd/>
              <a:tailEnd/>
            </a:ln>
          </p:spPr>
          <p:txBody>
            <a:bodyPr/>
            <a:lstStyle/>
            <a:p>
              <a:endParaRPr lang="en-CA"/>
            </a:p>
          </p:txBody>
        </p:sp>
        <p:sp>
          <p:nvSpPr>
            <p:cNvPr id="49379" name="Freeform 227"/>
            <p:cNvSpPr>
              <a:spLocks/>
            </p:cNvSpPr>
            <p:nvPr/>
          </p:nvSpPr>
          <p:spPr bwMode="auto">
            <a:xfrm>
              <a:off x="1877" y="2836"/>
              <a:ext cx="82" cy="83"/>
            </a:xfrm>
            <a:custGeom>
              <a:avLst/>
              <a:gdLst/>
              <a:ahLst/>
              <a:cxnLst>
                <a:cxn ang="0">
                  <a:pos x="71" y="0"/>
                </a:cxn>
                <a:cxn ang="0">
                  <a:pos x="142" y="143"/>
                </a:cxn>
                <a:cxn ang="0">
                  <a:pos x="0" y="143"/>
                </a:cxn>
                <a:cxn ang="0">
                  <a:pos x="71" y="0"/>
                </a:cxn>
              </a:cxnLst>
              <a:rect l="0" t="0" r="r" b="b"/>
              <a:pathLst>
                <a:path w="142" h="143">
                  <a:moveTo>
                    <a:pt x="71" y="0"/>
                  </a:moveTo>
                  <a:lnTo>
                    <a:pt x="142" y="143"/>
                  </a:lnTo>
                  <a:cubicBezTo>
                    <a:pt x="97" y="120"/>
                    <a:pt x="44" y="120"/>
                    <a:pt x="0" y="143"/>
                  </a:cubicBezTo>
                  <a:lnTo>
                    <a:pt x="71" y="0"/>
                  </a:lnTo>
                  <a:close/>
                </a:path>
              </a:pathLst>
            </a:custGeom>
            <a:solidFill>
              <a:srgbClr val="000000"/>
            </a:solidFill>
            <a:ln w="0">
              <a:solidFill>
                <a:srgbClr val="000000"/>
              </a:solidFill>
              <a:prstDash val="solid"/>
              <a:round/>
              <a:headEnd/>
              <a:tailEnd/>
            </a:ln>
          </p:spPr>
          <p:txBody>
            <a:bodyPr/>
            <a:lstStyle/>
            <a:p>
              <a:endParaRPr lang="en-CA"/>
            </a:p>
          </p:txBody>
        </p:sp>
        <p:sp>
          <p:nvSpPr>
            <p:cNvPr id="49380" name="Oval 228"/>
            <p:cNvSpPr>
              <a:spLocks noChangeArrowheads="1"/>
            </p:cNvSpPr>
            <p:nvPr/>
          </p:nvSpPr>
          <p:spPr bwMode="auto">
            <a:xfrm>
              <a:off x="1932" y="2401"/>
              <a:ext cx="36" cy="37"/>
            </a:xfrm>
            <a:prstGeom prst="ellipse">
              <a:avLst/>
            </a:prstGeom>
            <a:solidFill>
              <a:srgbClr val="000000"/>
            </a:solidFill>
            <a:ln w="0">
              <a:solidFill>
                <a:srgbClr val="000000"/>
              </a:solidFill>
              <a:round/>
              <a:headEnd/>
              <a:tailEnd/>
            </a:ln>
          </p:spPr>
          <p:txBody>
            <a:bodyPr/>
            <a:lstStyle/>
            <a:p>
              <a:endParaRPr lang="en-CA"/>
            </a:p>
          </p:txBody>
        </p:sp>
        <p:sp>
          <p:nvSpPr>
            <p:cNvPr id="49381" name="Oval 229"/>
            <p:cNvSpPr>
              <a:spLocks noChangeArrowheads="1"/>
            </p:cNvSpPr>
            <p:nvPr/>
          </p:nvSpPr>
          <p:spPr bwMode="auto">
            <a:xfrm>
              <a:off x="1932" y="2401"/>
              <a:ext cx="36" cy="37"/>
            </a:xfrm>
            <a:prstGeom prst="ellipse">
              <a:avLst/>
            </a:prstGeom>
            <a:noFill/>
            <a:ln w="4763">
              <a:solidFill>
                <a:srgbClr val="000000"/>
              </a:solidFill>
              <a:miter lim="800000"/>
              <a:headEnd/>
              <a:tailEnd/>
            </a:ln>
          </p:spPr>
          <p:txBody>
            <a:bodyPr/>
            <a:lstStyle/>
            <a:p>
              <a:endParaRPr lang="en-CA"/>
            </a:p>
          </p:txBody>
        </p:sp>
        <p:sp>
          <p:nvSpPr>
            <p:cNvPr id="49382" name="Oval 230"/>
            <p:cNvSpPr>
              <a:spLocks noChangeArrowheads="1"/>
            </p:cNvSpPr>
            <p:nvPr/>
          </p:nvSpPr>
          <p:spPr bwMode="auto">
            <a:xfrm>
              <a:off x="1932" y="2456"/>
              <a:ext cx="36" cy="36"/>
            </a:xfrm>
            <a:prstGeom prst="ellipse">
              <a:avLst/>
            </a:prstGeom>
            <a:solidFill>
              <a:srgbClr val="000000"/>
            </a:solidFill>
            <a:ln w="0">
              <a:solidFill>
                <a:srgbClr val="000000"/>
              </a:solidFill>
              <a:round/>
              <a:headEnd/>
              <a:tailEnd/>
            </a:ln>
          </p:spPr>
          <p:txBody>
            <a:bodyPr/>
            <a:lstStyle/>
            <a:p>
              <a:endParaRPr lang="en-CA"/>
            </a:p>
          </p:txBody>
        </p:sp>
        <p:sp>
          <p:nvSpPr>
            <p:cNvPr id="49383" name="Oval 231"/>
            <p:cNvSpPr>
              <a:spLocks noChangeArrowheads="1"/>
            </p:cNvSpPr>
            <p:nvPr/>
          </p:nvSpPr>
          <p:spPr bwMode="auto">
            <a:xfrm>
              <a:off x="1932" y="2456"/>
              <a:ext cx="36" cy="36"/>
            </a:xfrm>
            <a:prstGeom prst="ellipse">
              <a:avLst/>
            </a:prstGeom>
            <a:noFill/>
            <a:ln w="4763">
              <a:solidFill>
                <a:srgbClr val="000000"/>
              </a:solidFill>
              <a:miter lim="800000"/>
              <a:headEnd/>
              <a:tailEnd/>
            </a:ln>
          </p:spPr>
          <p:txBody>
            <a:bodyPr/>
            <a:lstStyle/>
            <a:p>
              <a:endParaRPr lang="en-CA"/>
            </a:p>
          </p:txBody>
        </p:sp>
        <p:sp>
          <p:nvSpPr>
            <p:cNvPr id="49384" name="Oval 232"/>
            <p:cNvSpPr>
              <a:spLocks noChangeArrowheads="1"/>
            </p:cNvSpPr>
            <p:nvPr/>
          </p:nvSpPr>
          <p:spPr bwMode="auto">
            <a:xfrm>
              <a:off x="1932" y="2510"/>
              <a:ext cx="36" cy="36"/>
            </a:xfrm>
            <a:prstGeom prst="ellipse">
              <a:avLst/>
            </a:prstGeom>
            <a:solidFill>
              <a:srgbClr val="000000"/>
            </a:solidFill>
            <a:ln w="0">
              <a:solidFill>
                <a:srgbClr val="000000"/>
              </a:solidFill>
              <a:round/>
              <a:headEnd/>
              <a:tailEnd/>
            </a:ln>
          </p:spPr>
          <p:txBody>
            <a:bodyPr/>
            <a:lstStyle/>
            <a:p>
              <a:endParaRPr lang="en-CA"/>
            </a:p>
          </p:txBody>
        </p:sp>
        <p:sp>
          <p:nvSpPr>
            <p:cNvPr id="49385" name="Oval 233"/>
            <p:cNvSpPr>
              <a:spLocks noChangeArrowheads="1"/>
            </p:cNvSpPr>
            <p:nvPr/>
          </p:nvSpPr>
          <p:spPr bwMode="auto">
            <a:xfrm>
              <a:off x="1932" y="2510"/>
              <a:ext cx="36" cy="36"/>
            </a:xfrm>
            <a:prstGeom prst="ellipse">
              <a:avLst/>
            </a:prstGeom>
            <a:noFill/>
            <a:ln w="4763">
              <a:solidFill>
                <a:srgbClr val="000000"/>
              </a:solidFill>
              <a:miter lim="800000"/>
              <a:headEnd/>
              <a:tailEnd/>
            </a:ln>
          </p:spPr>
          <p:txBody>
            <a:bodyPr/>
            <a:lstStyle/>
            <a:p>
              <a:endParaRPr lang="en-CA"/>
            </a:p>
          </p:txBody>
        </p:sp>
      </p:grpSp>
      <p:grpSp>
        <p:nvGrpSpPr>
          <p:cNvPr id="5" name="Group 418"/>
          <p:cNvGrpSpPr>
            <a:grpSpLocks/>
          </p:cNvGrpSpPr>
          <p:nvPr/>
        </p:nvGrpSpPr>
        <p:grpSpPr bwMode="auto">
          <a:xfrm>
            <a:off x="5175330" y="3774895"/>
            <a:ext cx="3395663" cy="1055688"/>
            <a:chOff x="432" y="2563"/>
            <a:chExt cx="2139" cy="665"/>
          </a:xfrm>
        </p:grpSpPr>
        <p:sp>
          <p:nvSpPr>
            <p:cNvPr id="49495" name="Line 343"/>
            <p:cNvSpPr>
              <a:spLocks noChangeShapeType="1"/>
            </p:cNvSpPr>
            <p:nvPr/>
          </p:nvSpPr>
          <p:spPr bwMode="auto">
            <a:xfrm>
              <a:off x="1022" y="3117"/>
              <a:ext cx="74" cy="0"/>
            </a:xfrm>
            <a:prstGeom prst="line">
              <a:avLst/>
            </a:prstGeom>
            <a:noFill/>
            <a:ln w="36513">
              <a:solidFill>
                <a:srgbClr val="000000"/>
              </a:solidFill>
              <a:miter lim="800000"/>
              <a:headEnd/>
              <a:tailEnd/>
            </a:ln>
          </p:spPr>
          <p:txBody>
            <a:bodyPr/>
            <a:lstStyle/>
            <a:p>
              <a:endParaRPr lang="en-CA"/>
            </a:p>
          </p:txBody>
        </p:sp>
        <p:sp>
          <p:nvSpPr>
            <p:cNvPr id="49496" name="Freeform 344"/>
            <p:cNvSpPr>
              <a:spLocks/>
            </p:cNvSpPr>
            <p:nvPr/>
          </p:nvSpPr>
          <p:spPr bwMode="auto">
            <a:xfrm>
              <a:off x="1072" y="3068"/>
              <a:ext cx="97" cy="98"/>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9499" name="Line 347"/>
            <p:cNvSpPr>
              <a:spLocks noChangeShapeType="1"/>
            </p:cNvSpPr>
            <p:nvPr/>
          </p:nvSpPr>
          <p:spPr bwMode="auto">
            <a:xfrm flipV="1">
              <a:off x="1760" y="2995"/>
              <a:ext cx="150" cy="42"/>
            </a:xfrm>
            <a:prstGeom prst="line">
              <a:avLst/>
            </a:prstGeom>
            <a:noFill/>
            <a:ln w="36513">
              <a:solidFill>
                <a:srgbClr val="000000"/>
              </a:solidFill>
              <a:miter lim="800000"/>
              <a:headEnd/>
              <a:tailEnd/>
            </a:ln>
          </p:spPr>
          <p:txBody>
            <a:bodyPr/>
            <a:lstStyle/>
            <a:p>
              <a:endParaRPr lang="en-CA"/>
            </a:p>
          </p:txBody>
        </p:sp>
        <p:sp>
          <p:nvSpPr>
            <p:cNvPr id="49500" name="Freeform 348"/>
            <p:cNvSpPr>
              <a:spLocks/>
            </p:cNvSpPr>
            <p:nvPr/>
          </p:nvSpPr>
          <p:spPr bwMode="auto">
            <a:xfrm>
              <a:off x="1874" y="2955"/>
              <a:ext cx="107" cy="94"/>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49516" name="Rectangle 364"/>
            <p:cNvSpPr>
              <a:spLocks noChangeArrowheads="1"/>
            </p:cNvSpPr>
            <p:nvPr/>
          </p:nvSpPr>
          <p:spPr bwMode="auto">
            <a:xfrm>
              <a:off x="432" y="3006"/>
              <a:ext cx="590" cy="222"/>
            </a:xfrm>
            <a:prstGeom prst="rect">
              <a:avLst/>
            </a:prstGeom>
            <a:solidFill>
              <a:srgbClr val="99FF99"/>
            </a:solidFill>
            <a:ln w="9525">
              <a:noFill/>
              <a:miter lim="800000"/>
              <a:headEnd/>
              <a:tailEnd/>
            </a:ln>
          </p:spPr>
          <p:txBody>
            <a:bodyPr/>
            <a:lstStyle/>
            <a:p>
              <a:endParaRPr lang="en-CA"/>
            </a:p>
          </p:txBody>
        </p:sp>
        <p:sp>
          <p:nvSpPr>
            <p:cNvPr id="49517" name="Rectangle 365"/>
            <p:cNvSpPr>
              <a:spLocks noChangeArrowheads="1"/>
            </p:cNvSpPr>
            <p:nvPr/>
          </p:nvSpPr>
          <p:spPr bwMode="auto">
            <a:xfrm>
              <a:off x="432" y="3006"/>
              <a:ext cx="590" cy="222"/>
            </a:xfrm>
            <a:prstGeom prst="rect">
              <a:avLst/>
            </a:prstGeom>
            <a:noFill/>
            <a:ln w="19050" cap="rnd">
              <a:solidFill>
                <a:srgbClr val="000000"/>
              </a:solidFill>
              <a:round/>
              <a:headEnd/>
              <a:tailEnd/>
            </a:ln>
          </p:spPr>
          <p:txBody>
            <a:bodyPr/>
            <a:lstStyle/>
            <a:p>
              <a:endParaRPr lang="en-CA"/>
            </a:p>
          </p:txBody>
        </p:sp>
        <p:sp>
          <p:nvSpPr>
            <p:cNvPr id="49518" name="Rectangle 366"/>
            <p:cNvSpPr>
              <a:spLocks noChangeArrowheads="1"/>
            </p:cNvSpPr>
            <p:nvPr/>
          </p:nvSpPr>
          <p:spPr bwMode="auto">
            <a:xfrm>
              <a:off x="505" y="3032"/>
              <a:ext cx="462" cy="154"/>
            </a:xfrm>
            <a:prstGeom prst="rect">
              <a:avLst/>
            </a:prstGeom>
            <a:noFill/>
            <a:ln w="9525">
              <a:noFill/>
              <a:miter lim="800000"/>
              <a:headEnd/>
              <a:tailEnd/>
            </a:ln>
          </p:spPr>
          <p:txBody>
            <a:bodyPr wrap="none" lIns="0" tIns="0" rIns="0" bIns="0">
              <a:spAutoFit/>
            </a:bodyPr>
            <a:lstStyle/>
            <a:p>
              <a:r>
                <a:rPr lang="en-US" sz="1600" b="1">
                  <a:solidFill>
                    <a:srgbClr val="000000"/>
                  </a:solidFill>
                </a:rPr>
                <a:t>I-Cache</a:t>
              </a:r>
              <a:endParaRPr lang="en-US"/>
            </a:p>
          </p:txBody>
        </p:sp>
        <p:sp>
          <p:nvSpPr>
            <p:cNvPr id="49519" name="Rectangle 367"/>
            <p:cNvSpPr>
              <a:spLocks noChangeArrowheads="1"/>
            </p:cNvSpPr>
            <p:nvPr/>
          </p:nvSpPr>
          <p:spPr bwMode="auto">
            <a:xfrm>
              <a:off x="1169" y="3006"/>
              <a:ext cx="591" cy="222"/>
            </a:xfrm>
            <a:prstGeom prst="rect">
              <a:avLst/>
            </a:prstGeom>
            <a:solidFill>
              <a:srgbClr val="99FF99"/>
            </a:solidFill>
            <a:ln w="9525">
              <a:noFill/>
              <a:miter lim="800000"/>
              <a:headEnd/>
              <a:tailEnd/>
            </a:ln>
          </p:spPr>
          <p:txBody>
            <a:bodyPr/>
            <a:lstStyle/>
            <a:p>
              <a:endParaRPr lang="en-CA"/>
            </a:p>
          </p:txBody>
        </p:sp>
        <p:sp>
          <p:nvSpPr>
            <p:cNvPr id="49520" name="Rectangle 368"/>
            <p:cNvSpPr>
              <a:spLocks noChangeArrowheads="1"/>
            </p:cNvSpPr>
            <p:nvPr/>
          </p:nvSpPr>
          <p:spPr bwMode="auto">
            <a:xfrm>
              <a:off x="1169" y="3006"/>
              <a:ext cx="591" cy="222"/>
            </a:xfrm>
            <a:prstGeom prst="rect">
              <a:avLst/>
            </a:prstGeom>
            <a:noFill/>
            <a:ln w="19050" cap="rnd">
              <a:solidFill>
                <a:srgbClr val="000000"/>
              </a:solidFill>
              <a:round/>
              <a:headEnd/>
              <a:tailEnd/>
            </a:ln>
          </p:spPr>
          <p:txBody>
            <a:bodyPr/>
            <a:lstStyle/>
            <a:p>
              <a:endParaRPr lang="en-CA"/>
            </a:p>
          </p:txBody>
        </p:sp>
        <p:sp>
          <p:nvSpPr>
            <p:cNvPr id="49521" name="Rectangle 369"/>
            <p:cNvSpPr>
              <a:spLocks noChangeArrowheads="1"/>
            </p:cNvSpPr>
            <p:nvPr/>
          </p:nvSpPr>
          <p:spPr bwMode="auto">
            <a:xfrm>
              <a:off x="1238" y="3032"/>
              <a:ext cx="461" cy="154"/>
            </a:xfrm>
            <a:prstGeom prst="rect">
              <a:avLst/>
            </a:prstGeom>
            <a:noFill/>
            <a:ln w="9525">
              <a:noFill/>
              <a:miter lim="800000"/>
              <a:headEnd/>
              <a:tailEnd/>
            </a:ln>
          </p:spPr>
          <p:txBody>
            <a:bodyPr wrap="none" lIns="0" tIns="0" rIns="0" bIns="0">
              <a:spAutoFit/>
            </a:bodyPr>
            <a:lstStyle/>
            <a:p>
              <a:r>
                <a:rPr lang="en-US" sz="1600" b="1">
                  <a:solidFill>
                    <a:srgbClr val="000000"/>
                  </a:solidFill>
                </a:rPr>
                <a:t>Decode</a:t>
              </a:r>
              <a:endParaRPr lang="en-US"/>
            </a:p>
          </p:txBody>
        </p:sp>
        <p:sp>
          <p:nvSpPr>
            <p:cNvPr id="49522" name="Rectangle 370"/>
            <p:cNvSpPr>
              <a:spLocks noChangeArrowheads="1"/>
            </p:cNvSpPr>
            <p:nvPr/>
          </p:nvSpPr>
          <p:spPr bwMode="auto">
            <a:xfrm>
              <a:off x="1981" y="2785"/>
              <a:ext cx="590" cy="221"/>
            </a:xfrm>
            <a:prstGeom prst="rect">
              <a:avLst/>
            </a:prstGeom>
            <a:solidFill>
              <a:srgbClr val="99FF99"/>
            </a:solidFill>
            <a:ln w="9525">
              <a:noFill/>
              <a:miter lim="800000"/>
              <a:headEnd/>
              <a:tailEnd/>
            </a:ln>
          </p:spPr>
          <p:txBody>
            <a:bodyPr/>
            <a:lstStyle/>
            <a:p>
              <a:endParaRPr lang="en-CA"/>
            </a:p>
          </p:txBody>
        </p:sp>
        <p:sp>
          <p:nvSpPr>
            <p:cNvPr id="49523" name="Rectangle 371"/>
            <p:cNvSpPr>
              <a:spLocks noChangeArrowheads="1"/>
            </p:cNvSpPr>
            <p:nvPr/>
          </p:nvSpPr>
          <p:spPr bwMode="auto">
            <a:xfrm>
              <a:off x="1981" y="2785"/>
              <a:ext cx="590" cy="221"/>
            </a:xfrm>
            <a:prstGeom prst="rect">
              <a:avLst/>
            </a:prstGeom>
            <a:noFill/>
            <a:ln w="19050" cap="rnd">
              <a:solidFill>
                <a:srgbClr val="000000"/>
              </a:solidFill>
              <a:round/>
              <a:headEnd/>
              <a:tailEnd/>
            </a:ln>
          </p:spPr>
          <p:txBody>
            <a:bodyPr/>
            <a:lstStyle/>
            <a:p>
              <a:endParaRPr lang="en-CA"/>
            </a:p>
          </p:txBody>
        </p:sp>
        <p:sp>
          <p:nvSpPr>
            <p:cNvPr id="49524" name="Rectangle 372"/>
            <p:cNvSpPr>
              <a:spLocks noChangeArrowheads="1"/>
            </p:cNvSpPr>
            <p:nvPr/>
          </p:nvSpPr>
          <p:spPr bwMode="auto">
            <a:xfrm>
              <a:off x="2054" y="2813"/>
              <a:ext cx="456" cy="154"/>
            </a:xfrm>
            <a:prstGeom prst="rect">
              <a:avLst/>
            </a:prstGeom>
            <a:noFill/>
            <a:ln w="9525">
              <a:noFill/>
              <a:miter lim="800000"/>
              <a:headEnd/>
              <a:tailEnd/>
            </a:ln>
          </p:spPr>
          <p:txBody>
            <a:bodyPr wrap="none" lIns="0" tIns="0" rIns="0" bIns="0">
              <a:spAutoFit/>
            </a:bodyPr>
            <a:lstStyle/>
            <a:p>
              <a:r>
                <a:rPr lang="en-US" sz="1600" b="1">
                  <a:solidFill>
                    <a:srgbClr val="000000"/>
                  </a:solidFill>
                </a:rPr>
                <a:t>I-Buffer</a:t>
              </a:r>
              <a:endParaRPr lang="en-US"/>
            </a:p>
          </p:txBody>
        </p:sp>
        <p:sp>
          <p:nvSpPr>
            <p:cNvPr id="49542" name="Rectangle 390"/>
            <p:cNvSpPr>
              <a:spLocks noChangeArrowheads="1"/>
            </p:cNvSpPr>
            <p:nvPr/>
          </p:nvSpPr>
          <p:spPr bwMode="auto">
            <a:xfrm>
              <a:off x="432" y="2563"/>
              <a:ext cx="590" cy="222"/>
            </a:xfrm>
            <a:prstGeom prst="rect">
              <a:avLst/>
            </a:prstGeom>
            <a:solidFill>
              <a:srgbClr val="99FF99"/>
            </a:solidFill>
            <a:ln w="9525">
              <a:noFill/>
              <a:miter lim="800000"/>
              <a:headEnd/>
              <a:tailEnd/>
            </a:ln>
          </p:spPr>
          <p:txBody>
            <a:bodyPr/>
            <a:lstStyle/>
            <a:p>
              <a:endParaRPr lang="en-CA"/>
            </a:p>
          </p:txBody>
        </p:sp>
        <p:sp>
          <p:nvSpPr>
            <p:cNvPr id="49543" name="Rectangle 391"/>
            <p:cNvSpPr>
              <a:spLocks noChangeArrowheads="1"/>
            </p:cNvSpPr>
            <p:nvPr/>
          </p:nvSpPr>
          <p:spPr bwMode="auto">
            <a:xfrm>
              <a:off x="432" y="2563"/>
              <a:ext cx="590" cy="222"/>
            </a:xfrm>
            <a:prstGeom prst="rect">
              <a:avLst/>
            </a:prstGeom>
            <a:noFill/>
            <a:ln w="19050" cap="rnd">
              <a:solidFill>
                <a:srgbClr val="000000"/>
              </a:solidFill>
              <a:round/>
              <a:headEnd/>
              <a:tailEnd/>
            </a:ln>
          </p:spPr>
          <p:txBody>
            <a:bodyPr/>
            <a:lstStyle/>
            <a:p>
              <a:endParaRPr lang="en-CA"/>
            </a:p>
          </p:txBody>
        </p:sp>
        <p:sp>
          <p:nvSpPr>
            <p:cNvPr id="49544" name="Rectangle 392"/>
            <p:cNvSpPr>
              <a:spLocks noChangeArrowheads="1"/>
            </p:cNvSpPr>
            <p:nvPr/>
          </p:nvSpPr>
          <p:spPr bwMode="auto">
            <a:xfrm>
              <a:off x="558" y="2594"/>
              <a:ext cx="341" cy="154"/>
            </a:xfrm>
            <a:prstGeom prst="rect">
              <a:avLst/>
            </a:prstGeom>
            <a:noFill/>
            <a:ln w="9525">
              <a:noFill/>
              <a:miter lim="800000"/>
              <a:headEnd/>
              <a:tailEnd/>
            </a:ln>
          </p:spPr>
          <p:txBody>
            <a:bodyPr wrap="none" lIns="0" tIns="0" rIns="0" bIns="0">
              <a:spAutoFit/>
            </a:bodyPr>
            <a:lstStyle/>
            <a:p>
              <a:r>
                <a:rPr lang="en-US" sz="1600" b="1">
                  <a:solidFill>
                    <a:srgbClr val="000000"/>
                  </a:solidFill>
                </a:rPr>
                <a:t>Fetch</a:t>
              </a:r>
              <a:endParaRPr lang="en-US"/>
            </a:p>
          </p:txBody>
        </p:sp>
        <p:sp>
          <p:nvSpPr>
            <p:cNvPr id="49552" name="Line 400"/>
            <p:cNvSpPr>
              <a:spLocks noChangeShapeType="1"/>
            </p:cNvSpPr>
            <p:nvPr/>
          </p:nvSpPr>
          <p:spPr bwMode="auto">
            <a:xfrm>
              <a:off x="664" y="2785"/>
              <a:ext cx="0" cy="148"/>
            </a:xfrm>
            <a:prstGeom prst="line">
              <a:avLst/>
            </a:prstGeom>
            <a:noFill/>
            <a:ln w="36513">
              <a:solidFill>
                <a:srgbClr val="000000"/>
              </a:solidFill>
              <a:miter lim="800000"/>
              <a:headEnd/>
              <a:tailEnd/>
            </a:ln>
          </p:spPr>
          <p:txBody>
            <a:bodyPr/>
            <a:lstStyle/>
            <a:p>
              <a:endParaRPr lang="en-CA"/>
            </a:p>
          </p:txBody>
        </p:sp>
        <p:sp>
          <p:nvSpPr>
            <p:cNvPr id="49553" name="Freeform 401"/>
            <p:cNvSpPr>
              <a:spLocks/>
            </p:cNvSpPr>
            <p:nvPr/>
          </p:nvSpPr>
          <p:spPr bwMode="auto">
            <a:xfrm>
              <a:off x="616" y="2909"/>
              <a:ext cx="97" cy="97"/>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49554" name="Freeform 402"/>
            <p:cNvSpPr>
              <a:spLocks/>
            </p:cNvSpPr>
            <p:nvPr/>
          </p:nvSpPr>
          <p:spPr bwMode="auto">
            <a:xfrm>
              <a:off x="934" y="2843"/>
              <a:ext cx="1047" cy="60"/>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49555" name="Freeform 403"/>
            <p:cNvSpPr>
              <a:spLocks/>
            </p:cNvSpPr>
            <p:nvPr/>
          </p:nvSpPr>
          <p:spPr bwMode="auto">
            <a:xfrm>
              <a:off x="895" y="2785"/>
              <a:ext cx="77" cy="77"/>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49559" name="Rectangle 407"/>
            <p:cNvSpPr>
              <a:spLocks noChangeArrowheads="1"/>
            </p:cNvSpPr>
            <p:nvPr/>
          </p:nvSpPr>
          <p:spPr bwMode="auto">
            <a:xfrm>
              <a:off x="1291" y="2776"/>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grpSp>
      <p:sp>
        <p:nvSpPr>
          <p:cNvPr id="49573" name="Line 421"/>
          <p:cNvSpPr>
            <a:spLocks noChangeShapeType="1"/>
          </p:cNvSpPr>
          <p:nvPr/>
        </p:nvSpPr>
        <p:spPr bwMode="auto">
          <a:xfrm flipH="1" flipV="1">
            <a:off x="5022930" y="3393895"/>
            <a:ext cx="152400" cy="381000"/>
          </a:xfrm>
          <a:prstGeom prst="line">
            <a:avLst/>
          </a:prstGeom>
          <a:noFill/>
          <a:ln w="9525">
            <a:solidFill>
              <a:schemeClr val="tx1"/>
            </a:solidFill>
            <a:prstDash val="dash"/>
            <a:round/>
            <a:headEnd/>
            <a:tailEnd/>
          </a:ln>
          <a:effectLst/>
        </p:spPr>
        <p:txBody>
          <a:bodyPr/>
          <a:lstStyle/>
          <a:p>
            <a:endParaRPr lang="en-CA"/>
          </a:p>
        </p:txBody>
      </p:sp>
      <p:sp>
        <p:nvSpPr>
          <p:cNvPr id="49574" name="Line 422"/>
          <p:cNvSpPr>
            <a:spLocks noChangeShapeType="1"/>
          </p:cNvSpPr>
          <p:nvPr/>
        </p:nvSpPr>
        <p:spPr bwMode="auto">
          <a:xfrm flipV="1">
            <a:off x="6089730" y="3393895"/>
            <a:ext cx="381000" cy="381000"/>
          </a:xfrm>
          <a:prstGeom prst="line">
            <a:avLst/>
          </a:prstGeom>
          <a:noFill/>
          <a:ln w="9525">
            <a:solidFill>
              <a:schemeClr val="tx1"/>
            </a:solidFill>
            <a:prstDash val="dash"/>
            <a:round/>
            <a:headEnd/>
            <a:tailEnd/>
          </a:ln>
          <a:effectLst/>
        </p:spPr>
        <p:txBody>
          <a:bodyPr/>
          <a:lstStyle/>
          <a:p>
            <a:endParaRPr lang="en-CA"/>
          </a:p>
        </p:txBody>
      </p:sp>
      <p:sp>
        <p:nvSpPr>
          <p:cNvPr id="49575" name="Line 423"/>
          <p:cNvSpPr>
            <a:spLocks noChangeShapeType="1"/>
          </p:cNvSpPr>
          <p:nvPr/>
        </p:nvSpPr>
        <p:spPr bwMode="auto">
          <a:xfrm flipH="1" flipV="1">
            <a:off x="6851730" y="3393895"/>
            <a:ext cx="762000" cy="685800"/>
          </a:xfrm>
          <a:prstGeom prst="line">
            <a:avLst/>
          </a:prstGeom>
          <a:noFill/>
          <a:ln w="9525">
            <a:solidFill>
              <a:schemeClr val="tx1"/>
            </a:solidFill>
            <a:prstDash val="dash"/>
            <a:round/>
            <a:headEnd/>
            <a:tailEnd/>
          </a:ln>
          <a:effectLst/>
        </p:spPr>
        <p:txBody>
          <a:bodyPr/>
          <a:lstStyle/>
          <a:p>
            <a:endParaRPr lang="en-CA"/>
          </a:p>
        </p:txBody>
      </p:sp>
      <p:sp>
        <p:nvSpPr>
          <p:cNvPr id="49576" name="Line 424"/>
          <p:cNvSpPr>
            <a:spLocks noChangeShapeType="1"/>
          </p:cNvSpPr>
          <p:nvPr/>
        </p:nvSpPr>
        <p:spPr bwMode="auto">
          <a:xfrm flipV="1">
            <a:off x="8604330" y="3393895"/>
            <a:ext cx="76200" cy="685800"/>
          </a:xfrm>
          <a:prstGeom prst="line">
            <a:avLst/>
          </a:prstGeom>
          <a:noFill/>
          <a:ln w="9525">
            <a:solidFill>
              <a:schemeClr val="tx1"/>
            </a:solidFill>
            <a:prstDash val="dash"/>
            <a:round/>
            <a:headEnd/>
            <a:tailEnd/>
          </a:ln>
          <a:effectLst/>
        </p:spPr>
        <p:txBody>
          <a:bodyPr/>
          <a:lstStyle/>
          <a:p>
            <a:endParaRPr lang="en-CA"/>
          </a:p>
        </p:txBody>
      </p:sp>
    </p:spTree>
    <p:extLst>
      <p:ext uri="{BB962C8B-B14F-4D97-AF65-F5344CB8AC3E}">
        <p14:creationId xmlns:p14="http://schemas.microsoft.com/office/powerpoint/2010/main" val="146499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Instruction Issue</a:t>
            </a:r>
          </a:p>
        </p:txBody>
      </p:sp>
      <p:sp>
        <p:nvSpPr>
          <p:cNvPr id="53251" name="Rectangle 3"/>
          <p:cNvSpPr>
            <a:spLocks noGrp="1" noChangeArrowheads="1"/>
          </p:cNvSpPr>
          <p:nvPr>
            <p:ph type="body" idx="1"/>
          </p:nvPr>
        </p:nvSpPr>
        <p:spPr/>
        <p:txBody>
          <a:bodyPr/>
          <a:lstStyle/>
          <a:p>
            <a:pPr>
              <a:lnSpc>
                <a:spcPct val="80000"/>
              </a:lnSpc>
            </a:pPr>
            <a:r>
              <a:rPr lang="en-US" sz="2800" dirty="0"/>
              <a:t>Select a warp and issue an instruction from its </a:t>
            </a:r>
            <a:r>
              <a:rPr lang="en-US" sz="2800" dirty="0" smtClean="0"/>
              <a:t/>
            </a:r>
            <a:br>
              <a:rPr lang="en-US" sz="2800" dirty="0" smtClean="0"/>
            </a:br>
            <a:r>
              <a:rPr lang="en-US" sz="2800" dirty="0" smtClean="0"/>
              <a:t>I-Buffer </a:t>
            </a:r>
            <a:r>
              <a:rPr lang="en-US" sz="2800" dirty="0"/>
              <a:t>for execution</a:t>
            </a:r>
            <a:endParaRPr lang="en-US" sz="2800" dirty="0" smtClean="0"/>
          </a:p>
          <a:p>
            <a:pPr lvl="1">
              <a:lnSpc>
                <a:spcPct val="80000"/>
              </a:lnSpc>
            </a:pPr>
            <a:r>
              <a:rPr lang="en-US" sz="2400" dirty="0" smtClean="0"/>
              <a:t>Scheduling: Greedy-Then-Oldest (GTO)</a:t>
            </a:r>
          </a:p>
          <a:p>
            <a:pPr lvl="1">
              <a:lnSpc>
                <a:spcPct val="80000"/>
              </a:lnSpc>
            </a:pPr>
            <a:r>
              <a:rPr lang="en-US" sz="2400" dirty="0" smtClean="0"/>
              <a:t>GT200/later Fermi/</a:t>
            </a:r>
            <a:r>
              <a:rPr lang="en-US" sz="2400" dirty="0" err="1" smtClean="0"/>
              <a:t>Kepler</a:t>
            </a:r>
            <a:r>
              <a:rPr lang="en-US" sz="2400" dirty="0" smtClean="0"/>
              <a:t>: </a:t>
            </a:r>
            <a:r>
              <a:rPr lang="en-US" sz="2400" dirty="0"/>
              <a:t/>
            </a:r>
            <a:br>
              <a:rPr lang="en-US" sz="2400" dirty="0"/>
            </a:br>
            <a:r>
              <a:rPr lang="en-US" sz="2400" dirty="0"/>
              <a:t>Allow</a:t>
            </a:r>
            <a:r>
              <a:rPr lang="en-US" sz="2400" dirty="0" smtClean="0"/>
              <a:t> dual issue (superscalar)</a:t>
            </a:r>
          </a:p>
          <a:p>
            <a:pPr lvl="1">
              <a:lnSpc>
                <a:spcPct val="80000"/>
              </a:lnSpc>
            </a:pPr>
            <a:r>
              <a:rPr lang="en-US" sz="2400" dirty="0"/>
              <a:t>Fermi: Odd/Even </a:t>
            </a:r>
            <a:r>
              <a:rPr lang="en-US" sz="2400" dirty="0" smtClean="0"/>
              <a:t>scheduler</a:t>
            </a:r>
          </a:p>
          <a:p>
            <a:pPr lvl="1">
              <a:lnSpc>
                <a:spcPct val="80000"/>
              </a:lnSpc>
            </a:pPr>
            <a:r>
              <a:rPr lang="en-US" sz="2400" dirty="0" smtClean="0"/>
              <a:t>To avoid stalling pipeline might</a:t>
            </a:r>
          </a:p>
          <a:p>
            <a:pPr lvl="1">
              <a:lnSpc>
                <a:spcPct val="80000"/>
              </a:lnSpc>
              <a:buNone/>
            </a:pPr>
            <a:r>
              <a:rPr lang="en-US" sz="2400" dirty="0" smtClean="0"/>
              <a:t>    keep instruction in I-buffer until</a:t>
            </a:r>
          </a:p>
          <a:p>
            <a:pPr lvl="1">
              <a:lnSpc>
                <a:spcPct val="80000"/>
              </a:lnSpc>
              <a:buNone/>
            </a:pPr>
            <a:r>
              <a:rPr lang="en-US" sz="2400" dirty="0" smtClean="0"/>
              <a:t>    know it can complete (replay)</a:t>
            </a:r>
            <a:endParaRPr lang="en-US" sz="2400" dirty="0"/>
          </a:p>
        </p:txBody>
      </p:sp>
      <p:graphicFrame>
        <p:nvGraphicFramePr>
          <p:cNvPr id="53384" name="Object 136"/>
          <p:cNvGraphicFramePr>
            <a:graphicFrameLocks noChangeAspect="1"/>
          </p:cNvGraphicFramePr>
          <p:nvPr/>
        </p:nvGraphicFramePr>
        <p:xfrm>
          <a:off x="6400800" y="2057400"/>
          <a:ext cx="2030413" cy="2438400"/>
        </p:xfrm>
        <a:graphic>
          <a:graphicData uri="http://schemas.openxmlformats.org/presentationml/2006/ole">
            <mc:AlternateContent xmlns:mc="http://schemas.openxmlformats.org/markup-compatibility/2006">
              <mc:Choice xmlns:v="urn:schemas-microsoft-com:vml" Requires="v">
                <p:oleObj spid="_x0000_s5160" name="Visio" r:id="rId3" imgW="1206500" imgH="1447800" progId="">
                  <p:embed/>
                </p:oleObj>
              </mc:Choice>
              <mc:Fallback>
                <p:oleObj name="Visio" r:id="rId3" imgW="1206500" imgH="1447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057400"/>
                        <a:ext cx="2030413"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8149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Scoreboard</a:t>
            </a:r>
          </a:p>
        </p:txBody>
      </p:sp>
      <p:sp>
        <p:nvSpPr>
          <p:cNvPr id="54275" name="Rectangle 3"/>
          <p:cNvSpPr>
            <a:spLocks noGrp="1" noChangeArrowheads="1"/>
          </p:cNvSpPr>
          <p:nvPr>
            <p:ph idx="1"/>
          </p:nvPr>
        </p:nvSpPr>
        <p:spPr>
          <a:xfrm>
            <a:off x="457200" y="1295400"/>
            <a:ext cx="8305800" cy="4525963"/>
          </a:xfrm>
        </p:spPr>
        <p:txBody>
          <a:bodyPr/>
          <a:lstStyle/>
          <a:p>
            <a:r>
              <a:rPr lang="en-US" dirty="0"/>
              <a:t>Checks </a:t>
            </a:r>
            <a:r>
              <a:rPr lang="en-US" dirty="0" smtClean="0"/>
              <a:t>for RAW </a:t>
            </a:r>
            <a:r>
              <a:rPr lang="en-US" dirty="0"/>
              <a:t>and WAW </a:t>
            </a:r>
            <a:r>
              <a:rPr lang="en-US" dirty="0" smtClean="0"/>
              <a:t/>
            </a:r>
            <a:br>
              <a:rPr lang="en-US" dirty="0" smtClean="0"/>
            </a:br>
            <a:r>
              <a:rPr lang="en-US" dirty="0" smtClean="0"/>
              <a:t>dependency </a:t>
            </a:r>
            <a:r>
              <a:rPr lang="en-US" dirty="0"/>
              <a:t>hazard</a:t>
            </a:r>
          </a:p>
          <a:p>
            <a:pPr lvl="1"/>
            <a:r>
              <a:rPr lang="en-US" dirty="0"/>
              <a:t>Flag </a:t>
            </a:r>
            <a:r>
              <a:rPr lang="en-US" dirty="0" smtClean="0"/>
              <a:t>instructions </a:t>
            </a:r>
            <a:r>
              <a:rPr lang="en-US" dirty="0"/>
              <a:t>with </a:t>
            </a:r>
            <a:r>
              <a:rPr lang="en-US" dirty="0" smtClean="0"/>
              <a:t>hazards </a:t>
            </a:r>
            <a:r>
              <a:rPr lang="en-US" dirty="0"/>
              <a:t>as </a:t>
            </a:r>
            <a:r>
              <a:rPr lang="en-US" i="1" dirty="0"/>
              <a:t>not ready</a:t>
            </a:r>
            <a:r>
              <a:rPr lang="en-US" dirty="0"/>
              <a:t> in I-Buffer (masking </a:t>
            </a:r>
            <a:r>
              <a:rPr lang="en-US" dirty="0" smtClean="0"/>
              <a:t>them </a:t>
            </a:r>
            <a:r>
              <a:rPr lang="en-US" dirty="0"/>
              <a:t>out from the scheduler)</a:t>
            </a:r>
          </a:p>
          <a:p>
            <a:r>
              <a:rPr lang="en-US" dirty="0"/>
              <a:t>Instructions reserves registers at issue</a:t>
            </a:r>
          </a:p>
          <a:p>
            <a:r>
              <a:rPr lang="en-US" dirty="0"/>
              <a:t>Release them at </a:t>
            </a:r>
            <a:r>
              <a:rPr lang="en-US" dirty="0" err="1"/>
              <a:t>writeback</a:t>
            </a:r>
            <a:endParaRPr lang="en-US" dirty="0"/>
          </a:p>
        </p:txBody>
      </p:sp>
    </p:spTree>
    <p:extLst>
      <p:ext uri="{BB962C8B-B14F-4D97-AF65-F5344CB8AC3E}">
        <p14:creationId xmlns:p14="http://schemas.microsoft.com/office/powerpoint/2010/main" val="891186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28600"/>
            <a:ext cx="7772400" cy="1143000"/>
          </a:xfrm>
        </p:spPr>
        <p:txBody>
          <a:bodyPr>
            <a:normAutofit/>
          </a:bodyPr>
          <a:lstStyle/>
          <a:p>
            <a:r>
              <a:rPr lang="en-US" dirty="0" smtClean="0">
                <a:latin typeface="Arial  " charset="-52"/>
                <a:ea typeface="ＭＳ Ｐゴシック" pitchFamily="34" charset="-128"/>
              </a:rPr>
              <a:t>Review: </a:t>
            </a:r>
            <a:r>
              <a:rPr lang="en-US" u="sng" dirty="0" smtClean="0">
                <a:latin typeface="Arial  " charset="-52"/>
                <a:ea typeface="ＭＳ Ｐゴシック" pitchFamily="34" charset="-128"/>
              </a:rPr>
              <a:t>In-order</a:t>
            </a:r>
            <a:r>
              <a:rPr lang="en-US" dirty="0" smtClean="0">
                <a:latin typeface="Arial  " charset="-52"/>
                <a:ea typeface="ＭＳ Ｐゴシック" pitchFamily="34" charset="-128"/>
              </a:rPr>
              <a:t> Scoreboard</a:t>
            </a:r>
            <a:br>
              <a:rPr lang="en-US" dirty="0" smtClean="0">
                <a:latin typeface="Arial  " charset="-52"/>
                <a:ea typeface="ＭＳ Ｐゴシック" pitchFamily="34" charset="-128"/>
              </a:rPr>
            </a:br>
            <a:endParaRPr lang="en-US" sz="3100" dirty="0" smtClean="0">
              <a:latin typeface="Arial  " charset="-52"/>
              <a:ea typeface="ＭＳ Ｐゴシック" pitchFamily="34" charset="-128"/>
            </a:endParaRPr>
          </a:p>
        </p:txBody>
      </p:sp>
      <p:sp>
        <p:nvSpPr>
          <p:cNvPr id="114691" name="Rectangle 3"/>
          <p:cNvSpPr>
            <a:spLocks noGrp="1" noChangeArrowheads="1"/>
          </p:cNvSpPr>
          <p:nvPr>
            <p:ph idx="1"/>
          </p:nvPr>
        </p:nvSpPr>
        <p:spPr>
          <a:xfrm>
            <a:off x="241300" y="1415603"/>
            <a:ext cx="7772400" cy="4985197"/>
          </a:xfrm>
        </p:spPr>
        <p:txBody>
          <a:bodyPr>
            <a:normAutofit/>
          </a:bodyPr>
          <a:lstStyle/>
          <a:p>
            <a:r>
              <a:rPr lang="en-US" sz="2000" dirty="0" smtClean="0">
                <a:latin typeface="Arial  " charset="-52"/>
                <a:ea typeface="ＭＳ Ｐゴシック" pitchFamily="34" charset="-128"/>
              </a:rPr>
              <a:t>Scoreboard: a bit-array, 1-bit for each register</a:t>
            </a:r>
          </a:p>
          <a:p>
            <a:pPr lvl="1"/>
            <a:r>
              <a:rPr lang="en-US" sz="1600" dirty="0" smtClean="0">
                <a:latin typeface="Arial  " charset="-52"/>
                <a:ea typeface="ＭＳ Ｐゴシック" pitchFamily="34" charset="-128"/>
              </a:rPr>
              <a:t>If the bit is </a:t>
            </a:r>
            <a:r>
              <a:rPr lang="en-US" sz="1600" i="1" dirty="0" smtClean="0">
                <a:latin typeface="Arial  " charset="-52"/>
                <a:ea typeface="ＭＳ Ｐゴシック" pitchFamily="34" charset="-128"/>
              </a:rPr>
              <a:t>not</a:t>
            </a:r>
            <a:r>
              <a:rPr lang="en-US" sz="1600" dirty="0" smtClean="0">
                <a:latin typeface="Arial  " charset="-52"/>
                <a:ea typeface="ＭＳ Ｐゴシック" pitchFamily="34" charset="-128"/>
              </a:rPr>
              <a:t> set: the register has valid data</a:t>
            </a:r>
          </a:p>
          <a:p>
            <a:pPr lvl="1"/>
            <a:r>
              <a:rPr lang="en-US" sz="1600" dirty="0" smtClean="0">
                <a:latin typeface="Arial  " charset="-52"/>
                <a:ea typeface="ＭＳ Ｐゴシック" pitchFamily="34" charset="-128"/>
              </a:rPr>
              <a:t>If the bit is set: the register has stale data</a:t>
            </a:r>
          </a:p>
          <a:p>
            <a:pPr lvl="2">
              <a:buFontTx/>
              <a:buNone/>
            </a:pPr>
            <a:r>
              <a:rPr lang="en-US" sz="1400" dirty="0" smtClean="0">
                <a:latin typeface="Arial  " charset="-52"/>
                <a:ea typeface="ＭＳ Ｐゴシック" pitchFamily="34" charset="-128"/>
              </a:rPr>
              <a:t>i.e., some outstanding instruction is going to change it</a:t>
            </a:r>
          </a:p>
          <a:p>
            <a:r>
              <a:rPr lang="en-US" sz="2000" dirty="0" smtClean="0">
                <a:latin typeface="Arial  " charset="-52"/>
                <a:ea typeface="ＭＳ Ｐゴシック" pitchFamily="34" charset="-128"/>
              </a:rPr>
              <a:t>Issue in-order: </a:t>
            </a:r>
            <a:r>
              <a:rPr lang="en-US" sz="2000" dirty="0" smtClean="0">
                <a:solidFill>
                  <a:srgbClr val="0000FF"/>
                </a:solidFill>
                <a:latin typeface="Arial  " charset="-52"/>
                <a:ea typeface="ＭＳ Ｐゴシック" pitchFamily="34" charset="-128"/>
              </a:rPr>
              <a:t>RD</a:t>
            </a:r>
            <a:r>
              <a:rPr lang="en-US" sz="2000" dirty="0" smtClean="0">
                <a:latin typeface="Arial  " charset="-52"/>
                <a:ea typeface="ＭＳ Ｐゴシック" pitchFamily="34" charset="-128"/>
              </a:rPr>
              <a:t> </a:t>
            </a:r>
            <a:r>
              <a:rPr lang="en-US" sz="2000" dirty="0" smtClean="0">
                <a:latin typeface="Arial  " charset="-52"/>
                <a:ea typeface="ＭＳ Ｐゴシック" pitchFamily="34" charset="-128"/>
                <a:sym typeface="Wingdings" pitchFamily="2" charset="2"/>
              </a:rPr>
              <a:t> </a:t>
            </a:r>
            <a:r>
              <a:rPr lang="en-US" sz="2000" dirty="0" smtClean="0">
                <a:solidFill>
                  <a:srgbClr val="0000FF"/>
                </a:solidFill>
                <a:latin typeface="Arial  " charset="-52"/>
                <a:ea typeface="ＭＳ Ｐゴシック" pitchFamily="34" charset="-128"/>
                <a:sym typeface="Wingdings" pitchFamily="2" charset="2"/>
              </a:rPr>
              <a:t>Fn</a:t>
            </a:r>
            <a:r>
              <a:rPr lang="en-US" sz="2000" dirty="0" smtClean="0">
                <a:latin typeface="Arial  " charset="-52"/>
                <a:ea typeface="ＭＳ Ｐゴシック" pitchFamily="34" charset="-128"/>
                <a:sym typeface="Wingdings" pitchFamily="2" charset="2"/>
              </a:rPr>
              <a:t> (</a:t>
            </a:r>
            <a:r>
              <a:rPr lang="en-US" sz="2000" dirty="0" smtClean="0">
                <a:solidFill>
                  <a:srgbClr val="0000FF"/>
                </a:solidFill>
                <a:latin typeface="Arial  " charset="-52"/>
                <a:ea typeface="ＭＳ Ｐゴシック" pitchFamily="34" charset="-128"/>
                <a:sym typeface="Wingdings" pitchFamily="2" charset="2"/>
              </a:rPr>
              <a:t>RS</a:t>
            </a:r>
            <a:r>
              <a:rPr lang="en-US" sz="2000" dirty="0" smtClean="0">
                <a:latin typeface="Arial  " charset="-52"/>
                <a:ea typeface="ＭＳ Ｐゴシック" pitchFamily="34" charset="-128"/>
                <a:sym typeface="Wingdings" pitchFamily="2" charset="2"/>
              </a:rPr>
              <a:t>, </a:t>
            </a:r>
            <a:r>
              <a:rPr lang="en-US" sz="2000" dirty="0" smtClean="0">
                <a:solidFill>
                  <a:srgbClr val="0000FF"/>
                </a:solidFill>
                <a:latin typeface="Arial  " charset="-52"/>
                <a:ea typeface="ＭＳ Ｐゴシック" pitchFamily="34" charset="-128"/>
                <a:sym typeface="Wingdings" pitchFamily="2" charset="2"/>
              </a:rPr>
              <a:t>RT</a:t>
            </a:r>
            <a:r>
              <a:rPr lang="en-US" sz="2000" dirty="0" smtClean="0">
                <a:latin typeface="Arial  " charset="-52"/>
                <a:ea typeface="ＭＳ Ｐゴシック" pitchFamily="34" charset="-128"/>
                <a:sym typeface="Wingdings" pitchFamily="2" charset="2"/>
              </a:rPr>
              <a:t>)</a:t>
            </a:r>
          </a:p>
          <a:p>
            <a:pPr lvl="1"/>
            <a:r>
              <a:rPr lang="en-US" sz="1600" dirty="0" smtClean="0">
                <a:latin typeface="Arial  " charset="-52"/>
                <a:ea typeface="ＭＳ Ｐゴシック" pitchFamily="34" charset="-128"/>
              </a:rPr>
              <a:t>If SB[</a:t>
            </a:r>
            <a:r>
              <a:rPr lang="en-US" sz="1600" dirty="0" smtClean="0">
                <a:solidFill>
                  <a:srgbClr val="0000FF"/>
                </a:solidFill>
                <a:latin typeface="Arial  " charset="-52"/>
                <a:ea typeface="ＭＳ Ｐゴシック" pitchFamily="34" charset="-128"/>
              </a:rPr>
              <a:t>RS</a:t>
            </a:r>
            <a:r>
              <a:rPr lang="en-US" sz="1600" dirty="0" smtClean="0">
                <a:latin typeface="Arial  " charset="-52"/>
                <a:ea typeface="ＭＳ Ｐゴシック" pitchFamily="34" charset="-128"/>
              </a:rPr>
              <a:t>] or SB[</a:t>
            </a:r>
            <a:r>
              <a:rPr lang="en-US" sz="1600" dirty="0" smtClean="0">
                <a:solidFill>
                  <a:srgbClr val="0000FF"/>
                </a:solidFill>
                <a:latin typeface="Arial  " charset="-52"/>
                <a:ea typeface="ＭＳ Ｐゴシック" pitchFamily="34" charset="-128"/>
              </a:rPr>
              <a:t>RT</a:t>
            </a:r>
            <a:r>
              <a:rPr lang="en-US" sz="1600" dirty="0" smtClean="0">
                <a:latin typeface="Arial  " charset="-52"/>
                <a:ea typeface="ＭＳ Ｐゴシック" pitchFamily="34" charset="-128"/>
              </a:rPr>
              <a:t>] is set </a:t>
            </a:r>
            <a:r>
              <a:rPr lang="en-US" sz="1600" dirty="0" smtClean="0">
                <a:latin typeface="Arial  " charset="-52"/>
                <a:ea typeface="ＭＳ Ｐゴシック" pitchFamily="34" charset="-128"/>
                <a:sym typeface="Wingdings" pitchFamily="2" charset="2"/>
              </a:rPr>
              <a:t> RAW, stall</a:t>
            </a:r>
          </a:p>
          <a:p>
            <a:pPr lvl="1"/>
            <a:r>
              <a:rPr lang="en-US" sz="1600" dirty="0" smtClean="0">
                <a:latin typeface="Arial  " charset="-52"/>
                <a:ea typeface="ＭＳ Ｐゴシック" pitchFamily="34" charset="-128"/>
                <a:sym typeface="Wingdings" pitchFamily="2" charset="2"/>
              </a:rPr>
              <a:t>If SB[</a:t>
            </a:r>
            <a:r>
              <a:rPr lang="en-US" sz="1600" dirty="0" smtClean="0">
                <a:solidFill>
                  <a:srgbClr val="0000FF"/>
                </a:solidFill>
                <a:latin typeface="Arial  " charset="-52"/>
                <a:ea typeface="ＭＳ Ｐゴシック" pitchFamily="34" charset="-128"/>
                <a:sym typeface="Wingdings" pitchFamily="2" charset="2"/>
              </a:rPr>
              <a:t>RD</a:t>
            </a:r>
            <a:r>
              <a:rPr lang="en-US" sz="1600" dirty="0" smtClean="0">
                <a:latin typeface="Arial  " charset="-52"/>
                <a:ea typeface="ＭＳ Ｐゴシック" pitchFamily="34" charset="-128"/>
                <a:sym typeface="Wingdings" pitchFamily="2" charset="2"/>
              </a:rPr>
              <a:t>] is set  WAW, stall</a:t>
            </a:r>
          </a:p>
          <a:p>
            <a:pPr lvl="1"/>
            <a:r>
              <a:rPr lang="en-US" sz="1600" dirty="0" smtClean="0">
                <a:latin typeface="Arial  " charset="-52"/>
                <a:ea typeface="ＭＳ Ｐゴシック" pitchFamily="34" charset="-128"/>
                <a:sym typeface="Wingdings" pitchFamily="2" charset="2"/>
              </a:rPr>
              <a:t>Else, dispatch to FU (</a:t>
            </a:r>
            <a:r>
              <a:rPr lang="en-US" sz="1600" dirty="0" smtClean="0">
                <a:solidFill>
                  <a:srgbClr val="0000FF"/>
                </a:solidFill>
                <a:latin typeface="Arial  " charset="-52"/>
                <a:ea typeface="ＭＳ Ｐゴシック" pitchFamily="34" charset="-128"/>
                <a:sym typeface="Wingdings" pitchFamily="2" charset="2"/>
              </a:rPr>
              <a:t>Fn</a:t>
            </a:r>
            <a:r>
              <a:rPr lang="en-US" sz="1600" dirty="0" smtClean="0">
                <a:latin typeface="Arial  " charset="-52"/>
                <a:ea typeface="ＭＳ Ｐゴシック" pitchFamily="34" charset="-128"/>
                <a:sym typeface="Wingdings" pitchFamily="2" charset="2"/>
              </a:rPr>
              <a:t>) and set SB[</a:t>
            </a:r>
            <a:r>
              <a:rPr lang="en-US" sz="1600" dirty="0" smtClean="0">
                <a:solidFill>
                  <a:srgbClr val="0000FF"/>
                </a:solidFill>
                <a:latin typeface="Arial  " charset="-52"/>
                <a:ea typeface="ＭＳ Ｐゴシック" pitchFamily="34" charset="-128"/>
                <a:sym typeface="Wingdings" pitchFamily="2" charset="2"/>
              </a:rPr>
              <a:t>RD</a:t>
            </a:r>
            <a:r>
              <a:rPr lang="en-US" sz="1600" dirty="0" smtClean="0">
                <a:latin typeface="Arial  " charset="-52"/>
                <a:ea typeface="ＭＳ Ｐゴシック" pitchFamily="34" charset="-128"/>
                <a:sym typeface="Wingdings" pitchFamily="2" charset="2"/>
              </a:rPr>
              <a:t>]</a:t>
            </a:r>
          </a:p>
          <a:p>
            <a:r>
              <a:rPr lang="en-US" sz="2000" dirty="0" smtClean="0">
                <a:latin typeface="Arial  " charset="-52"/>
                <a:ea typeface="ＭＳ Ｐゴシック" pitchFamily="34" charset="-128"/>
              </a:rPr>
              <a:t>Complete out-of-order</a:t>
            </a:r>
          </a:p>
          <a:p>
            <a:pPr lvl="1"/>
            <a:r>
              <a:rPr lang="en-US" sz="1600" dirty="0" smtClean="0">
                <a:latin typeface="Arial  " charset="-52"/>
                <a:ea typeface="ＭＳ Ｐゴシック" pitchFamily="34" charset="-128"/>
              </a:rPr>
              <a:t>Update GPR[</a:t>
            </a:r>
            <a:r>
              <a:rPr lang="en-US" sz="1600" dirty="0" smtClean="0">
                <a:solidFill>
                  <a:srgbClr val="0000FF"/>
                </a:solidFill>
                <a:latin typeface="Arial  " charset="-52"/>
                <a:ea typeface="ＭＳ Ｐゴシック" pitchFamily="34" charset="-128"/>
              </a:rPr>
              <a:t>RD</a:t>
            </a:r>
            <a:r>
              <a:rPr lang="en-US" sz="1600" dirty="0" smtClean="0">
                <a:latin typeface="Arial  " charset="-52"/>
                <a:ea typeface="ＭＳ Ｐゴシック" pitchFamily="34" charset="-128"/>
              </a:rPr>
              <a:t>], clear SB[</a:t>
            </a:r>
            <a:r>
              <a:rPr lang="en-US" sz="1600" dirty="0" smtClean="0">
                <a:solidFill>
                  <a:srgbClr val="0000FF"/>
                </a:solidFill>
                <a:latin typeface="Arial  " charset="-52"/>
                <a:ea typeface="ＭＳ Ｐゴシック" pitchFamily="34" charset="-128"/>
              </a:rPr>
              <a:t>RD</a:t>
            </a:r>
            <a:r>
              <a:rPr lang="en-US" sz="1600" dirty="0" smtClean="0">
                <a:latin typeface="Arial  " charset="-52"/>
                <a:ea typeface="ＭＳ Ｐゴシック" pitchFamily="34" charset="-128"/>
              </a:rPr>
              <a:t>]</a:t>
            </a:r>
          </a:p>
        </p:txBody>
      </p:sp>
      <p:sp>
        <p:nvSpPr>
          <p:cNvPr id="47108" name="Slide Number Placeholder 7"/>
          <p:cNvSpPr>
            <a:spLocks noGrp="1"/>
          </p:cNvSpPr>
          <p:nvPr>
            <p:ph type="sldNum" sz="quarter" idx="4294967295"/>
          </p:nvPr>
        </p:nvSpPr>
        <p:spPr>
          <a:xfrm>
            <a:off x="6553200" y="6356350"/>
            <a:ext cx="2133600" cy="365125"/>
          </a:xfrm>
          <a:prstGeom prst="rect">
            <a:avLst/>
          </a:prstGeom>
          <a:noFill/>
        </p:spPr>
        <p:txBody>
          <a:bodyPr/>
          <a:lstStyle/>
          <a:p>
            <a:fld id="{317DB59D-66DE-4148-A519-1FF5BC51A141}" type="slidenum">
              <a:rPr lang="en-US"/>
              <a:pPr/>
              <a:t>13</a:t>
            </a:fld>
            <a:endParaRPr lang="en-US">
              <a:latin typeface="Times" charset="0"/>
            </a:endParaRPr>
          </a:p>
        </p:txBody>
      </p:sp>
      <p:sp>
        <p:nvSpPr>
          <p:cNvPr id="6" name="Rectangle 5"/>
          <p:cNvSpPr/>
          <p:nvPr/>
        </p:nvSpPr>
        <p:spPr bwMode="auto">
          <a:xfrm>
            <a:off x="6552324" y="4822065"/>
            <a:ext cx="1970467" cy="2060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050" b="0" i="0" u="none" strike="noStrike" cap="none" normalizeH="0" baseline="0" dirty="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7" name="Rectangle 6"/>
          <p:cNvSpPr/>
          <p:nvPr/>
        </p:nvSpPr>
        <p:spPr bwMode="auto">
          <a:xfrm>
            <a:off x="5983508" y="4819917"/>
            <a:ext cx="221086" cy="1953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0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8" name="Rectangle 7"/>
          <p:cNvSpPr/>
          <p:nvPr/>
        </p:nvSpPr>
        <p:spPr bwMode="auto">
          <a:xfrm>
            <a:off x="6550178" y="5025980"/>
            <a:ext cx="1970467" cy="2060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9" name="Rectangle 8"/>
          <p:cNvSpPr/>
          <p:nvPr/>
        </p:nvSpPr>
        <p:spPr bwMode="auto">
          <a:xfrm>
            <a:off x="5981362" y="5023832"/>
            <a:ext cx="221086" cy="1953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0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10" name="Rectangle 9"/>
          <p:cNvSpPr/>
          <p:nvPr/>
        </p:nvSpPr>
        <p:spPr bwMode="auto">
          <a:xfrm>
            <a:off x="6548031" y="5242774"/>
            <a:ext cx="1970467" cy="2060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11" name="Rectangle 10"/>
          <p:cNvSpPr/>
          <p:nvPr/>
        </p:nvSpPr>
        <p:spPr bwMode="auto">
          <a:xfrm>
            <a:off x="5979215" y="5240626"/>
            <a:ext cx="221086" cy="1953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0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12" name="Rectangle 11"/>
          <p:cNvSpPr/>
          <p:nvPr/>
        </p:nvSpPr>
        <p:spPr bwMode="auto">
          <a:xfrm>
            <a:off x="6558763" y="5717146"/>
            <a:ext cx="1970467" cy="2060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13" name="Rectangle 12"/>
          <p:cNvSpPr/>
          <p:nvPr/>
        </p:nvSpPr>
        <p:spPr bwMode="auto">
          <a:xfrm>
            <a:off x="5989947" y="5714998"/>
            <a:ext cx="221086" cy="1953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0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14" name="TextBox 13"/>
          <p:cNvSpPr txBox="1"/>
          <p:nvPr/>
        </p:nvSpPr>
        <p:spPr>
          <a:xfrm>
            <a:off x="6938688" y="4731913"/>
            <a:ext cx="1007683" cy="369332"/>
          </a:xfrm>
          <a:prstGeom prst="rect">
            <a:avLst/>
          </a:prstGeom>
          <a:noFill/>
        </p:spPr>
        <p:txBody>
          <a:bodyPr wrap="none" rtlCol="0">
            <a:spAutoFit/>
          </a:bodyPr>
          <a:lstStyle/>
          <a:p>
            <a:r>
              <a:rPr lang="en-CA" dirty="0" err="1" smtClean="0"/>
              <a:t>Regs</a:t>
            </a:r>
            <a:r>
              <a:rPr lang="en-CA" dirty="0" smtClean="0"/>
              <a:t>[R1]</a:t>
            </a:r>
          </a:p>
        </p:txBody>
      </p:sp>
      <p:sp>
        <p:nvSpPr>
          <p:cNvPr id="15" name="TextBox 14"/>
          <p:cNvSpPr txBox="1"/>
          <p:nvPr/>
        </p:nvSpPr>
        <p:spPr>
          <a:xfrm>
            <a:off x="6936541" y="4948708"/>
            <a:ext cx="1007683" cy="369332"/>
          </a:xfrm>
          <a:prstGeom prst="rect">
            <a:avLst/>
          </a:prstGeom>
          <a:noFill/>
        </p:spPr>
        <p:txBody>
          <a:bodyPr wrap="none" rtlCol="0">
            <a:spAutoFit/>
          </a:bodyPr>
          <a:lstStyle/>
          <a:p>
            <a:r>
              <a:rPr lang="en-CA" dirty="0" err="1" smtClean="0"/>
              <a:t>Regs</a:t>
            </a:r>
            <a:r>
              <a:rPr lang="en-CA" dirty="0" smtClean="0"/>
              <a:t>[R2]</a:t>
            </a:r>
          </a:p>
        </p:txBody>
      </p:sp>
      <p:sp>
        <p:nvSpPr>
          <p:cNvPr id="16" name="TextBox 15"/>
          <p:cNvSpPr txBox="1"/>
          <p:nvPr/>
        </p:nvSpPr>
        <p:spPr>
          <a:xfrm>
            <a:off x="6934395" y="5178381"/>
            <a:ext cx="1007683" cy="369332"/>
          </a:xfrm>
          <a:prstGeom prst="rect">
            <a:avLst/>
          </a:prstGeom>
          <a:noFill/>
        </p:spPr>
        <p:txBody>
          <a:bodyPr wrap="none" rtlCol="0">
            <a:spAutoFit/>
          </a:bodyPr>
          <a:lstStyle/>
          <a:p>
            <a:r>
              <a:rPr lang="en-CA" dirty="0" err="1" smtClean="0"/>
              <a:t>Regs</a:t>
            </a:r>
            <a:r>
              <a:rPr lang="en-CA" dirty="0" smtClean="0"/>
              <a:t>[R3]</a:t>
            </a:r>
          </a:p>
        </p:txBody>
      </p:sp>
      <p:sp>
        <p:nvSpPr>
          <p:cNvPr id="17" name="TextBox 16"/>
          <p:cNvSpPr txBox="1"/>
          <p:nvPr/>
        </p:nvSpPr>
        <p:spPr>
          <a:xfrm>
            <a:off x="6932248" y="5626995"/>
            <a:ext cx="1124677" cy="369332"/>
          </a:xfrm>
          <a:prstGeom prst="rect">
            <a:avLst/>
          </a:prstGeom>
          <a:noFill/>
        </p:spPr>
        <p:txBody>
          <a:bodyPr wrap="none" rtlCol="0">
            <a:spAutoFit/>
          </a:bodyPr>
          <a:lstStyle/>
          <a:p>
            <a:r>
              <a:rPr lang="en-CA" dirty="0" err="1" smtClean="0"/>
              <a:t>Regs</a:t>
            </a:r>
            <a:r>
              <a:rPr lang="en-CA" dirty="0" smtClean="0"/>
              <a:t>[R31]</a:t>
            </a:r>
          </a:p>
        </p:txBody>
      </p:sp>
      <p:sp>
        <p:nvSpPr>
          <p:cNvPr id="18" name="TextBox 17"/>
          <p:cNvSpPr txBox="1"/>
          <p:nvPr/>
        </p:nvSpPr>
        <p:spPr>
          <a:xfrm>
            <a:off x="5934138" y="4925096"/>
            <a:ext cx="301660" cy="369332"/>
          </a:xfrm>
          <a:prstGeom prst="rect">
            <a:avLst/>
          </a:prstGeom>
          <a:noFill/>
        </p:spPr>
        <p:txBody>
          <a:bodyPr wrap="none" rtlCol="0">
            <a:spAutoFit/>
          </a:bodyPr>
          <a:lstStyle/>
          <a:p>
            <a:r>
              <a:rPr lang="en-CA" dirty="0" smtClean="0"/>
              <a:t>1</a:t>
            </a:r>
            <a:endParaRPr lang="en-CA" dirty="0"/>
          </a:p>
        </p:txBody>
      </p:sp>
      <p:sp>
        <p:nvSpPr>
          <p:cNvPr id="19" name="TextBox 18"/>
          <p:cNvSpPr txBox="1"/>
          <p:nvPr/>
        </p:nvSpPr>
        <p:spPr>
          <a:xfrm>
            <a:off x="5931992" y="4729766"/>
            <a:ext cx="301660" cy="369332"/>
          </a:xfrm>
          <a:prstGeom prst="rect">
            <a:avLst/>
          </a:prstGeom>
          <a:noFill/>
        </p:spPr>
        <p:txBody>
          <a:bodyPr wrap="none" rtlCol="0">
            <a:spAutoFit/>
          </a:bodyPr>
          <a:lstStyle/>
          <a:p>
            <a:r>
              <a:rPr lang="en-CA" dirty="0" smtClean="0"/>
              <a:t>0</a:t>
            </a:r>
            <a:endParaRPr lang="en-CA" dirty="0"/>
          </a:p>
        </p:txBody>
      </p:sp>
      <p:sp>
        <p:nvSpPr>
          <p:cNvPr id="20" name="TextBox 19"/>
          <p:cNvSpPr txBox="1"/>
          <p:nvPr/>
        </p:nvSpPr>
        <p:spPr>
          <a:xfrm>
            <a:off x="5929845" y="5152622"/>
            <a:ext cx="301660" cy="369332"/>
          </a:xfrm>
          <a:prstGeom prst="rect">
            <a:avLst/>
          </a:prstGeom>
          <a:noFill/>
        </p:spPr>
        <p:txBody>
          <a:bodyPr wrap="none" rtlCol="0">
            <a:spAutoFit/>
          </a:bodyPr>
          <a:lstStyle/>
          <a:p>
            <a:r>
              <a:rPr lang="en-CA" dirty="0" smtClean="0"/>
              <a:t>0</a:t>
            </a:r>
            <a:endParaRPr lang="en-CA" dirty="0"/>
          </a:p>
        </p:txBody>
      </p:sp>
      <p:sp>
        <p:nvSpPr>
          <p:cNvPr id="21" name="TextBox 20"/>
          <p:cNvSpPr txBox="1"/>
          <p:nvPr/>
        </p:nvSpPr>
        <p:spPr>
          <a:xfrm>
            <a:off x="5927699" y="5614115"/>
            <a:ext cx="301660" cy="369332"/>
          </a:xfrm>
          <a:prstGeom prst="rect">
            <a:avLst/>
          </a:prstGeom>
          <a:noFill/>
        </p:spPr>
        <p:txBody>
          <a:bodyPr wrap="none" rtlCol="0">
            <a:spAutoFit/>
          </a:bodyPr>
          <a:lstStyle/>
          <a:p>
            <a:r>
              <a:rPr lang="en-CA" dirty="0" smtClean="0"/>
              <a:t>0</a:t>
            </a:r>
            <a:endParaRPr lang="en-CA" dirty="0"/>
          </a:p>
        </p:txBody>
      </p:sp>
      <p:sp>
        <p:nvSpPr>
          <p:cNvPr id="22" name="Rectangle 21"/>
          <p:cNvSpPr/>
          <p:nvPr/>
        </p:nvSpPr>
        <p:spPr bwMode="auto">
          <a:xfrm>
            <a:off x="5869743" y="4744791"/>
            <a:ext cx="463640" cy="1275009"/>
          </a:xfrm>
          <a:prstGeom prst="rect">
            <a:avLst/>
          </a:prstGeom>
          <a:noFill/>
          <a:ln w="9525" cap="flat" cmpd="sng" algn="ctr">
            <a:solidFill>
              <a:schemeClr val="tx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000" b="0" i="0" u="none" strike="noStrike" cap="none" normalizeH="0" baseline="0">
              <a:ln>
                <a:noFill/>
              </a:ln>
              <a:solidFill>
                <a:schemeClr val="tx1"/>
              </a:solidFill>
              <a:effectLst/>
              <a:latin typeface="Arial" pitchFamily="-111" charset="-52"/>
              <a:ea typeface="ＭＳ Ｐゴシック" pitchFamily="-111" charset="-128"/>
              <a:cs typeface="ＭＳ Ｐゴシック" pitchFamily="-111" charset="-128"/>
            </a:endParaRPr>
          </a:p>
        </p:txBody>
      </p:sp>
      <p:sp>
        <p:nvSpPr>
          <p:cNvPr id="3" name="TextBox 2"/>
          <p:cNvSpPr txBox="1"/>
          <p:nvPr/>
        </p:nvSpPr>
        <p:spPr>
          <a:xfrm>
            <a:off x="7282141" y="3930134"/>
            <a:ext cx="1328459" cy="369332"/>
          </a:xfrm>
          <a:prstGeom prst="rect">
            <a:avLst/>
          </a:prstGeom>
          <a:noFill/>
        </p:spPr>
        <p:txBody>
          <a:bodyPr wrap="none" rtlCol="0">
            <a:spAutoFit/>
          </a:bodyPr>
          <a:lstStyle/>
          <a:p>
            <a:r>
              <a:rPr lang="en-US" dirty="0" smtClean="0"/>
              <a:t>Register File</a:t>
            </a:r>
            <a:endParaRPr lang="en-US" dirty="0"/>
          </a:p>
        </p:txBody>
      </p:sp>
      <p:cxnSp>
        <p:nvCxnSpPr>
          <p:cNvPr id="5" name="Straight Arrow Connector 4"/>
          <p:cNvCxnSpPr>
            <a:stCxn id="3" idx="2"/>
          </p:cNvCxnSpPr>
          <p:nvPr/>
        </p:nvCxnSpPr>
        <p:spPr>
          <a:xfrm flipH="1">
            <a:off x="7614830" y="4299466"/>
            <a:ext cx="331541" cy="430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536071" y="3810000"/>
            <a:ext cx="1260719" cy="369332"/>
          </a:xfrm>
          <a:prstGeom prst="rect">
            <a:avLst/>
          </a:prstGeom>
          <a:noFill/>
        </p:spPr>
        <p:txBody>
          <a:bodyPr wrap="none" rtlCol="0">
            <a:spAutoFit/>
          </a:bodyPr>
          <a:lstStyle/>
          <a:p>
            <a:r>
              <a:rPr lang="en-US" dirty="0" smtClean="0"/>
              <a:t>Scoreboard</a:t>
            </a:r>
            <a:endParaRPr lang="en-US" dirty="0"/>
          </a:p>
        </p:txBody>
      </p:sp>
      <p:cxnSp>
        <p:nvCxnSpPr>
          <p:cNvPr id="27" name="Straight Arrow Connector 26"/>
          <p:cNvCxnSpPr/>
          <p:nvPr/>
        </p:nvCxnSpPr>
        <p:spPr>
          <a:xfrm>
            <a:off x="6070027" y="4236716"/>
            <a:ext cx="1" cy="430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2400" y="6356350"/>
            <a:ext cx="1397212" cy="369332"/>
          </a:xfrm>
          <a:prstGeom prst="rect">
            <a:avLst/>
          </a:prstGeom>
          <a:noFill/>
        </p:spPr>
        <p:txBody>
          <a:bodyPr wrap="none" rtlCol="0">
            <a:spAutoFit/>
          </a:bodyPr>
          <a:lstStyle/>
          <a:p>
            <a:r>
              <a:rPr lang="en-US" dirty="0" smtClean="0">
                <a:solidFill>
                  <a:schemeClr val="bg1">
                    <a:lumMod val="85000"/>
                  </a:schemeClr>
                </a:solidFill>
              </a:rPr>
              <a:t>[Gabriel </a:t>
            </a:r>
            <a:r>
              <a:rPr lang="en-US" dirty="0" err="1" smtClean="0">
                <a:solidFill>
                  <a:schemeClr val="bg1">
                    <a:lumMod val="85000"/>
                  </a:schemeClr>
                </a:solidFill>
              </a:rPr>
              <a:t>Loh</a:t>
            </a:r>
            <a:r>
              <a:rPr lang="en-US" dirty="0" smtClean="0">
                <a:solidFill>
                  <a:schemeClr val="bg1">
                    <a:lumMod val="85000"/>
                  </a:schemeClr>
                </a:solidFill>
              </a:rPr>
              <a:t>]</a:t>
            </a:r>
            <a:endParaRPr lang="en-US" dirty="0">
              <a:solidFill>
                <a:schemeClr val="bg1">
                  <a:lumMod val="85000"/>
                </a:schemeClr>
              </a:solidFill>
            </a:endParaRPr>
          </a:p>
        </p:txBody>
      </p:sp>
    </p:spTree>
    <p:extLst>
      <p:ext uri="{BB962C8B-B14F-4D97-AF65-F5344CB8AC3E}">
        <p14:creationId xmlns:p14="http://schemas.microsoft.com/office/powerpoint/2010/main" val="1618450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1607" y="227807"/>
            <a:ext cx="8229600" cy="1143000"/>
          </a:xfrm>
        </p:spPr>
        <p:txBody>
          <a:bodyPr/>
          <a:lstStyle/>
          <a:p>
            <a:r>
              <a:rPr lang="en-US" dirty="0" smtClean="0"/>
              <a:t>In-Order Scoreboard for GPUs?</a:t>
            </a:r>
            <a:endParaRPr lang="en-US" dirty="0"/>
          </a:p>
        </p:txBody>
      </p:sp>
      <p:sp>
        <p:nvSpPr>
          <p:cNvPr id="54275" name="Rectangle 3"/>
          <p:cNvSpPr>
            <a:spLocks noGrp="1" noChangeArrowheads="1"/>
          </p:cNvSpPr>
          <p:nvPr>
            <p:ph type="body" idx="1"/>
          </p:nvPr>
        </p:nvSpPr>
        <p:spPr>
          <a:xfrm>
            <a:off x="457200" y="1143000"/>
            <a:ext cx="8305800" cy="4525963"/>
          </a:xfrm>
        </p:spPr>
        <p:txBody>
          <a:bodyPr>
            <a:normAutofit lnSpcReduction="10000"/>
          </a:bodyPr>
          <a:lstStyle/>
          <a:p>
            <a:r>
              <a:rPr lang="en-CA" sz="2800" u="sng" dirty="0">
                <a:latin typeface="Arial" charset="0"/>
                <a:ea typeface="ＭＳ Ｐゴシック" charset="0"/>
                <a:cs typeface="Arial" charset="0"/>
              </a:rPr>
              <a:t>Problem 1</a:t>
            </a:r>
            <a:r>
              <a:rPr lang="en-CA" sz="2800" dirty="0">
                <a:latin typeface="Arial" charset="0"/>
                <a:ea typeface="ＭＳ Ｐゴシック" charset="0"/>
                <a:cs typeface="Arial" charset="0"/>
              </a:rPr>
              <a:t>:  32 warps, each with up to 128 (vector) registers per warp means scoreboard is 4096 bits. </a:t>
            </a:r>
          </a:p>
          <a:p>
            <a:r>
              <a:rPr lang="en-CA" sz="2800" u="sng" dirty="0">
                <a:latin typeface="Arial" charset="0"/>
                <a:ea typeface="ＭＳ Ｐゴシック" charset="0"/>
                <a:cs typeface="Arial" charset="0"/>
              </a:rPr>
              <a:t>Problem 2</a:t>
            </a:r>
            <a:r>
              <a:rPr lang="en-CA" sz="2800" dirty="0">
                <a:latin typeface="Arial" charset="0"/>
                <a:ea typeface="ＭＳ Ｐゴシック" charset="0"/>
                <a:cs typeface="Arial" charset="0"/>
              </a:rPr>
              <a:t>: Warps waiting in I-buffer needs to have dependency updated every cycle.</a:t>
            </a:r>
          </a:p>
          <a:p>
            <a:r>
              <a:rPr lang="en-US" dirty="0" smtClean="0"/>
              <a:t>Solution?</a:t>
            </a:r>
          </a:p>
          <a:p>
            <a:pPr lvl="1"/>
            <a:r>
              <a:rPr lang="en-US" dirty="0"/>
              <a:t>Flag </a:t>
            </a:r>
            <a:r>
              <a:rPr lang="en-US" dirty="0" smtClean="0"/>
              <a:t>instructions </a:t>
            </a:r>
            <a:r>
              <a:rPr lang="en-US" dirty="0"/>
              <a:t>with </a:t>
            </a:r>
            <a:r>
              <a:rPr lang="en-US" dirty="0" smtClean="0"/>
              <a:t>hazards </a:t>
            </a:r>
            <a:r>
              <a:rPr lang="en-US" dirty="0"/>
              <a:t>as </a:t>
            </a:r>
            <a:r>
              <a:rPr lang="en-US" i="1" dirty="0"/>
              <a:t>not ready</a:t>
            </a:r>
            <a:r>
              <a:rPr lang="en-US" dirty="0"/>
              <a:t> in I-Buffer</a:t>
            </a:r>
            <a:r>
              <a:rPr lang="en-US" dirty="0" smtClean="0"/>
              <a:t> so not considered by scheduler</a:t>
            </a:r>
          </a:p>
          <a:p>
            <a:pPr lvl="1"/>
            <a:r>
              <a:rPr lang="en-US" dirty="0" smtClean="0"/>
              <a:t>Track up to 6 registers per warp (out of 128)</a:t>
            </a:r>
          </a:p>
          <a:p>
            <a:pPr lvl="1"/>
            <a:r>
              <a:rPr lang="en-US" dirty="0" smtClean="0"/>
              <a:t>I-buffer 6-entry </a:t>
            </a:r>
            <a:r>
              <a:rPr lang="en-US" dirty="0" err="1" smtClean="0"/>
              <a:t>bitvector</a:t>
            </a:r>
            <a:r>
              <a:rPr lang="en-US" dirty="0" smtClean="0"/>
              <a:t>: 1b per register dependency</a:t>
            </a:r>
          </a:p>
          <a:p>
            <a:pPr lvl="1"/>
            <a:r>
              <a:rPr lang="en-US" dirty="0" smtClean="0"/>
              <a:t>Lookup source operands, set </a:t>
            </a:r>
            <a:r>
              <a:rPr lang="en-US" dirty="0" err="1" smtClean="0"/>
              <a:t>bitvector</a:t>
            </a:r>
            <a:r>
              <a:rPr lang="en-US" dirty="0" smtClean="0"/>
              <a:t> in I-buffer. As results written per warp, clear corresponding bit</a:t>
            </a:r>
          </a:p>
        </p:txBody>
      </p:sp>
      <p:grpSp>
        <p:nvGrpSpPr>
          <p:cNvPr id="2" name="Group 4"/>
          <p:cNvGrpSpPr>
            <a:grpSpLocks/>
          </p:cNvGrpSpPr>
          <p:nvPr/>
        </p:nvGrpSpPr>
        <p:grpSpPr bwMode="auto">
          <a:xfrm>
            <a:off x="6324600" y="5791200"/>
            <a:ext cx="2257425" cy="660400"/>
            <a:chOff x="3984" y="3648"/>
            <a:chExt cx="1422" cy="416"/>
          </a:xfrm>
        </p:grpSpPr>
        <p:sp>
          <p:nvSpPr>
            <p:cNvPr id="54277" name="Rectangle 5"/>
            <p:cNvSpPr>
              <a:spLocks noChangeArrowheads="1"/>
            </p:cNvSpPr>
            <p:nvPr/>
          </p:nvSpPr>
          <p:spPr bwMode="auto">
            <a:xfrm>
              <a:off x="5195" y="3703"/>
              <a:ext cx="169" cy="93"/>
            </a:xfrm>
            <a:prstGeom prst="rect">
              <a:avLst/>
            </a:prstGeom>
            <a:solidFill>
              <a:srgbClr val="FFFF66"/>
            </a:solidFill>
            <a:ln w="9525">
              <a:noFill/>
              <a:miter lim="800000"/>
              <a:headEnd/>
              <a:tailEnd/>
            </a:ln>
          </p:spPr>
          <p:txBody>
            <a:bodyPr/>
            <a:lstStyle/>
            <a:p>
              <a:endParaRPr lang="en-CA"/>
            </a:p>
          </p:txBody>
        </p:sp>
        <p:sp>
          <p:nvSpPr>
            <p:cNvPr id="54278" name="Rectangle 6"/>
            <p:cNvSpPr>
              <a:spLocks noChangeArrowheads="1"/>
            </p:cNvSpPr>
            <p:nvPr/>
          </p:nvSpPr>
          <p:spPr bwMode="auto">
            <a:xfrm>
              <a:off x="5195" y="3703"/>
              <a:ext cx="169" cy="93"/>
            </a:xfrm>
            <a:prstGeom prst="rect">
              <a:avLst/>
            </a:prstGeom>
            <a:noFill/>
            <a:ln w="19050" cap="rnd">
              <a:solidFill>
                <a:srgbClr val="000000"/>
              </a:solidFill>
              <a:round/>
              <a:headEnd/>
              <a:tailEnd/>
            </a:ln>
          </p:spPr>
          <p:txBody>
            <a:bodyPr/>
            <a:lstStyle/>
            <a:p>
              <a:endParaRPr lang="en-CA"/>
            </a:p>
          </p:txBody>
        </p:sp>
        <p:sp>
          <p:nvSpPr>
            <p:cNvPr id="54279" name="Rectangle 7"/>
            <p:cNvSpPr>
              <a:spLocks noChangeArrowheads="1"/>
            </p:cNvSpPr>
            <p:nvPr/>
          </p:nvSpPr>
          <p:spPr bwMode="auto">
            <a:xfrm>
              <a:off x="5186" y="3716"/>
              <a:ext cx="169" cy="92"/>
            </a:xfrm>
            <a:prstGeom prst="rect">
              <a:avLst/>
            </a:prstGeom>
            <a:solidFill>
              <a:srgbClr val="FFFF66"/>
            </a:solidFill>
            <a:ln w="9525">
              <a:noFill/>
              <a:miter lim="800000"/>
              <a:headEnd/>
              <a:tailEnd/>
            </a:ln>
          </p:spPr>
          <p:txBody>
            <a:bodyPr/>
            <a:lstStyle/>
            <a:p>
              <a:endParaRPr lang="en-CA"/>
            </a:p>
          </p:txBody>
        </p:sp>
        <p:sp>
          <p:nvSpPr>
            <p:cNvPr id="54280" name="Rectangle 8"/>
            <p:cNvSpPr>
              <a:spLocks noChangeArrowheads="1"/>
            </p:cNvSpPr>
            <p:nvPr/>
          </p:nvSpPr>
          <p:spPr bwMode="auto">
            <a:xfrm>
              <a:off x="5186" y="3716"/>
              <a:ext cx="169" cy="92"/>
            </a:xfrm>
            <a:prstGeom prst="rect">
              <a:avLst/>
            </a:prstGeom>
            <a:noFill/>
            <a:ln w="19050" cap="rnd">
              <a:solidFill>
                <a:srgbClr val="000000"/>
              </a:solidFill>
              <a:round/>
              <a:headEnd/>
              <a:tailEnd/>
            </a:ln>
          </p:spPr>
          <p:txBody>
            <a:bodyPr/>
            <a:lstStyle/>
            <a:p>
              <a:endParaRPr lang="en-CA"/>
            </a:p>
          </p:txBody>
        </p:sp>
        <p:sp>
          <p:nvSpPr>
            <p:cNvPr id="54281" name="Rectangle 9"/>
            <p:cNvSpPr>
              <a:spLocks noChangeArrowheads="1"/>
            </p:cNvSpPr>
            <p:nvPr/>
          </p:nvSpPr>
          <p:spPr bwMode="auto">
            <a:xfrm>
              <a:off x="5178" y="3728"/>
              <a:ext cx="169" cy="93"/>
            </a:xfrm>
            <a:prstGeom prst="rect">
              <a:avLst/>
            </a:prstGeom>
            <a:solidFill>
              <a:srgbClr val="FFFF66"/>
            </a:solidFill>
            <a:ln w="9525">
              <a:noFill/>
              <a:miter lim="800000"/>
              <a:headEnd/>
              <a:tailEnd/>
            </a:ln>
          </p:spPr>
          <p:txBody>
            <a:bodyPr/>
            <a:lstStyle/>
            <a:p>
              <a:endParaRPr lang="en-CA"/>
            </a:p>
          </p:txBody>
        </p:sp>
        <p:sp>
          <p:nvSpPr>
            <p:cNvPr id="54282" name="Rectangle 10"/>
            <p:cNvSpPr>
              <a:spLocks noChangeArrowheads="1"/>
            </p:cNvSpPr>
            <p:nvPr/>
          </p:nvSpPr>
          <p:spPr bwMode="auto">
            <a:xfrm>
              <a:off x="5178" y="3728"/>
              <a:ext cx="169" cy="93"/>
            </a:xfrm>
            <a:prstGeom prst="rect">
              <a:avLst/>
            </a:prstGeom>
            <a:noFill/>
            <a:ln w="19050" cap="rnd">
              <a:solidFill>
                <a:srgbClr val="000000"/>
              </a:solidFill>
              <a:round/>
              <a:headEnd/>
              <a:tailEnd/>
            </a:ln>
          </p:spPr>
          <p:txBody>
            <a:bodyPr/>
            <a:lstStyle/>
            <a:p>
              <a:endParaRPr lang="en-CA"/>
            </a:p>
          </p:txBody>
        </p:sp>
        <p:sp>
          <p:nvSpPr>
            <p:cNvPr id="54283" name="Oval 11"/>
            <p:cNvSpPr>
              <a:spLocks noChangeArrowheads="1"/>
            </p:cNvSpPr>
            <p:nvPr/>
          </p:nvSpPr>
          <p:spPr bwMode="auto">
            <a:xfrm>
              <a:off x="5368" y="3743"/>
              <a:ext cx="4" cy="7"/>
            </a:xfrm>
            <a:prstGeom prst="ellipse">
              <a:avLst/>
            </a:prstGeom>
            <a:solidFill>
              <a:srgbClr val="FFFF66"/>
            </a:solidFill>
            <a:ln w="0">
              <a:solidFill>
                <a:srgbClr val="000000"/>
              </a:solidFill>
              <a:round/>
              <a:headEnd/>
              <a:tailEnd/>
            </a:ln>
          </p:spPr>
          <p:txBody>
            <a:bodyPr/>
            <a:lstStyle/>
            <a:p>
              <a:endParaRPr lang="en-CA"/>
            </a:p>
          </p:txBody>
        </p:sp>
        <p:sp>
          <p:nvSpPr>
            <p:cNvPr id="54284" name="Oval 12"/>
            <p:cNvSpPr>
              <a:spLocks noChangeArrowheads="1"/>
            </p:cNvSpPr>
            <p:nvPr/>
          </p:nvSpPr>
          <p:spPr bwMode="auto">
            <a:xfrm>
              <a:off x="5368" y="3743"/>
              <a:ext cx="4" cy="7"/>
            </a:xfrm>
            <a:prstGeom prst="ellipse">
              <a:avLst/>
            </a:prstGeom>
            <a:noFill/>
            <a:ln w="3175">
              <a:solidFill>
                <a:srgbClr val="000000"/>
              </a:solidFill>
              <a:miter lim="800000"/>
              <a:headEnd/>
              <a:tailEnd/>
            </a:ln>
          </p:spPr>
          <p:txBody>
            <a:bodyPr/>
            <a:lstStyle/>
            <a:p>
              <a:endParaRPr lang="en-CA"/>
            </a:p>
          </p:txBody>
        </p:sp>
        <p:sp>
          <p:nvSpPr>
            <p:cNvPr id="54285" name="Oval 13"/>
            <p:cNvSpPr>
              <a:spLocks noChangeArrowheads="1"/>
            </p:cNvSpPr>
            <p:nvPr/>
          </p:nvSpPr>
          <p:spPr bwMode="auto">
            <a:xfrm>
              <a:off x="5374" y="3734"/>
              <a:ext cx="4" cy="7"/>
            </a:xfrm>
            <a:prstGeom prst="ellipse">
              <a:avLst/>
            </a:prstGeom>
            <a:solidFill>
              <a:srgbClr val="FFFF66"/>
            </a:solidFill>
            <a:ln w="0">
              <a:solidFill>
                <a:srgbClr val="000000"/>
              </a:solidFill>
              <a:round/>
              <a:headEnd/>
              <a:tailEnd/>
            </a:ln>
          </p:spPr>
          <p:txBody>
            <a:bodyPr/>
            <a:lstStyle/>
            <a:p>
              <a:endParaRPr lang="en-CA"/>
            </a:p>
          </p:txBody>
        </p:sp>
        <p:sp>
          <p:nvSpPr>
            <p:cNvPr id="54286" name="Oval 14"/>
            <p:cNvSpPr>
              <a:spLocks noChangeArrowheads="1"/>
            </p:cNvSpPr>
            <p:nvPr/>
          </p:nvSpPr>
          <p:spPr bwMode="auto">
            <a:xfrm>
              <a:off x="5374" y="3734"/>
              <a:ext cx="4" cy="7"/>
            </a:xfrm>
            <a:prstGeom prst="ellipse">
              <a:avLst/>
            </a:prstGeom>
            <a:noFill/>
            <a:ln w="3175">
              <a:solidFill>
                <a:srgbClr val="000000"/>
              </a:solidFill>
              <a:miter lim="800000"/>
              <a:headEnd/>
              <a:tailEnd/>
            </a:ln>
          </p:spPr>
          <p:txBody>
            <a:bodyPr/>
            <a:lstStyle/>
            <a:p>
              <a:endParaRPr lang="en-CA"/>
            </a:p>
          </p:txBody>
        </p:sp>
        <p:sp>
          <p:nvSpPr>
            <p:cNvPr id="54287" name="Oval 15"/>
            <p:cNvSpPr>
              <a:spLocks noChangeArrowheads="1"/>
            </p:cNvSpPr>
            <p:nvPr/>
          </p:nvSpPr>
          <p:spPr bwMode="auto">
            <a:xfrm>
              <a:off x="5381" y="3725"/>
              <a:ext cx="4" cy="6"/>
            </a:xfrm>
            <a:prstGeom prst="ellipse">
              <a:avLst/>
            </a:prstGeom>
            <a:solidFill>
              <a:srgbClr val="FFFF66"/>
            </a:solidFill>
            <a:ln w="0">
              <a:solidFill>
                <a:srgbClr val="000000"/>
              </a:solidFill>
              <a:round/>
              <a:headEnd/>
              <a:tailEnd/>
            </a:ln>
          </p:spPr>
          <p:txBody>
            <a:bodyPr/>
            <a:lstStyle/>
            <a:p>
              <a:endParaRPr lang="en-CA"/>
            </a:p>
          </p:txBody>
        </p:sp>
        <p:sp>
          <p:nvSpPr>
            <p:cNvPr id="54288" name="Oval 16"/>
            <p:cNvSpPr>
              <a:spLocks noChangeArrowheads="1"/>
            </p:cNvSpPr>
            <p:nvPr/>
          </p:nvSpPr>
          <p:spPr bwMode="auto">
            <a:xfrm>
              <a:off x="5381" y="3725"/>
              <a:ext cx="4" cy="6"/>
            </a:xfrm>
            <a:prstGeom prst="ellipse">
              <a:avLst/>
            </a:prstGeom>
            <a:noFill/>
            <a:ln w="3175">
              <a:solidFill>
                <a:srgbClr val="000000"/>
              </a:solidFill>
              <a:miter lim="800000"/>
              <a:headEnd/>
              <a:tailEnd/>
            </a:ln>
          </p:spPr>
          <p:txBody>
            <a:bodyPr/>
            <a:lstStyle/>
            <a:p>
              <a:endParaRPr lang="en-CA"/>
            </a:p>
          </p:txBody>
        </p:sp>
        <p:sp>
          <p:nvSpPr>
            <p:cNvPr id="54289" name="Line 17"/>
            <p:cNvSpPr>
              <a:spLocks noChangeShapeType="1"/>
            </p:cNvSpPr>
            <p:nvPr/>
          </p:nvSpPr>
          <p:spPr bwMode="auto">
            <a:xfrm>
              <a:off x="4153" y="3879"/>
              <a:ext cx="22" cy="0"/>
            </a:xfrm>
            <a:prstGeom prst="line">
              <a:avLst/>
            </a:prstGeom>
            <a:noFill/>
            <a:ln w="36513">
              <a:solidFill>
                <a:srgbClr val="000000"/>
              </a:solidFill>
              <a:miter lim="800000"/>
              <a:headEnd/>
              <a:tailEnd/>
            </a:ln>
          </p:spPr>
          <p:txBody>
            <a:bodyPr/>
            <a:lstStyle/>
            <a:p>
              <a:endParaRPr lang="en-CA"/>
            </a:p>
          </p:txBody>
        </p:sp>
        <p:sp>
          <p:nvSpPr>
            <p:cNvPr id="54290" name="Freeform 18"/>
            <p:cNvSpPr>
              <a:spLocks/>
            </p:cNvSpPr>
            <p:nvPr/>
          </p:nvSpPr>
          <p:spPr bwMode="auto">
            <a:xfrm>
              <a:off x="4168" y="3859"/>
              <a:ext cx="27" cy="40"/>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4291" name="Line 19"/>
            <p:cNvSpPr>
              <a:spLocks noChangeShapeType="1"/>
            </p:cNvSpPr>
            <p:nvPr/>
          </p:nvSpPr>
          <p:spPr bwMode="auto">
            <a:xfrm>
              <a:off x="4365" y="3913"/>
              <a:ext cx="43" cy="17"/>
            </a:xfrm>
            <a:prstGeom prst="line">
              <a:avLst/>
            </a:prstGeom>
            <a:noFill/>
            <a:ln w="36513">
              <a:solidFill>
                <a:srgbClr val="000000"/>
              </a:solidFill>
              <a:miter lim="800000"/>
              <a:headEnd/>
              <a:tailEnd/>
            </a:ln>
          </p:spPr>
          <p:txBody>
            <a:bodyPr/>
            <a:lstStyle/>
            <a:p>
              <a:endParaRPr lang="en-CA"/>
            </a:p>
          </p:txBody>
        </p:sp>
        <p:sp>
          <p:nvSpPr>
            <p:cNvPr id="54292" name="Freeform 20"/>
            <p:cNvSpPr>
              <a:spLocks/>
            </p:cNvSpPr>
            <p:nvPr/>
          </p:nvSpPr>
          <p:spPr bwMode="auto">
            <a:xfrm>
              <a:off x="4398" y="3907"/>
              <a:ext cx="30" cy="39"/>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54293" name="Line 21"/>
            <p:cNvSpPr>
              <a:spLocks noChangeShapeType="1"/>
            </p:cNvSpPr>
            <p:nvPr/>
          </p:nvSpPr>
          <p:spPr bwMode="auto">
            <a:xfrm flipV="1">
              <a:off x="4365" y="3828"/>
              <a:ext cx="43" cy="18"/>
            </a:xfrm>
            <a:prstGeom prst="line">
              <a:avLst/>
            </a:prstGeom>
            <a:noFill/>
            <a:ln w="36513">
              <a:solidFill>
                <a:srgbClr val="000000"/>
              </a:solidFill>
              <a:miter lim="800000"/>
              <a:headEnd/>
              <a:tailEnd/>
            </a:ln>
          </p:spPr>
          <p:txBody>
            <a:bodyPr/>
            <a:lstStyle/>
            <a:p>
              <a:endParaRPr lang="en-CA"/>
            </a:p>
          </p:txBody>
        </p:sp>
        <p:sp>
          <p:nvSpPr>
            <p:cNvPr id="54294" name="Freeform 22"/>
            <p:cNvSpPr>
              <a:spLocks/>
            </p:cNvSpPr>
            <p:nvPr/>
          </p:nvSpPr>
          <p:spPr bwMode="auto">
            <a:xfrm>
              <a:off x="4398" y="3811"/>
              <a:ext cx="30" cy="40"/>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54295" name="Line 23"/>
            <p:cNvSpPr>
              <a:spLocks noChangeShapeType="1"/>
            </p:cNvSpPr>
            <p:nvPr/>
          </p:nvSpPr>
          <p:spPr bwMode="auto">
            <a:xfrm flipV="1">
              <a:off x="4513" y="3864"/>
              <a:ext cx="0" cy="30"/>
            </a:xfrm>
            <a:prstGeom prst="line">
              <a:avLst/>
            </a:prstGeom>
            <a:noFill/>
            <a:ln w="36513">
              <a:solidFill>
                <a:srgbClr val="000000"/>
              </a:solidFill>
              <a:miter lim="800000"/>
              <a:headEnd/>
              <a:tailEnd/>
            </a:ln>
          </p:spPr>
          <p:txBody>
            <a:bodyPr/>
            <a:lstStyle/>
            <a:p>
              <a:endParaRPr lang="en-CA"/>
            </a:p>
          </p:txBody>
        </p:sp>
        <p:sp>
          <p:nvSpPr>
            <p:cNvPr id="54296" name="Freeform 24"/>
            <p:cNvSpPr>
              <a:spLocks/>
            </p:cNvSpPr>
            <p:nvPr/>
          </p:nvSpPr>
          <p:spPr bwMode="auto">
            <a:xfrm>
              <a:off x="4499" y="3884"/>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4297" name="Freeform 25"/>
            <p:cNvSpPr>
              <a:spLocks/>
            </p:cNvSpPr>
            <p:nvPr/>
          </p:nvSpPr>
          <p:spPr bwMode="auto">
            <a:xfrm>
              <a:off x="4499" y="3833"/>
              <a:ext cx="28" cy="41"/>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54298" name="Line 26"/>
            <p:cNvSpPr>
              <a:spLocks noChangeShapeType="1"/>
            </p:cNvSpPr>
            <p:nvPr/>
          </p:nvSpPr>
          <p:spPr bwMode="auto">
            <a:xfrm flipV="1">
              <a:off x="4598" y="3921"/>
              <a:ext cx="43" cy="17"/>
            </a:xfrm>
            <a:prstGeom prst="line">
              <a:avLst/>
            </a:prstGeom>
            <a:noFill/>
            <a:ln w="36513">
              <a:solidFill>
                <a:srgbClr val="000000"/>
              </a:solidFill>
              <a:miter lim="800000"/>
              <a:headEnd/>
              <a:tailEnd/>
            </a:ln>
          </p:spPr>
          <p:txBody>
            <a:bodyPr/>
            <a:lstStyle/>
            <a:p>
              <a:endParaRPr lang="en-CA"/>
            </a:p>
          </p:txBody>
        </p:sp>
        <p:sp>
          <p:nvSpPr>
            <p:cNvPr id="54299" name="Freeform 27"/>
            <p:cNvSpPr>
              <a:spLocks/>
            </p:cNvSpPr>
            <p:nvPr/>
          </p:nvSpPr>
          <p:spPr bwMode="auto">
            <a:xfrm>
              <a:off x="4631" y="3904"/>
              <a:ext cx="30" cy="39"/>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54300" name="Line 28"/>
            <p:cNvSpPr>
              <a:spLocks noChangeShapeType="1"/>
            </p:cNvSpPr>
            <p:nvPr/>
          </p:nvSpPr>
          <p:spPr bwMode="auto">
            <a:xfrm>
              <a:off x="4598" y="3820"/>
              <a:ext cx="43" cy="17"/>
            </a:xfrm>
            <a:prstGeom prst="line">
              <a:avLst/>
            </a:prstGeom>
            <a:noFill/>
            <a:ln w="36513">
              <a:solidFill>
                <a:srgbClr val="000000"/>
              </a:solidFill>
              <a:miter lim="800000"/>
              <a:headEnd/>
              <a:tailEnd/>
            </a:ln>
          </p:spPr>
          <p:txBody>
            <a:bodyPr/>
            <a:lstStyle/>
            <a:p>
              <a:endParaRPr lang="en-CA"/>
            </a:p>
          </p:txBody>
        </p:sp>
        <p:sp>
          <p:nvSpPr>
            <p:cNvPr id="54301" name="Freeform 29"/>
            <p:cNvSpPr>
              <a:spLocks/>
            </p:cNvSpPr>
            <p:nvPr/>
          </p:nvSpPr>
          <p:spPr bwMode="auto">
            <a:xfrm>
              <a:off x="4631" y="3815"/>
              <a:ext cx="30" cy="39"/>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54302" name="Line 30"/>
            <p:cNvSpPr>
              <a:spLocks noChangeShapeType="1"/>
            </p:cNvSpPr>
            <p:nvPr/>
          </p:nvSpPr>
          <p:spPr bwMode="auto">
            <a:xfrm>
              <a:off x="4830" y="3882"/>
              <a:ext cx="64" cy="0"/>
            </a:xfrm>
            <a:prstGeom prst="line">
              <a:avLst/>
            </a:prstGeom>
            <a:noFill/>
            <a:ln w="36513">
              <a:solidFill>
                <a:srgbClr val="000000"/>
              </a:solidFill>
              <a:miter lim="800000"/>
              <a:headEnd/>
              <a:tailEnd/>
            </a:ln>
          </p:spPr>
          <p:txBody>
            <a:bodyPr/>
            <a:lstStyle/>
            <a:p>
              <a:endParaRPr lang="en-CA"/>
            </a:p>
          </p:txBody>
        </p:sp>
        <p:sp>
          <p:nvSpPr>
            <p:cNvPr id="54303" name="Freeform 31"/>
            <p:cNvSpPr>
              <a:spLocks/>
            </p:cNvSpPr>
            <p:nvPr/>
          </p:nvSpPr>
          <p:spPr bwMode="auto">
            <a:xfrm>
              <a:off x="4887" y="3862"/>
              <a:ext cx="28" cy="40"/>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54304" name="Line 32"/>
            <p:cNvSpPr>
              <a:spLocks noChangeShapeType="1"/>
            </p:cNvSpPr>
            <p:nvPr/>
          </p:nvSpPr>
          <p:spPr bwMode="auto">
            <a:xfrm>
              <a:off x="5117" y="3921"/>
              <a:ext cx="32" cy="11"/>
            </a:xfrm>
            <a:prstGeom prst="line">
              <a:avLst/>
            </a:prstGeom>
            <a:noFill/>
            <a:ln w="38100">
              <a:solidFill>
                <a:srgbClr val="000000"/>
              </a:solidFill>
              <a:miter lim="800000"/>
              <a:headEnd/>
              <a:tailEnd/>
            </a:ln>
          </p:spPr>
          <p:txBody>
            <a:bodyPr/>
            <a:lstStyle/>
            <a:p>
              <a:endParaRPr lang="en-CA"/>
            </a:p>
          </p:txBody>
        </p:sp>
        <p:sp>
          <p:nvSpPr>
            <p:cNvPr id="54305" name="Freeform 33"/>
            <p:cNvSpPr>
              <a:spLocks/>
            </p:cNvSpPr>
            <p:nvPr/>
          </p:nvSpPr>
          <p:spPr bwMode="auto">
            <a:xfrm>
              <a:off x="5097" y="3886"/>
              <a:ext cx="31" cy="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54306" name="Freeform 34"/>
            <p:cNvSpPr>
              <a:spLocks/>
            </p:cNvSpPr>
            <p:nvPr/>
          </p:nvSpPr>
          <p:spPr bwMode="auto">
            <a:xfrm>
              <a:off x="5138" y="3894"/>
              <a:ext cx="31" cy="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54307" name="Line 35"/>
            <p:cNvSpPr>
              <a:spLocks noChangeShapeType="1"/>
            </p:cNvSpPr>
            <p:nvPr/>
          </p:nvSpPr>
          <p:spPr bwMode="auto">
            <a:xfrm flipV="1">
              <a:off x="5117" y="3827"/>
              <a:ext cx="32" cy="12"/>
            </a:xfrm>
            <a:prstGeom prst="line">
              <a:avLst/>
            </a:prstGeom>
            <a:noFill/>
            <a:ln w="38100">
              <a:solidFill>
                <a:srgbClr val="000000"/>
              </a:solidFill>
              <a:miter lim="800000"/>
              <a:headEnd/>
              <a:tailEnd/>
            </a:ln>
          </p:spPr>
          <p:txBody>
            <a:bodyPr/>
            <a:lstStyle/>
            <a:p>
              <a:endParaRPr lang="en-CA"/>
            </a:p>
          </p:txBody>
        </p:sp>
        <p:sp>
          <p:nvSpPr>
            <p:cNvPr id="54308" name="Freeform 36"/>
            <p:cNvSpPr>
              <a:spLocks/>
            </p:cNvSpPr>
            <p:nvPr/>
          </p:nvSpPr>
          <p:spPr bwMode="auto">
            <a:xfrm>
              <a:off x="5097" y="3802"/>
              <a:ext cx="31" cy="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4309" name="Freeform 37"/>
            <p:cNvSpPr>
              <a:spLocks/>
            </p:cNvSpPr>
            <p:nvPr/>
          </p:nvSpPr>
          <p:spPr bwMode="auto">
            <a:xfrm>
              <a:off x="5138" y="3793"/>
              <a:ext cx="31" cy="71"/>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4310" name="Rectangle 38"/>
            <p:cNvSpPr>
              <a:spLocks noChangeArrowheads="1"/>
            </p:cNvSpPr>
            <p:nvPr/>
          </p:nvSpPr>
          <p:spPr bwMode="auto">
            <a:xfrm>
              <a:off x="3984"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1" name="Rectangle 39"/>
            <p:cNvSpPr>
              <a:spLocks noChangeArrowheads="1"/>
            </p:cNvSpPr>
            <p:nvPr/>
          </p:nvSpPr>
          <p:spPr bwMode="auto">
            <a:xfrm>
              <a:off x="3984" y="3833"/>
              <a:ext cx="169" cy="92"/>
            </a:xfrm>
            <a:prstGeom prst="rect">
              <a:avLst/>
            </a:prstGeom>
            <a:solidFill>
              <a:srgbClr val="99FF99"/>
            </a:solidFill>
            <a:ln w="19050" cap="rnd">
              <a:solidFill>
                <a:srgbClr val="000000"/>
              </a:solidFill>
              <a:round/>
              <a:headEnd/>
              <a:tailEnd/>
            </a:ln>
          </p:spPr>
          <p:txBody>
            <a:bodyPr/>
            <a:lstStyle/>
            <a:p>
              <a:endParaRPr lang="en-CA"/>
            </a:p>
          </p:txBody>
        </p:sp>
        <p:sp>
          <p:nvSpPr>
            <p:cNvPr id="54312" name="Rectangle 40"/>
            <p:cNvSpPr>
              <a:spLocks noChangeArrowheads="1"/>
            </p:cNvSpPr>
            <p:nvPr/>
          </p:nvSpPr>
          <p:spPr bwMode="auto">
            <a:xfrm>
              <a:off x="4195" y="3833"/>
              <a:ext cx="170" cy="92"/>
            </a:xfrm>
            <a:prstGeom prst="rect">
              <a:avLst/>
            </a:prstGeom>
            <a:solidFill>
              <a:srgbClr val="99FF99"/>
            </a:solidFill>
            <a:ln w="9525">
              <a:noFill/>
              <a:miter lim="800000"/>
              <a:headEnd/>
              <a:tailEnd/>
            </a:ln>
          </p:spPr>
          <p:txBody>
            <a:bodyPr/>
            <a:lstStyle/>
            <a:p>
              <a:endParaRPr lang="en-CA"/>
            </a:p>
          </p:txBody>
        </p:sp>
        <p:sp>
          <p:nvSpPr>
            <p:cNvPr id="54313" name="Rectangle 41"/>
            <p:cNvSpPr>
              <a:spLocks noChangeArrowheads="1"/>
            </p:cNvSpPr>
            <p:nvPr/>
          </p:nvSpPr>
          <p:spPr bwMode="auto">
            <a:xfrm>
              <a:off x="4195" y="3833"/>
              <a:ext cx="170" cy="92"/>
            </a:xfrm>
            <a:prstGeom prst="rect">
              <a:avLst/>
            </a:prstGeom>
            <a:noFill/>
            <a:ln w="19050" cap="rnd">
              <a:solidFill>
                <a:srgbClr val="000000"/>
              </a:solidFill>
              <a:round/>
              <a:headEnd/>
              <a:tailEnd/>
            </a:ln>
          </p:spPr>
          <p:txBody>
            <a:bodyPr/>
            <a:lstStyle/>
            <a:p>
              <a:endParaRPr lang="en-CA"/>
            </a:p>
          </p:txBody>
        </p:sp>
        <p:sp>
          <p:nvSpPr>
            <p:cNvPr id="54314" name="Rectangle 42"/>
            <p:cNvSpPr>
              <a:spLocks noChangeArrowheads="1"/>
            </p:cNvSpPr>
            <p:nvPr/>
          </p:nvSpPr>
          <p:spPr bwMode="auto">
            <a:xfrm>
              <a:off x="4428" y="3741"/>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5" name="Rectangle 43"/>
            <p:cNvSpPr>
              <a:spLocks noChangeArrowheads="1"/>
            </p:cNvSpPr>
            <p:nvPr/>
          </p:nvSpPr>
          <p:spPr bwMode="auto">
            <a:xfrm>
              <a:off x="4428" y="3741"/>
              <a:ext cx="170" cy="92"/>
            </a:xfrm>
            <a:prstGeom prst="rect">
              <a:avLst/>
            </a:prstGeom>
            <a:noFill/>
            <a:ln w="19050" cap="rnd">
              <a:solidFill>
                <a:srgbClr val="000000"/>
              </a:solidFill>
              <a:round/>
              <a:headEnd/>
              <a:tailEnd/>
            </a:ln>
          </p:spPr>
          <p:txBody>
            <a:bodyPr/>
            <a:lstStyle/>
            <a:p>
              <a:endParaRPr lang="en-CA"/>
            </a:p>
          </p:txBody>
        </p:sp>
        <p:sp>
          <p:nvSpPr>
            <p:cNvPr id="54316" name="Rectangle 44"/>
            <p:cNvSpPr>
              <a:spLocks noChangeArrowheads="1"/>
            </p:cNvSpPr>
            <p:nvPr/>
          </p:nvSpPr>
          <p:spPr bwMode="auto">
            <a:xfrm>
              <a:off x="4428" y="3925"/>
              <a:ext cx="170"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7" name="Rectangle 45"/>
            <p:cNvSpPr>
              <a:spLocks noChangeArrowheads="1"/>
            </p:cNvSpPr>
            <p:nvPr/>
          </p:nvSpPr>
          <p:spPr bwMode="auto">
            <a:xfrm>
              <a:off x="4428" y="3925"/>
              <a:ext cx="170" cy="92"/>
            </a:xfrm>
            <a:prstGeom prst="rect">
              <a:avLst/>
            </a:prstGeom>
            <a:noFill/>
            <a:ln w="19050" cap="rnd">
              <a:solidFill>
                <a:srgbClr val="000000"/>
              </a:solidFill>
              <a:round/>
              <a:headEnd/>
              <a:tailEnd/>
            </a:ln>
          </p:spPr>
          <p:txBody>
            <a:bodyPr/>
            <a:lstStyle/>
            <a:p>
              <a:endParaRPr lang="en-CA"/>
            </a:p>
          </p:txBody>
        </p:sp>
        <p:sp>
          <p:nvSpPr>
            <p:cNvPr id="54318" name="Rectangle 46"/>
            <p:cNvSpPr>
              <a:spLocks noChangeArrowheads="1"/>
            </p:cNvSpPr>
            <p:nvPr/>
          </p:nvSpPr>
          <p:spPr bwMode="auto">
            <a:xfrm>
              <a:off x="4661" y="3833"/>
              <a:ext cx="169" cy="92"/>
            </a:xfrm>
            <a:prstGeom prst="rect">
              <a:avLst/>
            </a:prstGeom>
            <a:gradFill rotWithShape="1">
              <a:gsLst>
                <a:gs pos="0">
                  <a:srgbClr val="009900"/>
                </a:gs>
                <a:gs pos="100000">
                  <a:srgbClr val="009900">
                    <a:gamma/>
                    <a:shade val="46275"/>
                    <a:invGamma/>
                  </a:srgbClr>
                </a:gs>
              </a:gsLst>
              <a:lin ang="2700000" scaled="1"/>
            </a:gradFill>
            <a:ln w="9525">
              <a:noFill/>
              <a:miter lim="800000"/>
              <a:headEnd/>
              <a:tailEnd/>
            </a:ln>
          </p:spPr>
          <p:txBody>
            <a:bodyPr/>
            <a:lstStyle/>
            <a:p>
              <a:endParaRPr lang="en-CA"/>
            </a:p>
          </p:txBody>
        </p:sp>
        <p:sp>
          <p:nvSpPr>
            <p:cNvPr id="54319" name="Rectangle 47"/>
            <p:cNvSpPr>
              <a:spLocks noChangeArrowheads="1"/>
            </p:cNvSpPr>
            <p:nvPr/>
          </p:nvSpPr>
          <p:spPr bwMode="auto">
            <a:xfrm>
              <a:off x="4661" y="3833"/>
              <a:ext cx="169" cy="92"/>
            </a:xfrm>
            <a:prstGeom prst="rect">
              <a:avLst/>
            </a:prstGeom>
            <a:noFill/>
            <a:ln w="19050" cap="rnd">
              <a:solidFill>
                <a:srgbClr val="000000"/>
              </a:solidFill>
              <a:round/>
              <a:headEnd/>
              <a:tailEnd/>
            </a:ln>
          </p:spPr>
          <p:txBody>
            <a:bodyPr/>
            <a:lstStyle/>
            <a:p>
              <a:endParaRPr lang="en-CA"/>
            </a:p>
          </p:txBody>
        </p:sp>
        <p:sp>
          <p:nvSpPr>
            <p:cNvPr id="54320" name="Rectangle 48"/>
            <p:cNvSpPr>
              <a:spLocks noChangeArrowheads="1"/>
            </p:cNvSpPr>
            <p:nvPr/>
          </p:nvSpPr>
          <p:spPr bwMode="auto">
            <a:xfrm>
              <a:off x="4915" y="3802"/>
              <a:ext cx="182" cy="160"/>
            </a:xfrm>
            <a:prstGeom prst="rect">
              <a:avLst/>
            </a:prstGeom>
            <a:solidFill>
              <a:srgbClr val="FFFF66"/>
            </a:solidFill>
            <a:ln w="9525">
              <a:noFill/>
              <a:miter lim="800000"/>
              <a:headEnd/>
              <a:tailEnd/>
            </a:ln>
          </p:spPr>
          <p:txBody>
            <a:bodyPr/>
            <a:lstStyle/>
            <a:p>
              <a:endParaRPr lang="en-CA"/>
            </a:p>
          </p:txBody>
        </p:sp>
        <p:sp>
          <p:nvSpPr>
            <p:cNvPr id="54321" name="Rectangle 49"/>
            <p:cNvSpPr>
              <a:spLocks noChangeArrowheads="1"/>
            </p:cNvSpPr>
            <p:nvPr/>
          </p:nvSpPr>
          <p:spPr bwMode="auto">
            <a:xfrm>
              <a:off x="4915" y="3802"/>
              <a:ext cx="182" cy="160"/>
            </a:xfrm>
            <a:prstGeom prst="rect">
              <a:avLst/>
            </a:prstGeom>
            <a:noFill/>
            <a:ln w="19050" cap="rnd">
              <a:solidFill>
                <a:srgbClr val="000000"/>
              </a:solidFill>
              <a:round/>
              <a:headEnd/>
              <a:tailEnd/>
            </a:ln>
          </p:spPr>
          <p:txBody>
            <a:bodyPr/>
            <a:lstStyle/>
            <a:p>
              <a:endParaRPr lang="en-CA"/>
            </a:p>
          </p:txBody>
        </p:sp>
        <p:sp>
          <p:nvSpPr>
            <p:cNvPr id="54322" name="Rectangle 50"/>
            <p:cNvSpPr>
              <a:spLocks noChangeArrowheads="1"/>
            </p:cNvSpPr>
            <p:nvPr/>
          </p:nvSpPr>
          <p:spPr bwMode="auto">
            <a:xfrm>
              <a:off x="5169" y="3888"/>
              <a:ext cx="169" cy="160"/>
            </a:xfrm>
            <a:prstGeom prst="rect">
              <a:avLst/>
            </a:prstGeom>
            <a:solidFill>
              <a:srgbClr val="FFFF66"/>
            </a:solidFill>
            <a:ln w="9525">
              <a:noFill/>
              <a:miter lim="800000"/>
              <a:headEnd/>
              <a:tailEnd/>
            </a:ln>
          </p:spPr>
          <p:txBody>
            <a:bodyPr/>
            <a:lstStyle/>
            <a:p>
              <a:endParaRPr lang="en-CA"/>
            </a:p>
          </p:txBody>
        </p:sp>
        <p:sp>
          <p:nvSpPr>
            <p:cNvPr id="54323" name="Rectangle 51"/>
            <p:cNvSpPr>
              <a:spLocks noChangeArrowheads="1"/>
            </p:cNvSpPr>
            <p:nvPr/>
          </p:nvSpPr>
          <p:spPr bwMode="auto">
            <a:xfrm>
              <a:off x="5169" y="3888"/>
              <a:ext cx="169" cy="160"/>
            </a:xfrm>
            <a:prstGeom prst="rect">
              <a:avLst/>
            </a:prstGeom>
            <a:noFill/>
            <a:ln w="19050" cap="rnd">
              <a:solidFill>
                <a:srgbClr val="000000"/>
              </a:solidFill>
              <a:round/>
              <a:headEnd/>
              <a:tailEnd/>
            </a:ln>
          </p:spPr>
          <p:txBody>
            <a:bodyPr/>
            <a:lstStyle/>
            <a:p>
              <a:endParaRPr lang="en-CA"/>
            </a:p>
          </p:txBody>
        </p:sp>
        <p:sp>
          <p:nvSpPr>
            <p:cNvPr id="54324" name="Rectangle 52"/>
            <p:cNvSpPr>
              <a:spLocks noChangeArrowheads="1"/>
            </p:cNvSpPr>
            <p:nvPr/>
          </p:nvSpPr>
          <p:spPr bwMode="auto">
            <a:xfrm>
              <a:off x="5169" y="3741"/>
              <a:ext cx="169" cy="92"/>
            </a:xfrm>
            <a:prstGeom prst="rect">
              <a:avLst/>
            </a:prstGeom>
            <a:solidFill>
              <a:srgbClr val="FFFF66"/>
            </a:solidFill>
            <a:ln w="9525">
              <a:noFill/>
              <a:miter lim="800000"/>
              <a:headEnd/>
              <a:tailEnd/>
            </a:ln>
          </p:spPr>
          <p:txBody>
            <a:bodyPr/>
            <a:lstStyle/>
            <a:p>
              <a:endParaRPr lang="en-CA"/>
            </a:p>
          </p:txBody>
        </p:sp>
        <p:sp>
          <p:nvSpPr>
            <p:cNvPr id="54325" name="Rectangle 53"/>
            <p:cNvSpPr>
              <a:spLocks noChangeArrowheads="1"/>
            </p:cNvSpPr>
            <p:nvPr/>
          </p:nvSpPr>
          <p:spPr bwMode="auto">
            <a:xfrm>
              <a:off x="5169" y="3741"/>
              <a:ext cx="169" cy="92"/>
            </a:xfrm>
            <a:prstGeom prst="rect">
              <a:avLst/>
            </a:prstGeom>
            <a:noFill/>
            <a:ln w="19050" cap="rnd">
              <a:solidFill>
                <a:srgbClr val="000000"/>
              </a:solidFill>
              <a:round/>
              <a:headEnd/>
              <a:tailEnd/>
            </a:ln>
          </p:spPr>
          <p:txBody>
            <a:bodyPr/>
            <a:lstStyle/>
            <a:p>
              <a:endParaRPr lang="en-CA"/>
            </a:p>
          </p:txBody>
        </p:sp>
        <p:sp>
          <p:nvSpPr>
            <p:cNvPr id="54326" name="Rectangle 54"/>
            <p:cNvSpPr>
              <a:spLocks noChangeArrowheads="1"/>
            </p:cNvSpPr>
            <p:nvPr/>
          </p:nvSpPr>
          <p:spPr bwMode="auto">
            <a:xfrm>
              <a:off x="3984" y="3648"/>
              <a:ext cx="169" cy="93"/>
            </a:xfrm>
            <a:prstGeom prst="rect">
              <a:avLst/>
            </a:prstGeom>
            <a:solidFill>
              <a:srgbClr val="99FF99"/>
            </a:solidFill>
            <a:ln w="9525">
              <a:noFill/>
              <a:miter lim="800000"/>
              <a:headEnd/>
              <a:tailEnd/>
            </a:ln>
          </p:spPr>
          <p:txBody>
            <a:bodyPr/>
            <a:lstStyle/>
            <a:p>
              <a:endParaRPr lang="en-CA"/>
            </a:p>
          </p:txBody>
        </p:sp>
        <p:sp>
          <p:nvSpPr>
            <p:cNvPr id="54327" name="Rectangle 55"/>
            <p:cNvSpPr>
              <a:spLocks noChangeArrowheads="1"/>
            </p:cNvSpPr>
            <p:nvPr/>
          </p:nvSpPr>
          <p:spPr bwMode="auto">
            <a:xfrm>
              <a:off x="3984" y="3648"/>
              <a:ext cx="169" cy="93"/>
            </a:xfrm>
            <a:prstGeom prst="rect">
              <a:avLst/>
            </a:prstGeom>
            <a:solidFill>
              <a:srgbClr val="99FF99"/>
            </a:solidFill>
            <a:ln w="19050" cap="rnd">
              <a:solidFill>
                <a:srgbClr val="000000"/>
              </a:solidFill>
              <a:round/>
              <a:headEnd/>
              <a:tailEnd/>
            </a:ln>
          </p:spPr>
          <p:txBody>
            <a:bodyPr/>
            <a:lstStyle/>
            <a:p>
              <a:endParaRPr lang="en-CA"/>
            </a:p>
          </p:txBody>
        </p:sp>
        <p:sp>
          <p:nvSpPr>
            <p:cNvPr id="54328" name="Rectangle 56"/>
            <p:cNvSpPr>
              <a:spLocks noChangeArrowheads="1"/>
            </p:cNvSpPr>
            <p:nvPr/>
          </p:nvSpPr>
          <p:spPr bwMode="auto">
            <a:xfrm>
              <a:off x="4629" y="3650"/>
              <a:ext cx="233" cy="91"/>
            </a:xfrm>
            <a:prstGeom prst="rect">
              <a:avLst/>
            </a:prstGeom>
            <a:solidFill>
              <a:srgbClr val="99FF99"/>
            </a:solidFill>
            <a:ln w="9525">
              <a:noFill/>
              <a:miter lim="800000"/>
              <a:headEnd/>
              <a:tailEnd/>
            </a:ln>
          </p:spPr>
          <p:txBody>
            <a:bodyPr/>
            <a:lstStyle/>
            <a:p>
              <a:endParaRPr lang="en-CA"/>
            </a:p>
          </p:txBody>
        </p:sp>
        <p:sp>
          <p:nvSpPr>
            <p:cNvPr id="54329" name="Rectangle 57"/>
            <p:cNvSpPr>
              <a:spLocks noChangeArrowheads="1"/>
            </p:cNvSpPr>
            <p:nvPr/>
          </p:nvSpPr>
          <p:spPr bwMode="auto">
            <a:xfrm>
              <a:off x="4629" y="3650"/>
              <a:ext cx="233" cy="91"/>
            </a:xfrm>
            <a:prstGeom prst="rect">
              <a:avLst/>
            </a:prstGeom>
            <a:noFill/>
            <a:ln w="19050" cap="rnd">
              <a:solidFill>
                <a:srgbClr val="000000"/>
              </a:solidFill>
              <a:round/>
              <a:headEnd/>
              <a:tailEnd/>
            </a:ln>
          </p:spPr>
          <p:txBody>
            <a:bodyPr/>
            <a:lstStyle/>
            <a:p>
              <a:endParaRPr lang="en-CA"/>
            </a:p>
          </p:txBody>
        </p:sp>
        <p:sp>
          <p:nvSpPr>
            <p:cNvPr id="54330" name="Freeform 58"/>
            <p:cNvSpPr>
              <a:spLocks/>
            </p:cNvSpPr>
            <p:nvPr/>
          </p:nvSpPr>
          <p:spPr bwMode="auto">
            <a:xfrm>
              <a:off x="4365" y="3679"/>
              <a:ext cx="1041" cy="385"/>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54331" name="Freeform 59"/>
            <p:cNvSpPr>
              <a:spLocks/>
            </p:cNvSpPr>
            <p:nvPr/>
          </p:nvSpPr>
          <p:spPr bwMode="auto">
            <a:xfrm>
              <a:off x="4406" y="3971"/>
              <a:ext cx="22" cy="32"/>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4332" name="Line 60"/>
            <p:cNvSpPr>
              <a:spLocks noChangeShapeType="1"/>
            </p:cNvSpPr>
            <p:nvPr/>
          </p:nvSpPr>
          <p:spPr bwMode="auto">
            <a:xfrm flipH="1">
              <a:off x="4170" y="3691"/>
              <a:ext cx="459" cy="0"/>
            </a:xfrm>
            <a:prstGeom prst="line">
              <a:avLst/>
            </a:prstGeom>
            <a:noFill/>
            <a:ln w="19050">
              <a:solidFill>
                <a:srgbClr val="000000"/>
              </a:solidFill>
              <a:miter lim="800000"/>
              <a:headEnd/>
              <a:tailEnd/>
            </a:ln>
          </p:spPr>
          <p:txBody>
            <a:bodyPr/>
            <a:lstStyle/>
            <a:p>
              <a:endParaRPr lang="en-CA"/>
            </a:p>
          </p:txBody>
        </p:sp>
        <p:sp>
          <p:nvSpPr>
            <p:cNvPr id="54333" name="Freeform 61"/>
            <p:cNvSpPr>
              <a:spLocks/>
            </p:cNvSpPr>
            <p:nvPr/>
          </p:nvSpPr>
          <p:spPr bwMode="auto">
            <a:xfrm>
              <a:off x="4153" y="3675"/>
              <a:ext cx="23" cy="32"/>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54334" name="Line 62"/>
            <p:cNvSpPr>
              <a:spLocks noChangeShapeType="1"/>
            </p:cNvSpPr>
            <p:nvPr/>
          </p:nvSpPr>
          <p:spPr bwMode="auto">
            <a:xfrm>
              <a:off x="4051" y="3741"/>
              <a:ext cx="0" cy="61"/>
            </a:xfrm>
            <a:prstGeom prst="line">
              <a:avLst/>
            </a:prstGeom>
            <a:noFill/>
            <a:ln w="36513">
              <a:solidFill>
                <a:srgbClr val="000000"/>
              </a:solidFill>
              <a:miter lim="800000"/>
              <a:headEnd/>
              <a:tailEnd/>
            </a:ln>
          </p:spPr>
          <p:txBody>
            <a:bodyPr/>
            <a:lstStyle/>
            <a:p>
              <a:endParaRPr lang="en-CA"/>
            </a:p>
          </p:txBody>
        </p:sp>
        <p:sp>
          <p:nvSpPr>
            <p:cNvPr id="54335" name="Freeform 63"/>
            <p:cNvSpPr>
              <a:spLocks/>
            </p:cNvSpPr>
            <p:nvPr/>
          </p:nvSpPr>
          <p:spPr bwMode="auto">
            <a:xfrm>
              <a:off x="4037" y="3792"/>
              <a:ext cx="28" cy="41"/>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54336" name="Freeform 64"/>
            <p:cNvSpPr>
              <a:spLocks/>
            </p:cNvSpPr>
            <p:nvPr/>
          </p:nvSpPr>
          <p:spPr bwMode="auto">
            <a:xfrm>
              <a:off x="4128" y="3765"/>
              <a:ext cx="300" cy="25"/>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54337" name="Freeform 65"/>
            <p:cNvSpPr>
              <a:spLocks/>
            </p:cNvSpPr>
            <p:nvPr/>
          </p:nvSpPr>
          <p:spPr bwMode="auto">
            <a:xfrm>
              <a:off x="4117" y="3741"/>
              <a:ext cx="22" cy="32"/>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54338" name="Line 66"/>
            <p:cNvSpPr>
              <a:spLocks noChangeShapeType="1"/>
            </p:cNvSpPr>
            <p:nvPr/>
          </p:nvSpPr>
          <p:spPr bwMode="auto">
            <a:xfrm flipV="1">
              <a:off x="4737" y="3741"/>
              <a:ext cx="0" cy="61"/>
            </a:xfrm>
            <a:prstGeom prst="line">
              <a:avLst/>
            </a:prstGeom>
            <a:noFill/>
            <a:ln w="36513">
              <a:solidFill>
                <a:srgbClr val="000000"/>
              </a:solidFill>
              <a:miter lim="800000"/>
              <a:headEnd/>
              <a:tailEnd/>
            </a:ln>
          </p:spPr>
          <p:txBody>
            <a:bodyPr/>
            <a:lstStyle/>
            <a:p>
              <a:endParaRPr lang="en-CA"/>
            </a:p>
          </p:txBody>
        </p:sp>
        <p:sp>
          <p:nvSpPr>
            <p:cNvPr id="54339" name="Freeform 67"/>
            <p:cNvSpPr>
              <a:spLocks/>
            </p:cNvSpPr>
            <p:nvPr/>
          </p:nvSpPr>
          <p:spPr bwMode="auto">
            <a:xfrm>
              <a:off x="4723" y="3792"/>
              <a:ext cx="29" cy="41"/>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54340" name="Line 68"/>
            <p:cNvSpPr>
              <a:spLocks noChangeShapeType="1"/>
            </p:cNvSpPr>
            <p:nvPr/>
          </p:nvSpPr>
          <p:spPr bwMode="auto">
            <a:xfrm>
              <a:off x="4879" y="3760"/>
              <a:ext cx="36" cy="42"/>
            </a:xfrm>
            <a:prstGeom prst="line">
              <a:avLst/>
            </a:prstGeom>
            <a:noFill/>
            <a:ln w="36513">
              <a:solidFill>
                <a:srgbClr val="000000"/>
              </a:solidFill>
              <a:miter lim="800000"/>
              <a:headEnd/>
              <a:tailEnd/>
            </a:ln>
          </p:spPr>
          <p:txBody>
            <a:bodyPr/>
            <a:lstStyle/>
            <a:p>
              <a:endParaRPr lang="en-CA"/>
            </a:p>
          </p:txBody>
        </p:sp>
        <p:sp>
          <p:nvSpPr>
            <p:cNvPr id="54341" name="Freeform 69"/>
            <p:cNvSpPr>
              <a:spLocks/>
            </p:cNvSpPr>
            <p:nvPr/>
          </p:nvSpPr>
          <p:spPr bwMode="auto">
            <a:xfrm>
              <a:off x="4862" y="3741"/>
              <a:ext cx="31" cy="41"/>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54342" name="Line 70"/>
            <p:cNvSpPr>
              <a:spLocks noChangeShapeType="1"/>
            </p:cNvSpPr>
            <p:nvPr/>
          </p:nvSpPr>
          <p:spPr bwMode="auto">
            <a:xfrm>
              <a:off x="5338" y="3790"/>
              <a:ext cx="51" cy="0"/>
            </a:xfrm>
            <a:prstGeom prst="line">
              <a:avLst/>
            </a:prstGeom>
            <a:noFill/>
            <a:ln w="19050">
              <a:solidFill>
                <a:srgbClr val="000000"/>
              </a:solidFill>
              <a:miter lim="800000"/>
              <a:headEnd/>
              <a:tailEnd/>
            </a:ln>
          </p:spPr>
          <p:txBody>
            <a:bodyPr/>
            <a:lstStyle/>
            <a:p>
              <a:endParaRPr lang="en-CA"/>
            </a:p>
          </p:txBody>
        </p:sp>
        <p:sp>
          <p:nvSpPr>
            <p:cNvPr id="54343" name="Freeform 71"/>
            <p:cNvSpPr>
              <a:spLocks/>
            </p:cNvSpPr>
            <p:nvPr/>
          </p:nvSpPr>
          <p:spPr bwMode="auto">
            <a:xfrm>
              <a:off x="5384" y="3773"/>
              <a:ext cx="22" cy="33"/>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54344" name="Line 72"/>
            <p:cNvSpPr>
              <a:spLocks noChangeShapeType="1"/>
            </p:cNvSpPr>
            <p:nvPr/>
          </p:nvSpPr>
          <p:spPr bwMode="auto">
            <a:xfrm>
              <a:off x="5338" y="3974"/>
              <a:ext cx="51" cy="0"/>
            </a:xfrm>
            <a:prstGeom prst="line">
              <a:avLst/>
            </a:prstGeom>
            <a:noFill/>
            <a:ln w="19050">
              <a:solidFill>
                <a:srgbClr val="000000"/>
              </a:solidFill>
              <a:miter lim="800000"/>
              <a:headEnd/>
              <a:tailEnd/>
            </a:ln>
          </p:spPr>
          <p:txBody>
            <a:bodyPr/>
            <a:lstStyle/>
            <a:p>
              <a:endParaRPr lang="en-CA"/>
            </a:p>
          </p:txBody>
        </p:sp>
        <p:sp>
          <p:nvSpPr>
            <p:cNvPr id="54345" name="Freeform 73"/>
            <p:cNvSpPr>
              <a:spLocks/>
            </p:cNvSpPr>
            <p:nvPr/>
          </p:nvSpPr>
          <p:spPr bwMode="auto">
            <a:xfrm>
              <a:off x="5384" y="3958"/>
              <a:ext cx="22" cy="32"/>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grpSp>
      <p:sp>
        <p:nvSpPr>
          <p:cNvPr id="78" name="Slide Number Placeholder 77"/>
          <p:cNvSpPr>
            <a:spLocks noGrp="1"/>
          </p:cNvSpPr>
          <p:nvPr>
            <p:ph type="sldNum" sz="quarter" idx="4294967295"/>
          </p:nvPr>
        </p:nvSpPr>
        <p:spPr>
          <a:xfrm>
            <a:off x="6553200" y="6356350"/>
            <a:ext cx="2133600" cy="365125"/>
          </a:xfrm>
          <a:prstGeom prst="rect">
            <a:avLst/>
          </a:prstGeom>
        </p:spPr>
        <p:txBody>
          <a:bodyPr/>
          <a:lstStyle/>
          <a:p>
            <a:fld id="{5F092435-35AC-4890-8608-A6F8B5931844}" type="slidenum">
              <a:rPr lang="en-US" smtClean="0"/>
              <a:pPr/>
              <a:t>14</a:t>
            </a:fld>
            <a:endParaRPr lang="en-US" dirty="0"/>
          </a:p>
        </p:txBody>
      </p:sp>
    </p:spTree>
    <p:extLst>
      <p:ext uri="{BB962C8B-B14F-4D97-AF65-F5344CB8AC3E}">
        <p14:creationId xmlns:p14="http://schemas.microsoft.com/office/powerpoint/2010/main" val="38007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6"/>
          <p:cNvSpPr>
            <a:spLocks noGrp="1"/>
          </p:cNvSpPr>
          <p:nvPr>
            <p:ph type="title"/>
          </p:nvPr>
        </p:nvSpPr>
        <p:spPr>
          <a:xfrm>
            <a:off x="146050" y="199529"/>
            <a:ext cx="7772400" cy="649288"/>
          </a:xfrm>
        </p:spPr>
        <p:txBody>
          <a:bodyPr>
            <a:normAutofit/>
          </a:bodyPr>
          <a:lstStyle/>
          <a:p>
            <a:r>
              <a:rPr lang="en-CA" dirty="0" smtClean="0">
                <a:latin typeface="Arial" charset="0"/>
                <a:ea typeface="ＭＳ Ｐゴシック" charset="0"/>
                <a:cs typeface="Arial" charset="0"/>
              </a:rPr>
              <a:t>Example</a:t>
            </a:r>
            <a:endParaRPr lang="en-CA" dirty="0">
              <a:latin typeface="Arial" charset="0"/>
              <a:ea typeface="ＭＳ Ｐゴシック" charset="0"/>
              <a:cs typeface="Arial" charset="0"/>
            </a:endParaRPr>
          </a:p>
        </p:txBody>
      </p:sp>
      <p:graphicFrame>
        <p:nvGraphicFramePr>
          <p:cNvPr id="8" name="Table 7"/>
          <p:cNvGraphicFramePr>
            <a:graphicFrameLocks noGrp="1"/>
          </p:cNvGraphicFramePr>
          <p:nvPr>
            <p:extLst/>
          </p:nvPr>
        </p:nvGraphicFramePr>
        <p:xfrm>
          <a:off x="1219200" y="38179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tcPr>
                </a:tc>
              </a:tr>
            </a:tbl>
          </a:graphicData>
        </a:graphic>
      </p:graphicFrame>
      <p:sp>
        <p:nvSpPr>
          <p:cNvPr id="62506" name="TextBox 8"/>
          <p:cNvSpPr txBox="1">
            <a:spLocks noChangeArrowheads="1"/>
          </p:cNvSpPr>
          <p:nvPr/>
        </p:nvSpPr>
        <p:spPr bwMode="auto">
          <a:xfrm>
            <a:off x="128588" y="3805238"/>
            <a:ext cx="1073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charset="0"/>
                <a:ea typeface="ＭＳ Ｐゴシック" charset="0"/>
                <a:cs typeface="ＭＳ Ｐゴシック" charset="0"/>
              </a:defRPr>
            </a:lvl1pPr>
            <a:lvl2pPr marL="742950" indent="-285750" eaLnBrk="0" hangingPunct="0">
              <a:defRPr sz="2400">
                <a:solidFill>
                  <a:schemeClr val="tx1"/>
                </a:solidFill>
                <a:latin typeface="Times" charset="0"/>
                <a:ea typeface="ＭＳ Ｐゴシック" charset="0"/>
              </a:defRPr>
            </a:lvl2pPr>
            <a:lvl3pPr marL="1143000" indent="-228600" eaLnBrk="0" hangingPunct="0">
              <a:defRPr sz="2400">
                <a:solidFill>
                  <a:schemeClr val="tx1"/>
                </a:solidFill>
                <a:latin typeface="Times" charset="0"/>
                <a:ea typeface="ＭＳ Ｐゴシック" charset="0"/>
              </a:defRPr>
            </a:lvl3pPr>
            <a:lvl4pPr marL="1600200" indent="-228600" eaLnBrk="0" hangingPunct="0">
              <a:defRPr sz="2400">
                <a:solidFill>
                  <a:schemeClr val="tx1"/>
                </a:solidFill>
                <a:latin typeface="Times" charset="0"/>
                <a:ea typeface="ＭＳ Ｐゴシック" charset="0"/>
              </a:defRPr>
            </a:lvl4pPr>
            <a:lvl5pPr marL="2057400" indent="-228600" eaLnBrk="0" hangingPunct="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CA" dirty="0"/>
              <a:t>Warp 0</a:t>
            </a:r>
          </a:p>
        </p:txBody>
      </p:sp>
      <p:sp>
        <p:nvSpPr>
          <p:cNvPr id="62507" name="TextBox 9"/>
          <p:cNvSpPr txBox="1">
            <a:spLocks noChangeArrowheads="1"/>
          </p:cNvSpPr>
          <p:nvPr/>
        </p:nvSpPr>
        <p:spPr bwMode="auto">
          <a:xfrm>
            <a:off x="146050" y="4173538"/>
            <a:ext cx="1073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charset="0"/>
                <a:ea typeface="ＭＳ Ｐゴシック" charset="0"/>
                <a:cs typeface="ＭＳ Ｐゴシック" charset="0"/>
              </a:defRPr>
            </a:lvl1pPr>
            <a:lvl2pPr marL="742950" indent="-285750" eaLnBrk="0" hangingPunct="0">
              <a:defRPr sz="2400">
                <a:solidFill>
                  <a:schemeClr val="tx1"/>
                </a:solidFill>
                <a:latin typeface="Times" charset="0"/>
                <a:ea typeface="ＭＳ Ｐゴシック" charset="0"/>
              </a:defRPr>
            </a:lvl2pPr>
            <a:lvl3pPr marL="1143000" indent="-228600" eaLnBrk="0" hangingPunct="0">
              <a:defRPr sz="2400">
                <a:solidFill>
                  <a:schemeClr val="tx1"/>
                </a:solidFill>
                <a:latin typeface="Times" charset="0"/>
                <a:ea typeface="ＭＳ Ｐゴシック" charset="0"/>
              </a:defRPr>
            </a:lvl3pPr>
            <a:lvl4pPr marL="1600200" indent="-228600" eaLnBrk="0" hangingPunct="0">
              <a:defRPr sz="2400">
                <a:solidFill>
                  <a:schemeClr val="tx1"/>
                </a:solidFill>
                <a:latin typeface="Times" charset="0"/>
                <a:ea typeface="ＭＳ Ｐゴシック" charset="0"/>
              </a:defRPr>
            </a:lvl4pPr>
            <a:lvl5pPr marL="2057400" indent="-228600" eaLnBrk="0" hangingPunct="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CA" dirty="0"/>
              <a:t>Warp 1</a:t>
            </a:r>
          </a:p>
        </p:txBody>
      </p:sp>
      <p:sp>
        <p:nvSpPr>
          <p:cNvPr id="2" name="Content Placeholder 1"/>
          <p:cNvSpPr>
            <a:spLocks noGrp="1"/>
          </p:cNvSpPr>
          <p:nvPr>
            <p:ph idx="1"/>
          </p:nvPr>
        </p:nvSpPr>
        <p:spPr>
          <a:xfrm>
            <a:off x="1188014" y="1295400"/>
            <a:ext cx="3917386" cy="1143000"/>
          </a:xfrm>
        </p:spPr>
        <p:txBody>
          <a:bodyPr>
            <a:normAutofit fontScale="85000" lnSpcReduction="20000"/>
          </a:bodyPr>
          <a:lstStyle/>
          <a:p>
            <a:pPr marL="0" indent="0">
              <a:buNone/>
            </a:pPr>
            <a:r>
              <a:rPr lang="en-US" sz="2400" dirty="0" err="1" smtClean="0">
                <a:latin typeface="Consolas"/>
                <a:cs typeface="Consolas"/>
              </a:rPr>
              <a:t>ld</a:t>
            </a:r>
            <a:r>
              <a:rPr lang="en-US" sz="2400" dirty="0" smtClean="0">
                <a:latin typeface="Consolas"/>
                <a:cs typeface="Consolas"/>
              </a:rPr>
              <a:t>  r7, [r0]</a:t>
            </a:r>
          </a:p>
          <a:p>
            <a:pPr marL="0" indent="0">
              <a:buNone/>
            </a:pPr>
            <a:r>
              <a:rPr lang="en-US" sz="2400" dirty="0" err="1" smtClean="0">
                <a:latin typeface="Consolas"/>
                <a:cs typeface="Consolas"/>
              </a:rPr>
              <a:t>mul</a:t>
            </a:r>
            <a:r>
              <a:rPr lang="en-US" sz="2400" dirty="0" smtClean="0">
                <a:latin typeface="Consolas"/>
                <a:cs typeface="Consolas"/>
              </a:rPr>
              <a:t> r6, r2, r5</a:t>
            </a:r>
          </a:p>
          <a:p>
            <a:pPr marL="0" indent="0">
              <a:buNone/>
            </a:pPr>
            <a:r>
              <a:rPr lang="en-US" sz="2400" dirty="0" smtClean="0">
                <a:latin typeface="Consolas"/>
                <a:cs typeface="Consolas"/>
              </a:rPr>
              <a:t>add r8, r6, r7</a:t>
            </a:r>
          </a:p>
        </p:txBody>
      </p:sp>
      <p:sp>
        <p:nvSpPr>
          <p:cNvPr id="3" name="TextBox 2"/>
          <p:cNvSpPr txBox="1"/>
          <p:nvPr/>
        </p:nvSpPr>
        <p:spPr>
          <a:xfrm>
            <a:off x="1143000" y="3435906"/>
            <a:ext cx="869386" cy="369332"/>
          </a:xfrm>
          <a:prstGeom prst="rect">
            <a:avLst/>
          </a:prstGeom>
          <a:noFill/>
        </p:spPr>
        <p:txBody>
          <a:bodyPr wrap="none" rtlCol="0">
            <a:spAutoFit/>
          </a:bodyPr>
          <a:lstStyle/>
          <a:p>
            <a:r>
              <a:rPr lang="en-US" dirty="0" smtClean="0"/>
              <a:t>Index 0</a:t>
            </a:r>
            <a:endParaRPr lang="en-US" dirty="0"/>
          </a:p>
        </p:txBody>
      </p:sp>
      <p:sp>
        <p:nvSpPr>
          <p:cNvPr id="12" name="TextBox 11"/>
          <p:cNvSpPr txBox="1"/>
          <p:nvPr/>
        </p:nvSpPr>
        <p:spPr>
          <a:xfrm>
            <a:off x="1950014" y="3435906"/>
            <a:ext cx="869386" cy="369332"/>
          </a:xfrm>
          <a:prstGeom prst="rect">
            <a:avLst/>
          </a:prstGeom>
          <a:noFill/>
        </p:spPr>
        <p:txBody>
          <a:bodyPr wrap="none" rtlCol="0">
            <a:spAutoFit/>
          </a:bodyPr>
          <a:lstStyle/>
          <a:p>
            <a:r>
              <a:rPr lang="en-US" dirty="0" smtClean="0"/>
              <a:t>Index 1</a:t>
            </a:r>
            <a:endParaRPr lang="en-US" dirty="0"/>
          </a:p>
        </p:txBody>
      </p:sp>
      <p:sp>
        <p:nvSpPr>
          <p:cNvPr id="4" name="TextBox 3"/>
          <p:cNvSpPr txBox="1"/>
          <p:nvPr/>
        </p:nvSpPr>
        <p:spPr>
          <a:xfrm>
            <a:off x="1188014" y="2978706"/>
            <a:ext cx="1619404" cy="461665"/>
          </a:xfrm>
          <a:prstGeom prst="rect">
            <a:avLst/>
          </a:prstGeom>
          <a:noFill/>
        </p:spPr>
        <p:txBody>
          <a:bodyPr wrap="none" rtlCol="0">
            <a:spAutoFit/>
          </a:bodyPr>
          <a:lstStyle/>
          <a:p>
            <a:r>
              <a:rPr lang="en-US" sz="2400" dirty="0" smtClean="0">
                <a:solidFill>
                  <a:srgbClr val="0000FF"/>
                </a:solidFill>
              </a:rPr>
              <a:t>Scoreboard</a:t>
            </a:r>
            <a:endParaRPr lang="en-US" sz="2400" dirty="0">
              <a:solidFill>
                <a:srgbClr val="0000FF"/>
              </a:solidFill>
            </a:endParaRPr>
          </a:p>
        </p:txBody>
      </p:sp>
      <p:graphicFrame>
        <p:nvGraphicFramePr>
          <p:cNvPr id="15" name="Table 14"/>
          <p:cNvGraphicFramePr>
            <a:graphicFrameLocks noGrp="1"/>
          </p:cNvGraphicFramePr>
          <p:nvPr>
            <p:extLst/>
          </p:nvPr>
        </p:nvGraphicFramePr>
        <p:xfrm>
          <a:off x="5791200" y="3843338"/>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ctr"/>
                      <a:endParaRPr lang="en-CA" sz="1800" dirty="0">
                        <a:latin typeface="Consolas"/>
                        <a:cs typeface="Consolas"/>
                      </a:endParaRPr>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r>
              <a:tr h="370681">
                <a:tc>
                  <a:txBody>
                    <a:bodyPr/>
                    <a:lstStyle/>
                    <a:p>
                      <a:pPr algn="ctr"/>
                      <a:endParaRPr lang="en-CA" sz="1800" dirty="0">
                        <a:latin typeface="Consolas"/>
                        <a:cs typeface="Consolas"/>
                      </a:endParaRP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sp>
        <p:nvSpPr>
          <p:cNvPr id="16" name="TextBox 15"/>
          <p:cNvSpPr txBox="1"/>
          <p:nvPr/>
        </p:nvSpPr>
        <p:spPr>
          <a:xfrm>
            <a:off x="2743200" y="3435906"/>
            <a:ext cx="869386" cy="369332"/>
          </a:xfrm>
          <a:prstGeom prst="rect">
            <a:avLst/>
          </a:prstGeom>
          <a:noFill/>
        </p:spPr>
        <p:txBody>
          <a:bodyPr wrap="none" rtlCol="0">
            <a:spAutoFit/>
          </a:bodyPr>
          <a:lstStyle/>
          <a:p>
            <a:r>
              <a:rPr lang="en-US" dirty="0" smtClean="0"/>
              <a:t>Index 2</a:t>
            </a:r>
            <a:endParaRPr lang="en-US" dirty="0"/>
          </a:p>
        </p:txBody>
      </p:sp>
      <p:sp>
        <p:nvSpPr>
          <p:cNvPr id="17" name="TextBox 8"/>
          <p:cNvSpPr txBox="1">
            <a:spLocks noChangeArrowheads="1"/>
          </p:cNvSpPr>
          <p:nvPr/>
        </p:nvSpPr>
        <p:spPr bwMode="auto">
          <a:xfrm>
            <a:off x="4641850" y="3805238"/>
            <a:ext cx="1073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charset="0"/>
                <a:ea typeface="ＭＳ Ｐゴシック" charset="0"/>
                <a:cs typeface="ＭＳ Ｐゴシック" charset="0"/>
              </a:defRPr>
            </a:lvl1pPr>
            <a:lvl2pPr marL="742950" indent="-285750" eaLnBrk="0" hangingPunct="0">
              <a:defRPr sz="2400">
                <a:solidFill>
                  <a:schemeClr val="tx1"/>
                </a:solidFill>
                <a:latin typeface="Times" charset="0"/>
                <a:ea typeface="ＭＳ Ｐゴシック" charset="0"/>
              </a:defRPr>
            </a:lvl2pPr>
            <a:lvl3pPr marL="1143000" indent="-228600" eaLnBrk="0" hangingPunct="0">
              <a:defRPr sz="2400">
                <a:solidFill>
                  <a:schemeClr val="tx1"/>
                </a:solidFill>
                <a:latin typeface="Times" charset="0"/>
                <a:ea typeface="ＭＳ Ｐゴシック" charset="0"/>
              </a:defRPr>
            </a:lvl3pPr>
            <a:lvl4pPr marL="1600200" indent="-228600" eaLnBrk="0" hangingPunct="0">
              <a:defRPr sz="2400">
                <a:solidFill>
                  <a:schemeClr val="tx1"/>
                </a:solidFill>
                <a:latin typeface="Times" charset="0"/>
                <a:ea typeface="ＭＳ Ｐゴシック" charset="0"/>
              </a:defRPr>
            </a:lvl4pPr>
            <a:lvl5pPr marL="2057400" indent="-228600" eaLnBrk="0" hangingPunct="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CA" dirty="0"/>
              <a:t>Warp 0</a:t>
            </a:r>
          </a:p>
        </p:txBody>
      </p:sp>
      <p:sp>
        <p:nvSpPr>
          <p:cNvPr id="18" name="TextBox 9"/>
          <p:cNvSpPr txBox="1">
            <a:spLocks noChangeArrowheads="1"/>
          </p:cNvSpPr>
          <p:nvPr/>
        </p:nvSpPr>
        <p:spPr bwMode="auto">
          <a:xfrm>
            <a:off x="4676211" y="4872038"/>
            <a:ext cx="107315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charset="0"/>
                <a:ea typeface="ＭＳ Ｐゴシック" charset="0"/>
                <a:cs typeface="ＭＳ Ｐゴシック" charset="0"/>
              </a:defRPr>
            </a:lvl1pPr>
            <a:lvl2pPr marL="742950" indent="-285750" eaLnBrk="0" hangingPunct="0">
              <a:defRPr sz="2400">
                <a:solidFill>
                  <a:schemeClr val="tx1"/>
                </a:solidFill>
                <a:latin typeface="Times" charset="0"/>
                <a:ea typeface="ＭＳ Ｐゴシック" charset="0"/>
              </a:defRPr>
            </a:lvl2pPr>
            <a:lvl3pPr marL="1143000" indent="-228600" eaLnBrk="0" hangingPunct="0">
              <a:defRPr sz="2400">
                <a:solidFill>
                  <a:schemeClr val="tx1"/>
                </a:solidFill>
                <a:latin typeface="Times" charset="0"/>
                <a:ea typeface="ＭＳ Ｐゴシック" charset="0"/>
              </a:defRPr>
            </a:lvl3pPr>
            <a:lvl4pPr marL="1600200" indent="-228600" eaLnBrk="0" hangingPunct="0">
              <a:defRPr sz="2400">
                <a:solidFill>
                  <a:schemeClr val="tx1"/>
                </a:solidFill>
                <a:latin typeface="Times" charset="0"/>
                <a:ea typeface="ＭＳ Ｐゴシック" charset="0"/>
              </a:defRPr>
            </a:lvl4pPr>
            <a:lvl5pPr marL="2057400" indent="-228600" eaLnBrk="0" hangingPunct="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CA" dirty="0"/>
              <a:t>Warp 1</a:t>
            </a:r>
          </a:p>
        </p:txBody>
      </p:sp>
      <p:sp>
        <p:nvSpPr>
          <p:cNvPr id="19" name="TextBox 18"/>
          <p:cNvSpPr txBox="1"/>
          <p:nvPr/>
        </p:nvSpPr>
        <p:spPr>
          <a:xfrm>
            <a:off x="5715000" y="3048000"/>
            <a:ext cx="2380730" cy="461665"/>
          </a:xfrm>
          <a:prstGeom prst="rect">
            <a:avLst/>
          </a:prstGeom>
          <a:noFill/>
        </p:spPr>
        <p:txBody>
          <a:bodyPr wrap="none" rtlCol="0">
            <a:spAutoFit/>
          </a:bodyPr>
          <a:lstStyle/>
          <a:p>
            <a:r>
              <a:rPr lang="en-US" sz="2400" dirty="0" smtClean="0">
                <a:solidFill>
                  <a:srgbClr val="0000FF"/>
                </a:solidFill>
              </a:rPr>
              <a:t>Instruction Buffer</a:t>
            </a:r>
            <a:endParaRPr lang="en-US" sz="2400" dirty="0">
              <a:solidFill>
                <a:srgbClr val="0000FF"/>
              </a:solidFill>
            </a:endParaRPr>
          </a:p>
        </p:txBody>
      </p:sp>
      <p:sp>
        <p:nvSpPr>
          <p:cNvPr id="28" name="TextBox 27"/>
          <p:cNvSpPr txBox="1"/>
          <p:nvPr/>
        </p:nvSpPr>
        <p:spPr>
          <a:xfrm>
            <a:off x="7696200" y="3512106"/>
            <a:ext cx="1177651" cy="369332"/>
          </a:xfrm>
          <a:prstGeom prst="rect">
            <a:avLst/>
          </a:prstGeom>
          <a:noFill/>
        </p:spPr>
        <p:txBody>
          <a:bodyPr wrap="none" rtlCol="0">
            <a:spAutoFit/>
          </a:bodyPr>
          <a:lstStyle/>
          <a:p>
            <a:r>
              <a:rPr lang="en-US" dirty="0"/>
              <a:t>i</a:t>
            </a:r>
            <a:r>
              <a:rPr lang="en-US" dirty="0" smtClean="0"/>
              <a:t>0  i1  i2  i3</a:t>
            </a:r>
            <a:endParaRPr lang="en-US" dirty="0"/>
          </a:p>
        </p:txBody>
      </p:sp>
      <p:sp>
        <p:nvSpPr>
          <p:cNvPr id="29" name="TextBox 28"/>
          <p:cNvSpPr txBox="1"/>
          <p:nvPr/>
        </p:nvSpPr>
        <p:spPr>
          <a:xfrm>
            <a:off x="3505200" y="3424238"/>
            <a:ext cx="869386" cy="369332"/>
          </a:xfrm>
          <a:prstGeom prst="rect">
            <a:avLst/>
          </a:prstGeom>
          <a:noFill/>
        </p:spPr>
        <p:txBody>
          <a:bodyPr wrap="none" rtlCol="0">
            <a:spAutoFit/>
          </a:bodyPr>
          <a:lstStyle/>
          <a:p>
            <a:r>
              <a:rPr lang="en-US" dirty="0" smtClean="0"/>
              <a:t>Index 3</a:t>
            </a:r>
            <a:endParaRPr lang="en-US" dirty="0"/>
          </a:p>
        </p:txBody>
      </p:sp>
      <p:graphicFrame>
        <p:nvGraphicFramePr>
          <p:cNvPr id="30" name="Table 29"/>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3" name="Table 32"/>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r>
              <a:tr h="370681">
                <a:tc>
                  <a:txBody>
                    <a:bodyPr/>
                    <a:lstStyle/>
                    <a:p>
                      <a:pPr algn="ctr"/>
                      <a:endParaRPr lang="en-CA" sz="1800" dirty="0">
                        <a:latin typeface="Consolas"/>
                        <a:cs typeface="Consolas"/>
                      </a:endParaRP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5" name="Table 34"/>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err="1" smtClean="0">
                          <a:latin typeface="Consolas"/>
                          <a:cs typeface="Consolas"/>
                        </a:rPr>
                        <a:t>mul</a:t>
                      </a:r>
                      <a:r>
                        <a:rPr lang="en-CA" sz="1800" baseline="0" dirty="0" smtClean="0">
                          <a:latin typeface="Consolas"/>
                          <a:cs typeface="Consolas"/>
                        </a:rPr>
                        <a:t> </a:t>
                      </a:r>
                      <a:r>
                        <a:rPr lang="en-CA" sz="1800" dirty="0" smtClean="0">
                          <a:latin typeface="Consolas"/>
                          <a:cs typeface="Consolas"/>
                        </a:rPr>
                        <a:t>r6, r2, r5</a:t>
                      </a: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6" name="Table 35"/>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r6</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7" name="Table 36"/>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err="1" smtClean="0">
                          <a:latin typeface="Consolas"/>
                          <a:cs typeface="Consolas"/>
                        </a:rPr>
                        <a:t>mul</a:t>
                      </a:r>
                      <a:r>
                        <a:rPr lang="en-CA" sz="1800" baseline="0" dirty="0" smtClean="0">
                          <a:latin typeface="Consolas"/>
                          <a:cs typeface="Consolas"/>
                        </a:rPr>
                        <a:t> </a:t>
                      </a:r>
                      <a:r>
                        <a:rPr lang="en-CA" sz="1800" dirty="0" smtClean="0">
                          <a:latin typeface="Consolas"/>
                          <a:cs typeface="Consolas"/>
                        </a:rPr>
                        <a:t>r6, r2, r5</a:t>
                      </a: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Consolas"/>
                          <a:cs typeface="Consolas"/>
                        </a:rPr>
                        <a:t>add r8, r6, r7</a:t>
                      </a: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8" name="Table 37"/>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sz="1800" dirty="0" err="1" smtClean="0">
                          <a:latin typeface="Consolas"/>
                          <a:cs typeface="Consolas"/>
                        </a:rPr>
                        <a:t>mul</a:t>
                      </a:r>
                      <a:r>
                        <a:rPr lang="en-CA" sz="1800" baseline="0" dirty="0" smtClean="0">
                          <a:latin typeface="Consolas"/>
                          <a:cs typeface="Consolas"/>
                        </a:rPr>
                        <a:t> </a:t>
                      </a:r>
                      <a:r>
                        <a:rPr lang="en-CA" sz="1800" dirty="0" smtClean="0">
                          <a:latin typeface="Consolas"/>
                          <a:cs typeface="Consolas"/>
                        </a:rPr>
                        <a:t>r6, r2, r5</a:t>
                      </a:r>
                    </a:p>
                  </a:txBody>
                  <a:tcPr marT="45700" marB="45700">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B w="12700" cap="flat" cmpd="sng" algn="ctr">
                      <a:solidFill>
                        <a:scrgbClr r="0" g="0" b="0"/>
                      </a:solidFill>
                      <a:prstDash val="solid"/>
                      <a:round/>
                      <a:headEnd type="none" w="med" len="med"/>
                      <a:tailEnd type="none" w="med" len="med"/>
                    </a:lnB>
                    <a:solidFill>
                      <a:schemeClr val="accent3">
                        <a:lumMod val="60000"/>
                        <a:lumOff val="40000"/>
                      </a:schemeClr>
                    </a:solidFill>
                  </a:tcPr>
                </a:tc>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Consolas"/>
                          <a:cs typeface="Consolas"/>
                        </a:rPr>
                        <a:t>add r8, r6, r7</a:t>
                      </a: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39" name="Table 38"/>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r6</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r8</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0" name="Table 39"/>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r6</a:t>
                      </a:r>
                      <a:endParaRPr lang="en-CA" sz="1800" dirty="0"/>
                    </a:p>
                  </a:txBody>
                  <a:tcPr marT="45700" marB="45700">
                    <a:lnB w="57150" cap="flat" cmpd="sng" algn="ctr">
                      <a:solidFill>
                        <a:scrgbClr r="0" g="0" b="0"/>
                      </a:solidFill>
                      <a:prstDash val="solid"/>
                      <a:round/>
                      <a:headEnd type="none" w="med" len="med"/>
                      <a:tailEnd type="none" w="med" len="med"/>
                    </a:lnB>
                    <a:solidFill>
                      <a:srgbClr val="C3D69B"/>
                    </a:solidFill>
                  </a:tcPr>
                </a:tc>
                <a:tc>
                  <a:txBody>
                    <a:bodyPr/>
                    <a:lstStyle/>
                    <a:p>
                      <a:pPr algn="ctr"/>
                      <a:r>
                        <a:rPr lang="en-CA" sz="1800" dirty="0" smtClean="0"/>
                        <a:t>r8</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2" name="Table 41"/>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c>
                  <a:txBody>
                    <a:bodyPr/>
                    <a:lstStyle/>
                    <a:p>
                      <a:pPr algn="ctr"/>
                      <a:r>
                        <a:rPr lang="en-CA" sz="1800" dirty="0" smtClean="0"/>
                        <a:t>0</a:t>
                      </a:r>
                      <a:endParaRPr lang="en-CA" sz="1800" dirty="0"/>
                    </a:p>
                  </a:txBody>
                  <a:tcPr marT="45700" marB="45700">
                    <a:solidFill>
                      <a:schemeClr val="bg1"/>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CA" sz="1800" dirty="0" smtClean="0">
                        <a:latin typeface="Consolas"/>
                        <a:cs typeface="Consolas"/>
                      </a:endParaRP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Consolas"/>
                          <a:cs typeface="Consolas"/>
                        </a:rPr>
                        <a:t>add r8, r6, r7</a:t>
                      </a: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3" name="Table 42"/>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r8</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4" name="Table 43"/>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r>
                        <a:rPr lang="en-CA" sz="1800" dirty="0" err="1" smtClean="0">
                          <a:latin typeface="Consolas"/>
                          <a:cs typeface="Consolas"/>
                        </a:rPr>
                        <a:t>ld</a:t>
                      </a:r>
                      <a:r>
                        <a:rPr lang="en-CA" sz="1800" baseline="0" dirty="0" smtClean="0">
                          <a:latin typeface="Consolas"/>
                          <a:cs typeface="Consolas"/>
                        </a:rPr>
                        <a:t> </a:t>
                      </a:r>
                      <a:r>
                        <a:rPr lang="en-CA" sz="1800" dirty="0" smtClean="0">
                          <a:latin typeface="Consolas"/>
                          <a:cs typeface="Consolas"/>
                        </a:rPr>
                        <a:t>r7, [r0]</a:t>
                      </a:r>
                      <a:endParaRPr lang="en-CA" sz="1800" dirty="0">
                        <a:latin typeface="Consolas"/>
                        <a:cs typeface="Consolas"/>
                      </a:endParaRPr>
                    </a:p>
                  </a:txBody>
                  <a:tcPr marT="45700" marB="45700">
                    <a:solidFill>
                      <a:schemeClr val="accent3">
                        <a:lumMod val="60000"/>
                        <a:lumOff val="40000"/>
                      </a:schemeClr>
                    </a:solidFill>
                  </a:tcPr>
                </a:tc>
                <a:tc>
                  <a:txBody>
                    <a:bodyPr/>
                    <a:lstStyle/>
                    <a:p>
                      <a:pPr algn="ctr"/>
                      <a:r>
                        <a:rPr lang="en-CA" sz="1800" dirty="0" smtClean="0"/>
                        <a:t>0</a:t>
                      </a:r>
                      <a:endParaRPr lang="en-CA" sz="1800" dirty="0"/>
                    </a:p>
                  </a:txBody>
                  <a:tcPr marT="45700" marB="45700">
                    <a:solidFill>
                      <a:schemeClr val="accent3">
                        <a:lumMod val="60000"/>
                        <a:lumOff val="40000"/>
                      </a:schemeClr>
                    </a:solidFill>
                  </a:tcPr>
                </a:tc>
                <a:tc>
                  <a:txBody>
                    <a:bodyPr/>
                    <a:lstStyle/>
                    <a:p>
                      <a:pPr algn="ctr"/>
                      <a:r>
                        <a:rPr lang="en-CA" sz="1800" dirty="0" smtClean="0"/>
                        <a:t>0</a:t>
                      </a:r>
                      <a:endParaRPr lang="en-CA" sz="1800" dirty="0"/>
                    </a:p>
                  </a:txBody>
                  <a:tcPr marT="45700" marB="45700">
                    <a:solidFill>
                      <a:schemeClr val="accent3">
                        <a:lumMod val="60000"/>
                        <a:lumOff val="40000"/>
                      </a:schemeClr>
                    </a:solidFill>
                  </a:tcPr>
                </a:tc>
                <a:tc>
                  <a:txBody>
                    <a:bodyPr/>
                    <a:lstStyle/>
                    <a:p>
                      <a:pPr algn="ctr"/>
                      <a:r>
                        <a:rPr lang="en-CA" sz="1800" dirty="0" smtClean="0"/>
                        <a:t>0</a:t>
                      </a:r>
                      <a:endParaRPr lang="en-CA" sz="1800" dirty="0"/>
                    </a:p>
                  </a:txBody>
                  <a:tcPr marT="45700" marB="45700">
                    <a:solidFill>
                      <a:schemeClr val="accent3">
                        <a:lumMod val="60000"/>
                        <a:lumOff val="40000"/>
                      </a:schemeClr>
                    </a:solidFill>
                  </a:tcPr>
                </a:tc>
                <a:tc>
                  <a:txBody>
                    <a:bodyPr/>
                    <a:lstStyle/>
                    <a:p>
                      <a:pPr algn="ctr"/>
                      <a:r>
                        <a:rPr lang="en-CA" sz="1800" dirty="0" smtClean="0"/>
                        <a:t>0</a:t>
                      </a:r>
                      <a:endParaRPr lang="en-CA" sz="1800" dirty="0"/>
                    </a:p>
                  </a:txBody>
                  <a:tcPr marT="45700" marB="45700">
                    <a:solidFill>
                      <a:schemeClr val="accent3">
                        <a:lumMod val="60000"/>
                        <a:lumOff val="40000"/>
                      </a:schemeClr>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CA" sz="1800" dirty="0" smtClean="0">
                        <a:latin typeface="Consolas"/>
                        <a:cs typeface="Consolas"/>
                      </a:endParaRP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Consolas"/>
                          <a:cs typeface="Consolas"/>
                        </a:rPr>
                        <a:t>add r8, r6, r7</a:t>
                      </a: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1</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5" name="Table 44"/>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r7</a:t>
                      </a:r>
                      <a:endParaRPr lang="en-CA" sz="1800" dirty="0"/>
                    </a:p>
                  </a:txBody>
                  <a:tcPr marT="45700" marB="45700">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r8</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6" name="Table 45"/>
          <p:cNvGraphicFramePr>
            <a:graphicFrameLocks noGrp="1"/>
          </p:cNvGraphicFramePr>
          <p:nvPr>
            <p:extLst/>
          </p:nvPr>
        </p:nvGraphicFramePr>
        <p:xfrm>
          <a:off x="5791200" y="3846514"/>
          <a:ext cx="3048000" cy="1482724"/>
        </p:xfrm>
        <a:graphic>
          <a:graphicData uri="http://schemas.openxmlformats.org/drawingml/2006/table">
            <a:tbl>
              <a:tblPr firstRow="1" bandRow="1">
                <a:tableStyleId>{5940675A-B579-460E-94D1-54222C63F5DA}</a:tableStyleId>
              </a:tblPr>
              <a:tblGrid>
                <a:gridCol w="1939636"/>
                <a:gridCol w="277091"/>
                <a:gridCol w="277091"/>
                <a:gridCol w="277091"/>
                <a:gridCol w="277091"/>
              </a:tblGrid>
              <a:tr h="370681">
                <a:tc>
                  <a:txBody>
                    <a:bodyPr/>
                    <a:lstStyle/>
                    <a:p>
                      <a:pPr algn="l"/>
                      <a:endParaRPr lang="en-CA" sz="1800" dirty="0">
                        <a:latin typeface="Consolas"/>
                        <a:cs typeface="Consolas"/>
                      </a:endParaRPr>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c>
                  <a:txBody>
                    <a:bodyPr/>
                    <a:lstStyle/>
                    <a:p>
                      <a:pPr algn="ctr"/>
                      <a:endParaRPr lang="en-CA" sz="1800" dirty="0"/>
                    </a:p>
                  </a:txBody>
                  <a:tcPr marT="45700" marB="45700">
                    <a:solidFill>
                      <a:schemeClr val="bg1"/>
                    </a:solidFill>
                  </a:tcPr>
                </a:tc>
              </a:tr>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CA" sz="1800" dirty="0" smtClean="0">
                        <a:latin typeface="Consolas"/>
                        <a:cs typeface="Consolas"/>
                      </a:endParaRPr>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CA" sz="1800" dirty="0"/>
                    </a:p>
                  </a:txBody>
                  <a:tcPr marT="45700" marB="45700">
                    <a:lnB w="12700" cap="flat" cmpd="sng" algn="ctr">
                      <a:solidFill>
                        <a:scrgbClr r="0" g="0" b="0"/>
                      </a:solidFill>
                      <a:prstDash val="solid"/>
                      <a:round/>
                      <a:headEnd type="none" w="med" len="med"/>
                      <a:tailEnd type="none" w="med" len="med"/>
                    </a:lnB>
                    <a:solidFill>
                      <a:schemeClr val="bg1"/>
                    </a:solidFill>
                  </a:tcPr>
                </a:tc>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Consolas"/>
                          <a:cs typeface="Consolas"/>
                        </a:rPr>
                        <a:t>add r8, r6, r7</a:t>
                      </a:r>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3">
                        <a:lumMod val="60000"/>
                        <a:lumOff val="40000"/>
                      </a:schemeClr>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0</a:t>
                      </a:r>
                      <a:endParaRPr lang="en-CA" sz="1800" dirty="0"/>
                    </a:p>
                  </a:txBody>
                  <a:tcPr marT="45700" marB="45700">
                    <a:lnT w="1270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endParaRPr lang="en-CA" sz="1800" dirty="0">
                        <a:latin typeface="Consolas"/>
                        <a:cs typeface="Consolas"/>
                      </a:endParaRPr>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graphicFrame>
        <p:nvGraphicFramePr>
          <p:cNvPr id="47" name="Table 46"/>
          <p:cNvGraphicFramePr>
            <a:graphicFrameLocks noGrp="1"/>
          </p:cNvGraphicFramePr>
          <p:nvPr>
            <p:extLst/>
          </p:nvPr>
        </p:nvGraphicFramePr>
        <p:xfrm>
          <a:off x="1219200" y="3805238"/>
          <a:ext cx="3048000" cy="741362"/>
        </p:xfrm>
        <a:graphic>
          <a:graphicData uri="http://schemas.openxmlformats.org/drawingml/2006/table">
            <a:tbl>
              <a:tblPr firstRow="1" bandRow="1">
                <a:tableStyleId>{5940675A-B579-460E-94D1-54222C63F5DA}</a:tableStyleId>
              </a:tblPr>
              <a:tblGrid>
                <a:gridCol w="762000"/>
                <a:gridCol w="762000"/>
                <a:gridCol w="762000"/>
                <a:gridCol w="762000"/>
              </a:tblGrid>
              <a:tr h="370681">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r8</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c>
                  <a:txBody>
                    <a:bodyPr/>
                    <a:lstStyle/>
                    <a:p>
                      <a:pPr algn="ctr"/>
                      <a:r>
                        <a:rPr lang="en-CA" sz="1800" dirty="0" smtClean="0"/>
                        <a:t>-</a:t>
                      </a:r>
                      <a:endParaRPr lang="en-CA" sz="1800" dirty="0"/>
                    </a:p>
                  </a:txBody>
                  <a:tcPr marT="45700" marB="45700">
                    <a:lnB w="57150" cap="flat" cmpd="sng" algn="ctr">
                      <a:solidFill>
                        <a:scrgbClr r="0" g="0" b="0"/>
                      </a:solidFill>
                      <a:prstDash val="solid"/>
                      <a:round/>
                      <a:headEnd type="none" w="med" len="med"/>
                      <a:tailEnd type="none" w="med" len="med"/>
                    </a:lnB>
                    <a:solidFill>
                      <a:schemeClr val="bg1"/>
                    </a:solidFill>
                  </a:tcPr>
                </a:tc>
              </a:tr>
              <a:tr h="370681">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c>
                  <a:txBody>
                    <a:bodyPr/>
                    <a:lstStyle/>
                    <a:p>
                      <a:pPr algn="ctr"/>
                      <a:r>
                        <a:rPr lang="en-CA" sz="1800" dirty="0" smtClean="0"/>
                        <a:t>-</a:t>
                      </a:r>
                      <a:endParaRPr lang="en-CA" sz="1800" dirty="0"/>
                    </a:p>
                  </a:txBody>
                  <a:tcPr marT="45700" marB="45700">
                    <a:lnT w="57150" cap="flat" cmpd="sng" algn="ctr">
                      <a:solidFill>
                        <a:scrgbClr r="0" g="0" b="0"/>
                      </a:solidFill>
                      <a:prstDash val="solid"/>
                      <a:round/>
                      <a:headEnd type="none" w="med" len="med"/>
                      <a:tailEnd type="none" w="med" len="med"/>
                    </a:lnT>
                    <a:solidFill>
                      <a:schemeClr val="bg1"/>
                    </a:solidFill>
                  </a:tcPr>
                </a:tc>
              </a:tr>
            </a:tbl>
          </a:graphicData>
        </a:graphic>
      </p:graphicFrame>
      <p:sp>
        <p:nvSpPr>
          <p:cNvPr id="11" name="Oval 10"/>
          <p:cNvSpPr/>
          <p:nvPr/>
        </p:nvSpPr>
        <p:spPr>
          <a:xfrm>
            <a:off x="7239000" y="54864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239000" y="56388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239000" y="57912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219200" y="833735"/>
            <a:ext cx="825917" cy="461665"/>
          </a:xfrm>
          <a:prstGeom prst="rect">
            <a:avLst/>
          </a:prstGeom>
          <a:noFill/>
        </p:spPr>
        <p:txBody>
          <a:bodyPr wrap="none" rtlCol="0">
            <a:spAutoFit/>
          </a:bodyPr>
          <a:lstStyle/>
          <a:p>
            <a:r>
              <a:rPr lang="en-US" sz="2400" dirty="0" smtClean="0">
                <a:solidFill>
                  <a:srgbClr val="0000FF"/>
                </a:solidFill>
              </a:rPr>
              <a:t>Code</a:t>
            </a:r>
            <a:endParaRPr lang="en-US" sz="2400" dirty="0">
              <a:solidFill>
                <a:srgbClr val="0000FF"/>
              </a:solidFill>
            </a:endParaRPr>
          </a:p>
        </p:txBody>
      </p:sp>
    </p:spTree>
    <p:extLst>
      <p:ext uri="{BB962C8B-B14F-4D97-AF65-F5344CB8AC3E}">
        <p14:creationId xmlns:p14="http://schemas.microsoft.com/office/powerpoint/2010/main" val="992417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Operand Collector</a:t>
            </a:r>
          </a:p>
        </p:txBody>
      </p:sp>
      <p:pic>
        <p:nvPicPr>
          <p:cNvPr id="59397" name="Picture 5" descr="Operandcollector"/>
          <p:cNvPicPr>
            <a:picLocks noGrp="1" noChangeAspect="1" noChangeArrowheads="1"/>
          </p:cNvPicPr>
          <p:nvPr>
            <p:ph idx="1"/>
          </p:nvPr>
        </p:nvPicPr>
        <p:blipFill>
          <a:blip r:embed="rId2" cstate="print"/>
          <a:srcRect/>
          <a:stretch>
            <a:fillRect/>
          </a:stretch>
        </p:blipFill>
        <p:spPr>
          <a:xfrm>
            <a:off x="457200" y="1676400"/>
            <a:ext cx="8229600" cy="4114800"/>
          </a:xfrm>
          <a:noFill/>
          <a:ln/>
        </p:spPr>
      </p:pic>
      <p:sp>
        <p:nvSpPr>
          <p:cNvPr id="77" name="Rectangle 76"/>
          <p:cNvSpPr/>
          <p:nvPr/>
        </p:nvSpPr>
        <p:spPr>
          <a:xfrm>
            <a:off x="2133600" y="1600200"/>
            <a:ext cx="2895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000" rtlCol="0" anchor="ctr"/>
          <a:lstStyle/>
          <a:p>
            <a:pPr algn="r"/>
            <a:r>
              <a:rPr lang="en-CA" sz="1600" i="1" dirty="0" smtClean="0">
                <a:solidFill>
                  <a:schemeClr val="tx1"/>
                </a:solidFill>
              </a:rPr>
              <a:t>(from instruction issue stage)</a:t>
            </a:r>
            <a:endParaRPr lang="en-CA" sz="1600" i="1" dirty="0">
              <a:solidFill>
                <a:schemeClr val="tx1"/>
              </a:solidFill>
            </a:endParaRPr>
          </a:p>
        </p:txBody>
      </p:sp>
      <p:sp>
        <p:nvSpPr>
          <p:cNvPr id="79" name="Rectangle 78"/>
          <p:cNvSpPr/>
          <p:nvPr/>
        </p:nvSpPr>
        <p:spPr>
          <a:xfrm>
            <a:off x="5981700" y="2011680"/>
            <a:ext cx="914400" cy="24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CA" sz="1600" dirty="0" smtClean="0">
                <a:solidFill>
                  <a:schemeClr val="tx1"/>
                </a:solidFill>
              </a:rPr>
              <a:t>dispatch</a:t>
            </a:r>
            <a:endParaRPr lang="en-CA" sz="1600" dirty="0">
              <a:solidFill>
                <a:schemeClr val="tx1"/>
              </a:solidFill>
            </a:endParaRPr>
          </a:p>
        </p:txBody>
      </p:sp>
    </p:spTree>
    <p:extLst>
      <p:ext uri="{BB962C8B-B14F-4D97-AF65-F5344CB8AC3E}">
        <p14:creationId xmlns:p14="http://schemas.microsoft.com/office/powerpoint/2010/main" val="60377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ALU Pipelines</a:t>
            </a:r>
          </a:p>
        </p:txBody>
      </p:sp>
      <p:sp>
        <p:nvSpPr>
          <p:cNvPr id="57347" name="Rectangle 3"/>
          <p:cNvSpPr>
            <a:spLocks noGrp="1" noChangeArrowheads="1"/>
          </p:cNvSpPr>
          <p:nvPr>
            <p:ph idx="1"/>
          </p:nvPr>
        </p:nvSpPr>
        <p:spPr/>
        <p:txBody>
          <a:bodyPr/>
          <a:lstStyle/>
          <a:p>
            <a:r>
              <a:rPr lang="en-US" dirty="0"/>
              <a:t>SIMD Execution Unit</a:t>
            </a:r>
          </a:p>
          <a:p>
            <a:r>
              <a:rPr lang="en-US" dirty="0"/>
              <a:t>Fully Pipelined</a:t>
            </a:r>
          </a:p>
          <a:p>
            <a:r>
              <a:rPr lang="en-US" dirty="0"/>
              <a:t>Each pipe may execute a subset of instructions</a:t>
            </a:r>
          </a:p>
          <a:p>
            <a:r>
              <a:rPr lang="en-US" dirty="0"/>
              <a:t>Configurable bandwidth and latency (depending on the instruction)</a:t>
            </a:r>
          </a:p>
          <a:p>
            <a:r>
              <a:rPr lang="en-US" dirty="0"/>
              <a:t>Default: SP + SFU pipes</a:t>
            </a:r>
          </a:p>
        </p:txBody>
      </p:sp>
    </p:spTree>
    <p:extLst>
      <p:ext uri="{BB962C8B-B14F-4D97-AF65-F5344CB8AC3E}">
        <p14:creationId xmlns:p14="http://schemas.microsoft.com/office/powerpoint/2010/main" val="1152512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Writeback</a:t>
            </a:r>
          </a:p>
        </p:txBody>
      </p:sp>
      <p:sp>
        <p:nvSpPr>
          <p:cNvPr id="58442" name="Rectangle 74"/>
          <p:cNvSpPr>
            <a:spLocks noGrp="1" noChangeArrowheads="1"/>
          </p:cNvSpPr>
          <p:nvPr>
            <p:ph idx="1"/>
          </p:nvPr>
        </p:nvSpPr>
        <p:spPr>
          <a:xfrm>
            <a:off x="609600" y="1295400"/>
            <a:ext cx="8153400" cy="2393950"/>
          </a:xfrm>
        </p:spPr>
        <p:txBody>
          <a:bodyPr/>
          <a:lstStyle/>
          <a:p>
            <a:r>
              <a:rPr lang="en-US" dirty="0"/>
              <a:t>Each pipeline has a result bus for </a:t>
            </a:r>
            <a:r>
              <a:rPr lang="en-US" dirty="0" err="1"/>
              <a:t>writeback</a:t>
            </a:r>
            <a:endParaRPr lang="en-US" dirty="0"/>
          </a:p>
          <a:p>
            <a:r>
              <a:rPr lang="en-US" dirty="0"/>
              <a:t>Exception: </a:t>
            </a:r>
          </a:p>
          <a:p>
            <a:pPr lvl="1"/>
            <a:r>
              <a:rPr lang="en-US" dirty="0"/>
              <a:t>SP and SFU pipe shares a result bus</a:t>
            </a:r>
          </a:p>
          <a:p>
            <a:pPr lvl="1"/>
            <a:r>
              <a:rPr lang="en-US" dirty="0"/>
              <a:t>Time slots on the shared bus is pre-allocated</a:t>
            </a:r>
          </a:p>
        </p:txBody>
      </p:sp>
    </p:spTree>
    <p:extLst>
      <p:ext uri="{BB962C8B-B14F-4D97-AF65-F5344CB8AC3E}">
        <p14:creationId xmlns:p14="http://schemas.microsoft.com/office/powerpoint/2010/main" val="2120541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Memory Unit</a:t>
            </a:r>
          </a:p>
        </p:txBody>
      </p:sp>
      <p:sp>
        <p:nvSpPr>
          <p:cNvPr id="48131" name="Rectangle 3"/>
          <p:cNvSpPr>
            <a:spLocks noGrp="1" noChangeArrowheads="1"/>
          </p:cNvSpPr>
          <p:nvPr>
            <p:ph idx="1"/>
          </p:nvPr>
        </p:nvSpPr>
        <p:spPr>
          <a:xfrm>
            <a:off x="369285" y="1261379"/>
            <a:ext cx="4419600" cy="4525963"/>
          </a:xfrm>
        </p:spPr>
        <p:txBody>
          <a:bodyPr/>
          <a:lstStyle/>
          <a:p>
            <a:pPr>
              <a:lnSpc>
                <a:spcPct val="90000"/>
              </a:lnSpc>
            </a:pPr>
            <a:r>
              <a:rPr lang="en-US" dirty="0"/>
              <a:t>Model timing for memory instructions</a:t>
            </a:r>
          </a:p>
          <a:p>
            <a:pPr>
              <a:lnSpc>
                <a:spcPct val="90000"/>
              </a:lnSpc>
            </a:pPr>
            <a:r>
              <a:rPr lang="en-US" dirty="0"/>
              <a:t>Support half-warp (16 threads) </a:t>
            </a:r>
          </a:p>
          <a:p>
            <a:pPr lvl="1">
              <a:lnSpc>
                <a:spcPct val="90000"/>
              </a:lnSpc>
            </a:pPr>
            <a:r>
              <a:rPr lang="en-US" dirty="0"/>
              <a:t>Double clock the unit</a:t>
            </a:r>
          </a:p>
          <a:p>
            <a:pPr lvl="1">
              <a:lnSpc>
                <a:spcPct val="90000"/>
              </a:lnSpc>
            </a:pPr>
            <a:r>
              <a:rPr lang="en-US" dirty="0"/>
              <a:t>Each cycle service half the warp</a:t>
            </a:r>
          </a:p>
          <a:p>
            <a:pPr>
              <a:lnSpc>
                <a:spcPct val="90000"/>
              </a:lnSpc>
            </a:pPr>
            <a:r>
              <a:rPr lang="en-US" dirty="0"/>
              <a:t>Has a private </a:t>
            </a:r>
            <a:r>
              <a:rPr lang="en-US" dirty="0" err="1"/>
              <a:t>writeback</a:t>
            </a:r>
            <a:r>
              <a:rPr lang="en-US" dirty="0"/>
              <a:t> path</a:t>
            </a:r>
          </a:p>
        </p:txBody>
      </p:sp>
      <p:graphicFrame>
        <p:nvGraphicFramePr>
          <p:cNvPr id="48274" name="Object 146"/>
          <p:cNvGraphicFramePr>
            <a:graphicFrameLocks noChangeAspect="1"/>
          </p:cNvGraphicFramePr>
          <p:nvPr/>
        </p:nvGraphicFramePr>
        <p:xfrm>
          <a:off x="4857509" y="1638813"/>
          <a:ext cx="3810000" cy="2833688"/>
        </p:xfrm>
        <a:graphic>
          <a:graphicData uri="http://schemas.openxmlformats.org/presentationml/2006/ole">
            <mc:AlternateContent xmlns:mc="http://schemas.openxmlformats.org/markup-compatibility/2006">
              <mc:Choice xmlns:v="urn:schemas-microsoft-com:vml" Requires="v">
                <p:oleObj spid="_x0000_s6184" name="Visio" r:id="rId3" imgW="2108200" imgH="1574800" progId="">
                  <p:embed/>
                </p:oleObj>
              </mc:Choice>
              <mc:Fallback>
                <p:oleObj name="Visio" r:id="rId3" imgW="2108200" imgH="1574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509" y="1638813"/>
                        <a:ext cx="3810000"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393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228600" y="183273"/>
            <a:ext cx="8153400" cy="533288"/>
          </a:xfrm>
        </p:spPr>
        <p:txBody>
          <a:bodyPr/>
          <a:lstStyle/>
          <a:p>
            <a:r>
              <a:rPr lang="en-US" altLang="zh-CN" sz="3600" dirty="0" smtClean="0"/>
              <a:t>Course Outline</a:t>
            </a:r>
            <a:endParaRPr lang="en-US" altLang="zh-CN" sz="3600" dirty="0"/>
          </a:p>
        </p:txBody>
      </p:sp>
      <p:sp>
        <p:nvSpPr>
          <p:cNvPr id="264195" name="Rectangle 3"/>
          <p:cNvSpPr>
            <a:spLocks noGrp="1" noChangeArrowheads="1"/>
          </p:cNvSpPr>
          <p:nvPr>
            <p:ph idx="1"/>
            <p:custDataLst>
              <p:tags r:id="rId2"/>
            </p:custDataLst>
          </p:nvPr>
        </p:nvSpPr>
        <p:spPr>
          <a:xfrm>
            <a:off x="304800" y="1066800"/>
            <a:ext cx="8299450" cy="5960606"/>
          </a:xfrm>
        </p:spPr>
        <p:txBody>
          <a:bodyPr/>
          <a:lstStyle/>
          <a:p>
            <a:r>
              <a:rPr lang="en-US" sz="3600" dirty="0" smtClean="0">
                <a:solidFill>
                  <a:schemeClr val="bg1">
                    <a:lumMod val="50000"/>
                  </a:schemeClr>
                </a:solidFill>
              </a:rPr>
              <a:t> </a:t>
            </a:r>
            <a:r>
              <a:rPr lang="en-US" sz="3200" dirty="0" smtClean="0"/>
              <a:t>Lectures 1 and 2: Basics Concepts</a:t>
            </a:r>
          </a:p>
          <a:p>
            <a:pPr lvl="1"/>
            <a:r>
              <a:rPr lang="en-US" altLang="zh-CN" sz="2400" dirty="0" smtClean="0">
                <a:solidFill>
                  <a:schemeClr val="bg1">
                    <a:lumMod val="50000"/>
                  </a:schemeClr>
                </a:solidFill>
              </a:rPr>
              <a:t> Basics of GPU Programming</a:t>
            </a:r>
          </a:p>
          <a:p>
            <a:pPr lvl="1"/>
            <a:r>
              <a:rPr lang="en-US" altLang="zh-CN" sz="2400" dirty="0" smtClean="0"/>
              <a:t> </a:t>
            </a:r>
            <a:r>
              <a:rPr lang="en-US" altLang="zh-CN" sz="2400" b="1" dirty="0" smtClean="0"/>
              <a:t>Basics of GPU Architecture</a:t>
            </a:r>
          </a:p>
          <a:p>
            <a:r>
              <a:rPr lang="en-US" sz="3600" dirty="0" smtClean="0"/>
              <a:t> </a:t>
            </a:r>
            <a:r>
              <a:rPr lang="en-US" sz="3200" dirty="0" smtClean="0">
                <a:solidFill>
                  <a:schemeClr val="bg1">
                    <a:lumMod val="50000"/>
                  </a:schemeClr>
                </a:solidFill>
              </a:rPr>
              <a:t>Lecture 3: GPU Performance Bottlenecks</a:t>
            </a:r>
            <a:endParaRPr lang="en-US" sz="3200" dirty="0">
              <a:solidFill>
                <a:schemeClr val="bg1">
                  <a:lumMod val="50000"/>
                </a:schemeClr>
              </a:solidFill>
            </a:endParaRPr>
          </a:p>
          <a:p>
            <a:pPr lvl="1"/>
            <a:r>
              <a:rPr lang="en-US" altLang="zh-CN" sz="2400" dirty="0" smtClean="0">
                <a:solidFill>
                  <a:schemeClr val="bg1">
                    <a:lumMod val="50000"/>
                  </a:schemeClr>
                </a:solidFill>
              </a:rPr>
              <a:t> Memory Bottlenecks</a:t>
            </a:r>
          </a:p>
          <a:p>
            <a:pPr lvl="1"/>
            <a:r>
              <a:rPr lang="en-US" sz="2400" dirty="0" smtClean="0">
                <a:solidFill>
                  <a:schemeClr val="bg1">
                    <a:lumMod val="50000"/>
                  </a:schemeClr>
                </a:solidFill>
              </a:rPr>
              <a:t> Compute </a:t>
            </a:r>
            <a:r>
              <a:rPr lang="en-US" altLang="zh-CN" sz="2400" dirty="0" smtClean="0">
                <a:solidFill>
                  <a:schemeClr val="bg1">
                    <a:lumMod val="50000"/>
                  </a:schemeClr>
                </a:solidFill>
              </a:rPr>
              <a:t>Bottlenecks </a:t>
            </a:r>
            <a:endParaRPr lang="en-US" altLang="zh-CN" sz="2400" dirty="0">
              <a:solidFill>
                <a:schemeClr val="bg1">
                  <a:lumMod val="50000"/>
                </a:schemeClr>
              </a:solidFill>
            </a:endParaRPr>
          </a:p>
          <a:p>
            <a:pPr lvl="1"/>
            <a:r>
              <a:rPr lang="en-US" altLang="zh-CN" sz="2400" dirty="0" smtClean="0">
                <a:solidFill>
                  <a:schemeClr val="bg1">
                    <a:lumMod val="50000"/>
                  </a:schemeClr>
                </a:solidFill>
              </a:rPr>
              <a:t> Possible Software and Hardware Solutions</a:t>
            </a:r>
          </a:p>
          <a:p>
            <a:r>
              <a:rPr lang="en-US" sz="3600" dirty="0" smtClean="0">
                <a:solidFill>
                  <a:schemeClr val="bg1">
                    <a:lumMod val="50000"/>
                  </a:schemeClr>
                </a:solidFill>
              </a:rPr>
              <a:t> </a:t>
            </a:r>
            <a:r>
              <a:rPr lang="en-US" sz="3200" dirty="0" smtClean="0">
                <a:solidFill>
                  <a:schemeClr val="bg1">
                    <a:lumMod val="50000"/>
                  </a:schemeClr>
                </a:solidFill>
              </a:rPr>
              <a:t>Lecture 4: GPU Security Concerns</a:t>
            </a:r>
            <a:endParaRPr lang="en-US" sz="3200" dirty="0">
              <a:solidFill>
                <a:schemeClr val="bg1">
                  <a:lumMod val="50000"/>
                </a:schemeClr>
              </a:solidFill>
            </a:endParaRPr>
          </a:p>
          <a:p>
            <a:pPr lvl="1"/>
            <a:r>
              <a:rPr lang="en-US" altLang="zh-CN" sz="2400" dirty="0">
                <a:solidFill>
                  <a:schemeClr val="bg1">
                    <a:lumMod val="50000"/>
                  </a:schemeClr>
                </a:solidFill>
              </a:rPr>
              <a:t> </a:t>
            </a:r>
            <a:r>
              <a:rPr lang="en-US" altLang="zh-CN" sz="2400" dirty="0" smtClean="0">
                <a:solidFill>
                  <a:schemeClr val="bg1">
                    <a:lumMod val="50000"/>
                  </a:schemeClr>
                </a:solidFill>
              </a:rPr>
              <a:t>Timing channels</a:t>
            </a:r>
          </a:p>
          <a:p>
            <a:pPr lvl="1"/>
            <a:r>
              <a:rPr lang="en-US" altLang="zh-CN" sz="2400" dirty="0" smtClean="0">
                <a:solidFill>
                  <a:schemeClr val="bg1">
                    <a:lumMod val="50000"/>
                  </a:schemeClr>
                </a:solidFill>
              </a:rPr>
              <a:t> Possible </a:t>
            </a:r>
            <a:r>
              <a:rPr lang="en-US" altLang="zh-CN" sz="2400" dirty="0">
                <a:solidFill>
                  <a:schemeClr val="bg1">
                    <a:lumMod val="50000"/>
                  </a:schemeClr>
                </a:solidFill>
              </a:rPr>
              <a:t>Software and Hardware Solutions</a:t>
            </a:r>
          </a:p>
          <a:p>
            <a:pPr lvl="1"/>
            <a:endParaRPr lang="en-US" altLang="zh-CN" sz="2400" dirty="0" smtClean="0"/>
          </a:p>
        </p:txBody>
      </p:sp>
    </p:spTree>
    <p:extLst>
      <p:ext uri="{BB962C8B-B14F-4D97-AF65-F5344CB8AC3E}">
        <p14:creationId xmlns:p14="http://schemas.microsoft.com/office/powerpoint/2010/main" val="1220236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41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4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SM Cluster</a:t>
            </a:r>
            <a:endParaRPr lang="en-CA" dirty="0"/>
          </a:p>
        </p:txBody>
      </p:sp>
      <p:sp>
        <p:nvSpPr>
          <p:cNvPr id="8" name="Vertical Text Placeholder 2"/>
          <p:cNvSpPr>
            <a:spLocks noGrp="1"/>
          </p:cNvSpPr>
          <p:nvPr>
            <p:ph type="body" orient="vert" idx="1"/>
          </p:nvPr>
        </p:nvSpPr>
        <p:spPr>
          <a:xfrm>
            <a:off x="533400" y="1371600"/>
            <a:ext cx="8229600" cy="685800"/>
          </a:xfrm>
        </p:spPr>
        <p:txBody>
          <a:bodyPr vert="horz"/>
          <a:lstStyle/>
          <a:p>
            <a:r>
              <a:rPr lang="en-CA" dirty="0" smtClean="0"/>
              <a:t>Collection of SIMT cores</a:t>
            </a:r>
          </a:p>
        </p:txBody>
      </p:sp>
      <p:pic>
        <p:nvPicPr>
          <p:cNvPr id="7" name="Picture 6" descr="Cluster-arch.png"/>
          <p:cNvPicPr>
            <a:picLocks noChangeAspect="1"/>
          </p:cNvPicPr>
          <p:nvPr/>
        </p:nvPicPr>
        <p:blipFill>
          <a:blip r:embed="rId2" cstate="print"/>
          <a:stretch>
            <a:fillRect/>
          </a:stretch>
        </p:blipFill>
        <p:spPr>
          <a:xfrm>
            <a:off x="1905000" y="2057400"/>
            <a:ext cx="5638800" cy="3663162"/>
          </a:xfrm>
          <a:prstGeom prst="rect">
            <a:avLst/>
          </a:prstGeom>
        </p:spPr>
      </p:pic>
    </p:spTree>
    <p:extLst>
      <p:ext uri="{BB962C8B-B14F-4D97-AF65-F5344CB8AC3E}">
        <p14:creationId xmlns:p14="http://schemas.microsoft.com/office/powerpoint/2010/main" val="1005149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GPU Architecture Overview</a:t>
            </a:r>
            <a:br>
              <a:rPr lang="en-US" sz="4000" dirty="0" smtClean="0"/>
            </a:br>
            <a:endParaRPr lang="en-US" sz="4000" dirty="0" smtClean="0"/>
          </a:p>
        </p:txBody>
      </p:sp>
      <p:sp>
        <p:nvSpPr>
          <p:cNvPr id="8198" name="Rectangle 43"/>
          <p:cNvSpPr>
            <a:spLocks noChangeArrowheads="1"/>
          </p:cNvSpPr>
          <p:nvPr/>
        </p:nvSpPr>
        <p:spPr bwMode="auto">
          <a:xfrm>
            <a:off x="5105400" y="1185859"/>
            <a:ext cx="3733800" cy="381000"/>
          </a:xfrm>
          <a:prstGeom prst="rect">
            <a:avLst/>
          </a:prstGeom>
          <a:noFill/>
          <a:ln w="9525">
            <a:noFill/>
            <a:miter lim="800000"/>
            <a:headEnd/>
            <a:tailEnd/>
          </a:ln>
        </p:spPr>
        <p:txBody>
          <a:bodyPr wrap="none" anchor="ctr"/>
          <a:lstStyle/>
          <a:p>
            <a:pPr algn="ctr"/>
            <a:r>
              <a:rPr lang="en-US" b="1" u="sng" dirty="0">
                <a:solidFill>
                  <a:schemeClr val="tx1"/>
                </a:solidFill>
              </a:rPr>
              <a:t>S</a:t>
            </a:r>
            <a:r>
              <a:rPr lang="en-US" dirty="0">
                <a:solidFill>
                  <a:schemeClr val="tx1"/>
                </a:solidFill>
              </a:rPr>
              <a:t>ingle-</a:t>
            </a:r>
            <a:r>
              <a:rPr lang="en-US" b="1" u="sng" dirty="0">
                <a:solidFill>
                  <a:schemeClr val="tx1"/>
                </a:solidFill>
              </a:rPr>
              <a:t>I</a:t>
            </a:r>
            <a:r>
              <a:rPr lang="en-US" dirty="0">
                <a:solidFill>
                  <a:schemeClr val="tx1"/>
                </a:solidFill>
              </a:rPr>
              <a:t>nstruction, </a:t>
            </a:r>
            <a:r>
              <a:rPr lang="en-US" b="1" u="sng" dirty="0">
                <a:solidFill>
                  <a:schemeClr val="tx1"/>
                </a:solidFill>
              </a:rPr>
              <a:t>M</a:t>
            </a:r>
            <a:r>
              <a:rPr lang="en-US" dirty="0">
                <a:solidFill>
                  <a:schemeClr val="tx1"/>
                </a:solidFill>
              </a:rPr>
              <a:t>ultiple-</a:t>
            </a:r>
            <a:r>
              <a:rPr lang="en-US" b="1" u="sng" dirty="0">
                <a:solidFill>
                  <a:schemeClr val="tx1"/>
                </a:solidFill>
              </a:rPr>
              <a:t>T</a:t>
            </a:r>
            <a:r>
              <a:rPr lang="en-US" dirty="0">
                <a:solidFill>
                  <a:schemeClr val="tx1"/>
                </a:solidFill>
              </a:rPr>
              <a:t>hreads</a:t>
            </a:r>
          </a:p>
        </p:txBody>
      </p:sp>
      <p:sp>
        <p:nvSpPr>
          <p:cNvPr id="8199" name="Rectangle 3"/>
          <p:cNvSpPr>
            <a:spLocks noChangeArrowheads="1"/>
          </p:cNvSpPr>
          <p:nvPr/>
        </p:nvSpPr>
        <p:spPr bwMode="auto">
          <a:xfrm>
            <a:off x="533400" y="1566859"/>
            <a:ext cx="8077200" cy="3532188"/>
          </a:xfrm>
          <a:prstGeom prst="rect">
            <a:avLst/>
          </a:prstGeom>
          <a:noFill/>
          <a:ln w="28575">
            <a:solidFill>
              <a:srgbClr val="000000"/>
            </a:solidFill>
            <a:prstDash val="dash"/>
            <a:miter lim="800000"/>
            <a:headEnd/>
            <a:tailEnd/>
          </a:ln>
        </p:spPr>
        <p:txBody>
          <a:bodyPr wrap="none" tIns="0"/>
          <a:lstStyle/>
          <a:p>
            <a:r>
              <a:rPr lang="en-US" sz="2400" b="1">
                <a:solidFill>
                  <a:schemeClr val="tx1"/>
                </a:solidFill>
              </a:rPr>
              <a:t>GPU</a:t>
            </a:r>
          </a:p>
        </p:txBody>
      </p:sp>
      <p:grpSp>
        <p:nvGrpSpPr>
          <p:cNvPr id="8200" name="Group 4"/>
          <p:cNvGrpSpPr>
            <a:grpSpLocks/>
          </p:cNvGrpSpPr>
          <p:nvPr/>
        </p:nvGrpSpPr>
        <p:grpSpPr bwMode="auto">
          <a:xfrm>
            <a:off x="5638800" y="2709859"/>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644897"/>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8202" name="Group 6"/>
          <p:cNvGrpSpPr>
            <a:grpSpLocks/>
          </p:cNvGrpSpPr>
          <p:nvPr/>
        </p:nvGrpSpPr>
        <p:grpSpPr bwMode="auto">
          <a:xfrm>
            <a:off x="5029200" y="4614859"/>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8203" name="Group 54"/>
          <p:cNvGrpSpPr>
            <a:grpSpLocks/>
          </p:cNvGrpSpPr>
          <p:nvPr/>
        </p:nvGrpSpPr>
        <p:grpSpPr bwMode="auto">
          <a:xfrm>
            <a:off x="685800" y="2024059"/>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4" name="Group 11"/>
          <p:cNvGrpSpPr>
            <a:grpSpLocks/>
          </p:cNvGrpSpPr>
          <p:nvPr/>
        </p:nvGrpSpPr>
        <p:grpSpPr bwMode="auto">
          <a:xfrm>
            <a:off x="6096000" y="4005259"/>
            <a:ext cx="1676400" cy="1951038"/>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a:solidFill>
                    <a:srgbClr val="000000"/>
                  </a:solidFill>
                  <a:latin typeface="Calibri" pitchFamily="34" charset="0"/>
                </a:rPr>
                <a:t>GDDR5/HBM</a:t>
              </a: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5" name="Group 12"/>
          <p:cNvGrpSpPr>
            <a:grpSpLocks/>
          </p:cNvGrpSpPr>
          <p:nvPr/>
        </p:nvGrpSpPr>
        <p:grpSpPr bwMode="auto">
          <a:xfrm>
            <a:off x="2743200" y="4005259"/>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a:solidFill>
                    <a:srgbClr val="000000"/>
                  </a:solidFill>
                  <a:latin typeface="Calibri" pitchFamily="34" charset="0"/>
                </a:rPr>
                <a:t>GDDR5/HBM</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6" name="Group 13"/>
          <p:cNvGrpSpPr>
            <a:grpSpLocks/>
          </p:cNvGrpSpPr>
          <p:nvPr/>
        </p:nvGrpSpPr>
        <p:grpSpPr bwMode="auto">
          <a:xfrm>
            <a:off x="990600" y="4005259"/>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a:solidFill>
                    <a:srgbClr val="000000"/>
                  </a:solidFill>
                  <a:latin typeface="Calibri" pitchFamily="34" charset="0"/>
                </a:rPr>
                <a:t>GDDR5/HBM</a:t>
              </a: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207" name="TextBox 47"/>
          <p:cNvSpPr txBox="1">
            <a:spLocks noChangeArrowheads="1"/>
          </p:cNvSpPr>
          <p:nvPr/>
        </p:nvSpPr>
        <p:spPr bwMode="auto">
          <a:xfrm>
            <a:off x="4495800" y="5453059"/>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208" name="Group 55"/>
          <p:cNvGrpSpPr>
            <a:grpSpLocks/>
          </p:cNvGrpSpPr>
          <p:nvPr/>
        </p:nvGrpSpPr>
        <p:grpSpPr bwMode="auto">
          <a:xfrm>
            <a:off x="3200400" y="2024059"/>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9" name="Group 60"/>
          <p:cNvGrpSpPr>
            <a:grpSpLocks/>
          </p:cNvGrpSpPr>
          <p:nvPr/>
        </p:nvGrpSpPr>
        <p:grpSpPr bwMode="auto">
          <a:xfrm>
            <a:off x="6096000" y="2024059"/>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sp>
        <p:nvSpPr>
          <p:cNvPr id="2" name="Rectangle 1"/>
          <p:cNvSpPr/>
          <p:nvPr/>
        </p:nvSpPr>
        <p:spPr bwMode="auto">
          <a:xfrm>
            <a:off x="342900" y="3424696"/>
            <a:ext cx="8458200" cy="8207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1442590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304800" y="152400"/>
            <a:ext cx="8229600" cy="426142"/>
          </a:xfrm>
        </p:spPr>
        <p:txBody>
          <a:bodyPr/>
          <a:lstStyle/>
          <a:p>
            <a:r>
              <a:rPr lang="en-CA">
                <a:solidFill>
                  <a:schemeClr val="accent6"/>
                </a:solidFill>
              </a:rPr>
              <a:t>Interconnection Network Model</a:t>
            </a:r>
            <a:endParaRPr lang="en-CA">
              <a:solidFill>
                <a:schemeClr val="accent6"/>
              </a:solidFill>
              <a:latin typeface="Times New Roman" pitchFamily="18" charset="0"/>
            </a:endParaRPr>
          </a:p>
        </p:txBody>
      </p:sp>
      <p:sp>
        <p:nvSpPr>
          <p:cNvPr id="66563" name="Text Placeholder 2"/>
          <p:cNvSpPr>
            <a:spLocks noGrp="1"/>
          </p:cNvSpPr>
          <p:nvPr>
            <p:ph type="body" idx="4294967295"/>
          </p:nvPr>
        </p:nvSpPr>
        <p:spPr>
          <a:xfrm>
            <a:off x="533400" y="1066800"/>
            <a:ext cx="8229600" cy="5314275"/>
          </a:xfrm>
        </p:spPr>
        <p:txBody>
          <a:bodyPr/>
          <a:lstStyle/>
          <a:p>
            <a:r>
              <a:rPr lang="en-CA" sz="2800" smtClean="0"/>
              <a:t> </a:t>
            </a:r>
            <a:r>
              <a:rPr lang="en-CA" sz="2800" dirty="0" err="1" smtClean="0"/>
              <a:t>Intersim</a:t>
            </a:r>
            <a:r>
              <a:rPr lang="en-CA" sz="2800" dirty="0" smtClean="0"/>
              <a:t> </a:t>
            </a:r>
            <a:r>
              <a:rPr lang="en-CA" sz="2800" dirty="0"/>
              <a:t>(</a:t>
            </a:r>
            <a:r>
              <a:rPr lang="en-CA" sz="2800" dirty="0" err="1"/>
              <a:t>Booksim</a:t>
            </a:r>
            <a:r>
              <a:rPr lang="en-CA" sz="2800" dirty="0"/>
              <a:t>) a flit level simulator </a:t>
            </a:r>
          </a:p>
          <a:p>
            <a:pPr lvl="1"/>
            <a:r>
              <a:rPr lang="en-CA" sz="2400" dirty="0"/>
              <a:t>Topologies (Mesh, Torus, Butterfly, …)</a:t>
            </a:r>
          </a:p>
          <a:p>
            <a:pPr lvl="1"/>
            <a:r>
              <a:rPr lang="en-CA" sz="2400" dirty="0"/>
              <a:t>Routing (Dimension Order, Adaptive, etc. )</a:t>
            </a:r>
          </a:p>
          <a:p>
            <a:pPr lvl="1"/>
            <a:r>
              <a:rPr lang="en-CA" sz="2400" dirty="0"/>
              <a:t>Flow Control (Virtual Channels, Credits)</a:t>
            </a:r>
          </a:p>
          <a:p>
            <a:endParaRPr lang="en-CA" sz="2800" dirty="0" smtClean="0"/>
          </a:p>
          <a:p>
            <a:r>
              <a:rPr lang="en-CA" sz="2800" dirty="0"/>
              <a:t> </a:t>
            </a:r>
            <a:r>
              <a:rPr lang="en-CA" sz="2800" dirty="0" smtClean="0"/>
              <a:t>Two separate </a:t>
            </a:r>
            <a:r>
              <a:rPr lang="en-CA" sz="2800" dirty="0"/>
              <a:t>networks</a:t>
            </a:r>
          </a:p>
          <a:p>
            <a:pPr lvl="1"/>
            <a:r>
              <a:rPr lang="en-CA" sz="2400" dirty="0"/>
              <a:t>From SIMT cores to memory partitions</a:t>
            </a:r>
          </a:p>
          <a:p>
            <a:pPr lvl="2"/>
            <a:r>
              <a:rPr lang="en-CA" sz="2000" dirty="0"/>
              <a:t>Read Requests, Write Requests</a:t>
            </a:r>
          </a:p>
          <a:p>
            <a:pPr lvl="1"/>
            <a:r>
              <a:rPr lang="en-CA" sz="2400" dirty="0"/>
              <a:t>From memory partitions to SIMT cores</a:t>
            </a:r>
          </a:p>
          <a:p>
            <a:pPr lvl="2"/>
            <a:r>
              <a:rPr lang="en-CA" sz="2000" dirty="0"/>
              <a:t>Read Replies, Write </a:t>
            </a:r>
            <a:r>
              <a:rPr lang="en-CA" sz="2000" dirty="0" err="1"/>
              <a:t>Acks</a:t>
            </a:r>
            <a:endParaRPr lang="en-CA" sz="2000" dirty="0"/>
          </a:p>
          <a:p>
            <a:pPr lvl="1">
              <a:buFontTx/>
              <a:buNone/>
            </a:pPr>
            <a:endParaRPr lang="en-CA" sz="2400" dirty="0"/>
          </a:p>
        </p:txBody>
      </p:sp>
    </p:spTree>
    <p:extLst>
      <p:ext uri="{BB962C8B-B14F-4D97-AF65-F5344CB8AC3E}">
        <p14:creationId xmlns:p14="http://schemas.microsoft.com/office/powerpoint/2010/main" val="1586757804"/>
      </p:ext>
    </p:extLst>
  </p:cSld>
  <p:clrMapOvr>
    <a:masterClrMapping/>
  </p:clrMapOvr>
  <p:transition advTm="10855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ChangeArrowheads="1"/>
          </p:cNvSpPr>
          <p:nvPr/>
        </p:nvSpPr>
        <p:spPr bwMode="auto">
          <a:xfrm>
            <a:off x="-914400" y="-152400"/>
            <a:ext cx="6148086" cy="1106347"/>
          </a:xfrm>
          <a:prstGeom prst="rect">
            <a:avLst/>
          </a:prstGeom>
          <a:noFill/>
          <a:ln w="9525">
            <a:noFill/>
            <a:miter lim="800000"/>
            <a:headEnd/>
            <a:tailEnd/>
          </a:ln>
        </p:spPr>
        <p:txBody>
          <a:bodyPr anchor="ctr"/>
          <a:lstStyle/>
          <a:p>
            <a:pPr algn="ctr">
              <a:defRPr/>
            </a:pPr>
            <a:r>
              <a:rPr lang="en-US" altLang="zh-CN" sz="2800" b="1" dirty="0">
                <a:solidFill>
                  <a:schemeClr val="accent6"/>
                </a:solidFill>
                <a:latin typeface="+mj-lt"/>
              </a:rPr>
              <a:t>Topology Examples</a:t>
            </a:r>
          </a:p>
        </p:txBody>
      </p:sp>
      <p:pic>
        <p:nvPicPr>
          <p:cNvPr id="68611" name="Picture 9"/>
          <p:cNvPicPr>
            <a:picLocks noChangeAspect="1" noChangeArrowheads="1"/>
          </p:cNvPicPr>
          <p:nvPr/>
        </p:nvPicPr>
        <p:blipFill>
          <a:blip r:embed="rId3" cstate="print"/>
          <a:srcRect/>
          <a:stretch>
            <a:fillRect/>
          </a:stretch>
        </p:blipFill>
        <p:spPr bwMode="auto">
          <a:xfrm>
            <a:off x="457200" y="2590800"/>
            <a:ext cx="8199438" cy="2643188"/>
          </a:xfrm>
          <a:prstGeom prst="rect">
            <a:avLst/>
          </a:prstGeom>
          <a:noFill/>
          <a:ln w="9525">
            <a:noFill/>
            <a:miter lim="800000"/>
            <a:headEnd/>
            <a:tailEnd/>
          </a:ln>
        </p:spPr>
      </p:pic>
    </p:spTree>
    <p:extLst>
      <p:ext uri="{BB962C8B-B14F-4D97-AF65-F5344CB8AC3E}">
        <p14:creationId xmlns:p14="http://schemas.microsoft.com/office/powerpoint/2010/main" val="1840538879"/>
      </p:ext>
    </p:extLst>
  </p:cSld>
  <p:clrMapOvr>
    <a:masterClrMapping/>
  </p:clrMapOvr>
  <p:transition advTm="5045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GPU Architecture Overview</a:t>
            </a:r>
            <a:br>
              <a:rPr lang="en-US" sz="4000" dirty="0" smtClean="0"/>
            </a:br>
            <a:endParaRPr lang="en-US" sz="4000" dirty="0" smtClean="0"/>
          </a:p>
        </p:txBody>
      </p:sp>
      <p:sp>
        <p:nvSpPr>
          <p:cNvPr id="8198" name="Rectangle 43"/>
          <p:cNvSpPr>
            <a:spLocks noChangeArrowheads="1"/>
          </p:cNvSpPr>
          <p:nvPr/>
        </p:nvSpPr>
        <p:spPr bwMode="auto">
          <a:xfrm>
            <a:off x="5105400" y="1371600"/>
            <a:ext cx="3733800" cy="381000"/>
          </a:xfrm>
          <a:prstGeom prst="rect">
            <a:avLst/>
          </a:prstGeom>
          <a:noFill/>
          <a:ln w="9525">
            <a:noFill/>
            <a:miter lim="800000"/>
            <a:headEnd/>
            <a:tailEnd/>
          </a:ln>
        </p:spPr>
        <p:txBody>
          <a:bodyPr wrap="none" anchor="ctr"/>
          <a:lstStyle/>
          <a:p>
            <a:pPr algn="ctr"/>
            <a:r>
              <a:rPr lang="en-US" b="1" u="sng" dirty="0">
                <a:solidFill>
                  <a:schemeClr val="tx1"/>
                </a:solidFill>
              </a:rPr>
              <a:t>S</a:t>
            </a:r>
            <a:r>
              <a:rPr lang="en-US" dirty="0">
                <a:solidFill>
                  <a:schemeClr val="tx1"/>
                </a:solidFill>
              </a:rPr>
              <a:t>ingle-</a:t>
            </a:r>
            <a:r>
              <a:rPr lang="en-US" b="1" u="sng" dirty="0">
                <a:solidFill>
                  <a:schemeClr val="tx1"/>
                </a:solidFill>
              </a:rPr>
              <a:t>I</a:t>
            </a:r>
            <a:r>
              <a:rPr lang="en-US" dirty="0">
                <a:solidFill>
                  <a:schemeClr val="tx1"/>
                </a:solidFill>
              </a:rPr>
              <a:t>nstruction, </a:t>
            </a:r>
            <a:r>
              <a:rPr lang="en-US" b="1" u="sng" dirty="0">
                <a:solidFill>
                  <a:schemeClr val="tx1"/>
                </a:solidFill>
              </a:rPr>
              <a:t>M</a:t>
            </a:r>
            <a:r>
              <a:rPr lang="en-US" dirty="0">
                <a:solidFill>
                  <a:schemeClr val="tx1"/>
                </a:solidFill>
              </a:rPr>
              <a:t>ultiple-</a:t>
            </a:r>
            <a:r>
              <a:rPr lang="en-US" b="1" u="sng" dirty="0">
                <a:solidFill>
                  <a:schemeClr val="tx1"/>
                </a:solidFill>
              </a:rPr>
              <a:t>T</a:t>
            </a:r>
            <a:r>
              <a:rPr lang="en-US" dirty="0">
                <a:solidFill>
                  <a:schemeClr val="tx1"/>
                </a:solidFill>
              </a:rPr>
              <a:t>hreads</a:t>
            </a:r>
          </a:p>
        </p:txBody>
      </p:sp>
      <p:sp>
        <p:nvSpPr>
          <p:cNvPr id="8199" name="Rectangle 3"/>
          <p:cNvSpPr>
            <a:spLocks noChangeArrowheads="1"/>
          </p:cNvSpPr>
          <p:nvPr/>
        </p:nvSpPr>
        <p:spPr bwMode="auto">
          <a:xfrm>
            <a:off x="533400" y="1752600"/>
            <a:ext cx="8077200" cy="3532188"/>
          </a:xfrm>
          <a:prstGeom prst="rect">
            <a:avLst/>
          </a:prstGeom>
          <a:noFill/>
          <a:ln w="28575">
            <a:solidFill>
              <a:srgbClr val="000000"/>
            </a:solidFill>
            <a:prstDash val="dash"/>
            <a:miter lim="800000"/>
            <a:headEnd/>
            <a:tailEnd/>
          </a:ln>
        </p:spPr>
        <p:txBody>
          <a:bodyPr wrap="none" tIns="0"/>
          <a:lstStyle/>
          <a:p>
            <a:r>
              <a:rPr lang="en-US" sz="2400" b="1">
                <a:solidFill>
                  <a:schemeClr val="tx1"/>
                </a:solidFill>
              </a:rPr>
              <a:t>GPU</a:t>
            </a:r>
          </a:p>
        </p:txBody>
      </p:sp>
      <p:grpSp>
        <p:nvGrpSpPr>
          <p:cNvPr id="8200" name="Group 4"/>
          <p:cNvGrpSpPr>
            <a:grpSpLocks/>
          </p:cNvGrpSpPr>
          <p:nvPr/>
        </p:nvGrpSpPr>
        <p:grpSpPr bwMode="auto">
          <a:xfrm>
            <a:off x="5638800" y="2895600"/>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830638"/>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8202" name="Group 6"/>
          <p:cNvGrpSpPr>
            <a:grpSpLocks/>
          </p:cNvGrpSpPr>
          <p:nvPr/>
        </p:nvGrpSpPr>
        <p:grpSpPr bwMode="auto">
          <a:xfrm>
            <a:off x="5029200" y="4800600"/>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8203" name="Group 54"/>
          <p:cNvGrpSpPr>
            <a:grpSpLocks/>
          </p:cNvGrpSpPr>
          <p:nvPr/>
        </p:nvGrpSpPr>
        <p:grpSpPr bwMode="auto">
          <a:xfrm>
            <a:off x="685800" y="2209800"/>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4" name="Group 11"/>
          <p:cNvGrpSpPr>
            <a:grpSpLocks/>
          </p:cNvGrpSpPr>
          <p:nvPr/>
        </p:nvGrpSpPr>
        <p:grpSpPr bwMode="auto">
          <a:xfrm>
            <a:off x="6096000" y="4191000"/>
            <a:ext cx="1676400" cy="1951038"/>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5" name="Group 12"/>
          <p:cNvGrpSpPr>
            <a:grpSpLocks/>
          </p:cNvGrpSpPr>
          <p:nvPr/>
        </p:nvGrpSpPr>
        <p:grpSpPr bwMode="auto">
          <a:xfrm>
            <a:off x="2743200" y="4191000"/>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6" name="Group 13"/>
          <p:cNvGrpSpPr>
            <a:grpSpLocks/>
          </p:cNvGrpSpPr>
          <p:nvPr/>
        </p:nvGrpSpPr>
        <p:grpSpPr bwMode="auto">
          <a:xfrm>
            <a:off x="990600" y="4191000"/>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a:solidFill>
                    <a:srgbClr val="000000"/>
                  </a:solidFill>
                  <a:latin typeface="Calibri" pitchFamily="34" charset="0"/>
                </a:rPr>
                <a:t>GDDR3/GDDR5</a:t>
              </a: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207" name="TextBox 47"/>
          <p:cNvSpPr txBox="1">
            <a:spLocks noChangeArrowheads="1"/>
          </p:cNvSpPr>
          <p:nvPr/>
        </p:nvSpPr>
        <p:spPr bwMode="auto">
          <a:xfrm>
            <a:off x="4495800" y="5638800"/>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208" name="Group 55"/>
          <p:cNvGrpSpPr>
            <a:grpSpLocks/>
          </p:cNvGrpSpPr>
          <p:nvPr/>
        </p:nvGrpSpPr>
        <p:grpSpPr bwMode="auto">
          <a:xfrm>
            <a:off x="3200400" y="2209800"/>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9" name="Group 60"/>
          <p:cNvGrpSpPr>
            <a:grpSpLocks/>
          </p:cNvGrpSpPr>
          <p:nvPr/>
        </p:nvGrpSpPr>
        <p:grpSpPr bwMode="auto">
          <a:xfrm>
            <a:off x="6096000" y="2209800"/>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sp>
        <p:nvSpPr>
          <p:cNvPr id="2" name="Rectangle 1"/>
          <p:cNvSpPr/>
          <p:nvPr/>
        </p:nvSpPr>
        <p:spPr bwMode="auto">
          <a:xfrm>
            <a:off x="301625" y="4428331"/>
            <a:ext cx="8458200" cy="8207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290259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800989"/>
          </a:xfrm>
        </p:spPr>
        <p:txBody>
          <a:bodyPr/>
          <a:lstStyle/>
          <a:p>
            <a:r>
              <a:rPr lang="en-CA" dirty="0" smtClean="0">
                <a:solidFill>
                  <a:schemeClr val="accent6"/>
                </a:solidFill>
              </a:rPr>
              <a:t/>
            </a:r>
            <a:br>
              <a:rPr lang="en-CA" dirty="0" smtClean="0">
                <a:solidFill>
                  <a:schemeClr val="accent6"/>
                </a:solidFill>
              </a:rPr>
            </a:br>
            <a:r>
              <a:rPr lang="en-CA" dirty="0" smtClean="0">
                <a:solidFill>
                  <a:schemeClr val="accent6"/>
                </a:solidFill>
              </a:rPr>
              <a:t>Memory Partition</a:t>
            </a:r>
            <a:endParaRPr lang="en-CA" dirty="0">
              <a:solidFill>
                <a:schemeClr val="accent6"/>
              </a:solidFill>
            </a:endParaRPr>
          </a:p>
        </p:txBody>
      </p:sp>
      <p:sp>
        <p:nvSpPr>
          <p:cNvPr id="7" name="Rectangle 6"/>
          <p:cNvSpPr/>
          <p:nvPr/>
        </p:nvSpPr>
        <p:spPr>
          <a:xfrm rot="5400000">
            <a:off x="-1369912" y="3083369"/>
            <a:ext cx="3543300" cy="381000"/>
          </a:xfrm>
          <a:prstGeom prst="rect">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Interconnection Network</a:t>
            </a:r>
            <a:endParaRPr lang="en-CA" dirty="0">
              <a:solidFill>
                <a:schemeClr val="tx1"/>
              </a:solidFill>
            </a:endParaRPr>
          </a:p>
        </p:txBody>
      </p:sp>
      <p:sp>
        <p:nvSpPr>
          <p:cNvPr id="8" name="Rectangle 7"/>
          <p:cNvSpPr/>
          <p:nvPr/>
        </p:nvSpPr>
        <p:spPr>
          <a:xfrm>
            <a:off x="820838" y="1730819"/>
            <a:ext cx="8001000" cy="3124200"/>
          </a:xfrm>
          <a:prstGeom prst="rect">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b="1" dirty="0" smtClean="0">
                <a:solidFill>
                  <a:schemeClr val="tx1"/>
                </a:solidFill>
              </a:rPr>
              <a:t>Memory Partition</a:t>
            </a:r>
            <a:endParaRPr lang="en-CA" sz="2000" b="1" dirty="0">
              <a:solidFill>
                <a:schemeClr val="tx1"/>
              </a:solidFill>
            </a:endParaRPr>
          </a:p>
        </p:txBody>
      </p:sp>
      <p:sp>
        <p:nvSpPr>
          <p:cNvPr id="9" name="Rectangle 8"/>
          <p:cNvSpPr/>
          <p:nvPr/>
        </p:nvSpPr>
        <p:spPr>
          <a:xfrm>
            <a:off x="3183038" y="2797619"/>
            <a:ext cx="1219200" cy="1066800"/>
          </a:xfrm>
          <a:prstGeom prst="rect">
            <a:avLst/>
          </a:prstGeom>
          <a:solidFill>
            <a:srgbClr val="FFCC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L2 </a:t>
            </a:r>
          </a:p>
          <a:p>
            <a:pPr algn="ctr"/>
            <a:r>
              <a:rPr lang="en-CA" dirty="0" smtClean="0">
                <a:solidFill>
                  <a:schemeClr val="tx1"/>
                </a:solidFill>
              </a:rPr>
              <a:t>Cache</a:t>
            </a:r>
          </a:p>
          <a:p>
            <a:pPr algn="ctr"/>
            <a:r>
              <a:rPr lang="en-CA" dirty="0" smtClean="0">
                <a:solidFill>
                  <a:schemeClr val="tx1"/>
                </a:solidFill>
              </a:rPr>
              <a:t>Bank</a:t>
            </a:r>
            <a:endParaRPr lang="en-CA" dirty="0">
              <a:solidFill>
                <a:schemeClr val="tx1"/>
              </a:solidFill>
            </a:endParaRPr>
          </a:p>
        </p:txBody>
      </p:sp>
      <p:sp>
        <p:nvSpPr>
          <p:cNvPr id="10" name="Rectangle 9"/>
          <p:cNvSpPr/>
          <p:nvPr/>
        </p:nvSpPr>
        <p:spPr>
          <a:xfrm>
            <a:off x="5926238" y="2797619"/>
            <a:ext cx="1219200" cy="10668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DRAM</a:t>
            </a:r>
          </a:p>
          <a:p>
            <a:pPr algn="ctr"/>
            <a:r>
              <a:rPr lang="en-CA" dirty="0" smtClean="0">
                <a:solidFill>
                  <a:schemeClr val="tx1"/>
                </a:solidFill>
              </a:rPr>
              <a:t>Access</a:t>
            </a:r>
          </a:p>
          <a:p>
            <a:pPr algn="ctr"/>
            <a:r>
              <a:rPr lang="en-CA" dirty="0" smtClean="0">
                <a:solidFill>
                  <a:schemeClr val="tx1"/>
                </a:solidFill>
              </a:rPr>
              <a:t>Scheduler</a:t>
            </a:r>
            <a:endParaRPr lang="en-CA" dirty="0">
              <a:solidFill>
                <a:schemeClr val="tx1"/>
              </a:solidFill>
            </a:endParaRPr>
          </a:p>
        </p:txBody>
      </p:sp>
      <p:sp>
        <p:nvSpPr>
          <p:cNvPr id="12" name="Rectangle 11"/>
          <p:cNvSpPr/>
          <p:nvPr/>
        </p:nvSpPr>
        <p:spPr>
          <a:xfrm>
            <a:off x="7297838" y="1883219"/>
            <a:ext cx="1447800" cy="2819400"/>
          </a:xfrm>
          <a:prstGeom prst="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smtClean="0">
                <a:solidFill>
                  <a:schemeClr val="tx1"/>
                </a:solidFill>
              </a:rPr>
              <a:t>Off-Chip DRAM Channel</a:t>
            </a:r>
            <a:endParaRPr lang="en-CA" dirty="0">
              <a:solidFill>
                <a:schemeClr val="tx1"/>
              </a:solidFill>
            </a:endParaRPr>
          </a:p>
        </p:txBody>
      </p:sp>
      <p:sp>
        <p:nvSpPr>
          <p:cNvPr id="11" name="Rectangle 10"/>
          <p:cNvSpPr/>
          <p:nvPr/>
        </p:nvSpPr>
        <p:spPr>
          <a:xfrm>
            <a:off x="7450238" y="2797619"/>
            <a:ext cx="1219200" cy="10668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DRAM</a:t>
            </a:r>
          </a:p>
          <a:p>
            <a:pPr algn="ctr"/>
            <a:r>
              <a:rPr lang="en-CA" dirty="0" smtClean="0">
                <a:solidFill>
                  <a:schemeClr val="tx1"/>
                </a:solidFill>
              </a:rPr>
              <a:t>Timing</a:t>
            </a:r>
          </a:p>
          <a:p>
            <a:pPr algn="ctr"/>
            <a:r>
              <a:rPr lang="en-CA" dirty="0" smtClean="0">
                <a:solidFill>
                  <a:schemeClr val="tx1"/>
                </a:solidFill>
              </a:rPr>
              <a:t>Model</a:t>
            </a:r>
            <a:endParaRPr lang="en-CA" dirty="0">
              <a:solidFill>
                <a:schemeClr val="tx1"/>
              </a:solidFill>
            </a:endParaRPr>
          </a:p>
        </p:txBody>
      </p:sp>
      <p:sp>
        <p:nvSpPr>
          <p:cNvPr id="13" name="Rectangle 12"/>
          <p:cNvSpPr/>
          <p:nvPr/>
        </p:nvSpPr>
        <p:spPr>
          <a:xfrm>
            <a:off x="1049438" y="2797619"/>
            <a:ext cx="1219200" cy="1066800"/>
          </a:xfrm>
          <a:prstGeom prst="rect">
            <a:avLst/>
          </a:prstGeom>
          <a:solidFill>
            <a:srgbClr val="CC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Atomic</a:t>
            </a:r>
          </a:p>
          <a:p>
            <a:pPr algn="ctr"/>
            <a:r>
              <a:rPr lang="en-CA" dirty="0" smtClean="0">
                <a:solidFill>
                  <a:schemeClr val="tx1"/>
                </a:solidFill>
              </a:rPr>
              <a:t>Operation</a:t>
            </a:r>
          </a:p>
          <a:p>
            <a:pPr algn="ctr"/>
            <a:r>
              <a:rPr lang="en-CA" dirty="0" smtClean="0">
                <a:solidFill>
                  <a:schemeClr val="tx1"/>
                </a:solidFill>
              </a:rPr>
              <a:t>Execution</a:t>
            </a:r>
            <a:endParaRPr lang="en-CA" dirty="0">
              <a:solidFill>
                <a:schemeClr val="tx1"/>
              </a:solidFill>
            </a:endParaRPr>
          </a:p>
        </p:txBody>
      </p:sp>
      <p:cxnSp>
        <p:nvCxnSpPr>
          <p:cNvPr id="15" name="Straight Arrow Connector 14"/>
          <p:cNvCxnSpPr/>
          <p:nvPr/>
        </p:nvCxnSpPr>
        <p:spPr>
          <a:xfrm>
            <a:off x="7145438" y="3026219"/>
            <a:ext cx="304800" cy="0"/>
          </a:xfrm>
          <a:prstGeom prst="straightConnector1">
            <a:avLst/>
          </a:prstGeom>
          <a:ln w="381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145438" y="3559619"/>
            <a:ext cx="304800" cy="0"/>
          </a:xfrm>
          <a:prstGeom prst="straightConnector1">
            <a:avLst/>
          </a:prstGeom>
          <a:ln w="381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97038" y="4397819"/>
            <a:ext cx="1143000" cy="3048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rPr>
              <a:t>ROP Queue</a:t>
            </a:r>
            <a:endParaRPr lang="en-CA" sz="1400" dirty="0">
              <a:solidFill>
                <a:schemeClr val="tx1"/>
              </a:solidFill>
            </a:endParaRPr>
          </a:p>
        </p:txBody>
      </p:sp>
      <p:sp>
        <p:nvSpPr>
          <p:cNvPr id="20" name="Rectangle 19"/>
          <p:cNvSpPr/>
          <p:nvPr/>
        </p:nvSpPr>
        <p:spPr>
          <a:xfrm>
            <a:off x="2192438" y="4093019"/>
            <a:ext cx="1447800" cy="3048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rPr>
              <a:t>ICNT</a:t>
            </a:r>
            <a:r>
              <a:rPr lang="en-CA" sz="1400" dirty="0" smtClean="0">
                <a:solidFill>
                  <a:schemeClr val="tx1"/>
                </a:solidFill>
                <a:sym typeface="Wingdings" pitchFamily="2" charset="2"/>
              </a:rPr>
              <a:t>L2 Queue</a:t>
            </a:r>
            <a:endParaRPr lang="en-CA" sz="1400" dirty="0">
              <a:solidFill>
                <a:schemeClr val="tx1"/>
              </a:solidFill>
            </a:endParaRPr>
          </a:p>
        </p:txBody>
      </p:sp>
      <p:sp>
        <p:nvSpPr>
          <p:cNvPr id="21" name="Rectangle 20"/>
          <p:cNvSpPr/>
          <p:nvPr/>
        </p:nvSpPr>
        <p:spPr>
          <a:xfrm>
            <a:off x="3945038" y="4093019"/>
            <a:ext cx="1600200" cy="3048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rPr>
              <a:t>L2</a:t>
            </a:r>
            <a:r>
              <a:rPr lang="en-CA" sz="1400" dirty="0" smtClean="0">
                <a:solidFill>
                  <a:schemeClr val="tx1"/>
                </a:solidFill>
                <a:sym typeface="Wingdings" pitchFamily="2" charset="2"/>
              </a:rPr>
              <a:t>DRAM Queue</a:t>
            </a:r>
            <a:endParaRPr lang="en-CA" sz="1400" dirty="0">
              <a:solidFill>
                <a:schemeClr val="tx1"/>
              </a:solidFill>
            </a:endParaRPr>
          </a:p>
        </p:txBody>
      </p:sp>
      <p:sp>
        <p:nvSpPr>
          <p:cNvPr id="22" name="Rectangle 21"/>
          <p:cNvSpPr/>
          <p:nvPr/>
        </p:nvSpPr>
        <p:spPr>
          <a:xfrm>
            <a:off x="5773838" y="4093019"/>
            <a:ext cx="1447800" cy="4572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sym typeface="Wingdings" pitchFamily="2" charset="2"/>
              </a:rPr>
              <a:t>DRAM Latency Queue</a:t>
            </a:r>
            <a:endParaRPr lang="en-CA" sz="1400" dirty="0">
              <a:solidFill>
                <a:schemeClr val="tx1"/>
              </a:solidFill>
            </a:endParaRPr>
          </a:p>
        </p:txBody>
      </p:sp>
      <p:cxnSp>
        <p:nvCxnSpPr>
          <p:cNvPr id="24" name="Shape 23"/>
          <p:cNvCxnSpPr>
            <a:endCxn id="18" idx="0"/>
          </p:cNvCxnSpPr>
          <p:nvPr/>
        </p:nvCxnSpPr>
        <p:spPr>
          <a:xfrm>
            <a:off x="668438" y="4245419"/>
            <a:ext cx="800100" cy="1524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18" idx="3"/>
            <a:endCxn id="20" idx="2"/>
          </p:cNvCxnSpPr>
          <p:nvPr/>
        </p:nvCxnSpPr>
        <p:spPr>
          <a:xfrm flipV="1">
            <a:off x="2040038" y="4397819"/>
            <a:ext cx="876300" cy="1524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hape 29"/>
          <p:cNvCxnSpPr>
            <a:stCxn id="20" idx="3"/>
            <a:endCxn id="9" idx="2"/>
          </p:cNvCxnSpPr>
          <p:nvPr/>
        </p:nvCxnSpPr>
        <p:spPr>
          <a:xfrm flipV="1">
            <a:off x="3640238" y="3864419"/>
            <a:ext cx="152400" cy="3810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0" idx="3"/>
            <a:endCxn id="21" idx="1"/>
          </p:cNvCxnSpPr>
          <p:nvPr/>
        </p:nvCxnSpPr>
        <p:spPr>
          <a:xfrm>
            <a:off x="3640238" y="4245419"/>
            <a:ext cx="304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1"/>
          </p:cNvCxnSpPr>
          <p:nvPr/>
        </p:nvCxnSpPr>
        <p:spPr>
          <a:xfrm>
            <a:off x="592238" y="4245419"/>
            <a:ext cx="1600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1" idx="3"/>
          </p:cNvCxnSpPr>
          <p:nvPr/>
        </p:nvCxnSpPr>
        <p:spPr>
          <a:xfrm>
            <a:off x="5545238" y="4245419"/>
            <a:ext cx="228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10" idx="2"/>
          </p:cNvCxnSpPr>
          <p:nvPr/>
        </p:nvCxnSpPr>
        <p:spPr>
          <a:xfrm flipV="1">
            <a:off x="6535838" y="3864419"/>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097438" y="3864419"/>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945038" y="2264219"/>
            <a:ext cx="1600200" cy="3048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sym typeface="Wingdings" pitchFamily="2" charset="2"/>
              </a:rPr>
              <a:t>DRAML2 Queue</a:t>
            </a:r>
            <a:endParaRPr lang="en-CA" sz="1400" dirty="0">
              <a:solidFill>
                <a:schemeClr val="tx1"/>
              </a:solidFill>
            </a:endParaRPr>
          </a:p>
        </p:txBody>
      </p:sp>
      <p:sp>
        <p:nvSpPr>
          <p:cNvPr id="73" name="Rectangle 72"/>
          <p:cNvSpPr/>
          <p:nvPr/>
        </p:nvSpPr>
        <p:spPr>
          <a:xfrm>
            <a:off x="2192438" y="2264219"/>
            <a:ext cx="1447800" cy="304800"/>
          </a:xfrm>
          <a:prstGeom prst="rect">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A" sz="1400" dirty="0" smtClean="0">
                <a:solidFill>
                  <a:schemeClr val="tx1"/>
                </a:solidFill>
                <a:sym typeface="Wingdings" pitchFamily="2" charset="2"/>
              </a:rPr>
              <a:t>L2ICNT Queue</a:t>
            </a:r>
            <a:endParaRPr lang="en-CA" sz="1400" dirty="0">
              <a:solidFill>
                <a:schemeClr val="tx1"/>
              </a:solidFill>
            </a:endParaRPr>
          </a:p>
        </p:txBody>
      </p:sp>
      <p:cxnSp>
        <p:nvCxnSpPr>
          <p:cNvPr id="74" name="Straight Arrow Connector 73"/>
          <p:cNvCxnSpPr/>
          <p:nvPr/>
        </p:nvCxnSpPr>
        <p:spPr>
          <a:xfrm flipV="1">
            <a:off x="3487838" y="2569019"/>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hape 76"/>
          <p:cNvCxnSpPr>
            <a:stCxn id="72" idx="1"/>
            <a:endCxn id="9" idx="0"/>
          </p:cNvCxnSpPr>
          <p:nvPr/>
        </p:nvCxnSpPr>
        <p:spPr>
          <a:xfrm rot="10800000" flipV="1">
            <a:off x="3792638" y="2416619"/>
            <a:ext cx="152400" cy="3810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2" idx="1"/>
            <a:endCxn id="73" idx="3"/>
          </p:cNvCxnSpPr>
          <p:nvPr/>
        </p:nvCxnSpPr>
        <p:spPr>
          <a:xfrm flipH="1">
            <a:off x="3640238" y="2416619"/>
            <a:ext cx="304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hape 82"/>
          <p:cNvCxnSpPr>
            <a:stCxn id="10" idx="0"/>
            <a:endCxn id="72" idx="3"/>
          </p:cNvCxnSpPr>
          <p:nvPr/>
        </p:nvCxnSpPr>
        <p:spPr>
          <a:xfrm rot="16200000" flipV="1">
            <a:off x="5850038" y="2111819"/>
            <a:ext cx="381000" cy="990600"/>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3" idx="1"/>
          </p:cNvCxnSpPr>
          <p:nvPr/>
        </p:nvCxnSpPr>
        <p:spPr>
          <a:xfrm flipH="1">
            <a:off x="592238" y="2416619"/>
            <a:ext cx="1600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430438" y="2416619"/>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811438" y="2416619"/>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043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572000" y="2362200"/>
            <a:ext cx="4191000" cy="3505200"/>
            <a:chOff x="2112" y="1296"/>
            <a:chExt cx="2640" cy="2208"/>
          </a:xfrm>
        </p:grpSpPr>
        <p:sp>
          <p:nvSpPr>
            <p:cNvPr id="89091" name="Rectangle 5"/>
            <p:cNvSpPr>
              <a:spLocks noChangeArrowheads="1"/>
            </p:cNvSpPr>
            <p:nvPr/>
          </p:nvSpPr>
          <p:spPr bwMode="auto">
            <a:xfrm>
              <a:off x="2688" y="1296"/>
              <a:ext cx="2064" cy="2208"/>
            </a:xfrm>
            <a:prstGeom prst="rect">
              <a:avLst/>
            </a:prstGeom>
            <a:solidFill>
              <a:srgbClr val="9999FF"/>
            </a:solidFill>
            <a:ln w="19050">
              <a:solidFill>
                <a:schemeClr val="tx1"/>
              </a:solidFill>
              <a:miter lim="800000"/>
              <a:headEnd/>
              <a:tailEnd/>
            </a:ln>
          </p:spPr>
          <p:txBody>
            <a:bodyPr wrap="none"/>
            <a:lstStyle/>
            <a:p>
              <a:pPr algn="r"/>
              <a:r>
                <a:rPr lang="en-US" sz="1600" b="1"/>
                <a:t>DRAM</a:t>
              </a:r>
            </a:p>
          </p:txBody>
        </p:sp>
        <p:sp>
          <p:nvSpPr>
            <p:cNvPr id="89092" name="Rectangle 7"/>
            <p:cNvSpPr>
              <a:spLocks noChangeArrowheads="1"/>
            </p:cNvSpPr>
            <p:nvPr/>
          </p:nvSpPr>
          <p:spPr bwMode="auto">
            <a:xfrm>
              <a:off x="3408" y="1584"/>
              <a:ext cx="1200" cy="19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Column Decoder</a:t>
              </a:r>
            </a:p>
          </p:txBody>
        </p:sp>
        <p:sp>
          <p:nvSpPr>
            <p:cNvPr id="89093" name="Rectangle 10"/>
            <p:cNvSpPr>
              <a:spLocks noChangeArrowheads="1"/>
            </p:cNvSpPr>
            <p:nvPr/>
          </p:nvSpPr>
          <p:spPr bwMode="auto">
            <a:xfrm>
              <a:off x="3456" y="2400"/>
              <a:ext cx="1152" cy="91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Memory</a:t>
              </a:r>
            </a:p>
            <a:p>
              <a:pPr algn="ctr"/>
              <a:r>
                <a:rPr lang="en-US" sz="1400" b="1"/>
                <a:t> Array </a:t>
              </a:r>
            </a:p>
          </p:txBody>
        </p:sp>
        <p:sp>
          <p:nvSpPr>
            <p:cNvPr id="89094" name="Rectangle 12"/>
            <p:cNvSpPr>
              <a:spLocks noChangeArrowheads="1"/>
            </p:cNvSpPr>
            <p:nvPr/>
          </p:nvSpPr>
          <p:spPr bwMode="auto">
            <a:xfrm rot="-5400000">
              <a:off x="2664" y="2760"/>
              <a:ext cx="912" cy="192"/>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Row Decoder</a:t>
              </a:r>
            </a:p>
          </p:txBody>
        </p:sp>
        <p:sp>
          <p:nvSpPr>
            <p:cNvPr id="89095" name="Line 13"/>
            <p:cNvSpPr>
              <a:spLocks noChangeShapeType="1"/>
            </p:cNvSpPr>
            <p:nvPr/>
          </p:nvSpPr>
          <p:spPr bwMode="auto">
            <a:xfrm>
              <a:off x="3216" y="3216"/>
              <a:ext cx="1440" cy="0"/>
            </a:xfrm>
            <a:prstGeom prst="line">
              <a:avLst/>
            </a:prstGeom>
            <a:noFill/>
            <a:ln w="28575">
              <a:solidFill>
                <a:schemeClr val="tx1"/>
              </a:solidFill>
              <a:round/>
              <a:headEnd/>
              <a:tailEnd/>
            </a:ln>
          </p:spPr>
          <p:txBody>
            <a:bodyPr/>
            <a:lstStyle/>
            <a:p>
              <a:endParaRPr lang="en-CA"/>
            </a:p>
          </p:txBody>
        </p:sp>
        <p:sp>
          <p:nvSpPr>
            <p:cNvPr id="89096" name="Line 14"/>
            <p:cNvSpPr>
              <a:spLocks noChangeShapeType="1"/>
            </p:cNvSpPr>
            <p:nvPr/>
          </p:nvSpPr>
          <p:spPr bwMode="auto">
            <a:xfrm>
              <a:off x="3216" y="3120"/>
              <a:ext cx="1440" cy="0"/>
            </a:xfrm>
            <a:prstGeom prst="line">
              <a:avLst/>
            </a:prstGeom>
            <a:noFill/>
            <a:ln w="28575">
              <a:solidFill>
                <a:schemeClr val="tx1"/>
              </a:solidFill>
              <a:round/>
              <a:headEnd/>
              <a:tailEnd/>
            </a:ln>
          </p:spPr>
          <p:txBody>
            <a:bodyPr/>
            <a:lstStyle/>
            <a:p>
              <a:endParaRPr lang="en-CA"/>
            </a:p>
          </p:txBody>
        </p:sp>
        <p:sp>
          <p:nvSpPr>
            <p:cNvPr id="89097" name="Line 15"/>
            <p:cNvSpPr>
              <a:spLocks noChangeShapeType="1"/>
            </p:cNvSpPr>
            <p:nvPr/>
          </p:nvSpPr>
          <p:spPr bwMode="auto">
            <a:xfrm>
              <a:off x="3216" y="2496"/>
              <a:ext cx="1440" cy="0"/>
            </a:xfrm>
            <a:prstGeom prst="line">
              <a:avLst/>
            </a:prstGeom>
            <a:noFill/>
            <a:ln w="28575">
              <a:solidFill>
                <a:schemeClr val="tx1"/>
              </a:solidFill>
              <a:round/>
              <a:headEnd/>
              <a:tailEnd/>
            </a:ln>
          </p:spPr>
          <p:txBody>
            <a:bodyPr/>
            <a:lstStyle/>
            <a:p>
              <a:endParaRPr lang="en-CA"/>
            </a:p>
          </p:txBody>
        </p:sp>
        <p:sp>
          <p:nvSpPr>
            <p:cNvPr id="89098" name="Rectangle 19"/>
            <p:cNvSpPr>
              <a:spLocks noChangeArrowheads="1"/>
            </p:cNvSpPr>
            <p:nvPr/>
          </p:nvSpPr>
          <p:spPr bwMode="auto">
            <a:xfrm>
              <a:off x="2448" y="2304"/>
              <a:ext cx="240" cy="144"/>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5138" name="Rectangle 18"/>
            <p:cNvSpPr>
              <a:spLocks noChangeArrowheads="1"/>
            </p:cNvSpPr>
            <p:nvPr/>
          </p:nvSpPr>
          <p:spPr bwMode="auto">
            <a:xfrm>
              <a:off x="2112" y="2064"/>
              <a:ext cx="336" cy="672"/>
            </a:xfrm>
            <a:prstGeom prst="rect">
              <a:avLst/>
            </a:prstGeom>
            <a:solidFill>
              <a:srgbClr val="969696"/>
            </a:solidFill>
            <a:ln w="28575">
              <a:solidFill>
                <a:schemeClr val="tx1"/>
              </a:solidFill>
              <a:miter lim="800000"/>
              <a:headEnd/>
              <a:tailEnd/>
            </a:ln>
            <a:effectLst/>
          </p:spPr>
          <p:txBody>
            <a:bodyPr vert="vert270" wrap="none" anchor="ctr"/>
            <a:lstStyle/>
            <a:p>
              <a:pPr algn="ctr">
                <a:defRPr/>
              </a:pPr>
              <a:r>
                <a:rPr lang="en-US" sz="1400" b="1">
                  <a:latin typeface="Arial" charset="0"/>
                </a:rPr>
                <a:t>Memory </a:t>
              </a:r>
            </a:p>
            <a:p>
              <a:pPr algn="ctr">
                <a:defRPr/>
              </a:pPr>
              <a:r>
                <a:rPr lang="en-US" sz="1400" b="1">
                  <a:latin typeface="Arial" charset="0"/>
                </a:rPr>
                <a:t>Controller</a:t>
              </a:r>
            </a:p>
          </p:txBody>
        </p:sp>
        <p:sp>
          <p:nvSpPr>
            <p:cNvPr id="89100" name="Line 22"/>
            <p:cNvSpPr>
              <a:spLocks noChangeShapeType="1"/>
            </p:cNvSpPr>
            <p:nvPr/>
          </p:nvSpPr>
          <p:spPr bwMode="auto">
            <a:xfrm>
              <a:off x="3552" y="1776"/>
              <a:ext cx="0" cy="1584"/>
            </a:xfrm>
            <a:prstGeom prst="line">
              <a:avLst/>
            </a:prstGeom>
            <a:noFill/>
            <a:ln w="28575">
              <a:solidFill>
                <a:schemeClr val="tx1"/>
              </a:solidFill>
              <a:round/>
              <a:headEnd/>
              <a:tailEnd/>
            </a:ln>
          </p:spPr>
          <p:txBody>
            <a:bodyPr/>
            <a:lstStyle/>
            <a:p>
              <a:endParaRPr lang="en-CA"/>
            </a:p>
          </p:txBody>
        </p:sp>
        <p:sp>
          <p:nvSpPr>
            <p:cNvPr id="89101" name="Line 23"/>
            <p:cNvSpPr>
              <a:spLocks noChangeShapeType="1"/>
            </p:cNvSpPr>
            <p:nvPr/>
          </p:nvSpPr>
          <p:spPr bwMode="auto">
            <a:xfrm>
              <a:off x="3648" y="1776"/>
              <a:ext cx="0" cy="1584"/>
            </a:xfrm>
            <a:prstGeom prst="line">
              <a:avLst/>
            </a:prstGeom>
            <a:noFill/>
            <a:ln w="28575">
              <a:solidFill>
                <a:schemeClr val="tx1"/>
              </a:solidFill>
              <a:round/>
              <a:headEnd/>
              <a:tailEnd/>
            </a:ln>
          </p:spPr>
          <p:txBody>
            <a:bodyPr/>
            <a:lstStyle/>
            <a:p>
              <a:endParaRPr lang="en-CA"/>
            </a:p>
          </p:txBody>
        </p:sp>
        <p:sp>
          <p:nvSpPr>
            <p:cNvPr id="89102" name="Line 24"/>
            <p:cNvSpPr>
              <a:spLocks noChangeShapeType="1"/>
            </p:cNvSpPr>
            <p:nvPr/>
          </p:nvSpPr>
          <p:spPr bwMode="auto">
            <a:xfrm>
              <a:off x="4416" y="1776"/>
              <a:ext cx="0" cy="1584"/>
            </a:xfrm>
            <a:prstGeom prst="line">
              <a:avLst/>
            </a:prstGeom>
            <a:noFill/>
            <a:ln w="28575">
              <a:solidFill>
                <a:schemeClr val="tx1"/>
              </a:solidFill>
              <a:round/>
              <a:headEnd/>
              <a:tailEnd/>
            </a:ln>
          </p:spPr>
          <p:txBody>
            <a:bodyPr/>
            <a:lstStyle/>
            <a:p>
              <a:endParaRPr lang="en-CA"/>
            </a:p>
          </p:txBody>
        </p:sp>
        <p:sp>
          <p:nvSpPr>
            <p:cNvPr id="89103" name="Line 25"/>
            <p:cNvSpPr>
              <a:spLocks noChangeShapeType="1"/>
            </p:cNvSpPr>
            <p:nvPr/>
          </p:nvSpPr>
          <p:spPr bwMode="auto">
            <a:xfrm>
              <a:off x="4512" y="1776"/>
              <a:ext cx="0" cy="1584"/>
            </a:xfrm>
            <a:prstGeom prst="line">
              <a:avLst/>
            </a:prstGeom>
            <a:noFill/>
            <a:ln w="28575">
              <a:solidFill>
                <a:schemeClr val="tx1"/>
              </a:solidFill>
              <a:round/>
              <a:headEnd/>
              <a:tailEnd/>
            </a:ln>
          </p:spPr>
          <p:txBody>
            <a:bodyPr/>
            <a:lstStyle/>
            <a:p>
              <a:endParaRPr lang="en-CA"/>
            </a:p>
          </p:txBody>
        </p:sp>
        <p:sp>
          <p:nvSpPr>
            <p:cNvPr id="89104" name="Rectangle 8"/>
            <p:cNvSpPr>
              <a:spLocks noChangeArrowheads="1"/>
            </p:cNvSpPr>
            <p:nvPr/>
          </p:nvSpPr>
          <p:spPr bwMode="auto">
            <a:xfrm>
              <a:off x="3408" y="1872"/>
              <a:ext cx="1200" cy="240"/>
            </a:xfrm>
            <a:prstGeom prst="rect">
              <a:avLst/>
            </a:prstGeom>
            <a:solidFill>
              <a:schemeClr val="bg1"/>
            </a:solidFill>
            <a:ln w="28575">
              <a:solidFill>
                <a:schemeClr val="tx1"/>
              </a:solidFill>
              <a:miter lim="800000"/>
              <a:headEnd/>
              <a:tailEnd/>
            </a:ln>
          </p:spPr>
          <p:txBody>
            <a:bodyPr wrap="none" lIns="45720" rIns="45720" anchor="ctr"/>
            <a:lstStyle/>
            <a:p>
              <a:pPr algn="ctr"/>
              <a:r>
                <a:rPr lang="en-US" sz="1400" b="1"/>
                <a:t>Row Buffer</a:t>
              </a:r>
            </a:p>
          </p:txBody>
        </p:sp>
        <p:sp>
          <p:nvSpPr>
            <p:cNvPr id="89105" name="Line 26"/>
            <p:cNvSpPr>
              <a:spLocks noChangeShapeType="1"/>
            </p:cNvSpPr>
            <p:nvPr/>
          </p:nvSpPr>
          <p:spPr bwMode="auto">
            <a:xfrm>
              <a:off x="3216" y="2592"/>
              <a:ext cx="1440" cy="0"/>
            </a:xfrm>
            <a:prstGeom prst="line">
              <a:avLst/>
            </a:prstGeom>
            <a:noFill/>
            <a:ln w="28575">
              <a:solidFill>
                <a:schemeClr val="tx1"/>
              </a:solidFill>
              <a:round/>
              <a:headEnd/>
              <a:tailEnd/>
            </a:ln>
          </p:spPr>
          <p:txBody>
            <a:bodyPr/>
            <a:lstStyle/>
            <a:p>
              <a:endParaRPr lang="en-CA"/>
            </a:p>
          </p:txBody>
        </p:sp>
      </p:grpSp>
      <p:grpSp>
        <p:nvGrpSpPr>
          <p:cNvPr id="3" name="Group 36"/>
          <p:cNvGrpSpPr>
            <a:grpSpLocks/>
          </p:cNvGrpSpPr>
          <p:nvPr/>
        </p:nvGrpSpPr>
        <p:grpSpPr bwMode="auto">
          <a:xfrm>
            <a:off x="4810125" y="3276600"/>
            <a:ext cx="3875088" cy="2286000"/>
            <a:chOff x="2263" y="1872"/>
            <a:chExt cx="2441" cy="1440"/>
          </a:xfrm>
        </p:grpSpPr>
        <p:sp>
          <p:nvSpPr>
            <p:cNvPr id="89107" name="AutoShape 11"/>
            <p:cNvSpPr>
              <a:spLocks noChangeArrowheads="1"/>
            </p:cNvSpPr>
            <p:nvPr/>
          </p:nvSpPr>
          <p:spPr bwMode="auto">
            <a:xfrm>
              <a:off x="3360" y="2112"/>
              <a:ext cx="1344" cy="480"/>
            </a:xfrm>
            <a:prstGeom prst="upArrow">
              <a:avLst>
                <a:gd name="adj1" fmla="val 53120"/>
                <a:gd name="adj2" fmla="val 36111"/>
              </a:avLst>
            </a:prstGeom>
            <a:solidFill>
              <a:srgbClr val="FF7C80"/>
            </a:solidFill>
            <a:ln w="19050">
              <a:solidFill>
                <a:schemeClr val="tx1"/>
              </a:solidFill>
              <a:miter lim="800000"/>
              <a:headEnd/>
              <a:tailEnd/>
            </a:ln>
          </p:spPr>
          <p:txBody>
            <a:bodyPr vert="eaVert" wrap="none" anchor="ctr"/>
            <a:lstStyle/>
            <a:p>
              <a:endParaRPr lang="en-US"/>
            </a:p>
          </p:txBody>
        </p:sp>
        <p:sp>
          <p:nvSpPr>
            <p:cNvPr id="89108" name="Line 16"/>
            <p:cNvSpPr>
              <a:spLocks noChangeShapeType="1"/>
            </p:cNvSpPr>
            <p:nvPr/>
          </p:nvSpPr>
          <p:spPr bwMode="auto">
            <a:xfrm>
              <a:off x="3216" y="2592"/>
              <a:ext cx="1440" cy="0"/>
            </a:xfrm>
            <a:prstGeom prst="line">
              <a:avLst/>
            </a:prstGeom>
            <a:noFill/>
            <a:ln w="57150">
              <a:solidFill>
                <a:srgbClr val="FF0000"/>
              </a:solidFill>
              <a:round/>
              <a:headEnd/>
              <a:tailEnd/>
            </a:ln>
          </p:spPr>
          <p:txBody>
            <a:bodyPr/>
            <a:lstStyle/>
            <a:p>
              <a:endParaRPr lang="en-CA"/>
            </a:p>
          </p:txBody>
        </p:sp>
        <p:sp>
          <p:nvSpPr>
            <p:cNvPr id="89109" name="Rectangle 28"/>
            <p:cNvSpPr>
              <a:spLocks noChangeArrowheads="1"/>
            </p:cNvSpPr>
            <p:nvPr/>
          </p:nvSpPr>
          <p:spPr bwMode="auto">
            <a:xfrm>
              <a:off x="3409"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sp>
          <p:nvSpPr>
            <p:cNvPr id="89110" name="Rectangle 29"/>
            <p:cNvSpPr>
              <a:spLocks noChangeArrowheads="1"/>
            </p:cNvSpPr>
            <p:nvPr/>
          </p:nvSpPr>
          <p:spPr bwMode="auto">
            <a:xfrm rot="-5400000">
              <a:off x="2664" y="2760"/>
              <a:ext cx="912"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Row Decoder</a:t>
              </a:r>
            </a:p>
          </p:txBody>
        </p:sp>
        <p:sp>
          <p:nvSpPr>
            <p:cNvPr id="89111" name="AutoShape 32"/>
            <p:cNvSpPr>
              <a:spLocks noChangeArrowheads="1"/>
            </p:cNvSpPr>
            <p:nvPr/>
          </p:nvSpPr>
          <p:spPr bwMode="auto">
            <a:xfrm rot="14781946" flipH="1">
              <a:off x="2359" y="2100"/>
              <a:ext cx="672" cy="864"/>
            </a:xfrm>
            <a:custGeom>
              <a:avLst/>
              <a:gdLst>
                <a:gd name="T0" fmla="*/ 19 w 21600"/>
                <a:gd name="T1" fmla="*/ 7 h 21600"/>
                <a:gd name="T2" fmla="*/ 12 w 21600"/>
                <a:gd name="T3" fmla="*/ 3 h 21600"/>
                <a:gd name="T4" fmla="*/ 16 w 21600"/>
                <a:gd name="T5" fmla="*/ 10 h 21600"/>
                <a:gd name="T6" fmla="*/ 23 w 21600"/>
                <a:gd name="T7" fmla="*/ 20 h 21600"/>
                <a:gd name="T8" fmla="*/ 19 w 21600"/>
                <a:gd name="T9" fmla="*/ 26 h 21600"/>
                <a:gd name="T10" fmla="*/ 15 w 21600"/>
                <a:gd name="T11" fmla="*/ 18 h 21600"/>
                <a:gd name="T12" fmla="*/ 0 60000 65536"/>
                <a:gd name="T13" fmla="*/ 0 60000 65536"/>
                <a:gd name="T14" fmla="*/ 0 60000 65536"/>
                <a:gd name="T15" fmla="*/ 0 60000 65536"/>
                <a:gd name="T16" fmla="*/ 0 60000 65536"/>
                <a:gd name="T17" fmla="*/ 0 60000 65536"/>
                <a:gd name="T18" fmla="*/ 3150 w 21600"/>
                <a:gd name="T19" fmla="*/ 3175 h 21600"/>
                <a:gd name="T20" fmla="*/ 18450 w 21600"/>
                <a:gd name="T21" fmla="*/ 18425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198" y="11641"/>
                  </a:moveTo>
                  <a:cubicBezTo>
                    <a:pt x="18230" y="11362"/>
                    <a:pt x="18246" y="11081"/>
                    <a:pt x="18246" y="10800"/>
                  </a:cubicBezTo>
                  <a:cubicBezTo>
                    <a:pt x="18246" y="7075"/>
                    <a:pt x="15494" y="3924"/>
                    <a:pt x="11803" y="3421"/>
                  </a:cubicBezTo>
                  <a:lnTo>
                    <a:pt x="12256" y="98"/>
                  </a:lnTo>
                  <a:cubicBezTo>
                    <a:pt x="17608" y="826"/>
                    <a:pt x="21600" y="5398"/>
                    <a:pt x="21600" y="10800"/>
                  </a:cubicBezTo>
                  <a:cubicBezTo>
                    <a:pt x="21600" y="11208"/>
                    <a:pt x="21576" y="11615"/>
                    <a:pt x="21530" y="12021"/>
                  </a:cubicBezTo>
                  <a:lnTo>
                    <a:pt x="24213" y="12326"/>
                  </a:lnTo>
                  <a:lnTo>
                    <a:pt x="19369" y="16180"/>
                  </a:lnTo>
                  <a:lnTo>
                    <a:pt x="15515" y="11336"/>
                  </a:lnTo>
                  <a:lnTo>
                    <a:pt x="18198" y="11641"/>
                  </a:lnTo>
                  <a:close/>
                </a:path>
              </a:pathLst>
            </a:custGeom>
            <a:solidFill>
              <a:srgbClr val="99FF99"/>
            </a:solidFill>
            <a:ln w="28575">
              <a:solidFill>
                <a:schemeClr val="tx1"/>
              </a:solidFill>
              <a:miter lim="800000"/>
              <a:headEnd/>
              <a:tailEnd/>
            </a:ln>
          </p:spPr>
          <p:txBody>
            <a:bodyPr wrap="none" anchor="ctr"/>
            <a:lstStyle/>
            <a:p>
              <a:endParaRPr lang="en-CA"/>
            </a:p>
          </p:txBody>
        </p:sp>
      </p:grpSp>
      <p:grpSp>
        <p:nvGrpSpPr>
          <p:cNvPr id="4" name="Group 46"/>
          <p:cNvGrpSpPr>
            <a:grpSpLocks/>
          </p:cNvGrpSpPr>
          <p:nvPr/>
        </p:nvGrpSpPr>
        <p:grpSpPr bwMode="auto">
          <a:xfrm>
            <a:off x="6629400" y="2819400"/>
            <a:ext cx="1905000" cy="838200"/>
            <a:chOff x="3408" y="1584"/>
            <a:chExt cx="1200" cy="528"/>
          </a:xfrm>
        </p:grpSpPr>
        <p:sp>
          <p:nvSpPr>
            <p:cNvPr id="89113" name="Rectangle 42"/>
            <p:cNvSpPr>
              <a:spLocks noChangeArrowheads="1"/>
            </p:cNvSpPr>
            <p:nvPr/>
          </p:nvSpPr>
          <p:spPr bwMode="auto">
            <a:xfrm>
              <a:off x="3408" y="1584"/>
              <a:ext cx="1200"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Column Decoder</a:t>
              </a:r>
            </a:p>
          </p:txBody>
        </p:sp>
        <p:sp>
          <p:nvSpPr>
            <p:cNvPr id="89114" name="Rectangle 43"/>
            <p:cNvSpPr>
              <a:spLocks noChangeArrowheads="1"/>
            </p:cNvSpPr>
            <p:nvPr/>
          </p:nvSpPr>
          <p:spPr bwMode="auto">
            <a:xfrm>
              <a:off x="3408"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grpSp>
      <p:grpSp>
        <p:nvGrpSpPr>
          <p:cNvPr id="5" name="Group 40"/>
          <p:cNvGrpSpPr>
            <a:grpSpLocks/>
          </p:cNvGrpSpPr>
          <p:nvPr/>
        </p:nvGrpSpPr>
        <p:grpSpPr bwMode="auto">
          <a:xfrm>
            <a:off x="4676775" y="2743200"/>
            <a:ext cx="3857625" cy="1295400"/>
            <a:chOff x="2178" y="1536"/>
            <a:chExt cx="2430" cy="816"/>
          </a:xfrm>
        </p:grpSpPr>
        <p:sp>
          <p:nvSpPr>
            <p:cNvPr id="89116" name="AutoShape 34"/>
            <p:cNvSpPr>
              <a:spLocks noChangeArrowheads="1"/>
            </p:cNvSpPr>
            <p:nvPr/>
          </p:nvSpPr>
          <p:spPr bwMode="auto">
            <a:xfrm rot="-4661136">
              <a:off x="2544" y="1248"/>
              <a:ext cx="816" cy="1392"/>
            </a:xfrm>
            <a:custGeom>
              <a:avLst/>
              <a:gdLst>
                <a:gd name="T0" fmla="*/ 27 w 21600"/>
                <a:gd name="T1" fmla="*/ 15 h 21600"/>
                <a:gd name="T2" fmla="*/ 16 w 21600"/>
                <a:gd name="T3" fmla="*/ 6 h 21600"/>
                <a:gd name="T4" fmla="*/ 24 w 21600"/>
                <a:gd name="T5" fmla="*/ 23 h 21600"/>
                <a:gd name="T6" fmla="*/ 35 w 21600"/>
                <a:gd name="T7" fmla="*/ 50 h 21600"/>
                <a:gd name="T8" fmla="*/ 28 w 21600"/>
                <a:gd name="T9" fmla="*/ 66 h 21600"/>
                <a:gd name="T10" fmla="*/ 23 w 21600"/>
                <a:gd name="T11" fmla="*/ 47 h 21600"/>
                <a:gd name="T12" fmla="*/ 0 60000 65536"/>
                <a:gd name="T13" fmla="*/ 0 60000 65536"/>
                <a:gd name="T14" fmla="*/ 0 60000 65536"/>
                <a:gd name="T15" fmla="*/ 0 60000 65536"/>
                <a:gd name="T16" fmla="*/ 0 60000 65536"/>
                <a:gd name="T17" fmla="*/ 0 60000 65536"/>
                <a:gd name="T18" fmla="*/ 3150 w 21600"/>
                <a:gd name="T19" fmla="*/ 3166 h 21600"/>
                <a:gd name="T20" fmla="*/ 18450 w 21600"/>
                <a:gd name="T21" fmla="*/ 1843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1" y="11602"/>
                  </a:moveTo>
                  <a:cubicBezTo>
                    <a:pt x="18858" y="11336"/>
                    <a:pt x="18872" y="11068"/>
                    <a:pt x="18872" y="10800"/>
                  </a:cubicBezTo>
                  <a:cubicBezTo>
                    <a:pt x="18872" y="6455"/>
                    <a:pt x="15434" y="2890"/>
                    <a:pt x="11092" y="2733"/>
                  </a:cubicBezTo>
                  <a:lnTo>
                    <a:pt x="11191" y="7"/>
                  </a:lnTo>
                  <a:cubicBezTo>
                    <a:pt x="17000" y="218"/>
                    <a:pt x="21600" y="4987"/>
                    <a:pt x="21600" y="10800"/>
                  </a:cubicBezTo>
                  <a:cubicBezTo>
                    <a:pt x="21600" y="11158"/>
                    <a:pt x="21582" y="11517"/>
                    <a:pt x="21546" y="11874"/>
                  </a:cubicBezTo>
                  <a:lnTo>
                    <a:pt x="24233" y="12142"/>
                  </a:lnTo>
                  <a:lnTo>
                    <a:pt x="19785" y="15782"/>
                  </a:lnTo>
                  <a:lnTo>
                    <a:pt x="16145" y="11334"/>
                  </a:lnTo>
                  <a:lnTo>
                    <a:pt x="18831" y="11602"/>
                  </a:lnTo>
                  <a:close/>
                </a:path>
              </a:pathLst>
            </a:custGeom>
            <a:solidFill>
              <a:srgbClr val="99FF99"/>
            </a:solidFill>
            <a:ln w="28575">
              <a:solidFill>
                <a:schemeClr val="tx1"/>
              </a:solidFill>
              <a:miter lim="800000"/>
              <a:headEnd/>
              <a:tailEnd/>
            </a:ln>
          </p:spPr>
          <p:txBody>
            <a:bodyPr wrap="none" anchor="ctr"/>
            <a:lstStyle/>
            <a:p>
              <a:endParaRPr lang="en-CA"/>
            </a:p>
          </p:txBody>
        </p:sp>
        <p:sp>
          <p:nvSpPr>
            <p:cNvPr id="89117" name="Rectangle 35"/>
            <p:cNvSpPr>
              <a:spLocks noChangeArrowheads="1"/>
            </p:cNvSpPr>
            <p:nvPr/>
          </p:nvSpPr>
          <p:spPr bwMode="auto">
            <a:xfrm>
              <a:off x="3408" y="1584"/>
              <a:ext cx="1200" cy="192"/>
            </a:xfrm>
            <a:prstGeom prst="rect">
              <a:avLst/>
            </a:prstGeom>
            <a:solidFill>
              <a:srgbClr val="99FF99"/>
            </a:solidFill>
            <a:ln w="28575">
              <a:solidFill>
                <a:schemeClr val="tx1"/>
              </a:solidFill>
              <a:miter lim="800000"/>
              <a:headEnd/>
              <a:tailEnd/>
            </a:ln>
          </p:spPr>
          <p:txBody>
            <a:bodyPr wrap="none" lIns="45720" rIns="45720" anchor="ctr"/>
            <a:lstStyle/>
            <a:p>
              <a:pPr algn="ctr"/>
              <a:r>
                <a:rPr lang="en-US" sz="1400" b="1"/>
                <a:t>Column Decoder</a:t>
              </a:r>
            </a:p>
          </p:txBody>
        </p:sp>
        <p:sp>
          <p:nvSpPr>
            <p:cNvPr id="89118" name="Rectangle 37"/>
            <p:cNvSpPr>
              <a:spLocks noChangeArrowheads="1"/>
            </p:cNvSpPr>
            <p:nvPr/>
          </p:nvSpPr>
          <p:spPr bwMode="auto">
            <a:xfrm>
              <a:off x="3408" y="1872"/>
              <a:ext cx="1200" cy="240"/>
            </a:xfrm>
            <a:prstGeom prst="rect">
              <a:avLst/>
            </a:prstGeom>
            <a:solidFill>
              <a:srgbClr val="FF7C80"/>
            </a:solidFill>
            <a:ln w="28575">
              <a:solidFill>
                <a:schemeClr val="tx1"/>
              </a:solidFill>
              <a:miter lim="800000"/>
              <a:headEnd/>
              <a:tailEnd/>
            </a:ln>
          </p:spPr>
          <p:txBody>
            <a:bodyPr wrap="none" lIns="45720" rIns="45720" anchor="ctr"/>
            <a:lstStyle/>
            <a:p>
              <a:pPr algn="ctr"/>
              <a:r>
                <a:rPr lang="en-US" sz="1400" b="1"/>
                <a:t>Row Buffer</a:t>
              </a:r>
            </a:p>
          </p:txBody>
        </p:sp>
        <p:sp>
          <p:nvSpPr>
            <p:cNvPr id="89119" name="AutoShape 38"/>
            <p:cNvSpPr>
              <a:spLocks noChangeArrowheads="1"/>
            </p:cNvSpPr>
            <p:nvPr/>
          </p:nvSpPr>
          <p:spPr bwMode="auto">
            <a:xfrm rot="6198215">
              <a:off x="2499" y="1272"/>
              <a:ext cx="736" cy="1377"/>
            </a:xfrm>
            <a:custGeom>
              <a:avLst/>
              <a:gdLst>
                <a:gd name="T0" fmla="*/ 22 w 21600"/>
                <a:gd name="T1" fmla="*/ 15 h 21600"/>
                <a:gd name="T2" fmla="*/ 13 w 21600"/>
                <a:gd name="T3" fmla="*/ 6 h 21600"/>
                <a:gd name="T4" fmla="*/ 20 w 21600"/>
                <a:gd name="T5" fmla="*/ 22 h 21600"/>
                <a:gd name="T6" fmla="*/ 28 w 21600"/>
                <a:gd name="T7" fmla="*/ 49 h 21600"/>
                <a:gd name="T8" fmla="*/ 23 w 21600"/>
                <a:gd name="T9" fmla="*/ 64 h 21600"/>
                <a:gd name="T10" fmla="*/ 19 w 21600"/>
                <a:gd name="T11" fmla="*/ 46 h 21600"/>
                <a:gd name="T12" fmla="*/ 0 60000 65536"/>
                <a:gd name="T13" fmla="*/ 0 60000 65536"/>
                <a:gd name="T14" fmla="*/ 0 60000 65536"/>
                <a:gd name="T15" fmla="*/ 0 60000 65536"/>
                <a:gd name="T16" fmla="*/ 0 60000 65536"/>
                <a:gd name="T17" fmla="*/ 0 60000 65536"/>
                <a:gd name="T18" fmla="*/ 3170 w 21600"/>
                <a:gd name="T19" fmla="*/ 3169 h 21600"/>
                <a:gd name="T20" fmla="*/ 18430 w 21600"/>
                <a:gd name="T21" fmla="*/ 1843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831" y="11602"/>
                  </a:moveTo>
                  <a:cubicBezTo>
                    <a:pt x="18858" y="11336"/>
                    <a:pt x="18872" y="11068"/>
                    <a:pt x="18872" y="10800"/>
                  </a:cubicBezTo>
                  <a:cubicBezTo>
                    <a:pt x="18872" y="6455"/>
                    <a:pt x="15434" y="2890"/>
                    <a:pt x="11092" y="2733"/>
                  </a:cubicBezTo>
                  <a:lnTo>
                    <a:pt x="11191" y="7"/>
                  </a:lnTo>
                  <a:cubicBezTo>
                    <a:pt x="17000" y="218"/>
                    <a:pt x="21600" y="4987"/>
                    <a:pt x="21600" y="10800"/>
                  </a:cubicBezTo>
                  <a:cubicBezTo>
                    <a:pt x="21600" y="11158"/>
                    <a:pt x="21582" y="11517"/>
                    <a:pt x="21546" y="11874"/>
                  </a:cubicBezTo>
                  <a:lnTo>
                    <a:pt x="24233" y="12142"/>
                  </a:lnTo>
                  <a:lnTo>
                    <a:pt x="19785" y="15782"/>
                  </a:lnTo>
                  <a:lnTo>
                    <a:pt x="16145" y="11334"/>
                  </a:lnTo>
                  <a:lnTo>
                    <a:pt x="18831" y="11602"/>
                  </a:lnTo>
                  <a:close/>
                </a:path>
              </a:pathLst>
            </a:custGeom>
            <a:solidFill>
              <a:srgbClr val="FF7C80"/>
            </a:solidFill>
            <a:ln w="28575">
              <a:solidFill>
                <a:schemeClr val="tx1"/>
              </a:solidFill>
              <a:miter lim="800000"/>
              <a:headEnd/>
              <a:tailEnd/>
            </a:ln>
          </p:spPr>
          <p:txBody>
            <a:bodyPr wrap="none" anchor="ctr"/>
            <a:lstStyle/>
            <a:p>
              <a:endParaRPr lang="en-CA"/>
            </a:p>
          </p:txBody>
        </p:sp>
      </p:grpSp>
      <p:sp>
        <p:nvSpPr>
          <p:cNvPr id="39" name="Rectangle 6"/>
          <p:cNvSpPr txBox="1">
            <a:spLocks noChangeArrowheads="1"/>
          </p:cNvSpPr>
          <p:nvPr/>
        </p:nvSpPr>
        <p:spPr bwMode="auto">
          <a:xfrm>
            <a:off x="-2590800" y="-172021"/>
            <a:ext cx="8229600" cy="1143000"/>
          </a:xfrm>
          <a:prstGeom prst="rect">
            <a:avLst/>
          </a:prstGeom>
          <a:noFill/>
          <a:ln w="9525">
            <a:noFill/>
            <a:miter lim="800000"/>
            <a:headEnd/>
            <a:tailEnd/>
          </a:ln>
        </p:spPr>
        <p:txBody>
          <a:bodyPr anchor="ctr"/>
          <a:lstStyle/>
          <a:p>
            <a:pPr algn="ctr" defTabSz="457200" eaLnBrk="0" hangingPunct="0">
              <a:defRPr/>
            </a:pPr>
            <a:r>
              <a:rPr lang="en-US" sz="2800" b="1" dirty="0">
                <a:solidFill>
                  <a:schemeClr val="accent6"/>
                </a:solidFill>
                <a:latin typeface="+mj-lt"/>
                <a:ea typeface="+mj-ea"/>
                <a:cs typeface="+mj-cs"/>
              </a:rPr>
              <a:t>DRAM Access </a:t>
            </a:r>
          </a:p>
        </p:txBody>
      </p:sp>
      <p:sp>
        <p:nvSpPr>
          <p:cNvPr id="41" name="AutoShape 11"/>
          <p:cNvSpPr>
            <a:spLocks noChangeArrowheads="1"/>
          </p:cNvSpPr>
          <p:nvPr/>
        </p:nvSpPr>
        <p:spPr bwMode="auto">
          <a:xfrm rot="10800000">
            <a:off x="6553200" y="3657600"/>
            <a:ext cx="2133600" cy="762000"/>
          </a:xfrm>
          <a:prstGeom prst="upArrow">
            <a:avLst>
              <a:gd name="adj1" fmla="val 53120"/>
              <a:gd name="adj2" fmla="val 36111"/>
            </a:avLst>
          </a:prstGeom>
          <a:solidFill>
            <a:srgbClr val="FF7C80"/>
          </a:solidFill>
          <a:ln w="19050">
            <a:solidFill>
              <a:schemeClr val="tx1"/>
            </a:solidFill>
            <a:miter lim="800000"/>
            <a:headEnd/>
            <a:tailEnd/>
          </a:ln>
        </p:spPr>
        <p:txBody>
          <a:bodyPr vert="eaVert" wrap="none" anchor="ctr"/>
          <a:lstStyle/>
          <a:p>
            <a:endParaRPr lang="en-US"/>
          </a:p>
        </p:txBody>
      </p:sp>
      <p:sp>
        <p:nvSpPr>
          <p:cNvPr id="43" name="Rectangle 7"/>
          <p:cNvSpPr txBox="1">
            <a:spLocks noChangeArrowheads="1"/>
          </p:cNvSpPr>
          <p:nvPr/>
        </p:nvSpPr>
        <p:spPr bwMode="auto">
          <a:xfrm>
            <a:off x="191289" y="1051105"/>
            <a:ext cx="4419600" cy="4525963"/>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2800" dirty="0">
                <a:solidFill>
                  <a:srgbClr val="000000"/>
                </a:solidFill>
                <a:latin typeface="+mn-lt"/>
              </a:rPr>
              <a:t>Row access </a:t>
            </a:r>
          </a:p>
          <a:p>
            <a:pPr marL="742950" lvl="1" indent="-285750" defTabSz="457200" eaLnBrk="0" hangingPunct="0">
              <a:spcBef>
                <a:spcPct val="20000"/>
              </a:spcBef>
              <a:buFont typeface="Arial" pitchFamily="34" charset="0"/>
              <a:buChar char="–"/>
            </a:pPr>
            <a:r>
              <a:rPr lang="en-US" sz="2400" dirty="0">
                <a:solidFill>
                  <a:srgbClr val="000000"/>
                </a:solidFill>
                <a:latin typeface="+mn-lt"/>
              </a:rPr>
              <a:t> Activate a row or page of a DRAM bank</a:t>
            </a:r>
          </a:p>
          <a:p>
            <a:pPr marL="742950" lvl="1" indent="-285750" defTabSz="457200" eaLnBrk="0" hangingPunct="0">
              <a:spcBef>
                <a:spcPct val="20000"/>
              </a:spcBef>
              <a:buFont typeface="Arial" pitchFamily="34" charset="0"/>
              <a:buChar char="–"/>
            </a:pPr>
            <a:r>
              <a:rPr lang="en-US" sz="2400" dirty="0">
                <a:solidFill>
                  <a:srgbClr val="000000"/>
                </a:solidFill>
                <a:latin typeface="+mn-lt"/>
              </a:rPr>
              <a:t>Load it to row buffer</a:t>
            </a:r>
          </a:p>
          <a:p>
            <a:pPr marL="342900" indent="-342900" defTabSz="457200" eaLnBrk="0" hangingPunct="0">
              <a:spcBef>
                <a:spcPct val="20000"/>
              </a:spcBef>
              <a:buFont typeface="Arial" pitchFamily="34" charset="0"/>
              <a:buChar char="•"/>
            </a:pPr>
            <a:r>
              <a:rPr lang="en-US" sz="2800" dirty="0">
                <a:solidFill>
                  <a:srgbClr val="000000"/>
                </a:solidFill>
                <a:latin typeface="+mn-lt"/>
              </a:rPr>
              <a:t>Column access</a:t>
            </a:r>
          </a:p>
          <a:p>
            <a:pPr marL="742950" lvl="1" indent="-285750" defTabSz="457200" eaLnBrk="0" hangingPunct="0">
              <a:spcBef>
                <a:spcPct val="20000"/>
              </a:spcBef>
              <a:buFont typeface="Arial" pitchFamily="34" charset="0"/>
              <a:buChar char="–"/>
            </a:pPr>
            <a:r>
              <a:rPr lang="en-US" sz="2400" dirty="0">
                <a:solidFill>
                  <a:srgbClr val="000000"/>
                </a:solidFill>
                <a:latin typeface="+mn-lt"/>
              </a:rPr>
              <a:t> Select and return a block of data in row buffer</a:t>
            </a:r>
          </a:p>
          <a:p>
            <a:pPr marL="342900" indent="-342900" defTabSz="457200" eaLnBrk="0" hangingPunct="0">
              <a:spcBef>
                <a:spcPct val="20000"/>
              </a:spcBef>
              <a:buFont typeface="Arial" pitchFamily="34" charset="0"/>
              <a:buChar char="•"/>
            </a:pPr>
            <a:r>
              <a:rPr lang="en-US" sz="2800" dirty="0" err="1">
                <a:solidFill>
                  <a:srgbClr val="000000"/>
                </a:solidFill>
                <a:latin typeface="+mn-lt"/>
              </a:rPr>
              <a:t>Precharge</a:t>
            </a:r>
            <a:endParaRPr lang="en-US" sz="2800" dirty="0">
              <a:solidFill>
                <a:srgbClr val="000000"/>
              </a:solidFill>
              <a:latin typeface="+mn-lt"/>
            </a:endParaRPr>
          </a:p>
          <a:p>
            <a:pPr marL="742950" lvl="1" indent="-285750" defTabSz="457200" eaLnBrk="0" hangingPunct="0">
              <a:spcBef>
                <a:spcPct val="20000"/>
              </a:spcBef>
              <a:buFont typeface="Arial" pitchFamily="34" charset="0"/>
              <a:buChar char="–"/>
            </a:pPr>
            <a:r>
              <a:rPr lang="en-US" sz="2400" dirty="0">
                <a:solidFill>
                  <a:srgbClr val="000000"/>
                </a:solidFill>
                <a:latin typeface="+mn-lt"/>
              </a:rPr>
              <a:t>Write back the opened row into DRAM </a:t>
            </a:r>
          </a:p>
          <a:p>
            <a:pPr marL="742950" lvl="1" indent="-285750" defTabSz="457200" eaLnBrk="0" hangingPunct="0">
              <a:spcBef>
                <a:spcPct val="20000"/>
              </a:spcBef>
              <a:buFont typeface="Arial" pitchFamily="34" charset="0"/>
              <a:buChar char="–"/>
            </a:pPr>
            <a:r>
              <a:rPr lang="en-US" sz="2400" dirty="0">
                <a:solidFill>
                  <a:srgbClr val="000000"/>
                </a:solidFill>
                <a:latin typeface="+mn-lt"/>
              </a:rPr>
              <a:t>Otherwise it will be lost!</a:t>
            </a:r>
          </a:p>
          <a:p>
            <a:pPr marL="342900" indent="-342900" defTabSz="457200" eaLnBrk="0" hangingPunct="0">
              <a:spcBef>
                <a:spcPct val="20000"/>
              </a:spcBef>
              <a:buFont typeface="Arial" pitchFamily="34" charset="0"/>
              <a:buNone/>
            </a:pPr>
            <a:endParaRPr lang="en-US" sz="2800" dirty="0">
              <a:latin typeface="+mn-lt"/>
            </a:endParaRPr>
          </a:p>
        </p:txBody>
      </p:sp>
    </p:spTree>
    <p:extLst>
      <p:ext uri="{BB962C8B-B14F-4D97-AF65-F5344CB8AC3E}">
        <p14:creationId xmlns:p14="http://schemas.microsoft.com/office/powerpoint/2010/main" val="196391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a:xfrm>
            <a:off x="181337" y="171450"/>
            <a:ext cx="8229600" cy="426142"/>
          </a:xfrm>
        </p:spPr>
        <p:txBody>
          <a:bodyPr/>
          <a:lstStyle/>
          <a:p>
            <a:r>
              <a:rPr lang="en-US" altLang="ko-KR" dirty="0">
                <a:solidFill>
                  <a:schemeClr val="accent6"/>
                </a:solidFill>
                <a:ea typeface="SimSun" pitchFamily="2" charset="-122"/>
              </a:rPr>
              <a:t>DRAM Row Access Locality</a:t>
            </a:r>
            <a:endParaRPr lang="en-US" dirty="0">
              <a:solidFill>
                <a:schemeClr val="accent6"/>
              </a:solidFill>
            </a:endParaRPr>
          </a:p>
        </p:txBody>
      </p:sp>
      <p:graphicFrame>
        <p:nvGraphicFramePr>
          <p:cNvPr id="91139" name="Object 3"/>
          <p:cNvGraphicFramePr>
            <a:graphicFrameLocks noChangeAspect="1"/>
          </p:cNvGraphicFramePr>
          <p:nvPr/>
        </p:nvGraphicFramePr>
        <p:xfrm>
          <a:off x="4191000" y="1524000"/>
          <a:ext cx="4533900" cy="3294063"/>
        </p:xfrm>
        <a:graphic>
          <a:graphicData uri="http://schemas.openxmlformats.org/presentationml/2006/ole">
            <mc:AlternateContent xmlns:mc="http://schemas.openxmlformats.org/markup-compatibility/2006">
              <mc:Choice xmlns:v="urn:schemas-microsoft-com:vml" Requires="v">
                <p:oleObj spid="_x0000_s7245" name="Visio" r:id="rId4" imgW="4445000" imgH="3238500" progId="">
                  <p:embed/>
                </p:oleObj>
              </mc:Choice>
              <mc:Fallback>
                <p:oleObj name="Visio" r:id="rId4" imgW="4445000" imgH="32385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524000"/>
                        <a:ext cx="4533900" cy="329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91140" name="Text Box 25"/>
          <p:cNvSpPr txBox="1">
            <a:spLocks noChangeArrowheads="1"/>
          </p:cNvSpPr>
          <p:nvPr/>
        </p:nvSpPr>
        <p:spPr bwMode="auto">
          <a:xfrm>
            <a:off x="457200" y="3048000"/>
            <a:ext cx="3733800" cy="1604963"/>
          </a:xfrm>
          <a:prstGeom prst="rect">
            <a:avLst/>
          </a:prstGeom>
          <a:noFill/>
          <a:ln w="9525">
            <a:noFill/>
            <a:miter lim="800000"/>
            <a:headEnd/>
            <a:tailEnd/>
          </a:ln>
        </p:spPr>
        <p:txBody>
          <a:bodyPr>
            <a:spAutoFit/>
          </a:bodyPr>
          <a:lstStyle/>
          <a:p>
            <a:pPr>
              <a:spcBef>
                <a:spcPct val="50000"/>
              </a:spcBef>
            </a:pPr>
            <a:r>
              <a:rPr lang="en-CA" dirty="0" err="1">
                <a:solidFill>
                  <a:schemeClr val="tx1"/>
                </a:solidFill>
              </a:rPr>
              <a:t>t</a:t>
            </a:r>
            <a:r>
              <a:rPr lang="en-CA" baseline="-25000" dirty="0" err="1">
                <a:solidFill>
                  <a:schemeClr val="tx1"/>
                </a:solidFill>
              </a:rPr>
              <a:t>RC</a:t>
            </a:r>
            <a:r>
              <a:rPr lang="en-CA" dirty="0">
                <a:solidFill>
                  <a:schemeClr val="tx1"/>
                </a:solidFill>
              </a:rPr>
              <a:t>   = row cycle time</a:t>
            </a:r>
          </a:p>
          <a:p>
            <a:pPr>
              <a:spcBef>
                <a:spcPct val="50000"/>
              </a:spcBef>
            </a:pPr>
            <a:r>
              <a:rPr lang="en-CA" dirty="0" err="1">
                <a:solidFill>
                  <a:schemeClr val="tx1"/>
                </a:solidFill>
              </a:rPr>
              <a:t>t</a:t>
            </a:r>
            <a:r>
              <a:rPr lang="en-CA" baseline="-25000" dirty="0" err="1">
                <a:solidFill>
                  <a:schemeClr val="tx1"/>
                </a:solidFill>
              </a:rPr>
              <a:t>RP</a:t>
            </a:r>
            <a:r>
              <a:rPr lang="en-CA" dirty="0">
                <a:solidFill>
                  <a:schemeClr val="tx1"/>
                </a:solidFill>
              </a:rPr>
              <a:t>   = row </a:t>
            </a:r>
            <a:r>
              <a:rPr lang="en-CA" dirty="0" err="1">
                <a:solidFill>
                  <a:schemeClr val="tx1"/>
                </a:solidFill>
              </a:rPr>
              <a:t>precharge</a:t>
            </a:r>
            <a:r>
              <a:rPr lang="en-CA" dirty="0">
                <a:solidFill>
                  <a:schemeClr val="tx1"/>
                </a:solidFill>
              </a:rPr>
              <a:t> time</a:t>
            </a:r>
          </a:p>
          <a:p>
            <a:pPr>
              <a:spcBef>
                <a:spcPct val="50000"/>
              </a:spcBef>
            </a:pPr>
            <a:r>
              <a:rPr lang="en-CA" dirty="0" err="1">
                <a:solidFill>
                  <a:schemeClr val="tx1"/>
                </a:solidFill>
              </a:rPr>
              <a:t>t</a:t>
            </a:r>
            <a:r>
              <a:rPr lang="en-CA" baseline="-25000" dirty="0" err="1">
                <a:solidFill>
                  <a:schemeClr val="tx1"/>
                </a:solidFill>
              </a:rPr>
              <a:t>RCD</a:t>
            </a:r>
            <a:r>
              <a:rPr lang="en-CA" dirty="0">
                <a:solidFill>
                  <a:schemeClr val="tx1"/>
                </a:solidFill>
              </a:rPr>
              <a:t> = row activate time</a:t>
            </a:r>
          </a:p>
          <a:p>
            <a:pPr>
              <a:spcBef>
                <a:spcPct val="50000"/>
              </a:spcBef>
            </a:pPr>
            <a:endParaRPr lang="ko-KR" altLang="en-US" dirty="0">
              <a:solidFill>
                <a:schemeClr val="tx1"/>
              </a:solidFill>
              <a:ea typeface="Malgun Gothic" pitchFamily="34" charset="-127"/>
            </a:endParaRPr>
          </a:p>
        </p:txBody>
      </p:sp>
      <p:graphicFrame>
        <p:nvGraphicFramePr>
          <p:cNvPr id="91141" name="Object 5"/>
          <p:cNvGraphicFramePr>
            <a:graphicFrameLocks noChangeAspect="1"/>
          </p:cNvGraphicFramePr>
          <p:nvPr/>
        </p:nvGraphicFramePr>
        <p:xfrm>
          <a:off x="152400" y="5027613"/>
          <a:ext cx="8763000" cy="757237"/>
        </p:xfrm>
        <a:graphic>
          <a:graphicData uri="http://schemas.openxmlformats.org/presentationml/2006/ole">
            <mc:AlternateContent xmlns:mc="http://schemas.openxmlformats.org/markup-compatibility/2006">
              <mc:Choice xmlns:v="urn:schemas-microsoft-com:vml" Requires="v">
                <p:oleObj spid="_x0000_s7246" name="Visio" r:id="rId6" imgW="11798300" imgH="1028700" progId="">
                  <p:embed/>
                </p:oleObj>
              </mc:Choice>
              <mc:Fallback>
                <p:oleObj name="Visio" r:id="rId6" imgW="11798300" imgH="10287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027613"/>
                        <a:ext cx="8763000"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871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3186" name="Object 2"/>
          <p:cNvGraphicFramePr>
            <a:graphicFrameLocks noGrp="1" noChangeAspect="1"/>
          </p:cNvGraphicFramePr>
          <p:nvPr>
            <p:ph sz="half" idx="4294967295"/>
          </p:nvPr>
        </p:nvGraphicFramePr>
        <p:xfrm>
          <a:off x="5029200" y="1676400"/>
          <a:ext cx="4114800" cy="4614863"/>
        </p:xfrm>
        <a:graphic>
          <a:graphicData uri="http://schemas.openxmlformats.org/presentationml/2006/ole">
            <mc:AlternateContent xmlns:mc="http://schemas.openxmlformats.org/markup-compatibility/2006">
              <mc:Choice xmlns:v="urn:schemas-microsoft-com:vml" Requires="v">
                <p:oleObj spid="_x0000_s8232" name="Bitmap Image" r:id="rId4" imgW="9495238" imgH="6904762" progId="">
                  <p:embed/>
                </p:oleObj>
              </mc:Choice>
              <mc:Fallback>
                <p:oleObj name="Bitmap Image" r:id="rId4" imgW="9495238" imgH="6904762"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l="7582" t="27634" r="45497"/>
                      <a:stretch>
                        <a:fillRect/>
                      </a:stretch>
                    </p:blipFill>
                    <p:spPr bwMode="auto">
                      <a:xfrm>
                        <a:off x="5029200" y="1676400"/>
                        <a:ext cx="4114800"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028" name="Rectangle 2"/>
          <p:cNvSpPr>
            <a:spLocks noChangeArrowheads="1"/>
          </p:cNvSpPr>
          <p:nvPr/>
        </p:nvSpPr>
        <p:spPr bwMode="auto">
          <a:xfrm>
            <a:off x="-1447800" y="-196518"/>
            <a:ext cx="8763000" cy="1219200"/>
          </a:xfrm>
          <a:prstGeom prst="rect">
            <a:avLst/>
          </a:prstGeom>
          <a:noFill/>
          <a:ln w="9525">
            <a:noFill/>
            <a:miter lim="800000"/>
            <a:headEnd/>
            <a:tailEnd/>
          </a:ln>
        </p:spPr>
        <p:txBody>
          <a:bodyPr anchor="ctr"/>
          <a:lstStyle/>
          <a:p>
            <a:pPr algn="ctr"/>
            <a:r>
              <a:rPr lang="en-US" altLang="ko-KR" sz="2800" b="1" dirty="0">
                <a:solidFill>
                  <a:schemeClr val="accent6"/>
                </a:solidFill>
                <a:latin typeface="+mj-ea"/>
                <a:ea typeface="+mj-ea"/>
                <a:cs typeface="Arial" pitchFamily="34" charset="0"/>
              </a:rPr>
              <a:t>DRAM</a:t>
            </a:r>
            <a:r>
              <a:rPr lang="en-US" altLang="ko-KR" sz="2800" b="1" dirty="0">
                <a:solidFill>
                  <a:schemeClr val="accent6"/>
                </a:solidFill>
                <a:latin typeface="+mj-ea"/>
                <a:ea typeface="+mj-ea"/>
              </a:rPr>
              <a:t> Bank-level Parallelism</a:t>
            </a:r>
            <a:endParaRPr lang="en-US" altLang="zh-CN" sz="2800" b="1" dirty="0">
              <a:solidFill>
                <a:schemeClr val="accent6"/>
              </a:solidFill>
              <a:latin typeface="+mj-ea"/>
              <a:ea typeface="+mj-ea"/>
            </a:endParaRPr>
          </a:p>
        </p:txBody>
      </p:sp>
      <p:sp>
        <p:nvSpPr>
          <p:cNvPr id="5" name="Rectangle 7"/>
          <p:cNvSpPr txBox="1">
            <a:spLocks noChangeArrowheads="1"/>
          </p:cNvSpPr>
          <p:nvPr/>
        </p:nvSpPr>
        <p:spPr bwMode="auto">
          <a:xfrm>
            <a:off x="381000" y="1926431"/>
            <a:ext cx="4191000" cy="4114800"/>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2400" dirty="0">
                <a:solidFill>
                  <a:srgbClr val="000000"/>
                </a:solidFill>
                <a:latin typeface="+mn-lt"/>
              </a:rPr>
              <a:t>To increase DRAM performance and utilization</a:t>
            </a:r>
          </a:p>
          <a:p>
            <a:pPr marL="800100" lvl="1" indent="-342900" defTabSz="457200" eaLnBrk="0" hangingPunct="0">
              <a:spcBef>
                <a:spcPct val="20000"/>
              </a:spcBef>
              <a:buFont typeface="Arial" pitchFamily="34" charset="0"/>
              <a:buChar char="•"/>
            </a:pPr>
            <a:r>
              <a:rPr lang="en-US" sz="2400" dirty="0">
                <a:solidFill>
                  <a:srgbClr val="000000"/>
                </a:solidFill>
                <a:latin typeface="+mn-lt"/>
              </a:rPr>
              <a:t>Multiple banks per DRAM chip</a:t>
            </a:r>
          </a:p>
          <a:p>
            <a:pPr marL="342900" indent="-342900" defTabSz="457200" eaLnBrk="0" hangingPunct="0">
              <a:spcBef>
                <a:spcPct val="20000"/>
              </a:spcBef>
              <a:buFont typeface="Arial" pitchFamily="34" charset="0"/>
              <a:buChar char="•"/>
            </a:pPr>
            <a:r>
              <a:rPr lang="en-US" sz="2400" dirty="0">
                <a:solidFill>
                  <a:srgbClr val="000000"/>
                </a:solidFill>
                <a:latin typeface="+mn-lt"/>
              </a:rPr>
              <a:t>To increase bus width</a:t>
            </a:r>
          </a:p>
          <a:p>
            <a:pPr marL="800100" lvl="1" indent="-342900" defTabSz="457200" eaLnBrk="0" hangingPunct="0">
              <a:spcBef>
                <a:spcPct val="20000"/>
              </a:spcBef>
              <a:buFont typeface="Arial" pitchFamily="34" charset="0"/>
              <a:buChar char="•"/>
            </a:pPr>
            <a:r>
              <a:rPr lang="en-US" sz="2400" dirty="0">
                <a:solidFill>
                  <a:srgbClr val="000000"/>
                </a:solidFill>
                <a:latin typeface="+mn-lt"/>
              </a:rPr>
              <a:t>Multiple chips per Memory Controller</a:t>
            </a:r>
          </a:p>
          <a:p>
            <a:pPr marL="800100" lvl="1" indent="-342900" defTabSz="457200" eaLnBrk="0" hangingPunct="0">
              <a:spcBef>
                <a:spcPct val="20000"/>
              </a:spcBef>
              <a:buFont typeface="Arial" pitchFamily="34" charset="0"/>
              <a:buChar char="•"/>
            </a:pPr>
            <a:endParaRPr lang="en-US" sz="2400" dirty="0">
              <a:solidFill>
                <a:srgbClr val="000000"/>
              </a:solidFill>
              <a:latin typeface="+mn-lt"/>
            </a:endParaRPr>
          </a:p>
        </p:txBody>
      </p:sp>
    </p:spTree>
    <p:extLst>
      <p:ext uri="{BB962C8B-B14F-4D97-AF65-F5344CB8AC3E}">
        <p14:creationId xmlns:p14="http://schemas.microsoft.com/office/powerpoint/2010/main" val="6598084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782979" y="-228600"/>
            <a:ext cx="7239000" cy="1120775"/>
          </a:xfrm>
          <a:prstGeom prst="rect">
            <a:avLst/>
          </a:prstGeom>
          <a:noFill/>
          <a:ln w="9525">
            <a:noFill/>
            <a:miter lim="800000"/>
            <a:headEnd/>
            <a:tailEnd/>
          </a:ln>
        </p:spPr>
        <p:txBody>
          <a:bodyPr anchor="ctr"/>
          <a:lstStyle/>
          <a:p>
            <a:pPr algn="ctr">
              <a:defRPr/>
            </a:pPr>
            <a:r>
              <a:rPr lang="en-US" altLang="zh-CN" sz="2800" b="1" dirty="0">
                <a:solidFill>
                  <a:schemeClr val="accent6"/>
                </a:solidFill>
                <a:latin typeface="+mj-lt"/>
              </a:rPr>
              <a:t>Scheduling DRAM Requests</a:t>
            </a:r>
          </a:p>
        </p:txBody>
      </p:sp>
      <p:pic>
        <p:nvPicPr>
          <p:cNvPr id="95235" name="Picture 7"/>
          <p:cNvPicPr>
            <a:picLocks noChangeAspect="1" noChangeArrowheads="1"/>
          </p:cNvPicPr>
          <p:nvPr/>
        </p:nvPicPr>
        <p:blipFill>
          <a:blip r:embed="rId3" cstate="print"/>
          <a:srcRect t="44432" b="9164"/>
          <a:stretch>
            <a:fillRect/>
          </a:stretch>
        </p:blipFill>
        <p:spPr bwMode="auto">
          <a:xfrm>
            <a:off x="304800" y="4038600"/>
            <a:ext cx="8524875" cy="1905000"/>
          </a:xfrm>
          <a:prstGeom prst="rect">
            <a:avLst/>
          </a:prstGeom>
          <a:noFill/>
          <a:ln w="9525">
            <a:noFill/>
            <a:miter lim="800000"/>
            <a:headEnd/>
            <a:tailEnd/>
          </a:ln>
        </p:spPr>
      </p:pic>
      <p:sp>
        <p:nvSpPr>
          <p:cNvPr id="4" name="Rectangle 7"/>
          <p:cNvSpPr txBox="1">
            <a:spLocks noChangeArrowheads="1"/>
          </p:cNvSpPr>
          <p:nvPr/>
        </p:nvSpPr>
        <p:spPr bwMode="auto">
          <a:xfrm>
            <a:off x="338137" y="990600"/>
            <a:ext cx="8458200" cy="2209800"/>
          </a:xfrm>
          <a:prstGeom prst="rect">
            <a:avLst/>
          </a:prstGeom>
          <a:noFill/>
          <a:ln w="9525">
            <a:noFill/>
            <a:miter lim="800000"/>
            <a:headEnd/>
            <a:tailEnd/>
          </a:ln>
        </p:spPr>
        <p:txBody>
          <a:bodyPr/>
          <a:lstStyle/>
          <a:p>
            <a:pPr marL="342900" indent="-342900" defTabSz="457200" eaLnBrk="0" hangingPunct="0">
              <a:spcBef>
                <a:spcPct val="20000"/>
              </a:spcBef>
              <a:buFont typeface="Arial" pitchFamily="34" charset="0"/>
              <a:buChar char="•"/>
            </a:pPr>
            <a:r>
              <a:rPr lang="en-US" sz="2400" dirty="0">
                <a:solidFill>
                  <a:srgbClr val="000000"/>
                </a:solidFill>
                <a:latin typeface="+mj-lt"/>
              </a:rPr>
              <a:t>Scheduling policies supported</a:t>
            </a:r>
          </a:p>
          <a:p>
            <a:pPr marL="1257300" lvl="2" indent="-342900" defTabSz="457200" eaLnBrk="0" hangingPunct="0">
              <a:spcBef>
                <a:spcPct val="20000"/>
              </a:spcBef>
              <a:buFont typeface="Arial" pitchFamily="34" charset="0"/>
              <a:buChar char="•"/>
            </a:pPr>
            <a:r>
              <a:rPr lang="en-US" sz="2400" dirty="0">
                <a:solidFill>
                  <a:srgbClr val="000000"/>
                </a:solidFill>
                <a:latin typeface="+mj-lt"/>
              </a:rPr>
              <a:t>First in first out (FIFO) </a:t>
            </a:r>
          </a:p>
          <a:p>
            <a:pPr marL="1714500" lvl="3" indent="-342900" defTabSz="457200" eaLnBrk="0" hangingPunct="0">
              <a:spcBef>
                <a:spcPct val="20000"/>
              </a:spcBef>
              <a:buFont typeface="Arial" pitchFamily="34" charset="0"/>
              <a:buChar char="•"/>
            </a:pPr>
            <a:r>
              <a:rPr lang="en-US" sz="2400" dirty="0">
                <a:solidFill>
                  <a:srgbClr val="000000"/>
                </a:solidFill>
                <a:latin typeface="+mj-lt"/>
              </a:rPr>
              <a:t>In-order scheduling</a:t>
            </a:r>
          </a:p>
          <a:p>
            <a:pPr marL="1257300" lvl="2" indent="-342900" defTabSz="457200" eaLnBrk="0" hangingPunct="0">
              <a:spcBef>
                <a:spcPct val="20000"/>
              </a:spcBef>
              <a:buFont typeface="Arial" pitchFamily="34" charset="0"/>
              <a:buChar char="•"/>
            </a:pPr>
            <a:r>
              <a:rPr lang="en-US" sz="2400" dirty="0">
                <a:solidFill>
                  <a:srgbClr val="000000"/>
                </a:solidFill>
                <a:latin typeface="+mj-lt"/>
              </a:rPr>
              <a:t>First Ready First Come First Serve (FR-FCFS)</a:t>
            </a:r>
          </a:p>
          <a:p>
            <a:pPr marL="1714500" lvl="3" indent="-342900" defTabSz="457200" eaLnBrk="0" hangingPunct="0">
              <a:spcBef>
                <a:spcPct val="20000"/>
              </a:spcBef>
              <a:buFont typeface="Arial" pitchFamily="34" charset="0"/>
              <a:buChar char="•"/>
            </a:pPr>
            <a:r>
              <a:rPr lang="en-US" sz="2400" dirty="0">
                <a:solidFill>
                  <a:srgbClr val="000000"/>
                </a:solidFill>
                <a:latin typeface="+mj-lt"/>
              </a:rPr>
              <a:t>Out of order scheduling</a:t>
            </a:r>
          </a:p>
          <a:p>
            <a:pPr marL="1714500" lvl="3" indent="-342900" defTabSz="457200" eaLnBrk="0" hangingPunct="0">
              <a:spcBef>
                <a:spcPct val="20000"/>
              </a:spcBef>
              <a:buFont typeface="Arial" pitchFamily="34" charset="0"/>
              <a:buChar char="•"/>
            </a:pPr>
            <a:r>
              <a:rPr lang="en-US" sz="2400" dirty="0">
                <a:solidFill>
                  <a:srgbClr val="000000"/>
                </a:solidFill>
                <a:latin typeface="+mj-lt"/>
              </a:rPr>
              <a:t>Requires associative search</a:t>
            </a:r>
            <a:endParaRPr lang="en-US" sz="2400" dirty="0">
              <a:latin typeface="+mj-lt"/>
            </a:endParaRPr>
          </a:p>
        </p:txBody>
      </p:sp>
    </p:spTree>
    <p:extLst>
      <p:ext uri="{BB962C8B-B14F-4D97-AF65-F5344CB8AC3E}">
        <p14:creationId xmlns:p14="http://schemas.microsoft.com/office/powerpoint/2010/main" val="1712311259"/>
      </p:ext>
    </p:extLst>
  </p:cSld>
  <p:clrMapOvr>
    <a:masterClrMapping/>
  </p:clrMapOvr>
  <p:transition advTm="17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GPU Architecture Overview</a:t>
            </a:r>
            <a:br>
              <a:rPr lang="en-US" sz="4000" dirty="0" smtClean="0"/>
            </a:br>
            <a:endParaRPr lang="en-US" sz="4000" dirty="0" smtClean="0"/>
          </a:p>
        </p:txBody>
      </p:sp>
      <p:sp>
        <p:nvSpPr>
          <p:cNvPr id="8198" name="Rectangle 43"/>
          <p:cNvSpPr>
            <a:spLocks noChangeArrowheads="1"/>
          </p:cNvSpPr>
          <p:nvPr/>
        </p:nvSpPr>
        <p:spPr bwMode="auto">
          <a:xfrm>
            <a:off x="5105400" y="1371600"/>
            <a:ext cx="3733800" cy="381000"/>
          </a:xfrm>
          <a:prstGeom prst="rect">
            <a:avLst/>
          </a:prstGeom>
          <a:noFill/>
          <a:ln w="9525">
            <a:noFill/>
            <a:miter lim="800000"/>
            <a:headEnd/>
            <a:tailEnd/>
          </a:ln>
        </p:spPr>
        <p:txBody>
          <a:bodyPr wrap="none" anchor="ctr"/>
          <a:lstStyle/>
          <a:p>
            <a:pPr algn="ctr"/>
            <a:r>
              <a:rPr lang="en-US" b="1" u="sng" dirty="0">
                <a:solidFill>
                  <a:schemeClr val="tx1"/>
                </a:solidFill>
              </a:rPr>
              <a:t>S</a:t>
            </a:r>
            <a:r>
              <a:rPr lang="en-US" dirty="0">
                <a:solidFill>
                  <a:schemeClr val="tx1"/>
                </a:solidFill>
              </a:rPr>
              <a:t>ingle-</a:t>
            </a:r>
            <a:r>
              <a:rPr lang="en-US" b="1" u="sng" dirty="0">
                <a:solidFill>
                  <a:schemeClr val="tx1"/>
                </a:solidFill>
              </a:rPr>
              <a:t>I</a:t>
            </a:r>
            <a:r>
              <a:rPr lang="en-US" dirty="0">
                <a:solidFill>
                  <a:schemeClr val="tx1"/>
                </a:solidFill>
              </a:rPr>
              <a:t>nstruction, </a:t>
            </a:r>
            <a:r>
              <a:rPr lang="en-US" b="1" u="sng" dirty="0">
                <a:solidFill>
                  <a:schemeClr val="tx1"/>
                </a:solidFill>
              </a:rPr>
              <a:t>M</a:t>
            </a:r>
            <a:r>
              <a:rPr lang="en-US" dirty="0">
                <a:solidFill>
                  <a:schemeClr val="tx1"/>
                </a:solidFill>
              </a:rPr>
              <a:t>ultiple-</a:t>
            </a:r>
            <a:r>
              <a:rPr lang="en-US" b="1" u="sng" dirty="0">
                <a:solidFill>
                  <a:schemeClr val="tx1"/>
                </a:solidFill>
              </a:rPr>
              <a:t>T</a:t>
            </a:r>
            <a:r>
              <a:rPr lang="en-US" dirty="0">
                <a:solidFill>
                  <a:schemeClr val="tx1"/>
                </a:solidFill>
              </a:rPr>
              <a:t>hreads</a:t>
            </a:r>
          </a:p>
        </p:txBody>
      </p:sp>
      <p:sp>
        <p:nvSpPr>
          <p:cNvPr id="8199" name="Rectangle 3"/>
          <p:cNvSpPr>
            <a:spLocks noChangeArrowheads="1"/>
          </p:cNvSpPr>
          <p:nvPr/>
        </p:nvSpPr>
        <p:spPr bwMode="auto">
          <a:xfrm>
            <a:off x="533400" y="1752600"/>
            <a:ext cx="8077200" cy="3532188"/>
          </a:xfrm>
          <a:prstGeom prst="rect">
            <a:avLst/>
          </a:prstGeom>
          <a:noFill/>
          <a:ln w="28575">
            <a:solidFill>
              <a:srgbClr val="000000"/>
            </a:solidFill>
            <a:prstDash val="dash"/>
            <a:miter lim="800000"/>
            <a:headEnd/>
            <a:tailEnd/>
          </a:ln>
        </p:spPr>
        <p:txBody>
          <a:bodyPr wrap="none" tIns="0"/>
          <a:lstStyle/>
          <a:p>
            <a:r>
              <a:rPr lang="en-US" sz="2400" b="1">
                <a:solidFill>
                  <a:schemeClr val="tx1"/>
                </a:solidFill>
              </a:rPr>
              <a:t>GPU</a:t>
            </a:r>
          </a:p>
        </p:txBody>
      </p:sp>
      <p:grpSp>
        <p:nvGrpSpPr>
          <p:cNvPr id="8200" name="Group 4"/>
          <p:cNvGrpSpPr>
            <a:grpSpLocks/>
          </p:cNvGrpSpPr>
          <p:nvPr/>
        </p:nvGrpSpPr>
        <p:grpSpPr bwMode="auto">
          <a:xfrm>
            <a:off x="5638800" y="2895600"/>
            <a:ext cx="358775" cy="73025"/>
            <a:chOff x="3922713" y="1989138"/>
            <a:chExt cx="358775" cy="73025"/>
          </a:xfrm>
        </p:grpSpPr>
        <p:sp>
          <p:nvSpPr>
            <p:cNvPr id="57" name="Oval 56"/>
            <p:cNvSpPr>
              <a:spLocks noChangeArrowheads="1"/>
            </p:cNvSpPr>
            <p:nvPr/>
          </p:nvSpPr>
          <p:spPr bwMode="auto">
            <a:xfrm>
              <a:off x="3922713" y="1989138"/>
              <a:ext cx="71438"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8" name="Oval 57"/>
            <p:cNvSpPr>
              <a:spLocks noChangeArrowheads="1"/>
            </p:cNvSpPr>
            <p:nvPr/>
          </p:nvSpPr>
          <p:spPr bwMode="auto">
            <a:xfrm>
              <a:off x="4067176"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59" name="Oval 58"/>
            <p:cNvSpPr>
              <a:spLocks noChangeArrowheads="1"/>
            </p:cNvSpPr>
            <p:nvPr/>
          </p:nvSpPr>
          <p:spPr bwMode="auto">
            <a:xfrm>
              <a:off x="4210051" y="1989138"/>
              <a:ext cx="71437" cy="73025"/>
            </a:xfrm>
            <a:prstGeom prst="ellipse">
              <a:avLst/>
            </a:prstGeom>
            <a:ln>
              <a:solidFill>
                <a:schemeClr val="accent2">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n-US">
                <a:solidFill>
                  <a:srgbClr val="000000"/>
                </a:solidFill>
                <a:latin typeface="Calibri" pitchFamily="34" charset="0"/>
              </a:endParaRPr>
            </a:p>
          </p:txBody>
        </p:sp>
      </p:grpSp>
      <p:sp>
        <p:nvSpPr>
          <p:cNvPr id="60" name="Rectangle 59"/>
          <p:cNvSpPr>
            <a:spLocks noChangeArrowheads="1"/>
          </p:cNvSpPr>
          <p:nvPr/>
        </p:nvSpPr>
        <p:spPr bwMode="auto">
          <a:xfrm>
            <a:off x="908050" y="3830638"/>
            <a:ext cx="7245350" cy="360362"/>
          </a:xfrm>
          <a:prstGeom prst="rect">
            <a:avLst/>
          </a:prstGeom>
          <a:gradFill flip="none" rotWithShape="1">
            <a:gsLst>
              <a:gs pos="0">
                <a:srgbClr val="C4E59F">
                  <a:tint val="66000"/>
                  <a:satMod val="160000"/>
                </a:srgbClr>
              </a:gs>
              <a:gs pos="50000">
                <a:srgbClr val="C4E59F">
                  <a:tint val="44500"/>
                  <a:satMod val="160000"/>
                </a:srgbClr>
              </a:gs>
              <a:gs pos="100000">
                <a:srgbClr val="C4E59F">
                  <a:tint val="23500"/>
                  <a:satMod val="160000"/>
                </a:srgbClr>
              </a:gs>
            </a:gsLst>
            <a:lin ang="16200000" scaled="1"/>
            <a:tileRect/>
          </a:gradFill>
          <a:ln>
            <a:solidFill>
              <a:srgbClr val="008000"/>
            </a:solidFill>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b="1" dirty="0">
                <a:solidFill>
                  <a:srgbClr val="000000"/>
                </a:solidFill>
              </a:rPr>
              <a:t>Interconnection Network</a:t>
            </a:r>
          </a:p>
        </p:txBody>
      </p:sp>
      <p:grpSp>
        <p:nvGrpSpPr>
          <p:cNvPr id="8202" name="Group 6"/>
          <p:cNvGrpSpPr>
            <a:grpSpLocks/>
          </p:cNvGrpSpPr>
          <p:nvPr/>
        </p:nvGrpSpPr>
        <p:grpSpPr bwMode="auto">
          <a:xfrm>
            <a:off x="5029200" y="4800600"/>
            <a:ext cx="376238" cy="71438"/>
            <a:chOff x="3505200" y="4648200"/>
            <a:chExt cx="376238" cy="71437"/>
          </a:xfrm>
        </p:grpSpPr>
        <p:sp>
          <p:nvSpPr>
            <p:cNvPr id="62" name="Oval 61"/>
            <p:cNvSpPr>
              <a:spLocks noChangeArrowheads="1"/>
            </p:cNvSpPr>
            <p:nvPr/>
          </p:nvSpPr>
          <p:spPr bwMode="auto">
            <a:xfrm flipH="1" flipV="1">
              <a:off x="36576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3" name="Oval 62"/>
            <p:cNvSpPr>
              <a:spLocks noChangeArrowheads="1"/>
            </p:cNvSpPr>
            <p:nvPr/>
          </p:nvSpPr>
          <p:spPr bwMode="auto">
            <a:xfrm flipH="1" flipV="1">
              <a:off x="38100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sp>
          <p:nvSpPr>
            <p:cNvPr id="64" name="Oval 63"/>
            <p:cNvSpPr>
              <a:spLocks noChangeArrowheads="1"/>
            </p:cNvSpPr>
            <p:nvPr/>
          </p:nvSpPr>
          <p:spPr bwMode="auto">
            <a:xfrm flipH="1" flipV="1">
              <a:off x="3505200" y="4648200"/>
              <a:ext cx="71438" cy="7143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solidFill>
                  <a:srgbClr val="000000"/>
                </a:solidFill>
                <a:latin typeface="Calibri" pitchFamily="34" charset="0"/>
              </a:endParaRPr>
            </a:p>
          </p:txBody>
        </p:sp>
      </p:grpSp>
      <p:grpSp>
        <p:nvGrpSpPr>
          <p:cNvPr id="8203" name="Group 54"/>
          <p:cNvGrpSpPr>
            <a:grpSpLocks/>
          </p:cNvGrpSpPr>
          <p:nvPr/>
        </p:nvGrpSpPr>
        <p:grpSpPr bwMode="auto">
          <a:xfrm>
            <a:off x="685800" y="2209800"/>
            <a:ext cx="2362200" cy="1582738"/>
            <a:chOff x="914400" y="2209800"/>
            <a:chExt cx="2362200" cy="1582737"/>
          </a:xfrm>
        </p:grpSpPr>
        <p:sp>
          <p:nvSpPr>
            <p:cNvPr id="66"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67" name="Rectangle 66"/>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68"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69" name="Rectangle 68"/>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4" name="Group 11"/>
          <p:cNvGrpSpPr>
            <a:grpSpLocks/>
          </p:cNvGrpSpPr>
          <p:nvPr/>
        </p:nvGrpSpPr>
        <p:grpSpPr bwMode="auto">
          <a:xfrm>
            <a:off x="6096000" y="4190998"/>
            <a:ext cx="1676400" cy="1951037"/>
            <a:chOff x="4406388" y="4043366"/>
            <a:chExt cx="904308" cy="1951033"/>
          </a:xfrm>
        </p:grpSpPr>
        <p:sp>
          <p:nvSpPr>
            <p:cNvPr id="71" name="Rectangle 7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2" name="Rectangle 7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smtClean="0">
                  <a:solidFill>
                    <a:srgbClr val="000000"/>
                  </a:solidFill>
                  <a:latin typeface="Calibri" pitchFamily="34" charset="0"/>
                </a:rPr>
                <a:t> </a:t>
              </a:r>
            </a:p>
            <a:p>
              <a:pPr algn="ctr">
                <a:defRPr/>
              </a:pPr>
              <a:r>
                <a:rPr lang="en-US" b="1" dirty="0" smtClean="0">
                  <a:solidFill>
                    <a:srgbClr val="000000"/>
                  </a:solidFill>
                  <a:latin typeface="Calibri" pitchFamily="34" charset="0"/>
                </a:rPr>
                <a:t>GDDR5/HBM</a:t>
              </a:r>
              <a:endParaRPr lang="en-US" b="1" dirty="0">
                <a:solidFill>
                  <a:srgbClr val="000000"/>
                </a:solidFill>
                <a:latin typeface="Calibri" pitchFamily="34" charset="0"/>
              </a:endParaRPr>
            </a:p>
            <a:p>
              <a:pPr algn="ctr">
                <a:defRPr/>
              </a:pPr>
              <a:endParaRPr lang="en-US" b="1" dirty="0">
                <a:solidFill>
                  <a:srgbClr val="000000"/>
                </a:solidFill>
                <a:latin typeface="Calibri" pitchFamily="34" charset="0"/>
              </a:endParaRPr>
            </a:p>
          </p:txBody>
        </p:sp>
        <p:sp>
          <p:nvSpPr>
            <p:cNvPr id="7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5" name="Group 12"/>
          <p:cNvGrpSpPr>
            <a:grpSpLocks/>
          </p:cNvGrpSpPr>
          <p:nvPr/>
        </p:nvGrpSpPr>
        <p:grpSpPr bwMode="auto">
          <a:xfrm>
            <a:off x="2743200" y="4191000"/>
            <a:ext cx="1676400" cy="1951038"/>
            <a:chOff x="4406388" y="4043366"/>
            <a:chExt cx="904308" cy="1951033"/>
          </a:xfrm>
        </p:grpSpPr>
        <p:sp>
          <p:nvSpPr>
            <p:cNvPr id="76" name="Rectangle 75"/>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77" name="Rectangle 76"/>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a:solidFill>
                    <a:srgbClr val="000000"/>
                  </a:solidFill>
                  <a:latin typeface="Calibri" pitchFamily="34" charset="0"/>
                </a:rPr>
                <a:t>GDDR5/HBM</a:t>
              </a:r>
            </a:p>
          </p:txBody>
        </p:sp>
        <p:sp>
          <p:nvSpPr>
            <p:cNvPr id="78"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79"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grpSp>
        <p:nvGrpSpPr>
          <p:cNvPr id="8206" name="Group 13"/>
          <p:cNvGrpSpPr>
            <a:grpSpLocks/>
          </p:cNvGrpSpPr>
          <p:nvPr/>
        </p:nvGrpSpPr>
        <p:grpSpPr bwMode="auto">
          <a:xfrm>
            <a:off x="990600" y="4191000"/>
            <a:ext cx="1676400" cy="1951038"/>
            <a:chOff x="4406388" y="4043366"/>
            <a:chExt cx="904308" cy="1951033"/>
          </a:xfrm>
        </p:grpSpPr>
        <p:sp>
          <p:nvSpPr>
            <p:cNvPr id="81" name="Rectangle 80"/>
            <p:cNvSpPr>
              <a:spLocks noChangeArrowheads="1"/>
            </p:cNvSpPr>
            <p:nvPr/>
          </p:nvSpPr>
          <p:spPr bwMode="auto">
            <a:xfrm>
              <a:off x="4570808" y="4348165"/>
              <a:ext cx="616574" cy="60959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b="1">
                  <a:solidFill>
                    <a:srgbClr val="000000"/>
                  </a:solidFill>
                  <a:latin typeface="Calibri" pitchFamily="34" charset="0"/>
                </a:rPr>
                <a:t>Memory</a:t>
              </a:r>
            </a:p>
            <a:p>
              <a:pPr algn="ctr">
                <a:defRPr/>
              </a:pPr>
              <a:r>
                <a:rPr lang="en-US" b="1">
                  <a:solidFill>
                    <a:srgbClr val="000000"/>
                  </a:solidFill>
                  <a:latin typeface="Calibri" pitchFamily="34" charset="0"/>
                </a:rPr>
                <a:t>Partition</a:t>
              </a:r>
            </a:p>
          </p:txBody>
        </p:sp>
        <p:sp>
          <p:nvSpPr>
            <p:cNvPr id="82" name="Rectangle 81"/>
            <p:cNvSpPr>
              <a:spLocks noChangeArrowheads="1"/>
            </p:cNvSpPr>
            <p:nvPr/>
          </p:nvSpPr>
          <p:spPr bwMode="auto">
            <a:xfrm>
              <a:off x="4406388" y="5414962"/>
              <a:ext cx="904308" cy="579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b="1" dirty="0" smtClean="0">
                  <a:solidFill>
                    <a:srgbClr val="000000"/>
                  </a:solidFill>
                  <a:latin typeface="Calibri" pitchFamily="34" charset="0"/>
                </a:rPr>
                <a:t>GDDR5/HBM</a:t>
              </a:r>
              <a:endParaRPr lang="en-US" b="1" dirty="0">
                <a:solidFill>
                  <a:srgbClr val="000000"/>
                </a:solidFill>
                <a:latin typeface="Calibri" pitchFamily="34" charset="0"/>
              </a:endParaRPr>
            </a:p>
          </p:txBody>
        </p:sp>
        <p:sp>
          <p:nvSpPr>
            <p:cNvPr id="83" name="Line 98"/>
            <p:cNvSpPr>
              <a:spLocks noChangeShapeType="1"/>
            </p:cNvSpPr>
            <p:nvPr/>
          </p:nvSpPr>
          <p:spPr bwMode="auto">
            <a:xfrm>
              <a:off x="4858542" y="4957764"/>
              <a:ext cx="1713" cy="431799"/>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sp>
          <p:nvSpPr>
            <p:cNvPr id="84" name="Line 224"/>
            <p:cNvSpPr>
              <a:spLocks noChangeShapeType="1"/>
            </p:cNvSpPr>
            <p:nvPr/>
          </p:nvSpPr>
          <p:spPr bwMode="auto">
            <a:xfrm>
              <a:off x="4858542" y="4043366"/>
              <a:ext cx="1713" cy="287337"/>
            </a:xfrm>
            <a:prstGeom prst="line">
              <a:avLst/>
            </a:prstGeom>
            <a:noFill/>
            <a:ln w="28575">
              <a:solidFill>
                <a:srgbClr val="000000"/>
              </a:solidFill>
              <a:round/>
              <a:headEnd type="triangle" w="med" len="med"/>
              <a:tailEnd type="triangle" w="med" len="med"/>
            </a:ln>
          </p:spPr>
          <p:txBody>
            <a:bodyPr/>
            <a:lstStyle/>
            <a:p>
              <a:pPr fontAlgn="auto">
                <a:spcBef>
                  <a:spcPts val="0"/>
                </a:spcBef>
                <a:spcAft>
                  <a:spcPts val="0"/>
                </a:spcAft>
                <a:defRPr/>
              </a:pPr>
              <a:endParaRPr lang="en-US" kern="0">
                <a:solidFill>
                  <a:sysClr val="windowText" lastClr="000000"/>
                </a:solidFill>
                <a:latin typeface="+mn-lt"/>
              </a:endParaRPr>
            </a:p>
          </p:txBody>
        </p:sp>
      </p:grpSp>
      <p:sp>
        <p:nvSpPr>
          <p:cNvPr id="8207" name="TextBox 47"/>
          <p:cNvSpPr txBox="1">
            <a:spLocks noChangeArrowheads="1"/>
          </p:cNvSpPr>
          <p:nvPr/>
        </p:nvSpPr>
        <p:spPr bwMode="auto">
          <a:xfrm>
            <a:off x="4495800" y="5638800"/>
            <a:ext cx="1616075" cy="369888"/>
          </a:xfrm>
          <a:prstGeom prst="rect">
            <a:avLst/>
          </a:prstGeom>
          <a:noFill/>
          <a:ln w="9525">
            <a:noFill/>
            <a:miter lim="800000"/>
            <a:headEnd/>
            <a:tailEnd/>
          </a:ln>
        </p:spPr>
        <p:txBody>
          <a:bodyPr wrap="none">
            <a:spAutoFit/>
          </a:bodyPr>
          <a:lstStyle/>
          <a:p>
            <a:r>
              <a:rPr lang="en-US" b="1">
                <a:solidFill>
                  <a:srgbClr val="808080"/>
                </a:solidFill>
                <a:latin typeface="Calibri" pitchFamily="34" charset="0"/>
              </a:rPr>
              <a:t>Off-chip</a:t>
            </a:r>
            <a:r>
              <a:rPr lang="en-US" b="1">
                <a:solidFill>
                  <a:srgbClr val="FFCC99"/>
                </a:solidFill>
                <a:latin typeface="Calibri" pitchFamily="34" charset="0"/>
              </a:rPr>
              <a:t> </a:t>
            </a:r>
            <a:r>
              <a:rPr lang="en-US" b="1">
                <a:solidFill>
                  <a:srgbClr val="808080"/>
                </a:solidFill>
                <a:latin typeface="Calibri" pitchFamily="34" charset="0"/>
              </a:rPr>
              <a:t>DRAM</a:t>
            </a:r>
            <a:endParaRPr lang="en-US"/>
          </a:p>
        </p:txBody>
      </p:sp>
      <p:grpSp>
        <p:nvGrpSpPr>
          <p:cNvPr id="8208" name="Group 55"/>
          <p:cNvGrpSpPr>
            <a:grpSpLocks/>
          </p:cNvGrpSpPr>
          <p:nvPr/>
        </p:nvGrpSpPr>
        <p:grpSpPr bwMode="auto">
          <a:xfrm>
            <a:off x="3200400" y="2209800"/>
            <a:ext cx="2362200" cy="1582738"/>
            <a:chOff x="914400" y="2209800"/>
            <a:chExt cx="2362200" cy="1582737"/>
          </a:xfrm>
        </p:grpSpPr>
        <p:sp>
          <p:nvSpPr>
            <p:cNvPr id="87"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88" name="Rectangle 87"/>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89"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0" name="Rectangle 89"/>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grpSp>
        <p:nvGrpSpPr>
          <p:cNvPr id="8209" name="Group 60"/>
          <p:cNvGrpSpPr>
            <a:grpSpLocks/>
          </p:cNvGrpSpPr>
          <p:nvPr/>
        </p:nvGrpSpPr>
        <p:grpSpPr bwMode="auto">
          <a:xfrm>
            <a:off x="6096000" y="2209800"/>
            <a:ext cx="2362200" cy="1582738"/>
            <a:chOff x="914400" y="2209800"/>
            <a:chExt cx="2362200" cy="1582737"/>
          </a:xfrm>
        </p:grpSpPr>
        <p:sp>
          <p:nvSpPr>
            <p:cNvPr id="92" name="Rectangle 3"/>
            <p:cNvSpPr>
              <a:spLocks noChangeArrowheads="1"/>
            </p:cNvSpPr>
            <p:nvPr/>
          </p:nvSpPr>
          <p:spPr bwMode="auto">
            <a:xfrm>
              <a:off x="914400" y="2209800"/>
              <a:ext cx="2362200" cy="1295399"/>
            </a:xfrm>
            <a:prstGeom prst="rect">
              <a:avLst/>
            </a:prstGeom>
            <a:gradFill flip="none" rotWithShape="1">
              <a:gsLst>
                <a:gs pos="0">
                  <a:srgbClr val="99FF99"/>
                </a:gs>
                <a:gs pos="100000">
                  <a:srgbClr val="CCFFCC"/>
                </a:gs>
              </a:gsLst>
              <a:lin ang="16200000" scaled="1"/>
              <a:tileRect/>
            </a:gradFill>
            <a:ln w="12700">
              <a:solidFill>
                <a:srgbClr val="333300"/>
              </a:solidFill>
              <a:prstDash val="solid"/>
              <a:miter lim="800000"/>
              <a:headEnd/>
              <a:tailEnd/>
            </a:ln>
            <a:effectLst>
              <a:outerShdw blurRad="38100" dist="38100" dir="2700000" algn="tl" rotWithShape="0">
                <a:prstClr val="black">
                  <a:alpha val="20000"/>
                </a:prstClr>
              </a:outerShdw>
            </a:effectLst>
          </p:spPr>
          <p:txBody>
            <a:bodyPr wrap="none" tIns="0"/>
            <a:lstStyle/>
            <a:p>
              <a:pPr>
                <a:defRPr/>
              </a:pPr>
              <a:r>
                <a:rPr lang="en-US" b="1" dirty="0" smtClean="0">
                  <a:latin typeface="Arial" pitchFamily="34" charset="0"/>
                </a:rPr>
                <a:t>SM Cluster</a:t>
              </a:r>
              <a:endParaRPr lang="en-US" b="1" dirty="0">
                <a:latin typeface="Arial" pitchFamily="34" charset="0"/>
              </a:endParaRPr>
            </a:p>
          </p:txBody>
        </p:sp>
        <p:sp>
          <p:nvSpPr>
            <p:cNvPr id="93" name="Rectangle 92"/>
            <p:cNvSpPr>
              <a:spLocks noChangeArrowheads="1"/>
            </p:cNvSpPr>
            <p:nvPr/>
          </p:nvSpPr>
          <p:spPr bwMode="auto">
            <a:xfrm>
              <a:off x="990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sp>
          <p:nvSpPr>
            <p:cNvPr id="94" name="Line 205"/>
            <p:cNvSpPr>
              <a:spLocks noChangeShapeType="1"/>
            </p:cNvSpPr>
            <p:nvPr/>
          </p:nvSpPr>
          <p:spPr bwMode="auto">
            <a:xfrm>
              <a:off x="2057400" y="3505199"/>
              <a:ext cx="3175" cy="287338"/>
            </a:xfrm>
            <a:prstGeom prst="line">
              <a:avLst/>
            </a:prstGeom>
            <a:ln>
              <a:solidFill>
                <a:schemeClr val="accent1">
                  <a:lumMod val="25000"/>
                </a:schemeClr>
              </a:solidFill>
              <a:headEnd type="triangle" w="med" len="med"/>
              <a:tailEnd type="triangle" w="med" len="me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kern="0">
                <a:solidFill>
                  <a:sysClr val="windowText" lastClr="000000"/>
                </a:solidFill>
              </a:endParaRPr>
            </a:p>
          </p:txBody>
        </p:sp>
        <p:sp>
          <p:nvSpPr>
            <p:cNvPr id="95" name="Rectangle 94"/>
            <p:cNvSpPr>
              <a:spLocks noChangeArrowheads="1"/>
            </p:cNvSpPr>
            <p:nvPr/>
          </p:nvSpPr>
          <p:spPr bwMode="auto">
            <a:xfrm>
              <a:off x="2133600" y="2514600"/>
              <a:ext cx="1066800" cy="871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2000" b="1" dirty="0" smtClean="0">
                  <a:solidFill>
                    <a:srgbClr val="000000"/>
                  </a:solidFill>
                  <a:latin typeface="Calibri" pitchFamily="34" charset="0"/>
                </a:rPr>
                <a:t>SM</a:t>
              </a:r>
              <a:endParaRPr lang="en-US" sz="2000" b="1" dirty="0">
                <a:solidFill>
                  <a:srgbClr val="000000"/>
                </a:solidFill>
                <a:latin typeface="Calibri" pitchFamily="34" charset="0"/>
              </a:endParaRPr>
            </a:p>
          </p:txBody>
        </p:sp>
      </p:grpSp>
      <p:sp>
        <p:nvSpPr>
          <p:cNvPr id="46" name="Rectangle 45"/>
          <p:cNvSpPr/>
          <p:nvPr/>
        </p:nvSpPr>
        <p:spPr bwMode="auto">
          <a:xfrm>
            <a:off x="342900" y="2570162"/>
            <a:ext cx="8458200" cy="82073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534683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676400" y="2895600"/>
            <a:ext cx="6019800" cy="467179"/>
          </a:xfrm>
          <a:prstGeom prst="rect">
            <a:avLst/>
          </a:prstGeom>
        </p:spPr>
        <p:txBody>
          <a:bodyPr>
            <a:no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t>Key GPU Performance Concerns</a:t>
            </a:r>
            <a:endParaRPr lang="en-US" sz="2667" kern="0" dirty="0"/>
          </a:p>
        </p:txBody>
      </p:sp>
    </p:spTree>
    <p:extLst>
      <p:ext uri="{BB962C8B-B14F-4D97-AF65-F5344CB8AC3E}">
        <p14:creationId xmlns:p14="http://schemas.microsoft.com/office/powerpoint/2010/main" val="1004144757"/>
      </p:ext>
    </p:extLst>
  </p:cSld>
  <p:clrMapOvr>
    <a:masterClrMapping/>
  </p:clrMapOvr>
  <p:transition advTm="17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278757" y="838200"/>
            <a:ext cx="8290560" cy="951043"/>
          </a:xfrm>
        </p:spPr>
        <p:txBody>
          <a:bodyPr>
            <a:noAutofit/>
          </a:bodyPr>
          <a:lstStyle/>
          <a:p>
            <a:pPr>
              <a:lnSpc>
                <a:spcPct val="80000"/>
              </a:lnSpc>
            </a:pPr>
            <a:r>
              <a:rPr lang="en-US" sz="2800" dirty="0">
                <a:solidFill>
                  <a:schemeClr val="accent5">
                    <a:lumMod val="50000"/>
                  </a:schemeClr>
                </a:solidFill>
              </a:rPr>
              <a:t>I</a:t>
            </a:r>
            <a:r>
              <a:rPr lang="en-US" sz="2800" dirty="0" smtClean="0">
                <a:solidFill>
                  <a:schemeClr val="accent5">
                    <a:lumMod val="50000"/>
                  </a:schemeClr>
                </a:solidFill>
              </a:rPr>
              <a:t>) Data transfers between CPU and GPU are one of the major performance bottlenecks.</a:t>
            </a:r>
          </a:p>
          <a:p>
            <a:pPr>
              <a:lnSpc>
                <a:spcPct val="80000"/>
              </a:lnSpc>
            </a:pPr>
            <a:endParaRPr lang="en-US" sz="2800" dirty="0" smtClean="0"/>
          </a:p>
          <a:p>
            <a:pPr>
              <a:lnSpc>
                <a:spcPct val="80000"/>
              </a:lnSpc>
            </a:pPr>
            <a:endParaRPr lang="en-US" sz="2800" dirty="0"/>
          </a:p>
          <a:p>
            <a:pPr>
              <a:lnSpc>
                <a:spcPct val="80000"/>
              </a:lnSpc>
            </a:pPr>
            <a:endParaRPr lang="en-US" sz="2800" dirty="0" smtClean="0"/>
          </a:p>
          <a:p>
            <a:pPr>
              <a:lnSpc>
                <a:spcPct val="80000"/>
              </a:lnSpc>
            </a:pPr>
            <a:endParaRPr lang="en-US" sz="2800" dirty="0"/>
          </a:p>
          <a:p>
            <a:pPr>
              <a:lnSpc>
                <a:spcPct val="80000"/>
              </a:lnSpc>
            </a:pPr>
            <a:endParaRPr lang="en-US" sz="2800" dirty="0" smtClean="0"/>
          </a:p>
          <a:p>
            <a:pPr>
              <a:lnSpc>
                <a:spcPct val="80000"/>
              </a:lnSpc>
            </a:pPr>
            <a:endParaRPr lang="en-US" sz="2800" dirty="0" smtClean="0"/>
          </a:p>
          <a:p>
            <a:pPr>
              <a:lnSpc>
                <a:spcPct val="80000"/>
              </a:lnSpc>
            </a:pPr>
            <a:r>
              <a:rPr lang="en-US" sz="2800" dirty="0" smtClean="0">
                <a:solidFill>
                  <a:schemeClr val="accent5">
                    <a:lumMod val="50000"/>
                  </a:schemeClr>
                </a:solidFill>
              </a:rPr>
              <a:t>II) Data transfers between SMs and global memory is costly. Can on-chip memory help?</a:t>
            </a:r>
          </a:p>
          <a:p>
            <a:pPr>
              <a:lnSpc>
                <a:spcPct val="80000"/>
              </a:lnSpc>
            </a:pPr>
            <a:endParaRPr lang="en-US" sz="2800" dirty="0" smtClean="0">
              <a:solidFill>
                <a:schemeClr val="accent5">
                  <a:lumMod val="50000"/>
                </a:schemeClr>
              </a:solidFill>
            </a:endParaRPr>
          </a:p>
          <a:p>
            <a:pPr>
              <a:lnSpc>
                <a:spcPct val="80000"/>
              </a:lnSpc>
            </a:pPr>
            <a:endParaRPr lang="en-US" sz="3244" dirty="0"/>
          </a:p>
        </p:txBody>
      </p:sp>
      <p:grpSp>
        <p:nvGrpSpPr>
          <p:cNvPr id="44032" name="Group 44031"/>
          <p:cNvGrpSpPr/>
          <p:nvPr/>
        </p:nvGrpSpPr>
        <p:grpSpPr>
          <a:xfrm>
            <a:off x="339524" y="1580101"/>
            <a:ext cx="8112816" cy="2070035"/>
            <a:chOff x="339524" y="1580101"/>
            <a:chExt cx="8112816" cy="2070035"/>
          </a:xfrm>
        </p:grpSpPr>
        <p:grpSp>
          <p:nvGrpSpPr>
            <p:cNvPr id="5" name="Group 4"/>
            <p:cNvGrpSpPr>
              <a:grpSpLocks/>
            </p:cNvGrpSpPr>
            <p:nvPr/>
          </p:nvGrpSpPr>
          <p:grpSpPr bwMode="auto">
            <a:xfrm>
              <a:off x="5774227" y="1580101"/>
              <a:ext cx="2678113" cy="1943100"/>
              <a:chOff x="3044" y="1052"/>
              <a:chExt cx="1987" cy="1441"/>
            </a:xfrm>
          </p:grpSpPr>
          <p:sp>
            <p:nvSpPr>
              <p:cNvPr id="6" name="Rectangle 5"/>
              <p:cNvSpPr>
                <a:spLocks noChangeArrowheads="1"/>
              </p:cNvSpPr>
              <p:nvPr/>
            </p:nvSpPr>
            <p:spPr bwMode="auto">
              <a:xfrm>
                <a:off x="3044" y="2245"/>
                <a:ext cx="1987" cy="248"/>
              </a:xfrm>
              <a:prstGeom prst="rect">
                <a:avLst/>
              </a:prstGeom>
              <a:solidFill>
                <a:srgbClr val="FF6600"/>
              </a:solidFill>
              <a:ln w="9525">
                <a:solidFill>
                  <a:srgbClr val="969696"/>
                </a:solidFill>
                <a:miter lim="800000"/>
                <a:headEnd/>
                <a:tailEnd/>
              </a:ln>
            </p:spPr>
            <p:txBody>
              <a:bodyPr wrap="none" tIns="0" rIns="0" bIns="0" anchor="ctr"/>
              <a:lstStyle/>
              <a:p>
                <a:pPr eaLnBrk="1" hangingPunct="1"/>
                <a:r>
                  <a:rPr lang="en-US" sz="1200" b="1" dirty="0" smtClean="0">
                    <a:solidFill>
                      <a:schemeClr val="tx1"/>
                    </a:solidFill>
                    <a:latin typeface="Arial" charset="0"/>
                  </a:rPr>
                  <a:t>GPU Memory</a:t>
                </a:r>
                <a:endParaRPr lang="en-US" sz="1200" b="1" dirty="0">
                  <a:solidFill>
                    <a:schemeClr val="tx1"/>
                  </a:solidFill>
                  <a:latin typeface="Arial" charset="0"/>
                </a:endParaRPr>
              </a:p>
            </p:txBody>
          </p:sp>
          <p:grpSp>
            <p:nvGrpSpPr>
              <p:cNvPr id="7" name="Group 6"/>
              <p:cNvGrpSpPr>
                <a:grpSpLocks/>
              </p:cNvGrpSpPr>
              <p:nvPr/>
            </p:nvGrpSpPr>
            <p:grpSpPr bwMode="auto">
              <a:xfrm>
                <a:off x="3046" y="1052"/>
                <a:ext cx="1984" cy="1086"/>
                <a:chOff x="1888" y="2761"/>
                <a:chExt cx="1984" cy="1086"/>
              </a:xfrm>
            </p:grpSpPr>
            <p:grpSp>
              <p:nvGrpSpPr>
                <p:cNvPr id="8" name="Group 7"/>
                <p:cNvGrpSpPr>
                  <a:grpSpLocks/>
                </p:cNvGrpSpPr>
                <p:nvPr/>
              </p:nvGrpSpPr>
              <p:grpSpPr bwMode="auto">
                <a:xfrm>
                  <a:off x="1888" y="2761"/>
                  <a:ext cx="1984" cy="118"/>
                  <a:chOff x="-141" y="2876"/>
                  <a:chExt cx="1984" cy="118"/>
                </a:xfrm>
              </p:grpSpPr>
              <p:grpSp>
                <p:nvGrpSpPr>
                  <p:cNvPr id="149" name="Group 8"/>
                  <p:cNvGrpSpPr>
                    <a:grpSpLocks/>
                  </p:cNvGrpSpPr>
                  <p:nvPr/>
                </p:nvGrpSpPr>
                <p:grpSpPr bwMode="auto">
                  <a:xfrm>
                    <a:off x="-141" y="2876"/>
                    <a:ext cx="124" cy="115"/>
                    <a:chOff x="707" y="1508"/>
                    <a:chExt cx="124" cy="109"/>
                  </a:xfrm>
                </p:grpSpPr>
                <p:sp>
                  <p:nvSpPr>
                    <p:cNvPr id="166" name="Rectangle 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67" name="Rectangle 1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50" name="Rectangle 1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51" name="Line 1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2" name="Line 1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3" name="Line 1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4" name="Line 1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5" name="Line 1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6" name="Line 1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7" name="Line 1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8" name="Line 1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9" name="Line 2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0" name="Line 2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1" name="Line 2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2" name="Line 2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3" name="Line 2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4" name="Line 2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5" name="Line 2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9" name="Group 27"/>
                <p:cNvGrpSpPr>
                  <a:grpSpLocks/>
                </p:cNvGrpSpPr>
                <p:nvPr/>
              </p:nvGrpSpPr>
              <p:grpSpPr bwMode="auto">
                <a:xfrm>
                  <a:off x="1888" y="2899"/>
                  <a:ext cx="1984" cy="118"/>
                  <a:chOff x="-141" y="2876"/>
                  <a:chExt cx="1984" cy="118"/>
                </a:xfrm>
              </p:grpSpPr>
              <p:grpSp>
                <p:nvGrpSpPr>
                  <p:cNvPr id="130" name="Group 28"/>
                  <p:cNvGrpSpPr>
                    <a:grpSpLocks/>
                  </p:cNvGrpSpPr>
                  <p:nvPr/>
                </p:nvGrpSpPr>
                <p:grpSpPr bwMode="auto">
                  <a:xfrm>
                    <a:off x="-141" y="2876"/>
                    <a:ext cx="124" cy="115"/>
                    <a:chOff x="707" y="1508"/>
                    <a:chExt cx="124" cy="109"/>
                  </a:xfrm>
                </p:grpSpPr>
                <p:sp>
                  <p:nvSpPr>
                    <p:cNvPr id="147" name="Rectangle 2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48" name="Rectangle 3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31" name="Rectangle 3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32" name="Line 3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3" name="Line 3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4" name="Line 3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5" name="Line 3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6" name="Line 3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7" name="Line 3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8" name="Line 3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9" name="Line 3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0" name="Line 4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1" name="Line 4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2" name="Line 4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3" name="Line 4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4" name="Line 4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5" name="Line 4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6" name="Line 4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0" name="Group 47"/>
                <p:cNvGrpSpPr>
                  <a:grpSpLocks/>
                </p:cNvGrpSpPr>
                <p:nvPr/>
              </p:nvGrpSpPr>
              <p:grpSpPr bwMode="auto">
                <a:xfrm>
                  <a:off x="1888" y="3037"/>
                  <a:ext cx="1984" cy="118"/>
                  <a:chOff x="-141" y="2876"/>
                  <a:chExt cx="1984" cy="118"/>
                </a:xfrm>
              </p:grpSpPr>
              <p:grpSp>
                <p:nvGrpSpPr>
                  <p:cNvPr id="111" name="Group 48"/>
                  <p:cNvGrpSpPr>
                    <a:grpSpLocks/>
                  </p:cNvGrpSpPr>
                  <p:nvPr/>
                </p:nvGrpSpPr>
                <p:grpSpPr bwMode="auto">
                  <a:xfrm>
                    <a:off x="-141" y="2876"/>
                    <a:ext cx="124" cy="115"/>
                    <a:chOff x="707" y="1508"/>
                    <a:chExt cx="124" cy="109"/>
                  </a:xfrm>
                </p:grpSpPr>
                <p:sp>
                  <p:nvSpPr>
                    <p:cNvPr id="128" name="Rectangle 4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29" name="Rectangle 5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12" name="Rectangle 5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13" name="Line 5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4" name="Line 5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5" name="Line 5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6" name="Line 5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7" name="Line 5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8" name="Line 5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9" name="Line 5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0" name="Line 5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1" name="Line 6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2" name="Line 6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3" name="Line 6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4" name="Line 6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5" name="Line 6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6" name="Line 6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7" name="Line 6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1" name="Group 67"/>
                <p:cNvGrpSpPr>
                  <a:grpSpLocks/>
                </p:cNvGrpSpPr>
                <p:nvPr/>
              </p:nvGrpSpPr>
              <p:grpSpPr bwMode="auto">
                <a:xfrm>
                  <a:off x="1888" y="3175"/>
                  <a:ext cx="1984" cy="118"/>
                  <a:chOff x="-141" y="2876"/>
                  <a:chExt cx="1984" cy="118"/>
                </a:xfrm>
              </p:grpSpPr>
              <p:grpSp>
                <p:nvGrpSpPr>
                  <p:cNvPr id="92" name="Group 68"/>
                  <p:cNvGrpSpPr>
                    <a:grpSpLocks/>
                  </p:cNvGrpSpPr>
                  <p:nvPr/>
                </p:nvGrpSpPr>
                <p:grpSpPr bwMode="auto">
                  <a:xfrm>
                    <a:off x="-141" y="2876"/>
                    <a:ext cx="124" cy="115"/>
                    <a:chOff x="707" y="1508"/>
                    <a:chExt cx="124" cy="109"/>
                  </a:xfrm>
                </p:grpSpPr>
                <p:sp>
                  <p:nvSpPr>
                    <p:cNvPr id="109" name="Rectangle 6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10" name="Rectangle 7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93" name="Rectangle 7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94" name="Line 7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5" name="Line 7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6" name="Line 7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7" name="Line 7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8" name="Line 7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9" name="Line 7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0" name="Line 7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1" name="Line 7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2" name="Line 8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3" name="Line 8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4" name="Line 8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5" name="Line 8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6" name="Line 8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7" name="Line 8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8" name="Line 8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2" name="Group 87"/>
                <p:cNvGrpSpPr>
                  <a:grpSpLocks/>
                </p:cNvGrpSpPr>
                <p:nvPr/>
              </p:nvGrpSpPr>
              <p:grpSpPr bwMode="auto">
                <a:xfrm>
                  <a:off x="1888" y="3314"/>
                  <a:ext cx="1984" cy="118"/>
                  <a:chOff x="-141" y="2876"/>
                  <a:chExt cx="1984" cy="118"/>
                </a:xfrm>
              </p:grpSpPr>
              <p:grpSp>
                <p:nvGrpSpPr>
                  <p:cNvPr id="73" name="Group 88"/>
                  <p:cNvGrpSpPr>
                    <a:grpSpLocks/>
                  </p:cNvGrpSpPr>
                  <p:nvPr/>
                </p:nvGrpSpPr>
                <p:grpSpPr bwMode="auto">
                  <a:xfrm>
                    <a:off x="-141" y="2876"/>
                    <a:ext cx="124" cy="115"/>
                    <a:chOff x="707" y="1508"/>
                    <a:chExt cx="124" cy="109"/>
                  </a:xfrm>
                </p:grpSpPr>
                <p:sp>
                  <p:nvSpPr>
                    <p:cNvPr id="90" name="Rectangle 8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91" name="Rectangle 9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74" name="Rectangle 9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75" name="Line 9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6" name="Line 9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7" name="Line 9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8" name="Line 9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9" name="Line 9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0" name="Line 9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1" name="Line 9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2" name="Line 9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3" name="Line 10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4" name="Line 10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5" name="Line 10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6" name="Line 10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7" name="Line 10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8" name="Line 10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9" name="Line 10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3" name="Group 107"/>
                <p:cNvGrpSpPr>
                  <a:grpSpLocks/>
                </p:cNvGrpSpPr>
                <p:nvPr/>
              </p:nvGrpSpPr>
              <p:grpSpPr bwMode="auto">
                <a:xfrm>
                  <a:off x="1888" y="3452"/>
                  <a:ext cx="1984" cy="118"/>
                  <a:chOff x="-141" y="2876"/>
                  <a:chExt cx="1984" cy="118"/>
                </a:xfrm>
              </p:grpSpPr>
              <p:grpSp>
                <p:nvGrpSpPr>
                  <p:cNvPr id="54" name="Group 108"/>
                  <p:cNvGrpSpPr>
                    <a:grpSpLocks/>
                  </p:cNvGrpSpPr>
                  <p:nvPr/>
                </p:nvGrpSpPr>
                <p:grpSpPr bwMode="auto">
                  <a:xfrm>
                    <a:off x="-141" y="2876"/>
                    <a:ext cx="124" cy="115"/>
                    <a:chOff x="707" y="1508"/>
                    <a:chExt cx="124" cy="109"/>
                  </a:xfrm>
                </p:grpSpPr>
                <p:sp>
                  <p:nvSpPr>
                    <p:cNvPr id="71" name="Rectangle 10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72" name="Rectangle 11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55" name="Rectangle 11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56" name="Line 11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7" name="Line 11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8" name="Line 11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9" name="Line 11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0" name="Line 11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1" name="Line 11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2" name="Line 11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3" name="Line 11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4" name="Line 12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5" name="Line 12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6" name="Line 12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7" name="Line 12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8" name="Line 12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9" name="Line 12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0" name="Line 12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4" name="Group 127"/>
                <p:cNvGrpSpPr>
                  <a:grpSpLocks/>
                </p:cNvGrpSpPr>
                <p:nvPr/>
              </p:nvGrpSpPr>
              <p:grpSpPr bwMode="auto">
                <a:xfrm>
                  <a:off x="1888" y="3590"/>
                  <a:ext cx="1984" cy="118"/>
                  <a:chOff x="-141" y="2876"/>
                  <a:chExt cx="1984" cy="118"/>
                </a:xfrm>
              </p:grpSpPr>
              <p:grpSp>
                <p:nvGrpSpPr>
                  <p:cNvPr id="35" name="Group 128"/>
                  <p:cNvGrpSpPr>
                    <a:grpSpLocks/>
                  </p:cNvGrpSpPr>
                  <p:nvPr/>
                </p:nvGrpSpPr>
                <p:grpSpPr bwMode="auto">
                  <a:xfrm>
                    <a:off x="-141" y="2876"/>
                    <a:ext cx="124" cy="115"/>
                    <a:chOff x="707" y="1508"/>
                    <a:chExt cx="124" cy="109"/>
                  </a:xfrm>
                </p:grpSpPr>
                <p:sp>
                  <p:nvSpPr>
                    <p:cNvPr id="52" name="Rectangle 12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53" name="Rectangle 13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36" name="Rectangle 13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37" name="Line 13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8" name="Line 13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9" name="Line 13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0" name="Line 13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1" name="Line 13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2" name="Line 13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3" name="Line 13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4" name="Line 13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5" name="Line 14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6" name="Line 14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7" name="Line 14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8" name="Line 14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9" name="Line 14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0" name="Line 14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1" name="Line 14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5" name="Group 147"/>
                <p:cNvGrpSpPr>
                  <a:grpSpLocks/>
                </p:cNvGrpSpPr>
                <p:nvPr/>
              </p:nvGrpSpPr>
              <p:grpSpPr bwMode="auto">
                <a:xfrm>
                  <a:off x="1888" y="3729"/>
                  <a:ext cx="1984" cy="118"/>
                  <a:chOff x="-141" y="2876"/>
                  <a:chExt cx="1984" cy="118"/>
                </a:xfrm>
              </p:grpSpPr>
              <p:grpSp>
                <p:nvGrpSpPr>
                  <p:cNvPr id="16" name="Group 148"/>
                  <p:cNvGrpSpPr>
                    <a:grpSpLocks/>
                  </p:cNvGrpSpPr>
                  <p:nvPr/>
                </p:nvGrpSpPr>
                <p:grpSpPr bwMode="auto">
                  <a:xfrm>
                    <a:off x="-141" y="2876"/>
                    <a:ext cx="124" cy="115"/>
                    <a:chOff x="707" y="1508"/>
                    <a:chExt cx="124" cy="109"/>
                  </a:xfrm>
                </p:grpSpPr>
                <p:sp>
                  <p:nvSpPr>
                    <p:cNvPr id="33" name="Rectangle 14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34" name="Rectangle 15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7" name="Rectangle 15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8" name="Line 15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9" name="Line 15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0" name="Line 15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1" name="Line 15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2" name="Line 15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3" name="Line 15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4" name="Line 15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5" name="Line 15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6" name="Line 16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7" name="Line 16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8" name="Line 16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9" name="Line 16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0" name="Line 16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1" name="Line 16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2" name="Line 16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grpSp>
        <p:grpSp>
          <p:nvGrpSpPr>
            <p:cNvPr id="168" name="Group 167"/>
            <p:cNvGrpSpPr>
              <a:grpSpLocks/>
            </p:cNvGrpSpPr>
            <p:nvPr/>
          </p:nvGrpSpPr>
          <p:grpSpPr bwMode="auto">
            <a:xfrm>
              <a:off x="339524" y="1630420"/>
              <a:ext cx="2679700" cy="1946275"/>
              <a:chOff x="991" y="1935"/>
              <a:chExt cx="1688" cy="1226"/>
            </a:xfrm>
          </p:grpSpPr>
          <p:sp>
            <p:nvSpPr>
              <p:cNvPr id="169" name="Rectangle 168"/>
              <p:cNvSpPr>
                <a:spLocks noChangeArrowheads="1"/>
              </p:cNvSpPr>
              <p:nvPr/>
            </p:nvSpPr>
            <p:spPr bwMode="auto">
              <a:xfrm>
                <a:off x="992" y="2425"/>
                <a:ext cx="1687" cy="434"/>
              </a:xfrm>
              <a:prstGeom prst="rect">
                <a:avLst/>
              </a:prstGeom>
              <a:solidFill>
                <a:srgbClr val="FF6600"/>
              </a:solidFill>
              <a:ln w="9525">
                <a:solidFill>
                  <a:srgbClr val="969696"/>
                </a:solidFill>
                <a:miter lim="800000"/>
                <a:headEnd/>
                <a:tailEnd/>
              </a:ln>
            </p:spPr>
            <p:txBody>
              <a:bodyPr wrap="none" lIns="0" tIns="0" rIns="0" bIns="0" anchor="ctr" anchorCtr="1"/>
              <a:lstStyle/>
              <a:p>
                <a:pPr algn="ctr" eaLnBrk="1" hangingPunct="1"/>
                <a:r>
                  <a:rPr lang="en-US" sz="1400" b="1">
                    <a:solidFill>
                      <a:schemeClr val="tx1"/>
                    </a:solidFill>
                    <a:latin typeface="Arial" charset="0"/>
                  </a:rPr>
                  <a:t>Cache</a:t>
                </a:r>
              </a:p>
            </p:txBody>
          </p:sp>
          <p:sp>
            <p:nvSpPr>
              <p:cNvPr id="170" name="Rectangle 169"/>
              <p:cNvSpPr>
                <a:spLocks noChangeArrowheads="1"/>
              </p:cNvSpPr>
              <p:nvPr/>
            </p:nvSpPr>
            <p:spPr bwMode="auto">
              <a:xfrm>
                <a:off x="2285" y="1935"/>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dirty="0">
                    <a:solidFill>
                      <a:schemeClr val="tx1"/>
                    </a:solidFill>
                    <a:latin typeface="Arial" charset="0"/>
                  </a:rPr>
                  <a:t>ALU</a:t>
                </a:r>
              </a:p>
            </p:txBody>
          </p:sp>
          <p:sp>
            <p:nvSpPr>
              <p:cNvPr id="171" name="Rectangle 170"/>
              <p:cNvSpPr>
                <a:spLocks noChangeArrowheads="1"/>
              </p:cNvSpPr>
              <p:nvPr/>
            </p:nvSpPr>
            <p:spPr bwMode="auto">
              <a:xfrm>
                <a:off x="992" y="1935"/>
                <a:ext cx="836" cy="463"/>
              </a:xfrm>
              <a:prstGeom prst="rect">
                <a:avLst/>
              </a:prstGeom>
              <a:solidFill>
                <a:srgbClr val="FFCC00"/>
              </a:solidFill>
              <a:ln w="9525">
                <a:solidFill>
                  <a:srgbClr val="969696"/>
                </a:solidFill>
                <a:miter lim="800000"/>
                <a:headEnd/>
                <a:tailEnd/>
              </a:ln>
            </p:spPr>
            <p:txBody>
              <a:bodyPr wrap="none" lIns="0" tIns="0" rIns="0" bIns="0" anchor="ctr" anchorCtr="1"/>
              <a:lstStyle/>
              <a:p>
                <a:pPr algn="ctr" eaLnBrk="1" hangingPunct="1"/>
                <a:r>
                  <a:rPr lang="en-US" sz="1400" b="1" dirty="0">
                    <a:solidFill>
                      <a:schemeClr val="tx1"/>
                    </a:solidFill>
                    <a:latin typeface="Arial" charset="0"/>
                  </a:rPr>
                  <a:t>Control</a:t>
                </a:r>
              </a:p>
            </p:txBody>
          </p:sp>
          <p:sp>
            <p:nvSpPr>
              <p:cNvPr id="172" name="Rectangle 171"/>
              <p:cNvSpPr>
                <a:spLocks noChangeArrowheads="1"/>
              </p:cNvSpPr>
              <p:nvPr/>
            </p:nvSpPr>
            <p:spPr bwMode="auto">
              <a:xfrm>
                <a:off x="2285" y="2178"/>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a:solidFill>
                      <a:schemeClr val="tx1"/>
                    </a:solidFill>
                    <a:latin typeface="Arial" charset="0"/>
                  </a:rPr>
                  <a:t>ALU</a:t>
                </a:r>
              </a:p>
            </p:txBody>
          </p:sp>
          <p:sp>
            <p:nvSpPr>
              <p:cNvPr id="173" name="Rectangle 172"/>
              <p:cNvSpPr>
                <a:spLocks noChangeArrowheads="1"/>
              </p:cNvSpPr>
              <p:nvPr/>
            </p:nvSpPr>
            <p:spPr bwMode="auto">
              <a:xfrm>
                <a:off x="1870" y="1935"/>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dirty="0">
                    <a:solidFill>
                      <a:schemeClr val="tx1"/>
                    </a:solidFill>
                    <a:latin typeface="Arial" charset="0"/>
                  </a:rPr>
                  <a:t>ALU</a:t>
                </a:r>
              </a:p>
            </p:txBody>
          </p:sp>
          <p:sp>
            <p:nvSpPr>
              <p:cNvPr id="174" name="Rectangle 173"/>
              <p:cNvSpPr>
                <a:spLocks noChangeArrowheads="1"/>
              </p:cNvSpPr>
              <p:nvPr/>
            </p:nvSpPr>
            <p:spPr bwMode="auto">
              <a:xfrm>
                <a:off x="1870" y="2178"/>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a:solidFill>
                      <a:schemeClr val="tx1"/>
                    </a:solidFill>
                    <a:latin typeface="Arial" charset="0"/>
                  </a:rPr>
                  <a:t>ALU</a:t>
                </a:r>
              </a:p>
            </p:txBody>
          </p:sp>
          <p:sp>
            <p:nvSpPr>
              <p:cNvPr id="175" name="Rectangle 174"/>
              <p:cNvSpPr>
                <a:spLocks noChangeArrowheads="1"/>
              </p:cNvSpPr>
              <p:nvPr/>
            </p:nvSpPr>
            <p:spPr bwMode="auto">
              <a:xfrm>
                <a:off x="991" y="2950"/>
                <a:ext cx="1687" cy="211"/>
              </a:xfrm>
              <a:prstGeom prst="rect">
                <a:avLst/>
              </a:prstGeom>
              <a:solidFill>
                <a:srgbClr val="FF6600"/>
              </a:solidFill>
              <a:ln w="9525">
                <a:solidFill>
                  <a:srgbClr val="969696"/>
                </a:solidFill>
                <a:miter lim="800000"/>
                <a:headEnd/>
                <a:tailEnd/>
              </a:ln>
            </p:spPr>
            <p:txBody>
              <a:bodyPr wrap="none" tIns="0" rIns="0" bIns="0" anchor="ctr"/>
              <a:lstStyle/>
              <a:p>
                <a:pPr eaLnBrk="1" hangingPunct="1"/>
                <a:r>
                  <a:rPr lang="en-US" sz="1200" b="1" dirty="0" smtClean="0">
                    <a:solidFill>
                      <a:schemeClr val="tx1"/>
                    </a:solidFill>
                    <a:latin typeface="Arial" charset="0"/>
                  </a:rPr>
                  <a:t>CPU Memory</a:t>
                </a:r>
                <a:endParaRPr lang="en-US" sz="1200" b="1" dirty="0">
                  <a:solidFill>
                    <a:schemeClr val="tx1"/>
                  </a:solidFill>
                  <a:latin typeface="Arial" charset="0"/>
                </a:endParaRPr>
              </a:p>
            </p:txBody>
          </p:sp>
        </p:grpSp>
        <p:sp>
          <p:nvSpPr>
            <p:cNvPr id="2" name="Left-Right Arrow 1"/>
            <p:cNvSpPr/>
            <p:nvPr/>
          </p:nvSpPr>
          <p:spPr bwMode="auto">
            <a:xfrm>
              <a:off x="3138632" y="3225858"/>
              <a:ext cx="2514600"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3" name="TextBox 2"/>
            <p:cNvSpPr txBox="1"/>
            <p:nvPr/>
          </p:nvSpPr>
          <p:spPr>
            <a:xfrm>
              <a:off x="3620578" y="2820102"/>
              <a:ext cx="1600200" cy="369332"/>
            </a:xfrm>
            <a:prstGeom prst="rect">
              <a:avLst/>
            </a:prstGeom>
            <a:noFill/>
          </p:spPr>
          <p:txBody>
            <a:bodyPr wrap="square" rtlCol="0">
              <a:spAutoFit/>
            </a:bodyPr>
            <a:lstStyle/>
            <a:p>
              <a:r>
                <a:rPr lang="en-US" b="1" smtClean="0"/>
                <a:t>Bottleneck!</a:t>
              </a:r>
              <a:endParaRPr lang="en-US" b="1"/>
            </a:p>
          </p:txBody>
        </p:sp>
      </p:grpSp>
      <p:grpSp>
        <p:nvGrpSpPr>
          <p:cNvPr id="44033" name="Group 44032"/>
          <p:cNvGrpSpPr/>
          <p:nvPr/>
        </p:nvGrpSpPr>
        <p:grpSpPr>
          <a:xfrm>
            <a:off x="1668262" y="4713988"/>
            <a:ext cx="4359431" cy="2063323"/>
            <a:chOff x="1668262" y="4713988"/>
            <a:chExt cx="4359431" cy="2063323"/>
          </a:xfrm>
        </p:grpSpPr>
        <p:sp>
          <p:nvSpPr>
            <p:cNvPr id="181" name="Text Box 60"/>
            <p:cNvSpPr txBox="1">
              <a:spLocks noChangeArrowheads="1"/>
            </p:cNvSpPr>
            <p:nvPr/>
          </p:nvSpPr>
          <p:spPr bwMode="auto">
            <a:xfrm rot="16200000">
              <a:off x="982675" y="5399575"/>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995452" y="4786351"/>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3551750" y="4786351"/>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858661" y="5608278"/>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4108048" y="5508049"/>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224597" y="5137614"/>
              <a:ext cx="1600200" cy="369332"/>
            </a:xfrm>
            <a:prstGeom prst="rect">
              <a:avLst/>
            </a:prstGeom>
            <a:noFill/>
          </p:spPr>
          <p:txBody>
            <a:bodyPr wrap="square" rtlCol="0">
              <a:spAutoFit/>
            </a:bodyPr>
            <a:lstStyle/>
            <a:p>
              <a:r>
                <a:rPr lang="en-US" b="1" smtClean="0"/>
                <a:t>Bottleneck!</a:t>
              </a:r>
              <a:endParaRPr lang="en-US" b="1"/>
            </a:p>
          </p:txBody>
        </p:sp>
        <p:sp>
          <p:nvSpPr>
            <p:cNvPr id="192" name="Left-Right Arrow 191"/>
            <p:cNvSpPr/>
            <p:nvPr/>
          </p:nvSpPr>
          <p:spPr bwMode="auto">
            <a:xfrm>
              <a:off x="2353660" y="5599239"/>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3" name="TextBox 192"/>
            <p:cNvSpPr txBox="1"/>
            <p:nvPr/>
          </p:nvSpPr>
          <p:spPr>
            <a:xfrm>
              <a:off x="2433930" y="5119813"/>
              <a:ext cx="1600200" cy="369332"/>
            </a:xfrm>
            <a:prstGeom prst="rect">
              <a:avLst/>
            </a:prstGeom>
            <a:noFill/>
          </p:spPr>
          <p:txBody>
            <a:bodyPr wrap="square" rtlCol="0">
              <a:spAutoFit/>
            </a:bodyPr>
            <a:lstStyle/>
            <a:p>
              <a:r>
                <a:rPr lang="en-US" b="1" smtClean="0">
                  <a:solidFill>
                    <a:srgbClr val="00B050"/>
                  </a:solidFill>
                </a:rPr>
                <a:t>??</a:t>
              </a:r>
              <a:endParaRPr lang="en-US" b="1">
                <a:solidFill>
                  <a:srgbClr val="00B050"/>
                </a:solidFill>
              </a:endParaRPr>
            </a:p>
          </p:txBody>
        </p:sp>
        <p:sp>
          <p:nvSpPr>
            <p:cNvPr id="194" name="Text Box 61"/>
            <p:cNvSpPr txBox="1">
              <a:spLocks noChangeArrowheads="1"/>
            </p:cNvSpPr>
            <p:nvPr/>
          </p:nvSpPr>
          <p:spPr bwMode="auto">
            <a:xfrm rot="16200000">
              <a:off x="1951651" y="6368549"/>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1951651" y="5843627"/>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1951652" y="535507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1951652" y="4830149"/>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grpSp>
      <p:sp>
        <p:nvSpPr>
          <p:cNvPr id="200" name="Rectangle 199"/>
          <p:cNvSpPr/>
          <p:nvPr/>
        </p:nvSpPr>
        <p:spPr bwMode="auto">
          <a:xfrm>
            <a:off x="180058" y="762273"/>
            <a:ext cx="8438162" cy="306937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1059759345"/>
      </p:ext>
    </p:extLst>
  </p:cSld>
  <p:clrMapOvr>
    <a:masterClrMapping/>
  </p:clrMapOvr>
  <p:transition advTm="539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422275"/>
          </a:xfrm>
        </p:spPr>
        <p:txBody>
          <a:bodyPr/>
          <a:lstStyle/>
          <a:p>
            <a:r>
              <a:rPr lang="en-US" dirty="0" smtClean="0"/>
              <a:t>CUDA Streams</a:t>
            </a:r>
            <a:endParaRPr lang="en-US" dirty="0"/>
          </a:p>
        </p:txBody>
      </p:sp>
      <p:sp>
        <p:nvSpPr>
          <p:cNvPr id="3" name="Content Placeholder 2"/>
          <p:cNvSpPr>
            <a:spLocks noGrp="1"/>
          </p:cNvSpPr>
          <p:nvPr>
            <p:ph idx="1"/>
          </p:nvPr>
        </p:nvSpPr>
        <p:spPr>
          <a:xfrm>
            <a:off x="533400" y="914400"/>
            <a:ext cx="7924800" cy="4038600"/>
          </a:xfrm>
        </p:spPr>
        <p:txBody>
          <a:bodyPr/>
          <a:lstStyle/>
          <a:p>
            <a:r>
              <a:rPr lang="en-US" dirty="0" smtClean="0"/>
              <a:t>CUDA (and </a:t>
            </a:r>
            <a:r>
              <a:rPr lang="en-US" dirty="0" err="1" smtClean="0"/>
              <a:t>OpenCL</a:t>
            </a:r>
            <a:r>
              <a:rPr lang="en-US" dirty="0" smtClean="0"/>
              <a:t>) provide the capability to overlap computation on GPU with memory transfers using “Streams” (Command Queues)</a:t>
            </a:r>
          </a:p>
          <a:p>
            <a:r>
              <a:rPr lang="en-US" dirty="0" smtClean="0"/>
              <a:t>A Stream orders a sequence of kernels and memory copy “operations”.   </a:t>
            </a:r>
          </a:p>
          <a:p>
            <a:r>
              <a:rPr lang="en-US" dirty="0" smtClean="0"/>
              <a:t>Operations in one stream can overlap with operations in a different stream.</a:t>
            </a:r>
          </a:p>
          <a:p>
            <a:endParaRPr lang="en-US" dirty="0"/>
          </a:p>
        </p:txBody>
      </p:sp>
    </p:spTree>
    <p:extLst>
      <p:ext uri="{BB962C8B-B14F-4D97-AF65-F5344CB8AC3E}">
        <p14:creationId xmlns:p14="http://schemas.microsoft.com/office/powerpoint/2010/main" val="1642417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8040"/>
            <a:ext cx="8229600" cy="1143000"/>
          </a:xfrm>
        </p:spPr>
        <p:txBody>
          <a:bodyPr/>
          <a:lstStyle/>
          <a:p>
            <a:r>
              <a:rPr lang="en-US" dirty="0" smtClean="0"/>
              <a:t>How Can Streams Help?</a:t>
            </a:r>
            <a:endParaRPr lang="en-US" dirty="0"/>
          </a:p>
        </p:txBody>
      </p:sp>
      <p:sp>
        <p:nvSpPr>
          <p:cNvPr id="3" name="Content Placeholder 2"/>
          <p:cNvSpPr>
            <a:spLocks noGrp="1"/>
          </p:cNvSpPr>
          <p:nvPr>
            <p:ph idx="1"/>
          </p:nvPr>
        </p:nvSpPr>
        <p:spPr>
          <a:xfrm>
            <a:off x="533400" y="914400"/>
            <a:ext cx="8153400" cy="2673552"/>
          </a:xfrm>
        </p:spPr>
        <p:txBody>
          <a:bodyPr/>
          <a:lstStyle/>
          <a:p>
            <a:pPr marL="0" indent="0">
              <a:buNone/>
            </a:pPr>
            <a:r>
              <a:rPr lang="en-US" dirty="0" smtClean="0"/>
              <a:t>Serial:</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Streams:</a:t>
            </a:r>
          </a:p>
        </p:txBody>
      </p:sp>
      <p:sp>
        <p:nvSpPr>
          <p:cNvPr id="5" name="Rectangle 4"/>
          <p:cNvSpPr/>
          <p:nvPr/>
        </p:nvSpPr>
        <p:spPr>
          <a:xfrm>
            <a:off x="2362200" y="1676400"/>
            <a:ext cx="22098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cudaMemcpy</a:t>
            </a:r>
            <a:r>
              <a:rPr lang="en-US" dirty="0" smtClean="0">
                <a:solidFill>
                  <a:schemeClr val="tx1"/>
                </a:solidFill>
              </a:rPr>
              <a:t>(H2D)</a:t>
            </a:r>
            <a:endParaRPr lang="en-US" dirty="0">
              <a:solidFill>
                <a:schemeClr val="tx1"/>
              </a:solidFill>
            </a:endParaRPr>
          </a:p>
        </p:txBody>
      </p:sp>
      <p:sp>
        <p:nvSpPr>
          <p:cNvPr id="6" name="Rectangle 5"/>
          <p:cNvSpPr/>
          <p:nvPr/>
        </p:nvSpPr>
        <p:spPr>
          <a:xfrm>
            <a:off x="4572000" y="1676400"/>
            <a:ext cx="1828800" cy="457200"/>
          </a:xfrm>
          <a:prstGeom prst="rect">
            <a:avLst/>
          </a:prstGeom>
          <a:solidFill>
            <a:srgbClr val="51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kernel&lt;&lt;&lt;&gt;&gt;&gt;</a:t>
            </a:r>
            <a:endParaRPr lang="en-US" dirty="0">
              <a:solidFill>
                <a:schemeClr val="tx1"/>
              </a:solidFill>
            </a:endParaRPr>
          </a:p>
        </p:txBody>
      </p:sp>
      <p:sp>
        <p:nvSpPr>
          <p:cNvPr id="7" name="Rectangle 6"/>
          <p:cNvSpPr/>
          <p:nvPr/>
        </p:nvSpPr>
        <p:spPr>
          <a:xfrm>
            <a:off x="6400800" y="1676400"/>
            <a:ext cx="19812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chemeClr val="tx1"/>
                </a:solidFill>
              </a:rPr>
              <a:t>cudaMemcpy</a:t>
            </a:r>
            <a:r>
              <a:rPr lang="en-US" sz="1600" dirty="0" smtClean="0">
                <a:solidFill>
                  <a:schemeClr val="tx1"/>
                </a:solidFill>
              </a:rPr>
              <a:t>(D2H)</a:t>
            </a:r>
            <a:endParaRPr lang="en-US" sz="1600" dirty="0">
              <a:solidFill>
                <a:schemeClr val="tx1"/>
              </a:solidFill>
            </a:endParaRPr>
          </a:p>
        </p:txBody>
      </p:sp>
      <p:sp>
        <p:nvSpPr>
          <p:cNvPr id="9" name="Rectangle 8"/>
          <p:cNvSpPr/>
          <p:nvPr/>
        </p:nvSpPr>
        <p:spPr>
          <a:xfrm>
            <a:off x="2362200" y="2971800"/>
            <a:ext cx="2209800" cy="4572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cudaMemcpy</a:t>
            </a:r>
            <a:r>
              <a:rPr lang="en-US" dirty="0" smtClean="0">
                <a:solidFill>
                  <a:schemeClr val="tx1"/>
                </a:solidFill>
              </a:rPr>
              <a:t>(H2D)</a:t>
            </a:r>
            <a:endParaRPr lang="en-US" dirty="0">
              <a:solidFill>
                <a:schemeClr val="tx1"/>
              </a:solidFill>
            </a:endParaRPr>
          </a:p>
        </p:txBody>
      </p:sp>
      <p:sp>
        <p:nvSpPr>
          <p:cNvPr id="10" name="Rectangle 9"/>
          <p:cNvSpPr/>
          <p:nvPr/>
        </p:nvSpPr>
        <p:spPr>
          <a:xfrm>
            <a:off x="4572000" y="2971800"/>
            <a:ext cx="609600" cy="457200"/>
          </a:xfrm>
          <a:prstGeom prst="rect">
            <a:avLst/>
          </a:prstGeom>
          <a:solidFill>
            <a:srgbClr val="51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K0</a:t>
            </a:r>
            <a:endParaRPr lang="en-US" dirty="0">
              <a:solidFill>
                <a:schemeClr val="tx1"/>
              </a:solidFill>
            </a:endParaRPr>
          </a:p>
        </p:txBody>
      </p:sp>
      <p:sp>
        <p:nvSpPr>
          <p:cNvPr id="13" name="Rectangle 12"/>
          <p:cNvSpPr/>
          <p:nvPr/>
        </p:nvSpPr>
        <p:spPr>
          <a:xfrm>
            <a:off x="5181600" y="2971800"/>
            <a:ext cx="609600" cy="4572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DH0</a:t>
            </a:r>
            <a:endParaRPr lang="en-US" sz="1600" dirty="0">
              <a:solidFill>
                <a:schemeClr val="tx1"/>
              </a:solidFill>
            </a:endParaRPr>
          </a:p>
        </p:txBody>
      </p:sp>
      <p:sp>
        <p:nvSpPr>
          <p:cNvPr id="18" name="Rectangle 17"/>
          <p:cNvSpPr/>
          <p:nvPr/>
        </p:nvSpPr>
        <p:spPr>
          <a:xfrm>
            <a:off x="5194300" y="3429000"/>
            <a:ext cx="609600" cy="457200"/>
          </a:xfrm>
          <a:prstGeom prst="rect">
            <a:avLst/>
          </a:prstGeom>
          <a:solidFill>
            <a:srgbClr val="51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K1</a:t>
            </a:r>
            <a:endParaRPr lang="en-US" dirty="0">
              <a:solidFill>
                <a:schemeClr val="tx1"/>
              </a:solidFill>
            </a:endParaRPr>
          </a:p>
        </p:txBody>
      </p:sp>
      <p:sp>
        <p:nvSpPr>
          <p:cNvPr id="19" name="Rectangle 18"/>
          <p:cNvSpPr/>
          <p:nvPr/>
        </p:nvSpPr>
        <p:spPr>
          <a:xfrm>
            <a:off x="5803900" y="3429000"/>
            <a:ext cx="609600" cy="4572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DH1</a:t>
            </a:r>
            <a:endParaRPr lang="en-US" sz="1600" dirty="0">
              <a:solidFill>
                <a:schemeClr val="tx1"/>
              </a:solidFill>
            </a:endParaRPr>
          </a:p>
        </p:txBody>
      </p:sp>
      <p:sp>
        <p:nvSpPr>
          <p:cNvPr id="20" name="Rectangle 19"/>
          <p:cNvSpPr/>
          <p:nvPr/>
        </p:nvSpPr>
        <p:spPr>
          <a:xfrm>
            <a:off x="5791200" y="3886200"/>
            <a:ext cx="609600" cy="457200"/>
          </a:xfrm>
          <a:prstGeom prst="rect">
            <a:avLst/>
          </a:prstGeom>
          <a:solidFill>
            <a:srgbClr val="51D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K2</a:t>
            </a:r>
            <a:endParaRPr lang="en-US" dirty="0">
              <a:solidFill>
                <a:schemeClr val="tx1"/>
              </a:solidFill>
            </a:endParaRPr>
          </a:p>
        </p:txBody>
      </p:sp>
      <p:sp>
        <p:nvSpPr>
          <p:cNvPr id="21" name="Rectangle 20"/>
          <p:cNvSpPr/>
          <p:nvPr/>
        </p:nvSpPr>
        <p:spPr>
          <a:xfrm>
            <a:off x="6400800" y="3886200"/>
            <a:ext cx="609600" cy="4572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DH2</a:t>
            </a:r>
            <a:endParaRPr lang="en-US" sz="1600" dirty="0">
              <a:solidFill>
                <a:schemeClr val="tx1"/>
              </a:solidFill>
            </a:endParaRPr>
          </a:p>
        </p:txBody>
      </p:sp>
      <p:cxnSp>
        <p:nvCxnSpPr>
          <p:cNvPr id="23" name="Straight Arrow Connector 22"/>
          <p:cNvCxnSpPr/>
          <p:nvPr/>
        </p:nvCxnSpPr>
        <p:spPr>
          <a:xfrm>
            <a:off x="2362200" y="4873907"/>
            <a:ext cx="5867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561751" y="4870248"/>
            <a:ext cx="897297" cy="461665"/>
          </a:xfrm>
          <a:prstGeom prst="rect">
            <a:avLst/>
          </a:prstGeom>
          <a:noFill/>
        </p:spPr>
        <p:txBody>
          <a:bodyPr wrap="none" rtlCol="0">
            <a:spAutoFit/>
          </a:bodyPr>
          <a:lstStyle/>
          <a:p>
            <a:r>
              <a:rPr lang="en-US" sz="2400" b="1" dirty="0" smtClean="0">
                <a:solidFill>
                  <a:schemeClr val="tx1"/>
                </a:solidFill>
              </a:rPr>
              <a:t>Time</a:t>
            </a:r>
            <a:endParaRPr lang="en-US" sz="2400" b="1" dirty="0">
              <a:solidFill>
                <a:schemeClr val="tx1"/>
              </a:solidFill>
            </a:endParaRPr>
          </a:p>
        </p:txBody>
      </p:sp>
      <p:cxnSp>
        <p:nvCxnSpPr>
          <p:cNvPr id="27" name="Straight Arrow Connector 26"/>
          <p:cNvCxnSpPr>
            <a:stCxn id="21" idx="3"/>
          </p:cNvCxnSpPr>
          <p:nvPr/>
        </p:nvCxnSpPr>
        <p:spPr>
          <a:xfrm>
            <a:off x="7010400" y="4114800"/>
            <a:ext cx="1371600"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162800" y="3701534"/>
            <a:ext cx="1005403" cy="369332"/>
          </a:xfrm>
          <a:prstGeom prst="rect">
            <a:avLst/>
          </a:prstGeom>
          <a:noFill/>
        </p:spPr>
        <p:txBody>
          <a:bodyPr wrap="none" rtlCol="0">
            <a:spAutoFit/>
          </a:bodyPr>
          <a:lstStyle/>
          <a:p>
            <a:r>
              <a:rPr lang="en-US" dirty="0" smtClean="0">
                <a:solidFill>
                  <a:schemeClr val="tx1"/>
                </a:solidFill>
              </a:rPr>
              <a:t>Savings</a:t>
            </a:r>
            <a:endParaRPr lang="en-US" dirty="0">
              <a:solidFill>
                <a:schemeClr val="tx1"/>
              </a:solidFill>
            </a:endParaRPr>
          </a:p>
        </p:txBody>
      </p:sp>
      <p:sp>
        <p:nvSpPr>
          <p:cNvPr id="29" name="TextBox 28"/>
          <p:cNvSpPr txBox="1"/>
          <p:nvPr/>
        </p:nvSpPr>
        <p:spPr>
          <a:xfrm>
            <a:off x="2256512" y="1378152"/>
            <a:ext cx="1210588" cy="369332"/>
          </a:xfrm>
          <a:prstGeom prst="rect">
            <a:avLst/>
          </a:prstGeom>
          <a:noFill/>
        </p:spPr>
        <p:txBody>
          <a:bodyPr wrap="none" rtlCol="0">
            <a:spAutoFit/>
          </a:bodyPr>
          <a:lstStyle/>
          <a:p>
            <a:r>
              <a:rPr lang="en-US" b="1" dirty="0" smtClean="0">
                <a:solidFill>
                  <a:schemeClr val="tx1"/>
                </a:solidFill>
              </a:rPr>
              <a:t>GPU idle </a:t>
            </a:r>
            <a:endParaRPr lang="en-US" b="1" dirty="0">
              <a:solidFill>
                <a:schemeClr val="tx1"/>
              </a:solidFill>
            </a:endParaRPr>
          </a:p>
        </p:txBody>
      </p:sp>
      <p:sp>
        <p:nvSpPr>
          <p:cNvPr id="30" name="TextBox 29"/>
          <p:cNvSpPr txBox="1"/>
          <p:nvPr/>
        </p:nvSpPr>
        <p:spPr>
          <a:xfrm>
            <a:off x="6443578" y="1339300"/>
            <a:ext cx="1210588" cy="369332"/>
          </a:xfrm>
          <a:prstGeom prst="rect">
            <a:avLst/>
          </a:prstGeom>
          <a:noFill/>
        </p:spPr>
        <p:txBody>
          <a:bodyPr wrap="none" rtlCol="0">
            <a:spAutoFit/>
          </a:bodyPr>
          <a:lstStyle/>
          <a:p>
            <a:r>
              <a:rPr lang="en-US" b="1" dirty="0" smtClean="0">
                <a:solidFill>
                  <a:schemeClr val="tx1"/>
                </a:solidFill>
              </a:rPr>
              <a:t>GPU idle </a:t>
            </a:r>
            <a:endParaRPr lang="en-US" b="1" dirty="0">
              <a:solidFill>
                <a:schemeClr val="tx1"/>
              </a:solidFill>
            </a:endParaRPr>
          </a:p>
        </p:txBody>
      </p:sp>
      <p:sp>
        <p:nvSpPr>
          <p:cNvPr id="31" name="TextBox 30"/>
          <p:cNvSpPr txBox="1"/>
          <p:nvPr/>
        </p:nvSpPr>
        <p:spPr>
          <a:xfrm>
            <a:off x="4537834" y="1362708"/>
            <a:ext cx="1287532" cy="369332"/>
          </a:xfrm>
          <a:prstGeom prst="rect">
            <a:avLst/>
          </a:prstGeom>
          <a:noFill/>
        </p:spPr>
        <p:txBody>
          <a:bodyPr wrap="none" rtlCol="0">
            <a:spAutoFit/>
          </a:bodyPr>
          <a:lstStyle/>
          <a:p>
            <a:r>
              <a:rPr lang="en-US" b="1" dirty="0" smtClean="0">
                <a:solidFill>
                  <a:schemeClr val="tx1"/>
                </a:solidFill>
              </a:rPr>
              <a:t>GPU busy</a:t>
            </a:r>
            <a:endParaRPr lang="en-US" b="1" dirty="0">
              <a:solidFill>
                <a:schemeClr val="tx1"/>
              </a:solidFill>
            </a:endParaRPr>
          </a:p>
        </p:txBody>
      </p:sp>
    </p:spTree>
    <p:extLst>
      <p:ext uri="{BB962C8B-B14F-4D97-AF65-F5344CB8AC3E}">
        <p14:creationId xmlns:p14="http://schemas.microsoft.com/office/powerpoint/2010/main" val="350443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lstStyle/>
          <a:p>
            <a:r>
              <a:rPr lang="en-US" dirty="0" smtClean="0"/>
              <a:t>CUDA Streams</a:t>
            </a:r>
            <a:endParaRPr lang="en-US" dirty="0"/>
          </a:p>
        </p:txBody>
      </p:sp>
      <p:sp>
        <p:nvSpPr>
          <p:cNvPr id="3" name="Content Placeholder 2"/>
          <p:cNvSpPr>
            <a:spLocks noGrp="1"/>
          </p:cNvSpPr>
          <p:nvPr>
            <p:ph idx="1"/>
          </p:nvPr>
        </p:nvSpPr>
        <p:spPr>
          <a:xfrm>
            <a:off x="685800" y="990600"/>
            <a:ext cx="7848600" cy="5257800"/>
          </a:xfrm>
        </p:spPr>
        <p:txBody>
          <a:bodyPr>
            <a:normAutofit lnSpcReduction="10000"/>
          </a:bodyPr>
          <a:lstStyle/>
          <a:p>
            <a:pPr marL="0" indent="0">
              <a:buNone/>
            </a:pPr>
            <a:r>
              <a:rPr lang="en-US" sz="1800" dirty="0" err="1" smtClean="0">
                <a:solidFill>
                  <a:schemeClr val="accent5">
                    <a:lumMod val="75000"/>
                  </a:schemeClr>
                </a:solidFill>
                <a:latin typeface="Consolas"/>
                <a:cs typeface="Consolas"/>
              </a:rPr>
              <a:t>cudaStream_t</a:t>
            </a:r>
            <a:r>
              <a:rPr lang="en-US" sz="1800" dirty="0" smtClean="0">
                <a:solidFill>
                  <a:schemeClr val="accent4">
                    <a:lumMod val="75000"/>
                  </a:schemeClr>
                </a:solidFill>
                <a:latin typeface="Consolas"/>
                <a:cs typeface="Consolas"/>
              </a:rPr>
              <a:t> </a:t>
            </a:r>
            <a:r>
              <a:rPr lang="en-US" sz="1800" dirty="0" smtClean="0">
                <a:solidFill>
                  <a:srgbClr val="FF0000"/>
                </a:solidFill>
                <a:latin typeface="Consolas"/>
                <a:cs typeface="Consolas"/>
              </a:rPr>
              <a:t>streams</a:t>
            </a:r>
            <a:r>
              <a:rPr lang="en-US" sz="1800" dirty="0" smtClean="0">
                <a:latin typeface="Consolas"/>
                <a:cs typeface="Consolas"/>
              </a:rPr>
              <a:t>[3];</a:t>
            </a:r>
          </a:p>
          <a:p>
            <a:pPr marL="0" indent="0">
              <a:buNone/>
            </a:pPr>
            <a:r>
              <a:rPr lang="en-US" sz="1800" b="1" dirty="0">
                <a:solidFill>
                  <a:srgbClr val="0000FF"/>
                </a:solidFill>
                <a:latin typeface="Consolas"/>
                <a:cs typeface="Consolas"/>
              </a:rPr>
              <a:t>f</a:t>
            </a:r>
            <a:r>
              <a:rPr lang="en-US" sz="1800" b="1" dirty="0" smtClean="0">
                <a:solidFill>
                  <a:srgbClr val="0000FF"/>
                </a:solidFill>
                <a:latin typeface="Consolas"/>
                <a:cs typeface="Consolas"/>
              </a:rPr>
              <a:t>or</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=0; </a:t>
            </a:r>
            <a:r>
              <a:rPr lang="en-US" sz="1800" dirty="0" err="1" smtClean="0">
                <a:latin typeface="Consolas"/>
                <a:cs typeface="Consolas"/>
              </a:rPr>
              <a:t>i</a:t>
            </a:r>
            <a:r>
              <a:rPr lang="en-US" sz="1800" dirty="0" smtClean="0">
                <a:latin typeface="Consolas"/>
                <a:cs typeface="Consolas"/>
              </a:rPr>
              <a:t>&lt;3; </a:t>
            </a:r>
            <a:r>
              <a:rPr lang="en-US" sz="1800" dirty="0" err="1" smtClean="0">
                <a:latin typeface="Consolas"/>
                <a:cs typeface="Consolas"/>
              </a:rPr>
              <a:t>i</a:t>
            </a:r>
            <a:r>
              <a:rPr lang="en-US" sz="1800" dirty="0" smtClean="0">
                <a:latin typeface="Consolas"/>
                <a:cs typeface="Consolas"/>
              </a:rPr>
              <a:t>++)</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solidFill>
                  <a:schemeClr val="accent5">
                    <a:lumMod val="75000"/>
                  </a:schemeClr>
                </a:solidFill>
                <a:latin typeface="Consolas"/>
                <a:cs typeface="Consolas"/>
              </a:rPr>
              <a:t>cudaStreamCreate</a:t>
            </a:r>
            <a:r>
              <a:rPr lang="en-US" sz="1800" dirty="0" smtClean="0">
                <a:latin typeface="Consolas"/>
                <a:cs typeface="Consolas"/>
              </a:rPr>
              <a:t>(&amp;</a:t>
            </a:r>
            <a:r>
              <a:rPr lang="en-US" sz="1800" dirty="0" smtClean="0">
                <a:solidFill>
                  <a:srgbClr val="FF0000"/>
                </a:solidFill>
                <a:latin typeface="Consolas"/>
                <a:cs typeface="Consolas"/>
              </a:rPr>
              <a:t>streams</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  </a:t>
            </a:r>
            <a:r>
              <a:rPr lang="en-US" sz="1800" i="1" dirty="0" smtClean="0">
                <a:solidFill>
                  <a:srgbClr val="008000"/>
                </a:solidFill>
                <a:latin typeface="Consolas"/>
                <a:cs typeface="Consolas"/>
              </a:rPr>
              <a:t>// initialize streams</a:t>
            </a:r>
          </a:p>
          <a:p>
            <a:pPr marL="0" indent="0">
              <a:buNone/>
            </a:pPr>
            <a:endParaRPr lang="en-US" sz="1800" dirty="0" smtClean="0">
              <a:latin typeface="Consolas"/>
              <a:cs typeface="Consolas"/>
            </a:endParaRPr>
          </a:p>
          <a:p>
            <a:pPr marL="0" indent="0">
              <a:buNone/>
            </a:pPr>
            <a:r>
              <a:rPr lang="en-US" sz="1800" b="1" dirty="0">
                <a:solidFill>
                  <a:srgbClr val="0000FF"/>
                </a:solidFill>
                <a:latin typeface="Consolas"/>
                <a:cs typeface="Consolas"/>
              </a:rPr>
              <a:t>f</a:t>
            </a:r>
            <a:r>
              <a:rPr lang="en-US" sz="1800" b="1" dirty="0" smtClean="0">
                <a:solidFill>
                  <a:srgbClr val="0000FF"/>
                </a:solidFill>
                <a:latin typeface="Consolas"/>
                <a:cs typeface="Consolas"/>
              </a:rPr>
              <a:t>or</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=0; </a:t>
            </a:r>
            <a:r>
              <a:rPr lang="en-US" sz="1800" dirty="0" err="1" smtClean="0">
                <a:latin typeface="Consolas"/>
                <a:cs typeface="Consolas"/>
              </a:rPr>
              <a:t>i</a:t>
            </a:r>
            <a:r>
              <a:rPr lang="en-US" sz="1800" dirty="0" smtClean="0">
                <a:latin typeface="Consolas"/>
                <a:cs typeface="Consolas"/>
              </a:rPr>
              <a:t>&lt;3; </a:t>
            </a:r>
            <a:r>
              <a:rPr lang="en-US" sz="1800" dirty="0" err="1" smtClean="0">
                <a:latin typeface="Consolas"/>
                <a:cs typeface="Consolas"/>
              </a:rPr>
              <a:t>i</a:t>
            </a:r>
            <a:r>
              <a:rPr lang="en-US" sz="1800" dirty="0" smtClean="0">
                <a:latin typeface="Consolas"/>
                <a:cs typeface="Consolas"/>
              </a:rPr>
              <a:t>++) {</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solidFill>
                  <a:srgbClr val="31859C"/>
                </a:solidFill>
                <a:latin typeface="Consolas"/>
                <a:cs typeface="Consolas"/>
              </a:rPr>
              <a:t>cudaMemcpyAsync</a:t>
            </a:r>
            <a:r>
              <a:rPr lang="en-US" sz="1800" dirty="0" smtClean="0">
                <a:latin typeface="Consolas"/>
                <a:cs typeface="Consolas"/>
              </a:rPr>
              <a:t>(</a:t>
            </a:r>
            <a:r>
              <a:rPr lang="en-US" sz="1800" dirty="0" err="1" smtClean="0">
                <a:latin typeface="Consolas"/>
                <a:cs typeface="Consolas"/>
              </a:rPr>
              <a:t>pD+i</a:t>
            </a:r>
            <a:r>
              <a:rPr lang="en-US" sz="1800" dirty="0" smtClean="0">
                <a:latin typeface="Consolas"/>
                <a:cs typeface="Consolas"/>
              </a:rPr>
              <a:t>*</a:t>
            </a:r>
            <a:r>
              <a:rPr lang="en-US" sz="1800" dirty="0" err="1" smtClean="0">
                <a:latin typeface="Consolas"/>
                <a:cs typeface="Consolas"/>
              </a:rPr>
              <a:t>size,pH+i</a:t>
            </a:r>
            <a:r>
              <a:rPr lang="en-US" sz="1800" dirty="0" smtClean="0">
                <a:latin typeface="Consolas"/>
                <a:cs typeface="Consolas"/>
              </a:rPr>
              <a:t>*</a:t>
            </a:r>
            <a:r>
              <a:rPr lang="en-US" sz="1800" dirty="0" err="1" smtClean="0">
                <a:latin typeface="Consolas"/>
                <a:cs typeface="Consolas"/>
              </a:rPr>
              <a:t>size,size</a:t>
            </a:r>
            <a:r>
              <a:rPr lang="en-US" sz="1800" dirty="0" smtClean="0">
                <a:latin typeface="Consolas"/>
                <a:cs typeface="Consolas"/>
              </a:rPr>
              <a:t>,</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cudaMemcpyHostToDevice,</a:t>
            </a:r>
            <a:r>
              <a:rPr lang="en-US" sz="1800" dirty="0" err="1" smtClean="0">
                <a:solidFill>
                  <a:srgbClr val="FF0000"/>
                </a:solidFill>
                <a:latin typeface="Consolas"/>
                <a:cs typeface="Consolas"/>
              </a:rPr>
              <a:t>stream</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	</a:t>
            </a:r>
            <a:r>
              <a:rPr lang="en-US" sz="1800" i="1" dirty="0" smtClean="0">
                <a:solidFill>
                  <a:srgbClr val="008000"/>
                </a:solidFill>
                <a:latin typeface="Consolas"/>
                <a:cs typeface="Consolas"/>
              </a:rPr>
              <a:t>// H2D</a:t>
            </a:r>
          </a:p>
          <a:p>
            <a:pPr marL="0" indent="0">
              <a:buNone/>
            </a:pPr>
            <a:r>
              <a:rPr lang="en-US" sz="1800" dirty="0">
                <a:latin typeface="Consolas"/>
                <a:cs typeface="Consolas"/>
              </a:rPr>
              <a:t> </a:t>
            </a:r>
            <a:r>
              <a:rPr lang="en-US" sz="1800" dirty="0" smtClean="0">
                <a:latin typeface="Consolas"/>
                <a:cs typeface="Consolas"/>
              </a:rPr>
              <a:t> </a:t>
            </a:r>
          </a:p>
          <a:p>
            <a:pPr marL="0" indent="0">
              <a:buNone/>
            </a:pPr>
            <a:r>
              <a:rPr lang="en-US" sz="1800" dirty="0">
                <a:latin typeface="Consolas"/>
                <a:cs typeface="Consolas"/>
              </a:rPr>
              <a:t> </a:t>
            </a:r>
            <a:r>
              <a:rPr lang="en-US" sz="1800" dirty="0" smtClean="0">
                <a:latin typeface="Consolas"/>
                <a:cs typeface="Consolas"/>
              </a:rPr>
              <a:t> </a:t>
            </a:r>
            <a:r>
              <a:rPr lang="en-US" sz="1800" dirty="0" err="1" smtClean="0">
                <a:latin typeface="Consolas"/>
                <a:cs typeface="Consolas"/>
              </a:rPr>
              <a:t>MyKernel</a:t>
            </a:r>
            <a:r>
              <a:rPr lang="en-US" sz="1800" dirty="0" smtClean="0">
                <a:latin typeface="Consolas"/>
                <a:cs typeface="Consolas"/>
              </a:rPr>
              <a:t>&lt;&lt;&lt;grid,block,0,</a:t>
            </a:r>
            <a:r>
              <a:rPr lang="en-US" sz="1800" dirty="0" smtClean="0">
                <a:solidFill>
                  <a:srgbClr val="FF0000"/>
                </a:solidFill>
                <a:latin typeface="Consolas"/>
                <a:cs typeface="Consolas"/>
              </a:rPr>
              <a:t>stream</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]&gt;&gt;&gt;(</a:t>
            </a:r>
            <a:r>
              <a:rPr lang="en-US" sz="1800" dirty="0" err="1" smtClean="0">
                <a:latin typeface="Consolas"/>
                <a:cs typeface="Consolas"/>
              </a:rPr>
              <a:t>pD+</a:t>
            </a:r>
            <a:r>
              <a:rPr lang="en-US" sz="1800" dirty="0" err="1">
                <a:latin typeface="Consolas"/>
                <a:cs typeface="Consolas"/>
              </a:rPr>
              <a:t>i</a:t>
            </a:r>
            <a:r>
              <a:rPr lang="en-US" sz="1800" dirty="0" err="1" smtClean="0">
                <a:latin typeface="Consolas"/>
                <a:cs typeface="Consolas"/>
              </a:rPr>
              <a:t>,size</a:t>
            </a:r>
            <a:r>
              <a:rPr lang="en-US" sz="1800" dirty="0" smtClean="0">
                <a:latin typeface="Consolas"/>
                <a:cs typeface="Consolas"/>
              </a:rPr>
              <a:t>); </a:t>
            </a:r>
            <a:r>
              <a:rPr lang="en-US" sz="1800" i="1" dirty="0" smtClean="0">
                <a:solidFill>
                  <a:srgbClr val="008000"/>
                </a:solidFill>
                <a:latin typeface="Consolas"/>
                <a:cs typeface="Consolas"/>
              </a:rPr>
              <a:t>// compute</a:t>
            </a:r>
          </a:p>
          <a:p>
            <a:pPr marL="0" indent="0">
              <a:buNone/>
            </a:pPr>
            <a:r>
              <a:rPr lang="en-US" sz="1800" dirty="0">
                <a:latin typeface="Consolas"/>
                <a:cs typeface="Consolas"/>
              </a:rPr>
              <a:t> </a:t>
            </a:r>
            <a:r>
              <a:rPr lang="en-US" sz="1800" dirty="0" smtClean="0">
                <a:latin typeface="Consolas"/>
                <a:cs typeface="Consolas"/>
              </a:rPr>
              <a:t> </a:t>
            </a:r>
          </a:p>
          <a:p>
            <a:pPr marL="0" indent="0">
              <a:buNone/>
            </a:pPr>
            <a:r>
              <a:rPr lang="en-US" sz="1800" dirty="0">
                <a:solidFill>
                  <a:srgbClr val="31859C"/>
                </a:solidFill>
                <a:latin typeface="Consolas"/>
                <a:cs typeface="Consolas"/>
              </a:rPr>
              <a:t> </a:t>
            </a:r>
            <a:r>
              <a:rPr lang="en-US" sz="1800" dirty="0" smtClean="0">
                <a:solidFill>
                  <a:srgbClr val="31859C"/>
                </a:solidFill>
                <a:latin typeface="Consolas"/>
                <a:cs typeface="Consolas"/>
              </a:rPr>
              <a:t> </a:t>
            </a:r>
            <a:r>
              <a:rPr lang="en-US" sz="1800" dirty="0" err="1" smtClean="0">
                <a:solidFill>
                  <a:srgbClr val="31859C"/>
                </a:solidFill>
                <a:latin typeface="Consolas"/>
                <a:cs typeface="Consolas"/>
              </a:rPr>
              <a:t>cudaMemcpyAsync</a:t>
            </a:r>
            <a:r>
              <a:rPr lang="en-US" sz="1800" dirty="0" smtClean="0">
                <a:latin typeface="Consolas"/>
                <a:cs typeface="Consolas"/>
              </a:rPr>
              <a:t>(</a:t>
            </a:r>
            <a:r>
              <a:rPr lang="en-US" sz="1800" dirty="0" err="1" smtClean="0">
                <a:latin typeface="Consolas"/>
                <a:cs typeface="Consolas"/>
              </a:rPr>
              <a:t>pD+i</a:t>
            </a:r>
            <a:r>
              <a:rPr lang="en-US" sz="1800" dirty="0" smtClean="0">
                <a:latin typeface="Consolas"/>
                <a:cs typeface="Consolas"/>
              </a:rPr>
              <a:t>*</a:t>
            </a:r>
            <a:r>
              <a:rPr lang="en-US" sz="1800" dirty="0" err="1" smtClean="0">
                <a:latin typeface="Consolas"/>
                <a:cs typeface="Consolas"/>
              </a:rPr>
              <a:t>size,pH+i</a:t>
            </a:r>
            <a:r>
              <a:rPr lang="en-US" sz="1800" dirty="0" smtClean="0">
                <a:latin typeface="Consolas"/>
                <a:cs typeface="Consolas"/>
              </a:rPr>
              <a:t>*</a:t>
            </a:r>
            <a:r>
              <a:rPr lang="en-US" sz="1800" dirty="0" err="1" smtClean="0">
                <a:latin typeface="Consolas"/>
                <a:cs typeface="Consolas"/>
              </a:rPr>
              <a:t>size,size</a:t>
            </a:r>
            <a:r>
              <a:rPr lang="en-US" sz="1800" dirty="0">
                <a:latin typeface="Consolas"/>
                <a:cs typeface="Consolas"/>
              </a:rPr>
              <a:t>,</a:t>
            </a:r>
          </a:p>
          <a:p>
            <a:pPr marL="0" indent="0">
              <a:buNone/>
            </a:pPr>
            <a:r>
              <a:rPr lang="en-US" sz="1800" dirty="0">
                <a:latin typeface="Consolas"/>
                <a:cs typeface="Consolas"/>
              </a:rPr>
              <a:t>  </a:t>
            </a:r>
            <a:r>
              <a:rPr lang="en-US" sz="1800" dirty="0" err="1" smtClean="0">
                <a:latin typeface="Consolas"/>
                <a:cs typeface="Consolas"/>
              </a:rPr>
              <a:t>cudaMemcpyDeviceToHost,</a:t>
            </a:r>
            <a:r>
              <a:rPr lang="en-US" sz="1800" dirty="0" err="1" smtClean="0">
                <a:solidFill>
                  <a:srgbClr val="FF0000"/>
                </a:solidFill>
                <a:latin typeface="Consolas"/>
                <a:cs typeface="Consolas"/>
              </a:rPr>
              <a:t>stream</a:t>
            </a:r>
            <a:r>
              <a:rPr lang="en-US" sz="1800" dirty="0" smtClean="0">
                <a:latin typeface="Consolas"/>
                <a:cs typeface="Consolas"/>
              </a:rPr>
              <a:t>[</a:t>
            </a:r>
            <a:r>
              <a:rPr lang="en-US" sz="1800" dirty="0" err="1" smtClean="0">
                <a:latin typeface="Consolas"/>
                <a:cs typeface="Consolas"/>
              </a:rPr>
              <a:t>i</a:t>
            </a:r>
            <a:r>
              <a:rPr lang="en-US" sz="1800" dirty="0">
                <a:latin typeface="Consolas"/>
                <a:cs typeface="Consolas"/>
              </a:rPr>
              <a:t>]);</a:t>
            </a:r>
            <a:r>
              <a:rPr lang="en-US" sz="1800" dirty="0" smtClean="0">
                <a:latin typeface="Consolas"/>
                <a:cs typeface="Consolas"/>
              </a:rPr>
              <a:t> 	</a:t>
            </a:r>
            <a:r>
              <a:rPr lang="en-US" sz="1800" i="1" dirty="0" smtClean="0">
                <a:solidFill>
                  <a:srgbClr val="008000"/>
                </a:solidFill>
                <a:latin typeface="Consolas"/>
                <a:cs typeface="Consolas"/>
              </a:rPr>
              <a:t>// D2H</a:t>
            </a:r>
          </a:p>
          <a:p>
            <a:pPr marL="0" indent="0">
              <a:buNone/>
            </a:pPr>
            <a:r>
              <a:rPr lang="en-US" sz="1800" dirty="0">
                <a:latin typeface="Consolas"/>
                <a:cs typeface="Consolas"/>
              </a:rPr>
              <a:t>}</a:t>
            </a:r>
            <a:r>
              <a:rPr lang="en-US" sz="1800" dirty="0" smtClean="0">
                <a:latin typeface="Consolas"/>
                <a:cs typeface="Consolas"/>
              </a:rPr>
              <a:t> </a:t>
            </a:r>
            <a:endParaRPr lang="en-US" sz="1800" dirty="0">
              <a:latin typeface="Consolas"/>
              <a:cs typeface="Consolas"/>
            </a:endParaRPr>
          </a:p>
          <a:p>
            <a:pPr marL="0" indent="0">
              <a:buNone/>
            </a:pPr>
            <a:endParaRPr lang="en-US" sz="2400" dirty="0">
              <a:latin typeface="Consolas"/>
              <a:cs typeface="Consolas"/>
            </a:endParaRPr>
          </a:p>
        </p:txBody>
      </p:sp>
    </p:spTree>
    <p:extLst>
      <p:ext uri="{BB962C8B-B14F-4D97-AF65-F5344CB8AC3E}">
        <p14:creationId xmlns:p14="http://schemas.microsoft.com/office/powerpoint/2010/main" val="1498635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Manual CPU </a:t>
            </a:r>
            <a:r>
              <a:rPr lang="en-US" dirty="0" err="1" smtClean="0">
                <a:sym typeface="Wingdings"/>
              </a:rPr>
              <a:t></a:t>
            </a:r>
            <a:r>
              <a:rPr lang="en-US" dirty="0" smtClean="0">
                <a:sym typeface="Wingdings"/>
              </a:rPr>
              <a:t> GPU </a:t>
            </a:r>
            <a:r>
              <a:rPr lang="en-US" dirty="0" smtClean="0"/>
              <a:t>Data Movement</a:t>
            </a:r>
            <a:endParaRPr lang="en-US" dirty="0"/>
          </a:p>
        </p:txBody>
      </p:sp>
      <p:sp>
        <p:nvSpPr>
          <p:cNvPr id="3" name="Content Placeholder 2"/>
          <p:cNvSpPr>
            <a:spLocks noGrp="1"/>
          </p:cNvSpPr>
          <p:nvPr>
            <p:ph idx="1"/>
          </p:nvPr>
        </p:nvSpPr>
        <p:spPr>
          <a:xfrm>
            <a:off x="1219200" y="838200"/>
            <a:ext cx="6172200" cy="3680222"/>
          </a:xfrm>
        </p:spPr>
        <p:txBody>
          <a:bodyPr>
            <a:noAutofit/>
          </a:bodyPr>
          <a:lstStyle/>
          <a:p>
            <a:r>
              <a:rPr lang="en-US" b="1" dirty="0"/>
              <a:t>Problem #1:</a:t>
            </a:r>
            <a:r>
              <a:rPr lang="en-US" dirty="0"/>
              <a:t> Programmer needs to identify data needed in a kernel and insert calls to move it to GPU</a:t>
            </a:r>
          </a:p>
          <a:p>
            <a:r>
              <a:rPr lang="en-US" b="1" dirty="0"/>
              <a:t>Problem #2: </a:t>
            </a:r>
            <a:r>
              <a:rPr lang="en-US" dirty="0"/>
              <a:t>Pointer on CPU does not work on GPU since different address spaces</a:t>
            </a:r>
          </a:p>
          <a:p>
            <a:r>
              <a:rPr lang="en-US" b="1" dirty="0"/>
              <a:t>Problem #3: </a:t>
            </a:r>
            <a:r>
              <a:rPr lang="en-US" dirty="0"/>
              <a:t>Bandwidth connecting CPU and GPU is order of magnitude smaller than GPU off-chip</a:t>
            </a:r>
          </a:p>
          <a:p>
            <a:r>
              <a:rPr lang="en-US" b="1" dirty="0"/>
              <a:t>Problem #4: </a:t>
            </a:r>
            <a:r>
              <a:rPr lang="en-US" dirty="0"/>
              <a:t>Latency to transfer data from CPU to GPU is order of magnitude higher than GPU off-chip</a:t>
            </a:r>
          </a:p>
          <a:p>
            <a:r>
              <a:rPr lang="en-US" b="1" dirty="0"/>
              <a:t>Problem #5: </a:t>
            </a:r>
            <a:r>
              <a:rPr lang="en-US" dirty="0"/>
              <a:t>Size of GPU DRAM memory much smaller than size of CPU main memory</a:t>
            </a:r>
          </a:p>
        </p:txBody>
      </p:sp>
      <p:sp>
        <p:nvSpPr>
          <p:cNvPr id="4" name="Slide Number Placeholder 3"/>
          <p:cNvSpPr>
            <a:spLocks noGrp="1"/>
          </p:cNvSpPr>
          <p:nvPr>
            <p:ph type="sldNum" sz="quarter" idx="10"/>
          </p:nvPr>
        </p:nvSpPr>
        <p:spPr/>
        <p:txBody>
          <a:bodyPr/>
          <a:lstStyle/>
          <a:p>
            <a:fld id="{F23EC47D-D5CA-A042-A8D0-C217E3EA6E2F}" type="slidenum">
              <a:rPr lang="en-US" smtClean="0"/>
              <a:t>35</a:t>
            </a:fld>
            <a:endParaRPr lang="en-US"/>
          </a:p>
        </p:txBody>
      </p:sp>
    </p:spTree>
    <p:extLst>
      <p:ext uri="{BB962C8B-B14F-4D97-AF65-F5344CB8AC3E}">
        <p14:creationId xmlns:p14="http://schemas.microsoft.com/office/powerpoint/2010/main" val="564721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in CUDA</a:t>
            </a:r>
            <a:endParaRPr lang="en-US" dirty="0"/>
          </a:p>
        </p:txBody>
      </p:sp>
      <p:sp>
        <p:nvSpPr>
          <p:cNvPr id="3" name="Content Placeholder 2"/>
          <p:cNvSpPr>
            <a:spLocks noGrp="1"/>
          </p:cNvSpPr>
          <p:nvPr>
            <p:ph idx="1"/>
          </p:nvPr>
        </p:nvSpPr>
        <p:spPr>
          <a:xfrm>
            <a:off x="384880" y="1020762"/>
            <a:ext cx="8229600" cy="4525963"/>
          </a:xfrm>
        </p:spPr>
        <p:txBody>
          <a:bodyPr>
            <a:normAutofit/>
          </a:bodyPr>
          <a:lstStyle/>
          <a:p>
            <a:r>
              <a:rPr lang="en-US" sz="2400" dirty="0" smtClean="0">
                <a:solidFill>
                  <a:srgbClr val="00B050"/>
                </a:solidFill>
              </a:rPr>
              <a:t>Dynamic Parallelism </a:t>
            </a:r>
            <a:r>
              <a:rPr lang="en-US" sz="2400" dirty="0" smtClean="0"/>
              <a:t>(CUDA 5 onwards): Launch kernels from within a kernel.   Reduce work for e.g., adaptive mesh refinement.</a:t>
            </a:r>
          </a:p>
          <a:p>
            <a:r>
              <a:rPr lang="en-US" sz="2400" dirty="0" smtClean="0">
                <a:solidFill>
                  <a:srgbClr val="00B050"/>
                </a:solidFill>
              </a:rPr>
              <a:t>Unified Memory </a:t>
            </a:r>
            <a:r>
              <a:rPr lang="en-US" sz="2400" dirty="0" smtClean="0"/>
              <a:t>(CUDA 6 onwards): Avoid need for explicit memory copies between CPU and GPU</a:t>
            </a:r>
            <a:endParaRPr lang="en-US" sz="2400" dirty="0"/>
          </a:p>
        </p:txBody>
      </p:sp>
      <p:pic>
        <p:nvPicPr>
          <p:cNvPr id="5" name="Picture 4"/>
          <p:cNvPicPr>
            <a:picLocks noChangeAspect="1"/>
          </p:cNvPicPr>
          <p:nvPr/>
        </p:nvPicPr>
        <p:blipFill>
          <a:blip r:embed="rId2"/>
          <a:stretch>
            <a:fillRect/>
          </a:stretch>
        </p:blipFill>
        <p:spPr>
          <a:xfrm>
            <a:off x="1587500" y="3162300"/>
            <a:ext cx="5969000" cy="2552700"/>
          </a:xfrm>
          <a:prstGeom prst="rect">
            <a:avLst/>
          </a:prstGeom>
        </p:spPr>
      </p:pic>
      <p:sp>
        <p:nvSpPr>
          <p:cNvPr id="6" name="TextBox 5"/>
          <p:cNvSpPr txBox="1"/>
          <p:nvPr/>
        </p:nvSpPr>
        <p:spPr>
          <a:xfrm>
            <a:off x="1531760" y="5867400"/>
            <a:ext cx="5935840" cy="338554"/>
          </a:xfrm>
          <a:prstGeom prst="rect">
            <a:avLst/>
          </a:prstGeom>
          <a:noFill/>
        </p:spPr>
        <p:txBody>
          <a:bodyPr wrap="none" rtlCol="0">
            <a:spAutoFit/>
          </a:bodyPr>
          <a:lstStyle/>
          <a:p>
            <a:r>
              <a:rPr lang="en-US" sz="1600" dirty="0">
                <a:solidFill>
                  <a:schemeClr val="bg1">
                    <a:lumMod val="50000"/>
                  </a:schemeClr>
                </a:solidFill>
              </a:rPr>
              <a:t>http://</a:t>
            </a:r>
            <a:r>
              <a:rPr lang="en-US" sz="1600" dirty="0" err="1">
                <a:solidFill>
                  <a:schemeClr val="bg1">
                    <a:lumMod val="50000"/>
                  </a:schemeClr>
                </a:solidFill>
              </a:rPr>
              <a:t>devblogs.nvidia.com</a:t>
            </a:r>
            <a:r>
              <a:rPr lang="en-US" sz="1600" dirty="0">
                <a:solidFill>
                  <a:schemeClr val="bg1">
                    <a:lumMod val="50000"/>
                  </a:schemeClr>
                </a:solidFill>
              </a:rPr>
              <a:t>/</a:t>
            </a:r>
            <a:r>
              <a:rPr lang="en-US" sz="1600" dirty="0" err="1">
                <a:solidFill>
                  <a:schemeClr val="bg1">
                    <a:lumMod val="50000"/>
                  </a:schemeClr>
                </a:solidFill>
              </a:rPr>
              <a:t>parallelforall</a:t>
            </a:r>
            <a:r>
              <a:rPr lang="en-US" sz="1600" dirty="0">
                <a:solidFill>
                  <a:schemeClr val="bg1">
                    <a:lumMod val="50000"/>
                  </a:schemeClr>
                </a:solidFill>
              </a:rPr>
              <a:t>/unified-memory-in-cuda-6/</a:t>
            </a:r>
          </a:p>
        </p:txBody>
      </p:sp>
      <p:sp>
        <p:nvSpPr>
          <p:cNvPr id="7" name="TextBox 6"/>
          <p:cNvSpPr txBox="1"/>
          <p:nvPr/>
        </p:nvSpPr>
        <p:spPr>
          <a:xfrm>
            <a:off x="2133600" y="6356350"/>
            <a:ext cx="4262834" cy="369332"/>
          </a:xfrm>
          <a:prstGeom prst="rect">
            <a:avLst/>
          </a:prstGeom>
          <a:noFill/>
        </p:spPr>
        <p:txBody>
          <a:bodyPr wrap="none" rtlCol="0">
            <a:spAutoFit/>
          </a:bodyPr>
          <a:lstStyle/>
          <a:p>
            <a:r>
              <a:rPr lang="en-US" dirty="0" smtClean="0">
                <a:solidFill>
                  <a:schemeClr val="tx1"/>
                </a:solidFill>
              </a:rPr>
              <a:t>See also, </a:t>
            </a:r>
            <a:r>
              <a:rPr lang="en-US" dirty="0" err="1">
                <a:solidFill>
                  <a:schemeClr val="tx1"/>
                </a:solidFill>
              </a:rPr>
              <a:t>Gelado</a:t>
            </a:r>
            <a:r>
              <a:rPr lang="en-US" dirty="0" smtClean="0">
                <a:solidFill>
                  <a:schemeClr val="tx1"/>
                </a:solidFill>
              </a:rPr>
              <a:t>, </a:t>
            </a:r>
            <a:r>
              <a:rPr lang="en-US" dirty="0">
                <a:solidFill>
                  <a:schemeClr val="tx1"/>
                </a:solidFill>
              </a:rPr>
              <a:t>et al. </a:t>
            </a:r>
            <a:r>
              <a:rPr lang="en-US" dirty="0" smtClean="0">
                <a:solidFill>
                  <a:schemeClr val="tx1"/>
                </a:solidFill>
              </a:rPr>
              <a:t>ASPLOS 2010</a:t>
            </a:r>
            <a:r>
              <a:rPr lang="en-US" dirty="0">
                <a:solidFill>
                  <a:schemeClr val="tx1"/>
                </a:solidFill>
              </a:rPr>
              <a:t>. </a:t>
            </a:r>
          </a:p>
        </p:txBody>
      </p:sp>
    </p:spTree>
    <p:extLst>
      <p:ext uri="{BB962C8B-B14F-4D97-AF65-F5344CB8AC3E}">
        <p14:creationId xmlns:p14="http://schemas.microsoft.com/office/powerpoint/2010/main" val="1871880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278757" y="838200"/>
            <a:ext cx="8290560" cy="951043"/>
          </a:xfrm>
        </p:spPr>
        <p:txBody>
          <a:bodyPr>
            <a:noAutofit/>
          </a:bodyPr>
          <a:lstStyle/>
          <a:p>
            <a:pPr>
              <a:lnSpc>
                <a:spcPct val="80000"/>
              </a:lnSpc>
            </a:pPr>
            <a:r>
              <a:rPr lang="en-US" sz="2800" dirty="0">
                <a:solidFill>
                  <a:schemeClr val="accent5">
                    <a:lumMod val="50000"/>
                  </a:schemeClr>
                </a:solidFill>
              </a:rPr>
              <a:t>I</a:t>
            </a:r>
            <a:r>
              <a:rPr lang="en-US" sz="2800" dirty="0" smtClean="0">
                <a:solidFill>
                  <a:schemeClr val="accent5">
                    <a:lumMod val="50000"/>
                  </a:schemeClr>
                </a:solidFill>
              </a:rPr>
              <a:t>) Data transfers between CPU and GPU are one of the major performance bottlenecks.</a:t>
            </a:r>
          </a:p>
          <a:p>
            <a:pPr>
              <a:lnSpc>
                <a:spcPct val="80000"/>
              </a:lnSpc>
            </a:pPr>
            <a:endParaRPr lang="en-US" sz="2800" dirty="0" smtClean="0"/>
          </a:p>
          <a:p>
            <a:pPr>
              <a:lnSpc>
                <a:spcPct val="80000"/>
              </a:lnSpc>
            </a:pPr>
            <a:endParaRPr lang="en-US" sz="2800" dirty="0"/>
          </a:p>
          <a:p>
            <a:pPr>
              <a:lnSpc>
                <a:spcPct val="80000"/>
              </a:lnSpc>
            </a:pPr>
            <a:endParaRPr lang="en-US" sz="2800" dirty="0" smtClean="0"/>
          </a:p>
          <a:p>
            <a:pPr>
              <a:lnSpc>
                <a:spcPct val="80000"/>
              </a:lnSpc>
            </a:pPr>
            <a:endParaRPr lang="en-US" sz="2800" dirty="0"/>
          </a:p>
          <a:p>
            <a:pPr>
              <a:lnSpc>
                <a:spcPct val="80000"/>
              </a:lnSpc>
            </a:pPr>
            <a:endParaRPr lang="en-US" sz="2800" dirty="0" smtClean="0"/>
          </a:p>
          <a:p>
            <a:pPr>
              <a:lnSpc>
                <a:spcPct val="80000"/>
              </a:lnSpc>
            </a:pPr>
            <a:endParaRPr lang="en-US" sz="2800" dirty="0" smtClean="0"/>
          </a:p>
          <a:p>
            <a:pPr>
              <a:lnSpc>
                <a:spcPct val="80000"/>
              </a:lnSpc>
            </a:pPr>
            <a:r>
              <a:rPr lang="en-US" sz="2800" dirty="0" smtClean="0">
                <a:solidFill>
                  <a:schemeClr val="accent5">
                    <a:lumMod val="50000"/>
                  </a:schemeClr>
                </a:solidFill>
              </a:rPr>
              <a:t>II) Data transfers between SMs and global memory are costly. Can on-chip memory help?</a:t>
            </a:r>
          </a:p>
          <a:p>
            <a:pPr>
              <a:lnSpc>
                <a:spcPct val="80000"/>
              </a:lnSpc>
            </a:pPr>
            <a:endParaRPr lang="en-US" sz="2800" dirty="0" smtClean="0">
              <a:solidFill>
                <a:schemeClr val="accent5">
                  <a:lumMod val="50000"/>
                </a:schemeClr>
              </a:solidFill>
            </a:endParaRPr>
          </a:p>
          <a:p>
            <a:pPr>
              <a:lnSpc>
                <a:spcPct val="80000"/>
              </a:lnSpc>
            </a:pPr>
            <a:endParaRPr lang="en-US" sz="3244" dirty="0"/>
          </a:p>
        </p:txBody>
      </p:sp>
      <p:grpSp>
        <p:nvGrpSpPr>
          <p:cNvPr id="5" name="Group 4"/>
          <p:cNvGrpSpPr>
            <a:grpSpLocks/>
          </p:cNvGrpSpPr>
          <p:nvPr/>
        </p:nvGrpSpPr>
        <p:grpSpPr bwMode="auto">
          <a:xfrm>
            <a:off x="5774227" y="1580101"/>
            <a:ext cx="2678113" cy="1943100"/>
            <a:chOff x="3044" y="1052"/>
            <a:chExt cx="1987" cy="1441"/>
          </a:xfrm>
        </p:grpSpPr>
        <p:sp>
          <p:nvSpPr>
            <p:cNvPr id="6" name="Rectangle 5"/>
            <p:cNvSpPr>
              <a:spLocks noChangeArrowheads="1"/>
            </p:cNvSpPr>
            <p:nvPr/>
          </p:nvSpPr>
          <p:spPr bwMode="auto">
            <a:xfrm>
              <a:off x="3044" y="2245"/>
              <a:ext cx="1987" cy="248"/>
            </a:xfrm>
            <a:prstGeom prst="rect">
              <a:avLst/>
            </a:prstGeom>
            <a:solidFill>
              <a:srgbClr val="FF6600"/>
            </a:solidFill>
            <a:ln w="9525">
              <a:solidFill>
                <a:srgbClr val="969696"/>
              </a:solidFill>
              <a:miter lim="800000"/>
              <a:headEnd/>
              <a:tailEnd/>
            </a:ln>
          </p:spPr>
          <p:txBody>
            <a:bodyPr wrap="none" tIns="0" rIns="0" bIns="0" anchor="ctr"/>
            <a:lstStyle/>
            <a:p>
              <a:pPr eaLnBrk="1" hangingPunct="1"/>
              <a:r>
                <a:rPr lang="en-US" sz="1200" b="1" dirty="0" smtClean="0">
                  <a:solidFill>
                    <a:schemeClr val="tx1"/>
                  </a:solidFill>
                  <a:latin typeface="Arial" charset="0"/>
                </a:rPr>
                <a:t>GPU Memory</a:t>
              </a:r>
              <a:endParaRPr lang="en-US" sz="1200" b="1" dirty="0">
                <a:solidFill>
                  <a:schemeClr val="tx1"/>
                </a:solidFill>
                <a:latin typeface="Arial" charset="0"/>
              </a:endParaRPr>
            </a:p>
          </p:txBody>
        </p:sp>
        <p:grpSp>
          <p:nvGrpSpPr>
            <p:cNvPr id="7" name="Group 6"/>
            <p:cNvGrpSpPr>
              <a:grpSpLocks/>
            </p:cNvGrpSpPr>
            <p:nvPr/>
          </p:nvGrpSpPr>
          <p:grpSpPr bwMode="auto">
            <a:xfrm>
              <a:off x="3046" y="1052"/>
              <a:ext cx="1984" cy="1086"/>
              <a:chOff x="1888" y="2761"/>
              <a:chExt cx="1984" cy="1086"/>
            </a:xfrm>
          </p:grpSpPr>
          <p:grpSp>
            <p:nvGrpSpPr>
              <p:cNvPr id="8" name="Group 7"/>
              <p:cNvGrpSpPr>
                <a:grpSpLocks/>
              </p:cNvGrpSpPr>
              <p:nvPr/>
            </p:nvGrpSpPr>
            <p:grpSpPr bwMode="auto">
              <a:xfrm>
                <a:off x="1888" y="2761"/>
                <a:ext cx="1984" cy="118"/>
                <a:chOff x="-141" y="2876"/>
                <a:chExt cx="1984" cy="118"/>
              </a:xfrm>
            </p:grpSpPr>
            <p:grpSp>
              <p:nvGrpSpPr>
                <p:cNvPr id="149" name="Group 8"/>
                <p:cNvGrpSpPr>
                  <a:grpSpLocks/>
                </p:cNvGrpSpPr>
                <p:nvPr/>
              </p:nvGrpSpPr>
              <p:grpSpPr bwMode="auto">
                <a:xfrm>
                  <a:off x="-141" y="2876"/>
                  <a:ext cx="124" cy="115"/>
                  <a:chOff x="707" y="1508"/>
                  <a:chExt cx="124" cy="109"/>
                </a:xfrm>
              </p:grpSpPr>
              <p:sp>
                <p:nvSpPr>
                  <p:cNvPr id="166" name="Rectangle 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67" name="Rectangle 1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50" name="Rectangle 1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51" name="Line 1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2" name="Line 1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3" name="Line 1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4" name="Line 1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5" name="Line 1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6" name="Line 1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7" name="Line 1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8" name="Line 1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59" name="Line 2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0" name="Line 2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1" name="Line 2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2" name="Line 2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3" name="Line 2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4" name="Line 2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65" name="Line 2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9" name="Group 27"/>
              <p:cNvGrpSpPr>
                <a:grpSpLocks/>
              </p:cNvGrpSpPr>
              <p:nvPr/>
            </p:nvGrpSpPr>
            <p:grpSpPr bwMode="auto">
              <a:xfrm>
                <a:off x="1888" y="2899"/>
                <a:ext cx="1984" cy="118"/>
                <a:chOff x="-141" y="2876"/>
                <a:chExt cx="1984" cy="118"/>
              </a:xfrm>
            </p:grpSpPr>
            <p:grpSp>
              <p:nvGrpSpPr>
                <p:cNvPr id="130" name="Group 28"/>
                <p:cNvGrpSpPr>
                  <a:grpSpLocks/>
                </p:cNvGrpSpPr>
                <p:nvPr/>
              </p:nvGrpSpPr>
              <p:grpSpPr bwMode="auto">
                <a:xfrm>
                  <a:off x="-141" y="2876"/>
                  <a:ext cx="124" cy="115"/>
                  <a:chOff x="707" y="1508"/>
                  <a:chExt cx="124" cy="109"/>
                </a:xfrm>
              </p:grpSpPr>
              <p:sp>
                <p:nvSpPr>
                  <p:cNvPr id="147" name="Rectangle 2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48" name="Rectangle 3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31" name="Rectangle 3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32" name="Line 3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3" name="Line 3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4" name="Line 3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5" name="Line 3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6" name="Line 3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7" name="Line 3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8" name="Line 3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39" name="Line 3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0" name="Line 4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1" name="Line 4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2" name="Line 4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3" name="Line 4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4" name="Line 4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5" name="Line 4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46" name="Line 4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0" name="Group 47"/>
              <p:cNvGrpSpPr>
                <a:grpSpLocks/>
              </p:cNvGrpSpPr>
              <p:nvPr/>
            </p:nvGrpSpPr>
            <p:grpSpPr bwMode="auto">
              <a:xfrm>
                <a:off x="1888" y="3037"/>
                <a:ext cx="1984" cy="118"/>
                <a:chOff x="-141" y="2876"/>
                <a:chExt cx="1984" cy="118"/>
              </a:xfrm>
            </p:grpSpPr>
            <p:grpSp>
              <p:nvGrpSpPr>
                <p:cNvPr id="111" name="Group 48"/>
                <p:cNvGrpSpPr>
                  <a:grpSpLocks/>
                </p:cNvGrpSpPr>
                <p:nvPr/>
              </p:nvGrpSpPr>
              <p:grpSpPr bwMode="auto">
                <a:xfrm>
                  <a:off x="-141" y="2876"/>
                  <a:ext cx="124" cy="115"/>
                  <a:chOff x="707" y="1508"/>
                  <a:chExt cx="124" cy="109"/>
                </a:xfrm>
              </p:grpSpPr>
              <p:sp>
                <p:nvSpPr>
                  <p:cNvPr id="128" name="Rectangle 4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29" name="Rectangle 5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12" name="Rectangle 5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13" name="Line 5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4" name="Line 5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5" name="Line 5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6" name="Line 5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7" name="Line 5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8" name="Line 5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19" name="Line 5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0" name="Line 5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1" name="Line 6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2" name="Line 6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3" name="Line 6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4" name="Line 6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5" name="Line 6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6" name="Line 6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27" name="Line 6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1" name="Group 67"/>
              <p:cNvGrpSpPr>
                <a:grpSpLocks/>
              </p:cNvGrpSpPr>
              <p:nvPr/>
            </p:nvGrpSpPr>
            <p:grpSpPr bwMode="auto">
              <a:xfrm>
                <a:off x="1888" y="3175"/>
                <a:ext cx="1984" cy="118"/>
                <a:chOff x="-141" y="2876"/>
                <a:chExt cx="1984" cy="118"/>
              </a:xfrm>
            </p:grpSpPr>
            <p:grpSp>
              <p:nvGrpSpPr>
                <p:cNvPr id="92" name="Group 68"/>
                <p:cNvGrpSpPr>
                  <a:grpSpLocks/>
                </p:cNvGrpSpPr>
                <p:nvPr/>
              </p:nvGrpSpPr>
              <p:grpSpPr bwMode="auto">
                <a:xfrm>
                  <a:off x="-141" y="2876"/>
                  <a:ext cx="124" cy="115"/>
                  <a:chOff x="707" y="1508"/>
                  <a:chExt cx="124" cy="109"/>
                </a:xfrm>
              </p:grpSpPr>
              <p:sp>
                <p:nvSpPr>
                  <p:cNvPr id="109" name="Rectangle 6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110" name="Rectangle 7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93" name="Rectangle 7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94" name="Line 7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5" name="Line 7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6" name="Line 7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7" name="Line 7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8" name="Line 7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99" name="Line 7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0" name="Line 7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1" name="Line 7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2" name="Line 8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3" name="Line 8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4" name="Line 8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5" name="Line 8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6" name="Line 8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7" name="Line 8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08" name="Line 8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2" name="Group 87"/>
              <p:cNvGrpSpPr>
                <a:grpSpLocks/>
              </p:cNvGrpSpPr>
              <p:nvPr/>
            </p:nvGrpSpPr>
            <p:grpSpPr bwMode="auto">
              <a:xfrm>
                <a:off x="1888" y="3314"/>
                <a:ext cx="1984" cy="118"/>
                <a:chOff x="-141" y="2876"/>
                <a:chExt cx="1984" cy="118"/>
              </a:xfrm>
            </p:grpSpPr>
            <p:grpSp>
              <p:nvGrpSpPr>
                <p:cNvPr id="73" name="Group 88"/>
                <p:cNvGrpSpPr>
                  <a:grpSpLocks/>
                </p:cNvGrpSpPr>
                <p:nvPr/>
              </p:nvGrpSpPr>
              <p:grpSpPr bwMode="auto">
                <a:xfrm>
                  <a:off x="-141" y="2876"/>
                  <a:ext cx="124" cy="115"/>
                  <a:chOff x="707" y="1508"/>
                  <a:chExt cx="124" cy="109"/>
                </a:xfrm>
              </p:grpSpPr>
              <p:sp>
                <p:nvSpPr>
                  <p:cNvPr id="90" name="Rectangle 8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91" name="Rectangle 9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74" name="Rectangle 9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75" name="Line 9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6" name="Line 9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7" name="Line 9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8" name="Line 9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9" name="Line 9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0" name="Line 9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1" name="Line 9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2" name="Line 9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3" name="Line 10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4" name="Line 10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5" name="Line 10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6" name="Line 10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7" name="Line 10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8" name="Line 10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89" name="Line 10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3" name="Group 107"/>
              <p:cNvGrpSpPr>
                <a:grpSpLocks/>
              </p:cNvGrpSpPr>
              <p:nvPr/>
            </p:nvGrpSpPr>
            <p:grpSpPr bwMode="auto">
              <a:xfrm>
                <a:off x="1888" y="3452"/>
                <a:ext cx="1984" cy="118"/>
                <a:chOff x="-141" y="2876"/>
                <a:chExt cx="1984" cy="118"/>
              </a:xfrm>
            </p:grpSpPr>
            <p:grpSp>
              <p:nvGrpSpPr>
                <p:cNvPr id="54" name="Group 108"/>
                <p:cNvGrpSpPr>
                  <a:grpSpLocks/>
                </p:cNvGrpSpPr>
                <p:nvPr/>
              </p:nvGrpSpPr>
              <p:grpSpPr bwMode="auto">
                <a:xfrm>
                  <a:off x="-141" y="2876"/>
                  <a:ext cx="124" cy="115"/>
                  <a:chOff x="707" y="1508"/>
                  <a:chExt cx="124" cy="109"/>
                </a:xfrm>
              </p:grpSpPr>
              <p:sp>
                <p:nvSpPr>
                  <p:cNvPr id="71" name="Rectangle 10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72" name="Rectangle 11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55" name="Rectangle 11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56" name="Line 11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7" name="Line 11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8" name="Line 11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9" name="Line 11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0" name="Line 11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1" name="Line 11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2" name="Line 11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3" name="Line 11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4" name="Line 12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5" name="Line 12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6" name="Line 12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7" name="Line 12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8" name="Line 12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69" name="Line 12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70" name="Line 12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4" name="Group 127"/>
              <p:cNvGrpSpPr>
                <a:grpSpLocks/>
              </p:cNvGrpSpPr>
              <p:nvPr/>
            </p:nvGrpSpPr>
            <p:grpSpPr bwMode="auto">
              <a:xfrm>
                <a:off x="1888" y="3590"/>
                <a:ext cx="1984" cy="118"/>
                <a:chOff x="-141" y="2876"/>
                <a:chExt cx="1984" cy="118"/>
              </a:xfrm>
            </p:grpSpPr>
            <p:grpSp>
              <p:nvGrpSpPr>
                <p:cNvPr id="35" name="Group 128"/>
                <p:cNvGrpSpPr>
                  <a:grpSpLocks/>
                </p:cNvGrpSpPr>
                <p:nvPr/>
              </p:nvGrpSpPr>
              <p:grpSpPr bwMode="auto">
                <a:xfrm>
                  <a:off x="-141" y="2876"/>
                  <a:ext cx="124" cy="115"/>
                  <a:chOff x="707" y="1508"/>
                  <a:chExt cx="124" cy="109"/>
                </a:xfrm>
              </p:grpSpPr>
              <p:sp>
                <p:nvSpPr>
                  <p:cNvPr id="52" name="Rectangle 12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53" name="Rectangle 13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36" name="Rectangle 13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37" name="Line 13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8" name="Line 13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9" name="Line 13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0" name="Line 13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1" name="Line 13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2" name="Line 13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3" name="Line 13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4" name="Line 13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5" name="Line 14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6" name="Line 14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7" name="Line 14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8" name="Line 14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49" name="Line 14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0" name="Line 14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51" name="Line 14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nvGrpSpPr>
              <p:cNvPr id="15" name="Group 147"/>
              <p:cNvGrpSpPr>
                <a:grpSpLocks/>
              </p:cNvGrpSpPr>
              <p:nvPr/>
            </p:nvGrpSpPr>
            <p:grpSpPr bwMode="auto">
              <a:xfrm>
                <a:off x="1888" y="3729"/>
                <a:ext cx="1984" cy="118"/>
                <a:chOff x="-141" y="2876"/>
                <a:chExt cx="1984" cy="118"/>
              </a:xfrm>
            </p:grpSpPr>
            <p:grpSp>
              <p:nvGrpSpPr>
                <p:cNvPr id="16" name="Group 148"/>
                <p:cNvGrpSpPr>
                  <a:grpSpLocks/>
                </p:cNvGrpSpPr>
                <p:nvPr/>
              </p:nvGrpSpPr>
              <p:grpSpPr bwMode="auto">
                <a:xfrm>
                  <a:off x="-141" y="2876"/>
                  <a:ext cx="124" cy="115"/>
                  <a:chOff x="707" y="1508"/>
                  <a:chExt cx="124" cy="109"/>
                </a:xfrm>
              </p:grpSpPr>
              <p:sp>
                <p:nvSpPr>
                  <p:cNvPr id="33" name="Rectangle 149"/>
                  <p:cNvSpPr>
                    <a:spLocks noChangeArrowheads="1"/>
                  </p:cNvSpPr>
                  <p:nvPr/>
                </p:nvSpPr>
                <p:spPr bwMode="auto">
                  <a:xfrm>
                    <a:off x="707" y="1508"/>
                    <a:ext cx="124" cy="52"/>
                  </a:xfrm>
                  <a:prstGeom prst="rect">
                    <a:avLst/>
                  </a:prstGeom>
                  <a:solidFill>
                    <a:srgbClr val="FFCC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sp>
                <p:nvSpPr>
                  <p:cNvPr id="34" name="Rectangle 150"/>
                  <p:cNvSpPr>
                    <a:spLocks noChangeArrowheads="1"/>
                  </p:cNvSpPr>
                  <p:nvPr/>
                </p:nvSpPr>
                <p:spPr bwMode="auto">
                  <a:xfrm>
                    <a:off x="707" y="1565"/>
                    <a:ext cx="124" cy="52"/>
                  </a:xfrm>
                  <a:prstGeom prst="rect">
                    <a:avLst/>
                  </a:prstGeom>
                  <a:solidFill>
                    <a:srgbClr val="FF6600"/>
                  </a:solidFill>
                  <a:ln w="9525">
                    <a:solidFill>
                      <a:srgbClr val="969696"/>
                    </a:solidFill>
                    <a:miter lim="800000"/>
                    <a:headEnd/>
                    <a:tailEnd/>
                  </a:ln>
                </p:spPr>
                <p:txBody>
                  <a:bodyPr wrap="none" lIns="45720" tIns="0" rIns="0" bIns="0" anchor="ctr"/>
                  <a:lstStyle/>
                  <a:p>
                    <a:pPr eaLnBrk="1" hangingPunct="1"/>
                    <a:endParaRPr lang="en-US" sz="1200" b="1">
                      <a:solidFill>
                        <a:schemeClr val="tx1"/>
                      </a:solidFill>
                      <a:latin typeface="Arial" charset="0"/>
                    </a:endParaRPr>
                  </a:p>
                </p:txBody>
              </p:sp>
            </p:grpSp>
            <p:sp>
              <p:nvSpPr>
                <p:cNvPr id="17" name="Rectangle 151"/>
                <p:cNvSpPr>
                  <a:spLocks noChangeArrowheads="1"/>
                </p:cNvSpPr>
                <p:nvPr/>
              </p:nvSpPr>
              <p:spPr bwMode="auto">
                <a:xfrm>
                  <a:off x="0" y="2879"/>
                  <a:ext cx="1843" cy="115"/>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endParaRPr lang="en-US" sz="1400" b="1">
                    <a:solidFill>
                      <a:schemeClr val="tx1"/>
                    </a:solidFill>
                    <a:latin typeface="Arial" charset="0"/>
                  </a:endParaRPr>
                </a:p>
              </p:txBody>
            </p:sp>
            <p:sp>
              <p:nvSpPr>
                <p:cNvPr id="18" name="Line 152"/>
                <p:cNvSpPr>
                  <a:spLocks noChangeShapeType="1"/>
                </p:cNvSpPr>
                <p:nvPr/>
              </p:nvSpPr>
              <p:spPr bwMode="auto">
                <a:xfrm>
                  <a:off x="11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19" name="Line 153"/>
                <p:cNvSpPr>
                  <a:spLocks noChangeShapeType="1"/>
                </p:cNvSpPr>
                <p:nvPr/>
              </p:nvSpPr>
              <p:spPr bwMode="auto">
                <a:xfrm>
                  <a:off x="23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0" name="Line 154"/>
                <p:cNvSpPr>
                  <a:spLocks noChangeShapeType="1"/>
                </p:cNvSpPr>
                <p:nvPr/>
              </p:nvSpPr>
              <p:spPr bwMode="auto">
                <a:xfrm>
                  <a:off x="34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1" name="Line 155"/>
                <p:cNvSpPr>
                  <a:spLocks noChangeShapeType="1"/>
                </p:cNvSpPr>
                <p:nvPr/>
              </p:nvSpPr>
              <p:spPr bwMode="auto">
                <a:xfrm>
                  <a:off x="460"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2" name="Line 156"/>
                <p:cNvSpPr>
                  <a:spLocks noChangeShapeType="1"/>
                </p:cNvSpPr>
                <p:nvPr/>
              </p:nvSpPr>
              <p:spPr bwMode="auto">
                <a:xfrm>
                  <a:off x="575" y="2879"/>
                  <a:ext cx="0"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3" name="Line 157"/>
                <p:cNvSpPr>
                  <a:spLocks noChangeShapeType="1"/>
                </p:cNvSpPr>
                <p:nvPr/>
              </p:nvSpPr>
              <p:spPr bwMode="auto">
                <a:xfrm flipH="1">
                  <a:off x="690"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4" name="Line 158"/>
                <p:cNvSpPr>
                  <a:spLocks noChangeShapeType="1"/>
                </p:cNvSpPr>
                <p:nvPr/>
              </p:nvSpPr>
              <p:spPr bwMode="auto">
                <a:xfrm flipH="1">
                  <a:off x="138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5" name="Line 159"/>
                <p:cNvSpPr>
                  <a:spLocks noChangeShapeType="1"/>
                </p:cNvSpPr>
                <p:nvPr/>
              </p:nvSpPr>
              <p:spPr bwMode="auto">
                <a:xfrm flipH="1">
                  <a:off x="80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6" name="Line 160"/>
                <p:cNvSpPr>
                  <a:spLocks noChangeShapeType="1"/>
                </p:cNvSpPr>
                <p:nvPr/>
              </p:nvSpPr>
              <p:spPr bwMode="auto">
                <a:xfrm flipH="1">
                  <a:off x="92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7" name="Line 161"/>
                <p:cNvSpPr>
                  <a:spLocks noChangeShapeType="1"/>
                </p:cNvSpPr>
                <p:nvPr/>
              </p:nvSpPr>
              <p:spPr bwMode="auto">
                <a:xfrm flipH="1">
                  <a:off x="103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8" name="Line 162"/>
                <p:cNvSpPr>
                  <a:spLocks noChangeShapeType="1"/>
                </p:cNvSpPr>
                <p:nvPr/>
              </p:nvSpPr>
              <p:spPr bwMode="auto">
                <a:xfrm flipH="1">
                  <a:off x="1151"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29" name="Line 163"/>
                <p:cNvSpPr>
                  <a:spLocks noChangeShapeType="1"/>
                </p:cNvSpPr>
                <p:nvPr/>
              </p:nvSpPr>
              <p:spPr bwMode="auto">
                <a:xfrm flipH="1">
                  <a:off x="1266"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0" name="Line 164"/>
                <p:cNvSpPr>
                  <a:spLocks noChangeShapeType="1"/>
                </p:cNvSpPr>
                <p:nvPr/>
              </p:nvSpPr>
              <p:spPr bwMode="auto">
                <a:xfrm flipH="1">
                  <a:off x="149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1" name="Line 165"/>
                <p:cNvSpPr>
                  <a:spLocks noChangeShapeType="1"/>
                </p:cNvSpPr>
                <p:nvPr/>
              </p:nvSpPr>
              <p:spPr bwMode="auto">
                <a:xfrm flipH="1">
                  <a:off x="1612"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sp>
              <p:nvSpPr>
                <p:cNvPr id="32" name="Line 166"/>
                <p:cNvSpPr>
                  <a:spLocks noChangeShapeType="1"/>
                </p:cNvSpPr>
                <p:nvPr/>
              </p:nvSpPr>
              <p:spPr bwMode="auto">
                <a:xfrm flipH="1">
                  <a:off x="1727" y="2879"/>
                  <a:ext cx="1" cy="115"/>
                </a:xfrm>
                <a:prstGeom prst="line">
                  <a:avLst/>
                </a:prstGeom>
                <a:noFill/>
                <a:ln w="9525">
                  <a:solidFill>
                    <a:srgbClr val="969696"/>
                  </a:solidFill>
                  <a:round/>
                  <a:headEnd/>
                  <a:tailEnd/>
                </a:ln>
                <a:extLst>
                  <a:ext uri="{909E8E84-426E-40dd-AFC4-6F175D3DCCD1}">
                    <a14:hiddenFill xmlns="" xmlns:a14="http://schemas.microsoft.com/office/drawing/2010/main" xmlns:mv="urn:schemas-microsoft-com:mac:vml" xmlns:mc="http://schemas.openxmlformats.org/markup-compatibility/2006">
                      <a:noFill/>
                    </a14:hiddenFill>
                  </a:ext>
                </a:extLst>
              </p:spPr>
              <p:txBody>
                <a:bodyPr wrap="none" lIns="0" tIns="0" rIns="0" bIns="0" anchor="ctr"/>
                <a:lstStyle/>
                <a:p>
                  <a:endParaRPr lang="en-US">
                    <a:solidFill>
                      <a:schemeClr val="tx1"/>
                    </a:solidFill>
                  </a:endParaRPr>
                </a:p>
              </p:txBody>
            </p:sp>
          </p:grpSp>
        </p:grpSp>
      </p:grpSp>
      <p:grpSp>
        <p:nvGrpSpPr>
          <p:cNvPr id="168" name="Group 167"/>
          <p:cNvGrpSpPr>
            <a:grpSpLocks/>
          </p:cNvGrpSpPr>
          <p:nvPr/>
        </p:nvGrpSpPr>
        <p:grpSpPr bwMode="auto">
          <a:xfrm>
            <a:off x="339524" y="1630420"/>
            <a:ext cx="2679700" cy="1946275"/>
            <a:chOff x="991" y="1935"/>
            <a:chExt cx="1688" cy="1226"/>
          </a:xfrm>
        </p:grpSpPr>
        <p:sp>
          <p:nvSpPr>
            <p:cNvPr id="169" name="Rectangle 168"/>
            <p:cNvSpPr>
              <a:spLocks noChangeArrowheads="1"/>
            </p:cNvSpPr>
            <p:nvPr/>
          </p:nvSpPr>
          <p:spPr bwMode="auto">
            <a:xfrm>
              <a:off x="992" y="2425"/>
              <a:ext cx="1687" cy="434"/>
            </a:xfrm>
            <a:prstGeom prst="rect">
              <a:avLst/>
            </a:prstGeom>
            <a:solidFill>
              <a:srgbClr val="FF6600"/>
            </a:solidFill>
            <a:ln w="9525">
              <a:solidFill>
                <a:srgbClr val="969696"/>
              </a:solidFill>
              <a:miter lim="800000"/>
              <a:headEnd/>
              <a:tailEnd/>
            </a:ln>
          </p:spPr>
          <p:txBody>
            <a:bodyPr wrap="none" lIns="0" tIns="0" rIns="0" bIns="0" anchor="ctr" anchorCtr="1"/>
            <a:lstStyle/>
            <a:p>
              <a:pPr algn="ctr" eaLnBrk="1" hangingPunct="1"/>
              <a:r>
                <a:rPr lang="en-US" sz="1400" b="1">
                  <a:solidFill>
                    <a:schemeClr val="tx1"/>
                  </a:solidFill>
                  <a:latin typeface="Arial" charset="0"/>
                </a:rPr>
                <a:t>Cache</a:t>
              </a:r>
            </a:p>
          </p:txBody>
        </p:sp>
        <p:sp>
          <p:nvSpPr>
            <p:cNvPr id="170" name="Rectangle 169"/>
            <p:cNvSpPr>
              <a:spLocks noChangeArrowheads="1"/>
            </p:cNvSpPr>
            <p:nvPr/>
          </p:nvSpPr>
          <p:spPr bwMode="auto">
            <a:xfrm>
              <a:off x="2285" y="1935"/>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dirty="0">
                  <a:solidFill>
                    <a:schemeClr val="tx1"/>
                  </a:solidFill>
                  <a:latin typeface="Arial" charset="0"/>
                </a:rPr>
                <a:t>ALU</a:t>
              </a:r>
            </a:p>
          </p:txBody>
        </p:sp>
        <p:sp>
          <p:nvSpPr>
            <p:cNvPr id="171" name="Rectangle 170"/>
            <p:cNvSpPr>
              <a:spLocks noChangeArrowheads="1"/>
            </p:cNvSpPr>
            <p:nvPr/>
          </p:nvSpPr>
          <p:spPr bwMode="auto">
            <a:xfrm>
              <a:off x="992" y="1935"/>
              <a:ext cx="836" cy="463"/>
            </a:xfrm>
            <a:prstGeom prst="rect">
              <a:avLst/>
            </a:prstGeom>
            <a:solidFill>
              <a:srgbClr val="FFCC00"/>
            </a:solidFill>
            <a:ln w="9525">
              <a:solidFill>
                <a:srgbClr val="969696"/>
              </a:solidFill>
              <a:miter lim="800000"/>
              <a:headEnd/>
              <a:tailEnd/>
            </a:ln>
          </p:spPr>
          <p:txBody>
            <a:bodyPr wrap="none" lIns="0" tIns="0" rIns="0" bIns="0" anchor="ctr" anchorCtr="1"/>
            <a:lstStyle/>
            <a:p>
              <a:pPr algn="ctr" eaLnBrk="1" hangingPunct="1"/>
              <a:r>
                <a:rPr lang="en-US" sz="1400" b="1" dirty="0">
                  <a:solidFill>
                    <a:schemeClr val="tx1"/>
                  </a:solidFill>
                  <a:latin typeface="Arial" charset="0"/>
                </a:rPr>
                <a:t>Control</a:t>
              </a:r>
            </a:p>
          </p:txBody>
        </p:sp>
        <p:sp>
          <p:nvSpPr>
            <p:cNvPr id="172" name="Rectangle 171"/>
            <p:cNvSpPr>
              <a:spLocks noChangeArrowheads="1"/>
            </p:cNvSpPr>
            <p:nvPr/>
          </p:nvSpPr>
          <p:spPr bwMode="auto">
            <a:xfrm>
              <a:off x="2285" y="2178"/>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a:solidFill>
                    <a:schemeClr val="tx1"/>
                  </a:solidFill>
                  <a:latin typeface="Arial" charset="0"/>
                </a:rPr>
                <a:t>ALU</a:t>
              </a:r>
            </a:p>
          </p:txBody>
        </p:sp>
        <p:sp>
          <p:nvSpPr>
            <p:cNvPr id="173" name="Rectangle 172"/>
            <p:cNvSpPr>
              <a:spLocks noChangeArrowheads="1"/>
            </p:cNvSpPr>
            <p:nvPr/>
          </p:nvSpPr>
          <p:spPr bwMode="auto">
            <a:xfrm>
              <a:off x="1870" y="1935"/>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dirty="0">
                  <a:solidFill>
                    <a:schemeClr val="tx1"/>
                  </a:solidFill>
                  <a:latin typeface="Arial" charset="0"/>
                </a:rPr>
                <a:t>ALU</a:t>
              </a:r>
            </a:p>
          </p:txBody>
        </p:sp>
        <p:sp>
          <p:nvSpPr>
            <p:cNvPr id="174" name="Rectangle 173"/>
            <p:cNvSpPr>
              <a:spLocks noChangeArrowheads="1"/>
            </p:cNvSpPr>
            <p:nvPr/>
          </p:nvSpPr>
          <p:spPr bwMode="auto">
            <a:xfrm>
              <a:off x="1870" y="2178"/>
              <a:ext cx="394" cy="227"/>
            </a:xfrm>
            <a:prstGeom prst="rect">
              <a:avLst/>
            </a:prstGeom>
            <a:solidFill>
              <a:srgbClr val="99FF66"/>
            </a:solidFill>
            <a:ln w="9525">
              <a:solidFill>
                <a:srgbClr val="969696"/>
              </a:solidFill>
              <a:miter lim="800000"/>
              <a:headEnd/>
              <a:tailEnd/>
            </a:ln>
          </p:spPr>
          <p:txBody>
            <a:bodyPr wrap="none" lIns="0" tIns="0" rIns="0" bIns="0" anchor="ctr"/>
            <a:lstStyle/>
            <a:p>
              <a:pPr algn="ctr" eaLnBrk="1" hangingPunct="1"/>
              <a:r>
                <a:rPr lang="en-US" sz="1400" b="1">
                  <a:solidFill>
                    <a:schemeClr val="tx1"/>
                  </a:solidFill>
                  <a:latin typeface="Arial" charset="0"/>
                </a:rPr>
                <a:t>ALU</a:t>
              </a:r>
            </a:p>
          </p:txBody>
        </p:sp>
        <p:sp>
          <p:nvSpPr>
            <p:cNvPr id="175" name="Rectangle 174"/>
            <p:cNvSpPr>
              <a:spLocks noChangeArrowheads="1"/>
            </p:cNvSpPr>
            <p:nvPr/>
          </p:nvSpPr>
          <p:spPr bwMode="auto">
            <a:xfrm>
              <a:off x="991" y="2950"/>
              <a:ext cx="1687" cy="211"/>
            </a:xfrm>
            <a:prstGeom prst="rect">
              <a:avLst/>
            </a:prstGeom>
            <a:solidFill>
              <a:srgbClr val="FF6600"/>
            </a:solidFill>
            <a:ln w="9525">
              <a:solidFill>
                <a:srgbClr val="969696"/>
              </a:solidFill>
              <a:miter lim="800000"/>
              <a:headEnd/>
              <a:tailEnd/>
            </a:ln>
          </p:spPr>
          <p:txBody>
            <a:bodyPr wrap="none" tIns="0" rIns="0" bIns="0" anchor="ctr"/>
            <a:lstStyle/>
            <a:p>
              <a:pPr eaLnBrk="1" hangingPunct="1"/>
              <a:r>
                <a:rPr lang="en-US" sz="1200" b="1" dirty="0" smtClean="0">
                  <a:solidFill>
                    <a:schemeClr val="tx1"/>
                  </a:solidFill>
                  <a:latin typeface="Arial" charset="0"/>
                </a:rPr>
                <a:t>CPU Memory</a:t>
              </a:r>
              <a:endParaRPr lang="en-US" sz="1200" b="1" dirty="0">
                <a:solidFill>
                  <a:schemeClr val="tx1"/>
                </a:solidFill>
                <a:latin typeface="Arial" charset="0"/>
              </a:endParaRPr>
            </a:p>
          </p:txBody>
        </p:sp>
      </p:grpSp>
      <p:sp>
        <p:nvSpPr>
          <p:cNvPr id="2" name="Left-Right Arrow 1"/>
          <p:cNvSpPr/>
          <p:nvPr/>
        </p:nvSpPr>
        <p:spPr bwMode="auto">
          <a:xfrm>
            <a:off x="3138632" y="3225858"/>
            <a:ext cx="2514600"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3" name="TextBox 2"/>
          <p:cNvSpPr txBox="1"/>
          <p:nvPr/>
        </p:nvSpPr>
        <p:spPr>
          <a:xfrm>
            <a:off x="3620578" y="2820102"/>
            <a:ext cx="1600200" cy="369332"/>
          </a:xfrm>
          <a:prstGeom prst="rect">
            <a:avLst/>
          </a:prstGeom>
          <a:noFill/>
        </p:spPr>
        <p:txBody>
          <a:bodyPr wrap="square" rtlCol="0">
            <a:spAutoFit/>
          </a:bodyPr>
          <a:lstStyle/>
          <a:p>
            <a:r>
              <a:rPr lang="en-US" b="1" smtClean="0"/>
              <a:t>Bottleneck!</a:t>
            </a:r>
            <a:endParaRPr lang="en-US" b="1"/>
          </a:p>
        </p:txBody>
      </p:sp>
      <p:sp>
        <p:nvSpPr>
          <p:cNvPr id="181" name="Text Box 60"/>
          <p:cNvSpPr txBox="1">
            <a:spLocks noChangeArrowheads="1"/>
          </p:cNvSpPr>
          <p:nvPr/>
        </p:nvSpPr>
        <p:spPr bwMode="auto">
          <a:xfrm rot="16200000">
            <a:off x="982675" y="5399575"/>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995452" y="4786351"/>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3551750" y="4786351"/>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858661" y="5608278"/>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4108048" y="5508049"/>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224597" y="5137614"/>
            <a:ext cx="1600200" cy="369332"/>
          </a:xfrm>
          <a:prstGeom prst="rect">
            <a:avLst/>
          </a:prstGeom>
          <a:noFill/>
        </p:spPr>
        <p:txBody>
          <a:bodyPr wrap="square" rtlCol="0">
            <a:spAutoFit/>
          </a:bodyPr>
          <a:lstStyle/>
          <a:p>
            <a:r>
              <a:rPr lang="en-US" b="1" smtClean="0"/>
              <a:t>Bottleneck!</a:t>
            </a:r>
            <a:endParaRPr lang="en-US" b="1"/>
          </a:p>
        </p:txBody>
      </p:sp>
      <p:sp>
        <p:nvSpPr>
          <p:cNvPr id="192" name="Left-Right Arrow 191"/>
          <p:cNvSpPr/>
          <p:nvPr/>
        </p:nvSpPr>
        <p:spPr bwMode="auto">
          <a:xfrm>
            <a:off x="2353660" y="5599239"/>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3" name="TextBox 192"/>
          <p:cNvSpPr txBox="1"/>
          <p:nvPr/>
        </p:nvSpPr>
        <p:spPr>
          <a:xfrm>
            <a:off x="2433930" y="5119813"/>
            <a:ext cx="1600200" cy="369332"/>
          </a:xfrm>
          <a:prstGeom prst="rect">
            <a:avLst/>
          </a:prstGeom>
          <a:noFill/>
        </p:spPr>
        <p:txBody>
          <a:bodyPr wrap="square" rtlCol="0">
            <a:spAutoFit/>
          </a:bodyPr>
          <a:lstStyle/>
          <a:p>
            <a:r>
              <a:rPr lang="en-US" b="1" smtClean="0">
                <a:solidFill>
                  <a:srgbClr val="00B050"/>
                </a:solidFill>
              </a:rPr>
              <a:t>??</a:t>
            </a:r>
            <a:endParaRPr lang="en-US" b="1">
              <a:solidFill>
                <a:srgbClr val="00B050"/>
              </a:solidFill>
            </a:endParaRPr>
          </a:p>
        </p:txBody>
      </p:sp>
      <p:sp>
        <p:nvSpPr>
          <p:cNvPr id="194" name="Text Box 61"/>
          <p:cNvSpPr txBox="1">
            <a:spLocks noChangeArrowheads="1"/>
          </p:cNvSpPr>
          <p:nvPr/>
        </p:nvSpPr>
        <p:spPr bwMode="auto">
          <a:xfrm rot="16200000">
            <a:off x="1951651" y="6368549"/>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1951651" y="5843627"/>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1951652" y="535507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1951652" y="4830149"/>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8" name="Rectangle 197"/>
          <p:cNvSpPr/>
          <p:nvPr/>
        </p:nvSpPr>
        <p:spPr bwMode="auto">
          <a:xfrm>
            <a:off x="268604" y="3893319"/>
            <a:ext cx="8418196" cy="288399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extLst>
      <p:ext uri="{BB962C8B-B14F-4D97-AF65-F5344CB8AC3E}">
        <p14:creationId xmlns:p14="http://schemas.microsoft.com/office/powerpoint/2010/main" val="497667786"/>
      </p:ext>
    </p:extLst>
  </p:cSld>
  <p:clrMapOvr>
    <a:masterClrMapping/>
  </p:clrMapOvr>
  <p:transition advTm="539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2"/>
          <p:cNvSpPr txBox="1">
            <a:spLocks noChangeArrowheads="1"/>
          </p:cNvSpPr>
          <p:nvPr/>
        </p:nvSpPr>
        <p:spPr bwMode="auto">
          <a:xfrm>
            <a:off x="685800" y="2667000"/>
            <a:ext cx="8313420" cy="4671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algn="l" rtl="0" eaLnBrk="0" fontAlgn="base" hangingPunct="0">
              <a:lnSpc>
                <a:spcPct val="87000"/>
              </a:lnSpc>
              <a:spcBef>
                <a:spcPct val="0"/>
              </a:spcBef>
              <a:spcAft>
                <a:spcPct val="0"/>
              </a:spcAft>
              <a:defRPr lang="en-US" sz="2800" b="1" dirty="0">
                <a:solidFill>
                  <a:srgbClr val="76B900"/>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solidFill>
                  <a:schemeClr val="accent2"/>
                </a:solidFill>
              </a:rPr>
              <a:t>Let</a:t>
            </a:r>
            <a:r>
              <a:rPr lang="mr-IN" sz="2667" kern="0" dirty="0" smtClean="0">
                <a:solidFill>
                  <a:schemeClr val="accent2"/>
                </a:solidFill>
              </a:rPr>
              <a:t>’</a:t>
            </a:r>
            <a:r>
              <a:rPr lang="en-US" sz="2667" kern="0" dirty="0" smtClean="0">
                <a:solidFill>
                  <a:schemeClr val="accent2"/>
                </a:solidFill>
              </a:rPr>
              <a:t>s consider some software approaches first..</a:t>
            </a:r>
          </a:p>
          <a:p>
            <a:pPr eaLnBrk="1" hangingPunct="1"/>
            <a:r>
              <a:rPr lang="en-US" sz="2667" kern="0" dirty="0">
                <a:solidFill>
                  <a:schemeClr val="accent2"/>
                </a:solidFill>
              </a:rPr>
              <a:t>b</a:t>
            </a:r>
            <a:r>
              <a:rPr lang="en-US" sz="2667" kern="0" dirty="0" smtClean="0">
                <a:solidFill>
                  <a:schemeClr val="accent2"/>
                </a:solidFill>
              </a:rPr>
              <a:t>efore moving on to hardware approaches </a:t>
            </a:r>
            <a:endParaRPr lang="en-US" sz="2667" kern="0" dirty="0">
              <a:solidFill>
                <a:schemeClr val="accent2"/>
              </a:solidFill>
            </a:endParaRPr>
          </a:p>
        </p:txBody>
      </p:sp>
    </p:spTree>
    <p:extLst>
      <p:ext uri="{BB962C8B-B14F-4D97-AF65-F5344CB8AC3E}">
        <p14:creationId xmlns:p14="http://schemas.microsoft.com/office/powerpoint/2010/main" val="13468452"/>
      </p:ext>
    </p:extLst>
  </p:cSld>
  <p:clrMapOvr>
    <a:masterClrMapping/>
  </p:clrMapOvr>
  <p:transition advTm="5399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6375"/>
            <a:ext cx="8229600" cy="1143000"/>
          </a:xfrm>
        </p:spPr>
        <p:txBody>
          <a:bodyPr/>
          <a:lstStyle/>
          <a:p>
            <a:r>
              <a:rPr lang="en-US" dirty="0" smtClean="0"/>
              <a:t>GPU Memory Address Spaces</a:t>
            </a:r>
            <a:endParaRPr lang="en-US" dirty="0"/>
          </a:p>
        </p:txBody>
      </p:sp>
      <p:sp>
        <p:nvSpPr>
          <p:cNvPr id="3" name="Content Placeholder 2"/>
          <p:cNvSpPr>
            <a:spLocks noGrp="1"/>
          </p:cNvSpPr>
          <p:nvPr>
            <p:ph idx="1"/>
          </p:nvPr>
        </p:nvSpPr>
        <p:spPr>
          <a:xfrm>
            <a:off x="457200" y="777875"/>
            <a:ext cx="8229600" cy="5213350"/>
          </a:xfrm>
        </p:spPr>
        <p:txBody>
          <a:bodyPr>
            <a:normAutofit/>
          </a:bodyPr>
          <a:lstStyle/>
          <a:p>
            <a:endParaRPr lang="en-US" sz="3200" dirty="0"/>
          </a:p>
          <a:p>
            <a:endParaRPr lang="en-US" sz="3200" dirty="0" smtClean="0"/>
          </a:p>
          <a:p>
            <a:r>
              <a:rPr lang="en-US" sz="3200" dirty="0" smtClean="0"/>
              <a:t> GPU has three </a:t>
            </a:r>
            <a:r>
              <a:rPr lang="en-US" sz="3200" i="1" u="sng" dirty="0" smtClean="0"/>
              <a:t>address spaces </a:t>
            </a:r>
            <a:r>
              <a:rPr lang="en-US" sz="3200" dirty="0" smtClean="0"/>
              <a:t>to support increasing visibility of data between threads: local, shared, global </a:t>
            </a:r>
          </a:p>
          <a:p>
            <a:r>
              <a:rPr lang="en-US" sz="3200" dirty="0" smtClean="0"/>
              <a:t> In addition two more (read-only) address spaces: Constant and texture.</a:t>
            </a:r>
            <a:endParaRPr lang="en-US" sz="3200" dirty="0"/>
          </a:p>
        </p:txBody>
      </p:sp>
    </p:spTree>
    <p:extLst>
      <p:ext uri="{BB962C8B-B14F-4D97-AF65-F5344CB8AC3E}">
        <p14:creationId xmlns:p14="http://schemas.microsoft.com/office/powerpoint/2010/main" val="1080919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a:bodyPr>
          <a:lstStyle/>
          <a:p>
            <a:r>
              <a:rPr lang="en-US" dirty="0" smtClean="0"/>
              <a:t>GPU Instruction Set Architecture (ISA)</a:t>
            </a:r>
            <a:endParaRPr lang="en-US" dirty="0"/>
          </a:p>
        </p:txBody>
      </p:sp>
      <p:sp>
        <p:nvSpPr>
          <p:cNvPr id="3" name="Content Placeholder 2"/>
          <p:cNvSpPr>
            <a:spLocks noGrp="1"/>
          </p:cNvSpPr>
          <p:nvPr>
            <p:ph idx="1"/>
          </p:nvPr>
        </p:nvSpPr>
        <p:spPr>
          <a:xfrm>
            <a:off x="457200" y="914400"/>
            <a:ext cx="8229600" cy="4876800"/>
          </a:xfrm>
        </p:spPr>
        <p:txBody>
          <a:bodyPr>
            <a:noAutofit/>
          </a:bodyPr>
          <a:lstStyle/>
          <a:p>
            <a:r>
              <a:rPr lang="en-US" sz="2600" dirty="0" smtClean="0"/>
              <a:t>NVIDIA defines a </a:t>
            </a:r>
            <a:r>
              <a:rPr lang="en-US" sz="2600" u="sng" dirty="0" smtClean="0"/>
              <a:t>virtual ISA</a:t>
            </a:r>
            <a:r>
              <a:rPr lang="en-US" sz="2600" dirty="0" smtClean="0"/>
              <a:t>, called “PTX” (Parallel Thread </a:t>
            </a:r>
            <a:r>
              <a:rPr lang="en-US" sz="2600" dirty="0" err="1" smtClean="0"/>
              <a:t>eXecution</a:t>
            </a:r>
            <a:r>
              <a:rPr lang="en-US" sz="2600" dirty="0" smtClean="0"/>
              <a:t>)</a:t>
            </a:r>
          </a:p>
          <a:p>
            <a:r>
              <a:rPr lang="en-US" sz="2600" dirty="0" smtClean="0"/>
              <a:t>More recently, Heterogeneous </a:t>
            </a:r>
            <a:r>
              <a:rPr lang="en-US" sz="2600" dirty="0"/>
              <a:t>System Architecture (HSA) </a:t>
            </a:r>
            <a:r>
              <a:rPr lang="en-US" sz="2600" dirty="0" smtClean="0"/>
              <a:t>Foundation (AMD, ARM, Imagination, </a:t>
            </a:r>
            <a:r>
              <a:rPr lang="en-US" sz="2600" dirty="0" err="1" smtClean="0"/>
              <a:t>Mediatek</a:t>
            </a:r>
            <a:r>
              <a:rPr lang="en-US" sz="2600" dirty="0" smtClean="0"/>
              <a:t>, Samsung, Qualcomm, TI) defined the HSAIL virtual ISA.</a:t>
            </a:r>
          </a:p>
          <a:p>
            <a:r>
              <a:rPr lang="en-US" sz="2600" dirty="0" smtClean="0"/>
              <a:t>PTX is Reduced Instruction Set Architecture (e.g., load/store architecture)</a:t>
            </a:r>
          </a:p>
          <a:p>
            <a:r>
              <a:rPr lang="en-US" sz="2600" dirty="0" smtClean="0"/>
              <a:t>Virtual: infinite set </a:t>
            </a:r>
            <a:r>
              <a:rPr lang="en-US" sz="2600" dirty="0"/>
              <a:t>of </a:t>
            </a:r>
            <a:r>
              <a:rPr lang="en-US" sz="2600" dirty="0" smtClean="0"/>
              <a:t>registers (much like a compiler intermediate representation)</a:t>
            </a:r>
          </a:p>
          <a:p>
            <a:r>
              <a:rPr lang="en-US" sz="2600" dirty="0" smtClean="0"/>
              <a:t>PTX translated to hardware ISA by backend compiler (“</a:t>
            </a:r>
            <a:r>
              <a:rPr lang="en-US" sz="2600" dirty="0" err="1" smtClean="0"/>
              <a:t>ptxas</a:t>
            </a:r>
            <a:r>
              <a:rPr lang="en-US" sz="2600" dirty="0" smtClean="0"/>
              <a:t>”). </a:t>
            </a:r>
            <a:r>
              <a:rPr lang="en-US" sz="2600" dirty="0"/>
              <a:t> </a:t>
            </a:r>
            <a:r>
              <a:rPr lang="en-US" sz="2600" dirty="0" smtClean="0"/>
              <a:t>Either at compile time (</a:t>
            </a:r>
            <a:r>
              <a:rPr lang="en-US" sz="2600" dirty="0" err="1" smtClean="0"/>
              <a:t>nvcc</a:t>
            </a:r>
            <a:r>
              <a:rPr lang="en-US" sz="2600" dirty="0" smtClean="0"/>
              <a:t>) or at runtime (GPU driver).</a:t>
            </a:r>
          </a:p>
          <a:p>
            <a:endParaRPr lang="en-US" sz="2600" dirty="0"/>
          </a:p>
        </p:txBody>
      </p:sp>
    </p:spTree>
    <p:extLst>
      <p:ext uri="{BB962C8B-B14F-4D97-AF65-F5344CB8AC3E}">
        <p14:creationId xmlns:p14="http://schemas.microsoft.com/office/powerpoint/2010/main" val="3816418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9"/>
          <p:cNvSpPr>
            <a:spLocks noGrp="1"/>
          </p:cNvSpPr>
          <p:nvPr>
            <p:ph type="title"/>
          </p:nvPr>
        </p:nvSpPr>
        <p:spPr>
          <a:xfrm>
            <a:off x="189206" y="138687"/>
            <a:ext cx="8313420" cy="467179"/>
          </a:xfrm>
        </p:spPr>
        <p:txBody>
          <a:bodyPr>
            <a:normAutofit fontScale="90000"/>
          </a:bodyPr>
          <a:lstStyle/>
          <a:p>
            <a:pPr eaLnBrk="1" hangingPunct="1"/>
            <a:r>
              <a:rPr lang="en-US" sz="3600" dirty="0">
                <a:solidFill>
                  <a:schemeClr val="accent6"/>
                </a:solidFill>
              </a:rPr>
              <a:t>Partial Overview of CUDA Memories</a:t>
            </a:r>
          </a:p>
        </p:txBody>
      </p:sp>
      <p:sp>
        <p:nvSpPr>
          <p:cNvPr id="9218" name="Rectangle 3"/>
          <p:cNvSpPr>
            <a:spLocks noGrp="1" noChangeArrowheads="1"/>
          </p:cNvSpPr>
          <p:nvPr>
            <p:ph idx="1"/>
          </p:nvPr>
        </p:nvSpPr>
        <p:spPr>
          <a:xfrm>
            <a:off x="1219200" y="3987199"/>
            <a:ext cx="6482525" cy="2592505"/>
          </a:xfrm>
        </p:spPr>
        <p:txBody>
          <a:bodyPr/>
          <a:lstStyle/>
          <a:p>
            <a:pPr marL="457189" indent="-457189">
              <a:defRPr/>
            </a:pPr>
            <a:r>
              <a:rPr lang="en-US" sz="2400" dirty="0"/>
              <a:t>Device code can:</a:t>
            </a:r>
          </a:p>
          <a:p>
            <a:pPr marL="974701" lvl="1" indent="-403215">
              <a:defRPr/>
            </a:pPr>
            <a:r>
              <a:rPr lang="en-US" sz="2400" dirty="0"/>
              <a:t>R/W per-thread </a:t>
            </a:r>
            <a:r>
              <a:rPr lang="en-US" sz="2400" dirty="0">
                <a:solidFill>
                  <a:schemeClr val="accent2"/>
                </a:solidFill>
              </a:rPr>
              <a:t>registers</a:t>
            </a:r>
          </a:p>
          <a:p>
            <a:pPr marL="974701" lvl="1" indent="-403215">
              <a:defRPr/>
            </a:pPr>
            <a:r>
              <a:rPr lang="en-US" sz="2400" dirty="0"/>
              <a:t>R/W all-shared </a:t>
            </a:r>
            <a:r>
              <a:rPr lang="en-US" sz="2400" dirty="0">
                <a:solidFill>
                  <a:schemeClr val="accent2"/>
                </a:solidFill>
              </a:rPr>
              <a:t>global memory</a:t>
            </a:r>
          </a:p>
          <a:p>
            <a:pPr marL="857229" lvl="1" indent="-457189">
              <a:defRPr/>
            </a:pPr>
            <a:endParaRPr lang="en-US" sz="1800" dirty="0"/>
          </a:p>
          <a:p>
            <a:pPr marL="457189" indent="-457189">
              <a:defRPr/>
            </a:pPr>
            <a:r>
              <a:rPr lang="en-US" sz="2400" dirty="0"/>
              <a:t>Host code can</a:t>
            </a:r>
          </a:p>
          <a:p>
            <a:pPr marL="974701" lvl="1" indent="-403215">
              <a:defRPr/>
            </a:pPr>
            <a:r>
              <a:rPr lang="en-US" sz="2400" dirty="0"/>
              <a:t>Transfer data to/from per grid</a:t>
            </a:r>
            <a:r>
              <a:rPr lang="en-US" sz="2400" dirty="0">
                <a:solidFill>
                  <a:schemeClr val="accent2"/>
                </a:solidFill>
              </a:rPr>
              <a:t> global memory </a:t>
            </a:r>
          </a:p>
        </p:txBody>
      </p:sp>
      <p:sp>
        <p:nvSpPr>
          <p:cNvPr id="29" name="Text Box 88"/>
          <p:cNvSpPr txBox="1">
            <a:spLocks noChangeArrowheads="1"/>
          </p:cNvSpPr>
          <p:nvPr/>
        </p:nvSpPr>
        <p:spPr bwMode="auto">
          <a:xfrm>
            <a:off x="1880842" y="2839604"/>
            <a:ext cx="633301" cy="80010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200" b="1" dirty="0">
              <a:solidFill>
                <a:srgbClr val="003300"/>
              </a:solidFill>
            </a:endParaRPr>
          </a:p>
          <a:p>
            <a:pPr eaLnBrk="1" hangingPunct="1"/>
            <a:r>
              <a:rPr lang="en-US" sz="1200" b="1" dirty="0">
                <a:solidFill>
                  <a:srgbClr val="003300"/>
                </a:solidFill>
              </a:rPr>
              <a:t>Host</a:t>
            </a:r>
          </a:p>
        </p:txBody>
      </p:sp>
      <p:sp>
        <p:nvSpPr>
          <p:cNvPr id="30" name="Text Box 57"/>
          <p:cNvSpPr txBox="1">
            <a:spLocks noChangeArrowheads="1"/>
          </p:cNvSpPr>
          <p:nvPr/>
        </p:nvSpPr>
        <p:spPr bwMode="auto">
          <a:xfrm>
            <a:off x="2743200" y="762000"/>
            <a:ext cx="3707607" cy="1501374"/>
          </a:xfrm>
          <a:prstGeom prst="rect">
            <a:avLst/>
          </a:prstGeom>
          <a:solidFill>
            <a:srgbClr val="51D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smtClean="0">
                <a:solidFill>
                  <a:srgbClr val="003300"/>
                </a:solidFill>
                <a:latin typeface="Arial" panose="020B0604020202020204" pitchFamily="34" charset="0"/>
                <a:cs typeface="Arial" panose="020B0604020202020204" pitchFamily="34" charset="0"/>
              </a:rPr>
              <a:t>SM</a:t>
            </a:r>
            <a:endParaRPr lang="en-US" sz="1200" b="1" dirty="0">
              <a:solidFill>
                <a:srgbClr val="003300"/>
              </a:solidFill>
              <a:latin typeface="Arial" panose="020B0604020202020204" pitchFamily="34" charset="0"/>
              <a:cs typeface="Arial" panose="020B0604020202020204" pitchFamily="34" charset="0"/>
            </a:endParaRPr>
          </a:p>
        </p:txBody>
      </p:sp>
      <p:sp>
        <p:nvSpPr>
          <p:cNvPr id="31" name="Text Box 60"/>
          <p:cNvSpPr txBox="1">
            <a:spLocks noChangeArrowheads="1"/>
          </p:cNvSpPr>
          <p:nvPr/>
        </p:nvSpPr>
        <p:spPr bwMode="auto">
          <a:xfrm>
            <a:off x="2844403" y="2965611"/>
            <a:ext cx="3505200" cy="648693"/>
          </a:xfrm>
          <a:prstGeom prst="rect">
            <a:avLst/>
          </a:prstGeom>
          <a:solidFill>
            <a:srgbClr val="FF6600"/>
          </a:solidFill>
          <a:ln w="9525">
            <a:solidFill>
              <a:schemeClr val="tx1"/>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600" b="1" dirty="0" smtClean="0">
                <a:solidFill>
                  <a:srgbClr val="003300"/>
                </a:solidFill>
                <a:latin typeface="Arial" panose="020B0604020202020204" pitchFamily="34" charset="0"/>
                <a:cs typeface="Arial" panose="020B0604020202020204" pitchFamily="34" charset="0"/>
              </a:rPr>
              <a:t>GPU Global Memory</a:t>
            </a:r>
            <a:endParaRPr lang="en-US" sz="1600" dirty="0">
              <a:solidFill>
                <a:srgbClr val="003300"/>
              </a:solidFill>
              <a:latin typeface="Arial" panose="020B0604020202020204" pitchFamily="34" charset="0"/>
              <a:cs typeface="Arial" panose="020B0604020202020204" pitchFamily="34" charset="0"/>
            </a:endParaRPr>
          </a:p>
        </p:txBody>
      </p:sp>
      <p:sp>
        <p:nvSpPr>
          <p:cNvPr id="32" name="Text Box 61"/>
          <p:cNvSpPr txBox="1">
            <a:spLocks noChangeArrowheads="1"/>
          </p:cNvSpPr>
          <p:nvPr/>
        </p:nvSpPr>
        <p:spPr bwMode="auto">
          <a:xfrm>
            <a:off x="2806701" y="1020329"/>
            <a:ext cx="1812925" cy="124304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rgbClr val="003300"/>
                </a:solidFill>
                <a:latin typeface="Arial" panose="020B0604020202020204" pitchFamily="34" charset="0"/>
                <a:cs typeface="Arial" panose="020B0604020202020204" pitchFamily="34" charset="0"/>
              </a:rPr>
              <a:t>Block (0, 0)</a:t>
            </a:r>
          </a:p>
        </p:txBody>
      </p:sp>
      <p:sp>
        <p:nvSpPr>
          <p:cNvPr id="33" name="Text Box 63"/>
          <p:cNvSpPr txBox="1">
            <a:spLocks noChangeArrowheads="1"/>
          </p:cNvSpPr>
          <p:nvPr/>
        </p:nvSpPr>
        <p:spPr bwMode="auto">
          <a:xfrm>
            <a:off x="2881475" y="1389358"/>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34" name="Text Box 64"/>
          <p:cNvSpPr txBox="1">
            <a:spLocks noChangeArrowheads="1"/>
          </p:cNvSpPr>
          <p:nvPr/>
        </p:nvSpPr>
        <p:spPr bwMode="auto">
          <a:xfrm>
            <a:off x="2943408" y="1519046"/>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36" name="Line 67"/>
          <p:cNvSpPr>
            <a:spLocks noChangeShapeType="1"/>
          </p:cNvSpPr>
          <p:nvPr/>
        </p:nvSpPr>
        <p:spPr bwMode="auto">
          <a:xfrm>
            <a:off x="3343404" y="2088671"/>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42" name="Text Box 74"/>
          <p:cNvSpPr txBox="1">
            <a:spLocks noChangeArrowheads="1"/>
          </p:cNvSpPr>
          <p:nvPr/>
        </p:nvSpPr>
        <p:spPr bwMode="auto">
          <a:xfrm>
            <a:off x="4670425" y="1017978"/>
            <a:ext cx="1744663" cy="124539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rgbClr val="003300"/>
                </a:solidFill>
                <a:latin typeface="Arial" panose="020B0604020202020204" pitchFamily="34" charset="0"/>
                <a:cs typeface="Arial" panose="020B0604020202020204" pitchFamily="34" charset="0"/>
              </a:rPr>
              <a:t>Block (0, 1)</a:t>
            </a:r>
            <a:endParaRPr lang="en-US" dirty="0">
              <a:solidFill>
                <a:srgbClr val="003300"/>
              </a:solidFill>
              <a:latin typeface="Arial" panose="020B0604020202020204" pitchFamily="34" charset="0"/>
              <a:cs typeface="Arial" panose="020B0604020202020204" pitchFamily="34" charset="0"/>
            </a:endParaRPr>
          </a:p>
        </p:txBody>
      </p:sp>
      <p:sp>
        <p:nvSpPr>
          <p:cNvPr id="53" name="Text Box 63"/>
          <p:cNvSpPr txBox="1">
            <a:spLocks noChangeArrowheads="1"/>
          </p:cNvSpPr>
          <p:nvPr/>
        </p:nvSpPr>
        <p:spPr bwMode="auto">
          <a:xfrm>
            <a:off x="4729373" y="1401351"/>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54" name="Text Box 64"/>
          <p:cNvSpPr txBox="1">
            <a:spLocks noChangeArrowheads="1"/>
          </p:cNvSpPr>
          <p:nvPr/>
        </p:nvSpPr>
        <p:spPr bwMode="auto">
          <a:xfrm>
            <a:off x="4791305" y="1531039"/>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5" name="Text Box 63"/>
          <p:cNvSpPr txBox="1">
            <a:spLocks noChangeArrowheads="1"/>
          </p:cNvSpPr>
          <p:nvPr/>
        </p:nvSpPr>
        <p:spPr bwMode="auto">
          <a:xfrm>
            <a:off x="3765615" y="1389358"/>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6" name="Text Box 64"/>
          <p:cNvSpPr txBox="1">
            <a:spLocks noChangeArrowheads="1"/>
          </p:cNvSpPr>
          <p:nvPr/>
        </p:nvSpPr>
        <p:spPr bwMode="auto">
          <a:xfrm>
            <a:off x="3827548" y="1519046"/>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7" name="Text Box 63"/>
          <p:cNvSpPr txBox="1">
            <a:spLocks noChangeArrowheads="1"/>
          </p:cNvSpPr>
          <p:nvPr/>
        </p:nvSpPr>
        <p:spPr bwMode="auto">
          <a:xfrm>
            <a:off x="5597685" y="1389358"/>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8" name="Text Box 64"/>
          <p:cNvSpPr txBox="1">
            <a:spLocks noChangeArrowheads="1"/>
          </p:cNvSpPr>
          <p:nvPr/>
        </p:nvSpPr>
        <p:spPr bwMode="auto">
          <a:xfrm>
            <a:off x="5659618" y="1519046"/>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22" name="Line 67"/>
          <p:cNvSpPr>
            <a:spLocks noChangeShapeType="1"/>
          </p:cNvSpPr>
          <p:nvPr/>
        </p:nvSpPr>
        <p:spPr bwMode="auto">
          <a:xfrm>
            <a:off x="4134787" y="2059781"/>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23" name="Line 67"/>
          <p:cNvSpPr>
            <a:spLocks noChangeShapeType="1"/>
          </p:cNvSpPr>
          <p:nvPr/>
        </p:nvSpPr>
        <p:spPr bwMode="auto">
          <a:xfrm>
            <a:off x="5125387" y="2088671"/>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24" name="Line 67"/>
          <p:cNvSpPr>
            <a:spLocks noChangeShapeType="1"/>
          </p:cNvSpPr>
          <p:nvPr/>
        </p:nvSpPr>
        <p:spPr bwMode="auto">
          <a:xfrm>
            <a:off x="6039787" y="2059781"/>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25" name="Line 67"/>
          <p:cNvSpPr>
            <a:spLocks noChangeShapeType="1"/>
          </p:cNvSpPr>
          <p:nvPr/>
        </p:nvSpPr>
        <p:spPr bwMode="auto">
          <a:xfrm flipH="1">
            <a:off x="2515235" y="3249640"/>
            <a:ext cx="33026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513580"/>
      </p:ext>
    </p:extLst>
  </p:cSld>
  <p:clrMapOvr>
    <a:masterClrMapping/>
  </p:clrMapOvr>
  <p:transition advTm="91118"/>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35"/>
          <p:cNvSpPr>
            <a:spLocks noGrp="1"/>
          </p:cNvSpPr>
          <p:nvPr>
            <p:ph type="title"/>
          </p:nvPr>
        </p:nvSpPr>
        <p:spPr>
          <a:xfrm>
            <a:off x="259275" y="107180"/>
            <a:ext cx="8198925" cy="584776"/>
          </a:xfrm>
        </p:spPr>
        <p:txBody>
          <a:bodyPr>
            <a:noAutofit/>
          </a:bodyPr>
          <a:lstStyle/>
          <a:p>
            <a:r>
              <a:rPr lang="en-US" sz="2667" dirty="0">
                <a:solidFill>
                  <a:schemeClr val="accent6"/>
                </a:solidFill>
              </a:rPr>
              <a:t>CUDA Device Memory Management API functions</a:t>
            </a:r>
          </a:p>
        </p:txBody>
      </p:sp>
      <p:sp>
        <p:nvSpPr>
          <p:cNvPr id="13315" name="Rectangle 3"/>
          <p:cNvSpPr>
            <a:spLocks noGrp="1" noChangeArrowheads="1"/>
          </p:cNvSpPr>
          <p:nvPr>
            <p:ph idx="1"/>
          </p:nvPr>
        </p:nvSpPr>
        <p:spPr>
          <a:xfrm>
            <a:off x="1143000" y="4011545"/>
            <a:ext cx="6744372" cy="5365225"/>
          </a:xfrm>
        </p:spPr>
        <p:txBody>
          <a:bodyPr>
            <a:normAutofit/>
          </a:bodyPr>
          <a:lstStyle/>
          <a:p>
            <a:pPr eaLnBrk="1" hangingPunct="1">
              <a:defRPr/>
            </a:pPr>
            <a:r>
              <a:rPr lang="en-US" sz="2400" dirty="0" err="1"/>
              <a:t>cudaMalloc</a:t>
            </a:r>
            <a:r>
              <a:rPr lang="en-US" sz="2400" dirty="0"/>
              <a:t>()</a:t>
            </a:r>
          </a:p>
          <a:p>
            <a:pPr lvl="1" eaLnBrk="1" hangingPunct="1">
              <a:defRPr/>
            </a:pPr>
            <a:r>
              <a:rPr lang="en-US" sz="1600" dirty="0" smtClean="0"/>
              <a:t>Allocates an object in the device </a:t>
            </a:r>
            <a:r>
              <a:rPr lang="en-US" sz="1600" u="sng" dirty="0" smtClean="0">
                <a:effectLst>
                  <a:outerShdw blurRad="38100" dist="38100" dir="2700000" algn="tl">
                    <a:srgbClr val="C0C0C0"/>
                  </a:outerShdw>
                </a:effectLst>
              </a:rPr>
              <a:t>global memory</a:t>
            </a:r>
          </a:p>
          <a:p>
            <a:pPr lvl="1" eaLnBrk="1" hangingPunct="1">
              <a:defRPr/>
            </a:pPr>
            <a:r>
              <a:rPr lang="en-US" sz="1600" dirty="0" smtClean="0"/>
              <a:t>Two parameters</a:t>
            </a:r>
          </a:p>
          <a:p>
            <a:pPr lvl="2" eaLnBrk="1" hangingPunct="1">
              <a:defRPr/>
            </a:pPr>
            <a:r>
              <a:rPr lang="en-US" sz="1800" b="1" dirty="0"/>
              <a:t>Address of a pointe</a:t>
            </a:r>
            <a:r>
              <a:rPr lang="en-US" sz="1800" dirty="0"/>
              <a:t>r to the allocated object</a:t>
            </a:r>
          </a:p>
          <a:p>
            <a:pPr lvl="2" eaLnBrk="1" hangingPunct="1">
              <a:defRPr/>
            </a:pPr>
            <a:r>
              <a:rPr lang="en-US" sz="1800" b="1" dirty="0"/>
              <a:t>Size of</a:t>
            </a:r>
            <a:r>
              <a:rPr lang="en-US" sz="1800" dirty="0"/>
              <a:t> allocated object in terms of bytes</a:t>
            </a:r>
          </a:p>
          <a:p>
            <a:pPr eaLnBrk="1" hangingPunct="1">
              <a:defRPr/>
            </a:pPr>
            <a:r>
              <a:rPr lang="en-US" sz="2400" dirty="0" err="1"/>
              <a:t>cudaFree</a:t>
            </a:r>
            <a:r>
              <a:rPr lang="en-US" sz="2400" dirty="0"/>
              <a:t>()</a:t>
            </a:r>
          </a:p>
          <a:p>
            <a:pPr lvl="1" eaLnBrk="1" hangingPunct="1">
              <a:defRPr/>
            </a:pPr>
            <a:r>
              <a:rPr lang="en-US" sz="1600" dirty="0" smtClean="0"/>
              <a:t>Frees object from device global memory</a:t>
            </a:r>
          </a:p>
          <a:p>
            <a:pPr lvl="1" eaLnBrk="1" hangingPunct="1">
              <a:defRPr/>
            </a:pPr>
            <a:r>
              <a:rPr lang="en-US" sz="1600" dirty="0" smtClean="0"/>
              <a:t>One parameter</a:t>
            </a:r>
          </a:p>
          <a:p>
            <a:pPr lvl="2" eaLnBrk="1" hangingPunct="1">
              <a:defRPr/>
            </a:pPr>
            <a:r>
              <a:rPr lang="en-US" sz="1800" b="1" dirty="0"/>
              <a:t>Pointer </a:t>
            </a:r>
            <a:r>
              <a:rPr lang="en-US" sz="1800" dirty="0"/>
              <a:t>to freed object</a:t>
            </a:r>
          </a:p>
        </p:txBody>
      </p:sp>
      <p:cxnSp>
        <p:nvCxnSpPr>
          <p:cNvPr id="3" name="Straight Arrow Connector 2"/>
          <p:cNvCxnSpPr/>
          <p:nvPr/>
        </p:nvCxnSpPr>
        <p:spPr>
          <a:xfrm flipV="1">
            <a:off x="3194231" y="3646709"/>
            <a:ext cx="483356" cy="2394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88"/>
          <p:cNvSpPr txBox="1">
            <a:spLocks noChangeArrowheads="1"/>
          </p:cNvSpPr>
          <p:nvPr/>
        </p:nvSpPr>
        <p:spPr bwMode="auto">
          <a:xfrm>
            <a:off x="1423642" y="2832758"/>
            <a:ext cx="633301" cy="80010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200" b="1" dirty="0">
              <a:solidFill>
                <a:srgbClr val="003300"/>
              </a:solidFill>
            </a:endParaRPr>
          </a:p>
          <a:p>
            <a:pPr eaLnBrk="1" hangingPunct="1"/>
            <a:r>
              <a:rPr lang="en-US" sz="1200" b="1" dirty="0">
                <a:solidFill>
                  <a:srgbClr val="003300"/>
                </a:solidFill>
              </a:rPr>
              <a:t>Host</a:t>
            </a:r>
          </a:p>
        </p:txBody>
      </p:sp>
      <p:sp>
        <p:nvSpPr>
          <p:cNvPr id="30" name="Text Box 57"/>
          <p:cNvSpPr txBox="1">
            <a:spLocks noChangeArrowheads="1"/>
          </p:cNvSpPr>
          <p:nvPr/>
        </p:nvSpPr>
        <p:spPr bwMode="auto">
          <a:xfrm>
            <a:off x="2286000" y="755154"/>
            <a:ext cx="3707607" cy="1501374"/>
          </a:xfrm>
          <a:prstGeom prst="rect">
            <a:avLst/>
          </a:prstGeom>
          <a:solidFill>
            <a:srgbClr val="51D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smtClean="0">
                <a:solidFill>
                  <a:srgbClr val="003300"/>
                </a:solidFill>
                <a:latin typeface="Arial" panose="020B0604020202020204" pitchFamily="34" charset="0"/>
                <a:cs typeface="Arial" panose="020B0604020202020204" pitchFamily="34" charset="0"/>
              </a:rPr>
              <a:t>SM</a:t>
            </a:r>
            <a:endParaRPr lang="en-US" sz="1200" b="1" dirty="0">
              <a:solidFill>
                <a:srgbClr val="003300"/>
              </a:solidFill>
              <a:latin typeface="Arial" panose="020B0604020202020204" pitchFamily="34" charset="0"/>
              <a:cs typeface="Arial" panose="020B0604020202020204" pitchFamily="34" charset="0"/>
            </a:endParaRPr>
          </a:p>
        </p:txBody>
      </p:sp>
      <p:sp>
        <p:nvSpPr>
          <p:cNvPr id="43" name="Text Box 60"/>
          <p:cNvSpPr txBox="1">
            <a:spLocks noChangeArrowheads="1"/>
          </p:cNvSpPr>
          <p:nvPr/>
        </p:nvSpPr>
        <p:spPr bwMode="auto">
          <a:xfrm>
            <a:off x="2387203" y="2958765"/>
            <a:ext cx="3505200" cy="648693"/>
          </a:xfrm>
          <a:prstGeom prst="rect">
            <a:avLst/>
          </a:prstGeom>
          <a:solidFill>
            <a:srgbClr val="FF6600"/>
          </a:solidFill>
          <a:ln w="9525">
            <a:solidFill>
              <a:schemeClr val="tx1"/>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600" b="1" dirty="0" smtClean="0">
                <a:solidFill>
                  <a:srgbClr val="003300"/>
                </a:solidFill>
                <a:latin typeface="Arial" panose="020B0604020202020204" pitchFamily="34" charset="0"/>
                <a:cs typeface="Arial" panose="020B0604020202020204" pitchFamily="34" charset="0"/>
              </a:rPr>
              <a:t>GPU Global Memory</a:t>
            </a:r>
            <a:endParaRPr lang="en-US" sz="1600" dirty="0">
              <a:solidFill>
                <a:srgbClr val="003300"/>
              </a:solidFill>
              <a:latin typeface="Arial" panose="020B0604020202020204" pitchFamily="34" charset="0"/>
              <a:cs typeface="Arial" panose="020B0604020202020204" pitchFamily="34" charset="0"/>
            </a:endParaRPr>
          </a:p>
        </p:txBody>
      </p:sp>
      <p:sp>
        <p:nvSpPr>
          <p:cNvPr id="44" name="Text Box 61"/>
          <p:cNvSpPr txBox="1">
            <a:spLocks noChangeArrowheads="1"/>
          </p:cNvSpPr>
          <p:nvPr/>
        </p:nvSpPr>
        <p:spPr bwMode="auto">
          <a:xfrm>
            <a:off x="2349501" y="1013483"/>
            <a:ext cx="1812925" cy="124304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rgbClr val="003300"/>
                </a:solidFill>
                <a:latin typeface="Arial" panose="020B0604020202020204" pitchFamily="34" charset="0"/>
                <a:cs typeface="Arial" panose="020B0604020202020204" pitchFamily="34" charset="0"/>
              </a:rPr>
              <a:t>Block (0, 0)</a:t>
            </a:r>
          </a:p>
        </p:txBody>
      </p:sp>
      <p:sp>
        <p:nvSpPr>
          <p:cNvPr id="45" name="Text Box 63"/>
          <p:cNvSpPr txBox="1">
            <a:spLocks noChangeArrowheads="1"/>
          </p:cNvSpPr>
          <p:nvPr/>
        </p:nvSpPr>
        <p:spPr bwMode="auto">
          <a:xfrm>
            <a:off x="2424275" y="1382512"/>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46" name="Text Box 64"/>
          <p:cNvSpPr txBox="1">
            <a:spLocks noChangeArrowheads="1"/>
          </p:cNvSpPr>
          <p:nvPr/>
        </p:nvSpPr>
        <p:spPr bwMode="auto">
          <a:xfrm>
            <a:off x="2486208" y="1512200"/>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47" name="Line 67"/>
          <p:cNvSpPr>
            <a:spLocks noChangeShapeType="1"/>
          </p:cNvSpPr>
          <p:nvPr/>
        </p:nvSpPr>
        <p:spPr bwMode="auto">
          <a:xfrm>
            <a:off x="2886204" y="2081825"/>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48" name="Text Box 74"/>
          <p:cNvSpPr txBox="1">
            <a:spLocks noChangeArrowheads="1"/>
          </p:cNvSpPr>
          <p:nvPr/>
        </p:nvSpPr>
        <p:spPr bwMode="auto">
          <a:xfrm>
            <a:off x="4213225" y="1011132"/>
            <a:ext cx="1744663" cy="124539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rgbClr val="003300"/>
                </a:solidFill>
                <a:latin typeface="Arial" panose="020B0604020202020204" pitchFamily="34" charset="0"/>
                <a:cs typeface="Arial" panose="020B0604020202020204" pitchFamily="34" charset="0"/>
              </a:rPr>
              <a:t>Block (0, 1)</a:t>
            </a:r>
            <a:endParaRPr lang="en-US" dirty="0">
              <a:solidFill>
                <a:srgbClr val="003300"/>
              </a:solidFill>
              <a:latin typeface="Arial" panose="020B0604020202020204" pitchFamily="34" charset="0"/>
              <a:cs typeface="Arial" panose="020B0604020202020204" pitchFamily="34" charset="0"/>
            </a:endParaRPr>
          </a:p>
        </p:txBody>
      </p:sp>
      <p:sp>
        <p:nvSpPr>
          <p:cNvPr id="49" name="Text Box 63"/>
          <p:cNvSpPr txBox="1">
            <a:spLocks noChangeArrowheads="1"/>
          </p:cNvSpPr>
          <p:nvPr/>
        </p:nvSpPr>
        <p:spPr bwMode="auto">
          <a:xfrm>
            <a:off x="4272173" y="1394505"/>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50" name="Text Box 64"/>
          <p:cNvSpPr txBox="1">
            <a:spLocks noChangeArrowheads="1"/>
          </p:cNvSpPr>
          <p:nvPr/>
        </p:nvSpPr>
        <p:spPr bwMode="auto">
          <a:xfrm>
            <a:off x="4334105" y="1524193"/>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1" name="Text Box 63"/>
          <p:cNvSpPr txBox="1">
            <a:spLocks noChangeArrowheads="1"/>
          </p:cNvSpPr>
          <p:nvPr/>
        </p:nvSpPr>
        <p:spPr bwMode="auto">
          <a:xfrm>
            <a:off x="3308415" y="1382512"/>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2" name="Text Box 64"/>
          <p:cNvSpPr txBox="1">
            <a:spLocks noChangeArrowheads="1"/>
          </p:cNvSpPr>
          <p:nvPr/>
        </p:nvSpPr>
        <p:spPr bwMode="auto">
          <a:xfrm>
            <a:off x="3370348" y="1512200"/>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3" name="Text Box 63"/>
          <p:cNvSpPr txBox="1">
            <a:spLocks noChangeArrowheads="1"/>
          </p:cNvSpPr>
          <p:nvPr/>
        </p:nvSpPr>
        <p:spPr bwMode="auto">
          <a:xfrm>
            <a:off x="5140485" y="1382512"/>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4" name="Text Box 64"/>
          <p:cNvSpPr txBox="1">
            <a:spLocks noChangeArrowheads="1"/>
          </p:cNvSpPr>
          <p:nvPr/>
        </p:nvSpPr>
        <p:spPr bwMode="auto">
          <a:xfrm>
            <a:off x="5202418" y="1512200"/>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5" name="Line 67"/>
          <p:cNvSpPr>
            <a:spLocks noChangeShapeType="1"/>
          </p:cNvSpPr>
          <p:nvPr/>
        </p:nvSpPr>
        <p:spPr bwMode="auto">
          <a:xfrm>
            <a:off x="3677587" y="2052935"/>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6" name="Line 67"/>
          <p:cNvSpPr>
            <a:spLocks noChangeShapeType="1"/>
          </p:cNvSpPr>
          <p:nvPr/>
        </p:nvSpPr>
        <p:spPr bwMode="auto">
          <a:xfrm>
            <a:off x="4668187" y="2081825"/>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7" name="Line 67"/>
          <p:cNvSpPr>
            <a:spLocks noChangeShapeType="1"/>
          </p:cNvSpPr>
          <p:nvPr/>
        </p:nvSpPr>
        <p:spPr bwMode="auto">
          <a:xfrm>
            <a:off x="5582587" y="2052935"/>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8" name="Line 67"/>
          <p:cNvSpPr>
            <a:spLocks noChangeShapeType="1"/>
          </p:cNvSpPr>
          <p:nvPr/>
        </p:nvSpPr>
        <p:spPr bwMode="auto">
          <a:xfrm flipH="1">
            <a:off x="2056943" y="3422151"/>
            <a:ext cx="33026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72350"/>
      </p:ext>
    </p:extLst>
  </p:cSld>
  <p:clrMapOvr>
    <a:masterClrMapping/>
  </p:clrMapOvr>
  <mc:AlternateContent xmlns:mc="http://schemas.openxmlformats.org/markup-compatibility/2006" xmlns:p14="http://schemas.microsoft.com/office/powerpoint/2010/main">
    <mc:Choice Requires="p14">
      <p:transition spd="med" p14:dur="700" advTm="97658">
        <p:fade/>
      </p:transition>
    </mc:Choice>
    <mc:Fallback xmlns="">
      <p:transition spd="med" advTm="97658">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39"/>
          <p:cNvSpPr>
            <a:spLocks noGrp="1"/>
          </p:cNvSpPr>
          <p:nvPr>
            <p:ph type="title"/>
          </p:nvPr>
        </p:nvSpPr>
        <p:spPr>
          <a:xfrm>
            <a:off x="228600" y="138687"/>
            <a:ext cx="8313420" cy="467179"/>
          </a:xfrm>
        </p:spPr>
        <p:txBody>
          <a:bodyPr>
            <a:noAutofit/>
          </a:bodyPr>
          <a:lstStyle/>
          <a:p>
            <a:pPr eaLnBrk="1" hangingPunct="1"/>
            <a:r>
              <a:rPr lang="en-US" dirty="0">
                <a:solidFill>
                  <a:schemeClr val="accent6"/>
                </a:solidFill>
              </a:rPr>
              <a:t>Host-Device Data Transfer API functions</a:t>
            </a:r>
          </a:p>
        </p:txBody>
      </p:sp>
      <p:sp>
        <p:nvSpPr>
          <p:cNvPr id="20485" name="Rectangle 3"/>
          <p:cNvSpPr>
            <a:spLocks noGrp="1" noChangeArrowheads="1"/>
          </p:cNvSpPr>
          <p:nvPr>
            <p:ph idx="1"/>
          </p:nvPr>
        </p:nvSpPr>
        <p:spPr>
          <a:xfrm>
            <a:off x="41197" y="4078650"/>
            <a:ext cx="4852764" cy="3041622"/>
          </a:xfrm>
        </p:spPr>
        <p:txBody>
          <a:bodyPr>
            <a:normAutofit/>
          </a:bodyPr>
          <a:lstStyle/>
          <a:p>
            <a:pPr eaLnBrk="1" hangingPunct="1"/>
            <a:r>
              <a:rPr lang="en-US" sz="3200" dirty="0" err="1">
                <a:ea typeface="Times New Roman" pitchFamily="18" charset="0"/>
                <a:cs typeface="Courier New" pitchFamily="49" charset="0"/>
              </a:rPr>
              <a:t>cudaMemcpy</a:t>
            </a:r>
            <a:r>
              <a:rPr lang="en-US" sz="3200" dirty="0">
                <a:ea typeface="Times New Roman" pitchFamily="18" charset="0"/>
                <a:cs typeface="Courier New" pitchFamily="49" charset="0"/>
              </a:rPr>
              <a:t>()</a:t>
            </a:r>
          </a:p>
          <a:p>
            <a:pPr lvl="1" eaLnBrk="1" hangingPunct="1"/>
            <a:r>
              <a:rPr lang="en-US" sz="1800" dirty="0" smtClean="0">
                <a:ea typeface="Times New Roman" pitchFamily="18" charset="0"/>
                <a:cs typeface="Courier New" pitchFamily="49" charset="0"/>
              </a:rPr>
              <a:t>memory data transfer</a:t>
            </a:r>
          </a:p>
          <a:p>
            <a:pPr lvl="1" eaLnBrk="1" hangingPunct="1"/>
            <a:r>
              <a:rPr lang="en-US" sz="1800" dirty="0" smtClean="0">
                <a:ea typeface="Times New Roman" pitchFamily="18" charset="0"/>
                <a:cs typeface="Courier New" pitchFamily="49" charset="0"/>
              </a:rPr>
              <a:t>Requires four parameters</a:t>
            </a:r>
          </a:p>
          <a:p>
            <a:pPr lvl="2" eaLnBrk="1" hangingPunct="1"/>
            <a:r>
              <a:rPr lang="en-US" sz="1800" dirty="0" smtClean="0">
                <a:ea typeface="Times New Roman" pitchFamily="18" charset="0"/>
                <a:cs typeface="Courier New" pitchFamily="49" charset="0"/>
              </a:rPr>
              <a:t>Pointer to destination </a:t>
            </a:r>
          </a:p>
          <a:p>
            <a:pPr lvl="2" eaLnBrk="1" hangingPunct="1"/>
            <a:r>
              <a:rPr lang="en-US" sz="1800" dirty="0" smtClean="0">
                <a:ea typeface="Times New Roman" pitchFamily="18" charset="0"/>
                <a:cs typeface="Courier New" pitchFamily="49" charset="0"/>
              </a:rPr>
              <a:t>Pointer to source</a:t>
            </a:r>
          </a:p>
          <a:p>
            <a:pPr lvl="2" eaLnBrk="1" hangingPunct="1"/>
            <a:r>
              <a:rPr lang="en-US" sz="1800" dirty="0" smtClean="0">
                <a:ea typeface="Times New Roman" pitchFamily="18" charset="0"/>
                <a:cs typeface="Courier New" pitchFamily="49" charset="0"/>
              </a:rPr>
              <a:t>Number of bytes copied</a:t>
            </a:r>
          </a:p>
          <a:p>
            <a:pPr lvl="2" eaLnBrk="1" hangingPunct="1"/>
            <a:r>
              <a:rPr lang="en-US" sz="1800" dirty="0" smtClean="0">
                <a:ea typeface="Times New Roman" pitchFamily="18" charset="0"/>
                <a:cs typeface="Courier New" pitchFamily="49" charset="0"/>
              </a:rPr>
              <a:t>Type/Direction of transfer</a:t>
            </a:r>
          </a:p>
        </p:txBody>
      </p:sp>
      <p:sp>
        <p:nvSpPr>
          <p:cNvPr id="2" name="Oval 1"/>
          <p:cNvSpPr/>
          <p:nvPr/>
        </p:nvSpPr>
        <p:spPr>
          <a:xfrm>
            <a:off x="2124679" y="3239685"/>
            <a:ext cx="685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Box 88"/>
          <p:cNvSpPr txBox="1">
            <a:spLocks noChangeArrowheads="1"/>
          </p:cNvSpPr>
          <p:nvPr/>
        </p:nvSpPr>
        <p:spPr bwMode="auto">
          <a:xfrm>
            <a:off x="1669148" y="2839635"/>
            <a:ext cx="633301" cy="80010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200" b="1" dirty="0">
              <a:solidFill>
                <a:srgbClr val="003300"/>
              </a:solidFill>
            </a:endParaRPr>
          </a:p>
          <a:p>
            <a:pPr eaLnBrk="1" hangingPunct="1"/>
            <a:r>
              <a:rPr lang="en-US" sz="1200" b="1" dirty="0">
                <a:solidFill>
                  <a:srgbClr val="003300"/>
                </a:solidFill>
              </a:rPr>
              <a:t>Host</a:t>
            </a:r>
          </a:p>
        </p:txBody>
      </p:sp>
      <p:sp>
        <p:nvSpPr>
          <p:cNvPr id="25" name="Text Box 57"/>
          <p:cNvSpPr txBox="1">
            <a:spLocks noChangeArrowheads="1"/>
          </p:cNvSpPr>
          <p:nvPr/>
        </p:nvSpPr>
        <p:spPr bwMode="auto">
          <a:xfrm>
            <a:off x="2531506" y="762031"/>
            <a:ext cx="3707607" cy="1501374"/>
          </a:xfrm>
          <a:prstGeom prst="rect">
            <a:avLst/>
          </a:prstGeom>
          <a:solidFill>
            <a:srgbClr val="51D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smtClean="0">
                <a:solidFill>
                  <a:srgbClr val="003300"/>
                </a:solidFill>
                <a:latin typeface="Arial" panose="020B0604020202020204" pitchFamily="34" charset="0"/>
                <a:cs typeface="Arial" panose="020B0604020202020204" pitchFamily="34" charset="0"/>
              </a:rPr>
              <a:t>SM</a:t>
            </a:r>
            <a:endParaRPr lang="en-US" sz="1200" b="1" dirty="0">
              <a:solidFill>
                <a:srgbClr val="003300"/>
              </a:solidFill>
              <a:latin typeface="Arial" panose="020B0604020202020204" pitchFamily="34" charset="0"/>
              <a:cs typeface="Arial" panose="020B0604020202020204" pitchFamily="34" charset="0"/>
            </a:endParaRPr>
          </a:p>
        </p:txBody>
      </p:sp>
      <p:sp>
        <p:nvSpPr>
          <p:cNvPr id="26" name="Text Box 60"/>
          <p:cNvSpPr txBox="1">
            <a:spLocks noChangeArrowheads="1"/>
          </p:cNvSpPr>
          <p:nvPr/>
        </p:nvSpPr>
        <p:spPr bwMode="auto">
          <a:xfrm>
            <a:off x="2632709" y="2965642"/>
            <a:ext cx="3505200" cy="648693"/>
          </a:xfrm>
          <a:prstGeom prst="rect">
            <a:avLst/>
          </a:prstGeom>
          <a:solidFill>
            <a:srgbClr val="FF6600"/>
          </a:solidFill>
          <a:ln w="9525">
            <a:solidFill>
              <a:schemeClr val="tx1"/>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600" b="1" dirty="0" smtClean="0">
                <a:solidFill>
                  <a:srgbClr val="003300"/>
                </a:solidFill>
                <a:latin typeface="Arial" panose="020B0604020202020204" pitchFamily="34" charset="0"/>
                <a:cs typeface="Arial" panose="020B0604020202020204" pitchFamily="34" charset="0"/>
              </a:rPr>
              <a:t>GPU Global Memory</a:t>
            </a:r>
            <a:endParaRPr lang="en-US" sz="1600" dirty="0">
              <a:solidFill>
                <a:srgbClr val="003300"/>
              </a:solidFill>
              <a:latin typeface="Arial" panose="020B0604020202020204" pitchFamily="34" charset="0"/>
              <a:cs typeface="Arial" panose="020B0604020202020204" pitchFamily="34" charset="0"/>
            </a:endParaRPr>
          </a:p>
        </p:txBody>
      </p:sp>
      <p:sp>
        <p:nvSpPr>
          <p:cNvPr id="27" name="Text Box 61"/>
          <p:cNvSpPr txBox="1">
            <a:spLocks noChangeArrowheads="1"/>
          </p:cNvSpPr>
          <p:nvPr/>
        </p:nvSpPr>
        <p:spPr bwMode="auto">
          <a:xfrm>
            <a:off x="2595007" y="1020360"/>
            <a:ext cx="1812925" cy="124304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rgbClr val="003300"/>
                </a:solidFill>
                <a:latin typeface="Arial" panose="020B0604020202020204" pitchFamily="34" charset="0"/>
                <a:cs typeface="Arial" panose="020B0604020202020204" pitchFamily="34" charset="0"/>
              </a:rPr>
              <a:t>Block (0, 0)</a:t>
            </a:r>
          </a:p>
        </p:txBody>
      </p:sp>
      <p:sp>
        <p:nvSpPr>
          <p:cNvPr id="28" name="Text Box 63"/>
          <p:cNvSpPr txBox="1">
            <a:spLocks noChangeArrowheads="1"/>
          </p:cNvSpPr>
          <p:nvPr/>
        </p:nvSpPr>
        <p:spPr bwMode="auto">
          <a:xfrm>
            <a:off x="2669781" y="1389389"/>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29" name="Text Box 64"/>
          <p:cNvSpPr txBox="1">
            <a:spLocks noChangeArrowheads="1"/>
          </p:cNvSpPr>
          <p:nvPr/>
        </p:nvSpPr>
        <p:spPr bwMode="auto">
          <a:xfrm>
            <a:off x="2731714" y="1519077"/>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48" name="Line 67"/>
          <p:cNvSpPr>
            <a:spLocks noChangeShapeType="1"/>
          </p:cNvSpPr>
          <p:nvPr/>
        </p:nvSpPr>
        <p:spPr bwMode="auto">
          <a:xfrm>
            <a:off x="3131710" y="2088702"/>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49" name="Text Box 74"/>
          <p:cNvSpPr txBox="1">
            <a:spLocks noChangeArrowheads="1"/>
          </p:cNvSpPr>
          <p:nvPr/>
        </p:nvSpPr>
        <p:spPr bwMode="auto">
          <a:xfrm>
            <a:off x="4458731" y="1018009"/>
            <a:ext cx="1744663" cy="124539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rgbClr val="003300"/>
                </a:solidFill>
                <a:latin typeface="Arial" panose="020B0604020202020204" pitchFamily="34" charset="0"/>
                <a:cs typeface="Arial" panose="020B0604020202020204" pitchFamily="34" charset="0"/>
              </a:rPr>
              <a:t>Block (0, 1)</a:t>
            </a:r>
            <a:endParaRPr lang="en-US" dirty="0">
              <a:solidFill>
                <a:srgbClr val="003300"/>
              </a:solidFill>
              <a:latin typeface="Arial" panose="020B0604020202020204" pitchFamily="34" charset="0"/>
              <a:cs typeface="Arial" panose="020B0604020202020204" pitchFamily="34" charset="0"/>
            </a:endParaRPr>
          </a:p>
        </p:txBody>
      </p:sp>
      <p:sp>
        <p:nvSpPr>
          <p:cNvPr id="50" name="Text Box 63"/>
          <p:cNvSpPr txBox="1">
            <a:spLocks noChangeArrowheads="1"/>
          </p:cNvSpPr>
          <p:nvPr/>
        </p:nvSpPr>
        <p:spPr bwMode="auto">
          <a:xfrm>
            <a:off x="4517679" y="1401382"/>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0)</a:t>
            </a:r>
            <a:endParaRPr lang="en-US" sz="1000" dirty="0">
              <a:solidFill>
                <a:srgbClr val="003300"/>
              </a:solidFill>
              <a:latin typeface="Arial" panose="020B0604020202020204" pitchFamily="34" charset="0"/>
              <a:cs typeface="Arial" panose="020B0604020202020204" pitchFamily="34" charset="0"/>
            </a:endParaRPr>
          </a:p>
        </p:txBody>
      </p:sp>
      <p:sp>
        <p:nvSpPr>
          <p:cNvPr id="51" name="Text Box 64"/>
          <p:cNvSpPr txBox="1">
            <a:spLocks noChangeArrowheads="1"/>
          </p:cNvSpPr>
          <p:nvPr/>
        </p:nvSpPr>
        <p:spPr bwMode="auto">
          <a:xfrm>
            <a:off x="4579611" y="1531070"/>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2" name="Text Box 63"/>
          <p:cNvSpPr txBox="1">
            <a:spLocks noChangeArrowheads="1"/>
          </p:cNvSpPr>
          <p:nvPr/>
        </p:nvSpPr>
        <p:spPr bwMode="auto">
          <a:xfrm>
            <a:off x="3553921" y="1389389"/>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3" name="Text Box 64"/>
          <p:cNvSpPr txBox="1">
            <a:spLocks noChangeArrowheads="1"/>
          </p:cNvSpPr>
          <p:nvPr/>
        </p:nvSpPr>
        <p:spPr bwMode="auto">
          <a:xfrm>
            <a:off x="3615854" y="1519077"/>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4" name="Text Box 63"/>
          <p:cNvSpPr txBox="1">
            <a:spLocks noChangeArrowheads="1"/>
          </p:cNvSpPr>
          <p:nvPr/>
        </p:nvSpPr>
        <p:spPr bwMode="auto">
          <a:xfrm>
            <a:off x="5385991" y="1389389"/>
            <a:ext cx="809365" cy="670423"/>
          </a:xfrm>
          <a:prstGeom prst="rect">
            <a:avLst/>
          </a:prstGeom>
          <a:solidFill>
            <a:srgbClr val="99FF66"/>
          </a:solidFill>
          <a:ln w="9525">
            <a:solidFill>
              <a:srgbClr val="969696"/>
            </a:solidFill>
            <a:miter lim="800000"/>
            <a:headEnd/>
            <a:tailEnd/>
          </a:ln>
        </p:spPr>
        <p:txBody>
          <a:bodyPr lIns="0" tIns="146304"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endParaRPr lang="en-US" sz="1000" b="1" dirty="0">
              <a:solidFill>
                <a:srgbClr val="003300"/>
              </a:solidFill>
              <a:latin typeface="Arial" panose="020B0604020202020204" pitchFamily="34" charset="0"/>
              <a:cs typeface="Arial" panose="020B0604020202020204" pitchFamily="34" charset="0"/>
            </a:endParaRPr>
          </a:p>
          <a:p>
            <a:pPr algn="ctr" eaLnBrk="1" hangingPunct="1"/>
            <a:r>
              <a:rPr lang="en-US" sz="1000" b="1" dirty="0">
                <a:solidFill>
                  <a:srgbClr val="003300"/>
                </a:solidFill>
                <a:latin typeface="Arial" panose="020B0604020202020204" pitchFamily="34" charset="0"/>
                <a:cs typeface="Arial" panose="020B0604020202020204" pitchFamily="34" charset="0"/>
              </a:rPr>
              <a:t>Thread (0, 1)</a:t>
            </a:r>
            <a:endParaRPr lang="en-US" sz="1000" dirty="0">
              <a:solidFill>
                <a:srgbClr val="003300"/>
              </a:solidFill>
              <a:latin typeface="Arial" panose="020B0604020202020204" pitchFamily="34" charset="0"/>
              <a:cs typeface="Arial" panose="020B0604020202020204" pitchFamily="34" charset="0"/>
            </a:endParaRPr>
          </a:p>
        </p:txBody>
      </p:sp>
      <p:sp>
        <p:nvSpPr>
          <p:cNvPr id="55" name="Text Box 64"/>
          <p:cNvSpPr txBox="1">
            <a:spLocks noChangeArrowheads="1"/>
          </p:cNvSpPr>
          <p:nvPr/>
        </p:nvSpPr>
        <p:spPr bwMode="auto">
          <a:xfrm>
            <a:off x="5447924" y="1519077"/>
            <a:ext cx="708023" cy="234415"/>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000" b="1" dirty="0">
                <a:solidFill>
                  <a:srgbClr val="003300"/>
                </a:solidFill>
                <a:latin typeface="Arial" panose="020B0604020202020204" pitchFamily="34" charset="0"/>
                <a:cs typeface="Arial" panose="020B0604020202020204" pitchFamily="34" charset="0"/>
              </a:rPr>
              <a:t>Registers</a:t>
            </a:r>
            <a:endParaRPr lang="en-US" sz="1000" dirty="0">
              <a:solidFill>
                <a:srgbClr val="003300"/>
              </a:solidFill>
              <a:latin typeface="Arial" panose="020B0604020202020204" pitchFamily="34" charset="0"/>
              <a:cs typeface="Arial" panose="020B0604020202020204" pitchFamily="34" charset="0"/>
            </a:endParaRPr>
          </a:p>
        </p:txBody>
      </p:sp>
      <p:sp>
        <p:nvSpPr>
          <p:cNvPr id="56" name="Line 67"/>
          <p:cNvSpPr>
            <a:spLocks noChangeShapeType="1"/>
          </p:cNvSpPr>
          <p:nvPr/>
        </p:nvSpPr>
        <p:spPr bwMode="auto">
          <a:xfrm>
            <a:off x="3923093" y="2059812"/>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7" name="Line 67"/>
          <p:cNvSpPr>
            <a:spLocks noChangeShapeType="1"/>
          </p:cNvSpPr>
          <p:nvPr/>
        </p:nvSpPr>
        <p:spPr bwMode="auto">
          <a:xfrm>
            <a:off x="4913693" y="2088702"/>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8" name="Line 67"/>
          <p:cNvSpPr>
            <a:spLocks noChangeShapeType="1"/>
          </p:cNvSpPr>
          <p:nvPr/>
        </p:nvSpPr>
        <p:spPr bwMode="auto">
          <a:xfrm>
            <a:off x="5828093" y="2059812"/>
            <a:ext cx="0" cy="87694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59" name="Line 67"/>
          <p:cNvSpPr>
            <a:spLocks noChangeShapeType="1"/>
          </p:cNvSpPr>
          <p:nvPr/>
        </p:nvSpPr>
        <p:spPr bwMode="auto">
          <a:xfrm flipH="1">
            <a:off x="2302449" y="3429028"/>
            <a:ext cx="33026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3" name="TextBox 2"/>
          <p:cNvSpPr txBox="1"/>
          <p:nvPr/>
        </p:nvSpPr>
        <p:spPr>
          <a:xfrm>
            <a:off x="4191000" y="3766951"/>
            <a:ext cx="4742476" cy="3139321"/>
          </a:xfrm>
          <a:prstGeom prst="rect">
            <a:avLst/>
          </a:prstGeom>
          <a:noFill/>
        </p:spPr>
        <p:txBody>
          <a:bodyPr wrap="square" rtlCol="0">
            <a:spAutoFit/>
          </a:bodyPr>
          <a:lstStyle/>
          <a:p>
            <a:r>
              <a:rPr lang="en-US" b="1" dirty="0" smtClean="0">
                <a:solidFill>
                  <a:srgbClr val="00B050"/>
                </a:solidFill>
              </a:rPr>
              <a:t>Relatively new Features:</a:t>
            </a:r>
          </a:p>
          <a:p>
            <a:endParaRPr lang="en-US" b="1" dirty="0">
              <a:solidFill>
                <a:srgbClr val="0070C0"/>
              </a:solidFill>
            </a:endParaRPr>
          </a:p>
          <a:p>
            <a:pPr marL="0" lvl="1"/>
            <a:r>
              <a:rPr lang="en-US" b="1" dirty="0">
                <a:solidFill>
                  <a:srgbClr val="00B050"/>
                </a:solidFill>
                <a:ea typeface="Times New Roman" pitchFamily="18" charset="0"/>
                <a:cs typeface="Courier New" pitchFamily="49" charset="0"/>
              </a:rPr>
              <a:t>Transfer to device </a:t>
            </a:r>
            <a:r>
              <a:rPr lang="en-US" b="1" dirty="0" smtClean="0">
                <a:solidFill>
                  <a:srgbClr val="00B050"/>
                </a:solidFill>
                <a:ea typeface="Times New Roman" pitchFamily="18" charset="0"/>
                <a:cs typeface="Courier New" pitchFamily="49" charset="0"/>
              </a:rPr>
              <a:t>can be asynchronous</a:t>
            </a:r>
            <a:endParaRPr lang="en-US" b="1" dirty="0">
              <a:solidFill>
                <a:srgbClr val="00B050"/>
              </a:solidFill>
              <a:ea typeface="Times New Roman" pitchFamily="18" charset="0"/>
              <a:cs typeface="Courier New" pitchFamily="49" charset="0"/>
            </a:endParaRPr>
          </a:p>
          <a:p>
            <a:endParaRPr lang="en-US" b="1" dirty="0" smtClean="0">
              <a:solidFill>
                <a:srgbClr val="00B050"/>
              </a:solidFill>
            </a:endParaRPr>
          </a:p>
          <a:p>
            <a:r>
              <a:rPr lang="en-US" b="1" dirty="0" smtClean="0">
                <a:solidFill>
                  <a:srgbClr val="00B050"/>
                </a:solidFill>
              </a:rPr>
              <a:t>Explicit mention of </a:t>
            </a:r>
            <a:r>
              <a:rPr lang="en-US" b="1" dirty="0" err="1" smtClean="0">
                <a:solidFill>
                  <a:srgbClr val="00B050"/>
                </a:solidFill>
              </a:rPr>
              <a:t>memcpy</a:t>
            </a:r>
            <a:r>
              <a:rPr lang="en-US" b="1" dirty="0" smtClean="0">
                <a:solidFill>
                  <a:srgbClr val="00B050"/>
                </a:solidFill>
              </a:rPr>
              <a:t> by the users can be avoided by new CUDA Unified Memory</a:t>
            </a:r>
          </a:p>
          <a:p>
            <a:endParaRPr lang="en-US" b="1" dirty="0" smtClean="0">
              <a:solidFill>
                <a:srgbClr val="0070C0"/>
              </a:solidFill>
            </a:endParaRPr>
          </a:p>
          <a:p>
            <a:r>
              <a:rPr lang="en-US" b="1" dirty="0">
                <a:solidFill>
                  <a:srgbClr val="0070C0"/>
                </a:solidFill>
              </a:rPr>
              <a:t>https://</a:t>
            </a:r>
            <a:r>
              <a:rPr lang="en-US" b="1" dirty="0" err="1">
                <a:solidFill>
                  <a:srgbClr val="0070C0"/>
                </a:solidFill>
              </a:rPr>
              <a:t>devblogs.nvidia.com</a:t>
            </a:r>
            <a:r>
              <a:rPr lang="en-US" b="1" dirty="0">
                <a:solidFill>
                  <a:srgbClr val="0070C0"/>
                </a:solidFill>
              </a:rPr>
              <a:t>/unified-memory-</a:t>
            </a:r>
            <a:r>
              <a:rPr lang="en-US" b="1" dirty="0" err="1">
                <a:solidFill>
                  <a:srgbClr val="0070C0"/>
                </a:solidFill>
              </a:rPr>
              <a:t>cuda</a:t>
            </a:r>
            <a:r>
              <a:rPr lang="en-US" b="1" dirty="0">
                <a:solidFill>
                  <a:srgbClr val="0070C0"/>
                </a:solidFill>
              </a:rPr>
              <a:t>-beginners/</a:t>
            </a:r>
          </a:p>
          <a:p>
            <a:endParaRPr lang="en-US" b="1" dirty="0">
              <a:solidFill>
                <a:srgbClr val="0070C0"/>
              </a:solidFill>
            </a:endParaRPr>
          </a:p>
        </p:txBody>
      </p:sp>
    </p:spTree>
    <p:extLst>
      <p:ext uri="{BB962C8B-B14F-4D97-AF65-F5344CB8AC3E}">
        <p14:creationId xmlns:p14="http://schemas.microsoft.com/office/powerpoint/2010/main" val="1378633115"/>
      </p:ext>
    </p:extLst>
  </p:cSld>
  <p:clrMapOvr>
    <a:masterClrMapping/>
  </p:clrMapOvr>
  <mc:AlternateContent xmlns:mc="http://schemas.openxmlformats.org/markup-compatibility/2006" xmlns:p14="http://schemas.microsoft.com/office/powerpoint/2010/main">
    <mc:Choice Requires="p14">
      <p:transition spd="med" p14:dur="700" advTm="123466">
        <p:fade/>
      </p:transition>
    </mc:Choice>
    <mc:Fallback xmlns="">
      <p:transition spd="med" advTm="123466">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t>
            </a:r>
            <a:r>
              <a:rPr lang="en-US" dirty="0"/>
              <a:t>a</a:t>
            </a:r>
            <a:r>
              <a:rPr lang="en-US" dirty="0" smtClean="0"/>
              <a:t>ddress Space</a:t>
            </a:r>
            <a:endParaRPr lang="en-US" dirty="0"/>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43</a:t>
            </a:fld>
            <a:endParaRPr lang="en-US"/>
          </a:p>
        </p:txBody>
      </p:sp>
      <p:sp>
        <p:nvSpPr>
          <p:cNvPr id="63" name="TextBox 62"/>
          <p:cNvSpPr txBox="1"/>
          <p:nvPr/>
        </p:nvSpPr>
        <p:spPr>
          <a:xfrm>
            <a:off x="617581" y="979488"/>
            <a:ext cx="7840619" cy="461665"/>
          </a:xfrm>
          <a:prstGeom prst="rect">
            <a:avLst/>
          </a:prstGeom>
          <a:noFill/>
        </p:spPr>
        <p:txBody>
          <a:bodyPr wrap="square" rtlCol="0">
            <a:spAutoFit/>
          </a:bodyPr>
          <a:lstStyle/>
          <a:p>
            <a:r>
              <a:rPr lang="en-US" sz="2400" dirty="0" smtClean="0">
                <a:solidFill>
                  <a:schemeClr val="tx1"/>
                </a:solidFill>
              </a:rPr>
              <a:t>Each thread has own “local memory”</a:t>
            </a:r>
          </a:p>
        </p:txBody>
      </p:sp>
      <p:sp>
        <p:nvSpPr>
          <p:cNvPr id="65" name="Freeform 64"/>
          <p:cNvSpPr/>
          <p:nvPr/>
        </p:nvSpPr>
        <p:spPr>
          <a:xfrm>
            <a:off x="510784" y="1625600"/>
            <a:ext cx="581416" cy="711200"/>
          </a:xfrm>
          <a:custGeom>
            <a:avLst/>
            <a:gdLst>
              <a:gd name="connsiteX0" fmla="*/ 162316 w 581416"/>
              <a:gd name="connsiteY0" fmla="*/ 0 h 711200"/>
              <a:gd name="connsiteX1" fmla="*/ 22616 w 581416"/>
              <a:gd name="connsiteY1" fmla="*/ 406400 h 711200"/>
              <a:gd name="connsiteX2" fmla="*/ 581416 w 581416"/>
              <a:gd name="connsiteY2" fmla="*/ 711200 h 711200"/>
            </a:gdLst>
            <a:ahLst/>
            <a:cxnLst>
              <a:cxn ang="0">
                <a:pos x="connsiteX0" y="connsiteY0"/>
              </a:cxn>
              <a:cxn ang="0">
                <a:pos x="connsiteX1" y="connsiteY1"/>
              </a:cxn>
              <a:cxn ang="0">
                <a:pos x="connsiteX2" y="connsiteY2"/>
              </a:cxn>
            </a:cxnLst>
            <a:rect l="l" t="t" r="r" b="b"/>
            <a:pathLst>
              <a:path w="581416" h="711200">
                <a:moveTo>
                  <a:pt x="162316" y="0"/>
                </a:moveTo>
                <a:cubicBezTo>
                  <a:pt x="57541" y="143933"/>
                  <a:pt x="-47234" y="287867"/>
                  <a:pt x="22616" y="406400"/>
                </a:cubicBezTo>
                <a:cubicBezTo>
                  <a:pt x="92466" y="524933"/>
                  <a:pt x="581416" y="711200"/>
                  <a:pt x="581416" y="711200"/>
                </a:cubicBezTo>
              </a:path>
            </a:pathLst>
          </a:cu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a:grpSpLocks noChangeAspect="1"/>
          </p:cNvGrpSpPr>
          <p:nvPr/>
        </p:nvGrpSpPr>
        <p:grpSpPr>
          <a:xfrm>
            <a:off x="1152912" y="2247900"/>
            <a:ext cx="2743200" cy="2473880"/>
            <a:chOff x="1143000" y="2286000"/>
            <a:chExt cx="1371600" cy="1236940"/>
          </a:xfrm>
        </p:grpSpPr>
        <p:cxnSp>
          <p:nvCxnSpPr>
            <p:cNvPr id="18" name="Straight Arrow Connector 17"/>
            <p:cNvCxnSpPr/>
            <p:nvPr/>
          </p:nvCxnSpPr>
          <p:spPr>
            <a:xfrm rot="5400000">
              <a:off x="11491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12253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13015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a:off x="13777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4523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15285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16047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1985758" y="31415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60767" y="27617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2063546" y="31415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138555" y="27617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143000" y="2286000"/>
              <a:ext cx="227012" cy="228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1447800" y="2286000"/>
              <a:ext cx="227012" cy="228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Rectangle 46"/>
            <p:cNvSpPr/>
            <p:nvPr/>
          </p:nvSpPr>
          <p:spPr>
            <a:xfrm>
              <a:off x="2287588" y="2286000"/>
              <a:ext cx="227012" cy="228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p:cNvCxnSpPr>
              <a:endCxn id="45" idx="2"/>
            </p:cNvCxnSpPr>
            <p:nvPr/>
          </p:nvCxnSpPr>
          <p:spPr>
            <a:xfrm flipH="1" flipV="1">
              <a:off x="1256506" y="2514600"/>
              <a:ext cx="272449" cy="247134"/>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a:endCxn id="46" idx="2"/>
            </p:cNvCxnSpPr>
            <p:nvPr/>
          </p:nvCxnSpPr>
          <p:spPr>
            <a:xfrm flipH="1" flipV="1">
              <a:off x="1561306" y="2514600"/>
              <a:ext cx="45438" cy="247134"/>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2"/>
            </p:cNvCxnSpPr>
            <p:nvPr/>
          </p:nvCxnSpPr>
          <p:spPr>
            <a:xfrm flipV="1">
              <a:off x="2138555" y="2514600"/>
              <a:ext cx="262539" cy="247134"/>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1754188" y="2286000"/>
              <a:ext cx="227012" cy="228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p:cNvCxnSpPr/>
            <p:nvPr/>
          </p:nvCxnSpPr>
          <p:spPr>
            <a:xfrm flipV="1">
              <a:off x="1674812" y="2514600"/>
              <a:ext cx="183090" cy="247134"/>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162050" y="2413000"/>
              <a:ext cx="185543" cy="952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lIns="0" tIns="0" rIns="0" bIns="0" rtlCol="0" anchor="ctr">
              <a:normAutofit/>
            </a:bodyPr>
            <a:lstStyle/>
            <a:p>
              <a:pPr algn="ctr"/>
              <a:r>
                <a:rPr lang="en-US" sz="1200" dirty="0" smtClean="0">
                  <a:solidFill>
                    <a:schemeClr val="tx1"/>
                  </a:solidFill>
                </a:rPr>
                <a:t>0x42</a:t>
              </a:r>
              <a:endParaRPr lang="en-US" sz="1200" dirty="0">
                <a:solidFill>
                  <a:schemeClr val="tx1"/>
                </a:solidFill>
              </a:endParaRPr>
            </a:p>
          </p:txBody>
        </p:sp>
      </p:grpSp>
      <p:sp>
        <p:nvSpPr>
          <p:cNvPr id="58" name="TextBox 57"/>
          <p:cNvSpPr txBox="1"/>
          <p:nvPr/>
        </p:nvSpPr>
        <p:spPr>
          <a:xfrm>
            <a:off x="617581" y="5029200"/>
            <a:ext cx="7840619" cy="1569660"/>
          </a:xfrm>
          <a:prstGeom prst="rect">
            <a:avLst/>
          </a:prstGeom>
          <a:noFill/>
        </p:spPr>
        <p:txBody>
          <a:bodyPr wrap="square" rtlCol="0">
            <a:spAutoFit/>
          </a:bodyPr>
          <a:lstStyle/>
          <a:p>
            <a:r>
              <a:rPr lang="en-US" sz="2400" dirty="0" smtClean="0">
                <a:solidFill>
                  <a:schemeClr val="tx1"/>
                </a:solidFill>
              </a:rPr>
              <a:t>Example: Location at address 100 for thread 0 is different from location at address 100 for thread 1.</a:t>
            </a:r>
          </a:p>
          <a:p>
            <a:endParaRPr lang="en-US" sz="2400" dirty="0">
              <a:solidFill>
                <a:schemeClr val="tx1"/>
              </a:solidFill>
            </a:endParaRPr>
          </a:p>
          <a:p>
            <a:r>
              <a:rPr lang="en-US" sz="2400" dirty="0" smtClean="0">
                <a:solidFill>
                  <a:schemeClr val="tx1"/>
                </a:solidFill>
              </a:rPr>
              <a:t>Contains local variables private to a thread.</a:t>
            </a:r>
          </a:p>
        </p:txBody>
      </p:sp>
    </p:spTree>
    <p:extLst>
      <p:ext uri="{BB962C8B-B14F-4D97-AF65-F5344CB8AC3E}">
        <p14:creationId xmlns:p14="http://schemas.microsoft.com/office/powerpoint/2010/main" val="13057201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Address Spaces</a:t>
            </a:r>
            <a:endParaRPr lang="en-US" dirty="0"/>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44</a:t>
            </a:fld>
            <a:endParaRPr lang="en-US"/>
          </a:p>
        </p:txBody>
      </p:sp>
      <p:cxnSp>
        <p:nvCxnSpPr>
          <p:cNvPr id="18" name="Straight Arrow Connector 17"/>
          <p:cNvCxnSpPr/>
          <p:nvPr/>
        </p:nvCxnSpPr>
        <p:spPr>
          <a:xfrm rot="5400000">
            <a:off x="920546"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996746"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1072946"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a:off x="1149146"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223758"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1299958"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1376158" y="24557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1757158" y="24557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832167" y="20759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1834946" y="24557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909955" y="20759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027906" y="1923534"/>
            <a:ext cx="1246676" cy="990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0" name="Straight Arrow Connector 29"/>
          <p:cNvCxnSpPr/>
          <p:nvPr/>
        </p:nvCxnSpPr>
        <p:spPr>
          <a:xfrm rot="5400000">
            <a:off x="25157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rot="5400000">
            <a:off x="25919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26681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rot="5400000">
            <a:off x="27443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a:off x="2819003"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2895203"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a:off x="2971403"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2667000" y="1905000"/>
            <a:ext cx="1202827" cy="990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90574" y="1919068"/>
            <a:ext cx="918178" cy="923330"/>
          </a:xfrm>
          <a:prstGeom prst="rect">
            <a:avLst/>
          </a:prstGeom>
          <a:noFill/>
          <a:ln>
            <a:solidFill>
              <a:schemeClr val="tx1"/>
            </a:solidFill>
          </a:ln>
        </p:spPr>
        <p:txBody>
          <a:bodyPr wrap="square" rtlCol="0">
            <a:spAutoFit/>
          </a:bodyPr>
          <a:lstStyle/>
          <a:p>
            <a:r>
              <a:rPr lang="en-US" dirty="0" smtClean="0">
                <a:solidFill>
                  <a:schemeClr val="tx1"/>
                </a:solidFill>
              </a:rPr>
              <a:t>thread block X</a:t>
            </a:r>
            <a:endParaRPr lang="en-US" dirty="0">
              <a:solidFill>
                <a:schemeClr val="tx1"/>
              </a:solidFill>
            </a:endParaRPr>
          </a:p>
        </p:txBody>
      </p:sp>
      <p:sp>
        <p:nvSpPr>
          <p:cNvPr id="39" name="TextBox 38"/>
          <p:cNvSpPr txBox="1"/>
          <p:nvPr/>
        </p:nvSpPr>
        <p:spPr>
          <a:xfrm>
            <a:off x="3886200" y="1905000"/>
            <a:ext cx="970017" cy="646331"/>
          </a:xfrm>
          <a:prstGeom prst="rect">
            <a:avLst/>
          </a:prstGeom>
          <a:noFill/>
          <a:ln>
            <a:solidFill>
              <a:schemeClr val="tx1"/>
            </a:solidFill>
          </a:ln>
        </p:spPr>
        <p:txBody>
          <a:bodyPr wrap="square" rtlCol="0">
            <a:spAutoFit/>
          </a:bodyPr>
          <a:lstStyle/>
          <a:p>
            <a:r>
              <a:rPr lang="en-US" dirty="0" smtClean="0">
                <a:solidFill>
                  <a:schemeClr val="tx1"/>
                </a:solidFill>
              </a:rPr>
              <a:t>thread block Y</a:t>
            </a:r>
            <a:endParaRPr lang="en-US" dirty="0">
              <a:solidFill>
                <a:schemeClr val="tx1"/>
              </a:solidFill>
            </a:endParaRPr>
          </a:p>
        </p:txBody>
      </p:sp>
      <p:cxnSp>
        <p:nvCxnSpPr>
          <p:cNvPr id="40" name="Straight Arrow Connector 39"/>
          <p:cNvCxnSpPr/>
          <p:nvPr/>
        </p:nvCxnSpPr>
        <p:spPr>
          <a:xfrm rot="5400000">
            <a:off x="30491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rot="5400000">
            <a:off x="3125391" y="2437209"/>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052016" y="3733800"/>
            <a:ext cx="2817811" cy="114220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flipV="1">
            <a:off x="1300355" y="2914134"/>
            <a:ext cx="609601" cy="1200666"/>
          </a:xfrm>
          <a:prstGeom prst="line">
            <a:avLst/>
          </a:prstGeom>
          <a:ln w="19050" cmpd="sng">
            <a:solidFill>
              <a:schemeClr val="tx1"/>
            </a:solidFill>
            <a:prstDash val="sysDot"/>
            <a:headEnd type="triangl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1909956" y="2818606"/>
            <a:ext cx="1365056" cy="1296194"/>
          </a:xfrm>
          <a:prstGeom prst="line">
            <a:avLst/>
          </a:prstGeom>
          <a:ln w="19050" cmpd="sng">
            <a:solidFill>
              <a:schemeClr val="tx1"/>
            </a:solidFill>
            <a:prstDash val="sysDot"/>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005441" y="1067643"/>
            <a:ext cx="3847306" cy="4893647"/>
          </a:xfrm>
          <a:prstGeom prst="rect">
            <a:avLst/>
          </a:prstGeom>
          <a:noFill/>
        </p:spPr>
        <p:txBody>
          <a:bodyPr wrap="square" rtlCol="0">
            <a:spAutoFit/>
          </a:bodyPr>
          <a:lstStyle/>
          <a:p>
            <a:r>
              <a:rPr lang="en-US" sz="2400" dirty="0" smtClean="0">
                <a:solidFill>
                  <a:schemeClr val="tx1"/>
                </a:solidFill>
              </a:rPr>
              <a:t>Each thread in the different thread blocks (even from different kernels) can access a region called “global memory”.</a:t>
            </a:r>
          </a:p>
          <a:p>
            <a:endParaRPr lang="en-US" sz="2400" dirty="0">
              <a:solidFill>
                <a:schemeClr val="tx1"/>
              </a:solidFill>
            </a:endParaRPr>
          </a:p>
          <a:p>
            <a:r>
              <a:rPr lang="en-US" sz="2400" dirty="0" smtClean="0">
                <a:solidFill>
                  <a:schemeClr val="tx1"/>
                </a:solidFill>
              </a:rPr>
              <a:t>Commonly in GPGPU workloads threads write their own portion of global memory.  </a:t>
            </a:r>
            <a:r>
              <a:rPr lang="en-US" sz="2400" dirty="0">
                <a:solidFill>
                  <a:schemeClr val="tx1"/>
                </a:solidFill>
              </a:rPr>
              <a:t>A</a:t>
            </a:r>
            <a:r>
              <a:rPr lang="en-US" sz="2400" dirty="0" smtClean="0">
                <a:solidFill>
                  <a:schemeClr val="tx1"/>
                </a:solidFill>
              </a:rPr>
              <a:t>voids need for synchronization—slow; also unpredictable thread block scheduling.</a:t>
            </a:r>
          </a:p>
        </p:txBody>
      </p:sp>
      <p:sp>
        <p:nvSpPr>
          <p:cNvPr id="48" name="Rectangle 47"/>
          <p:cNvSpPr/>
          <p:nvPr/>
        </p:nvSpPr>
        <p:spPr>
          <a:xfrm>
            <a:off x="1708343" y="4114799"/>
            <a:ext cx="733426" cy="35746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tIns="0" bIns="0" rtlCol="0" anchor="ctr">
            <a:noAutofit/>
          </a:bodyPr>
          <a:lstStyle/>
          <a:p>
            <a:pPr algn="ctr"/>
            <a:r>
              <a:rPr lang="en-US" dirty="0" smtClean="0">
                <a:solidFill>
                  <a:schemeClr val="tx1"/>
                </a:solidFill>
              </a:rPr>
              <a:t>0x42</a:t>
            </a:r>
            <a:endParaRPr lang="en-US" dirty="0">
              <a:solidFill>
                <a:schemeClr val="tx1"/>
              </a:solidFill>
            </a:endParaRPr>
          </a:p>
        </p:txBody>
      </p:sp>
    </p:spTree>
    <p:extLst>
      <p:ext uri="{BB962C8B-B14F-4D97-AF65-F5344CB8AC3E}">
        <p14:creationId xmlns:p14="http://schemas.microsoft.com/office/powerpoint/2010/main" val="103760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52400" y="152400"/>
            <a:ext cx="8313420" cy="467179"/>
          </a:xfrm>
        </p:spPr>
        <p:txBody>
          <a:bodyPr>
            <a:noAutofit/>
          </a:bodyPr>
          <a:lstStyle/>
          <a:p>
            <a:pPr algn="l" eaLnBrk="1" hangingPunct="1"/>
            <a:r>
              <a:rPr lang="en-US" sz="2667" dirty="0">
                <a:solidFill>
                  <a:schemeClr val="accent2"/>
                </a:solidFill>
              </a:rPr>
              <a:t>Blocks are partitioned after linearization</a:t>
            </a:r>
          </a:p>
        </p:txBody>
      </p:sp>
      <p:sp>
        <p:nvSpPr>
          <p:cNvPr id="43012" name="Rectangle 3"/>
          <p:cNvSpPr>
            <a:spLocks noGrp="1" noChangeArrowheads="1"/>
          </p:cNvSpPr>
          <p:nvPr>
            <p:ph idx="1"/>
          </p:nvPr>
        </p:nvSpPr>
        <p:spPr/>
        <p:txBody>
          <a:bodyPr>
            <a:noAutofit/>
          </a:bodyPr>
          <a:lstStyle/>
          <a:p>
            <a:r>
              <a:rPr lang="en-US" sz="2667" dirty="0"/>
              <a:t>Linearized thread blocks are partitioned </a:t>
            </a:r>
          </a:p>
          <a:p>
            <a:pPr lvl="1"/>
            <a:r>
              <a:rPr lang="en-US" sz="2133" dirty="0"/>
              <a:t>Thread indices within a warp are consecutive and increasing</a:t>
            </a:r>
          </a:p>
          <a:p>
            <a:pPr lvl="1"/>
            <a:r>
              <a:rPr lang="en-US" sz="2133" dirty="0"/>
              <a:t>Warp 0 starts with Thread 0</a:t>
            </a:r>
          </a:p>
          <a:p>
            <a:pPr lvl="1"/>
            <a:endParaRPr lang="en-US" sz="2667" dirty="0"/>
          </a:p>
          <a:p>
            <a:r>
              <a:rPr lang="en-US" sz="2667" dirty="0"/>
              <a:t>Partitioning scheme is consistent across devices</a:t>
            </a:r>
          </a:p>
          <a:p>
            <a:pPr lvl="1"/>
            <a:r>
              <a:rPr lang="en-US" sz="2133" dirty="0"/>
              <a:t>Thus you can use this knowledge in control flow</a:t>
            </a:r>
          </a:p>
          <a:p>
            <a:pPr lvl="1"/>
            <a:r>
              <a:rPr lang="en-US" sz="2133" dirty="0"/>
              <a:t>However, the exact size of warps may change from generation to generation</a:t>
            </a:r>
          </a:p>
          <a:p>
            <a:pPr lvl="1"/>
            <a:endParaRPr lang="en-US" sz="2667" b="1" dirty="0"/>
          </a:p>
          <a:p>
            <a:r>
              <a:rPr lang="en-US" sz="2667" dirty="0"/>
              <a:t>DO NOT rely on any ordering within or between warps</a:t>
            </a:r>
          </a:p>
          <a:p>
            <a:pPr lvl="1"/>
            <a:r>
              <a:rPr lang="en-US" sz="2133" dirty="0"/>
              <a:t>If there are any dependencies between threads, you must </a:t>
            </a:r>
            <a:r>
              <a:rPr lang="en-US" sz="2133" i="1" dirty="0"/>
              <a:t>__</a:t>
            </a:r>
            <a:r>
              <a:rPr lang="en-US" sz="2133" i="1" dirty="0" err="1"/>
              <a:t>syncthreads</a:t>
            </a:r>
            <a:r>
              <a:rPr lang="en-US" sz="2133" i="1" dirty="0"/>
              <a:t>() </a:t>
            </a:r>
            <a:r>
              <a:rPr lang="en-US" sz="2133" dirty="0"/>
              <a:t>to get correct </a:t>
            </a:r>
            <a:r>
              <a:rPr lang="en-US" sz="2133" dirty="0" smtClean="0"/>
              <a:t>results.</a:t>
            </a:r>
          </a:p>
          <a:p>
            <a:pPr lvl="1"/>
            <a:endParaRPr lang="en-US" sz="2133" dirty="0"/>
          </a:p>
        </p:txBody>
      </p:sp>
    </p:spTree>
    <p:extLst>
      <p:ext uri="{BB962C8B-B14F-4D97-AF65-F5344CB8AC3E}">
        <p14:creationId xmlns:p14="http://schemas.microsoft.com/office/powerpoint/2010/main" val="545131893"/>
      </p:ext>
    </p:extLst>
  </p:cSld>
  <p:clrMapOvr>
    <a:masterClrMapping/>
  </p:clrMapOvr>
  <p:transition advTm="85222"/>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5946" y="173298"/>
            <a:ext cx="8313420" cy="449418"/>
          </a:xfrm>
        </p:spPr>
        <p:txBody>
          <a:bodyPr/>
          <a:lstStyle/>
          <a:p>
            <a:r>
              <a:rPr lang="en-US" sz="2667" dirty="0">
                <a:solidFill>
                  <a:schemeClr val="accent2"/>
                </a:solidFill>
              </a:rPr>
              <a:t>Warps in Multi-dimensional Thread Blocks</a:t>
            </a:r>
          </a:p>
        </p:txBody>
      </p:sp>
      <p:sp>
        <p:nvSpPr>
          <p:cNvPr id="5" name="Content Placeholder 4"/>
          <p:cNvSpPr>
            <a:spLocks noGrp="1"/>
          </p:cNvSpPr>
          <p:nvPr>
            <p:ph idx="1"/>
          </p:nvPr>
        </p:nvSpPr>
        <p:spPr>
          <a:xfrm>
            <a:off x="425451" y="888140"/>
            <a:ext cx="8290560" cy="1023935"/>
          </a:xfrm>
        </p:spPr>
        <p:txBody>
          <a:bodyPr/>
          <a:lstStyle/>
          <a:p>
            <a:r>
              <a:rPr lang="en-US" sz="2400" dirty="0" smtClean="0"/>
              <a:t>The thread blocks are first linearized into 1D in row major order</a:t>
            </a:r>
          </a:p>
          <a:p>
            <a:pPr lvl="1"/>
            <a:r>
              <a:rPr lang="en-US" sz="1600" dirty="0" smtClean="0"/>
              <a:t>In x-dimension first, y-dimension next, and z-dimension last</a:t>
            </a:r>
            <a:endParaRPr lang="en-US" sz="1600" dirty="0"/>
          </a:p>
        </p:txBody>
      </p:sp>
      <p:sp>
        <p:nvSpPr>
          <p:cNvPr id="7170" name="Slide Number Placeholder 2"/>
          <p:cNvSpPr>
            <a:spLocks noGrp="1"/>
          </p:cNvSpPr>
          <p:nvPr>
            <p:ph type="sldNum" sz="quarter" idx="4294967295"/>
          </p:nvPr>
        </p:nvSpPr>
        <p:spPr>
          <a:xfrm>
            <a:off x="7239000" y="6248400"/>
            <a:ext cx="1905000" cy="457200"/>
          </a:xfrm>
          <a:prstGeom prst="rect">
            <a:avLst/>
          </a:prstGeom>
          <a:noFill/>
        </p:spPr>
        <p:txBody>
          <a:bodyPr/>
          <a:lstStyle>
            <a:lvl1pPr>
              <a:spcBef>
                <a:spcPct val="20000"/>
              </a:spcBef>
              <a:buChar char="•"/>
              <a:defRPr sz="2800">
                <a:solidFill>
                  <a:schemeClr val="tx1"/>
                </a:solidFill>
                <a:latin typeface="Times New Roman" panose="02020603050405020304" pitchFamily="18" charset="0"/>
              </a:defRPr>
            </a:lvl1pPr>
            <a:lvl2pPr marL="742932" indent="-285744">
              <a:spcBef>
                <a:spcPct val="20000"/>
              </a:spcBef>
              <a:buChar char="–"/>
              <a:defRPr sz="2400">
                <a:solidFill>
                  <a:schemeClr val="tx1"/>
                </a:solidFill>
                <a:latin typeface="Times New Roman" panose="02020603050405020304" pitchFamily="18" charset="0"/>
              </a:defRPr>
            </a:lvl2pPr>
            <a:lvl3pPr marL="1142971" indent="-228594">
              <a:spcBef>
                <a:spcPct val="20000"/>
              </a:spcBef>
              <a:buChar char="•"/>
              <a:defRPr sz="2000">
                <a:solidFill>
                  <a:schemeClr val="tx1"/>
                </a:solidFill>
                <a:latin typeface="Times New Roman" panose="02020603050405020304" pitchFamily="18" charset="0"/>
              </a:defRPr>
            </a:lvl3pPr>
            <a:lvl4pPr marL="1600160" indent="-228594">
              <a:spcBef>
                <a:spcPct val="20000"/>
              </a:spcBef>
              <a:buChar char="–"/>
              <a:defRPr sz="2000">
                <a:solidFill>
                  <a:schemeClr val="tx1"/>
                </a:solidFill>
                <a:latin typeface="Times New Roman" panose="02020603050405020304" pitchFamily="18" charset="0"/>
              </a:defRPr>
            </a:lvl4pPr>
            <a:lvl5pPr marL="2057349" indent="-228594">
              <a:spcBef>
                <a:spcPct val="20000"/>
              </a:spcBef>
              <a:buChar char="»"/>
              <a:defRPr sz="2000">
                <a:solidFill>
                  <a:schemeClr val="tx1"/>
                </a:solidFill>
                <a:latin typeface="Times New Roman" panose="02020603050405020304" pitchFamily="18" charset="0"/>
              </a:defRPr>
            </a:lvl5pPr>
            <a:lvl6pPr marL="2514537" indent="-228594"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726" indent="-228594"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8914" indent="-228594"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103" indent="-228594"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67A4B7C-C35D-4542-8FC9-496E84D5E25C}" type="slidenum">
              <a:rPr lang="en-US" altLang="en-US" sz="1400"/>
              <a:pPr>
                <a:spcBef>
                  <a:spcPct val="0"/>
                </a:spcBef>
                <a:buFontTx/>
                <a:buNone/>
              </a:pPr>
              <a:t>46</a:t>
            </a:fld>
            <a:endParaRPr lang="en-US" altLang="en-US" sz="1400"/>
          </a:p>
        </p:txBody>
      </p:sp>
      <p:sp>
        <p:nvSpPr>
          <p:cNvPr id="7171" name="Rectangle 2"/>
          <p:cNvSpPr>
            <a:spLocks noChangeArrowheads="1"/>
          </p:cNvSpPr>
          <p:nvPr/>
        </p:nvSpPr>
        <p:spPr bwMode="auto">
          <a:xfrm>
            <a:off x="11215" y="15928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Palatino" pitchFamily="18" charset="0"/>
            </a:endParaRPr>
          </a:p>
        </p:txBody>
      </p:sp>
      <p:pic>
        <p:nvPicPr>
          <p:cNvPr id="717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11" y="2226539"/>
            <a:ext cx="8255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487549"/>
      </p:ext>
    </p:extLst>
  </p:cSld>
  <p:clrMapOvr>
    <a:masterClrMapping/>
  </p:clrMapOvr>
  <mc:AlternateContent xmlns:mc="http://schemas.openxmlformats.org/markup-compatibility/2006" xmlns:p14="http://schemas.microsoft.com/office/powerpoint/2010/main">
    <mc:Choice Requires="p14">
      <p:transition spd="med" p14:dur="700" advTm="101493">
        <p:fade/>
      </p:transition>
    </mc:Choice>
    <mc:Fallback xmlns="">
      <p:transition spd="med" advTm="101493">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 y="160179"/>
            <a:ext cx="8229600" cy="1143000"/>
          </a:xfrm>
        </p:spPr>
        <p:txBody>
          <a:bodyPr/>
          <a:lstStyle/>
          <a:p>
            <a:r>
              <a:rPr lang="en-US" dirty="0" smtClean="0"/>
              <a:t>Example: Transpose (CUDA SDK) </a:t>
            </a:r>
            <a:endParaRPr lang="en-US" dirty="0"/>
          </a:p>
        </p:txBody>
      </p:sp>
      <p:sp>
        <p:nvSpPr>
          <p:cNvPr id="3" name="Content Placeholder 2"/>
          <p:cNvSpPr>
            <a:spLocks noGrp="1"/>
          </p:cNvSpPr>
          <p:nvPr>
            <p:ph idx="1"/>
          </p:nvPr>
        </p:nvSpPr>
        <p:spPr>
          <a:xfrm>
            <a:off x="328369" y="991315"/>
            <a:ext cx="8153400" cy="2393950"/>
          </a:xfrm>
        </p:spPr>
        <p:txBody>
          <a:bodyPr>
            <a:noAutofit/>
          </a:bodyPr>
          <a:lstStyle/>
          <a:p>
            <a:pPr marL="0" indent="0">
              <a:buNone/>
            </a:pPr>
            <a:r>
              <a:rPr lang="en-US" sz="1400" b="1" dirty="0">
                <a:solidFill>
                  <a:srgbClr val="0000FF"/>
                </a:solidFill>
                <a:latin typeface="Consolas"/>
                <a:cs typeface="Consolas"/>
              </a:rPr>
              <a:t>__global__ void </a:t>
            </a:r>
            <a:r>
              <a:rPr lang="en-US" sz="1400" dirty="0" err="1">
                <a:latin typeface="Consolas"/>
                <a:cs typeface="Consolas"/>
              </a:rPr>
              <a:t>transposeNaive</a:t>
            </a:r>
            <a:r>
              <a:rPr lang="en-US" sz="1400" dirty="0">
                <a:latin typeface="Consolas"/>
                <a:cs typeface="Consolas"/>
              </a:rPr>
              <a:t>(</a:t>
            </a:r>
            <a:r>
              <a:rPr lang="en-US" sz="1400" b="1" dirty="0">
                <a:solidFill>
                  <a:srgbClr val="0000FF"/>
                </a:solidFill>
                <a:latin typeface="Consolas"/>
                <a:cs typeface="Consolas"/>
              </a:rPr>
              <a:t>float</a:t>
            </a:r>
            <a:r>
              <a:rPr lang="en-US" sz="1400" dirty="0">
                <a:solidFill>
                  <a:srgbClr val="0000FF"/>
                </a:solidFill>
                <a:latin typeface="Consolas"/>
                <a:cs typeface="Consolas"/>
              </a:rPr>
              <a:t> </a:t>
            </a:r>
            <a:r>
              <a:rPr lang="en-US" sz="1400" dirty="0">
                <a:latin typeface="Consolas"/>
                <a:cs typeface="Consolas"/>
              </a:rPr>
              <a:t>*</a:t>
            </a:r>
            <a:r>
              <a:rPr lang="en-US" sz="1400" dirty="0" err="1">
                <a:latin typeface="Consolas"/>
                <a:cs typeface="Consolas"/>
              </a:rPr>
              <a:t>odata</a:t>
            </a:r>
            <a:r>
              <a:rPr lang="en-US" sz="1400" dirty="0">
                <a:latin typeface="Consolas"/>
                <a:cs typeface="Consolas"/>
              </a:rPr>
              <a:t>, </a:t>
            </a:r>
            <a:r>
              <a:rPr lang="en-US" sz="1400" b="1" dirty="0">
                <a:solidFill>
                  <a:srgbClr val="0000FF"/>
                </a:solidFill>
                <a:latin typeface="Consolas"/>
                <a:cs typeface="Consolas"/>
              </a:rPr>
              <a:t>float</a:t>
            </a:r>
            <a:r>
              <a:rPr lang="en-US" sz="1400" dirty="0">
                <a:latin typeface="Consolas"/>
                <a:cs typeface="Consolas"/>
              </a:rPr>
              <a:t>* </a:t>
            </a:r>
            <a:r>
              <a:rPr lang="en-US" sz="1400" dirty="0" err="1">
                <a:latin typeface="Consolas"/>
                <a:cs typeface="Consolas"/>
              </a:rPr>
              <a:t>idata</a:t>
            </a:r>
            <a:r>
              <a:rPr lang="en-US" sz="1400" dirty="0">
                <a:latin typeface="Consolas"/>
                <a:cs typeface="Consolas"/>
              </a:rPr>
              <a:t>,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a:latin typeface="Consolas"/>
                <a:cs typeface="Consolas"/>
              </a:rPr>
              <a:t>width,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smtClean="0">
                <a:latin typeface="Consolas"/>
                <a:cs typeface="Consolas"/>
              </a:rPr>
              <a:t>height)</a:t>
            </a:r>
            <a:endParaRPr lang="en-US" sz="1400" dirty="0">
              <a:latin typeface="Consolas"/>
              <a:cs typeface="Consolas"/>
            </a:endParaRPr>
          </a:p>
          <a:p>
            <a:pPr marL="0" indent="0">
              <a:buNone/>
            </a:pPr>
            <a:r>
              <a:rPr lang="en-US" sz="1400" dirty="0">
                <a:latin typeface="Consolas"/>
                <a:cs typeface="Consolas"/>
              </a:rPr>
              <a:t>{</a:t>
            </a:r>
          </a:p>
          <a:p>
            <a:pPr marL="0" indent="0">
              <a:buNone/>
            </a:pPr>
            <a:r>
              <a:rPr lang="en-US" sz="1400" dirty="0">
                <a:latin typeface="Consolas"/>
                <a:cs typeface="Consolas"/>
              </a:rPr>
              <a:t>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err="1">
                <a:latin typeface="Consolas"/>
                <a:cs typeface="Consolas"/>
              </a:rPr>
              <a:t>xIndex</a:t>
            </a:r>
            <a:r>
              <a:rPr lang="en-US" sz="1400" dirty="0">
                <a:latin typeface="Consolas"/>
                <a:cs typeface="Consolas"/>
              </a:rPr>
              <a:t> = </a:t>
            </a:r>
            <a:r>
              <a:rPr lang="en-US" sz="1400" dirty="0" err="1">
                <a:latin typeface="Consolas"/>
                <a:cs typeface="Consolas"/>
              </a:rPr>
              <a:t>blockIdx.x</a:t>
            </a:r>
            <a:r>
              <a:rPr lang="en-US" sz="1400" dirty="0">
                <a:latin typeface="Consolas"/>
                <a:cs typeface="Consolas"/>
              </a:rPr>
              <a:t> * TILE_DIM + </a:t>
            </a:r>
            <a:r>
              <a:rPr lang="en-US" sz="1400" dirty="0" err="1">
                <a:latin typeface="Consolas"/>
                <a:cs typeface="Consolas"/>
              </a:rPr>
              <a:t>threadIdx.x</a:t>
            </a:r>
            <a:r>
              <a:rPr lang="en-US" sz="1400" dirty="0" smtClean="0">
                <a:latin typeface="Consolas"/>
                <a:cs typeface="Consolas"/>
              </a:rPr>
              <a:t>;  </a:t>
            </a:r>
            <a:r>
              <a:rPr lang="en-US" sz="1400" dirty="0" smtClean="0">
                <a:solidFill>
                  <a:srgbClr val="008000"/>
                </a:solidFill>
                <a:latin typeface="Consolas"/>
                <a:cs typeface="Consolas"/>
              </a:rPr>
              <a:t>// TILE_DIM = 16</a:t>
            </a:r>
            <a:endParaRPr lang="en-US" sz="1400" dirty="0">
              <a:solidFill>
                <a:srgbClr val="008000"/>
              </a:solidFill>
              <a:latin typeface="Consolas"/>
              <a:cs typeface="Consolas"/>
            </a:endParaRPr>
          </a:p>
          <a:p>
            <a:pPr marL="0" indent="0">
              <a:buNone/>
            </a:pPr>
            <a:r>
              <a:rPr lang="en-US" sz="1400" dirty="0">
                <a:latin typeface="Consolas"/>
                <a:cs typeface="Consolas"/>
              </a:rPr>
              <a:t>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err="1">
                <a:latin typeface="Consolas"/>
                <a:cs typeface="Consolas"/>
              </a:rPr>
              <a:t>yIndex</a:t>
            </a:r>
            <a:r>
              <a:rPr lang="en-US" sz="1400" dirty="0">
                <a:latin typeface="Consolas"/>
                <a:cs typeface="Consolas"/>
              </a:rPr>
              <a:t> = </a:t>
            </a:r>
            <a:r>
              <a:rPr lang="en-US" sz="1400" dirty="0" err="1">
                <a:latin typeface="Consolas"/>
                <a:cs typeface="Consolas"/>
              </a:rPr>
              <a:t>blockIdx.y</a:t>
            </a:r>
            <a:r>
              <a:rPr lang="en-US" sz="1400" dirty="0">
                <a:latin typeface="Consolas"/>
                <a:cs typeface="Consolas"/>
              </a:rPr>
              <a:t> * TILE_DIM + </a:t>
            </a:r>
            <a:r>
              <a:rPr lang="en-US" sz="1400" dirty="0" err="1">
                <a:latin typeface="Consolas"/>
                <a:cs typeface="Consolas"/>
              </a:rPr>
              <a:t>threadIdx.y</a:t>
            </a: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err="1">
                <a:latin typeface="Consolas"/>
                <a:cs typeface="Consolas"/>
              </a:rPr>
              <a:t>index_in</a:t>
            </a:r>
            <a:r>
              <a:rPr lang="en-US" sz="1400" dirty="0">
                <a:latin typeface="Consolas"/>
                <a:cs typeface="Consolas"/>
              </a:rPr>
              <a:t>  = </a:t>
            </a:r>
            <a:r>
              <a:rPr lang="en-US" sz="1400" dirty="0" err="1">
                <a:latin typeface="Consolas"/>
                <a:cs typeface="Consolas"/>
              </a:rPr>
              <a:t>xIndex</a:t>
            </a:r>
            <a:r>
              <a:rPr lang="en-US" sz="1400" dirty="0">
                <a:latin typeface="Consolas"/>
                <a:cs typeface="Consolas"/>
              </a:rPr>
              <a:t> + width * </a:t>
            </a:r>
            <a:r>
              <a:rPr lang="en-US" sz="1400" dirty="0" err="1">
                <a:latin typeface="Consolas"/>
                <a:cs typeface="Consolas"/>
              </a:rPr>
              <a:t>yIndex</a:t>
            </a:r>
            <a:r>
              <a:rPr lang="en-US" sz="1400" dirty="0">
                <a:latin typeface="Consolas"/>
                <a:cs typeface="Consolas"/>
              </a:rPr>
              <a:t>;</a:t>
            </a:r>
          </a:p>
          <a:p>
            <a:pPr marL="0" indent="0">
              <a:buNone/>
            </a:pPr>
            <a:r>
              <a:rPr lang="en-US" sz="1400" dirty="0">
                <a:latin typeface="Consolas"/>
                <a:cs typeface="Consolas"/>
              </a:rPr>
              <a:t>  </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err="1">
                <a:latin typeface="Consolas"/>
                <a:cs typeface="Consolas"/>
              </a:rPr>
              <a:t>index_out</a:t>
            </a:r>
            <a:r>
              <a:rPr lang="en-US" sz="1400" dirty="0">
                <a:latin typeface="Consolas"/>
                <a:cs typeface="Consolas"/>
              </a:rPr>
              <a:t> = </a:t>
            </a:r>
            <a:r>
              <a:rPr lang="en-US" sz="1400" dirty="0" err="1">
                <a:latin typeface="Consolas"/>
                <a:cs typeface="Consolas"/>
              </a:rPr>
              <a:t>yIndex</a:t>
            </a:r>
            <a:r>
              <a:rPr lang="en-US" sz="1400" dirty="0">
                <a:latin typeface="Consolas"/>
                <a:cs typeface="Consolas"/>
              </a:rPr>
              <a:t> + height * </a:t>
            </a:r>
            <a:r>
              <a:rPr lang="en-US" sz="1400" dirty="0" err="1">
                <a:latin typeface="Consolas"/>
                <a:cs typeface="Consolas"/>
              </a:rPr>
              <a:t>xIndex</a:t>
            </a:r>
            <a:r>
              <a:rPr lang="en-US" sz="1400" dirty="0">
                <a:latin typeface="Consolas"/>
                <a:cs typeface="Consolas"/>
              </a:rPr>
              <a:t>;</a:t>
            </a:r>
          </a:p>
          <a:p>
            <a:pPr marL="0" indent="0">
              <a:buNone/>
            </a:pPr>
            <a:r>
              <a:rPr lang="en-US" sz="1400" dirty="0" smtClean="0">
                <a:latin typeface="Consolas"/>
                <a:cs typeface="Consolas"/>
              </a:rPr>
              <a:t>  </a:t>
            </a:r>
            <a:r>
              <a:rPr lang="en-US" sz="1400" b="1" dirty="0" smtClean="0">
                <a:solidFill>
                  <a:srgbClr val="0000FF"/>
                </a:solidFill>
                <a:latin typeface="Consolas"/>
                <a:cs typeface="Consolas"/>
              </a:rPr>
              <a:t>for</a:t>
            </a:r>
            <a:r>
              <a:rPr lang="en-US" sz="1400" dirty="0" smtClean="0">
                <a:solidFill>
                  <a:srgbClr val="0000FF"/>
                </a:solidFill>
                <a:latin typeface="Consolas"/>
                <a:cs typeface="Consolas"/>
              </a:rPr>
              <a:t> </a:t>
            </a:r>
            <a:r>
              <a:rPr lang="en-US" sz="1400" dirty="0">
                <a:latin typeface="Consolas"/>
                <a:cs typeface="Consolas"/>
              </a:rPr>
              <a:t>(</a:t>
            </a:r>
            <a:r>
              <a:rPr lang="en-US" sz="1400" b="1" dirty="0" err="1">
                <a:solidFill>
                  <a:srgbClr val="0000FF"/>
                </a:solidFill>
                <a:latin typeface="Consolas"/>
                <a:cs typeface="Consolas"/>
              </a:rPr>
              <a:t>int</a:t>
            </a:r>
            <a:r>
              <a:rPr lang="en-US" sz="1400" dirty="0">
                <a:solidFill>
                  <a:srgbClr val="0000FF"/>
                </a:solidFill>
                <a:latin typeface="Consolas"/>
                <a:cs typeface="Consolas"/>
              </a:rPr>
              <a:t> </a:t>
            </a:r>
            <a:r>
              <a:rPr lang="en-US" sz="1400" dirty="0" err="1">
                <a:latin typeface="Consolas"/>
                <a:cs typeface="Consolas"/>
              </a:rPr>
              <a:t>i</a:t>
            </a:r>
            <a:r>
              <a:rPr lang="en-US" sz="1400" dirty="0">
                <a:latin typeface="Consolas"/>
                <a:cs typeface="Consolas"/>
              </a:rPr>
              <a:t>=0; </a:t>
            </a:r>
            <a:r>
              <a:rPr lang="en-US" sz="1400" dirty="0" err="1">
                <a:latin typeface="Consolas"/>
                <a:cs typeface="Consolas"/>
              </a:rPr>
              <a:t>i</a:t>
            </a:r>
            <a:r>
              <a:rPr lang="en-US" sz="1400" dirty="0">
                <a:latin typeface="Consolas"/>
                <a:cs typeface="Consolas"/>
              </a:rPr>
              <a:t>&lt;TILE_DIM; </a:t>
            </a:r>
            <a:r>
              <a:rPr lang="en-US" sz="1400" dirty="0" err="1">
                <a:latin typeface="Consolas"/>
                <a:cs typeface="Consolas"/>
              </a:rPr>
              <a:t>i</a:t>
            </a:r>
            <a:r>
              <a:rPr lang="en-US" sz="1400" dirty="0">
                <a:latin typeface="Consolas"/>
                <a:cs typeface="Consolas"/>
              </a:rPr>
              <a:t>+=BLOCK_ROWS) </a:t>
            </a:r>
            <a:r>
              <a:rPr lang="en-US" sz="1400" dirty="0" smtClean="0">
                <a:latin typeface="Consolas"/>
                <a:cs typeface="Consolas"/>
              </a:rPr>
              <a:t>{ </a:t>
            </a:r>
            <a:r>
              <a:rPr lang="en-US" sz="1400" dirty="0" smtClean="0">
                <a:solidFill>
                  <a:srgbClr val="008000"/>
                </a:solidFill>
                <a:latin typeface="Consolas"/>
                <a:cs typeface="Consolas"/>
              </a:rPr>
              <a:t>// BLOCK_ROWS = 16</a:t>
            </a:r>
            <a:endParaRPr lang="en-US" sz="1400" dirty="0">
              <a:solidFill>
                <a:srgbClr val="008000"/>
              </a:solidFill>
              <a:latin typeface="Consolas"/>
              <a:cs typeface="Consolas"/>
            </a:endParaRPr>
          </a:p>
          <a:p>
            <a:pPr marL="0" indent="0">
              <a:buNone/>
            </a:pPr>
            <a:r>
              <a:rPr lang="en-US" sz="1400" dirty="0">
                <a:latin typeface="Consolas"/>
                <a:cs typeface="Consolas"/>
              </a:rPr>
              <a:t>    </a:t>
            </a:r>
            <a:r>
              <a:rPr lang="en-US" sz="1400" dirty="0" err="1" smtClean="0">
                <a:latin typeface="Consolas"/>
                <a:cs typeface="Consolas"/>
              </a:rPr>
              <a:t>odata</a:t>
            </a:r>
            <a:r>
              <a:rPr lang="en-US" sz="1400" dirty="0">
                <a:latin typeface="Consolas"/>
                <a:cs typeface="Consolas"/>
              </a:rPr>
              <a:t>[</a:t>
            </a:r>
            <a:r>
              <a:rPr lang="en-US" sz="1400" dirty="0" err="1">
                <a:latin typeface="Consolas"/>
                <a:cs typeface="Consolas"/>
              </a:rPr>
              <a:t>index_out+i</a:t>
            </a:r>
            <a:r>
              <a:rPr lang="en-US" sz="1400" dirty="0">
                <a:latin typeface="Consolas"/>
                <a:cs typeface="Consolas"/>
              </a:rPr>
              <a:t>] = </a:t>
            </a:r>
            <a:r>
              <a:rPr lang="en-US" sz="1400" dirty="0" err="1">
                <a:latin typeface="Consolas"/>
                <a:cs typeface="Consolas"/>
              </a:rPr>
              <a:t>idata</a:t>
            </a:r>
            <a:r>
              <a:rPr lang="en-US" sz="1400" dirty="0">
                <a:latin typeface="Consolas"/>
                <a:cs typeface="Consolas"/>
              </a:rPr>
              <a:t>[</a:t>
            </a:r>
            <a:r>
              <a:rPr lang="en-US" sz="1400" dirty="0" err="1">
                <a:latin typeface="Consolas"/>
                <a:cs typeface="Consolas"/>
              </a:rPr>
              <a:t>index_in+i</a:t>
            </a:r>
            <a:r>
              <a:rPr lang="en-US" sz="1400" dirty="0">
                <a:latin typeface="Consolas"/>
                <a:cs typeface="Consolas"/>
              </a:rPr>
              <a:t>*width];</a:t>
            </a:r>
          </a:p>
          <a:p>
            <a:pPr marL="0" indent="0">
              <a:buNone/>
            </a:pPr>
            <a:r>
              <a:rPr lang="en-US" sz="1400" dirty="0">
                <a:latin typeface="Consolas"/>
                <a:cs typeface="Consolas"/>
              </a:rPr>
              <a:t>  </a:t>
            </a:r>
            <a:r>
              <a:rPr lang="en-US" sz="1400" dirty="0" smtClean="0">
                <a:latin typeface="Consolas"/>
                <a:cs typeface="Consolas"/>
              </a:rPr>
              <a:t>}</a:t>
            </a:r>
            <a:endParaRPr lang="en-US" sz="1400" dirty="0">
              <a:latin typeface="Consolas"/>
              <a:cs typeface="Consolas"/>
            </a:endParaRPr>
          </a:p>
          <a:p>
            <a:pPr marL="0" indent="0">
              <a:buNone/>
            </a:pPr>
            <a:r>
              <a:rPr lang="en-US" sz="1400" dirty="0">
                <a:latin typeface="Consolas"/>
                <a:cs typeface="Consolas"/>
              </a:rPr>
              <a:t>}</a:t>
            </a:r>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47</a:t>
            </a:fld>
            <a:endParaRPr lang="en-US"/>
          </a:p>
        </p:txBody>
      </p:sp>
      <p:sp>
        <p:nvSpPr>
          <p:cNvPr id="5" name="TextBox 4"/>
          <p:cNvSpPr txBox="1"/>
          <p:nvPr/>
        </p:nvSpPr>
        <p:spPr>
          <a:xfrm>
            <a:off x="44450" y="5203572"/>
            <a:ext cx="8965916" cy="1015663"/>
          </a:xfrm>
          <a:prstGeom prst="rect">
            <a:avLst/>
          </a:prstGeom>
          <a:noFill/>
        </p:spPr>
        <p:txBody>
          <a:bodyPr wrap="none" rtlCol="0">
            <a:spAutoFit/>
          </a:bodyPr>
          <a:lstStyle/>
          <a:p>
            <a:r>
              <a:rPr lang="en-US" sz="2000" dirty="0" smtClean="0">
                <a:solidFill>
                  <a:schemeClr val="tx1"/>
                </a:solidFill>
              </a:rPr>
              <a:t>NOTE: </a:t>
            </a:r>
            <a:r>
              <a:rPr lang="en-US" sz="2000" dirty="0">
                <a:solidFill>
                  <a:schemeClr val="tx1"/>
                </a:solidFill>
              </a:rPr>
              <a:t>“</a:t>
            </a:r>
            <a:r>
              <a:rPr lang="en-US" sz="2000" dirty="0" err="1">
                <a:solidFill>
                  <a:schemeClr val="tx1"/>
                </a:solidFill>
              </a:rPr>
              <a:t>xIndex</a:t>
            </a:r>
            <a:r>
              <a:rPr lang="en-US" sz="2000" dirty="0">
                <a:solidFill>
                  <a:schemeClr val="tx1"/>
                </a:solidFill>
              </a:rPr>
              <a:t>”, “</a:t>
            </a:r>
            <a:r>
              <a:rPr lang="en-US" sz="2000" dirty="0" err="1">
                <a:solidFill>
                  <a:schemeClr val="tx1"/>
                </a:solidFill>
              </a:rPr>
              <a:t>yIndex</a:t>
            </a:r>
            <a:r>
              <a:rPr lang="en-US" sz="2000" dirty="0">
                <a:solidFill>
                  <a:schemeClr val="tx1"/>
                </a:solidFill>
              </a:rPr>
              <a:t>”, “</a:t>
            </a:r>
            <a:r>
              <a:rPr lang="en-US" sz="2000" dirty="0" err="1">
                <a:solidFill>
                  <a:schemeClr val="tx1"/>
                </a:solidFill>
              </a:rPr>
              <a:t>index_in</a:t>
            </a:r>
            <a:r>
              <a:rPr lang="en-US" sz="2000" dirty="0">
                <a:solidFill>
                  <a:schemeClr val="tx1"/>
                </a:solidFill>
              </a:rPr>
              <a:t>”, “</a:t>
            </a:r>
            <a:r>
              <a:rPr lang="en-US" sz="2000" dirty="0" err="1">
                <a:solidFill>
                  <a:schemeClr val="tx1"/>
                </a:solidFill>
              </a:rPr>
              <a:t>index_out</a:t>
            </a:r>
            <a:r>
              <a:rPr lang="en-US" sz="2000" dirty="0">
                <a:solidFill>
                  <a:schemeClr val="tx1"/>
                </a:solidFill>
              </a:rPr>
              <a:t>”, and “</a:t>
            </a:r>
            <a:r>
              <a:rPr lang="en-US" sz="2000" dirty="0" err="1">
                <a:solidFill>
                  <a:schemeClr val="tx1"/>
                </a:solidFill>
              </a:rPr>
              <a:t>i</a:t>
            </a:r>
            <a:r>
              <a:rPr lang="en-US" sz="2000" dirty="0">
                <a:solidFill>
                  <a:schemeClr val="tx1"/>
                </a:solidFill>
              </a:rPr>
              <a:t>” are in </a:t>
            </a:r>
            <a:r>
              <a:rPr lang="en-US" sz="2000" u="sng" dirty="0">
                <a:solidFill>
                  <a:schemeClr val="tx1"/>
                </a:solidFill>
              </a:rPr>
              <a:t>local </a:t>
            </a:r>
            <a:r>
              <a:rPr lang="en-US" sz="2000" u="sng" dirty="0" smtClean="0">
                <a:solidFill>
                  <a:schemeClr val="tx1"/>
                </a:solidFill>
              </a:rPr>
              <a:t>memory </a:t>
            </a:r>
          </a:p>
          <a:p>
            <a:r>
              <a:rPr lang="en-US" sz="2000" dirty="0">
                <a:solidFill>
                  <a:schemeClr val="tx1"/>
                </a:solidFill>
              </a:rPr>
              <a:t> </a:t>
            </a:r>
            <a:r>
              <a:rPr lang="en-US" sz="2000" dirty="0" smtClean="0">
                <a:solidFill>
                  <a:schemeClr val="tx1"/>
                </a:solidFill>
              </a:rPr>
              <a:t>            (local variables are register allocated</a:t>
            </a:r>
            <a:r>
              <a:rPr lang="en-US" sz="2000" dirty="0">
                <a:solidFill>
                  <a:schemeClr val="tx1"/>
                </a:solidFill>
              </a:rPr>
              <a:t> </a:t>
            </a:r>
            <a:r>
              <a:rPr lang="en-US" sz="2000" dirty="0" smtClean="0">
                <a:solidFill>
                  <a:schemeClr val="tx1"/>
                </a:solidFill>
              </a:rPr>
              <a:t>but stack lives in local memory)</a:t>
            </a:r>
          </a:p>
          <a:p>
            <a:endParaRPr lang="en-US" sz="2000" u="sng" dirty="0">
              <a:solidFill>
                <a:schemeClr val="tx1"/>
              </a:solidFill>
            </a:endParaRPr>
          </a:p>
        </p:txBody>
      </p:sp>
      <p:sp>
        <p:nvSpPr>
          <p:cNvPr id="6" name="TextBox 5"/>
          <p:cNvSpPr txBox="1"/>
          <p:nvPr/>
        </p:nvSpPr>
        <p:spPr>
          <a:xfrm>
            <a:off x="744505" y="6002407"/>
            <a:ext cx="7192995" cy="707886"/>
          </a:xfrm>
          <a:prstGeom prst="rect">
            <a:avLst/>
          </a:prstGeom>
          <a:noFill/>
        </p:spPr>
        <p:txBody>
          <a:bodyPr wrap="none" rtlCol="0">
            <a:spAutoFit/>
          </a:bodyPr>
          <a:lstStyle/>
          <a:p>
            <a:r>
              <a:rPr lang="en-US" sz="2000" dirty="0" smtClean="0">
                <a:solidFill>
                  <a:schemeClr val="tx1"/>
                </a:solidFill>
              </a:rPr>
              <a:t> “</a:t>
            </a:r>
            <a:r>
              <a:rPr lang="en-US" sz="2000" dirty="0" err="1" smtClean="0">
                <a:solidFill>
                  <a:schemeClr val="tx1"/>
                </a:solidFill>
              </a:rPr>
              <a:t>odata</a:t>
            </a:r>
            <a:r>
              <a:rPr lang="en-US" sz="2000" dirty="0" smtClean="0">
                <a:solidFill>
                  <a:schemeClr val="tx1"/>
                </a:solidFill>
              </a:rPr>
              <a:t>” and “</a:t>
            </a:r>
            <a:r>
              <a:rPr lang="en-US" sz="2000" dirty="0" err="1" smtClean="0">
                <a:solidFill>
                  <a:schemeClr val="tx1"/>
                </a:solidFill>
              </a:rPr>
              <a:t>idata</a:t>
            </a:r>
            <a:r>
              <a:rPr lang="en-US" sz="2000" dirty="0" smtClean="0">
                <a:solidFill>
                  <a:schemeClr val="tx1"/>
                </a:solidFill>
              </a:rPr>
              <a:t>” are pointers to </a:t>
            </a:r>
            <a:r>
              <a:rPr lang="en-US" sz="2000" u="sng" dirty="0" smtClean="0">
                <a:solidFill>
                  <a:schemeClr val="tx1"/>
                </a:solidFill>
              </a:rPr>
              <a:t>global memory</a:t>
            </a:r>
          </a:p>
          <a:p>
            <a:r>
              <a:rPr lang="en-US" sz="2000" dirty="0" smtClean="0">
                <a:solidFill>
                  <a:schemeClr val="tx1"/>
                </a:solidFill>
              </a:rPr>
              <a:t> (both allocated using calls to </a:t>
            </a:r>
            <a:r>
              <a:rPr lang="en-US" sz="2000" dirty="0" err="1" smtClean="0">
                <a:solidFill>
                  <a:schemeClr val="tx1"/>
                </a:solidFill>
              </a:rPr>
              <a:t>cudaMalloc</a:t>
            </a:r>
            <a:r>
              <a:rPr lang="en-US" sz="2000" dirty="0" smtClean="0">
                <a:solidFill>
                  <a:schemeClr val="tx1"/>
                </a:solidFill>
              </a:rPr>
              <a:t> -- not shown above)</a:t>
            </a:r>
            <a:endParaRPr lang="en-US" sz="2000" dirty="0">
              <a:solidFill>
                <a:schemeClr val="tx1"/>
              </a:solidFill>
            </a:endParaRPr>
          </a:p>
        </p:txBody>
      </p:sp>
      <p:graphicFrame>
        <p:nvGraphicFramePr>
          <p:cNvPr id="7" name="Content Placeholder 11"/>
          <p:cNvGraphicFramePr>
            <a:graphicFrameLocks/>
          </p:cNvGraphicFramePr>
          <p:nvPr>
            <p:extLst/>
          </p:nvPr>
        </p:nvGraphicFramePr>
        <p:xfrm>
          <a:off x="6705600" y="2667000"/>
          <a:ext cx="673100" cy="731520"/>
        </p:xfrm>
        <a:graphic>
          <a:graphicData uri="http://schemas.openxmlformats.org/drawingml/2006/table">
            <a:tbl>
              <a:tblPr firstRow="1" bandRow="1">
                <a:tableStyleId>{5940675A-B579-460E-94D1-54222C63F5DA}</a:tableStyleId>
              </a:tblPr>
              <a:tblGrid>
                <a:gridCol w="336550"/>
                <a:gridCol w="336550"/>
              </a:tblGrid>
              <a:tr h="306070">
                <a:tc>
                  <a:txBody>
                    <a:bodyPr/>
                    <a:lstStyle/>
                    <a:p>
                      <a:r>
                        <a:rPr lang="en-US" dirty="0" smtClean="0"/>
                        <a:t>1</a:t>
                      </a:r>
                      <a:endParaRPr lang="en-US" dirty="0"/>
                    </a:p>
                  </a:txBody>
                  <a:tcPr/>
                </a:tc>
                <a:tc>
                  <a:txBody>
                    <a:bodyPr/>
                    <a:lstStyle/>
                    <a:p>
                      <a:r>
                        <a:rPr lang="en-US" dirty="0" smtClean="0">
                          <a:solidFill>
                            <a:srgbClr val="FF0000"/>
                          </a:solidFill>
                        </a:rPr>
                        <a:t>2</a:t>
                      </a:r>
                      <a:endParaRPr lang="en-US" dirty="0">
                        <a:solidFill>
                          <a:srgbClr val="FF0000"/>
                        </a:solidFill>
                      </a:endParaRPr>
                    </a:p>
                  </a:txBody>
                  <a:tcPr/>
                </a:tc>
              </a:tr>
              <a:tr h="306070">
                <a:tc>
                  <a:txBody>
                    <a:bodyPr/>
                    <a:lstStyle/>
                    <a:p>
                      <a:r>
                        <a:rPr lang="en-US" dirty="0" smtClean="0">
                          <a:solidFill>
                            <a:srgbClr val="FF00FF"/>
                          </a:solidFill>
                        </a:rPr>
                        <a:t>3</a:t>
                      </a:r>
                      <a:endParaRPr lang="en-US" dirty="0">
                        <a:solidFill>
                          <a:srgbClr val="FF00FF"/>
                        </a:solidFill>
                      </a:endParaRPr>
                    </a:p>
                  </a:txBody>
                  <a:tcPr/>
                </a:tc>
                <a:tc>
                  <a:txBody>
                    <a:bodyPr/>
                    <a:lstStyle/>
                    <a:p>
                      <a:r>
                        <a:rPr lang="en-US" dirty="0" smtClean="0"/>
                        <a:t>4</a:t>
                      </a:r>
                      <a:endParaRPr lang="en-US" dirty="0"/>
                    </a:p>
                  </a:txBody>
                  <a:tcPr/>
                </a:tc>
              </a:tr>
            </a:tbl>
          </a:graphicData>
        </a:graphic>
      </p:graphicFrame>
      <p:graphicFrame>
        <p:nvGraphicFramePr>
          <p:cNvPr id="8" name="Content Placeholder 11"/>
          <p:cNvGraphicFramePr>
            <a:graphicFrameLocks/>
          </p:cNvGraphicFramePr>
          <p:nvPr>
            <p:extLst/>
          </p:nvPr>
        </p:nvGraphicFramePr>
        <p:xfrm>
          <a:off x="7937500" y="2667000"/>
          <a:ext cx="673100" cy="731520"/>
        </p:xfrm>
        <a:graphic>
          <a:graphicData uri="http://schemas.openxmlformats.org/drawingml/2006/table">
            <a:tbl>
              <a:tblPr firstRow="1" bandRow="1">
                <a:tableStyleId>{5940675A-B579-460E-94D1-54222C63F5DA}</a:tableStyleId>
              </a:tblPr>
              <a:tblGrid>
                <a:gridCol w="336550"/>
                <a:gridCol w="336550"/>
              </a:tblGrid>
              <a:tr h="306070">
                <a:tc>
                  <a:txBody>
                    <a:bodyPr/>
                    <a:lstStyle/>
                    <a:p>
                      <a:r>
                        <a:rPr lang="en-US" dirty="0" smtClean="0"/>
                        <a:t>1</a:t>
                      </a:r>
                      <a:endParaRPr lang="en-US" dirty="0"/>
                    </a:p>
                  </a:txBody>
                  <a:tcPr/>
                </a:tc>
                <a:tc>
                  <a:txBody>
                    <a:bodyPr/>
                    <a:lstStyle/>
                    <a:p>
                      <a:r>
                        <a:rPr lang="en-US" dirty="0" smtClean="0">
                          <a:solidFill>
                            <a:srgbClr val="FF00FF"/>
                          </a:solidFill>
                        </a:rPr>
                        <a:t>3</a:t>
                      </a:r>
                      <a:endParaRPr lang="en-US" dirty="0">
                        <a:solidFill>
                          <a:srgbClr val="FF00FF"/>
                        </a:solidFill>
                      </a:endParaRPr>
                    </a:p>
                  </a:txBody>
                  <a:tcPr/>
                </a:tc>
              </a:tr>
              <a:tr h="306070">
                <a:tc>
                  <a:txBody>
                    <a:bodyPr/>
                    <a:lstStyle/>
                    <a:p>
                      <a:r>
                        <a:rPr lang="en-US" dirty="0" smtClean="0">
                          <a:solidFill>
                            <a:srgbClr val="FF0000"/>
                          </a:solidFill>
                        </a:rPr>
                        <a:t>2</a:t>
                      </a:r>
                      <a:endParaRPr lang="en-US" dirty="0">
                        <a:solidFill>
                          <a:srgbClr val="FF0000"/>
                        </a:solidFill>
                      </a:endParaRPr>
                    </a:p>
                  </a:txBody>
                  <a:tcPr/>
                </a:tc>
                <a:tc>
                  <a:txBody>
                    <a:bodyPr/>
                    <a:lstStyle/>
                    <a:p>
                      <a:r>
                        <a:rPr lang="en-US" dirty="0" smtClean="0"/>
                        <a:t>4</a:t>
                      </a:r>
                      <a:endParaRPr lang="en-US" dirty="0"/>
                    </a:p>
                  </a:txBody>
                  <a:tcPr/>
                </a:tc>
              </a:tr>
            </a:tbl>
          </a:graphicData>
        </a:graphic>
      </p:graphicFrame>
      <p:cxnSp>
        <p:nvCxnSpPr>
          <p:cNvPr id="10" name="Straight Arrow Connector 9"/>
          <p:cNvCxnSpPr/>
          <p:nvPr/>
        </p:nvCxnSpPr>
        <p:spPr>
          <a:xfrm>
            <a:off x="7450672" y="3048000"/>
            <a:ext cx="3979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64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
            <a:ext cx="8229600" cy="426142"/>
          </a:xfrm>
        </p:spPr>
        <p:txBody>
          <a:bodyPr/>
          <a:lstStyle/>
          <a:p>
            <a:r>
              <a:rPr lang="en-US" dirty="0" smtClean="0"/>
              <a:t>Scratchpad Memory</a:t>
            </a:r>
            <a:endParaRPr lang="en-US" dirty="0"/>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48</a:t>
            </a:fld>
            <a:endParaRPr lang="en-US"/>
          </a:p>
        </p:txBody>
      </p:sp>
      <p:sp>
        <p:nvSpPr>
          <p:cNvPr id="66" name="TextBox 65"/>
          <p:cNvSpPr txBox="1"/>
          <p:nvPr/>
        </p:nvSpPr>
        <p:spPr>
          <a:xfrm>
            <a:off x="3742095" y="859884"/>
            <a:ext cx="5029200" cy="5262979"/>
          </a:xfrm>
          <a:prstGeom prst="rect">
            <a:avLst/>
          </a:prstGeom>
          <a:noFill/>
        </p:spPr>
        <p:txBody>
          <a:bodyPr wrap="square" rtlCol="0">
            <a:spAutoFit/>
          </a:bodyPr>
          <a:lstStyle/>
          <a:p>
            <a:r>
              <a:rPr lang="en-US" sz="2400" dirty="0" smtClean="0">
                <a:solidFill>
                  <a:schemeClr val="tx1"/>
                </a:solidFill>
              </a:rPr>
              <a:t>Each thread in the same thread block (work group) can access a memory region called scratchpad (or shared memory)</a:t>
            </a:r>
          </a:p>
          <a:p>
            <a:endParaRPr lang="en-US" sz="2400" dirty="0">
              <a:solidFill>
                <a:schemeClr val="tx1"/>
              </a:solidFill>
            </a:endParaRPr>
          </a:p>
          <a:p>
            <a:r>
              <a:rPr lang="en-US" sz="2400" dirty="0" smtClean="0">
                <a:solidFill>
                  <a:schemeClr val="tx1"/>
                </a:solidFill>
              </a:rPr>
              <a:t>Shared memory address space is limited in size (16 to 48 KB).</a:t>
            </a:r>
          </a:p>
          <a:p>
            <a:endParaRPr lang="en-US" sz="2400" dirty="0">
              <a:solidFill>
                <a:schemeClr val="tx1"/>
              </a:solidFill>
            </a:endParaRPr>
          </a:p>
          <a:p>
            <a:r>
              <a:rPr lang="en-US" sz="2400" dirty="0" smtClean="0">
                <a:solidFill>
                  <a:schemeClr val="tx1"/>
                </a:solidFill>
              </a:rPr>
              <a:t>Used as a software managed “cache” to avoid off-chip memory accesses.</a:t>
            </a:r>
          </a:p>
          <a:p>
            <a:endParaRPr lang="en-US" sz="2400" dirty="0">
              <a:solidFill>
                <a:schemeClr val="tx1"/>
              </a:solidFill>
            </a:endParaRPr>
          </a:p>
          <a:p>
            <a:r>
              <a:rPr lang="en-US" sz="2400" dirty="0" smtClean="0">
                <a:solidFill>
                  <a:schemeClr val="tx1"/>
                </a:solidFill>
              </a:rPr>
              <a:t>Synchronize threads in a thread block using __</a:t>
            </a:r>
            <a:r>
              <a:rPr lang="en-US" sz="2400" dirty="0" err="1" smtClean="0">
                <a:solidFill>
                  <a:schemeClr val="tx1"/>
                </a:solidFill>
              </a:rPr>
              <a:t>syncthreads</a:t>
            </a:r>
            <a:r>
              <a:rPr lang="en-US" sz="2400" dirty="0" smtClean="0">
                <a:solidFill>
                  <a:schemeClr val="tx1"/>
                </a:solidFill>
              </a:rPr>
              <a:t>();</a:t>
            </a:r>
            <a:endParaRPr lang="en-US" sz="2400" dirty="0">
              <a:solidFill>
                <a:schemeClr val="tx1"/>
              </a:solidFill>
            </a:endParaRPr>
          </a:p>
        </p:txBody>
      </p:sp>
      <p:grpSp>
        <p:nvGrpSpPr>
          <p:cNvPr id="3" name="Group 2"/>
          <p:cNvGrpSpPr>
            <a:grpSpLocks noChangeAspect="1"/>
          </p:cNvGrpSpPr>
          <p:nvPr/>
        </p:nvGrpSpPr>
        <p:grpSpPr>
          <a:xfrm>
            <a:off x="202683" y="1931875"/>
            <a:ext cx="2814838" cy="2182926"/>
            <a:chOff x="573333" y="2609334"/>
            <a:chExt cx="1941267" cy="1505466"/>
          </a:xfrm>
        </p:grpSpPr>
        <p:cxnSp>
          <p:nvCxnSpPr>
            <p:cNvPr id="18" name="Straight Arrow Connector 17"/>
            <p:cNvCxnSpPr/>
            <p:nvPr/>
          </p:nvCxnSpPr>
          <p:spPr>
            <a:xfrm rot="5400000">
              <a:off x="11491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12253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13015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5400000">
              <a:off x="1377746"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5400000">
              <a:off x="14523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15285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5400000">
              <a:off x="1604758" y="3141543"/>
              <a:ext cx="761206"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5400000">
              <a:off x="1985758" y="31415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60767" y="27617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5400000">
              <a:off x="2063546" y="3141543"/>
              <a:ext cx="456406" cy="3063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138555" y="2761734"/>
              <a:ext cx="306389"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256506" y="2609334"/>
              <a:ext cx="1246676" cy="9906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73333" y="2609334"/>
              <a:ext cx="683172" cy="445746"/>
            </a:xfrm>
            <a:prstGeom prst="rect">
              <a:avLst/>
            </a:prstGeom>
            <a:noFill/>
            <a:ln>
              <a:solidFill>
                <a:schemeClr val="tx1"/>
              </a:solidFill>
            </a:ln>
          </p:spPr>
          <p:txBody>
            <a:bodyPr wrap="square" rtlCol="0">
              <a:spAutoFit/>
            </a:bodyPr>
            <a:lstStyle/>
            <a:p>
              <a:r>
                <a:rPr lang="en-US" dirty="0" smtClean="0">
                  <a:solidFill>
                    <a:schemeClr val="tx1"/>
                  </a:solidFill>
                </a:rPr>
                <a:t>thread block</a:t>
              </a:r>
              <a:endParaRPr lang="en-US" dirty="0">
                <a:solidFill>
                  <a:schemeClr val="tx1"/>
                </a:solidFill>
              </a:endParaRPr>
            </a:p>
          </p:txBody>
        </p:sp>
        <p:sp>
          <p:nvSpPr>
            <p:cNvPr id="42" name="Rectangle 41"/>
            <p:cNvSpPr/>
            <p:nvPr/>
          </p:nvSpPr>
          <p:spPr>
            <a:xfrm>
              <a:off x="1293621" y="3733800"/>
              <a:ext cx="1220979" cy="381000"/>
            </a:xfrm>
            <a:prstGeom prst="rect">
              <a:avLst/>
            </a:prstGeom>
            <a:solidFill>
              <a:schemeClr val="accent4">
                <a:lumMod val="40000"/>
                <a:lumOff val="6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flipH="1" flipV="1">
              <a:off x="1605155" y="3522940"/>
              <a:ext cx="71245" cy="305594"/>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1757556" y="3522940"/>
              <a:ext cx="380999" cy="287060"/>
            </a:xfrm>
            <a:prstGeom prst="line">
              <a:avLst/>
            </a:prstGeom>
            <a:ln w="19050" cmpd="sng">
              <a:solidFill>
                <a:schemeClr val="tx1"/>
              </a:solidFill>
              <a:prstDash val="sysDot"/>
              <a:headEnd type="triangle" w="sm" len="sm"/>
              <a:tailEnd type="triangle" w="sm" len="sm"/>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1562100" y="3828534"/>
              <a:ext cx="422467" cy="13386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tIns="0" bIns="0" rtlCol="0" anchor="ctr">
              <a:normAutofit/>
            </a:bodyPr>
            <a:lstStyle/>
            <a:p>
              <a:pPr algn="ctr"/>
              <a:r>
                <a:rPr lang="en-US" sz="1200" dirty="0" smtClean="0">
                  <a:solidFill>
                    <a:schemeClr val="tx1"/>
                  </a:solidFill>
                </a:rPr>
                <a:t>0x42</a:t>
              </a:r>
              <a:endParaRPr lang="en-US" sz="1200" dirty="0">
                <a:solidFill>
                  <a:schemeClr val="tx1"/>
                </a:solidFill>
              </a:endParaRPr>
            </a:p>
          </p:txBody>
        </p:sp>
      </p:grpSp>
    </p:spTree>
    <p:extLst>
      <p:ext uri="{BB962C8B-B14F-4D97-AF65-F5344CB8AC3E}">
        <p14:creationId xmlns:p14="http://schemas.microsoft.com/office/powerpoint/2010/main" val="1792792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153400" cy="422275"/>
          </a:xfrm>
        </p:spPr>
        <p:txBody>
          <a:bodyPr/>
          <a:lstStyle/>
          <a:p>
            <a:r>
              <a:rPr lang="en-US" dirty="0" smtClean="0"/>
              <a:t>Use of Scratchpad</a:t>
            </a:r>
            <a:endParaRPr lang="en-US" dirty="0"/>
          </a:p>
        </p:txBody>
      </p:sp>
      <p:sp>
        <p:nvSpPr>
          <p:cNvPr id="3" name="Content Placeholder 2"/>
          <p:cNvSpPr>
            <a:spLocks noGrp="1"/>
          </p:cNvSpPr>
          <p:nvPr>
            <p:ph idx="1"/>
          </p:nvPr>
        </p:nvSpPr>
        <p:spPr>
          <a:xfrm>
            <a:off x="381000" y="762000"/>
            <a:ext cx="8153400" cy="2393950"/>
          </a:xfrm>
        </p:spPr>
        <p:txBody>
          <a:bodyPr>
            <a:noAutofit/>
          </a:bodyPr>
          <a:lstStyle/>
          <a:p>
            <a:pPr marL="0" indent="0">
              <a:buNone/>
            </a:pPr>
            <a:r>
              <a:rPr lang="en-US" sz="1200" b="1" dirty="0">
                <a:solidFill>
                  <a:srgbClr val="0000FF"/>
                </a:solidFill>
                <a:latin typeface="Consolas"/>
                <a:cs typeface="Consolas"/>
              </a:rPr>
              <a:t>__global__ void </a:t>
            </a:r>
            <a:r>
              <a:rPr lang="en-US" sz="1200" dirty="0" err="1" smtClean="0">
                <a:latin typeface="Consolas"/>
                <a:cs typeface="Consolas"/>
              </a:rPr>
              <a:t>transposescratchpad</a:t>
            </a:r>
            <a:r>
              <a:rPr lang="en-US" sz="1200" dirty="0" smtClean="0">
                <a:latin typeface="Consolas"/>
                <a:cs typeface="Consolas"/>
              </a:rPr>
              <a:t> </a:t>
            </a:r>
            <a:r>
              <a:rPr lang="en-US" sz="1200" dirty="0">
                <a:latin typeface="Consolas"/>
                <a:cs typeface="Consolas"/>
              </a:rPr>
              <a:t>(</a:t>
            </a:r>
            <a:r>
              <a:rPr lang="en-US" sz="1200" b="1" dirty="0">
                <a:solidFill>
                  <a:srgbClr val="0000FF"/>
                </a:solidFill>
                <a:latin typeface="Consolas"/>
                <a:cs typeface="Consolas"/>
              </a:rPr>
              <a:t>float</a:t>
            </a:r>
            <a:r>
              <a:rPr lang="en-US" sz="1200" dirty="0">
                <a:solidFill>
                  <a:srgbClr val="0000FF"/>
                </a:solidFill>
                <a:latin typeface="Consolas"/>
                <a:cs typeface="Consolas"/>
              </a:rPr>
              <a:t> </a:t>
            </a:r>
            <a:r>
              <a:rPr lang="en-US" sz="1200" dirty="0">
                <a:latin typeface="Consolas"/>
                <a:cs typeface="Consolas"/>
              </a:rPr>
              <a:t>*</a:t>
            </a:r>
            <a:r>
              <a:rPr lang="en-US" sz="1200" dirty="0" err="1">
                <a:latin typeface="Consolas"/>
                <a:cs typeface="Consolas"/>
              </a:rPr>
              <a:t>odata</a:t>
            </a:r>
            <a:r>
              <a:rPr lang="en-US" sz="1200" dirty="0">
                <a:latin typeface="Consolas"/>
                <a:cs typeface="Consolas"/>
              </a:rPr>
              <a:t>, </a:t>
            </a:r>
            <a:r>
              <a:rPr lang="en-US" sz="1200" b="1" dirty="0">
                <a:solidFill>
                  <a:srgbClr val="0000FF"/>
                </a:solidFill>
                <a:latin typeface="Consolas"/>
                <a:cs typeface="Consolas"/>
              </a:rPr>
              <a:t>float</a:t>
            </a:r>
            <a:r>
              <a:rPr lang="en-US" sz="1200" dirty="0">
                <a:solidFill>
                  <a:srgbClr val="0000FF"/>
                </a:solidFill>
                <a:latin typeface="Consolas"/>
                <a:cs typeface="Consolas"/>
              </a:rPr>
              <a:t> </a:t>
            </a:r>
            <a:r>
              <a:rPr lang="en-US" sz="1200" dirty="0">
                <a:latin typeface="Consolas"/>
                <a:cs typeface="Consolas"/>
              </a:rPr>
              <a:t>*</a:t>
            </a:r>
            <a:r>
              <a:rPr lang="en-US" sz="1200" dirty="0" err="1">
                <a:latin typeface="Consolas"/>
                <a:cs typeface="Consolas"/>
              </a:rPr>
              <a:t>idata</a:t>
            </a: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a:latin typeface="Consolas"/>
                <a:cs typeface="Consolas"/>
              </a:rPr>
              <a:t>width,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smtClean="0">
                <a:latin typeface="Consolas"/>
                <a:cs typeface="Consolas"/>
              </a:rPr>
              <a:t>height)</a:t>
            </a:r>
            <a:endParaRPr lang="en-US" sz="1200" dirty="0">
              <a:latin typeface="Consolas"/>
              <a:cs typeface="Consolas"/>
            </a:endParaRPr>
          </a:p>
          <a:p>
            <a:pPr marL="0" indent="0">
              <a:buNone/>
            </a:pPr>
            <a:r>
              <a:rPr lang="en-US" sz="1200" dirty="0">
                <a:latin typeface="Consolas"/>
                <a:cs typeface="Consolas"/>
              </a:rPr>
              <a:t>{</a:t>
            </a:r>
          </a:p>
          <a:p>
            <a:pPr marL="0" indent="0">
              <a:buNone/>
            </a:pPr>
            <a:r>
              <a:rPr lang="en-US" sz="1200" dirty="0">
                <a:latin typeface="Consolas"/>
                <a:cs typeface="Consolas"/>
              </a:rPr>
              <a:t> </a:t>
            </a:r>
            <a:r>
              <a:rPr lang="en-US" sz="1200" b="1" dirty="0">
                <a:solidFill>
                  <a:srgbClr val="0000FF"/>
                </a:solidFill>
                <a:latin typeface="Consolas"/>
                <a:cs typeface="Consolas"/>
              </a:rPr>
              <a:t> __shared__ float </a:t>
            </a:r>
            <a:r>
              <a:rPr lang="en-US" sz="1200" dirty="0">
                <a:latin typeface="Consolas"/>
                <a:cs typeface="Consolas"/>
              </a:rPr>
              <a:t>tile[TILE_DIM][</a:t>
            </a:r>
            <a:r>
              <a:rPr lang="en-US" sz="1200" dirty="0" smtClean="0">
                <a:latin typeface="Consolas"/>
                <a:cs typeface="Consolas"/>
              </a:rPr>
              <a:t>TILE_DIM];</a:t>
            </a:r>
            <a:endParaRPr lang="en-US" sz="1200" dirty="0">
              <a:latin typeface="Consolas"/>
              <a:cs typeface="Consolas"/>
            </a:endParaRPr>
          </a:p>
          <a:p>
            <a:pPr marL="0" indent="0">
              <a:buNone/>
            </a:pPr>
            <a:endParaRPr lang="en-US" sz="1200" dirty="0">
              <a:latin typeface="Consolas"/>
              <a:cs typeface="Consolas"/>
            </a:endParaRP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blockIdx.x</a:t>
            </a:r>
            <a:r>
              <a:rPr lang="en-US" sz="1200" dirty="0">
                <a:latin typeface="Consolas"/>
                <a:cs typeface="Consolas"/>
              </a:rPr>
              <a:t> * TILE_DIM + </a:t>
            </a:r>
            <a:r>
              <a:rPr lang="en-US" sz="1200" dirty="0" err="1">
                <a:latin typeface="Consolas"/>
                <a:cs typeface="Consolas"/>
              </a:rPr>
              <a:t>threadIdx.x</a:t>
            </a:r>
            <a:r>
              <a:rPr lang="en-US" sz="1200" dirty="0">
                <a:latin typeface="Consolas"/>
                <a:cs typeface="Consolas"/>
              </a:rPr>
              <a:t>;</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yIndex</a:t>
            </a:r>
            <a:r>
              <a:rPr lang="en-US" sz="1200" dirty="0">
                <a:latin typeface="Consolas"/>
                <a:cs typeface="Consolas"/>
              </a:rPr>
              <a:t> = </a:t>
            </a:r>
            <a:r>
              <a:rPr lang="en-US" sz="1200" dirty="0" err="1">
                <a:latin typeface="Consolas"/>
                <a:cs typeface="Consolas"/>
              </a:rPr>
              <a:t>blockIdx.y</a:t>
            </a:r>
            <a:r>
              <a:rPr lang="en-US" sz="1200" dirty="0">
                <a:latin typeface="Consolas"/>
                <a:cs typeface="Consolas"/>
              </a:rPr>
              <a:t> * TILE_DIM + </a:t>
            </a:r>
            <a:r>
              <a:rPr lang="en-US" sz="1200" dirty="0" err="1">
                <a:latin typeface="Consolas"/>
                <a:cs typeface="Consolas"/>
              </a:rPr>
              <a:t>threadIdx.y</a:t>
            </a:r>
            <a:r>
              <a:rPr lang="en-US" sz="1200" dirty="0">
                <a:latin typeface="Consolas"/>
                <a:cs typeface="Consolas"/>
              </a:rPr>
              <a:t>;  </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index_in</a:t>
            </a:r>
            <a:r>
              <a:rPr lang="en-US" sz="1200" dirty="0">
                <a:latin typeface="Consolas"/>
                <a:cs typeface="Consolas"/>
              </a:rPr>
              <a:t> =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yIndex</a:t>
            </a:r>
            <a:r>
              <a:rPr lang="en-US" sz="1200" dirty="0">
                <a:latin typeface="Consolas"/>
                <a:cs typeface="Consolas"/>
              </a:rPr>
              <a:t>)*width;</a:t>
            </a:r>
          </a:p>
          <a:p>
            <a:pPr marL="0" indent="0">
              <a:buNone/>
            </a:pPr>
            <a:endParaRPr lang="en-US" sz="1200" dirty="0">
              <a:latin typeface="Consolas"/>
              <a:cs typeface="Consolas"/>
            </a:endParaRPr>
          </a:p>
          <a:p>
            <a:pPr marL="0" indent="0">
              <a:buNone/>
            </a:pPr>
            <a:r>
              <a:rPr lang="en-US" sz="1200" dirty="0">
                <a:latin typeface="Consolas"/>
                <a:cs typeface="Consolas"/>
              </a:rPr>
              <a:t>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blockIdx.y</a:t>
            </a:r>
            <a:r>
              <a:rPr lang="en-US" sz="1200" dirty="0">
                <a:latin typeface="Consolas"/>
                <a:cs typeface="Consolas"/>
              </a:rPr>
              <a:t> * TILE_DIM + </a:t>
            </a:r>
            <a:r>
              <a:rPr lang="en-US" sz="1200" dirty="0" err="1">
                <a:latin typeface="Consolas"/>
                <a:cs typeface="Consolas"/>
              </a:rPr>
              <a:t>threadIdx.x</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yIndex</a:t>
            </a:r>
            <a:r>
              <a:rPr lang="en-US" sz="1200" dirty="0">
                <a:latin typeface="Consolas"/>
                <a:cs typeface="Consolas"/>
              </a:rPr>
              <a:t> = </a:t>
            </a:r>
            <a:r>
              <a:rPr lang="en-US" sz="1200" dirty="0" err="1">
                <a:latin typeface="Consolas"/>
                <a:cs typeface="Consolas"/>
              </a:rPr>
              <a:t>blockIdx.x</a:t>
            </a:r>
            <a:r>
              <a:rPr lang="en-US" sz="1200" dirty="0">
                <a:latin typeface="Consolas"/>
                <a:cs typeface="Consolas"/>
              </a:rPr>
              <a:t> * TILE_DIM + </a:t>
            </a:r>
            <a:r>
              <a:rPr lang="en-US" sz="1200" dirty="0" err="1">
                <a:latin typeface="Consolas"/>
                <a:cs typeface="Consolas"/>
              </a:rPr>
              <a:t>threadIdx.y</a:t>
            </a:r>
            <a:r>
              <a:rPr lang="en-US" sz="1200" dirty="0">
                <a:latin typeface="Consolas"/>
                <a:cs typeface="Consolas"/>
              </a:rPr>
              <a:t>;</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index_out</a:t>
            </a:r>
            <a:r>
              <a:rPr lang="en-US" sz="1200" dirty="0">
                <a:latin typeface="Consolas"/>
                <a:cs typeface="Consolas"/>
              </a:rPr>
              <a:t> =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yIndex</a:t>
            </a:r>
            <a:r>
              <a:rPr lang="en-US" sz="1200" dirty="0">
                <a:latin typeface="Consolas"/>
                <a:cs typeface="Consolas"/>
              </a:rPr>
              <a:t>)*height;</a:t>
            </a:r>
          </a:p>
          <a:p>
            <a:pPr marL="0" indent="0">
              <a:buNone/>
            </a:pPr>
            <a:endParaRPr lang="en-US" sz="1200" dirty="0">
              <a:latin typeface="Consolas"/>
              <a:cs typeface="Consolas"/>
            </a:endParaRPr>
          </a:p>
          <a:p>
            <a:pPr marL="0" indent="0">
              <a:buNone/>
            </a:pPr>
            <a:r>
              <a:rPr lang="en-US" sz="1200" dirty="0" smtClean="0">
                <a:latin typeface="Consolas"/>
                <a:cs typeface="Consolas"/>
              </a:rPr>
              <a:t>  </a:t>
            </a:r>
            <a:r>
              <a:rPr lang="en-US" sz="1200" b="1" dirty="0" smtClean="0">
                <a:solidFill>
                  <a:srgbClr val="0000FF"/>
                </a:solidFill>
                <a:latin typeface="Consolas"/>
                <a:cs typeface="Consolas"/>
              </a:rPr>
              <a:t>for</a:t>
            </a:r>
            <a:r>
              <a:rPr lang="en-US" sz="1200" dirty="0" smtClean="0">
                <a:solidFill>
                  <a:srgbClr val="0000FF"/>
                </a:solidFill>
                <a:latin typeface="Consolas"/>
                <a:cs typeface="Consolas"/>
              </a:rPr>
              <a:t> </a:t>
            </a:r>
            <a:r>
              <a:rPr lang="en-US" sz="1200" dirty="0">
                <a:latin typeface="Consolas"/>
                <a:cs typeface="Consolas"/>
              </a:rPr>
              <a:t>(</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a:t>
            </a:r>
            <a:r>
              <a:rPr lang="en-US" sz="1200" dirty="0">
                <a:latin typeface="Consolas"/>
                <a:cs typeface="Consolas"/>
              </a:rPr>
              <a:t>=0; </a:t>
            </a:r>
            <a:r>
              <a:rPr lang="en-US" sz="1200" dirty="0" err="1">
                <a:latin typeface="Consolas"/>
                <a:cs typeface="Consolas"/>
              </a:rPr>
              <a:t>i</a:t>
            </a:r>
            <a:r>
              <a:rPr lang="en-US" sz="1200" dirty="0">
                <a:latin typeface="Consolas"/>
                <a:cs typeface="Consolas"/>
              </a:rPr>
              <a:t>&lt;TILE_DIM; </a:t>
            </a:r>
            <a:r>
              <a:rPr lang="en-US" sz="1200" dirty="0" err="1">
                <a:latin typeface="Consolas"/>
                <a:cs typeface="Consolas"/>
              </a:rPr>
              <a:t>i</a:t>
            </a:r>
            <a:r>
              <a:rPr lang="en-US" sz="1200" dirty="0">
                <a:latin typeface="Consolas"/>
                <a:cs typeface="Consolas"/>
              </a:rPr>
              <a:t>+=BLOCK_ROWS) {</a:t>
            </a:r>
          </a:p>
          <a:p>
            <a:pPr marL="0" indent="0">
              <a:buNone/>
            </a:pPr>
            <a:r>
              <a:rPr lang="en-US" sz="1200" dirty="0">
                <a:latin typeface="Consolas"/>
                <a:cs typeface="Consolas"/>
              </a:rPr>
              <a:t>    </a:t>
            </a:r>
            <a:r>
              <a:rPr lang="en-US" sz="1200" dirty="0" smtClean="0">
                <a:latin typeface="Consolas"/>
                <a:cs typeface="Consolas"/>
              </a:rPr>
              <a:t>tile</a:t>
            </a:r>
            <a:r>
              <a:rPr lang="en-US" sz="1200" dirty="0">
                <a:latin typeface="Consolas"/>
                <a:cs typeface="Consolas"/>
              </a:rPr>
              <a:t>[</a:t>
            </a:r>
            <a:r>
              <a:rPr lang="en-US" sz="1200" dirty="0" err="1">
                <a:latin typeface="Consolas"/>
                <a:cs typeface="Consolas"/>
              </a:rPr>
              <a:t>threadIdx.y+i</a:t>
            </a:r>
            <a:r>
              <a:rPr lang="en-US" sz="1200" dirty="0">
                <a:latin typeface="Consolas"/>
                <a:cs typeface="Consolas"/>
              </a:rPr>
              <a:t>][</a:t>
            </a:r>
            <a:r>
              <a:rPr lang="en-US" sz="1200" dirty="0" err="1">
                <a:latin typeface="Consolas"/>
                <a:cs typeface="Consolas"/>
              </a:rPr>
              <a:t>threadIdx.x</a:t>
            </a:r>
            <a:r>
              <a:rPr lang="en-US" sz="1200" dirty="0">
                <a:latin typeface="Consolas"/>
                <a:cs typeface="Consolas"/>
              </a:rPr>
              <a:t>] = </a:t>
            </a:r>
            <a:r>
              <a:rPr lang="en-US" sz="1200" dirty="0" err="1">
                <a:latin typeface="Consolas"/>
                <a:cs typeface="Consolas"/>
              </a:rPr>
              <a:t>idata</a:t>
            </a:r>
            <a:r>
              <a:rPr lang="en-US" sz="1200" dirty="0">
                <a:latin typeface="Consolas"/>
                <a:cs typeface="Consolas"/>
              </a:rPr>
              <a:t>[</a:t>
            </a:r>
            <a:r>
              <a:rPr lang="en-US" sz="1200" dirty="0" err="1">
                <a:latin typeface="Consolas"/>
                <a:cs typeface="Consolas"/>
              </a:rPr>
              <a:t>index_in+i</a:t>
            </a:r>
            <a:r>
              <a:rPr lang="en-US" sz="1200" dirty="0">
                <a:latin typeface="Consolas"/>
                <a:cs typeface="Consolas"/>
              </a:rPr>
              <a:t>*width];</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smtClean="0">
                <a:latin typeface="Consolas"/>
                <a:cs typeface="Consolas"/>
              </a:rPr>
              <a:t>__</a:t>
            </a:r>
            <a:r>
              <a:rPr lang="en-US" sz="1200" dirty="0" err="1" smtClean="0">
                <a:latin typeface="Consolas"/>
                <a:cs typeface="Consolas"/>
              </a:rPr>
              <a:t>syncthreads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b="1" dirty="0" smtClean="0">
                <a:solidFill>
                  <a:srgbClr val="0000FF"/>
                </a:solidFill>
                <a:latin typeface="Consolas"/>
                <a:cs typeface="Consolas"/>
              </a:rPr>
              <a:t>for</a:t>
            </a:r>
            <a:r>
              <a:rPr lang="en-US" sz="1200" dirty="0" smtClean="0">
                <a:solidFill>
                  <a:srgbClr val="0000FF"/>
                </a:solidFill>
                <a:latin typeface="Consolas"/>
                <a:cs typeface="Consolas"/>
              </a:rPr>
              <a:t> </a:t>
            </a:r>
            <a:r>
              <a:rPr lang="en-US" sz="1200" dirty="0">
                <a:latin typeface="Consolas"/>
                <a:cs typeface="Consolas"/>
              </a:rPr>
              <a:t>(</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a:t>
            </a:r>
            <a:r>
              <a:rPr lang="en-US" sz="1200" dirty="0">
                <a:latin typeface="Consolas"/>
                <a:cs typeface="Consolas"/>
              </a:rPr>
              <a:t>=0; </a:t>
            </a:r>
            <a:r>
              <a:rPr lang="en-US" sz="1200" dirty="0" err="1">
                <a:latin typeface="Consolas"/>
                <a:cs typeface="Consolas"/>
              </a:rPr>
              <a:t>i</a:t>
            </a:r>
            <a:r>
              <a:rPr lang="en-US" sz="1200" dirty="0">
                <a:latin typeface="Consolas"/>
                <a:cs typeface="Consolas"/>
              </a:rPr>
              <a:t>&lt;TILE_DIM; </a:t>
            </a:r>
            <a:r>
              <a:rPr lang="en-US" sz="1200" dirty="0" err="1">
                <a:latin typeface="Consolas"/>
                <a:cs typeface="Consolas"/>
              </a:rPr>
              <a:t>i</a:t>
            </a:r>
            <a:r>
              <a:rPr lang="en-US" sz="1200" dirty="0">
                <a:latin typeface="Consolas"/>
                <a:cs typeface="Consolas"/>
              </a:rPr>
              <a:t>+=BLOCK_ROWS) {</a:t>
            </a:r>
          </a:p>
          <a:p>
            <a:pPr marL="0" indent="0">
              <a:buNone/>
            </a:pPr>
            <a:r>
              <a:rPr lang="en-US" sz="1200" dirty="0">
                <a:latin typeface="Consolas"/>
                <a:cs typeface="Consolas"/>
              </a:rPr>
              <a:t>    </a:t>
            </a:r>
            <a:r>
              <a:rPr lang="en-US" sz="1200" dirty="0" err="1" smtClean="0">
                <a:latin typeface="Consolas"/>
                <a:cs typeface="Consolas"/>
              </a:rPr>
              <a:t>odata</a:t>
            </a:r>
            <a:r>
              <a:rPr lang="en-US" sz="1200" dirty="0">
                <a:latin typeface="Consolas"/>
                <a:cs typeface="Consolas"/>
              </a:rPr>
              <a:t>[</a:t>
            </a:r>
            <a:r>
              <a:rPr lang="en-US" sz="1200" dirty="0" err="1">
                <a:latin typeface="Consolas"/>
                <a:cs typeface="Consolas"/>
              </a:rPr>
              <a:t>index_out+i</a:t>
            </a:r>
            <a:r>
              <a:rPr lang="en-US" sz="1200" dirty="0">
                <a:latin typeface="Consolas"/>
                <a:cs typeface="Consolas"/>
              </a:rPr>
              <a:t>*height] = tile[</a:t>
            </a:r>
            <a:r>
              <a:rPr lang="en-US" sz="1200" dirty="0" err="1">
                <a:latin typeface="Consolas"/>
                <a:cs typeface="Consolas"/>
              </a:rPr>
              <a:t>threadIdx.x</a:t>
            </a:r>
            <a:r>
              <a:rPr lang="en-US" sz="1200" dirty="0">
                <a:latin typeface="Consolas"/>
                <a:cs typeface="Consolas"/>
              </a:rPr>
              <a:t>][</a:t>
            </a:r>
            <a:r>
              <a:rPr lang="en-US" sz="1200" dirty="0" err="1">
                <a:latin typeface="Consolas"/>
                <a:cs typeface="Consolas"/>
              </a:rPr>
              <a:t>threadIdx.y+i</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a:t>
            </a:r>
            <a:endParaRPr lang="en-US" sz="1200" dirty="0">
              <a:latin typeface="Consolas"/>
              <a:cs typeface="Consolas"/>
            </a:endParaRPr>
          </a:p>
          <a:p>
            <a:pPr marL="0" indent="0">
              <a:buNone/>
            </a:pPr>
            <a:r>
              <a:rPr lang="en-US" sz="1200" dirty="0">
                <a:latin typeface="Consolas"/>
                <a:cs typeface="Consolas"/>
              </a:rPr>
              <a:t>}</a:t>
            </a:r>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49</a:t>
            </a:fld>
            <a:endParaRPr lang="en-US"/>
          </a:p>
        </p:txBody>
      </p:sp>
    </p:spTree>
    <p:extLst>
      <p:ext uri="{BB962C8B-B14F-4D97-AF65-F5344CB8AC3E}">
        <p14:creationId xmlns:p14="http://schemas.microsoft.com/office/powerpoint/2010/main" val="226260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US" dirty="0" smtClean="0"/>
              <a:t>Some Example PTX Syntax</a:t>
            </a:r>
            <a:endParaRPr lang="en-US" dirty="0"/>
          </a:p>
        </p:txBody>
      </p:sp>
      <p:sp>
        <p:nvSpPr>
          <p:cNvPr id="3" name="Content Placeholder 2"/>
          <p:cNvSpPr>
            <a:spLocks noGrp="1"/>
          </p:cNvSpPr>
          <p:nvPr>
            <p:ph idx="1"/>
          </p:nvPr>
        </p:nvSpPr>
        <p:spPr>
          <a:xfrm>
            <a:off x="457200" y="990600"/>
            <a:ext cx="8229600" cy="5289550"/>
          </a:xfrm>
        </p:spPr>
        <p:txBody>
          <a:bodyPr>
            <a:noAutofit/>
          </a:bodyPr>
          <a:lstStyle/>
          <a:p>
            <a:r>
              <a:rPr lang="en-US" sz="1600" dirty="0"/>
              <a:t>Registers </a:t>
            </a:r>
            <a:r>
              <a:rPr lang="en-US" sz="1600" dirty="0" smtClean="0"/>
              <a:t>declared with a type:</a:t>
            </a:r>
            <a:endParaRPr lang="en-US" sz="1600" dirty="0"/>
          </a:p>
          <a:p>
            <a:pPr marL="0" indent="0">
              <a:buNone/>
            </a:pPr>
            <a:r>
              <a:rPr lang="en-US" sz="1600" dirty="0" smtClean="0">
                <a:latin typeface="Consolas"/>
                <a:cs typeface="Consolas"/>
              </a:rPr>
              <a:t>   .</a:t>
            </a:r>
            <a:r>
              <a:rPr lang="en-US" sz="1600" dirty="0" err="1">
                <a:latin typeface="Consolas"/>
                <a:cs typeface="Consolas"/>
              </a:rPr>
              <a:t>reg</a:t>
            </a:r>
            <a:r>
              <a:rPr lang="en-US" sz="1600" dirty="0">
                <a:latin typeface="Consolas"/>
                <a:cs typeface="Consolas"/>
              </a:rPr>
              <a:t> .</a:t>
            </a:r>
            <a:r>
              <a:rPr lang="en-US" sz="1600" dirty="0" err="1">
                <a:latin typeface="Consolas"/>
                <a:cs typeface="Consolas"/>
              </a:rPr>
              <a:t>pred</a:t>
            </a:r>
            <a:r>
              <a:rPr lang="en-US" sz="1600" dirty="0">
                <a:latin typeface="Consolas"/>
                <a:cs typeface="Consolas"/>
              </a:rPr>
              <a:t>  p, q, r;</a:t>
            </a:r>
          </a:p>
          <a:p>
            <a:pPr marL="0" indent="0">
              <a:buNone/>
            </a:pPr>
            <a:r>
              <a:rPr lang="en-US" sz="1600" dirty="0">
                <a:latin typeface="Consolas"/>
                <a:cs typeface="Consolas"/>
              </a:rPr>
              <a:t>   </a:t>
            </a:r>
            <a:r>
              <a:rPr lang="en-US" sz="1600" dirty="0" smtClean="0">
                <a:latin typeface="Consolas"/>
                <a:cs typeface="Consolas"/>
              </a:rPr>
              <a:t>.</a:t>
            </a:r>
            <a:r>
              <a:rPr lang="en-US" sz="1600" dirty="0" err="1">
                <a:latin typeface="Consolas"/>
                <a:cs typeface="Consolas"/>
              </a:rPr>
              <a:t>reg</a:t>
            </a:r>
            <a:r>
              <a:rPr lang="en-US" sz="1600" dirty="0">
                <a:latin typeface="Consolas"/>
                <a:cs typeface="Consolas"/>
              </a:rPr>
              <a:t> .u16 </a:t>
            </a:r>
            <a:r>
              <a:rPr lang="en-US" sz="1600" dirty="0" smtClean="0">
                <a:latin typeface="Consolas"/>
                <a:cs typeface="Consolas"/>
              </a:rPr>
              <a:t>  r1</a:t>
            </a:r>
            <a:r>
              <a:rPr lang="en-US" sz="1600" dirty="0">
                <a:latin typeface="Consolas"/>
                <a:cs typeface="Consolas"/>
              </a:rPr>
              <a:t>, r2;</a:t>
            </a:r>
          </a:p>
          <a:p>
            <a:pPr marL="0" indent="0">
              <a:buNone/>
            </a:pPr>
            <a:r>
              <a:rPr lang="en-US" sz="1600" dirty="0">
                <a:latin typeface="Consolas"/>
                <a:cs typeface="Consolas"/>
              </a:rPr>
              <a:t>   </a:t>
            </a:r>
            <a:r>
              <a:rPr lang="en-US" sz="1600" dirty="0" smtClean="0">
                <a:latin typeface="Consolas"/>
                <a:cs typeface="Consolas"/>
              </a:rPr>
              <a:t>.</a:t>
            </a:r>
            <a:r>
              <a:rPr lang="en-US" sz="1600" dirty="0" err="1">
                <a:latin typeface="Consolas"/>
                <a:cs typeface="Consolas"/>
              </a:rPr>
              <a:t>reg</a:t>
            </a:r>
            <a:r>
              <a:rPr lang="en-US" sz="1600" dirty="0">
                <a:latin typeface="Consolas"/>
                <a:cs typeface="Consolas"/>
              </a:rPr>
              <a:t> .f64  </a:t>
            </a:r>
            <a:r>
              <a:rPr lang="en-US" sz="1600" dirty="0" smtClean="0">
                <a:latin typeface="Consolas"/>
                <a:cs typeface="Consolas"/>
              </a:rPr>
              <a:t> f1</a:t>
            </a:r>
            <a:r>
              <a:rPr lang="en-US" sz="1600" dirty="0">
                <a:latin typeface="Consolas"/>
                <a:cs typeface="Consolas"/>
              </a:rPr>
              <a:t>, f2;</a:t>
            </a:r>
          </a:p>
          <a:p>
            <a:r>
              <a:rPr lang="en-US" sz="1600" dirty="0"/>
              <a:t>ALU </a:t>
            </a:r>
            <a:r>
              <a:rPr lang="en-US" sz="1600" dirty="0" smtClean="0"/>
              <a:t>operations</a:t>
            </a:r>
            <a:r>
              <a:rPr lang="en-US" sz="1600" dirty="0"/>
              <a:t> </a:t>
            </a:r>
            <a:endParaRPr lang="en-US" sz="1600" dirty="0" smtClean="0"/>
          </a:p>
          <a:p>
            <a:pPr marL="0" indent="0">
              <a:buNone/>
            </a:pPr>
            <a:r>
              <a:rPr lang="en-US" sz="1600" dirty="0" smtClean="0">
                <a:latin typeface="Consolas"/>
                <a:cs typeface="Consolas"/>
              </a:rPr>
              <a:t>   add.u32 x, y, z;       </a:t>
            </a:r>
            <a:r>
              <a:rPr lang="en-US" sz="1600" i="1" dirty="0" smtClean="0">
                <a:solidFill>
                  <a:srgbClr val="008000"/>
                </a:solidFill>
                <a:latin typeface="Consolas"/>
                <a:cs typeface="Consolas"/>
              </a:rPr>
              <a:t>// x = y + z</a:t>
            </a:r>
          </a:p>
          <a:p>
            <a:pPr marL="0" indent="0">
              <a:buNone/>
            </a:pPr>
            <a:r>
              <a:rPr lang="en-US" sz="1600" dirty="0" smtClean="0">
                <a:latin typeface="Consolas"/>
                <a:cs typeface="Consolas"/>
              </a:rPr>
              <a:t>   mad.lo.s32 d, a, b, c; </a:t>
            </a:r>
            <a:r>
              <a:rPr lang="en-US" sz="1600" i="1" dirty="0" smtClean="0">
                <a:solidFill>
                  <a:srgbClr val="008000"/>
                </a:solidFill>
                <a:latin typeface="Consolas"/>
                <a:cs typeface="Consolas"/>
              </a:rPr>
              <a:t>// d = a*b + c</a:t>
            </a:r>
            <a:endParaRPr lang="en-US" sz="1600" i="1" dirty="0">
              <a:solidFill>
                <a:srgbClr val="008000"/>
              </a:solidFill>
              <a:latin typeface="Consolas"/>
              <a:cs typeface="Consolas"/>
            </a:endParaRPr>
          </a:p>
          <a:p>
            <a:r>
              <a:rPr lang="en-US" sz="1600" dirty="0" smtClean="0"/>
              <a:t>Memory operations</a:t>
            </a:r>
            <a:r>
              <a:rPr lang="en-US" sz="1600" dirty="0"/>
              <a:t>:</a:t>
            </a:r>
          </a:p>
          <a:p>
            <a:pPr marL="0" indent="0">
              <a:buNone/>
            </a:pPr>
            <a:r>
              <a:rPr lang="en-US" sz="1600" dirty="0">
                <a:latin typeface="Consolas"/>
                <a:cs typeface="Consolas"/>
              </a:rPr>
              <a:t> </a:t>
            </a:r>
            <a:r>
              <a:rPr lang="en-US" sz="1600" dirty="0" smtClean="0">
                <a:latin typeface="Consolas"/>
                <a:cs typeface="Consolas"/>
              </a:rPr>
              <a:t>  ld.global.f32 f, [a]; </a:t>
            </a:r>
            <a:endParaRPr lang="en-US" sz="1600" dirty="0">
              <a:latin typeface="Consolas"/>
              <a:cs typeface="Consolas"/>
            </a:endParaRPr>
          </a:p>
          <a:p>
            <a:pPr marL="0" indent="0">
              <a:buNone/>
            </a:pPr>
            <a:r>
              <a:rPr lang="en-US" sz="1600" dirty="0">
                <a:latin typeface="Consolas"/>
                <a:cs typeface="Consolas"/>
              </a:rPr>
              <a:t>   </a:t>
            </a:r>
            <a:r>
              <a:rPr lang="en-US" sz="1600" dirty="0" smtClean="0">
                <a:latin typeface="Consolas"/>
                <a:cs typeface="Consolas"/>
              </a:rPr>
              <a:t>ld.shared.u32 g, [b];</a:t>
            </a:r>
          </a:p>
          <a:p>
            <a:pPr marL="0" indent="0">
              <a:buNone/>
            </a:pPr>
            <a:r>
              <a:rPr lang="en-US" sz="1600" dirty="0">
                <a:latin typeface="Consolas"/>
                <a:cs typeface="Consolas"/>
              </a:rPr>
              <a:t> </a:t>
            </a:r>
            <a:r>
              <a:rPr lang="en-US" sz="1600" dirty="0" smtClean="0">
                <a:latin typeface="Consolas"/>
                <a:cs typeface="Consolas"/>
              </a:rPr>
              <a:t>  st.local.f64  [c], h</a:t>
            </a:r>
          </a:p>
          <a:p>
            <a:r>
              <a:rPr lang="en-US" sz="1600" dirty="0" smtClean="0"/>
              <a:t>Compare and branch operations</a:t>
            </a:r>
            <a:r>
              <a:rPr lang="en-US" sz="1600" dirty="0"/>
              <a:t>:</a:t>
            </a:r>
          </a:p>
          <a:p>
            <a:pPr marL="0" indent="0">
              <a:buNone/>
            </a:pPr>
            <a:r>
              <a:rPr lang="en-US" sz="1600" dirty="0">
                <a:latin typeface="Consolas"/>
                <a:cs typeface="Consolas"/>
              </a:rPr>
              <a:t>   </a:t>
            </a:r>
            <a:r>
              <a:rPr lang="en-US" sz="1600" dirty="0" smtClean="0">
                <a:latin typeface="Consolas"/>
                <a:cs typeface="Consolas"/>
              </a:rPr>
              <a:t>   setp.eq.f32 p, y, 0;  </a:t>
            </a:r>
            <a:r>
              <a:rPr lang="en-US" sz="1600" i="1" dirty="0" smtClean="0">
                <a:solidFill>
                  <a:srgbClr val="008000"/>
                </a:solidFill>
                <a:latin typeface="Consolas"/>
                <a:cs typeface="Consolas"/>
              </a:rPr>
              <a:t>// is y equal to zero? </a:t>
            </a:r>
            <a:endParaRPr lang="en-US" sz="1600" i="1" dirty="0">
              <a:solidFill>
                <a:srgbClr val="008000"/>
              </a:solidFill>
              <a:latin typeface="Consolas"/>
              <a:cs typeface="Consolas"/>
            </a:endParaRPr>
          </a:p>
          <a:p>
            <a:pPr marL="0" indent="0">
              <a:buNone/>
            </a:pPr>
            <a:r>
              <a:rPr lang="en-US" sz="1600" dirty="0">
                <a:latin typeface="Consolas"/>
                <a:cs typeface="Consolas"/>
              </a:rPr>
              <a:t>   </a:t>
            </a:r>
            <a:r>
              <a:rPr lang="en-US" sz="1600" dirty="0" smtClean="0">
                <a:latin typeface="Consolas"/>
                <a:cs typeface="Consolas"/>
              </a:rPr>
              <a:t>@p bra L1  </a:t>
            </a:r>
            <a:r>
              <a:rPr lang="en-US" sz="1600" i="1" dirty="0" smtClean="0">
                <a:solidFill>
                  <a:srgbClr val="008000"/>
                </a:solidFill>
                <a:latin typeface="Consolas"/>
                <a:cs typeface="Consolas"/>
              </a:rPr>
              <a:t>// branch to L1 if y equal to zero</a:t>
            </a:r>
          </a:p>
          <a:p>
            <a:pPr marL="0" indent="0">
              <a:buNone/>
            </a:pPr>
            <a:endParaRPr lang="en-US" sz="1600" dirty="0" smtClean="0">
              <a:latin typeface="Consolas"/>
              <a:cs typeface="Consolas"/>
            </a:endParaRPr>
          </a:p>
          <a:p>
            <a:pPr marL="0" indent="0">
              <a:buNone/>
            </a:pPr>
            <a:endParaRPr lang="en-US" sz="1600" dirty="0" smtClean="0">
              <a:latin typeface="Consolas"/>
              <a:cs typeface="Consolas"/>
            </a:endParaRPr>
          </a:p>
          <a:p>
            <a:pPr marL="0" indent="0">
              <a:buNone/>
            </a:pPr>
            <a:endParaRPr lang="en-US" sz="1600" dirty="0"/>
          </a:p>
        </p:txBody>
      </p:sp>
    </p:spTree>
    <p:extLst>
      <p:ext uri="{BB962C8B-B14F-4D97-AF65-F5344CB8AC3E}">
        <p14:creationId xmlns:p14="http://schemas.microsoft.com/office/powerpoint/2010/main" val="186885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53" y="227807"/>
            <a:ext cx="8229600" cy="426142"/>
          </a:xfrm>
        </p:spPr>
        <p:txBody>
          <a:bodyPr/>
          <a:lstStyle/>
          <a:p>
            <a:r>
              <a:rPr lang="en-US" dirty="0" smtClean="0"/>
              <a:t>Bank Conflicts</a:t>
            </a:r>
            <a:endParaRPr lang="en-US" dirty="0"/>
          </a:p>
        </p:txBody>
      </p:sp>
      <p:sp>
        <p:nvSpPr>
          <p:cNvPr id="3" name="Content Placeholder 2"/>
          <p:cNvSpPr>
            <a:spLocks noGrp="1"/>
          </p:cNvSpPr>
          <p:nvPr>
            <p:ph idx="1"/>
          </p:nvPr>
        </p:nvSpPr>
        <p:spPr>
          <a:xfrm>
            <a:off x="457200" y="1150938"/>
            <a:ext cx="8229600" cy="4525963"/>
          </a:xfrm>
        </p:spPr>
        <p:txBody>
          <a:bodyPr>
            <a:normAutofit/>
          </a:bodyPr>
          <a:lstStyle/>
          <a:p>
            <a:r>
              <a:rPr lang="en-US" sz="2800" dirty="0" smtClean="0"/>
              <a:t>To increase bandwidth common to organize memory into multiple banks.</a:t>
            </a:r>
          </a:p>
          <a:p>
            <a:r>
              <a:rPr lang="en-US" sz="2800" dirty="0" smtClean="0"/>
              <a:t>Independent accesses to different banks can proceed in parallel</a:t>
            </a:r>
            <a:endParaRPr lang="en-US" sz="2800" dirty="0"/>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50</a:t>
            </a:fld>
            <a:endParaRPr lang="en-US"/>
          </a:p>
        </p:txBody>
      </p:sp>
      <p:sp>
        <p:nvSpPr>
          <p:cNvPr id="11" name="TextBox 10"/>
          <p:cNvSpPr txBox="1"/>
          <p:nvPr/>
        </p:nvSpPr>
        <p:spPr>
          <a:xfrm>
            <a:off x="914400" y="3276600"/>
            <a:ext cx="816186" cy="369332"/>
          </a:xfrm>
          <a:prstGeom prst="rect">
            <a:avLst/>
          </a:prstGeom>
          <a:noFill/>
        </p:spPr>
        <p:txBody>
          <a:bodyPr wrap="none" rtlCol="0">
            <a:spAutoFit/>
          </a:bodyPr>
          <a:lstStyle/>
          <a:p>
            <a:r>
              <a:rPr lang="en-US" dirty="0" smtClean="0"/>
              <a:t>Bank 0 </a:t>
            </a:r>
            <a:endParaRPr lang="en-US" dirty="0"/>
          </a:p>
        </p:txBody>
      </p:sp>
      <p:sp>
        <p:nvSpPr>
          <p:cNvPr id="12" name="TextBox 11"/>
          <p:cNvSpPr txBox="1"/>
          <p:nvPr/>
        </p:nvSpPr>
        <p:spPr>
          <a:xfrm>
            <a:off x="2003214" y="3276600"/>
            <a:ext cx="816186" cy="369332"/>
          </a:xfrm>
          <a:prstGeom prst="rect">
            <a:avLst/>
          </a:prstGeom>
          <a:noFill/>
        </p:spPr>
        <p:txBody>
          <a:bodyPr wrap="none" rtlCol="0">
            <a:spAutoFit/>
          </a:bodyPr>
          <a:lstStyle/>
          <a:p>
            <a:r>
              <a:rPr lang="en-US" dirty="0" smtClean="0"/>
              <a:t>Bank 1 </a:t>
            </a:r>
            <a:endParaRPr lang="en-US" dirty="0"/>
          </a:p>
        </p:txBody>
      </p:sp>
      <p:graphicFrame>
        <p:nvGraphicFramePr>
          <p:cNvPr id="17" name="Table 16"/>
          <p:cNvGraphicFramePr>
            <a:graphicFrameLocks noGrp="1"/>
          </p:cNvGraphicFramePr>
          <p:nvPr>
            <p:extLst/>
          </p:nvPr>
        </p:nvGraphicFramePr>
        <p:xfrm>
          <a:off x="685800"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0</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nvPr>
        </p:nvGraphicFramePr>
        <p:xfrm>
          <a:off x="1828800"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21" name="TextBox 20"/>
          <p:cNvSpPr txBox="1"/>
          <p:nvPr/>
        </p:nvSpPr>
        <p:spPr>
          <a:xfrm>
            <a:off x="0" y="5777000"/>
            <a:ext cx="3082895" cy="646331"/>
          </a:xfrm>
          <a:prstGeom prst="rect">
            <a:avLst/>
          </a:prstGeom>
          <a:noFill/>
        </p:spPr>
        <p:txBody>
          <a:bodyPr wrap="none" rtlCol="0">
            <a:spAutoFit/>
          </a:bodyPr>
          <a:lstStyle/>
          <a:p>
            <a:r>
              <a:rPr lang="en-US" dirty="0" smtClean="0">
                <a:solidFill>
                  <a:schemeClr val="tx1"/>
                </a:solidFill>
              </a:rPr>
              <a:t>Example 1:  Read 0, Read 1</a:t>
            </a:r>
          </a:p>
          <a:p>
            <a:r>
              <a:rPr lang="en-US" dirty="0" smtClean="0">
                <a:solidFill>
                  <a:schemeClr val="tx1"/>
                </a:solidFill>
              </a:rPr>
              <a:t>(can proceed in parallel)</a:t>
            </a:r>
            <a:endParaRPr lang="en-US" dirty="0">
              <a:solidFill>
                <a:schemeClr val="tx1"/>
              </a:solidFill>
            </a:endParaRPr>
          </a:p>
        </p:txBody>
      </p:sp>
      <p:sp>
        <p:nvSpPr>
          <p:cNvPr id="22" name="Rectangle 21"/>
          <p:cNvSpPr/>
          <p:nvPr/>
        </p:nvSpPr>
        <p:spPr>
          <a:xfrm>
            <a:off x="990600" y="3810000"/>
            <a:ext cx="685800"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133600" y="3810000"/>
            <a:ext cx="685800"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048000" y="3048000"/>
            <a:ext cx="0" cy="330835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108295" y="5777000"/>
            <a:ext cx="3082895" cy="646331"/>
          </a:xfrm>
          <a:prstGeom prst="rect">
            <a:avLst/>
          </a:prstGeom>
          <a:noFill/>
        </p:spPr>
        <p:txBody>
          <a:bodyPr wrap="none" rtlCol="0">
            <a:spAutoFit/>
          </a:bodyPr>
          <a:lstStyle/>
          <a:p>
            <a:r>
              <a:rPr lang="en-US" dirty="0" smtClean="0">
                <a:solidFill>
                  <a:schemeClr val="tx1"/>
                </a:solidFill>
              </a:rPr>
              <a:t>Example 2:  Read 0, Read 3</a:t>
            </a:r>
          </a:p>
          <a:p>
            <a:r>
              <a:rPr lang="en-US" dirty="0" smtClean="0">
                <a:solidFill>
                  <a:schemeClr val="tx1"/>
                </a:solidFill>
              </a:rPr>
              <a:t>(can proceed in parallel)</a:t>
            </a:r>
            <a:endParaRPr lang="en-US" dirty="0">
              <a:solidFill>
                <a:schemeClr val="tx1"/>
              </a:solidFill>
            </a:endParaRPr>
          </a:p>
        </p:txBody>
      </p:sp>
      <p:sp>
        <p:nvSpPr>
          <p:cNvPr id="27" name="TextBox 26"/>
          <p:cNvSpPr txBox="1"/>
          <p:nvPr/>
        </p:nvSpPr>
        <p:spPr>
          <a:xfrm>
            <a:off x="3657600" y="3276600"/>
            <a:ext cx="816186" cy="369332"/>
          </a:xfrm>
          <a:prstGeom prst="rect">
            <a:avLst/>
          </a:prstGeom>
          <a:noFill/>
        </p:spPr>
        <p:txBody>
          <a:bodyPr wrap="none" rtlCol="0">
            <a:spAutoFit/>
          </a:bodyPr>
          <a:lstStyle/>
          <a:p>
            <a:r>
              <a:rPr lang="en-US" dirty="0" smtClean="0"/>
              <a:t>Bank 0 </a:t>
            </a:r>
            <a:endParaRPr lang="en-US" dirty="0"/>
          </a:p>
        </p:txBody>
      </p:sp>
      <p:sp>
        <p:nvSpPr>
          <p:cNvPr id="28" name="TextBox 27"/>
          <p:cNvSpPr txBox="1"/>
          <p:nvPr/>
        </p:nvSpPr>
        <p:spPr>
          <a:xfrm>
            <a:off x="4746414" y="3276600"/>
            <a:ext cx="816186" cy="369332"/>
          </a:xfrm>
          <a:prstGeom prst="rect">
            <a:avLst/>
          </a:prstGeom>
          <a:noFill/>
        </p:spPr>
        <p:txBody>
          <a:bodyPr wrap="none" rtlCol="0">
            <a:spAutoFit/>
          </a:bodyPr>
          <a:lstStyle/>
          <a:p>
            <a:r>
              <a:rPr lang="en-US" dirty="0" smtClean="0"/>
              <a:t>Bank 1 </a:t>
            </a:r>
            <a:endParaRPr lang="en-US" dirty="0"/>
          </a:p>
        </p:txBody>
      </p:sp>
      <p:graphicFrame>
        <p:nvGraphicFramePr>
          <p:cNvPr id="29" name="Table 28"/>
          <p:cNvGraphicFramePr>
            <a:graphicFrameLocks noGrp="1"/>
          </p:cNvGraphicFramePr>
          <p:nvPr>
            <p:extLst/>
          </p:nvPr>
        </p:nvGraphicFramePr>
        <p:xfrm>
          <a:off x="3429000"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0</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0" name="Table 29"/>
          <p:cNvGraphicFramePr>
            <a:graphicFrameLocks noGrp="1"/>
          </p:cNvGraphicFramePr>
          <p:nvPr>
            <p:extLst/>
          </p:nvPr>
        </p:nvGraphicFramePr>
        <p:xfrm>
          <a:off x="4572000"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31" name="Rectangle 30"/>
          <p:cNvSpPr/>
          <p:nvPr/>
        </p:nvSpPr>
        <p:spPr>
          <a:xfrm>
            <a:off x="3733800" y="3810000"/>
            <a:ext cx="685800"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876800" y="4191000"/>
            <a:ext cx="685800"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stCxn id="22" idx="2"/>
          </p:cNvCxnSpPr>
          <p:nvPr/>
        </p:nvCxnSpPr>
        <p:spPr>
          <a:xfrm>
            <a:off x="1333500" y="41910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2438400" y="41910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076700" y="41910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2" idx="2"/>
          </p:cNvCxnSpPr>
          <p:nvPr/>
        </p:nvCxnSpPr>
        <p:spPr>
          <a:xfrm>
            <a:off x="5219700" y="4572000"/>
            <a:ext cx="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141880" y="5715000"/>
            <a:ext cx="3082895" cy="646331"/>
          </a:xfrm>
          <a:prstGeom prst="rect">
            <a:avLst/>
          </a:prstGeom>
          <a:noFill/>
        </p:spPr>
        <p:txBody>
          <a:bodyPr wrap="none" rtlCol="0">
            <a:spAutoFit/>
          </a:bodyPr>
          <a:lstStyle/>
          <a:p>
            <a:r>
              <a:rPr lang="en-US" dirty="0" smtClean="0">
                <a:solidFill>
                  <a:schemeClr val="tx1"/>
                </a:solidFill>
              </a:rPr>
              <a:t>Example 3:  Read 0, Read 2</a:t>
            </a:r>
          </a:p>
          <a:p>
            <a:r>
              <a:rPr lang="en-US" dirty="0" smtClean="0">
                <a:solidFill>
                  <a:schemeClr val="tx1"/>
                </a:solidFill>
              </a:rPr>
              <a:t>(bank conflict)</a:t>
            </a:r>
            <a:endParaRPr lang="en-US" dirty="0">
              <a:solidFill>
                <a:schemeClr val="tx1"/>
              </a:solidFill>
            </a:endParaRPr>
          </a:p>
        </p:txBody>
      </p:sp>
      <p:sp>
        <p:nvSpPr>
          <p:cNvPr id="45" name="TextBox 44"/>
          <p:cNvSpPr txBox="1"/>
          <p:nvPr/>
        </p:nvSpPr>
        <p:spPr>
          <a:xfrm>
            <a:off x="6577753" y="3276600"/>
            <a:ext cx="816186" cy="369332"/>
          </a:xfrm>
          <a:prstGeom prst="rect">
            <a:avLst/>
          </a:prstGeom>
          <a:noFill/>
        </p:spPr>
        <p:txBody>
          <a:bodyPr wrap="none" rtlCol="0">
            <a:spAutoFit/>
          </a:bodyPr>
          <a:lstStyle/>
          <a:p>
            <a:r>
              <a:rPr lang="en-US" dirty="0" smtClean="0"/>
              <a:t>Bank 0 </a:t>
            </a:r>
            <a:endParaRPr lang="en-US" dirty="0"/>
          </a:p>
        </p:txBody>
      </p:sp>
      <p:sp>
        <p:nvSpPr>
          <p:cNvPr id="46" name="TextBox 45"/>
          <p:cNvSpPr txBox="1"/>
          <p:nvPr/>
        </p:nvSpPr>
        <p:spPr>
          <a:xfrm>
            <a:off x="7666567" y="3276600"/>
            <a:ext cx="816186" cy="369332"/>
          </a:xfrm>
          <a:prstGeom prst="rect">
            <a:avLst/>
          </a:prstGeom>
          <a:noFill/>
        </p:spPr>
        <p:txBody>
          <a:bodyPr wrap="none" rtlCol="0">
            <a:spAutoFit/>
          </a:bodyPr>
          <a:lstStyle/>
          <a:p>
            <a:r>
              <a:rPr lang="en-US" dirty="0" smtClean="0"/>
              <a:t>Bank 1 </a:t>
            </a:r>
            <a:endParaRPr lang="en-US" dirty="0"/>
          </a:p>
        </p:txBody>
      </p:sp>
      <p:graphicFrame>
        <p:nvGraphicFramePr>
          <p:cNvPr id="47" name="Table 46"/>
          <p:cNvGraphicFramePr>
            <a:graphicFrameLocks noGrp="1"/>
          </p:cNvGraphicFramePr>
          <p:nvPr>
            <p:extLst/>
          </p:nvPr>
        </p:nvGraphicFramePr>
        <p:xfrm>
          <a:off x="6349153"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0</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48" name="Table 47"/>
          <p:cNvGraphicFramePr>
            <a:graphicFrameLocks noGrp="1"/>
          </p:cNvGraphicFramePr>
          <p:nvPr>
            <p:extLst/>
          </p:nvPr>
        </p:nvGraphicFramePr>
        <p:xfrm>
          <a:off x="7492153" y="3810000"/>
          <a:ext cx="990600" cy="1483360"/>
        </p:xfrm>
        <a:graphic>
          <a:graphicData uri="http://schemas.openxmlformats.org/drawingml/2006/table">
            <a:tbl>
              <a:tblPr firstRow="1" bandRow="1">
                <a:tableStyleId>{2D5ABB26-0587-4C30-8999-92F81FD0307C}</a:tableStyleId>
              </a:tblPr>
              <a:tblGrid>
                <a:gridCol w="304800"/>
                <a:gridCol w="685800"/>
              </a:tblGrid>
              <a:tr h="37084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9" name="Rectangle 48"/>
          <p:cNvSpPr/>
          <p:nvPr/>
        </p:nvSpPr>
        <p:spPr>
          <a:xfrm>
            <a:off x="6653953" y="3810000"/>
            <a:ext cx="685800" cy="3810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653953" y="4191000"/>
            <a:ext cx="685800" cy="381000"/>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6996853" y="41910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086600" y="4572000"/>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141880" y="3048000"/>
            <a:ext cx="0" cy="330835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8741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8229600" cy="1143000"/>
          </a:xfrm>
        </p:spPr>
        <p:txBody>
          <a:bodyPr/>
          <a:lstStyle/>
          <a:p>
            <a:r>
              <a:rPr lang="en-US" dirty="0" smtClean="0"/>
              <a:t>Shared Memory Bank Conflicts</a:t>
            </a:r>
            <a:endParaRPr lang="en-US" dirty="0"/>
          </a:p>
        </p:txBody>
      </p:sp>
      <p:sp>
        <p:nvSpPr>
          <p:cNvPr id="3" name="Content Placeholder 2"/>
          <p:cNvSpPr>
            <a:spLocks noGrp="1"/>
          </p:cNvSpPr>
          <p:nvPr>
            <p:ph idx="1"/>
          </p:nvPr>
        </p:nvSpPr>
        <p:spPr>
          <a:xfrm>
            <a:off x="457200" y="1524000"/>
            <a:ext cx="8229600" cy="4221163"/>
          </a:xfrm>
        </p:spPr>
        <p:txBody>
          <a:bodyPr/>
          <a:lstStyle/>
          <a:p>
            <a:pPr marL="0" indent="0">
              <a:buNone/>
            </a:pPr>
            <a:r>
              <a:rPr lang="en-US" b="1" dirty="0" smtClean="0">
                <a:solidFill>
                  <a:srgbClr val="0000FF"/>
                </a:solidFill>
                <a:latin typeface="Consolas"/>
                <a:cs typeface="Consolas"/>
              </a:rPr>
              <a:t>__shared__</a:t>
            </a:r>
            <a:r>
              <a:rPr lang="en-US" dirty="0" smtClean="0">
                <a:latin typeface="Consolas"/>
                <a:cs typeface="Consolas"/>
              </a:rPr>
              <a:t> </a:t>
            </a:r>
            <a:r>
              <a:rPr lang="en-US" b="1" dirty="0" err="1" smtClean="0">
                <a:solidFill>
                  <a:srgbClr val="0000FF"/>
                </a:solidFill>
                <a:latin typeface="Consolas"/>
                <a:cs typeface="Consolas"/>
              </a:rPr>
              <a:t>int</a:t>
            </a:r>
            <a:r>
              <a:rPr lang="en-US" dirty="0" smtClean="0">
                <a:solidFill>
                  <a:srgbClr val="0000FF"/>
                </a:solidFill>
                <a:latin typeface="Consolas"/>
                <a:cs typeface="Consolas"/>
              </a:rPr>
              <a:t> </a:t>
            </a:r>
            <a:r>
              <a:rPr lang="en-US" dirty="0" smtClean="0">
                <a:latin typeface="Consolas"/>
                <a:cs typeface="Consolas"/>
              </a:rPr>
              <a:t>A[BSIZE];</a:t>
            </a:r>
          </a:p>
          <a:p>
            <a:pPr marL="0" indent="0">
              <a:buNone/>
            </a:pPr>
            <a:r>
              <a:rPr lang="en-US" dirty="0" smtClean="0">
                <a:latin typeface="Consolas"/>
                <a:cs typeface="Consolas"/>
              </a:rPr>
              <a:t>…</a:t>
            </a:r>
          </a:p>
          <a:p>
            <a:pPr marL="0" indent="0">
              <a:buNone/>
            </a:pPr>
            <a:r>
              <a:rPr lang="en-US" dirty="0" smtClean="0">
                <a:latin typeface="Consolas"/>
                <a:cs typeface="Consolas"/>
              </a:rPr>
              <a:t>A[</a:t>
            </a:r>
            <a:r>
              <a:rPr lang="en-US" dirty="0" err="1" smtClean="0">
                <a:latin typeface="Consolas"/>
                <a:cs typeface="Consolas"/>
              </a:rPr>
              <a:t>threadIdx.x</a:t>
            </a:r>
            <a:r>
              <a:rPr lang="en-US" dirty="0" smtClean="0">
                <a:latin typeface="Consolas"/>
                <a:cs typeface="Consolas"/>
              </a:rPr>
              <a:t>] = … </a:t>
            </a:r>
            <a:r>
              <a:rPr lang="en-US" dirty="0" smtClean="0">
                <a:solidFill>
                  <a:srgbClr val="008000"/>
                </a:solidFill>
                <a:latin typeface="Consolas"/>
                <a:cs typeface="Consolas"/>
              </a:rPr>
              <a:t>// no conflicts</a:t>
            </a:r>
          </a:p>
          <a:p>
            <a:pPr marL="0" indent="0">
              <a:buNone/>
            </a:pPr>
            <a:endParaRPr lang="en-US" dirty="0">
              <a:solidFill>
                <a:srgbClr val="FF0000"/>
              </a:solidFill>
              <a:latin typeface="Consolas"/>
              <a:cs typeface="Consolas"/>
            </a:endParaRPr>
          </a:p>
          <a:p>
            <a:pPr marL="0" indent="0">
              <a:buNone/>
            </a:pPr>
            <a:endParaRPr lang="en-US" dirty="0">
              <a:solidFill>
                <a:srgbClr val="FF0000"/>
              </a:solidFill>
              <a:latin typeface="Consolas"/>
              <a:cs typeface="Consolas"/>
            </a:endParaRPr>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51</a:t>
            </a:fld>
            <a:endParaRPr lang="en-US"/>
          </a:p>
        </p:txBody>
      </p:sp>
      <p:graphicFrame>
        <p:nvGraphicFramePr>
          <p:cNvPr id="5" name="Table 4"/>
          <p:cNvGraphicFramePr>
            <a:graphicFrameLocks noGrp="1"/>
          </p:cNvGraphicFramePr>
          <p:nvPr>
            <p:extLst/>
          </p:nvPr>
        </p:nvGraphicFramePr>
        <p:xfrm>
          <a:off x="685800" y="4261803"/>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0</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nvPr>
        </p:nvGraphicFramePr>
        <p:xfrm>
          <a:off x="2286000" y="4261803"/>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nvPr>
        </p:nvGraphicFramePr>
        <p:xfrm>
          <a:off x="6400800" y="4267200"/>
          <a:ext cx="1371600" cy="175260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31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127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nvPr>
        </p:nvGraphicFramePr>
        <p:xfrm>
          <a:off x="4038600" y="4267200"/>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98</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0" name="Rectangle 9"/>
          <p:cNvSpPr/>
          <p:nvPr/>
        </p:nvSpPr>
        <p:spPr>
          <a:xfrm>
            <a:off x="1219200" y="4267200"/>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19400" y="4229100"/>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72000" y="4261803"/>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934200" y="4279900"/>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1600200" y="46482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200400" y="4642803"/>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953000" y="46609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315200" y="4660900"/>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2073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9549"/>
            <a:ext cx="8229600" cy="1143000"/>
          </a:xfrm>
        </p:spPr>
        <p:txBody>
          <a:bodyPr/>
          <a:lstStyle/>
          <a:p>
            <a:r>
              <a:rPr lang="en-US" dirty="0" smtClean="0"/>
              <a:t>Shared Memory Bank Conflicts</a:t>
            </a:r>
            <a:endParaRPr lang="en-US" dirty="0"/>
          </a:p>
        </p:txBody>
      </p:sp>
      <p:sp>
        <p:nvSpPr>
          <p:cNvPr id="3" name="Content Placeholder 2"/>
          <p:cNvSpPr>
            <a:spLocks noGrp="1"/>
          </p:cNvSpPr>
          <p:nvPr>
            <p:ph idx="1"/>
          </p:nvPr>
        </p:nvSpPr>
        <p:spPr>
          <a:xfrm>
            <a:off x="457200" y="1524000"/>
            <a:ext cx="8229600" cy="4221163"/>
          </a:xfrm>
        </p:spPr>
        <p:txBody>
          <a:bodyPr/>
          <a:lstStyle/>
          <a:p>
            <a:pPr marL="0" indent="0">
              <a:buNone/>
            </a:pPr>
            <a:r>
              <a:rPr lang="en-US" dirty="0" smtClean="0">
                <a:latin typeface="Consolas"/>
                <a:cs typeface="Consolas"/>
              </a:rPr>
              <a:t>__shared__ </a:t>
            </a:r>
            <a:r>
              <a:rPr lang="en-US" dirty="0" err="1" smtClean="0">
                <a:latin typeface="Consolas"/>
                <a:cs typeface="Consolas"/>
              </a:rPr>
              <a:t>int</a:t>
            </a:r>
            <a:r>
              <a:rPr lang="en-US" dirty="0" smtClean="0">
                <a:latin typeface="Consolas"/>
                <a:cs typeface="Consolas"/>
              </a:rPr>
              <a:t> A[BSIZE];</a:t>
            </a:r>
          </a:p>
          <a:p>
            <a:pPr marL="0" indent="0">
              <a:buNone/>
            </a:pPr>
            <a:r>
              <a:rPr lang="en-US" dirty="0" smtClean="0">
                <a:latin typeface="Consolas"/>
                <a:cs typeface="Consolas"/>
              </a:rPr>
              <a:t>…</a:t>
            </a:r>
          </a:p>
          <a:p>
            <a:pPr marL="0" indent="0">
              <a:buNone/>
            </a:pPr>
            <a:r>
              <a:rPr lang="en-US" dirty="0" smtClean="0">
                <a:latin typeface="Consolas"/>
                <a:cs typeface="Consolas"/>
              </a:rPr>
              <a:t>A[2*</a:t>
            </a:r>
            <a:r>
              <a:rPr lang="en-US" dirty="0" err="1" smtClean="0">
                <a:latin typeface="Consolas"/>
                <a:cs typeface="Consolas"/>
              </a:rPr>
              <a:t>threadIdx.x</a:t>
            </a:r>
            <a:r>
              <a:rPr lang="en-US" dirty="0" smtClean="0">
                <a:latin typeface="Consolas"/>
                <a:cs typeface="Consolas"/>
              </a:rPr>
              <a:t>] = </a:t>
            </a:r>
            <a:r>
              <a:rPr lang="en-US" dirty="0" smtClean="0">
                <a:solidFill>
                  <a:srgbClr val="FF0000"/>
                </a:solidFill>
                <a:latin typeface="Consolas"/>
                <a:cs typeface="Consolas"/>
              </a:rPr>
              <a:t>// 2-way conflict</a:t>
            </a:r>
          </a:p>
          <a:p>
            <a:pPr marL="0" indent="0">
              <a:buNone/>
            </a:pPr>
            <a:endParaRPr lang="en-US" dirty="0">
              <a:solidFill>
                <a:srgbClr val="FF0000"/>
              </a:solidFill>
              <a:latin typeface="Consolas"/>
              <a:cs typeface="Consolas"/>
            </a:endParaRPr>
          </a:p>
          <a:p>
            <a:pPr marL="0" indent="0">
              <a:buNone/>
            </a:pPr>
            <a:endParaRPr lang="en-US" dirty="0">
              <a:solidFill>
                <a:srgbClr val="FF0000"/>
              </a:solidFill>
              <a:latin typeface="Consolas"/>
              <a:cs typeface="Consolas"/>
            </a:endParaRPr>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52</a:t>
            </a:fld>
            <a:endParaRPr lang="en-US"/>
          </a:p>
        </p:txBody>
      </p:sp>
      <p:graphicFrame>
        <p:nvGraphicFramePr>
          <p:cNvPr id="11" name="Table 10"/>
          <p:cNvGraphicFramePr>
            <a:graphicFrameLocks noGrp="1"/>
          </p:cNvGraphicFramePr>
          <p:nvPr>
            <p:extLst/>
          </p:nvPr>
        </p:nvGraphicFramePr>
        <p:xfrm>
          <a:off x="685800" y="4261803"/>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0</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nvPr>
        </p:nvGraphicFramePr>
        <p:xfrm>
          <a:off x="2286000" y="4261803"/>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nvPr>
        </p:nvGraphicFramePr>
        <p:xfrm>
          <a:off x="6400800" y="4267200"/>
          <a:ext cx="1371600" cy="175260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31</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63</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95</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127</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nvPr>
        </p:nvGraphicFramePr>
        <p:xfrm>
          <a:off x="4038600" y="4267200"/>
          <a:ext cx="1371600" cy="1483360"/>
        </p:xfrm>
        <a:graphic>
          <a:graphicData uri="http://schemas.openxmlformats.org/drawingml/2006/table">
            <a:tbl>
              <a:tblPr firstRow="1" bandRow="1">
                <a:tableStyleId>{2D5ABB26-0587-4C30-8999-92F81FD0307C}</a:tableStyleId>
              </a:tblPr>
              <a:tblGrid>
                <a:gridCol w="527538"/>
                <a:gridCol w="844062"/>
              </a:tblGrid>
              <a:tr h="370840">
                <a:tc>
                  <a:txBody>
                    <a:bodyPr/>
                    <a:lstStyle/>
                    <a:p>
                      <a:r>
                        <a:rPr lang="en-US" dirty="0" smtClean="0"/>
                        <a:t>2</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34</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66</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98</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5" name="Rectangle 14"/>
          <p:cNvSpPr/>
          <p:nvPr/>
        </p:nvSpPr>
        <p:spPr>
          <a:xfrm>
            <a:off x="1219200" y="4267200"/>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219200" y="4660900"/>
            <a:ext cx="838200" cy="381000"/>
          </a:xfrm>
          <a:prstGeom prst="rect">
            <a:avLst/>
          </a:prstGeom>
          <a:gradFill>
            <a:gsLst>
              <a:gs pos="0">
                <a:srgbClr val="FF0000"/>
              </a:gs>
              <a:gs pos="100000">
                <a:schemeClr val="accent2">
                  <a:lumMod val="20000"/>
                  <a:lumOff val="8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572000" y="4261803"/>
            <a:ext cx="8382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572000" y="4642803"/>
            <a:ext cx="838200" cy="381000"/>
          </a:xfrm>
          <a:prstGeom prst="rect">
            <a:avLst/>
          </a:prstGeom>
          <a:gradFill>
            <a:gsLst>
              <a:gs pos="0">
                <a:srgbClr val="FF0000"/>
              </a:gs>
              <a:gs pos="100000">
                <a:schemeClr val="accent2">
                  <a:lumMod val="20000"/>
                  <a:lumOff val="8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1510453" y="4642803"/>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00200" y="5023803"/>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39453" y="4642803"/>
            <a:ext cx="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029200" y="5023803"/>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6795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0663"/>
            <a:ext cx="8153400" cy="422275"/>
          </a:xfrm>
        </p:spPr>
        <p:txBody>
          <a:bodyPr/>
          <a:lstStyle/>
          <a:p>
            <a:r>
              <a:rPr lang="en-US" dirty="0" smtClean="0"/>
              <a:t>Eliminate Bank Conflicts</a:t>
            </a:r>
            <a:endParaRPr lang="en-US" dirty="0"/>
          </a:p>
        </p:txBody>
      </p:sp>
      <p:sp>
        <p:nvSpPr>
          <p:cNvPr id="3" name="Content Placeholder 2"/>
          <p:cNvSpPr>
            <a:spLocks noGrp="1"/>
          </p:cNvSpPr>
          <p:nvPr>
            <p:ph idx="1"/>
          </p:nvPr>
        </p:nvSpPr>
        <p:spPr>
          <a:xfrm>
            <a:off x="533400" y="762000"/>
            <a:ext cx="8153400" cy="2393950"/>
          </a:xfrm>
        </p:spPr>
        <p:txBody>
          <a:bodyPr>
            <a:noAutofit/>
          </a:bodyPr>
          <a:lstStyle/>
          <a:p>
            <a:pPr marL="0" indent="0">
              <a:buNone/>
            </a:pPr>
            <a:r>
              <a:rPr lang="en-US" sz="1200" b="1" dirty="0">
                <a:solidFill>
                  <a:srgbClr val="0000FF"/>
                </a:solidFill>
                <a:latin typeface="Consolas"/>
                <a:cs typeface="Consolas"/>
              </a:rPr>
              <a:t>__global__ void </a:t>
            </a:r>
            <a:r>
              <a:rPr lang="en-US" sz="1200" dirty="0" err="1">
                <a:latin typeface="Consolas"/>
                <a:cs typeface="Consolas"/>
              </a:rPr>
              <a:t>transposeNoBankConflicts</a:t>
            </a:r>
            <a:r>
              <a:rPr lang="en-US" sz="1200" dirty="0">
                <a:latin typeface="Consolas"/>
                <a:cs typeface="Consolas"/>
              </a:rPr>
              <a:t> (</a:t>
            </a:r>
            <a:r>
              <a:rPr lang="en-US" sz="1200" b="1" dirty="0">
                <a:solidFill>
                  <a:srgbClr val="0000FF"/>
                </a:solidFill>
                <a:latin typeface="Consolas"/>
                <a:cs typeface="Consolas"/>
              </a:rPr>
              <a:t>float</a:t>
            </a:r>
            <a:r>
              <a:rPr lang="en-US" sz="1200" dirty="0">
                <a:solidFill>
                  <a:srgbClr val="0000FF"/>
                </a:solidFill>
                <a:latin typeface="Consolas"/>
                <a:cs typeface="Consolas"/>
              </a:rPr>
              <a:t> </a:t>
            </a:r>
            <a:r>
              <a:rPr lang="en-US" sz="1200" dirty="0">
                <a:latin typeface="Consolas"/>
                <a:cs typeface="Consolas"/>
              </a:rPr>
              <a:t>*</a:t>
            </a:r>
            <a:r>
              <a:rPr lang="en-US" sz="1200" dirty="0" err="1">
                <a:latin typeface="Consolas"/>
                <a:cs typeface="Consolas"/>
              </a:rPr>
              <a:t>odata</a:t>
            </a:r>
            <a:r>
              <a:rPr lang="en-US" sz="1200" dirty="0">
                <a:latin typeface="Consolas"/>
                <a:cs typeface="Consolas"/>
              </a:rPr>
              <a:t>, </a:t>
            </a:r>
            <a:r>
              <a:rPr lang="en-US" sz="1200" b="1" dirty="0">
                <a:solidFill>
                  <a:srgbClr val="0000FF"/>
                </a:solidFill>
                <a:latin typeface="Consolas"/>
                <a:cs typeface="Consolas"/>
              </a:rPr>
              <a:t>float</a:t>
            </a:r>
            <a:r>
              <a:rPr lang="en-US" sz="1200" dirty="0">
                <a:solidFill>
                  <a:srgbClr val="0000FF"/>
                </a:solidFill>
                <a:latin typeface="Consolas"/>
                <a:cs typeface="Consolas"/>
              </a:rPr>
              <a:t> </a:t>
            </a:r>
            <a:r>
              <a:rPr lang="en-US" sz="1200" dirty="0">
                <a:latin typeface="Consolas"/>
                <a:cs typeface="Consolas"/>
              </a:rPr>
              <a:t>*</a:t>
            </a:r>
            <a:r>
              <a:rPr lang="en-US" sz="1200" dirty="0" err="1">
                <a:latin typeface="Consolas"/>
                <a:cs typeface="Consolas"/>
              </a:rPr>
              <a:t>idata</a:t>
            </a: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a:latin typeface="Consolas"/>
                <a:cs typeface="Consolas"/>
              </a:rPr>
              <a:t>width,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smtClean="0">
                <a:latin typeface="Consolas"/>
                <a:cs typeface="Consolas"/>
              </a:rPr>
              <a:t>height)</a:t>
            </a:r>
            <a:endParaRPr lang="en-US" sz="1200" dirty="0">
              <a:latin typeface="Consolas"/>
              <a:cs typeface="Consolas"/>
            </a:endParaRPr>
          </a:p>
          <a:p>
            <a:pPr marL="0" indent="0">
              <a:buNone/>
            </a:pPr>
            <a:r>
              <a:rPr lang="en-US" sz="1200" dirty="0">
                <a:latin typeface="Consolas"/>
                <a:cs typeface="Consolas"/>
              </a:rPr>
              <a:t>{</a:t>
            </a:r>
          </a:p>
          <a:p>
            <a:pPr marL="0" indent="0">
              <a:buNone/>
            </a:pPr>
            <a:r>
              <a:rPr lang="en-US" sz="1200" dirty="0">
                <a:latin typeface="Consolas"/>
                <a:cs typeface="Consolas"/>
              </a:rPr>
              <a:t> </a:t>
            </a:r>
            <a:r>
              <a:rPr lang="en-US" sz="1200" b="1" dirty="0">
                <a:solidFill>
                  <a:srgbClr val="0000FF"/>
                </a:solidFill>
                <a:latin typeface="Consolas"/>
                <a:cs typeface="Consolas"/>
              </a:rPr>
              <a:t> __shared__ float </a:t>
            </a:r>
            <a:r>
              <a:rPr lang="en-US" sz="1200" dirty="0">
                <a:latin typeface="Consolas"/>
                <a:cs typeface="Consolas"/>
              </a:rPr>
              <a:t>tile[TILE_DIM][TILE_DIM+1];</a:t>
            </a:r>
          </a:p>
          <a:p>
            <a:pPr marL="0" indent="0">
              <a:buNone/>
            </a:pPr>
            <a:endParaRPr lang="en-US" sz="1200" dirty="0">
              <a:latin typeface="Consolas"/>
              <a:cs typeface="Consolas"/>
            </a:endParaRP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blockIdx.x</a:t>
            </a:r>
            <a:r>
              <a:rPr lang="en-US" sz="1200" dirty="0">
                <a:latin typeface="Consolas"/>
                <a:cs typeface="Consolas"/>
              </a:rPr>
              <a:t> * TILE_DIM + </a:t>
            </a:r>
            <a:r>
              <a:rPr lang="en-US" sz="1200" dirty="0" err="1">
                <a:latin typeface="Consolas"/>
                <a:cs typeface="Consolas"/>
              </a:rPr>
              <a:t>threadIdx.x</a:t>
            </a:r>
            <a:r>
              <a:rPr lang="en-US" sz="1200" dirty="0">
                <a:latin typeface="Consolas"/>
                <a:cs typeface="Consolas"/>
              </a:rPr>
              <a:t>;</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yIndex</a:t>
            </a:r>
            <a:r>
              <a:rPr lang="en-US" sz="1200" dirty="0">
                <a:latin typeface="Consolas"/>
                <a:cs typeface="Consolas"/>
              </a:rPr>
              <a:t> = </a:t>
            </a:r>
            <a:r>
              <a:rPr lang="en-US" sz="1200" dirty="0" err="1">
                <a:latin typeface="Consolas"/>
                <a:cs typeface="Consolas"/>
              </a:rPr>
              <a:t>blockIdx.y</a:t>
            </a:r>
            <a:r>
              <a:rPr lang="en-US" sz="1200" dirty="0">
                <a:latin typeface="Consolas"/>
                <a:cs typeface="Consolas"/>
              </a:rPr>
              <a:t> * TILE_DIM + </a:t>
            </a:r>
            <a:r>
              <a:rPr lang="en-US" sz="1200" dirty="0" err="1">
                <a:latin typeface="Consolas"/>
                <a:cs typeface="Consolas"/>
              </a:rPr>
              <a:t>threadIdx.y</a:t>
            </a:r>
            <a:r>
              <a:rPr lang="en-US" sz="1200" dirty="0">
                <a:latin typeface="Consolas"/>
                <a:cs typeface="Consolas"/>
              </a:rPr>
              <a:t>;  </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index_in</a:t>
            </a:r>
            <a:r>
              <a:rPr lang="en-US" sz="1200" dirty="0">
                <a:latin typeface="Consolas"/>
                <a:cs typeface="Consolas"/>
              </a:rPr>
              <a:t> =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yIndex</a:t>
            </a:r>
            <a:r>
              <a:rPr lang="en-US" sz="1200" dirty="0">
                <a:latin typeface="Consolas"/>
                <a:cs typeface="Consolas"/>
              </a:rPr>
              <a:t>)*width;</a:t>
            </a:r>
          </a:p>
          <a:p>
            <a:pPr marL="0" indent="0">
              <a:buNone/>
            </a:pPr>
            <a:endParaRPr lang="en-US" sz="1200" dirty="0">
              <a:latin typeface="Consolas"/>
              <a:cs typeface="Consolas"/>
            </a:endParaRPr>
          </a:p>
          <a:p>
            <a:pPr marL="0" indent="0">
              <a:buNone/>
            </a:pPr>
            <a:r>
              <a:rPr lang="en-US" sz="1200" dirty="0">
                <a:latin typeface="Consolas"/>
                <a:cs typeface="Consolas"/>
              </a:rPr>
              <a:t>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blockIdx.y</a:t>
            </a:r>
            <a:r>
              <a:rPr lang="en-US" sz="1200" dirty="0">
                <a:latin typeface="Consolas"/>
                <a:cs typeface="Consolas"/>
              </a:rPr>
              <a:t> * TILE_DIM + </a:t>
            </a:r>
            <a:r>
              <a:rPr lang="en-US" sz="1200" dirty="0" err="1">
                <a:latin typeface="Consolas"/>
                <a:cs typeface="Consolas"/>
              </a:rPr>
              <a:t>threadIdx.x</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yIndex</a:t>
            </a:r>
            <a:r>
              <a:rPr lang="en-US" sz="1200" dirty="0">
                <a:latin typeface="Consolas"/>
                <a:cs typeface="Consolas"/>
              </a:rPr>
              <a:t> = </a:t>
            </a:r>
            <a:r>
              <a:rPr lang="en-US" sz="1200" dirty="0" err="1">
                <a:latin typeface="Consolas"/>
                <a:cs typeface="Consolas"/>
              </a:rPr>
              <a:t>blockIdx.x</a:t>
            </a:r>
            <a:r>
              <a:rPr lang="en-US" sz="1200" dirty="0">
                <a:latin typeface="Consolas"/>
                <a:cs typeface="Consolas"/>
              </a:rPr>
              <a:t> * TILE_DIM + </a:t>
            </a:r>
            <a:r>
              <a:rPr lang="en-US" sz="1200" dirty="0" err="1">
                <a:latin typeface="Consolas"/>
                <a:cs typeface="Consolas"/>
              </a:rPr>
              <a:t>threadIdx.y</a:t>
            </a:r>
            <a:r>
              <a:rPr lang="en-US" sz="1200" dirty="0">
                <a:latin typeface="Consolas"/>
                <a:cs typeface="Consolas"/>
              </a:rPr>
              <a:t>;</a:t>
            </a:r>
          </a:p>
          <a:p>
            <a:pPr marL="0" indent="0">
              <a:buNone/>
            </a:pPr>
            <a:r>
              <a:rPr lang="en-US" sz="1200" dirty="0">
                <a:latin typeface="Consolas"/>
                <a:cs typeface="Consolas"/>
              </a:rPr>
              <a:t>  </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index_out</a:t>
            </a:r>
            <a:r>
              <a:rPr lang="en-US" sz="1200" dirty="0">
                <a:latin typeface="Consolas"/>
                <a:cs typeface="Consolas"/>
              </a:rPr>
              <a:t> = </a:t>
            </a:r>
            <a:r>
              <a:rPr lang="en-US" sz="1200" dirty="0" err="1">
                <a:latin typeface="Consolas"/>
                <a:cs typeface="Consolas"/>
              </a:rPr>
              <a:t>xIndex</a:t>
            </a:r>
            <a:r>
              <a:rPr lang="en-US" sz="1200" dirty="0">
                <a:latin typeface="Consolas"/>
                <a:cs typeface="Consolas"/>
              </a:rPr>
              <a:t> + (</a:t>
            </a:r>
            <a:r>
              <a:rPr lang="en-US" sz="1200" dirty="0" err="1">
                <a:latin typeface="Consolas"/>
                <a:cs typeface="Consolas"/>
              </a:rPr>
              <a:t>yIndex</a:t>
            </a:r>
            <a:r>
              <a:rPr lang="en-US" sz="1200" dirty="0">
                <a:latin typeface="Consolas"/>
                <a:cs typeface="Consolas"/>
              </a:rPr>
              <a:t>)*height;</a:t>
            </a:r>
          </a:p>
          <a:p>
            <a:pPr marL="0" indent="0">
              <a:buNone/>
            </a:pPr>
            <a:endParaRPr lang="en-US" sz="1200" dirty="0">
              <a:latin typeface="Consolas"/>
              <a:cs typeface="Consolas"/>
            </a:endParaRPr>
          </a:p>
          <a:p>
            <a:pPr marL="0" indent="0">
              <a:buNone/>
            </a:pPr>
            <a:r>
              <a:rPr lang="en-US" sz="1200" dirty="0" smtClean="0">
                <a:latin typeface="Consolas"/>
                <a:cs typeface="Consolas"/>
              </a:rPr>
              <a:t>  </a:t>
            </a:r>
            <a:r>
              <a:rPr lang="en-US" sz="1200" b="1" dirty="0" smtClean="0">
                <a:solidFill>
                  <a:srgbClr val="0000FF"/>
                </a:solidFill>
                <a:latin typeface="Consolas"/>
                <a:cs typeface="Consolas"/>
              </a:rPr>
              <a:t>for</a:t>
            </a:r>
            <a:r>
              <a:rPr lang="en-US" sz="1200" dirty="0" smtClean="0">
                <a:solidFill>
                  <a:srgbClr val="0000FF"/>
                </a:solidFill>
                <a:latin typeface="Consolas"/>
                <a:cs typeface="Consolas"/>
              </a:rPr>
              <a:t> </a:t>
            </a:r>
            <a:r>
              <a:rPr lang="en-US" sz="1200" dirty="0">
                <a:latin typeface="Consolas"/>
                <a:cs typeface="Consolas"/>
              </a:rPr>
              <a:t>(</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a:t>
            </a:r>
            <a:r>
              <a:rPr lang="en-US" sz="1200" dirty="0">
                <a:latin typeface="Consolas"/>
                <a:cs typeface="Consolas"/>
              </a:rPr>
              <a:t>=0; </a:t>
            </a:r>
            <a:r>
              <a:rPr lang="en-US" sz="1200" dirty="0" err="1">
                <a:latin typeface="Consolas"/>
                <a:cs typeface="Consolas"/>
              </a:rPr>
              <a:t>i</a:t>
            </a:r>
            <a:r>
              <a:rPr lang="en-US" sz="1200" dirty="0">
                <a:latin typeface="Consolas"/>
                <a:cs typeface="Consolas"/>
              </a:rPr>
              <a:t>&lt;TILE_DIM; </a:t>
            </a:r>
            <a:r>
              <a:rPr lang="en-US" sz="1200" dirty="0" err="1">
                <a:latin typeface="Consolas"/>
                <a:cs typeface="Consolas"/>
              </a:rPr>
              <a:t>i</a:t>
            </a:r>
            <a:r>
              <a:rPr lang="en-US" sz="1200" dirty="0">
                <a:latin typeface="Consolas"/>
                <a:cs typeface="Consolas"/>
              </a:rPr>
              <a:t>+=BLOCK_ROWS) {</a:t>
            </a:r>
          </a:p>
          <a:p>
            <a:pPr marL="0" indent="0">
              <a:buNone/>
            </a:pPr>
            <a:r>
              <a:rPr lang="en-US" sz="1200" dirty="0">
                <a:latin typeface="Consolas"/>
                <a:cs typeface="Consolas"/>
              </a:rPr>
              <a:t>    </a:t>
            </a:r>
            <a:r>
              <a:rPr lang="en-US" sz="1200" dirty="0" smtClean="0">
                <a:latin typeface="Consolas"/>
                <a:cs typeface="Consolas"/>
              </a:rPr>
              <a:t>tile</a:t>
            </a:r>
            <a:r>
              <a:rPr lang="en-US" sz="1200" dirty="0">
                <a:latin typeface="Consolas"/>
                <a:cs typeface="Consolas"/>
              </a:rPr>
              <a:t>[</a:t>
            </a:r>
            <a:r>
              <a:rPr lang="en-US" sz="1200" dirty="0" err="1">
                <a:latin typeface="Consolas"/>
                <a:cs typeface="Consolas"/>
              </a:rPr>
              <a:t>threadIdx.y+i</a:t>
            </a:r>
            <a:r>
              <a:rPr lang="en-US" sz="1200" dirty="0">
                <a:latin typeface="Consolas"/>
                <a:cs typeface="Consolas"/>
              </a:rPr>
              <a:t>][</a:t>
            </a:r>
            <a:r>
              <a:rPr lang="en-US" sz="1200" dirty="0" err="1">
                <a:latin typeface="Consolas"/>
                <a:cs typeface="Consolas"/>
              </a:rPr>
              <a:t>threadIdx.x</a:t>
            </a:r>
            <a:r>
              <a:rPr lang="en-US" sz="1200" dirty="0">
                <a:latin typeface="Consolas"/>
                <a:cs typeface="Consolas"/>
              </a:rPr>
              <a:t>] = </a:t>
            </a:r>
            <a:r>
              <a:rPr lang="en-US" sz="1200" dirty="0" err="1">
                <a:latin typeface="Consolas"/>
                <a:cs typeface="Consolas"/>
              </a:rPr>
              <a:t>idata</a:t>
            </a:r>
            <a:r>
              <a:rPr lang="en-US" sz="1200" dirty="0">
                <a:latin typeface="Consolas"/>
                <a:cs typeface="Consolas"/>
              </a:rPr>
              <a:t>[</a:t>
            </a:r>
            <a:r>
              <a:rPr lang="en-US" sz="1200" dirty="0" err="1">
                <a:latin typeface="Consolas"/>
                <a:cs typeface="Consolas"/>
              </a:rPr>
              <a:t>index_in+i</a:t>
            </a:r>
            <a:r>
              <a:rPr lang="en-US" sz="1200" dirty="0">
                <a:latin typeface="Consolas"/>
                <a:cs typeface="Consolas"/>
              </a:rPr>
              <a:t>*width];</a:t>
            </a:r>
          </a:p>
          <a:p>
            <a:pPr marL="0" indent="0">
              <a:buNone/>
            </a:pPr>
            <a:r>
              <a:rPr lang="en-US" sz="1200" dirty="0">
                <a:latin typeface="Consolas"/>
                <a:cs typeface="Consolas"/>
              </a:rPr>
              <a:t>  </a:t>
            </a:r>
            <a:r>
              <a:rPr lang="en-US" sz="1200" dirty="0" smtClean="0">
                <a:latin typeface="Consolas"/>
                <a:cs typeface="Consolas"/>
              </a:rPr>
              <a:t>}</a:t>
            </a:r>
            <a:endParaRPr lang="en-US" sz="1200" dirty="0">
              <a:latin typeface="Consolas"/>
              <a:cs typeface="Consolas"/>
            </a:endParaRPr>
          </a:p>
          <a:p>
            <a:pPr marL="0" indent="0">
              <a:buNone/>
            </a:pPr>
            <a:r>
              <a:rPr lang="en-US" sz="1200" dirty="0">
                <a:latin typeface="Consolas"/>
                <a:cs typeface="Consolas"/>
              </a:rPr>
              <a:t>  </a:t>
            </a:r>
            <a:r>
              <a:rPr lang="en-US" sz="1200" dirty="0" smtClean="0">
                <a:latin typeface="Consolas"/>
                <a:cs typeface="Consolas"/>
              </a:rPr>
              <a:t>__</a:t>
            </a:r>
            <a:r>
              <a:rPr lang="en-US" sz="1200" dirty="0" err="1" smtClean="0">
                <a:latin typeface="Consolas"/>
                <a:cs typeface="Consolas"/>
              </a:rPr>
              <a:t>syncthreads</a:t>
            </a:r>
            <a:r>
              <a:rPr lang="en-US" sz="1200" dirty="0" smtClean="0">
                <a:latin typeface="Consolas"/>
                <a:cs typeface="Consolas"/>
              </a:rPr>
              <a:t>();</a:t>
            </a:r>
            <a:endParaRPr lang="en-US" sz="1200" dirty="0">
              <a:latin typeface="Consolas"/>
              <a:cs typeface="Consolas"/>
            </a:endParaRPr>
          </a:p>
          <a:p>
            <a:pPr marL="0" indent="0">
              <a:buNone/>
            </a:pPr>
            <a:r>
              <a:rPr lang="en-US" sz="1200" dirty="0">
                <a:latin typeface="Consolas"/>
                <a:cs typeface="Consolas"/>
              </a:rPr>
              <a:t>  </a:t>
            </a:r>
            <a:r>
              <a:rPr lang="en-US" sz="1200" b="1" dirty="0" smtClean="0">
                <a:solidFill>
                  <a:srgbClr val="0000FF"/>
                </a:solidFill>
                <a:latin typeface="Consolas"/>
                <a:cs typeface="Consolas"/>
              </a:rPr>
              <a:t>for</a:t>
            </a:r>
            <a:r>
              <a:rPr lang="en-US" sz="1200" dirty="0" smtClean="0">
                <a:solidFill>
                  <a:srgbClr val="0000FF"/>
                </a:solidFill>
                <a:latin typeface="Consolas"/>
                <a:cs typeface="Consolas"/>
              </a:rPr>
              <a:t> </a:t>
            </a:r>
            <a:r>
              <a:rPr lang="en-US" sz="1200" dirty="0">
                <a:latin typeface="Consolas"/>
                <a:cs typeface="Consolas"/>
              </a:rPr>
              <a:t>(</a:t>
            </a:r>
            <a:r>
              <a:rPr lang="en-US" sz="1200" b="1" dirty="0" err="1">
                <a:solidFill>
                  <a:srgbClr val="0000FF"/>
                </a:solidFill>
                <a:latin typeface="Consolas"/>
                <a:cs typeface="Consolas"/>
              </a:rPr>
              <a:t>int</a:t>
            </a:r>
            <a:r>
              <a:rPr lang="en-US" sz="1200" dirty="0">
                <a:solidFill>
                  <a:srgbClr val="0000FF"/>
                </a:solidFill>
                <a:latin typeface="Consolas"/>
                <a:cs typeface="Consolas"/>
              </a:rPr>
              <a:t> </a:t>
            </a:r>
            <a:r>
              <a:rPr lang="en-US" sz="1200" dirty="0" err="1">
                <a:latin typeface="Consolas"/>
                <a:cs typeface="Consolas"/>
              </a:rPr>
              <a:t>i</a:t>
            </a:r>
            <a:r>
              <a:rPr lang="en-US" sz="1200" dirty="0">
                <a:latin typeface="Consolas"/>
                <a:cs typeface="Consolas"/>
              </a:rPr>
              <a:t>=0; </a:t>
            </a:r>
            <a:r>
              <a:rPr lang="en-US" sz="1200" dirty="0" err="1">
                <a:latin typeface="Consolas"/>
                <a:cs typeface="Consolas"/>
              </a:rPr>
              <a:t>i</a:t>
            </a:r>
            <a:r>
              <a:rPr lang="en-US" sz="1200" dirty="0">
                <a:latin typeface="Consolas"/>
                <a:cs typeface="Consolas"/>
              </a:rPr>
              <a:t>&lt;TILE_DIM; </a:t>
            </a:r>
            <a:r>
              <a:rPr lang="en-US" sz="1200" dirty="0" err="1">
                <a:latin typeface="Consolas"/>
                <a:cs typeface="Consolas"/>
              </a:rPr>
              <a:t>i</a:t>
            </a:r>
            <a:r>
              <a:rPr lang="en-US" sz="1200" dirty="0">
                <a:latin typeface="Consolas"/>
                <a:cs typeface="Consolas"/>
              </a:rPr>
              <a:t>+=BLOCK_ROWS) {</a:t>
            </a:r>
          </a:p>
          <a:p>
            <a:pPr marL="0" indent="0">
              <a:buNone/>
            </a:pPr>
            <a:r>
              <a:rPr lang="en-US" sz="1200" dirty="0">
                <a:latin typeface="Consolas"/>
                <a:cs typeface="Consolas"/>
              </a:rPr>
              <a:t>    </a:t>
            </a:r>
            <a:r>
              <a:rPr lang="en-US" sz="1200" dirty="0" err="1" smtClean="0">
                <a:latin typeface="Consolas"/>
                <a:cs typeface="Consolas"/>
              </a:rPr>
              <a:t>odata</a:t>
            </a:r>
            <a:r>
              <a:rPr lang="en-US" sz="1200" dirty="0">
                <a:latin typeface="Consolas"/>
                <a:cs typeface="Consolas"/>
              </a:rPr>
              <a:t>[</a:t>
            </a:r>
            <a:r>
              <a:rPr lang="en-US" sz="1200" dirty="0" err="1">
                <a:latin typeface="Consolas"/>
                <a:cs typeface="Consolas"/>
              </a:rPr>
              <a:t>index_out+i</a:t>
            </a:r>
            <a:r>
              <a:rPr lang="en-US" sz="1200" dirty="0">
                <a:latin typeface="Consolas"/>
                <a:cs typeface="Consolas"/>
              </a:rPr>
              <a:t>*height] = tile[</a:t>
            </a:r>
            <a:r>
              <a:rPr lang="en-US" sz="1200" dirty="0" err="1">
                <a:latin typeface="Consolas"/>
                <a:cs typeface="Consolas"/>
              </a:rPr>
              <a:t>threadIdx.x</a:t>
            </a:r>
            <a:r>
              <a:rPr lang="en-US" sz="1200" dirty="0">
                <a:latin typeface="Consolas"/>
                <a:cs typeface="Consolas"/>
              </a:rPr>
              <a:t>][</a:t>
            </a:r>
            <a:r>
              <a:rPr lang="en-US" sz="1200" dirty="0" err="1">
                <a:latin typeface="Consolas"/>
                <a:cs typeface="Consolas"/>
              </a:rPr>
              <a:t>threadIdx.y+i</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a:t>
            </a:r>
            <a:endParaRPr lang="en-US" sz="1200" dirty="0">
              <a:latin typeface="Consolas"/>
              <a:cs typeface="Consolas"/>
            </a:endParaRPr>
          </a:p>
          <a:p>
            <a:pPr marL="0" indent="0">
              <a:buNone/>
            </a:pPr>
            <a:r>
              <a:rPr lang="en-US" sz="1200" dirty="0">
                <a:latin typeface="Consolas"/>
                <a:cs typeface="Consolas"/>
              </a:rPr>
              <a:t>}</a:t>
            </a:r>
          </a:p>
        </p:txBody>
      </p:sp>
      <p:sp>
        <p:nvSpPr>
          <p:cNvPr id="4" name="Slide Number Placeholder 3"/>
          <p:cNvSpPr>
            <a:spLocks noGrp="1"/>
          </p:cNvSpPr>
          <p:nvPr>
            <p:ph type="sldNum" sz="quarter" idx="10"/>
          </p:nvPr>
        </p:nvSpPr>
        <p:spPr>
          <a:xfrm>
            <a:off x="6553200" y="6356350"/>
            <a:ext cx="2133600" cy="365125"/>
          </a:xfrm>
          <a:prstGeom prst="rect">
            <a:avLst/>
          </a:prstGeom>
        </p:spPr>
        <p:txBody>
          <a:bodyPr/>
          <a:lstStyle/>
          <a:p>
            <a:fld id="{F23EC47D-D5CA-A042-A8D0-C217E3EA6E2F}" type="slidenum">
              <a:rPr lang="en-US" smtClean="0"/>
              <a:t>53</a:t>
            </a:fld>
            <a:endParaRPr lang="en-US"/>
          </a:p>
        </p:txBody>
      </p:sp>
      <p:sp>
        <p:nvSpPr>
          <p:cNvPr id="5" name="Oval 4"/>
          <p:cNvSpPr/>
          <p:nvPr/>
        </p:nvSpPr>
        <p:spPr>
          <a:xfrm>
            <a:off x="3886200" y="1219200"/>
            <a:ext cx="533400" cy="457200"/>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696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70" y="152400"/>
            <a:ext cx="8153400" cy="422275"/>
          </a:xfrm>
        </p:spPr>
        <p:txBody>
          <a:bodyPr/>
          <a:lstStyle/>
          <a:p>
            <a:r>
              <a:rPr lang="en-US" dirty="0" smtClean="0"/>
              <a:t>GPU Microarchitecture</a:t>
            </a:r>
            <a:endParaRPr lang="en-US" dirty="0"/>
          </a:p>
        </p:txBody>
      </p:sp>
      <p:sp>
        <p:nvSpPr>
          <p:cNvPr id="3" name="Content Placeholder 2"/>
          <p:cNvSpPr>
            <a:spLocks noGrp="1"/>
          </p:cNvSpPr>
          <p:nvPr>
            <p:ph idx="1"/>
          </p:nvPr>
        </p:nvSpPr>
        <p:spPr>
          <a:xfrm>
            <a:off x="533400" y="914400"/>
            <a:ext cx="7924800" cy="3886200"/>
          </a:xfrm>
        </p:spPr>
        <p:txBody>
          <a:bodyPr>
            <a:noAutofit/>
          </a:bodyPr>
          <a:lstStyle/>
          <a:p>
            <a:r>
              <a:rPr lang="en-US" sz="2800" dirty="0" smtClean="0"/>
              <a:t>Companies tight lipped about details of GPU microarchitecture.</a:t>
            </a:r>
          </a:p>
          <a:p>
            <a:r>
              <a:rPr lang="en-US" sz="2800" dirty="0" smtClean="0"/>
              <a:t>Several reasons:</a:t>
            </a:r>
          </a:p>
          <a:p>
            <a:pPr lvl="1"/>
            <a:r>
              <a:rPr lang="en-US" sz="2400" dirty="0" smtClean="0"/>
              <a:t>Competitive advantage</a:t>
            </a:r>
          </a:p>
          <a:p>
            <a:pPr lvl="1"/>
            <a:r>
              <a:rPr lang="en-US" sz="2400" dirty="0" smtClean="0"/>
              <a:t>Fear of being sued by “non-practicing entities”</a:t>
            </a:r>
          </a:p>
          <a:p>
            <a:pPr lvl="1"/>
            <a:r>
              <a:rPr lang="en-US" sz="2400" dirty="0" smtClean="0"/>
              <a:t>The people that know the details too busy building the next chip</a:t>
            </a:r>
          </a:p>
          <a:p>
            <a:r>
              <a:rPr lang="en-US" sz="2800" dirty="0" smtClean="0"/>
              <a:t>Model described next, embodied in GPGPU-</a:t>
            </a:r>
            <a:r>
              <a:rPr lang="en-US" sz="2800" dirty="0" err="1" smtClean="0"/>
              <a:t>Sim</a:t>
            </a:r>
            <a:r>
              <a:rPr lang="en-US" sz="2800" dirty="0" smtClean="0"/>
              <a:t>, developed from: white papers, programming manuals, IEEE Micro articles, patents.</a:t>
            </a:r>
            <a:endParaRPr lang="en-US" sz="2800" dirty="0"/>
          </a:p>
        </p:txBody>
      </p:sp>
    </p:spTree>
    <p:extLst>
      <p:ext uri="{BB962C8B-B14F-4D97-AF65-F5344CB8AC3E}">
        <p14:creationId xmlns:p14="http://schemas.microsoft.com/office/powerpoint/2010/main" val="36828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Placeholder 1"/>
          <p:cNvSpPr>
            <a:spLocks noGrp="1"/>
          </p:cNvSpPr>
          <p:nvPr>
            <p:ph type="body" sz="quarter" idx="4294967295"/>
          </p:nvPr>
        </p:nvSpPr>
        <p:spPr>
          <a:xfrm>
            <a:off x="304800" y="228600"/>
            <a:ext cx="7562850" cy="544512"/>
          </a:xfrm>
        </p:spPr>
        <p:txBody>
          <a:bodyPr>
            <a:normAutofit/>
          </a:bodyPr>
          <a:lstStyle/>
          <a:p>
            <a:pPr>
              <a:buFontTx/>
              <a:buNone/>
            </a:pPr>
            <a:r>
              <a:rPr lang="en-CA" b="1" dirty="0" smtClean="0">
                <a:latin typeface="Arial" pitchFamily="-65" charset="0"/>
                <a:ea typeface="ＭＳ Ｐゴシック" pitchFamily="-65" charset="-128"/>
                <a:cs typeface="Arial" pitchFamily="-65" charset="0"/>
              </a:rPr>
              <a:t>GPGPU-Sim from UBC </a:t>
            </a:r>
            <a:r>
              <a:rPr lang="mr-IN" b="1" dirty="0" smtClean="0">
                <a:latin typeface="Arial" pitchFamily="-65" charset="0"/>
                <a:ea typeface="ＭＳ Ｐゴシック" pitchFamily="-65" charset="-128"/>
                <a:cs typeface="Arial" pitchFamily="-65" charset="0"/>
              </a:rPr>
              <a:t>–</a:t>
            </a:r>
            <a:r>
              <a:rPr lang="en-CA" b="1" dirty="0" smtClean="0">
                <a:latin typeface="Arial" pitchFamily="-65" charset="0"/>
                <a:ea typeface="ＭＳ Ｐゴシック" pitchFamily="-65" charset="-128"/>
                <a:cs typeface="Arial" pitchFamily="-65" charset="0"/>
              </a:rPr>
              <a:t> A Cycle-level Simulator</a:t>
            </a:r>
            <a:endParaRPr lang="en-CA" b="1" dirty="0">
              <a:latin typeface="Arial" pitchFamily="-65" charset="0"/>
              <a:ea typeface="ＭＳ Ｐゴシック" pitchFamily="-65" charset="-128"/>
              <a:cs typeface="Arial" pitchFamily="-65" charset="0"/>
            </a:endParaRPr>
          </a:p>
        </p:txBody>
      </p:sp>
      <p:sp>
        <p:nvSpPr>
          <p:cNvPr id="54275" name="TextBox 4"/>
          <p:cNvSpPr txBox="1">
            <a:spLocks noChangeArrowheads="1"/>
          </p:cNvSpPr>
          <p:nvPr/>
        </p:nvSpPr>
        <p:spPr bwMode="auto">
          <a:xfrm>
            <a:off x="6823075" y="3511550"/>
            <a:ext cx="1584325" cy="831850"/>
          </a:xfrm>
          <a:prstGeom prst="rect">
            <a:avLst/>
          </a:prstGeom>
          <a:noFill/>
          <a:ln w="9525">
            <a:noFill/>
            <a:miter lim="800000"/>
            <a:headEnd/>
            <a:tailEnd/>
          </a:ln>
        </p:spPr>
        <p:txBody>
          <a:bodyPr wrap="none">
            <a:prstTxWarp prst="textNoShape">
              <a:avLst/>
            </a:prstTxWarp>
            <a:spAutoFit/>
          </a:bodyPr>
          <a:lstStyle/>
          <a:p>
            <a:pPr eaLnBrk="0" hangingPunct="0"/>
            <a:r>
              <a:rPr lang="en-CA"/>
              <a:t>Correlation</a:t>
            </a:r>
          </a:p>
          <a:p>
            <a:pPr eaLnBrk="0" hangingPunct="0"/>
            <a:r>
              <a:rPr lang="en-CA"/>
              <a:t>~0.976</a:t>
            </a:r>
          </a:p>
        </p:txBody>
      </p:sp>
      <p:sp>
        <p:nvSpPr>
          <p:cNvPr id="54276" name="TextBox 7"/>
          <p:cNvSpPr txBox="1">
            <a:spLocks noChangeArrowheads="1"/>
          </p:cNvSpPr>
          <p:nvPr/>
        </p:nvSpPr>
        <p:spPr bwMode="auto">
          <a:xfrm>
            <a:off x="8532813" y="6350000"/>
            <a:ext cx="441325" cy="369888"/>
          </a:xfrm>
          <a:prstGeom prst="rect">
            <a:avLst/>
          </a:prstGeom>
          <a:noFill/>
          <a:ln w="9525">
            <a:noFill/>
            <a:miter lim="800000"/>
            <a:headEnd/>
            <a:tailEnd/>
          </a:ln>
        </p:spPr>
        <p:txBody>
          <a:bodyPr wrap="none">
            <a:prstTxWarp prst="textNoShape">
              <a:avLst/>
            </a:prstTxWarp>
            <a:spAutoFit/>
          </a:bodyPr>
          <a:lstStyle/>
          <a:p>
            <a:pPr eaLnBrk="0" hangingPunct="0"/>
            <a:r>
              <a:rPr lang="en-CA">
                <a:solidFill>
                  <a:schemeClr val="bg1"/>
                </a:solidFill>
              </a:rPr>
              <a:t>12</a:t>
            </a:r>
          </a:p>
        </p:txBody>
      </p:sp>
      <p:graphicFrame>
        <p:nvGraphicFramePr>
          <p:cNvPr id="6" name="Chart 5"/>
          <p:cNvGraphicFramePr>
            <a:graphicFrameLocks/>
          </p:cNvGraphicFramePr>
          <p:nvPr/>
        </p:nvGraphicFramePr>
        <p:xfrm>
          <a:off x="762681" y="1267096"/>
          <a:ext cx="5860188" cy="5231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8460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Inside </a:t>
            </a:r>
            <a:r>
              <a:rPr lang="en-US" dirty="0" smtClean="0"/>
              <a:t>an SM </a:t>
            </a:r>
            <a:endParaRPr lang="en-US" dirty="0"/>
          </a:p>
        </p:txBody>
      </p:sp>
      <p:sp>
        <p:nvSpPr>
          <p:cNvPr id="47279" name="Rectangle 175"/>
          <p:cNvSpPr>
            <a:spLocks noGrp="1" noChangeArrowheads="1"/>
          </p:cNvSpPr>
          <p:nvPr>
            <p:ph idx="1"/>
          </p:nvPr>
        </p:nvSpPr>
        <p:spPr>
          <a:xfrm>
            <a:off x="525379" y="4114800"/>
            <a:ext cx="8229600" cy="2087563"/>
          </a:xfrm>
        </p:spPr>
        <p:txBody>
          <a:bodyPr/>
          <a:lstStyle/>
          <a:p>
            <a:r>
              <a:rPr lang="en-US"/>
              <a:t>Fine-grained multithreading</a:t>
            </a:r>
          </a:p>
          <a:p>
            <a:pPr lvl="1"/>
            <a:r>
              <a:rPr lang="en-US"/>
              <a:t>Interleave warp execution to hide latency</a:t>
            </a:r>
          </a:p>
          <a:p>
            <a:pPr lvl="1"/>
            <a:r>
              <a:rPr lang="en-US"/>
              <a:t>Register values of all threads stays in core</a:t>
            </a:r>
          </a:p>
          <a:p>
            <a:pPr lvl="1"/>
            <a:endParaRPr lang="en-US"/>
          </a:p>
        </p:txBody>
      </p:sp>
      <p:sp>
        <p:nvSpPr>
          <p:cNvPr id="47284" name="Rectangle 29"/>
          <p:cNvSpPr>
            <a:spLocks noChangeArrowheads="1"/>
          </p:cNvSpPr>
          <p:nvPr/>
        </p:nvSpPr>
        <p:spPr bwMode="auto">
          <a:xfrm>
            <a:off x="1973179" y="1981200"/>
            <a:ext cx="1295400" cy="1905000"/>
          </a:xfrm>
          <a:prstGeom prst="rect">
            <a:avLst/>
          </a:prstGeom>
          <a:solidFill>
            <a:srgbClr val="CCFFCC"/>
          </a:solidFill>
          <a:ln w="28575">
            <a:solidFill>
              <a:schemeClr val="tx1"/>
            </a:solidFill>
            <a:miter lim="800000"/>
            <a:headEnd/>
            <a:tailEnd/>
          </a:ln>
        </p:spPr>
        <p:txBody>
          <a:bodyPr wrap="none"/>
          <a:lstStyle/>
          <a:p>
            <a:pPr algn="ctr"/>
            <a:r>
              <a:rPr lang="en-US" b="1"/>
              <a:t>SIMT</a:t>
            </a:r>
          </a:p>
          <a:p>
            <a:pPr algn="ctr"/>
            <a:r>
              <a:rPr lang="en-US" b="1"/>
              <a:t>Front End</a:t>
            </a:r>
          </a:p>
        </p:txBody>
      </p:sp>
      <p:sp>
        <p:nvSpPr>
          <p:cNvPr id="47285" name="Rectangle 31"/>
          <p:cNvSpPr>
            <a:spLocks noChangeArrowheads="1"/>
          </p:cNvSpPr>
          <p:nvPr/>
        </p:nvSpPr>
        <p:spPr bwMode="auto">
          <a:xfrm>
            <a:off x="4716379" y="1981200"/>
            <a:ext cx="1981200" cy="838200"/>
          </a:xfrm>
          <a:prstGeom prst="rect">
            <a:avLst/>
          </a:prstGeom>
          <a:solidFill>
            <a:srgbClr val="FFFF99"/>
          </a:solidFill>
          <a:ln w="28575">
            <a:solidFill>
              <a:schemeClr val="tx1"/>
            </a:solidFill>
            <a:miter lim="800000"/>
            <a:headEnd/>
            <a:tailEnd/>
          </a:ln>
        </p:spPr>
        <p:txBody>
          <a:bodyPr wrap="none" anchor="ctr"/>
          <a:lstStyle/>
          <a:p>
            <a:pPr algn="ctr"/>
            <a:r>
              <a:rPr lang="en-US" b="1"/>
              <a:t>SIMD Datapath</a:t>
            </a:r>
          </a:p>
        </p:txBody>
      </p:sp>
      <p:sp>
        <p:nvSpPr>
          <p:cNvPr id="47286" name="Line 36"/>
          <p:cNvSpPr>
            <a:spLocks noChangeShapeType="1"/>
          </p:cNvSpPr>
          <p:nvPr/>
        </p:nvSpPr>
        <p:spPr bwMode="auto">
          <a:xfrm>
            <a:off x="3268579" y="2438400"/>
            <a:ext cx="381000" cy="0"/>
          </a:xfrm>
          <a:prstGeom prst="line">
            <a:avLst/>
          </a:prstGeom>
          <a:noFill/>
          <a:ln w="57150">
            <a:solidFill>
              <a:schemeClr val="tx1"/>
            </a:solidFill>
            <a:round/>
            <a:headEnd/>
            <a:tailEnd type="triangle" w="med" len="med"/>
          </a:ln>
        </p:spPr>
        <p:txBody>
          <a:bodyPr/>
          <a:lstStyle/>
          <a:p>
            <a:endParaRPr lang="en-CA"/>
          </a:p>
        </p:txBody>
      </p:sp>
      <p:sp>
        <p:nvSpPr>
          <p:cNvPr id="47287" name="Line 39"/>
          <p:cNvSpPr>
            <a:spLocks noChangeShapeType="1"/>
          </p:cNvSpPr>
          <p:nvPr/>
        </p:nvSpPr>
        <p:spPr bwMode="auto">
          <a:xfrm>
            <a:off x="2658979" y="1752600"/>
            <a:ext cx="0" cy="228600"/>
          </a:xfrm>
          <a:prstGeom prst="line">
            <a:avLst/>
          </a:prstGeom>
          <a:noFill/>
          <a:ln w="38100">
            <a:solidFill>
              <a:schemeClr val="tx1"/>
            </a:solidFill>
            <a:round/>
            <a:headEnd/>
            <a:tailEnd type="triangle" w="med" len="med"/>
          </a:ln>
        </p:spPr>
        <p:txBody>
          <a:bodyPr/>
          <a:lstStyle/>
          <a:p>
            <a:endParaRPr lang="en-CA"/>
          </a:p>
        </p:txBody>
      </p:sp>
      <p:sp>
        <p:nvSpPr>
          <p:cNvPr id="47288" name="Line 40"/>
          <p:cNvSpPr>
            <a:spLocks noChangeShapeType="1"/>
          </p:cNvSpPr>
          <p:nvPr/>
        </p:nvSpPr>
        <p:spPr bwMode="auto">
          <a:xfrm>
            <a:off x="2658979" y="1752600"/>
            <a:ext cx="3733800" cy="0"/>
          </a:xfrm>
          <a:prstGeom prst="line">
            <a:avLst/>
          </a:prstGeom>
          <a:noFill/>
          <a:ln w="38100">
            <a:solidFill>
              <a:schemeClr val="tx1"/>
            </a:solidFill>
            <a:round/>
            <a:headEnd/>
            <a:tailEnd/>
          </a:ln>
        </p:spPr>
        <p:txBody>
          <a:bodyPr/>
          <a:lstStyle/>
          <a:p>
            <a:endParaRPr lang="en-CA"/>
          </a:p>
        </p:txBody>
      </p:sp>
      <p:sp>
        <p:nvSpPr>
          <p:cNvPr id="47289" name="Rectangle 46"/>
          <p:cNvSpPr>
            <a:spLocks noChangeArrowheads="1"/>
          </p:cNvSpPr>
          <p:nvPr/>
        </p:nvSpPr>
        <p:spPr bwMode="auto">
          <a:xfrm>
            <a:off x="2049379" y="26670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dirty="0"/>
              <a:t>Fetch</a:t>
            </a:r>
          </a:p>
        </p:txBody>
      </p:sp>
      <p:sp>
        <p:nvSpPr>
          <p:cNvPr id="47290" name="Rectangle 47"/>
          <p:cNvSpPr>
            <a:spLocks noChangeArrowheads="1"/>
          </p:cNvSpPr>
          <p:nvPr/>
        </p:nvSpPr>
        <p:spPr bwMode="auto">
          <a:xfrm>
            <a:off x="2049379" y="29718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Decode</a:t>
            </a:r>
          </a:p>
        </p:txBody>
      </p:sp>
      <p:sp>
        <p:nvSpPr>
          <p:cNvPr id="47291" name="Rectangle 48"/>
          <p:cNvSpPr>
            <a:spLocks noChangeArrowheads="1"/>
          </p:cNvSpPr>
          <p:nvPr/>
        </p:nvSpPr>
        <p:spPr bwMode="auto">
          <a:xfrm>
            <a:off x="2049379" y="32766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Schedule</a:t>
            </a:r>
          </a:p>
        </p:txBody>
      </p:sp>
      <p:sp>
        <p:nvSpPr>
          <p:cNvPr id="47292" name="Rectangle 49"/>
          <p:cNvSpPr>
            <a:spLocks noChangeArrowheads="1"/>
          </p:cNvSpPr>
          <p:nvPr/>
        </p:nvSpPr>
        <p:spPr bwMode="auto">
          <a:xfrm>
            <a:off x="2049379" y="3581400"/>
            <a:ext cx="1143000" cy="228600"/>
          </a:xfrm>
          <a:prstGeom prst="rect">
            <a:avLst/>
          </a:prstGeom>
          <a:solidFill>
            <a:srgbClr val="66FF66"/>
          </a:solidFill>
          <a:ln w="19050">
            <a:solidFill>
              <a:schemeClr val="tx1"/>
            </a:solidFill>
            <a:miter lim="800000"/>
            <a:headEnd/>
            <a:tailEnd/>
          </a:ln>
        </p:spPr>
        <p:txBody>
          <a:bodyPr wrap="none" anchor="ctr"/>
          <a:lstStyle/>
          <a:p>
            <a:pPr algn="ctr"/>
            <a:r>
              <a:rPr lang="en-US"/>
              <a:t>Branch</a:t>
            </a:r>
          </a:p>
        </p:txBody>
      </p:sp>
      <p:sp>
        <p:nvSpPr>
          <p:cNvPr id="47293" name="Text Box 50"/>
          <p:cNvSpPr txBox="1">
            <a:spLocks noChangeArrowheads="1"/>
          </p:cNvSpPr>
          <p:nvPr/>
        </p:nvSpPr>
        <p:spPr bwMode="auto">
          <a:xfrm>
            <a:off x="3268579" y="1447800"/>
            <a:ext cx="1608138" cy="336550"/>
          </a:xfrm>
          <a:prstGeom prst="rect">
            <a:avLst/>
          </a:prstGeom>
          <a:noFill/>
          <a:ln w="9525">
            <a:noFill/>
            <a:miter lim="800000"/>
            <a:headEnd/>
            <a:tailEnd/>
          </a:ln>
        </p:spPr>
        <p:txBody>
          <a:bodyPr wrap="none">
            <a:spAutoFit/>
          </a:bodyPr>
          <a:lstStyle/>
          <a:p>
            <a:r>
              <a:rPr lang="en-US" sz="1600"/>
              <a:t>Done (Warp ID)</a:t>
            </a:r>
          </a:p>
        </p:txBody>
      </p:sp>
      <p:sp>
        <p:nvSpPr>
          <p:cNvPr id="47294" name="Line 51"/>
          <p:cNvSpPr>
            <a:spLocks noChangeShapeType="1"/>
          </p:cNvSpPr>
          <p:nvPr/>
        </p:nvSpPr>
        <p:spPr bwMode="auto">
          <a:xfrm>
            <a:off x="6392779" y="1752600"/>
            <a:ext cx="0" cy="228600"/>
          </a:xfrm>
          <a:prstGeom prst="line">
            <a:avLst/>
          </a:prstGeom>
          <a:noFill/>
          <a:ln w="38100">
            <a:solidFill>
              <a:schemeClr val="tx1"/>
            </a:solidFill>
            <a:round/>
            <a:headEnd/>
            <a:tailEnd/>
          </a:ln>
        </p:spPr>
        <p:txBody>
          <a:bodyPr/>
          <a:lstStyle/>
          <a:p>
            <a:endParaRPr lang="en-CA"/>
          </a:p>
        </p:txBody>
      </p:sp>
      <p:sp>
        <p:nvSpPr>
          <p:cNvPr id="47295" name="Rectangle 52"/>
          <p:cNvSpPr>
            <a:spLocks noChangeArrowheads="1"/>
          </p:cNvSpPr>
          <p:nvPr/>
        </p:nvSpPr>
        <p:spPr bwMode="auto">
          <a:xfrm>
            <a:off x="3497179" y="3124200"/>
            <a:ext cx="3200400" cy="762000"/>
          </a:xfrm>
          <a:prstGeom prst="rect">
            <a:avLst/>
          </a:prstGeom>
          <a:solidFill>
            <a:srgbClr val="FFFF99"/>
          </a:solidFill>
          <a:ln w="28575">
            <a:solidFill>
              <a:schemeClr val="tx1"/>
            </a:solidFill>
            <a:miter lim="800000"/>
            <a:headEnd/>
            <a:tailEnd/>
          </a:ln>
        </p:spPr>
        <p:txBody>
          <a:bodyPr wrap="none"/>
          <a:lstStyle/>
          <a:p>
            <a:pPr algn="ctr"/>
            <a:r>
              <a:rPr lang="en-US" b="1"/>
              <a:t>Memory Subsystem</a:t>
            </a:r>
          </a:p>
        </p:txBody>
      </p:sp>
      <p:sp>
        <p:nvSpPr>
          <p:cNvPr id="47296" name="Line 53"/>
          <p:cNvSpPr>
            <a:spLocks noChangeShapeType="1"/>
          </p:cNvSpPr>
          <p:nvPr/>
        </p:nvSpPr>
        <p:spPr bwMode="auto">
          <a:xfrm>
            <a:off x="6392779" y="2819400"/>
            <a:ext cx="0" cy="304800"/>
          </a:xfrm>
          <a:prstGeom prst="line">
            <a:avLst/>
          </a:prstGeom>
          <a:noFill/>
          <a:ln w="38100">
            <a:solidFill>
              <a:schemeClr val="tx1"/>
            </a:solidFill>
            <a:round/>
            <a:headEnd/>
            <a:tailEnd type="triangle" w="med" len="med"/>
          </a:ln>
        </p:spPr>
        <p:txBody>
          <a:bodyPr/>
          <a:lstStyle/>
          <a:p>
            <a:endParaRPr lang="en-CA"/>
          </a:p>
        </p:txBody>
      </p:sp>
      <p:sp>
        <p:nvSpPr>
          <p:cNvPr id="47297" name="Rectangle 54"/>
          <p:cNvSpPr>
            <a:spLocks noChangeArrowheads="1"/>
          </p:cNvSpPr>
          <p:nvPr/>
        </p:nvSpPr>
        <p:spPr bwMode="auto">
          <a:xfrm>
            <a:off x="7002379" y="3200400"/>
            <a:ext cx="1066800" cy="609600"/>
          </a:xfrm>
          <a:prstGeom prst="rect">
            <a:avLst/>
          </a:prstGeom>
          <a:solidFill>
            <a:srgbClr val="FFCCFF"/>
          </a:solidFill>
          <a:ln w="19050">
            <a:solidFill>
              <a:schemeClr val="tx1"/>
            </a:solidFill>
            <a:miter lim="800000"/>
            <a:headEnd/>
            <a:tailEnd/>
          </a:ln>
        </p:spPr>
        <p:txBody>
          <a:bodyPr wrap="none" anchor="ctr"/>
          <a:lstStyle/>
          <a:p>
            <a:pPr algn="ctr">
              <a:lnSpc>
                <a:spcPct val="90000"/>
              </a:lnSpc>
            </a:pPr>
            <a:r>
              <a:rPr lang="en-US"/>
              <a:t>Icnt.</a:t>
            </a:r>
          </a:p>
          <a:p>
            <a:pPr algn="ctr">
              <a:lnSpc>
                <a:spcPct val="90000"/>
              </a:lnSpc>
            </a:pPr>
            <a:r>
              <a:rPr lang="en-US"/>
              <a:t>Network</a:t>
            </a:r>
          </a:p>
        </p:txBody>
      </p:sp>
      <p:sp>
        <p:nvSpPr>
          <p:cNvPr id="47298" name="Rectangle 55"/>
          <p:cNvSpPr>
            <a:spLocks noChangeArrowheads="1"/>
          </p:cNvSpPr>
          <p:nvPr/>
        </p:nvSpPr>
        <p:spPr bwMode="auto">
          <a:xfrm>
            <a:off x="3573379" y="35052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SMem</a:t>
            </a:r>
          </a:p>
        </p:txBody>
      </p:sp>
      <p:sp>
        <p:nvSpPr>
          <p:cNvPr id="47299" name="Rectangle 56"/>
          <p:cNvSpPr>
            <a:spLocks noChangeArrowheads="1"/>
          </p:cNvSpPr>
          <p:nvPr/>
        </p:nvSpPr>
        <p:spPr bwMode="auto">
          <a:xfrm>
            <a:off x="4335379" y="35052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L1 D$</a:t>
            </a:r>
          </a:p>
        </p:txBody>
      </p:sp>
      <p:sp>
        <p:nvSpPr>
          <p:cNvPr id="47300" name="Rectangle 57"/>
          <p:cNvSpPr>
            <a:spLocks noChangeArrowheads="1"/>
          </p:cNvSpPr>
          <p:nvPr/>
        </p:nvSpPr>
        <p:spPr bwMode="auto">
          <a:xfrm>
            <a:off x="5097379" y="3505200"/>
            <a:ext cx="685800" cy="304800"/>
          </a:xfrm>
          <a:prstGeom prst="rect">
            <a:avLst/>
          </a:prstGeom>
          <a:solidFill>
            <a:srgbClr val="FFCC99"/>
          </a:solidFill>
          <a:ln w="19050">
            <a:solidFill>
              <a:schemeClr val="tx1"/>
            </a:solidFill>
            <a:miter lim="800000"/>
            <a:headEnd/>
            <a:tailEnd/>
          </a:ln>
        </p:spPr>
        <p:txBody>
          <a:bodyPr wrap="none" anchor="ctr"/>
          <a:lstStyle/>
          <a:p>
            <a:pPr algn="ctr"/>
            <a:r>
              <a:rPr lang="en-US"/>
              <a:t>Tex $</a:t>
            </a:r>
          </a:p>
        </p:txBody>
      </p:sp>
      <p:sp>
        <p:nvSpPr>
          <p:cNvPr id="47301" name="Rectangle 58"/>
          <p:cNvSpPr>
            <a:spLocks noChangeArrowheads="1"/>
          </p:cNvSpPr>
          <p:nvPr/>
        </p:nvSpPr>
        <p:spPr bwMode="auto">
          <a:xfrm>
            <a:off x="5859379" y="3505200"/>
            <a:ext cx="762000" cy="304800"/>
          </a:xfrm>
          <a:prstGeom prst="rect">
            <a:avLst/>
          </a:prstGeom>
          <a:solidFill>
            <a:srgbClr val="FFCC99"/>
          </a:solidFill>
          <a:ln w="19050">
            <a:solidFill>
              <a:schemeClr val="tx1"/>
            </a:solidFill>
            <a:miter lim="800000"/>
            <a:headEnd/>
            <a:tailEnd/>
          </a:ln>
        </p:spPr>
        <p:txBody>
          <a:bodyPr wrap="none" anchor="ctr"/>
          <a:lstStyle/>
          <a:p>
            <a:pPr algn="ctr"/>
            <a:r>
              <a:rPr lang="en-US"/>
              <a:t>Const$</a:t>
            </a:r>
          </a:p>
        </p:txBody>
      </p:sp>
      <p:sp>
        <p:nvSpPr>
          <p:cNvPr id="47302" name="Line 59"/>
          <p:cNvSpPr>
            <a:spLocks noChangeShapeType="1"/>
          </p:cNvSpPr>
          <p:nvPr/>
        </p:nvSpPr>
        <p:spPr bwMode="auto">
          <a:xfrm>
            <a:off x="6697579" y="3505200"/>
            <a:ext cx="304800" cy="0"/>
          </a:xfrm>
          <a:prstGeom prst="line">
            <a:avLst/>
          </a:prstGeom>
          <a:noFill/>
          <a:ln w="38100">
            <a:solidFill>
              <a:schemeClr val="tx1"/>
            </a:solidFill>
            <a:round/>
            <a:headEnd type="triangle" w="med" len="med"/>
            <a:tailEnd type="triangle" w="med" len="med"/>
          </a:ln>
        </p:spPr>
        <p:txBody>
          <a:bodyPr/>
          <a:lstStyle/>
          <a:p>
            <a:endParaRPr lang="en-CA"/>
          </a:p>
        </p:txBody>
      </p:sp>
      <p:sp>
        <p:nvSpPr>
          <p:cNvPr id="47303" name="Rectangle 31"/>
          <p:cNvSpPr>
            <a:spLocks noChangeArrowheads="1"/>
          </p:cNvSpPr>
          <p:nvPr/>
        </p:nvSpPr>
        <p:spPr bwMode="auto">
          <a:xfrm>
            <a:off x="3649579" y="1981200"/>
            <a:ext cx="685800" cy="838200"/>
          </a:xfrm>
          <a:prstGeom prst="rect">
            <a:avLst/>
          </a:prstGeom>
          <a:solidFill>
            <a:srgbClr val="FFFF99"/>
          </a:solidFill>
          <a:ln w="28575">
            <a:solidFill>
              <a:schemeClr val="tx1"/>
            </a:solidFill>
            <a:miter lim="800000"/>
            <a:headEnd/>
            <a:tailEnd/>
          </a:ln>
        </p:spPr>
        <p:txBody>
          <a:bodyPr wrap="none" anchor="ctr"/>
          <a:lstStyle/>
          <a:p>
            <a:pPr algn="ctr"/>
            <a:r>
              <a:rPr lang="en-US" b="1"/>
              <a:t>Reg</a:t>
            </a:r>
          </a:p>
          <a:p>
            <a:pPr algn="ctr"/>
            <a:r>
              <a:rPr lang="en-US" b="1"/>
              <a:t>File</a:t>
            </a:r>
          </a:p>
        </p:txBody>
      </p:sp>
      <p:sp>
        <p:nvSpPr>
          <p:cNvPr id="47304" name="Line 36"/>
          <p:cNvSpPr>
            <a:spLocks noChangeShapeType="1"/>
          </p:cNvSpPr>
          <p:nvPr/>
        </p:nvSpPr>
        <p:spPr bwMode="auto">
          <a:xfrm>
            <a:off x="4335379" y="2438400"/>
            <a:ext cx="381000" cy="0"/>
          </a:xfrm>
          <a:prstGeom prst="line">
            <a:avLst/>
          </a:prstGeom>
          <a:noFill/>
          <a:ln w="57150">
            <a:solidFill>
              <a:schemeClr val="tx1"/>
            </a:solidFill>
            <a:round/>
            <a:headEnd/>
            <a:tailEnd type="triangle" w="med" len="med"/>
          </a:ln>
        </p:spPr>
        <p:txBody>
          <a:bodyPr/>
          <a:lstStyle/>
          <a:p>
            <a:endParaRPr lang="en-CA"/>
          </a:p>
        </p:txBody>
      </p:sp>
      <p:sp>
        <p:nvSpPr>
          <p:cNvPr id="47305" name="Line 53"/>
          <p:cNvSpPr>
            <a:spLocks noChangeShapeType="1"/>
          </p:cNvSpPr>
          <p:nvPr/>
        </p:nvSpPr>
        <p:spPr bwMode="auto">
          <a:xfrm>
            <a:off x="4030579" y="2819400"/>
            <a:ext cx="0" cy="304800"/>
          </a:xfrm>
          <a:prstGeom prst="line">
            <a:avLst/>
          </a:prstGeom>
          <a:noFill/>
          <a:ln w="38100">
            <a:solidFill>
              <a:schemeClr val="tx1"/>
            </a:solidFill>
            <a:round/>
            <a:headEnd type="triangle" w="med" len="med"/>
            <a:tailEnd type="triangle" w="med" len="med"/>
          </a:ln>
        </p:spPr>
        <p:txBody>
          <a:bodyPr/>
          <a:lstStyle/>
          <a:p>
            <a:endParaRPr lang="en-CA"/>
          </a:p>
        </p:txBody>
      </p:sp>
    </p:spTree>
    <p:extLst>
      <p:ext uri="{BB962C8B-B14F-4D97-AF65-F5344CB8AC3E}">
        <p14:creationId xmlns:p14="http://schemas.microsoft.com/office/powerpoint/2010/main" val="43388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Inside </a:t>
            </a:r>
            <a:r>
              <a:rPr lang="en-US" dirty="0" smtClean="0"/>
              <a:t>an SM (2.0</a:t>
            </a:r>
            <a:r>
              <a:rPr lang="en-US" dirty="0"/>
              <a:t>)</a:t>
            </a:r>
          </a:p>
        </p:txBody>
      </p:sp>
      <p:sp>
        <p:nvSpPr>
          <p:cNvPr id="51204" name="Rectangle 4"/>
          <p:cNvSpPr>
            <a:spLocks noChangeArrowheads="1"/>
          </p:cNvSpPr>
          <p:nvPr/>
        </p:nvSpPr>
        <p:spPr bwMode="auto">
          <a:xfrm>
            <a:off x="448760" y="838200"/>
            <a:ext cx="1219200" cy="914400"/>
          </a:xfrm>
          <a:prstGeom prst="rect">
            <a:avLst/>
          </a:prstGeom>
          <a:solidFill>
            <a:srgbClr val="CCFFCC"/>
          </a:solidFill>
          <a:ln w="9525">
            <a:solidFill>
              <a:schemeClr val="tx1"/>
            </a:solidFill>
            <a:miter lim="800000"/>
            <a:headEnd/>
            <a:tailEnd/>
          </a:ln>
          <a:effectLst/>
        </p:spPr>
        <p:txBody>
          <a:bodyPr wrap="none" anchor="ctr"/>
          <a:lstStyle/>
          <a:p>
            <a:pPr algn="ctr"/>
            <a:r>
              <a:rPr lang="en-US" b="1"/>
              <a:t>Schedule</a:t>
            </a:r>
          </a:p>
          <a:p>
            <a:pPr algn="ctr"/>
            <a:r>
              <a:rPr lang="en-US" b="1"/>
              <a:t>+ Fetch</a:t>
            </a:r>
          </a:p>
        </p:txBody>
      </p:sp>
      <p:sp>
        <p:nvSpPr>
          <p:cNvPr id="51206" name="Rectangle 6"/>
          <p:cNvSpPr>
            <a:spLocks noChangeArrowheads="1"/>
          </p:cNvSpPr>
          <p:nvPr/>
        </p:nvSpPr>
        <p:spPr bwMode="auto">
          <a:xfrm>
            <a:off x="1820360" y="838200"/>
            <a:ext cx="1219200" cy="914400"/>
          </a:xfrm>
          <a:prstGeom prst="rect">
            <a:avLst/>
          </a:prstGeom>
          <a:solidFill>
            <a:srgbClr val="CCFFCC"/>
          </a:solidFill>
          <a:ln w="9525">
            <a:solidFill>
              <a:schemeClr val="tx1"/>
            </a:solidFill>
            <a:miter lim="800000"/>
            <a:headEnd/>
            <a:tailEnd/>
          </a:ln>
          <a:effectLst/>
        </p:spPr>
        <p:txBody>
          <a:bodyPr wrap="none" anchor="ctr"/>
          <a:lstStyle/>
          <a:p>
            <a:pPr algn="ctr"/>
            <a:r>
              <a:rPr lang="en-US" b="1"/>
              <a:t>Decode</a:t>
            </a:r>
          </a:p>
        </p:txBody>
      </p:sp>
      <p:sp>
        <p:nvSpPr>
          <p:cNvPr id="51207" name="Rectangle 7"/>
          <p:cNvSpPr>
            <a:spLocks noChangeArrowheads="1"/>
          </p:cNvSpPr>
          <p:nvPr/>
        </p:nvSpPr>
        <p:spPr bwMode="auto">
          <a:xfrm>
            <a:off x="3191960" y="8382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Register</a:t>
            </a:r>
          </a:p>
          <a:p>
            <a:pPr algn="ctr"/>
            <a:r>
              <a:rPr lang="en-US" b="1"/>
              <a:t>Read</a:t>
            </a:r>
          </a:p>
        </p:txBody>
      </p:sp>
      <p:sp>
        <p:nvSpPr>
          <p:cNvPr id="51208" name="Rectangle 8"/>
          <p:cNvSpPr>
            <a:spLocks noChangeArrowheads="1"/>
          </p:cNvSpPr>
          <p:nvPr/>
        </p:nvSpPr>
        <p:spPr bwMode="auto">
          <a:xfrm>
            <a:off x="4563560" y="8382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Execute</a:t>
            </a:r>
          </a:p>
        </p:txBody>
      </p:sp>
      <p:sp>
        <p:nvSpPr>
          <p:cNvPr id="51209" name="Rectangle 9"/>
          <p:cNvSpPr>
            <a:spLocks noChangeArrowheads="1"/>
          </p:cNvSpPr>
          <p:nvPr/>
        </p:nvSpPr>
        <p:spPr bwMode="auto">
          <a:xfrm>
            <a:off x="5935160" y="8382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Memory</a:t>
            </a:r>
          </a:p>
        </p:txBody>
      </p:sp>
      <p:sp>
        <p:nvSpPr>
          <p:cNvPr id="51210" name="Rectangle 10"/>
          <p:cNvSpPr>
            <a:spLocks noChangeArrowheads="1"/>
          </p:cNvSpPr>
          <p:nvPr/>
        </p:nvSpPr>
        <p:spPr bwMode="auto">
          <a:xfrm>
            <a:off x="7306760" y="838200"/>
            <a:ext cx="12192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Writeback</a:t>
            </a:r>
          </a:p>
        </p:txBody>
      </p:sp>
      <p:sp>
        <p:nvSpPr>
          <p:cNvPr id="12" name="Rectangle 2"/>
          <p:cNvSpPr>
            <a:spLocks noChangeArrowheads="1"/>
          </p:cNvSpPr>
          <p:nvPr/>
        </p:nvSpPr>
        <p:spPr bwMode="auto">
          <a:xfrm>
            <a:off x="304076" y="2057400"/>
            <a:ext cx="5105400" cy="2438400"/>
          </a:xfrm>
          <a:prstGeom prst="rect">
            <a:avLst/>
          </a:prstGeom>
          <a:solidFill>
            <a:srgbClr val="CCFFCC"/>
          </a:solidFill>
          <a:ln w="9525">
            <a:noFill/>
            <a:miter lim="800000"/>
            <a:headEnd/>
            <a:tailEnd/>
          </a:ln>
          <a:effectLst/>
        </p:spPr>
        <p:txBody>
          <a:bodyPr wrap="none"/>
          <a:lstStyle/>
          <a:p>
            <a:r>
              <a:rPr lang="en-US" sz="2400" b="1">
                <a:solidFill>
                  <a:srgbClr val="009900"/>
                </a:solidFill>
              </a:rPr>
              <a:t>SIMT Front End</a:t>
            </a:r>
          </a:p>
        </p:txBody>
      </p:sp>
      <p:sp>
        <p:nvSpPr>
          <p:cNvPr id="14" name="Rectangle 4"/>
          <p:cNvSpPr>
            <a:spLocks noChangeArrowheads="1"/>
          </p:cNvSpPr>
          <p:nvPr/>
        </p:nvSpPr>
        <p:spPr bwMode="auto">
          <a:xfrm>
            <a:off x="5409476" y="2057400"/>
            <a:ext cx="3124200" cy="2438400"/>
          </a:xfrm>
          <a:prstGeom prst="rect">
            <a:avLst/>
          </a:prstGeom>
          <a:solidFill>
            <a:srgbClr val="FFFFCC"/>
          </a:solidFill>
          <a:ln w="9525">
            <a:noFill/>
            <a:miter lim="800000"/>
            <a:headEnd/>
            <a:tailEnd/>
          </a:ln>
          <a:effectLst/>
        </p:spPr>
        <p:txBody>
          <a:bodyPr wrap="none"/>
          <a:lstStyle/>
          <a:p>
            <a:pPr algn="r"/>
            <a:r>
              <a:rPr lang="en-US" sz="2400" b="1">
                <a:solidFill>
                  <a:srgbClr val="FF9933"/>
                </a:solidFill>
              </a:rPr>
              <a:t>SIMD Datapath</a:t>
            </a:r>
          </a:p>
        </p:txBody>
      </p:sp>
      <p:grpSp>
        <p:nvGrpSpPr>
          <p:cNvPr id="15" name="Group 5"/>
          <p:cNvGrpSpPr>
            <a:grpSpLocks/>
          </p:cNvGrpSpPr>
          <p:nvPr/>
        </p:nvGrpSpPr>
        <p:grpSpPr bwMode="auto">
          <a:xfrm>
            <a:off x="408851" y="2627313"/>
            <a:ext cx="7867650" cy="1690687"/>
            <a:chOff x="354" y="2471"/>
            <a:chExt cx="4956" cy="1065"/>
          </a:xfrm>
        </p:grpSpPr>
        <p:sp>
          <p:nvSpPr>
            <p:cNvPr id="16" name="Rectangle 6"/>
            <p:cNvSpPr>
              <a:spLocks noChangeArrowheads="1"/>
            </p:cNvSpPr>
            <p:nvPr/>
          </p:nvSpPr>
          <p:spPr bwMode="auto">
            <a:xfrm>
              <a:off x="4573" y="2671"/>
              <a:ext cx="590" cy="222"/>
            </a:xfrm>
            <a:prstGeom prst="rect">
              <a:avLst/>
            </a:prstGeom>
            <a:solidFill>
              <a:srgbClr val="FFFF66"/>
            </a:solidFill>
            <a:ln w="9525">
              <a:noFill/>
              <a:miter lim="800000"/>
              <a:headEnd/>
              <a:tailEnd/>
            </a:ln>
          </p:spPr>
          <p:txBody>
            <a:bodyPr/>
            <a:lstStyle/>
            <a:p>
              <a:endParaRPr lang="en-CA"/>
            </a:p>
          </p:txBody>
        </p:sp>
        <p:sp>
          <p:nvSpPr>
            <p:cNvPr id="17" name="Rectangle 7"/>
            <p:cNvSpPr>
              <a:spLocks noChangeArrowheads="1"/>
            </p:cNvSpPr>
            <p:nvPr/>
          </p:nvSpPr>
          <p:spPr bwMode="auto">
            <a:xfrm>
              <a:off x="4573" y="2671"/>
              <a:ext cx="590" cy="222"/>
            </a:xfrm>
            <a:prstGeom prst="rect">
              <a:avLst/>
            </a:prstGeom>
            <a:noFill/>
            <a:ln w="19050" cap="rnd">
              <a:solidFill>
                <a:srgbClr val="000000"/>
              </a:solidFill>
              <a:round/>
              <a:headEnd/>
              <a:tailEnd/>
            </a:ln>
          </p:spPr>
          <p:txBody>
            <a:bodyPr/>
            <a:lstStyle/>
            <a:p>
              <a:endParaRPr lang="en-CA"/>
            </a:p>
          </p:txBody>
        </p:sp>
        <p:sp>
          <p:nvSpPr>
            <p:cNvPr id="18" name="Rectangle 8"/>
            <p:cNvSpPr>
              <a:spLocks noChangeArrowheads="1"/>
            </p:cNvSpPr>
            <p:nvPr/>
          </p:nvSpPr>
          <p:spPr bwMode="auto">
            <a:xfrm>
              <a:off x="4736" y="2697"/>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19" name="Rectangle 9"/>
            <p:cNvSpPr>
              <a:spLocks noChangeArrowheads="1"/>
            </p:cNvSpPr>
            <p:nvPr/>
          </p:nvSpPr>
          <p:spPr bwMode="auto">
            <a:xfrm>
              <a:off x="4543" y="2701"/>
              <a:ext cx="590" cy="221"/>
            </a:xfrm>
            <a:prstGeom prst="rect">
              <a:avLst/>
            </a:prstGeom>
            <a:solidFill>
              <a:srgbClr val="FFFF66"/>
            </a:solidFill>
            <a:ln w="9525">
              <a:noFill/>
              <a:miter lim="800000"/>
              <a:headEnd/>
              <a:tailEnd/>
            </a:ln>
          </p:spPr>
          <p:txBody>
            <a:bodyPr/>
            <a:lstStyle/>
            <a:p>
              <a:endParaRPr lang="en-CA"/>
            </a:p>
          </p:txBody>
        </p:sp>
        <p:sp>
          <p:nvSpPr>
            <p:cNvPr id="20" name="Rectangle 10"/>
            <p:cNvSpPr>
              <a:spLocks noChangeArrowheads="1"/>
            </p:cNvSpPr>
            <p:nvPr/>
          </p:nvSpPr>
          <p:spPr bwMode="auto">
            <a:xfrm>
              <a:off x="4543" y="2701"/>
              <a:ext cx="590" cy="221"/>
            </a:xfrm>
            <a:prstGeom prst="rect">
              <a:avLst/>
            </a:prstGeom>
            <a:noFill/>
            <a:ln w="19050" cap="rnd">
              <a:solidFill>
                <a:srgbClr val="000000"/>
              </a:solidFill>
              <a:round/>
              <a:headEnd/>
              <a:tailEnd/>
            </a:ln>
          </p:spPr>
          <p:txBody>
            <a:bodyPr/>
            <a:lstStyle/>
            <a:p>
              <a:endParaRPr lang="en-CA"/>
            </a:p>
          </p:txBody>
        </p:sp>
        <p:sp>
          <p:nvSpPr>
            <p:cNvPr id="21" name="Rectangle 11"/>
            <p:cNvSpPr>
              <a:spLocks noChangeArrowheads="1"/>
            </p:cNvSpPr>
            <p:nvPr/>
          </p:nvSpPr>
          <p:spPr bwMode="auto">
            <a:xfrm>
              <a:off x="4713" y="272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22" name="Rectangle 12"/>
            <p:cNvSpPr>
              <a:spLocks noChangeArrowheads="1"/>
            </p:cNvSpPr>
            <p:nvPr/>
          </p:nvSpPr>
          <p:spPr bwMode="auto">
            <a:xfrm>
              <a:off x="4514" y="2730"/>
              <a:ext cx="590" cy="222"/>
            </a:xfrm>
            <a:prstGeom prst="rect">
              <a:avLst/>
            </a:prstGeom>
            <a:solidFill>
              <a:srgbClr val="FFFF66"/>
            </a:solidFill>
            <a:ln w="9525">
              <a:noFill/>
              <a:miter lim="800000"/>
              <a:headEnd/>
              <a:tailEnd/>
            </a:ln>
          </p:spPr>
          <p:txBody>
            <a:bodyPr/>
            <a:lstStyle/>
            <a:p>
              <a:endParaRPr lang="en-CA"/>
            </a:p>
          </p:txBody>
        </p:sp>
        <p:sp>
          <p:nvSpPr>
            <p:cNvPr id="23" name="Rectangle 13"/>
            <p:cNvSpPr>
              <a:spLocks noChangeArrowheads="1"/>
            </p:cNvSpPr>
            <p:nvPr/>
          </p:nvSpPr>
          <p:spPr bwMode="auto">
            <a:xfrm>
              <a:off x="4514" y="2730"/>
              <a:ext cx="590" cy="222"/>
            </a:xfrm>
            <a:prstGeom prst="rect">
              <a:avLst/>
            </a:prstGeom>
            <a:noFill/>
            <a:ln w="19050" cap="rnd">
              <a:solidFill>
                <a:srgbClr val="000000"/>
              </a:solidFill>
              <a:round/>
              <a:headEnd/>
              <a:tailEnd/>
            </a:ln>
          </p:spPr>
          <p:txBody>
            <a:bodyPr/>
            <a:lstStyle/>
            <a:p>
              <a:endParaRPr lang="en-CA"/>
            </a:p>
          </p:txBody>
        </p:sp>
        <p:sp>
          <p:nvSpPr>
            <p:cNvPr id="24" name="Rectangle 14"/>
            <p:cNvSpPr>
              <a:spLocks noChangeArrowheads="1"/>
            </p:cNvSpPr>
            <p:nvPr/>
          </p:nvSpPr>
          <p:spPr bwMode="auto">
            <a:xfrm>
              <a:off x="4683" y="275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25" name="Oval 15"/>
            <p:cNvSpPr>
              <a:spLocks noChangeArrowheads="1"/>
            </p:cNvSpPr>
            <p:nvPr/>
          </p:nvSpPr>
          <p:spPr bwMode="auto">
            <a:xfrm>
              <a:off x="5177" y="2767"/>
              <a:ext cx="15" cy="15"/>
            </a:xfrm>
            <a:prstGeom prst="ellipse">
              <a:avLst/>
            </a:prstGeom>
            <a:solidFill>
              <a:srgbClr val="FFFF66"/>
            </a:solidFill>
            <a:ln w="0">
              <a:solidFill>
                <a:srgbClr val="000000"/>
              </a:solidFill>
              <a:round/>
              <a:headEnd/>
              <a:tailEnd/>
            </a:ln>
          </p:spPr>
          <p:txBody>
            <a:bodyPr/>
            <a:lstStyle/>
            <a:p>
              <a:endParaRPr lang="en-CA"/>
            </a:p>
          </p:txBody>
        </p:sp>
        <p:sp>
          <p:nvSpPr>
            <p:cNvPr id="26" name="Oval 16"/>
            <p:cNvSpPr>
              <a:spLocks noChangeArrowheads="1"/>
            </p:cNvSpPr>
            <p:nvPr/>
          </p:nvSpPr>
          <p:spPr bwMode="auto">
            <a:xfrm>
              <a:off x="5177" y="2767"/>
              <a:ext cx="15" cy="15"/>
            </a:xfrm>
            <a:prstGeom prst="ellipse">
              <a:avLst/>
            </a:prstGeom>
            <a:noFill/>
            <a:ln w="3175">
              <a:solidFill>
                <a:srgbClr val="000000"/>
              </a:solidFill>
              <a:miter lim="800000"/>
              <a:headEnd/>
              <a:tailEnd/>
            </a:ln>
          </p:spPr>
          <p:txBody>
            <a:bodyPr/>
            <a:lstStyle/>
            <a:p>
              <a:endParaRPr lang="en-CA"/>
            </a:p>
          </p:txBody>
        </p:sp>
        <p:sp>
          <p:nvSpPr>
            <p:cNvPr id="27" name="Oval 17"/>
            <p:cNvSpPr>
              <a:spLocks noChangeArrowheads="1"/>
            </p:cNvSpPr>
            <p:nvPr/>
          </p:nvSpPr>
          <p:spPr bwMode="auto">
            <a:xfrm>
              <a:off x="5200" y="2745"/>
              <a:ext cx="14" cy="15"/>
            </a:xfrm>
            <a:prstGeom prst="ellipse">
              <a:avLst/>
            </a:prstGeom>
            <a:solidFill>
              <a:srgbClr val="FFFF66"/>
            </a:solidFill>
            <a:ln w="0">
              <a:solidFill>
                <a:srgbClr val="000000"/>
              </a:solidFill>
              <a:round/>
              <a:headEnd/>
              <a:tailEnd/>
            </a:ln>
          </p:spPr>
          <p:txBody>
            <a:bodyPr/>
            <a:lstStyle/>
            <a:p>
              <a:endParaRPr lang="en-CA"/>
            </a:p>
          </p:txBody>
        </p:sp>
        <p:sp>
          <p:nvSpPr>
            <p:cNvPr id="28" name="Oval 18"/>
            <p:cNvSpPr>
              <a:spLocks noChangeArrowheads="1"/>
            </p:cNvSpPr>
            <p:nvPr/>
          </p:nvSpPr>
          <p:spPr bwMode="auto">
            <a:xfrm>
              <a:off x="5200" y="2745"/>
              <a:ext cx="14" cy="15"/>
            </a:xfrm>
            <a:prstGeom prst="ellipse">
              <a:avLst/>
            </a:prstGeom>
            <a:noFill/>
            <a:ln w="3175">
              <a:solidFill>
                <a:srgbClr val="000000"/>
              </a:solidFill>
              <a:miter lim="800000"/>
              <a:headEnd/>
              <a:tailEnd/>
            </a:ln>
          </p:spPr>
          <p:txBody>
            <a:bodyPr/>
            <a:lstStyle/>
            <a:p>
              <a:endParaRPr lang="en-CA"/>
            </a:p>
          </p:txBody>
        </p:sp>
        <p:sp>
          <p:nvSpPr>
            <p:cNvPr id="29" name="Oval 19"/>
            <p:cNvSpPr>
              <a:spLocks noChangeArrowheads="1"/>
            </p:cNvSpPr>
            <p:nvPr/>
          </p:nvSpPr>
          <p:spPr bwMode="auto">
            <a:xfrm>
              <a:off x="5222" y="2723"/>
              <a:ext cx="14" cy="15"/>
            </a:xfrm>
            <a:prstGeom prst="ellipse">
              <a:avLst/>
            </a:prstGeom>
            <a:solidFill>
              <a:srgbClr val="FFFF66"/>
            </a:solidFill>
            <a:ln w="0">
              <a:solidFill>
                <a:srgbClr val="000000"/>
              </a:solidFill>
              <a:round/>
              <a:headEnd/>
              <a:tailEnd/>
            </a:ln>
          </p:spPr>
          <p:txBody>
            <a:bodyPr/>
            <a:lstStyle/>
            <a:p>
              <a:endParaRPr lang="en-CA"/>
            </a:p>
          </p:txBody>
        </p:sp>
        <p:sp>
          <p:nvSpPr>
            <p:cNvPr id="30" name="Oval 20"/>
            <p:cNvSpPr>
              <a:spLocks noChangeArrowheads="1"/>
            </p:cNvSpPr>
            <p:nvPr/>
          </p:nvSpPr>
          <p:spPr bwMode="auto">
            <a:xfrm>
              <a:off x="5222" y="2723"/>
              <a:ext cx="14" cy="15"/>
            </a:xfrm>
            <a:prstGeom prst="ellipse">
              <a:avLst/>
            </a:prstGeom>
            <a:noFill/>
            <a:ln w="3175">
              <a:solidFill>
                <a:srgbClr val="000000"/>
              </a:solidFill>
              <a:miter lim="800000"/>
              <a:headEnd/>
              <a:tailEnd/>
            </a:ln>
          </p:spPr>
          <p:txBody>
            <a:bodyPr/>
            <a:lstStyle/>
            <a:p>
              <a:endParaRPr lang="en-CA"/>
            </a:p>
          </p:txBody>
        </p:sp>
        <p:sp>
          <p:nvSpPr>
            <p:cNvPr id="31" name="Line 21"/>
            <p:cNvSpPr>
              <a:spLocks noChangeShapeType="1"/>
            </p:cNvSpPr>
            <p:nvPr/>
          </p:nvSpPr>
          <p:spPr bwMode="auto">
            <a:xfrm>
              <a:off x="944" y="3092"/>
              <a:ext cx="74" cy="0"/>
            </a:xfrm>
            <a:prstGeom prst="line">
              <a:avLst/>
            </a:prstGeom>
            <a:noFill/>
            <a:ln w="36513">
              <a:solidFill>
                <a:srgbClr val="000000"/>
              </a:solidFill>
              <a:miter lim="800000"/>
              <a:headEnd/>
              <a:tailEnd/>
            </a:ln>
          </p:spPr>
          <p:txBody>
            <a:bodyPr/>
            <a:lstStyle/>
            <a:p>
              <a:endParaRPr lang="en-CA"/>
            </a:p>
          </p:txBody>
        </p:sp>
        <p:sp>
          <p:nvSpPr>
            <p:cNvPr id="32" name="Freeform 22"/>
            <p:cNvSpPr>
              <a:spLocks/>
            </p:cNvSpPr>
            <p:nvPr/>
          </p:nvSpPr>
          <p:spPr bwMode="auto">
            <a:xfrm>
              <a:off x="994" y="3043"/>
              <a:ext cx="97" cy="98"/>
            </a:xfrm>
            <a:custGeom>
              <a:avLst/>
              <a:gdLst/>
              <a:ahLst/>
              <a:cxnLst>
                <a:cxn ang="0">
                  <a:pos x="206" y="103"/>
                </a:cxn>
                <a:cxn ang="0">
                  <a:pos x="0" y="207"/>
                </a:cxn>
                <a:cxn ang="0">
                  <a:pos x="0" y="0"/>
                </a:cxn>
                <a:cxn ang="0">
                  <a:pos x="0" y="0"/>
                </a:cxn>
                <a:cxn ang="0">
                  <a:pos x="206" y="103"/>
                </a:cxn>
              </a:cxnLst>
              <a:rect l="0" t="0" r="r" b="b"/>
              <a:pathLst>
                <a:path w="206" h="207">
                  <a:moveTo>
                    <a:pt x="206" y="103"/>
                  </a:moveTo>
                  <a:lnTo>
                    <a:pt x="0" y="207"/>
                  </a:lnTo>
                  <a:cubicBezTo>
                    <a:pt x="33" y="142"/>
                    <a:pt x="33"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33" name="Line 23"/>
            <p:cNvSpPr>
              <a:spLocks noChangeShapeType="1"/>
            </p:cNvSpPr>
            <p:nvPr/>
          </p:nvSpPr>
          <p:spPr bwMode="auto">
            <a:xfrm>
              <a:off x="1682" y="3173"/>
              <a:ext cx="150" cy="41"/>
            </a:xfrm>
            <a:prstGeom prst="line">
              <a:avLst/>
            </a:prstGeom>
            <a:noFill/>
            <a:ln w="36513">
              <a:solidFill>
                <a:srgbClr val="000000"/>
              </a:solidFill>
              <a:miter lim="800000"/>
              <a:headEnd/>
              <a:tailEnd/>
            </a:ln>
          </p:spPr>
          <p:txBody>
            <a:bodyPr/>
            <a:lstStyle/>
            <a:p>
              <a:endParaRPr lang="en-CA"/>
            </a:p>
          </p:txBody>
        </p:sp>
        <p:sp>
          <p:nvSpPr>
            <p:cNvPr id="34" name="Freeform 24"/>
            <p:cNvSpPr>
              <a:spLocks/>
            </p:cNvSpPr>
            <p:nvPr/>
          </p:nvSpPr>
          <p:spPr bwMode="auto">
            <a:xfrm>
              <a:off x="1796" y="3160"/>
              <a:ext cx="107" cy="94"/>
            </a:xfrm>
            <a:custGeom>
              <a:avLst/>
              <a:gdLst/>
              <a:ahLst/>
              <a:cxnLst>
                <a:cxn ang="0">
                  <a:pos x="227" y="154"/>
                </a:cxn>
                <a:cxn ang="0">
                  <a:pos x="0" y="199"/>
                </a:cxn>
                <a:cxn ang="0">
                  <a:pos x="55" y="0"/>
                </a:cxn>
                <a:cxn ang="0">
                  <a:pos x="55" y="0"/>
                </a:cxn>
                <a:cxn ang="0">
                  <a:pos x="227" y="154"/>
                </a:cxn>
              </a:cxnLst>
              <a:rect l="0" t="0" r="r" b="b"/>
              <a:pathLst>
                <a:path w="227" h="199">
                  <a:moveTo>
                    <a:pt x="227" y="154"/>
                  </a:moveTo>
                  <a:lnTo>
                    <a:pt x="0" y="199"/>
                  </a:lnTo>
                  <a:cubicBezTo>
                    <a:pt x="49" y="145"/>
                    <a:pt x="69" y="71"/>
                    <a:pt x="55" y="0"/>
                  </a:cubicBezTo>
                  <a:lnTo>
                    <a:pt x="55" y="0"/>
                  </a:lnTo>
                  <a:lnTo>
                    <a:pt x="227" y="154"/>
                  </a:lnTo>
                  <a:close/>
                </a:path>
              </a:pathLst>
            </a:custGeom>
            <a:solidFill>
              <a:srgbClr val="000000"/>
            </a:solidFill>
            <a:ln w="0">
              <a:solidFill>
                <a:srgbClr val="000000"/>
              </a:solidFill>
              <a:prstDash val="solid"/>
              <a:round/>
              <a:headEnd/>
              <a:tailEnd/>
            </a:ln>
          </p:spPr>
          <p:txBody>
            <a:bodyPr/>
            <a:lstStyle/>
            <a:p>
              <a:endParaRPr lang="en-CA"/>
            </a:p>
          </p:txBody>
        </p:sp>
        <p:sp>
          <p:nvSpPr>
            <p:cNvPr id="35" name="Line 25"/>
            <p:cNvSpPr>
              <a:spLocks noChangeShapeType="1"/>
            </p:cNvSpPr>
            <p:nvPr/>
          </p:nvSpPr>
          <p:spPr bwMode="auto">
            <a:xfrm flipV="1">
              <a:off x="1682" y="2970"/>
              <a:ext cx="150" cy="42"/>
            </a:xfrm>
            <a:prstGeom prst="line">
              <a:avLst/>
            </a:prstGeom>
            <a:noFill/>
            <a:ln w="36513">
              <a:solidFill>
                <a:srgbClr val="000000"/>
              </a:solidFill>
              <a:miter lim="800000"/>
              <a:headEnd/>
              <a:tailEnd/>
            </a:ln>
          </p:spPr>
          <p:txBody>
            <a:bodyPr/>
            <a:lstStyle/>
            <a:p>
              <a:endParaRPr lang="en-CA"/>
            </a:p>
          </p:txBody>
        </p:sp>
        <p:sp>
          <p:nvSpPr>
            <p:cNvPr id="36" name="Freeform 26"/>
            <p:cNvSpPr>
              <a:spLocks/>
            </p:cNvSpPr>
            <p:nvPr/>
          </p:nvSpPr>
          <p:spPr bwMode="auto">
            <a:xfrm>
              <a:off x="1796" y="2930"/>
              <a:ext cx="107" cy="94"/>
            </a:xfrm>
            <a:custGeom>
              <a:avLst/>
              <a:gdLst/>
              <a:ahLst/>
              <a:cxnLst>
                <a:cxn ang="0">
                  <a:pos x="227" y="45"/>
                </a:cxn>
                <a:cxn ang="0">
                  <a:pos x="55" y="199"/>
                </a:cxn>
                <a:cxn ang="0">
                  <a:pos x="0" y="0"/>
                </a:cxn>
                <a:cxn ang="0">
                  <a:pos x="0" y="0"/>
                </a:cxn>
                <a:cxn ang="0">
                  <a:pos x="227" y="45"/>
                </a:cxn>
              </a:cxnLst>
              <a:rect l="0" t="0" r="r" b="b"/>
              <a:pathLst>
                <a:path w="227" h="199">
                  <a:moveTo>
                    <a:pt x="227" y="45"/>
                  </a:moveTo>
                  <a:lnTo>
                    <a:pt x="55" y="199"/>
                  </a:lnTo>
                  <a:cubicBezTo>
                    <a:pt x="69" y="128"/>
                    <a:pt x="49" y="54"/>
                    <a:pt x="0" y="0"/>
                  </a:cubicBezTo>
                  <a:lnTo>
                    <a:pt x="0" y="0"/>
                  </a:lnTo>
                  <a:lnTo>
                    <a:pt x="227" y="45"/>
                  </a:lnTo>
                  <a:close/>
                </a:path>
              </a:pathLst>
            </a:custGeom>
            <a:solidFill>
              <a:srgbClr val="000000"/>
            </a:solidFill>
            <a:ln w="0">
              <a:solidFill>
                <a:srgbClr val="000000"/>
              </a:solidFill>
              <a:prstDash val="solid"/>
              <a:round/>
              <a:headEnd/>
              <a:tailEnd/>
            </a:ln>
          </p:spPr>
          <p:txBody>
            <a:bodyPr/>
            <a:lstStyle/>
            <a:p>
              <a:endParaRPr lang="en-CA"/>
            </a:p>
          </p:txBody>
        </p:sp>
        <p:sp>
          <p:nvSpPr>
            <p:cNvPr id="37" name="Line 27"/>
            <p:cNvSpPr>
              <a:spLocks noChangeShapeType="1"/>
            </p:cNvSpPr>
            <p:nvPr/>
          </p:nvSpPr>
          <p:spPr bwMode="auto">
            <a:xfrm flipV="1">
              <a:off x="2198" y="3055"/>
              <a:ext cx="0" cy="74"/>
            </a:xfrm>
            <a:prstGeom prst="line">
              <a:avLst/>
            </a:prstGeom>
            <a:noFill/>
            <a:ln w="36513">
              <a:solidFill>
                <a:srgbClr val="000000"/>
              </a:solidFill>
              <a:miter lim="800000"/>
              <a:headEnd/>
              <a:tailEnd/>
            </a:ln>
          </p:spPr>
          <p:txBody>
            <a:bodyPr/>
            <a:lstStyle/>
            <a:p>
              <a:endParaRPr lang="en-CA"/>
            </a:p>
          </p:txBody>
        </p:sp>
        <p:sp>
          <p:nvSpPr>
            <p:cNvPr id="38" name="Freeform 28"/>
            <p:cNvSpPr>
              <a:spLocks/>
            </p:cNvSpPr>
            <p:nvPr/>
          </p:nvSpPr>
          <p:spPr bwMode="auto">
            <a:xfrm>
              <a:off x="2149" y="3105"/>
              <a:ext cx="98" cy="98"/>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39" name="Freeform 29"/>
            <p:cNvSpPr>
              <a:spLocks/>
            </p:cNvSpPr>
            <p:nvPr/>
          </p:nvSpPr>
          <p:spPr bwMode="auto">
            <a:xfrm>
              <a:off x="2149" y="2981"/>
              <a:ext cx="98" cy="98"/>
            </a:xfrm>
            <a:custGeom>
              <a:avLst/>
              <a:gdLst/>
              <a:ahLst/>
              <a:cxnLst>
                <a:cxn ang="0">
                  <a:pos x="103" y="0"/>
                </a:cxn>
                <a:cxn ang="0">
                  <a:pos x="206" y="206"/>
                </a:cxn>
                <a:cxn ang="0">
                  <a:pos x="0" y="206"/>
                </a:cxn>
                <a:cxn ang="0">
                  <a:pos x="103" y="0"/>
                </a:cxn>
              </a:cxnLst>
              <a:rect l="0" t="0" r="r" b="b"/>
              <a:pathLst>
                <a:path w="206" h="206">
                  <a:moveTo>
                    <a:pt x="103" y="0"/>
                  </a:moveTo>
                  <a:lnTo>
                    <a:pt x="206" y="206"/>
                  </a:lnTo>
                  <a:cubicBezTo>
                    <a:pt x="141" y="174"/>
                    <a:pt x="65" y="174"/>
                    <a:pt x="0" y="206"/>
                  </a:cubicBezTo>
                  <a:lnTo>
                    <a:pt x="103" y="0"/>
                  </a:lnTo>
                  <a:close/>
                </a:path>
              </a:pathLst>
            </a:custGeom>
            <a:solidFill>
              <a:srgbClr val="000000"/>
            </a:solidFill>
            <a:ln w="0">
              <a:solidFill>
                <a:srgbClr val="000000"/>
              </a:solidFill>
              <a:prstDash val="solid"/>
              <a:round/>
              <a:headEnd/>
              <a:tailEnd/>
            </a:ln>
          </p:spPr>
          <p:txBody>
            <a:bodyPr/>
            <a:lstStyle/>
            <a:p>
              <a:endParaRPr lang="en-CA"/>
            </a:p>
          </p:txBody>
        </p:sp>
        <p:sp>
          <p:nvSpPr>
            <p:cNvPr id="40" name="Line 30"/>
            <p:cNvSpPr>
              <a:spLocks noChangeShapeType="1"/>
            </p:cNvSpPr>
            <p:nvPr/>
          </p:nvSpPr>
          <p:spPr bwMode="auto">
            <a:xfrm flipV="1">
              <a:off x="2493" y="3192"/>
              <a:ext cx="150" cy="41"/>
            </a:xfrm>
            <a:prstGeom prst="line">
              <a:avLst/>
            </a:prstGeom>
            <a:noFill/>
            <a:ln w="36513">
              <a:solidFill>
                <a:srgbClr val="000000"/>
              </a:solidFill>
              <a:miter lim="800000"/>
              <a:headEnd/>
              <a:tailEnd/>
            </a:ln>
          </p:spPr>
          <p:txBody>
            <a:bodyPr/>
            <a:lstStyle/>
            <a:p>
              <a:endParaRPr lang="en-CA"/>
            </a:p>
          </p:txBody>
        </p:sp>
        <p:sp>
          <p:nvSpPr>
            <p:cNvPr id="41" name="Freeform 31"/>
            <p:cNvSpPr>
              <a:spLocks/>
            </p:cNvSpPr>
            <p:nvPr/>
          </p:nvSpPr>
          <p:spPr bwMode="auto">
            <a:xfrm>
              <a:off x="2608" y="3151"/>
              <a:ext cx="106" cy="94"/>
            </a:xfrm>
            <a:custGeom>
              <a:avLst/>
              <a:gdLst/>
              <a:ahLst/>
              <a:cxnLst>
                <a:cxn ang="0">
                  <a:pos x="226" y="45"/>
                </a:cxn>
                <a:cxn ang="0">
                  <a:pos x="54" y="199"/>
                </a:cxn>
                <a:cxn ang="0">
                  <a:pos x="0" y="0"/>
                </a:cxn>
                <a:cxn ang="0">
                  <a:pos x="0" y="0"/>
                </a:cxn>
                <a:cxn ang="0">
                  <a:pos x="226" y="45"/>
                </a:cxn>
              </a:cxnLst>
              <a:rect l="0" t="0" r="r" b="b"/>
              <a:pathLst>
                <a:path w="226" h="199">
                  <a:moveTo>
                    <a:pt x="226" y="45"/>
                  </a:moveTo>
                  <a:lnTo>
                    <a:pt x="54" y="199"/>
                  </a:lnTo>
                  <a:cubicBezTo>
                    <a:pt x="68" y="128"/>
                    <a:pt x="48" y="54"/>
                    <a:pt x="0" y="0"/>
                  </a:cubicBezTo>
                  <a:lnTo>
                    <a:pt x="0" y="0"/>
                  </a:lnTo>
                  <a:lnTo>
                    <a:pt x="226" y="45"/>
                  </a:lnTo>
                  <a:close/>
                </a:path>
              </a:pathLst>
            </a:custGeom>
            <a:solidFill>
              <a:srgbClr val="000000"/>
            </a:solidFill>
            <a:ln w="0">
              <a:solidFill>
                <a:srgbClr val="000000"/>
              </a:solidFill>
              <a:prstDash val="solid"/>
              <a:round/>
              <a:headEnd/>
              <a:tailEnd/>
            </a:ln>
          </p:spPr>
          <p:txBody>
            <a:bodyPr/>
            <a:lstStyle/>
            <a:p>
              <a:endParaRPr lang="en-CA"/>
            </a:p>
          </p:txBody>
        </p:sp>
        <p:sp>
          <p:nvSpPr>
            <p:cNvPr id="42" name="Line 32"/>
            <p:cNvSpPr>
              <a:spLocks noChangeShapeType="1"/>
            </p:cNvSpPr>
            <p:nvPr/>
          </p:nvSpPr>
          <p:spPr bwMode="auto">
            <a:xfrm>
              <a:off x="2493" y="2951"/>
              <a:ext cx="150" cy="41"/>
            </a:xfrm>
            <a:prstGeom prst="line">
              <a:avLst/>
            </a:prstGeom>
            <a:noFill/>
            <a:ln w="36513">
              <a:solidFill>
                <a:srgbClr val="000000"/>
              </a:solidFill>
              <a:miter lim="800000"/>
              <a:headEnd/>
              <a:tailEnd/>
            </a:ln>
          </p:spPr>
          <p:txBody>
            <a:bodyPr/>
            <a:lstStyle/>
            <a:p>
              <a:endParaRPr lang="en-CA"/>
            </a:p>
          </p:txBody>
        </p:sp>
        <p:sp>
          <p:nvSpPr>
            <p:cNvPr id="43" name="Freeform 33"/>
            <p:cNvSpPr>
              <a:spLocks/>
            </p:cNvSpPr>
            <p:nvPr/>
          </p:nvSpPr>
          <p:spPr bwMode="auto">
            <a:xfrm>
              <a:off x="2608" y="2939"/>
              <a:ext cx="106" cy="94"/>
            </a:xfrm>
            <a:custGeom>
              <a:avLst/>
              <a:gdLst/>
              <a:ahLst/>
              <a:cxnLst>
                <a:cxn ang="0">
                  <a:pos x="226" y="154"/>
                </a:cxn>
                <a:cxn ang="0">
                  <a:pos x="0" y="199"/>
                </a:cxn>
                <a:cxn ang="0">
                  <a:pos x="54" y="0"/>
                </a:cxn>
                <a:cxn ang="0">
                  <a:pos x="226" y="154"/>
                </a:cxn>
              </a:cxnLst>
              <a:rect l="0" t="0" r="r" b="b"/>
              <a:pathLst>
                <a:path w="226" h="199">
                  <a:moveTo>
                    <a:pt x="226" y="154"/>
                  </a:moveTo>
                  <a:lnTo>
                    <a:pt x="0" y="199"/>
                  </a:lnTo>
                  <a:cubicBezTo>
                    <a:pt x="48" y="145"/>
                    <a:pt x="68" y="71"/>
                    <a:pt x="54" y="0"/>
                  </a:cubicBezTo>
                  <a:lnTo>
                    <a:pt x="226" y="154"/>
                  </a:lnTo>
                  <a:close/>
                </a:path>
              </a:pathLst>
            </a:custGeom>
            <a:solidFill>
              <a:srgbClr val="000000"/>
            </a:solidFill>
            <a:ln w="0">
              <a:solidFill>
                <a:srgbClr val="000000"/>
              </a:solidFill>
              <a:prstDash val="solid"/>
              <a:round/>
              <a:headEnd/>
              <a:tailEnd/>
            </a:ln>
          </p:spPr>
          <p:txBody>
            <a:bodyPr/>
            <a:lstStyle/>
            <a:p>
              <a:endParaRPr lang="en-CA"/>
            </a:p>
          </p:txBody>
        </p:sp>
        <p:sp>
          <p:nvSpPr>
            <p:cNvPr id="44" name="Line 34"/>
            <p:cNvSpPr>
              <a:spLocks noChangeShapeType="1"/>
            </p:cNvSpPr>
            <p:nvPr/>
          </p:nvSpPr>
          <p:spPr bwMode="auto">
            <a:xfrm>
              <a:off x="3304" y="3099"/>
              <a:ext cx="222" cy="0"/>
            </a:xfrm>
            <a:prstGeom prst="line">
              <a:avLst/>
            </a:prstGeom>
            <a:noFill/>
            <a:ln w="36513">
              <a:solidFill>
                <a:srgbClr val="000000"/>
              </a:solidFill>
              <a:miter lim="800000"/>
              <a:headEnd/>
              <a:tailEnd/>
            </a:ln>
          </p:spPr>
          <p:txBody>
            <a:bodyPr/>
            <a:lstStyle/>
            <a:p>
              <a:endParaRPr lang="en-CA"/>
            </a:p>
          </p:txBody>
        </p:sp>
        <p:sp>
          <p:nvSpPr>
            <p:cNvPr id="45" name="Freeform 35"/>
            <p:cNvSpPr>
              <a:spLocks/>
            </p:cNvSpPr>
            <p:nvPr/>
          </p:nvSpPr>
          <p:spPr bwMode="auto">
            <a:xfrm>
              <a:off x="3502" y="3051"/>
              <a:ext cx="97" cy="97"/>
            </a:xfrm>
            <a:custGeom>
              <a:avLst/>
              <a:gdLst/>
              <a:ahLst/>
              <a:cxnLst>
                <a:cxn ang="0">
                  <a:pos x="206" y="103"/>
                </a:cxn>
                <a:cxn ang="0">
                  <a:pos x="0" y="206"/>
                </a:cxn>
                <a:cxn ang="0">
                  <a:pos x="0" y="0"/>
                </a:cxn>
                <a:cxn ang="0">
                  <a:pos x="0" y="0"/>
                </a:cxn>
                <a:cxn ang="0">
                  <a:pos x="206" y="103"/>
                </a:cxn>
              </a:cxnLst>
              <a:rect l="0" t="0" r="r" b="b"/>
              <a:pathLst>
                <a:path w="206" h="206">
                  <a:moveTo>
                    <a:pt x="206" y="103"/>
                  </a:moveTo>
                  <a:lnTo>
                    <a:pt x="0" y="206"/>
                  </a:lnTo>
                  <a:cubicBezTo>
                    <a:pt x="32" y="141"/>
                    <a:pt x="32" y="65"/>
                    <a:pt x="0" y="0"/>
                  </a:cubicBezTo>
                  <a:lnTo>
                    <a:pt x="0" y="0"/>
                  </a:lnTo>
                  <a:lnTo>
                    <a:pt x="206" y="103"/>
                  </a:lnTo>
                  <a:close/>
                </a:path>
              </a:pathLst>
            </a:custGeom>
            <a:solidFill>
              <a:srgbClr val="000000"/>
            </a:solidFill>
            <a:ln w="0">
              <a:solidFill>
                <a:srgbClr val="000000"/>
              </a:solidFill>
              <a:prstDash val="solid"/>
              <a:round/>
              <a:headEnd/>
              <a:tailEnd/>
            </a:ln>
          </p:spPr>
          <p:txBody>
            <a:bodyPr/>
            <a:lstStyle/>
            <a:p>
              <a:endParaRPr lang="en-CA"/>
            </a:p>
          </p:txBody>
        </p:sp>
        <p:sp>
          <p:nvSpPr>
            <p:cNvPr id="46" name="Line 36"/>
            <p:cNvSpPr>
              <a:spLocks noChangeShapeType="1"/>
            </p:cNvSpPr>
            <p:nvPr/>
          </p:nvSpPr>
          <p:spPr bwMode="auto">
            <a:xfrm>
              <a:off x="4302" y="3192"/>
              <a:ext cx="113" cy="27"/>
            </a:xfrm>
            <a:prstGeom prst="line">
              <a:avLst/>
            </a:prstGeom>
            <a:noFill/>
            <a:ln w="98425">
              <a:solidFill>
                <a:srgbClr val="000000"/>
              </a:solidFill>
              <a:miter lim="800000"/>
              <a:headEnd/>
              <a:tailEnd/>
            </a:ln>
          </p:spPr>
          <p:txBody>
            <a:bodyPr/>
            <a:lstStyle/>
            <a:p>
              <a:endParaRPr lang="en-CA"/>
            </a:p>
          </p:txBody>
        </p:sp>
        <p:sp>
          <p:nvSpPr>
            <p:cNvPr id="47" name="Freeform 37"/>
            <p:cNvSpPr>
              <a:spLocks/>
            </p:cNvSpPr>
            <p:nvPr/>
          </p:nvSpPr>
          <p:spPr bwMode="auto">
            <a:xfrm>
              <a:off x="4233" y="3110"/>
              <a:ext cx="107" cy="172"/>
            </a:xfrm>
            <a:custGeom>
              <a:avLst/>
              <a:gdLst/>
              <a:ahLst/>
              <a:cxnLst>
                <a:cxn ang="0">
                  <a:pos x="66" y="172"/>
                </a:cxn>
                <a:cxn ang="0">
                  <a:pos x="0" y="66"/>
                </a:cxn>
                <a:cxn ang="0">
                  <a:pos x="107" y="0"/>
                </a:cxn>
                <a:cxn ang="0">
                  <a:pos x="66" y="172"/>
                </a:cxn>
              </a:cxnLst>
              <a:rect l="0" t="0" r="r" b="b"/>
              <a:pathLst>
                <a:path w="107" h="172">
                  <a:moveTo>
                    <a:pt x="66" y="172"/>
                  </a:moveTo>
                  <a:lnTo>
                    <a:pt x="0" y="66"/>
                  </a:lnTo>
                  <a:lnTo>
                    <a:pt x="107" y="0"/>
                  </a:lnTo>
                  <a:lnTo>
                    <a:pt x="66" y="172"/>
                  </a:lnTo>
                  <a:close/>
                </a:path>
              </a:pathLst>
            </a:custGeom>
            <a:solidFill>
              <a:srgbClr val="000000"/>
            </a:solidFill>
            <a:ln w="9525">
              <a:noFill/>
              <a:round/>
              <a:headEnd/>
              <a:tailEnd/>
            </a:ln>
          </p:spPr>
          <p:txBody>
            <a:bodyPr/>
            <a:lstStyle/>
            <a:p>
              <a:endParaRPr lang="en-CA"/>
            </a:p>
          </p:txBody>
        </p:sp>
        <p:sp>
          <p:nvSpPr>
            <p:cNvPr id="48" name="Freeform 38"/>
            <p:cNvSpPr>
              <a:spLocks/>
            </p:cNvSpPr>
            <p:nvPr/>
          </p:nvSpPr>
          <p:spPr bwMode="auto">
            <a:xfrm>
              <a:off x="4377" y="3129"/>
              <a:ext cx="107" cy="172"/>
            </a:xfrm>
            <a:custGeom>
              <a:avLst/>
              <a:gdLst/>
              <a:ahLst/>
              <a:cxnLst>
                <a:cxn ang="0">
                  <a:pos x="42" y="0"/>
                </a:cxn>
                <a:cxn ang="0">
                  <a:pos x="107" y="107"/>
                </a:cxn>
                <a:cxn ang="0">
                  <a:pos x="0" y="172"/>
                </a:cxn>
                <a:cxn ang="0">
                  <a:pos x="42" y="0"/>
                </a:cxn>
              </a:cxnLst>
              <a:rect l="0" t="0" r="r" b="b"/>
              <a:pathLst>
                <a:path w="107" h="172">
                  <a:moveTo>
                    <a:pt x="42" y="0"/>
                  </a:moveTo>
                  <a:lnTo>
                    <a:pt x="107" y="107"/>
                  </a:lnTo>
                  <a:lnTo>
                    <a:pt x="0" y="172"/>
                  </a:lnTo>
                  <a:lnTo>
                    <a:pt x="42" y="0"/>
                  </a:lnTo>
                  <a:close/>
                </a:path>
              </a:pathLst>
            </a:custGeom>
            <a:solidFill>
              <a:srgbClr val="000000"/>
            </a:solidFill>
            <a:ln w="9525">
              <a:noFill/>
              <a:round/>
              <a:headEnd/>
              <a:tailEnd/>
            </a:ln>
          </p:spPr>
          <p:txBody>
            <a:bodyPr/>
            <a:lstStyle/>
            <a:p>
              <a:endParaRPr lang="en-CA"/>
            </a:p>
          </p:txBody>
        </p:sp>
        <p:sp>
          <p:nvSpPr>
            <p:cNvPr id="49" name="Line 39"/>
            <p:cNvSpPr>
              <a:spLocks noChangeShapeType="1"/>
            </p:cNvSpPr>
            <p:nvPr/>
          </p:nvSpPr>
          <p:spPr bwMode="auto">
            <a:xfrm flipV="1">
              <a:off x="4302" y="2967"/>
              <a:ext cx="114" cy="30"/>
            </a:xfrm>
            <a:prstGeom prst="line">
              <a:avLst/>
            </a:prstGeom>
            <a:noFill/>
            <a:ln w="98425">
              <a:solidFill>
                <a:srgbClr val="000000"/>
              </a:solidFill>
              <a:miter lim="800000"/>
              <a:headEnd/>
              <a:tailEnd/>
            </a:ln>
          </p:spPr>
          <p:txBody>
            <a:bodyPr/>
            <a:lstStyle/>
            <a:p>
              <a:endParaRPr lang="en-CA"/>
            </a:p>
          </p:txBody>
        </p:sp>
        <p:sp>
          <p:nvSpPr>
            <p:cNvPr id="50" name="Freeform 40"/>
            <p:cNvSpPr>
              <a:spLocks/>
            </p:cNvSpPr>
            <p:nvPr/>
          </p:nvSpPr>
          <p:spPr bwMode="auto">
            <a:xfrm>
              <a:off x="4233" y="2907"/>
              <a:ext cx="109" cy="171"/>
            </a:xfrm>
            <a:custGeom>
              <a:avLst/>
              <a:gdLst/>
              <a:ahLst/>
              <a:cxnLst>
                <a:cxn ang="0">
                  <a:pos x="109" y="171"/>
                </a:cxn>
                <a:cxn ang="0">
                  <a:pos x="0" y="108"/>
                </a:cxn>
                <a:cxn ang="0">
                  <a:pos x="64" y="0"/>
                </a:cxn>
                <a:cxn ang="0">
                  <a:pos x="109" y="171"/>
                </a:cxn>
              </a:cxnLst>
              <a:rect l="0" t="0" r="r" b="b"/>
              <a:pathLst>
                <a:path w="109" h="171">
                  <a:moveTo>
                    <a:pt x="109" y="171"/>
                  </a:moveTo>
                  <a:lnTo>
                    <a:pt x="0" y="108"/>
                  </a:lnTo>
                  <a:lnTo>
                    <a:pt x="64" y="0"/>
                  </a:lnTo>
                  <a:lnTo>
                    <a:pt x="109" y="171"/>
                  </a:lnTo>
                  <a:close/>
                </a:path>
              </a:pathLst>
            </a:custGeom>
            <a:solidFill>
              <a:srgbClr val="000000"/>
            </a:solidFill>
            <a:ln w="9525">
              <a:noFill/>
              <a:round/>
              <a:headEnd/>
              <a:tailEnd/>
            </a:ln>
          </p:spPr>
          <p:txBody>
            <a:bodyPr/>
            <a:lstStyle/>
            <a:p>
              <a:endParaRPr lang="en-CA"/>
            </a:p>
          </p:txBody>
        </p:sp>
        <p:sp>
          <p:nvSpPr>
            <p:cNvPr id="51" name="Freeform 41"/>
            <p:cNvSpPr>
              <a:spLocks/>
            </p:cNvSpPr>
            <p:nvPr/>
          </p:nvSpPr>
          <p:spPr bwMode="auto">
            <a:xfrm>
              <a:off x="4376" y="2885"/>
              <a:ext cx="108" cy="172"/>
            </a:xfrm>
            <a:custGeom>
              <a:avLst/>
              <a:gdLst/>
              <a:ahLst/>
              <a:cxnLst>
                <a:cxn ang="0">
                  <a:pos x="0" y="0"/>
                </a:cxn>
                <a:cxn ang="0">
                  <a:pos x="108" y="64"/>
                </a:cxn>
                <a:cxn ang="0">
                  <a:pos x="45" y="172"/>
                </a:cxn>
                <a:cxn ang="0">
                  <a:pos x="0" y="0"/>
                </a:cxn>
              </a:cxnLst>
              <a:rect l="0" t="0" r="r" b="b"/>
              <a:pathLst>
                <a:path w="108" h="172">
                  <a:moveTo>
                    <a:pt x="0" y="0"/>
                  </a:moveTo>
                  <a:lnTo>
                    <a:pt x="108" y="64"/>
                  </a:lnTo>
                  <a:lnTo>
                    <a:pt x="45" y="172"/>
                  </a:lnTo>
                  <a:lnTo>
                    <a:pt x="0" y="0"/>
                  </a:lnTo>
                  <a:close/>
                </a:path>
              </a:pathLst>
            </a:custGeom>
            <a:solidFill>
              <a:srgbClr val="000000"/>
            </a:solidFill>
            <a:ln w="9525">
              <a:noFill/>
              <a:round/>
              <a:headEnd/>
              <a:tailEnd/>
            </a:ln>
          </p:spPr>
          <p:txBody>
            <a:bodyPr/>
            <a:lstStyle/>
            <a:p>
              <a:endParaRPr lang="en-CA"/>
            </a:p>
          </p:txBody>
        </p:sp>
        <p:sp>
          <p:nvSpPr>
            <p:cNvPr id="52" name="Rectangle 42"/>
            <p:cNvSpPr>
              <a:spLocks noChangeArrowheads="1"/>
            </p:cNvSpPr>
            <p:nvPr/>
          </p:nvSpPr>
          <p:spPr bwMode="auto">
            <a:xfrm>
              <a:off x="354" y="2981"/>
              <a:ext cx="590" cy="222"/>
            </a:xfrm>
            <a:prstGeom prst="rect">
              <a:avLst/>
            </a:prstGeom>
            <a:solidFill>
              <a:srgbClr val="99FF99"/>
            </a:solidFill>
            <a:ln w="9525">
              <a:noFill/>
              <a:miter lim="800000"/>
              <a:headEnd/>
              <a:tailEnd/>
            </a:ln>
          </p:spPr>
          <p:txBody>
            <a:bodyPr/>
            <a:lstStyle/>
            <a:p>
              <a:endParaRPr lang="en-CA"/>
            </a:p>
          </p:txBody>
        </p:sp>
        <p:sp>
          <p:nvSpPr>
            <p:cNvPr id="53" name="Rectangle 43"/>
            <p:cNvSpPr>
              <a:spLocks noChangeArrowheads="1"/>
            </p:cNvSpPr>
            <p:nvPr/>
          </p:nvSpPr>
          <p:spPr bwMode="auto">
            <a:xfrm>
              <a:off x="354" y="2981"/>
              <a:ext cx="590" cy="222"/>
            </a:xfrm>
            <a:prstGeom prst="rect">
              <a:avLst/>
            </a:prstGeom>
            <a:noFill/>
            <a:ln w="19050" cap="rnd">
              <a:solidFill>
                <a:srgbClr val="000000"/>
              </a:solidFill>
              <a:round/>
              <a:headEnd/>
              <a:tailEnd/>
            </a:ln>
          </p:spPr>
          <p:txBody>
            <a:bodyPr/>
            <a:lstStyle/>
            <a:p>
              <a:endParaRPr lang="en-CA"/>
            </a:p>
          </p:txBody>
        </p:sp>
        <p:sp>
          <p:nvSpPr>
            <p:cNvPr id="54" name="Rectangle 44"/>
            <p:cNvSpPr>
              <a:spLocks noChangeArrowheads="1"/>
            </p:cNvSpPr>
            <p:nvPr/>
          </p:nvSpPr>
          <p:spPr bwMode="auto">
            <a:xfrm>
              <a:off x="427" y="3007"/>
              <a:ext cx="462" cy="154"/>
            </a:xfrm>
            <a:prstGeom prst="rect">
              <a:avLst/>
            </a:prstGeom>
            <a:noFill/>
            <a:ln w="9525">
              <a:noFill/>
              <a:miter lim="800000"/>
              <a:headEnd/>
              <a:tailEnd/>
            </a:ln>
          </p:spPr>
          <p:txBody>
            <a:bodyPr wrap="none" lIns="0" tIns="0" rIns="0" bIns="0">
              <a:spAutoFit/>
            </a:bodyPr>
            <a:lstStyle/>
            <a:p>
              <a:r>
                <a:rPr lang="en-US" sz="1600" b="1">
                  <a:solidFill>
                    <a:srgbClr val="000000"/>
                  </a:solidFill>
                </a:rPr>
                <a:t>I-Cache</a:t>
              </a:r>
              <a:endParaRPr lang="en-US"/>
            </a:p>
          </p:txBody>
        </p:sp>
        <p:sp>
          <p:nvSpPr>
            <p:cNvPr id="55" name="Rectangle 45"/>
            <p:cNvSpPr>
              <a:spLocks noChangeArrowheads="1"/>
            </p:cNvSpPr>
            <p:nvPr/>
          </p:nvSpPr>
          <p:spPr bwMode="auto">
            <a:xfrm>
              <a:off x="1091" y="2981"/>
              <a:ext cx="591" cy="222"/>
            </a:xfrm>
            <a:prstGeom prst="rect">
              <a:avLst/>
            </a:prstGeom>
            <a:solidFill>
              <a:srgbClr val="99FF99"/>
            </a:solidFill>
            <a:ln w="9525">
              <a:noFill/>
              <a:miter lim="800000"/>
              <a:headEnd/>
              <a:tailEnd/>
            </a:ln>
          </p:spPr>
          <p:txBody>
            <a:bodyPr/>
            <a:lstStyle/>
            <a:p>
              <a:endParaRPr lang="en-CA"/>
            </a:p>
          </p:txBody>
        </p:sp>
        <p:sp>
          <p:nvSpPr>
            <p:cNvPr id="56" name="Rectangle 46"/>
            <p:cNvSpPr>
              <a:spLocks noChangeArrowheads="1"/>
            </p:cNvSpPr>
            <p:nvPr/>
          </p:nvSpPr>
          <p:spPr bwMode="auto">
            <a:xfrm>
              <a:off x="1091" y="2981"/>
              <a:ext cx="591" cy="222"/>
            </a:xfrm>
            <a:prstGeom prst="rect">
              <a:avLst/>
            </a:prstGeom>
            <a:noFill/>
            <a:ln w="19050" cap="rnd">
              <a:solidFill>
                <a:srgbClr val="000000"/>
              </a:solidFill>
              <a:round/>
              <a:headEnd/>
              <a:tailEnd/>
            </a:ln>
          </p:spPr>
          <p:txBody>
            <a:bodyPr/>
            <a:lstStyle/>
            <a:p>
              <a:endParaRPr lang="en-CA"/>
            </a:p>
          </p:txBody>
        </p:sp>
        <p:sp>
          <p:nvSpPr>
            <p:cNvPr id="57" name="Rectangle 47"/>
            <p:cNvSpPr>
              <a:spLocks noChangeArrowheads="1"/>
            </p:cNvSpPr>
            <p:nvPr/>
          </p:nvSpPr>
          <p:spPr bwMode="auto">
            <a:xfrm>
              <a:off x="1160" y="3007"/>
              <a:ext cx="461" cy="154"/>
            </a:xfrm>
            <a:prstGeom prst="rect">
              <a:avLst/>
            </a:prstGeom>
            <a:noFill/>
            <a:ln w="9525">
              <a:noFill/>
              <a:miter lim="800000"/>
              <a:headEnd/>
              <a:tailEnd/>
            </a:ln>
          </p:spPr>
          <p:txBody>
            <a:bodyPr wrap="none" lIns="0" tIns="0" rIns="0" bIns="0">
              <a:spAutoFit/>
            </a:bodyPr>
            <a:lstStyle/>
            <a:p>
              <a:r>
                <a:rPr lang="en-US" sz="1600" b="1">
                  <a:solidFill>
                    <a:srgbClr val="000000"/>
                  </a:solidFill>
                </a:rPr>
                <a:t>Decode</a:t>
              </a:r>
              <a:endParaRPr lang="en-US"/>
            </a:p>
          </p:txBody>
        </p:sp>
        <p:sp>
          <p:nvSpPr>
            <p:cNvPr id="58" name="Rectangle 48"/>
            <p:cNvSpPr>
              <a:spLocks noChangeArrowheads="1"/>
            </p:cNvSpPr>
            <p:nvPr/>
          </p:nvSpPr>
          <p:spPr bwMode="auto">
            <a:xfrm>
              <a:off x="1903" y="2760"/>
              <a:ext cx="590" cy="221"/>
            </a:xfrm>
            <a:prstGeom prst="rect">
              <a:avLst/>
            </a:prstGeom>
            <a:solidFill>
              <a:srgbClr val="99FF99"/>
            </a:solidFill>
            <a:ln w="9525">
              <a:noFill/>
              <a:miter lim="800000"/>
              <a:headEnd/>
              <a:tailEnd/>
            </a:ln>
          </p:spPr>
          <p:txBody>
            <a:bodyPr/>
            <a:lstStyle/>
            <a:p>
              <a:endParaRPr lang="en-CA"/>
            </a:p>
          </p:txBody>
        </p:sp>
        <p:sp>
          <p:nvSpPr>
            <p:cNvPr id="59" name="Rectangle 49"/>
            <p:cNvSpPr>
              <a:spLocks noChangeArrowheads="1"/>
            </p:cNvSpPr>
            <p:nvPr/>
          </p:nvSpPr>
          <p:spPr bwMode="auto">
            <a:xfrm>
              <a:off x="1903" y="2760"/>
              <a:ext cx="590" cy="221"/>
            </a:xfrm>
            <a:prstGeom prst="rect">
              <a:avLst/>
            </a:prstGeom>
            <a:noFill/>
            <a:ln w="19050" cap="rnd">
              <a:solidFill>
                <a:srgbClr val="000000"/>
              </a:solidFill>
              <a:round/>
              <a:headEnd/>
              <a:tailEnd/>
            </a:ln>
          </p:spPr>
          <p:txBody>
            <a:bodyPr/>
            <a:lstStyle/>
            <a:p>
              <a:endParaRPr lang="en-CA"/>
            </a:p>
          </p:txBody>
        </p:sp>
        <p:sp>
          <p:nvSpPr>
            <p:cNvPr id="60" name="Rectangle 50"/>
            <p:cNvSpPr>
              <a:spLocks noChangeArrowheads="1"/>
            </p:cNvSpPr>
            <p:nvPr/>
          </p:nvSpPr>
          <p:spPr bwMode="auto">
            <a:xfrm>
              <a:off x="1976" y="2788"/>
              <a:ext cx="456" cy="154"/>
            </a:xfrm>
            <a:prstGeom prst="rect">
              <a:avLst/>
            </a:prstGeom>
            <a:noFill/>
            <a:ln w="9525">
              <a:noFill/>
              <a:miter lim="800000"/>
              <a:headEnd/>
              <a:tailEnd/>
            </a:ln>
          </p:spPr>
          <p:txBody>
            <a:bodyPr wrap="none" lIns="0" tIns="0" rIns="0" bIns="0">
              <a:spAutoFit/>
            </a:bodyPr>
            <a:lstStyle/>
            <a:p>
              <a:r>
                <a:rPr lang="en-US" sz="1600" b="1">
                  <a:solidFill>
                    <a:srgbClr val="000000"/>
                  </a:solidFill>
                </a:rPr>
                <a:t>I-Buffer</a:t>
              </a:r>
              <a:endParaRPr lang="en-US"/>
            </a:p>
          </p:txBody>
        </p:sp>
        <p:sp>
          <p:nvSpPr>
            <p:cNvPr id="61" name="Rectangle 51"/>
            <p:cNvSpPr>
              <a:spLocks noChangeArrowheads="1"/>
            </p:cNvSpPr>
            <p:nvPr/>
          </p:nvSpPr>
          <p:spPr bwMode="auto">
            <a:xfrm>
              <a:off x="1903" y="3203"/>
              <a:ext cx="590" cy="221"/>
            </a:xfrm>
            <a:prstGeom prst="rect">
              <a:avLst/>
            </a:prstGeom>
            <a:solidFill>
              <a:srgbClr val="99FF99"/>
            </a:solidFill>
            <a:ln w="9525">
              <a:noFill/>
              <a:miter lim="800000"/>
              <a:headEnd/>
              <a:tailEnd/>
            </a:ln>
          </p:spPr>
          <p:txBody>
            <a:bodyPr/>
            <a:lstStyle/>
            <a:p>
              <a:endParaRPr lang="en-CA"/>
            </a:p>
          </p:txBody>
        </p:sp>
        <p:sp>
          <p:nvSpPr>
            <p:cNvPr id="62" name="Rectangle 52"/>
            <p:cNvSpPr>
              <a:spLocks noChangeArrowheads="1"/>
            </p:cNvSpPr>
            <p:nvPr/>
          </p:nvSpPr>
          <p:spPr bwMode="auto">
            <a:xfrm>
              <a:off x="1903" y="3203"/>
              <a:ext cx="590" cy="221"/>
            </a:xfrm>
            <a:prstGeom prst="rect">
              <a:avLst/>
            </a:prstGeom>
            <a:noFill/>
            <a:ln w="19050" cap="rnd">
              <a:solidFill>
                <a:srgbClr val="000000"/>
              </a:solidFill>
              <a:round/>
              <a:headEnd/>
              <a:tailEnd/>
            </a:ln>
          </p:spPr>
          <p:txBody>
            <a:bodyPr/>
            <a:lstStyle/>
            <a:p>
              <a:endParaRPr lang="en-CA"/>
            </a:p>
          </p:txBody>
        </p:sp>
        <p:sp>
          <p:nvSpPr>
            <p:cNvPr id="63" name="Rectangle 53"/>
            <p:cNvSpPr>
              <a:spLocks noChangeArrowheads="1"/>
            </p:cNvSpPr>
            <p:nvPr/>
          </p:nvSpPr>
          <p:spPr bwMode="auto">
            <a:xfrm>
              <a:off x="2022" y="3189"/>
              <a:ext cx="355" cy="154"/>
            </a:xfrm>
            <a:prstGeom prst="rect">
              <a:avLst/>
            </a:prstGeom>
            <a:noFill/>
            <a:ln w="9525">
              <a:noFill/>
              <a:miter lim="800000"/>
              <a:headEnd/>
              <a:tailEnd/>
            </a:ln>
          </p:spPr>
          <p:txBody>
            <a:bodyPr wrap="none" lIns="0" tIns="0" rIns="0" bIns="0">
              <a:spAutoFit/>
            </a:bodyPr>
            <a:lstStyle/>
            <a:p>
              <a:r>
                <a:rPr lang="en-US" sz="1600" b="1">
                  <a:solidFill>
                    <a:srgbClr val="000000"/>
                  </a:solidFill>
                </a:rPr>
                <a:t>Score</a:t>
              </a:r>
              <a:endParaRPr lang="en-US"/>
            </a:p>
          </p:txBody>
        </p:sp>
        <p:sp>
          <p:nvSpPr>
            <p:cNvPr id="64" name="Rectangle 54"/>
            <p:cNvSpPr>
              <a:spLocks noChangeArrowheads="1"/>
            </p:cNvSpPr>
            <p:nvPr/>
          </p:nvSpPr>
          <p:spPr bwMode="auto">
            <a:xfrm>
              <a:off x="2014" y="3287"/>
              <a:ext cx="369" cy="154"/>
            </a:xfrm>
            <a:prstGeom prst="rect">
              <a:avLst/>
            </a:prstGeom>
            <a:noFill/>
            <a:ln w="9525">
              <a:noFill/>
              <a:miter lim="800000"/>
              <a:headEnd/>
              <a:tailEnd/>
            </a:ln>
          </p:spPr>
          <p:txBody>
            <a:bodyPr wrap="none" lIns="0" tIns="0" rIns="0" bIns="0">
              <a:spAutoFit/>
            </a:bodyPr>
            <a:lstStyle/>
            <a:p>
              <a:r>
                <a:rPr lang="en-US" sz="1600" b="1">
                  <a:solidFill>
                    <a:srgbClr val="000000"/>
                  </a:solidFill>
                </a:rPr>
                <a:t>Board</a:t>
              </a:r>
              <a:endParaRPr lang="en-US"/>
            </a:p>
          </p:txBody>
        </p:sp>
        <p:sp>
          <p:nvSpPr>
            <p:cNvPr id="65" name="Rectangle 55"/>
            <p:cNvSpPr>
              <a:spLocks noChangeArrowheads="1"/>
            </p:cNvSpPr>
            <p:nvPr/>
          </p:nvSpPr>
          <p:spPr bwMode="auto">
            <a:xfrm>
              <a:off x="2714" y="2981"/>
              <a:ext cx="590" cy="222"/>
            </a:xfrm>
            <a:prstGeom prst="rect">
              <a:avLst/>
            </a:prstGeom>
            <a:solidFill>
              <a:srgbClr val="99FF99"/>
            </a:solidFill>
            <a:ln w="9525">
              <a:noFill/>
              <a:miter lim="800000"/>
              <a:headEnd/>
              <a:tailEnd/>
            </a:ln>
          </p:spPr>
          <p:txBody>
            <a:bodyPr/>
            <a:lstStyle/>
            <a:p>
              <a:endParaRPr lang="en-CA"/>
            </a:p>
          </p:txBody>
        </p:sp>
        <p:sp>
          <p:nvSpPr>
            <p:cNvPr id="66" name="Rectangle 56"/>
            <p:cNvSpPr>
              <a:spLocks noChangeArrowheads="1"/>
            </p:cNvSpPr>
            <p:nvPr/>
          </p:nvSpPr>
          <p:spPr bwMode="auto">
            <a:xfrm>
              <a:off x="2714" y="2981"/>
              <a:ext cx="590" cy="222"/>
            </a:xfrm>
            <a:prstGeom prst="rect">
              <a:avLst/>
            </a:prstGeom>
            <a:noFill/>
            <a:ln w="19050" cap="rnd">
              <a:solidFill>
                <a:srgbClr val="000000"/>
              </a:solidFill>
              <a:round/>
              <a:headEnd/>
              <a:tailEnd/>
            </a:ln>
          </p:spPr>
          <p:txBody>
            <a:bodyPr/>
            <a:lstStyle/>
            <a:p>
              <a:endParaRPr lang="en-CA"/>
            </a:p>
          </p:txBody>
        </p:sp>
        <p:sp>
          <p:nvSpPr>
            <p:cNvPr id="67" name="Rectangle 57"/>
            <p:cNvSpPr>
              <a:spLocks noChangeArrowheads="1"/>
            </p:cNvSpPr>
            <p:nvPr/>
          </p:nvSpPr>
          <p:spPr bwMode="auto">
            <a:xfrm>
              <a:off x="2846" y="3007"/>
              <a:ext cx="327" cy="154"/>
            </a:xfrm>
            <a:prstGeom prst="rect">
              <a:avLst/>
            </a:prstGeom>
            <a:noFill/>
            <a:ln w="9525">
              <a:noFill/>
              <a:miter lim="800000"/>
              <a:headEnd/>
              <a:tailEnd/>
            </a:ln>
          </p:spPr>
          <p:txBody>
            <a:bodyPr wrap="none" lIns="0" tIns="0" rIns="0" bIns="0">
              <a:spAutoFit/>
            </a:bodyPr>
            <a:lstStyle/>
            <a:p>
              <a:r>
                <a:rPr lang="en-US" sz="1600" b="1">
                  <a:solidFill>
                    <a:srgbClr val="000000"/>
                  </a:solidFill>
                </a:rPr>
                <a:t>Issue</a:t>
              </a:r>
              <a:endParaRPr lang="en-US"/>
            </a:p>
          </p:txBody>
        </p:sp>
        <p:sp>
          <p:nvSpPr>
            <p:cNvPr id="68" name="Rectangle 58"/>
            <p:cNvSpPr>
              <a:spLocks noChangeArrowheads="1"/>
            </p:cNvSpPr>
            <p:nvPr/>
          </p:nvSpPr>
          <p:spPr bwMode="auto">
            <a:xfrm>
              <a:off x="3599" y="2908"/>
              <a:ext cx="634" cy="384"/>
            </a:xfrm>
            <a:prstGeom prst="rect">
              <a:avLst/>
            </a:prstGeom>
            <a:solidFill>
              <a:srgbClr val="FFFF66"/>
            </a:solidFill>
            <a:ln w="9525">
              <a:noFill/>
              <a:miter lim="800000"/>
              <a:headEnd/>
              <a:tailEnd/>
            </a:ln>
          </p:spPr>
          <p:txBody>
            <a:bodyPr/>
            <a:lstStyle/>
            <a:p>
              <a:endParaRPr lang="en-CA"/>
            </a:p>
          </p:txBody>
        </p:sp>
        <p:sp>
          <p:nvSpPr>
            <p:cNvPr id="69" name="Rectangle 59"/>
            <p:cNvSpPr>
              <a:spLocks noChangeArrowheads="1"/>
            </p:cNvSpPr>
            <p:nvPr/>
          </p:nvSpPr>
          <p:spPr bwMode="auto">
            <a:xfrm>
              <a:off x="3599" y="2908"/>
              <a:ext cx="634" cy="384"/>
            </a:xfrm>
            <a:prstGeom prst="rect">
              <a:avLst/>
            </a:prstGeom>
            <a:noFill/>
            <a:ln w="19050" cap="rnd">
              <a:solidFill>
                <a:srgbClr val="000000"/>
              </a:solidFill>
              <a:round/>
              <a:headEnd/>
              <a:tailEnd/>
            </a:ln>
          </p:spPr>
          <p:txBody>
            <a:bodyPr/>
            <a:lstStyle/>
            <a:p>
              <a:endParaRPr lang="en-CA"/>
            </a:p>
          </p:txBody>
        </p:sp>
        <p:sp>
          <p:nvSpPr>
            <p:cNvPr id="70" name="Rectangle 60"/>
            <p:cNvSpPr>
              <a:spLocks noChangeArrowheads="1"/>
            </p:cNvSpPr>
            <p:nvPr/>
          </p:nvSpPr>
          <p:spPr bwMode="auto">
            <a:xfrm>
              <a:off x="3662" y="2939"/>
              <a:ext cx="526" cy="154"/>
            </a:xfrm>
            <a:prstGeom prst="rect">
              <a:avLst/>
            </a:prstGeom>
            <a:noFill/>
            <a:ln w="9525">
              <a:noFill/>
              <a:miter lim="800000"/>
              <a:headEnd/>
              <a:tailEnd/>
            </a:ln>
          </p:spPr>
          <p:txBody>
            <a:bodyPr wrap="none" lIns="0" tIns="0" rIns="0" bIns="0">
              <a:spAutoFit/>
            </a:bodyPr>
            <a:lstStyle/>
            <a:p>
              <a:r>
                <a:rPr lang="en-US" sz="1600" b="1">
                  <a:solidFill>
                    <a:srgbClr val="000000"/>
                  </a:solidFill>
                </a:rPr>
                <a:t>Operand</a:t>
              </a:r>
              <a:endParaRPr lang="en-US"/>
            </a:p>
          </p:txBody>
        </p:sp>
        <p:sp>
          <p:nvSpPr>
            <p:cNvPr id="71" name="Rectangle 61"/>
            <p:cNvSpPr>
              <a:spLocks noChangeArrowheads="1"/>
            </p:cNvSpPr>
            <p:nvPr/>
          </p:nvSpPr>
          <p:spPr bwMode="auto">
            <a:xfrm>
              <a:off x="3647" y="3090"/>
              <a:ext cx="555" cy="154"/>
            </a:xfrm>
            <a:prstGeom prst="rect">
              <a:avLst/>
            </a:prstGeom>
            <a:noFill/>
            <a:ln w="9525">
              <a:noFill/>
              <a:miter lim="800000"/>
              <a:headEnd/>
              <a:tailEnd/>
            </a:ln>
          </p:spPr>
          <p:txBody>
            <a:bodyPr wrap="none" lIns="0" tIns="0" rIns="0" bIns="0">
              <a:spAutoFit/>
            </a:bodyPr>
            <a:lstStyle/>
            <a:p>
              <a:r>
                <a:rPr lang="en-US" sz="1600" b="1">
                  <a:solidFill>
                    <a:srgbClr val="000000"/>
                  </a:solidFill>
                </a:rPr>
                <a:t>Collector</a:t>
              </a:r>
              <a:endParaRPr lang="en-US"/>
            </a:p>
          </p:txBody>
        </p:sp>
        <p:sp>
          <p:nvSpPr>
            <p:cNvPr id="72" name="Rectangle 62"/>
            <p:cNvSpPr>
              <a:spLocks noChangeArrowheads="1"/>
            </p:cNvSpPr>
            <p:nvPr/>
          </p:nvSpPr>
          <p:spPr bwMode="auto">
            <a:xfrm>
              <a:off x="4484" y="3114"/>
              <a:ext cx="590" cy="384"/>
            </a:xfrm>
            <a:prstGeom prst="rect">
              <a:avLst/>
            </a:prstGeom>
            <a:solidFill>
              <a:srgbClr val="FFFF66"/>
            </a:solidFill>
            <a:ln w="9525">
              <a:noFill/>
              <a:miter lim="800000"/>
              <a:headEnd/>
              <a:tailEnd/>
            </a:ln>
          </p:spPr>
          <p:txBody>
            <a:bodyPr/>
            <a:lstStyle/>
            <a:p>
              <a:endParaRPr lang="en-CA"/>
            </a:p>
          </p:txBody>
        </p:sp>
        <p:sp>
          <p:nvSpPr>
            <p:cNvPr id="73" name="Rectangle 63"/>
            <p:cNvSpPr>
              <a:spLocks noChangeArrowheads="1"/>
            </p:cNvSpPr>
            <p:nvPr/>
          </p:nvSpPr>
          <p:spPr bwMode="auto">
            <a:xfrm>
              <a:off x="4484" y="3114"/>
              <a:ext cx="590" cy="384"/>
            </a:xfrm>
            <a:prstGeom prst="rect">
              <a:avLst/>
            </a:prstGeom>
            <a:noFill/>
            <a:ln w="19050" cap="rnd">
              <a:solidFill>
                <a:srgbClr val="000000"/>
              </a:solidFill>
              <a:round/>
              <a:headEnd/>
              <a:tailEnd/>
            </a:ln>
          </p:spPr>
          <p:txBody>
            <a:bodyPr/>
            <a:lstStyle/>
            <a:p>
              <a:endParaRPr lang="en-CA"/>
            </a:p>
          </p:txBody>
        </p:sp>
        <p:sp>
          <p:nvSpPr>
            <p:cNvPr id="74" name="Rectangle 64"/>
            <p:cNvSpPr>
              <a:spLocks noChangeArrowheads="1"/>
            </p:cNvSpPr>
            <p:nvPr/>
          </p:nvSpPr>
          <p:spPr bwMode="auto">
            <a:xfrm>
              <a:off x="4630" y="3219"/>
              <a:ext cx="299" cy="154"/>
            </a:xfrm>
            <a:prstGeom prst="rect">
              <a:avLst/>
            </a:prstGeom>
            <a:noFill/>
            <a:ln w="9525">
              <a:noFill/>
              <a:miter lim="800000"/>
              <a:headEnd/>
              <a:tailEnd/>
            </a:ln>
          </p:spPr>
          <p:txBody>
            <a:bodyPr wrap="none" lIns="0" tIns="0" rIns="0" bIns="0">
              <a:spAutoFit/>
            </a:bodyPr>
            <a:lstStyle/>
            <a:p>
              <a:r>
                <a:rPr lang="en-US" sz="1600" b="1">
                  <a:solidFill>
                    <a:srgbClr val="000000"/>
                  </a:solidFill>
                </a:rPr>
                <a:t>MEM</a:t>
              </a:r>
              <a:endParaRPr lang="en-US"/>
            </a:p>
          </p:txBody>
        </p:sp>
        <p:sp>
          <p:nvSpPr>
            <p:cNvPr id="75" name="Rectangle 65"/>
            <p:cNvSpPr>
              <a:spLocks noChangeArrowheads="1"/>
            </p:cNvSpPr>
            <p:nvPr/>
          </p:nvSpPr>
          <p:spPr bwMode="auto">
            <a:xfrm>
              <a:off x="4484" y="2760"/>
              <a:ext cx="590" cy="221"/>
            </a:xfrm>
            <a:prstGeom prst="rect">
              <a:avLst/>
            </a:prstGeom>
            <a:solidFill>
              <a:srgbClr val="FFFF66"/>
            </a:solidFill>
            <a:ln w="9525">
              <a:noFill/>
              <a:miter lim="800000"/>
              <a:headEnd/>
              <a:tailEnd/>
            </a:ln>
          </p:spPr>
          <p:txBody>
            <a:bodyPr/>
            <a:lstStyle/>
            <a:p>
              <a:endParaRPr lang="en-CA"/>
            </a:p>
          </p:txBody>
        </p:sp>
        <p:sp>
          <p:nvSpPr>
            <p:cNvPr id="76" name="Rectangle 66"/>
            <p:cNvSpPr>
              <a:spLocks noChangeArrowheads="1"/>
            </p:cNvSpPr>
            <p:nvPr/>
          </p:nvSpPr>
          <p:spPr bwMode="auto">
            <a:xfrm>
              <a:off x="4484" y="2760"/>
              <a:ext cx="590" cy="221"/>
            </a:xfrm>
            <a:prstGeom prst="rect">
              <a:avLst/>
            </a:prstGeom>
            <a:noFill/>
            <a:ln w="19050" cap="rnd">
              <a:solidFill>
                <a:srgbClr val="000000"/>
              </a:solidFill>
              <a:round/>
              <a:headEnd/>
              <a:tailEnd/>
            </a:ln>
          </p:spPr>
          <p:txBody>
            <a:bodyPr/>
            <a:lstStyle/>
            <a:p>
              <a:endParaRPr lang="en-CA"/>
            </a:p>
          </p:txBody>
        </p:sp>
        <p:sp>
          <p:nvSpPr>
            <p:cNvPr id="77" name="Rectangle 67"/>
            <p:cNvSpPr>
              <a:spLocks noChangeArrowheads="1"/>
            </p:cNvSpPr>
            <p:nvPr/>
          </p:nvSpPr>
          <p:spPr bwMode="auto">
            <a:xfrm>
              <a:off x="4652" y="2788"/>
              <a:ext cx="262" cy="154"/>
            </a:xfrm>
            <a:prstGeom prst="rect">
              <a:avLst/>
            </a:prstGeom>
            <a:noFill/>
            <a:ln w="9525">
              <a:noFill/>
              <a:miter lim="800000"/>
              <a:headEnd/>
              <a:tailEnd/>
            </a:ln>
          </p:spPr>
          <p:txBody>
            <a:bodyPr wrap="none" lIns="0" tIns="0" rIns="0" bIns="0">
              <a:spAutoFit/>
            </a:bodyPr>
            <a:lstStyle/>
            <a:p>
              <a:r>
                <a:rPr lang="en-US" sz="1600" b="1">
                  <a:solidFill>
                    <a:srgbClr val="000000"/>
                  </a:solidFill>
                </a:rPr>
                <a:t>ALU</a:t>
              </a:r>
              <a:endParaRPr lang="en-US"/>
            </a:p>
          </p:txBody>
        </p:sp>
        <p:sp>
          <p:nvSpPr>
            <p:cNvPr id="78" name="Rectangle 68"/>
            <p:cNvSpPr>
              <a:spLocks noChangeArrowheads="1"/>
            </p:cNvSpPr>
            <p:nvPr/>
          </p:nvSpPr>
          <p:spPr bwMode="auto">
            <a:xfrm>
              <a:off x="354" y="2538"/>
              <a:ext cx="590" cy="222"/>
            </a:xfrm>
            <a:prstGeom prst="rect">
              <a:avLst/>
            </a:prstGeom>
            <a:solidFill>
              <a:srgbClr val="99FF99"/>
            </a:solidFill>
            <a:ln w="9525">
              <a:noFill/>
              <a:miter lim="800000"/>
              <a:headEnd/>
              <a:tailEnd/>
            </a:ln>
          </p:spPr>
          <p:txBody>
            <a:bodyPr/>
            <a:lstStyle/>
            <a:p>
              <a:endParaRPr lang="en-CA"/>
            </a:p>
          </p:txBody>
        </p:sp>
        <p:sp>
          <p:nvSpPr>
            <p:cNvPr id="79" name="Rectangle 69"/>
            <p:cNvSpPr>
              <a:spLocks noChangeArrowheads="1"/>
            </p:cNvSpPr>
            <p:nvPr/>
          </p:nvSpPr>
          <p:spPr bwMode="auto">
            <a:xfrm>
              <a:off x="354" y="2538"/>
              <a:ext cx="590" cy="222"/>
            </a:xfrm>
            <a:prstGeom prst="rect">
              <a:avLst/>
            </a:prstGeom>
            <a:noFill/>
            <a:ln w="19050" cap="rnd">
              <a:solidFill>
                <a:srgbClr val="000000"/>
              </a:solidFill>
              <a:round/>
              <a:headEnd/>
              <a:tailEnd/>
            </a:ln>
          </p:spPr>
          <p:txBody>
            <a:bodyPr/>
            <a:lstStyle/>
            <a:p>
              <a:endParaRPr lang="en-CA"/>
            </a:p>
          </p:txBody>
        </p:sp>
        <p:sp>
          <p:nvSpPr>
            <p:cNvPr id="80" name="Rectangle 70"/>
            <p:cNvSpPr>
              <a:spLocks noChangeArrowheads="1"/>
            </p:cNvSpPr>
            <p:nvPr/>
          </p:nvSpPr>
          <p:spPr bwMode="auto">
            <a:xfrm>
              <a:off x="480" y="2569"/>
              <a:ext cx="341" cy="154"/>
            </a:xfrm>
            <a:prstGeom prst="rect">
              <a:avLst/>
            </a:prstGeom>
            <a:noFill/>
            <a:ln w="9525">
              <a:noFill/>
              <a:miter lim="800000"/>
              <a:headEnd/>
              <a:tailEnd/>
            </a:ln>
          </p:spPr>
          <p:txBody>
            <a:bodyPr wrap="none" lIns="0" tIns="0" rIns="0" bIns="0">
              <a:spAutoFit/>
            </a:bodyPr>
            <a:lstStyle/>
            <a:p>
              <a:r>
                <a:rPr lang="en-US" sz="1600" b="1">
                  <a:solidFill>
                    <a:srgbClr val="000000"/>
                  </a:solidFill>
                </a:rPr>
                <a:t>Fetch</a:t>
              </a:r>
              <a:endParaRPr lang="en-US"/>
            </a:p>
          </p:txBody>
        </p:sp>
        <p:sp>
          <p:nvSpPr>
            <p:cNvPr id="81" name="Rectangle 71"/>
            <p:cNvSpPr>
              <a:spLocks noChangeArrowheads="1"/>
            </p:cNvSpPr>
            <p:nvPr/>
          </p:nvSpPr>
          <p:spPr bwMode="auto">
            <a:xfrm>
              <a:off x="2603" y="2542"/>
              <a:ext cx="812" cy="218"/>
            </a:xfrm>
            <a:prstGeom prst="rect">
              <a:avLst/>
            </a:prstGeom>
            <a:solidFill>
              <a:srgbClr val="99FF99"/>
            </a:solidFill>
            <a:ln w="9525">
              <a:noFill/>
              <a:miter lim="800000"/>
              <a:headEnd/>
              <a:tailEnd/>
            </a:ln>
          </p:spPr>
          <p:txBody>
            <a:bodyPr/>
            <a:lstStyle/>
            <a:p>
              <a:endParaRPr lang="en-CA"/>
            </a:p>
          </p:txBody>
        </p:sp>
        <p:sp>
          <p:nvSpPr>
            <p:cNvPr id="82" name="Rectangle 72"/>
            <p:cNvSpPr>
              <a:spLocks noChangeArrowheads="1"/>
            </p:cNvSpPr>
            <p:nvPr/>
          </p:nvSpPr>
          <p:spPr bwMode="auto">
            <a:xfrm>
              <a:off x="2603" y="2542"/>
              <a:ext cx="812" cy="218"/>
            </a:xfrm>
            <a:prstGeom prst="rect">
              <a:avLst/>
            </a:prstGeom>
            <a:noFill/>
            <a:ln w="19050" cap="rnd">
              <a:solidFill>
                <a:srgbClr val="000000"/>
              </a:solidFill>
              <a:round/>
              <a:headEnd/>
              <a:tailEnd/>
            </a:ln>
          </p:spPr>
          <p:txBody>
            <a:bodyPr/>
            <a:lstStyle/>
            <a:p>
              <a:endParaRPr lang="en-CA"/>
            </a:p>
          </p:txBody>
        </p:sp>
        <p:sp>
          <p:nvSpPr>
            <p:cNvPr id="83" name="Rectangle 73"/>
            <p:cNvSpPr>
              <a:spLocks noChangeArrowheads="1"/>
            </p:cNvSpPr>
            <p:nvPr/>
          </p:nvSpPr>
          <p:spPr bwMode="auto">
            <a:xfrm>
              <a:off x="2672" y="2569"/>
              <a:ext cx="690" cy="154"/>
            </a:xfrm>
            <a:prstGeom prst="rect">
              <a:avLst/>
            </a:prstGeom>
            <a:noFill/>
            <a:ln w="9525">
              <a:noFill/>
              <a:miter lim="800000"/>
              <a:headEnd/>
              <a:tailEnd/>
            </a:ln>
          </p:spPr>
          <p:txBody>
            <a:bodyPr wrap="none" lIns="0" tIns="0" rIns="0" bIns="0">
              <a:spAutoFit/>
            </a:bodyPr>
            <a:lstStyle/>
            <a:p>
              <a:r>
                <a:rPr lang="en-US" sz="1600" b="1">
                  <a:solidFill>
                    <a:srgbClr val="000000"/>
                  </a:solidFill>
                </a:rPr>
                <a:t>SIMT-Stack</a:t>
              </a:r>
              <a:endParaRPr lang="en-US"/>
            </a:p>
          </p:txBody>
        </p:sp>
        <p:sp>
          <p:nvSpPr>
            <p:cNvPr id="84" name="Freeform 74"/>
            <p:cNvSpPr>
              <a:spLocks/>
            </p:cNvSpPr>
            <p:nvPr/>
          </p:nvSpPr>
          <p:spPr bwMode="auto">
            <a:xfrm>
              <a:off x="1682" y="2612"/>
              <a:ext cx="3628" cy="924"/>
            </a:xfrm>
            <a:custGeom>
              <a:avLst/>
              <a:gdLst/>
              <a:ahLst/>
              <a:cxnLst>
                <a:cxn ang="0">
                  <a:pos x="1733" y="0"/>
                </a:cxn>
                <a:cxn ang="0">
                  <a:pos x="3628" y="0"/>
                </a:cxn>
                <a:cxn ang="0">
                  <a:pos x="3628" y="924"/>
                </a:cxn>
                <a:cxn ang="0">
                  <a:pos x="0" y="924"/>
                </a:cxn>
                <a:cxn ang="0">
                  <a:pos x="0" y="739"/>
                </a:cxn>
                <a:cxn ang="0">
                  <a:pos x="162" y="739"/>
                </a:cxn>
              </a:cxnLst>
              <a:rect l="0" t="0" r="r" b="b"/>
              <a:pathLst>
                <a:path w="3628" h="924">
                  <a:moveTo>
                    <a:pt x="1733" y="0"/>
                  </a:moveTo>
                  <a:lnTo>
                    <a:pt x="3628" y="0"/>
                  </a:lnTo>
                  <a:lnTo>
                    <a:pt x="3628" y="924"/>
                  </a:lnTo>
                  <a:lnTo>
                    <a:pt x="0" y="924"/>
                  </a:lnTo>
                  <a:lnTo>
                    <a:pt x="0" y="739"/>
                  </a:lnTo>
                  <a:lnTo>
                    <a:pt x="162" y="739"/>
                  </a:lnTo>
                </a:path>
              </a:pathLst>
            </a:custGeom>
            <a:noFill/>
            <a:ln w="19050" cap="flat">
              <a:solidFill>
                <a:srgbClr val="000000"/>
              </a:solidFill>
              <a:prstDash val="solid"/>
              <a:miter lim="800000"/>
              <a:headEnd/>
              <a:tailEnd/>
            </a:ln>
          </p:spPr>
          <p:txBody>
            <a:bodyPr/>
            <a:lstStyle/>
            <a:p>
              <a:endParaRPr lang="en-CA"/>
            </a:p>
          </p:txBody>
        </p:sp>
        <p:sp>
          <p:nvSpPr>
            <p:cNvPr id="85" name="Freeform 75"/>
            <p:cNvSpPr>
              <a:spLocks/>
            </p:cNvSpPr>
            <p:nvPr/>
          </p:nvSpPr>
          <p:spPr bwMode="auto">
            <a:xfrm>
              <a:off x="1826" y="3312"/>
              <a:ext cx="77" cy="78"/>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5" y="112"/>
                    <a:pt x="25" y="51"/>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86" name="Line 76"/>
            <p:cNvSpPr>
              <a:spLocks noChangeShapeType="1"/>
            </p:cNvSpPr>
            <p:nvPr/>
          </p:nvSpPr>
          <p:spPr bwMode="auto">
            <a:xfrm flipH="1">
              <a:off x="1003" y="2642"/>
              <a:ext cx="1600" cy="0"/>
            </a:xfrm>
            <a:prstGeom prst="line">
              <a:avLst/>
            </a:prstGeom>
            <a:noFill/>
            <a:ln w="19050">
              <a:solidFill>
                <a:srgbClr val="000000"/>
              </a:solidFill>
              <a:miter lim="800000"/>
              <a:headEnd/>
              <a:tailEnd/>
            </a:ln>
          </p:spPr>
          <p:txBody>
            <a:bodyPr/>
            <a:lstStyle/>
            <a:p>
              <a:endParaRPr lang="en-CA"/>
            </a:p>
          </p:txBody>
        </p:sp>
        <p:sp>
          <p:nvSpPr>
            <p:cNvPr id="87" name="Freeform 77"/>
            <p:cNvSpPr>
              <a:spLocks/>
            </p:cNvSpPr>
            <p:nvPr/>
          </p:nvSpPr>
          <p:spPr bwMode="auto">
            <a:xfrm>
              <a:off x="944" y="2603"/>
              <a:ext cx="78" cy="77"/>
            </a:xfrm>
            <a:custGeom>
              <a:avLst/>
              <a:gdLst/>
              <a:ahLst/>
              <a:cxnLst>
                <a:cxn ang="0">
                  <a:pos x="0" y="82"/>
                </a:cxn>
                <a:cxn ang="0">
                  <a:pos x="164" y="0"/>
                </a:cxn>
                <a:cxn ang="0">
                  <a:pos x="164" y="164"/>
                </a:cxn>
                <a:cxn ang="0">
                  <a:pos x="164" y="164"/>
                </a:cxn>
                <a:cxn ang="0">
                  <a:pos x="0" y="82"/>
                </a:cxn>
              </a:cxnLst>
              <a:rect l="0" t="0" r="r" b="b"/>
              <a:pathLst>
                <a:path w="164" h="164">
                  <a:moveTo>
                    <a:pt x="0" y="82"/>
                  </a:moveTo>
                  <a:lnTo>
                    <a:pt x="164" y="0"/>
                  </a:lnTo>
                  <a:cubicBezTo>
                    <a:pt x="138" y="51"/>
                    <a:pt x="138" y="112"/>
                    <a:pt x="164" y="164"/>
                  </a:cubicBezTo>
                  <a:lnTo>
                    <a:pt x="164" y="164"/>
                  </a:lnTo>
                  <a:lnTo>
                    <a:pt x="0" y="82"/>
                  </a:lnTo>
                  <a:close/>
                </a:path>
              </a:pathLst>
            </a:custGeom>
            <a:solidFill>
              <a:srgbClr val="000000"/>
            </a:solidFill>
            <a:ln w="0">
              <a:solidFill>
                <a:srgbClr val="000000"/>
              </a:solidFill>
              <a:prstDash val="solid"/>
              <a:round/>
              <a:headEnd/>
              <a:tailEnd/>
            </a:ln>
          </p:spPr>
          <p:txBody>
            <a:bodyPr/>
            <a:lstStyle/>
            <a:p>
              <a:endParaRPr lang="en-CA"/>
            </a:p>
          </p:txBody>
        </p:sp>
        <p:sp>
          <p:nvSpPr>
            <p:cNvPr id="88" name="Line 78"/>
            <p:cNvSpPr>
              <a:spLocks noChangeShapeType="1"/>
            </p:cNvSpPr>
            <p:nvPr/>
          </p:nvSpPr>
          <p:spPr bwMode="auto">
            <a:xfrm>
              <a:off x="586" y="2760"/>
              <a:ext cx="0" cy="148"/>
            </a:xfrm>
            <a:prstGeom prst="line">
              <a:avLst/>
            </a:prstGeom>
            <a:noFill/>
            <a:ln w="36513">
              <a:solidFill>
                <a:srgbClr val="000000"/>
              </a:solidFill>
              <a:miter lim="800000"/>
              <a:headEnd/>
              <a:tailEnd/>
            </a:ln>
          </p:spPr>
          <p:txBody>
            <a:bodyPr/>
            <a:lstStyle/>
            <a:p>
              <a:endParaRPr lang="en-CA"/>
            </a:p>
          </p:txBody>
        </p:sp>
        <p:sp>
          <p:nvSpPr>
            <p:cNvPr id="89" name="Freeform 79"/>
            <p:cNvSpPr>
              <a:spLocks/>
            </p:cNvSpPr>
            <p:nvPr/>
          </p:nvSpPr>
          <p:spPr bwMode="auto">
            <a:xfrm>
              <a:off x="538" y="2884"/>
              <a:ext cx="97" cy="97"/>
            </a:xfrm>
            <a:custGeom>
              <a:avLst/>
              <a:gdLst/>
              <a:ahLst/>
              <a:cxnLst>
                <a:cxn ang="0">
                  <a:pos x="103" y="207"/>
                </a:cxn>
                <a:cxn ang="0">
                  <a:pos x="0" y="0"/>
                </a:cxn>
                <a:cxn ang="0">
                  <a:pos x="206" y="0"/>
                </a:cxn>
                <a:cxn ang="0">
                  <a:pos x="206" y="0"/>
                </a:cxn>
                <a:cxn ang="0">
                  <a:pos x="103" y="207"/>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CA"/>
            </a:p>
          </p:txBody>
        </p:sp>
        <p:sp>
          <p:nvSpPr>
            <p:cNvPr id="90" name="Freeform 80"/>
            <p:cNvSpPr>
              <a:spLocks/>
            </p:cNvSpPr>
            <p:nvPr/>
          </p:nvSpPr>
          <p:spPr bwMode="auto">
            <a:xfrm>
              <a:off x="856" y="2818"/>
              <a:ext cx="1047" cy="60"/>
            </a:xfrm>
            <a:custGeom>
              <a:avLst/>
              <a:gdLst/>
              <a:ahLst/>
              <a:cxnLst>
                <a:cxn ang="0">
                  <a:pos x="1047" y="60"/>
                </a:cxn>
                <a:cxn ang="0">
                  <a:pos x="0" y="60"/>
                </a:cxn>
                <a:cxn ang="0">
                  <a:pos x="0" y="0"/>
                </a:cxn>
              </a:cxnLst>
              <a:rect l="0" t="0" r="r" b="b"/>
              <a:pathLst>
                <a:path w="1047" h="60">
                  <a:moveTo>
                    <a:pt x="1047" y="60"/>
                  </a:moveTo>
                  <a:lnTo>
                    <a:pt x="0" y="60"/>
                  </a:lnTo>
                  <a:lnTo>
                    <a:pt x="0" y="0"/>
                  </a:lnTo>
                </a:path>
              </a:pathLst>
            </a:custGeom>
            <a:noFill/>
            <a:ln w="19050" cap="flat">
              <a:solidFill>
                <a:srgbClr val="000000"/>
              </a:solidFill>
              <a:prstDash val="solid"/>
              <a:miter lim="800000"/>
              <a:headEnd/>
              <a:tailEnd/>
            </a:ln>
          </p:spPr>
          <p:txBody>
            <a:bodyPr/>
            <a:lstStyle/>
            <a:p>
              <a:endParaRPr lang="en-CA"/>
            </a:p>
          </p:txBody>
        </p:sp>
        <p:sp>
          <p:nvSpPr>
            <p:cNvPr id="91" name="Freeform 81"/>
            <p:cNvSpPr>
              <a:spLocks/>
            </p:cNvSpPr>
            <p:nvPr/>
          </p:nvSpPr>
          <p:spPr bwMode="auto">
            <a:xfrm>
              <a:off x="817" y="2760"/>
              <a:ext cx="77" cy="77"/>
            </a:xfrm>
            <a:custGeom>
              <a:avLst/>
              <a:gdLst/>
              <a:ahLst/>
              <a:cxnLst>
                <a:cxn ang="0">
                  <a:pos x="82" y="0"/>
                </a:cxn>
                <a:cxn ang="0">
                  <a:pos x="164" y="164"/>
                </a:cxn>
                <a:cxn ang="0">
                  <a:pos x="0" y="164"/>
                </a:cxn>
                <a:cxn ang="0">
                  <a:pos x="0" y="164"/>
                </a:cxn>
                <a:cxn ang="0">
                  <a:pos x="82" y="0"/>
                </a:cxn>
              </a:cxnLst>
              <a:rect l="0" t="0" r="r" b="b"/>
              <a:pathLst>
                <a:path w="164" h="164">
                  <a:moveTo>
                    <a:pt x="82" y="0"/>
                  </a:moveTo>
                  <a:lnTo>
                    <a:pt x="164" y="164"/>
                  </a:lnTo>
                  <a:cubicBezTo>
                    <a:pt x="112" y="138"/>
                    <a:pt x="52" y="138"/>
                    <a:pt x="0" y="164"/>
                  </a:cubicBezTo>
                  <a:lnTo>
                    <a:pt x="0" y="164"/>
                  </a:lnTo>
                  <a:lnTo>
                    <a:pt x="82" y="0"/>
                  </a:lnTo>
                  <a:close/>
                </a:path>
              </a:pathLst>
            </a:custGeom>
            <a:solidFill>
              <a:srgbClr val="000000"/>
            </a:solidFill>
            <a:ln w="0">
              <a:solidFill>
                <a:srgbClr val="000000"/>
              </a:solidFill>
              <a:prstDash val="solid"/>
              <a:round/>
              <a:headEnd/>
              <a:tailEnd/>
            </a:ln>
          </p:spPr>
          <p:txBody>
            <a:bodyPr/>
            <a:lstStyle/>
            <a:p>
              <a:endParaRPr lang="en-CA"/>
            </a:p>
          </p:txBody>
        </p:sp>
        <p:sp>
          <p:nvSpPr>
            <p:cNvPr id="92" name="Line 82"/>
            <p:cNvSpPr>
              <a:spLocks noChangeShapeType="1"/>
            </p:cNvSpPr>
            <p:nvPr/>
          </p:nvSpPr>
          <p:spPr bwMode="auto">
            <a:xfrm flipV="1">
              <a:off x="2980" y="2760"/>
              <a:ext cx="0" cy="148"/>
            </a:xfrm>
            <a:prstGeom prst="line">
              <a:avLst/>
            </a:prstGeom>
            <a:noFill/>
            <a:ln w="36513">
              <a:solidFill>
                <a:srgbClr val="000000"/>
              </a:solidFill>
              <a:miter lim="800000"/>
              <a:headEnd/>
              <a:tailEnd/>
            </a:ln>
          </p:spPr>
          <p:txBody>
            <a:bodyPr/>
            <a:lstStyle/>
            <a:p>
              <a:endParaRPr lang="en-CA"/>
            </a:p>
          </p:txBody>
        </p:sp>
        <p:sp>
          <p:nvSpPr>
            <p:cNvPr id="93" name="Freeform 83"/>
            <p:cNvSpPr>
              <a:spLocks/>
            </p:cNvSpPr>
            <p:nvPr/>
          </p:nvSpPr>
          <p:spPr bwMode="auto">
            <a:xfrm>
              <a:off x="2931" y="2884"/>
              <a:ext cx="98" cy="97"/>
            </a:xfrm>
            <a:custGeom>
              <a:avLst/>
              <a:gdLst/>
              <a:ahLst/>
              <a:cxnLst>
                <a:cxn ang="0">
                  <a:pos x="104" y="207"/>
                </a:cxn>
                <a:cxn ang="0">
                  <a:pos x="0" y="0"/>
                </a:cxn>
                <a:cxn ang="0">
                  <a:pos x="207" y="0"/>
                </a:cxn>
                <a:cxn ang="0">
                  <a:pos x="207" y="0"/>
                </a:cxn>
                <a:cxn ang="0">
                  <a:pos x="104" y="207"/>
                </a:cxn>
              </a:cxnLst>
              <a:rect l="0" t="0" r="r" b="b"/>
              <a:pathLst>
                <a:path w="207" h="207">
                  <a:moveTo>
                    <a:pt x="104" y="207"/>
                  </a:moveTo>
                  <a:lnTo>
                    <a:pt x="0" y="0"/>
                  </a:lnTo>
                  <a:cubicBezTo>
                    <a:pt x="65" y="33"/>
                    <a:pt x="142" y="33"/>
                    <a:pt x="207" y="0"/>
                  </a:cubicBezTo>
                  <a:lnTo>
                    <a:pt x="207" y="0"/>
                  </a:lnTo>
                  <a:lnTo>
                    <a:pt x="104" y="207"/>
                  </a:lnTo>
                  <a:close/>
                </a:path>
              </a:pathLst>
            </a:custGeom>
            <a:solidFill>
              <a:srgbClr val="000000"/>
            </a:solidFill>
            <a:ln w="0">
              <a:solidFill>
                <a:srgbClr val="000000"/>
              </a:solidFill>
              <a:prstDash val="solid"/>
              <a:round/>
              <a:headEnd/>
              <a:tailEnd/>
            </a:ln>
          </p:spPr>
          <p:txBody>
            <a:bodyPr/>
            <a:lstStyle/>
            <a:p>
              <a:endParaRPr lang="en-CA"/>
            </a:p>
          </p:txBody>
        </p:sp>
        <p:sp>
          <p:nvSpPr>
            <p:cNvPr id="94" name="Rectangle 84"/>
            <p:cNvSpPr>
              <a:spLocks noChangeArrowheads="1"/>
            </p:cNvSpPr>
            <p:nvPr/>
          </p:nvSpPr>
          <p:spPr bwMode="auto">
            <a:xfrm>
              <a:off x="2747" y="3386"/>
              <a:ext cx="550" cy="125"/>
            </a:xfrm>
            <a:prstGeom prst="rect">
              <a:avLst/>
            </a:prstGeom>
            <a:noFill/>
            <a:ln w="9525">
              <a:noFill/>
              <a:miter lim="800000"/>
              <a:headEnd/>
              <a:tailEnd/>
            </a:ln>
          </p:spPr>
          <p:txBody>
            <a:bodyPr wrap="none" lIns="0" tIns="0" rIns="0" bIns="0">
              <a:spAutoFit/>
            </a:bodyPr>
            <a:lstStyle/>
            <a:p>
              <a:r>
                <a:rPr lang="en-US" sz="1300">
                  <a:solidFill>
                    <a:srgbClr val="000000"/>
                  </a:solidFill>
                </a:rPr>
                <a:t>Done (WID)</a:t>
              </a:r>
              <a:endParaRPr lang="en-US"/>
            </a:p>
          </p:txBody>
        </p:sp>
        <p:sp>
          <p:nvSpPr>
            <p:cNvPr id="95" name="Rectangle 85"/>
            <p:cNvSpPr>
              <a:spLocks noChangeArrowheads="1"/>
            </p:cNvSpPr>
            <p:nvPr/>
          </p:nvSpPr>
          <p:spPr bwMode="auto">
            <a:xfrm>
              <a:off x="1213" y="2751"/>
              <a:ext cx="451" cy="125"/>
            </a:xfrm>
            <a:prstGeom prst="rect">
              <a:avLst/>
            </a:prstGeom>
            <a:noFill/>
            <a:ln w="9525">
              <a:noFill/>
              <a:miter lim="800000"/>
              <a:headEnd/>
              <a:tailEnd/>
            </a:ln>
          </p:spPr>
          <p:txBody>
            <a:bodyPr wrap="none" lIns="0" tIns="0" rIns="0" bIns="0">
              <a:spAutoFit/>
            </a:bodyPr>
            <a:lstStyle/>
            <a:p>
              <a:r>
                <a:rPr lang="en-US" sz="1300">
                  <a:solidFill>
                    <a:srgbClr val="000000"/>
                  </a:solidFill>
                </a:rPr>
                <a:t>Valid[1:N]</a:t>
              </a:r>
              <a:endParaRPr lang="en-US"/>
            </a:p>
          </p:txBody>
        </p:sp>
        <p:sp>
          <p:nvSpPr>
            <p:cNvPr id="96" name="Rectangle 86"/>
            <p:cNvSpPr>
              <a:spLocks noChangeArrowheads="1"/>
            </p:cNvSpPr>
            <p:nvPr/>
          </p:nvSpPr>
          <p:spPr bwMode="auto">
            <a:xfrm>
              <a:off x="1115" y="2471"/>
              <a:ext cx="834" cy="125"/>
            </a:xfrm>
            <a:prstGeom prst="rect">
              <a:avLst/>
            </a:prstGeom>
            <a:noFill/>
            <a:ln w="9525">
              <a:noFill/>
              <a:miter lim="800000"/>
              <a:headEnd/>
              <a:tailEnd/>
            </a:ln>
          </p:spPr>
          <p:txBody>
            <a:bodyPr wrap="none" lIns="0" tIns="0" rIns="0" bIns="0">
              <a:spAutoFit/>
            </a:bodyPr>
            <a:lstStyle/>
            <a:p>
              <a:r>
                <a:rPr lang="en-US" sz="1300">
                  <a:solidFill>
                    <a:srgbClr val="000000"/>
                  </a:solidFill>
                </a:rPr>
                <a:t>Branch Target PC</a:t>
              </a:r>
              <a:endParaRPr lang="en-US"/>
            </a:p>
          </p:txBody>
        </p:sp>
        <p:sp>
          <p:nvSpPr>
            <p:cNvPr id="97" name="Line 87"/>
            <p:cNvSpPr>
              <a:spLocks noChangeShapeType="1"/>
            </p:cNvSpPr>
            <p:nvPr/>
          </p:nvSpPr>
          <p:spPr bwMode="auto">
            <a:xfrm>
              <a:off x="3472" y="2806"/>
              <a:ext cx="127" cy="102"/>
            </a:xfrm>
            <a:prstGeom prst="line">
              <a:avLst/>
            </a:prstGeom>
            <a:noFill/>
            <a:ln w="36513">
              <a:solidFill>
                <a:srgbClr val="000000"/>
              </a:solidFill>
              <a:miter lim="800000"/>
              <a:headEnd/>
              <a:tailEnd/>
            </a:ln>
          </p:spPr>
          <p:txBody>
            <a:bodyPr/>
            <a:lstStyle/>
            <a:p>
              <a:endParaRPr lang="en-CA"/>
            </a:p>
          </p:txBody>
        </p:sp>
        <p:sp>
          <p:nvSpPr>
            <p:cNvPr id="98" name="Freeform 88"/>
            <p:cNvSpPr>
              <a:spLocks/>
            </p:cNvSpPr>
            <p:nvPr/>
          </p:nvSpPr>
          <p:spPr bwMode="auto">
            <a:xfrm>
              <a:off x="3415" y="2760"/>
              <a:ext cx="106" cy="99"/>
            </a:xfrm>
            <a:custGeom>
              <a:avLst/>
              <a:gdLst/>
              <a:ahLst/>
              <a:cxnLst>
                <a:cxn ang="0">
                  <a:pos x="0" y="0"/>
                </a:cxn>
                <a:cxn ang="0">
                  <a:pos x="225" y="48"/>
                </a:cxn>
                <a:cxn ang="0">
                  <a:pos x="96" y="209"/>
                </a:cxn>
                <a:cxn ang="0">
                  <a:pos x="96" y="209"/>
                </a:cxn>
                <a:cxn ang="0">
                  <a:pos x="0" y="0"/>
                </a:cxn>
              </a:cxnLst>
              <a:rect l="0" t="0" r="r" b="b"/>
              <a:pathLst>
                <a:path w="225" h="209">
                  <a:moveTo>
                    <a:pt x="0" y="0"/>
                  </a:moveTo>
                  <a:lnTo>
                    <a:pt x="225" y="48"/>
                  </a:lnTo>
                  <a:cubicBezTo>
                    <a:pt x="159" y="79"/>
                    <a:pt x="111" y="138"/>
                    <a:pt x="96" y="209"/>
                  </a:cubicBezTo>
                  <a:lnTo>
                    <a:pt x="96" y="209"/>
                  </a:lnTo>
                  <a:lnTo>
                    <a:pt x="0" y="0"/>
                  </a:lnTo>
                  <a:close/>
                </a:path>
              </a:pathLst>
            </a:custGeom>
            <a:solidFill>
              <a:srgbClr val="000000"/>
            </a:solidFill>
            <a:ln w="0">
              <a:solidFill>
                <a:srgbClr val="000000"/>
              </a:solidFill>
              <a:prstDash val="solid"/>
              <a:round/>
              <a:headEnd/>
              <a:tailEnd/>
            </a:ln>
          </p:spPr>
          <p:txBody>
            <a:bodyPr/>
            <a:lstStyle/>
            <a:p>
              <a:endParaRPr lang="en-CA"/>
            </a:p>
          </p:txBody>
        </p:sp>
        <p:sp>
          <p:nvSpPr>
            <p:cNvPr id="99" name="Rectangle 89"/>
            <p:cNvSpPr>
              <a:spLocks noChangeArrowheads="1"/>
            </p:cNvSpPr>
            <p:nvPr/>
          </p:nvSpPr>
          <p:spPr bwMode="auto">
            <a:xfrm>
              <a:off x="3549" y="2773"/>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Pred.</a:t>
              </a:r>
              <a:endParaRPr lang="en-US"/>
            </a:p>
          </p:txBody>
        </p:sp>
        <p:sp>
          <p:nvSpPr>
            <p:cNvPr id="100" name="Line 90"/>
            <p:cNvSpPr>
              <a:spLocks noChangeShapeType="1"/>
            </p:cNvSpPr>
            <p:nvPr/>
          </p:nvSpPr>
          <p:spPr bwMode="auto">
            <a:xfrm>
              <a:off x="5074" y="2878"/>
              <a:ext cx="177" cy="0"/>
            </a:xfrm>
            <a:prstGeom prst="line">
              <a:avLst/>
            </a:prstGeom>
            <a:noFill/>
            <a:ln w="19050">
              <a:solidFill>
                <a:srgbClr val="000000"/>
              </a:solidFill>
              <a:miter lim="800000"/>
              <a:headEnd/>
              <a:tailEnd/>
            </a:ln>
          </p:spPr>
          <p:txBody>
            <a:bodyPr/>
            <a:lstStyle/>
            <a:p>
              <a:endParaRPr lang="en-CA"/>
            </a:p>
          </p:txBody>
        </p:sp>
        <p:sp>
          <p:nvSpPr>
            <p:cNvPr id="101" name="Freeform 91"/>
            <p:cNvSpPr>
              <a:spLocks/>
            </p:cNvSpPr>
            <p:nvPr/>
          </p:nvSpPr>
          <p:spPr bwMode="auto">
            <a:xfrm>
              <a:off x="5233" y="2839"/>
              <a:ext cx="77" cy="78"/>
            </a:xfrm>
            <a:custGeom>
              <a:avLst/>
              <a:gdLst/>
              <a:ahLst/>
              <a:cxnLst>
                <a:cxn ang="0">
                  <a:pos x="164" y="82"/>
                </a:cxn>
                <a:cxn ang="0">
                  <a:pos x="0" y="164"/>
                </a:cxn>
                <a:cxn ang="0">
                  <a:pos x="0" y="0"/>
                </a:cxn>
                <a:cxn ang="0">
                  <a:pos x="0" y="0"/>
                </a:cxn>
                <a:cxn ang="0">
                  <a:pos x="164" y="82"/>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CA"/>
            </a:p>
          </p:txBody>
        </p:sp>
        <p:sp>
          <p:nvSpPr>
            <p:cNvPr id="102" name="Line 92"/>
            <p:cNvSpPr>
              <a:spLocks noChangeShapeType="1"/>
            </p:cNvSpPr>
            <p:nvPr/>
          </p:nvSpPr>
          <p:spPr bwMode="auto">
            <a:xfrm>
              <a:off x="5074" y="3319"/>
              <a:ext cx="177" cy="2"/>
            </a:xfrm>
            <a:prstGeom prst="line">
              <a:avLst/>
            </a:prstGeom>
            <a:noFill/>
            <a:ln w="19050">
              <a:solidFill>
                <a:srgbClr val="000000"/>
              </a:solidFill>
              <a:miter lim="800000"/>
              <a:headEnd/>
              <a:tailEnd/>
            </a:ln>
          </p:spPr>
          <p:txBody>
            <a:bodyPr/>
            <a:lstStyle/>
            <a:p>
              <a:endParaRPr lang="en-CA"/>
            </a:p>
          </p:txBody>
        </p:sp>
        <p:sp>
          <p:nvSpPr>
            <p:cNvPr id="103" name="Freeform 93"/>
            <p:cNvSpPr>
              <a:spLocks/>
            </p:cNvSpPr>
            <p:nvPr/>
          </p:nvSpPr>
          <p:spPr bwMode="auto">
            <a:xfrm>
              <a:off x="5233" y="3282"/>
              <a:ext cx="77" cy="77"/>
            </a:xfrm>
            <a:custGeom>
              <a:avLst/>
              <a:gdLst/>
              <a:ahLst/>
              <a:cxnLst>
                <a:cxn ang="0">
                  <a:pos x="164" y="83"/>
                </a:cxn>
                <a:cxn ang="0">
                  <a:pos x="0" y="164"/>
                </a:cxn>
                <a:cxn ang="0">
                  <a:pos x="1" y="0"/>
                </a:cxn>
                <a:cxn ang="0">
                  <a:pos x="1" y="0"/>
                </a:cxn>
                <a:cxn ang="0">
                  <a:pos x="164" y="83"/>
                </a:cxn>
              </a:cxnLst>
              <a:rect l="0" t="0" r="r" b="b"/>
              <a:pathLst>
                <a:path w="164" h="164">
                  <a:moveTo>
                    <a:pt x="164" y="83"/>
                  </a:moveTo>
                  <a:lnTo>
                    <a:pt x="0" y="164"/>
                  </a:lnTo>
                  <a:cubicBezTo>
                    <a:pt x="26" y="112"/>
                    <a:pt x="26" y="52"/>
                    <a:pt x="1" y="0"/>
                  </a:cubicBezTo>
                  <a:lnTo>
                    <a:pt x="1" y="0"/>
                  </a:lnTo>
                  <a:lnTo>
                    <a:pt x="164" y="83"/>
                  </a:lnTo>
                  <a:close/>
                </a:path>
              </a:pathLst>
            </a:custGeom>
            <a:solidFill>
              <a:srgbClr val="000000"/>
            </a:solidFill>
            <a:ln w="0">
              <a:solidFill>
                <a:srgbClr val="000000"/>
              </a:solidFill>
              <a:prstDash val="solid"/>
              <a:round/>
              <a:headEnd/>
              <a:tailEnd/>
            </a:ln>
          </p:spPr>
          <p:txBody>
            <a:bodyPr/>
            <a:lstStyle/>
            <a:p>
              <a:endParaRPr lang="en-CA"/>
            </a:p>
          </p:txBody>
        </p:sp>
        <p:sp>
          <p:nvSpPr>
            <p:cNvPr id="104" name="Rectangle 94"/>
            <p:cNvSpPr>
              <a:spLocks noChangeArrowheads="1"/>
            </p:cNvSpPr>
            <p:nvPr/>
          </p:nvSpPr>
          <p:spPr bwMode="auto">
            <a:xfrm>
              <a:off x="3020" y="2758"/>
              <a:ext cx="283" cy="125"/>
            </a:xfrm>
            <a:prstGeom prst="rect">
              <a:avLst/>
            </a:prstGeom>
            <a:noFill/>
            <a:ln w="9525">
              <a:noFill/>
              <a:miter lim="800000"/>
              <a:headEnd/>
              <a:tailEnd/>
            </a:ln>
          </p:spPr>
          <p:txBody>
            <a:bodyPr wrap="none" lIns="0" tIns="0" rIns="0" bIns="0">
              <a:spAutoFit/>
            </a:bodyPr>
            <a:lstStyle/>
            <a:p>
              <a:r>
                <a:rPr lang="en-US" sz="1300">
                  <a:solidFill>
                    <a:srgbClr val="000000"/>
                  </a:solidFill>
                </a:rPr>
                <a:t>Active</a:t>
              </a:r>
              <a:endParaRPr lang="en-US"/>
            </a:p>
          </p:txBody>
        </p:sp>
        <p:sp>
          <p:nvSpPr>
            <p:cNvPr id="105" name="Rectangle 95"/>
            <p:cNvSpPr>
              <a:spLocks noChangeArrowheads="1"/>
            </p:cNvSpPr>
            <p:nvPr/>
          </p:nvSpPr>
          <p:spPr bwMode="auto">
            <a:xfrm>
              <a:off x="3035" y="2841"/>
              <a:ext cx="249" cy="125"/>
            </a:xfrm>
            <a:prstGeom prst="rect">
              <a:avLst/>
            </a:prstGeom>
            <a:noFill/>
            <a:ln w="9525">
              <a:noFill/>
              <a:miter lim="800000"/>
              <a:headEnd/>
              <a:tailEnd/>
            </a:ln>
          </p:spPr>
          <p:txBody>
            <a:bodyPr wrap="none" lIns="0" tIns="0" rIns="0" bIns="0">
              <a:spAutoFit/>
            </a:bodyPr>
            <a:lstStyle/>
            <a:p>
              <a:r>
                <a:rPr lang="en-US" sz="1300">
                  <a:solidFill>
                    <a:srgbClr val="000000"/>
                  </a:solidFill>
                </a:rPr>
                <a:t>Mask</a:t>
              </a:r>
              <a:endParaRPr lang="en-US"/>
            </a:p>
          </p:txBody>
        </p:sp>
      </p:grpSp>
      <p:sp>
        <p:nvSpPr>
          <p:cNvPr id="106" name="Rectangle 96"/>
          <p:cNvSpPr txBox="1">
            <a:spLocks noChangeArrowheads="1"/>
          </p:cNvSpPr>
          <p:nvPr/>
        </p:nvSpPr>
        <p:spPr bwMode="auto">
          <a:xfrm>
            <a:off x="304076" y="4648200"/>
            <a:ext cx="8229600" cy="23622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r>
              <a:rPr lang="en-US" kern="0" smtClean="0"/>
              <a:t>Three decoupled warp schedulers</a:t>
            </a:r>
          </a:p>
          <a:p>
            <a:r>
              <a:rPr lang="en-US" kern="0" smtClean="0"/>
              <a:t>Scoreboard</a:t>
            </a:r>
          </a:p>
          <a:p>
            <a:r>
              <a:rPr lang="en-US" kern="0" smtClean="0"/>
              <a:t>Large register file</a:t>
            </a:r>
          </a:p>
          <a:p>
            <a:r>
              <a:rPr lang="en-US" kern="0" smtClean="0"/>
              <a:t>Multiple SIMD functional units</a:t>
            </a:r>
            <a:endParaRPr lang="en-US" kern="0" dirty="0"/>
          </a:p>
        </p:txBody>
      </p:sp>
      <p:sp>
        <p:nvSpPr>
          <p:cNvPr id="107" name="Rectangle 97"/>
          <p:cNvSpPr>
            <a:spLocks noChangeArrowheads="1"/>
          </p:cNvSpPr>
          <p:nvPr/>
        </p:nvSpPr>
        <p:spPr bwMode="auto">
          <a:xfrm>
            <a:off x="151676" y="2971800"/>
            <a:ext cx="1447800" cy="381000"/>
          </a:xfrm>
          <a:prstGeom prst="rect">
            <a:avLst/>
          </a:prstGeom>
          <a:solidFill>
            <a:srgbClr val="002060"/>
          </a:solidFill>
          <a:ln w="9525">
            <a:noFill/>
            <a:miter lim="800000"/>
            <a:headEnd/>
            <a:tailEnd/>
          </a:ln>
          <a:effectLst/>
        </p:spPr>
        <p:txBody>
          <a:bodyPr wrap="none" anchor="ctr"/>
          <a:lstStyle/>
          <a:p>
            <a:pPr algn="ctr"/>
            <a:r>
              <a:rPr lang="en-US" b="1">
                <a:solidFill>
                  <a:schemeClr val="bg1"/>
                </a:solidFill>
              </a:rPr>
              <a:t>Scheduler 1</a:t>
            </a:r>
          </a:p>
        </p:txBody>
      </p:sp>
      <p:sp>
        <p:nvSpPr>
          <p:cNvPr id="108" name="Rectangle 98"/>
          <p:cNvSpPr>
            <a:spLocks noChangeArrowheads="1"/>
          </p:cNvSpPr>
          <p:nvPr/>
        </p:nvSpPr>
        <p:spPr bwMode="auto">
          <a:xfrm>
            <a:off x="3961676" y="3733800"/>
            <a:ext cx="1447800" cy="381000"/>
          </a:xfrm>
          <a:prstGeom prst="rect">
            <a:avLst/>
          </a:prstGeom>
          <a:solidFill>
            <a:srgbClr val="002060"/>
          </a:solidFill>
          <a:ln w="9525">
            <a:noFill/>
            <a:miter lim="800000"/>
            <a:headEnd/>
            <a:tailEnd/>
          </a:ln>
          <a:effectLst/>
        </p:spPr>
        <p:txBody>
          <a:bodyPr wrap="none" anchor="ctr"/>
          <a:lstStyle/>
          <a:p>
            <a:pPr algn="ctr"/>
            <a:r>
              <a:rPr lang="en-US" b="1">
                <a:solidFill>
                  <a:schemeClr val="bg1"/>
                </a:solidFill>
              </a:rPr>
              <a:t>Scheduler 2</a:t>
            </a:r>
          </a:p>
        </p:txBody>
      </p:sp>
      <p:sp>
        <p:nvSpPr>
          <p:cNvPr id="109" name="Rectangle 99"/>
          <p:cNvSpPr>
            <a:spLocks noChangeArrowheads="1"/>
          </p:cNvSpPr>
          <p:nvPr/>
        </p:nvSpPr>
        <p:spPr bwMode="auto">
          <a:xfrm>
            <a:off x="5866676" y="2971800"/>
            <a:ext cx="1447800" cy="381000"/>
          </a:xfrm>
          <a:prstGeom prst="rect">
            <a:avLst/>
          </a:prstGeom>
          <a:solidFill>
            <a:srgbClr val="002060"/>
          </a:solidFill>
          <a:ln w="9525">
            <a:noFill/>
            <a:miter lim="800000"/>
            <a:headEnd/>
            <a:tailEnd/>
          </a:ln>
          <a:effectLst/>
        </p:spPr>
        <p:txBody>
          <a:bodyPr wrap="none" anchor="ctr"/>
          <a:lstStyle/>
          <a:p>
            <a:pPr algn="ctr"/>
            <a:r>
              <a:rPr lang="en-US" b="1">
                <a:solidFill>
                  <a:schemeClr val="bg1"/>
                </a:solidFill>
              </a:rPr>
              <a:t>Scheduler 3</a:t>
            </a:r>
          </a:p>
        </p:txBody>
      </p:sp>
    </p:spTree>
    <p:extLst>
      <p:ext uri="{BB962C8B-B14F-4D97-AF65-F5344CB8AC3E}">
        <p14:creationId xmlns:p14="http://schemas.microsoft.com/office/powerpoint/2010/main" val="167905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0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32789</TotalTime>
  <Pages>47</Pages>
  <Words>3543</Words>
  <Application>Microsoft Macintosh PowerPoint</Application>
  <PresentationFormat>Letter Paper (8.5x11 in)</PresentationFormat>
  <Paragraphs>967</Paragraphs>
  <Slides>53</Slides>
  <Notes>21</Notes>
  <HiddenSlides>3</HiddenSlides>
  <MMClips>0</MMClips>
  <ScaleCrop>false</ScaleCrop>
  <HeadingPairs>
    <vt:vector size="8" baseType="variant">
      <vt:variant>
        <vt:lpstr>Fonts Used</vt:lpstr>
      </vt:variant>
      <vt:variant>
        <vt:i4>18</vt:i4>
      </vt:variant>
      <vt:variant>
        <vt:lpstr>Theme</vt:lpstr>
      </vt:variant>
      <vt:variant>
        <vt:i4>3</vt:i4>
      </vt:variant>
      <vt:variant>
        <vt:lpstr>Embedded OLE Servers</vt:lpstr>
      </vt:variant>
      <vt:variant>
        <vt:i4>2</vt:i4>
      </vt:variant>
      <vt:variant>
        <vt:lpstr>Slide Titles</vt:lpstr>
      </vt:variant>
      <vt:variant>
        <vt:i4>53</vt:i4>
      </vt:variant>
    </vt:vector>
  </HeadingPairs>
  <TitlesOfParts>
    <vt:vector size="76" baseType="lpstr">
      <vt:lpstr>Arial  </vt:lpstr>
      <vt:lpstr>Calibri</vt:lpstr>
      <vt:lpstr>Calibri Light</vt:lpstr>
      <vt:lpstr>Comic Sans MS</vt:lpstr>
      <vt:lpstr>Consolas</vt:lpstr>
      <vt:lpstr>Courier New</vt:lpstr>
      <vt:lpstr>Malgun Gothic</vt:lpstr>
      <vt:lpstr>Monotype Sorts</vt:lpstr>
      <vt:lpstr>ＭＳ Ｐゴシック</vt:lpstr>
      <vt:lpstr>Palatino</vt:lpstr>
      <vt:lpstr>PMingLiU</vt:lpstr>
      <vt:lpstr>SimSun</vt:lpstr>
      <vt:lpstr>Times</vt:lpstr>
      <vt:lpstr>Times New Roman</vt:lpstr>
      <vt:lpstr>Wingdings</vt:lpstr>
      <vt:lpstr>맑은 고딕</vt:lpstr>
      <vt:lpstr>宋体</vt:lpstr>
      <vt:lpstr>Arial</vt:lpstr>
      <vt:lpstr>mjicse431</vt:lpstr>
      <vt:lpstr>1_Custom Design</vt:lpstr>
      <vt:lpstr>Custom Design</vt:lpstr>
      <vt:lpstr>Visio</vt:lpstr>
      <vt:lpstr>Bitmap Image</vt:lpstr>
      <vt:lpstr>ACACES 2018 Summer School  GPU Architectures: Basic to  Advanced Concepts   </vt:lpstr>
      <vt:lpstr>Course Outline</vt:lpstr>
      <vt:lpstr>GPU Architecture Overview </vt:lpstr>
      <vt:lpstr>GPU Instruction Set Architecture (ISA)</vt:lpstr>
      <vt:lpstr>Some Example PTX Syntax</vt:lpstr>
      <vt:lpstr>GPU Microarchitecture</vt:lpstr>
      <vt:lpstr>PowerPoint Presentation</vt:lpstr>
      <vt:lpstr>Inside an SM </vt:lpstr>
      <vt:lpstr>Inside an SM (2.0)</vt:lpstr>
      <vt:lpstr>Fetch + Decode</vt:lpstr>
      <vt:lpstr>Instruction Issue</vt:lpstr>
      <vt:lpstr>Scoreboard</vt:lpstr>
      <vt:lpstr>Review: In-order Scoreboard </vt:lpstr>
      <vt:lpstr>In-Order Scoreboard for GPUs?</vt:lpstr>
      <vt:lpstr>Example</vt:lpstr>
      <vt:lpstr>Operand Collector</vt:lpstr>
      <vt:lpstr>ALU Pipelines</vt:lpstr>
      <vt:lpstr>Writeback</vt:lpstr>
      <vt:lpstr>Memory Unit</vt:lpstr>
      <vt:lpstr>SM Cluster</vt:lpstr>
      <vt:lpstr>GPU Architecture Overview </vt:lpstr>
      <vt:lpstr>Interconnection Network Model</vt:lpstr>
      <vt:lpstr>PowerPoint Presentation</vt:lpstr>
      <vt:lpstr>GPU Architecture Overview </vt:lpstr>
      <vt:lpstr> Memory Partition</vt:lpstr>
      <vt:lpstr>PowerPoint Presentation</vt:lpstr>
      <vt:lpstr>DRAM Row Access Locality</vt:lpstr>
      <vt:lpstr>PowerPoint Presentation</vt:lpstr>
      <vt:lpstr>PowerPoint Presentation</vt:lpstr>
      <vt:lpstr>PowerPoint Presentation</vt:lpstr>
      <vt:lpstr>Key GPU Performance Concerns</vt:lpstr>
      <vt:lpstr>CUDA Streams</vt:lpstr>
      <vt:lpstr>How Can Streams Help?</vt:lpstr>
      <vt:lpstr>CUDA Streams</vt:lpstr>
      <vt:lpstr>Manual CPU  GPU Data Movement</vt:lpstr>
      <vt:lpstr>Additional Features in CUDA</vt:lpstr>
      <vt:lpstr>Key GPU Performance Concerns</vt:lpstr>
      <vt:lpstr>PowerPoint Presentation</vt:lpstr>
      <vt:lpstr>GPU Memory Address Spaces</vt:lpstr>
      <vt:lpstr>Partial Overview of CUDA Memories</vt:lpstr>
      <vt:lpstr>CUDA Device Memory Management API functions</vt:lpstr>
      <vt:lpstr>Host-Device Data Transfer API functions</vt:lpstr>
      <vt:lpstr>Local address Space</vt:lpstr>
      <vt:lpstr>Global Address Spaces</vt:lpstr>
      <vt:lpstr>Blocks are partitioned after linearization</vt:lpstr>
      <vt:lpstr>Warps in Multi-dimensional Thread Blocks</vt:lpstr>
      <vt:lpstr>Example: Transpose (CUDA SDK) </vt:lpstr>
      <vt:lpstr>Scratchpad Memory</vt:lpstr>
      <vt:lpstr>Use of Scratchpad</vt:lpstr>
      <vt:lpstr>Bank Conflicts</vt:lpstr>
      <vt:lpstr>Shared Memory Bank Conflicts</vt:lpstr>
      <vt:lpstr>Shared Memory Bank Conflicts</vt:lpstr>
      <vt:lpstr>Eliminate Bank Conflicts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1463</cp:revision>
  <cp:lastPrinted>1997-08-27T08:28:34Z</cp:lastPrinted>
  <dcterms:created xsi:type="dcterms:W3CDTF">1997-08-19T16:58:46Z</dcterms:created>
  <dcterms:modified xsi:type="dcterms:W3CDTF">2018-06-28T03:27:24Z</dcterms:modified>
</cp:coreProperties>
</file>