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xlsx" ContentType="application/vnd.openxmlformats-officedocument.spreadsheetml.sheet"/>
  <Default Extension="rels" ContentType="application/vnd.openxmlformats-package.relationships+xml"/>
  <Default Extension="vml" ContentType="application/vnd.openxmlformats-officedocument.vmlDrawing"/>
  <Default Extension="gif" ContentType="image/gif"/>
  <Default Extension="png" ContentType="image/png"/>
  <Default Extension="bin" ContentType="application/vnd.openxmlformats-officedocument.oleObjec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2.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3.xml" ContentType="application/vnd.openxmlformats-officedocument.drawingml.chart+xml"/>
  <Override PartName="/ppt/notesSlides/notesSlide15.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6.xml" ContentType="application/vnd.openxmlformats-officedocument.drawingml.chart+xml"/>
  <Override PartName="/ppt/notesSlides/notesSlide28.xml" ContentType="application/vnd.openxmlformats-officedocument.presentationml.notesSlide+xml"/>
  <Override PartName="/ppt/charts/chart7.xml" ContentType="application/vnd.openxmlformats-officedocument.drawingml.chart+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8.xml" ContentType="application/vnd.openxmlformats-officedocument.drawingml.chart+xml"/>
  <Override PartName="/ppt/notesSlides/notesSlide35.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theme/themeOverride3.xml" ContentType="application/vnd.openxmlformats-officedocument.themeOverride+xml"/>
  <Override PartName="/ppt/notesSlides/notesSlide36.xml" ContentType="application/vnd.openxmlformats-officedocument.presentationml.notesSlide+xml"/>
  <Override PartName="/ppt/charts/chart11.xml" ContentType="application/vnd.openxmlformats-officedocument.drawingml.chart+xml"/>
  <Override PartName="/ppt/charts/chart12.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rts/chart13.xml" ContentType="application/vnd.openxmlformats-officedocument.drawingml.chart+xml"/>
  <Override PartName="/ppt/drawings/drawing2.xml" ContentType="application/vnd.openxmlformats-officedocument.drawingml.chartshape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76" r:id="rId2"/>
    <p:sldMasterId id="2147483663" r:id="rId3"/>
  </p:sldMasterIdLst>
  <p:notesMasterIdLst>
    <p:notesMasterId r:id="rId67"/>
  </p:notesMasterIdLst>
  <p:handoutMasterIdLst>
    <p:handoutMasterId r:id="rId68"/>
  </p:handoutMasterIdLst>
  <p:sldIdLst>
    <p:sldId id="256" r:id="rId4"/>
    <p:sldId id="861" r:id="rId5"/>
    <p:sldId id="705" r:id="rId6"/>
    <p:sldId id="728" r:id="rId7"/>
    <p:sldId id="799" r:id="rId8"/>
    <p:sldId id="800" r:id="rId9"/>
    <p:sldId id="801" r:id="rId10"/>
    <p:sldId id="802" r:id="rId11"/>
    <p:sldId id="803" r:id="rId12"/>
    <p:sldId id="804" r:id="rId13"/>
    <p:sldId id="805" r:id="rId14"/>
    <p:sldId id="841" r:id="rId15"/>
    <p:sldId id="807" r:id="rId16"/>
    <p:sldId id="808" r:id="rId17"/>
    <p:sldId id="809" r:id="rId18"/>
    <p:sldId id="810" r:id="rId19"/>
    <p:sldId id="811" r:id="rId20"/>
    <p:sldId id="812" r:id="rId21"/>
    <p:sldId id="813" r:id="rId22"/>
    <p:sldId id="814" r:id="rId23"/>
    <p:sldId id="815" r:id="rId24"/>
    <p:sldId id="816" r:id="rId25"/>
    <p:sldId id="817" r:id="rId26"/>
    <p:sldId id="818" r:id="rId27"/>
    <p:sldId id="819" r:id="rId28"/>
    <p:sldId id="820" r:id="rId29"/>
    <p:sldId id="821" r:id="rId30"/>
    <p:sldId id="822" r:id="rId31"/>
    <p:sldId id="823" r:id="rId32"/>
    <p:sldId id="824" r:id="rId33"/>
    <p:sldId id="825" r:id="rId34"/>
    <p:sldId id="826" r:id="rId35"/>
    <p:sldId id="863" r:id="rId36"/>
    <p:sldId id="839" r:id="rId37"/>
    <p:sldId id="840" r:id="rId38"/>
    <p:sldId id="829" r:id="rId39"/>
    <p:sldId id="830" r:id="rId40"/>
    <p:sldId id="831" r:id="rId41"/>
    <p:sldId id="832" r:id="rId42"/>
    <p:sldId id="833" r:id="rId43"/>
    <p:sldId id="834" r:id="rId44"/>
    <p:sldId id="835" r:id="rId45"/>
    <p:sldId id="836" r:id="rId46"/>
    <p:sldId id="837" r:id="rId47"/>
    <p:sldId id="838" r:id="rId48"/>
    <p:sldId id="843" r:id="rId49"/>
    <p:sldId id="862" r:id="rId50"/>
    <p:sldId id="845" r:id="rId51"/>
    <p:sldId id="846" r:id="rId52"/>
    <p:sldId id="847" r:id="rId53"/>
    <p:sldId id="848" r:id="rId54"/>
    <p:sldId id="849" r:id="rId55"/>
    <p:sldId id="850" r:id="rId56"/>
    <p:sldId id="851" r:id="rId57"/>
    <p:sldId id="852" r:id="rId58"/>
    <p:sldId id="853" r:id="rId59"/>
    <p:sldId id="854" r:id="rId60"/>
    <p:sldId id="855" r:id="rId61"/>
    <p:sldId id="856" r:id="rId62"/>
    <p:sldId id="857" r:id="rId63"/>
    <p:sldId id="858" r:id="rId64"/>
    <p:sldId id="859" r:id="rId65"/>
    <p:sldId id="860" r:id="rId66"/>
  </p:sldIdLst>
  <p:sldSz cx="9144000" cy="6858000" type="letter"/>
  <p:notesSz cx="6985000" cy="92837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charset="0"/>
        <a:ea typeface="+mn-ea"/>
        <a:cs typeface="+mn-cs"/>
      </a:defRPr>
    </a:lvl1pPr>
    <a:lvl2pPr marL="457200" algn="l" rtl="0" eaLnBrk="0" fontAlgn="base" hangingPunct="0">
      <a:spcBef>
        <a:spcPct val="0"/>
      </a:spcBef>
      <a:spcAft>
        <a:spcPct val="0"/>
      </a:spcAft>
      <a:defRPr kern="1200">
        <a:solidFill>
          <a:schemeClr val="accent1"/>
        </a:solidFill>
        <a:latin typeface="Arial" charset="0"/>
        <a:ea typeface="+mn-ea"/>
        <a:cs typeface="+mn-cs"/>
      </a:defRPr>
    </a:lvl2pPr>
    <a:lvl3pPr marL="914400" algn="l" rtl="0" eaLnBrk="0" fontAlgn="base" hangingPunct="0">
      <a:spcBef>
        <a:spcPct val="0"/>
      </a:spcBef>
      <a:spcAft>
        <a:spcPct val="0"/>
      </a:spcAft>
      <a:defRPr kern="1200">
        <a:solidFill>
          <a:schemeClr val="accent1"/>
        </a:solidFill>
        <a:latin typeface="Arial" charset="0"/>
        <a:ea typeface="+mn-ea"/>
        <a:cs typeface="+mn-cs"/>
      </a:defRPr>
    </a:lvl3pPr>
    <a:lvl4pPr marL="1371600" algn="l" rtl="0" eaLnBrk="0" fontAlgn="base" hangingPunct="0">
      <a:spcBef>
        <a:spcPct val="0"/>
      </a:spcBef>
      <a:spcAft>
        <a:spcPct val="0"/>
      </a:spcAft>
      <a:defRPr kern="1200">
        <a:solidFill>
          <a:schemeClr val="accent1"/>
        </a:solidFill>
        <a:latin typeface="Arial" charset="0"/>
        <a:ea typeface="+mn-ea"/>
        <a:cs typeface="+mn-cs"/>
      </a:defRPr>
    </a:lvl4pPr>
    <a:lvl5pPr marL="1828800" algn="l" rtl="0" eaLnBrk="0" fontAlgn="base" hangingPunct="0">
      <a:spcBef>
        <a:spcPct val="0"/>
      </a:spcBef>
      <a:spcAft>
        <a:spcPct val="0"/>
      </a:spcAft>
      <a:defRPr kern="1200">
        <a:solidFill>
          <a:schemeClr val="accent1"/>
        </a:solidFill>
        <a:latin typeface="Arial" charset="0"/>
        <a:ea typeface="+mn-ea"/>
        <a:cs typeface="+mn-cs"/>
      </a:defRPr>
    </a:lvl5pPr>
    <a:lvl6pPr marL="2286000" algn="l" defTabSz="914400" rtl="0" eaLnBrk="1" latinLnBrk="0" hangingPunct="1">
      <a:defRPr kern="1200">
        <a:solidFill>
          <a:schemeClr val="accent1"/>
        </a:solidFill>
        <a:latin typeface="Arial" charset="0"/>
        <a:ea typeface="+mn-ea"/>
        <a:cs typeface="+mn-cs"/>
      </a:defRPr>
    </a:lvl6pPr>
    <a:lvl7pPr marL="2743200" algn="l" defTabSz="914400" rtl="0" eaLnBrk="1" latinLnBrk="0" hangingPunct="1">
      <a:defRPr kern="1200">
        <a:solidFill>
          <a:schemeClr val="accent1"/>
        </a:solidFill>
        <a:latin typeface="Arial" charset="0"/>
        <a:ea typeface="+mn-ea"/>
        <a:cs typeface="+mn-cs"/>
      </a:defRPr>
    </a:lvl7pPr>
    <a:lvl8pPr marL="3200400" algn="l" defTabSz="914400" rtl="0" eaLnBrk="1" latinLnBrk="0" hangingPunct="1">
      <a:defRPr kern="1200">
        <a:solidFill>
          <a:schemeClr val="accent1"/>
        </a:solidFill>
        <a:latin typeface="Arial" charset="0"/>
        <a:ea typeface="+mn-ea"/>
        <a:cs typeface="+mn-cs"/>
      </a:defRPr>
    </a:lvl8pPr>
    <a:lvl9pPr marL="3657600" algn="l" defTabSz="914400" rtl="0" eaLnBrk="1" latinLnBrk="0" hangingPunct="1">
      <a:defRPr kern="1200">
        <a:solidFill>
          <a:schemeClr val="accent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1584">
          <p15:clr>
            <a:srgbClr val="A4A3A4"/>
          </p15:clr>
        </p15:guide>
      </p15:sldGuideLst>
    </p:ext>
    <p:ext uri="{2D200454-40CA-4A62-9FC3-DE9A4176ACB9}">
      <p15:notesGuideLst xmlns:p15="http://schemas.microsoft.com/office/powerpoint/2012/main">
        <p15:guide id="1" orient="horz" pos="2923">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8901F3"/>
    <a:srgbClr val="5A11FD"/>
    <a:srgbClr val="51DC00"/>
    <a:srgbClr val="00A091"/>
    <a:srgbClr val="000000"/>
    <a:srgbClr val="CC3399"/>
    <a:srgbClr val="0082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978" autoAdjust="0"/>
    <p:restoredTop sz="90525" autoAdjust="0"/>
  </p:normalViewPr>
  <p:slideViewPr>
    <p:cSldViewPr>
      <p:cViewPr>
        <p:scale>
          <a:sx n="110" d="100"/>
          <a:sy n="110" d="100"/>
        </p:scale>
        <p:origin x="584" y="-344"/>
      </p:cViewPr>
      <p:guideLst>
        <p:guide orient="horz" pos="2160"/>
        <p:guide pos="15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840"/>
    </p:cViewPr>
  </p:sorterViewPr>
  <p:notesViewPr>
    <p:cSldViewPr>
      <p:cViewPr varScale="1">
        <p:scale>
          <a:sx n="84" d="100"/>
          <a:sy n="84" d="100"/>
        </p:scale>
        <p:origin x="-1932" y="-84"/>
      </p:cViewPr>
      <p:guideLst>
        <p:guide orient="horz" pos="2923"/>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file:////AION\HPCL\axj936\PhD_Research\OWL\motivation-l2p.xlsx" TargetMode="External"/><Relationship Id="rId3"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oleObject" Target="file:////aion.cse.psu.edu\hpcl\axj936\PhD_Research\nvidia_results\intern_results\final_schem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netapp-hq06\home\ajog\results\FINAL_Results\final_schem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oik5019\Dropbox\writeup\paper\asplos-mapp\results\app_char_classify_2.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Tim\Documents\nvidia-warp-sizing\figures\all_data.xlsx" TargetMode="External"/><Relationship Id="rId2"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oleObject" Target="file:////AION\HPCL\axj936\PhD_Research\OWL\cta_awareness_l2p.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netapp59\ajog\nvidia_project\HOME\results\FINAL_Results\final_schem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manualLayout>
          <c:layoutTarget val="inner"/>
          <c:xMode val="edge"/>
          <c:yMode val="edge"/>
          <c:x val="0.0787279550582494"/>
          <c:y val="0.13532014090344"/>
          <c:w val="0.894956255468067"/>
          <c:h val="0.541411797209559"/>
        </c:manualLayout>
      </c:layout>
      <c:barChart>
        <c:barDir val="col"/>
        <c:grouping val="clustered"/>
        <c:varyColors val="0"/>
        <c:ser>
          <c:idx val="0"/>
          <c:order val="0"/>
          <c:tx>
            <c:strRef>
              <c:f>Sheet1!$I$1</c:f>
              <c:strCache>
                <c:ptCount val="1"/>
              </c:strCache>
            </c:strRef>
          </c:tx>
          <c:spPr>
            <a:solidFill>
              <a:srgbClr val="FF0000"/>
            </a:solidFill>
            <a:ln w="25400">
              <a:solidFill>
                <a:srgbClr val="000000"/>
              </a:solidFill>
            </a:ln>
          </c:spPr>
          <c:invertIfNegative val="0"/>
          <c:cat>
            <c:strRef>
              <c:f>Sheet1!$H$2:$H$42</c:f>
              <c:strCache>
                <c:ptCount val="41"/>
                <c:pt idx="0">
                  <c:v>SAD</c:v>
                </c:pt>
                <c:pt idx="1">
                  <c:v>PVC</c:v>
                </c:pt>
                <c:pt idx="2">
                  <c:v>SSC</c:v>
                </c:pt>
                <c:pt idx="3">
                  <c:v>BFS</c:v>
                </c:pt>
                <c:pt idx="4">
                  <c:v>MUM</c:v>
                </c:pt>
                <c:pt idx="5">
                  <c:v>CFD</c:v>
                </c:pt>
                <c:pt idx="6">
                  <c:v>KMN</c:v>
                </c:pt>
                <c:pt idx="7">
                  <c:v>SCP</c:v>
                </c:pt>
                <c:pt idx="8">
                  <c:v>FWT</c:v>
                </c:pt>
                <c:pt idx="9">
                  <c:v>IIX</c:v>
                </c:pt>
                <c:pt idx="10">
                  <c:v>SPMV</c:v>
                </c:pt>
                <c:pt idx="11">
                  <c:v>JPEG</c:v>
                </c:pt>
                <c:pt idx="12">
                  <c:v>BFSR</c:v>
                </c:pt>
                <c:pt idx="13">
                  <c:v>SC</c:v>
                </c:pt>
                <c:pt idx="14">
                  <c:v>FFT</c:v>
                </c:pt>
                <c:pt idx="15">
                  <c:v>SD2</c:v>
                </c:pt>
                <c:pt idx="16">
                  <c:v>WP</c:v>
                </c:pt>
                <c:pt idx="17">
                  <c:v>PVR</c:v>
                </c:pt>
                <c:pt idx="18">
                  <c:v>BP</c:v>
                </c:pt>
                <c:pt idx="19">
                  <c:v>CON</c:v>
                </c:pt>
                <c:pt idx="20">
                  <c:v>AES</c:v>
                </c:pt>
                <c:pt idx="21">
                  <c:v>SD1</c:v>
                </c:pt>
                <c:pt idx="22">
                  <c:v>BLK</c:v>
                </c:pt>
                <c:pt idx="23">
                  <c:v>HS</c:v>
                </c:pt>
                <c:pt idx="24">
                  <c:v>SLA</c:v>
                </c:pt>
                <c:pt idx="25">
                  <c:v>DN</c:v>
                </c:pt>
                <c:pt idx="26">
                  <c:v>LPS</c:v>
                </c:pt>
                <c:pt idx="27">
                  <c:v>NN</c:v>
                </c:pt>
                <c:pt idx="28">
                  <c:v>PFN</c:v>
                </c:pt>
                <c:pt idx="29">
                  <c:v>LYTE</c:v>
                </c:pt>
                <c:pt idx="30">
                  <c:v>LUD</c:v>
                </c:pt>
                <c:pt idx="31">
                  <c:v>MM</c:v>
                </c:pt>
                <c:pt idx="32">
                  <c:v>STO</c:v>
                </c:pt>
                <c:pt idx="33">
                  <c:v>CP</c:v>
                </c:pt>
                <c:pt idx="34">
                  <c:v>NQU</c:v>
                </c:pt>
                <c:pt idx="35">
                  <c:v>CUTP</c:v>
                </c:pt>
                <c:pt idx="36">
                  <c:v>HW</c:v>
                </c:pt>
                <c:pt idx="37">
                  <c:v>TPAF</c:v>
                </c:pt>
                <c:pt idx="39">
                  <c:v>AVG</c:v>
                </c:pt>
                <c:pt idx="40">
                  <c:v>AVG-T1</c:v>
                </c:pt>
              </c:strCache>
            </c:strRef>
          </c:cat>
          <c:val>
            <c:numRef>
              <c:f>Sheet1!$I$2:$I$42</c:f>
              <c:numCache>
                <c:formatCode>0%</c:formatCode>
                <c:ptCount val="41"/>
                <c:pt idx="0">
                  <c:v>0.902685936421344</c:v>
                </c:pt>
                <c:pt idx="1">
                  <c:v>0.864448573420595</c:v>
                </c:pt>
                <c:pt idx="2">
                  <c:v>0.822406087142185</c:v>
                </c:pt>
                <c:pt idx="3">
                  <c:v>0.648402735318078</c:v>
                </c:pt>
                <c:pt idx="4">
                  <c:v>0.713819977424687</c:v>
                </c:pt>
                <c:pt idx="5">
                  <c:v>0.60662792393931</c:v>
                </c:pt>
                <c:pt idx="6">
                  <c:v>0.605843370715166</c:v>
                </c:pt>
                <c:pt idx="7">
                  <c:v>0.439428928077736</c:v>
                </c:pt>
                <c:pt idx="8">
                  <c:v>0.473849682033096</c:v>
                </c:pt>
                <c:pt idx="9">
                  <c:v>0.647075822924934</c:v>
                </c:pt>
                <c:pt idx="10">
                  <c:v>0.64635304390424</c:v>
                </c:pt>
                <c:pt idx="11">
                  <c:v>0.516870266640272</c:v>
                </c:pt>
                <c:pt idx="12">
                  <c:v>0.463363890154116</c:v>
                </c:pt>
                <c:pt idx="13">
                  <c:v>0.44929541452453</c:v>
                </c:pt>
                <c:pt idx="14">
                  <c:v>0.294111886686623</c:v>
                </c:pt>
                <c:pt idx="15">
                  <c:v>0.289713511266303</c:v>
                </c:pt>
                <c:pt idx="16">
                  <c:v>0.477735913215388</c:v>
                </c:pt>
                <c:pt idx="17">
                  <c:v>0.262931041153015</c:v>
                </c:pt>
                <c:pt idx="18">
                  <c:v>0.244630983976768</c:v>
                </c:pt>
                <c:pt idx="19">
                  <c:v>0.165136487741651</c:v>
                </c:pt>
                <c:pt idx="20">
                  <c:v>0.18734582301944</c:v>
                </c:pt>
                <c:pt idx="21">
                  <c:v>0.139147681864669</c:v>
                </c:pt>
                <c:pt idx="22">
                  <c:v>0.153215249529447</c:v>
                </c:pt>
                <c:pt idx="23">
                  <c:v>0.0948414713397606</c:v>
                </c:pt>
                <c:pt idx="24">
                  <c:v>0.115316783410358</c:v>
                </c:pt>
                <c:pt idx="25">
                  <c:v>0.198798352341666</c:v>
                </c:pt>
                <c:pt idx="26">
                  <c:v>0.103237161738681</c:v>
                </c:pt>
                <c:pt idx="27">
                  <c:v>0.10688734130145</c:v>
                </c:pt>
                <c:pt idx="28">
                  <c:v>0.0484522827615625</c:v>
                </c:pt>
                <c:pt idx="29">
                  <c:v>0.13027998584671</c:v>
                </c:pt>
                <c:pt idx="30">
                  <c:v>0.0889762876575015</c:v>
                </c:pt>
                <c:pt idx="31">
                  <c:v>0.0418907481972534</c:v>
                </c:pt>
                <c:pt idx="32">
                  <c:v>0.0122710621330381</c:v>
                </c:pt>
                <c:pt idx="33">
                  <c:v>0.0111489710113314</c:v>
                </c:pt>
                <c:pt idx="34">
                  <c:v>0.000139767873515665</c:v>
                </c:pt>
                <c:pt idx="35">
                  <c:v>0.00538831029849573</c:v>
                </c:pt>
                <c:pt idx="36">
                  <c:v>0.00505353849423949</c:v>
                </c:pt>
                <c:pt idx="37">
                  <c:v>0.00213024487919562</c:v>
                </c:pt>
                <c:pt idx="39">
                  <c:v>0.315243487904694</c:v>
                </c:pt>
                <c:pt idx="40">
                  <c:v>0.545768157312546</c:v>
                </c:pt>
              </c:numCache>
            </c:numRef>
          </c:val>
        </c:ser>
        <c:dLbls>
          <c:showLegendKey val="0"/>
          <c:showVal val="0"/>
          <c:showCatName val="0"/>
          <c:showSerName val="0"/>
          <c:showPercent val="0"/>
          <c:showBubbleSize val="0"/>
        </c:dLbls>
        <c:gapWidth val="99"/>
        <c:overlap val="-16"/>
        <c:axId val="402163392"/>
        <c:axId val="-232761040"/>
      </c:barChart>
      <c:catAx>
        <c:axId val="40216339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200" b="1" i="0">
                <a:latin typeface="Arial" pitchFamily="34" charset="0"/>
                <a:cs typeface="Arial" pitchFamily="34" charset="0"/>
              </a:defRPr>
            </a:pPr>
            <a:endParaRPr lang="en-US"/>
          </a:p>
        </c:txPr>
        <c:crossAx val="-232761040"/>
        <c:crosses val="autoZero"/>
        <c:auto val="1"/>
        <c:lblAlgn val="ctr"/>
        <c:lblOffset val="0"/>
        <c:noMultiLvlLbl val="0"/>
      </c:catAx>
      <c:valAx>
        <c:axId val="-232761040"/>
        <c:scaling>
          <c:orientation val="minMax"/>
        </c:scaling>
        <c:delete val="0"/>
        <c:axPos val="l"/>
        <c:majorGridlines>
          <c:spPr>
            <a:ln>
              <a:solidFill>
                <a:sysClr val="window" lastClr="FFFFFF">
                  <a:lumMod val="85000"/>
                </a:sysClr>
              </a:solidFill>
            </a:ln>
          </c:spPr>
        </c:majorGridlines>
        <c:numFmt formatCode="0%" sourceLinked="1"/>
        <c:majorTickMark val="out"/>
        <c:minorTickMark val="none"/>
        <c:tickLblPos val="nextTo"/>
        <c:spPr>
          <a:ln>
            <a:solidFill>
              <a:sysClr val="windowText" lastClr="000000"/>
            </a:solidFill>
          </a:ln>
        </c:spPr>
        <c:txPr>
          <a:bodyPr/>
          <a:lstStyle/>
          <a:p>
            <a:pPr>
              <a:defRPr sz="1400" b="1"/>
            </a:pPr>
            <a:endParaRPr lang="en-US"/>
          </a:p>
        </c:txPr>
        <c:crossAx val="402163392"/>
        <c:crosses val="autoZero"/>
        <c:crossBetween val="between"/>
        <c:minorUnit val="0.2"/>
      </c:valAx>
      <c:spPr>
        <a:ln>
          <a:solidFill>
            <a:sysClr val="windowText" lastClr="000000"/>
          </a:solidFill>
        </a:ln>
      </c:spPr>
    </c:plotArea>
    <c:plotVisOnly val="1"/>
    <c:dispBlanksAs val="gap"/>
    <c:showDLblsOverMax val="0"/>
  </c:chart>
  <c:spPr>
    <a:noFill/>
    <a:ln>
      <a:noFill/>
    </a:ln>
  </c:spPr>
  <c:txPr>
    <a:bodyPr/>
    <a:lstStyle/>
    <a:p>
      <a:pPr>
        <a:defRPr sz="1050" b="1">
          <a:latin typeface="Arial" pitchFamily="34" charset="0"/>
          <a:cs typeface="Arial" pitchFamily="34" charset="0"/>
        </a:defRPr>
      </a:pPr>
      <a:endParaRPr lang="en-US"/>
    </a:p>
  </c:txPr>
  <c:externalData r:id="rId2">
    <c:autoUpdate val="0"/>
  </c:externalData>
  <c:userShapes r:id="rId3"/>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21469245692115"/>
          <c:y val="0.14935155164428"/>
          <c:w val="0.847634942371334"/>
          <c:h val="0.427927925926584"/>
        </c:manualLayout>
      </c:layout>
      <c:barChart>
        <c:barDir val="col"/>
        <c:grouping val="stacked"/>
        <c:varyColors val="0"/>
        <c:ser>
          <c:idx val="0"/>
          <c:order val="0"/>
          <c:tx>
            <c:strRef>
              <c:f>summary!$C$94</c:f>
              <c:strCache>
                <c:ptCount val="1"/>
                <c:pt idx="0">
                  <c:v>1st App</c:v>
                </c:pt>
              </c:strCache>
            </c:strRef>
          </c:tx>
          <c:spPr>
            <a:solidFill>
              <a:schemeClr val="tx1"/>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summary!$C$95:$C$141</c:f>
              <c:numCache>
                <c:formatCode>General</c:formatCode>
                <c:ptCount val="47"/>
                <c:pt idx="0">
                  <c:v>0.33045</c:v>
                </c:pt>
                <c:pt idx="1">
                  <c:v>0.508433333333333</c:v>
                </c:pt>
                <c:pt idx="2">
                  <c:v>0.320416666666667</c:v>
                </c:pt>
                <c:pt idx="3">
                  <c:v>0.113483333333333</c:v>
                </c:pt>
                <c:pt idx="4">
                  <c:v>0.205883333333333</c:v>
                </c:pt>
                <c:pt idx="5">
                  <c:v>0.259966666666667</c:v>
                </c:pt>
                <c:pt idx="6">
                  <c:v>0.321666666666667</c:v>
                </c:pt>
                <c:pt idx="8">
                  <c:v>0.407716666666667</c:v>
                </c:pt>
                <c:pt idx="9">
                  <c:v>0.705516666666667</c:v>
                </c:pt>
                <c:pt idx="10">
                  <c:v>0.311533333333333</c:v>
                </c:pt>
                <c:pt idx="11">
                  <c:v>0.0758283333333333</c:v>
                </c:pt>
                <c:pt idx="12">
                  <c:v>0.2518</c:v>
                </c:pt>
                <c:pt idx="13">
                  <c:v>0.260633333333333</c:v>
                </c:pt>
                <c:pt idx="14">
                  <c:v>0.336683333333333</c:v>
                </c:pt>
                <c:pt idx="16">
                  <c:v>0.936783333333333</c:v>
                </c:pt>
                <c:pt idx="17">
                  <c:v>0.937233333333333</c:v>
                </c:pt>
                <c:pt idx="18">
                  <c:v>0.825783333333333</c:v>
                </c:pt>
                <c:pt idx="19">
                  <c:v>0.8655</c:v>
                </c:pt>
                <c:pt idx="20">
                  <c:v>0.695733333333333</c:v>
                </c:pt>
                <c:pt idx="21">
                  <c:v>0.830133333333333</c:v>
                </c:pt>
                <c:pt idx="22">
                  <c:v>0.911083333333333</c:v>
                </c:pt>
                <c:pt idx="24">
                  <c:v>0.782833333333333</c:v>
                </c:pt>
                <c:pt idx="25">
                  <c:v>0.797533333333333</c:v>
                </c:pt>
                <c:pt idx="26">
                  <c:v>0.625783333333333</c:v>
                </c:pt>
                <c:pt idx="27">
                  <c:v>0.664616666666667</c:v>
                </c:pt>
                <c:pt idx="28">
                  <c:v>0.245133333333333</c:v>
                </c:pt>
                <c:pt idx="29">
                  <c:v>0.62075</c:v>
                </c:pt>
                <c:pt idx="32">
                  <c:v>0.638716666666667</c:v>
                </c:pt>
                <c:pt idx="33">
                  <c:v>0.855516666666667</c:v>
                </c:pt>
                <c:pt idx="34">
                  <c:v>0.546466666666667</c:v>
                </c:pt>
                <c:pt idx="35">
                  <c:v>0.575833333333333</c:v>
                </c:pt>
                <c:pt idx="36">
                  <c:v>0.11115</c:v>
                </c:pt>
                <c:pt idx="37">
                  <c:v>0.280333333333333</c:v>
                </c:pt>
                <c:pt idx="38">
                  <c:v>0.5824</c:v>
                </c:pt>
                <c:pt idx="40">
                  <c:v>0.326016666666667</c:v>
                </c:pt>
                <c:pt idx="41">
                  <c:v>0.345766666666667</c:v>
                </c:pt>
                <c:pt idx="42">
                  <c:v>0.26555</c:v>
                </c:pt>
                <c:pt idx="43">
                  <c:v>0.296366666666667</c:v>
                </c:pt>
                <c:pt idx="44">
                  <c:v>0.03163</c:v>
                </c:pt>
                <c:pt idx="46">
                  <c:v>0.172833333333333</c:v>
                </c:pt>
              </c:numCache>
            </c:numRef>
          </c:val>
        </c:ser>
        <c:ser>
          <c:idx val="1"/>
          <c:order val="1"/>
          <c:tx>
            <c:strRef>
              <c:f>summary!$D$94</c:f>
              <c:strCache>
                <c:ptCount val="1"/>
                <c:pt idx="0">
                  <c:v>2nd App</c:v>
                </c:pt>
              </c:strCache>
            </c:strRef>
          </c:tx>
          <c:spPr>
            <a:solidFill>
              <a:srgbClr val="FFC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summary!$D$95:$D$141</c:f>
              <c:numCache>
                <c:formatCode>General</c:formatCode>
                <c:ptCount val="47"/>
                <c:pt idx="0">
                  <c:v>0.0</c:v>
                </c:pt>
                <c:pt idx="1">
                  <c:v>0.0</c:v>
                </c:pt>
                <c:pt idx="2">
                  <c:v>0.311533333333333</c:v>
                </c:pt>
                <c:pt idx="3">
                  <c:v>0.825783333333333</c:v>
                </c:pt>
                <c:pt idx="4">
                  <c:v>0.625783333333333</c:v>
                </c:pt>
                <c:pt idx="5">
                  <c:v>0.546466666666667</c:v>
                </c:pt>
                <c:pt idx="6">
                  <c:v>0.26555</c:v>
                </c:pt>
                <c:pt idx="8">
                  <c:v>0.0</c:v>
                </c:pt>
                <c:pt idx="9">
                  <c:v>0.0</c:v>
                </c:pt>
                <c:pt idx="10">
                  <c:v>0.320416666666667</c:v>
                </c:pt>
                <c:pt idx="11">
                  <c:v>0.8655</c:v>
                </c:pt>
                <c:pt idx="12">
                  <c:v>0.664616666666667</c:v>
                </c:pt>
                <c:pt idx="13">
                  <c:v>0.575833333333333</c:v>
                </c:pt>
                <c:pt idx="14">
                  <c:v>0.296366666666667</c:v>
                </c:pt>
                <c:pt idx="16">
                  <c:v>0.0</c:v>
                </c:pt>
                <c:pt idx="17">
                  <c:v>0.0</c:v>
                </c:pt>
                <c:pt idx="18">
                  <c:v>0.113483333333333</c:v>
                </c:pt>
                <c:pt idx="19">
                  <c:v>0.0758283333333333</c:v>
                </c:pt>
                <c:pt idx="20">
                  <c:v>0.245133333333333</c:v>
                </c:pt>
                <c:pt idx="21">
                  <c:v>0.11115</c:v>
                </c:pt>
                <c:pt idx="22">
                  <c:v>0.03163</c:v>
                </c:pt>
                <c:pt idx="24">
                  <c:v>0.0</c:v>
                </c:pt>
                <c:pt idx="25">
                  <c:v>0.0</c:v>
                </c:pt>
                <c:pt idx="26">
                  <c:v>0.205883333333333</c:v>
                </c:pt>
                <c:pt idx="27">
                  <c:v>0.2518</c:v>
                </c:pt>
                <c:pt idx="28">
                  <c:v>0.695733333333333</c:v>
                </c:pt>
                <c:pt idx="29">
                  <c:v>0.280333333333333</c:v>
                </c:pt>
                <c:pt idx="32">
                  <c:v>0.0</c:v>
                </c:pt>
                <c:pt idx="33">
                  <c:v>0.0</c:v>
                </c:pt>
                <c:pt idx="34">
                  <c:v>0.259966666666667</c:v>
                </c:pt>
                <c:pt idx="35">
                  <c:v>0.260633333333333</c:v>
                </c:pt>
                <c:pt idx="36">
                  <c:v>0.830133333333333</c:v>
                </c:pt>
                <c:pt idx="37">
                  <c:v>0.62075</c:v>
                </c:pt>
                <c:pt idx="38">
                  <c:v>0.172833333333333</c:v>
                </c:pt>
                <c:pt idx="40">
                  <c:v>0.0</c:v>
                </c:pt>
                <c:pt idx="41">
                  <c:v>0.0</c:v>
                </c:pt>
                <c:pt idx="42">
                  <c:v>0.321666666666667</c:v>
                </c:pt>
                <c:pt idx="43">
                  <c:v>0.336683333333333</c:v>
                </c:pt>
                <c:pt idx="44">
                  <c:v>0.911083333333333</c:v>
                </c:pt>
                <c:pt idx="46">
                  <c:v>0.5824</c:v>
                </c:pt>
              </c:numCache>
            </c:numRef>
          </c:val>
        </c:ser>
        <c:ser>
          <c:idx val="2"/>
          <c:order val="2"/>
          <c:tx>
            <c:strRef>
              <c:f>summary!$E$94</c:f>
              <c:strCache>
                <c:ptCount val="1"/>
                <c:pt idx="0">
                  <c:v>Wasted-BW</c:v>
                </c:pt>
              </c:strCache>
            </c:strRef>
          </c:tx>
          <c:spPr>
            <a:solidFill>
              <a:srgbClr val="FF0000"/>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summary!$E$95:$E$141</c:f>
              <c:numCache>
                <c:formatCode>General</c:formatCode>
                <c:ptCount val="47"/>
                <c:pt idx="0">
                  <c:v>0.309564203169889</c:v>
                </c:pt>
                <c:pt idx="1">
                  <c:v>0.212356780789012</c:v>
                </c:pt>
                <c:pt idx="2">
                  <c:v>0.245491451448671</c:v>
                </c:pt>
                <c:pt idx="3">
                  <c:v>0.0598646468227941</c:v>
                </c:pt>
                <c:pt idx="4">
                  <c:v>0.123393814117288</c:v>
                </c:pt>
                <c:pt idx="5">
                  <c:v>0.160454480902707</c:v>
                </c:pt>
                <c:pt idx="6">
                  <c:v>0.374461418329375</c:v>
                </c:pt>
                <c:pt idx="8">
                  <c:v>0.0519240833990959</c:v>
                </c:pt>
                <c:pt idx="9">
                  <c:v>0.0898499110643471</c:v>
                </c:pt>
                <c:pt idx="10">
                  <c:v>0.245491451448671</c:v>
                </c:pt>
                <c:pt idx="11">
                  <c:v>0.0582292357743718</c:v>
                </c:pt>
                <c:pt idx="12">
                  <c:v>0.056114596046247</c:v>
                </c:pt>
                <c:pt idx="13">
                  <c:v>0.0914629269435111</c:v>
                </c:pt>
                <c:pt idx="14">
                  <c:v>0.325171908269842</c:v>
                </c:pt>
                <c:pt idx="16">
                  <c:v>0.0613697806230869</c:v>
                </c:pt>
                <c:pt idx="17">
                  <c:v>0.0613992606536316</c:v>
                </c:pt>
                <c:pt idx="18">
                  <c:v>0.0598646468227942</c:v>
                </c:pt>
                <c:pt idx="19">
                  <c:v>0.0582292357743717</c:v>
                </c:pt>
                <c:pt idx="20">
                  <c:v>0.0589385189383204</c:v>
                </c:pt>
                <c:pt idx="21">
                  <c:v>0.0583272723518248</c:v>
                </c:pt>
                <c:pt idx="22">
                  <c:v>0.0570215506342168</c:v>
                </c:pt>
                <c:pt idx="24">
                  <c:v>0.0770293668954993</c:v>
                </c:pt>
                <c:pt idx="25">
                  <c:v>0.0784758199847442</c:v>
                </c:pt>
                <c:pt idx="26">
                  <c:v>0.123393814117288</c:v>
                </c:pt>
                <c:pt idx="27">
                  <c:v>0.056114596046247</c:v>
                </c:pt>
                <c:pt idx="28">
                  <c:v>0.0589385189383205</c:v>
                </c:pt>
                <c:pt idx="29">
                  <c:v>0.0751187503385514</c:v>
                </c:pt>
                <c:pt idx="32">
                  <c:v>0.0249884995064166</c:v>
                </c:pt>
                <c:pt idx="33">
                  <c:v>0.0334703616147971</c:v>
                </c:pt>
                <c:pt idx="34">
                  <c:v>0.160454480902707</c:v>
                </c:pt>
                <c:pt idx="35">
                  <c:v>0.163143939018492</c:v>
                </c:pt>
                <c:pt idx="36">
                  <c:v>0.0583272723518248</c:v>
                </c:pt>
                <c:pt idx="37">
                  <c:v>0.0751187503385514</c:v>
                </c:pt>
                <c:pt idx="38">
                  <c:v>0.199468223668964</c:v>
                </c:pt>
                <c:pt idx="40">
                  <c:v>0.144890191948129</c:v>
                </c:pt>
                <c:pt idx="41">
                  <c:v>0.153667599926174</c:v>
                </c:pt>
                <c:pt idx="42">
                  <c:v>0.374461418329375</c:v>
                </c:pt>
                <c:pt idx="43">
                  <c:v>0.325171908269842</c:v>
                </c:pt>
                <c:pt idx="44">
                  <c:v>0.0570215506342168</c:v>
                </c:pt>
                <c:pt idx="46">
                  <c:v>0.199468223668964</c:v>
                </c:pt>
              </c:numCache>
            </c:numRef>
          </c:val>
        </c:ser>
        <c:ser>
          <c:idx val="3"/>
          <c:order val="3"/>
          <c:tx>
            <c:strRef>
              <c:f>summary!$F$94</c:f>
              <c:strCache>
                <c:ptCount val="1"/>
                <c:pt idx="0">
                  <c:v>Idle-BW</c:v>
                </c:pt>
              </c:strCache>
            </c:strRef>
          </c:tx>
          <c:spPr>
            <a:solidFill>
              <a:srgbClr val="FFC000">
                <a:lumMod val="20000"/>
                <a:lumOff val="80000"/>
              </a:srgbClr>
            </a:solidFill>
            <a:ln>
              <a:solidFill>
                <a:sysClr val="windowText" lastClr="000000"/>
              </a:solidFill>
            </a:ln>
          </c:spPr>
          <c:invertIfNegative val="0"/>
          <c:cat>
            <c:multiLvlStrRef>
              <c:f>summary!$A$95:$B$141</c:f>
              <c:multiLvlStrCache>
                <c:ptCount val="47"/>
                <c:lvl>
                  <c:pt idx="0">
                    <c:v>alone_30</c:v>
                  </c:pt>
                  <c:pt idx="1">
                    <c:v>alone_60</c:v>
                  </c:pt>
                  <c:pt idx="2">
                    <c:v>gauss</c:v>
                  </c:pt>
                  <c:pt idx="3">
                    <c:v>gups</c:v>
                  </c:pt>
                  <c:pt idx="4">
                    <c:v>bfs</c:v>
                  </c:pt>
                  <c:pt idx="5">
                    <c:v>3ds</c:v>
                  </c:pt>
                  <c:pt idx="6">
                    <c:v>dgemm</c:v>
                  </c:pt>
                  <c:pt idx="8">
                    <c:v>alone_30</c:v>
                  </c:pt>
                  <c:pt idx="9">
                    <c:v>alone_60</c:v>
                  </c:pt>
                  <c:pt idx="10">
                    <c:v>hist</c:v>
                  </c:pt>
                  <c:pt idx="11">
                    <c:v>gups</c:v>
                  </c:pt>
                  <c:pt idx="12">
                    <c:v>bfs</c:v>
                  </c:pt>
                  <c:pt idx="13">
                    <c:v>3ds</c:v>
                  </c:pt>
                  <c:pt idx="14">
                    <c:v>dgemm</c:v>
                  </c:pt>
                  <c:pt idx="16">
                    <c:v>alone_30</c:v>
                  </c:pt>
                  <c:pt idx="17">
                    <c:v>alone_60</c:v>
                  </c:pt>
                  <c:pt idx="18">
                    <c:v>hist</c:v>
                  </c:pt>
                  <c:pt idx="19">
                    <c:v>gauss</c:v>
                  </c:pt>
                  <c:pt idx="20">
                    <c:v>bfs</c:v>
                  </c:pt>
                  <c:pt idx="21">
                    <c:v>3ds</c:v>
                  </c:pt>
                  <c:pt idx="22">
                    <c:v>dgemm</c:v>
                  </c:pt>
                  <c:pt idx="24">
                    <c:v>alone_30</c:v>
                  </c:pt>
                  <c:pt idx="25">
                    <c:v>alone_60</c:v>
                  </c:pt>
                  <c:pt idx="26">
                    <c:v>hist</c:v>
                  </c:pt>
                  <c:pt idx="27">
                    <c:v>gauss</c:v>
                  </c:pt>
                  <c:pt idx="28">
                    <c:v>gups</c:v>
                  </c:pt>
                  <c:pt idx="29">
                    <c:v>3ds</c:v>
                  </c:pt>
                  <c:pt idx="32">
                    <c:v>alone_30</c:v>
                  </c:pt>
                  <c:pt idx="33">
                    <c:v>alone_60</c:v>
                  </c:pt>
                  <c:pt idx="34">
                    <c:v>hist</c:v>
                  </c:pt>
                  <c:pt idx="35">
                    <c:v>gauss</c:v>
                  </c:pt>
                  <c:pt idx="36">
                    <c:v>gups</c:v>
                  </c:pt>
                  <c:pt idx="37">
                    <c:v>bfs</c:v>
                  </c:pt>
                  <c:pt idx="38">
                    <c:v>dgemm</c:v>
                  </c:pt>
                  <c:pt idx="40">
                    <c:v>alone_30</c:v>
                  </c:pt>
                  <c:pt idx="41">
                    <c:v>alone_60</c:v>
                  </c:pt>
                  <c:pt idx="42">
                    <c:v>hist</c:v>
                  </c:pt>
                  <c:pt idx="43">
                    <c:v>gauss</c:v>
                  </c:pt>
                  <c:pt idx="44">
                    <c:v>gups</c:v>
                  </c:pt>
                  <c:pt idx="46">
                    <c:v>3ds</c:v>
                  </c:pt>
                </c:lvl>
                <c:lvl>
                  <c:pt idx="0">
                    <c:v>HIST (1st App)</c:v>
                  </c:pt>
                  <c:pt idx="8">
                    <c:v>GAUSS (1st App)</c:v>
                  </c:pt>
                  <c:pt idx="16">
                    <c:v>GUPS (1st App)</c:v>
                  </c:pt>
                  <c:pt idx="24">
                    <c:v>BFS (1st App)</c:v>
                  </c:pt>
                  <c:pt idx="32">
                    <c:v>3DS (1st App)</c:v>
                  </c:pt>
                  <c:pt idx="40">
                    <c:v>DGEMM (1st App)</c:v>
                  </c:pt>
                </c:lvl>
              </c:multiLvlStrCache>
            </c:multiLvlStrRef>
          </c:cat>
          <c:val>
            <c:numRef>
              <c:f>summary!$F$95:$F$141</c:f>
              <c:numCache>
                <c:formatCode>General</c:formatCode>
                <c:ptCount val="47"/>
                <c:pt idx="0">
                  <c:v>0.359985796830111</c:v>
                </c:pt>
                <c:pt idx="1">
                  <c:v>0.279209885877655</c:v>
                </c:pt>
                <c:pt idx="2">
                  <c:v>0.122558548551329</c:v>
                </c:pt>
                <c:pt idx="3">
                  <c:v>0.00086868651053984</c:v>
                </c:pt>
                <c:pt idx="4">
                  <c:v>0.0449395192160462</c:v>
                </c:pt>
                <c:pt idx="5">
                  <c:v>0.0331121857639587</c:v>
                </c:pt>
                <c:pt idx="6">
                  <c:v>0.0383219150039576</c:v>
                </c:pt>
                <c:pt idx="8">
                  <c:v>0.540359249934237</c:v>
                </c:pt>
                <c:pt idx="9">
                  <c:v>0.204633422268986</c:v>
                </c:pt>
                <c:pt idx="10">
                  <c:v>0.122558548551329</c:v>
                </c:pt>
                <c:pt idx="11">
                  <c:v>0.000442430892294898</c:v>
                </c:pt>
                <c:pt idx="12">
                  <c:v>0.027468737287086</c:v>
                </c:pt>
                <c:pt idx="13">
                  <c:v>0.0720704063898229</c:v>
                </c:pt>
                <c:pt idx="14">
                  <c:v>0.0417780917301579</c:v>
                </c:pt>
                <c:pt idx="16">
                  <c:v>0.00184688604358019</c:v>
                </c:pt>
                <c:pt idx="17">
                  <c:v>0.00136740601303542</c:v>
                </c:pt>
                <c:pt idx="18">
                  <c:v>0.00086868651053984</c:v>
                </c:pt>
                <c:pt idx="19">
                  <c:v>0.000442430892294898</c:v>
                </c:pt>
                <c:pt idx="20">
                  <c:v>0.000194814395013565</c:v>
                </c:pt>
                <c:pt idx="21">
                  <c:v>0.000389394314842306</c:v>
                </c:pt>
                <c:pt idx="22">
                  <c:v>0.000265116032450163</c:v>
                </c:pt>
                <c:pt idx="24">
                  <c:v>0.140137299771168</c:v>
                </c:pt>
                <c:pt idx="25">
                  <c:v>0.123990846681923</c:v>
                </c:pt>
                <c:pt idx="26">
                  <c:v>0.0449395192160462</c:v>
                </c:pt>
                <c:pt idx="27">
                  <c:v>0.027468737287086</c:v>
                </c:pt>
                <c:pt idx="28">
                  <c:v>0.000194814395013565</c:v>
                </c:pt>
                <c:pt idx="29">
                  <c:v>0.0237979163281156</c:v>
                </c:pt>
                <c:pt idx="32">
                  <c:v>0.336294833826916</c:v>
                </c:pt>
                <c:pt idx="33">
                  <c:v>0.111012971718536</c:v>
                </c:pt>
                <c:pt idx="34">
                  <c:v>0.0331121857639587</c:v>
                </c:pt>
                <c:pt idx="35">
                  <c:v>0.000389394314842306</c:v>
                </c:pt>
                <c:pt idx="36">
                  <c:v>0.000389394314842306</c:v>
                </c:pt>
                <c:pt idx="37">
                  <c:v>0.0237979163281156</c:v>
                </c:pt>
                <c:pt idx="38">
                  <c:v>0.0452984429977031</c:v>
                </c:pt>
                <c:pt idx="40">
                  <c:v>0.529093141385204</c:v>
                </c:pt>
                <c:pt idx="41">
                  <c:v>0.500565733407159</c:v>
                </c:pt>
                <c:pt idx="42">
                  <c:v>0.0383219150039576</c:v>
                </c:pt>
                <c:pt idx="43">
                  <c:v>0.0417780917301579</c:v>
                </c:pt>
                <c:pt idx="44">
                  <c:v>0.000265116032450163</c:v>
                </c:pt>
                <c:pt idx="46">
                  <c:v>0.0452984429977031</c:v>
                </c:pt>
              </c:numCache>
            </c:numRef>
          </c:val>
        </c:ser>
        <c:dLbls>
          <c:showLegendKey val="0"/>
          <c:showVal val="0"/>
          <c:showCatName val="0"/>
          <c:showSerName val="0"/>
          <c:showPercent val="0"/>
          <c:showBubbleSize val="0"/>
        </c:dLbls>
        <c:gapWidth val="25"/>
        <c:overlap val="100"/>
        <c:axId val="684661424"/>
        <c:axId val="684329152"/>
      </c:barChart>
      <c:catAx>
        <c:axId val="684661424"/>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b="1"/>
            </a:pPr>
            <a:endParaRPr lang="en-US"/>
          </a:p>
        </c:txPr>
        <c:crossAx val="684329152"/>
        <c:crosses val="autoZero"/>
        <c:auto val="1"/>
        <c:lblAlgn val="ctr"/>
        <c:lblOffset val="100"/>
        <c:noMultiLvlLbl val="0"/>
      </c:catAx>
      <c:valAx>
        <c:axId val="684329152"/>
        <c:scaling>
          <c:orientation val="minMax"/>
          <c:max val="1.0"/>
          <c:min val="0.0"/>
        </c:scaling>
        <c:delete val="0"/>
        <c:axPos val="l"/>
        <c:majorGridlines/>
        <c:title>
          <c:tx>
            <c:rich>
              <a:bodyPr rot="-5400000" vert="horz"/>
              <a:lstStyle/>
              <a:p>
                <a:pPr>
                  <a:defRPr sz="2000"/>
                </a:pPr>
                <a:r>
                  <a:rPr lang="en-US" sz="2000" dirty="0"/>
                  <a:t>Percentage of Peak Bandwidth</a:t>
                </a:r>
              </a:p>
            </c:rich>
          </c:tx>
          <c:layout>
            <c:manualLayout>
              <c:xMode val="edge"/>
              <c:yMode val="edge"/>
              <c:x val="0.00351877211000799"/>
              <c:y val="0.0648388974292899"/>
            </c:manualLayout>
          </c:layout>
          <c:overlay val="0"/>
        </c:title>
        <c:numFmt formatCode="0%" sourceLinked="0"/>
        <c:majorTickMark val="out"/>
        <c:minorTickMark val="none"/>
        <c:tickLblPos val="nextTo"/>
        <c:spPr>
          <a:ln>
            <a:solidFill>
              <a:sysClr val="windowText" lastClr="000000"/>
            </a:solidFill>
          </a:ln>
        </c:spPr>
        <c:crossAx val="684661424"/>
        <c:crosses val="autoZero"/>
        <c:crossBetween val="between"/>
      </c:valAx>
      <c:spPr>
        <a:ln w="22225">
          <a:solidFill>
            <a:sysClr val="windowText" lastClr="000000"/>
          </a:solidFill>
        </a:ln>
      </c:spPr>
    </c:plotArea>
    <c:legend>
      <c:legendPos val="t"/>
      <c:layout>
        <c:manualLayout>
          <c:xMode val="edge"/>
          <c:yMode val="edge"/>
          <c:x val="0.125784506405298"/>
          <c:y val="0.037037037037037"/>
          <c:w val="0.816063837430949"/>
          <c:h val="0.0946851719292664"/>
        </c:manualLayout>
      </c:layout>
      <c:overlay val="0"/>
      <c:txPr>
        <a:bodyPr/>
        <a:lstStyle/>
        <a:p>
          <a:pPr>
            <a:defRPr sz="2400"/>
          </a:pPr>
          <a:endParaRPr lang="en-US"/>
        </a:p>
      </c:txPr>
    </c:legend>
    <c:plotVisOnly val="1"/>
    <c:dispBlanksAs val="gap"/>
    <c:showDLblsOverMax val="0"/>
  </c:chart>
  <c:spPr>
    <a:ln>
      <a:noFill/>
    </a:ln>
  </c:spPr>
  <c:txPr>
    <a:bodyPr/>
    <a:lstStyle/>
    <a:p>
      <a:pPr>
        <a:defRPr sz="1400"/>
      </a:pPr>
      <a:endParaRPr lang="en-US"/>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99888820077266"/>
          <c:y val="0.0736112204724409"/>
        </c:manualLayout>
      </c:layout>
      <c:overlay val="0"/>
    </c:title>
    <c:autoTitleDeleted val="0"/>
    <c:plotArea>
      <c:layout>
        <c:manualLayout>
          <c:layoutTarget val="inner"/>
          <c:xMode val="edge"/>
          <c:yMode val="edge"/>
          <c:x val="0.297646316937656"/>
          <c:y val="0.244294254884806"/>
          <c:w val="0.678544159252821"/>
          <c:h val="0.589432779235929"/>
        </c:manualLayout>
      </c:layout>
      <c:barChart>
        <c:barDir val="col"/>
        <c:grouping val="clustered"/>
        <c:varyColors val="0"/>
        <c:ser>
          <c:idx val="0"/>
          <c:order val="0"/>
          <c:tx>
            <c:strRef>
              <c:f>baseline!$O$89</c:f>
              <c:strCache>
                <c:ptCount val="1"/>
                <c:pt idx="0">
                  <c:v>HIST Performance </c:v>
                </c:pt>
              </c:strCache>
            </c:strRef>
          </c:tx>
          <c:spPr>
            <a:solidFill>
              <a:schemeClr val="tx1"/>
            </a:solidFill>
          </c:spPr>
          <c:invertIfNegative val="0"/>
          <c:cat>
            <c:strRef>
              <c:f>baseline!$N$90:$N$91</c:f>
              <c:strCache>
                <c:ptCount val="2"/>
                <c:pt idx="0">
                  <c:v>With DGEMM</c:v>
                </c:pt>
                <c:pt idx="1">
                  <c:v>With GUPS</c:v>
                </c:pt>
              </c:strCache>
            </c:strRef>
          </c:cat>
          <c:val>
            <c:numRef>
              <c:f>baseline!$O$90:$O$91</c:f>
              <c:numCache>
                <c:formatCode>General</c:formatCode>
                <c:ptCount val="2"/>
                <c:pt idx="0">
                  <c:v>0.641202537107314</c:v>
                </c:pt>
                <c:pt idx="1">
                  <c:v>0.24480605984766</c:v>
                </c:pt>
              </c:numCache>
            </c:numRef>
          </c:val>
        </c:ser>
        <c:dLbls>
          <c:showLegendKey val="0"/>
          <c:showVal val="0"/>
          <c:showCatName val="0"/>
          <c:showSerName val="0"/>
          <c:showPercent val="0"/>
          <c:showBubbleSize val="0"/>
        </c:dLbls>
        <c:gapWidth val="150"/>
        <c:axId val="224243872"/>
        <c:axId val="-232913600"/>
      </c:barChart>
      <c:catAx>
        <c:axId val="224243872"/>
        <c:scaling>
          <c:orientation val="minMax"/>
        </c:scaling>
        <c:delete val="0"/>
        <c:axPos val="b"/>
        <c:numFmt formatCode="General" sourceLinked="0"/>
        <c:majorTickMark val="out"/>
        <c:minorTickMark val="none"/>
        <c:tickLblPos val="nextTo"/>
        <c:txPr>
          <a:bodyPr/>
          <a:lstStyle/>
          <a:p>
            <a:pPr>
              <a:defRPr>
                <a:latin typeface="Arial" panose="020B0604020202020204" pitchFamily="34" charset="0"/>
                <a:cs typeface="Arial" panose="020B0604020202020204" pitchFamily="34" charset="0"/>
              </a:defRPr>
            </a:pPr>
            <a:endParaRPr lang="en-US"/>
          </a:p>
        </c:txPr>
        <c:crossAx val="-232913600"/>
        <c:crosses val="autoZero"/>
        <c:auto val="1"/>
        <c:lblAlgn val="ctr"/>
        <c:lblOffset val="100"/>
        <c:noMultiLvlLbl val="0"/>
      </c:catAx>
      <c:valAx>
        <c:axId val="-232913600"/>
        <c:scaling>
          <c:orientation val="minMax"/>
          <c:max val="1.0"/>
          <c:min val="0.0"/>
        </c:scaling>
        <c:delete val="0"/>
        <c:axPos val="l"/>
        <c:majorGridlines/>
        <c:title>
          <c:tx>
            <c:rich>
              <a:bodyPr rot="-5400000" vert="horz"/>
              <a:lstStyle/>
              <a:p>
                <a:pPr>
                  <a:defRPr/>
                </a:pPr>
                <a:r>
                  <a:rPr lang="en-US" baseline="0" dirty="0" smtClean="0"/>
                  <a:t>Normalized </a:t>
                </a:r>
              </a:p>
              <a:p>
                <a:pPr>
                  <a:defRPr/>
                </a:pPr>
                <a:r>
                  <a:rPr lang="en-US" baseline="0" dirty="0" smtClean="0"/>
                  <a:t>IPC</a:t>
                </a:r>
                <a:endParaRPr lang="en-US" dirty="0"/>
              </a:p>
            </c:rich>
          </c:tx>
          <c:layout>
            <c:manualLayout>
              <c:xMode val="edge"/>
              <c:yMode val="edge"/>
              <c:x val="0.0725812616119614"/>
              <c:y val="0.283983796508459"/>
            </c:manualLayout>
          </c:layout>
          <c:overlay val="0"/>
        </c:title>
        <c:numFmt formatCode="General" sourceLinked="1"/>
        <c:majorTickMark val="out"/>
        <c:minorTickMark val="none"/>
        <c:tickLblPos val="nextTo"/>
        <c:crossAx val="224243872"/>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45589755826"/>
          <c:y val="0.193469688240189"/>
          <c:w val="0.794235531164665"/>
          <c:h val="0.45024262211126"/>
        </c:manualLayout>
      </c:layout>
      <c:lineChart>
        <c:grouping val="standard"/>
        <c:varyColors val="0"/>
        <c:ser>
          <c:idx val="0"/>
          <c:order val="0"/>
          <c:tx>
            <c:strRef>
              <c:f>updated_char!$H$2</c:f>
              <c:strCache>
                <c:ptCount val="1"/>
                <c:pt idx="0">
                  <c:v>Simulator</c:v>
                </c:pt>
              </c:strCache>
            </c:strRef>
          </c:tx>
          <c:spPr>
            <a:ln w="28575" cap="rnd">
              <a:noFill/>
              <a:round/>
            </a:ln>
            <a:effectLst/>
          </c:spPr>
          <c:marker>
            <c:symbol val="diamond"/>
            <c:size val="8"/>
            <c:spPr>
              <a:solidFill>
                <a:schemeClr val="tx1"/>
              </a:solidFill>
              <a:ln w="9525">
                <a:solidFill>
                  <a:schemeClr val="tx1"/>
                </a:solidFill>
              </a:ln>
              <a:effectLst/>
            </c:spPr>
          </c:marker>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updated_char!$H$3:$H$27</c:f>
              <c:numCache>
                <c:formatCode>General</c:formatCode>
                <c:ptCount val="25"/>
                <c:pt idx="0">
                  <c:v>0.0172866666666667</c:v>
                </c:pt>
                <c:pt idx="1">
                  <c:v>0.0383508333333333</c:v>
                </c:pt>
                <c:pt idx="2">
                  <c:v>0.021261875</c:v>
                </c:pt>
                <c:pt idx="3">
                  <c:v>0.0231066666666667</c:v>
                </c:pt>
                <c:pt idx="4">
                  <c:v>0.0336461458333333</c:v>
                </c:pt>
                <c:pt idx="5">
                  <c:v>0.0841398958333333</c:v>
                </c:pt>
                <c:pt idx="6">
                  <c:v>0.258317916666667</c:v>
                </c:pt>
                <c:pt idx="7">
                  <c:v>0.171200833333333</c:v>
                </c:pt>
                <c:pt idx="8">
                  <c:v>0.331908020833333</c:v>
                </c:pt>
                <c:pt idx="9">
                  <c:v>0.1217253125</c:v>
                </c:pt>
                <c:pt idx="10">
                  <c:v>0.215901979166667</c:v>
                </c:pt>
                <c:pt idx="11">
                  <c:v>0.436766041666667</c:v>
                </c:pt>
                <c:pt idx="12">
                  <c:v>0.242751666666667</c:v>
                </c:pt>
                <c:pt idx="13">
                  <c:v>0.232664166666667</c:v>
                </c:pt>
                <c:pt idx="14">
                  <c:v>0.283493333333333</c:v>
                </c:pt>
                <c:pt idx="15">
                  <c:v>0.4491871875</c:v>
                </c:pt>
                <c:pt idx="16">
                  <c:v>0.4654065625</c:v>
                </c:pt>
                <c:pt idx="17">
                  <c:v>0.331301458333333</c:v>
                </c:pt>
                <c:pt idx="18">
                  <c:v>0.434001666666667</c:v>
                </c:pt>
                <c:pt idx="19">
                  <c:v>0.5139503125</c:v>
                </c:pt>
                <c:pt idx="20">
                  <c:v>0.278165520833333</c:v>
                </c:pt>
                <c:pt idx="21">
                  <c:v>0.627706875</c:v>
                </c:pt>
                <c:pt idx="22">
                  <c:v>0.0385705208333333</c:v>
                </c:pt>
                <c:pt idx="23">
                  <c:v>0.2564496875</c:v>
                </c:pt>
                <c:pt idx="24">
                  <c:v>0.230064479166667</c:v>
                </c:pt>
              </c:numCache>
            </c:numRef>
          </c:val>
          <c:smooth val="0"/>
        </c:ser>
        <c:ser>
          <c:idx val="1"/>
          <c:order val="1"/>
          <c:tx>
            <c:strRef>
              <c:f>updated_char!$I$2</c:f>
              <c:strCache>
                <c:ptCount val="1"/>
                <c:pt idx="0">
                  <c:v>Model</c:v>
                </c:pt>
              </c:strCache>
            </c:strRef>
          </c:tx>
          <c:spPr>
            <a:ln w="28575" cap="rnd">
              <a:noFill/>
              <a:round/>
            </a:ln>
            <a:effectLst/>
          </c:spPr>
          <c:marker>
            <c:symbol val="circle"/>
            <c:size val="6"/>
            <c:spPr>
              <a:solidFill>
                <a:srgbClr val="FF0000"/>
              </a:solidFill>
              <a:ln w="9525">
                <a:noFill/>
              </a:ln>
              <a:effectLst/>
            </c:spPr>
          </c:marker>
          <c:dPt>
            <c:idx val="22"/>
            <c:marker>
              <c:symbol val="circle"/>
              <c:size val="7"/>
            </c:marker>
            <c:bubble3D val="0"/>
          </c:dPt>
          <c:cat>
            <c:strRef>
              <c:f>updated_char!$F$3:$F$27</c:f>
              <c:strCache>
                <c:ptCount val="25"/>
                <c:pt idx="0">
                  <c:v>GUPS </c:v>
                </c:pt>
                <c:pt idx="1">
                  <c:v>MUM </c:v>
                </c:pt>
                <c:pt idx="2">
                  <c:v>QTC </c:v>
                </c:pt>
                <c:pt idx="3">
                  <c:v>BFS2 </c:v>
                </c:pt>
                <c:pt idx="4">
                  <c:v>NW </c:v>
                </c:pt>
                <c:pt idx="5">
                  <c:v>LUH </c:v>
                </c:pt>
                <c:pt idx="6">
                  <c:v>RED </c:v>
                </c:pt>
                <c:pt idx="7">
                  <c:v>SCAN </c:v>
                </c:pt>
                <c:pt idx="8">
                  <c:v>SCP </c:v>
                </c:pt>
                <c:pt idx="9">
                  <c:v>CFD </c:v>
                </c:pt>
                <c:pt idx="10">
                  <c:v>FWT </c:v>
                </c:pt>
                <c:pt idx="11">
                  <c:v>BLK </c:v>
                </c:pt>
                <c:pt idx="12">
                  <c:v>SRAD </c:v>
                </c:pt>
                <c:pt idx="13">
                  <c:v>LIB </c:v>
                </c:pt>
                <c:pt idx="14">
                  <c:v>JPEG </c:v>
                </c:pt>
                <c:pt idx="15">
                  <c:v>3DS </c:v>
                </c:pt>
                <c:pt idx="16">
                  <c:v>CONS </c:v>
                </c:pt>
                <c:pt idx="17">
                  <c:v>HISTO </c:v>
                </c:pt>
                <c:pt idx="18">
                  <c:v>MM </c:v>
                </c:pt>
                <c:pt idx="19">
                  <c:v>BP </c:v>
                </c:pt>
                <c:pt idx="20">
                  <c:v>HS </c:v>
                </c:pt>
                <c:pt idx="21">
                  <c:v>SAD </c:v>
                </c:pt>
                <c:pt idx="22">
                  <c:v>NN </c:v>
                </c:pt>
                <c:pt idx="23">
                  <c:v>RAY </c:v>
                </c:pt>
                <c:pt idx="24">
                  <c:v>TRD </c:v>
                </c:pt>
              </c:strCache>
            </c:strRef>
          </c:cat>
          <c:val>
            <c:numRef>
              <c:f>updated_char!$I$3:$I$27</c:f>
              <c:numCache>
                <c:formatCode>General</c:formatCode>
                <c:ptCount val="25"/>
                <c:pt idx="0">
                  <c:v>0.0167994090568732</c:v>
                </c:pt>
                <c:pt idx="1">
                  <c:v>0.0363845513379051</c:v>
                </c:pt>
                <c:pt idx="2">
                  <c:v>0.0198851144364347</c:v>
                </c:pt>
                <c:pt idx="3">
                  <c:v>0.0228116645128101</c:v>
                </c:pt>
                <c:pt idx="4">
                  <c:v>0.033704719217829</c:v>
                </c:pt>
                <c:pt idx="5">
                  <c:v>0.0780298847609644</c:v>
                </c:pt>
                <c:pt idx="6">
                  <c:v>0.258136325791442</c:v>
                </c:pt>
                <c:pt idx="7">
                  <c:v>0.170960594418598</c:v>
                </c:pt>
                <c:pt idx="8">
                  <c:v>0.332069674566488</c:v>
                </c:pt>
                <c:pt idx="9">
                  <c:v>0.121311020378876</c:v>
                </c:pt>
                <c:pt idx="10">
                  <c:v>0.215982170593429</c:v>
                </c:pt>
                <c:pt idx="11">
                  <c:v>0.436461185414989</c:v>
                </c:pt>
                <c:pt idx="12">
                  <c:v>0.240315047493854</c:v>
                </c:pt>
                <c:pt idx="13">
                  <c:v>0.232763259155682</c:v>
                </c:pt>
                <c:pt idx="14">
                  <c:v>0.282102605613682</c:v>
                </c:pt>
                <c:pt idx="15">
                  <c:v>0.428873222239594</c:v>
                </c:pt>
                <c:pt idx="16">
                  <c:v>0.451151355139143</c:v>
                </c:pt>
                <c:pt idx="17">
                  <c:v>0.331741759689366</c:v>
                </c:pt>
                <c:pt idx="18">
                  <c:v>0.115413744793307</c:v>
                </c:pt>
                <c:pt idx="19">
                  <c:v>0.400962328773392</c:v>
                </c:pt>
                <c:pt idx="20">
                  <c:v>0.159465321420376</c:v>
                </c:pt>
                <c:pt idx="21">
                  <c:v>0.435108732168777</c:v>
                </c:pt>
                <c:pt idx="22">
                  <c:v>0.025029378509028</c:v>
                </c:pt>
                <c:pt idx="23">
                  <c:v>0.206415935892515</c:v>
                </c:pt>
                <c:pt idx="24">
                  <c:v>0.234781326483641</c:v>
                </c:pt>
              </c:numCache>
            </c:numRef>
          </c:val>
          <c:smooth val="0"/>
        </c:ser>
        <c:dLbls>
          <c:showLegendKey val="0"/>
          <c:showVal val="0"/>
          <c:showCatName val="0"/>
          <c:showSerName val="0"/>
          <c:showPercent val="0"/>
          <c:showBubbleSize val="0"/>
        </c:dLbls>
        <c:marker val="1"/>
        <c:smooth val="0"/>
        <c:axId val="130523680"/>
        <c:axId val="130525040"/>
      </c:lineChart>
      <c:catAx>
        <c:axId val="130523680"/>
        <c:scaling>
          <c:orientation val="minMax"/>
        </c:scaling>
        <c:delete val="0"/>
        <c:axPos val="b"/>
        <c:numFmt formatCode="General" sourceLinked="1"/>
        <c:majorTickMark val="none"/>
        <c:minorTickMark val="none"/>
        <c:tickLblPos val="nextTo"/>
        <c:spPr>
          <a:noFill/>
          <a:ln w="15875" cap="flat" cmpd="sng" algn="ctr">
            <a:solidFill>
              <a:sysClr val="windowText" lastClr="000000"/>
            </a:solidFill>
            <a:round/>
          </a:ln>
          <a:effectLst/>
        </c:spPr>
        <c:txPr>
          <a:bodyPr rot="-5400000"/>
          <a:lstStyle/>
          <a:p>
            <a:pPr>
              <a:defRPr/>
            </a:pPr>
            <a:endParaRPr lang="en-US"/>
          </a:p>
        </c:txPr>
        <c:crossAx val="130525040"/>
        <c:crosses val="autoZero"/>
        <c:auto val="1"/>
        <c:lblAlgn val="ctr"/>
        <c:lblOffset val="100"/>
        <c:noMultiLvlLbl val="0"/>
      </c:catAx>
      <c:valAx>
        <c:axId val="130525040"/>
        <c:scaling>
          <c:orientation val="minMax"/>
          <c:max val="1.0"/>
        </c:scaling>
        <c:delete val="0"/>
        <c:axPos val="l"/>
        <c:majorGridlines>
          <c:spPr>
            <a:ln w="9525" cap="flat" cmpd="sng" algn="ctr">
              <a:solidFill>
                <a:schemeClr val="tx1">
                  <a:lumMod val="15000"/>
                  <a:lumOff val="85000"/>
                </a:schemeClr>
              </a:solidFill>
              <a:prstDash val="dash"/>
              <a:round/>
            </a:ln>
            <a:effectLst/>
          </c:spPr>
        </c:majorGridlines>
        <c:title>
          <c:tx>
            <c:rich>
              <a:bodyPr rot="-5400000" vert="horz"/>
              <a:lstStyle/>
              <a:p>
                <a:pPr>
                  <a:defRPr/>
                </a:pPr>
                <a:r>
                  <a:rPr lang="en-US" dirty="0"/>
                  <a:t>Normalized IPC </a:t>
                </a:r>
              </a:p>
            </c:rich>
          </c:tx>
          <c:layout>
            <c:manualLayout>
              <c:xMode val="edge"/>
              <c:yMode val="edge"/>
              <c:x val="0.00144370211299345"/>
              <c:y val="0.15275965504312"/>
            </c:manualLayout>
          </c:layout>
          <c:overlay val="0"/>
          <c:spPr>
            <a:noFill/>
            <a:ln>
              <a:noFill/>
            </a:ln>
            <a:effectLst/>
          </c:spPr>
        </c:title>
        <c:numFmt formatCode="General" sourceLinked="1"/>
        <c:majorTickMark val="none"/>
        <c:minorTickMark val="none"/>
        <c:tickLblPos val="nextTo"/>
        <c:spPr>
          <a:noFill/>
          <a:ln>
            <a:noFill/>
          </a:ln>
          <a:effectLst/>
        </c:spPr>
        <c:txPr>
          <a:bodyPr rot="-60000000" vert="horz"/>
          <a:lstStyle/>
          <a:p>
            <a:pPr>
              <a:defRPr/>
            </a:pPr>
            <a:endParaRPr lang="en-US"/>
          </a:p>
        </c:txPr>
        <c:crossAx val="130523680"/>
        <c:crosses val="autoZero"/>
        <c:crossBetween val="between"/>
        <c:majorUnit val="0.25"/>
      </c:valAx>
      <c:spPr>
        <a:noFill/>
        <a:ln w="15875">
          <a:solidFill>
            <a:schemeClr val="tx1"/>
          </a:solidFill>
        </a:ln>
        <a:effectLst/>
      </c:spPr>
    </c:plotArea>
    <c:legend>
      <c:legendPos val="b"/>
      <c:layout>
        <c:manualLayout>
          <c:xMode val="edge"/>
          <c:yMode val="edge"/>
          <c:x val="0.102376464973418"/>
          <c:y val="0.06457938647604"/>
          <c:w val="0.800038560939239"/>
          <c:h val="0.107901222713015"/>
        </c:manualLayout>
      </c:layout>
      <c:overlay val="0"/>
      <c:spPr>
        <a:noFill/>
        <a:ln>
          <a:noFill/>
        </a:ln>
        <a:effectLst/>
      </c:spPr>
      <c:txPr>
        <a:bodyPr rot="0" vert="horz"/>
        <a:lstStyle/>
        <a:p>
          <a:pPr>
            <a:defRPr sz="2000"/>
          </a:pPr>
          <a:endParaRPr lang="en-US"/>
        </a:p>
      </c:txPr>
    </c:legend>
    <c:plotVisOnly val="1"/>
    <c:dispBlanksAs val="gap"/>
    <c:showDLblsOverMax val="0"/>
  </c:chart>
  <c:spPr>
    <a:solidFill>
      <a:schemeClr val="bg1"/>
    </a:solidFill>
    <a:ln w="9525" cap="flat" cmpd="sng" algn="ctr">
      <a:noFill/>
      <a:round/>
    </a:ln>
    <a:effectLst/>
  </c:spPr>
  <c:txPr>
    <a:bodyPr/>
    <a:lstStyle/>
    <a:p>
      <a:pPr>
        <a:defRPr sz="1500" b="1">
          <a:solidFill>
            <a:schemeClr val="tx1"/>
          </a:solidFill>
          <a:latin typeface="Arial" panose="020B0604020202020204" pitchFamily="34" charset="0"/>
          <a:cs typeface="Arial" panose="020B0604020202020204"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814934653292785"/>
          <c:y val="0.0433586633860982"/>
          <c:w val="0.902357002755424"/>
          <c:h val="0.805836506800286"/>
        </c:manualLayout>
      </c:layout>
      <c:lineChart>
        <c:grouping val="standard"/>
        <c:varyColors val="0"/>
        <c:ser>
          <c:idx val="0"/>
          <c:order val="0"/>
          <c:tx>
            <c:v>Warp Size 4</c:v>
          </c:tx>
          <c:spPr>
            <a:ln w="0">
              <a:solidFill>
                <a:schemeClr val="tx1"/>
              </a:solidFill>
            </a:ln>
          </c:spPr>
          <c:marker>
            <c:symbol val="diamond"/>
            <c:size val="3"/>
            <c:spPr>
              <a:solidFill>
                <a:schemeClr val="tx1"/>
              </a:solidFill>
              <a:ln>
                <a:solidFill>
                  <a:schemeClr val="tx1"/>
                </a:solidFill>
              </a:ln>
            </c:spPr>
          </c:marker>
          <c:val>
            <c:numRef>
              <c:f>all_trace!$A$2:$A$165</c:f>
              <c:numCache>
                <c:formatCode>General</c:formatCode>
                <c:ptCount val="164"/>
                <c:pt idx="0">
                  <c:v>0.57</c:v>
                </c:pt>
                <c:pt idx="1">
                  <c:v>0.62</c:v>
                </c:pt>
                <c:pt idx="2">
                  <c:v>0.78</c:v>
                </c:pt>
                <c:pt idx="3">
                  <c:v>0.8</c:v>
                </c:pt>
                <c:pt idx="4">
                  <c:v>0.81</c:v>
                </c:pt>
                <c:pt idx="5">
                  <c:v>0.82</c:v>
                </c:pt>
                <c:pt idx="6">
                  <c:v>0.82</c:v>
                </c:pt>
                <c:pt idx="7">
                  <c:v>0.83</c:v>
                </c:pt>
                <c:pt idx="8">
                  <c:v>0.85</c:v>
                </c:pt>
                <c:pt idx="9">
                  <c:v>0.89</c:v>
                </c:pt>
                <c:pt idx="10">
                  <c:v>0.9</c:v>
                </c:pt>
                <c:pt idx="11">
                  <c:v>0.91</c:v>
                </c:pt>
                <c:pt idx="12">
                  <c:v>0.92</c:v>
                </c:pt>
                <c:pt idx="13">
                  <c:v>0.92</c:v>
                </c:pt>
                <c:pt idx="14">
                  <c:v>0.93</c:v>
                </c:pt>
                <c:pt idx="15">
                  <c:v>0.94</c:v>
                </c:pt>
                <c:pt idx="16">
                  <c:v>0.96</c:v>
                </c:pt>
                <c:pt idx="17">
                  <c:v>0.97</c:v>
                </c:pt>
                <c:pt idx="18">
                  <c:v>0.97</c:v>
                </c:pt>
                <c:pt idx="19">
                  <c:v>0.97</c:v>
                </c:pt>
                <c:pt idx="20">
                  <c:v>0.98</c:v>
                </c:pt>
                <c:pt idx="21">
                  <c:v>0.98</c:v>
                </c:pt>
                <c:pt idx="22">
                  <c:v>0.99</c:v>
                </c:pt>
                <c:pt idx="23">
                  <c:v>0.99</c:v>
                </c:pt>
                <c:pt idx="24">
                  <c:v>0.99</c:v>
                </c:pt>
                <c:pt idx="25">
                  <c:v>1.0</c:v>
                </c:pt>
                <c:pt idx="26">
                  <c:v>1.0</c:v>
                </c:pt>
                <c:pt idx="27">
                  <c:v>1.0</c:v>
                </c:pt>
                <c:pt idx="28">
                  <c:v>1.0</c:v>
                </c:pt>
                <c:pt idx="29">
                  <c:v>1.0</c:v>
                </c:pt>
                <c:pt idx="30">
                  <c:v>1.0</c:v>
                </c:pt>
                <c:pt idx="31">
                  <c:v>1.0</c:v>
                </c:pt>
                <c:pt idx="32">
                  <c:v>1.0</c:v>
                </c:pt>
                <c:pt idx="33">
                  <c:v>1.0</c:v>
                </c:pt>
                <c:pt idx="34">
                  <c:v>1.0</c:v>
                </c:pt>
                <c:pt idx="35">
                  <c:v>1.0</c:v>
                </c:pt>
                <c:pt idx="36">
                  <c:v>1.0</c:v>
                </c:pt>
                <c:pt idx="37">
                  <c:v>1.0</c:v>
                </c:pt>
                <c:pt idx="38">
                  <c:v>1.0</c:v>
                </c:pt>
                <c:pt idx="39">
                  <c:v>1.0</c:v>
                </c:pt>
                <c:pt idx="40">
                  <c:v>1.0</c:v>
                </c:pt>
                <c:pt idx="41">
                  <c:v>1.0</c:v>
                </c:pt>
                <c:pt idx="42">
                  <c:v>1.0</c:v>
                </c:pt>
                <c:pt idx="43">
                  <c:v>1.0</c:v>
                </c:pt>
                <c:pt idx="44">
                  <c:v>1.0</c:v>
                </c:pt>
                <c:pt idx="45">
                  <c:v>1.0</c:v>
                </c:pt>
                <c:pt idx="46">
                  <c:v>1.0</c:v>
                </c:pt>
                <c:pt idx="47">
                  <c:v>1.0</c:v>
                </c:pt>
                <c:pt idx="48">
                  <c:v>1.0</c:v>
                </c:pt>
                <c:pt idx="49">
                  <c:v>1.0</c:v>
                </c:pt>
                <c:pt idx="50">
                  <c:v>1.0</c:v>
                </c:pt>
                <c:pt idx="51">
                  <c:v>1.0</c:v>
                </c:pt>
                <c:pt idx="52">
                  <c:v>1.0</c:v>
                </c:pt>
                <c:pt idx="53">
                  <c:v>1.0</c:v>
                </c:pt>
                <c:pt idx="54">
                  <c:v>1.0</c:v>
                </c:pt>
                <c:pt idx="55">
                  <c:v>1.0</c:v>
                </c:pt>
                <c:pt idx="56">
                  <c:v>1.0</c:v>
                </c:pt>
                <c:pt idx="57">
                  <c:v>1.0</c:v>
                </c:pt>
                <c:pt idx="58">
                  <c:v>1.0</c:v>
                </c:pt>
                <c:pt idx="59">
                  <c:v>1.0</c:v>
                </c:pt>
                <c:pt idx="60">
                  <c:v>1.0</c:v>
                </c:pt>
                <c:pt idx="61">
                  <c:v>1.0</c:v>
                </c:pt>
                <c:pt idx="62">
                  <c:v>1.0</c:v>
                </c:pt>
                <c:pt idx="63">
                  <c:v>1.0</c:v>
                </c:pt>
                <c:pt idx="64">
                  <c:v>1.0</c:v>
                </c:pt>
                <c:pt idx="65">
                  <c:v>1.0</c:v>
                </c:pt>
                <c:pt idx="66">
                  <c:v>1.0</c:v>
                </c:pt>
                <c:pt idx="67">
                  <c:v>1.0</c:v>
                </c:pt>
                <c:pt idx="68">
                  <c:v>1.0</c:v>
                </c:pt>
                <c:pt idx="69">
                  <c:v>1.0</c:v>
                </c:pt>
                <c:pt idx="70">
                  <c:v>1.0</c:v>
                </c:pt>
                <c:pt idx="71">
                  <c:v>1.0</c:v>
                </c:pt>
                <c:pt idx="72">
                  <c:v>1.0</c:v>
                </c:pt>
                <c:pt idx="73">
                  <c:v>1.0</c:v>
                </c:pt>
                <c:pt idx="74">
                  <c:v>1.0</c:v>
                </c:pt>
                <c:pt idx="75">
                  <c:v>1.0</c:v>
                </c:pt>
                <c:pt idx="76">
                  <c:v>1.0</c:v>
                </c:pt>
                <c:pt idx="77">
                  <c:v>1.0</c:v>
                </c:pt>
                <c:pt idx="78">
                  <c:v>1.0</c:v>
                </c:pt>
                <c:pt idx="79">
                  <c:v>1.0</c:v>
                </c:pt>
                <c:pt idx="80">
                  <c:v>1.0</c:v>
                </c:pt>
                <c:pt idx="81">
                  <c:v>1.0</c:v>
                </c:pt>
                <c:pt idx="82">
                  <c:v>1.0</c:v>
                </c:pt>
                <c:pt idx="83">
                  <c:v>1.0</c:v>
                </c:pt>
                <c:pt idx="84">
                  <c:v>1.0</c:v>
                </c:pt>
                <c:pt idx="85">
                  <c:v>1.0</c:v>
                </c:pt>
                <c:pt idx="86">
                  <c:v>1.0</c:v>
                </c:pt>
                <c:pt idx="87">
                  <c:v>1.0</c:v>
                </c:pt>
                <c:pt idx="88">
                  <c:v>1.0</c:v>
                </c:pt>
                <c:pt idx="89">
                  <c:v>1.0</c:v>
                </c:pt>
                <c:pt idx="90">
                  <c:v>1.0</c:v>
                </c:pt>
                <c:pt idx="91">
                  <c:v>1.0</c:v>
                </c:pt>
                <c:pt idx="92">
                  <c:v>1.0</c:v>
                </c:pt>
                <c:pt idx="93">
                  <c:v>1.0</c:v>
                </c:pt>
                <c:pt idx="94">
                  <c:v>1.0</c:v>
                </c:pt>
                <c:pt idx="95">
                  <c:v>1.0</c:v>
                </c:pt>
                <c:pt idx="96">
                  <c:v>1.0</c:v>
                </c:pt>
                <c:pt idx="97">
                  <c:v>1.0</c:v>
                </c:pt>
                <c:pt idx="98">
                  <c:v>1.0</c:v>
                </c:pt>
                <c:pt idx="99">
                  <c:v>1.0</c:v>
                </c:pt>
                <c:pt idx="100">
                  <c:v>1.0</c:v>
                </c:pt>
                <c:pt idx="101">
                  <c:v>1.0</c:v>
                </c:pt>
                <c:pt idx="102">
                  <c:v>1.0</c:v>
                </c:pt>
                <c:pt idx="103">
                  <c:v>1.0</c:v>
                </c:pt>
                <c:pt idx="104">
                  <c:v>1.01</c:v>
                </c:pt>
                <c:pt idx="105">
                  <c:v>1.01</c:v>
                </c:pt>
                <c:pt idx="106">
                  <c:v>1.01</c:v>
                </c:pt>
                <c:pt idx="107">
                  <c:v>1.01</c:v>
                </c:pt>
                <c:pt idx="108">
                  <c:v>1.01</c:v>
                </c:pt>
                <c:pt idx="109">
                  <c:v>1.01</c:v>
                </c:pt>
                <c:pt idx="110">
                  <c:v>1.01</c:v>
                </c:pt>
                <c:pt idx="111">
                  <c:v>1.01</c:v>
                </c:pt>
                <c:pt idx="112">
                  <c:v>1.01</c:v>
                </c:pt>
                <c:pt idx="113">
                  <c:v>1.01</c:v>
                </c:pt>
                <c:pt idx="114">
                  <c:v>1.01</c:v>
                </c:pt>
                <c:pt idx="115">
                  <c:v>1.01</c:v>
                </c:pt>
                <c:pt idx="116">
                  <c:v>1.01</c:v>
                </c:pt>
                <c:pt idx="117">
                  <c:v>1.01</c:v>
                </c:pt>
                <c:pt idx="118">
                  <c:v>1.01</c:v>
                </c:pt>
                <c:pt idx="119">
                  <c:v>1.01</c:v>
                </c:pt>
                <c:pt idx="120">
                  <c:v>1.02</c:v>
                </c:pt>
                <c:pt idx="121">
                  <c:v>1.02</c:v>
                </c:pt>
                <c:pt idx="122">
                  <c:v>1.02</c:v>
                </c:pt>
                <c:pt idx="123">
                  <c:v>1.02</c:v>
                </c:pt>
                <c:pt idx="124">
                  <c:v>1.02</c:v>
                </c:pt>
                <c:pt idx="125">
                  <c:v>1.02</c:v>
                </c:pt>
                <c:pt idx="126">
                  <c:v>1.02</c:v>
                </c:pt>
                <c:pt idx="127">
                  <c:v>1.02</c:v>
                </c:pt>
                <c:pt idx="128">
                  <c:v>1.02</c:v>
                </c:pt>
                <c:pt idx="129">
                  <c:v>1.02</c:v>
                </c:pt>
                <c:pt idx="130">
                  <c:v>1.03</c:v>
                </c:pt>
                <c:pt idx="131">
                  <c:v>1.03</c:v>
                </c:pt>
                <c:pt idx="132">
                  <c:v>1.03</c:v>
                </c:pt>
                <c:pt idx="133">
                  <c:v>1.03</c:v>
                </c:pt>
                <c:pt idx="134">
                  <c:v>1.03</c:v>
                </c:pt>
                <c:pt idx="135">
                  <c:v>1.03</c:v>
                </c:pt>
                <c:pt idx="136">
                  <c:v>1.04</c:v>
                </c:pt>
                <c:pt idx="137">
                  <c:v>1.05</c:v>
                </c:pt>
                <c:pt idx="138">
                  <c:v>1.05</c:v>
                </c:pt>
                <c:pt idx="139">
                  <c:v>1.05</c:v>
                </c:pt>
                <c:pt idx="140">
                  <c:v>1.05</c:v>
                </c:pt>
                <c:pt idx="141">
                  <c:v>1.05</c:v>
                </c:pt>
                <c:pt idx="142">
                  <c:v>1.06</c:v>
                </c:pt>
                <c:pt idx="143">
                  <c:v>1.07</c:v>
                </c:pt>
                <c:pt idx="144">
                  <c:v>1.07</c:v>
                </c:pt>
                <c:pt idx="145">
                  <c:v>1.08</c:v>
                </c:pt>
                <c:pt idx="146">
                  <c:v>1.08</c:v>
                </c:pt>
                <c:pt idx="147">
                  <c:v>1.09</c:v>
                </c:pt>
                <c:pt idx="148">
                  <c:v>1.1</c:v>
                </c:pt>
                <c:pt idx="149">
                  <c:v>1.11</c:v>
                </c:pt>
                <c:pt idx="150">
                  <c:v>1.12</c:v>
                </c:pt>
                <c:pt idx="151">
                  <c:v>1.12</c:v>
                </c:pt>
                <c:pt idx="152">
                  <c:v>1.12</c:v>
                </c:pt>
                <c:pt idx="153">
                  <c:v>1.13</c:v>
                </c:pt>
                <c:pt idx="154">
                  <c:v>1.13</c:v>
                </c:pt>
                <c:pt idx="155">
                  <c:v>1.17</c:v>
                </c:pt>
                <c:pt idx="156">
                  <c:v>1.2</c:v>
                </c:pt>
                <c:pt idx="157">
                  <c:v>1.2</c:v>
                </c:pt>
                <c:pt idx="158">
                  <c:v>1.2</c:v>
                </c:pt>
                <c:pt idx="159">
                  <c:v>1.25</c:v>
                </c:pt>
                <c:pt idx="160">
                  <c:v>1.5</c:v>
                </c:pt>
                <c:pt idx="161">
                  <c:v>1.6</c:v>
                </c:pt>
                <c:pt idx="162">
                  <c:v>1.62</c:v>
                </c:pt>
                <c:pt idx="163">
                  <c:v>1.63</c:v>
                </c:pt>
              </c:numCache>
            </c:numRef>
          </c:val>
          <c:smooth val="0"/>
        </c:ser>
        <c:dLbls>
          <c:showLegendKey val="0"/>
          <c:showVal val="0"/>
          <c:showCatName val="0"/>
          <c:showSerName val="0"/>
          <c:showPercent val="0"/>
          <c:showBubbleSize val="0"/>
        </c:dLbls>
        <c:marker val="1"/>
        <c:smooth val="0"/>
        <c:axId val="220609808"/>
        <c:axId val="220611168"/>
      </c:lineChart>
      <c:catAx>
        <c:axId val="220609808"/>
        <c:scaling>
          <c:orientation val="minMax"/>
        </c:scaling>
        <c:delete val="1"/>
        <c:axPos val="b"/>
        <c:majorTickMark val="out"/>
        <c:minorTickMark val="none"/>
        <c:tickLblPos val="nextTo"/>
        <c:crossAx val="220611168"/>
        <c:crosses val="autoZero"/>
        <c:auto val="1"/>
        <c:lblAlgn val="ctr"/>
        <c:lblOffset val="100"/>
        <c:noMultiLvlLbl val="0"/>
      </c:catAx>
      <c:valAx>
        <c:axId val="220611168"/>
        <c:scaling>
          <c:orientation val="minMax"/>
        </c:scaling>
        <c:delete val="0"/>
        <c:axPos val="l"/>
        <c:majorGridlines/>
        <c:title>
          <c:tx>
            <c:rich>
              <a:bodyPr rot="-5400000" vert="horz"/>
              <a:lstStyle/>
              <a:p>
                <a:pPr>
                  <a:defRPr sz="1400"/>
                </a:pPr>
                <a:r>
                  <a:rPr lang="en-CA" sz="1400" dirty="0" smtClean="0"/>
                  <a:t>IPC normalized to warp size 32</a:t>
                </a:r>
                <a:endParaRPr lang="en-CA" sz="1400" dirty="0"/>
              </a:p>
            </c:rich>
          </c:tx>
          <c:overlay val="0"/>
        </c:title>
        <c:numFmt formatCode="General" sourceLinked="1"/>
        <c:majorTickMark val="out"/>
        <c:minorTickMark val="none"/>
        <c:tickLblPos val="nextTo"/>
        <c:crossAx val="220609808"/>
        <c:crosses val="autoZero"/>
        <c:crossBetween val="between"/>
      </c:valAx>
      <c:spPr>
        <a:ln>
          <a:solidFill>
            <a:schemeClr val="bg1">
              <a:lumMod val="75000"/>
            </a:schemeClr>
          </a:solidFill>
        </a:ln>
      </c:spPr>
    </c:plotArea>
    <c:legend>
      <c:legendPos val="r"/>
      <c:layout>
        <c:manualLayout>
          <c:xMode val="edge"/>
          <c:yMode val="edge"/>
          <c:x val="0.774046283412889"/>
          <c:y val="0.079657064878291"/>
          <c:w val="0.17585043294989"/>
          <c:h val="0.114958177336345"/>
        </c:manualLayout>
      </c:layout>
      <c:overlay val="0"/>
      <c:spPr>
        <a:solidFill>
          <a:schemeClr val="bg1"/>
        </a:solidFill>
        <a:ln>
          <a:solidFill>
            <a:schemeClr val="tx1"/>
          </a:solidFill>
        </a:ln>
      </c:spPr>
    </c:legend>
    <c:plotVisOnly val="1"/>
    <c:dispBlanksAs val="gap"/>
    <c:showDLblsOverMax val="0"/>
  </c:chart>
  <c:spPr>
    <a:ln>
      <a:noFill/>
    </a:ln>
  </c:spPr>
  <c:txPr>
    <a:bodyPr/>
    <a:lstStyle/>
    <a:p>
      <a:pPr>
        <a:defRPr sz="1600" b="1">
          <a:solidFill>
            <a:sysClr val="windowText" lastClr="000000"/>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39095738032746"/>
          <c:y val="0.193201735199767"/>
          <c:w val="0.841856642919635"/>
          <c:h val="0.639769247594051"/>
        </c:manualLayout>
      </c:layout>
      <c:barChart>
        <c:barDir val="col"/>
        <c:grouping val="clustered"/>
        <c:varyColors val="0"/>
        <c:ser>
          <c:idx val="0"/>
          <c:order val="0"/>
          <c:tx>
            <c:v>Round Robin</c:v>
          </c:tx>
          <c:spPr>
            <a:solidFill>
              <a:srgbClr val="000000">
                <a:lumMod val="95000"/>
                <a:lumOff val="5000"/>
              </a:srgbClr>
            </a:solidFill>
            <a:ln>
              <a:solidFill>
                <a:schemeClr val="tx1"/>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requests!$M$159:$M$167</c:f>
              <c:numCache>
                <c:formatCode>0.00</c:formatCode>
                <c:ptCount val="9"/>
                <c:pt idx="0">
                  <c:v>1.0</c:v>
                </c:pt>
                <c:pt idx="1">
                  <c:v>1.0</c:v>
                </c:pt>
                <c:pt idx="2">
                  <c:v>1.0</c:v>
                </c:pt>
                <c:pt idx="3">
                  <c:v>1.0</c:v>
                </c:pt>
                <c:pt idx="4">
                  <c:v>1.0</c:v>
                </c:pt>
                <c:pt idx="5">
                  <c:v>1.0</c:v>
                </c:pt>
                <c:pt idx="6">
                  <c:v>1.0</c:v>
                </c:pt>
                <c:pt idx="8" formatCode="General">
                  <c:v>1.0</c:v>
                </c:pt>
              </c:numCache>
            </c:numRef>
          </c:val>
        </c:ser>
        <c:ser>
          <c:idx val="2"/>
          <c:order val="1"/>
          <c:tx>
            <c:v>CTA-Aware-Locality</c:v>
          </c:tx>
          <c:spPr>
            <a:solidFill>
              <a:srgbClr val="006633">
                <a:lumMod val="60000"/>
                <a:lumOff val="40000"/>
              </a:srgbClr>
            </a:solidFill>
            <a:ln>
              <a:solidFill>
                <a:sysClr val="windowText" lastClr="000000"/>
              </a:solidFill>
            </a:ln>
          </c:spPr>
          <c:invertIfNegative val="0"/>
          <c:cat>
            <c:strRef>
              <c:f>requests!$L$159:$L$167</c:f>
              <c:strCache>
                <c:ptCount val="9"/>
                <c:pt idx="0">
                  <c:v>SAD </c:v>
                </c:pt>
                <c:pt idx="1">
                  <c:v>SSC </c:v>
                </c:pt>
                <c:pt idx="2">
                  <c:v>BFS </c:v>
                </c:pt>
                <c:pt idx="3">
                  <c:v>KMN </c:v>
                </c:pt>
                <c:pt idx="4">
                  <c:v>IIX </c:v>
                </c:pt>
                <c:pt idx="5">
                  <c:v>SPMV </c:v>
                </c:pt>
                <c:pt idx="6">
                  <c:v>BFSR </c:v>
                </c:pt>
                <c:pt idx="8">
                  <c:v>AVG.</c:v>
                </c:pt>
              </c:strCache>
            </c:strRef>
          </c:cat>
          <c:val>
            <c:numRef>
              <c:f>requests!$O$159:$O$167</c:f>
              <c:numCache>
                <c:formatCode>General</c:formatCode>
                <c:ptCount val="9"/>
                <c:pt idx="0">
                  <c:v>0.581447742497342</c:v>
                </c:pt>
                <c:pt idx="1">
                  <c:v>0.924712607867728</c:v>
                </c:pt>
                <c:pt idx="2">
                  <c:v>0.828158921495696</c:v>
                </c:pt>
                <c:pt idx="3">
                  <c:v>0.505421700855106</c:v>
                </c:pt>
                <c:pt idx="4">
                  <c:v>0.0389296340705146</c:v>
                </c:pt>
                <c:pt idx="5">
                  <c:v>0.920989691458595</c:v>
                </c:pt>
                <c:pt idx="6">
                  <c:v>0.835761186327578</c:v>
                </c:pt>
                <c:pt idx="8">
                  <c:v>0.662203069224651</c:v>
                </c:pt>
              </c:numCache>
            </c:numRef>
          </c:val>
        </c:ser>
        <c:dLbls>
          <c:showLegendKey val="0"/>
          <c:showVal val="0"/>
          <c:showCatName val="0"/>
          <c:showSerName val="0"/>
          <c:showPercent val="0"/>
          <c:showBubbleSize val="0"/>
        </c:dLbls>
        <c:gapWidth val="158"/>
        <c:overlap val="-5"/>
        <c:axId val="684068272"/>
        <c:axId val="684070048"/>
      </c:barChart>
      <c:catAx>
        <c:axId val="68406827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a:latin typeface="Arial"/>
                <a:cs typeface="Arial"/>
              </a:defRPr>
            </a:pPr>
            <a:endParaRPr lang="en-US"/>
          </a:p>
        </c:txPr>
        <c:crossAx val="684070048"/>
        <c:crosses val="autoZero"/>
        <c:auto val="1"/>
        <c:lblAlgn val="ctr"/>
        <c:lblOffset val="100"/>
        <c:noMultiLvlLbl val="0"/>
      </c:catAx>
      <c:valAx>
        <c:axId val="684070048"/>
        <c:scaling>
          <c:orientation val="minMax"/>
        </c:scaling>
        <c:delete val="0"/>
        <c:axPos val="l"/>
        <c:majorGridlines>
          <c:spPr>
            <a:ln>
              <a:solidFill>
                <a:sysClr val="window" lastClr="FFFFFF">
                  <a:lumMod val="85000"/>
                </a:sysClr>
              </a:solidFill>
            </a:ln>
          </c:spPr>
        </c:majorGridlines>
        <c:title>
          <c:tx>
            <c:rich>
              <a:bodyPr rot="-5400000" vert="horz"/>
              <a:lstStyle/>
              <a:p>
                <a:pPr>
                  <a:defRPr sz="1600"/>
                </a:pPr>
                <a:r>
                  <a:rPr lang="en-US" sz="1600" dirty="0"/>
                  <a:t>Normalized L1 Miss Rates</a:t>
                </a:r>
              </a:p>
            </c:rich>
          </c:tx>
          <c:layout>
            <c:manualLayout>
              <c:xMode val="edge"/>
              <c:yMode val="edge"/>
              <c:x val="0.0135893001692545"/>
              <c:y val="0.123757290755322"/>
            </c:manualLayout>
          </c:layout>
          <c:overlay val="0"/>
          <c:spPr>
            <a:solidFill>
              <a:sysClr val="window" lastClr="FFFFFF"/>
            </a:solidFill>
          </c:spPr>
        </c:title>
        <c:numFmt formatCode="0.00" sourceLinked="1"/>
        <c:majorTickMark val="out"/>
        <c:minorTickMark val="none"/>
        <c:tickLblPos val="nextTo"/>
        <c:spPr>
          <a:ln>
            <a:solidFill>
              <a:sysClr val="windowText" lastClr="000000"/>
            </a:solidFill>
          </a:ln>
        </c:spPr>
        <c:crossAx val="684068272"/>
        <c:crosses val="autoZero"/>
        <c:crossBetween val="between"/>
      </c:valAx>
      <c:spPr>
        <a:ln>
          <a:solidFill>
            <a:sysClr val="windowText" lastClr="000000"/>
          </a:solidFill>
        </a:ln>
      </c:spPr>
    </c:plotArea>
    <c:plotVisOnly val="1"/>
    <c:dispBlanksAs val="gap"/>
    <c:showDLblsOverMax val="0"/>
  </c:chart>
  <c:spPr>
    <a:noFill/>
    <a:ln>
      <a:noFill/>
    </a:ln>
  </c:spPr>
  <c:txPr>
    <a:bodyPr/>
    <a:lstStyle/>
    <a:p>
      <a:pPr>
        <a:defRPr sz="1400" b="0">
          <a:latin typeface="+mn-lt"/>
          <a:cs typeface="Arial" pitchFamily="34" charset="0"/>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spPr>
            <a:ln w="38100">
              <a:solidFill>
                <a:schemeClr val="tx1"/>
              </a:solidFill>
            </a:ln>
          </c:spPr>
          <c:invertIfNegative val="0"/>
          <c:cat>
            <c:strRef>
              <c:f>Sheet1!$G$1:$G$20</c:f>
              <c:strCache>
                <c:ptCount val="20"/>
                <c:pt idx="0">
                  <c:v>CONS</c:v>
                </c:pt>
                <c:pt idx="1">
                  <c:v>JPEG</c:v>
                </c:pt>
                <c:pt idx="2">
                  <c:v>LPS</c:v>
                </c:pt>
                <c:pt idx="3">
                  <c:v>MUM</c:v>
                </c:pt>
                <c:pt idx="4">
                  <c:v>SCP</c:v>
                </c:pt>
                <c:pt idx="5">
                  <c:v>MM</c:v>
                </c:pt>
                <c:pt idx="6">
                  <c:v>PVC</c:v>
                </c:pt>
                <c:pt idx="7">
                  <c:v>PVR</c:v>
                </c:pt>
                <c:pt idx="8">
                  <c:v>bfs</c:v>
                </c:pt>
                <c:pt idx="9">
                  <c:v>TRA</c:v>
                </c:pt>
                <c:pt idx="10">
                  <c:v>NN</c:v>
                </c:pt>
                <c:pt idx="11">
                  <c:v>STO</c:v>
                </c:pt>
                <c:pt idx="12">
                  <c:v>bp</c:v>
                </c:pt>
                <c:pt idx="13">
                  <c:v>hw</c:v>
                </c:pt>
                <c:pt idx="14">
                  <c:v>hs</c:v>
                </c:pt>
                <c:pt idx="15">
                  <c:v>SLA</c:v>
                </c:pt>
                <c:pt idx="16">
                  <c:v>nw</c:v>
                </c:pt>
                <c:pt idx="17">
                  <c:v>pf</c:v>
                </c:pt>
                <c:pt idx="18">
                  <c:v>mc</c:v>
                </c:pt>
                <c:pt idx="19">
                  <c:v>Geomean</c:v>
                </c:pt>
              </c:strCache>
            </c:strRef>
          </c:cat>
          <c:val>
            <c:numRef>
              <c:f>Sheet1!$H$1:$H$20</c:f>
              <c:numCache>
                <c:formatCode>General</c:formatCode>
                <c:ptCount val="20"/>
                <c:pt idx="0">
                  <c:v>0.6875</c:v>
                </c:pt>
                <c:pt idx="1">
                  <c:v>0.625</c:v>
                </c:pt>
                <c:pt idx="2">
                  <c:v>0.375</c:v>
                </c:pt>
                <c:pt idx="3">
                  <c:v>0.125</c:v>
                </c:pt>
                <c:pt idx="4">
                  <c:v>0.0625</c:v>
                </c:pt>
                <c:pt idx="5" formatCode="0%">
                  <c:v>0.34375</c:v>
                </c:pt>
                <c:pt idx="6">
                  <c:v>0.25</c:v>
                </c:pt>
                <c:pt idx="7">
                  <c:v>0.34375</c:v>
                </c:pt>
                <c:pt idx="8" formatCode="0%">
                  <c:v>0.375</c:v>
                </c:pt>
                <c:pt idx="9" formatCode="0%">
                  <c:v>0.5625</c:v>
                </c:pt>
                <c:pt idx="10" formatCode="0%">
                  <c:v>0.671875</c:v>
                </c:pt>
                <c:pt idx="11" formatCode="0%">
                  <c:v>0.4375</c:v>
                </c:pt>
                <c:pt idx="12" formatCode="0%">
                  <c:v>0.25</c:v>
                </c:pt>
                <c:pt idx="13" formatCode="0%">
                  <c:v>0.125</c:v>
                </c:pt>
                <c:pt idx="14" formatCode="0%">
                  <c:v>0.15625</c:v>
                </c:pt>
                <c:pt idx="15">
                  <c:v>0.25</c:v>
                </c:pt>
                <c:pt idx="16" formatCode="0%">
                  <c:v>0.625</c:v>
                </c:pt>
                <c:pt idx="17" formatCode="0%">
                  <c:v>0.25</c:v>
                </c:pt>
                <c:pt idx="18" formatCode="0%">
                  <c:v>0.5</c:v>
                </c:pt>
                <c:pt idx="19">
                  <c:v>0.252455826826868</c:v>
                </c:pt>
              </c:numCache>
            </c:numRef>
          </c:val>
        </c:ser>
        <c:dLbls>
          <c:showLegendKey val="0"/>
          <c:showVal val="0"/>
          <c:showCatName val="0"/>
          <c:showSerName val="0"/>
          <c:showPercent val="0"/>
          <c:showBubbleSize val="0"/>
        </c:dLbls>
        <c:gapWidth val="59"/>
        <c:overlap val="48"/>
        <c:axId val="630523856"/>
        <c:axId val="290784848"/>
      </c:barChart>
      <c:catAx>
        <c:axId val="630523856"/>
        <c:scaling>
          <c:orientation val="minMax"/>
        </c:scaling>
        <c:delete val="0"/>
        <c:axPos val="b"/>
        <c:numFmt formatCode="General" sourceLinked="0"/>
        <c:majorTickMark val="out"/>
        <c:minorTickMark val="none"/>
        <c:tickLblPos val="nextTo"/>
        <c:txPr>
          <a:bodyPr/>
          <a:lstStyle/>
          <a:p>
            <a:pPr>
              <a:defRPr sz="1400" b="1"/>
            </a:pPr>
            <a:endParaRPr lang="en-US"/>
          </a:p>
        </c:txPr>
        <c:crossAx val="290784848"/>
        <c:crosses val="autoZero"/>
        <c:auto val="1"/>
        <c:lblAlgn val="ctr"/>
        <c:lblOffset val="100"/>
        <c:noMultiLvlLbl val="0"/>
      </c:catAx>
      <c:valAx>
        <c:axId val="290784848"/>
        <c:scaling>
          <c:orientation val="minMax"/>
          <c:max val="1.0"/>
          <c:min val="0.0"/>
        </c:scaling>
        <c:delete val="0"/>
        <c:axPos val="l"/>
        <c:majorGridlines/>
        <c:title>
          <c:tx>
            <c:rich>
              <a:bodyPr rot="-5400000" vert="horz"/>
              <a:lstStyle/>
              <a:p>
                <a:pPr>
                  <a:defRPr sz="2000"/>
                </a:pPr>
                <a:r>
                  <a:rPr lang="en-US" sz="2000" dirty="0" smtClean="0"/>
                  <a:t>% Unallocated Registers</a:t>
                </a:r>
                <a:endParaRPr lang="en-US" sz="2000" dirty="0"/>
              </a:p>
            </c:rich>
          </c:tx>
          <c:overlay val="0"/>
        </c:title>
        <c:numFmt formatCode="0%" sourceLinked="0"/>
        <c:majorTickMark val="out"/>
        <c:minorTickMark val="none"/>
        <c:tickLblPos val="nextTo"/>
        <c:txPr>
          <a:bodyPr/>
          <a:lstStyle/>
          <a:p>
            <a:pPr>
              <a:defRPr sz="1800" b="1"/>
            </a:pPr>
            <a:endParaRPr lang="en-US"/>
          </a:p>
        </c:txPr>
        <c:crossAx val="63052385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(2)'!$I$2:$I$11</c:f>
              <c:numCache>
                <c:formatCode>0%</c:formatCode>
                <c:ptCount val="10"/>
                <c:pt idx="0">
                  <c:v>0.611097465886939</c:v>
                </c:pt>
                <c:pt idx="1">
                  <c:v>0.491306112783735</c:v>
                </c:pt>
                <c:pt idx="2">
                  <c:v>0.363500807486047</c:v>
                </c:pt>
                <c:pt idx="3">
                  <c:v>0.870771665413024</c:v>
                </c:pt>
                <c:pt idx="4">
                  <c:v>0.279553375397824</c:v>
                </c:pt>
                <c:pt idx="5">
                  <c:v>0.610363722998729</c:v>
                </c:pt>
                <c:pt idx="6">
                  <c:v>0.788190049515098</c:v>
                </c:pt>
                <c:pt idx="7">
                  <c:v>0.652107940287405</c:v>
                </c:pt>
                <c:pt idx="8">
                  <c:v>0.71483239665983</c:v>
                </c:pt>
                <c:pt idx="9">
                  <c:v>0.665897970754612</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(2)'!$B$2:$B$11</c:f>
              <c:strCache>
                <c:ptCount val="10"/>
                <c:pt idx="0">
                  <c:v>CONS</c:v>
                </c:pt>
                <c:pt idx="1">
                  <c:v>JPEG</c:v>
                </c:pt>
                <c:pt idx="2">
                  <c:v>LPS</c:v>
                </c:pt>
                <c:pt idx="3">
                  <c:v>MUM</c:v>
                </c:pt>
                <c:pt idx="4">
                  <c:v>RAY</c:v>
                </c:pt>
                <c:pt idx="5">
                  <c:v>SCP</c:v>
                </c:pt>
                <c:pt idx="6">
                  <c:v>PVC</c:v>
                </c:pt>
                <c:pt idx="7">
                  <c:v>PVR</c:v>
                </c:pt>
                <c:pt idx="8">
                  <c:v>bfs</c:v>
                </c:pt>
                <c:pt idx="9">
                  <c:v>Avg.</c:v>
                </c:pt>
              </c:strCache>
            </c:strRef>
          </c:cat>
          <c:val>
            <c:numRef>
              <c:f>'Sheet3 (2)'!$G$2:$G$11</c:f>
              <c:numCache>
                <c:formatCode>0%</c:formatCode>
                <c:ptCount val="10"/>
                <c:pt idx="0">
                  <c:v>0.38890253411306</c:v>
                </c:pt>
                <c:pt idx="1">
                  <c:v>0.508693887216265</c:v>
                </c:pt>
                <c:pt idx="2">
                  <c:v>0.636499192513953</c:v>
                </c:pt>
                <c:pt idx="3">
                  <c:v>0.129228334586976</c:v>
                </c:pt>
                <c:pt idx="4">
                  <c:v>0.720446624602176</c:v>
                </c:pt>
                <c:pt idx="5">
                  <c:v>0.389636277001271</c:v>
                </c:pt>
                <c:pt idx="6">
                  <c:v>0.211809950484902</c:v>
                </c:pt>
                <c:pt idx="7">
                  <c:v>0.347892059712594</c:v>
                </c:pt>
                <c:pt idx="8">
                  <c:v>0.28516760334017</c:v>
                </c:pt>
                <c:pt idx="9">
                  <c:v>0.333839820524058</c:v>
                </c:pt>
              </c:numCache>
            </c:numRef>
          </c:val>
        </c:ser>
        <c:dLbls>
          <c:showLegendKey val="0"/>
          <c:showVal val="0"/>
          <c:showCatName val="0"/>
          <c:showSerName val="0"/>
          <c:showPercent val="0"/>
          <c:showBubbleSize val="0"/>
        </c:dLbls>
        <c:gapWidth val="55"/>
        <c:overlap val="100"/>
        <c:axId val="630388896"/>
        <c:axId val="759913024"/>
        <c:extLst>
          <c:ext xmlns:c15="http://schemas.microsoft.com/office/drawing/2012/chart" uri="{02D57815-91ED-43cb-92C2-25804820EDAC}">
            <c15:filteredBarSeries>
              <c15:ser>
                <c:idx val="1"/>
                <c:order val="0"/>
                <c:tx>
                  <c:strRef>
                    <c:extLst>
                      <c:ext uri="{02D57815-91ED-43cb-92C2-25804820EDAC}">
                        <c15:formulaRef>
                          <c15:sqref>'Sheet3 (2)'!$D$1</c15:sqref>
                        </c15:formulaRef>
                      </c:ext>
                    </c:extLst>
                    <c:strCache>
                      <c:ptCount val="1"/>
                      <c:pt idx="0">
                        <c:v>Memory Stalls</c:v>
                      </c:pt>
                    </c:strCache>
                  </c:strRef>
                </c:tx>
                <c:spPr>
                  <a:solidFill>
                    <a:schemeClr val="tx2"/>
                  </a:solidFill>
                  <a:ln w="28575">
                    <a:solidFill>
                      <a:sysClr val="windowText" lastClr="000000"/>
                    </a:solidFill>
                  </a:ln>
                </c:spPr>
                <c:invertIfNegative val="0"/>
                <c:cat>
                  <c:strRef>
                    <c:extLst>
                      <c:ex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c:ext uri="{02D57815-91ED-43cb-92C2-25804820EDAC}">
                        <c15:formulaRef>
                          <c15:sqref>'Sheet3 (2)'!$D$2:$D$11</c15:sqref>
                        </c15:formulaRef>
                      </c:ext>
                    </c:extLst>
                    <c:numCache>
                      <c:formatCode>0%</c:formatCode>
                      <c:ptCount val="10"/>
                      <c:pt idx="0">
                        <c:v>0.339898148148148</c:v>
                      </c:pt>
                      <c:pt idx="1">
                        <c:v>0.0486726599235479</c:v>
                      </c:pt>
                      <c:pt idx="2">
                        <c:v>0.190553610637562</c:v>
                      </c:pt>
                      <c:pt idx="3">
                        <c:v>0.7485982643819</c:v>
                      </c:pt>
                      <c:pt idx="4">
                        <c:v>0.133926681384968</c:v>
                      </c:pt>
                      <c:pt idx="5">
                        <c:v>0.439274702892593</c:v>
                      </c:pt>
                      <c:pt idx="6">
                        <c:v>0.687073173583456</c:v>
                      </c:pt>
                      <c:pt idx="7">
                        <c:v>0.528613312338993</c:v>
                      </c:pt>
                      <c:pt idx="8">
                        <c:v>0.364817750895965</c:v>
                      </c:pt>
                      <c:pt idx="9">
                        <c:v>0.477932160665153</c:v>
                      </c:pt>
                    </c:numCache>
                  </c:numRef>
                </c:val>
              </c15:ser>
            </c15:filteredBarSeries>
            <c15:filteredBarSeries>
              <c15:ser>
                <c:idx val="2"/>
                <c:order val="1"/>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(2)'!$H$2:$H$11</c15:sqref>
                        </c15:formulaRef>
                      </c:ext>
                    </c:extLst>
                    <c:numCache>
                      <c:formatCode>0%</c:formatCode>
                      <c:ptCount val="10"/>
                      <c:pt idx="0">
                        <c:v>0.270979653996101</c:v>
                      </c:pt>
                      <c:pt idx="1">
                        <c:v>0.441068891444809</c:v>
                      </c:pt>
                      <c:pt idx="2">
                        <c:v>0.170392465159858</c:v>
                      </c:pt>
                      <c:pt idx="3">
                        <c:v>0.121714956936524</c:v>
                      </c:pt>
                      <c:pt idx="4">
                        <c:v>0.116660637409416</c:v>
                      </c:pt>
                      <c:pt idx="5">
                        <c:v>0.165297761417146</c:v>
                      </c:pt>
                      <c:pt idx="6">
                        <c:v>0.0978218605775833</c:v>
                      </c:pt>
                      <c:pt idx="7">
                        <c:v>0.116416617734895</c:v>
                      </c:pt>
                      <c:pt idx="8">
                        <c:v>0.349744526116679</c:v>
                      </c:pt>
                      <c:pt idx="9">
                        <c:v>0.183508261826847</c:v>
                      </c:pt>
                    </c:numCache>
                  </c:numRef>
                </c:val>
              </c15:ser>
            </c15:filteredBarSeries>
            <c15:filteredBarSeries>
              <c15:ser>
                <c:idx val="0"/>
                <c:order val="2"/>
                <c:tx>
                  <c:strRef>
                    <c:extLst xmlns:c15="http://schemas.microsoft.com/office/drawing/2012/chart">
                      <c:ext xmlns:c15="http://schemas.microsoft.com/office/drawing/2012/char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(2)'!$B$2:$B$11</c15:sqref>
                        </c15:formulaRef>
                      </c:ext>
                    </c:extLst>
                    <c:strCache>
                      <c:ptCount val="10"/>
                      <c:pt idx="0">
                        <c:v>CONS</c:v>
                      </c:pt>
                      <c:pt idx="1">
                        <c:v>JPEG</c:v>
                      </c:pt>
                      <c:pt idx="2">
                        <c:v>LPS</c:v>
                      </c:pt>
                      <c:pt idx="3">
                        <c:v>MUM</c:v>
                      </c:pt>
                      <c:pt idx="4">
                        <c:v>RAY</c:v>
                      </c:pt>
                      <c:pt idx="5">
                        <c:v>SCP</c:v>
                      </c:pt>
                      <c:pt idx="6">
                        <c:v>PVC</c:v>
                      </c:pt>
                      <c:pt idx="7">
                        <c:v>PVR</c:v>
                      </c:pt>
                      <c:pt idx="8">
                        <c:v>bfs</c:v>
                      </c:pt>
                      <c:pt idx="9">
                        <c:v>Avg.</c:v>
                      </c:pt>
                    </c:strCache>
                  </c:strRef>
                </c:cat>
                <c:val>
                  <c:numRef>
                    <c:extLst xmlns:c15="http://schemas.microsoft.com/office/drawing/2012/chart">
                      <c:ext xmlns:c15="http://schemas.microsoft.com/office/drawing/2012/chart" uri="{02D57815-91ED-43cb-92C2-25804820EDAC}">
                        <c15:formulaRef>
                          <c15:sqref>'Sheet3 (2)'!$C$2:$C$11</c15:sqref>
                        </c15:formulaRef>
                      </c:ext>
                    </c:extLst>
                    <c:numCache>
                      <c:formatCode>0%</c:formatCode>
                      <c:ptCount val="10"/>
                      <c:pt idx="0">
                        <c:v>0.000219663742690058</c:v>
                      </c:pt>
                      <c:pt idx="1">
                        <c:v>0.00156456141537837</c:v>
                      </c:pt>
                      <c:pt idx="2">
                        <c:v>0.0025547316886262</c:v>
                      </c:pt>
                      <c:pt idx="3">
                        <c:v>0.000458444094600589</c:v>
                      </c:pt>
                      <c:pt idx="4">
                        <c:v>0.0289660566034398</c:v>
                      </c:pt>
                      <c:pt idx="5">
                        <c:v>0.00579125868899021</c:v>
                      </c:pt>
                      <c:pt idx="6">
                        <c:v>0.00329501535405882</c:v>
                      </c:pt>
                      <c:pt idx="7">
                        <c:v>0.0070780102135177</c:v>
                      </c:pt>
                      <c:pt idx="8">
                        <c:v>0.000270119647186327</c:v>
                      </c:pt>
                      <c:pt idx="9">
                        <c:v>0.00445754826261134</c:v>
                      </c:pt>
                    </c:numCache>
                  </c:numRef>
                </c:val>
              </c15:ser>
            </c15:filteredBarSeries>
          </c:ext>
        </c:extLst>
      </c:barChart>
      <c:catAx>
        <c:axId val="630388896"/>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759913024"/>
        <c:crosses val="autoZero"/>
        <c:auto val="1"/>
        <c:lblAlgn val="ctr"/>
        <c:lblOffset val="100"/>
        <c:tickLblSkip val="1"/>
        <c:noMultiLvlLbl val="0"/>
      </c:catAx>
      <c:valAx>
        <c:axId val="759913024"/>
        <c:scaling>
          <c:orientation val="minMax"/>
          <c:max val="1.0"/>
        </c:scaling>
        <c:delete val="0"/>
        <c:axPos val="l"/>
        <c:majorGridlines/>
        <c:title>
          <c:tx>
            <c:rich>
              <a:bodyPr/>
              <a:lstStyle/>
              <a:p>
                <a:pPr>
                  <a:defRPr sz="2400" i="0">
                    <a:latin typeface="+mn-lt"/>
                  </a:defRPr>
                </a:pPr>
                <a:r>
                  <a:rPr lang="en-US" sz="2400" i="0" dirty="0" smtClean="0">
                    <a:latin typeface="+mn-lt"/>
                  </a:rPr>
                  <a:t>%</a:t>
                </a:r>
                <a:r>
                  <a:rPr lang="en-US" sz="2400" i="0" baseline="0" dirty="0" smtClean="0">
                    <a:latin typeface="+mn-lt"/>
                  </a:rPr>
                  <a:t> </a:t>
                </a:r>
                <a:r>
                  <a:rPr lang="en-US" sz="2400" i="0" dirty="0" smtClean="0">
                    <a:latin typeface="+mn-lt"/>
                  </a:rPr>
                  <a:t>Cycles</a:t>
                </a:r>
                <a:endParaRPr lang="en-US" sz="2400" i="0" dirty="0">
                  <a:latin typeface="+mn-lt"/>
                </a:endParaRPr>
              </a:p>
            </c:rich>
          </c:tx>
          <c:overlay val="0"/>
        </c:title>
        <c:numFmt formatCode="0%" sourceLinked="1"/>
        <c:majorTickMark val="none"/>
        <c:minorTickMark val="none"/>
        <c:tickLblPos val="nextTo"/>
        <c:txPr>
          <a:bodyPr/>
          <a:lstStyle/>
          <a:p>
            <a:pPr>
              <a:defRPr sz="1800" b="1">
                <a:latin typeface="+mn-lt"/>
              </a:defRPr>
            </a:pPr>
            <a:endParaRPr lang="en-US"/>
          </a:p>
        </c:txPr>
        <c:crossAx val="630388896"/>
        <c:crosses val="autoZero"/>
        <c:crossBetween val="between"/>
        <c:majorUnit val="0.2"/>
      </c:valAx>
    </c:plotArea>
    <c:legend>
      <c:legendPos val="r"/>
      <c:overlay val="0"/>
      <c:txPr>
        <a:bodyPr/>
        <a:lstStyle/>
        <a:p>
          <a:pPr>
            <a:defRPr sz="2000" b="1" i="0">
              <a:latin typeface="+mn-lt"/>
            </a:defRPr>
          </a:pPr>
          <a:endParaRPr lang="en-US"/>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4"/>
          <c:order val="3"/>
          <c:tx>
            <c:strRef>
              <c:f>'Sheet3 (2)'!$I$1</c:f>
              <c:strCache>
                <c:ptCount val="1"/>
                <c:pt idx="0">
                  <c:v>Stalls</c:v>
                </c:pt>
              </c:strCache>
            </c:strRef>
          </c:tx>
          <c:spPr>
            <a:solidFill>
              <a:srgbClr val="C00000"/>
            </a:solidFill>
            <a:ln w="28575">
              <a:solidFill>
                <a:schemeClr val="tx1"/>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(2)'!$I$12:$I$21</c:f>
              <c:numCache>
                <c:formatCode>0%</c:formatCode>
                <c:ptCount val="10"/>
                <c:pt idx="0">
                  <c:v>0.301383191021043</c:v>
                </c:pt>
                <c:pt idx="1">
                  <c:v>0.209568022088353</c:v>
                </c:pt>
                <c:pt idx="2">
                  <c:v>0.175544364508393</c:v>
                </c:pt>
                <c:pt idx="3">
                  <c:v>0.216533707422699</c:v>
                </c:pt>
                <c:pt idx="4">
                  <c:v>0.396084415584416</c:v>
                </c:pt>
                <c:pt idx="5">
                  <c:v>0.368739797807986</c:v>
                </c:pt>
                <c:pt idx="6">
                  <c:v>0.152299668089142</c:v>
                </c:pt>
                <c:pt idx="7">
                  <c:v>0.105636411889597</c:v>
                </c:pt>
                <c:pt idx="8">
                  <c:v>0.0701677454153182</c:v>
                </c:pt>
                <c:pt idx="9">
                  <c:v>0.34907871956027</c:v>
                </c:pt>
              </c:numCache>
            </c:numRef>
          </c:val>
        </c:ser>
        <c:ser>
          <c:idx val="3"/>
          <c:order val="4"/>
          <c:tx>
            <c:strRef>
              <c:f>'Sheet3 (2)'!$G$1</c:f>
              <c:strCache>
                <c:ptCount val="1"/>
                <c:pt idx="0">
                  <c:v>Active</c:v>
                </c:pt>
              </c:strCache>
            </c:strRef>
          </c:tx>
          <c:spPr>
            <a:solidFill>
              <a:srgbClr val="00B050"/>
            </a:solidFill>
            <a:ln w="28575">
              <a:solidFill>
                <a:sysClr val="windowText" lastClr="000000"/>
              </a:solidFill>
            </a:ln>
          </c:spPr>
          <c:invertIfNegative val="0"/>
          <c:cat>
            <c:strRef>
              <c:f>'Sheet3 (2)'!$B$45:$B$55</c:f>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f>'Sheet3 (2)'!$G$12:$G$21</c:f>
              <c:numCache>
                <c:formatCode>0%</c:formatCode>
                <c:ptCount val="10"/>
                <c:pt idx="0">
                  <c:v>0.698616808978957</c:v>
                </c:pt>
                <c:pt idx="1">
                  <c:v>0.790431977911646</c:v>
                </c:pt>
                <c:pt idx="2">
                  <c:v>0.824455635491607</c:v>
                </c:pt>
                <c:pt idx="3">
                  <c:v>0.783466292577301</c:v>
                </c:pt>
                <c:pt idx="4">
                  <c:v>0.603915584415584</c:v>
                </c:pt>
                <c:pt idx="5">
                  <c:v>0.631260202192014</c:v>
                </c:pt>
                <c:pt idx="6">
                  <c:v>0.847700331910858</c:v>
                </c:pt>
                <c:pt idx="7">
                  <c:v>0.894363588110403</c:v>
                </c:pt>
                <c:pt idx="8">
                  <c:v>0.929832254584682</c:v>
                </c:pt>
                <c:pt idx="9">
                  <c:v>0.650921280439731</c:v>
                </c:pt>
              </c:numCache>
            </c:numRef>
          </c:val>
        </c:ser>
        <c:dLbls>
          <c:showLegendKey val="0"/>
          <c:showVal val="0"/>
          <c:showCatName val="0"/>
          <c:showSerName val="0"/>
          <c:showPercent val="0"/>
          <c:showBubbleSize val="0"/>
        </c:dLbls>
        <c:gapWidth val="55"/>
        <c:overlap val="100"/>
        <c:axId val="289720864"/>
        <c:axId val="218295952"/>
        <c:extLst>
          <c:ext xmlns:c15="http://schemas.microsoft.com/office/drawing/2012/chart" uri="{02D57815-91ED-43cb-92C2-25804820EDAC}">
            <c15:filteredBarSeries>
              <c15:ser>
                <c:idx val="0"/>
                <c:order val="0"/>
                <c:tx>
                  <c:strRef>
                    <c:extLst>
                      <c:ext uri="{02D57815-91ED-43cb-92C2-25804820EDAC}">
                        <c15:formulaRef>
                          <c15:sqref>'Sheet3 (2)'!$C$1</c15:sqref>
                        </c15:formulaRef>
                      </c:ext>
                    </c:extLst>
                    <c:strCache>
                      <c:ptCount val="1"/>
                      <c:pt idx="0">
                        <c:v>Compute Stalls</c:v>
                      </c:pt>
                    </c:strCache>
                  </c:strRef>
                </c:tx>
                <c:spPr>
                  <a:solidFill>
                    <a:schemeClr val="tx1">
                      <a:lumMod val="75000"/>
                      <a:lumOff val="25000"/>
                    </a:schemeClr>
                  </a:solidFill>
                  <a:ln w="28575">
                    <a:solidFill>
                      <a:sysClr val="windowText" lastClr="000000"/>
                    </a:solidFill>
                  </a:ln>
                </c:spPr>
                <c:invertIfNegative val="0"/>
                <c:cat>
                  <c:strRef>
                    <c:extLst>
                      <c:ex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c:ext uri="{02D57815-91ED-43cb-92C2-25804820EDAC}">
                        <c15:formulaRef>
                          <c15:sqref>'Sheet3 (2)'!$C$12:$C$21</c15:sqref>
                        </c15:formulaRef>
                      </c:ext>
                    </c:extLst>
                    <c:numCache>
                      <c:formatCode>0%</c:formatCode>
                      <c:ptCount val="10"/>
                      <c:pt idx="0">
                        <c:v>0.00186677420517299</c:v>
                      </c:pt>
                      <c:pt idx="1">
                        <c:v>0.0124477911646586</c:v>
                      </c:pt>
                      <c:pt idx="2">
                        <c:v>0.164853117505995</c:v>
                      </c:pt>
                      <c:pt idx="3">
                        <c:v>0.115231091118079</c:v>
                      </c:pt>
                      <c:pt idx="4">
                        <c:v>0.000522727272727273</c:v>
                      </c:pt>
                      <c:pt idx="5">
                        <c:v>0.00072701334686767</c:v>
                      </c:pt>
                      <c:pt idx="6">
                        <c:v>0.0275827406353722</c:v>
                      </c:pt>
                      <c:pt idx="7">
                        <c:v>0.0979275477707006</c:v>
                      </c:pt>
                      <c:pt idx="8">
                        <c:v>0.0423260517799353</c:v>
                      </c:pt>
                      <c:pt idx="9">
                        <c:v>0.0421349867999553</c:v>
                      </c:pt>
                    </c:numCache>
                  </c:numRef>
                </c:val>
              </c15:ser>
            </c15:filteredBarSeries>
            <c15:filteredBarSeries>
              <c15:ser>
                <c:idx val="1"/>
                <c:order val="1"/>
                <c:tx>
                  <c:strRef>
                    <c:extLst xmlns:c15="http://schemas.microsoft.com/office/drawing/2012/chart">
                      <c:ext xmlns:c15="http://schemas.microsoft.com/office/drawing/2012/chart" uri="{02D57815-91ED-43cb-92C2-25804820EDAC}">
                        <c15:formulaRef>
                          <c15:sqref>'Sheet3 (2)'!$D$1</c15:sqref>
                        </c15:formulaRef>
                      </c:ext>
                    </c:extLst>
                    <c:strCache>
                      <c:ptCount val="1"/>
                      <c:pt idx="0">
                        <c:v>Memory Stalls</c:v>
                      </c:pt>
                    </c:strCache>
                  </c:strRef>
                </c:tx>
                <c:spPr>
                  <a:solidFill>
                    <a:schemeClr val="accent1">
                      <a:lumMod val="75000"/>
                    </a:schemeClr>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(2)'!$D$12:$D$21</c15:sqref>
                        </c15:formulaRef>
                      </c:ext>
                    </c:extLst>
                    <c:numCache>
                      <c:formatCode>0%</c:formatCode>
                      <c:ptCount val="10"/>
                      <c:pt idx="0">
                        <c:v>0.0225674557301132</c:v>
                      </c:pt>
                      <c:pt idx="1">
                        <c:v>0.0132356927710843</c:v>
                      </c:pt>
                      <c:pt idx="2">
                        <c:v>0.00235691446842526</c:v>
                      </c:pt>
                      <c:pt idx="3">
                        <c:v>0.00716313408661051</c:v>
                      </c:pt>
                      <c:pt idx="4">
                        <c:v>0.000712662337662338</c:v>
                      </c:pt>
                      <c:pt idx="5">
                        <c:v>0.00190669538140766</c:v>
                      </c:pt>
                      <c:pt idx="6">
                        <c:v>0.0304653864390706</c:v>
                      </c:pt>
                      <c:pt idx="7">
                        <c:v>0.000332271762208068</c:v>
                      </c:pt>
                      <c:pt idx="8">
                        <c:v>0.000471143473570658</c:v>
                      </c:pt>
                      <c:pt idx="9">
                        <c:v>0.00720103240455934</c:v>
                      </c:pt>
                    </c:numCache>
                  </c:numRef>
                </c:val>
              </c15:ser>
            </c15:filteredBarSeries>
            <c15:filteredBarSeries>
              <c15:ser>
                <c:idx val="2"/>
                <c:order val="2"/>
                <c:tx>
                  <c:strRef>
                    <c:extLst xmlns:c15="http://schemas.microsoft.com/office/drawing/2012/chart">
                      <c:ext xmlns:c15="http://schemas.microsoft.com/office/drawing/2012/chart" uri="{02D57815-91ED-43cb-92C2-25804820EDAC}">
                        <c15:formulaRef>
                          <c15:sqref>'Sheet3 (2)'!$H$1</c15:sqref>
                        </c15:formulaRef>
                      </c:ext>
                    </c:extLst>
                    <c:strCache>
                      <c:ptCount val="1"/>
                      <c:pt idx="0">
                        <c:v>Waiting</c:v>
                      </c:pt>
                    </c:strCache>
                  </c:strRef>
                </c:tx>
                <c:spPr>
                  <a:solidFill>
                    <a:srgbClr val="C00000"/>
                  </a:solidFill>
                  <a:ln w="28575">
                    <a:solidFill>
                      <a:sysClr val="windowText" lastClr="000000"/>
                    </a:solidFill>
                  </a:ln>
                </c:spPr>
                <c:invertIfNegative val="0"/>
                <c:cat>
                  <c:strRef>
                    <c:extLst xmlns:c15="http://schemas.microsoft.com/office/drawing/2012/chart">
                      <c:ext xmlns:c15="http://schemas.microsoft.com/office/drawing/2012/chart" uri="{02D57815-91ED-43cb-92C2-25804820EDAC}">
                        <c15:formulaRef>
                          <c15:sqref>'Sheet3 (2)'!$B$45:$B$55</c15:sqref>
                        </c15:formulaRef>
                      </c:ext>
                    </c:extLst>
                    <c:strCache>
                      <c:ptCount val="11"/>
                      <c:pt idx="0">
                        <c:v>NN</c:v>
                      </c:pt>
                      <c:pt idx="1">
                        <c:v>STO</c:v>
                      </c:pt>
                      <c:pt idx="2">
                        <c:v>bp</c:v>
                      </c:pt>
                      <c:pt idx="3">
                        <c:v>hs</c:v>
                      </c:pt>
                      <c:pt idx="4">
                        <c:v>dmr</c:v>
                      </c:pt>
                      <c:pt idx="5">
                        <c:v>NQU</c:v>
                      </c:pt>
                      <c:pt idx="6">
                        <c:v>SLA</c:v>
                      </c:pt>
                      <c:pt idx="7">
                        <c:v>lc</c:v>
                      </c:pt>
                      <c:pt idx="8">
                        <c:v>pt</c:v>
                      </c:pt>
                      <c:pt idx="9">
                        <c:v>mc</c:v>
                      </c:pt>
                      <c:pt idx="10">
                        <c:v>Avg.</c:v>
                      </c:pt>
                    </c:strCache>
                  </c:strRef>
                </c:cat>
                <c:val>
                  <c:numRef>
                    <c:extLst xmlns:c15="http://schemas.microsoft.com/office/drawing/2012/chart">
                      <c:ext xmlns:c15="http://schemas.microsoft.com/office/drawing/2012/chart" uri="{02D57815-91ED-43cb-92C2-25804820EDAC}">
                        <c15:formulaRef>
                          <c15:sqref>'Sheet3 (2)'!$H$12:$H$21</c15:sqref>
                        </c15:formulaRef>
                      </c:ext>
                    </c:extLst>
                    <c:numCache>
                      <c:formatCode>0%</c:formatCode>
                      <c:ptCount val="10"/>
                      <c:pt idx="0">
                        <c:v>0.276948961085757</c:v>
                      </c:pt>
                      <c:pt idx="1">
                        <c:v>0.18388453815261</c:v>
                      </c:pt>
                      <c:pt idx="2">
                        <c:v>0.00833433253397282</c:v>
                      </c:pt>
                      <c:pt idx="3">
                        <c:v>0.094139482218009</c:v>
                      </c:pt>
                      <c:pt idx="4">
                        <c:v>0.394849025974026</c:v>
                      </c:pt>
                      <c:pt idx="5">
                        <c:v>0.366106089079711</c:v>
                      </c:pt>
                      <c:pt idx="6">
                        <c:v>0.0942515410146989</c:v>
                      </c:pt>
                      <c:pt idx="7">
                        <c:v>0.0073765923566879</c:v>
                      </c:pt>
                      <c:pt idx="8">
                        <c:v>0.0273705501618123</c:v>
                      </c:pt>
                      <c:pt idx="9">
                        <c:v>0.208833609446664</c:v>
                      </c:pt>
                    </c:numCache>
                  </c:numRef>
                </c:val>
              </c15:ser>
            </c15:filteredBarSeries>
          </c:ext>
        </c:extLst>
      </c:barChart>
      <c:catAx>
        <c:axId val="289720864"/>
        <c:scaling>
          <c:orientation val="minMax"/>
        </c:scaling>
        <c:delete val="0"/>
        <c:axPos val="b"/>
        <c:numFmt formatCode="General" sourceLinked="0"/>
        <c:majorTickMark val="none"/>
        <c:minorTickMark val="none"/>
        <c:tickLblPos val="nextTo"/>
        <c:txPr>
          <a:bodyPr/>
          <a:lstStyle/>
          <a:p>
            <a:pPr>
              <a:defRPr sz="1600" b="1">
                <a:latin typeface="+mn-lt"/>
                <a:cs typeface="Arial" panose="020B0604020202020204" pitchFamily="34" charset="0"/>
              </a:defRPr>
            </a:pPr>
            <a:endParaRPr lang="en-US"/>
          </a:p>
        </c:txPr>
        <c:crossAx val="218295952"/>
        <c:crosses val="autoZero"/>
        <c:auto val="1"/>
        <c:lblAlgn val="ctr"/>
        <c:lblOffset val="100"/>
        <c:tickLblSkip val="1"/>
        <c:noMultiLvlLbl val="0"/>
      </c:catAx>
      <c:valAx>
        <c:axId val="218295952"/>
        <c:scaling>
          <c:orientation val="minMax"/>
          <c:max val="1.0"/>
        </c:scaling>
        <c:delete val="0"/>
        <c:axPos val="l"/>
        <c:majorGridlines/>
        <c:title>
          <c:tx>
            <c:rich>
              <a:bodyPr/>
              <a:lstStyle/>
              <a:p>
                <a:pPr>
                  <a:defRPr sz="2400"/>
                </a:pPr>
                <a:r>
                  <a:rPr lang="en-US" sz="2400" dirty="0" smtClean="0"/>
                  <a:t>%</a:t>
                </a:r>
                <a:r>
                  <a:rPr lang="en-US" sz="2400" baseline="0" dirty="0" smtClean="0"/>
                  <a:t> </a:t>
                </a:r>
                <a:r>
                  <a:rPr lang="en-US" sz="2400" dirty="0" smtClean="0"/>
                  <a:t>Cycles</a:t>
                </a:r>
                <a:endParaRPr lang="en-US" sz="2400" dirty="0"/>
              </a:p>
            </c:rich>
          </c:tx>
          <c:layout>
            <c:manualLayout>
              <c:xMode val="edge"/>
              <c:yMode val="edge"/>
              <c:x val="0.0138888888888889"/>
              <c:y val="0.223428061020614"/>
            </c:manualLayout>
          </c:layout>
          <c:overlay val="0"/>
        </c:title>
        <c:numFmt formatCode="0%" sourceLinked="1"/>
        <c:majorTickMark val="none"/>
        <c:minorTickMark val="none"/>
        <c:tickLblPos val="nextTo"/>
        <c:txPr>
          <a:bodyPr/>
          <a:lstStyle/>
          <a:p>
            <a:pPr>
              <a:defRPr sz="1800" b="1"/>
            </a:pPr>
            <a:endParaRPr lang="en-US"/>
          </a:p>
        </c:txPr>
        <c:crossAx val="289720864"/>
        <c:crosses val="autoZero"/>
        <c:crossBetween val="between"/>
        <c:majorUnit val="0.2"/>
      </c:valAx>
    </c:plotArea>
    <c:legend>
      <c:legendPos val="r"/>
      <c:overlay val="0"/>
      <c:txPr>
        <a:bodyPr/>
        <a:lstStyle/>
        <a:p>
          <a:pPr>
            <a:defRPr sz="2000" b="1"/>
          </a:pPr>
          <a:endParaRPr lang="en-US"/>
        </a:p>
      </c:txPr>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tx>
            <c:strRef>
              <c:f>IPCData!$J$1:$J$2</c:f>
              <c:strCache>
                <c:ptCount val="1"/>
                <c:pt idx="0">
                  <c:v>CABA-BDI</c:v>
                </c:pt>
              </c:strCache>
            </c:strRef>
          </c:tx>
          <c:spPr>
            <a:solidFill>
              <a:schemeClr val="accent2"/>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1.826108716359116</c:v>
                </c:pt>
                <c:pt idx="1">
                  <c:v>1.106438100151777</c:v>
                </c:pt>
                <c:pt idx="2">
                  <c:v>1.218830919711996</c:v>
                </c:pt>
                <c:pt idx="3">
                  <c:v>1.155979853830638</c:v>
                </c:pt>
                <c:pt idx="4">
                  <c:v>1.317137666105645</c:v>
                </c:pt>
                <c:pt idx="5">
                  <c:v>1.109236800737378</c:v>
                </c:pt>
                <c:pt idx="6">
                  <c:v>1.029770472404381</c:v>
                </c:pt>
                <c:pt idx="7">
                  <c:v>1.176404126614142</c:v>
                </c:pt>
                <c:pt idx="8">
                  <c:v>1.585097826086957</c:v>
                </c:pt>
                <c:pt idx="9">
                  <c:v>1.189581981036144</c:v>
                </c:pt>
                <c:pt idx="10">
                  <c:v>2.076662039319978</c:v>
                </c:pt>
                <c:pt idx="11">
                  <c:v>1.323627789658387</c:v>
                </c:pt>
                <c:pt idx="12">
                  <c:v>1.468983041049384</c:v>
                </c:pt>
                <c:pt idx="13">
                  <c:v>1.326119398061711</c:v>
                </c:pt>
                <c:pt idx="14">
                  <c:v>2.007530376323873</c:v>
                </c:pt>
                <c:pt idx="15">
                  <c:v>2.654204376469728</c:v>
                </c:pt>
                <c:pt idx="16">
                  <c:v>2.15502653910103</c:v>
                </c:pt>
                <c:pt idx="17">
                  <c:v>1.525969350998049</c:v>
                </c:pt>
                <c:pt idx="18">
                  <c:v>1.042162656978574</c:v>
                </c:pt>
                <c:pt idx="19">
                  <c:v>1.146299996277038</c:v>
                </c:pt>
                <c:pt idx="20">
                  <c:v>1.416985833942166</c:v>
                </c:pt>
              </c:numCache>
            </c:numRef>
          </c:val>
        </c:ser>
        <c:ser>
          <c:idx val="2"/>
          <c:order val="1"/>
          <c:tx>
            <c:strRef>
              <c:f>IPCData!$K$1:$K$2</c:f>
              <c:strCache>
                <c:ptCount val="1"/>
                <c:pt idx="0">
                  <c:v>No-Overhead-BDI</c:v>
                </c:pt>
              </c:strCache>
            </c:strRef>
          </c:tx>
          <c:spPr>
            <a:solidFill>
              <a:srgbClr val="00B050"/>
            </a:solidFill>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IPCData!$K$3:$K$23</c:f>
              <c:numCache>
                <c:formatCode>General</c:formatCode>
                <c:ptCount val="21"/>
                <c:pt idx="0">
                  <c:v>1.803054519623513</c:v>
                </c:pt>
                <c:pt idx="1">
                  <c:v>1.117145713220296</c:v>
                </c:pt>
                <c:pt idx="2">
                  <c:v>1.284888683602771</c:v>
                </c:pt>
                <c:pt idx="3">
                  <c:v>1.278702677570149</c:v>
                </c:pt>
                <c:pt idx="4">
                  <c:v>1.312268050674985</c:v>
                </c:pt>
                <c:pt idx="5">
                  <c:v>1.115049745931997</c:v>
                </c:pt>
                <c:pt idx="6">
                  <c:v>1.031723169017007</c:v>
                </c:pt>
                <c:pt idx="7">
                  <c:v>1.17497846442076</c:v>
                </c:pt>
                <c:pt idx="8">
                  <c:v>1.572926630434782</c:v>
                </c:pt>
                <c:pt idx="9">
                  <c:v>1.192826708452322</c:v>
                </c:pt>
                <c:pt idx="10">
                  <c:v>2.039772090263339</c:v>
                </c:pt>
                <c:pt idx="11">
                  <c:v>1.321677280881097</c:v>
                </c:pt>
                <c:pt idx="12">
                  <c:v>1.446356216792882</c:v>
                </c:pt>
                <c:pt idx="13">
                  <c:v>1.381213508645771</c:v>
                </c:pt>
                <c:pt idx="14">
                  <c:v>2.185175283309677</c:v>
                </c:pt>
                <c:pt idx="15">
                  <c:v>2.683894630109707</c:v>
                </c:pt>
                <c:pt idx="16">
                  <c:v>2.28086287508965</c:v>
                </c:pt>
                <c:pt idx="17">
                  <c:v>1.610476583789623</c:v>
                </c:pt>
                <c:pt idx="18">
                  <c:v>1.04375375461281</c:v>
                </c:pt>
                <c:pt idx="19">
                  <c:v>1.187864798567073</c:v>
                </c:pt>
                <c:pt idx="20">
                  <c:v>1.445416975513114</c:v>
                </c:pt>
              </c:numCache>
            </c:numRef>
          </c:val>
        </c:ser>
        <c:dLbls>
          <c:showLegendKey val="0"/>
          <c:showVal val="0"/>
          <c:showCatName val="0"/>
          <c:showSerName val="0"/>
          <c:showPercent val="0"/>
          <c:showBubbleSize val="0"/>
        </c:dLbls>
        <c:gapWidth val="150"/>
        <c:axId val="218911536"/>
        <c:axId val="218913856"/>
      </c:barChart>
      <c:catAx>
        <c:axId val="218911536"/>
        <c:scaling>
          <c:orientation val="minMax"/>
        </c:scaling>
        <c:delete val="0"/>
        <c:axPos val="b"/>
        <c:numFmt formatCode="General" sourceLinked="0"/>
        <c:majorTickMark val="out"/>
        <c:minorTickMark val="none"/>
        <c:tickLblPos val="nextTo"/>
        <c:txPr>
          <a:bodyPr/>
          <a:lstStyle/>
          <a:p>
            <a:pPr>
              <a:defRPr sz="1400" b="1" i="1">
                <a:latin typeface="+mn-lt"/>
              </a:defRPr>
            </a:pPr>
            <a:endParaRPr lang="en-US"/>
          </a:p>
        </c:txPr>
        <c:crossAx val="218913856"/>
        <c:crosses val="autoZero"/>
        <c:auto val="1"/>
        <c:lblAlgn val="ctr"/>
        <c:lblOffset val="100"/>
        <c:noMultiLvlLbl val="0"/>
      </c:catAx>
      <c:valAx>
        <c:axId val="218913856"/>
        <c:scaling>
          <c:orientation val="minMax"/>
          <c:max val="2.8"/>
          <c:min val="1.0"/>
        </c:scaling>
        <c:delete val="0"/>
        <c:axPos val="l"/>
        <c:majorGridlines/>
        <c:title>
          <c:tx>
            <c:rich>
              <a:bodyPr rot="-5400000" vert="horz"/>
              <a:lstStyle/>
              <a:p>
                <a:pPr>
                  <a:defRPr sz="2400" i="0">
                    <a:latin typeface="+mn-lt"/>
                  </a:defRPr>
                </a:pPr>
                <a:r>
                  <a:rPr lang="en-US" sz="2400" b="1" i="0" dirty="0" smtClean="0">
                    <a:latin typeface="+mn-lt"/>
                  </a:rPr>
                  <a:t>Normalized</a:t>
                </a:r>
                <a:r>
                  <a:rPr lang="en-US" sz="2400" b="1" i="0" baseline="0" dirty="0" smtClean="0">
                    <a:latin typeface="+mn-lt"/>
                  </a:rPr>
                  <a:t> Performance</a:t>
                </a:r>
                <a:endParaRPr lang="en-US" sz="2400" b="1" i="0" dirty="0">
                  <a:latin typeface="+mn-lt"/>
                </a:endParaRPr>
              </a:p>
            </c:rich>
          </c:tx>
          <c:overlay val="0"/>
        </c:title>
        <c:numFmt formatCode="General" sourceLinked="1"/>
        <c:majorTickMark val="out"/>
        <c:minorTickMark val="none"/>
        <c:tickLblPos val="nextTo"/>
        <c:txPr>
          <a:bodyPr/>
          <a:lstStyle/>
          <a:p>
            <a:pPr>
              <a:defRPr sz="1800" b="1" i="0">
                <a:latin typeface="+mn-lt"/>
              </a:defRPr>
            </a:pPr>
            <a:endParaRPr lang="en-US"/>
          </a:p>
        </c:txPr>
        <c:crossAx val="218911536"/>
        <c:crosses val="autoZero"/>
        <c:crossBetween val="between"/>
      </c:valAx>
    </c:plotArea>
    <c:legend>
      <c:legendPos val="b"/>
      <c:layout>
        <c:manualLayout>
          <c:xMode val="edge"/>
          <c:yMode val="edge"/>
          <c:x val="0.158808221006273"/>
          <c:y val="0.820694583631591"/>
          <c:w val="0.713457004315139"/>
          <c:h val="0.0914266284896206"/>
        </c:manualLayout>
      </c:layout>
      <c:overlay val="0"/>
      <c:txPr>
        <a:bodyPr/>
        <a:lstStyle/>
        <a:p>
          <a:pPr>
            <a:defRPr sz="2400" b="1" i="0">
              <a:latin typeface="+mn-lt"/>
            </a:defRPr>
          </a:pPr>
          <a:endParaRPr lang="en-US"/>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IPCData!$I$1</c:f>
              <c:strCache>
                <c:ptCount val="1"/>
                <c:pt idx="0">
                  <c:v>Baseline</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IPCData!$I$3:$I$23</c:f>
              <c:numCache>
                <c:formatCode>General</c:formatCode>
                <c:ptCount val="21"/>
                <c:pt idx="0">
                  <c:v>0.120468958333</c:v>
                </c:pt>
                <c:pt idx="1">
                  <c:v>0.595566666667</c:v>
                </c:pt>
                <c:pt idx="2">
                  <c:v>0.629733333333</c:v>
                </c:pt>
                <c:pt idx="3">
                  <c:v>0.580683333333</c:v>
                </c:pt>
                <c:pt idx="4">
                  <c:v>0.769633333333</c:v>
                </c:pt>
                <c:pt idx="5">
                  <c:v>0.3491</c:v>
                </c:pt>
                <c:pt idx="6">
                  <c:v>0.484633333333</c:v>
                </c:pt>
                <c:pt idx="7">
                  <c:v>0.593094444444</c:v>
                </c:pt>
                <c:pt idx="8">
                  <c:v>0.63985</c:v>
                </c:pt>
                <c:pt idx="9">
                  <c:v>0.310006666667</c:v>
                </c:pt>
                <c:pt idx="10">
                  <c:v>0.657955555556</c:v>
                </c:pt>
                <c:pt idx="11">
                  <c:v>0.741283333333</c:v>
                </c:pt>
                <c:pt idx="12">
                  <c:v>0.621783333333</c:v>
                </c:pt>
                <c:pt idx="13">
                  <c:v>0.311748148148</c:v>
                </c:pt>
                <c:pt idx="14">
                  <c:v>0.801616666667</c:v>
                </c:pt>
                <c:pt idx="15">
                  <c:v>0.771741666667</c:v>
                </c:pt>
                <c:pt idx="16">
                  <c:v>0.718358333333</c:v>
                </c:pt>
                <c:pt idx="17">
                  <c:v>0.677458333333</c:v>
                </c:pt>
                <c:pt idx="18">
                  <c:v>0.412158333333</c:v>
                </c:pt>
                <c:pt idx="19">
                  <c:v>0.185426256614</c:v>
                </c:pt>
                <c:pt idx="20">
                  <c:v>0.536431291657214</c:v>
                </c:pt>
              </c:numCache>
            </c:numRef>
          </c:val>
        </c:ser>
        <c:ser>
          <c:idx val="1"/>
          <c:order val="1"/>
          <c:tx>
            <c:strRef>
              <c:f>IPCData!$J$1:$J$2</c:f>
              <c:strCache>
                <c:ptCount val="2"/>
                <c:pt idx="0">
                  <c:v>CABA-BDI</c:v>
                </c:pt>
              </c:strCache>
            </c:strRef>
          </c:tx>
          <c:spPr>
            <a:ln>
              <a:solidFill>
                <a:schemeClr val="tx1"/>
              </a:solidFill>
            </a:ln>
          </c:spPr>
          <c:invertIfNegative val="0"/>
          <c:cat>
            <c:strRef>
              <c:f>IPCData!$H$3:$H$23</c:f>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f>IPCData!$J$3:$J$23</c:f>
              <c:numCache>
                <c:formatCode>General</c:formatCode>
                <c:ptCount val="21"/>
                <c:pt idx="0">
                  <c:v>0.0694433333333</c:v>
                </c:pt>
                <c:pt idx="1">
                  <c:v>0.570766666667</c:v>
                </c:pt>
                <c:pt idx="2">
                  <c:v>0.459266666667</c:v>
                </c:pt>
                <c:pt idx="3">
                  <c:v>0.2344</c:v>
                </c:pt>
                <c:pt idx="4">
                  <c:v>0.716916666667</c:v>
                </c:pt>
                <c:pt idx="5">
                  <c:v>0.11165</c:v>
                </c:pt>
                <c:pt idx="6">
                  <c:v>0.28835</c:v>
                </c:pt>
                <c:pt idx="7">
                  <c:v>0.524738888889</c:v>
                </c:pt>
                <c:pt idx="8">
                  <c:v>0.367133333333</c:v>
                </c:pt>
                <c:pt idx="9">
                  <c:v>0.237928333333</c:v>
                </c:pt>
                <c:pt idx="10">
                  <c:v>0.494722222222</c:v>
                </c:pt>
                <c:pt idx="11">
                  <c:v>0.594983333333</c:v>
                </c:pt>
                <c:pt idx="12">
                  <c:v>0.408566666667</c:v>
                </c:pt>
                <c:pt idx="13">
                  <c:v>0.19225337037</c:v>
                </c:pt>
                <c:pt idx="14">
                  <c:v>0.505825</c:v>
                </c:pt>
                <c:pt idx="15">
                  <c:v>0.579383333333</c:v>
                </c:pt>
                <c:pt idx="16">
                  <c:v>0.501341666667</c:v>
                </c:pt>
                <c:pt idx="17">
                  <c:v>0.340147916667</c:v>
                </c:pt>
                <c:pt idx="18">
                  <c:v>0.365033333333</c:v>
                </c:pt>
                <c:pt idx="19">
                  <c:v>0.109317383598</c:v>
                </c:pt>
                <c:pt idx="20">
                  <c:v>0.355964819963806</c:v>
                </c:pt>
              </c:numCache>
            </c:numRef>
          </c:val>
        </c:ser>
        <c:dLbls>
          <c:showLegendKey val="0"/>
          <c:showVal val="0"/>
          <c:showCatName val="0"/>
          <c:showSerName val="0"/>
          <c:showPercent val="0"/>
          <c:showBubbleSize val="0"/>
        </c:dLbls>
        <c:gapWidth val="150"/>
        <c:axId val="218945168"/>
        <c:axId val="218947488"/>
        <c:extLst>
          <c:ext xmlns:c15="http://schemas.microsoft.com/office/drawing/2012/chart" uri="{02D57815-91ED-43cb-92C2-25804820EDAC}">
            <c15:filteredBarSeries>
              <c15:ser>
                <c:idx val="2"/>
                <c:order val="2"/>
                <c:tx>
                  <c:strRef>
                    <c:extLst>
                      <c:ext uri="{02D57815-91ED-43cb-92C2-25804820EDAC}">
                        <c15:formulaRef>
                          <c15:sqref>IPCData!$K$1:$K$2</c15:sqref>
                        </c15:formulaRef>
                      </c:ext>
                    </c:extLst>
                    <c:strCache>
                      <c:ptCount val="2"/>
                      <c:pt idx="0">
                        <c:v>No-Overhead-BDI</c:v>
                      </c:pt>
                    </c:strCache>
                  </c:strRef>
                </c:tx>
                <c:spPr>
                  <a:solidFill>
                    <a:srgbClr val="00B050"/>
                  </a:solidFill>
                  <a:ln>
                    <a:solidFill>
                      <a:schemeClr val="tx1"/>
                    </a:solidFill>
                  </a:ln>
                </c:spPr>
                <c:invertIfNegative val="0"/>
                <c:cat>
                  <c:strRef>
                    <c:extLst>
                      <c:ext uri="{02D57815-91ED-43cb-92C2-25804820EDAC}">
                        <c15:formulaRef>
                          <c15:sqref>IPCData!$H$3:$H$23</c15:sqref>
                        </c15:formulaRef>
                      </c:ext>
                    </c:extLst>
                    <c:strCache>
                      <c:ptCount val="21"/>
                      <c:pt idx="0">
                        <c:v>BFS</c:v>
                      </c:pt>
                      <c:pt idx="1">
                        <c:v>CONS</c:v>
                      </c:pt>
                      <c:pt idx="2">
                        <c:v>JPEG</c:v>
                      </c:pt>
                      <c:pt idx="3">
                        <c:v>LPS</c:v>
                      </c:pt>
                      <c:pt idx="4">
                        <c:v>MUM</c:v>
                      </c:pt>
                      <c:pt idx="5">
                        <c:v>RAY</c:v>
                      </c:pt>
                      <c:pt idx="6">
                        <c:v>SLA</c:v>
                      </c:pt>
                      <c:pt idx="7">
                        <c:v>TRA</c:v>
                      </c:pt>
                      <c:pt idx="8">
                        <c:v>bfs</c:v>
                      </c:pt>
                      <c:pt idx="9">
                        <c:v>bh</c:v>
                      </c:pt>
                      <c:pt idx="10">
                        <c:v>mst</c:v>
                      </c:pt>
                      <c:pt idx="11">
                        <c:v>sp</c:v>
                      </c:pt>
                      <c:pt idx="12">
                        <c:v>sssp</c:v>
                      </c:pt>
                      <c:pt idx="13">
                        <c:v>KM</c:v>
                      </c:pt>
                      <c:pt idx="14">
                        <c:v>MM</c:v>
                      </c:pt>
                      <c:pt idx="15">
                        <c:v>PVC</c:v>
                      </c:pt>
                      <c:pt idx="16">
                        <c:v>PVR</c:v>
                      </c:pt>
                      <c:pt idx="17">
                        <c:v>SS</c:v>
                      </c:pt>
                      <c:pt idx="18">
                        <c:v>hw</c:v>
                      </c:pt>
                      <c:pt idx="19">
                        <c:v>nw</c:v>
                      </c:pt>
                      <c:pt idx="20">
                        <c:v>Geomean</c:v>
                      </c:pt>
                    </c:strCache>
                  </c:strRef>
                </c:cat>
                <c:val>
                  <c:numRef>
                    <c:extLst>
                      <c:ext uri="{02D57815-91ED-43cb-92C2-25804820EDAC}">
                        <c15:formulaRef>
                          <c15:sqref>IPCData!$K$3:$K$23</c15:sqref>
                        </c15:formulaRef>
                      </c:ext>
                    </c:extLst>
                    <c:numCache>
                      <c:formatCode>General</c:formatCode>
                      <c:ptCount val="21"/>
                      <c:pt idx="0">
                        <c:v>0.0735197916667</c:v>
                      </c:pt>
                      <c:pt idx="1">
                        <c:v>0.5758</c:v>
                      </c:pt>
                      <c:pt idx="2">
                        <c:v>0.484033333333</c:v>
                      </c:pt>
                      <c:pt idx="3">
                        <c:v>0.2551</c:v>
                      </c:pt>
                      <c:pt idx="4">
                        <c:v>0.717433333333</c:v>
                      </c:pt>
                      <c:pt idx="5">
                        <c:v>0.112783333333</c:v>
                      </c:pt>
                      <c:pt idx="6">
                        <c:v>0.288433333333</c:v>
                      </c:pt>
                      <c:pt idx="7">
                        <c:v>0.534733333333</c:v>
                      </c:pt>
                      <c:pt idx="8">
                        <c:v>0.370391666667</c:v>
                      </c:pt>
                      <c:pt idx="9">
                        <c:v>0.242092916667</c:v>
                      </c:pt>
                      <c:pt idx="10">
                        <c:v>0.492261111111</c:v>
                      </c:pt>
                      <c:pt idx="11">
                        <c:v>0.601208333333</c:v>
                      </c:pt>
                      <c:pt idx="12">
                        <c:v>0.410675</c:v>
                      </c:pt>
                      <c:pt idx="13">
                        <c:v>0.200059296296</c:v>
                      </c:pt>
                      <c:pt idx="14">
                        <c:v>0.577625</c:v>
                      </c:pt>
                      <c:pt idx="15">
                        <c:v>0.587025</c:v>
                      </c:pt>
                      <c:pt idx="16">
                        <c:v>0.54855</c:v>
                      </c:pt>
                      <c:pt idx="17">
                        <c:v>0.370347916667</c:v>
                      </c:pt>
                      <c:pt idx="18">
                        <c:v>0.3649</c:v>
                      </c:pt>
                      <c:pt idx="19">
                        <c:v>0.113961128307</c:v>
                      </c:pt>
                      <c:pt idx="20">
                        <c:v>0.367667370498084</c:v>
                      </c:pt>
                    </c:numCache>
                  </c:numRef>
                </c:val>
              </c15:ser>
            </c15:filteredBarSeries>
          </c:ext>
        </c:extLst>
      </c:barChart>
      <c:catAx>
        <c:axId val="218945168"/>
        <c:scaling>
          <c:orientation val="minMax"/>
        </c:scaling>
        <c:delete val="0"/>
        <c:axPos val="b"/>
        <c:numFmt formatCode="General" sourceLinked="0"/>
        <c:majorTickMark val="out"/>
        <c:minorTickMark val="none"/>
        <c:tickLblPos val="nextTo"/>
        <c:txPr>
          <a:bodyPr/>
          <a:lstStyle/>
          <a:p>
            <a:pPr>
              <a:defRPr sz="1400" b="1"/>
            </a:pPr>
            <a:endParaRPr lang="en-US"/>
          </a:p>
        </c:txPr>
        <c:crossAx val="218947488"/>
        <c:crosses val="autoZero"/>
        <c:auto val="1"/>
        <c:lblAlgn val="ctr"/>
        <c:lblOffset val="100"/>
        <c:noMultiLvlLbl val="0"/>
      </c:catAx>
      <c:valAx>
        <c:axId val="218947488"/>
        <c:scaling>
          <c:orientation val="minMax"/>
        </c:scaling>
        <c:delete val="0"/>
        <c:axPos val="l"/>
        <c:majorGridlines/>
        <c:title>
          <c:tx>
            <c:rich>
              <a:bodyPr rot="-5400000" vert="horz"/>
              <a:lstStyle/>
              <a:p>
                <a:pPr>
                  <a:defRPr sz="2000" i="0"/>
                </a:pPr>
                <a:r>
                  <a:rPr lang="en-US" sz="1800" i="0" dirty="0" smtClean="0"/>
                  <a:t>Memory Bandwidth Consumption</a:t>
                </a:r>
                <a:endParaRPr lang="en-US" sz="1800" i="0" dirty="0"/>
              </a:p>
            </c:rich>
          </c:tx>
          <c:overlay val="0"/>
        </c:title>
        <c:numFmt formatCode="0%" sourceLinked="0"/>
        <c:majorTickMark val="out"/>
        <c:minorTickMark val="none"/>
        <c:tickLblPos val="nextTo"/>
        <c:txPr>
          <a:bodyPr/>
          <a:lstStyle/>
          <a:p>
            <a:pPr>
              <a:defRPr sz="1800" b="1"/>
            </a:pPr>
            <a:endParaRPr lang="en-US"/>
          </a:p>
        </c:txPr>
        <c:crossAx val="218945168"/>
        <c:crosses val="autoZero"/>
        <c:crossBetween val="between"/>
      </c:valAx>
    </c:plotArea>
    <c:legend>
      <c:legendPos val="b"/>
      <c:layout>
        <c:manualLayout>
          <c:xMode val="edge"/>
          <c:yMode val="edge"/>
          <c:x val="0.14921697287839"/>
          <c:y val="0.832796266032784"/>
          <c:w val="0.649390529308836"/>
          <c:h val="0.0897940101237345"/>
        </c:manualLayout>
      </c:layout>
      <c:overlay val="0"/>
      <c:txPr>
        <a:bodyPr/>
        <a:lstStyle/>
        <a:p>
          <a:pPr>
            <a:defRPr sz="2400" b="1" i="0"/>
          </a:pPr>
          <a:endParaRPr lang="en-US"/>
        </a:p>
      </c:txPr>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218972352"/>
        <c:axId val="218926080"/>
      </c:barChart>
      <c:catAx>
        <c:axId val="218972352"/>
        <c:scaling>
          <c:orientation val="minMax"/>
        </c:scaling>
        <c:delete val="0"/>
        <c:axPos val="b"/>
        <c:numFmt formatCode="General" sourceLinked="0"/>
        <c:majorTickMark val="out"/>
        <c:minorTickMark val="none"/>
        <c:tickLblPos val="nextTo"/>
        <c:txPr>
          <a:bodyPr/>
          <a:lstStyle/>
          <a:p>
            <a:pPr>
              <a:defRPr sz="1600" b="1"/>
            </a:pPr>
            <a:endParaRPr lang="en-US"/>
          </a:p>
        </c:txPr>
        <c:crossAx val="218926080"/>
        <c:crosses val="autoZero"/>
        <c:auto val="1"/>
        <c:lblAlgn val="ctr"/>
        <c:lblOffset val="100"/>
        <c:noMultiLvlLbl val="0"/>
      </c:catAx>
      <c:valAx>
        <c:axId val="218926080"/>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218972352"/>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4273760919703"/>
          <c:y val="0.130076708153416"/>
          <c:w val="0.743173034705856"/>
          <c:h val="0.521059216542497"/>
        </c:manualLayout>
      </c:layout>
      <c:barChart>
        <c:barDir val="col"/>
        <c:grouping val="clustered"/>
        <c:varyColors val="0"/>
        <c:ser>
          <c:idx val="0"/>
          <c:order val="0"/>
          <c:tx>
            <c:strRef>
              <c:f>baseline!$O$98</c:f>
              <c:strCache>
                <c:ptCount val="1"/>
                <c:pt idx="0">
                  <c:v>Co-scheduling</c:v>
                </c:pt>
              </c:strCache>
            </c:strRef>
          </c:tx>
          <c:spPr>
            <a:solidFill>
              <a:schemeClr val="tx1"/>
            </a:solidFill>
          </c:spPr>
          <c:invertIfNegative val="0"/>
          <c:cat>
            <c:strRef>
              <c:f>baseline!$N$99:$N$101</c:f>
              <c:strCache>
                <c:ptCount val="3"/>
                <c:pt idx="0">
                  <c:v>HIST+DGEMM</c:v>
                </c:pt>
                <c:pt idx="1">
                  <c:v>HIST+GUPS</c:v>
                </c:pt>
                <c:pt idx="2">
                  <c:v>GAUSS+GUPS</c:v>
                </c:pt>
              </c:strCache>
            </c:strRef>
          </c:cat>
          <c:val>
            <c:numRef>
              <c:f>baseline!$O$99:$O$101</c:f>
              <c:numCache>
                <c:formatCode>General</c:formatCode>
                <c:ptCount val="3"/>
                <c:pt idx="0">
                  <c:v>1.408084695592088</c:v>
                </c:pt>
                <c:pt idx="1">
                  <c:v>1.125951510564737</c:v>
                </c:pt>
                <c:pt idx="2">
                  <c:v>1.021504844619468</c:v>
                </c:pt>
              </c:numCache>
            </c:numRef>
          </c:val>
        </c:ser>
        <c:dLbls>
          <c:showLegendKey val="0"/>
          <c:showVal val="0"/>
          <c:showCatName val="0"/>
          <c:showSerName val="0"/>
          <c:showPercent val="0"/>
          <c:showBubbleSize val="0"/>
        </c:dLbls>
        <c:gapWidth val="150"/>
        <c:axId val="784239568"/>
        <c:axId val="719998992"/>
      </c:barChart>
      <c:catAx>
        <c:axId val="784239568"/>
        <c:scaling>
          <c:orientation val="minMax"/>
        </c:scaling>
        <c:delete val="0"/>
        <c:axPos val="b"/>
        <c:numFmt formatCode="General" sourceLinked="0"/>
        <c:majorTickMark val="out"/>
        <c:minorTickMark val="none"/>
        <c:tickLblPos val="nextTo"/>
        <c:txPr>
          <a:bodyPr/>
          <a:lstStyle/>
          <a:p>
            <a:pPr>
              <a:defRPr sz="1600" b="1"/>
            </a:pPr>
            <a:endParaRPr lang="en-US"/>
          </a:p>
        </c:txPr>
        <c:crossAx val="719998992"/>
        <c:crosses val="autoZero"/>
        <c:auto val="1"/>
        <c:lblAlgn val="ctr"/>
        <c:lblOffset val="100"/>
        <c:noMultiLvlLbl val="0"/>
      </c:catAx>
      <c:valAx>
        <c:axId val="719998992"/>
        <c:scaling>
          <c:orientation val="minMax"/>
        </c:scaling>
        <c:delete val="0"/>
        <c:axPos val="l"/>
        <c:majorGridlines/>
        <c:title>
          <c:tx>
            <c:rich>
              <a:bodyPr rot="-5400000" vert="horz"/>
              <a:lstStyle/>
              <a:p>
                <a:pPr>
                  <a:defRPr sz="1800"/>
                </a:pPr>
                <a:r>
                  <a:rPr lang="en-US" sz="1800" dirty="0" smtClean="0"/>
                  <a:t>Weighted</a:t>
                </a:r>
                <a:r>
                  <a:rPr lang="en-US" sz="1800" baseline="0" dirty="0" smtClean="0"/>
                  <a:t> Speedup</a:t>
                </a:r>
                <a:endParaRPr lang="en-US" sz="1800" dirty="0"/>
              </a:p>
            </c:rich>
          </c:tx>
          <c:layout>
            <c:manualLayout>
              <c:xMode val="edge"/>
              <c:yMode val="edge"/>
              <c:x val="0.00776578448614722"/>
              <c:y val="0.12970038557867"/>
            </c:manualLayout>
          </c:layout>
          <c:overlay val="0"/>
        </c:title>
        <c:numFmt formatCode="General" sourceLinked="1"/>
        <c:majorTickMark val="out"/>
        <c:minorTickMark val="none"/>
        <c:tickLblPos val="nextTo"/>
        <c:crossAx val="784239568"/>
        <c:crosses val="autoZero"/>
        <c:crossBetween val="between"/>
      </c:valAx>
      <c:spPr>
        <a:ln>
          <a:solidFill>
            <a:schemeClr val="tx1"/>
          </a:solidFill>
        </a:ln>
      </c:spPr>
    </c:plotArea>
    <c:plotVisOnly val="1"/>
    <c:dispBlanksAs val="gap"/>
    <c:showDLblsOverMax val="0"/>
  </c:chart>
  <c:txPr>
    <a:bodyPr/>
    <a:lstStyle/>
    <a:p>
      <a:pPr>
        <a:defRPr sz="2000"/>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drawings/drawing1.xml><?xml version="1.0" encoding="utf-8"?>
<c:userShapes xmlns:c="http://schemas.openxmlformats.org/drawingml/2006/chart">
  <cdr:relSizeAnchor xmlns:cdr="http://schemas.openxmlformats.org/drawingml/2006/chartDrawing">
    <cdr:from>
      <cdr:x>0.08697</cdr:x>
      <cdr:y>0.04673</cdr:y>
    </cdr:from>
    <cdr:to>
      <cdr:x>0.13867</cdr:x>
      <cdr:y>0.11606</cdr:y>
    </cdr:to>
    <cdr:sp macro="" textlink="">
      <cdr:nvSpPr>
        <cdr:cNvPr id="2" name="TextBox 1"/>
        <cdr:cNvSpPr txBox="1"/>
      </cdr:nvSpPr>
      <cdr:spPr>
        <a:xfrm xmlns:a="http://schemas.openxmlformats.org/drawingml/2006/main">
          <a:off x="755491" y="135311"/>
          <a:ext cx="449108" cy="200752"/>
        </a:xfrm>
        <a:prstGeom xmlns:a="http://schemas.openxmlformats.org/drawingml/2006/main" prst="rect">
          <a:avLst/>
        </a:prstGeom>
      </cdr:spPr>
      <cdr:txBody>
        <a:bodyPr xmlns:a="http://schemas.openxmlformats.org/drawingml/2006/main"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0.07104</cdr:x>
      <cdr:y>0.85088</cdr:y>
    </cdr:from>
    <cdr:to>
      <cdr:x>0.98531</cdr:x>
      <cdr:y>0.94866</cdr:y>
    </cdr:to>
    <cdr:sp macro="" textlink="">
      <cdr:nvSpPr>
        <cdr:cNvPr id="2" name="TextBox 1"/>
        <cdr:cNvSpPr txBox="1"/>
      </cdr:nvSpPr>
      <cdr:spPr>
        <a:xfrm xmlns:a="http://schemas.openxmlformats.org/drawingml/2006/main">
          <a:off x="614666" y="1924205"/>
          <a:ext cx="7910617" cy="22112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CA" sz="1800" b="1">
              <a:solidFill>
                <a:sysClr val="windowText" lastClr="000000"/>
              </a:solidFill>
              <a:latin typeface="Arial" panose="020B0604020202020204" pitchFamily="34" charset="0"/>
              <a:cs typeface="Arial" panose="020B0604020202020204" pitchFamily="34" charset="0"/>
            </a:rPr>
            <a:t>Application</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75563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idx="2"/>
          </p:nvPr>
        </p:nvSpPr>
        <p:spPr bwMode="auto">
          <a:xfrm>
            <a:off x="1189038" y="598488"/>
            <a:ext cx="4622800" cy="3467100"/>
          </a:xfrm>
          <a:prstGeom prst="rect">
            <a:avLst/>
          </a:prstGeom>
          <a:noFill/>
          <a:ln w="12700">
            <a:noFill/>
            <a:miter lim="800000"/>
            <a:headEnd/>
            <a:tailEnd/>
          </a:ln>
        </p:spPr>
      </p:sp>
      <p:sp>
        <p:nvSpPr>
          <p:cNvPr id="2051" name="Rectangle 3"/>
          <p:cNvSpPr>
            <a:spLocks noGrp="1" noChangeArrowheads="1"/>
          </p:cNvSpPr>
          <p:nvPr>
            <p:ph type="body" sz="quarter" idx="3"/>
          </p:nvPr>
        </p:nvSpPr>
        <p:spPr bwMode="auto">
          <a:xfrm>
            <a:off x="525493" y="4408146"/>
            <a:ext cx="6019711" cy="4177665"/>
          </a:xfrm>
          <a:prstGeom prst="rect">
            <a:avLst/>
          </a:prstGeom>
          <a:noFill/>
          <a:ln w="12700">
            <a:solidFill>
              <a:schemeClr val="tx1"/>
            </a:solidFill>
            <a:miter lim="800000"/>
            <a:headEnd/>
            <a:tailEnd/>
          </a:ln>
          <a:effectLst/>
        </p:spPr>
        <p:txBody>
          <a:bodyPr vert="horz" wrap="square" lIns="93520" tIns="45939" rIns="93520" bIns="45939" numCol="1" anchor="t" anchorCtr="0" compatLnSpc="1">
            <a:prstTxWarp prst="textNoShape">
              <a:avLst/>
            </a:prstTxWarp>
          </a:bodyPr>
          <a:lstStyle/>
          <a:p>
            <a:pPr lvl="0"/>
            <a:r>
              <a:rPr lang="en-US" noProof="0" smtClean="0"/>
              <a:t>we want this to be in font 11 and justify.</a:t>
            </a:r>
          </a:p>
        </p:txBody>
      </p:sp>
    </p:spTree>
    <p:extLst>
      <p:ext uri="{BB962C8B-B14F-4D97-AF65-F5344CB8AC3E}">
        <p14:creationId xmlns:p14="http://schemas.microsoft.com/office/powerpoint/2010/main" val="1934733741"/>
      </p:ext>
    </p:extLst>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w="9525">
            <a:noFill/>
          </a:ln>
        </p:spPr>
        <p:txBody>
          <a:bodyPr/>
          <a:lstStyle/>
          <a:p>
            <a:endParaRPr lang="en-US" dirty="0" smtClean="0"/>
          </a:p>
        </p:txBody>
      </p:sp>
      <p:sp>
        <p:nvSpPr>
          <p:cNvPr id="56323" name="Rectangle 3"/>
          <p:cNvSpPr>
            <a:spLocks noGrp="1" noRot="1" noChangeAspect="1" noChangeArrowheads="1" noTextEdit="1"/>
          </p:cNvSpPr>
          <p:nvPr>
            <p:ph type="sldImg"/>
          </p:nvPr>
        </p:nvSpPr>
        <p:spPr/>
      </p:sp>
    </p:spTree>
    <p:extLst>
      <p:ext uri="{BB962C8B-B14F-4D97-AF65-F5344CB8AC3E}">
        <p14:creationId xmlns:p14="http://schemas.microsoft.com/office/powerpoint/2010/main" val="641054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Round-robin</a:t>
            </a:r>
            <a:r>
              <a:rPr lang="en-US" baseline="0" dirty="0" smtClean="0"/>
              <a:t> (size = N)</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11</a:t>
            </a:fld>
            <a:endParaRPr lang="en-US" dirty="0"/>
          </a:p>
        </p:txBody>
      </p:sp>
    </p:spTree>
    <p:extLst>
      <p:ext uri="{BB962C8B-B14F-4D97-AF65-F5344CB8AC3E}">
        <p14:creationId xmlns:p14="http://schemas.microsoft.com/office/powerpoint/2010/main" val="1068973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12</a:t>
            </a:fld>
            <a:endParaRPr lang="en-US"/>
          </a:p>
        </p:txBody>
      </p:sp>
    </p:spTree>
    <p:extLst>
      <p:ext uri="{BB962C8B-B14F-4D97-AF65-F5344CB8AC3E}">
        <p14:creationId xmlns:p14="http://schemas.microsoft.com/office/powerpoint/2010/main" val="2249909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13</a:t>
            </a:fld>
            <a:endParaRPr lang="en-US"/>
          </a:p>
        </p:txBody>
      </p:sp>
    </p:spTree>
    <p:extLst>
      <p:ext uri="{BB962C8B-B14F-4D97-AF65-F5344CB8AC3E}">
        <p14:creationId xmlns:p14="http://schemas.microsoft.com/office/powerpoint/2010/main" val="830071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However there are some challenges that introduce some inefficiency in execution.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GPU support a fixed number of threads and the GPU register files is partitioned among the threads running at any given time, there’s a fixed number compute units to execute these threads and of course, off-chip memory.  </a:t>
            </a:r>
            <a:r>
              <a:rPr lang="en-US" dirty="0" smtClean="0"/>
              <a:t>A key challenge</a:t>
            </a:r>
            <a:r>
              <a:rPr lang="en-US" baseline="0" dirty="0" smtClean="0"/>
              <a:t> is maximizing utilization of different resources in the GPU to enable better efficiency in execution. However, this is difficult to achieve in practice because different applications may utilize different resources to varying extents, leaving some of them underutilized. A single GPU architecture cannot fit all applications with differing characteristics.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Let’s take an example where the GPU can run just four threads and each thread requires less than a quarter of the register file, there is going to some amount of the register file that is going to be underutilized. </a:t>
            </a:r>
          </a:p>
          <a:p>
            <a:r>
              <a:rPr lang="en-US" baseline="0" dirty="0" smtClean="0"/>
              <a:t>Similarly,  in memory bound workloads, the available memory bandwidth can quickly become the execution bottleneck, leaving the cores idle while the threads are waiting for data to come back from memory. </a:t>
            </a:r>
          </a:p>
          <a:p>
            <a:r>
              <a:rPr lang="en-US" baseline="0" dirty="0" smtClean="0"/>
              <a:t>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14</a:t>
            </a:fld>
            <a:endParaRPr lang="en-US"/>
          </a:p>
        </p:txBody>
      </p:sp>
    </p:spTree>
    <p:extLst>
      <p:ext uri="{BB962C8B-B14F-4D97-AF65-F5344CB8AC3E}">
        <p14:creationId xmlns:p14="http://schemas.microsoft.com/office/powerpoint/2010/main" val="1550497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ran some experiments to analyze the impact of these balances and bottlenecks. </a:t>
            </a:r>
            <a:endParaRPr lang="en-US" dirty="0" smtClean="0"/>
          </a:p>
          <a:p>
            <a:endParaRPr lang="en-US" dirty="0" smtClean="0"/>
          </a:p>
          <a:p>
            <a:r>
              <a:rPr lang="en-US" dirty="0" smtClean="0"/>
              <a:t>First, we look at the register</a:t>
            </a:r>
            <a:r>
              <a:rPr lang="en-US" baseline="0" dirty="0" smtClean="0"/>
              <a:t> file utilization for a representative set of workloads. On the Y-axis we plot the fraction of the register than remain unallocated. We find that in some applications more than 60% of the register file is unallocated and on average as much as 24% of the register file remains unutilized. We also see a similar trend in the utilization of on-chip shared memory.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15</a:t>
            </a:fld>
            <a:endParaRPr lang="en-US"/>
          </a:p>
        </p:txBody>
      </p:sp>
    </p:spTree>
    <p:extLst>
      <p:ext uri="{BB962C8B-B14F-4D97-AF65-F5344CB8AC3E}">
        <p14:creationId xmlns:p14="http://schemas.microsoft.com/office/powerpoint/2010/main" val="26319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Second, we analyze a breakdown of idle time in the GPU pipeline.  We first take a look at memory bound applications. The Y axis depicts the percentage of total issue cycles. </a:t>
            </a:r>
          </a:p>
          <a:p>
            <a:endParaRPr lang="en-US" baseline="0" dirty="0"/>
          </a:p>
          <a:p>
            <a:r>
              <a:rPr lang="en-US" baseline="0" dirty="0" smtClean="0"/>
              <a:t>Compute stalls are due backed up pipelines when one of the hardware structures in the compute pipeline is unavailable . Memory stalls occur as a result of saturation in the memory hierarchy preventing further requests from being serviced. Waiting is the time spent waiting for data to come back from memory or a long latency computation or synchronization to complete.  And active cycles include those cycles where instructions were actually issued into the pipelines to perform useful work. We find that in the case of memory bound workloads, as much of the 67% of the cycles are wasted. In the case of compute bound workloads, we see a similar trend where the primary cause of idleness comes from compute stalls and data dependencies leading to 35% of total issue cycles being idle. </a:t>
            </a:r>
          </a:p>
          <a:p>
            <a:endParaRPr lang="en-US" baseline="0" dirty="0" smtClean="0"/>
          </a:p>
          <a:p>
            <a:endParaRPr lang="en-US" baseline="0" dirty="0" smtClean="0"/>
          </a:p>
          <a:p>
            <a:r>
              <a:rPr lang="en-US" baseline="0" dirty="0" smtClean="0"/>
              <a:t>TODO: Add banner with results on the graphs</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16</a:t>
            </a:fld>
            <a:endParaRPr lang="en-US"/>
          </a:p>
        </p:txBody>
      </p:sp>
    </p:spTree>
    <p:extLst>
      <p:ext uri="{BB962C8B-B14F-4D97-AF65-F5344CB8AC3E}">
        <p14:creationId xmlns:p14="http://schemas.microsoft.com/office/powerpoint/2010/main" val="12333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summary,</a:t>
            </a:r>
            <a:r>
              <a:rPr lang="en-US" baseline="0" dirty="0" smtClean="0"/>
              <a:t> because there is a multitude of resources different resources become bottlenecks at different times and this leads to underutilization and idling of other resources. </a:t>
            </a:r>
          </a:p>
          <a:p>
            <a:r>
              <a:rPr lang="en-US" dirty="0" smtClean="0"/>
              <a:t>We’ve seen that</a:t>
            </a:r>
            <a:r>
              <a:rPr lang="en-US" baseline="0" dirty="0" smtClean="0"/>
              <a:t> a) there are bottlenecks in execution and b) these bottlenecks tend to leave other resources underutilized.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17</a:t>
            </a:fld>
            <a:endParaRPr lang="en-US"/>
          </a:p>
        </p:txBody>
      </p:sp>
    </p:spTree>
    <p:extLst>
      <p:ext uri="{BB962C8B-B14F-4D97-AF65-F5344CB8AC3E}">
        <p14:creationId xmlns:p14="http://schemas.microsoft.com/office/powerpoint/2010/main" val="4926143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Our goal in this work is to use these underutilized resources to alleviate the bottleneck in execution. </a:t>
            </a:r>
            <a:endParaRPr lang="en-US" dirty="0" smtClean="0"/>
          </a:p>
          <a:p>
            <a:endParaRPr lang="en-US" baseline="0" dirty="0" smtClean="0"/>
          </a:p>
          <a:p>
            <a:r>
              <a:rPr lang="en-US" baseline="0" dirty="0" smtClean="0"/>
              <a:t>For example we can use the idle cores and register file to help alleviate the bandwidth bottleneck by using enabling an optimization like data compression using these idle resources.</a:t>
            </a:r>
          </a:p>
          <a:p>
            <a:endParaRPr lang="en-US" baseline="0" dirty="0" smtClean="0"/>
          </a:p>
          <a:p>
            <a:r>
              <a:rPr lang="en-US" baseline="0" dirty="0" smtClean="0"/>
              <a:t>In order to do this we develop a flexible framework in GPUs to enable helper threads to perform different optimizations which we refer to as CABA.</a:t>
            </a:r>
          </a:p>
          <a:p>
            <a:endParaRPr lang="en-US" baseline="0" dirty="0" smtClean="0"/>
          </a:p>
          <a:p>
            <a:endParaRPr lang="en-US" baseline="0" dirty="0" smtClean="0"/>
          </a:p>
          <a:p>
            <a:r>
              <a:rPr lang="en-US" baseline="0" dirty="0" smtClean="0"/>
              <a:t> In order to do this we can use light-weight hardware generated threads to employ available resources to perform different optimizations  which we use in this case to attack the memory bandwidth bottleneck. Some optimizations that can be performed with these helper threads include data compression, prefetching, etc. </a:t>
            </a:r>
          </a:p>
          <a:p>
            <a:endParaRPr lang="en-US" baseline="0" dirty="0" smtClean="0"/>
          </a:p>
          <a:p>
            <a:r>
              <a:rPr lang="en-US" baseline="0" dirty="0" smtClean="0"/>
              <a:t>In this work our goal is to develop a flexible framework to do this in GPUs which we refer to as CABA. </a:t>
            </a:r>
          </a:p>
          <a:p>
            <a:endParaRPr lang="en-US" baseline="0" dirty="0" smtClean="0"/>
          </a:p>
          <a:p>
            <a:r>
              <a:rPr lang="en-US" baseline="0" dirty="0" smtClean="0"/>
              <a:t>TODO: Should we swap the last two points?</a:t>
            </a:r>
          </a:p>
          <a:p>
            <a:endParaRPr lang="en-US" baseline="0"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18</a:t>
            </a:fld>
            <a:endParaRPr lang="en-US"/>
          </a:p>
        </p:txBody>
      </p:sp>
    </p:spTree>
    <p:extLst>
      <p:ext uri="{BB962C8B-B14F-4D97-AF65-F5344CB8AC3E}">
        <p14:creationId xmlns:p14="http://schemas.microsoft.com/office/powerpoint/2010/main" val="16000299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been a large</a:t>
            </a:r>
            <a:r>
              <a:rPr lang="en-US" baseline="0" dirty="0" smtClean="0"/>
              <a:t> body of work that targets different helper threading mechanisms in CPUs. However there are some new challenges with GPUs which leads us to the question of how do we manage and use helper threads in GPUs.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19</a:t>
            </a:fld>
            <a:endParaRPr lang="en-US"/>
          </a:p>
        </p:txBody>
      </p:sp>
    </p:spTree>
    <p:extLst>
      <p:ext uri="{BB962C8B-B14F-4D97-AF65-F5344CB8AC3E}">
        <p14:creationId xmlns:p14="http://schemas.microsoft.com/office/powerpoint/2010/main" val="577413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GPUs however</a:t>
            </a:r>
            <a:r>
              <a:rPr lang="en-US" baseline="0" dirty="0" smtClean="0"/>
              <a:t> </a:t>
            </a:r>
            <a:r>
              <a:rPr lang="en-US" dirty="0" smtClean="0"/>
              <a:t>execut</a:t>
            </a:r>
            <a:r>
              <a:rPr lang="en-US" baseline="0" dirty="0" smtClean="0"/>
              <a:t>e thousands of threads in parallel. These threads are grouped at different levels of abstractions into threads, warps, blocks and grids. Programmers and software reason about threads at the granularity of a block which consists of hundreds of threads but hardware cannot execute all these hundreds of threads at the same time. So, threads are managed in hardware at the granularity of a warp which is a set of a few tens of threads. Software does not control the execution of warps. That leads us to the question of where do we add helper threads? </a:t>
            </a:r>
          </a:p>
          <a:p>
            <a:endParaRPr lang="en-US" baseline="0" dirty="0" smtClean="0"/>
          </a:p>
          <a:p>
            <a:r>
              <a:rPr lang="en-US" baseline="0" dirty="0" smtClean="0"/>
              <a:t>We could envision a software only approach where we enable helper threads entirely in software.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21</a:t>
            </a:fld>
            <a:endParaRPr lang="en-US"/>
          </a:p>
        </p:txBody>
      </p:sp>
    </p:spTree>
    <p:extLst>
      <p:ext uri="{BB962C8B-B14F-4D97-AF65-F5344CB8AC3E}">
        <p14:creationId xmlns:p14="http://schemas.microsoft.com/office/powerpoint/2010/main" val="3343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FAA26D3D-D897-4be2-8F04-BA451C77F1D7}">
              <ma14:placeholderFlag xmlns:ma14="http://schemas.microsoft.com/office/mac/drawingml/2011/main" val="1"/>
            </a:ext>
          </a:extLst>
        </p:spPr>
        <p:txBody>
          <a:bodyPr/>
          <a:lstStyle/>
          <a:p>
            <a:endParaRPr lang="en-US" altLang="zh-CN" dirty="0"/>
          </a:p>
        </p:txBody>
      </p:sp>
    </p:spTree>
    <p:extLst>
      <p:ext uri="{BB962C8B-B14F-4D97-AF65-F5344CB8AC3E}">
        <p14:creationId xmlns:p14="http://schemas.microsoft.com/office/powerpoint/2010/main" val="349296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could create helper threads entirely in software, essentially at the granularity of a block, with special kernels just for helper threads and this would be great because now we don’t need any modifications to hardware. However, there are some drawbacks. The SW cannot control the scheduling and execution of threads at a finer granularities than a block.  This means that we cannot control threads at a fine granularity. Since these threads are run independently of each other, synchronizing the execution of the helper threads and regular threads.   Not aware of architectural events as well as the runtime behavior of the program. </a:t>
            </a:r>
          </a:p>
          <a:p>
            <a:endParaRPr lang="en-US" baseline="0" dirty="0" smtClean="0"/>
          </a:p>
          <a:p>
            <a:endParaRPr lang="en-US" baseline="0" dirty="0" smtClean="0"/>
          </a:p>
          <a:p>
            <a:r>
              <a:rPr lang="en-US" baseline="0" dirty="0" smtClean="0"/>
              <a:t>A hardware only approach at the granularity of a warp could potentially provide fine-grained control over the management of helper threads however, providing contexts for execution would be tricky and enabling data communication and synchronization would be difficult and I’ll talk about why in a minute.  </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22</a:t>
            </a:fld>
            <a:endParaRPr lang="en-US"/>
          </a:p>
        </p:txBody>
      </p:sp>
    </p:spTree>
    <p:extLst>
      <p:ext uri="{BB962C8B-B14F-4D97-AF65-F5344CB8AC3E}">
        <p14:creationId xmlns:p14="http://schemas.microsoft.com/office/powerpoint/2010/main" val="529747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24</a:t>
            </a:fld>
            <a:endParaRPr lang="en-US"/>
          </a:p>
        </p:txBody>
      </p:sp>
    </p:spTree>
    <p:extLst>
      <p:ext uri="{BB962C8B-B14F-4D97-AF65-F5344CB8AC3E}">
        <p14:creationId xmlns:p14="http://schemas.microsoft.com/office/powerpoint/2010/main" val="1565426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we’ve seen how CABA is implemented,</a:t>
            </a:r>
            <a:r>
              <a:rPr lang="en-US" baseline="0" dirty="0" smtClean="0"/>
              <a:t> how can we use it? </a:t>
            </a:r>
          </a:p>
          <a:p>
            <a:r>
              <a:rPr lang="en-US" baseline="0" dirty="0" smtClean="0"/>
              <a:t>Some of the applications that could be enabled with CABA include….</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25</a:t>
            </a:fld>
            <a:endParaRPr lang="en-US"/>
          </a:p>
        </p:txBody>
      </p:sp>
    </p:spTree>
    <p:extLst>
      <p:ext uri="{BB962C8B-B14F-4D97-AF65-F5344CB8AC3E}">
        <p14:creationId xmlns:p14="http://schemas.microsoft.com/office/powerpoint/2010/main" val="8004297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Recall </a:t>
            </a:r>
            <a:r>
              <a:rPr lang="en-US" baseline="0" dirty="0" smtClean="0"/>
              <a:t>that one of the source of inefficiency In utilizing resources is the memory bandwidth bottleneck. </a:t>
            </a:r>
          </a:p>
          <a:p>
            <a:r>
              <a:rPr lang="en-US" baseline="0" dirty="0" smtClean="0"/>
              <a:t>Data compression is a technique that can help alleviate this bottleneck by transmitting data in a more condensed form. </a:t>
            </a:r>
          </a:p>
          <a:p>
            <a:pPr marL="0" marR="0" indent="0" algn="l" defTabSz="914400" rtl="0" eaLnBrk="1" fontAlgn="auto" latinLnBrk="0" hangingPunct="1">
              <a:lnSpc>
                <a:spcPct val="100000"/>
              </a:lnSpc>
              <a:spcBef>
                <a:spcPts val="0"/>
              </a:spcBef>
              <a:spcAft>
                <a:spcPts val="0"/>
              </a:spcAft>
              <a:buClrTx/>
              <a:buSzTx/>
              <a:buFontTx/>
              <a:buNone/>
              <a:tabLst/>
              <a:defRPr/>
            </a:pPr>
            <a:r>
              <a:rPr lang="en-US" i="0" dirty="0" smtClean="0"/>
              <a:t>In bandwidth-constrained workloads, </a:t>
            </a:r>
            <a:r>
              <a:rPr lang="en-US" b="1" i="0" dirty="0" smtClean="0"/>
              <a:t>idle compute pipelines </a:t>
            </a:r>
            <a:r>
              <a:rPr lang="en-US" i="0" dirty="0" smtClean="0"/>
              <a:t>offer an opportunity to enable data compression with CABA.</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26</a:t>
            </a:fld>
            <a:endParaRPr lang="en-US"/>
          </a:p>
        </p:txBody>
      </p:sp>
    </p:spTree>
    <p:extLst>
      <p:ext uri="{BB962C8B-B14F-4D97-AF65-F5344CB8AC3E}">
        <p14:creationId xmlns:p14="http://schemas.microsoft.com/office/powerpoint/2010/main" val="529714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a:t>
            </a:r>
            <a:r>
              <a:rPr lang="en-US" baseline="0" dirty="0" smtClean="0"/>
              <a:t> perform data compression with CABA we use assist.</a:t>
            </a:r>
            <a:endParaRPr lang="en-US" dirty="0" smtClean="0"/>
          </a:p>
          <a:p>
            <a:r>
              <a:rPr lang="en-US" dirty="0" smtClean="0"/>
              <a:t>One of the nice things about using assist warps is that</a:t>
            </a:r>
            <a:r>
              <a:rPr lang="en-US" baseline="0" dirty="0" smtClean="0"/>
              <a:t> unlike a hardware based mechanism, we are tied down to using only one compression algorithm, CABA enables flexibility in algorithm choice. We actually studied three different compression algorithms which we detail in the paper, but an example of a compression algorithm that is amenable with CABA is BDI, because it easily:</a:t>
            </a:r>
          </a:p>
          <a:p>
            <a:endParaRPr lang="en-US" baseline="0" dirty="0" smtClean="0"/>
          </a:p>
          <a:p>
            <a:r>
              <a:rPr lang="en-US" baseline="0" dirty="0" smtClean="0"/>
              <a:t>We use BDI for this reason for our primary evaluations.</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27</a:t>
            </a:fld>
            <a:endParaRPr lang="en-US"/>
          </a:p>
        </p:txBody>
      </p:sp>
    </p:spTree>
    <p:extLst>
      <p:ext uri="{BB962C8B-B14F-4D97-AF65-F5344CB8AC3E}">
        <p14:creationId xmlns:p14="http://schemas.microsoft.com/office/powerpoint/2010/main" val="14788772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28</a:t>
            </a:fld>
            <a:endParaRPr lang="en-US"/>
          </a:p>
        </p:txBody>
      </p:sp>
    </p:spTree>
    <p:extLst>
      <p:ext uri="{BB962C8B-B14F-4D97-AF65-F5344CB8AC3E}">
        <p14:creationId xmlns:p14="http://schemas.microsoft.com/office/powerpoint/2010/main" val="15334367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29</a:t>
            </a:fld>
            <a:endParaRPr lang="en-US"/>
          </a:p>
        </p:txBody>
      </p:sp>
    </p:spTree>
    <p:extLst>
      <p:ext uri="{BB962C8B-B14F-4D97-AF65-F5344CB8AC3E}">
        <p14:creationId xmlns:p14="http://schemas.microsoft.com/office/powerpoint/2010/main" val="1774453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0" i="0" u="none" strike="noStrike" kern="1200" baseline="0" dirty="0" smtClean="0">
                <a:solidFill>
                  <a:schemeClr val="tx1"/>
                </a:solidFill>
                <a:latin typeface="+mn-lt"/>
                <a:ea typeface="+mn-ea"/>
                <a:cs typeface="+mn-cs"/>
              </a:rPr>
              <a:t>Here we show the impact on performance of using CABA to perform data compression. The Y-axis depicts the performance normalized to a baseline system with no compression.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CABA provides a performance improvement of as much as 2.7X and on average a 41% improvement in performance.</a:t>
            </a:r>
          </a:p>
          <a:p>
            <a:pPr marL="0" indent="0">
              <a:buNone/>
            </a:pPr>
            <a:r>
              <a:rPr lang="en-US" sz="1200" b="0" i="0" u="none" strike="noStrike" kern="1200" baseline="0" dirty="0" smtClean="0">
                <a:solidFill>
                  <a:schemeClr val="tx1"/>
                </a:solidFill>
                <a:latin typeface="+mn-lt"/>
                <a:ea typeface="+mn-ea"/>
                <a:cs typeface="+mn-cs"/>
              </a:rPr>
              <a:t>We also study a no-overhead design where we retain the benefits of compression while incurring none of the overheads of actually </a:t>
            </a:r>
            <a:r>
              <a:rPr lang="en-US" sz="1200" b="0" i="0" u="none" strike="noStrike" kern="1200" baseline="0" dirty="0" err="1" smtClean="0">
                <a:solidFill>
                  <a:schemeClr val="tx1"/>
                </a:solidFill>
                <a:latin typeface="+mn-lt"/>
                <a:ea typeface="+mn-ea"/>
                <a:cs typeface="+mn-cs"/>
              </a:rPr>
              <a:t>perfrming</a:t>
            </a:r>
            <a:r>
              <a:rPr lang="en-US" sz="1200" b="0" i="0" u="none" strike="noStrike" kern="1200" baseline="0" dirty="0" smtClean="0">
                <a:solidFill>
                  <a:schemeClr val="tx1"/>
                </a:solidFill>
                <a:latin typeface="+mn-lt"/>
                <a:ea typeface="+mn-ea"/>
                <a:cs typeface="+mn-cs"/>
              </a:rPr>
              <a:t> the compression and 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find that CABA loses only 3% on average in comparison to the no-overhead design, because of the existence of idle cycles to perform the compression/decompression..</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We see in some cases that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r>
              <a:rPr lang="en-US" sz="1200" b="0" i="0" u="none" strike="noStrike" kern="1200" baseline="0" dirty="0" smtClean="0">
                <a:solidFill>
                  <a:schemeClr val="tx1"/>
                </a:solidFill>
                <a:latin typeface="+mn-lt"/>
                <a:ea typeface="+mn-ea"/>
                <a:cs typeface="+mn-cs"/>
              </a:rPr>
              <a:t>For all of our memory bound compressible applications we see that the performance benefits from CABA always outweigh the assist warp overhead. </a:t>
            </a:r>
          </a:p>
          <a:p>
            <a:pPr marL="0" indent="0">
              <a:buNone/>
            </a:pPr>
            <a:endParaRPr lang="en-US" sz="1200" b="0" i="0" u="none" strike="noStrike" kern="1200" baseline="0" dirty="0" smtClean="0">
              <a:solidFill>
                <a:schemeClr val="tx1"/>
              </a:solidFill>
              <a:latin typeface="+mn-lt"/>
              <a:ea typeface="+mn-ea"/>
              <a:cs typeface="+mn-cs"/>
            </a:endParaRPr>
          </a:p>
          <a:p>
            <a:pPr marL="0" indent="0">
              <a:buNone/>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CABA- BDI refers to the design with CABA using the BDI. We find the CABA-BDI provides a 41% improvement in performance over baseline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then evaluate an ideal design with none of the overheads of compression. We find that CABA loses only 3% in performance in comparison to the ideal case. </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We also compare with a previously proposed hardware-based memory bandwidth compression design that involves compressing only for memory bandwidth. We find that CABA performs 9% better and this is because of significant benefits from compressing the on-chip interconnect traffic as well</a:t>
            </a:r>
          </a:p>
          <a:p>
            <a:pPr marL="171450" indent="-171450">
              <a:buFont typeface="Arial" pitchFamily="34" charset="0"/>
              <a:buChar char="•"/>
            </a:pPr>
            <a:r>
              <a:rPr lang="en-US" sz="1200" b="0" i="0" u="none" strike="noStrike" kern="1200" baseline="0" dirty="0" smtClean="0">
                <a:solidFill>
                  <a:schemeClr val="tx1"/>
                </a:solidFill>
                <a:latin typeface="+mn-lt"/>
                <a:ea typeface="+mn-ea"/>
                <a:cs typeface="+mn-cs"/>
              </a:rPr>
              <a:t>Finally we compare with a dedicated hardware design that compresses both at the interconnect as well as at the memory and find that on average CABA only performs about 2% worse than the hardware based design. This is because of the existence of sufficient idle time in most case to effectively execute assist warps to perform the compression. </a:t>
            </a: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171450" indent="-171450">
              <a:buFont typeface="Arial" pitchFamily="34" charset="0"/>
              <a:buChar char="•"/>
            </a:pPr>
            <a:endParaRPr lang="en-US" sz="1200" b="0" i="0" u="none" strike="noStrike" kern="1200" baseline="0" dirty="0" smtClean="0">
              <a:solidFill>
                <a:schemeClr val="tx1"/>
              </a:solidFill>
              <a:latin typeface="+mn-lt"/>
              <a:ea typeface="+mn-ea"/>
              <a:cs typeface="+mn-cs"/>
            </a:endParaRPr>
          </a:p>
          <a:p>
            <a:pPr marL="228600" indent="-228600">
              <a:buAutoNum type="arabicPeriod"/>
            </a:pPr>
            <a:r>
              <a:rPr lang="en-US" sz="1200" b="0" i="0" u="none" strike="noStrike" kern="1200" baseline="0" dirty="0" smtClean="0">
                <a:solidFill>
                  <a:schemeClr val="tx1"/>
                </a:solidFill>
                <a:latin typeface="+mn-lt"/>
                <a:ea typeface="+mn-ea"/>
                <a:cs typeface="+mn-cs"/>
              </a:rPr>
              <a:t>CABA-BDI provides a 41.7% average improvement</a:t>
            </a:r>
          </a:p>
          <a:p>
            <a:pPr marL="228600" indent="-228600">
              <a:buAutoNum type="arabicPeriod"/>
            </a:pPr>
            <a:r>
              <a:rPr lang="en-US" sz="1200" b="0" i="0" u="none" strike="noStrike" kern="1200" baseline="0" dirty="0" smtClean="0">
                <a:solidFill>
                  <a:schemeClr val="tx1"/>
                </a:solidFill>
                <a:latin typeface="+mn-lt"/>
                <a:ea typeface="+mn-ea"/>
                <a:cs typeface="+mn-cs"/>
              </a:rPr>
              <a:t>Only 2.8% less than the ideal case (Ideal-BDI) with none of the overheads associated with CABA</a:t>
            </a:r>
          </a:p>
          <a:p>
            <a:r>
              <a:rPr lang="en-US" sz="1200" b="0" i="0" u="none" strike="noStrike" kern="1200" baseline="0" dirty="0" smtClean="0">
                <a:solidFill>
                  <a:schemeClr val="tx1"/>
                </a:solidFill>
                <a:latin typeface="+mn-lt"/>
                <a:ea typeface="+mn-ea"/>
                <a:cs typeface="+mn-cs"/>
              </a:rPr>
              <a:t>CABA-BDI’s performance</a:t>
            </a:r>
          </a:p>
          <a:p>
            <a:r>
              <a:rPr lang="en-US" sz="1200" b="0" i="0" u="none" strike="noStrike" kern="1200" baseline="0" dirty="0" smtClean="0">
                <a:solidFill>
                  <a:schemeClr val="tx1"/>
                </a:solidFill>
                <a:latin typeface="+mn-lt"/>
                <a:ea typeface="+mn-ea"/>
                <a:cs typeface="+mn-cs"/>
              </a:rPr>
              <a:t>3. 9.9% better than the previous hardware-based memory bandwidth compression design (HW-BDI-Mem)</a:t>
            </a:r>
          </a:p>
          <a:p>
            <a:r>
              <a:rPr lang="en-US" sz="1200" b="0" i="0" u="none" strike="noStrike" kern="1200" baseline="0" dirty="0" smtClean="0">
                <a:solidFill>
                  <a:schemeClr val="tx1"/>
                </a:solidFill>
                <a:latin typeface="+mn-lt"/>
                <a:ea typeface="+mn-ea"/>
                <a:cs typeface="+mn-cs"/>
              </a:rPr>
              <a:t>4. 1.6% worse than the purely hardware-based design (HW-BDI) that</a:t>
            </a:r>
          </a:p>
          <a:p>
            <a:r>
              <a:rPr lang="en-US" sz="1200" b="0" i="0" u="none" strike="noStrike" kern="1200" baseline="0" dirty="0" smtClean="0">
                <a:solidFill>
                  <a:schemeClr val="tx1"/>
                </a:solidFill>
                <a:latin typeface="+mn-lt"/>
                <a:ea typeface="+mn-ea"/>
                <a:cs typeface="+mn-cs"/>
              </a:rPr>
              <a:t>performs both interconnect and memory bandwidth compression.</a:t>
            </a:r>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30</a:t>
            </a:fld>
            <a:endParaRPr lang="en-US"/>
          </a:p>
        </p:txBody>
      </p:sp>
    </p:spTree>
    <p:extLst>
      <p:ext uri="{BB962C8B-B14F-4D97-AF65-F5344CB8AC3E}">
        <p14:creationId xmlns:p14="http://schemas.microsoft.com/office/powerpoint/2010/main" val="1823567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look at why we are able to achieve this speedup in performance. Here we show the memory bandwidth utilization for our different designs. We see that in most workloads the performance benefits correlate with reduction in the utilization of memory bandwidth. Data compression reduces the traffic and hence the contention in the DRAM channels and hence reduces the overall utilization. We see a drop in utilization from on average form 53% to 35% and this helps alleviate the memory bandwidth bottleneck. </a:t>
            </a:r>
          </a:p>
          <a:p>
            <a:endParaRPr lang="en-US" baseline="0" dirty="0" smtClean="0"/>
          </a:p>
          <a:p>
            <a:r>
              <a:rPr lang="en-US" baseline="0" dirty="0" smtClean="0"/>
              <a:t>REMOVE NO-OVERHEAD </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ACE93FB-9CD4-4352-B173-B3EF0817C49C}" type="slidenum">
              <a:rPr lang="en-US" smtClean="0"/>
              <a:pPr/>
              <a:t>31</a:t>
            </a:fld>
            <a:endParaRPr lang="en-US"/>
          </a:p>
        </p:txBody>
      </p:sp>
    </p:spTree>
    <p:extLst>
      <p:ext uri="{BB962C8B-B14F-4D97-AF65-F5344CB8AC3E}">
        <p14:creationId xmlns:p14="http://schemas.microsoft.com/office/powerpoint/2010/main" val="4074947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 me conclude:</a:t>
            </a:r>
          </a:p>
          <a:p>
            <a:endParaRPr lang="en-US" dirty="0" smtClean="0"/>
          </a:p>
          <a:p>
            <a:r>
              <a:rPr lang="en-US" dirty="0" smtClean="0"/>
              <a:t>We</a:t>
            </a:r>
            <a:r>
              <a:rPr lang="en-US" baseline="0" dirty="0" smtClean="0"/>
              <a:t> make the observation that bottlenecks in executions and imbalances in resource requirements leave different resources in the GPU idle.</a:t>
            </a:r>
          </a:p>
          <a:p>
            <a:r>
              <a:rPr lang="en-US" baseline="0" dirty="0" smtClean="0"/>
              <a:t>For example the memory bandwidth bottleneck leaves the cores idle while the threads are waiting for data to return from memory.</a:t>
            </a:r>
          </a:p>
          <a:p>
            <a:r>
              <a:rPr lang="en-US" baseline="0" dirty="0" smtClean="0"/>
              <a:t>Our goal is to employ underutilized GPU resources to accelerate different bottlenecks in execution.</a:t>
            </a:r>
          </a:p>
          <a:p>
            <a:r>
              <a:rPr lang="en-US" baseline="0" dirty="0" smtClean="0"/>
              <a:t>To this end, we introduce a new flexible framework to enable helper threading in GPUs that we call CABA.</a:t>
            </a:r>
          </a:p>
          <a:p>
            <a:r>
              <a:rPr lang="en-US" baseline="0" dirty="0" smtClean="0"/>
              <a:t>We then apply this framework to enable flexible data compression to the memory bandwidth bottleneck.</a:t>
            </a:r>
          </a:p>
          <a:p>
            <a:r>
              <a:rPr lang="en-US" baseline="0" dirty="0" smtClean="0"/>
              <a:t>However, CABA is a general framework that we believe can have many other uses like prefetching and </a:t>
            </a:r>
            <a:r>
              <a:rPr lang="en-US" baseline="0" dirty="0" err="1" smtClean="0"/>
              <a:t>memoization</a:t>
            </a:r>
            <a:r>
              <a:rPr lang="en-US" baseline="0" dirty="0" smtClean="0"/>
              <a:t>.</a:t>
            </a:r>
          </a:p>
          <a:p>
            <a:r>
              <a:rPr lang="en-US" dirty="0" smtClean="0"/>
              <a:t>We find</a:t>
            </a:r>
            <a:r>
              <a:rPr lang="en-US" baseline="0" dirty="0" smtClean="0"/>
              <a:t> that CABA is provides a 42% performance improvement when used to implement data compression. </a:t>
            </a:r>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80F03180-34AC-4716-85F0-B91B63342E95}" type="slidenum">
              <a:rPr lang="en-US" smtClean="0"/>
              <a:pPr/>
              <a:t>32</a:t>
            </a:fld>
            <a:endParaRPr lang="en-US"/>
          </a:p>
        </p:txBody>
      </p:sp>
    </p:spTree>
    <p:extLst>
      <p:ext uri="{BB962C8B-B14F-4D97-AF65-F5344CB8AC3E}">
        <p14:creationId xmlns:p14="http://schemas.microsoft.com/office/powerpoint/2010/main" val="877818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9367486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33</a:t>
            </a:fld>
            <a:endParaRPr lang="en-US"/>
          </a:p>
        </p:txBody>
      </p:sp>
    </p:spTree>
    <p:extLst>
      <p:ext uri="{BB962C8B-B14F-4D97-AF65-F5344CB8AC3E}">
        <p14:creationId xmlns:p14="http://schemas.microsoft.com/office/powerpoint/2010/main" val="1984571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34</a:t>
            </a:fld>
            <a:endParaRPr lang="en-US"/>
          </a:p>
        </p:txBody>
      </p:sp>
    </p:spTree>
    <p:extLst>
      <p:ext uri="{BB962C8B-B14F-4D97-AF65-F5344CB8AC3E}">
        <p14:creationId xmlns:p14="http://schemas.microsoft.com/office/powerpoint/2010/main" val="16811859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we know</a:t>
            </a:r>
            <a:r>
              <a:rPr lang="en-US" baseline="0" dirty="0" smtClean="0"/>
              <a:t> GPU are scaling both in terms of number of CUDA cores as well peak DRAM</a:t>
            </a:r>
          </a:p>
          <a:p>
            <a:r>
              <a:rPr lang="en-US" baseline="0" dirty="0" smtClean="0"/>
              <a:t>Bandwidth. For example, the latest NVIDIA GPU GTX 980 has more than 2000 cores. </a:t>
            </a:r>
          </a:p>
          <a:p>
            <a:r>
              <a:rPr lang="en-US" baseline="0" dirty="0" smtClean="0"/>
              <a:t>Given such powerful GPUs, the question is -- Are we “still” using them efficiently?</a:t>
            </a:r>
          </a:p>
        </p:txBody>
      </p:sp>
    </p:spTree>
    <p:extLst>
      <p:ext uri="{BB962C8B-B14F-4D97-AF65-F5344CB8AC3E}">
        <p14:creationId xmlns:p14="http://schemas.microsoft.com/office/powerpoint/2010/main" val="16366441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36</a:t>
            </a:fld>
            <a:endParaRPr lang="en-US"/>
          </a:p>
        </p:txBody>
      </p:sp>
    </p:spTree>
    <p:extLst>
      <p:ext uri="{BB962C8B-B14F-4D97-AF65-F5344CB8AC3E}">
        <p14:creationId xmlns:p14="http://schemas.microsoft.com/office/powerpoint/2010/main" val="1437918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329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79622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GUPS</a:t>
            </a:r>
            <a:r>
              <a:rPr lang="en-US" baseline="0" dirty="0" smtClean="0"/>
              <a:t> degradation is less</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40</a:t>
            </a:fld>
            <a:endParaRPr lang="en-US" dirty="0"/>
          </a:p>
        </p:txBody>
      </p:sp>
    </p:spTree>
    <p:extLst>
      <p:ext uri="{BB962C8B-B14F-4D97-AF65-F5344CB8AC3E}">
        <p14:creationId xmlns:p14="http://schemas.microsoft.com/office/powerpoint/2010/main" val="371983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smtClean="0"/>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43</a:t>
            </a:fld>
            <a:endParaRPr lang="en-US" dirty="0"/>
          </a:p>
        </p:txBody>
      </p:sp>
    </p:spTree>
    <p:extLst>
      <p:ext uri="{BB962C8B-B14F-4D97-AF65-F5344CB8AC3E}">
        <p14:creationId xmlns:p14="http://schemas.microsoft.com/office/powerpoint/2010/main" val="331581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Consistent</a:t>
            </a:r>
            <a:r>
              <a:rPr lang="en-US" baseline="0" dirty="0" smtClean="0"/>
              <a:t> with that fact that priortizing a job with least attained service would lead to a schedule that also prefers jobs with shortest</a:t>
            </a:r>
          </a:p>
          <a:p>
            <a:r>
              <a:rPr lang="en-US" baseline="0" dirty="0" smtClean="0"/>
              <a:t>Processing Remaining time, which is the best way to improve system throughput (jobs/sec)</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44</a:t>
            </a:fld>
            <a:endParaRPr lang="en-US" dirty="0"/>
          </a:p>
        </p:txBody>
      </p:sp>
    </p:spTree>
    <p:extLst>
      <p:ext uri="{BB962C8B-B14F-4D97-AF65-F5344CB8AC3E}">
        <p14:creationId xmlns:p14="http://schemas.microsoft.com/office/powerpoint/2010/main" val="17813745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46</a:t>
            </a:fld>
            <a:endParaRPr lang="en-US"/>
          </a:p>
        </p:txBody>
      </p:sp>
    </p:spTree>
    <p:extLst>
      <p:ext uri="{BB962C8B-B14F-4D97-AF65-F5344CB8AC3E}">
        <p14:creationId xmlns:p14="http://schemas.microsoft.com/office/powerpoint/2010/main" val="13962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002118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WARP_SIZE </a:t>
            </a:r>
          </a:p>
        </p:txBody>
      </p:sp>
    </p:spTree>
    <p:extLst>
      <p:ext uri="{BB962C8B-B14F-4D97-AF65-F5344CB8AC3E}">
        <p14:creationId xmlns:p14="http://schemas.microsoft.com/office/powerpoint/2010/main" val="17387253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5179484" y="6513910"/>
            <a:ext cx="3962400" cy="342900"/>
          </a:xfrm>
          <a:prstGeom prst="rect">
            <a:avLst/>
          </a:prstGeom>
        </p:spPr>
        <p:txBody>
          <a:bodyPr/>
          <a:lstStyle/>
          <a:p>
            <a:pPr>
              <a:defRPr/>
            </a:pPr>
            <a:fld id="{AB2DD43E-DB87-4654-8BF5-31CE5D2042F4}" type="slidenum">
              <a:rPr lang="en-US" smtClean="0"/>
              <a:pPr>
                <a:defRPr/>
              </a:pPr>
              <a:t>48</a:t>
            </a:fld>
            <a:endParaRPr lang="en-US"/>
          </a:p>
        </p:txBody>
      </p:sp>
    </p:spTree>
    <p:extLst>
      <p:ext uri="{BB962C8B-B14F-4D97-AF65-F5344CB8AC3E}">
        <p14:creationId xmlns:p14="http://schemas.microsoft.com/office/powerpoint/2010/main" val="18168467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xfrm>
            <a:off x="1371600" y="1143000"/>
            <a:ext cx="4114800" cy="3086100"/>
          </a:xfrm>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WARP_SIZE </a:t>
            </a:r>
          </a:p>
        </p:txBody>
      </p:sp>
    </p:spTree>
    <p:extLst>
      <p:ext uri="{BB962C8B-B14F-4D97-AF65-F5344CB8AC3E}">
        <p14:creationId xmlns:p14="http://schemas.microsoft.com/office/powerpoint/2010/main" val="15166818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xfrm>
            <a:off x="3884613" y="8685213"/>
            <a:ext cx="2971800" cy="457200"/>
          </a:xfrm>
          <a:prstGeom prst="rect">
            <a:avLst/>
          </a:prstGeom>
        </p:spPr>
        <p:txBody>
          <a:bodyPr/>
          <a:lstStyle/>
          <a:p>
            <a:fld id="{25C11D58-DE23-ED49-8B91-7C86A6D334D0}" type="slidenum">
              <a:rPr lang="en-US"/>
              <a:pPr/>
              <a:t>51</a:t>
            </a:fld>
            <a:endParaRPr lang="en-US"/>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marL="228600" indent="-228600"/>
            <a:endParaRPr lang="en-CA">
              <a:latin typeface="Times"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3170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a:noFill/>
          <a:ln/>
        </p:spPr>
        <p:txBody>
          <a:bodyPr/>
          <a:lstStyle/>
          <a:p>
            <a:r>
              <a:rPr lang="en-US" smtClean="0">
                <a:latin typeface="Arial" pitchFamily="-65" charset="0"/>
                <a:ea typeface="ＭＳ Ｐゴシック" pitchFamily="-65" charset="-128"/>
                <a:cs typeface="ＭＳ Ｐゴシック" pitchFamily="-65" charset="-128"/>
              </a:rPr>
              <a:t>Multiple warps interleave execution in core to hide pipeline/memory latency</a:t>
            </a:r>
          </a:p>
          <a:p>
            <a:r>
              <a:rPr lang="en-US" smtClean="0">
                <a:latin typeface="Arial" pitchFamily="-65" charset="0"/>
                <a:ea typeface="ＭＳ Ｐゴシック" pitchFamily="-65" charset="-128"/>
                <a:cs typeface="ＭＳ Ｐゴシック" pitchFamily="-65" charset="-128"/>
              </a:rPr>
              <a:t>Breaks up the “static warps”, pack the threads running this instruction into fewer warps to improve efficiency</a:t>
            </a:r>
          </a:p>
          <a:p>
            <a:endParaRPr lang="en-US" smtClean="0">
              <a:latin typeface="Arial" pitchFamily="-65" charset="0"/>
              <a:ea typeface="ＭＳ Ｐゴシック" pitchFamily="-65" charset="-128"/>
              <a:cs typeface="ＭＳ Ｐゴシック" pitchFamily="-65" charset="-128"/>
            </a:endParaRPr>
          </a:p>
          <a:p>
            <a:r>
              <a:rPr lang="en-US" smtClean="0">
                <a:latin typeface="Arial" pitchFamily="-65" charset="0"/>
                <a:ea typeface="ＭＳ Ｐゴシック" pitchFamily="-65" charset="-128"/>
                <a:cs typeface="ＭＳ Ｐゴシック" pitchFamily="-65" charset="-128"/>
              </a:rPr>
              <a:t>How should we decide which threads to pack together?</a:t>
            </a:r>
          </a:p>
          <a:p>
            <a:endParaRPr lang="en-US" smtClean="0">
              <a:latin typeface="Arial" pitchFamily="-65" charset="0"/>
              <a:ea typeface="ＭＳ Ｐゴシック" pitchFamily="-65" charset="-128"/>
              <a:cs typeface="ＭＳ Ｐゴシック" pitchFamily="-65" charset="-128"/>
            </a:endParaRPr>
          </a:p>
          <a:p>
            <a:endParaRPr lang="en-US" smtClean="0">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9064378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C626D602-4D8A-434D-88FD-456A638A2D8C}" type="slidenum">
              <a:rPr lang="en-US"/>
              <a:pPr/>
              <a:t>54</a:t>
            </a:fld>
            <a:endParaRPr lang="en-US"/>
          </a:p>
        </p:txBody>
      </p:sp>
      <p:sp>
        <p:nvSpPr>
          <p:cNvPr id="716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716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7029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r>
              <a:rPr lang="en-US" smtClean="0"/>
              <a:t>12:17 – 13:00 – 14:23</a:t>
            </a:r>
          </a:p>
        </p:txBody>
      </p:sp>
    </p:spTree>
    <p:extLst>
      <p:ext uri="{BB962C8B-B14F-4D97-AF65-F5344CB8AC3E}">
        <p14:creationId xmlns:p14="http://schemas.microsoft.com/office/powerpoint/2010/main" val="1747421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r>
              <a:rPr lang="en-US" smtClean="0"/>
              <a:t>14:23 – 16:15</a:t>
            </a:r>
          </a:p>
          <a:p>
            <a:r>
              <a:rPr lang="en-US" smtClean="0"/>
              <a:t>Coalesced Memory Access = Grouping individual word accesses from threads inside a warp into a wide access to a chunk of memory</a:t>
            </a:r>
          </a:p>
          <a:p>
            <a:r>
              <a:rPr lang="en-US" smtClean="0"/>
              <a:t>- Serviced by a single wide access</a:t>
            </a:r>
          </a:p>
        </p:txBody>
      </p:sp>
    </p:spTree>
    <p:extLst>
      <p:ext uri="{BB962C8B-B14F-4D97-AF65-F5344CB8AC3E}">
        <p14:creationId xmlns:p14="http://schemas.microsoft.com/office/powerpoint/2010/main" val="7329579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p:spPr>
        <p:txBody>
          <a:bodyPr/>
          <a:lstStyle/>
          <a:p>
            <a:r>
              <a:rPr lang="en-US" smtClean="0"/>
              <a:t>16:15 – 17:22</a:t>
            </a:r>
          </a:p>
          <a:p>
            <a:r>
              <a:rPr lang="en-US" smtClean="0"/>
              <a:t>A single thread in each warp branches off to fetch task for the rest of the warp. </a:t>
            </a:r>
          </a:p>
        </p:txBody>
      </p:sp>
    </p:spTree>
    <p:extLst>
      <p:ext uri="{BB962C8B-B14F-4D97-AF65-F5344CB8AC3E}">
        <p14:creationId xmlns:p14="http://schemas.microsoft.com/office/powerpoint/2010/main" val="20788930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r>
              <a:rPr lang="en-US" smtClean="0"/>
              <a:t>17:22 – 18:37</a:t>
            </a:r>
          </a:p>
        </p:txBody>
      </p:sp>
    </p:spTree>
    <p:extLst>
      <p:ext uri="{BB962C8B-B14F-4D97-AF65-F5344CB8AC3E}">
        <p14:creationId xmlns:p14="http://schemas.microsoft.com/office/powerpoint/2010/main" val="1136736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Bandwidth problem</a:t>
            </a:r>
          </a:p>
          <a:p>
            <a:r>
              <a:rPr lang="en-US" dirty="0" smtClean="0"/>
              <a:t>KMN </a:t>
            </a:r>
            <a:r>
              <a:rPr lang="en-US" dirty="0" err="1" smtClean="0">
                <a:sym typeface="Wingdings"/>
              </a:rPr>
              <a:t></a:t>
            </a:r>
            <a:r>
              <a:rPr lang="en-US" dirty="0" smtClean="0">
                <a:sym typeface="Wingdings"/>
              </a:rPr>
              <a:t> limited TLP</a:t>
            </a:r>
          </a:p>
          <a:p>
            <a:r>
              <a:rPr lang="en-US" dirty="0" smtClean="0">
                <a:sym typeface="Wingdings"/>
              </a:rPr>
              <a:t>FFT</a:t>
            </a:r>
            <a:r>
              <a:rPr lang="en-US" baseline="0" dirty="0" smtClean="0">
                <a:sym typeface="Wingdings"/>
              </a:rPr>
              <a:t> </a:t>
            </a:r>
            <a:r>
              <a:rPr lang="en-US" baseline="0" dirty="0" err="1" smtClean="0">
                <a:sym typeface="Wingdings"/>
              </a:rPr>
              <a:t></a:t>
            </a:r>
            <a:r>
              <a:rPr lang="en-US" baseline="0" dirty="0" smtClean="0">
                <a:sym typeface="Wingdings"/>
              </a:rPr>
              <a:t> </a:t>
            </a:r>
            <a:r>
              <a:rPr lang="en-US" baseline="0" dirty="0" err="1" smtClean="0">
                <a:sym typeface="Wingdings"/>
              </a:rPr>
              <a:t>limted</a:t>
            </a:r>
            <a:r>
              <a:rPr lang="en-US" baseline="0" dirty="0" smtClean="0">
                <a:sym typeface="Wingdings"/>
              </a:rPr>
              <a:t> TLP</a:t>
            </a:r>
          </a:p>
          <a:p>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6</a:t>
            </a:fld>
            <a:endParaRPr lang="en-US"/>
          </a:p>
        </p:txBody>
      </p:sp>
    </p:spTree>
    <p:extLst>
      <p:ext uri="{BB962C8B-B14F-4D97-AF65-F5344CB8AC3E}">
        <p14:creationId xmlns:p14="http://schemas.microsoft.com/office/powerpoint/2010/main" val="4241642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r>
              <a:rPr lang="en-US" smtClean="0"/>
              <a:t>18:37 – 20:03</a:t>
            </a:r>
          </a:p>
        </p:txBody>
      </p:sp>
    </p:spTree>
    <p:extLst>
      <p:ext uri="{BB962C8B-B14F-4D97-AF65-F5344CB8AC3E}">
        <p14:creationId xmlns:p14="http://schemas.microsoft.com/office/powerpoint/2010/main" val="8520051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r>
              <a:rPr lang="en-US" smtClean="0"/>
              <a:t>20:03 – 21:45</a:t>
            </a:r>
          </a:p>
          <a:p>
            <a:r>
              <a:rPr lang="en-US" smtClean="0"/>
              <a:t>Here is the same example as before with the block-wide stack. </a:t>
            </a:r>
          </a:p>
          <a:p>
            <a:r>
              <a:rPr lang="en-US" smtClean="0"/>
              <a:t>Clarify that in HW, the active threads are represented as a block-wide active mask. </a:t>
            </a:r>
          </a:p>
        </p:txBody>
      </p:sp>
    </p:spTree>
    <p:extLst>
      <p:ext uri="{BB962C8B-B14F-4D97-AF65-F5344CB8AC3E}">
        <p14:creationId xmlns:p14="http://schemas.microsoft.com/office/powerpoint/2010/main" val="5581259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p:spPr>
        <p:txBody>
          <a:bodyPr/>
          <a:lstStyle/>
          <a:p>
            <a:r>
              <a:rPr lang="en-US" smtClean="0"/>
              <a:t>26:53 – 27:50</a:t>
            </a:r>
          </a:p>
          <a:p>
            <a:r>
              <a:rPr lang="en-US" smtClean="0"/>
              <a:t>We group our benchmarks according to how much they suffer from branch divergence in the first place. </a:t>
            </a:r>
          </a:p>
        </p:txBody>
      </p:sp>
    </p:spTree>
    <p:extLst>
      <p:ext uri="{BB962C8B-B14F-4D97-AF65-F5344CB8AC3E}">
        <p14:creationId xmlns:p14="http://schemas.microsoft.com/office/powerpoint/2010/main" val="778687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Cache as bandwidth</a:t>
            </a:r>
            <a:r>
              <a:rPr lang="en-US" baseline="0" dirty="0" smtClean="0"/>
              <a:t> filter</a:t>
            </a:r>
          </a:p>
          <a:p>
            <a:r>
              <a:rPr lang="en-US" baseline="0" dirty="0" smtClean="0"/>
              <a:t>Unable to extract max parallelism</a:t>
            </a: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7</a:t>
            </a:fld>
            <a:endParaRPr lang="en-US"/>
          </a:p>
        </p:txBody>
      </p:sp>
    </p:spTree>
    <p:extLst>
      <p:ext uri="{BB962C8B-B14F-4D97-AF65-F5344CB8AC3E}">
        <p14:creationId xmlns:p14="http://schemas.microsoft.com/office/powerpoint/2010/main" val="93526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8</a:t>
            </a:fld>
            <a:endParaRPr lang="en-US" dirty="0"/>
          </a:p>
        </p:txBody>
      </p:sp>
    </p:spTree>
    <p:extLst>
      <p:ext uri="{BB962C8B-B14F-4D97-AF65-F5344CB8AC3E}">
        <p14:creationId xmlns:p14="http://schemas.microsoft.com/office/powerpoint/2010/main" val="66223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9</a:t>
            </a:fld>
            <a:endParaRPr lang="en-US" dirty="0"/>
          </a:p>
        </p:txBody>
      </p:sp>
    </p:spTree>
    <p:extLst>
      <p:ext uri="{BB962C8B-B14F-4D97-AF65-F5344CB8AC3E}">
        <p14:creationId xmlns:p14="http://schemas.microsoft.com/office/powerpoint/2010/main" val="3315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Round-robin</a:t>
            </a:r>
            <a:r>
              <a:rPr lang="en-US" baseline="0" dirty="0" smtClean="0"/>
              <a:t> (size = N/num_groups)</a:t>
            </a:r>
            <a:endParaRPr lang="en-US" dirty="0" smtClean="0"/>
          </a:p>
          <a:p>
            <a:endParaRPr lang="en-US" baseline="0" dirty="0" smtClean="0"/>
          </a:p>
        </p:txBody>
      </p:sp>
      <p:sp>
        <p:nvSpPr>
          <p:cNvPr id="4" name="Slide Number Placeholder 3"/>
          <p:cNvSpPr>
            <a:spLocks noGrp="1"/>
          </p:cNvSpPr>
          <p:nvPr>
            <p:ph type="sldNum" sz="quarter" idx="10"/>
          </p:nvPr>
        </p:nvSpPr>
        <p:spPr>
          <a:xfrm>
            <a:off x="5258615" y="6634538"/>
            <a:ext cx="4022937" cy="349250"/>
          </a:xfrm>
          <a:prstGeom prst="rect">
            <a:avLst/>
          </a:prstGeom>
        </p:spPr>
        <p:txBody>
          <a:bodyPr/>
          <a:lstStyle/>
          <a:p>
            <a:fld id="{AB959945-7217-484B-8E74-88DC87A74BB0}" type="slidenum">
              <a:rPr lang="en-US" smtClean="0"/>
              <a:pPr/>
              <a:t>10</a:t>
            </a:fld>
            <a:endParaRPr lang="en-US" dirty="0"/>
          </a:p>
        </p:txBody>
      </p:sp>
    </p:spTree>
    <p:extLst>
      <p:ext uri="{BB962C8B-B14F-4D97-AF65-F5344CB8AC3E}">
        <p14:creationId xmlns:p14="http://schemas.microsoft.com/office/powerpoint/2010/main" val="166829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6" name="Slide Number Placeholder 5"/>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04800"/>
            <a:ext cx="2038350" cy="30035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304800"/>
            <a:ext cx="5962650" cy="30035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533400" y="914400"/>
            <a:ext cx="8153400" cy="2393950"/>
          </a:xfrm>
        </p:spPr>
        <p:txBody>
          <a:bodyPr/>
          <a:lstStyle/>
          <a:p>
            <a:pPr lvl="0"/>
            <a:endParaRPr lang="en-US" noProof="0" smtClean="0"/>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8105265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5291" y="386081"/>
            <a:ext cx="8313420" cy="467179"/>
          </a:xfrm>
          <a:noFill/>
          <a:ln w="9525">
            <a:noFill/>
            <a:miter lim="800000"/>
            <a:headEnd/>
            <a:tailEnd/>
          </a:ln>
        </p:spPr>
        <p:txBody>
          <a:bodyPr vert="horz" wrap="square" lIns="91440" tIns="45720" rIns="91440" bIns="45720" numCol="1" anchor="t" anchorCtr="0" compatLnSpc="1">
            <a:prstTxWarp prst="textNoShape">
              <a:avLst/>
            </a:prstTxWarp>
            <a:spAutoFit/>
          </a:bodyPr>
          <a:lstStyle>
            <a:lvl1pPr>
              <a:defRPr lang="en-US" dirty="0">
                <a:solidFill>
                  <a:srgbClr val="76B900"/>
                </a:solidFill>
              </a:defRPr>
            </a:lvl1pPr>
          </a:lstStyle>
          <a:p>
            <a:pPr lvl="0"/>
            <a:r>
              <a:rPr lang="en-US" smtClean="0"/>
              <a:t>Click to edit Master title style</a:t>
            </a:r>
            <a:endParaRPr lang="en-US" dirty="0"/>
          </a:p>
        </p:txBody>
      </p:sp>
      <p:sp>
        <p:nvSpPr>
          <p:cNvPr id="3" name="Content Placeholder 2"/>
          <p:cNvSpPr>
            <a:spLocks noGrp="1"/>
          </p:cNvSpPr>
          <p:nvPr>
            <p:ph idx="1"/>
          </p:nvPr>
        </p:nvSpPr>
        <p:spPr>
          <a:xfrm>
            <a:off x="426504" y="1079501"/>
            <a:ext cx="8290560" cy="1118640"/>
          </a:xfrm>
          <a:noFill/>
          <a:ln w="9525">
            <a:noFill/>
            <a:miter lim="800000"/>
            <a:headEnd/>
            <a:tailEnd/>
          </a:ln>
        </p:spPr>
        <p:txBody>
          <a:bodyPr vert="horz" wrap="square" lIns="91440" tIns="45720" rIns="91440" bIns="45720" numCol="1" anchor="t" anchorCtr="0" compatLnSpc="1">
            <a:prstTxWarp prst="textNoShape">
              <a:avLst/>
            </a:prstTxWarp>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lvl3pPr>
          </a:lstStyle>
          <a:p>
            <a:pPr marL="315716" marR="0" lvl="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Edit Master text styles</a:t>
            </a:r>
          </a:p>
          <a:p>
            <a:pPr marL="315716" marR="0" lvl="1"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Second level</a:t>
            </a:r>
          </a:p>
          <a:p>
            <a:pPr marL="315716" marR="0" lvl="2"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a:pPr>
            <a:r>
              <a:rPr kumimoji="0" lang="en-US" sz="2223" b="0" i="0" u="none" strike="noStrike" kern="0" cap="none" spc="0" normalizeH="0" baseline="0" noProof="0" smtClean="0">
                <a:ln>
                  <a:noFill/>
                </a:ln>
                <a:solidFill>
                  <a:srgbClr val="6F6F6F"/>
                </a:solidFill>
                <a:effectLst/>
                <a:uLnTx/>
                <a:uFillTx/>
                <a:latin typeface="Arial" panose="020B0604020202020204" pitchFamily="34" charset="0"/>
                <a:cs typeface="Arial" panose="020B0604020202020204" pitchFamily="34" charset="0"/>
              </a:rPr>
              <a:t>Third level</a:t>
            </a:r>
          </a:p>
        </p:txBody>
      </p:sp>
    </p:spTree>
    <p:extLst>
      <p:ext uri="{BB962C8B-B14F-4D97-AF65-F5344CB8AC3E}">
        <p14:creationId xmlns:p14="http://schemas.microsoft.com/office/powerpoint/2010/main" val="1753946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76545875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63821614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61084360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47655254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extLst>
      <p:ext uri="{BB962C8B-B14F-4D97-AF65-F5344CB8AC3E}">
        <p14:creationId xmlns:p14="http://schemas.microsoft.com/office/powerpoint/2010/main" val="970293687"/>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28650" y="6356350"/>
            <a:ext cx="20574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97515048"/>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628650" y="6356350"/>
            <a:ext cx="20574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4053890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0"/>
            <a:ext cx="20574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56055241"/>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56458232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628650" y="6356350"/>
            <a:ext cx="20574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35231660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56567680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FD6FB8-7834-7D49-B54B-F715DBAE56F1}" type="slidenum">
              <a:rPr lang="en-US" smtClean="0"/>
              <a:t>‹#›</a:t>
            </a:fld>
            <a:endParaRPr lang="en-US"/>
          </a:p>
        </p:txBody>
      </p:sp>
    </p:spTree>
    <p:extLst>
      <p:ext uri="{BB962C8B-B14F-4D97-AF65-F5344CB8AC3E}">
        <p14:creationId xmlns:p14="http://schemas.microsoft.com/office/powerpoint/2010/main" val="1212951751"/>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20807241"/>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7637637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87873263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351829581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504837136"/>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4534769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1994442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209870296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9412670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251398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4D9223-CC43-4007-8255-F9F13EA03B73}" type="slidenum">
              <a:rPr lang="en-US" smtClean="0"/>
              <a:pPr/>
              <a:t>‹#›</a:t>
            </a:fld>
            <a:endParaRPr lang="en-US"/>
          </a:p>
        </p:txBody>
      </p:sp>
    </p:spTree>
    <p:extLst>
      <p:ext uri="{BB962C8B-B14F-4D97-AF65-F5344CB8AC3E}">
        <p14:creationId xmlns:p14="http://schemas.microsoft.com/office/powerpoint/2010/main" val="1849277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86300" y="914400"/>
            <a:ext cx="4000500" cy="2393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p>
            <a:fld id="{5DE0CC70-9BD5-7543-A524-72E5137DC4FD}" type="slidenum">
              <a:rPr lang="en-US" smtClean="0"/>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7.xml"/><Relationship Id="rId12" Type="http://schemas.openxmlformats.org/officeDocument/2006/relationships/theme" Target="../theme/theme3.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9" Type="http://schemas.openxmlformats.org/officeDocument/2006/relationships/slideLayout" Target="../slideLayouts/slideLayout35.xml"/><Relationship Id="rId10"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533400" y="304800"/>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smtClean="0"/>
              <a:t>Title goes here</a:t>
            </a:r>
          </a:p>
        </p:txBody>
      </p:sp>
      <p:sp>
        <p:nvSpPr>
          <p:cNvPr id="5125" name="Rectangle 5"/>
          <p:cNvSpPr>
            <a:spLocks noGrp="1" noChangeArrowheads="1"/>
          </p:cNvSpPr>
          <p:nvPr>
            <p:ph type="body" idx="1"/>
          </p:nvPr>
        </p:nvSpPr>
        <p:spPr bwMode="auto">
          <a:xfrm>
            <a:off x="533400" y="914400"/>
            <a:ext cx="8153400" cy="239395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lvl="0"/>
            <a:r>
              <a:rPr lang="en-US" dirty="0" smtClean="0"/>
              <a:t>This is our 1st Level Bullet</a:t>
            </a:r>
          </a:p>
          <a:p>
            <a:pPr lvl="1"/>
            <a:r>
              <a:rPr lang="en-US" dirty="0" smtClean="0"/>
              <a:t>this is our 2nd level bullet</a:t>
            </a:r>
          </a:p>
          <a:p>
            <a:pPr lvl="2"/>
            <a:r>
              <a:rPr lang="en-US" dirty="0" smtClean="0"/>
              <a:t>this is our 3rd level bullet</a:t>
            </a:r>
          </a:p>
          <a:p>
            <a:pPr lvl="0"/>
            <a:r>
              <a:rPr lang="en-US" dirty="0" smtClean="0"/>
              <a:t>This is our next 1st Level Bullet</a:t>
            </a:r>
          </a:p>
          <a:p>
            <a:pPr lvl="1"/>
            <a:r>
              <a:rPr lang="en-US" dirty="0" smtClean="0"/>
              <a:t>this is our 2nd level bullet</a:t>
            </a:r>
          </a:p>
          <a:p>
            <a:pPr lvl="2"/>
            <a:r>
              <a:rPr lang="en-US" dirty="0" smtClean="0"/>
              <a:t>this is our 3rd level bullet</a:t>
            </a:r>
          </a:p>
        </p:txBody>
      </p:sp>
      <p:sp>
        <p:nvSpPr>
          <p:cNvPr id="1030" name="Line 6"/>
          <p:cNvSpPr>
            <a:spLocks noChangeShapeType="1"/>
          </p:cNvSpPr>
          <p:nvPr/>
        </p:nvSpPr>
        <p:spPr bwMode="auto">
          <a:xfrm>
            <a:off x="533400" y="685800"/>
            <a:ext cx="8153400" cy="0"/>
          </a:xfrm>
          <a:prstGeom prst="line">
            <a:avLst/>
          </a:prstGeom>
          <a:noFill/>
          <a:ln w="57150" cmpd="thickThin">
            <a:solidFill>
              <a:schemeClr val="accent2"/>
            </a:solidFill>
            <a:round/>
            <a:headEnd/>
            <a:tailEnd/>
          </a:ln>
          <a:effectLst/>
        </p:spPr>
        <p:txBody>
          <a:bodyPr wrap="none" anchor="ctr"/>
          <a:lstStyle/>
          <a:p>
            <a:pPr>
              <a:defRPr/>
            </a:pPr>
            <a:endParaRPr lang="en-US"/>
          </a:p>
        </p:txBody>
      </p:sp>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0CC70-9BD5-7543-A524-72E5137DC4F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2"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75" r:id="rId14"/>
    <p:sldLayoutId id="2147483688" r:id="rId15"/>
  </p:sldLayoutIdLst>
  <p:timing>
    <p:tnLst>
      <p:par>
        <p:cTn id="1" dur="indefinite" restart="never" nodeType="tmRoot"/>
      </p:par>
    </p:tnLst>
  </p:timing>
  <p:hf hdr="0" ftr="0" dt="0"/>
  <p:txStyles>
    <p:title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p:titleStyle>
    <p:bodyStyle>
      <a:lvl1pPr marL="287338" indent="-287338" algn="l" rtl="0" eaLnBrk="0" fontAlgn="base" hangingPunct="0">
        <a:lnSpc>
          <a:spcPct val="90000"/>
        </a:lnSpc>
        <a:spcBef>
          <a:spcPct val="65000"/>
        </a:spcBef>
        <a:spcAft>
          <a:spcPct val="0"/>
        </a:spcAft>
        <a:buClr>
          <a:schemeClr val="accent1"/>
        </a:buClr>
        <a:buSzPct val="75000"/>
        <a:buFont typeface="Wingdings" pitchFamily="2" charset="2"/>
        <a:buChar char="q"/>
        <a:defRPr sz="2400">
          <a:solidFill>
            <a:schemeClr val="tx1"/>
          </a:solidFill>
          <a:latin typeface="+mn-lt"/>
          <a:ea typeface="+mn-ea"/>
          <a:cs typeface="+mn-cs"/>
        </a:defRPr>
      </a:lvl1pPr>
      <a:lvl2pPr marL="741363" indent="-246063" algn="l" rtl="0" eaLnBrk="0" fontAlgn="base" hangingPunct="0">
        <a:lnSpc>
          <a:spcPct val="85000"/>
        </a:lnSpc>
        <a:spcBef>
          <a:spcPct val="40000"/>
        </a:spcBef>
        <a:spcAft>
          <a:spcPct val="0"/>
        </a:spcAft>
        <a:buClr>
          <a:schemeClr val="accent1"/>
        </a:buClr>
        <a:buSzPct val="75000"/>
        <a:buFont typeface="Monotype Sorts" pitchFamily="2" charset="2"/>
        <a:buChar char="l"/>
        <a:defRPr sz="2000">
          <a:solidFill>
            <a:schemeClr val="tx1"/>
          </a:solidFill>
          <a:latin typeface="+mn-lt"/>
        </a:defRPr>
      </a:lvl2pPr>
      <a:lvl3pPr marL="1146175" indent="-176213" algn="l" rtl="0" eaLnBrk="0" fontAlgn="base" hangingPunct="0">
        <a:lnSpc>
          <a:spcPct val="85000"/>
        </a:lnSpc>
        <a:spcBef>
          <a:spcPct val="40000"/>
        </a:spcBef>
        <a:spcAft>
          <a:spcPct val="0"/>
        </a:spcAft>
        <a:buClr>
          <a:schemeClr val="accent1"/>
        </a:buClr>
        <a:buSzPct val="100000"/>
        <a:buChar char="-"/>
        <a:defRPr>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FD6FB8-7834-7D49-B54B-F715DBAE56F1}" type="slidenum">
              <a:rPr lang="en-US" smtClean="0"/>
              <a:t>‹#›</a:t>
            </a:fld>
            <a:endParaRPr lang="en-US"/>
          </a:p>
        </p:txBody>
      </p:sp>
    </p:spTree>
    <p:extLst>
      <p:ext uri="{BB962C8B-B14F-4D97-AF65-F5344CB8AC3E}">
        <p14:creationId xmlns:p14="http://schemas.microsoft.com/office/powerpoint/2010/main" val="74739080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4D9223-CC43-4007-8255-F9F13EA03B73}" type="slidenum">
              <a:rPr lang="en-US" smtClean="0"/>
              <a:pPr/>
              <a:t>‹#›</a:t>
            </a:fld>
            <a:endParaRPr lang="en-US"/>
          </a:p>
        </p:txBody>
      </p:sp>
    </p:spTree>
    <p:extLst>
      <p:ext uri="{BB962C8B-B14F-4D97-AF65-F5344CB8AC3E}">
        <p14:creationId xmlns:p14="http://schemas.microsoft.com/office/powerpoint/2010/main" val="248306751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chart" Target="../charts/chart3.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chart" Target="../charts/chart5.xml"/><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png"/><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chart" Target="../charts/char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hart" Target="../charts/char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jpeg"/><Relationship Id="rId7" Type="http://schemas.openxmlformats.org/officeDocument/2006/relationships/image" Target="../media/image10.tiff"/><Relationship Id="rId8" Type="http://schemas.openxmlformats.org/officeDocument/2006/relationships/image" Target="../media/image11.tiff"/><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chart" Target="../charts/chart8.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chart" Target="../charts/chart9.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image" Target="../media/image12.png"/><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github.com/adwaitjog/mafia"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14.png"/><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5.xml"/><Relationship Id="rId4" Type="http://schemas.openxmlformats.org/officeDocument/2006/relationships/oleObject" Target="../embeddings/oleObject1.bin"/><Relationship Id="rId5" Type="http://schemas.openxmlformats.org/officeDocument/2006/relationships/image" Target="../media/image15.emf"/><Relationship Id="rId1" Type="http://schemas.openxmlformats.org/officeDocument/2006/relationships/vmlDrawing" Target="../drawings/vmlDrawing1.vml"/><Relationship Id="rId2"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838200" y="685800"/>
            <a:ext cx="7622278" cy="3264483"/>
          </a:xfrm>
          <a:noFill/>
        </p:spPr>
        <p:txBody>
          <a:bodyPr wrap="none" anchor="ctr"/>
          <a:lstStyle/>
          <a:p>
            <a:pPr algn="ctr"/>
            <a:r>
              <a:rPr lang="en-US" sz="4000" dirty="0" smtClean="0"/>
              <a:t>ACACES 2018 Summer School</a:t>
            </a:r>
            <a:br>
              <a:rPr lang="en-US" sz="4000" dirty="0" smtClean="0"/>
            </a:br>
            <a:r>
              <a:rPr lang="en-US" sz="4000" dirty="0" smtClean="0"/>
              <a:t/>
            </a:r>
            <a:br>
              <a:rPr lang="en-US" sz="4000" dirty="0" smtClean="0"/>
            </a:br>
            <a:r>
              <a:rPr lang="en-US" sz="4000" dirty="0" smtClean="0"/>
              <a:t>GPU Architectures: Basic to </a:t>
            </a:r>
            <a:br>
              <a:rPr lang="en-US" sz="4000" dirty="0" smtClean="0"/>
            </a:br>
            <a:r>
              <a:rPr lang="en-US" sz="4000" dirty="0" smtClean="0"/>
              <a:t>Advanced Concepts </a:t>
            </a:r>
            <a:br>
              <a:rPr lang="en-US" sz="4000" dirty="0" smtClean="0"/>
            </a:br>
            <a:r>
              <a:rPr lang="en-US" sz="4000" dirty="0" smtClean="0"/>
              <a:t/>
            </a:r>
            <a:br>
              <a:rPr lang="en-US" sz="4000" dirty="0" smtClean="0"/>
            </a:br>
            <a:endParaRPr lang="en-US" sz="4000" dirty="0" smtClean="0"/>
          </a:p>
        </p:txBody>
      </p:sp>
      <p:sp>
        <p:nvSpPr>
          <p:cNvPr id="6147" name="Rectangle 3"/>
          <p:cNvSpPr>
            <a:spLocks noGrp="1" noChangeArrowheads="1"/>
          </p:cNvSpPr>
          <p:nvPr>
            <p:ph type="subTitle" idx="1"/>
          </p:nvPr>
        </p:nvSpPr>
        <p:spPr>
          <a:xfrm>
            <a:off x="228600" y="2667000"/>
            <a:ext cx="8587478" cy="3941592"/>
          </a:xfrm>
          <a:noFill/>
        </p:spPr>
        <p:txBody>
          <a:bodyPr/>
          <a:lstStyle/>
          <a:p>
            <a:pPr marL="203200" indent="-203200"/>
            <a:endParaRPr lang="en-US" sz="3200" b="1" dirty="0" smtClean="0"/>
          </a:p>
          <a:p>
            <a:pPr marL="203200" indent="-203200"/>
            <a:r>
              <a:rPr lang="en-US" sz="3200" b="1" dirty="0" smtClean="0"/>
              <a:t>Adwait Jog, Assistant Professor</a:t>
            </a:r>
          </a:p>
          <a:p>
            <a:pPr marL="203200" indent="-203200"/>
            <a:r>
              <a:rPr lang="en-US" sz="3200" dirty="0" smtClean="0"/>
              <a:t>College of William &amp; Mary (http</a:t>
            </a:r>
            <a:r>
              <a:rPr lang="en-US" sz="3200" dirty="0"/>
              <a:t>://</a:t>
            </a:r>
            <a:r>
              <a:rPr lang="en-US" sz="3200" dirty="0" err="1"/>
              <a:t>adwaitjog.github.io</a:t>
            </a:r>
            <a:r>
              <a:rPr lang="en-US" sz="3200" dirty="0" smtClean="0"/>
              <a:t>/)               </a:t>
            </a:r>
          </a:p>
          <a:p>
            <a:pPr marL="203200" indent="-203200"/>
            <a:endParaRPr lang="en-US" dirty="0" smtClean="0"/>
          </a:p>
          <a:p>
            <a:pPr marL="203200" indent="-203200"/>
            <a:r>
              <a:rPr lang="en-US" dirty="0" smtClean="0"/>
              <a:t>Slide Credits: NVIDIA Teaching Kit, Tor </a:t>
            </a:r>
            <a:r>
              <a:rPr lang="en-US" dirty="0" err="1" smtClean="0"/>
              <a:t>Aamodt</a:t>
            </a:r>
            <a:r>
              <a:rPr lang="en-US" dirty="0" smtClean="0"/>
              <a:t> (UBC), Daniel Wong (UCR), Mary Jane Irwin, and Chita Das (Penn State)</a:t>
            </a:r>
            <a:endParaRPr lang="en-US" sz="20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86800" cy="756320"/>
          </a:xfrm>
        </p:spPr>
        <p:txBody>
          <a:bodyPr/>
          <a:lstStyle/>
          <a:p>
            <a:r>
              <a:rPr lang="en-US" sz="3600" dirty="0" smtClean="0"/>
              <a:t>Improve L1 Cache Hit Rates</a:t>
            </a:r>
            <a:endParaRPr lang="en-US" sz="3600" dirty="0"/>
          </a:p>
        </p:txBody>
      </p:sp>
      <p:grpSp>
        <p:nvGrpSpPr>
          <p:cNvPr id="88" name="Group 87"/>
          <p:cNvGrpSpPr/>
          <p:nvPr/>
        </p:nvGrpSpPr>
        <p:grpSpPr>
          <a:xfrm>
            <a:off x="3017520" y="939801"/>
            <a:ext cx="2773680" cy="627405"/>
            <a:chOff x="3017520" y="939801"/>
            <a:chExt cx="2773680" cy="627405"/>
          </a:xfrm>
        </p:grpSpPr>
        <p:sp>
          <p:nvSpPr>
            <p:cNvPr id="43" name="TextBox 42"/>
            <p:cNvSpPr txBox="1"/>
            <p:nvPr/>
          </p:nvSpPr>
          <p:spPr>
            <a:xfrm>
              <a:off x="3175000" y="939801"/>
              <a:ext cx="2616200" cy="492443"/>
            </a:xfrm>
            <a:prstGeom prst="rect">
              <a:avLst/>
            </a:prstGeom>
            <a:noFill/>
          </p:spPr>
          <p:txBody>
            <a:bodyPr wrap="square" lIns="0" tIns="0" rIns="0" bIns="0" rtlCol="0">
              <a:spAutoFit/>
            </a:bodyPr>
            <a:lstStyle/>
            <a:p>
              <a:r>
                <a:rPr lang="en-US" sz="1600" dirty="0" smtClean="0">
                  <a:latin typeface="Arial"/>
                  <a:cs typeface="Arial"/>
                </a:rPr>
                <a:t>Data for Grp.1 arrives.</a:t>
              </a:r>
            </a:p>
            <a:p>
              <a:r>
                <a:rPr lang="en-US" sz="1600" dirty="0" smtClean="0">
                  <a:latin typeface="Arial"/>
                  <a:cs typeface="Arial"/>
                </a:rPr>
                <a:t>No prioritization. </a:t>
              </a:r>
            </a:p>
          </p:txBody>
        </p:sp>
        <p:cxnSp>
          <p:nvCxnSpPr>
            <p:cNvPr id="44" name="Straight Arrow Connector 43"/>
            <p:cNvCxnSpPr/>
            <p:nvPr/>
          </p:nvCxnSpPr>
          <p:spPr>
            <a:xfrm>
              <a:off x="3017520" y="10541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grpSp>
        <p:nvGrpSpPr>
          <p:cNvPr id="70" name="Group 69"/>
          <p:cNvGrpSpPr/>
          <p:nvPr/>
        </p:nvGrpSpPr>
        <p:grpSpPr>
          <a:xfrm>
            <a:off x="5588120" y="3504897"/>
            <a:ext cx="2819400" cy="457200"/>
            <a:chOff x="5539740" y="3263900"/>
            <a:chExt cx="2819400" cy="457200"/>
          </a:xfrm>
        </p:grpSpPr>
        <p:sp>
          <p:nvSpPr>
            <p:cNvPr id="50" name="Rectangle 49"/>
            <p:cNvSpPr/>
            <p:nvPr/>
          </p:nvSpPr>
          <p:spPr>
            <a:xfrm>
              <a:off x="55397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51" name="Rectangle 50"/>
            <p:cNvSpPr/>
            <p:nvPr/>
          </p:nvSpPr>
          <p:spPr>
            <a:xfrm>
              <a:off x="65303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52" name="Rectangle 51"/>
            <p:cNvSpPr/>
            <p:nvPr/>
          </p:nvSpPr>
          <p:spPr>
            <a:xfrm>
              <a:off x="7520940" y="3263900"/>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45" name="Rectangle 44"/>
          <p:cNvSpPr/>
          <p:nvPr/>
        </p:nvSpPr>
        <p:spPr>
          <a:xfrm>
            <a:off x="685800"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46" name="Rectangle 45"/>
          <p:cNvSpPr/>
          <p:nvPr/>
        </p:nvSpPr>
        <p:spPr>
          <a:xfrm>
            <a:off x="1664305"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48" name="Rectangle 47"/>
          <p:cNvSpPr/>
          <p:nvPr/>
        </p:nvSpPr>
        <p:spPr>
          <a:xfrm>
            <a:off x="4518175" y="3504897"/>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grpSp>
        <p:nvGrpSpPr>
          <p:cNvPr id="71" name="Group 70"/>
          <p:cNvGrpSpPr/>
          <p:nvPr/>
        </p:nvGrpSpPr>
        <p:grpSpPr>
          <a:xfrm>
            <a:off x="685006" y="4037806"/>
            <a:ext cx="8316119" cy="1143794"/>
            <a:chOff x="685006" y="3972560"/>
            <a:chExt cx="8316119" cy="1143794"/>
          </a:xfrm>
        </p:grpSpPr>
        <p:cxnSp>
          <p:nvCxnSpPr>
            <p:cNvPr id="59" name="Straight Arrow Connector 58"/>
            <p:cNvCxnSpPr/>
            <p:nvPr/>
          </p:nvCxnSpPr>
          <p:spPr>
            <a:xfrm rot="5400000">
              <a:off x="114300" y="4544060"/>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p:cNvCxnSpPr/>
            <p:nvPr/>
          </p:nvCxnSpPr>
          <p:spPr>
            <a:xfrm rot="5400000">
              <a:off x="3772694" y="4543266"/>
              <a:ext cx="1143000" cy="1588"/>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3" name="Straight Arrow Connector 62"/>
            <p:cNvCxnSpPr/>
            <p:nvPr/>
          </p:nvCxnSpPr>
          <p:spPr>
            <a:xfrm>
              <a:off x="762000" y="4353560"/>
              <a:ext cx="3505200" cy="1588"/>
            </a:xfrm>
            <a:prstGeom prst="straightConnector1">
              <a:avLst/>
            </a:prstGeom>
            <a:ln w="381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209800" y="4406900"/>
              <a:ext cx="1066800" cy="523220"/>
            </a:xfrm>
            <a:prstGeom prst="rect">
              <a:avLst/>
            </a:prstGeom>
            <a:noFill/>
          </p:spPr>
          <p:txBody>
            <a:bodyPr wrap="square" rtlCol="0">
              <a:spAutoFit/>
            </a:bodyPr>
            <a:lstStyle/>
            <a:p>
              <a:r>
                <a:rPr lang="en-US" sz="2800" dirty="0" smtClean="0">
                  <a:latin typeface="Arial"/>
                  <a:cs typeface="Arial"/>
                </a:rPr>
                <a:t>T</a:t>
              </a:r>
              <a:endParaRPr lang="en-US" sz="2800" dirty="0">
                <a:latin typeface="Arial"/>
                <a:cs typeface="Arial"/>
              </a:endParaRPr>
            </a:p>
          </p:txBody>
        </p:sp>
        <p:sp>
          <p:nvSpPr>
            <p:cNvPr id="66" name="TextBox 65"/>
            <p:cNvSpPr txBox="1"/>
            <p:nvPr/>
          </p:nvSpPr>
          <p:spPr>
            <a:xfrm>
              <a:off x="4648200" y="4171890"/>
              <a:ext cx="4343400" cy="400110"/>
            </a:xfrm>
            <a:prstGeom prst="rect">
              <a:avLst/>
            </a:prstGeom>
            <a:noFill/>
          </p:spPr>
          <p:txBody>
            <a:bodyPr wrap="square" rtlCol="0">
              <a:spAutoFit/>
            </a:bodyPr>
            <a:lstStyle/>
            <a:p>
              <a:r>
                <a:rPr lang="en-US" sz="2000" dirty="0" smtClean="0">
                  <a:solidFill>
                    <a:srgbClr val="FF6600"/>
                  </a:solidFill>
                  <a:latin typeface="Arial"/>
                  <a:cs typeface="Arial"/>
                </a:rPr>
                <a:t>Round-Robin</a:t>
              </a:r>
              <a:r>
                <a:rPr lang="en-US" sz="2000" dirty="0" smtClean="0">
                  <a:latin typeface="Arial"/>
                  <a:cs typeface="Arial"/>
                </a:rPr>
                <a:t>:  4 groups in Time T</a:t>
              </a:r>
              <a:endParaRPr lang="en-US" sz="2000" dirty="0">
                <a:latin typeface="Arial"/>
                <a:cs typeface="Arial"/>
              </a:endParaRPr>
            </a:p>
          </p:txBody>
        </p:sp>
        <p:sp>
          <p:nvSpPr>
            <p:cNvPr id="67" name="TextBox 66"/>
            <p:cNvSpPr txBox="1"/>
            <p:nvPr/>
          </p:nvSpPr>
          <p:spPr>
            <a:xfrm>
              <a:off x="4648200" y="4711700"/>
              <a:ext cx="4352925" cy="400110"/>
            </a:xfrm>
            <a:prstGeom prst="rect">
              <a:avLst/>
            </a:prstGeom>
            <a:noFill/>
          </p:spPr>
          <p:txBody>
            <a:bodyPr wrap="square" rtlCol="0">
              <a:spAutoFit/>
            </a:bodyPr>
            <a:lstStyle/>
            <a:p>
              <a:r>
                <a:rPr lang="en-US" sz="2000" dirty="0" smtClean="0">
                  <a:latin typeface="Arial"/>
                  <a:cs typeface="Arial"/>
                </a:rPr>
                <a:t>Prioritization:    3 groups in Time T</a:t>
              </a:r>
              <a:endParaRPr lang="en-US" sz="2000" dirty="0">
                <a:latin typeface="Arial"/>
                <a:cs typeface="Arial"/>
              </a:endParaRPr>
            </a:p>
          </p:txBody>
        </p:sp>
      </p:grpSp>
      <p:sp>
        <p:nvSpPr>
          <p:cNvPr id="68" name="TextBox 67"/>
          <p:cNvSpPr txBox="1"/>
          <p:nvPr/>
        </p:nvSpPr>
        <p:spPr>
          <a:xfrm>
            <a:off x="228600" y="5448300"/>
            <a:ext cx="8763000" cy="400110"/>
          </a:xfrm>
          <a:prstGeom prst="rect">
            <a:avLst/>
          </a:prstGeom>
          <a:noFill/>
        </p:spPr>
        <p:txBody>
          <a:bodyPr wrap="square" rtlCol="0">
            <a:spAutoFit/>
          </a:bodyPr>
          <a:lstStyle/>
          <a:p>
            <a:r>
              <a:rPr lang="en-US" sz="2000" dirty="0" smtClean="0">
                <a:solidFill>
                  <a:srgbClr val="2A55D6"/>
                </a:solidFill>
                <a:latin typeface="Arial"/>
                <a:cs typeface="Arial"/>
              </a:rPr>
              <a:t>Fewer warp groups access the cache concurrently </a:t>
            </a:r>
            <a:r>
              <a:rPr lang="en-US" sz="2000" dirty="0" smtClean="0">
                <a:solidFill>
                  <a:srgbClr val="2A55D6"/>
                </a:solidFill>
                <a:latin typeface="Arial"/>
                <a:cs typeface="Arial"/>
                <a:sym typeface="Wingdings" pitchFamily="2" charset="2"/>
              </a:rPr>
              <a:t> Less cache contention</a:t>
            </a:r>
            <a:endParaRPr lang="en-US" sz="2000" dirty="0">
              <a:solidFill>
                <a:srgbClr val="2A55D6"/>
              </a:solidFill>
              <a:latin typeface="Arial"/>
              <a:cs typeface="Arial"/>
            </a:endParaRPr>
          </a:p>
        </p:txBody>
      </p:sp>
      <p:cxnSp>
        <p:nvCxnSpPr>
          <p:cNvPr id="37" name="Straight Arrow Connector 36"/>
          <p:cNvCxnSpPr/>
          <p:nvPr/>
        </p:nvCxnSpPr>
        <p:spPr>
          <a:xfrm>
            <a:off x="254000" y="6248400"/>
            <a:ext cx="8610600" cy="1588"/>
          </a:xfrm>
          <a:prstGeom prst="straightConnector1">
            <a:avLst/>
          </a:prstGeom>
          <a:ln w="47625">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543800" y="5867400"/>
            <a:ext cx="1600200" cy="369332"/>
          </a:xfrm>
          <a:prstGeom prst="rect">
            <a:avLst/>
          </a:prstGeom>
          <a:noFill/>
        </p:spPr>
        <p:txBody>
          <a:bodyPr wrap="square" rtlCol="0">
            <a:spAutoFit/>
          </a:bodyPr>
          <a:lstStyle/>
          <a:p>
            <a:r>
              <a:rPr lang="en-US" dirty="0" smtClean="0">
                <a:latin typeface="Arial"/>
                <a:cs typeface="Arial"/>
              </a:rPr>
              <a:t>     Time</a:t>
            </a:r>
            <a:endParaRPr lang="en-US" dirty="0">
              <a:latin typeface="Arial"/>
              <a:cs typeface="Arial"/>
            </a:endParaRPr>
          </a:p>
        </p:txBody>
      </p:sp>
      <p:grpSp>
        <p:nvGrpSpPr>
          <p:cNvPr id="89" name="Group 88"/>
          <p:cNvGrpSpPr/>
          <p:nvPr/>
        </p:nvGrpSpPr>
        <p:grpSpPr>
          <a:xfrm>
            <a:off x="2654905" y="2831797"/>
            <a:ext cx="3722623" cy="1130603"/>
            <a:chOff x="2594430" y="2590800"/>
            <a:chExt cx="3722623" cy="1130603"/>
          </a:xfrm>
        </p:grpSpPr>
        <p:sp>
          <p:nvSpPr>
            <p:cNvPr id="47" name="Rectangle 46"/>
            <p:cNvSpPr/>
            <p:nvPr/>
          </p:nvSpPr>
          <p:spPr>
            <a:xfrm>
              <a:off x="2594430" y="3264203"/>
              <a:ext cx="3810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sp>
          <p:nvSpPr>
            <p:cNvPr id="49" name="Rectangle 48"/>
            <p:cNvSpPr/>
            <p:nvPr/>
          </p:nvSpPr>
          <p:spPr>
            <a:xfrm>
              <a:off x="2975430" y="3263429"/>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54" name="Rectangle 53"/>
            <p:cNvSpPr/>
            <p:nvPr/>
          </p:nvSpPr>
          <p:spPr>
            <a:xfrm>
              <a:off x="3813630" y="3263900"/>
              <a:ext cx="457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smtClean="0">
                  <a:solidFill>
                    <a:schemeClr val="tx1"/>
                  </a:solidFill>
                  <a:latin typeface="Arial"/>
                  <a:cs typeface="Arial"/>
                </a:rPr>
                <a:t>G3</a:t>
              </a:r>
              <a:endParaRPr lang="en-US" sz="1600" b="1" dirty="0">
                <a:solidFill>
                  <a:schemeClr val="tx1"/>
                </a:solidFill>
                <a:latin typeface="Arial"/>
                <a:cs typeface="Arial"/>
              </a:endParaRPr>
            </a:p>
          </p:txBody>
        </p:sp>
        <p:cxnSp>
          <p:nvCxnSpPr>
            <p:cNvPr id="55" name="Straight Arrow Connector 54"/>
            <p:cNvCxnSpPr/>
            <p:nvPr/>
          </p:nvCxnSpPr>
          <p:spPr>
            <a:xfrm>
              <a:off x="3048000" y="2654300"/>
              <a:ext cx="0" cy="513106"/>
            </a:xfrm>
            <a:prstGeom prst="straightConnector1">
              <a:avLst/>
            </a:prstGeom>
            <a:ln w="444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p:cNvSpPr txBox="1"/>
            <p:nvPr/>
          </p:nvSpPr>
          <p:spPr>
            <a:xfrm>
              <a:off x="3187700" y="2590800"/>
              <a:ext cx="3129353" cy="246221"/>
            </a:xfrm>
            <a:prstGeom prst="rect">
              <a:avLst/>
            </a:prstGeom>
            <a:noFill/>
          </p:spPr>
          <p:txBody>
            <a:bodyPr wrap="square" lIns="0" tIns="0" rIns="0" bIns="0" rtlCol="0">
              <a:spAutoFit/>
            </a:bodyPr>
            <a:lstStyle/>
            <a:p>
              <a:r>
                <a:rPr lang="en-US" sz="1600" dirty="0" smtClean="0">
                  <a:latin typeface="Arial"/>
                  <a:cs typeface="Arial"/>
                </a:rPr>
                <a:t>Data for Grp.1 arrives.</a:t>
              </a:r>
            </a:p>
          </p:txBody>
        </p:sp>
        <p:sp>
          <p:nvSpPr>
            <p:cNvPr id="3" name="Rectangle 2"/>
            <p:cNvSpPr/>
            <p:nvPr/>
          </p:nvSpPr>
          <p:spPr>
            <a:xfrm>
              <a:off x="3175179" y="2831068"/>
              <a:ext cx="1788095" cy="369332"/>
            </a:xfrm>
            <a:prstGeom prst="rect">
              <a:avLst/>
            </a:prstGeom>
          </p:spPr>
          <p:txBody>
            <a:bodyPr wrap="none">
              <a:spAutoFit/>
            </a:bodyPr>
            <a:lstStyle/>
            <a:p>
              <a:r>
                <a:rPr lang="en-US" dirty="0" smtClean="0">
                  <a:latin typeface="Arial"/>
                  <a:cs typeface="Arial"/>
                </a:rPr>
                <a:t>Prioritize Grp.1</a:t>
              </a:r>
              <a:endParaRPr lang="en-US" dirty="0">
                <a:latin typeface="Arial"/>
                <a:cs typeface="Arial"/>
              </a:endParaRPr>
            </a:p>
          </p:txBody>
        </p:sp>
      </p:grpSp>
      <p:grpSp>
        <p:nvGrpSpPr>
          <p:cNvPr id="83" name="Group 82"/>
          <p:cNvGrpSpPr/>
          <p:nvPr/>
        </p:nvGrpSpPr>
        <p:grpSpPr>
          <a:xfrm>
            <a:off x="609600" y="1701026"/>
            <a:ext cx="838200" cy="737374"/>
            <a:chOff x="609600" y="1701026"/>
            <a:chExt cx="838200" cy="737374"/>
          </a:xfrm>
        </p:grpSpPr>
        <p:sp>
          <p:nvSpPr>
            <p:cNvPr id="31" name="Rectangle 30"/>
            <p:cNvSpPr/>
            <p:nvPr/>
          </p:nvSpPr>
          <p:spPr>
            <a:xfrm>
              <a:off x="6096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Grp.1</a:t>
              </a:r>
              <a:endParaRPr lang="en-US" sz="1600" b="1" dirty="0">
                <a:solidFill>
                  <a:schemeClr val="tx1"/>
                </a:solidFill>
                <a:latin typeface="Arial"/>
                <a:cs typeface="Arial"/>
              </a:endParaRPr>
            </a:p>
          </p:txBody>
        </p:sp>
        <p:sp>
          <p:nvSpPr>
            <p:cNvPr id="53" name="Rectangle 52"/>
            <p:cNvSpPr/>
            <p:nvPr/>
          </p:nvSpPr>
          <p:spPr>
            <a:xfrm>
              <a:off x="1041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57" name="Rectangle 56"/>
            <p:cNvSpPr/>
            <p:nvPr/>
          </p:nvSpPr>
          <p:spPr>
            <a:xfrm>
              <a:off x="609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4" name="Group 83"/>
          <p:cNvGrpSpPr/>
          <p:nvPr/>
        </p:nvGrpSpPr>
        <p:grpSpPr>
          <a:xfrm>
            <a:off x="1600200" y="1701026"/>
            <a:ext cx="838200" cy="737374"/>
            <a:chOff x="1600200" y="1701026"/>
            <a:chExt cx="838200" cy="737374"/>
          </a:xfrm>
        </p:grpSpPr>
        <p:sp>
          <p:nvSpPr>
            <p:cNvPr id="32" name="Rectangle 31"/>
            <p:cNvSpPr/>
            <p:nvPr/>
          </p:nvSpPr>
          <p:spPr>
            <a:xfrm>
              <a:off x="16002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Grp.2</a:t>
              </a:r>
              <a:endParaRPr lang="en-US" sz="1600" b="1" dirty="0">
                <a:solidFill>
                  <a:schemeClr val="tx1"/>
                </a:solidFill>
                <a:latin typeface="Arial"/>
                <a:cs typeface="Arial"/>
              </a:endParaRPr>
            </a:p>
          </p:txBody>
        </p:sp>
        <p:sp>
          <p:nvSpPr>
            <p:cNvPr id="58" name="Rectangle 57"/>
            <p:cNvSpPr/>
            <p:nvPr/>
          </p:nvSpPr>
          <p:spPr>
            <a:xfrm>
              <a:off x="2032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60" name="Rectangle 59"/>
            <p:cNvSpPr/>
            <p:nvPr/>
          </p:nvSpPr>
          <p:spPr>
            <a:xfrm>
              <a:off x="1600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5" name="Group 84"/>
          <p:cNvGrpSpPr/>
          <p:nvPr/>
        </p:nvGrpSpPr>
        <p:grpSpPr>
          <a:xfrm>
            <a:off x="2590800" y="1710853"/>
            <a:ext cx="838200" cy="727547"/>
            <a:chOff x="2590800" y="1710853"/>
            <a:chExt cx="838200" cy="727547"/>
          </a:xfrm>
        </p:grpSpPr>
        <p:sp>
          <p:nvSpPr>
            <p:cNvPr id="33" name="Rectangle 32"/>
            <p:cNvSpPr/>
            <p:nvPr/>
          </p:nvSpPr>
          <p:spPr>
            <a:xfrm>
              <a:off x="2590800" y="1710853"/>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Grp.3</a:t>
              </a:r>
              <a:endParaRPr lang="en-US" sz="1600" b="1" dirty="0">
                <a:solidFill>
                  <a:schemeClr val="tx1"/>
                </a:solidFill>
                <a:latin typeface="Arial"/>
                <a:cs typeface="Arial"/>
              </a:endParaRPr>
            </a:p>
          </p:txBody>
        </p:sp>
        <p:sp>
          <p:nvSpPr>
            <p:cNvPr id="69" name="Rectangle 68"/>
            <p:cNvSpPr/>
            <p:nvPr/>
          </p:nvSpPr>
          <p:spPr>
            <a:xfrm>
              <a:off x="3022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2" name="Rectangle 71"/>
            <p:cNvSpPr/>
            <p:nvPr/>
          </p:nvSpPr>
          <p:spPr>
            <a:xfrm>
              <a:off x="2590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6" name="Group 85"/>
          <p:cNvGrpSpPr/>
          <p:nvPr/>
        </p:nvGrpSpPr>
        <p:grpSpPr>
          <a:xfrm>
            <a:off x="3581400" y="1701026"/>
            <a:ext cx="838200" cy="737374"/>
            <a:chOff x="3581400" y="1701026"/>
            <a:chExt cx="838200" cy="737374"/>
          </a:xfrm>
        </p:grpSpPr>
        <p:sp>
          <p:nvSpPr>
            <p:cNvPr id="34" name="Rectangle 33"/>
            <p:cNvSpPr/>
            <p:nvPr/>
          </p:nvSpPr>
          <p:spPr>
            <a:xfrm>
              <a:off x="3581400" y="1701026"/>
              <a:ext cx="838200" cy="45720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latin typeface="Arial"/>
                  <a:cs typeface="Arial"/>
                </a:rPr>
                <a:t>Grp.4</a:t>
              </a:r>
              <a:endParaRPr lang="en-US" sz="1600" b="1" dirty="0">
                <a:solidFill>
                  <a:schemeClr val="tx1"/>
                </a:solidFill>
                <a:latin typeface="Arial"/>
                <a:cs typeface="Arial"/>
              </a:endParaRPr>
            </a:p>
          </p:txBody>
        </p:sp>
        <p:sp>
          <p:nvSpPr>
            <p:cNvPr id="73" name="Rectangle 72"/>
            <p:cNvSpPr/>
            <p:nvPr/>
          </p:nvSpPr>
          <p:spPr>
            <a:xfrm>
              <a:off x="40132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4" name="Rectangle 73"/>
            <p:cNvSpPr/>
            <p:nvPr/>
          </p:nvSpPr>
          <p:spPr>
            <a:xfrm>
              <a:off x="35814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grpSp>
        <p:nvGrpSpPr>
          <p:cNvPr id="87" name="Group 86"/>
          <p:cNvGrpSpPr/>
          <p:nvPr/>
        </p:nvGrpSpPr>
        <p:grpSpPr>
          <a:xfrm>
            <a:off x="4572000" y="1701026"/>
            <a:ext cx="3810000" cy="737374"/>
            <a:chOff x="4572000" y="1701026"/>
            <a:chExt cx="3810000" cy="737374"/>
          </a:xfrm>
        </p:grpSpPr>
        <p:grpSp>
          <p:nvGrpSpPr>
            <p:cNvPr id="64" name="Group 63"/>
            <p:cNvGrpSpPr/>
            <p:nvPr/>
          </p:nvGrpSpPr>
          <p:grpSpPr>
            <a:xfrm>
              <a:off x="4572000" y="1701026"/>
              <a:ext cx="3810000" cy="457200"/>
              <a:chOff x="4572000" y="1701026"/>
              <a:chExt cx="3810000" cy="457200"/>
            </a:xfrm>
          </p:grpSpPr>
          <p:sp>
            <p:nvSpPr>
              <p:cNvPr id="39" name="Rectangle 38"/>
              <p:cNvSpPr/>
              <p:nvPr/>
            </p:nvSpPr>
            <p:spPr>
              <a:xfrm>
                <a:off x="45720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Grp.1</a:t>
                </a:r>
                <a:endParaRPr lang="en-US" sz="1600" b="1" dirty="0">
                  <a:solidFill>
                    <a:schemeClr val="bg1"/>
                  </a:solidFill>
                  <a:latin typeface="Arial"/>
                  <a:cs typeface="Arial"/>
                </a:endParaRPr>
              </a:p>
            </p:txBody>
          </p:sp>
          <p:sp>
            <p:nvSpPr>
              <p:cNvPr id="40" name="Rectangle 39"/>
              <p:cNvSpPr/>
              <p:nvPr/>
            </p:nvSpPr>
            <p:spPr>
              <a:xfrm>
                <a:off x="55626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Grp.2</a:t>
                </a:r>
                <a:endParaRPr lang="en-US" sz="1600" b="1" dirty="0">
                  <a:solidFill>
                    <a:schemeClr val="bg1"/>
                  </a:solidFill>
                  <a:latin typeface="Arial"/>
                  <a:cs typeface="Arial"/>
                </a:endParaRPr>
              </a:p>
            </p:txBody>
          </p:sp>
          <p:sp>
            <p:nvSpPr>
              <p:cNvPr id="41" name="Rectangle 40"/>
              <p:cNvSpPr/>
              <p:nvPr/>
            </p:nvSpPr>
            <p:spPr>
              <a:xfrm>
                <a:off x="65532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Grp.3</a:t>
                </a:r>
                <a:endParaRPr lang="en-US" sz="1600" b="1" dirty="0">
                  <a:solidFill>
                    <a:schemeClr val="bg1"/>
                  </a:solidFill>
                  <a:latin typeface="Arial"/>
                  <a:cs typeface="Arial"/>
                </a:endParaRPr>
              </a:p>
            </p:txBody>
          </p:sp>
          <p:sp>
            <p:nvSpPr>
              <p:cNvPr id="42" name="Rectangle 41"/>
              <p:cNvSpPr/>
              <p:nvPr/>
            </p:nvSpPr>
            <p:spPr>
              <a:xfrm>
                <a:off x="7543800" y="1701026"/>
                <a:ext cx="838200" cy="457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bg1"/>
                    </a:solidFill>
                    <a:latin typeface="Arial"/>
                    <a:cs typeface="Arial"/>
                  </a:rPr>
                  <a:t>Grp.4</a:t>
                </a:r>
                <a:endParaRPr lang="en-US" sz="1600" b="1" dirty="0">
                  <a:solidFill>
                    <a:schemeClr val="bg1"/>
                  </a:solidFill>
                  <a:latin typeface="Arial"/>
                  <a:cs typeface="Arial"/>
                </a:endParaRPr>
              </a:p>
            </p:txBody>
          </p:sp>
        </p:grpSp>
        <p:sp>
          <p:nvSpPr>
            <p:cNvPr id="75" name="Rectangle 74"/>
            <p:cNvSpPr/>
            <p:nvPr/>
          </p:nvSpPr>
          <p:spPr>
            <a:xfrm>
              <a:off x="50038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6" name="Rectangle 75"/>
            <p:cNvSpPr/>
            <p:nvPr/>
          </p:nvSpPr>
          <p:spPr>
            <a:xfrm>
              <a:off x="45720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7" name="Rectangle 76"/>
            <p:cNvSpPr/>
            <p:nvPr/>
          </p:nvSpPr>
          <p:spPr>
            <a:xfrm>
              <a:off x="59944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8" name="Rectangle 77"/>
            <p:cNvSpPr/>
            <p:nvPr/>
          </p:nvSpPr>
          <p:spPr>
            <a:xfrm>
              <a:off x="55626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79" name="Rectangle 78"/>
            <p:cNvSpPr/>
            <p:nvPr/>
          </p:nvSpPr>
          <p:spPr>
            <a:xfrm>
              <a:off x="69850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0" name="Rectangle 79"/>
            <p:cNvSpPr/>
            <p:nvPr/>
          </p:nvSpPr>
          <p:spPr>
            <a:xfrm>
              <a:off x="65532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1" name="Rectangle 80"/>
            <p:cNvSpPr/>
            <p:nvPr/>
          </p:nvSpPr>
          <p:spPr>
            <a:xfrm>
              <a:off x="7975600" y="2133600"/>
              <a:ext cx="4064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sp>
          <p:nvSpPr>
            <p:cNvPr id="82" name="Rectangle 81"/>
            <p:cNvSpPr/>
            <p:nvPr/>
          </p:nvSpPr>
          <p:spPr>
            <a:xfrm>
              <a:off x="7543800" y="2133600"/>
              <a:ext cx="457200" cy="304800"/>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Arial"/>
                  <a:cs typeface="Arial"/>
                </a:rPr>
                <a:t>W</a:t>
              </a:r>
              <a:endParaRPr lang="en-US" b="1" dirty="0">
                <a:solidFill>
                  <a:schemeClr val="bg1"/>
                </a:solidFill>
                <a:latin typeface="Arial"/>
                <a:cs typeface="Arial"/>
              </a:endParaRPr>
            </a:p>
          </p:txBody>
        </p:sp>
      </p:grpSp>
      <p:sp>
        <p:nvSpPr>
          <p:cNvPr id="91" name="Rectangle 90"/>
          <p:cNvSpPr/>
          <p:nvPr/>
        </p:nvSpPr>
        <p:spPr>
          <a:xfrm>
            <a:off x="0" y="3060211"/>
            <a:ext cx="2314456" cy="369332"/>
          </a:xfrm>
          <a:prstGeom prst="rect">
            <a:avLst/>
          </a:prstGeom>
        </p:spPr>
        <p:txBody>
          <a:bodyPr wrap="none">
            <a:spAutoFit/>
          </a:bodyPr>
          <a:lstStyle/>
          <a:p>
            <a:r>
              <a:rPr lang="en-US" b="1" dirty="0" smtClean="0">
                <a:latin typeface="Arial"/>
                <a:cs typeface="Arial"/>
              </a:rPr>
              <a:t>Cache Aware Order</a:t>
            </a:r>
            <a:endParaRPr lang="en-US" b="1" dirty="0">
              <a:latin typeface="Arial"/>
              <a:cs typeface="Arial"/>
            </a:endParaRPr>
          </a:p>
        </p:txBody>
      </p:sp>
      <p:sp>
        <p:nvSpPr>
          <p:cNvPr id="92" name="Rectangle 91"/>
          <p:cNvSpPr/>
          <p:nvPr/>
        </p:nvSpPr>
        <p:spPr>
          <a:xfrm>
            <a:off x="0" y="1182469"/>
            <a:ext cx="2339102" cy="646331"/>
          </a:xfrm>
          <a:prstGeom prst="rect">
            <a:avLst/>
          </a:prstGeom>
        </p:spPr>
        <p:txBody>
          <a:bodyPr wrap="none">
            <a:spAutoFit/>
          </a:bodyPr>
          <a:lstStyle/>
          <a:p>
            <a:r>
              <a:rPr lang="en-US" b="1" dirty="0" smtClean="0">
                <a:latin typeface="Arial"/>
                <a:cs typeface="Arial"/>
              </a:rPr>
              <a:t>Round-Robin Order </a:t>
            </a:r>
          </a:p>
          <a:p>
            <a:endParaRPr lang="en-US" b="1" dirty="0">
              <a:latin typeface="Arial"/>
              <a:cs typeface="Arial"/>
            </a:endParaRPr>
          </a:p>
        </p:txBody>
      </p:sp>
    </p:spTree>
    <p:extLst>
      <p:ext uri="{BB962C8B-B14F-4D97-AF65-F5344CB8AC3E}">
        <p14:creationId xmlns:p14="http://schemas.microsoft.com/office/powerpoint/2010/main" val="95597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8" grpId="0" animBg="1"/>
      <p:bldP spid="68" grpId="0"/>
      <p:bldP spid="9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Reduction in L1 Miss Rates</a:t>
            </a:r>
            <a:endParaRPr lang="en-US" dirty="0"/>
          </a:p>
        </p:txBody>
      </p:sp>
      <p:sp>
        <p:nvSpPr>
          <p:cNvPr id="10" name="Content Placeholder 2"/>
          <p:cNvSpPr txBox="1">
            <a:spLocks/>
          </p:cNvSpPr>
          <p:nvPr/>
        </p:nvSpPr>
        <p:spPr bwMode="auto">
          <a:xfrm>
            <a:off x="304800" y="3886200"/>
            <a:ext cx="8610600" cy="2057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spcBef>
                <a:spcPct val="20000"/>
              </a:spcBef>
              <a:spcAft>
                <a:spcPct val="0"/>
              </a:spcAft>
              <a:buClr>
                <a:srgbClr val="FF0000"/>
              </a:buClr>
              <a:buSzPct val="65000"/>
            </a:pPr>
            <a:endParaRPr lang="en-US" sz="2200" kern="0" dirty="0" smtClean="0">
              <a:latin typeface="Arial"/>
              <a:cs typeface="Arial"/>
            </a:endParaRP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25% improvement in IPC across 19 applications</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Limited benefits for cache insensitive applications  </a:t>
            </a:r>
          </a:p>
          <a:p>
            <a:pPr marL="342900" indent="-342900" fontAlgn="base">
              <a:spcBef>
                <a:spcPct val="20000"/>
              </a:spcBef>
              <a:spcAft>
                <a:spcPct val="0"/>
              </a:spcAft>
              <a:buClr>
                <a:srgbClr val="FF0000"/>
              </a:buClr>
              <a:buSzPct val="65000"/>
              <a:buFont typeface="Wingdings" pitchFamily="2" charset="2"/>
              <a:buChar char="n"/>
            </a:pPr>
            <a:r>
              <a:rPr lang="en-US" sz="2200" dirty="0" smtClean="0">
                <a:latin typeface="Arial"/>
                <a:cs typeface="Arial"/>
              </a:rPr>
              <a:t>Software Support (e.g., </a:t>
            </a:r>
            <a:r>
              <a:rPr lang="en-US" sz="2400" dirty="0" smtClean="0">
                <a:latin typeface="Arial"/>
                <a:cs typeface="Arial"/>
              </a:rPr>
              <a:t>specify data-structures that should be "</a:t>
            </a:r>
            <a:r>
              <a:rPr lang="en-US" sz="2400" i="1" dirty="0" err="1" smtClean="0">
                <a:solidFill>
                  <a:srgbClr val="3366FF"/>
                </a:solidFill>
                <a:latin typeface="Arial"/>
                <a:cs typeface="Arial"/>
              </a:rPr>
              <a:t>uncacheable</a:t>
            </a:r>
            <a:r>
              <a:rPr lang="en-US" sz="2400" dirty="0" smtClean="0">
                <a:latin typeface="Arial"/>
                <a:cs typeface="Arial"/>
              </a:rPr>
              <a:t>”)</a:t>
            </a:r>
          </a:p>
          <a:p>
            <a:pPr marL="342900" indent="-342900" fontAlgn="base">
              <a:spcBef>
                <a:spcPct val="20000"/>
              </a:spcBef>
              <a:spcAft>
                <a:spcPct val="0"/>
              </a:spcAft>
              <a:buClr>
                <a:srgbClr val="FF0000"/>
              </a:buClr>
              <a:buSzPct val="65000"/>
              <a:buFont typeface="Wingdings" pitchFamily="2" charset="2"/>
              <a:buChar char="n"/>
            </a:pPr>
            <a:endParaRPr lang="en-US" sz="2200" dirty="0" smtClean="0">
              <a:latin typeface="Arial"/>
              <a:cs typeface="Arial"/>
            </a:endParaRPr>
          </a:p>
          <a:p>
            <a:pPr marL="342900" lvl="0" indent="-342900" fontAlgn="base">
              <a:spcBef>
                <a:spcPct val="20000"/>
              </a:spcBef>
              <a:spcAft>
                <a:spcPct val="0"/>
              </a:spcAft>
              <a:buClr>
                <a:srgbClr val="FF0000"/>
              </a:buClr>
              <a:buSzPct val="65000"/>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Char char="n"/>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ea typeface="+mn-ea"/>
              <a:cs typeface="Arial"/>
            </a:endParaRPr>
          </a:p>
          <a:p>
            <a:pPr marL="669925" marR="0" lvl="1" indent="-325438" algn="l" defTabSz="914400" rtl="0" eaLnBrk="1" fontAlgn="base" latinLnBrk="0" hangingPunct="1">
              <a:lnSpc>
                <a:spcPct val="100000"/>
              </a:lnSpc>
              <a:spcBef>
                <a:spcPct val="20000"/>
              </a:spcBef>
              <a:spcAft>
                <a:spcPct val="0"/>
              </a:spcAft>
              <a:buClr>
                <a:schemeClr val="accent2"/>
              </a:buClr>
              <a:buSzPct val="60000"/>
              <a:buFont typeface="Wingdings" pitchFamily="2" charset="2"/>
              <a:buNone/>
              <a:tabLst/>
              <a:defRPr/>
            </a:pPr>
            <a:endParaRPr kumimoji="0" lang="en-US" sz="2200" b="0" i="0" u="none" strike="noStrike" kern="0" cap="none" spc="0" normalizeH="0" baseline="0" noProof="0" dirty="0" smtClean="0">
              <a:ln>
                <a:noFill/>
              </a:ln>
              <a:solidFill>
                <a:schemeClr val="tx1"/>
              </a:solidFill>
              <a:effectLst/>
              <a:uLnTx/>
              <a:uFillTx/>
              <a:latin typeface="Arial"/>
              <a:cs typeface="Arial"/>
            </a:endParaRPr>
          </a:p>
          <a:p>
            <a:pPr marL="342900" marR="0" lvl="0" indent="-342900" algn="l" defTabSz="914400" rtl="0" eaLnBrk="1" fontAlgn="base" latinLnBrk="0" hangingPunct="1">
              <a:lnSpc>
                <a:spcPct val="100000"/>
              </a:lnSpc>
              <a:spcBef>
                <a:spcPct val="20000"/>
              </a:spcBef>
              <a:spcAft>
                <a:spcPct val="0"/>
              </a:spcAft>
              <a:buClr>
                <a:srgbClr val="FF0000"/>
              </a:buClr>
              <a:buSzPct val="65000"/>
              <a:tabLst/>
              <a:defRPr/>
            </a:pPr>
            <a:endParaRPr kumimoji="0" lang="en-US" sz="2200" b="0" i="0" u="none" strike="noStrike" kern="0" cap="none" spc="0" normalizeH="0" baseline="0" noProof="0" dirty="0">
              <a:ln>
                <a:noFill/>
              </a:ln>
              <a:solidFill>
                <a:schemeClr val="tx1"/>
              </a:solidFill>
              <a:effectLst/>
              <a:uLnTx/>
              <a:uFillTx/>
              <a:latin typeface="Arial"/>
              <a:ea typeface="+mn-ea"/>
              <a:cs typeface="Arial"/>
            </a:endParaRPr>
          </a:p>
        </p:txBody>
      </p:sp>
      <p:graphicFrame>
        <p:nvGraphicFramePr>
          <p:cNvPr id="11" name="Chart 10"/>
          <p:cNvGraphicFramePr/>
          <p:nvPr/>
        </p:nvGraphicFramePr>
        <p:xfrm>
          <a:off x="457200" y="1066800"/>
          <a:ext cx="8153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p:cNvCxnSpPr/>
          <p:nvPr/>
        </p:nvCxnSpPr>
        <p:spPr>
          <a:xfrm rot="5400000">
            <a:off x="7357724" y="2247106"/>
            <a:ext cx="685800" cy="1588"/>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7226905" y="2450495"/>
            <a:ext cx="609600" cy="338554"/>
          </a:xfrm>
          <a:prstGeom prst="rect">
            <a:avLst/>
          </a:prstGeom>
          <a:noFill/>
        </p:spPr>
        <p:txBody>
          <a:bodyPr wrap="square" rtlCol="0">
            <a:spAutoFit/>
          </a:bodyPr>
          <a:lstStyle/>
          <a:p>
            <a:r>
              <a:rPr lang="en-US" sz="1600" dirty="0" smtClean="0">
                <a:latin typeface="Arial"/>
                <a:cs typeface="Arial"/>
              </a:rPr>
              <a:t>34%</a:t>
            </a:r>
            <a:endParaRPr lang="en-US" sz="1600" dirty="0">
              <a:latin typeface="Arial"/>
              <a:cs typeface="Arial"/>
            </a:endParaRPr>
          </a:p>
        </p:txBody>
      </p:sp>
      <p:sp>
        <p:nvSpPr>
          <p:cNvPr id="13" name="Rectangle 12"/>
          <p:cNvSpPr/>
          <p:nvPr/>
        </p:nvSpPr>
        <p:spPr>
          <a:xfrm>
            <a:off x="1832430" y="1066800"/>
            <a:ext cx="228600" cy="2286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029200" y="1054705"/>
            <a:ext cx="228600" cy="228600"/>
          </a:xfrm>
          <a:prstGeom prst="rect">
            <a:avLst/>
          </a:prstGeom>
          <a:solidFill>
            <a:srgbClr val="0AFF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p:cNvSpPr txBox="1"/>
          <p:nvPr/>
        </p:nvSpPr>
        <p:spPr>
          <a:xfrm>
            <a:off x="2161420" y="990600"/>
            <a:ext cx="1676400" cy="646331"/>
          </a:xfrm>
          <a:prstGeom prst="rect">
            <a:avLst/>
          </a:prstGeom>
          <a:noFill/>
        </p:spPr>
        <p:txBody>
          <a:bodyPr wrap="square" rtlCol="0">
            <a:spAutoFit/>
          </a:bodyPr>
          <a:lstStyle/>
          <a:p>
            <a:r>
              <a:rPr lang="en-US" dirty="0" smtClean="0">
                <a:latin typeface="Arial"/>
                <a:cs typeface="Arial"/>
              </a:rPr>
              <a:t>Round-Robin Scheduler</a:t>
            </a:r>
            <a:endParaRPr lang="en-US" dirty="0">
              <a:latin typeface="Arial"/>
              <a:cs typeface="Arial"/>
            </a:endParaRPr>
          </a:p>
        </p:txBody>
      </p:sp>
      <p:sp>
        <p:nvSpPr>
          <p:cNvPr id="22" name="TextBox 21"/>
          <p:cNvSpPr txBox="1"/>
          <p:nvPr/>
        </p:nvSpPr>
        <p:spPr>
          <a:xfrm>
            <a:off x="5334000" y="978078"/>
            <a:ext cx="3124200" cy="646331"/>
          </a:xfrm>
          <a:prstGeom prst="rect">
            <a:avLst/>
          </a:prstGeom>
          <a:noFill/>
        </p:spPr>
        <p:txBody>
          <a:bodyPr wrap="square" rtlCol="0">
            <a:spAutoFit/>
          </a:bodyPr>
          <a:lstStyle/>
          <a:p>
            <a:r>
              <a:rPr lang="en-US" dirty="0" smtClean="0">
                <a:latin typeface="Arial"/>
                <a:cs typeface="Arial"/>
              </a:rPr>
              <a:t>Cache Aware </a:t>
            </a:r>
          </a:p>
          <a:p>
            <a:r>
              <a:rPr lang="en-US" dirty="0" smtClean="0">
                <a:latin typeface="Arial"/>
                <a:cs typeface="Arial"/>
              </a:rPr>
              <a:t>Scheduler</a:t>
            </a:r>
            <a:endParaRPr lang="en-US" dirty="0">
              <a:latin typeface="Arial"/>
              <a:cs typeface="Arial"/>
            </a:endParaRPr>
          </a:p>
        </p:txBody>
      </p:sp>
      <p:sp>
        <p:nvSpPr>
          <p:cNvPr id="21" name="Rectangle 20"/>
          <p:cNvSpPr/>
          <p:nvPr/>
        </p:nvSpPr>
        <p:spPr>
          <a:xfrm>
            <a:off x="5562600" y="6336268"/>
            <a:ext cx="3048000" cy="369332"/>
          </a:xfrm>
          <a:prstGeom prst="rect">
            <a:avLst/>
          </a:prstGeom>
        </p:spPr>
        <p:txBody>
          <a:bodyPr wrap="square">
            <a:spAutoFit/>
          </a:bodyPr>
          <a:lstStyle/>
          <a:p>
            <a:r>
              <a:rPr lang="en-US" dirty="0" smtClean="0">
                <a:latin typeface="Arial"/>
                <a:cs typeface="Arial"/>
              </a:rPr>
              <a:t>[Jog et al., ASPLOS 2013]</a:t>
            </a:r>
            <a:endParaRPr lang="en-US" dirty="0"/>
          </a:p>
        </p:txBody>
      </p:sp>
    </p:spTree>
    <p:extLst>
      <p:ext uri="{BB962C8B-B14F-4D97-AF65-F5344CB8AC3E}">
        <p14:creationId xmlns:p14="http://schemas.microsoft.com/office/powerpoint/2010/main" val="14161736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7053213"/>
          </a:xfrm>
        </p:spPr>
        <p:txBody>
          <a:bodyPr/>
          <a:lstStyle/>
          <a:p>
            <a:r>
              <a:rPr lang="en-US" sz="2800" dirty="0" smtClean="0">
                <a:latin typeface="Arial"/>
                <a:cs typeface="Arial"/>
              </a:rPr>
              <a:t> Rogers et al., Cache Conscious </a:t>
            </a:r>
            <a:r>
              <a:rPr lang="en-US" sz="2800" dirty="0" err="1" smtClean="0">
                <a:latin typeface="Arial"/>
                <a:cs typeface="Arial"/>
              </a:rPr>
              <a:t>Wavefront</a:t>
            </a:r>
            <a:r>
              <a:rPr lang="en-US" sz="2800" dirty="0" smtClean="0">
                <a:latin typeface="Arial"/>
                <a:cs typeface="Arial"/>
              </a:rPr>
              <a:t> Scheduling, MICRO’12</a:t>
            </a:r>
          </a:p>
          <a:p>
            <a:r>
              <a:rPr lang="en-US" sz="2800" dirty="0" smtClean="0">
                <a:latin typeface="Arial"/>
                <a:cs typeface="Arial"/>
              </a:rPr>
              <a:t> Kayiran et al., Neither more Nor Less: Optimizing Thread-level Parallelism for GPGPUs, PACT’13</a:t>
            </a:r>
          </a:p>
          <a:p>
            <a:r>
              <a:rPr lang="en-US" sz="2800" dirty="0" smtClean="0">
                <a:cs typeface="Arial"/>
              </a:rPr>
              <a:t> Chen et al., Adaptive </a:t>
            </a:r>
            <a:r>
              <a:rPr lang="en-US" sz="2800" dirty="0">
                <a:cs typeface="Arial"/>
              </a:rPr>
              <a:t>cache management for energy-efficient </a:t>
            </a:r>
            <a:r>
              <a:rPr lang="en-US" sz="2800" dirty="0" smtClean="0">
                <a:cs typeface="Arial"/>
              </a:rPr>
              <a:t>GPU computing, MICRO’14</a:t>
            </a:r>
          </a:p>
          <a:p>
            <a:r>
              <a:rPr lang="en-US" sz="2800" dirty="0" smtClean="0">
                <a:cs typeface="Arial"/>
              </a:rPr>
              <a:t> Lee et al., CAWS</a:t>
            </a:r>
            <a:r>
              <a:rPr lang="en-US" sz="2800" dirty="0">
                <a:cs typeface="Arial"/>
              </a:rPr>
              <a:t>: criticality-aware warp scheduling for GPGPU workloads</a:t>
            </a:r>
          </a:p>
          <a:p>
            <a:endParaRPr lang="en-US" sz="2800" dirty="0">
              <a:cs typeface="Arial"/>
            </a:endParaRPr>
          </a:p>
          <a:p>
            <a:endParaRPr sz="2800" dirty="0" smtClean="0">
              <a:latin typeface="Arial"/>
              <a:cs typeface="Arial"/>
            </a:endParaRPr>
          </a:p>
          <a:p>
            <a:pPr>
              <a:buNone/>
            </a:pPr>
            <a:endParaRPr sz="2800" dirty="0" smtClean="0"/>
          </a:p>
          <a:p>
            <a:pPr>
              <a:buNone/>
            </a:pPr>
            <a:r>
              <a:rPr sz="2800" dirty="0" smtClean="0"/>
              <a:t>        </a:t>
            </a:r>
          </a:p>
        </p:txBody>
      </p:sp>
    </p:spTree>
    <p:extLst>
      <p:ext uri="{BB962C8B-B14F-4D97-AF65-F5344CB8AC3E}">
        <p14:creationId xmlns:p14="http://schemas.microsoft.com/office/powerpoint/2010/main" val="2523653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solidFill>
                  <a:schemeClr val="accent2"/>
                </a:solidFill>
                <a:latin typeface="Arial"/>
                <a:cs typeface="Arial"/>
              </a:rPr>
              <a:t>Employing Assist Warps for Helping Data Compression</a:t>
            </a:r>
          </a:p>
          <a:p>
            <a:pPr lvl="1"/>
            <a:r>
              <a:rPr sz="2400" dirty="0" smtClean="0">
                <a:solidFill>
                  <a:schemeClr val="accent2"/>
                </a:solidFill>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237021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Green  Arrow"/>
          <p:cNvSpPr/>
          <p:nvPr/>
        </p:nvSpPr>
        <p:spPr>
          <a:xfrm>
            <a:off x="5551536" y="260206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2" name="Title 1"/>
          <p:cNvSpPr>
            <a:spLocks noGrp="1"/>
          </p:cNvSpPr>
          <p:nvPr>
            <p:ph type="title"/>
          </p:nvPr>
        </p:nvSpPr>
        <p:spPr/>
        <p:txBody>
          <a:bodyPr>
            <a:normAutofit/>
          </a:bodyPr>
          <a:lstStyle/>
          <a:p>
            <a:r>
              <a:rPr lang="en-US" b="1" dirty="0" smtClean="0"/>
              <a:t>Challenges in GPU Efficiency</a:t>
            </a:r>
            <a:endParaRPr lang="en-US" b="1" dirty="0"/>
          </a:p>
        </p:txBody>
      </p:sp>
      <p:grpSp>
        <p:nvGrpSpPr>
          <p:cNvPr id="6" name="Base Diag"/>
          <p:cNvGrpSpPr/>
          <p:nvPr/>
        </p:nvGrpSpPr>
        <p:grpSpPr>
          <a:xfrm>
            <a:off x="609600" y="1238310"/>
            <a:ext cx="8229600" cy="3799886"/>
            <a:chOff x="790575" y="3009899"/>
            <a:chExt cx="8229600" cy="3799886"/>
          </a:xfrm>
        </p:grpSpPr>
        <p:sp>
          <p:nvSpPr>
            <p:cNvPr id="7" name="Rounded Rectangle 6"/>
            <p:cNvSpPr/>
            <p:nvPr/>
          </p:nvSpPr>
          <p:spPr>
            <a:xfrm>
              <a:off x="2062584" y="3086100"/>
              <a:ext cx="3674924" cy="3270250"/>
            </a:xfrm>
            <a:prstGeom prst="roundRect">
              <a:avLst/>
            </a:prstGeom>
            <a:solidFill>
              <a:schemeClr val="bg1"/>
            </a:solidFill>
            <a:ln w="57150">
              <a:solidFill>
                <a:schemeClr val="tx2">
                  <a:lumMod val="75000"/>
                </a:schemeClr>
              </a:solidFill>
            </a:ln>
            <a:effectLst>
              <a:outerShdw blurRad="38100" dist="30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8" name="Cores"/>
            <p:cNvGrpSpPr/>
            <p:nvPr/>
          </p:nvGrpSpPr>
          <p:grpSpPr>
            <a:xfrm>
              <a:off x="4072341" y="3527783"/>
              <a:ext cx="1321095" cy="2615519"/>
              <a:chOff x="4469131" y="2228282"/>
              <a:chExt cx="1321095" cy="2969042"/>
            </a:xfrm>
          </p:grpSpPr>
          <p:grpSp>
            <p:nvGrpSpPr>
              <p:cNvPr id="11" name="Group 15"/>
              <p:cNvGrpSpPr/>
              <p:nvPr/>
            </p:nvGrpSpPr>
            <p:grpSpPr>
              <a:xfrm>
                <a:off x="4469131" y="2228282"/>
                <a:ext cx="1287136" cy="304800"/>
                <a:chOff x="1476259" y="2935994"/>
                <a:chExt cx="1287136" cy="304800"/>
              </a:xfrm>
              <a:solidFill>
                <a:schemeClr val="tx2">
                  <a:lumMod val="50000"/>
                </a:schemeClr>
              </a:solidFill>
            </p:grpSpPr>
            <p:sp>
              <p:nvSpPr>
                <p:cNvPr id="59" name="Rounded Rectangle 5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Rounded Rectangle 5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Rounded Rectangle 6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6"/>
              <p:cNvGrpSpPr/>
              <p:nvPr/>
            </p:nvGrpSpPr>
            <p:grpSpPr>
              <a:xfrm>
                <a:off x="4470959" y="2593674"/>
                <a:ext cx="1287136" cy="304800"/>
                <a:chOff x="1476259" y="2935994"/>
                <a:chExt cx="1287136" cy="304800"/>
              </a:xfrm>
              <a:solidFill>
                <a:schemeClr val="tx2">
                  <a:lumMod val="50000"/>
                </a:schemeClr>
              </a:solidFill>
            </p:grpSpPr>
            <p:sp>
              <p:nvSpPr>
                <p:cNvPr id="54" name="Rounded Rectangle 5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Rounded Rectangle 5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Rounded Rectangle 5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Rounded Rectangle 5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7" name="Group 17"/>
              <p:cNvGrpSpPr/>
              <p:nvPr/>
            </p:nvGrpSpPr>
            <p:grpSpPr>
              <a:xfrm>
                <a:off x="4474625" y="2966409"/>
                <a:ext cx="1287136" cy="304800"/>
                <a:chOff x="1476259" y="2935994"/>
                <a:chExt cx="1287136" cy="304800"/>
              </a:xfrm>
              <a:solidFill>
                <a:schemeClr val="tx2">
                  <a:lumMod val="50000"/>
                </a:schemeClr>
              </a:solidFill>
            </p:grpSpPr>
            <p:sp>
              <p:nvSpPr>
                <p:cNvPr id="49" name="Rounded Rectangle 4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ounded Rectangle 4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Rounded Rectangle 5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Rounded Rectangle 5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8" name="Group 18"/>
              <p:cNvGrpSpPr/>
              <p:nvPr/>
            </p:nvGrpSpPr>
            <p:grpSpPr>
              <a:xfrm>
                <a:off x="4474625" y="3364830"/>
                <a:ext cx="1287136" cy="304800"/>
                <a:chOff x="1476259" y="2935994"/>
                <a:chExt cx="1287136" cy="304800"/>
              </a:xfrm>
              <a:solidFill>
                <a:schemeClr val="tx2">
                  <a:lumMod val="50000"/>
                </a:schemeClr>
              </a:solidFill>
            </p:grpSpPr>
            <p:sp>
              <p:nvSpPr>
                <p:cNvPr id="44" name="Rounded Rectangle 4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ounded Rectangle 4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Rounded Rectangle 4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ounded Rectangle 4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9" name="Group 19"/>
              <p:cNvGrpSpPr/>
              <p:nvPr/>
            </p:nvGrpSpPr>
            <p:grpSpPr>
              <a:xfrm>
                <a:off x="4481976" y="3744932"/>
                <a:ext cx="1287136" cy="304800"/>
                <a:chOff x="1476259" y="2935994"/>
                <a:chExt cx="1287136" cy="304800"/>
              </a:xfrm>
              <a:solidFill>
                <a:schemeClr val="tx2">
                  <a:lumMod val="50000"/>
                </a:schemeClr>
              </a:solidFill>
            </p:grpSpPr>
            <p:sp>
              <p:nvSpPr>
                <p:cNvPr id="39" name="Rounded Rectangle 3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0" name="Group 20"/>
              <p:cNvGrpSpPr/>
              <p:nvPr/>
            </p:nvGrpSpPr>
            <p:grpSpPr>
              <a:xfrm>
                <a:off x="4489322" y="4113998"/>
                <a:ext cx="1287136" cy="304800"/>
                <a:chOff x="1476259" y="2935994"/>
                <a:chExt cx="1287136" cy="304800"/>
              </a:xfrm>
              <a:solidFill>
                <a:schemeClr val="tx2">
                  <a:lumMod val="50000"/>
                </a:schemeClr>
              </a:solidFill>
            </p:grpSpPr>
            <p:sp>
              <p:nvSpPr>
                <p:cNvPr id="34" name="Rounded Rectangle 3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1" name="Group 21"/>
              <p:cNvGrpSpPr/>
              <p:nvPr/>
            </p:nvGrpSpPr>
            <p:grpSpPr>
              <a:xfrm>
                <a:off x="4499409" y="4506927"/>
                <a:ext cx="1287136" cy="304800"/>
                <a:chOff x="1476259" y="2935994"/>
                <a:chExt cx="1287136" cy="304800"/>
              </a:xfrm>
              <a:solidFill>
                <a:schemeClr val="tx2">
                  <a:lumMod val="50000"/>
                </a:schemeClr>
              </a:solidFill>
            </p:grpSpPr>
            <p:sp>
              <p:nvSpPr>
                <p:cNvPr id="29" name="Rounded Rectangle 28"/>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ounded Rectangle 30"/>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ounded Rectangle 32"/>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2" name="Group 22"/>
              <p:cNvGrpSpPr/>
              <p:nvPr/>
            </p:nvGrpSpPr>
            <p:grpSpPr>
              <a:xfrm>
                <a:off x="4503090" y="4892524"/>
                <a:ext cx="1287136" cy="304800"/>
                <a:chOff x="1476259" y="2935994"/>
                <a:chExt cx="1287136" cy="304800"/>
              </a:xfrm>
              <a:solidFill>
                <a:schemeClr val="tx2">
                  <a:lumMod val="50000"/>
                </a:schemeClr>
              </a:solidFill>
            </p:grpSpPr>
            <p:sp>
              <p:nvSpPr>
                <p:cNvPr id="24" name="Rounded Rectangle 23"/>
                <p:cNvSpPr/>
                <p:nvPr/>
              </p:nvSpPr>
              <p:spPr>
                <a:xfrm>
                  <a:off x="1476259"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2140942"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ounded Rectangle 25"/>
                <p:cNvSpPr/>
                <p:nvPr/>
              </p:nvSpPr>
              <p:spPr>
                <a:xfrm>
                  <a:off x="2498990" y="2943338"/>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ounded Rectangle 27"/>
                <p:cNvSpPr/>
                <p:nvPr/>
              </p:nvSpPr>
              <p:spPr>
                <a:xfrm>
                  <a:off x="1792074" y="2935994"/>
                  <a:ext cx="264405" cy="297456"/>
                </a:xfrm>
                <a:prstGeom prst="roundRect">
                  <a:avLst/>
                </a:prstGeom>
                <a:noFill/>
                <a:ln w="190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9" name="Rounded Rectangle 8"/>
            <p:cNvSpPr/>
            <p:nvPr/>
          </p:nvSpPr>
          <p:spPr>
            <a:xfrm>
              <a:off x="2306964" y="3527783"/>
              <a:ext cx="1627711" cy="2616504"/>
            </a:xfrm>
            <a:prstGeom prst="roundRect">
              <a:avLst/>
            </a:prstGeom>
            <a:noFill/>
            <a:ln w="28575">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ounded Rectangle 9"/>
            <p:cNvSpPr/>
            <p:nvPr/>
          </p:nvSpPr>
          <p:spPr>
            <a:xfrm>
              <a:off x="790575" y="3009899"/>
              <a:ext cx="1066800" cy="3399775"/>
            </a:xfrm>
            <a:prstGeom prst="roundRect">
              <a:avLst/>
            </a:prstGeom>
            <a:solidFill>
              <a:schemeClr val="bg1">
                <a:lumMod val="85000"/>
              </a:schemeClr>
            </a:solidFill>
            <a:ln w="571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ounded Rectangle 11"/>
            <p:cNvSpPr/>
            <p:nvPr/>
          </p:nvSpPr>
          <p:spPr>
            <a:xfrm>
              <a:off x="7489752" y="3086100"/>
              <a:ext cx="1530423" cy="3311907"/>
            </a:xfrm>
            <a:prstGeom prst="roundRect">
              <a:avLst/>
            </a:prstGeom>
            <a:solidFill>
              <a:schemeClr val="accent5">
                <a:lumMod val="20000"/>
                <a:lumOff val="80000"/>
              </a:schemeClr>
            </a:solidFill>
            <a:ln w="57150">
              <a:solidFill>
                <a:schemeClr val="tx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smtClean="0">
                  <a:solidFill>
                    <a:schemeClr val="tx1"/>
                  </a:solidFill>
                </a:rPr>
                <a:t>Memory</a:t>
              </a:r>
            </a:p>
            <a:p>
              <a:pPr algn="ctr"/>
              <a:r>
                <a:rPr lang="en-US" sz="2000" b="1" dirty="0" smtClean="0">
                  <a:solidFill>
                    <a:schemeClr val="tx1"/>
                  </a:solidFill>
                </a:rPr>
                <a:t>Hierarchy</a:t>
              </a:r>
              <a:endParaRPr lang="en-US" sz="2000" b="1" dirty="0">
                <a:solidFill>
                  <a:schemeClr val="tx1"/>
                </a:solidFill>
              </a:endParaRPr>
            </a:p>
          </p:txBody>
        </p:sp>
        <p:sp>
          <p:nvSpPr>
            <p:cNvPr id="13" name="TextBox 12"/>
            <p:cNvSpPr txBox="1"/>
            <p:nvPr/>
          </p:nvSpPr>
          <p:spPr>
            <a:xfrm>
              <a:off x="2460766" y="3130056"/>
              <a:ext cx="1488613" cy="400110"/>
            </a:xfrm>
            <a:prstGeom prst="rect">
              <a:avLst/>
            </a:prstGeom>
            <a:noFill/>
          </p:spPr>
          <p:txBody>
            <a:bodyPr wrap="none" rtlCol="0">
              <a:spAutoFit/>
            </a:bodyPr>
            <a:lstStyle/>
            <a:p>
              <a:r>
                <a:rPr lang="en-US" sz="2000" b="1" dirty="0" smtClean="0"/>
                <a:t>Register File</a:t>
              </a:r>
              <a:endParaRPr lang="en-US" sz="2000" b="1" dirty="0"/>
            </a:p>
          </p:txBody>
        </p:sp>
        <p:sp>
          <p:nvSpPr>
            <p:cNvPr id="14" name="TextBox 13"/>
            <p:cNvSpPr txBox="1"/>
            <p:nvPr/>
          </p:nvSpPr>
          <p:spPr>
            <a:xfrm>
              <a:off x="4286267" y="3123694"/>
              <a:ext cx="787716" cy="400110"/>
            </a:xfrm>
            <a:prstGeom prst="rect">
              <a:avLst/>
            </a:prstGeom>
            <a:noFill/>
          </p:spPr>
          <p:txBody>
            <a:bodyPr wrap="none" rtlCol="0">
              <a:spAutoFit/>
            </a:bodyPr>
            <a:lstStyle/>
            <a:p>
              <a:r>
                <a:rPr lang="en-US" sz="2000" b="1" dirty="0" smtClean="0"/>
                <a:t>Cores</a:t>
              </a:r>
              <a:endParaRPr lang="en-US" sz="2000" b="1" dirty="0"/>
            </a:p>
          </p:txBody>
        </p:sp>
        <p:sp>
          <p:nvSpPr>
            <p:cNvPr id="15" name="TextBox 14"/>
            <p:cNvSpPr txBox="1"/>
            <p:nvPr/>
          </p:nvSpPr>
          <p:spPr>
            <a:xfrm>
              <a:off x="2409160" y="6409675"/>
              <a:ext cx="3463192" cy="400110"/>
            </a:xfrm>
            <a:prstGeom prst="rect">
              <a:avLst/>
            </a:prstGeom>
            <a:noFill/>
          </p:spPr>
          <p:txBody>
            <a:bodyPr wrap="none" rtlCol="0">
              <a:spAutoFit/>
            </a:bodyPr>
            <a:lstStyle/>
            <a:p>
              <a:r>
                <a:rPr lang="en-US" sz="2000" b="1" dirty="0" smtClean="0"/>
                <a:t>GPU Streaming Multiprocessor</a:t>
              </a:r>
              <a:endParaRPr lang="en-US" sz="2000" b="1" dirty="0"/>
            </a:p>
          </p:txBody>
        </p:sp>
      </p:grpSp>
      <p:sp>
        <p:nvSpPr>
          <p:cNvPr id="64" name="Rounded Rectangle 63"/>
          <p:cNvSpPr/>
          <p:nvPr/>
        </p:nvSpPr>
        <p:spPr>
          <a:xfrm>
            <a:off x="837936" y="370135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0</a:t>
            </a:r>
            <a:endParaRPr lang="en-US" sz="1600" b="1" dirty="0">
              <a:solidFill>
                <a:schemeClr val="tx1"/>
              </a:solidFill>
            </a:endParaRPr>
          </a:p>
        </p:txBody>
      </p:sp>
      <p:sp>
        <p:nvSpPr>
          <p:cNvPr id="65" name="Rounded Rectangle 64"/>
          <p:cNvSpPr/>
          <p:nvPr/>
        </p:nvSpPr>
        <p:spPr>
          <a:xfrm>
            <a:off x="837936" y="2945703"/>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1</a:t>
            </a:r>
            <a:endParaRPr lang="en-US" sz="1600" b="1" dirty="0">
              <a:solidFill>
                <a:schemeClr val="tx1"/>
              </a:solidFill>
            </a:endParaRPr>
          </a:p>
        </p:txBody>
      </p:sp>
      <p:sp>
        <p:nvSpPr>
          <p:cNvPr id="66" name="Rounded Rectangle 65"/>
          <p:cNvSpPr/>
          <p:nvPr/>
        </p:nvSpPr>
        <p:spPr>
          <a:xfrm>
            <a:off x="837936" y="2180905"/>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2</a:t>
            </a:r>
            <a:endParaRPr lang="en-US" sz="1600" b="1" dirty="0">
              <a:solidFill>
                <a:schemeClr val="tx1"/>
              </a:solidFill>
            </a:endParaRPr>
          </a:p>
        </p:txBody>
      </p:sp>
      <p:sp>
        <p:nvSpPr>
          <p:cNvPr id="67" name="Rounded Rectangle 66"/>
          <p:cNvSpPr/>
          <p:nvPr/>
        </p:nvSpPr>
        <p:spPr>
          <a:xfrm>
            <a:off x="837936" y="1424230"/>
            <a:ext cx="647700" cy="694070"/>
          </a:xfrm>
          <a:prstGeom prst="roundRect">
            <a:avLst/>
          </a:prstGeom>
          <a:solidFill>
            <a:schemeClr val="bg1"/>
          </a:solid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b="1" dirty="0" smtClean="0">
                <a:solidFill>
                  <a:schemeClr val="tx1"/>
                </a:solidFill>
              </a:rPr>
              <a:t>Thread</a:t>
            </a:r>
          </a:p>
          <a:p>
            <a:pPr algn="ctr"/>
            <a:r>
              <a:rPr lang="en-US" sz="1600" b="1" dirty="0" smtClean="0">
                <a:solidFill>
                  <a:schemeClr val="tx1"/>
                </a:solidFill>
              </a:rPr>
              <a:t>3</a:t>
            </a:r>
            <a:endParaRPr lang="en-US" sz="1600" b="1" dirty="0">
              <a:solidFill>
                <a:schemeClr val="tx1"/>
              </a:solidFill>
            </a:endParaRPr>
          </a:p>
        </p:txBody>
      </p:sp>
      <p:sp>
        <p:nvSpPr>
          <p:cNvPr id="68" name="Round Same Side Corner Rectangle 67"/>
          <p:cNvSpPr/>
          <p:nvPr/>
        </p:nvSpPr>
        <p:spPr>
          <a:xfrm rot="10800000">
            <a:off x="2125989" y="3904246"/>
            <a:ext cx="1627712" cy="467468"/>
          </a:xfrm>
          <a:prstGeom prst="round2SameRect">
            <a:avLst>
              <a:gd name="adj1" fmla="val 5000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Round Same Side Corner Rectangle 68"/>
          <p:cNvSpPr/>
          <p:nvPr/>
        </p:nvSpPr>
        <p:spPr>
          <a:xfrm rot="10800000">
            <a:off x="2121654" y="3361453"/>
            <a:ext cx="1627712" cy="545340"/>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Round Same Side Corner Rectangle 69"/>
          <p:cNvSpPr/>
          <p:nvPr/>
        </p:nvSpPr>
        <p:spPr>
          <a:xfrm rot="10800000">
            <a:off x="2123791" y="2874975"/>
            <a:ext cx="1627712" cy="542404"/>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1" name="Round Same Side Corner Rectangle 70"/>
          <p:cNvSpPr/>
          <p:nvPr/>
        </p:nvSpPr>
        <p:spPr>
          <a:xfrm rot="10800000">
            <a:off x="2123791" y="2378848"/>
            <a:ext cx="1627712" cy="496127"/>
          </a:xfrm>
          <a:prstGeom prst="round2SameRect">
            <a:avLst>
              <a:gd name="adj1" fmla="val 1010"/>
              <a:gd name="adj2" fmla="val 0"/>
            </a:avLst>
          </a:prstGeom>
          <a:solidFill>
            <a:schemeClr val="tx2">
              <a:lumMod val="7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Idle Regs"/>
          <p:cNvSpPr/>
          <p:nvPr/>
        </p:nvSpPr>
        <p:spPr>
          <a:xfrm>
            <a:off x="2125990" y="1764301"/>
            <a:ext cx="1627712" cy="614547"/>
          </a:xfrm>
          <a:prstGeom prst="round2SameRect">
            <a:avLst>
              <a:gd name="adj1" fmla="val 44038"/>
              <a:gd name="adj2" fmla="val 0"/>
            </a:avLst>
          </a:prstGeom>
          <a:pattFill prst="wdUpDiag">
            <a:fgClr>
              <a:srgbClr val="FF0000"/>
            </a:fgClr>
            <a:bgClr>
              <a:schemeClr val="bg1"/>
            </a:bgClr>
          </a:patt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solidFill>
                <a:schemeClr val="tx2"/>
              </a:solidFill>
            </a:endParaRPr>
          </a:p>
        </p:txBody>
      </p:sp>
      <p:sp>
        <p:nvSpPr>
          <p:cNvPr id="73" name="Blurry Thread Rectange"/>
          <p:cNvSpPr/>
          <p:nvPr/>
        </p:nvSpPr>
        <p:spPr>
          <a:xfrm>
            <a:off x="609601" y="1238310"/>
            <a:ext cx="1066800" cy="3388107"/>
          </a:xfrm>
          <a:prstGeom prst="roundRect">
            <a:avLst/>
          </a:prstGeom>
          <a:solidFill>
            <a:srgbClr val="73BED3">
              <a:alpha val="43922"/>
            </a:srgbClr>
          </a:solidFill>
          <a:effectLst>
            <a:glow rad="152400">
              <a:schemeClr val="accent1">
                <a:alpha val="57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solidFill>
                  <a:schemeClr val="bg1"/>
                </a:solidFill>
              </a:rPr>
              <a:t>Full!</a:t>
            </a:r>
            <a:endParaRPr lang="en-US" sz="2400" b="1" dirty="0">
              <a:solidFill>
                <a:schemeClr val="bg1"/>
              </a:solidFill>
            </a:endParaRPr>
          </a:p>
        </p:txBody>
      </p:sp>
      <p:grpSp>
        <p:nvGrpSpPr>
          <p:cNvPr id="23" name="Green Cores - 1"/>
          <p:cNvGrpSpPr/>
          <p:nvPr/>
        </p:nvGrpSpPr>
        <p:grpSpPr>
          <a:xfrm>
            <a:off x="3891361" y="1752215"/>
            <a:ext cx="1288964" cy="590393"/>
            <a:chOff x="6072071" y="2256015"/>
            <a:chExt cx="1288964" cy="590393"/>
          </a:xfrm>
          <a:solidFill>
            <a:srgbClr val="006C31"/>
          </a:solidFill>
          <a:effectLst/>
        </p:grpSpPr>
        <p:sp>
          <p:nvSpPr>
            <p:cNvPr id="75" name="Rounded Rectangle 74"/>
            <p:cNvSpPr/>
            <p:nvPr/>
          </p:nvSpPr>
          <p:spPr>
            <a:xfrm>
              <a:off x="6072071"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ounded Rectangle 75"/>
            <p:cNvSpPr/>
            <p:nvPr/>
          </p:nvSpPr>
          <p:spPr>
            <a:xfrm>
              <a:off x="6736754"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ounded Rectangle 76"/>
            <p:cNvSpPr/>
            <p:nvPr/>
          </p:nvSpPr>
          <p:spPr>
            <a:xfrm>
              <a:off x="7094802" y="226248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ounded Rectangle 78"/>
            <p:cNvSpPr/>
            <p:nvPr/>
          </p:nvSpPr>
          <p:spPr>
            <a:xfrm>
              <a:off x="6387886" y="2256015"/>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ounded Rectangle 79"/>
            <p:cNvSpPr/>
            <p:nvPr/>
          </p:nvSpPr>
          <p:spPr>
            <a:xfrm>
              <a:off x="6073899"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ounded Rectangle 80"/>
            <p:cNvSpPr/>
            <p:nvPr/>
          </p:nvSpPr>
          <p:spPr>
            <a:xfrm>
              <a:off x="6738582"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Rounded Rectangle 81"/>
            <p:cNvSpPr/>
            <p:nvPr/>
          </p:nvSpPr>
          <p:spPr>
            <a:xfrm>
              <a:off x="7096630" y="258437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Rounded Rectangle 83"/>
            <p:cNvSpPr/>
            <p:nvPr/>
          </p:nvSpPr>
          <p:spPr>
            <a:xfrm>
              <a:off x="6389714" y="257790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7" name="Green Cores - 2"/>
          <p:cNvGrpSpPr/>
          <p:nvPr/>
        </p:nvGrpSpPr>
        <p:grpSpPr>
          <a:xfrm>
            <a:off x="3896860" y="2412903"/>
            <a:ext cx="1287136" cy="619489"/>
            <a:chOff x="6823238" y="2842229"/>
            <a:chExt cx="1287136" cy="619489"/>
          </a:xfrm>
          <a:solidFill>
            <a:srgbClr val="006C31"/>
          </a:solidFill>
          <a:effectLst/>
        </p:grpSpPr>
        <p:sp>
          <p:nvSpPr>
            <p:cNvPr id="87" name="Rounded Rectangle 86"/>
            <p:cNvSpPr/>
            <p:nvPr/>
          </p:nvSpPr>
          <p:spPr>
            <a:xfrm>
              <a:off x="6823238"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ounded Rectangle 87"/>
            <p:cNvSpPr/>
            <p:nvPr/>
          </p:nvSpPr>
          <p:spPr>
            <a:xfrm>
              <a:off x="7487921"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ounded Rectangle 88"/>
            <p:cNvSpPr/>
            <p:nvPr/>
          </p:nvSpPr>
          <p:spPr>
            <a:xfrm>
              <a:off x="7845969" y="28486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Rounded Rectangle 90"/>
            <p:cNvSpPr/>
            <p:nvPr/>
          </p:nvSpPr>
          <p:spPr>
            <a:xfrm>
              <a:off x="7139053" y="284222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ounded Rectangle 91"/>
            <p:cNvSpPr/>
            <p:nvPr/>
          </p:nvSpPr>
          <p:spPr>
            <a:xfrm>
              <a:off x="6823238"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3" name="Rounded Rectangle 92"/>
            <p:cNvSpPr/>
            <p:nvPr/>
          </p:nvSpPr>
          <p:spPr>
            <a:xfrm>
              <a:off x="7487921"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ounded Rectangle 93"/>
            <p:cNvSpPr/>
            <p:nvPr/>
          </p:nvSpPr>
          <p:spPr>
            <a:xfrm>
              <a:off x="7845969" y="319968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Rounded Rectangle 95"/>
            <p:cNvSpPr/>
            <p:nvPr/>
          </p:nvSpPr>
          <p:spPr>
            <a:xfrm>
              <a:off x="7139053" y="3193210"/>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2" name="Green Cores - 3"/>
          <p:cNvGrpSpPr/>
          <p:nvPr/>
        </p:nvGrpSpPr>
        <p:grpSpPr>
          <a:xfrm>
            <a:off x="3907640" y="3092077"/>
            <a:ext cx="1294482" cy="593630"/>
            <a:chOff x="6783290" y="2596977"/>
            <a:chExt cx="1294482" cy="593630"/>
          </a:xfrm>
          <a:solidFill>
            <a:srgbClr val="006C31"/>
          </a:solidFill>
          <a:effectLst/>
        </p:grpSpPr>
        <p:sp>
          <p:nvSpPr>
            <p:cNvPr id="99" name="Rounded Rectangle 98"/>
            <p:cNvSpPr/>
            <p:nvPr/>
          </p:nvSpPr>
          <p:spPr>
            <a:xfrm>
              <a:off x="6783290"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Rounded Rectangle 99"/>
            <p:cNvSpPr/>
            <p:nvPr/>
          </p:nvSpPr>
          <p:spPr>
            <a:xfrm>
              <a:off x="7447973"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Rounded Rectangle 100"/>
            <p:cNvSpPr/>
            <p:nvPr/>
          </p:nvSpPr>
          <p:spPr>
            <a:xfrm>
              <a:off x="7806021" y="260344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Rounded Rectangle 102"/>
            <p:cNvSpPr/>
            <p:nvPr/>
          </p:nvSpPr>
          <p:spPr>
            <a:xfrm>
              <a:off x="7099105" y="259697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Rounded Rectangle 103"/>
            <p:cNvSpPr/>
            <p:nvPr/>
          </p:nvSpPr>
          <p:spPr>
            <a:xfrm>
              <a:off x="6790636"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ounded Rectangle 104"/>
            <p:cNvSpPr/>
            <p:nvPr/>
          </p:nvSpPr>
          <p:spPr>
            <a:xfrm>
              <a:off x="7455319"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Rounded Rectangle 105"/>
            <p:cNvSpPr/>
            <p:nvPr/>
          </p:nvSpPr>
          <p:spPr>
            <a:xfrm>
              <a:off x="7813367" y="292856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Rounded Rectangle 107"/>
            <p:cNvSpPr/>
            <p:nvPr/>
          </p:nvSpPr>
          <p:spPr>
            <a:xfrm>
              <a:off x="7106451" y="2922099"/>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een Cores - 4"/>
          <p:cNvGrpSpPr/>
          <p:nvPr/>
        </p:nvGrpSpPr>
        <p:grpSpPr>
          <a:xfrm>
            <a:off x="3920519" y="3763702"/>
            <a:ext cx="1290817" cy="608192"/>
            <a:chOff x="5501183" y="5612757"/>
            <a:chExt cx="1290817" cy="608192"/>
          </a:xfrm>
          <a:solidFill>
            <a:srgbClr val="006C31"/>
          </a:solidFill>
          <a:effectLst/>
        </p:grpSpPr>
        <p:sp>
          <p:nvSpPr>
            <p:cNvPr id="111" name="Rounded Rectangle 110"/>
            <p:cNvSpPr/>
            <p:nvPr/>
          </p:nvSpPr>
          <p:spPr>
            <a:xfrm>
              <a:off x="5501183"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ounded Rectangle 111"/>
            <p:cNvSpPr/>
            <p:nvPr/>
          </p:nvSpPr>
          <p:spPr>
            <a:xfrm>
              <a:off x="6165866"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ounded Rectangle 112"/>
            <p:cNvSpPr/>
            <p:nvPr/>
          </p:nvSpPr>
          <p:spPr>
            <a:xfrm>
              <a:off x="6523914" y="561922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ounded Rectangle 114"/>
            <p:cNvSpPr/>
            <p:nvPr/>
          </p:nvSpPr>
          <p:spPr>
            <a:xfrm>
              <a:off x="5816998" y="5612757"/>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6" name="Rounded Rectangle 115"/>
            <p:cNvSpPr/>
            <p:nvPr/>
          </p:nvSpPr>
          <p:spPr>
            <a:xfrm>
              <a:off x="5504864"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ounded Rectangle 116"/>
            <p:cNvSpPr/>
            <p:nvPr/>
          </p:nvSpPr>
          <p:spPr>
            <a:xfrm>
              <a:off x="6169547"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8" name="Rounded Rectangle 117"/>
            <p:cNvSpPr/>
            <p:nvPr/>
          </p:nvSpPr>
          <p:spPr>
            <a:xfrm>
              <a:off x="6527595" y="595891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0" name="Rounded Rectangle 119"/>
            <p:cNvSpPr/>
            <p:nvPr/>
          </p:nvSpPr>
          <p:spPr>
            <a:xfrm>
              <a:off x="5820679" y="5952441"/>
              <a:ext cx="264405" cy="262038"/>
            </a:xfrm>
            <a:prstGeom prst="roundRect">
              <a:avLst/>
            </a:prstGeom>
            <a:grpFill/>
            <a:ln w="19050">
              <a:solidFill>
                <a:srgbClr val="006C3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2" name="Idle Cores"/>
          <p:cNvGrpSpPr/>
          <p:nvPr/>
        </p:nvGrpSpPr>
        <p:grpSpPr>
          <a:xfrm>
            <a:off x="3890989" y="1752225"/>
            <a:ext cx="1319975" cy="2619679"/>
            <a:chOff x="3910039" y="3523814"/>
            <a:chExt cx="1319975" cy="2619679"/>
          </a:xfrm>
          <a:solidFill>
            <a:schemeClr val="bg1"/>
          </a:solidFill>
          <a:effectLst/>
        </p:grpSpPr>
        <p:grpSp>
          <p:nvGrpSpPr>
            <p:cNvPr id="57" name="Group 122"/>
            <p:cNvGrpSpPr/>
            <p:nvPr/>
          </p:nvGrpSpPr>
          <p:grpSpPr>
            <a:xfrm>
              <a:off x="3910039" y="3523814"/>
              <a:ext cx="1319975" cy="2619679"/>
              <a:chOff x="4062811" y="3676204"/>
              <a:chExt cx="1319975" cy="2619679"/>
            </a:xfrm>
            <a:grpFill/>
          </p:grpSpPr>
          <p:grpSp>
            <p:nvGrpSpPr>
              <p:cNvPr id="62" name="Group 124"/>
              <p:cNvGrpSpPr/>
              <p:nvPr/>
            </p:nvGrpSpPr>
            <p:grpSpPr>
              <a:xfrm>
                <a:off x="4062811" y="3676204"/>
                <a:ext cx="1288964" cy="590393"/>
                <a:chOff x="6072071" y="2256015"/>
                <a:chExt cx="1288964" cy="590393"/>
              </a:xfrm>
              <a:grpFill/>
            </p:grpSpPr>
            <p:sp>
              <p:nvSpPr>
                <p:cNvPr id="159" name="Rounded Rectangle 158"/>
                <p:cNvSpPr/>
                <p:nvPr/>
              </p:nvSpPr>
              <p:spPr>
                <a:xfrm>
                  <a:off x="6072071"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0" name="Rounded Rectangle 159"/>
                <p:cNvSpPr/>
                <p:nvPr/>
              </p:nvSpPr>
              <p:spPr>
                <a:xfrm>
                  <a:off x="6736754"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1" name="Rounded Rectangle 160"/>
                <p:cNvSpPr/>
                <p:nvPr/>
              </p:nvSpPr>
              <p:spPr>
                <a:xfrm>
                  <a:off x="7094802" y="226248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3" name="Rounded Rectangle 162"/>
                <p:cNvSpPr/>
                <p:nvPr/>
              </p:nvSpPr>
              <p:spPr>
                <a:xfrm>
                  <a:off x="6387886" y="225601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4" name="Rounded Rectangle 163"/>
                <p:cNvSpPr/>
                <p:nvPr/>
              </p:nvSpPr>
              <p:spPr>
                <a:xfrm>
                  <a:off x="6073899"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5" name="Rounded Rectangle 164"/>
                <p:cNvSpPr/>
                <p:nvPr/>
              </p:nvSpPr>
              <p:spPr>
                <a:xfrm>
                  <a:off x="6738582"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6" name="Rounded Rectangle 165"/>
                <p:cNvSpPr/>
                <p:nvPr/>
              </p:nvSpPr>
              <p:spPr>
                <a:xfrm>
                  <a:off x="7096630" y="258437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8" name="Rounded Rectangle 167"/>
                <p:cNvSpPr/>
                <p:nvPr/>
              </p:nvSpPr>
              <p:spPr>
                <a:xfrm>
                  <a:off x="6389714" y="257790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4" name="Group 125"/>
              <p:cNvGrpSpPr/>
              <p:nvPr/>
            </p:nvGrpSpPr>
            <p:grpSpPr>
              <a:xfrm>
                <a:off x="4068310" y="4332038"/>
                <a:ext cx="1287136" cy="624343"/>
                <a:chOff x="6823238" y="2837375"/>
                <a:chExt cx="1287136" cy="624343"/>
              </a:xfrm>
              <a:grpFill/>
            </p:grpSpPr>
            <p:sp>
              <p:nvSpPr>
                <p:cNvPr id="149" name="Rounded Rectangle 148"/>
                <p:cNvSpPr/>
                <p:nvPr/>
              </p:nvSpPr>
              <p:spPr>
                <a:xfrm>
                  <a:off x="6825399" y="2837375"/>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Rounded Rectangle 149"/>
                <p:cNvSpPr/>
                <p:nvPr/>
              </p:nvSpPr>
              <p:spPr>
                <a:xfrm>
                  <a:off x="7484621" y="2842218"/>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1" name="Rounded Rectangle 150"/>
                <p:cNvSpPr/>
                <p:nvPr/>
              </p:nvSpPr>
              <p:spPr>
                <a:xfrm>
                  <a:off x="7845969" y="28486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3" name="Rounded Rectangle 152"/>
                <p:cNvSpPr/>
                <p:nvPr/>
              </p:nvSpPr>
              <p:spPr>
                <a:xfrm>
                  <a:off x="7135381" y="284221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4" name="Rounded Rectangle 153"/>
                <p:cNvSpPr/>
                <p:nvPr/>
              </p:nvSpPr>
              <p:spPr>
                <a:xfrm>
                  <a:off x="6823238"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5" name="Rounded Rectangle 154"/>
                <p:cNvSpPr/>
                <p:nvPr/>
              </p:nvSpPr>
              <p:spPr>
                <a:xfrm>
                  <a:off x="7487921"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6" name="Rounded Rectangle 155"/>
                <p:cNvSpPr/>
                <p:nvPr/>
              </p:nvSpPr>
              <p:spPr>
                <a:xfrm>
                  <a:off x="7845969" y="319968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8" name="Rounded Rectangle 157"/>
                <p:cNvSpPr/>
                <p:nvPr/>
              </p:nvSpPr>
              <p:spPr>
                <a:xfrm>
                  <a:off x="7139053" y="3193210"/>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8" name="Group 126"/>
              <p:cNvGrpSpPr/>
              <p:nvPr/>
            </p:nvGrpSpPr>
            <p:grpSpPr>
              <a:xfrm>
                <a:off x="4079090" y="5016066"/>
                <a:ext cx="1294482" cy="593630"/>
                <a:chOff x="6783290" y="2596977"/>
                <a:chExt cx="1294482" cy="593630"/>
              </a:xfrm>
              <a:grpFill/>
            </p:grpSpPr>
            <p:sp>
              <p:nvSpPr>
                <p:cNvPr id="139" name="Rounded Rectangle 138"/>
                <p:cNvSpPr/>
                <p:nvPr/>
              </p:nvSpPr>
              <p:spPr>
                <a:xfrm>
                  <a:off x="6783290"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Rounded Rectangle 139"/>
                <p:cNvSpPr/>
                <p:nvPr/>
              </p:nvSpPr>
              <p:spPr>
                <a:xfrm>
                  <a:off x="7447973"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1" name="Rounded Rectangle 140"/>
                <p:cNvSpPr/>
                <p:nvPr/>
              </p:nvSpPr>
              <p:spPr>
                <a:xfrm>
                  <a:off x="7806021" y="260344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3" name="Rounded Rectangle 142"/>
                <p:cNvSpPr/>
                <p:nvPr/>
              </p:nvSpPr>
              <p:spPr>
                <a:xfrm>
                  <a:off x="7099105" y="259697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4" name="Rounded Rectangle 143"/>
                <p:cNvSpPr/>
                <p:nvPr/>
              </p:nvSpPr>
              <p:spPr>
                <a:xfrm>
                  <a:off x="6790636"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5" name="Rounded Rectangle 144"/>
                <p:cNvSpPr/>
                <p:nvPr/>
              </p:nvSpPr>
              <p:spPr>
                <a:xfrm>
                  <a:off x="7455319"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6" name="Rounded Rectangle 145"/>
                <p:cNvSpPr/>
                <p:nvPr/>
              </p:nvSpPr>
              <p:spPr>
                <a:xfrm>
                  <a:off x="7813367" y="292856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8" name="Rounded Rectangle 147"/>
                <p:cNvSpPr/>
                <p:nvPr/>
              </p:nvSpPr>
              <p:spPr>
                <a:xfrm>
                  <a:off x="7106451" y="2922099"/>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3" name="Group 127"/>
              <p:cNvGrpSpPr/>
              <p:nvPr/>
            </p:nvGrpSpPr>
            <p:grpSpPr>
              <a:xfrm>
                <a:off x="4091969" y="5687691"/>
                <a:ext cx="1290817" cy="608192"/>
                <a:chOff x="5501183" y="5612757"/>
                <a:chExt cx="1290817" cy="608192"/>
              </a:xfrm>
              <a:grpFill/>
            </p:grpSpPr>
            <p:sp>
              <p:nvSpPr>
                <p:cNvPr id="129" name="Rounded Rectangle 128"/>
                <p:cNvSpPr/>
                <p:nvPr/>
              </p:nvSpPr>
              <p:spPr>
                <a:xfrm>
                  <a:off x="5501183"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ounded Rectangle 129"/>
                <p:cNvSpPr/>
                <p:nvPr/>
              </p:nvSpPr>
              <p:spPr>
                <a:xfrm>
                  <a:off x="6165866"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1" name="Rounded Rectangle 130"/>
                <p:cNvSpPr/>
                <p:nvPr/>
              </p:nvSpPr>
              <p:spPr>
                <a:xfrm>
                  <a:off x="6523914" y="561922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3" name="Rounded Rectangle 132"/>
                <p:cNvSpPr/>
                <p:nvPr/>
              </p:nvSpPr>
              <p:spPr>
                <a:xfrm>
                  <a:off x="5816998" y="5612757"/>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Rounded Rectangle 133"/>
                <p:cNvSpPr/>
                <p:nvPr/>
              </p:nvSpPr>
              <p:spPr>
                <a:xfrm>
                  <a:off x="5504864"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5" name="Rounded Rectangle 134"/>
                <p:cNvSpPr/>
                <p:nvPr/>
              </p:nvSpPr>
              <p:spPr>
                <a:xfrm>
                  <a:off x="6169547"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6" name="Rounded Rectangle 135"/>
                <p:cNvSpPr/>
                <p:nvPr/>
              </p:nvSpPr>
              <p:spPr>
                <a:xfrm>
                  <a:off x="6527595" y="595891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8" name="Rounded Rectangle 137"/>
                <p:cNvSpPr/>
                <p:nvPr/>
              </p:nvSpPr>
              <p:spPr>
                <a:xfrm>
                  <a:off x="5820679" y="5952441"/>
                  <a:ext cx="264405" cy="262038"/>
                </a:xfrm>
                <a:prstGeom prst="roundRect">
                  <a:avLst/>
                </a:prstGeom>
                <a:grpFill/>
                <a:ln w="1905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124" name="TextBox 123"/>
            <p:cNvSpPr txBox="1"/>
            <p:nvPr/>
          </p:nvSpPr>
          <p:spPr>
            <a:xfrm>
              <a:off x="4170604" y="4478956"/>
              <a:ext cx="808235" cy="523220"/>
            </a:xfrm>
            <a:prstGeom prst="rect">
              <a:avLst/>
            </a:prstGeom>
            <a:solidFill>
              <a:schemeClr val="bg1"/>
            </a:solidFill>
            <a:effectLst>
              <a:glow rad="215900">
                <a:schemeClr val="bg1">
                  <a:alpha val="80000"/>
                </a:schemeClr>
              </a:glow>
              <a:softEdge rad="279400"/>
            </a:effectLst>
          </p:spPr>
          <p:txBody>
            <a:bodyPr wrap="none" rtlCol="0">
              <a:spAutoFit/>
            </a:bodyPr>
            <a:lstStyle/>
            <a:p>
              <a:r>
                <a:rPr lang="en-US" sz="2800" b="1" dirty="0" smtClean="0">
                  <a:ln w="12700">
                    <a:noFill/>
                  </a:ln>
                </a:rPr>
                <a:t>Idle!</a:t>
              </a:r>
              <a:endParaRPr lang="en-US" sz="2800" b="1" dirty="0">
                <a:ln w="12700">
                  <a:noFill/>
                </a:ln>
              </a:endParaRPr>
            </a:p>
          </p:txBody>
        </p:sp>
      </p:grpSp>
      <p:sp>
        <p:nvSpPr>
          <p:cNvPr id="4" name="Example 1"/>
          <p:cNvSpPr txBox="1"/>
          <p:nvPr/>
        </p:nvSpPr>
        <p:spPr>
          <a:xfrm>
            <a:off x="1066800" y="5715000"/>
            <a:ext cx="6575262" cy="461665"/>
          </a:xfrm>
          <a:prstGeom prst="rect">
            <a:avLst/>
          </a:prstGeom>
          <a:noFill/>
        </p:spPr>
        <p:txBody>
          <a:bodyPr wrap="none" rtlCol="0">
            <a:spAutoFit/>
          </a:bodyPr>
          <a:lstStyle/>
          <a:p>
            <a:r>
              <a:rPr lang="en-US" sz="2400" b="1" dirty="0" smtClean="0">
                <a:solidFill>
                  <a:schemeClr val="accent2"/>
                </a:solidFill>
              </a:rPr>
              <a:t>Thread limits lead to an underutilized register file </a:t>
            </a:r>
            <a:endParaRPr lang="en-US" sz="2400" b="1" dirty="0">
              <a:solidFill>
                <a:schemeClr val="accent2"/>
              </a:solidFill>
            </a:endParaRPr>
          </a:p>
        </p:txBody>
      </p:sp>
      <p:sp>
        <p:nvSpPr>
          <p:cNvPr id="147" name="Example 2"/>
          <p:cNvSpPr txBox="1"/>
          <p:nvPr/>
        </p:nvSpPr>
        <p:spPr>
          <a:xfrm>
            <a:off x="914400" y="5105400"/>
            <a:ext cx="7112332" cy="461665"/>
          </a:xfrm>
          <a:prstGeom prst="rect">
            <a:avLst/>
          </a:prstGeom>
          <a:noFill/>
        </p:spPr>
        <p:txBody>
          <a:bodyPr wrap="none" rtlCol="0">
            <a:spAutoFit/>
          </a:bodyPr>
          <a:lstStyle/>
          <a:p>
            <a:r>
              <a:rPr lang="en-US" sz="2400" b="1" dirty="0" smtClean="0">
                <a:solidFill>
                  <a:schemeClr val="accent2"/>
                </a:solidFill>
              </a:rPr>
              <a:t>The memory bandwidth bottleneck leads to idle cores </a:t>
            </a:r>
            <a:endParaRPr lang="en-US" sz="2400" b="1" dirty="0">
              <a:solidFill>
                <a:schemeClr val="accent2"/>
              </a:solidFill>
            </a:endParaRPr>
          </a:p>
        </p:txBody>
      </p:sp>
      <p:sp>
        <p:nvSpPr>
          <p:cNvPr id="152" name="TextBox 151"/>
          <p:cNvSpPr txBox="1"/>
          <p:nvPr/>
        </p:nvSpPr>
        <p:spPr>
          <a:xfrm>
            <a:off x="639848" y="838200"/>
            <a:ext cx="1032975" cy="400110"/>
          </a:xfrm>
          <a:prstGeom prst="rect">
            <a:avLst/>
          </a:prstGeom>
          <a:noFill/>
        </p:spPr>
        <p:txBody>
          <a:bodyPr wrap="none" rtlCol="0">
            <a:spAutoFit/>
          </a:bodyPr>
          <a:lstStyle/>
          <a:p>
            <a:r>
              <a:rPr lang="en-US" sz="2000" b="1" dirty="0" smtClean="0"/>
              <a:t>Threads</a:t>
            </a:r>
            <a:endParaRPr lang="en-US" sz="2000" b="1" dirty="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14</a:t>
            </a:fld>
            <a:endParaRPr lang="en-US" dirty="0"/>
          </a:p>
        </p:txBody>
      </p:sp>
      <p:sp>
        <p:nvSpPr>
          <p:cNvPr id="3" name="TextBox 2"/>
          <p:cNvSpPr txBox="1"/>
          <p:nvPr/>
        </p:nvSpPr>
        <p:spPr>
          <a:xfrm>
            <a:off x="2617990" y="1885733"/>
            <a:ext cx="580608" cy="369332"/>
          </a:xfrm>
          <a:prstGeom prst="rect">
            <a:avLst/>
          </a:prstGeom>
          <a:solidFill>
            <a:schemeClr val="bg1"/>
          </a:solidFill>
          <a:effectLst>
            <a:glow rad="152400">
              <a:schemeClr val="bg1">
                <a:alpha val="37000"/>
              </a:schemeClr>
            </a:glow>
            <a:softEdge rad="50800"/>
          </a:effectLst>
        </p:spPr>
        <p:txBody>
          <a:bodyPr wrap="none" rtlCol="0">
            <a:spAutoFit/>
          </a:bodyPr>
          <a:lstStyle/>
          <a:p>
            <a:r>
              <a:rPr lang="en-US" b="1" dirty="0" smtClean="0"/>
              <a:t>Idle!</a:t>
            </a:r>
            <a:endParaRPr lang="en-US" b="1" dirty="0"/>
          </a:p>
        </p:txBody>
      </p:sp>
      <p:sp>
        <p:nvSpPr>
          <p:cNvPr id="157" name="Green  Arrow"/>
          <p:cNvSpPr/>
          <p:nvPr/>
        </p:nvSpPr>
        <p:spPr>
          <a:xfrm>
            <a:off x="5550403" y="2603878"/>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2" name="White Arrow2"/>
          <p:cNvSpPr/>
          <p:nvPr/>
        </p:nvSpPr>
        <p:spPr>
          <a:xfrm>
            <a:off x="5555069" y="2603877"/>
            <a:ext cx="1733194" cy="844087"/>
          </a:xfrm>
          <a:prstGeom prst="leftRightArrow">
            <a:avLst>
              <a:gd name="adj1" fmla="val 50000"/>
              <a:gd name="adj2" fmla="val 59220"/>
            </a:avLst>
          </a:prstGeom>
          <a:solidFill>
            <a:schemeClr val="bg1"/>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sp>
        <p:nvSpPr>
          <p:cNvPr id="167" name="Green  Arrow"/>
          <p:cNvSpPr/>
          <p:nvPr/>
        </p:nvSpPr>
        <p:spPr>
          <a:xfrm>
            <a:off x="5553463" y="2608885"/>
            <a:ext cx="1733194" cy="844087"/>
          </a:xfrm>
          <a:prstGeom prst="leftRightArrow">
            <a:avLst>
              <a:gd name="adj1" fmla="val 50000"/>
              <a:gd name="adj2" fmla="val 59220"/>
            </a:avLst>
          </a:prstGeom>
          <a:solidFill>
            <a:srgbClr val="0066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b="1" dirty="0"/>
          </a:p>
        </p:txBody>
      </p:sp>
      <p:pic>
        <p:nvPicPr>
          <p:cNvPr id="27" name="Part Arrow 1"/>
          <p:cNvPicPr>
            <a:picLocks noChangeAspect="1"/>
          </p:cNvPicPr>
          <p:nvPr/>
        </p:nvPicPr>
        <p:blipFill rotWithShape="1">
          <a:blip r:embed="rId3"/>
          <a:srcRect t="58680"/>
          <a:stretch/>
        </p:blipFill>
        <p:spPr>
          <a:xfrm>
            <a:off x="5542181" y="3106780"/>
            <a:ext cx="1761897" cy="362750"/>
          </a:xfrm>
          <a:prstGeom prst="rect">
            <a:avLst/>
          </a:prstGeom>
        </p:spPr>
      </p:pic>
      <p:pic>
        <p:nvPicPr>
          <p:cNvPr id="32" name="Part Arrow 2"/>
          <p:cNvPicPr>
            <a:picLocks noChangeAspect="1"/>
          </p:cNvPicPr>
          <p:nvPr/>
        </p:nvPicPr>
        <p:blipFill rotWithShape="1">
          <a:blip r:embed="rId4"/>
          <a:srcRect t="41259"/>
          <a:stretch/>
        </p:blipFill>
        <p:spPr>
          <a:xfrm>
            <a:off x="5538434" y="2946103"/>
            <a:ext cx="1767993" cy="512102"/>
          </a:xfrm>
          <a:prstGeom prst="rect">
            <a:avLst/>
          </a:prstGeom>
        </p:spPr>
      </p:pic>
      <p:sp>
        <p:nvSpPr>
          <p:cNvPr id="121" name="Red Arrow"/>
          <p:cNvSpPr/>
          <p:nvPr/>
        </p:nvSpPr>
        <p:spPr>
          <a:xfrm>
            <a:off x="5556533" y="2602067"/>
            <a:ext cx="1733194" cy="844087"/>
          </a:xfrm>
          <a:prstGeom prst="leftRightArrow">
            <a:avLst>
              <a:gd name="adj1" fmla="val 50000"/>
              <a:gd name="adj2" fmla="val 59220"/>
            </a:avLst>
          </a:prstGeom>
          <a:solidFill>
            <a:srgbClr val="FF0000"/>
          </a:solidFill>
          <a:ln w="28575">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smtClean="0"/>
              <a:t>Full!</a:t>
            </a:r>
            <a:endParaRPr lang="en-US" sz="2400" b="1" dirty="0"/>
          </a:p>
        </p:txBody>
      </p:sp>
    </p:spTree>
    <p:extLst>
      <p:ext uri="{BB962C8B-B14F-4D97-AF65-F5344CB8AC3E}">
        <p14:creationId xmlns:p14="http://schemas.microsoft.com/office/powerpoint/2010/main" val="170075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68"/>
                                        </p:tgtEl>
                                        <p:attrNameLst>
                                          <p:attrName>style.visibility</p:attrName>
                                        </p:attrNameLst>
                                      </p:cBhvr>
                                      <p:to>
                                        <p:strVal val="visible"/>
                                      </p:to>
                                    </p:set>
                                    <p:animEffect transition="in" filter="wipe(down)">
                                      <p:cBhvr>
                                        <p:cTn id="10" dur="500"/>
                                        <p:tgtEl>
                                          <p:spTgt spid="68"/>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65"/>
                                        </p:tgtEl>
                                        <p:attrNameLst>
                                          <p:attrName>style.visibility</p:attrName>
                                        </p:attrNameLst>
                                      </p:cBhvr>
                                      <p:to>
                                        <p:strVal val="visible"/>
                                      </p:to>
                                    </p:se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67"/>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4" fill="hold" grpId="0" nodeType="after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down)">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2"/>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73"/>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2"/>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2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32"/>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167"/>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21"/>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52"/>
                                        </p:tgtEl>
                                        <p:attrNameLst>
                                          <p:attrName>style.visibility</p:attrName>
                                        </p:attrNameLst>
                                      </p:cBhvr>
                                      <p:to>
                                        <p:strVal val="visible"/>
                                      </p:to>
                                    </p:set>
                                  </p:childTnLst>
                                </p:cTn>
                              </p:par>
                            </p:childTnLst>
                          </p:cTn>
                        </p:par>
                        <p:par>
                          <p:cTn id="78" fill="hold">
                            <p:stCondLst>
                              <p:cond delay="0"/>
                            </p:stCondLst>
                            <p:childTnLst>
                              <p:par>
                                <p:cTn id="79" presetID="32" presetClass="emph" presetSubtype="0" fill="hold" nodeType="afterEffect">
                                  <p:stCondLst>
                                    <p:cond delay="0"/>
                                  </p:stCondLst>
                                  <p:childTnLst>
                                    <p:animRot by="120000">
                                      <p:cBhvr>
                                        <p:cTn id="80" dur="100" fill="hold">
                                          <p:stCondLst>
                                            <p:cond delay="0"/>
                                          </p:stCondLst>
                                        </p:cTn>
                                        <p:tgtEl>
                                          <p:spTgt spid="52"/>
                                        </p:tgtEl>
                                        <p:attrNameLst>
                                          <p:attrName>r</p:attrName>
                                        </p:attrNameLst>
                                      </p:cBhvr>
                                    </p:animRot>
                                    <p:animRot by="-240000">
                                      <p:cBhvr>
                                        <p:cTn id="81" dur="200" fill="hold">
                                          <p:stCondLst>
                                            <p:cond delay="200"/>
                                          </p:stCondLst>
                                        </p:cTn>
                                        <p:tgtEl>
                                          <p:spTgt spid="52"/>
                                        </p:tgtEl>
                                        <p:attrNameLst>
                                          <p:attrName>r</p:attrName>
                                        </p:attrNameLst>
                                      </p:cBhvr>
                                    </p:animRot>
                                    <p:animRot by="240000">
                                      <p:cBhvr>
                                        <p:cTn id="82" dur="200" fill="hold">
                                          <p:stCondLst>
                                            <p:cond delay="400"/>
                                          </p:stCondLst>
                                        </p:cTn>
                                        <p:tgtEl>
                                          <p:spTgt spid="52"/>
                                        </p:tgtEl>
                                        <p:attrNameLst>
                                          <p:attrName>r</p:attrName>
                                        </p:attrNameLst>
                                      </p:cBhvr>
                                    </p:animRot>
                                    <p:animRot by="-240000">
                                      <p:cBhvr>
                                        <p:cTn id="83" dur="200" fill="hold">
                                          <p:stCondLst>
                                            <p:cond delay="600"/>
                                          </p:stCondLst>
                                        </p:cTn>
                                        <p:tgtEl>
                                          <p:spTgt spid="52"/>
                                        </p:tgtEl>
                                        <p:attrNameLst>
                                          <p:attrName>r</p:attrName>
                                        </p:attrNameLst>
                                      </p:cBhvr>
                                    </p:animRot>
                                    <p:animRot by="120000">
                                      <p:cBhvr>
                                        <p:cTn id="84" dur="200" fill="hold">
                                          <p:stCondLst>
                                            <p:cond delay="800"/>
                                          </p:stCondLst>
                                        </p:cTn>
                                        <p:tgtEl>
                                          <p:spTgt spid="52"/>
                                        </p:tgtEl>
                                        <p:attrNameLst>
                                          <p:attrName>r</p:attrName>
                                        </p:attrNameLst>
                                      </p:cBhvr>
                                    </p:animRot>
                                  </p:childTnLst>
                                </p:cTn>
                              </p:par>
                              <p:par>
                                <p:cTn id="85" presetID="1" presetClass="entr" presetSubtype="0" fill="hold" grpId="0" nodeType="withEffect">
                                  <p:stCondLst>
                                    <p:cond delay="0"/>
                                  </p:stCondLst>
                                  <p:childTnLst>
                                    <p:set>
                                      <p:cBhvr>
                                        <p:cTn id="86" dur="1" fill="hold">
                                          <p:stCondLst>
                                            <p:cond delay="0"/>
                                          </p:stCondLst>
                                        </p:cTn>
                                        <p:tgtEl>
                                          <p:spTgt spid="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3" grpId="1" animBg="1"/>
      <p:bldP spid="4" grpId="0"/>
      <p:bldP spid="4" grpId="1"/>
      <p:bldP spid="147" grpId="0"/>
      <p:bldP spid="3" grpId="0" animBg="1"/>
      <p:bldP spid="167" grpId="0" animBg="1"/>
      <p:bldP spid="1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836152" cy="990600"/>
          </a:xfrm>
        </p:spPr>
        <p:txBody>
          <a:bodyPr>
            <a:normAutofit/>
          </a:bodyPr>
          <a:lstStyle/>
          <a:p>
            <a:r>
              <a:rPr lang="en-US" dirty="0" smtClean="0"/>
              <a:t>Motivation: Unutilized On-chip Memory</a:t>
            </a:r>
            <a:endParaRPr lang="en-US" dirty="0"/>
          </a:p>
        </p:txBody>
      </p:sp>
      <p:sp>
        <p:nvSpPr>
          <p:cNvPr id="3" name="Content Placeholder 2"/>
          <p:cNvSpPr>
            <a:spLocks noGrp="1"/>
          </p:cNvSpPr>
          <p:nvPr>
            <p:ph sz="quarter" idx="1"/>
          </p:nvPr>
        </p:nvSpPr>
        <p:spPr>
          <a:xfrm>
            <a:off x="612648" y="4953000"/>
            <a:ext cx="8153400" cy="1219200"/>
          </a:xfrm>
        </p:spPr>
        <p:txBody>
          <a:bodyPr>
            <a:noAutofit/>
          </a:bodyPr>
          <a:lstStyle/>
          <a:p>
            <a:r>
              <a:rPr lang="en-US" sz="2800" i="0" dirty="0" smtClean="0">
                <a:solidFill>
                  <a:srgbClr val="C00000"/>
                </a:solidFill>
              </a:rPr>
              <a:t>24% </a:t>
            </a:r>
            <a:r>
              <a:rPr lang="en-US" sz="2800" i="0" dirty="0" smtClean="0"/>
              <a:t>of the register file is unallocated on average</a:t>
            </a:r>
            <a:r>
              <a:rPr lang="en-US" sz="2800" i="0" dirty="0" smtClean="0">
                <a:solidFill>
                  <a:srgbClr val="00B050"/>
                </a:solidFill>
              </a:rPr>
              <a:t> </a:t>
            </a:r>
          </a:p>
          <a:p>
            <a:r>
              <a:rPr lang="en-US" sz="2800" i="0" dirty="0" smtClean="0"/>
              <a:t>Similar trends for on-chip scratchpad memory </a:t>
            </a:r>
          </a:p>
        </p:txBody>
      </p:sp>
      <p:graphicFrame>
        <p:nvGraphicFramePr>
          <p:cNvPr id="6" name="Chart 5"/>
          <p:cNvGraphicFramePr>
            <a:graphicFrameLocks/>
          </p:cNvGraphicFramePr>
          <p:nvPr>
            <p:extLst/>
          </p:nvPr>
        </p:nvGraphicFramePr>
        <p:xfrm>
          <a:off x="0" y="1524000"/>
          <a:ext cx="8991600" cy="33528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p:cNvCxnSpPr/>
          <p:nvPr/>
        </p:nvCxnSpPr>
        <p:spPr>
          <a:xfrm>
            <a:off x="8458200" y="1600200"/>
            <a:ext cx="0" cy="26670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15</a:t>
            </a:fld>
            <a:endParaRPr lang="en-US" dirty="0"/>
          </a:p>
        </p:txBody>
      </p:sp>
    </p:spTree>
    <p:extLst>
      <p:ext uri="{BB962C8B-B14F-4D97-AF65-F5344CB8AC3E}">
        <p14:creationId xmlns:p14="http://schemas.microsoft.com/office/powerpoint/2010/main" val="16454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Idle Pipelines</a:t>
            </a:r>
            <a:endParaRPr lang="en-US" dirty="0"/>
          </a:p>
        </p:txBody>
      </p:sp>
      <p:sp>
        <p:nvSpPr>
          <p:cNvPr id="6" name="TextBox 5"/>
          <p:cNvSpPr txBox="1"/>
          <p:nvPr/>
        </p:nvSpPr>
        <p:spPr>
          <a:xfrm>
            <a:off x="1371600" y="971490"/>
            <a:ext cx="1890261" cy="400110"/>
          </a:xfrm>
          <a:prstGeom prst="rect">
            <a:avLst/>
          </a:prstGeom>
          <a:noFill/>
        </p:spPr>
        <p:txBody>
          <a:bodyPr wrap="none" rtlCol="0">
            <a:spAutoFit/>
          </a:bodyPr>
          <a:lstStyle/>
          <a:p>
            <a:r>
              <a:rPr lang="en-US" sz="2000" b="1" dirty="0" smtClean="0">
                <a:latin typeface="Candara" pitchFamily="34" charset="0"/>
              </a:rPr>
              <a:t>Memory Bound</a:t>
            </a:r>
            <a:endParaRPr lang="en-US" sz="2000" b="1" dirty="0">
              <a:latin typeface="Candara" pitchFamily="34" charset="0"/>
            </a:endParaRPr>
          </a:p>
        </p:txBody>
      </p:sp>
      <p:sp>
        <p:nvSpPr>
          <p:cNvPr id="7" name="TextBox 6"/>
          <p:cNvSpPr txBox="1"/>
          <p:nvPr/>
        </p:nvSpPr>
        <p:spPr>
          <a:xfrm>
            <a:off x="1447800" y="3581400"/>
            <a:ext cx="1960793" cy="400110"/>
          </a:xfrm>
          <a:prstGeom prst="rect">
            <a:avLst/>
          </a:prstGeom>
          <a:noFill/>
        </p:spPr>
        <p:txBody>
          <a:bodyPr wrap="none" rtlCol="0">
            <a:spAutoFit/>
          </a:bodyPr>
          <a:lstStyle/>
          <a:p>
            <a:r>
              <a:rPr lang="en-US" sz="2000" b="1" dirty="0" smtClean="0">
                <a:latin typeface="Candara" pitchFamily="34" charset="0"/>
              </a:rPr>
              <a:t>Compute Bound</a:t>
            </a:r>
            <a:endParaRPr lang="en-US" sz="2000" b="1" dirty="0">
              <a:latin typeface="Candara" pitchFamily="34" charset="0"/>
            </a:endParaRPr>
          </a:p>
        </p:txBody>
      </p:sp>
      <p:graphicFrame>
        <p:nvGraphicFramePr>
          <p:cNvPr id="10" name="Chart 9"/>
          <p:cNvGraphicFramePr>
            <a:graphicFrameLocks/>
          </p:cNvGraphicFramePr>
          <p:nvPr>
            <p:extLst/>
          </p:nvPr>
        </p:nvGraphicFramePr>
        <p:xfrm>
          <a:off x="0" y="1143000"/>
          <a:ext cx="9144000" cy="22859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p:cNvGraphicFramePr>
            <a:graphicFrameLocks/>
          </p:cNvGraphicFramePr>
          <p:nvPr>
            <p:extLst/>
          </p:nvPr>
        </p:nvGraphicFramePr>
        <p:xfrm>
          <a:off x="0" y="3810000"/>
          <a:ext cx="9144000" cy="2552580"/>
        </p:xfrm>
        <a:graphic>
          <a:graphicData uri="http://schemas.openxmlformats.org/drawingml/2006/chart">
            <c:chart xmlns:c="http://schemas.openxmlformats.org/drawingml/2006/chart" xmlns:r="http://schemas.openxmlformats.org/officeDocument/2006/relationships" r:id="rId4"/>
          </a:graphicData>
        </a:graphic>
      </p:graphicFrame>
      <p:cxnSp>
        <p:nvCxnSpPr>
          <p:cNvPr id="13" name="Straight Connector 12"/>
          <p:cNvCxnSpPr/>
          <p:nvPr/>
        </p:nvCxnSpPr>
        <p:spPr>
          <a:xfrm>
            <a:off x="7239000" y="1143000"/>
            <a:ext cx="0" cy="1828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09338" y="3886200"/>
            <a:ext cx="0" cy="2070556"/>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16</a:t>
            </a:fld>
            <a:endParaRPr lang="en-US" dirty="0"/>
          </a:p>
        </p:txBody>
      </p:sp>
      <p:sp>
        <p:nvSpPr>
          <p:cNvPr id="3" name="Rounded Rectangle 2"/>
          <p:cNvSpPr/>
          <p:nvPr/>
        </p:nvSpPr>
        <p:spPr>
          <a:xfrm>
            <a:off x="2895600" y="1837611"/>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solidFill>
              </a:rPr>
              <a:t>67% </a:t>
            </a:r>
            <a:r>
              <a:rPr lang="en-US" sz="2400" b="1" dirty="0">
                <a:solidFill>
                  <a:schemeClr val="tx1"/>
                </a:solidFill>
              </a:rPr>
              <a:t>of cycles idle</a:t>
            </a:r>
          </a:p>
        </p:txBody>
      </p:sp>
      <p:sp>
        <p:nvSpPr>
          <p:cNvPr id="15" name="Rounded Rectangle 14"/>
          <p:cNvSpPr/>
          <p:nvPr/>
        </p:nvSpPr>
        <p:spPr>
          <a:xfrm>
            <a:off x="2895600" y="4572000"/>
            <a:ext cx="3581400" cy="609600"/>
          </a:xfrm>
          <a:prstGeom prst="round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solidFill>
              </a:rPr>
              <a:t>35% </a:t>
            </a:r>
            <a:r>
              <a:rPr lang="en-US" sz="2400" b="1" dirty="0">
                <a:solidFill>
                  <a:schemeClr val="tx1"/>
                </a:solidFill>
              </a:rPr>
              <a:t>of cycles idle</a:t>
            </a:r>
          </a:p>
        </p:txBody>
      </p:sp>
    </p:spTree>
    <p:extLst>
      <p:ext uri="{BB962C8B-B14F-4D97-AF65-F5344CB8AC3E}">
        <p14:creationId xmlns:p14="http://schemas.microsoft.com/office/powerpoint/2010/main" val="2115419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chart seriesIdx="3"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chart seriesIdx="1" categoryIdx="-4" bldStep="series"/>
                                            </p:graphic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Graphic spid="10" grpId="0">
        <p:bldSub>
          <a:bldChart bld="series"/>
        </p:bldSub>
      </p:bldGraphic>
      <p:bldGraphic spid="11" grpId="0">
        <p:bldAsOne/>
      </p:bldGraphic>
      <p:bldP spid="3"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Summary</a:t>
            </a:r>
            <a:endParaRPr lang="en-US" dirty="0"/>
          </a:p>
        </p:txBody>
      </p:sp>
      <p:sp>
        <p:nvSpPr>
          <p:cNvPr id="3" name="Content Placeholder 2"/>
          <p:cNvSpPr>
            <a:spLocks noGrp="1"/>
          </p:cNvSpPr>
          <p:nvPr>
            <p:ph sz="quarter" idx="1"/>
          </p:nvPr>
        </p:nvSpPr>
        <p:spPr>
          <a:xfrm>
            <a:off x="228600" y="1143000"/>
            <a:ext cx="8077200" cy="3505200"/>
          </a:xfrm>
        </p:spPr>
        <p:txBody>
          <a:bodyPr>
            <a:normAutofit/>
          </a:bodyPr>
          <a:lstStyle/>
          <a:p>
            <a:pPr marL="0" indent="0">
              <a:buNone/>
            </a:pPr>
            <a:r>
              <a:rPr lang="en-US" sz="3200" i="0" dirty="0" smtClean="0"/>
              <a:t>Heterogeneous application requirements lead to:</a:t>
            </a:r>
          </a:p>
          <a:p>
            <a:pPr marL="0" indent="0">
              <a:buNone/>
            </a:pPr>
            <a:endParaRPr lang="en-US" sz="3200" i="0" dirty="0" smtClean="0"/>
          </a:p>
          <a:p>
            <a:r>
              <a:rPr lang="en-US" sz="3200" b="1" i="0" dirty="0" smtClean="0">
                <a:solidFill>
                  <a:srgbClr val="FF0000"/>
                </a:solidFill>
              </a:rPr>
              <a:t>Bottlenecks </a:t>
            </a:r>
            <a:r>
              <a:rPr lang="en-US" sz="3200" i="0" dirty="0" smtClean="0"/>
              <a:t>in execution</a:t>
            </a:r>
          </a:p>
          <a:p>
            <a:r>
              <a:rPr lang="en-US" sz="3200" b="1" i="0" dirty="0" smtClean="0">
                <a:solidFill>
                  <a:srgbClr val="FF0000"/>
                </a:solidFill>
              </a:rPr>
              <a:t>Idle </a:t>
            </a:r>
            <a:r>
              <a:rPr lang="en-US" sz="3200" i="0" dirty="0" smtClean="0"/>
              <a:t>resources</a:t>
            </a:r>
            <a:endParaRPr lang="en-US" i="0" dirty="0" smtClean="0"/>
          </a:p>
          <a:p>
            <a:pPr marL="0" indent="0">
              <a:buNone/>
            </a:pPr>
            <a:endParaRPr lang="en-US" dirty="0"/>
          </a:p>
          <a:p>
            <a:pPr marL="0" indent="0">
              <a:buNone/>
            </a:pPr>
            <a:endParaRPr lang="en-US" dirty="0" smtClean="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17</a:t>
            </a:fld>
            <a:endParaRPr lang="en-US" dirty="0"/>
          </a:p>
        </p:txBody>
      </p:sp>
    </p:spTree>
    <p:extLst>
      <p:ext uri="{BB962C8B-B14F-4D97-AF65-F5344CB8AC3E}">
        <p14:creationId xmlns:p14="http://schemas.microsoft.com/office/powerpoint/2010/main" val="581525001"/>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531352" cy="990600"/>
          </a:xfrm>
        </p:spPr>
        <p:txBody>
          <a:bodyPr>
            <a:normAutofit/>
          </a:bodyPr>
          <a:lstStyle/>
          <a:p>
            <a:r>
              <a:rPr lang="en-US" dirty="0" smtClean="0"/>
              <a:t>Our Goal</a:t>
            </a:r>
            <a:endParaRPr lang="en-US" dirty="0"/>
          </a:p>
        </p:txBody>
      </p:sp>
      <p:sp>
        <p:nvSpPr>
          <p:cNvPr id="6" name="Rounded Rectangle 5"/>
          <p:cNvSpPr/>
          <p:nvPr/>
        </p:nvSpPr>
        <p:spPr>
          <a:xfrm>
            <a:off x="1120674" y="2209800"/>
            <a:ext cx="3200400" cy="2816483"/>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Cores - 2"/>
          <p:cNvGrpSpPr/>
          <p:nvPr/>
        </p:nvGrpSpPr>
        <p:grpSpPr>
          <a:xfrm>
            <a:off x="1365681" y="3506807"/>
            <a:ext cx="1278993" cy="1343707"/>
            <a:chOff x="1616607" y="3662124"/>
            <a:chExt cx="1278993" cy="1343707"/>
          </a:xfrm>
        </p:grpSpPr>
        <p:grpSp>
          <p:nvGrpSpPr>
            <p:cNvPr id="7" name="Group 7"/>
            <p:cNvGrpSpPr/>
            <p:nvPr/>
          </p:nvGrpSpPr>
          <p:grpSpPr>
            <a:xfrm>
              <a:off x="1616607" y="3939376"/>
              <a:ext cx="1278993" cy="507769"/>
              <a:chOff x="1277754" y="1295400"/>
              <a:chExt cx="1091865" cy="507769"/>
            </a:xfrm>
            <a:solidFill>
              <a:srgbClr val="00B0F0"/>
            </a:solidFill>
          </p:grpSpPr>
          <p:grpSp>
            <p:nvGrpSpPr>
              <p:cNvPr id="8" name="Group 30"/>
              <p:cNvGrpSpPr/>
              <p:nvPr/>
            </p:nvGrpSpPr>
            <p:grpSpPr>
              <a:xfrm>
                <a:off x="1277754" y="1295400"/>
                <a:ext cx="1091865" cy="228600"/>
                <a:chOff x="1392054" y="1295400"/>
                <a:chExt cx="1091865" cy="228600"/>
              </a:xfrm>
              <a:grpFill/>
            </p:grpSpPr>
            <p:grpSp>
              <p:nvGrpSpPr>
                <p:cNvPr id="9" name="Group 38"/>
                <p:cNvGrpSpPr/>
                <p:nvPr/>
              </p:nvGrpSpPr>
              <p:grpSpPr>
                <a:xfrm>
                  <a:off x="1392054" y="1295400"/>
                  <a:ext cx="512946" cy="228600"/>
                  <a:chOff x="1392054" y="1295400"/>
                  <a:chExt cx="512946" cy="228600"/>
                </a:xfrm>
                <a:grpFill/>
              </p:grpSpPr>
              <p:sp>
                <p:nvSpPr>
                  <p:cNvPr id="43" name="Rounded Rectangle 4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39"/>
                <p:cNvGrpSpPr/>
                <p:nvPr/>
              </p:nvGrpSpPr>
              <p:grpSpPr>
                <a:xfrm>
                  <a:off x="1970973" y="1295400"/>
                  <a:ext cx="512946" cy="228600"/>
                  <a:chOff x="1392054" y="1295400"/>
                  <a:chExt cx="512946" cy="228600"/>
                </a:xfrm>
                <a:grpFill/>
              </p:grpSpPr>
              <p:sp>
                <p:nvSpPr>
                  <p:cNvPr id="41" name="Rounded Rectangle 4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31"/>
              <p:cNvGrpSpPr/>
              <p:nvPr/>
            </p:nvGrpSpPr>
            <p:grpSpPr>
              <a:xfrm>
                <a:off x="1277754" y="1574569"/>
                <a:ext cx="1091865" cy="228600"/>
                <a:chOff x="1392054" y="1295400"/>
                <a:chExt cx="1091865" cy="228600"/>
              </a:xfrm>
              <a:grpFill/>
            </p:grpSpPr>
            <p:grpSp>
              <p:nvGrpSpPr>
                <p:cNvPr id="12" name="Group 32"/>
                <p:cNvGrpSpPr/>
                <p:nvPr/>
              </p:nvGrpSpPr>
              <p:grpSpPr>
                <a:xfrm>
                  <a:off x="1392054" y="1295400"/>
                  <a:ext cx="512946" cy="228600"/>
                  <a:chOff x="1392054" y="1295400"/>
                  <a:chExt cx="512946" cy="228600"/>
                </a:xfrm>
                <a:grpFill/>
              </p:grpSpPr>
              <p:sp>
                <p:nvSpPr>
                  <p:cNvPr id="37" name="Rounded Rectangle 3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ed Rectangle 3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33"/>
                <p:cNvGrpSpPr/>
                <p:nvPr/>
              </p:nvGrpSpPr>
              <p:grpSpPr>
                <a:xfrm>
                  <a:off x="1970973" y="1295400"/>
                  <a:ext cx="512946" cy="228600"/>
                  <a:chOff x="1392054" y="1295400"/>
                  <a:chExt cx="512946" cy="228600"/>
                </a:xfrm>
                <a:grpFill/>
              </p:grpSpPr>
              <p:sp>
                <p:nvSpPr>
                  <p:cNvPr id="35" name="Rounded Rectangle 3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18" name="Group 8"/>
            <p:cNvGrpSpPr/>
            <p:nvPr/>
          </p:nvGrpSpPr>
          <p:grpSpPr>
            <a:xfrm>
              <a:off x="1616607" y="4498062"/>
              <a:ext cx="1278993" cy="507769"/>
              <a:chOff x="1277754" y="1295400"/>
              <a:chExt cx="1091865" cy="507769"/>
            </a:xfrm>
            <a:solidFill>
              <a:srgbClr val="00B0F0"/>
            </a:solidFill>
          </p:grpSpPr>
          <p:grpSp>
            <p:nvGrpSpPr>
              <p:cNvPr id="19" name="Group 16"/>
              <p:cNvGrpSpPr/>
              <p:nvPr/>
            </p:nvGrpSpPr>
            <p:grpSpPr>
              <a:xfrm>
                <a:off x="1277754" y="1295400"/>
                <a:ext cx="1091865" cy="228600"/>
                <a:chOff x="1392054" y="1295400"/>
                <a:chExt cx="1091865" cy="228600"/>
              </a:xfrm>
              <a:grpFill/>
            </p:grpSpPr>
            <p:grpSp>
              <p:nvGrpSpPr>
                <p:cNvPr id="20" name="Group 24"/>
                <p:cNvGrpSpPr/>
                <p:nvPr/>
              </p:nvGrpSpPr>
              <p:grpSpPr>
                <a:xfrm>
                  <a:off x="1392054" y="1295400"/>
                  <a:ext cx="512946" cy="228600"/>
                  <a:chOff x="1392054" y="1295400"/>
                  <a:chExt cx="512946" cy="228600"/>
                </a:xfrm>
                <a:grpFill/>
              </p:grpSpPr>
              <p:sp>
                <p:nvSpPr>
                  <p:cNvPr id="29" name="Rounded Rectangle 2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5"/>
                <p:cNvGrpSpPr/>
                <p:nvPr/>
              </p:nvGrpSpPr>
              <p:grpSpPr>
                <a:xfrm>
                  <a:off x="1970973" y="1295400"/>
                  <a:ext cx="512946" cy="228600"/>
                  <a:chOff x="1392054" y="1295400"/>
                  <a:chExt cx="512946" cy="228600"/>
                </a:xfrm>
                <a:grpFill/>
              </p:grpSpPr>
              <p:sp>
                <p:nvSpPr>
                  <p:cNvPr id="27" name="Rounded Rectangle 2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6" name="Group 17"/>
              <p:cNvGrpSpPr/>
              <p:nvPr/>
            </p:nvGrpSpPr>
            <p:grpSpPr>
              <a:xfrm>
                <a:off x="1277754" y="1574569"/>
                <a:ext cx="1091865" cy="228600"/>
                <a:chOff x="1392054" y="1295400"/>
                <a:chExt cx="1091865" cy="228600"/>
              </a:xfrm>
              <a:grpFill/>
            </p:grpSpPr>
            <p:grpSp>
              <p:nvGrpSpPr>
                <p:cNvPr id="31" name="Group 18"/>
                <p:cNvGrpSpPr/>
                <p:nvPr/>
              </p:nvGrpSpPr>
              <p:grpSpPr>
                <a:xfrm>
                  <a:off x="1392054" y="1295400"/>
                  <a:ext cx="512946" cy="228600"/>
                  <a:chOff x="1392054" y="1295400"/>
                  <a:chExt cx="512946" cy="228600"/>
                </a:xfrm>
                <a:grpFill/>
              </p:grpSpPr>
              <p:sp>
                <p:nvSpPr>
                  <p:cNvPr id="23" name="Rounded Rectangle 2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19"/>
                <p:cNvGrpSpPr/>
                <p:nvPr/>
              </p:nvGrpSpPr>
              <p:grpSpPr>
                <a:xfrm>
                  <a:off x="1970973" y="1295400"/>
                  <a:ext cx="512946" cy="228600"/>
                  <a:chOff x="1392054" y="1295400"/>
                  <a:chExt cx="512946" cy="228600"/>
                </a:xfrm>
                <a:grpFill/>
              </p:grpSpPr>
              <p:sp>
                <p:nvSpPr>
                  <p:cNvPr id="21" name="Rounded Rectangle 2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33" name="Group 9"/>
            <p:cNvGrpSpPr/>
            <p:nvPr/>
          </p:nvGrpSpPr>
          <p:grpSpPr>
            <a:xfrm>
              <a:off x="1616607" y="3662124"/>
              <a:ext cx="1278993" cy="228600"/>
              <a:chOff x="1392054" y="1295400"/>
              <a:chExt cx="1091865" cy="228600"/>
            </a:xfrm>
            <a:solidFill>
              <a:srgbClr val="00B0F0"/>
            </a:solidFill>
          </p:grpSpPr>
          <p:grpSp>
            <p:nvGrpSpPr>
              <p:cNvPr id="34" name="Group 10"/>
              <p:cNvGrpSpPr/>
              <p:nvPr/>
            </p:nvGrpSpPr>
            <p:grpSpPr>
              <a:xfrm>
                <a:off x="1392054" y="1295400"/>
                <a:ext cx="512946" cy="228600"/>
                <a:chOff x="1392054" y="1295400"/>
                <a:chExt cx="512946" cy="228600"/>
              </a:xfrm>
              <a:grpFill/>
            </p:grpSpPr>
            <p:sp>
              <p:nvSpPr>
                <p:cNvPr id="15" name="Rounded Rectangle 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11"/>
              <p:cNvGrpSpPr/>
              <p:nvPr/>
            </p:nvGrpSpPr>
            <p:grpSpPr>
              <a:xfrm>
                <a:off x="1970973" y="1295400"/>
                <a:ext cx="512946" cy="228600"/>
                <a:chOff x="1392054" y="1295400"/>
                <a:chExt cx="512946" cy="228600"/>
              </a:xfrm>
              <a:grpFill/>
            </p:grpSpPr>
            <p:sp>
              <p:nvSpPr>
                <p:cNvPr id="13" name="Rounded Rectangle 1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nvGrpSpPr>
          <p:cNvPr id="40" name="Cores - before"/>
          <p:cNvGrpSpPr/>
          <p:nvPr/>
        </p:nvGrpSpPr>
        <p:grpSpPr>
          <a:xfrm>
            <a:off x="1365681" y="2666345"/>
            <a:ext cx="1278993" cy="789893"/>
            <a:chOff x="1616607" y="2821662"/>
            <a:chExt cx="1278993" cy="789893"/>
          </a:xfrm>
          <a:solidFill>
            <a:schemeClr val="bg1"/>
          </a:solidFill>
        </p:grpSpPr>
        <p:grpSp>
          <p:nvGrpSpPr>
            <p:cNvPr id="45" name="Group 45"/>
            <p:cNvGrpSpPr/>
            <p:nvPr/>
          </p:nvGrpSpPr>
          <p:grpSpPr>
            <a:xfrm>
              <a:off x="1616607" y="3382955"/>
              <a:ext cx="1278993" cy="228600"/>
              <a:chOff x="1392054" y="1295400"/>
              <a:chExt cx="1091865" cy="228600"/>
            </a:xfrm>
            <a:grpFill/>
          </p:grpSpPr>
          <p:grpSp>
            <p:nvGrpSpPr>
              <p:cNvPr id="46" name="Group 61"/>
              <p:cNvGrpSpPr/>
              <p:nvPr/>
            </p:nvGrpSpPr>
            <p:grpSpPr>
              <a:xfrm>
                <a:off x="1392054" y="1295400"/>
                <a:ext cx="512946" cy="228600"/>
                <a:chOff x="1392054" y="1295400"/>
                <a:chExt cx="512946" cy="228600"/>
              </a:xfrm>
              <a:grpFill/>
            </p:grpSpPr>
            <p:sp>
              <p:nvSpPr>
                <p:cNvPr id="66" name="Rounded Rectangle 65"/>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66"/>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62"/>
              <p:cNvGrpSpPr/>
              <p:nvPr/>
            </p:nvGrpSpPr>
            <p:grpSpPr>
              <a:xfrm>
                <a:off x="1970973" y="1295400"/>
                <a:ext cx="512946" cy="228600"/>
                <a:chOff x="1392054" y="1295400"/>
                <a:chExt cx="512946" cy="228600"/>
              </a:xfrm>
              <a:grpFill/>
            </p:grpSpPr>
            <p:sp>
              <p:nvSpPr>
                <p:cNvPr id="64" name="Rounded Rectangle 6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6"/>
            <p:cNvGrpSpPr/>
            <p:nvPr/>
          </p:nvGrpSpPr>
          <p:grpSpPr>
            <a:xfrm>
              <a:off x="1616607" y="2821662"/>
              <a:ext cx="1278993" cy="507769"/>
              <a:chOff x="1277754" y="1295400"/>
              <a:chExt cx="1091865" cy="507769"/>
            </a:xfrm>
            <a:grpFill/>
          </p:grpSpPr>
          <p:grpSp>
            <p:nvGrpSpPr>
              <p:cNvPr id="49" name="Group 47"/>
              <p:cNvGrpSpPr/>
              <p:nvPr/>
            </p:nvGrpSpPr>
            <p:grpSpPr>
              <a:xfrm>
                <a:off x="1277754" y="1295400"/>
                <a:ext cx="1091865" cy="228600"/>
                <a:chOff x="1392054" y="1295400"/>
                <a:chExt cx="1091865" cy="228600"/>
              </a:xfrm>
              <a:grpFill/>
            </p:grpSpPr>
            <p:grpSp>
              <p:nvGrpSpPr>
                <p:cNvPr id="50" name="Group 55"/>
                <p:cNvGrpSpPr/>
                <p:nvPr/>
              </p:nvGrpSpPr>
              <p:grpSpPr>
                <a:xfrm>
                  <a:off x="1392054" y="1295400"/>
                  <a:ext cx="512946" cy="228600"/>
                  <a:chOff x="1392054" y="1295400"/>
                  <a:chExt cx="512946" cy="228600"/>
                </a:xfrm>
                <a:grpFill/>
              </p:grpSpPr>
              <p:sp>
                <p:nvSpPr>
                  <p:cNvPr id="60" name="Rounded Rectangle 59"/>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ounded Rectangle 60"/>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6"/>
                <p:cNvGrpSpPr/>
                <p:nvPr/>
              </p:nvGrpSpPr>
              <p:grpSpPr>
                <a:xfrm>
                  <a:off x="1970973" y="1295400"/>
                  <a:ext cx="512946" cy="228600"/>
                  <a:chOff x="1392054" y="1295400"/>
                  <a:chExt cx="512946" cy="228600"/>
                </a:xfrm>
                <a:grpFill/>
              </p:grpSpPr>
              <p:sp>
                <p:nvSpPr>
                  <p:cNvPr id="58" name="Rounded Rectangle 57"/>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48"/>
              <p:cNvGrpSpPr/>
              <p:nvPr/>
            </p:nvGrpSpPr>
            <p:grpSpPr>
              <a:xfrm>
                <a:off x="1277754" y="1574569"/>
                <a:ext cx="1091865" cy="228600"/>
                <a:chOff x="1392054" y="1295400"/>
                <a:chExt cx="1091865" cy="228600"/>
              </a:xfrm>
              <a:grpFill/>
            </p:grpSpPr>
            <p:grpSp>
              <p:nvGrpSpPr>
                <p:cNvPr id="57" name="Group 49"/>
                <p:cNvGrpSpPr/>
                <p:nvPr/>
              </p:nvGrpSpPr>
              <p:grpSpPr>
                <a:xfrm>
                  <a:off x="1392054" y="1295400"/>
                  <a:ext cx="512946" cy="228600"/>
                  <a:chOff x="1392054" y="1295400"/>
                  <a:chExt cx="512946" cy="228600"/>
                </a:xfrm>
                <a:grpFill/>
              </p:grpSpPr>
              <p:sp>
                <p:nvSpPr>
                  <p:cNvPr id="54" name="Rounded Rectangle 53"/>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50"/>
                <p:cNvGrpSpPr/>
                <p:nvPr/>
              </p:nvGrpSpPr>
              <p:grpSpPr>
                <a:xfrm>
                  <a:off x="1970973" y="1295400"/>
                  <a:ext cx="512946" cy="228600"/>
                  <a:chOff x="1392054" y="1295400"/>
                  <a:chExt cx="512946" cy="228600"/>
                </a:xfrm>
                <a:grpFill/>
              </p:grpSpPr>
              <p:sp>
                <p:nvSpPr>
                  <p:cNvPr id="52" name="Rounded Rectangle 51"/>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68" name="Rounded Rectangle 67"/>
          <p:cNvSpPr/>
          <p:nvPr/>
        </p:nvSpPr>
        <p:spPr>
          <a:xfrm>
            <a:off x="2797074" y="2734048"/>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Left-Right Arrow 68"/>
          <p:cNvSpPr/>
          <p:nvPr/>
        </p:nvSpPr>
        <p:spPr>
          <a:xfrm>
            <a:off x="4321075" y="3282628"/>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p:cNvSpPr/>
          <p:nvPr/>
        </p:nvSpPr>
        <p:spPr>
          <a:xfrm>
            <a:off x="6302274" y="2343107"/>
            <a:ext cx="1927325" cy="2699921"/>
          </a:xfrm>
          <a:prstGeom prst="roundRect">
            <a:avLst/>
          </a:prstGeom>
          <a:solidFill>
            <a:schemeClr val="accent2">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Memory</a:t>
            </a:r>
          </a:p>
          <a:p>
            <a:pPr algn="ctr"/>
            <a:r>
              <a:rPr lang="en-US" sz="2400" b="1" dirty="0" smtClean="0">
                <a:solidFill>
                  <a:schemeClr val="tx1"/>
                </a:solidFill>
              </a:rPr>
              <a:t>Hierarchy</a:t>
            </a:r>
          </a:p>
        </p:txBody>
      </p:sp>
      <p:sp>
        <p:nvSpPr>
          <p:cNvPr id="92" name="TextBox 91"/>
          <p:cNvSpPr txBox="1"/>
          <p:nvPr/>
        </p:nvSpPr>
        <p:spPr>
          <a:xfrm>
            <a:off x="1596297" y="2297013"/>
            <a:ext cx="841869" cy="400110"/>
          </a:xfrm>
          <a:prstGeom prst="rect">
            <a:avLst/>
          </a:prstGeom>
          <a:noFill/>
        </p:spPr>
        <p:txBody>
          <a:bodyPr wrap="square" rtlCol="0">
            <a:spAutoFit/>
          </a:bodyPr>
          <a:lstStyle/>
          <a:p>
            <a:r>
              <a:rPr lang="en-US" sz="2000" b="1" dirty="0" smtClean="0">
                <a:solidFill>
                  <a:schemeClr val="tx2"/>
                </a:solidFill>
              </a:rPr>
              <a:t>Cores</a:t>
            </a:r>
            <a:endParaRPr lang="en-US" sz="2000" b="1" dirty="0">
              <a:solidFill>
                <a:schemeClr val="tx2"/>
              </a:solidFill>
            </a:endParaRPr>
          </a:p>
        </p:txBody>
      </p:sp>
      <p:sp>
        <p:nvSpPr>
          <p:cNvPr id="93" name="Round Same Side Corner Rectangle 92"/>
          <p:cNvSpPr/>
          <p:nvPr/>
        </p:nvSpPr>
        <p:spPr>
          <a:xfrm>
            <a:off x="2794647" y="2734048"/>
            <a:ext cx="1295398" cy="772759"/>
          </a:xfrm>
          <a:prstGeom prst="round2SameRect">
            <a:avLst>
              <a:gd name="adj1" fmla="val 28814"/>
              <a:gd name="adj2" fmla="val 0"/>
            </a:avLst>
          </a:prstGeom>
          <a:solidFill>
            <a:schemeClr val="accent5">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p:cNvSpPr txBox="1"/>
          <p:nvPr/>
        </p:nvSpPr>
        <p:spPr>
          <a:xfrm>
            <a:off x="2805682" y="2364716"/>
            <a:ext cx="1524000" cy="400110"/>
          </a:xfrm>
          <a:prstGeom prst="rect">
            <a:avLst/>
          </a:prstGeom>
          <a:noFill/>
        </p:spPr>
        <p:txBody>
          <a:bodyPr wrap="square" rtlCol="0">
            <a:spAutoFit/>
          </a:bodyPr>
          <a:lstStyle/>
          <a:p>
            <a:r>
              <a:rPr lang="en-US" sz="2000" b="1" dirty="0" smtClean="0">
                <a:solidFill>
                  <a:schemeClr val="tx2"/>
                </a:solidFill>
              </a:rPr>
              <a:t>Register File</a:t>
            </a:r>
            <a:endParaRPr lang="en-US" sz="2000" b="1" dirty="0">
              <a:solidFill>
                <a:schemeClr val="tx2"/>
              </a:solidFill>
            </a:endParaRPr>
          </a:p>
        </p:txBody>
      </p:sp>
      <p:sp>
        <p:nvSpPr>
          <p:cNvPr id="95" name="Round Same Side Corner Rectangle 94"/>
          <p:cNvSpPr/>
          <p:nvPr/>
        </p:nvSpPr>
        <p:spPr>
          <a:xfrm rot="10800000">
            <a:off x="2805683" y="3426075"/>
            <a:ext cx="1284362" cy="1377834"/>
          </a:xfrm>
          <a:prstGeom prst="round2SameRect">
            <a:avLst/>
          </a:prstGeom>
          <a:solidFill>
            <a:schemeClr val="bg1">
              <a:lumMod val="7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3" name="Cores - 1"/>
          <p:cNvGrpSpPr/>
          <p:nvPr/>
        </p:nvGrpSpPr>
        <p:grpSpPr>
          <a:xfrm>
            <a:off x="1365681" y="2666345"/>
            <a:ext cx="1278993" cy="789893"/>
            <a:chOff x="1616607" y="2821662"/>
            <a:chExt cx="1278993" cy="789893"/>
          </a:xfrm>
          <a:solidFill>
            <a:srgbClr val="008E40"/>
          </a:solidFill>
        </p:grpSpPr>
        <p:grpSp>
          <p:nvGrpSpPr>
            <p:cNvPr id="72" name="Group 96"/>
            <p:cNvGrpSpPr/>
            <p:nvPr/>
          </p:nvGrpSpPr>
          <p:grpSpPr>
            <a:xfrm>
              <a:off x="1616607" y="3382955"/>
              <a:ext cx="1278993" cy="228600"/>
              <a:chOff x="1392054" y="1295400"/>
              <a:chExt cx="1091865" cy="228600"/>
            </a:xfrm>
            <a:grpFill/>
          </p:grpSpPr>
          <p:grpSp>
            <p:nvGrpSpPr>
              <p:cNvPr id="73" name="Group 112"/>
              <p:cNvGrpSpPr/>
              <p:nvPr/>
            </p:nvGrpSpPr>
            <p:grpSpPr>
              <a:xfrm>
                <a:off x="1392054" y="1295400"/>
                <a:ext cx="512946" cy="228600"/>
                <a:chOff x="1392054" y="1295400"/>
                <a:chExt cx="512946" cy="228600"/>
              </a:xfrm>
              <a:grpFill/>
            </p:grpSpPr>
            <p:sp>
              <p:nvSpPr>
                <p:cNvPr id="117" name="Rounded Rectangle 116"/>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ounded Rectangle 117"/>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113"/>
              <p:cNvGrpSpPr/>
              <p:nvPr/>
            </p:nvGrpSpPr>
            <p:grpSpPr>
              <a:xfrm>
                <a:off x="1970973" y="1295400"/>
                <a:ext cx="512946" cy="228600"/>
                <a:chOff x="1392054" y="1295400"/>
                <a:chExt cx="512946" cy="228600"/>
              </a:xfrm>
              <a:grpFill/>
            </p:grpSpPr>
            <p:sp>
              <p:nvSpPr>
                <p:cNvPr id="115" name="Rounded Rectangle 11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ounded Rectangle 11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5" name="Group 97"/>
            <p:cNvGrpSpPr/>
            <p:nvPr/>
          </p:nvGrpSpPr>
          <p:grpSpPr>
            <a:xfrm>
              <a:off x="1616607" y="2821662"/>
              <a:ext cx="1278993" cy="507769"/>
              <a:chOff x="1277754" y="1295400"/>
              <a:chExt cx="1091865" cy="507769"/>
            </a:xfrm>
            <a:grpFill/>
          </p:grpSpPr>
          <p:grpSp>
            <p:nvGrpSpPr>
              <p:cNvPr id="76" name="Group 98"/>
              <p:cNvGrpSpPr/>
              <p:nvPr/>
            </p:nvGrpSpPr>
            <p:grpSpPr>
              <a:xfrm>
                <a:off x="1277754" y="1295400"/>
                <a:ext cx="1091865" cy="228600"/>
                <a:chOff x="1392054" y="1295400"/>
                <a:chExt cx="1091865" cy="228600"/>
              </a:xfrm>
              <a:grpFill/>
            </p:grpSpPr>
            <p:grpSp>
              <p:nvGrpSpPr>
                <p:cNvPr id="77" name="Group 106"/>
                <p:cNvGrpSpPr/>
                <p:nvPr/>
              </p:nvGrpSpPr>
              <p:grpSpPr>
                <a:xfrm>
                  <a:off x="1392054" y="1295400"/>
                  <a:ext cx="512946" cy="228600"/>
                  <a:chOff x="1392054" y="1295400"/>
                  <a:chExt cx="512946" cy="228600"/>
                </a:xfrm>
                <a:grpFill/>
              </p:grpSpPr>
              <p:sp>
                <p:nvSpPr>
                  <p:cNvPr id="111" name="Rounded Rectangle 110"/>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107"/>
                <p:cNvGrpSpPr/>
                <p:nvPr/>
              </p:nvGrpSpPr>
              <p:grpSpPr>
                <a:xfrm>
                  <a:off x="1970973" y="1295400"/>
                  <a:ext cx="512946" cy="228600"/>
                  <a:chOff x="1392054" y="1295400"/>
                  <a:chExt cx="512946" cy="228600"/>
                </a:xfrm>
                <a:grpFill/>
              </p:grpSpPr>
              <p:sp>
                <p:nvSpPr>
                  <p:cNvPr id="109" name="Rounded Rectangle 108"/>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ounded Rectangle 109"/>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9" name="Group 99"/>
              <p:cNvGrpSpPr/>
              <p:nvPr/>
            </p:nvGrpSpPr>
            <p:grpSpPr>
              <a:xfrm>
                <a:off x="1277754" y="1574569"/>
                <a:ext cx="1091865" cy="228600"/>
                <a:chOff x="1392054" y="1295400"/>
                <a:chExt cx="1091865" cy="228600"/>
              </a:xfrm>
              <a:grpFill/>
            </p:grpSpPr>
            <p:grpSp>
              <p:nvGrpSpPr>
                <p:cNvPr id="80" name="Group 100"/>
                <p:cNvGrpSpPr/>
                <p:nvPr/>
              </p:nvGrpSpPr>
              <p:grpSpPr>
                <a:xfrm>
                  <a:off x="1392054" y="1295400"/>
                  <a:ext cx="512946" cy="228600"/>
                  <a:chOff x="1392054" y="1295400"/>
                  <a:chExt cx="512946" cy="228600"/>
                </a:xfrm>
                <a:grpFill/>
              </p:grpSpPr>
              <p:sp>
                <p:nvSpPr>
                  <p:cNvPr id="105" name="Rounded Rectangle 104"/>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101"/>
                <p:cNvGrpSpPr/>
                <p:nvPr/>
              </p:nvGrpSpPr>
              <p:grpSpPr>
                <a:xfrm>
                  <a:off x="1970973" y="1295400"/>
                  <a:ext cx="512946" cy="228600"/>
                  <a:chOff x="1392054" y="1295400"/>
                  <a:chExt cx="512946" cy="228600"/>
                </a:xfrm>
                <a:grpFill/>
              </p:grpSpPr>
              <p:sp>
                <p:nvSpPr>
                  <p:cNvPr id="103" name="Rounded Rectangle 102"/>
                  <p:cNvSpPr/>
                  <p:nvPr/>
                </p:nvSpPr>
                <p:spPr>
                  <a:xfrm>
                    <a:off x="1392054"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ounded Rectangle 103"/>
                  <p:cNvSpPr/>
                  <p:nvPr/>
                </p:nvSpPr>
                <p:spPr>
                  <a:xfrm>
                    <a:off x="1676400" y="1295400"/>
                    <a:ext cx="228600" cy="228600"/>
                  </a:xfrm>
                  <a:prstGeom prst="round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grpSp>
      <p:sp>
        <p:nvSpPr>
          <p:cNvPr id="3" name="Content Placeholder 2"/>
          <p:cNvSpPr>
            <a:spLocks noGrp="1"/>
          </p:cNvSpPr>
          <p:nvPr>
            <p:ph sz="quarter" idx="1"/>
          </p:nvPr>
        </p:nvSpPr>
        <p:spPr>
          <a:xfrm>
            <a:off x="394715" y="990600"/>
            <a:ext cx="8153400" cy="1081471"/>
          </a:xfrm>
        </p:spPr>
        <p:txBody>
          <a:bodyPr>
            <a:normAutofit fontScale="92500"/>
          </a:bodyPr>
          <a:lstStyle/>
          <a:p>
            <a:r>
              <a:rPr lang="en-US" sz="3000" i="0" dirty="0"/>
              <a:t>Use </a:t>
            </a:r>
            <a:r>
              <a:rPr lang="en-US" sz="3000" i="0" dirty="0" smtClean="0"/>
              <a:t>idle resources </a:t>
            </a:r>
            <a:r>
              <a:rPr lang="en-US" sz="3000" i="0" dirty="0"/>
              <a:t>to do something </a:t>
            </a:r>
            <a:r>
              <a:rPr lang="en-US" sz="3000" i="0" dirty="0" smtClean="0"/>
              <a:t>useful: </a:t>
            </a:r>
            <a:r>
              <a:rPr lang="en-US" sz="3000" b="1" i="0" dirty="0">
                <a:solidFill>
                  <a:srgbClr val="008E40"/>
                </a:solidFill>
              </a:rPr>
              <a:t>accelerate </a:t>
            </a:r>
            <a:r>
              <a:rPr lang="en-US" sz="3000" b="1" i="0" dirty="0" smtClean="0">
                <a:solidFill>
                  <a:srgbClr val="008E40"/>
                </a:solidFill>
              </a:rPr>
              <a:t>bottlenecks using helper threads</a:t>
            </a:r>
            <a:endParaRPr lang="en-US" sz="3000" b="1" i="0" dirty="0">
              <a:solidFill>
                <a:srgbClr val="008E40"/>
              </a:solidFill>
            </a:endParaRPr>
          </a:p>
        </p:txBody>
      </p:sp>
      <p:sp>
        <p:nvSpPr>
          <p:cNvPr id="119" name="Content Placeholder 2"/>
          <p:cNvSpPr txBox="1">
            <a:spLocks/>
          </p:cNvSpPr>
          <p:nvPr/>
        </p:nvSpPr>
        <p:spPr>
          <a:xfrm>
            <a:off x="460248" y="5334000"/>
            <a:ext cx="8458200" cy="1081471"/>
          </a:xfrm>
          <a:prstGeom prst="rect">
            <a:avLst/>
          </a:prstGeom>
        </p:spPr>
        <p:txBody>
          <a:bodyPr vert="horz">
            <a:noAutofit/>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700" i="0" dirty="0" smtClean="0">
                <a:latin typeface="+mn-lt"/>
              </a:rPr>
              <a:t>A flexible framework to enable helper threading in GPUs: </a:t>
            </a:r>
            <a:r>
              <a:rPr lang="en-US" sz="2700" b="1" i="0" dirty="0" smtClean="0">
                <a:solidFill>
                  <a:srgbClr val="C00000"/>
                </a:solidFill>
                <a:latin typeface="+mn-lt"/>
              </a:rPr>
              <a:t>C</a:t>
            </a:r>
            <a:r>
              <a:rPr lang="en-US" sz="2700" i="0" dirty="0" smtClean="0">
                <a:solidFill>
                  <a:srgbClr val="C00000"/>
                </a:solidFill>
                <a:latin typeface="+mn-lt"/>
              </a:rPr>
              <a:t>ore-</a:t>
            </a:r>
            <a:r>
              <a:rPr lang="en-US" sz="2700" b="1" i="0" dirty="0" smtClean="0">
                <a:solidFill>
                  <a:srgbClr val="C00000"/>
                </a:solidFill>
                <a:latin typeface="+mn-lt"/>
              </a:rPr>
              <a:t>A</a:t>
            </a:r>
            <a:r>
              <a:rPr lang="en-US" sz="2700" i="0" dirty="0" smtClean="0">
                <a:solidFill>
                  <a:srgbClr val="C00000"/>
                </a:solidFill>
                <a:latin typeface="+mn-lt"/>
              </a:rPr>
              <a:t>ssisted </a:t>
            </a:r>
            <a:r>
              <a:rPr lang="en-US" sz="2700" b="1" i="0" dirty="0">
                <a:solidFill>
                  <a:srgbClr val="C00000"/>
                </a:solidFill>
                <a:latin typeface="+mn-lt"/>
              </a:rPr>
              <a:t>B</a:t>
            </a:r>
            <a:r>
              <a:rPr lang="en-US" sz="2700" i="0" dirty="0">
                <a:solidFill>
                  <a:srgbClr val="C00000"/>
                </a:solidFill>
                <a:latin typeface="+mn-lt"/>
              </a:rPr>
              <a:t>ottleneck </a:t>
            </a:r>
            <a:r>
              <a:rPr lang="en-US" sz="2700" b="1" i="0" dirty="0">
                <a:solidFill>
                  <a:srgbClr val="C00000"/>
                </a:solidFill>
                <a:latin typeface="+mn-lt"/>
              </a:rPr>
              <a:t>A</a:t>
            </a:r>
            <a:r>
              <a:rPr lang="en-US" sz="2700" i="0" dirty="0">
                <a:solidFill>
                  <a:srgbClr val="C00000"/>
                </a:solidFill>
                <a:latin typeface="+mn-lt"/>
              </a:rPr>
              <a:t>cceleration (</a:t>
            </a:r>
            <a:r>
              <a:rPr lang="en-US" sz="2700" b="1" i="0" dirty="0" smtClean="0">
                <a:solidFill>
                  <a:srgbClr val="C00000"/>
                </a:solidFill>
                <a:latin typeface="+mn-lt"/>
              </a:rPr>
              <a:t>CABA</a:t>
            </a:r>
            <a:r>
              <a:rPr lang="en-US" sz="2700" i="0" dirty="0" smtClean="0">
                <a:solidFill>
                  <a:srgbClr val="C00000"/>
                </a:solidFill>
                <a:latin typeface="+mn-lt"/>
              </a:rPr>
              <a:t>)</a:t>
            </a:r>
            <a:endParaRPr lang="en-US" sz="2700" i="0" dirty="0">
              <a:solidFill>
                <a:srgbClr val="C00000"/>
              </a:solidFill>
              <a:latin typeface="+mn-lt"/>
            </a:endParaRPr>
          </a:p>
        </p:txBody>
      </p:sp>
      <p:grpSp>
        <p:nvGrpSpPr>
          <p:cNvPr id="82" name="Green threads"/>
          <p:cNvGrpSpPr/>
          <p:nvPr/>
        </p:nvGrpSpPr>
        <p:grpSpPr>
          <a:xfrm>
            <a:off x="43140" y="2806280"/>
            <a:ext cx="861645" cy="518226"/>
            <a:chOff x="134020" y="3100831"/>
            <a:chExt cx="861645" cy="518226"/>
          </a:xfrm>
        </p:grpSpPr>
        <p:grpSp>
          <p:nvGrpSpPr>
            <p:cNvPr id="83" name="Group 120"/>
            <p:cNvGrpSpPr/>
            <p:nvPr/>
          </p:nvGrpSpPr>
          <p:grpSpPr>
            <a:xfrm>
              <a:off x="134020" y="3100831"/>
              <a:ext cx="449863" cy="518226"/>
              <a:chOff x="134020" y="3100831"/>
              <a:chExt cx="449863" cy="518226"/>
            </a:xfrm>
          </p:grpSpPr>
          <p:sp>
            <p:nvSpPr>
              <p:cNvPr id="125" name="Freeform 12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6" name="Freeform 12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84" name="Group 121"/>
            <p:cNvGrpSpPr/>
            <p:nvPr/>
          </p:nvGrpSpPr>
          <p:grpSpPr>
            <a:xfrm>
              <a:off x="543567" y="3100832"/>
              <a:ext cx="452098" cy="518225"/>
              <a:chOff x="82972" y="3100831"/>
              <a:chExt cx="452098" cy="518225"/>
            </a:xfrm>
          </p:grpSpPr>
          <p:sp>
            <p:nvSpPr>
              <p:cNvPr id="123" name="Freeform 12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4" name="Freeform 12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18</a:t>
            </a:fld>
            <a:endParaRPr lang="en-US" dirty="0"/>
          </a:p>
        </p:txBody>
      </p:sp>
      <p:sp>
        <p:nvSpPr>
          <p:cNvPr id="71" name="TextBox 70"/>
          <p:cNvSpPr txBox="1"/>
          <p:nvPr/>
        </p:nvSpPr>
        <p:spPr>
          <a:xfrm>
            <a:off x="0" y="3312918"/>
            <a:ext cx="894604" cy="646331"/>
          </a:xfrm>
          <a:prstGeom prst="rect">
            <a:avLst/>
          </a:prstGeom>
          <a:noFill/>
        </p:spPr>
        <p:txBody>
          <a:bodyPr wrap="none" rtlCol="0">
            <a:spAutoFit/>
          </a:bodyPr>
          <a:lstStyle/>
          <a:p>
            <a:r>
              <a:rPr lang="en-US" b="1" dirty="0" smtClean="0"/>
              <a:t>Helper </a:t>
            </a:r>
          </a:p>
          <a:p>
            <a:r>
              <a:rPr lang="en-US" b="1" dirty="0" smtClean="0"/>
              <a:t>threads</a:t>
            </a:r>
            <a:endParaRPr lang="en-US" b="1" dirty="0"/>
          </a:p>
        </p:txBody>
      </p:sp>
    </p:spTree>
    <p:extLst>
      <p:ext uri="{BB962C8B-B14F-4D97-AF65-F5344CB8AC3E}">
        <p14:creationId xmlns:p14="http://schemas.microsoft.com/office/powerpoint/2010/main" val="819248985"/>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69"/>
                                        </p:tgtEl>
                                        <p:attrNameLst>
                                          <p:attrName>style.color</p:attrName>
                                        </p:attrNameLst>
                                      </p:cBhvr>
                                      <p:to>
                                        <a:srgbClr val="00CC00"/>
                                      </p:to>
                                    </p:animClr>
                                    <p:animClr clrSpc="rgb" dir="cw">
                                      <p:cBhvr>
                                        <p:cTn id="41" dur="10" fill="hold"/>
                                        <p:tgtEl>
                                          <p:spTgt spid="69"/>
                                        </p:tgtEl>
                                        <p:attrNameLst>
                                          <p:attrName>fillcolor</p:attrName>
                                        </p:attrNameLst>
                                      </p:cBhvr>
                                      <p:to>
                                        <a:srgbClr val="00CC00"/>
                                      </p:to>
                                    </p:animClr>
                                    <p:set>
                                      <p:cBhvr>
                                        <p:cTn id="42" dur="10" fill="hold"/>
                                        <p:tgtEl>
                                          <p:spTgt spid="69"/>
                                        </p:tgtEl>
                                        <p:attrNameLst>
                                          <p:attrName>fill.type</p:attrName>
                                        </p:attrNameLst>
                                      </p:cBhvr>
                                      <p:to>
                                        <p:strVal val="solid"/>
                                      </p:to>
                                    </p:set>
                                    <p:set>
                                      <p:cBhvr>
                                        <p:cTn id="43" dur="10" fill="hold"/>
                                        <p:tgtEl>
                                          <p:spTgt spid="69"/>
                                        </p:tgtEl>
                                        <p:attrNameLst>
                                          <p:attrName>fill.on</p:attrName>
                                        </p:attrNameLst>
                                      </p:cBhvr>
                                      <p:to>
                                        <p:strVal val="tru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8" grpId="0" animBg="1"/>
      <p:bldP spid="69" grpId="0" animBg="1"/>
      <p:bldP spid="69" grpId="1" animBg="1"/>
      <p:bldP spid="70" grpId="0" animBg="1"/>
      <p:bldP spid="92" grpId="0"/>
      <p:bldP spid="93" grpId="0" animBg="1"/>
      <p:bldP spid="94" grpId="0"/>
      <p:bldP spid="95" grpId="0" animBg="1"/>
      <p:bldP spid="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Helper threads in GPUs</a:t>
            </a:r>
            <a:endParaRPr lang="en-US" dirty="0"/>
          </a:p>
        </p:txBody>
      </p:sp>
      <p:sp>
        <p:nvSpPr>
          <p:cNvPr id="4" name="Content Placeholder 3"/>
          <p:cNvSpPr>
            <a:spLocks noGrp="1"/>
          </p:cNvSpPr>
          <p:nvPr>
            <p:ph sz="quarter" idx="1"/>
          </p:nvPr>
        </p:nvSpPr>
        <p:spPr>
          <a:xfrm>
            <a:off x="612648" y="1600200"/>
            <a:ext cx="8226552" cy="4495800"/>
          </a:xfrm>
        </p:spPr>
        <p:txBody>
          <a:bodyPr>
            <a:normAutofit fontScale="85000" lnSpcReduction="20000"/>
          </a:bodyPr>
          <a:lstStyle/>
          <a:p>
            <a:pPr>
              <a:lnSpc>
                <a:spcPct val="150000"/>
              </a:lnSpc>
            </a:pPr>
            <a:r>
              <a:rPr lang="en-US" sz="3200" i="0" dirty="0"/>
              <a:t>Large body of work in CPUs …</a:t>
            </a:r>
          </a:p>
          <a:p>
            <a:pPr lvl="1">
              <a:lnSpc>
                <a:spcPct val="150000"/>
              </a:lnSpc>
            </a:pPr>
            <a:r>
              <a:rPr lang="en-US" sz="2800" dirty="0" smtClean="0"/>
              <a:t>[Chappell</a:t>
            </a:r>
            <a:r>
              <a:rPr lang="en-US" sz="2800" dirty="0"/>
              <a:t>+ </a:t>
            </a:r>
            <a:r>
              <a:rPr lang="en-US" sz="2800" dirty="0" smtClean="0"/>
              <a:t>ISCA </a:t>
            </a:r>
            <a:r>
              <a:rPr lang="en-US" sz="2800" dirty="0"/>
              <a:t>’99, MICRO </a:t>
            </a:r>
            <a:r>
              <a:rPr lang="en-US" sz="2800" dirty="0" smtClean="0"/>
              <a:t>’02], [Yang+ USC TR ’98], [Dubois</a:t>
            </a:r>
            <a:r>
              <a:rPr lang="en-US" sz="2800" dirty="0"/>
              <a:t>+ </a:t>
            </a:r>
            <a:r>
              <a:rPr lang="en-US" sz="2800" dirty="0" smtClean="0"/>
              <a:t>CF ’04], [Zilles</a:t>
            </a:r>
            <a:r>
              <a:rPr lang="en-US" sz="2800" dirty="0"/>
              <a:t>+ </a:t>
            </a:r>
            <a:r>
              <a:rPr lang="en-US" sz="2800" dirty="0" smtClean="0"/>
              <a:t>ISCA ’01], [Collins+ ISCA ’01, MICRO ’01], [</a:t>
            </a:r>
            <a:r>
              <a:rPr lang="en-US" sz="2800" dirty="0" err="1" smtClean="0"/>
              <a:t>Aamodt</a:t>
            </a:r>
            <a:r>
              <a:rPr lang="en-US" sz="2800" dirty="0" smtClean="0"/>
              <a:t>+ HPCA ’04], [Lu+ MICRO ’05], [</a:t>
            </a:r>
            <a:r>
              <a:rPr lang="en-US" sz="2800" dirty="0" err="1" smtClean="0"/>
              <a:t>Luk</a:t>
            </a:r>
            <a:r>
              <a:rPr lang="en-US" sz="2800" dirty="0" smtClean="0"/>
              <a:t>+ ISCA ’01], [</a:t>
            </a:r>
            <a:r>
              <a:rPr lang="en-US" sz="2800" dirty="0" err="1" smtClean="0"/>
              <a:t>Moshovos</a:t>
            </a:r>
            <a:r>
              <a:rPr lang="en-US" sz="2800" dirty="0" smtClean="0"/>
              <a:t>+ ICS ’01], [</a:t>
            </a:r>
            <a:r>
              <a:rPr lang="en-US" sz="2800" dirty="0" err="1" smtClean="0"/>
              <a:t>Kamruzzaman</a:t>
            </a:r>
            <a:r>
              <a:rPr lang="en-US" sz="2800" dirty="0" smtClean="0"/>
              <a:t>+ ASPLOS ’11], etc</a:t>
            </a:r>
            <a:r>
              <a:rPr lang="en-US" sz="2800" dirty="0"/>
              <a:t>.</a:t>
            </a:r>
          </a:p>
          <a:p>
            <a:pPr>
              <a:lnSpc>
                <a:spcPct val="150000"/>
              </a:lnSpc>
            </a:pPr>
            <a:r>
              <a:rPr lang="en-US" sz="3200" b="1" i="0" dirty="0">
                <a:solidFill>
                  <a:srgbClr val="C00000"/>
                </a:solidFill>
              </a:rPr>
              <a:t>However, there are new challenges with GPUs…</a:t>
            </a:r>
            <a:endParaRPr lang="en-US" sz="3200" i="0" dirty="0">
              <a:solidFill>
                <a:srgbClr val="C00000"/>
              </a:solidFill>
            </a:endParaRPr>
          </a:p>
          <a:p>
            <a:endParaRPr lang="en-US" dirty="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19</a:t>
            </a:fld>
            <a:endParaRPr lang="en-US" dirty="0"/>
          </a:p>
        </p:txBody>
      </p:sp>
    </p:spTree>
    <p:extLst>
      <p:ext uri="{BB962C8B-B14F-4D97-AF65-F5344CB8AC3E}">
        <p14:creationId xmlns:p14="http://schemas.microsoft.com/office/powerpoint/2010/main" val="913612512"/>
      </p:ext>
    </p:extLst>
  </p:cSld>
  <p:clrMapOvr>
    <a:masterClrMapping/>
  </p:clrMapOvr>
  <mc:AlternateContent xmlns:mc="http://schemas.openxmlformats.org/markup-compatibility/2006" xmlns:p14="http://schemas.microsoft.com/office/powerpoint/2010/main">
    <mc:Choice Requires="p14">
      <p:transition spd="slow" p14:dur="2000"/>
    </mc:Choice>
    <mc:Fallback xmlns:mv="urn:schemas-microsoft-com:mac:vml" xmlns="">
      <mp:transition xmlns:mp="http://schemas.microsoft.com/office/mac/powerpoint/2008/mai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custDataLst>
              <p:tags r:id="rId1"/>
            </p:custDataLst>
          </p:nvPr>
        </p:nvSpPr>
        <p:spPr>
          <a:xfrm>
            <a:off x="228600" y="183273"/>
            <a:ext cx="8153400" cy="533288"/>
          </a:xfrm>
        </p:spPr>
        <p:txBody>
          <a:bodyPr/>
          <a:lstStyle/>
          <a:p>
            <a:r>
              <a:rPr lang="en-US" altLang="zh-CN" sz="3600" dirty="0" smtClean="0"/>
              <a:t>Course Outline</a:t>
            </a:r>
            <a:endParaRPr lang="en-US" altLang="zh-CN" sz="3600" dirty="0"/>
          </a:p>
        </p:txBody>
      </p:sp>
      <p:sp>
        <p:nvSpPr>
          <p:cNvPr id="264195" name="Rectangle 3"/>
          <p:cNvSpPr>
            <a:spLocks noGrp="1" noChangeArrowheads="1"/>
          </p:cNvSpPr>
          <p:nvPr>
            <p:ph idx="1"/>
            <p:custDataLst>
              <p:tags r:id="rId2"/>
            </p:custDataLst>
          </p:nvPr>
        </p:nvSpPr>
        <p:spPr>
          <a:xfrm>
            <a:off x="304800" y="1066800"/>
            <a:ext cx="8299450" cy="5960606"/>
          </a:xfrm>
        </p:spPr>
        <p:txBody>
          <a:bodyPr/>
          <a:lstStyle/>
          <a:p>
            <a:r>
              <a:rPr lang="en-US" sz="3600" dirty="0" smtClean="0">
                <a:solidFill>
                  <a:schemeClr val="bg1">
                    <a:lumMod val="50000"/>
                  </a:schemeClr>
                </a:solidFill>
              </a:rPr>
              <a:t> </a:t>
            </a:r>
            <a:r>
              <a:rPr lang="en-US" sz="3200" dirty="0" smtClean="0">
                <a:solidFill>
                  <a:schemeClr val="bg1">
                    <a:lumMod val="50000"/>
                  </a:schemeClr>
                </a:solidFill>
              </a:rPr>
              <a:t>Lectures 1 and 2: Basics Concepts</a:t>
            </a:r>
          </a:p>
          <a:p>
            <a:pPr lvl="1"/>
            <a:r>
              <a:rPr lang="en-US" altLang="zh-CN" sz="2400" dirty="0" smtClean="0">
                <a:solidFill>
                  <a:schemeClr val="bg1">
                    <a:lumMod val="50000"/>
                  </a:schemeClr>
                </a:solidFill>
              </a:rPr>
              <a:t> Basics of GPU Programming</a:t>
            </a:r>
          </a:p>
          <a:p>
            <a:pPr lvl="1"/>
            <a:r>
              <a:rPr lang="en-US" altLang="zh-CN" sz="2400" dirty="0" smtClean="0">
                <a:solidFill>
                  <a:schemeClr val="bg1">
                    <a:lumMod val="50000"/>
                  </a:schemeClr>
                </a:solidFill>
              </a:rPr>
              <a:t> Basics of GPU Architecture</a:t>
            </a:r>
          </a:p>
          <a:p>
            <a:r>
              <a:rPr lang="en-US" sz="3600" dirty="0" smtClean="0"/>
              <a:t> </a:t>
            </a:r>
            <a:r>
              <a:rPr lang="en-US" sz="3200" dirty="0" smtClean="0"/>
              <a:t>Lecture 3: </a:t>
            </a:r>
            <a:r>
              <a:rPr lang="en-US" sz="3200" dirty="0" smtClean="0"/>
              <a:t>GPU Performance </a:t>
            </a:r>
            <a:r>
              <a:rPr lang="en-US" sz="3200" dirty="0" smtClean="0"/>
              <a:t>Bottlenecks</a:t>
            </a:r>
            <a:endParaRPr lang="en-US" sz="3200" dirty="0"/>
          </a:p>
          <a:p>
            <a:pPr lvl="1"/>
            <a:r>
              <a:rPr lang="en-US" altLang="zh-CN" sz="2400" dirty="0" smtClean="0"/>
              <a:t> Memory Bottlenecks</a:t>
            </a:r>
            <a:endParaRPr lang="en-US" altLang="zh-CN" sz="2400" dirty="0" smtClean="0"/>
          </a:p>
          <a:p>
            <a:pPr lvl="1"/>
            <a:r>
              <a:rPr lang="en-US" sz="2400" dirty="0" smtClean="0"/>
              <a:t> </a:t>
            </a:r>
            <a:r>
              <a:rPr lang="en-US" sz="2400" dirty="0" smtClean="0"/>
              <a:t>Compute </a:t>
            </a:r>
            <a:r>
              <a:rPr lang="en-US" altLang="zh-CN" sz="2400" dirty="0" smtClean="0"/>
              <a:t>Bottlenecks </a:t>
            </a:r>
            <a:endParaRPr lang="en-US" altLang="zh-CN" sz="2400" dirty="0"/>
          </a:p>
          <a:p>
            <a:pPr lvl="1"/>
            <a:r>
              <a:rPr lang="en-US" altLang="zh-CN" sz="2400" dirty="0" smtClean="0"/>
              <a:t> Possible Software and Hardware Solutions</a:t>
            </a:r>
          </a:p>
          <a:p>
            <a:r>
              <a:rPr lang="en-US" sz="3600" dirty="0" smtClean="0"/>
              <a:t> </a:t>
            </a:r>
            <a:r>
              <a:rPr lang="en-US" sz="3200" dirty="0" smtClean="0">
                <a:solidFill>
                  <a:schemeClr val="bg1">
                    <a:lumMod val="50000"/>
                  </a:schemeClr>
                </a:solidFill>
              </a:rPr>
              <a:t>Lecture 4: </a:t>
            </a:r>
            <a:r>
              <a:rPr lang="en-US" sz="3200" dirty="0" smtClean="0">
                <a:solidFill>
                  <a:schemeClr val="bg1">
                    <a:lumMod val="50000"/>
                  </a:schemeClr>
                </a:solidFill>
              </a:rPr>
              <a:t>GPU Security </a:t>
            </a:r>
            <a:r>
              <a:rPr lang="en-US" sz="3200" dirty="0" smtClean="0">
                <a:solidFill>
                  <a:schemeClr val="bg1">
                    <a:lumMod val="50000"/>
                  </a:schemeClr>
                </a:solidFill>
              </a:rPr>
              <a:t>Concerns</a:t>
            </a:r>
            <a:endParaRPr lang="en-US" sz="3200" dirty="0">
              <a:solidFill>
                <a:schemeClr val="bg1">
                  <a:lumMod val="50000"/>
                </a:schemeClr>
              </a:solidFill>
            </a:endParaRPr>
          </a:p>
          <a:p>
            <a:pPr lvl="1"/>
            <a:r>
              <a:rPr lang="en-US" altLang="zh-CN" sz="2400" dirty="0">
                <a:solidFill>
                  <a:schemeClr val="bg1">
                    <a:lumMod val="50000"/>
                  </a:schemeClr>
                </a:solidFill>
              </a:rPr>
              <a:t> </a:t>
            </a:r>
            <a:r>
              <a:rPr lang="en-US" altLang="zh-CN" sz="2400" dirty="0" smtClean="0">
                <a:solidFill>
                  <a:schemeClr val="bg1">
                    <a:lumMod val="50000"/>
                  </a:schemeClr>
                </a:solidFill>
              </a:rPr>
              <a:t>Timing channels</a:t>
            </a:r>
            <a:endParaRPr lang="en-US" altLang="zh-CN" sz="2400" dirty="0" smtClean="0">
              <a:solidFill>
                <a:schemeClr val="bg1">
                  <a:lumMod val="50000"/>
                </a:schemeClr>
              </a:solidFill>
            </a:endParaRPr>
          </a:p>
          <a:p>
            <a:pPr lvl="1"/>
            <a:r>
              <a:rPr lang="en-US" altLang="zh-CN" sz="2400" dirty="0" smtClean="0">
                <a:solidFill>
                  <a:schemeClr val="bg1">
                    <a:lumMod val="50000"/>
                  </a:schemeClr>
                </a:solidFill>
              </a:rPr>
              <a:t> Possible </a:t>
            </a:r>
            <a:r>
              <a:rPr lang="en-US" altLang="zh-CN" sz="2400" dirty="0">
                <a:solidFill>
                  <a:schemeClr val="bg1">
                    <a:lumMod val="50000"/>
                  </a:schemeClr>
                </a:solidFill>
              </a:rPr>
              <a:t>Software and Hardware Solutions</a:t>
            </a:r>
          </a:p>
          <a:p>
            <a:pPr lvl="1"/>
            <a:endParaRPr lang="en-US" altLang="zh-CN" sz="2400" dirty="0" smtClean="0"/>
          </a:p>
        </p:txBody>
      </p:sp>
    </p:spTree>
    <p:extLst>
      <p:ext uri="{BB962C8B-B14F-4D97-AF65-F5344CB8AC3E}">
        <p14:creationId xmlns:p14="http://schemas.microsoft.com/office/powerpoint/2010/main" val="156159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41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41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4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41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419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419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419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419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419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4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a:t>
            </a:r>
            <a:endParaRPr lang="en-US" dirty="0"/>
          </a:p>
        </p:txBody>
      </p:sp>
      <p:sp>
        <p:nvSpPr>
          <p:cNvPr id="3" name="Content Placeholder 2"/>
          <p:cNvSpPr>
            <a:spLocks noGrp="1"/>
          </p:cNvSpPr>
          <p:nvPr>
            <p:ph sz="quarter" idx="1"/>
          </p:nvPr>
        </p:nvSpPr>
        <p:spPr>
          <a:xfrm>
            <a:off x="381000" y="1676400"/>
            <a:ext cx="8153400" cy="2743200"/>
          </a:xfrm>
        </p:spPr>
        <p:txBody>
          <a:bodyPr>
            <a:normAutofit fontScale="92500"/>
          </a:bodyPr>
          <a:lstStyle/>
          <a:p>
            <a:pPr marL="0" indent="0" algn="ctr">
              <a:buNone/>
            </a:pPr>
            <a:r>
              <a:rPr lang="en-US" sz="4000" i="0" dirty="0" smtClean="0"/>
              <a:t>How do you efficiently </a:t>
            </a:r>
          </a:p>
          <a:p>
            <a:pPr marL="0" indent="0" algn="ctr">
              <a:buNone/>
            </a:pPr>
            <a:r>
              <a:rPr lang="en-US" sz="4000" i="0" dirty="0" smtClean="0">
                <a:solidFill>
                  <a:srgbClr val="006600"/>
                </a:solidFill>
              </a:rPr>
              <a:t>manage and use helper threads </a:t>
            </a:r>
          </a:p>
          <a:p>
            <a:pPr marL="0" indent="0" algn="ctr">
              <a:buNone/>
            </a:pPr>
            <a:r>
              <a:rPr lang="en-US" sz="4000" i="0" dirty="0" smtClean="0"/>
              <a:t>in a </a:t>
            </a:r>
            <a:r>
              <a:rPr lang="en-US" sz="4000" i="0" dirty="0" smtClean="0">
                <a:solidFill>
                  <a:srgbClr val="CC0000"/>
                </a:solidFill>
              </a:rPr>
              <a:t>throughput-oriented architecture</a:t>
            </a:r>
            <a:r>
              <a:rPr lang="en-US" sz="4000" i="0" dirty="0" smtClean="0"/>
              <a:t>?</a:t>
            </a:r>
            <a:endParaRPr lang="en-US" sz="4000" i="0" dirty="0"/>
          </a:p>
        </p:txBody>
      </p: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20</a:t>
            </a:fld>
            <a:endParaRPr lang="en-US" dirty="0"/>
          </a:p>
        </p:txBody>
      </p:sp>
    </p:spTree>
    <p:extLst>
      <p:ext uri="{BB962C8B-B14F-4D97-AF65-F5344CB8AC3E}">
        <p14:creationId xmlns:p14="http://schemas.microsoft.com/office/powerpoint/2010/main" val="1039423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Managing Helper Threads in GPUs</a:t>
            </a:r>
            <a:endParaRPr lang="en-US" dirty="0"/>
          </a:p>
        </p:txBody>
      </p:sp>
      <p:sp>
        <p:nvSpPr>
          <p:cNvPr id="7" name="Freeform 6"/>
          <p:cNvSpPr/>
          <p:nvPr/>
        </p:nvSpPr>
        <p:spPr>
          <a:xfrm>
            <a:off x="3162873" y="1295400"/>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333928" y="3528316"/>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919004" y="2910774"/>
                <a:ext cx="861645" cy="518226"/>
                <a:chOff x="134020" y="3100831"/>
                <a:chExt cx="861645" cy="518226"/>
              </a:xfrm>
            </p:grpSpPr>
            <p:grpSp>
              <p:nvGrpSpPr>
                <p:cNvPr id="6"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0"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2"/>
              <p:cNvGrpSpPr/>
              <p:nvPr/>
            </p:nvGrpSpPr>
            <p:grpSpPr>
              <a:xfrm>
                <a:off x="919004" y="2910774"/>
                <a:ext cx="861645" cy="518226"/>
                <a:chOff x="134020" y="3100831"/>
                <a:chExt cx="861645" cy="518226"/>
              </a:xfrm>
            </p:grpSpPr>
            <p:grpSp>
              <p:nvGrpSpPr>
                <p:cNvPr id="13"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4"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15" name="Group 27"/>
          <p:cNvGrpSpPr/>
          <p:nvPr/>
        </p:nvGrpSpPr>
        <p:grpSpPr>
          <a:xfrm>
            <a:off x="2812291" y="2354427"/>
            <a:ext cx="979338" cy="685800"/>
            <a:chOff x="859428" y="2819400"/>
            <a:chExt cx="979338" cy="685800"/>
          </a:xfrm>
        </p:grpSpPr>
        <p:grpSp>
          <p:nvGrpSpPr>
            <p:cNvPr id="21" name="Group 28"/>
            <p:cNvGrpSpPr/>
            <p:nvPr/>
          </p:nvGrpSpPr>
          <p:grpSpPr>
            <a:xfrm>
              <a:off x="919004" y="2910774"/>
              <a:ext cx="861645" cy="518226"/>
              <a:chOff x="134020" y="3100831"/>
              <a:chExt cx="861645" cy="518226"/>
            </a:xfrm>
          </p:grpSpPr>
          <p:grpSp>
            <p:nvGrpSpPr>
              <p:cNvPr id="22"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3"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759106" y="1316387"/>
            <a:ext cx="1070871" cy="461665"/>
          </a:xfrm>
          <a:prstGeom prst="rect">
            <a:avLst/>
          </a:prstGeom>
          <a:noFill/>
        </p:spPr>
        <p:txBody>
          <a:bodyPr wrap="none" rtlCol="0">
            <a:spAutoFit/>
          </a:bodyPr>
          <a:lstStyle/>
          <a:p>
            <a:r>
              <a:rPr lang="en-US" sz="2400" b="1" dirty="0" smtClean="0"/>
              <a:t>Thread</a:t>
            </a:r>
            <a:endParaRPr lang="en-US" sz="2400" b="1" dirty="0"/>
          </a:p>
        </p:txBody>
      </p:sp>
      <p:sp>
        <p:nvSpPr>
          <p:cNvPr id="38" name="TextBox 37"/>
          <p:cNvSpPr txBox="1"/>
          <p:nvPr/>
        </p:nvSpPr>
        <p:spPr>
          <a:xfrm>
            <a:off x="4009807" y="2490603"/>
            <a:ext cx="843757" cy="461665"/>
          </a:xfrm>
          <a:prstGeom prst="rect">
            <a:avLst/>
          </a:prstGeom>
          <a:noFill/>
        </p:spPr>
        <p:txBody>
          <a:bodyPr wrap="none" rtlCol="0">
            <a:spAutoFit/>
          </a:bodyPr>
          <a:lstStyle/>
          <a:p>
            <a:r>
              <a:rPr lang="en-US" sz="2400" b="1" dirty="0" smtClean="0"/>
              <a:t>Warp</a:t>
            </a:r>
            <a:endParaRPr lang="en-US" sz="2400" b="1" dirty="0"/>
          </a:p>
        </p:txBody>
      </p:sp>
      <p:sp>
        <p:nvSpPr>
          <p:cNvPr id="39" name="TextBox 38"/>
          <p:cNvSpPr txBox="1"/>
          <p:nvPr/>
        </p:nvSpPr>
        <p:spPr>
          <a:xfrm>
            <a:off x="4030712" y="3857986"/>
            <a:ext cx="864339" cy="461665"/>
          </a:xfrm>
          <a:prstGeom prst="rect">
            <a:avLst/>
          </a:prstGeom>
          <a:noFill/>
        </p:spPr>
        <p:txBody>
          <a:bodyPr wrap="none" rtlCol="0">
            <a:spAutoFit/>
          </a:bodyPr>
          <a:lstStyle/>
          <a:p>
            <a:r>
              <a:rPr lang="en-US" sz="2400" b="1" dirty="0" smtClean="0"/>
              <a:t>Block</a:t>
            </a:r>
            <a:endParaRPr lang="en-US" sz="2400" b="1" dirty="0"/>
          </a:p>
        </p:txBody>
      </p:sp>
      <p:sp>
        <p:nvSpPr>
          <p:cNvPr id="41" name="TextBox 40"/>
          <p:cNvSpPr txBox="1"/>
          <p:nvPr/>
        </p:nvSpPr>
        <p:spPr>
          <a:xfrm>
            <a:off x="5097660" y="3807862"/>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051601" y="3352800"/>
            <a:ext cx="4807721" cy="13716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ed Rectangle 43"/>
          <p:cNvSpPr/>
          <p:nvPr/>
        </p:nvSpPr>
        <p:spPr>
          <a:xfrm flipV="1">
            <a:off x="4040249" y="3821655"/>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ounded Rectangle 44"/>
          <p:cNvSpPr/>
          <p:nvPr/>
        </p:nvSpPr>
        <p:spPr>
          <a:xfrm flipV="1">
            <a:off x="4040249" y="2454904"/>
            <a:ext cx="912751" cy="53306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097660" y="243571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7" name="TextBox 46"/>
          <p:cNvSpPr txBox="1"/>
          <p:nvPr/>
        </p:nvSpPr>
        <p:spPr>
          <a:xfrm>
            <a:off x="1600200" y="5126284"/>
            <a:ext cx="5946243" cy="584775"/>
          </a:xfrm>
          <a:prstGeom prst="rect">
            <a:avLst/>
          </a:prstGeom>
          <a:noFill/>
        </p:spPr>
        <p:txBody>
          <a:bodyPr wrap="none" rtlCol="0">
            <a:spAutoFit/>
          </a:bodyPr>
          <a:lstStyle/>
          <a:p>
            <a:r>
              <a:rPr lang="en-US" sz="3200" b="1" dirty="0" smtClean="0"/>
              <a:t>Where </a:t>
            </a:r>
            <a:r>
              <a:rPr lang="en-US" sz="3200" b="1" dirty="0"/>
              <a:t>do we add helper threads?</a:t>
            </a:r>
            <a:endParaRPr lang="en-US" sz="3200" b="1" dirty="0">
              <a:latin typeface="Candara" pitchFamily="34" charset="0"/>
            </a:endParaRPr>
          </a:p>
        </p:txBody>
      </p:sp>
      <p:sp>
        <p:nvSpPr>
          <p:cNvPr id="48" name="Slide Number Placeholder 47"/>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21</a:t>
            </a:fld>
            <a:endParaRPr lang="en-US" dirty="0"/>
          </a:p>
        </p:txBody>
      </p:sp>
    </p:spTree>
    <p:extLst>
      <p:ext uri="{BB962C8B-B14F-4D97-AF65-F5344CB8AC3E}">
        <p14:creationId xmlns:p14="http://schemas.microsoft.com/office/powerpoint/2010/main" val="105478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3" presetClass="emph" presetSubtype="2" fill="hold" grpId="1" nodeType="withEffect">
                                  <p:stCondLst>
                                    <p:cond delay="0"/>
                                  </p:stCondLst>
                                  <p:childTnLst>
                                    <p:animClr clrSpc="rgb" dir="cw">
                                      <p:cBhvr override="childStyle">
                                        <p:cTn id="42" dur="500" fill="hold"/>
                                        <p:tgtEl>
                                          <p:spTgt spid="41"/>
                                        </p:tgtEl>
                                        <p:attrNameLst>
                                          <p:attrName>style.color</p:attrName>
                                        </p:attrNameLst>
                                      </p:cBhvr>
                                      <p:to>
                                        <a:srgbClr val="009900"/>
                                      </p:to>
                                    </p:animClr>
                                  </p:childTnLst>
                                </p:cTn>
                              </p:par>
                              <p:par>
                                <p:cTn id="43" presetID="1" presetClass="exit" presetSubtype="0" fill="hold" grpId="1" nodeType="withEffect">
                                  <p:stCondLst>
                                    <p:cond delay="0"/>
                                  </p:stCondLst>
                                  <p:childTnLst>
                                    <p:set>
                                      <p:cBhvr>
                                        <p:cTn id="44" dur="1" fill="hold">
                                          <p:stCondLst>
                                            <p:cond delay="0"/>
                                          </p:stCondLst>
                                        </p:cTn>
                                        <p:tgtEl>
                                          <p:spTgt spid="4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7" grpId="0"/>
      <p:bldP spid="38" grpId="0"/>
      <p:bldP spid="39" grpId="0"/>
      <p:bldP spid="41" grpId="0"/>
      <p:bldP spid="41" grpId="1"/>
      <p:bldP spid="43" grpId="0" animBg="1"/>
      <p:bldP spid="44" grpId="0" animBg="1"/>
      <p:bldP spid="44" grpId="1" animBg="1"/>
      <p:bldP spid="45" grpId="0" animBg="1"/>
      <p:bldP spid="45" grpId="1" animBg="1"/>
      <p:bldP spid="46" grpId="0"/>
      <p:bldP spid="4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mn-lt"/>
              </a:rPr>
              <a:t>Approach #1: Software-only</a:t>
            </a:r>
            <a:endParaRPr lang="en-US" dirty="0">
              <a:latin typeface="+mn-lt"/>
            </a:endParaRPr>
          </a:p>
        </p:txBody>
      </p:sp>
      <p:grpSp>
        <p:nvGrpSpPr>
          <p:cNvPr id="3" name="Green threads" hidden="1"/>
          <p:cNvGrpSpPr/>
          <p:nvPr/>
        </p:nvGrpSpPr>
        <p:grpSpPr>
          <a:xfrm>
            <a:off x="719717" y="4775548"/>
            <a:ext cx="861645" cy="518226"/>
            <a:chOff x="134020" y="3100831"/>
            <a:chExt cx="861645" cy="518226"/>
          </a:xfrm>
        </p:grpSpPr>
        <p:grpSp>
          <p:nvGrpSpPr>
            <p:cNvPr id="10" name="Group 155"/>
            <p:cNvGrpSpPr/>
            <p:nvPr/>
          </p:nvGrpSpPr>
          <p:grpSpPr>
            <a:xfrm>
              <a:off x="134020" y="3100831"/>
              <a:ext cx="449863" cy="518226"/>
              <a:chOff x="134020" y="3100831"/>
              <a:chExt cx="449863" cy="518226"/>
            </a:xfrm>
          </p:grpSpPr>
          <p:sp>
            <p:nvSpPr>
              <p:cNvPr id="160" name="Freeform 15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1" name="Freeform 16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1" name="Group 156"/>
            <p:cNvGrpSpPr/>
            <p:nvPr/>
          </p:nvGrpSpPr>
          <p:grpSpPr>
            <a:xfrm>
              <a:off x="543567" y="3100832"/>
              <a:ext cx="452098" cy="518225"/>
              <a:chOff x="82972" y="3100831"/>
              <a:chExt cx="452098" cy="518225"/>
            </a:xfrm>
          </p:grpSpPr>
          <p:sp>
            <p:nvSpPr>
              <p:cNvPr id="158" name="Freeform 15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59" name="Freeform 15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2" name="Green threads" hidden="1"/>
          <p:cNvGrpSpPr/>
          <p:nvPr/>
        </p:nvGrpSpPr>
        <p:grpSpPr>
          <a:xfrm>
            <a:off x="3150580" y="4811879"/>
            <a:ext cx="861645" cy="518226"/>
            <a:chOff x="134020" y="3100831"/>
            <a:chExt cx="861645" cy="518226"/>
          </a:xfrm>
        </p:grpSpPr>
        <p:grpSp>
          <p:nvGrpSpPr>
            <p:cNvPr id="13" name="Group 162"/>
            <p:cNvGrpSpPr/>
            <p:nvPr/>
          </p:nvGrpSpPr>
          <p:grpSpPr>
            <a:xfrm>
              <a:off x="134020" y="3100831"/>
              <a:ext cx="449863" cy="518226"/>
              <a:chOff x="134020" y="3100831"/>
              <a:chExt cx="449863" cy="518226"/>
            </a:xfrm>
          </p:grpSpPr>
          <p:sp>
            <p:nvSpPr>
              <p:cNvPr id="167" name="Freeform 166"/>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8" name="Freeform 167"/>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4" name="Group 163"/>
            <p:cNvGrpSpPr/>
            <p:nvPr/>
          </p:nvGrpSpPr>
          <p:grpSpPr>
            <a:xfrm>
              <a:off x="543567" y="3100832"/>
              <a:ext cx="452098" cy="518225"/>
              <a:chOff x="82972" y="3100831"/>
              <a:chExt cx="452098" cy="518225"/>
            </a:xfrm>
          </p:grpSpPr>
          <p:sp>
            <p:nvSpPr>
              <p:cNvPr id="165" name="Freeform 164"/>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66" name="Freeform 165"/>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5" name="Green threads" hidden="1"/>
          <p:cNvGrpSpPr/>
          <p:nvPr/>
        </p:nvGrpSpPr>
        <p:grpSpPr>
          <a:xfrm>
            <a:off x="1889940" y="4775547"/>
            <a:ext cx="861645" cy="518226"/>
            <a:chOff x="134020" y="3100831"/>
            <a:chExt cx="861645" cy="518226"/>
          </a:xfrm>
        </p:grpSpPr>
        <p:grpSp>
          <p:nvGrpSpPr>
            <p:cNvPr id="16" name="Group 169"/>
            <p:cNvGrpSpPr/>
            <p:nvPr/>
          </p:nvGrpSpPr>
          <p:grpSpPr>
            <a:xfrm>
              <a:off x="134020" y="3100831"/>
              <a:ext cx="449863" cy="518226"/>
              <a:chOff x="134020" y="3100831"/>
              <a:chExt cx="449863" cy="518226"/>
            </a:xfrm>
          </p:grpSpPr>
          <p:sp>
            <p:nvSpPr>
              <p:cNvPr id="174" name="Freeform 17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5" name="Freeform 17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17" name="Group 170"/>
            <p:cNvGrpSpPr/>
            <p:nvPr/>
          </p:nvGrpSpPr>
          <p:grpSpPr>
            <a:xfrm>
              <a:off x="543567" y="3100832"/>
              <a:ext cx="452098" cy="518225"/>
              <a:chOff x="82972" y="3100831"/>
              <a:chExt cx="452098" cy="518225"/>
            </a:xfrm>
          </p:grpSpPr>
          <p:sp>
            <p:nvSpPr>
              <p:cNvPr id="172" name="Freeform 17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73" name="Freeform 17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18" name="Green threads" hidden="1"/>
          <p:cNvGrpSpPr/>
          <p:nvPr/>
        </p:nvGrpSpPr>
        <p:grpSpPr>
          <a:xfrm>
            <a:off x="1844536" y="5556599"/>
            <a:ext cx="861645" cy="518226"/>
            <a:chOff x="134020" y="3100831"/>
            <a:chExt cx="861645" cy="518226"/>
          </a:xfrm>
        </p:grpSpPr>
        <p:grpSp>
          <p:nvGrpSpPr>
            <p:cNvPr id="19" name="Group 176"/>
            <p:cNvGrpSpPr/>
            <p:nvPr/>
          </p:nvGrpSpPr>
          <p:grpSpPr>
            <a:xfrm>
              <a:off x="134020" y="3100831"/>
              <a:ext cx="449863" cy="518226"/>
              <a:chOff x="134020" y="3100831"/>
              <a:chExt cx="449863" cy="518226"/>
            </a:xfrm>
          </p:grpSpPr>
          <p:sp>
            <p:nvSpPr>
              <p:cNvPr id="181" name="Freeform 180"/>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2" name="Freeform 181"/>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0" name="Group 177"/>
            <p:cNvGrpSpPr/>
            <p:nvPr/>
          </p:nvGrpSpPr>
          <p:grpSpPr>
            <a:xfrm>
              <a:off x="543567" y="3100832"/>
              <a:ext cx="452098" cy="518225"/>
              <a:chOff x="82972" y="3100831"/>
              <a:chExt cx="452098" cy="518225"/>
            </a:xfrm>
          </p:grpSpPr>
          <p:sp>
            <p:nvSpPr>
              <p:cNvPr id="179" name="Freeform 178"/>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80" name="Freeform 179"/>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rgbClr val="00B05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83" name="Up-Down Arrow 182" hidden="1"/>
          <p:cNvSpPr/>
          <p:nvPr/>
        </p:nvSpPr>
        <p:spPr>
          <a:xfrm>
            <a:off x="1952512" y="3429000"/>
            <a:ext cx="685800" cy="103997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een threads" hidden="1"/>
          <p:cNvGrpSpPr/>
          <p:nvPr/>
        </p:nvGrpSpPr>
        <p:grpSpPr>
          <a:xfrm>
            <a:off x="860905" y="1918594"/>
            <a:ext cx="861645" cy="518226"/>
            <a:chOff x="134020" y="3100831"/>
            <a:chExt cx="861645" cy="518226"/>
          </a:xfrm>
        </p:grpSpPr>
        <p:grpSp>
          <p:nvGrpSpPr>
            <p:cNvPr id="22" name="Group 114"/>
            <p:cNvGrpSpPr/>
            <p:nvPr/>
          </p:nvGrpSpPr>
          <p:grpSpPr>
            <a:xfrm>
              <a:off x="134020" y="3100831"/>
              <a:ext cx="449863" cy="518226"/>
              <a:chOff x="134020" y="3100831"/>
              <a:chExt cx="449863" cy="518226"/>
            </a:xfrm>
          </p:grpSpPr>
          <p:sp>
            <p:nvSpPr>
              <p:cNvPr id="119" name="Freeform 11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0" name="Freeform 119"/>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3" name="Group 115"/>
            <p:cNvGrpSpPr/>
            <p:nvPr/>
          </p:nvGrpSpPr>
          <p:grpSpPr>
            <a:xfrm>
              <a:off x="543567" y="3100832"/>
              <a:ext cx="452098" cy="518225"/>
              <a:chOff x="82972" y="3100831"/>
              <a:chExt cx="452098" cy="518225"/>
            </a:xfrm>
          </p:grpSpPr>
          <p:sp>
            <p:nvSpPr>
              <p:cNvPr id="117" name="Freeform 11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18" name="Freeform 11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4" name="Green threads" hidden="1"/>
          <p:cNvGrpSpPr/>
          <p:nvPr/>
        </p:nvGrpSpPr>
        <p:grpSpPr>
          <a:xfrm>
            <a:off x="3291768" y="1954925"/>
            <a:ext cx="861645" cy="518226"/>
            <a:chOff x="134020" y="3100831"/>
            <a:chExt cx="861645" cy="518226"/>
          </a:xfrm>
        </p:grpSpPr>
        <p:grpSp>
          <p:nvGrpSpPr>
            <p:cNvPr id="25" name="Group 121"/>
            <p:cNvGrpSpPr/>
            <p:nvPr/>
          </p:nvGrpSpPr>
          <p:grpSpPr>
            <a:xfrm>
              <a:off x="134020" y="3100831"/>
              <a:ext cx="449863" cy="518226"/>
              <a:chOff x="134020" y="3100831"/>
              <a:chExt cx="449863" cy="518226"/>
            </a:xfrm>
          </p:grpSpPr>
          <p:sp>
            <p:nvSpPr>
              <p:cNvPr id="126" name="Freeform 1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7" name="Freeform 1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6" name="Group 122"/>
            <p:cNvGrpSpPr/>
            <p:nvPr/>
          </p:nvGrpSpPr>
          <p:grpSpPr>
            <a:xfrm>
              <a:off x="543567" y="3100832"/>
              <a:ext cx="452098" cy="518225"/>
              <a:chOff x="82972" y="3100831"/>
              <a:chExt cx="452098" cy="518225"/>
            </a:xfrm>
          </p:grpSpPr>
          <p:sp>
            <p:nvSpPr>
              <p:cNvPr id="124" name="Freeform 1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25" name="Freeform 1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27" name="Green threads" hidden="1"/>
          <p:cNvGrpSpPr/>
          <p:nvPr/>
        </p:nvGrpSpPr>
        <p:grpSpPr>
          <a:xfrm>
            <a:off x="2031128" y="1918593"/>
            <a:ext cx="861645" cy="518226"/>
            <a:chOff x="134020" y="3100831"/>
            <a:chExt cx="861645" cy="518226"/>
          </a:xfrm>
        </p:grpSpPr>
        <p:grpSp>
          <p:nvGrpSpPr>
            <p:cNvPr id="28" name="Group 128"/>
            <p:cNvGrpSpPr/>
            <p:nvPr/>
          </p:nvGrpSpPr>
          <p:grpSpPr>
            <a:xfrm>
              <a:off x="134020" y="3100831"/>
              <a:ext cx="449863" cy="518226"/>
              <a:chOff x="134020" y="3100831"/>
              <a:chExt cx="449863" cy="518226"/>
            </a:xfrm>
          </p:grpSpPr>
          <p:sp>
            <p:nvSpPr>
              <p:cNvPr id="133" name="Freeform 132"/>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4" name="Freeform 133"/>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29" name="Group 129"/>
            <p:cNvGrpSpPr/>
            <p:nvPr/>
          </p:nvGrpSpPr>
          <p:grpSpPr>
            <a:xfrm>
              <a:off x="543567" y="3100832"/>
              <a:ext cx="452098" cy="518225"/>
              <a:chOff x="82972" y="3100831"/>
              <a:chExt cx="452098" cy="518225"/>
            </a:xfrm>
          </p:grpSpPr>
          <p:sp>
            <p:nvSpPr>
              <p:cNvPr id="131" name="Freeform 130"/>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2" name="Freeform 131"/>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grpSp>
        <p:nvGrpSpPr>
          <p:cNvPr id="30" name="Green threads" hidden="1"/>
          <p:cNvGrpSpPr/>
          <p:nvPr/>
        </p:nvGrpSpPr>
        <p:grpSpPr>
          <a:xfrm>
            <a:off x="1985724" y="2699645"/>
            <a:ext cx="861645" cy="518226"/>
            <a:chOff x="134020" y="3100831"/>
            <a:chExt cx="861645" cy="518226"/>
          </a:xfrm>
        </p:grpSpPr>
        <p:grpSp>
          <p:nvGrpSpPr>
            <p:cNvPr id="31" name="Group 135"/>
            <p:cNvGrpSpPr/>
            <p:nvPr/>
          </p:nvGrpSpPr>
          <p:grpSpPr>
            <a:xfrm>
              <a:off x="134020" y="3100831"/>
              <a:ext cx="449863" cy="518226"/>
              <a:chOff x="134020" y="3100831"/>
              <a:chExt cx="449863" cy="518226"/>
            </a:xfrm>
          </p:grpSpPr>
          <p:sp>
            <p:nvSpPr>
              <p:cNvPr id="140" name="Freeform 13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41" name="Freeform 14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nvGrpSpPr>
            <p:cNvPr id="64" name="Group 136"/>
            <p:cNvGrpSpPr/>
            <p:nvPr/>
          </p:nvGrpSpPr>
          <p:grpSpPr>
            <a:xfrm>
              <a:off x="543567" y="3100832"/>
              <a:ext cx="452098" cy="518225"/>
              <a:chOff x="82972" y="3100831"/>
              <a:chExt cx="452098" cy="518225"/>
            </a:xfrm>
          </p:grpSpPr>
          <p:sp>
            <p:nvSpPr>
              <p:cNvPr id="138" name="Freeform 13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sp>
            <p:nvSpPr>
              <p:cNvPr id="139" name="Freeform 13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accent1">
                    <a:lumMod val="75000"/>
                  </a:schemeClr>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solidFill>
                    <a:schemeClr val="accent2">
                      <a:lumMod val="75000"/>
                    </a:schemeClr>
                  </a:solidFill>
                </a:endParaRPr>
              </a:p>
            </p:txBody>
          </p:sp>
        </p:grpSp>
      </p:grpSp>
      <p:sp>
        <p:nvSpPr>
          <p:cNvPr id="103" name="Rectangle 102"/>
          <p:cNvSpPr/>
          <p:nvPr/>
        </p:nvSpPr>
        <p:spPr>
          <a:xfrm>
            <a:off x="2162514" y="129540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103"/>
          <p:cNvGrpSpPr/>
          <p:nvPr/>
        </p:nvGrpSpPr>
        <p:grpSpPr>
          <a:xfrm>
            <a:off x="2643707" y="1453552"/>
            <a:ext cx="1258132" cy="889848"/>
            <a:chOff x="859428" y="2819400"/>
            <a:chExt cx="979338" cy="685800"/>
          </a:xfrm>
        </p:grpSpPr>
        <p:sp>
          <p:nvSpPr>
            <p:cNvPr id="146" name="Rounded Rectangle 145"/>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146"/>
            <p:cNvGrpSpPr/>
            <p:nvPr/>
          </p:nvGrpSpPr>
          <p:grpSpPr>
            <a:xfrm>
              <a:off x="919004" y="2910774"/>
              <a:ext cx="861645" cy="518226"/>
              <a:chOff x="134020" y="3100831"/>
              <a:chExt cx="861645" cy="518226"/>
            </a:xfrm>
          </p:grpSpPr>
          <p:grpSp>
            <p:nvGrpSpPr>
              <p:cNvPr id="67" name="Group 147"/>
              <p:cNvGrpSpPr/>
              <p:nvPr/>
            </p:nvGrpSpPr>
            <p:grpSpPr>
              <a:xfrm>
                <a:off x="134020" y="3100831"/>
                <a:ext cx="449863" cy="518226"/>
                <a:chOff x="134020" y="3100831"/>
                <a:chExt cx="449863" cy="518226"/>
              </a:xfrm>
            </p:grpSpPr>
            <p:sp>
              <p:nvSpPr>
                <p:cNvPr id="152" name="Freeform 151"/>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3" name="Freeform 152"/>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68" name="Group 148"/>
              <p:cNvGrpSpPr/>
              <p:nvPr/>
            </p:nvGrpSpPr>
            <p:grpSpPr>
              <a:xfrm>
                <a:off x="543567" y="3100832"/>
                <a:ext cx="452098" cy="518225"/>
                <a:chOff x="82972" y="3100831"/>
                <a:chExt cx="452098" cy="518225"/>
              </a:xfrm>
            </p:grpSpPr>
            <p:sp>
              <p:nvSpPr>
                <p:cNvPr id="150" name="Freeform 149"/>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51" name="Freeform 150"/>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69" name="Group 104"/>
          <p:cNvGrpSpPr/>
          <p:nvPr/>
        </p:nvGrpSpPr>
        <p:grpSpPr>
          <a:xfrm>
            <a:off x="2277540" y="1676017"/>
            <a:ext cx="1258132" cy="889848"/>
            <a:chOff x="859428" y="2819400"/>
            <a:chExt cx="979338" cy="685800"/>
          </a:xfrm>
        </p:grpSpPr>
        <p:sp>
          <p:nvSpPr>
            <p:cNvPr id="109" name="Rounded Rectangle 108"/>
            <p:cNvSpPr/>
            <p:nvPr/>
          </p:nvSpPr>
          <p:spPr>
            <a:xfrm>
              <a:off x="859428" y="2819400"/>
              <a:ext cx="979338" cy="685800"/>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109"/>
            <p:cNvGrpSpPr/>
            <p:nvPr/>
          </p:nvGrpSpPr>
          <p:grpSpPr>
            <a:xfrm>
              <a:off x="919004" y="2910774"/>
              <a:ext cx="861645" cy="518226"/>
              <a:chOff x="134020" y="3100831"/>
              <a:chExt cx="861645" cy="518226"/>
            </a:xfrm>
          </p:grpSpPr>
          <p:grpSp>
            <p:nvGrpSpPr>
              <p:cNvPr id="71" name="Group 110"/>
              <p:cNvGrpSpPr/>
              <p:nvPr/>
            </p:nvGrpSpPr>
            <p:grpSpPr>
              <a:xfrm>
                <a:off x="134020" y="3100831"/>
                <a:ext cx="449863" cy="518226"/>
                <a:chOff x="134020" y="3100831"/>
                <a:chExt cx="449863" cy="518226"/>
              </a:xfrm>
            </p:grpSpPr>
            <p:sp>
              <p:nvSpPr>
                <p:cNvPr id="144" name="Freeform 143"/>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5" name="Freeform 144"/>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2" name="Group 111"/>
              <p:cNvGrpSpPr/>
              <p:nvPr/>
            </p:nvGrpSpPr>
            <p:grpSpPr>
              <a:xfrm>
                <a:off x="543567" y="3100832"/>
                <a:ext cx="452098" cy="518225"/>
                <a:chOff x="82972" y="3100831"/>
                <a:chExt cx="452098" cy="518225"/>
              </a:xfrm>
            </p:grpSpPr>
            <p:sp>
              <p:nvSpPr>
                <p:cNvPr id="142" name="Freeform 141"/>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43" name="Freeform 142"/>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4" name="TextBox 3"/>
          <p:cNvSpPr txBox="1"/>
          <p:nvPr/>
        </p:nvSpPr>
        <p:spPr>
          <a:xfrm>
            <a:off x="1687328" y="2670397"/>
            <a:ext cx="2205989" cy="461665"/>
          </a:xfrm>
          <a:prstGeom prst="rect">
            <a:avLst/>
          </a:prstGeom>
          <a:noFill/>
        </p:spPr>
        <p:txBody>
          <a:bodyPr wrap="none" rtlCol="0">
            <a:spAutoFit/>
          </a:bodyPr>
          <a:lstStyle/>
          <a:p>
            <a:r>
              <a:rPr lang="en-US" sz="2400" b="1" dirty="0" smtClean="0"/>
              <a:t>Regular threads</a:t>
            </a:r>
            <a:endParaRPr lang="en-US" sz="2400" b="1" dirty="0"/>
          </a:p>
        </p:txBody>
      </p:sp>
      <p:sp>
        <p:nvSpPr>
          <p:cNvPr id="82" name="Rectangle 81"/>
          <p:cNvSpPr/>
          <p:nvPr/>
        </p:nvSpPr>
        <p:spPr>
          <a:xfrm>
            <a:off x="1157950" y="3982370"/>
            <a:ext cx="1859954" cy="138420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82"/>
          <p:cNvGrpSpPr/>
          <p:nvPr/>
        </p:nvGrpSpPr>
        <p:grpSpPr>
          <a:xfrm>
            <a:off x="1639143" y="4140522"/>
            <a:ext cx="1258132" cy="889848"/>
            <a:chOff x="859428" y="2819400"/>
            <a:chExt cx="979338" cy="685800"/>
          </a:xfrm>
        </p:grpSpPr>
        <p:sp>
          <p:nvSpPr>
            <p:cNvPr id="84" name="Rounded Rectangle 83"/>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84"/>
            <p:cNvGrpSpPr/>
            <p:nvPr/>
          </p:nvGrpSpPr>
          <p:grpSpPr>
            <a:xfrm>
              <a:off x="919004" y="2910774"/>
              <a:ext cx="861645" cy="518226"/>
              <a:chOff x="134020" y="3100831"/>
              <a:chExt cx="861645" cy="518226"/>
            </a:xfrm>
          </p:grpSpPr>
          <p:grpSp>
            <p:nvGrpSpPr>
              <p:cNvPr id="75" name="Group 85"/>
              <p:cNvGrpSpPr/>
              <p:nvPr/>
            </p:nvGrpSpPr>
            <p:grpSpPr>
              <a:xfrm>
                <a:off x="134020" y="3100831"/>
                <a:ext cx="449863" cy="518226"/>
                <a:chOff x="134020" y="3100831"/>
                <a:chExt cx="449863" cy="518226"/>
              </a:xfrm>
            </p:grpSpPr>
            <p:sp>
              <p:nvSpPr>
                <p:cNvPr id="90" name="Freeform 89"/>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1" name="Freeform 9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76" name="Group 86"/>
              <p:cNvGrpSpPr/>
              <p:nvPr/>
            </p:nvGrpSpPr>
            <p:grpSpPr>
              <a:xfrm>
                <a:off x="543567" y="3100832"/>
                <a:ext cx="452098" cy="518225"/>
                <a:chOff x="82972" y="3100831"/>
                <a:chExt cx="452098" cy="518225"/>
              </a:xfrm>
            </p:grpSpPr>
            <p:sp>
              <p:nvSpPr>
                <p:cNvPr id="88" name="Freeform 87"/>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89" name="Freeform 88"/>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77" name="Group 91"/>
          <p:cNvGrpSpPr/>
          <p:nvPr/>
        </p:nvGrpSpPr>
        <p:grpSpPr>
          <a:xfrm>
            <a:off x="1272976" y="4362987"/>
            <a:ext cx="1258132" cy="889848"/>
            <a:chOff x="859428" y="2819400"/>
            <a:chExt cx="979338" cy="685800"/>
          </a:xfrm>
        </p:grpSpPr>
        <p:sp>
          <p:nvSpPr>
            <p:cNvPr id="93" name="Rounded Rectangle 92"/>
            <p:cNvSpPr/>
            <p:nvPr/>
          </p:nvSpPr>
          <p:spPr>
            <a:xfrm>
              <a:off x="859428" y="2819400"/>
              <a:ext cx="979338" cy="685800"/>
            </a:xfrm>
            <a:prstGeom prst="roundRect">
              <a:avLst/>
            </a:prstGeom>
            <a:solidFill>
              <a:schemeClr val="bg1"/>
            </a:solidFill>
            <a:ln w="38100">
              <a:solidFill>
                <a:srgbClr val="008E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oup 93"/>
            <p:cNvGrpSpPr/>
            <p:nvPr/>
          </p:nvGrpSpPr>
          <p:grpSpPr>
            <a:xfrm>
              <a:off x="919004" y="2910774"/>
              <a:ext cx="861645" cy="518226"/>
              <a:chOff x="134020" y="3100831"/>
              <a:chExt cx="861645" cy="518226"/>
            </a:xfrm>
          </p:grpSpPr>
          <p:grpSp>
            <p:nvGrpSpPr>
              <p:cNvPr id="79" name="Group 94"/>
              <p:cNvGrpSpPr/>
              <p:nvPr/>
            </p:nvGrpSpPr>
            <p:grpSpPr>
              <a:xfrm>
                <a:off x="134020" y="3100831"/>
                <a:ext cx="449863" cy="518226"/>
                <a:chOff x="134020" y="3100831"/>
                <a:chExt cx="449863" cy="518226"/>
              </a:xfrm>
            </p:grpSpPr>
            <p:sp>
              <p:nvSpPr>
                <p:cNvPr id="99" name="Freeform 98"/>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01" name="Freeform 100"/>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80" name="Group 95"/>
              <p:cNvGrpSpPr/>
              <p:nvPr/>
            </p:nvGrpSpPr>
            <p:grpSpPr>
              <a:xfrm>
                <a:off x="543567" y="3100832"/>
                <a:ext cx="452098" cy="518225"/>
                <a:chOff x="82972" y="3100831"/>
                <a:chExt cx="452098" cy="518225"/>
              </a:xfrm>
            </p:grpSpPr>
            <p:sp>
              <p:nvSpPr>
                <p:cNvPr id="97" name="Freeform 96"/>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98" name="Freeform 97"/>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57150">
                  <a:solidFill>
                    <a:srgbClr val="008E40"/>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sp>
        <p:nvSpPr>
          <p:cNvPr id="102" name="TextBox 101"/>
          <p:cNvSpPr txBox="1"/>
          <p:nvPr/>
        </p:nvSpPr>
        <p:spPr>
          <a:xfrm>
            <a:off x="609600" y="5380572"/>
            <a:ext cx="2047099" cy="461665"/>
          </a:xfrm>
          <a:prstGeom prst="rect">
            <a:avLst/>
          </a:prstGeom>
          <a:noFill/>
        </p:spPr>
        <p:txBody>
          <a:bodyPr wrap="none" rtlCol="0">
            <a:spAutoFit/>
          </a:bodyPr>
          <a:lstStyle/>
          <a:p>
            <a:r>
              <a:rPr lang="en-US" sz="2400" b="1" dirty="0" smtClean="0"/>
              <a:t>Helper threads</a:t>
            </a:r>
            <a:endParaRPr lang="en-US" sz="2400" b="1" dirty="0"/>
          </a:p>
        </p:txBody>
      </p:sp>
      <p:sp>
        <p:nvSpPr>
          <p:cNvPr id="5" name="Rectangle 4"/>
          <p:cNvSpPr/>
          <p:nvPr/>
        </p:nvSpPr>
        <p:spPr>
          <a:xfrm>
            <a:off x="4378300" y="1395387"/>
            <a:ext cx="3952492" cy="523220"/>
          </a:xfrm>
          <a:prstGeom prst="rect">
            <a:avLst/>
          </a:prstGeom>
        </p:spPr>
        <p:txBody>
          <a:bodyPr wrap="none">
            <a:spAutoFit/>
          </a:bodyPr>
          <a:lstStyle/>
          <a:p>
            <a:pPr lvl="1" indent="-457200">
              <a:spcBef>
                <a:spcPts val="700"/>
              </a:spcBef>
              <a:buClr>
                <a:srgbClr val="008E40"/>
              </a:buClr>
              <a:buSzPct val="120000"/>
              <a:buFont typeface="Wingdings" pitchFamily="2" charset="2"/>
              <a:buChar char="ü"/>
            </a:pPr>
            <a:r>
              <a:rPr lang="en-US" sz="2800" b="1" dirty="0" smtClean="0"/>
              <a:t>No hardware changes</a:t>
            </a:r>
            <a:endParaRPr lang="en-US" sz="2800" b="1" dirty="0"/>
          </a:p>
        </p:txBody>
      </p:sp>
      <p:sp>
        <p:nvSpPr>
          <p:cNvPr id="6" name="Rectangle 5"/>
          <p:cNvSpPr/>
          <p:nvPr/>
        </p:nvSpPr>
        <p:spPr>
          <a:xfrm>
            <a:off x="4356529" y="2150882"/>
            <a:ext cx="4834095" cy="523220"/>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Coarse grained</a:t>
            </a:r>
          </a:p>
        </p:txBody>
      </p:sp>
      <p:sp>
        <p:nvSpPr>
          <p:cNvPr id="106" name="Rectangle 105"/>
          <p:cNvSpPr/>
          <p:nvPr/>
        </p:nvSpPr>
        <p:spPr>
          <a:xfrm>
            <a:off x="4409283" y="3964565"/>
            <a:ext cx="4165042" cy="1995418"/>
          </a:xfrm>
          <a:prstGeom prst="rect">
            <a:avLst/>
          </a:prstGeom>
        </p:spPr>
        <p:txBody>
          <a:bodyPr wrap="square">
            <a:spAutoFit/>
          </a:bodyPr>
          <a:lstStyle/>
          <a:p>
            <a:pPr lvl="1" indent="-457200">
              <a:spcBef>
                <a:spcPts val="700"/>
              </a:spcBef>
              <a:buClr>
                <a:schemeClr val="accent2"/>
              </a:buClr>
              <a:buSzPct val="80000"/>
              <a:buBlip>
                <a:blip r:embed="rId3"/>
              </a:buBlip>
            </a:pPr>
            <a:r>
              <a:rPr lang="en-US" sz="2800" b="1" dirty="0" smtClean="0"/>
              <a:t>Not aware of runtime program behavior</a:t>
            </a:r>
          </a:p>
          <a:p>
            <a:pPr lvl="2" indent="-457200">
              <a:spcBef>
                <a:spcPts val="700"/>
              </a:spcBef>
              <a:buClr>
                <a:schemeClr val="accent2"/>
              </a:buClr>
              <a:buSzPct val="80000"/>
              <a:buFont typeface="Calibri" pitchFamily="34" charset="0"/>
              <a:buChar char="–"/>
            </a:pPr>
            <a:endParaRPr lang="en-US" sz="2800" b="1" dirty="0" smtClean="0"/>
          </a:p>
          <a:p>
            <a:pPr lvl="2" indent="-457200">
              <a:spcBef>
                <a:spcPts val="700"/>
              </a:spcBef>
              <a:buClr>
                <a:schemeClr val="accent2"/>
              </a:buClr>
              <a:buSzPct val="80000"/>
              <a:buFont typeface="Calibri" pitchFamily="34" charset="0"/>
              <a:buChar char="–"/>
            </a:pPr>
            <a:endParaRPr lang="en-US" sz="2800" b="1" dirty="0"/>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26693" y="3028083"/>
            <a:ext cx="851449" cy="851449"/>
          </a:xfrm>
          <a:prstGeom prst="rect">
            <a:avLst/>
          </a:prstGeom>
        </p:spPr>
      </p:pic>
      <p:sp>
        <p:nvSpPr>
          <p:cNvPr id="8" name="Slide Number Placeholder 7"/>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22</a:t>
            </a:fld>
            <a:endParaRPr lang="en-US" dirty="0"/>
          </a:p>
        </p:txBody>
      </p:sp>
      <p:sp>
        <p:nvSpPr>
          <p:cNvPr id="9" name="TextBox 8"/>
          <p:cNvSpPr txBox="1"/>
          <p:nvPr/>
        </p:nvSpPr>
        <p:spPr>
          <a:xfrm>
            <a:off x="4387512" y="2928613"/>
            <a:ext cx="4430486" cy="1231106"/>
          </a:xfrm>
          <a:prstGeom prst="rect">
            <a:avLst/>
          </a:prstGeom>
          <a:noFill/>
        </p:spPr>
        <p:txBody>
          <a:bodyPr wrap="square" rtlCol="0">
            <a:spAutoFit/>
          </a:bodyPr>
          <a:lstStyle/>
          <a:p>
            <a:pPr lvl="1" indent="-457200">
              <a:buSzPct val="80000"/>
              <a:buBlip>
                <a:blip r:embed="rId3"/>
              </a:buBlip>
            </a:pPr>
            <a:r>
              <a:rPr lang="en-US" sz="2800" b="1" dirty="0"/>
              <a:t>Synchronization is difficult</a:t>
            </a:r>
          </a:p>
          <a:p>
            <a:endParaRPr lang="en-US" dirty="0">
              <a:latin typeface="Candara" pitchFamily="34" charset="0"/>
            </a:endParaRPr>
          </a:p>
        </p:txBody>
      </p:sp>
    </p:spTree>
    <p:extLst>
      <p:ext uri="{BB962C8B-B14F-4D97-AF65-F5344CB8AC3E}">
        <p14:creationId xmlns:p14="http://schemas.microsoft.com/office/powerpoint/2010/main" val="1791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p:bldP spid="103" grpId="0" animBg="1"/>
      <p:bldP spid="4" grpId="0"/>
      <p:bldP spid="82" grpId="0" animBg="1"/>
      <p:bldP spid="102" grpId="0"/>
      <p:bldP spid="5" grpId="0"/>
      <p:bldP spid="6" grpId="0"/>
      <p:bldP spid="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228600"/>
            <a:ext cx="8382000" cy="990600"/>
          </a:xfrm>
        </p:spPr>
        <p:txBody>
          <a:bodyPr>
            <a:normAutofit/>
          </a:bodyPr>
          <a:lstStyle/>
          <a:p>
            <a:r>
              <a:rPr lang="en-US" dirty="0" smtClean="0"/>
              <a:t>Where Do We Add Helper Threads?</a:t>
            </a:r>
            <a:endParaRPr lang="en-US" dirty="0"/>
          </a:p>
        </p:txBody>
      </p:sp>
      <p:sp>
        <p:nvSpPr>
          <p:cNvPr id="7" name="Freeform 6"/>
          <p:cNvSpPr/>
          <p:nvPr/>
        </p:nvSpPr>
        <p:spPr>
          <a:xfrm>
            <a:off x="3330375" y="2018958"/>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nvGrpSpPr>
          <p:cNvPr id="2" name="Block"/>
          <p:cNvGrpSpPr/>
          <p:nvPr/>
        </p:nvGrpSpPr>
        <p:grpSpPr>
          <a:xfrm>
            <a:off x="2501430" y="4251874"/>
            <a:ext cx="1447800" cy="1066800"/>
            <a:chOff x="762000" y="3886200"/>
            <a:chExt cx="1447800" cy="1066800"/>
          </a:xfrm>
        </p:grpSpPr>
        <p:sp>
          <p:nvSpPr>
            <p:cNvPr id="9" name="Rectangle 8"/>
            <p:cNvSpPr/>
            <p:nvPr/>
          </p:nvSpPr>
          <p:spPr>
            <a:xfrm>
              <a:off x="762000" y="3886200"/>
              <a:ext cx="1447800" cy="1066800"/>
            </a:xfrm>
            <a:prstGeom prst="rect">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9"/>
            <p:cNvGrpSpPr/>
            <p:nvPr/>
          </p:nvGrpSpPr>
          <p:grpSpPr>
            <a:xfrm>
              <a:off x="1136564" y="4008087"/>
              <a:ext cx="979338" cy="685800"/>
              <a:chOff x="859428" y="2819400"/>
              <a:chExt cx="979338" cy="685800"/>
            </a:xfrm>
          </p:grpSpPr>
          <p:sp>
            <p:nvSpPr>
              <p:cNvPr id="20" name="Rounded Rectangle 19"/>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20"/>
              <p:cNvGrpSpPr/>
              <p:nvPr/>
            </p:nvGrpSpPr>
            <p:grpSpPr>
              <a:xfrm>
                <a:off x="919004" y="2910774"/>
                <a:ext cx="861645" cy="518226"/>
                <a:chOff x="134020" y="3100831"/>
                <a:chExt cx="861645" cy="518226"/>
              </a:xfrm>
            </p:grpSpPr>
            <p:grpSp>
              <p:nvGrpSpPr>
                <p:cNvPr id="8" name="Group 21"/>
                <p:cNvGrpSpPr/>
                <p:nvPr/>
              </p:nvGrpSpPr>
              <p:grpSpPr>
                <a:xfrm>
                  <a:off x="134020" y="3100831"/>
                  <a:ext cx="449863" cy="518226"/>
                  <a:chOff x="134020" y="3100831"/>
                  <a:chExt cx="449863" cy="518226"/>
                </a:xfrm>
              </p:grpSpPr>
              <p:sp>
                <p:nvSpPr>
                  <p:cNvPr id="26" name="Freeform 25"/>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7" name="Freeform 26"/>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0" name="Group 22"/>
                <p:cNvGrpSpPr/>
                <p:nvPr/>
              </p:nvGrpSpPr>
              <p:grpSpPr>
                <a:xfrm>
                  <a:off x="543567" y="3100832"/>
                  <a:ext cx="452098" cy="518225"/>
                  <a:chOff x="82972" y="3100831"/>
                  <a:chExt cx="452098" cy="518225"/>
                </a:xfrm>
              </p:grpSpPr>
              <p:sp>
                <p:nvSpPr>
                  <p:cNvPr id="24" name="Freeform 23"/>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25" name="Freeform 24"/>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nvGrpSpPr>
            <p:cNvPr id="11" name="Group 10"/>
            <p:cNvGrpSpPr/>
            <p:nvPr/>
          </p:nvGrpSpPr>
          <p:grpSpPr>
            <a:xfrm>
              <a:off x="851537" y="4179539"/>
              <a:ext cx="979338" cy="685800"/>
              <a:chOff x="859428" y="2819400"/>
              <a:chExt cx="979338" cy="685800"/>
            </a:xfrm>
          </p:grpSpPr>
          <p:sp>
            <p:nvSpPr>
              <p:cNvPr id="12" name="Rounded Rectangle 11"/>
              <p:cNvSpPr/>
              <p:nvPr/>
            </p:nvSpPr>
            <p:spPr>
              <a:xfrm>
                <a:off x="859428" y="2819400"/>
                <a:ext cx="979338" cy="6858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919004" y="2910774"/>
                <a:ext cx="861645" cy="518226"/>
                <a:chOff x="134020" y="3100831"/>
                <a:chExt cx="861645" cy="518226"/>
              </a:xfrm>
            </p:grpSpPr>
            <p:grpSp>
              <p:nvGrpSpPr>
                <p:cNvPr id="14" name="Group 13"/>
                <p:cNvGrpSpPr/>
                <p:nvPr/>
              </p:nvGrpSpPr>
              <p:grpSpPr>
                <a:xfrm>
                  <a:off x="134020" y="3100831"/>
                  <a:ext cx="449863" cy="518226"/>
                  <a:chOff x="134020" y="3100831"/>
                  <a:chExt cx="449863" cy="518226"/>
                </a:xfrm>
              </p:grpSpPr>
              <p:sp>
                <p:nvSpPr>
                  <p:cNvPr id="18" name="Freeform 17"/>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9" name="Freeform 18"/>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15" name="Group 14"/>
                <p:cNvGrpSpPr/>
                <p:nvPr/>
              </p:nvGrpSpPr>
              <p:grpSpPr>
                <a:xfrm>
                  <a:off x="543567" y="3100832"/>
                  <a:ext cx="452098" cy="518225"/>
                  <a:chOff x="82972" y="3100831"/>
                  <a:chExt cx="452098" cy="518225"/>
                </a:xfrm>
              </p:grpSpPr>
              <p:sp>
                <p:nvSpPr>
                  <p:cNvPr id="16" name="Freeform 15"/>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17" name="Freeform 16"/>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grpSp>
      </p:grpSp>
      <p:grpSp>
        <p:nvGrpSpPr>
          <p:cNvPr id="21" name="Group 27"/>
          <p:cNvGrpSpPr/>
          <p:nvPr/>
        </p:nvGrpSpPr>
        <p:grpSpPr>
          <a:xfrm>
            <a:off x="2979793" y="3077985"/>
            <a:ext cx="979338" cy="685800"/>
            <a:chOff x="859428" y="2819400"/>
            <a:chExt cx="979338" cy="685800"/>
          </a:xfrm>
        </p:grpSpPr>
        <p:grpSp>
          <p:nvGrpSpPr>
            <p:cNvPr id="22" name="Group 28"/>
            <p:cNvGrpSpPr/>
            <p:nvPr/>
          </p:nvGrpSpPr>
          <p:grpSpPr>
            <a:xfrm>
              <a:off x="919004" y="2910774"/>
              <a:ext cx="861645" cy="518226"/>
              <a:chOff x="134020" y="3100831"/>
              <a:chExt cx="861645" cy="518226"/>
            </a:xfrm>
          </p:grpSpPr>
          <p:grpSp>
            <p:nvGrpSpPr>
              <p:cNvPr id="23" name="Group 30"/>
              <p:cNvGrpSpPr/>
              <p:nvPr/>
            </p:nvGrpSpPr>
            <p:grpSpPr>
              <a:xfrm>
                <a:off x="134020" y="3100831"/>
                <a:ext cx="449863" cy="518226"/>
                <a:chOff x="134020" y="3100831"/>
                <a:chExt cx="449863" cy="518226"/>
              </a:xfrm>
            </p:grpSpPr>
            <p:sp>
              <p:nvSpPr>
                <p:cNvPr id="35" name="Freeform 34"/>
                <p:cNvSpPr/>
                <p:nvPr/>
              </p:nvSpPr>
              <p:spPr>
                <a:xfrm>
                  <a:off x="13402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6" name="Freeform 35"/>
                <p:cNvSpPr/>
                <p:nvPr/>
              </p:nvSpPr>
              <p:spPr>
                <a:xfrm>
                  <a:off x="336903" y="3100832"/>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nvGrpSpPr>
              <p:cNvPr id="28" name="Group 31"/>
              <p:cNvGrpSpPr/>
              <p:nvPr/>
            </p:nvGrpSpPr>
            <p:grpSpPr>
              <a:xfrm>
                <a:off x="543567" y="3100832"/>
                <a:ext cx="452098" cy="518225"/>
                <a:chOff x="82972" y="3100831"/>
                <a:chExt cx="452098" cy="518225"/>
              </a:xfrm>
            </p:grpSpPr>
            <p:sp>
              <p:nvSpPr>
                <p:cNvPr id="33" name="Freeform 32"/>
                <p:cNvSpPr/>
                <p:nvPr/>
              </p:nvSpPr>
              <p:spPr>
                <a:xfrm>
                  <a:off x="82972"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sp>
              <p:nvSpPr>
                <p:cNvPr id="34" name="Freeform 33"/>
                <p:cNvSpPr/>
                <p:nvPr/>
              </p:nvSpPr>
              <p:spPr>
                <a:xfrm>
                  <a:off x="288090" y="3100831"/>
                  <a:ext cx="246980" cy="518225"/>
                </a:xfrm>
                <a:custGeom>
                  <a:avLst/>
                  <a:gdLst>
                    <a:gd name="connsiteX0" fmla="*/ 229248 w 446398"/>
                    <a:gd name="connsiteY0" fmla="*/ 0 h 941845"/>
                    <a:gd name="connsiteX1" fmla="*/ 217095 w 446398"/>
                    <a:gd name="connsiteY1" fmla="*/ 145834 h 941845"/>
                    <a:gd name="connsiteX2" fmla="*/ 4408 w 446398"/>
                    <a:gd name="connsiteY2" fmla="*/ 297744 h 941845"/>
                    <a:gd name="connsiteX3" fmla="*/ 441935 w 446398"/>
                    <a:gd name="connsiteY3" fmla="*/ 504343 h 941845"/>
                    <a:gd name="connsiteX4" fmla="*/ 229248 w 446398"/>
                    <a:gd name="connsiteY4" fmla="*/ 674483 h 941845"/>
                    <a:gd name="connsiteX5" fmla="*/ 198865 w 446398"/>
                    <a:gd name="connsiteY5" fmla="*/ 838546 h 941845"/>
                    <a:gd name="connsiteX6" fmla="*/ 198865 w 446398"/>
                    <a:gd name="connsiteY6" fmla="*/ 941845 h 941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398" h="941845">
                      <a:moveTo>
                        <a:pt x="229248" y="0"/>
                      </a:moveTo>
                      <a:cubicBezTo>
                        <a:pt x="241908" y="48105"/>
                        <a:pt x="254568" y="96210"/>
                        <a:pt x="217095" y="145834"/>
                      </a:cubicBezTo>
                      <a:cubicBezTo>
                        <a:pt x="179622" y="195458"/>
                        <a:pt x="-33065" y="237992"/>
                        <a:pt x="4408" y="297744"/>
                      </a:cubicBezTo>
                      <a:cubicBezTo>
                        <a:pt x="41881" y="357496"/>
                        <a:pt x="404462" y="441553"/>
                        <a:pt x="441935" y="504343"/>
                      </a:cubicBezTo>
                      <a:cubicBezTo>
                        <a:pt x="479408" y="567133"/>
                        <a:pt x="269760" y="618783"/>
                        <a:pt x="229248" y="674483"/>
                      </a:cubicBezTo>
                      <a:cubicBezTo>
                        <a:pt x="188736" y="730184"/>
                        <a:pt x="203929" y="793986"/>
                        <a:pt x="198865" y="838546"/>
                      </a:cubicBezTo>
                      <a:cubicBezTo>
                        <a:pt x="193801" y="883106"/>
                        <a:pt x="198865" y="941845"/>
                        <a:pt x="198865" y="941845"/>
                      </a:cubicBezTo>
                    </a:path>
                  </a:pathLst>
                </a:custGeom>
                <a:ln w="38100">
                  <a:solidFill>
                    <a:schemeClr val="tx2"/>
                  </a:solidFill>
                  <a:tailEnd type="triangle" w="med"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800"/>
                </a:p>
              </p:txBody>
            </p:sp>
          </p:grpSp>
        </p:grpSp>
        <p:sp>
          <p:nvSpPr>
            <p:cNvPr id="30" name="Rounded Rectangle 29"/>
            <p:cNvSpPr/>
            <p:nvPr/>
          </p:nvSpPr>
          <p:spPr>
            <a:xfrm>
              <a:off x="859428" y="2819400"/>
              <a:ext cx="979338"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3926608" y="2039945"/>
            <a:ext cx="1217769" cy="523220"/>
          </a:xfrm>
          <a:prstGeom prst="rect">
            <a:avLst/>
          </a:prstGeom>
          <a:noFill/>
        </p:spPr>
        <p:txBody>
          <a:bodyPr wrap="none" rtlCol="0">
            <a:spAutoFit/>
          </a:bodyPr>
          <a:lstStyle/>
          <a:p>
            <a:r>
              <a:rPr lang="en-US" sz="2800" b="1" dirty="0" smtClean="0"/>
              <a:t>Thread</a:t>
            </a:r>
            <a:endParaRPr lang="en-US" sz="2800" b="1" dirty="0"/>
          </a:p>
        </p:txBody>
      </p:sp>
      <p:sp>
        <p:nvSpPr>
          <p:cNvPr id="38" name="TextBox 37"/>
          <p:cNvSpPr txBox="1"/>
          <p:nvPr/>
        </p:nvSpPr>
        <p:spPr>
          <a:xfrm>
            <a:off x="4157774" y="3112507"/>
            <a:ext cx="953338" cy="523220"/>
          </a:xfrm>
          <a:prstGeom prst="rect">
            <a:avLst/>
          </a:prstGeom>
          <a:noFill/>
        </p:spPr>
        <p:txBody>
          <a:bodyPr wrap="none" rtlCol="0">
            <a:spAutoFit/>
          </a:bodyPr>
          <a:lstStyle/>
          <a:p>
            <a:r>
              <a:rPr lang="en-US" sz="2800" b="1" dirty="0" smtClean="0"/>
              <a:t>Warp</a:t>
            </a:r>
            <a:endParaRPr lang="en-US" sz="2800" b="1" dirty="0"/>
          </a:p>
        </p:txBody>
      </p:sp>
      <p:sp>
        <p:nvSpPr>
          <p:cNvPr id="39" name="TextBox 38"/>
          <p:cNvSpPr txBox="1"/>
          <p:nvPr/>
        </p:nvSpPr>
        <p:spPr>
          <a:xfrm>
            <a:off x="4156727" y="4543164"/>
            <a:ext cx="974947" cy="523220"/>
          </a:xfrm>
          <a:prstGeom prst="rect">
            <a:avLst/>
          </a:prstGeom>
          <a:noFill/>
        </p:spPr>
        <p:txBody>
          <a:bodyPr wrap="none" rtlCol="0">
            <a:spAutoFit/>
          </a:bodyPr>
          <a:lstStyle/>
          <a:p>
            <a:r>
              <a:rPr lang="en-US" sz="2800" b="1" dirty="0" smtClean="0"/>
              <a:t>Block</a:t>
            </a:r>
            <a:endParaRPr lang="en-US" sz="2800" b="1" dirty="0"/>
          </a:p>
        </p:txBody>
      </p:sp>
      <p:sp>
        <p:nvSpPr>
          <p:cNvPr id="41" name="TextBox 40"/>
          <p:cNvSpPr txBox="1"/>
          <p:nvPr/>
        </p:nvSpPr>
        <p:spPr>
          <a:xfrm>
            <a:off x="5265162" y="4543164"/>
            <a:ext cx="1418209"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Software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3" name="Rounded Rectangle 42"/>
          <p:cNvSpPr/>
          <p:nvPr/>
        </p:nvSpPr>
        <p:spPr>
          <a:xfrm>
            <a:off x="2712179" y="2840717"/>
            <a:ext cx="4374421" cy="1066800"/>
          </a:xfrm>
          <a:prstGeom prst="roundRect">
            <a:avLst/>
          </a:prstGeom>
          <a:noFill/>
          <a:ln w="57150">
            <a:solidFill>
              <a:srgbClr val="008E4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5265162" y="3112507"/>
            <a:ext cx="1564083" cy="523220"/>
          </a:xfrm>
          <a:prstGeom prst="rect">
            <a:avLst/>
          </a:prstGeom>
          <a:noFill/>
        </p:spPr>
        <p:txBody>
          <a:bodyPr wrap="none" rtlCol="0">
            <a:spAutoFit/>
          </a:bodyPr>
          <a:lstStyle/>
          <a:p>
            <a:r>
              <a:rPr lang="en-US" sz="2800" b="1" i="1" dirty="0" smtClean="0">
                <a:solidFill>
                  <a:schemeClr val="tx2"/>
                </a:solidFill>
                <a:ea typeface="Arial Unicode MS" panose="020B0604020202020204" pitchFamily="34" charset="-128"/>
                <a:cs typeface="Arial Unicode MS" panose="020B0604020202020204" pitchFamily="34" charset="-128"/>
              </a:rPr>
              <a:t>Hardware</a:t>
            </a:r>
            <a:endParaRPr lang="en-US" b="1" i="1" dirty="0">
              <a:solidFill>
                <a:schemeClr val="tx2"/>
              </a:solidFill>
              <a:ea typeface="Arial Unicode MS" panose="020B0604020202020204" pitchFamily="34" charset="-128"/>
              <a:cs typeface="Arial Unicode MS" panose="020B0604020202020204" pitchFamily="34" charset="-128"/>
            </a:endParaRPr>
          </a:p>
        </p:txBody>
      </p: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23</a:t>
            </a:fld>
            <a:endParaRPr lang="en-US" dirty="0"/>
          </a:p>
        </p:txBody>
      </p:sp>
    </p:spTree>
    <p:extLst>
      <p:ext uri="{BB962C8B-B14F-4D97-AF65-F5344CB8AC3E}">
        <p14:creationId xmlns:p14="http://schemas.microsoft.com/office/powerpoint/2010/main" val="2138448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3" presetClass="emph" presetSubtype="2" fill="hold" nodeType="withEffect">
                                  <p:stCondLst>
                                    <p:cond delay="0"/>
                                  </p:stCondLst>
                                  <p:childTnLst>
                                    <p:animClr clrSpc="rgb" dir="cw">
                                      <p:cBhvr override="childStyle">
                                        <p:cTn id="9" dur="500" fill="hold"/>
                                        <p:tgtEl>
                                          <p:spTgt spid="46">
                                            <p:txEl>
                                              <p:pRg st="0" end="0"/>
                                            </p:txEl>
                                          </p:spTgt>
                                        </p:tgtEl>
                                        <p:attrNameLst>
                                          <p:attrName>style.color</p:attrName>
                                        </p:attrNameLst>
                                      </p:cBhvr>
                                      <p:to>
                                        <a:srgbClr val="0099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functionality</a:t>
            </a:r>
            <a:endParaRPr lang="en-US" dirty="0"/>
          </a:p>
        </p:txBody>
      </p:sp>
      <p:sp>
        <p:nvSpPr>
          <p:cNvPr id="3" name="Content Placeholder 2"/>
          <p:cNvSpPr>
            <a:spLocks noGrp="1"/>
          </p:cNvSpPr>
          <p:nvPr>
            <p:ph sz="quarter" idx="1"/>
          </p:nvPr>
        </p:nvSpPr>
        <p:spPr/>
        <p:txBody>
          <a:bodyPr/>
          <a:lstStyle/>
          <a:p>
            <a:pPr marL="0" indent="0">
              <a:buNone/>
            </a:pPr>
            <a:r>
              <a:rPr lang="en-US" i="0" dirty="0" smtClean="0"/>
              <a:t>In the paper:</a:t>
            </a:r>
          </a:p>
          <a:p>
            <a:r>
              <a:rPr lang="en-US" i="0" dirty="0" smtClean="0"/>
              <a:t>More details on the hardware structures</a:t>
            </a:r>
          </a:p>
          <a:p>
            <a:r>
              <a:rPr lang="en-US" i="0" dirty="0" smtClean="0"/>
              <a:t>Data communication and synchronization</a:t>
            </a:r>
          </a:p>
          <a:p>
            <a:r>
              <a:rPr lang="en-US" i="0" dirty="0" smtClean="0"/>
              <a:t>Enforcing priorities</a:t>
            </a:r>
          </a:p>
          <a:p>
            <a:endParaRPr lang="en-US" dirty="0" smtClean="0"/>
          </a:p>
          <a:p>
            <a:pPr marL="0" indent="0">
              <a:buNone/>
            </a:pPr>
            <a:endParaRPr lang="en-US" dirty="0" smtClean="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24</a:t>
            </a:fld>
            <a:endParaRPr lang="en-US" dirty="0"/>
          </a:p>
        </p:txBody>
      </p:sp>
    </p:spTree>
    <p:extLst>
      <p:ext uri="{BB962C8B-B14F-4D97-AF65-F5344CB8AC3E}">
        <p14:creationId xmlns:p14="http://schemas.microsoft.com/office/powerpoint/2010/main" val="6146820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CABA: Applications</a:t>
            </a:r>
            <a:endParaRPr lang="en-US" dirty="0"/>
          </a:p>
        </p:txBody>
      </p:sp>
      <p:sp>
        <p:nvSpPr>
          <p:cNvPr id="3" name="Content Placeholder 2"/>
          <p:cNvSpPr>
            <a:spLocks noGrp="1"/>
          </p:cNvSpPr>
          <p:nvPr>
            <p:ph sz="quarter" idx="1"/>
          </p:nvPr>
        </p:nvSpPr>
        <p:spPr/>
        <p:txBody>
          <a:bodyPr>
            <a:normAutofit fontScale="62500" lnSpcReduction="20000"/>
          </a:bodyPr>
          <a:lstStyle/>
          <a:p>
            <a:pPr>
              <a:lnSpc>
                <a:spcPct val="150000"/>
              </a:lnSpc>
            </a:pPr>
            <a:r>
              <a:rPr lang="en-US" sz="3200" i="0" dirty="0" smtClean="0"/>
              <a:t>Data compression</a:t>
            </a:r>
          </a:p>
          <a:p>
            <a:pPr>
              <a:lnSpc>
                <a:spcPct val="150000"/>
              </a:lnSpc>
            </a:pPr>
            <a:r>
              <a:rPr lang="en-US" sz="3200" i="0" dirty="0" err="1" smtClean="0"/>
              <a:t>Memoization</a:t>
            </a:r>
            <a:endParaRPr lang="en-US" sz="3200" i="0" dirty="0" smtClean="0"/>
          </a:p>
          <a:p>
            <a:pPr>
              <a:lnSpc>
                <a:spcPct val="150000"/>
              </a:lnSpc>
            </a:pPr>
            <a:r>
              <a:rPr lang="en-US" sz="3200" i="0" dirty="0" smtClean="0"/>
              <a:t>Prefetching</a:t>
            </a:r>
          </a:p>
          <a:p>
            <a:pPr>
              <a:lnSpc>
                <a:spcPct val="150000"/>
              </a:lnSpc>
            </a:pPr>
            <a:r>
              <a:rPr lang="en-US" sz="3200" i="0" dirty="0" smtClean="0"/>
              <a:t>…</a:t>
            </a:r>
            <a:endParaRPr lang="en-US" sz="3200" i="0" dirty="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25</a:t>
            </a:fld>
            <a:endParaRPr lang="en-US" dirty="0"/>
          </a:p>
        </p:txBody>
      </p:sp>
    </p:spTree>
    <p:extLst>
      <p:ext uri="{BB962C8B-B14F-4D97-AF65-F5344CB8AC3E}">
        <p14:creationId xmlns:p14="http://schemas.microsoft.com/office/powerpoint/2010/main" val="130793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5" presetClass="emph" presetSubtype="0" nodeType="clickEffect">
                                  <p:stCondLst>
                                    <p:cond delay="0"/>
                                  </p:stCondLst>
                                  <p:iterate type="lt">
                                    <p:tmAbs val="25"/>
                                  </p:iterate>
                                  <p:childTnLst>
                                    <p:set>
                                      <p:cBhvr override="childStyle">
                                        <p:cTn id="22" dur="indefinite"/>
                                        <p:tgtEl>
                                          <p:spTgt spid="3">
                                            <p:txEl>
                                              <p:pRg st="0" end="0"/>
                                            </p:txEl>
                                          </p:spTgt>
                                        </p:tgtEl>
                                        <p:attrNameLst>
                                          <p:attrName>style.fontWeight</p:attrName>
                                        </p:attrNameLst>
                                      </p:cBhvr>
                                      <p:to>
                                        <p:strVal val="bold"/>
                                      </p:to>
                                    </p:set>
                                  </p:childTnLst>
                                </p:cTn>
                              </p:par>
                              <p:par>
                                <p:cTn id="23" presetID="3" presetClass="emph" presetSubtype="2" fill="hold" nodeType="withEffect">
                                  <p:stCondLst>
                                    <p:cond delay="0"/>
                                  </p:stCondLst>
                                  <p:iterate type="lt">
                                    <p:tmPct val="0"/>
                                  </p:iterate>
                                  <p:childTnLst>
                                    <p:animClr clrSpc="rgb" dir="cw">
                                      <p:cBhvr override="childStyle">
                                        <p:cTn id="24" dur="500" fill="hold"/>
                                        <p:tgtEl>
                                          <p:spTgt spid="3">
                                            <p:txEl>
                                              <p:pRg st="0" end="0"/>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 Case for CABA: Data Compression</a:t>
            </a:r>
            <a:endParaRPr lang="en-US" dirty="0"/>
          </a:p>
        </p:txBody>
      </p:sp>
      <p:sp>
        <p:nvSpPr>
          <p:cNvPr id="3" name="Content Placeholder 2"/>
          <p:cNvSpPr>
            <a:spLocks noGrp="1"/>
          </p:cNvSpPr>
          <p:nvPr>
            <p:ph sz="quarter" idx="1"/>
          </p:nvPr>
        </p:nvSpPr>
        <p:spPr>
          <a:xfrm>
            <a:off x="152400" y="985670"/>
            <a:ext cx="8302752" cy="4495800"/>
          </a:xfrm>
        </p:spPr>
        <p:txBody>
          <a:bodyPr/>
          <a:lstStyle/>
          <a:p>
            <a:r>
              <a:rPr lang="en-US" sz="2800" b="1" i="0" dirty="0" smtClean="0">
                <a:solidFill>
                  <a:srgbClr val="006C31"/>
                </a:solidFill>
              </a:rPr>
              <a:t>Data compression </a:t>
            </a:r>
            <a:r>
              <a:rPr lang="en-US" sz="2800" i="0" dirty="0" smtClean="0"/>
              <a:t>can hel</a:t>
            </a:r>
            <a:r>
              <a:rPr lang="en-US" sz="2800" i="0" dirty="0"/>
              <a:t>p</a:t>
            </a:r>
            <a:r>
              <a:rPr lang="en-US" sz="2800" i="0" dirty="0" smtClean="0"/>
              <a:t> alleviate the </a:t>
            </a:r>
            <a:r>
              <a:rPr lang="en-US" sz="2800" b="1" i="0" dirty="0" smtClean="0">
                <a:solidFill>
                  <a:srgbClr val="C00000"/>
                </a:solidFill>
              </a:rPr>
              <a:t>memory bandwidth bottleneck</a:t>
            </a:r>
            <a:r>
              <a:rPr lang="en-US" sz="2800" i="0" dirty="0" smtClean="0"/>
              <a:t> - transmits data in a more condensed form</a:t>
            </a:r>
          </a:p>
          <a:p>
            <a:endParaRPr lang="en-US" dirty="0"/>
          </a:p>
        </p:txBody>
      </p:sp>
      <p:sp>
        <p:nvSpPr>
          <p:cNvPr id="5" name="Rounded Rectangle 4"/>
          <p:cNvSpPr/>
          <p:nvPr/>
        </p:nvSpPr>
        <p:spPr>
          <a:xfrm>
            <a:off x="482727" y="2433025"/>
            <a:ext cx="3505200" cy="2803216"/>
          </a:xfrm>
          <a:prstGeom prst="round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ounded Rectangle 66"/>
          <p:cNvSpPr/>
          <p:nvPr/>
        </p:nvSpPr>
        <p:spPr>
          <a:xfrm>
            <a:off x="2435352" y="2741266"/>
            <a:ext cx="1295400" cy="2069869"/>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Left-Right Arrow 67"/>
          <p:cNvSpPr/>
          <p:nvPr/>
        </p:nvSpPr>
        <p:spPr>
          <a:xfrm>
            <a:off x="3987927" y="3381854"/>
            <a:ext cx="1981200" cy="905558"/>
          </a:xfrm>
          <a:prstGeom prst="leftRightArrow">
            <a:avLst/>
          </a:prstGeom>
          <a:solidFill>
            <a:srgbClr val="FF0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p:cNvSpPr/>
          <p:nvPr/>
        </p:nvSpPr>
        <p:spPr>
          <a:xfrm>
            <a:off x="5969126" y="2348733"/>
            <a:ext cx="1650873" cy="2971800"/>
          </a:xfrm>
          <a:prstGeom prst="roundRect">
            <a:avLst/>
          </a:prstGeom>
          <a:solidFill>
            <a:schemeClr val="accent5">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solidFill>
                  <a:schemeClr val="tx1"/>
                </a:solidFill>
              </a:rPr>
              <a:t>Memory</a:t>
            </a:r>
          </a:p>
          <a:p>
            <a:pPr algn="ctr"/>
            <a:r>
              <a:rPr lang="en-US" sz="2200" b="1" dirty="0" smtClean="0">
                <a:solidFill>
                  <a:schemeClr val="tx1"/>
                </a:solidFill>
              </a:rPr>
              <a:t>Hierarchy</a:t>
            </a:r>
          </a:p>
        </p:txBody>
      </p:sp>
      <p:sp>
        <p:nvSpPr>
          <p:cNvPr id="42" name="Rounded Rectangle 41"/>
          <p:cNvSpPr/>
          <p:nvPr/>
        </p:nvSpPr>
        <p:spPr>
          <a:xfrm>
            <a:off x="758953" y="386660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p:nvSpPr>
        <p:spPr>
          <a:xfrm>
            <a:off x="1155836"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p:nvSpPr>
        <p:spPr>
          <a:xfrm>
            <a:off x="1566995"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963878" y="3866601"/>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35"/>
          <p:cNvSpPr/>
          <p:nvPr/>
        </p:nvSpPr>
        <p:spPr>
          <a:xfrm>
            <a:off x="758953"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ounded Rectangle 36"/>
          <p:cNvSpPr/>
          <p:nvPr/>
        </p:nvSpPr>
        <p:spPr>
          <a:xfrm>
            <a:off x="1155836"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p:cNvSpPr/>
          <p:nvPr/>
        </p:nvSpPr>
        <p:spPr>
          <a:xfrm>
            <a:off x="1566995"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1963878" y="416458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758953"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1155836"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1566995"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1963878" y="4462938"/>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758953"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1155836"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1566995"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1963878" y="4760920"/>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758953"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155836"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1566995"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1963878" y="357066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ounded Rectangle 94"/>
          <p:cNvSpPr/>
          <p:nvPr/>
        </p:nvSpPr>
        <p:spPr>
          <a:xfrm>
            <a:off x="758953"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ounded Rectangle 95"/>
          <p:cNvSpPr/>
          <p:nvPr/>
        </p:nvSpPr>
        <p:spPr>
          <a:xfrm>
            <a:off x="1155836"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ounded Rectangle 92"/>
          <p:cNvSpPr/>
          <p:nvPr/>
        </p:nvSpPr>
        <p:spPr>
          <a:xfrm>
            <a:off x="1566995"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p:cNvSpPr/>
          <p:nvPr/>
        </p:nvSpPr>
        <p:spPr>
          <a:xfrm>
            <a:off x="1963878" y="3272682"/>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ounded Rectangle 88"/>
          <p:cNvSpPr/>
          <p:nvPr/>
        </p:nvSpPr>
        <p:spPr>
          <a:xfrm>
            <a:off x="758953"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ounded Rectangle 89"/>
          <p:cNvSpPr/>
          <p:nvPr/>
        </p:nvSpPr>
        <p:spPr>
          <a:xfrm>
            <a:off x="1155836"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ounded Rectangle 86"/>
          <p:cNvSpPr/>
          <p:nvPr/>
        </p:nvSpPr>
        <p:spPr>
          <a:xfrm>
            <a:off x="1566995"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ounded Rectangle 87"/>
          <p:cNvSpPr/>
          <p:nvPr/>
        </p:nvSpPr>
        <p:spPr>
          <a:xfrm>
            <a:off x="1963878" y="2673563"/>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ounded Rectangle 82"/>
          <p:cNvSpPr/>
          <p:nvPr/>
        </p:nvSpPr>
        <p:spPr>
          <a:xfrm>
            <a:off x="758953"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ounded Rectangle 83"/>
          <p:cNvSpPr/>
          <p:nvPr/>
        </p:nvSpPr>
        <p:spPr>
          <a:xfrm>
            <a:off x="1155836"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80"/>
          <p:cNvSpPr/>
          <p:nvPr/>
        </p:nvSpPr>
        <p:spPr>
          <a:xfrm>
            <a:off x="1566995"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81"/>
          <p:cNvSpPr/>
          <p:nvPr/>
        </p:nvSpPr>
        <p:spPr>
          <a:xfrm>
            <a:off x="1963878" y="2971545"/>
            <a:ext cx="319075" cy="244006"/>
          </a:xfrm>
          <a:prstGeom prst="roundRect">
            <a:avLst/>
          </a:prstGeom>
          <a:noFill/>
          <a:ln w="28575">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ull Unbroken Cacheline"/>
          <p:cNvSpPr/>
          <p:nvPr/>
        </p:nvSpPr>
        <p:spPr>
          <a:xfrm>
            <a:off x="5969127" y="2741266"/>
            <a:ext cx="1524000" cy="230279"/>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p:txBody>
      </p:sp>
      <p:sp>
        <p:nvSpPr>
          <p:cNvPr id="45" name="Rectangle 44"/>
          <p:cNvSpPr/>
          <p:nvPr/>
        </p:nvSpPr>
        <p:spPr>
          <a:xfrm>
            <a:off x="5940553"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6321552"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667397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7035927" y="2741266"/>
            <a:ext cx="4572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cacheline holder"/>
          <p:cNvSpPr/>
          <p:nvPr/>
        </p:nvSpPr>
        <p:spPr>
          <a:xfrm>
            <a:off x="5969127" y="2741266"/>
            <a:ext cx="1524000" cy="2302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ull Compressed Cacheline"/>
          <p:cNvSpPr/>
          <p:nvPr/>
        </p:nvSpPr>
        <p:spPr>
          <a:xfrm>
            <a:off x="5969127" y="2741266"/>
            <a:ext cx="733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5969127" y="2741266"/>
            <a:ext cx="352425"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6321552" y="2741266"/>
            <a:ext cx="381000" cy="2302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1085" y="2671739"/>
            <a:ext cx="1394934" cy="369332"/>
          </a:xfrm>
          <a:prstGeom prst="rect">
            <a:avLst/>
          </a:prstGeom>
          <a:noFill/>
        </p:spPr>
        <p:txBody>
          <a:bodyPr wrap="none" rtlCol="0">
            <a:spAutoFit/>
          </a:bodyPr>
          <a:lstStyle/>
          <a:p>
            <a:r>
              <a:rPr lang="en-US" b="1" i="1" dirty="0" smtClean="0">
                <a:latin typeface="Candara" pitchFamily="34" charset="0"/>
              </a:rPr>
              <a:t>Compressed</a:t>
            </a:r>
            <a:endParaRPr lang="en-US" b="1" i="1" dirty="0">
              <a:latin typeface="Candara" pitchFamily="34" charset="0"/>
            </a:endParaRPr>
          </a:p>
        </p:txBody>
      </p:sp>
      <p:sp>
        <p:nvSpPr>
          <p:cNvPr id="51" name="TextBox 50"/>
          <p:cNvSpPr txBox="1"/>
          <p:nvPr/>
        </p:nvSpPr>
        <p:spPr>
          <a:xfrm>
            <a:off x="4377691" y="2671739"/>
            <a:ext cx="1601721" cy="369332"/>
          </a:xfrm>
          <a:prstGeom prst="rect">
            <a:avLst/>
          </a:prstGeom>
          <a:noFill/>
        </p:spPr>
        <p:txBody>
          <a:bodyPr wrap="none" rtlCol="0">
            <a:spAutoFit/>
          </a:bodyPr>
          <a:lstStyle/>
          <a:p>
            <a:r>
              <a:rPr lang="en-US" b="1" i="1" dirty="0" smtClean="0">
                <a:latin typeface="Candara" pitchFamily="34" charset="0"/>
              </a:rPr>
              <a:t>Uncompressed</a:t>
            </a:r>
            <a:endParaRPr lang="en-US" b="1" i="1" dirty="0">
              <a:latin typeface="Candara" pitchFamily="34" charset="0"/>
            </a:endParaRPr>
          </a:p>
        </p:txBody>
      </p:sp>
      <p:sp>
        <p:nvSpPr>
          <p:cNvPr id="57" name="Content Placeholder 2"/>
          <p:cNvSpPr txBox="1">
            <a:spLocks/>
          </p:cNvSpPr>
          <p:nvPr/>
        </p:nvSpPr>
        <p:spPr>
          <a:xfrm>
            <a:off x="152400" y="5436151"/>
            <a:ext cx="8074152" cy="812249"/>
          </a:xfrm>
          <a:prstGeom prst="rect">
            <a:avLst/>
          </a:prstGeom>
        </p:spPr>
        <p:txBody>
          <a:bodyPr vert="horz">
            <a:normAutofit fontScale="55000" lnSpcReduction="20000"/>
          </a:bodyPr>
          <a:lstStyle>
            <a:lvl1pPr marL="320040" indent="-320040" algn="l" rtl="0" eaLnBrk="1" latinLnBrk="0" hangingPunct="1">
              <a:spcBef>
                <a:spcPts val="700"/>
              </a:spcBef>
              <a:buClr>
                <a:schemeClr val="accent2"/>
              </a:buClr>
              <a:buSzPct val="60000"/>
              <a:buFont typeface="Wingdings"/>
              <a:buChar char=""/>
              <a:defRPr kumimoji="0" sz="2900" i="1" kern="1200">
                <a:solidFill>
                  <a:schemeClr val="tx1"/>
                </a:solidFill>
                <a:latin typeface="Candara" pitchFamily="34" charset="0"/>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Candara" pitchFamily="34" charset="0"/>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Candara" pitchFamily="34" charset="0"/>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Candara" pitchFamily="34" charset="0"/>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Candara" pitchFamily="34" charset="0"/>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5000" i="0" dirty="0" smtClean="0">
                <a:latin typeface="+mn-lt"/>
              </a:rPr>
              <a:t>CABA employs idle </a:t>
            </a:r>
            <a:r>
              <a:rPr lang="en-US" sz="5000" i="0" dirty="0">
                <a:latin typeface="+mn-lt"/>
              </a:rPr>
              <a:t>compute pipelines to perform compression</a:t>
            </a:r>
          </a:p>
          <a:p>
            <a:endParaRPr lang="en-US" dirty="0"/>
          </a:p>
        </p:txBody>
      </p:sp>
      <p:sp>
        <p:nvSpPr>
          <p:cNvPr id="8" name="TextBox 7"/>
          <p:cNvSpPr txBox="1"/>
          <p:nvPr/>
        </p:nvSpPr>
        <p:spPr>
          <a:xfrm>
            <a:off x="1128696" y="3465384"/>
            <a:ext cx="899605" cy="584775"/>
          </a:xfrm>
          <a:prstGeom prst="rect">
            <a:avLst/>
          </a:prstGeom>
          <a:solidFill>
            <a:schemeClr val="bg1"/>
          </a:solidFill>
          <a:effectLst>
            <a:outerShdw blurRad="50800" dist="50800" dir="5400000" sx="50000" sy="50000" algn="ctr" rotWithShape="0">
              <a:schemeClr val="bg1">
                <a:alpha val="43000"/>
              </a:schemeClr>
            </a:outerShdw>
            <a:softEdge rad="50800"/>
          </a:effectLst>
        </p:spPr>
        <p:txBody>
          <a:bodyPr wrap="none" rtlCol="0">
            <a:spAutoFit/>
          </a:bodyPr>
          <a:lstStyle/>
          <a:p>
            <a:r>
              <a:rPr lang="en-US" sz="3200" b="1" dirty="0" smtClean="0"/>
              <a:t>Idle!</a:t>
            </a:r>
            <a:endParaRPr lang="en-US" sz="3200" b="1" dirty="0"/>
          </a:p>
        </p:txBody>
      </p:sp>
      <p:sp>
        <p:nvSpPr>
          <p:cNvPr id="7" name="Slide Number Placeholder 6"/>
          <p:cNvSpPr>
            <a:spLocks noGrp="1"/>
          </p:cNvSpPr>
          <p:nvPr>
            <p:ph type="sldNum" sz="quarter" idx="4294967295"/>
          </p:nvPr>
        </p:nvSpPr>
        <p:spPr>
          <a:xfrm>
            <a:off x="8074152" y="5633870"/>
            <a:ext cx="609600" cy="609600"/>
          </a:xfrm>
          <a:prstGeom prst="rect">
            <a:avLst/>
          </a:prstGeom>
        </p:spPr>
        <p:txBody>
          <a:bodyPr/>
          <a:lstStyle/>
          <a:p>
            <a:fld id="{E4C25FB6-0C19-4CE9-A9C3-EE47C070BF97}" type="slidenum">
              <a:rPr lang="en-US" smtClean="0"/>
              <a:pPr/>
              <a:t>26</a:t>
            </a:fld>
            <a:endParaRPr lang="en-US" dirty="0"/>
          </a:p>
        </p:txBody>
      </p:sp>
    </p:spTree>
    <p:extLst>
      <p:ext uri="{BB962C8B-B14F-4D97-AF65-F5344CB8AC3E}">
        <p14:creationId xmlns:p14="http://schemas.microsoft.com/office/powerpoint/2010/main" val="98554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5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gtEl>
                                        <p:attrNameLst>
                                          <p:attrName>style.visibility</p:attrName>
                                        </p:attrNameLst>
                                      </p:cBhvr>
                                      <p:to>
                                        <p:strVal val="visible"/>
                                      </p:to>
                                    </p:set>
                                  </p:childTnLst>
                                </p:cTn>
                              </p:par>
                            </p:childTnLst>
                          </p:cTn>
                        </p:par>
                        <p:par>
                          <p:cTn id="27" fill="hold">
                            <p:stCondLst>
                              <p:cond delay="0"/>
                            </p:stCondLst>
                            <p:childTnLst>
                              <p:par>
                                <p:cTn id="28" presetID="35" presetClass="path" presetSubtype="0" accel="50000" decel="50000" fill="hold" grpId="1" nodeType="afterEffect">
                                  <p:stCondLst>
                                    <p:cond delay="0"/>
                                  </p:stCondLst>
                                  <p:childTnLst>
                                    <p:animMotion origin="layout" path="M 0 0 L -0.25 0 E" pathEditMode="relative" ptsTypes="">
                                      <p:cBhvr>
                                        <p:cTn id="29" dur="500" fill="hold"/>
                                        <p:tgtEl>
                                          <p:spTgt spid="45"/>
                                        </p:tgtEl>
                                        <p:attrNameLst>
                                          <p:attrName>ppt_x</p:attrName>
                                          <p:attrName>ppt_y</p:attrName>
                                        </p:attrNameLst>
                                      </p:cBhvr>
                                    </p:animMotion>
                                  </p:childTnLst>
                                </p:cTn>
                              </p:par>
                            </p:childTnLst>
                          </p:cTn>
                        </p:par>
                        <p:par>
                          <p:cTn id="30" fill="hold">
                            <p:stCondLst>
                              <p:cond delay="500"/>
                            </p:stCondLst>
                            <p:childTnLst>
                              <p:par>
                                <p:cTn id="31" presetID="35" presetClass="path" presetSubtype="0" accel="50000" decel="50000" fill="hold" grpId="1" nodeType="afterEffect">
                                  <p:stCondLst>
                                    <p:cond delay="0"/>
                                  </p:stCondLst>
                                  <p:childTnLst>
                                    <p:animMotion origin="layout" path="M 0 0 L -0.25 0 E" pathEditMode="relative" ptsTypes="">
                                      <p:cBhvr>
                                        <p:cTn id="32" dur="500" fill="hold"/>
                                        <p:tgtEl>
                                          <p:spTgt spid="73"/>
                                        </p:tgtEl>
                                        <p:attrNameLst>
                                          <p:attrName>ppt_x</p:attrName>
                                          <p:attrName>ppt_y</p:attrName>
                                        </p:attrNameLst>
                                      </p:cBhvr>
                                    </p:animMotion>
                                  </p:childTnLst>
                                </p:cTn>
                              </p:par>
                            </p:childTnLst>
                          </p:cTn>
                        </p:par>
                        <p:par>
                          <p:cTn id="33" fill="hold">
                            <p:stCondLst>
                              <p:cond delay="1000"/>
                            </p:stCondLst>
                            <p:childTnLst>
                              <p:par>
                                <p:cTn id="34" presetID="35" presetClass="path" presetSubtype="0" accel="50000" decel="50000" fill="hold" grpId="1" nodeType="afterEffect">
                                  <p:stCondLst>
                                    <p:cond delay="0"/>
                                  </p:stCondLst>
                                  <p:childTnLst>
                                    <p:animMotion origin="layout" path="M 0 0 L -0.25 0 E" pathEditMode="relative" ptsTypes="">
                                      <p:cBhvr>
                                        <p:cTn id="35" dur="500" fill="hold"/>
                                        <p:tgtEl>
                                          <p:spTgt spid="98"/>
                                        </p:tgtEl>
                                        <p:attrNameLst>
                                          <p:attrName>ppt_x</p:attrName>
                                          <p:attrName>ppt_y</p:attrName>
                                        </p:attrNameLst>
                                      </p:cBhvr>
                                    </p:animMotion>
                                  </p:childTnLst>
                                </p:cTn>
                              </p:par>
                            </p:childTnLst>
                          </p:cTn>
                        </p:par>
                        <p:par>
                          <p:cTn id="36" fill="hold">
                            <p:stCondLst>
                              <p:cond delay="1500"/>
                            </p:stCondLst>
                            <p:childTnLst>
                              <p:par>
                                <p:cTn id="37" presetID="35" presetClass="path" presetSubtype="0" accel="50000" decel="50000" fill="hold" grpId="1" nodeType="afterEffect">
                                  <p:stCondLst>
                                    <p:cond delay="0"/>
                                  </p:stCondLst>
                                  <p:childTnLst>
                                    <p:animMotion origin="layout" path="M -1.66667E-6 -1.48148E-6 L -0.25 -1.48148E-6 " pathEditMode="relative" rAng="0" ptsTypes="AA">
                                      <p:cBhvr>
                                        <p:cTn id="38" dur="500" fill="hold"/>
                                        <p:tgtEl>
                                          <p:spTgt spid="99"/>
                                        </p:tgtEl>
                                        <p:attrNameLst>
                                          <p:attrName>ppt_x</p:attrName>
                                          <p:attrName>ppt_y</p:attrName>
                                        </p:attrNameLst>
                                      </p:cBhvr>
                                      <p:rCtr x="-12500" y="0"/>
                                    </p:animMotion>
                                  </p:childTnLst>
                                </p:cTn>
                              </p:par>
                            </p:childTnLst>
                          </p:cTn>
                        </p:par>
                        <p:par>
                          <p:cTn id="39" fill="hold">
                            <p:stCondLst>
                              <p:cond delay="2000"/>
                            </p:stCondLst>
                            <p:childTnLst>
                              <p:par>
                                <p:cTn id="40" presetID="1" presetClass="exit" presetSubtype="0" fill="hold" grpId="2" nodeType="afterEffect">
                                  <p:stCondLst>
                                    <p:cond delay="0"/>
                                  </p:stCondLst>
                                  <p:childTnLst>
                                    <p:set>
                                      <p:cBhvr>
                                        <p:cTn id="41" dur="1" fill="hold">
                                          <p:stCondLst>
                                            <p:cond delay="0"/>
                                          </p:stCondLst>
                                        </p:cTn>
                                        <p:tgtEl>
                                          <p:spTgt spid="45"/>
                                        </p:tgtEl>
                                        <p:attrNameLst>
                                          <p:attrName>style.visibility</p:attrName>
                                        </p:attrNameLst>
                                      </p:cBhvr>
                                      <p:to>
                                        <p:strVal val="hidden"/>
                                      </p:to>
                                    </p:set>
                                  </p:childTnLst>
                                </p:cTn>
                              </p:par>
                            </p:childTnLst>
                          </p:cTn>
                        </p:par>
                        <p:par>
                          <p:cTn id="42" fill="hold">
                            <p:stCondLst>
                              <p:cond delay="2000"/>
                            </p:stCondLst>
                            <p:childTnLst>
                              <p:par>
                                <p:cTn id="43" presetID="1" presetClass="exit" presetSubtype="0" fill="hold" grpId="2" nodeType="afterEffect">
                                  <p:stCondLst>
                                    <p:cond delay="0"/>
                                  </p:stCondLst>
                                  <p:childTnLst>
                                    <p:set>
                                      <p:cBhvr>
                                        <p:cTn id="44" dur="1" fill="hold">
                                          <p:stCondLst>
                                            <p:cond delay="0"/>
                                          </p:stCondLst>
                                        </p:cTn>
                                        <p:tgtEl>
                                          <p:spTgt spid="73"/>
                                        </p:tgtEl>
                                        <p:attrNameLst>
                                          <p:attrName>style.visibility</p:attrName>
                                        </p:attrNameLst>
                                      </p:cBhvr>
                                      <p:to>
                                        <p:strVal val="hidden"/>
                                      </p:to>
                                    </p:set>
                                  </p:childTnLst>
                                </p:cTn>
                              </p:par>
                            </p:childTnLst>
                          </p:cTn>
                        </p:par>
                        <p:par>
                          <p:cTn id="45" fill="hold">
                            <p:stCondLst>
                              <p:cond delay="2000"/>
                            </p:stCondLst>
                            <p:childTnLst>
                              <p:par>
                                <p:cTn id="46" presetID="1" presetClass="exit" presetSubtype="0" fill="hold" grpId="2" nodeType="afterEffect">
                                  <p:stCondLst>
                                    <p:cond delay="0"/>
                                  </p:stCondLst>
                                  <p:childTnLst>
                                    <p:set>
                                      <p:cBhvr>
                                        <p:cTn id="47" dur="1" fill="hold">
                                          <p:stCondLst>
                                            <p:cond delay="0"/>
                                          </p:stCondLst>
                                        </p:cTn>
                                        <p:tgtEl>
                                          <p:spTgt spid="98"/>
                                        </p:tgtEl>
                                        <p:attrNameLst>
                                          <p:attrName>style.visibility</p:attrName>
                                        </p:attrNameLst>
                                      </p:cBhvr>
                                      <p:to>
                                        <p:strVal val="hidden"/>
                                      </p:to>
                                    </p:set>
                                  </p:childTnLst>
                                </p:cTn>
                              </p:par>
                            </p:childTnLst>
                          </p:cTn>
                        </p:par>
                        <p:par>
                          <p:cTn id="48" fill="hold">
                            <p:stCondLst>
                              <p:cond delay="2000"/>
                            </p:stCondLst>
                            <p:childTnLst>
                              <p:par>
                                <p:cTn id="49" presetID="1" presetClass="exit" presetSubtype="0" fill="hold" grpId="2" nodeType="afterEffect">
                                  <p:stCondLst>
                                    <p:cond delay="0"/>
                                  </p:stCondLst>
                                  <p:childTnLst>
                                    <p:set>
                                      <p:cBhvr>
                                        <p:cTn id="50" dur="1" fill="hold">
                                          <p:stCondLst>
                                            <p:cond delay="0"/>
                                          </p:stCondLst>
                                        </p:cTn>
                                        <p:tgtEl>
                                          <p:spTgt spid="9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4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childTnLst>
                          </p:cTn>
                        </p:par>
                        <p:par>
                          <p:cTn id="69" fill="hold">
                            <p:stCondLst>
                              <p:cond delay="0"/>
                            </p:stCondLst>
                            <p:childTnLst>
                              <p:par>
                                <p:cTn id="70" presetID="35" presetClass="path" presetSubtype="0" accel="50000" decel="50000" fill="hold" grpId="1" nodeType="afterEffect">
                                  <p:stCondLst>
                                    <p:cond delay="0"/>
                                  </p:stCondLst>
                                  <p:childTnLst>
                                    <p:animMotion origin="layout" path="M 0 0 L -0.25 0 E" pathEditMode="relative" ptsTypes="">
                                      <p:cBhvr>
                                        <p:cTn id="71" dur="500" fill="hold"/>
                                        <p:tgtEl>
                                          <p:spTgt spid="48"/>
                                        </p:tgtEl>
                                        <p:attrNameLst>
                                          <p:attrName>ppt_x</p:attrName>
                                          <p:attrName>ppt_y</p:attrName>
                                        </p:attrNameLst>
                                      </p:cBhvr>
                                    </p:animMotion>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0 0 L -0.25 0 E" pathEditMode="relative" ptsTypes="">
                                      <p:cBhvr>
                                        <p:cTn id="74" dur="500" fill="hold"/>
                                        <p:tgtEl>
                                          <p:spTgt spid="100"/>
                                        </p:tgtEl>
                                        <p:attrNameLst>
                                          <p:attrName>ppt_x</p:attrName>
                                          <p:attrName>ppt_y</p:attrName>
                                        </p:attrNameLst>
                                      </p:cBhvr>
                                    </p:animMotion>
                                  </p:childTnLst>
                                </p:cTn>
                              </p:par>
                            </p:childTnLst>
                          </p:cTn>
                        </p:par>
                        <p:par>
                          <p:cTn id="75" fill="hold">
                            <p:stCondLst>
                              <p:cond delay="1000"/>
                            </p:stCondLst>
                            <p:childTnLst>
                              <p:par>
                                <p:cTn id="76" presetID="1" presetClass="exit" presetSubtype="0" fill="hold" grpId="2" nodeType="afterEffect">
                                  <p:stCondLst>
                                    <p:cond delay="0"/>
                                  </p:stCondLst>
                                  <p:childTnLst>
                                    <p:set>
                                      <p:cBhvr>
                                        <p:cTn id="77" dur="1" fill="hold">
                                          <p:stCondLst>
                                            <p:cond delay="0"/>
                                          </p:stCondLst>
                                        </p:cTn>
                                        <p:tgtEl>
                                          <p:spTgt spid="48"/>
                                        </p:tgtEl>
                                        <p:attrNameLst>
                                          <p:attrName>style.visibility</p:attrName>
                                        </p:attrNameLst>
                                      </p:cBhvr>
                                      <p:to>
                                        <p:strVal val="hidden"/>
                                      </p:to>
                                    </p:set>
                                  </p:childTnLst>
                                </p:cTn>
                              </p:par>
                            </p:childTnLst>
                          </p:cTn>
                        </p:par>
                        <p:par>
                          <p:cTn id="78" fill="hold">
                            <p:stCondLst>
                              <p:cond delay="1000"/>
                            </p:stCondLst>
                            <p:childTnLst>
                              <p:par>
                                <p:cTn id="79" presetID="1" presetClass="exit" presetSubtype="0" fill="hold" grpId="2" nodeType="afterEffect">
                                  <p:stCondLst>
                                    <p:cond delay="0"/>
                                  </p:stCondLst>
                                  <p:childTnLst>
                                    <p:set>
                                      <p:cBhvr>
                                        <p:cTn id="80" dur="1" fill="hold">
                                          <p:stCondLst>
                                            <p:cond delay="0"/>
                                          </p:stCondLst>
                                        </p:cTn>
                                        <p:tgtEl>
                                          <p:spTgt spid="10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46"/>
                                        </p:tgtEl>
                                        <p:attrNameLst>
                                          <p:attrName>style.visibility</p:attrName>
                                        </p:attrNameLst>
                                      </p:cBhvr>
                                      <p:to>
                                        <p:strVal val="hidden"/>
                                      </p:to>
                                    </p:set>
                                  </p:childTnLst>
                                </p:cTn>
                              </p:par>
                              <p:par>
                                <p:cTn id="83" presetID="19" presetClass="emph" presetSubtype="0" fill="hold" grpId="0" nodeType="withEffect">
                                  <p:stCondLst>
                                    <p:cond delay="0"/>
                                  </p:stCondLst>
                                  <p:childTnLst>
                                    <p:animClr clrSpc="rgb" dir="cw">
                                      <p:cBhvr override="childStyle">
                                        <p:cTn id="84" dur="500" fill="hold"/>
                                        <p:tgtEl>
                                          <p:spTgt spid="68"/>
                                        </p:tgtEl>
                                        <p:attrNameLst>
                                          <p:attrName>style.color</p:attrName>
                                        </p:attrNameLst>
                                      </p:cBhvr>
                                      <p:to>
                                        <a:srgbClr val="33CC33"/>
                                      </p:to>
                                    </p:animClr>
                                    <p:animClr clrSpc="rgb" dir="cw">
                                      <p:cBhvr>
                                        <p:cTn id="85" dur="500" fill="hold"/>
                                        <p:tgtEl>
                                          <p:spTgt spid="68"/>
                                        </p:tgtEl>
                                        <p:attrNameLst>
                                          <p:attrName>fillcolor</p:attrName>
                                        </p:attrNameLst>
                                      </p:cBhvr>
                                      <p:to>
                                        <a:srgbClr val="33CC33"/>
                                      </p:to>
                                    </p:animClr>
                                    <p:set>
                                      <p:cBhvr>
                                        <p:cTn id="86" dur="500" fill="hold"/>
                                        <p:tgtEl>
                                          <p:spTgt spid="68"/>
                                        </p:tgtEl>
                                        <p:attrNameLst>
                                          <p:attrName>fill.type</p:attrName>
                                        </p:attrNameLst>
                                      </p:cBhvr>
                                      <p:to>
                                        <p:strVal val="solid"/>
                                      </p:to>
                                    </p:set>
                                    <p:set>
                                      <p:cBhvr>
                                        <p:cTn id="87" dur="500" fill="hold"/>
                                        <p:tgtEl>
                                          <p:spTgt spid="68"/>
                                        </p:tgtEl>
                                        <p:attrNameLst>
                                          <p:attrName>fill.on</p:attrName>
                                        </p:attrNameLst>
                                      </p:cBhvr>
                                      <p:to>
                                        <p:strVal val="true"/>
                                      </p:to>
                                    </p:set>
                                  </p:childTnLst>
                                </p:cTn>
                              </p:par>
                              <p:par>
                                <p:cTn id="88" presetID="7" presetClass="emph" presetSubtype="2" fill="hold" nodeType="withEffect">
                                  <p:stCondLst>
                                    <p:cond delay="0"/>
                                  </p:stCondLst>
                                  <p:childTnLst>
                                    <p:animClr clrSpc="rgb" dir="cw">
                                      <p:cBhvr>
                                        <p:cTn id="89" dur="1000" fill="hold"/>
                                        <p:tgtEl>
                                          <p:spTgt spid="42"/>
                                        </p:tgtEl>
                                        <p:attrNameLst>
                                          <p:attrName>stroke.color</p:attrName>
                                        </p:attrNameLst>
                                      </p:cBhvr>
                                      <p:to>
                                        <a:srgbClr val="33CC33"/>
                                      </p:to>
                                    </p:animClr>
                                    <p:set>
                                      <p:cBhvr>
                                        <p:cTn id="90" dur="1000" fill="hold"/>
                                        <p:tgtEl>
                                          <p:spTgt spid="42"/>
                                        </p:tgtEl>
                                        <p:attrNameLst>
                                          <p:attrName>stroke.on</p:attrName>
                                        </p:attrNameLst>
                                      </p:cBhvr>
                                      <p:to>
                                        <p:strVal val="true"/>
                                      </p:to>
                                    </p:set>
                                  </p:childTnLst>
                                </p:cTn>
                              </p:par>
                              <p:par>
                                <p:cTn id="91" presetID="7" presetClass="emph" presetSubtype="2" fill="hold" nodeType="withEffect">
                                  <p:stCondLst>
                                    <p:cond delay="0"/>
                                  </p:stCondLst>
                                  <p:childTnLst>
                                    <p:animClr clrSpc="rgb" dir="cw">
                                      <p:cBhvr>
                                        <p:cTn id="92" dur="1000" fill="hold"/>
                                        <p:tgtEl>
                                          <p:spTgt spid="43"/>
                                        </p:tgtEl>
                                        <p:attrNameLst>
                                          <p:attrName>stroke.color</p:attrName>
                                        </p:attrNameLst>
                                      </p:cBhvr>
                                      <p:to>
                                        <a:srgbClr val="33CC33"/>
                                      </p:to>
                                    </p:animClr>
                                    <p:set>
                                      <p:cBhvr>
                                        <p:cTn id="93" dur="1000" fill="hold"/>
                                        <p:tgtEl>
                                          <p:spTgt spid="43"/>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1000" fill="hold"/>
                                        <p:tgtEl>
                                          <p:spTgt spid="40"/>
                                        </p:tgtEl>
                                        <p:attrNameLst>
                                          <p:attrName>stroke.color</p:attrName>
                                        </p:attrNameLst>
                                      </p:cBhvr>
                                      <p:to>
                                        <a:srgbClr val="33CC33"/>
                                      </p:to>
                                    </p:animClr>
                                    <p:set>
                                      <p:cBhvr>
                                        <p:cTn id="96" dur="1000" fill="hold"/>
                                        <p:tgtEl>
                                          <p:spTgt spid="40"/>
                                        </p:tgtEl>
                                        <p:attrNameLst>
                                          <p:attrName>stroke.on</p:attrName>
                                        </p:attrNameLst>
                                      </p:cBhvr>
                                      <p:to>
                                        <p:strVal val="true"/>
                                      </p:to>
                                    </p:set>
                                  </p:childTnLst>
                                </p:cTn>
                              </p:par>
                              <p:par>
                                <p:cTn id="97" presetID="7" presetClass="emph" presetSubtype="2" fill="hold" nodeType="withEffect">
                                  <p:stCondLst>
                                    <p:cond delay="0"/>
                                  </p:stCondLst>
                                  <p:childTnLst>
                                    <p:animClr clrSpc="rgb" dir="cw">
                                      <p:cBhvr>
                                        <p:cTn id="98" dur="1000" fill="hold"/>
                                        <p:tgtEl>
                                          <p:spTgt spid="41"/>
                                        </p:tgtEl>
                                        <p:attrNameLst>
                                          <p:attrName>stroke.color</p:attrName>
                                        </p:attrNameLst>
                                      </p:cBhvr>
                                      <p:to>
                                        <a:srgbClr val="33CC33"/>
                                      </p:to>
                                    </p:animClr>
                                    <p:set>
                                      <p:cBhvr>
                                        <p:cTn id="99" dur="1000" fill="hold"/>
                                        <p:tgtEl>
                                          <p:spTgt spid="41"/>
                                        </p:tgtEl>
                                        <p:attrNameLst>
                                          <p:attrName>stroke.on</p:attrName>
                                        </p:attrNameLst>
                                      </p:cBhvr>
                                      <p:to>
                                        <p:strVal val="true"/>
                                      </p:to>
                                    </p:set>
                                  </p:childTnLst>
                                </p:cTn>
                              </p:par>
                              <p:par>
                                <p:cTn id="100" presetID="7" presetClass="emph" presetSubtype="2" fill="hold" nodeType="withEffect">
                                  <p:stCondLst>
                                    <p:cond delay="0"/>
                                  </p:stCondLst>
                                  <p:childTnLst>
                                    <p:animClr clrSpc="rgb" dir="cw">
                                      <p:cBhvr>
                                        <p:cTn id="101" dur="1000" fill="hold"/>
                                        <p:tgtEl>
                                          <p:spTgt spid="36"/>
                                        </p:tgtEl>
                                        <p:attrNameLst>
                                          <p:attrName>stroke.color</p:attrName>
                                        </p:attrNameLst>
                                      </p:cBhvr>
                                      <p:to>
                                        <a:srgbClr val="33CC33"/>
                                      </p:to>
                                    </p:animClr>
                                    <p:set>
                                      <p:cBhvr>
                                        <p:cTn id="102" dur="1000" fill="hold"/>
                                        <p:tgtEl>
                                          <p:spTgt spid="36"/>
                                        </p:tgtEl>
                                        <p:attrNameLst>
                                          <p:attrName>stroke.on</p:attrName>
                                        </p:attrNameLst>
                                      </p:cBhvr>
                                      <p:to>
                                        <p:strVal val="true"/>
                                      </p:to>
                                    </p:set>
                                  </p:childTnLst>
                                </p:cTn>
                              </p:par>
                              <p:par>
                                <p:cTn id="103" presetID="7" presetClass="emph" presetSubtype="2" fill="hold" nodeType="withEffect">
                                  <p:stCondLst>
                                    <p:cond delay="0"/>
                                  </p:stCondLst>
                                  <p:childTnLst>
                                    <p:animClr clrSpc="rgb" dir="cw">
                                      <p:cBhvr>
                                        <p:cTn id="104" dur="1000" fill="hold"/>
                                        <p:tgtEl>
                                          <p:spTgt spid="37"/>
                                        </p:tgtEl>
                                        <p:attrNameLst>
                                          <p:attrName>stroke.color</p:attrName>
                                        </p:attrNameLst>
                                      </p:cBhvr>
                                      <p:to>
                                        <a:srgbClr val="33CC33"/>
                                      </p:to>
                                    </p:animClr>
                                    <p:set>
                                      <p:cBhvr>
                                        <p:cTn id="105" dur="1000" fill="hold"/>
                                        <p:tgtEl>
                                          <p:spTgt spid="37"/>
                                        </p:tgtEl>
                                        <p:attrNameLst>
                                          <p:attrName>stroke.on</p:attrName>
                                        </p:attrNameLst>
                                      </p:cBhvr>
                                      <p:to>
                                        <p:strVal val="true"/>
                                      </p:to>
                                    </p:set>
                                  </p:childTnLst>
                                </p:cTn>
                              </p:par>
                              <p:par>
                                <p:cTn id="106" presetID="7" presetClass="emph" presetSubtype="2" fill="hold" nodeType="withEffect">
                                  <p:stCondLst>
                                    <p:cond delay="0"/>
                                  </p:stCondLst>
                                  <p:childTnLst>
                                    <p:animClr clrSpc="rgb" dir="cw">
                                      <p:cBhvr>
                                        <p:cTn id="107" dur="1000" fill="hold"/>
                                        <p:tgtEl>
                                          <p:spTgt spid="34"/>
                                        </p:tgtEl>
                                        <p:attrNameLst>
                                          <p:attrName>stroke.color</p:attrName>
                                        </p:attrNameLst>
                                      </p:cBhvr>
                                      <p:to>
                                        <a:srgbClr val="33CC33"/>
                                      </p:to>
                                    </p:animClr>
                                    <p:set>
                                      <p:cBhvr>
                                        <p:cTn id="108" dur="1000" fill="hold"/>
                                        <p:tgtEl>
                                          <p:spTgt spid="34"/>
                                        </p:tgtEl>
                                        <p:attrNameLst>
                                          <p:attrName>stroke.on</p:attrName>
                                        </p:attrNameLst>
                                      </p:cBhvr>
                                      <p:to>
                                        <p:strVal val="true"/>
                                      </p:to>
                                    </p:set>
                                  </p:childTnLst>
                                </p:cTn>
                              </p:par>
                              <p:par>
                                <p:cTn id="109" presetID="7" presetClass="emph" presetSubtype="2" fill="hold" nodeType="withEffect">
                                  <p:stCondLst>
                                    <p:cond delay="0"/>
                                  </p:stCondLst>
                                  <p:childTnLst>
                                    <p:animClr clrSpc="rgb" dir="cw">
                                      <p:cBhvr>
                                        <p:cTn id="110" dur="1000" fill="hold"/>
                                        <p:tgtEl>
                                          <p:spTgt spid="35"/>
                                        </p:tgtEl>
                                        <p:attrNameLst>
                                          <p:attrName>stroke.color</p:attrName>
                                        </p:attrNameLst>
                                      </p:cBhvr>
                                      <p:to>
                                        <a:srgbClr val="33CC33"/>
                                      </p:to>
                                    </p:animClr>
                                    <p:set>
                                      <p:cBhvr>
                                        <p:cTn id="111" dur="1000" fill="hold"/>
                                        <p:tgtEl>
                                          <p:spTgt spid="35"/>
                                        </p:tgtEl>
                                        <p:attrNameLst>
                                          <p:attrName>stroke.on</p:attrName>
                                        </p:attrNameLst>
                                      </p:cBhvr>
                                      <p:to>
                                        <p:strVal val="true"/>
                                      </p:to>
                                    </p:set>
                                  </p:childTnLst>
                                </p:cTn>
                              </p:par>
                              <p:par>
                                <p:cTn id="112" presetID="7" presetClass="emph" presetSubtype="2" fill="hold" nodeType="withEffect">
                                  <p:stCondLst>
                                    <p:cond delay="0"/>
                                  </p:stCondLst>
                                  <p:childTnLst>
                                    <p:animClr clrSpc="rgb" dir="cw">
                                      <p:cBhvr>
                                        <p:cTn id="113" dur="1000" fill="hold"/>
                                        <p:tgtEl>
                                          <p:spTgt spid="28"/>
                                        </p:tgtEl>
                                        <p:attrNameLst>
                                          <p:attrName>stroke.color</p:attrName>
                                        </p:attrNameLst>
                                      </p:cBhvr>
                                      <p:to>
                                        <a:srgbClr val="33CC33"/>
                                      </p:to>
                                    </p:animClr>
                                    <p:set>
                                      <p:cBhvr>
                                        <p:cTn id="114" dur="1000" fill="hold"/>
                                        <p:tgtEl>
                                          <p:spTgt spid="28"/>
                                        </p:tgtEl>
                                        <p:attrNameLst>
                                          <p:attrName>stroke.on</p:attrName>
                                        </p:attrNameLst>
                                      </p:cBhvr>
                                      <p:to>
                                        <p:strVal val="true"/>
                                      </p:to>
                                    </p:set>
                                  </p:childTnLst>
                                </p:cTn>
                              </p:par>
                              <p:par>
                                <p:cTn id="115" presetID="7" presetClass="emph" presetSubtype="2" fill="hold" nodeType="withEffect">
                                  <p:stCondLst>
                                    <p:cond delay="0"/>
                                  </p:stCondLst>
                                  <p:childTnLst>
                                    <p:animClr clrSpc="rgb" dir="cw">
                                      <p:cBhvr>
                                        <p:cTn id="116" dur="1000" fill="hold"/>
                                        <p:tgtEl>
                                          <p:spTgt spid="29"/>
                                        </p:tgtEl>
                                        <p:attrNameLst>
                                          <p:attrName>stroke.color</p:attrName>
                                        </p:attrNameLst>
                                      </p:cBhvr>
                                      <p:to>
                                        <a:srgbClr val="33CC33"/>
                                      </p:to>
                                    </p:animClr>
                                    <p:set>
                                      <p:cBhvr>
                                        <p:cTn id="117" dur="1000" fill="hold"/>
                                        <p:tgtEl>
                                          <p:spTgt spid="29"/>
                                        </p:tgtEl>
                                        <p:attrNameLst>
                                          <p:attrName>stroke.on</p:attrName>
                                        </p:attrNameLst>
                                      </p:cBhvr>
                                      <p:to>
                                        <p:strVal val="true"/>
                                      </p:to>
                                    </p:set>
                                  </p:childTnLst>
                                </p:cTn>
                              </p:par>
                              <p:par>
                                <p:cTn id="118" presetID="7" presetClass="emph" presetSubtype="2" fill="hold" nodeType="withEffect">
                                  <p:stCondLst>
                                    <p:cond delay="0"/>
                                  </p:stCondLst>
                                  <p:childTnLst>
                                    <p:animClr clrSpc="rgb" dir="cw">
                                      <p:cBhvr>
                                        <p:cTn id="119" dur="1000" fill="hold"/>
                                        <p:tgtEl>
                                          <p:spTgt spid="26"/>
                                        </p:tgtEl>
                                        <p:attrNameLst>
                                          <p:attrName>stroke.color</p:attrName>
                                        </p:attrNameLst>
                                      </p:cBhvr>
                                      <p:to>
                                        <a:srgbClr val="33CC33"/>
                                      </p:to>
                                    </p:animClr>
                                    <p:set>
                                      <p:cBhvr>
                                        <p:cTn id="120" dur="1000" fill="hold"/>
                                        <p:tgtEl>
                                          <p:spTgt spid="26"/>
                                        </p:tgtEl>
                                        <p:attrNameLst>
                                          <p:attrName>stroke.on</p:attrName>
                                        </p:attrNameLst>
                                      </p:cBhvr>
                                      <p:to>
                                        <p:strVal val="true"/>
                                      </p:to>
                                    </p:set>
                                  </p:childTnLst>
                                </p:cTn>
                              </p:par>
                              <p:par>
                                <p:cTn id="121" presetID="7" presetClass="emph" presetSubtype="2" fill="hold" nodeType="withEffect">
                                  <p:stCondLst>
                                    <p:cond delay="0"/>
                                  </p:stCondLst>
                                  <p:childTnLst>
                                    <p:animClr clrSpc="rgb" dir="cw">
                                      <p:cBhvr>
                                        <p:cTn id="122" dur="1000" fill="hold"/>
                                        <p:tgtEl>
                                          <p:spTgt spid="27"/>
                                        </p:tgtEl>
                                        <p:attrNameLst>
                                          <p:attrName>stroke.color</p:attrName>
                                        </p:attrNameLst>
                                      </p:cBhvr>
                                      <p:to>
                                        <a:srgbClr val="33CC33"/>
                                      </p:to>
                                    </p:animClr>
                                    <p:set>
                                      <p:cBhvr>
                                        <p:cTn id="123" dur="1000" fill="hold"/>
                                        <p:tgtEl>
                                          <p:spTgt spid="27"/>
                                        </p:tgtEl>
                                        <p:attrNameLst>
                                          <p:attrName>stroke.on</p:attrName>
                                        </p:attrNameLst>
                                      </p:cBhvr>
                                      <p:to>
                                        <p:strVal val="true"/>
                                      </p:to>
                                    </p:set>
                                  </p:childTnLst>
                                </p:cTn>
                              </p:par>
                              <p:par>
                                <p:cTn id="124" presetID="7" presetClass="emph" presetSubtype="2" fill="hold" nodeType="withEffect">
                                  <p:stCondLst>
                                    <p:cond delay="0"/>
                                  </p:stCondLst>
                                  <p:childTnLst>
                                    <p:animClr clrSpc="rgb" dir="cw">
                                      <p:cBhvr>
                                        <p:cTn id="125" dur="1000" fill="hold"/>
                                        <p:tgtEl>
                                          <p:spTgt spid="22"/>
                                        </p:tgtEl>
                                        <p:attrNameLst>
                                          <p:attrName>stroke.color</p:attrName>
                                        </p:attrNameLst>
                                      </p:cBhvr>
                                      <p:to>
                                        <a:srgbClr val="33CC33"/>
                                      </p:to>
                                    </p:animClr>
                                    <p:set>
                                      <p:cBhvr>
                                        <p:cTn id="126" dur="1000" fill="hold"/>
                                        <p:tgtEl>
                                          <p:spTgt spid="22"/>
                                        </p:tgtEl>
                                        <p:attrNameLst>
                                          <p:attrName>stroke.on</p:attrName>
                                        </p:attrNameLst>
                                      </p:cBhvr>
                                      <p:to>
                                        <p:strVal val="true"/>
                                      </p:to>
                                    </p:set>
                                  </p:childTnLst>
                                </p:cTn>
                              </p:par>
                              <p:par>
                                <p:cTn id="127" presetID="7" presetClass="emph" presetSubtype="2" fill="hold" nodeType="withEffect">
                                  <p:stCondLst>
                                    <p:cond delay="0"/>
                                  </p:stCondLst>
                                  <p:childTnLst>
                                    <p:animClr clrSpc="rgb" dir="cw">
                                      <p:cBhvr>
                                        <p:cTn id="128" dur="1000" fill="hold"/>
                                        <p:tgtEl>
                                          <p:spTgt spid="23"/>
                                        </p:tgtEl>
                                        <p:attrNameLst>
                                          <p:attrName>stroke.color</p:attrName>
                                        </p:attrNameLst>
                                      </p:cBhvr>
                                      <p:to>
                                        <a:srgbClr val="33CC33"/>
                                      </p:to>
                                    </p:animClr>
                                    <p:set>
                                      <p:cBhvr>
                                        <p:cTn id="129" dur="1000" fill="hold"/>
                                        <p:tgtEl>
                                          <p:spTgt spid="23"/>
                                        </p:tgtEl>
                                        <p:attrNameLst>
                                          <p:attrName>stroke.on</p:attrName>
                                        </p:attrNameLst>
                                      </p:cBhvr>
                                      <p:to>
                                        <p:strVal val="true"/>
                                      </p:to>
                                    </p:set>
                                  </p:childTnLst>
                                </p:cTn>
                              </p:par>
                              <p:par>
                                <p:cTn id="130" presetID="7" presetClass="emph" presetSubtype="2" fill="hold" nodeType="withEffect">
                                  <p:stCondLst>
                                    <p:cond delay="0"/>
                                  </p:stCondLst>
                                  <p:childTnLst>
                                    <p:animClr clrSpc="rgb" dir="cw">
                                      <p:cBhvr>
                                        <p:cTn id="131" dur="1000" fill="hold"/>
                                        <p:tgtEl>
                                          <p:spTgt spid="20"/>
                                        </p:tgtEl>
                                        <p:attrNameLst>
                                          <p:attrName>stroke.color</p:attrName>
                                        </p:attrNameLst>
                                      </p:cBhvr>
                                      <p:to>
                                        <a:srgbClr val="33CC33"/>
                                      </p:to>
                                    </p:animClr>
                                    <p:set>
                                      <p:cBhvr>
                                        <p:cTn id="132" dur="1000" fill="hold"/>
                                        <p:tgtEl>
                                          <p:spTgt spid="20"/>
                                        </p:tgtEl>
                                        <p:attrNameLst>
                                          <p:attrName>stroke.on</p:attrName>
                                        </p:attrNameLst>
                                      </p:cBhvr>
                                      <p:to>
                                        <p:strVal val="true"/>
                                      </p:to>
                                    </p:set>
                                  </p:childTnLst>
                                </p:cTn>
                              </p:par>
                              <p:par>
                                <p:cTn id="133" presetID="7" presetClass="emph" presetSubtype="2" fill="hold" nodeType="withEffect">
                                  <p:stCondLst>
                                    <p:cond delay="0"/>
                                  </p:stCondLst>
                                  <p:childTnLst>
                                    <p:animClr clrSpc="rgb" dir="cw">
                                      <p:cBhvr>
                                        <p:cTn id="134" dur="1000" fill="hold"/>
                                        <p:tgtEl>
                                          <p:spTgt spid="21"/>
                                        </p:tgtEl>
                                        <p:attrNameLst>
                                          <p:attrName>stroke.color</p:attrName>
                                        </p:attrNameLst>
                                      </p:cBhvr>
                                      <p:to>
                                        <a:srgbClr val="33CC33"/>
                                      </p:to>
                                    </p:animClr>
                                    <p:set>
                                      <p:cBhvr>
                                        <p:cTn id="135" dur="1000" fill="hold"/>
                                        <p:tgtEl>
                                          <p:spTgt spid="21"/>
                                        </p:tgtEl>
                                        <p:attrNameLst>
                                          <p:attrName>stroke.on</p:attrName>
                                        </p:attrNameLst>
                                      </p:cBhvr>
                                      <p:to>
                                        <p:strVal val="true"/>
                                      </p:to>
                                    </p:set>
                                  </p:childTnLst>
                                </p:cTn>
                              </p:par>
                              <p:par>
                                <p:cTn id="136" presetID="7" presetClass="emph" presetSubtype="2" fill="hold" nodeType="withEffect">
                                  <p:stCondLst>
                                    <p:cond delay="0"/>
                                  </p:stCondLst>
                                  <p:childTnLst>
                                    <p:animClr clrSpc="rgb" dir="cw">
                                      <p:cBhvr>
                                        <p:cTn id="137" dur="1000" fill="hold"/>
                                        <p:tgtEl>
                                          <p:spTgt spid="14"/>
                                        </p:tgtEl>
                                        <p:attrNameLst>
                                          <p:attrName>stroke.color</p:attrName>
                                        </p:attrNameLst>
                                      </p:cBhvr>
                                      <p:to>
                                        <a:srgbClr val="33CC33"/>
                                      </p:to>
                                    </p:animClr>
                                    <p:set>
                                      <p:cBhvr>
                                        <p:cTn id="138" dur="1000" fill="hold"/>
                                        <p:tgtEl>
                                          <p:spTgt spid="14"/>
                                        </p:tgtEl>
                                        <p:attrNameLst>
                                          <p:attrName>stroke.on</p:attrName>
                                        </p:attrNameLst>
                                      </p:cBhvr>
                                      <p:to>
                                        <p:strVal val="true"/>
                                      </p:to>
                                    </p:set>
                                  </p:childTnLst>
                                </p:cTn>
                              </p:par>
                              <p:par>
                                <p:cTn id="139" presetID="7" presetClass="emph" presetSubtype="2" fill="hold" nodeType="withEffect">
                                  <p:stCondLst>
                                    <p:cond delay="0"/>
                                  </p:stCondLst>
                                  <p:childTnLst>
                                    <p:animClr clrSpc="rgb" dir="cw">
                                      <p:cBhvr>
                                        <p:cTn id="140" dur="1000" fill="hold"/>
                                        <p:tgtEl>
                                          <p:spTgt spid="15"/>
                                        </p:tgtEl>
                                        <p:attrNameLst>
                                          <p:attrName>stroke.color</p:attrName>
                                        </p:attrNameLst>
                                      </p:cBhvr>
                                      <p:to>
                                        <a:srgbClr val="33CC33"/>
                                      </p:to>
                                    </p:animClr>
                                    <p:set>
                                      <p:cBhvr>
                                        <p:cTn id="141" dur="1000" fill="hold"/>
                                        <p:tgtEl>
                                          <p:spTgt spid="15"/>
                                        </p:tgtEl>
                                        <p:attrNameLst>
                                          <p:attrName>stroke.on</p:attrName>
                                        </p:attrNameLst>
                                      </p:cBhvr>
                                      <p:to>
                                        <p:strVal val="true"/>
                                      </p:to>
                                    </p:set>
                                  </p:childTnLst>
                                </p:cTn>
                              </p:par>
                              <p:par>
                                <p:cTn id="142" presetID="7" presetClass="emph" presetSubtype="2" fill="hold" nodeType="withEffect">
                                  <p:stCondLst>
                                    <p:cond delay="0"/>
                                  </p:stCondLst>
                                  <p:childTnLst>
                                    <p:animClr clrSpc="rgb" dir="cw">
                                      <p:cBhvr>
                                        <p:cTn id="143" dur="1000" fill="hold"/>
                                        <p:tgtEl>
                                          <p:spTgt spid="12"/>
                                        </p:tgtEl>
                                        <p:attrNameLst>
                                          <p:attrName>stroke.color</p:attrName>
                                        </p:attrNameLst>
                                      </p:cBhvr>
                                      <p:to>
                                        <a:srgbClr val="33CC33"/>
                                      </p:to>
                                    </p:animClr>
                                    <p:set>
                                      <p:cBhvr>
                                        <p:cTn id="144" dur="1000" fill="hold"/>
                                        <p:tgtEl>
                                          <p:spTgt spid="12"/>
                                        </p:tgtEl>
                                        <p:attrNameLst>
                                          <p:attrName>stroke.on</p:attrName>
                                        </p:attrNameLst>
                                      </p:cBhvr>
                                      <p:to>
                                        <p:strVal val="true"/>
                                      </p:to>
                                    </p:set>
                                  </p:childTnLst>
                                </p:cTn>
                              </p:par>
                              <p:par>
                                <p:cTn id="145" presetID="7" presetClass="emph" presetSubtype="2" fill="hold" nodeType="withEffect">
                                  <p:stCondLst>
                                    <p:cond delay="0"/>
                                  </p:stCondLst>
                                  <p:childTnLst>
                                    <p:animClr clrSpc="rgb" dir="cw">
                                      <p:cBhvr>
                                        <p:cTn id="146" dur="1000" fill="hold"/>
                                        <p:tgtEl>
                                          <p:spTgt spid="13"/>
                                        </p:tgtEl>
                                        <p:attrNameLst>
                                          <p:attrName>stroke.color</p:attrName>
                                        </p:attrNameLst>
                                      </p:cBhvr>
                                      <p:to>
                                        <a:srgbClr val="33CC33"/>
                                      </p:to>
                                    </p:animClr>
                                    <p:set>
                                      <p:cBhvr>
                                        <p:cTn id="147" dur="1000" fill="hold"/>
                                        <p:tgtEl>
                                          <p:spTgt spid="13"/>
                                        </p:tgtEl>
                                        <p:attrNameLst>
                                          <p:attrName>stroke.on</p:attrName>
                                        </p:attrNameLst>
                                      </p:cBhvr>
                                      <p:to>
                                        <p:strVal val="true"/>
                                      </p:to>
                                    </p:set>
                                  </p:childTnLst>
                                </p:cTn>
                              </p:par>
                              <p:par>
                                <p:cTn id="148" presetID="7" presetClass="emph" presetSubtype="2" fill="hold" nodeType="withEffect">
                                  <p:stCondLst>
                                    <p:cond delay="0"/>
                                  </p:stCondLst>
                                  <p:childTnLst>
                                    <p:animClr clrSpc="rgb" dir="cw">
                                      <p:cBhvr>
                                        <p:cTn id="149" dur="1000" fill="hold"/>
                                        <p:tgtEl>
                                          <p:spTgt spid="95"/>
                                        </p:tgtEl>
                                        <p:attrNameLst>
                                          <p:attrName>stroke.color</p:attrName>
                                        </p:attrNameLst>
                                      </p:cBhvr>
                                      <p:to>
                                        <a:srgbClr val="33CC33"/>
                                      </p:to>
                                    </p:animClr>
                                    <p:set>
                                      <p:cBhvr>
                                        <p:cTn id="150" dur="1000" fill="hold"/>
                                        <p:tgtEl>
                                          <p:spTgt spid="95"/>
                                        </p:tgtEl>
                                        <p:attrNameLst>
                                          <p:attrName>stroke.on</p:attrName>
                                        </p:attrNameLst>
                                      </p:cBhvr>
                                      <p:to>
                                        <p:strVal val="true"/>
                                      </p:to>
                                    </p:set>
                                  </p:childTnLst>
                                </p:cTn>
                              </p:par>
                              <p:par>
                                <p:cTn id="151" presetID="7" presetClass="emph" presetSubtype="2" fill="hold" nodeType="withEffect">
                                  <p:stCondLst>
                                    <p:cond delay="0"/>
                                  </p:stCondLst>
                                  <p:childTnLst>
                                    <p:animClr clrSpc="rgb" dir="cw">
                                      <p:cBhvr>
                                        <p:cTn id="152" dur="1000" fill="hold"/>
                                        <p:tgtEl>
                                          <p:spTgt spid="96"/>
                                        </p:tgtEl>
                                        <p:attrNameLst>
                                          <p:attrName>stroke.color</p:attrName>
                                        </p:attrNameLst>
                                      </p:cBhvr>
                                      <p:to>
                                        <a:srgbClr val="33CC33"/>
                                      </p:to>
                                    </p:animClr>
                                    <p:set>
                                      <p:cBhvr>
                                        <p:cTn id="153" dur="1000" fill="hold"/>
                                        <p:tgtEl>
                                          <p:spTgt spid="96"/>
                                        </p:tgtEl>
                                        <p:attrNameLst>
                                          <p:attrName>stroke.on</p:attrName>
                                        </p:attrNameLst>
                                      </p:cBhvr>
                                      <p:to>
                                        <p:strVal val="true"/>
                                      </p:to>
                                    </p:set>
                                  </p:childTnLst>
                                </p:cTn>
                              </p:par>
                              <p:par>
                                <p:cTn id="154" presetID="7" presetClass="emph" presetSubtype="2" fill="hold" nodeType="withEffect">
                                  <p:stCondLst>
                                    <p:cond delay="0"/>
                                  </p:stCondLst>
                                  <p:childTnLst>
                                    <p:animClr clrSpc="rgb" dir="cw">
                                      <p:cBhvr>
                                        <p:cTn id="155" dur="1000" fill="hold"/>
                                        <p:tgtEl>
                                          <p:spTgt spid="93"/>
                                        </p:tgtEl>
                                        <p:attrNameLst>
                                          <p:attrName>stroke.color</p:attrName>
                                        </p:attrNameLst>
                                      </p:cBhvr>
                                      <p:to>
                                        <a:srgbClr val="33CC33"/>
                                      </p:to>
                                    </p:animClr>
                                    <p:set>
                                      <p:cBhvr>
                                        <p:cTn id="156" dur="1000" fill="hold"/>
                                        <p:tgtEl>
                                          <p:spTgt spid="93"/>
                                        </p:tgtEl>
                                        <p:attrNameLst>
                                          <p:attrName>stroke.on</p:attrName>
                                        </p:attrNameLst>
                                      </p:cBhvr>
                                      <p:to>
                                        <p:strVal val="true"/>
                                      </p:to>
                                    </p:set>
                                  </p:childTnLst>
                                </p:cTn>
                              </p:par>
                              <p:par>
                                <p:cTn id="157" presetID="7" presetClass="emph" presetSubtype="2" fill="hold" nodeType="withEffect">
                                  <p:stCondLst>
                                    <p:cond delay="0"/>
                                  </p:stCondLst>
                                  <p:childTnLst>
                                    <p:animClr clrSpc="rgb" dir="cw">
                                      <p:cBhvr>
                                        <p:cTn id="158" dur="1000" fill="hold"/>
                                        <p:tgtEl>
                                          <p:spTgt spid="94"/>
                                        </p:tgtEl>
                                        <p:attrNameLst>
                                          <p:attrName>stroke.color</p:attrName>
                                        </p:attrNameLst>
                                      </p:cBhvr>
                                      <p:to>
                                        <a:srgbClr val="33CC33"/>
                                      </p:to>
                                    </p:animClr>
                                    <p:set>
                                      <p:cBhvr>
                                        <p:cTn id="159" dur="1000" fill="hold"/>
                                        <p:tgtEl>
                                          <p:spTgt spid="94"/>
                                        </p:tgtEl>
                                        <p:attrNameLst>
                                          <p:attrName>stroke.on</p:attrName>
                                        </p:attrNameLst>
                                      </p:cBhvr>
                                      <p:to>
                                        <p:strVal val="true"/>
                                      </p:to>
                                    </p:set>
                                  </p:childTnLst>
                                </p:cTn>
                              </p:par>
                              <p:par>
                                <p:cTn id="160" presetID="7" presetClass="emph" presetSubtype="2" fill="hold" nodeType="withEffect">
                                  <p:stCondLst>
                                    <p:cond delay="0"/>
                                  </p:stCondLst>
                                  <p:childTnLst>
                                    <p:animClr clrSpc="rgb" dir="cw">
                                      <p:cBhvr>
                                        <p:cTn id="161" dur="1000" fill="hold"/>
                                        <p:tgtEl>
                                          <p:spTgt spid="89"/>
                                        </p:tgtEl>
                                        <p:attrNameLst>
                                          <p:attrName>stroke.color</p:attrName>
                                        </p:attrNameLst>
                                      </p:cBhvr>
                                      <p:to>
                                        <a:srgbClr val="33CC33"/>
                                      </p:to>
                                    </p:animClr>
                                    <p:set>
                                      <p:cBhvr>
                                        <p:cTn id="162" dur="1000" fill="hold"/>
                                        <p:tgtEl>
                                          <p:spTgt spid="89"/>
                                        </p:tgtEl>
                                        <p:attrNameLst>
                                          <p:attrName>stroke.on</p:attrName>
                                        </p:attrNameLst>
                                      </p:cBhvr>
                                      <p:to>
                                        <p:strVal val="true"/>
                                      </p:to>
                                    </p:set>
                                  </p:childTnLst>
                                </p:cTn>
                              </p:par>
                              <p:par>
                                <p:cTn id="163" presetID="7" presetClass="emph" presetSubtype="2" fill="hold" nodeType="withEffect">
                                  <p:stCondLst>
                                    <p:cond delay="0"/>
                                  </p:stCondLst>
                                  <p:childTnLst>
                                    <p:animClr clrSpc="rgb" dir="cw">
                                      <p:cBhvr>
                                        <p:cTn id="164" dur="1000" fill="hold"/>
                                        <p:tgtEl>
                                          <p:spTgt spid="90"/>
                                        </p:tgtEl>
                                        <p:attrNameLst>
                                          <p:attrName>stroke.color</p:attrName>
                                        </p:attrNameLst>
                                      </p:cBhvr>
                                      <p:to>
                                        <a:srgbClr val="33CC33"/>
                                      </p:to>
                                    </p:animClr>
                                    <p:set>
                                      <p:cBhvr>
                                        <p:cTn id="165" dur="1000" fill="hold"/>
                                        <p:tgtEl>
                                          <p:spTgt spid="90"/>
                                        </p:tgtEl>
                                        <p:attrNameLst>
                                          <p:attrName>stroke.on</p:attrName>
                                        </p:attrNameLst>
                                      </p:cBhvr>
                                      <p:to>
                                        <p:strVal val="true"/>
                                      </p:to>
                                    </p:set>
                                  </p:childTnLst>
                                </p:cTn>
                              </p:par>
                              <p:par>
                                <p:cTn id="166" presetID="7" presetClass="emph" presetSubtype="2" fill="hold" nodeType="withEffect">
                                  <p:stCondLst>
                                    <p:cond delay="0"/>
                                  </p:stCondLst>
                                  <p:childTnLst>
                                    <p:animClr clrSpc="rgb" dir="cw">
                                      <p:cBhvr>
                                        <p:cTn id="167" dur="1000" fill="hold"/>
                                        <p:tgtEl>
                                          <p:spTgt spid="87"/>
                                        </p:tgtEl>
                                        <p:attrNameLst>
                                          <p:attrName>stroke.color</p:attrName>
                                        </p:attrNameLst>
                                      </p:cBhvr>
                                      <p:to>
                                        <a:srgbClr val="33CC33"/>
                                      </p:to>
                                    </p:animClr>
                                    <p:set>
                                      <p:cBhvr>
                                        <p:cTn id="168" dur="1000" fill="hold"/>
                                        <p:tgtEl>
                                          <p:spTgt spid="87"/>
                                        </p:tgtEl>
                                        <p:attrNameLst>
                                          <p:attrName>stroke.on</p:attrName>
                                        </p:attrNameLst>
                                      </p:cBhvr>
                                      <p:to>
                                        <p:strVal val="true"/>
                                      </p:to>
                                    </p:set>
                                  </p:childTnLst>
                                </p:cTn>
                              </p:par>
                              <p:par>
                                <p:cTn id="169" presetID="7" presetClass="emph" presetSubtype="2" fill="hold" nodeType="withEffect">
                                  <p:stCondLst>
                                    <p:cond delay="0"/>
                                  </p:stCondLst>
                                  <p:childTnLst>
                                    <p:animClr clrSpc="rgb" dir="cw">
                                      <p:cBhvr>
                                        <p:cTn id="170" dur="1000" fill="hold"/>
                                        <p:tgtEl>
                                          <p:spTgt spid="88"/>
                                        </p:tgtEl>
                                        <p:attrNameLst>
                                          <p:attrName>stroke.color</p:attrName>
                                        </p:attrNameLst>
                                      </p:cBhvr>
                                      <p:to>
                                        <a:srgbClr val="33CC33"/>
                                      </p:to>
                                    </p:animClr>
                                    <p:set>
                                      <p:cBhvr>
                                        <p:cTn id="171" dur="1000" fill="hold"/>
                                        <p:tgtEl>
                                          <p:spTgt spid="88"/>
                                        </p:tgtEl>
                                        <p:attrNameLst>
                                          <p:attrName>stroke.on</p:attrName>
                                        </p:attrNameLst>
                                      </p:cBhvr>
                                      <p:to>
                                        <p:strVal val="true"/>
                                      </p:to>
                                    </p:set>
                                  </p:childTnLst>
                                </p:cTn>
                              </p:par>
                              <p:par>
                                <p:cTn id="172" presetID="7" presetClass="emph" presetSubtype="2" fill="hold" nodeType="withEffect">
                                  <p:stCondLst>
                                    <p:cond delay="0"/>
                                  </p:stCondLst>
                                  <p:childTnLst>
                                    <p:animClr clrSpc="rgb" dir="cw">
                                      <p:cBhvr>
                                        <p:cTn id="173" dur="1000" fill="hold"/>
                                        <p:tgtEl>
                                          <p:spTgt spid="83"/>
                                        </p:tgtEl>
                                        <p:attrNameLst>
                                          <p:attrName>stroke.color</p:attrName>
                                        </p:attrNameLst>
                                      </p:cBhvr>
                                      <p:to>
                                        <a:srgbClr val="33CC33"/>
                                      </p:to>
                                    </p:animClr>
                                    <p:set>
                                      <p:cBhvr>
                                        <p:cTn id="174" dur="1000" fill="hold"/>
                                        <p:tgtEl>
                                          <p:spTgt spid="83"/>
                                        </p:tgtEl>
                                        <p:attrNameLst>
                                          <p:attrName>stroke.on</p:attrName>
                                        </p:attrNameLst>
                                      </p:cBhvr>
                                      <p:to>
                                        <p:strVal val="true"/>
                                      </p:to>
                                    </p:set>
                                  </p:childTnLst>
                                </p:cTn>
                              </p:par>
                              <p:par>
                                <p:cTn id="175" presetID="7" presetClass="emph" presetSubtype="2" fill="hold" nodeType="withEffect">
                                  <p:stCondLst>
                                    <p:cond delay="0"/>
                                  </p:stCondLst>
                                  <p:childTnLst>
                                    <p:animClr clrSpc="rgb" dir="cw">
                                      <p:cBhvr>
                                        <p:cTn id="176" dur="1000" fill="hold"/>
                                        <p:tgtEl>
                                          <p:spTgt spid="84"/>
                                        </p:tgtEl>
                                        <p:attrNameLst>
                                          <p:attrName>stroke.color</p:attrName>
                                        </p:attrNameLst>
                                      </p:cBhvr>
                                      <p:to>
                                        <a:srgbClr val="33CC33"/>
                                      </p:to>
                                    </p:animClr>
                                    <p:set>
                                      <p:cBhvr>
                                        <p:cTn id="177" dur="1000" fill="hold"/>
                                        <p:tgtEl>
                                          <p:spTgt spid="84"/>
                                        </p:tgtEl>
                                        <p:attrNameLst>
                                          <p:attrName>stroke.on</p:attrName>
                                        </p:attrNameLst>
                                      </p:cBhvr>
                                      <p:to>
                                        <p:strVal val="true"/>
                                      </p:to>
                                    </p:set>
                                  </p:childTnLst>
                                </p:cTn>
                              </p:par>
                              <p:par>
                                <p:cTn id="178" presetID="7" presetClass="emph" presetSubtype="2" fill="hold" nodeType="withEffect">
                                  <p:stCondLst>
                                    <p:cond delay="0"/>
                                  </p:stCondLst>
                                  <p:childTnLst>
                                    <p:animClr clrSpc="rgb" dir="cw">
                                      <p:cBhvr>
                                        <p:cTn id="179" dur="1000" fill="hold"/>
                                        <p:tgtEl>
                                          <p:spTgt spid="81"/>
                                        </p:tgtEl>
                                        <p:attrNameLst>
                                          <p:attrName>stroke.color</p:attrName>
                                        </p:attrNameLst>
                                      </p:cBhvr>
                                      <p:to>
                                        <a:srgbClr val="33CC33"/>
                                      </p:to>
                                    </p:animClr>
                                    <p:set>
                                      <p:cBhvr>
                                        <p:cTn id="180" dur="1000" fill="hold"/>
                                        <p:tgtEl>
                                          <p:spTgt spid="81"/>
                                        </p:tgtEl>
                                        <p:attrNameLst>
                                          <p:attrName>stroke.on</p:attrName>
                                        </p:attrNameLst>
                                      </p:cBhvr>
                                      <p:to>
                                        <p:strVal val="true"/>
                                      </p:to>
                                    </p:set>
                                  </p:childTnLst>
                                </p:cTn>
                              </p:par>
                              <p:par>
                                <p:cTn id="181" presetID="7" presetClass="emph" presetSubtype="2" fill="hold" nodeType="withEffect">
                                  <p:stCondLst>
                                    <p:cond delay="0"/>
                                  </p:stCondLst>
                                  <p:childTnLst>
                                    <p:animClr clrSpc="rgb" dir="cw">
                                      <p:cBhvr>
                                        <p:cTn id="182" dur="1000" fill="hold"/>
                                        <p:tgtEl>
                                          <p:spTgt spid="82"/>
                                        </p:tgtEl>
                                        <p:attrNameLst>
                                          <p:attrName>stroke.color</p:attrName>
                                        </p:attrNameLst>
                                      </p:cBhvr>
                                      <p:to>
                                        <a:srgbClr val="33CC33"/>
                                      </p:to>
                                    </p:animClr>
                                    <p:set>
                                      <p:cBhvr>
                                        <p:cTn id="183" dur="1000" fill="hold"/>
                                        <p:tgtEl>
                                          <p:spTgt spid="82"/>
                                        </p:tgtEl>
                                        <p:attrNameLst>
                                          <p:attrName>stroke.on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57">
                                            <p:txEl>
                                              <p:pRg st="0" end="0"/>
                                            </p:txEl>
                                          </p:spTgt>
                                        </p:tgtEl>
                                        <p:attrNameLst>
                                          <p:attrName>style.visibility</p:attrName>
                                        </p:attrNameLst>
                                      </p:cBhvr>
                                      <p:to>
                                        <p:strVal val="visible"/>
                                      </p:to>
                                    </p:set>
                                  </p:childTnLst>
                                </p:cTn>
                              </p:par>
                              <p:par>
                                <p:cTn id="188" presetID="7" presetClass="emph" presetSubtype="2" fill="hold" nodeType="withEffect">
                                  <p:stCondLst>
                                    <p:cond delay="0"/>
                                  </p:stCondLst>
                                  <p:childTnLst>
                                    <p:animClr clrSpc="rgb" dir="cw">
                                      <p:cBhvr>
                                        <p:cTn id="189" dur="500" fill="hold"/>
                                        <p:tgtEl>
                                          <p:spTgt spid="42"/>
                                        </p:tgtEl>
                                        <p:attrNameLst>
                                          <p:attrName>stroke.color</p:attrName>
                                        </p:attrNameLst>
                                      </p:cBhvr>
                                      <p:to>
                                        <a:srgbClr val="FF0000"/>
                                      </p:to>
                                    </p:animClr>
                                    <p:set>
                                      <p:cBhvr>
                                        <p:cTn id="190" dur="500" fill="hold"/>
                                        <p:tgtEl>
                                          <p:spTgt spid="42"/>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43"/>
                                        </p:tgtEl>
                                        <p:attrNameLst>
                                          <p:attrName>stroke.color</p:attrName>
                                        </p:attrNameLst>
                                      </p:cBhvr>
                                      <p:to>
                                        <a:srgbClr val="FF0000"/>
                                      </p:to>
                                    </p:animClr>
                                    <p:set>
                                      <p:cBhvr>
                                        <p:cTn id="193" dur="500" fill="hold"/>
                                        <p:tgtEl>
                                          <p:spTgt spid="43"/>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40"/>
                                        </p:tgtEl>
                                        <p:attrNameLst>
                                          <p:attrName>stroke.color</p:attrName>
                                        </p:attrNameLst>
                                      </p:cBhvr>
                                      <p:to>
                                        <a:srgbClr val="FF0000"/>
                                      </p:to>
                                    </p:animClr>
                                    <p:set>
                                      <p:cBhvr>
                                        <p:cTn id="196" dur="500" fill="hold"/>
                                        <p:tgtEl>
                                          <p:spTgt spid="40"/>
                                        </p:tgtEl>
                                        <p:attrNameLst>
                                          <p:attrName>stroke.on</p:attrName>
                                        </p:attrNameLst>
                                      </p:cBhvr>
                                      <p:to>
                                        <p:strVal val="true"/>
                                      </p:to>
                                    </p:set>
                                  </p:childTnLst>
                                </p:cTn>
                              </p:par>
                              <p:par>
                                <p:cTn id="197" presetID="7" presetClass="emph" presetSubtype="2" fill="hold" nodeType="withEffect">
                                  <p:stCondLst>
                                    <p:cond delay="0"/>
                                  </p:stCondLst>
                                  <p:childTnLst>
                                    <p:animClr clrSpc="rgb" dir="cw">
                                      <p:cBhvr>
                                        <p:cTn id="198" dur="500" fill="hold"/>
                                        <p:tgtEl>
                                          <p:spTgt spid="41"/>
                                        </p:tgtEl>
                                        <p:attrNameLst>
                                          <p:attrName>stroke.color</p:attrName>
                                        </p:attrNameLst>
                                      </p:cBhvr>
                                      <p:to>
                                        <a:srgbClr val="FF0000"/>
                                      </p:to>
                                    </p:animClr>
                                    <p:set>
                                      <p:cBhvr>
                                        <p:cTn id="199" dur="500" fill="hold"/>
                                        <p:tgtEl>
                                          <p:spTgt spid="41"/>
                                        </p:tgtEl>
                                        <p:attrNameLst>
                                          <p:attrName>stroke.on</p:attrName>
                                        </p:attrNameLst>
                                      </p:cBhvr>
                                      <p:to>
                                        <p:strVal val="true"/>
                                      </p:to>
                                    </p:set>
                                  </p:childTnLst>
                                </p:cTn>
                              </p:par>
                              <p:par>
                                <p:cTn id="200" presetID="7" presetClass="emph" presetSubtype="2" fill="hold" nodeType="withEffect">
                                  <p:stCondLst>
                                    <p:cond delay="0"/>
                                  </p:stCondLst>
                                  <p:childTnLst>
                                    <p:animClr clrSpc="rgb" dir="cw">
                                      <p:cBhvr>
                                        <p:cTn id="201" dur="500" fill="hold"/>
                                        <p:tgtEl>
                                          <p:spTgt spid="36"/>
                                        </p:tgtEl>
                                        <p:attrNameLst>
                                          <p:attrName>stroke.color</p:attrName>
                                        </p:attrNameLst>
                                      </p:cBhvr>
                                      <p:to>
                                        <a:srgbClr val="FF0000"/>
                                      </p:to>
                                    </p:animClr>
                                    <p:set>
                                      <p:cBhvr>
                                        <p:cTn id="202" dur="500" fill="hold"/>
                                        <p:tgtEl>
                                          <p:spTgt spid="36"/>
                                        </p:tgtEl>
                                        <p:attrNameLst>
                                          <p:attrName>stroke.on</p:attrName>
                                        </p:attrNameLst>
                                      </p:cBhvr>
                                      <p:to>
                                        <p:strVal val="true"/>
                                      </p:to>
                                    </p:set>
                                  </p:childTnLst>
                                </p:cTn>
                              </p:par>
                              <p:par>
                                <p:cTn id="203" presetID="7" presetClass="emph" presetSubtype="2" fill="hold" nodeType="withEffect">
                                  <p:stCondLst>
                                    <p:cond delay="0"/>
                                  </p:stCondLst>
                                  <p:childTnLst>
                                    <p:animClr clrSpc="rgb" dir="cw">
                                      <p:cBhvr>
                                        <p:cTn id="204" dur="500" fill="hold"/>
                                        <p:tgtEl>
                                          <p:spTgt spid="37"/>
                                        </p:tgtEl>
                                        <p:attrNameLst>
                                          <p:attrName>stroke.color</p:attrName>
                                        </p:attrNameLst>
                                      </p:cBhvr>
                                      <p:to>
                                        <a:srgbClr val="FF0000"/>
                                      </p:to>
                                    </p:animClr>
                                    <p:set>
                                      <p:cBhvr>
                                        <p:cTn id="205" dur="500" fill="hold"/>
                                        <p:tgtEl>
                                          <p:spTgt spid="37"/>
                                        </p:tgtEl>
                                        <p:attrNameLst>
                                          <p:attrName>stroke.on</p:attrName>
                                        </p:attrNameLst>
                                      </p:cBhvr>
                                      <p:to>
                                        <p:strVal val="true"/>
                                      </p:to>
                                    </p:set>
                                  </p:childTnLst>
                                </p:cTn>
                              </p:par>
                              <p:par>
                                <p:cTn id="206" presetID="7" presetClass="emph" presetSubtype="2" fill="hold" nodeType="withEffect">
                                  <p:stCondLst>
                                    <p:cond delay="0"/>
                                  </p:stCondLst>
                                  <p:childTnLst>
                                    <p:animClr clrSpc="rgb" dir="cw">
                                      <p:cBhvr>
                                        <p:cTn id="207" dur="500" fill="hold"/>
                                        <p:tgtEl>
                                          <p:spTgt spid="34"/>
                                        </p:tgtEl>
                                        <p:attrNameLst>
                                          <p:attrName>stroke.color</p:attrName>
                                        </p:attrNameLst>
                                      </p:cBhvr>
                                      <p:to>
                                        <a:srgbClr val="FF0000"/>
                                      </p:to>
                                    </p:animClr>
                                    <p:set>
                                      <p:cBhvr>
                                        <p:cTn id="208" dur="500" fill="hold"/>
                                        <p:tgtEl>
                                          <p:spTgt spid="34"/>
                                        </p:tgtEl>
                                        <p:attrNameLst>
                                          <p:attrName>stroke.on</p:attrName>
                                        </p:attrNameLst>
                                      </p:cBhvr>
                                      <p:to>
                                        <p:strVal val="true"/>
                                      </p:to>
                                    </p:set>
                                  </p:childTnLst>
                                </p:cTn>
                              </p:par>
                              <p:par>
                                <p:cTn id="209" presetID="7" presetClass="emph" presetSubtype="2" fill="hold" nodeType="withEffect">
                                  <p:stCondLst>
                                    <p:cond delay="0"/>
                                  </p:stCondLst>
                                  <p:childTnLst>
                                    <p:animClr clrSpc="rgb" dir="cw">
                                      <p:cBhvr>
                                        <p:cTn id="210" dur="500" fill="hold"/>
                                        <p:tgtEl>
                                          <p:spTgt spid="35"/>
                                        </p:tgtEl>
                                        <p:attrNameLst>
                                          <p:attrName>stroke.color</p:attrName>
                                        </p:attrNameLst>
                                      </p:cBhvr>
                                      <p:to>
                                        <a:srgbClr val="FF0000"/>
                                      </p:to>
                                    </p:animClr>
                                    <p:set>
                                      <p:cBhvr>
                                        <p:cTn id="211" dur="500" fill="hold"/>
                                        <p:tgtEl>
                                          <p:spTgt spid="35"/>
                                        </p:tgtEl>
                                        <p:attrNameLst>
                                          <p:attrName>stroke.on</p:attrName>
                                        </p:attrNameLst>
                                      </p:cBhvr>
                                      <p:to>
                                        <p:strVal val="true"/>
                                      </p:to>
                                    </p:set>
                                  </p:childTnLst>
                                </p:cTn>
                              </p:par>
                              <p:par>
                                <p:cTn id="212" presetID="7" presetClass="emph" presetSubtype="2" fill="hold" nodeType="withEffect">
                                  <p:stCondLst>
                                    <p:cond delay="0"/>
                                  </p:stCondLst>
                                  <p:childTnLst>
                                    <p:animClr clrSpc="rgb" dir="cw">
                                      <p:cBhvr>
                                        <p:cTn id="213" dur="500" fill="hold"/>
                                        <p:tgtEl>
                                          <p:spTgt spid="28"/>
                                        </p:tgtEl>
                                        <p:attrNameLst>
                                          <p:attrName>stroke.color</p:attrName>
                                        </p:attrNameLst>
                                      </p:cBhvr>
                                      <p:to>
                                        <a:srgbClr val="FF0000"/>
                                      </p:to>
                                    </p:animClr>
                                    <p:set>
                                      <p:cBhvr>
                                        <p:cTn id="214" dur="500" fill="hold"/>
                                        <p:tgtEl>
                                          <p:spTgt spid="28"/>
                                        </p:tgtEl>
                                        <p:attrNameLst>
                                          <p:attrName>stroke.on</p:attrName>
                                        </p:attrNameLst>
                                      </p:cBhvr>
                                      <p:to>
                                        <p:strVal val="true"/>
                                      </p:to>
                                    </p:set>
                                  </p:childTnLst>
                                </p:cTn>
                              </p:par>
                              <p:par>
                                <p:cTn id="215" presetID="7" presetClass="emph" presetSubtype="2" fill="hold" nodeType="withEffect">
                                  <p:stCondLst>
                                    <p:cond delay="0"/>
                                  </p:stCondLst>
                                  <p:childTnLst>
                                    <p:animClr clrSpc="rgb" dir="cw">
                                      <p:cBhvr>
                                        <p:cTn id="216" dur="500" fill="hold"/>
                                        <p:tgtEl>
                                          <p:spTgt spid="29"/>
                                        </p:tgtEl>
                                        <p:attrNameLst>
                                          <p:attrName>stroke.color</p:attrName>
                                        </p:attrNameLst>
                                      </p:cBhvr>
                                      <p:to>
                                        <a:srgbClr val="FF0000"/>
                                      </p:to>
                                    </p:animClr>
                                    <p:set>
                                      <p:cBhvr>
                                        <p:cTn id="217" dur="500" fill="hold"/>
                                        <p:tgtEl>
                                          <p:spTgt spid="29"/>
                                        </p:tgtEl>
                                        <p:attrNameLst>
                                          <p:attrName>stroke.on</p:attrName>
                                        </p:attrNameLst>
                                      </p:cBhvr>
                                      <p:to>
                                        <p:strVal val="true"/>
                                      </p:to>
                                    </p:set>
                                  </p:childTnLst>
                                </p:cTn>
                              </p:par>
                              <p:par>
                                <p:cTn id="218" presetID="7" presetClass="emph" presetSubtype="2" fill="hold" nodeType="withEffect">
                                  <p:stCondLst>
                                    <p:cond delay="0"/>
                                  </p:stCondLst>
                                  <p:childTnLst>
                                    <p:animClr clrSpc="rgb" dir="cw">
                                      <p:cBhvr>
                                        <p:cTn id="219" dur="500" fill="hold"/>
                                        <p:tgtEl>
                                          <p:spTgt spid="26"/>
                                        </p:tgtEl>
                                        <p:attrNameLst>
                                          <p:attrName>stroke.color</p:attrName>
                                        </p:attrNameLst>
                                      </p:cBhvr>
                                      <p:to>
                                        <a:srgbClr val="FF0000"/>
                                      </p:to>
                                    </p:animClr>
                                    <p:set>
                                      <p:cBhvr>
                                        <p:cTn id="220" dur="500" fill="hold"/>
                                        <p:tgtEl>
                                          <p:spTgt spid="26"/>
                                        </p:tgtEl>
                                        <p:attrNameLst>
                                          <p:attrName>stroke.on</p:attrName>
                                        </p:attrNameLst>
                                      </p:cBhvr>
                                      <p:to>
                                        <p:strVal val="true"/>
                                      </p:to>
                                    </p:set>
                                  </p:childTnLst>
                                </p:cTn>
                              </p:par>
                              <p:par>
                                <p:cTn id="221" presetID="7" presetClass="emph" presetSubtype="2" fill="hold" nodeType="withEffect">
                                  <p:stCondLst>
                                    <p:cond delay="0"/>
                                  </p:stCondLst>
                                  <p:childTnLst>
                                    <p:animClr clrSpc="rgb" dir="cw">
                                      <p:cBhvr>
                                        <p:cTn id="222" dur="500" fill="hold"/>
                                        <p:tgtEl>
                                          <p:spTgt spid="27"/>
                                        </p:tgtEl>
                                        <p:attrNameLst>
                                          <p:attrName>stroke.color</p:attrName>
                                        </p:attrNameLst>
                                      </p:cBhvr>
                                      <p:to>
                                        <a:srgbClr val="FF0000"/>
                                      </p:to>
                                    </p:animClr>
                                    <p:set>
                                      <p:cBhvr>
                                        <p:cTn id="223" dur="500" fill="hold"/>
                                        <p:tgtEl>
                                          <p:spTgt spid="27"/>
                                        </p:tgtEl>
                                        <p:attrNameLst>
                                          <p:attrName>stroke.on</p:attrName>
                                        </p:attrNameLst>
                                      </p:cBhvr>
                                      <p:to>
                                        <p:strVal val="true"/>
                                      </p:to>
                                    </p:set>
                                  </p:childTnLst>
                                </p:cTn>
                              </p:par>
                              <p:par>
                                <p:cTn id="224" presetID="7" presetClass="emph" presetSubtype="2" fill="hold" nodeType="withEffect">
                                  <p:stCondLst>
                                    <p:cond delay="0"/>
                                  </p:stCondLst>
                                  <p:childTnLst>
                                    <p:animClr clrSpc="rgb" dir="cw">
                                      <p:cBhvr>
                                        <p:cTn id="225" dur="500" fill="hold"/>
                                        <p:tgtEl>
                                          <p:spTgt spid="22"/>
                                        </p:tgtEl>
                                        <p:attrNameLst>
                                          <p:attrName>stroke.color</p:attrName>
                                        </p:attrNameLst>
                                      </p:cBhvr>
                                      <p:to>
                                        <a:srgbClr val="FF0000"/>
                                      </p:to>
                                    </p:animClr>
                                    <p:set>
                                      <p:cBhvr>
                                        <p:cTn id="226" dur="500" fill="hold"/>
                                        <p:tgtEl>
                                          <p:spTgt spid="22"/>
                                        </p:tgtEl>
                                        <p:attrNameLst>
                                          <p:attrName>stroke.on</p:attrName>
                                        </p:attrNameLst>
                                      </p:cBhvr>
                                      <p:to>
                                        <p:strVal val="true"/>
                                      </p:to>
                                    </p:set>
                                  </p:childTnLst>
                                </p:cTn>
                              </p:par>
                              <p:par>
                                <p:cTn id="227" presetID="7" presetClass="emph" presetSubtype="2" fill="hold" nodeType="withEffect">
                                  <p:stCondLst>
                                    <p:cond delay="0"/>
                                  </p:stCondLst>
                                  <p:childTnLst>
                                    <p:animClr clrSpc="rgb" dir="cw">
                                      <p:cBhvr>
                                        <p:cTn id="228" dur="500" fill="hold"/>
                                        <p:tgtEl>
                                          <p:spTgt spid="23"/>
                                        </p:tgtEl>
                                        <p:attrNameLst>
                                          <p:attrName>stroke.color</p:attrName>
                                        </p:attrNameLst>
                                      </p:cBhvr>
                                      <p:to>
                                        <a:srgbClr val="FF0000"/>
                                      </p:to>
                                    </p:animClr>
                                    <p:set>
                                      <p:cBhvr>
                                        <p:cTn id="229" dur="500" fill="hold"/>
                                        <p:tgtEl>
                                          <p:spTgt spid="23"/>
                                        </p:tgtEl>
                                        <p:attrNameLst>
                                          <p:attrName>stroke.on</p:attrName>
                                        </p:attrNameLst>
                                      </p:cBhvr>
                                      <p:to>
                                        <p:strVal val="true"/>
                                      </p:to>
                                    </p:set>
                                  </p:childTnLst>
                                </p:cTn>
                              </p:par>
                              <p:par>
                                <p:cTn id="230" presetID="7" presetClass="emph" presetSubtype="2" fill="hold" nodeType="withEffect">
                                  <p:stCondLst>
                                    <p:cond delay="0"/>
                                  </p:stCondLst>
                                  <p:childTnLst>
                                    <p:animClr clrSpc="rgb" dir="cw">
                                      <p:cBhvr>
                                        <p:cTn id="231" dur="500" fill="hold"/>
                                        <p:tgtEl>
                                          <p:spTgt spid="20"/>
                                        </p:tgtEl>
                                        <p:attrNameLst>
                                          <p:attrName>stroke.color</p:attrName>
                                        </p:attrNameLst>
                                      </p:cBhvr>
                                      <p:to>
                                        <a:srgbClr val="FF0000"/>
                                      </p:to>
                                    </p:animClr>
                                    <p:set>
                                      <p:cBhvr>
                                        <p:cTn id="232" dur="500" fill="hold"/>
                                        <p:tgtEl>
                                          <p:spTgt spid="20"/>
                                        </p:tgtEl>
                                        <p:attrNameLst>
                                          <p:attrName>stroke.on</p:attrName>
                                        </p:attrNameLst>
                                      </p:cBhvr>
                                      <p:to>
                                        <p:strVal val="true"/>
                                      </p:to>
                                    </p:set>
                                  </p:childTnLst>
                                </p:cTn>
                              </p:par>
                              <p:par>
                                <p:cTn id="233" presetID="7" presetClass="emph" presetSubtype="2" fill="hold" nodeType="withEffect">
                                  <p:stCondLst>
                                    <p:cond delay="0"/>
                                  </p:stCondLst>
                                  <p:childTnLst>
                                    <p:animClr clrSpc="rgb" dir="cw">
                                      <p:cBhvr>
                                        <p:cTn id="234" dur="500" fill="hold"/>
                                        <p:tgtEl>
                                          <p:spTgt spid="21"/>
                                        </p:tgtEl>
                                        <p:attrNameLst>
                                          <p:attrName>stroke.color</p:attrName>
                                        </p:attrNameLst>
                                      </p:cBhvr>
                                      <p:to>
                                        <a:srgbClr val="FF0000"/>
                                      </p:to>
                                    </p:animClr>
                                    <p:set>
                                      <p:cBhvr>
                                        <p:cTn id="235" dur="500" fill="hold"/>
                                        <p:tgtEl>
                                          <p:spTgt spid="21"/>
                                        </p:tgtEl>
                                        <p:attrNameLst>
                                          <p:attrName>stroke.on</p:attrName>
                                        </p:attrNameLst>
                                      </p:cBhvr>
                                      <p:to>
                                        <p:strVal val="true"/>
                                      </p:to>
                                    </p:set>
                                  </p:childTnLst>
                                </p:cTn>
                              </p:par>
                              <p:par>
                                <p:cTn id="236" presetID="7" presetClass="emph" presetSubtype="2" fill="hold" nodeType="withEffect">
                                  <p:stCondLst>
                                    <p:cond delay="0"/>
                                  </p:stCondLst>
                                  <p:childTnLst>
                                    <p:animClr clrSpc="rgb" dir="cw">
                                      <p:cBhvr>
                                        <p:cTn id="237" dur="500" fill="hold"/>
                                        <p:tgtEl>
                                          <p:spTgt spid="14"/>
                                        </p:tgtEl>
                                        <p:attrNameLst>
                                          <p:attrName>stroke.color</p:attrName>
                                        </p:attrNameLst>
                                      </p:cBhvr>
                                      <p:to>
                                        <a:srgbClr val="FF0000"/>
                                      </p:to>
                                    </p:animClr>
                                    <p:set>
                                      <p:cBhvr>
                                        <p:cTn id="238" dur="500" fill="hold"/>
                                        <p:tgtEl>
                                          <p:spTgt spid="14"/>
                                        </p:tgtEl>
                                        <p:attrNameLst>
                                          <p:attrName>stroke.on</p:attrName>
                                        </p:attrNameLst>
                                      </p:cBhvr>
                                      <p:to>
                                        <p:strVal val="true"/>
                                      </p:to>
                                    </p:set>
                                  </p:childTnLst>
                                </p:cTn>
                              </p:par>
                              <p:par>
                                <p:cTn id="239" presetID="7" presetClass="emph" presetSubtype="2" fill="hold" nodeType="withEffect">
                                  <p:stCondLst>
                                    <p:cond delay="0"/>
                                  </p:stCondLst>
                                  <p:childTnLst>
                                    <p:animClr clrSpc="rgb" dir="cw">
                                      <p:cBhvr>
                                        <p:cTn id="240" dur="500" fill="hold"/>
                                        <p:tgtEl>
                                          <p:spTgt spid="15"/>
                                        </p:tgtEl>
                                        <p:attrNameLst>
                                          <p:attrName>stroke.color</p:attrName>
                                        </p:attrNameLst>
                                      </p:cBhvr>
                                      <p:to>
                                        <a:srgbClr val="FF0000"/>
                                      </p:to>
                                    </p:animClr>
                                    <p:set>
                                      <p:cBhvr>
                                        <p:cTn id="241" dur="500" fill="hold"/>
                                        <p:tgtEl>
                                          <p:spTgt spid="15"/>
                                        </p:tgtEl>
                                        <p:attrNameLst>
                                          <p:attrName>stroke.on</p:attrName>
                                        </p:attrNameLst>
                                      </p:cBhvr>
                                      <p:to>
                                        <p:strVal val="true"/>
                                      </p:to>
                                    </p:set>
                                  </p:childTnLst>
                                </p:cTn>
                              </p:par>
                              <p:par>
                                <p:cTn id="242" presetID="7" presetClass="emph" presetSubtype="2" fill="hold" nodeType="withEffect">
                                  <p:stCondLst>
                                    <p:cond delay="0"/>
                                  </p:stCondLst>
                                  <p:childTnLst>
                                    <p:animClr clrSpc="rgb" dir="cw">
                                      <p:cBhvr>
                                        <p:cTn id="243" dur="500" fill="hold"/>
                                        <p:tgtEl>
                                          <p:spTgt spid="12"/>
                                        </p:tgtEl>
                                        <p:attrNameLst>
                                          <p:attrName>stroke.color</p:attrName>
                                        </p:attrNameLst>
                                      </p:cBhvr>
                                      <p:to>
                                        <a:srgbClr val="FF0000"/>
                                      </p:to>
                                    </p:animClr>
                                    <p:set>
                                      <p:cBhvr>
                                        <p:cTn id="244" dur="500" fill="hold"/>
                                        <p:tgtEl>
                                          <p:spTgt spid="12"/>
                                        </p:tgtEl>
                                        <p:attrNameLst>
                                          <p:attrName>stroke.on</p:attrName>
                                        </p:attrNameLst>
                                      </p:cBhvr>
                                      <p:to>
                                        <p:strVal val="true"/>
                                      </p:to>
                                    </p:set>
                                  </p:childTnLst>
                                </p:cTn>
                              </p:par>
                              <p:par>
                                <p:cTn id="245" presetID="7" presetClass="emph" presetSubtype="2" fill="hold" nodeType="withEffect">
                                  <p:stCondLst>
                                    <p:cond delay="0"/>
                                  </p:stCondLst>
                                  <p:childTnLst>
                                    <p:animClr clrSpc="rgb" dir="cw">
                                      <p:cBhvr>
                                        <p:cTn id="246" dur="500" fill="hold"/>
                                        <p:tgtEl>
                                          <p:spTgt spid="13"/>
                                        </p:tgtEl>
                                        <p:attrNameLst>
                                          <p:attrName>stroke.color</p:attrName>
                                        </p:attrNameLst>
                                      </p:cBhvr>
                                      <p:to>
                                        <a:srgbClr val="FF0000"/>
                                      </p:to>
                                    </p:animClr>
                                    <p:set>
                                      <p:cBhvr>
                                        <p:cTn id="247" dur="500" fill="hold"/>
                                        <p:tgtEl>
                                          <p:spTgt spid="13"/>
                                        </p:tgtEl>
                                        <p:attrNameLst>
                                          <p:attrName>stroke.on</p:attrName>
                                        </p:attrNameLst>
                                      </p:cBhvr>
                                      <p:to>
                                        <p:strVal val="true"/>
                                      </p:to>
                                    </p:set>
                                  </p:childTnLst>
                                </p:cTn>
                              </p:par>
                              <p:par>
                                <p:cTn id="248" presetID="7" presetClass="emph" presetSubtype="2" fill="hold" nodeType="withEffect">
                                  <p:stCondLst>
                                    <p:cond delay="0"/>
                                  </p:stCondLst>
                                  <p:childTnLst>
                                    <p:animClr clrSpc="rgb" dir="cw">
                                      <p:cBhvr>
                                        <p:cTn id="249" dur="500" fill="hold"/>
                                        <p:tgtEl>
                                          <p:spTgt spid="95"/>
                                        </p:tgtEl>
                                        <p:attrNameLst>
                                          <p:attrName>stroke.color</p:attrName>
                                        </p:attrNameLst>
                                      </p:cBhvr>
                                      <p:to>
                                        <a:srgbClr val="FF0000"/>
                                      </p:to>
                                    </p:animClr>
                                    <p:set>
                                      <p:cBhvr>
                                        <p:cTn id="250" dur="500" fill="hold"/>
                                        <p:tgtEl>
                                          <p:spTgt spid="95"/>
                                        </p:tgtEl>
                                        <p:attrNameLst>
                                          <p:attrName>stroke.on</p:attrName>
                                        </p:attrNameLst>
                                      </p:cBhvr>
                                      <p:to>
                                        <p:strVal val="true"/>
                                      </p:to>
                                    </p:set>
                                  </p:childTnLst>
                                </p:cTn>
                              </p:par>
                              <p:par>
                                <p:cTn id="251" presetID="7" presetClass="emph" presetSubtype="2" fill="hold" nodeType="withEffect">
                                  <p:stCondLst>
                                    <p:cond delay="0"/>
                                  </p:stCondLst>
                                  <p:childTnLst>
                                    <p:animClr clrSpc="rgb" dir="cw">
                                      <p:cBhvr>
                                        <p:cTn id="252" dur="500" fill="hold"/>
                                        <p:tgtEl>
                                          <p:spTgt spid="96"/>
                                        </p:tgtEl>
                                        <p:attrNameLst>
                                          <p:attrName>stroke.color</p:attrName>
                                        </p:attrNameLst>
                                      </p:cBhvr>
                                      <p:to>
                                        <a:srgbClr val="FF0000"/>
                                      </p:to>
                                    </p:animClr>
                                    <p:set>
                                      <p:cBhvr>
                                        <p:cTn id="253" dur="500" fill="hold"/>
                                        <p:tgtEl>
                                          <p:spTgt spid="96"/>
                                        </p:tgtEl>
                                        <p:attrNameLst>
                                          <p:attrName>stroke.on</p:attrName>
                                        </p:attrNameLst>
                                      </p:cBhvr>
                                      <p:to>
                                        <p:strVal val="true"/>
                                      </p:to>
                                    </p:set>
                                  </p:childTnLst>
                                </p:cTn>
                              </p:par>
                              <p:par>
                                <p:cTn id="254" presetID="7" presetClass="emph" presetSubtype="2" fill="hold" nodeType="withEffect">
                                  <p:stCondLst>
                                    <p:cond delay="0"/>
                                  </p:stCondLst>
                                  <p:childTnLst>
                                    <p:animClr clrSpc="rgb" dir="cw">
                                      <p:cBhvr>
                                        <p:cTn id="255" dur="500" fill="hold"/>
                                        <p:tgtEl>
                                          <p:spTgt spid="93"/>
                                        </p:tgtEl>
                                        <p:attrNameLst>
                                          <p:attrName>stroke.color</p:attrName>
                                        </p:attrNameLst>
                                      </p:cBhvr>
                                      <p:to>
                                        <a:srgbClr val="FF0000"/>
                                      </p:to>
                                    </p:animClr>
                                    <p:set>
                                      <p:cBhvr>
                                        <p:cTn id="256" dur="500" fill="hold"/>
                                        <p:tgtEl>
                                          <p:spTgt spid="93"/>
                                        </p:tgtEl>
                                        <p:attrNameLst>
                                          <p:attrName>stroke.on</p:attrName>
                                        </p:attrNameLst>
                                      </p:cBhvr>
                                      <p:to>
                                        <p:strVal val="true"/>
                                      </p:to>
                                    </p:set>
                                  </p:childTnLst>
                                </p:cTn>
                              </p:par>
                              <p:par>
                                <p:cTn id="257" presetID="7" presetClass="emph" presetSubtype="2" fill="hold" nodeType="withEffect">
                                  <p:stCondLst>
                                    <p:cond delay="0"/>
                                  </p:stCondLst>
                                  <p:childTnLst>
                                    <p:animClr clrSpc="rgb" dir="cw">
                                      <p:cBhvr>
                                        <p:cTn id="258" dur="500" fill="hold"/>
                                        <p:tgtEl>
                                          <p:spTgt spid="94"/>
                                        </p:tgtEl>
                                        <p:attrNameLst>
                                          <p:attrName>stroke.color</p:attrName>
                                        </p:attrNameLst>
                                      </p:cBhvr>
                                      <p:to>
                                        <a:srgbClr val="FF0000"/>
                                      </p:to>
                                    </p:animClr>
                                    <p:set>
                                      <p:cBhvr>
                                        <p:cTn id="259" dur="500" fill="hold"/>
                                        <p:tgtEl>
                                          <p:spTgt spid="94"/>
                                        </p:tgtEl>
                                        <p:attrNameLst>
                                          <p:attrName>stroke.on</p:attrName>
                                        </p:attrNameLst>
                                      </p:cBhvr>
                                      <p:to>
                                        <p:strVal val="true"/>
                                      </p:to>
                                    </p:set>
                                  </p:childTnLst>
                                </p:cTn>
                              </p:par>
                              <p:par>
                                <p:cTn id="260" presetID="7" presetClass="emph" presetSubtype="2" fill="hold" nodeType="withEffect">
                                  <p:stCondLst>
                                    <p:cond delay="0"/>
                                  </p:stCondLst>
                                  <p:childTnLst>
                                    <p:animClr clrSpc="rgb" dir="cw">
                                      <p:cBhvr>
                                        <p:cTn id="261" dur="500" fill="hold"/>
                                        <p:tgtEl>
                                          <p:spTgt spid="89"/>
                                        </p:tgtEl>
                                        <p:attrNameLst>
                                          <p:attrName>stroke.color</p:attrName>
                                        </p:attrNameLst>
                                      </p:cBhvr>
                                      <p:to>
                                        <a:srgbClr val="FF0000"/>
                                      </p:to>
                                    </p:animClr>
                                    <p:set>
                                      <p:cBhvr>
                                        <p:cTn id="262" dur="500" fill="hold"/>
                                        <p:tgtEl>
                                          <p:spTgt spid="89"/>
                                        </p:tgtEl>
                                        <p:attrNameLst>
                                          <p:attrName>stroke.on</p:attrName>
                                        </p:attrNameLst>
                                      </p:cBhvr>
                                      <p:to>
                                        <p:strVal val="true"/>
                                      </p:to>
                                    </p:set>
                                  </p:childTnLst>
                                </p:cTn>
                              </p:par>
                              <p:par>
                                <p:cTn id="263" presetID="7" presetClass="emph" presetSubtype="2" fill="hold" nodeType="withEffect">
                                  <p:stCondLst>
                                    <p:cond delay="0"/>
                                  </p:stCondLst>
                                  <p:childTnLst>
                                    <p:animClr clrSpc="rgb" dir="cw">
                                      <p:cBhvr>
                                        <p:cTn id="264" dur="500" fill="hold"/>
                                        <p:tgtEl>
                                          <p:spTgt spid="90"/>
                                        </p:tgtEl>
                                        <p:attrNameLst>
                                          <p:attrName>stroke.color</p:attrName>
                                        </p:attrNameLst>
                                      </p:cBhvr>
                                      <p:to>
                                        <a:srgbClr val="FF0000"/>
                                      </p:to>
                                    </p:animClr>
                                    <p:set>
                                      <p:cBhvr>
                                        <p:cTn id="265" dur="500" fill="hold"/>
                                        <p:tgtEl>
                                          <p:spTgt spid="90"/>
                                        </p:tgtEl>
                                        <p:attrNameLst>
                                          <p:attrName>stroke.on</p:attrName>
                                        </p:attrNameLst>
                                      </p:cBhvr>
                                      <p:to>
                                        <p:strVal val="true"/>
                                      </p:to>
                                    </p:set>
                                  </p:childTnLst>
                                </p:cTn>
                              </p:par>
                              <p:par>
                                <p:cTn id="266" presetID="7" presetClass="emph" presetSubtype="2" fill="hold" nodeType="withEffect">
                                  <p:stCondLst>
                                    <p:cond delay="0"/>
                                  </p:stCondLst>
                                  <p:childTnLst>
                                    <p:animClr clrSpc="rgb" dir="cw">
                                      <p:cBhvr>
                                        <p:cTn id="267" dur="500" fill="hold"/>
                                        <p:tgtEl>
                                          <p:spTgt spid="87"/>
                                        </p:tgtEl>
                                        <p:attrNameLst>
                                          <p:attrName>stroke.color</p:attrName>
                                        </p:attrNameLst>
                                      </p:cBhvr>
                                      <p:to>
                                        <a:srgbClr val="FF0000"/>
                                      </p:to>
                                    </p:animClr>
                                    <p:set>
                                      <p:cBhvr>
                                        <p:cTn id="268" dur="500" fill="hold"/>
                                        <p:tgtEl>
                                          <p:spTgt spid="87"/>
                                        </p:tgtEl>
                                        <p:attrNameLst>
                                          <p:attrName>stroke.on</p:attrName>
                                        </p:attrNameLst>
                                      </p:cBhvr>
                                      <p:to>
                                        <p:strVal val="true"/>
                                      </p:to>
                                    </p:set>
                                  </p:childTnLst>
                                </p:cTn>
                              </p:par>
                              <p:par>
                                <p:cTn id="269" presetID="7" presetClass="emph" presetSubtype="2" fill="hold" nodeType="withEffect">
                                  <p:stCondLst>
                                    <p:cond delay="0"/>
                                  </p:stCondLst>
                                  <p:childTnLst>
                                    <p:animClr clrSpc="rgb" dir="cw">
                                      <p:cBhvr>
                                        <p:cTn id="270" dur="500" fill="hold"/>
                                        <p:tgtEl>
                                          <p:spTgt spid="88"/>
                                        </p:tgtEl>
                                        <p:attrNameLst>
                                          <p:attrName>stroke.color</p:attrName>
                                        </p:attrNameLst>
                                      </p:cBhvr>
                                      <p:to>
                                        <a:srgbClr val="FF0000"/>
                                      </p:to>
                                    </p:animClr>
                                    <p:set>
                                      <p:cBhvr>
                                        <p:cTn id="271" dur="500" fill="hold"/>
                                        <p:tgtEl>
                                          <p:spTgt spid="88"/>
                                        </p:tgtEl>
                                        <p:attrNameLst>
                                          <p:attrName>stroke.on</p:attrName>
                                        </p:attrNameLst>
                                      </p:cBhvr>
                                      <p:to>
                                        <p:strVal val="true"/>
                                      </p:to>
                                    </p:set>
                                  </p:childTnLst>
                                </p:cTn>
                              </p:par>
                              <p:par>
                                <p:cTn id="272" presetID="7" presetClass="emph" presetSubtype="2" fill="hold" nodeType="withEffect">
                                  <p:stCondLst>
                                    <p:cond delay="0"/>
                                  </p:stCondLst>
                                  <p:childTnLst>
                                    <p:animClr clrSpc="rgb" dir="cw">
                                      <p:cBhvr>
                                        <p:cTn id="273" dur="500" fill="hold"/>
                                        <p:tgtEl>
                                          <p:spTgt spid="83"/>
                                        </p:tgtEl>
                                        <p:attrNameLst>
                                          <p:attrName>stroke.color</p:attrName>
                                        </p:attrNameLst>
                                      </p:cBhvr>
                                      <p:to>
                                        <a:srgbClr val="FF0000"/>
                                      </p:to>
                                    </p:animClr>
                                    <p:set>
                                      <p:cBhvr>
                                        <p:cTn id="274" dur="500" fill="hold"/>
                                        <p:tgtEl>
                                          <p:spTgt spid="83"/>
                                        </p:tgtEl>
                                        <p:attrNameLst>
                                          <p:attrName>stroke.on</p:attrName>
                                        </p:attrNameLst>
                                      </p:cBhvr>
                                      <p:to>
                                        <p:strVal val="true"/>
                                      </p:to>
                                    </p:set>
                                  </p:childTnLst>
                                </p:cTn>
                              </p:par>
                              <p:par>
                                <p:cTn id="275" presetID="7" presetClass="emph" presetSubtype="2" fill="hold" nodeType="withEffect">
                                  <p:stCondLst>
                                    <p:cond delay="0"/>
                                  </p:stCondLst>
                                  <p:childTnLst>
                                    <p:animClr clrSpc="rgb" dir="cw">
                                      <p:cBhvr>
                                        <p:cTn id="276" dur="500" fill="hold"/>
                                        <p:tgtEl>
                                          <p:spTgt spid="84"/>
                                        </p:tgtEl>
                                        <p:attrNameLst>
                                          <p:attrName>stroke.color</p:attrName>
                                        </p:attrNameLst>
                                      </p:cBhvr>
                                      <p:to>
                                        <a:srgbClr val="FF0000"/>
                                      </p:to>
                                    </p:animClr>
                                    <p:set>
                                      <p:cBhvr>
                                        <p:cTn id="277" dur="500" fill="hold"/>
                                        <p:tgtEl>
                                          <p:spTgt spid="84"/>
                                        </p:tgtEl>
                                        <p:attrNameLst>
                                          <p:attrName>stroke.on</p:attrName>
                                        </p:attrNameLst>
                                      </p:cBhvr>
                                      <p:to>
                                        <p:strVal val="true"/>
                                      </p:to>
                                    </p:set>
                                  </p:childTnLst>
                                </p:cTn>
                              </p:par>
                              <p:par>
                                <p:cTn id="278" presetID="7" presetClass="emph" presetSubtype="2" fill="hold" nodeType="withEffect">
                                  <p:stCondLst>
                                    <p:cond delay="0"/>
                                  </p:stCondLst>
                                  <p:childTnLst>
                                    <p:animClr clrSpc="rgb" dir="cw">
                                      <p:cBhvr>
                                        <p:cTn id="279" dur="500" fill="hold"/>
                                        <p:tgtEl>
                                          <p:spTgt spid="81"/>
                                        </p:tgtEl>
                                        <p:attrNameLst>
                                          <p:attrName>stroke.color</p:attrName>
                                        </p:attrNameLst>
                                      </p:cBhvr>
                                      <p:to>
                                        <a:srgbClr val="FF0000"/>
                                      </p:to>
                                    </p:animClr>
                                    <p:set>
                                      <p:cBhvr>
                                        <p:cTn id="280" dur="500" fill="hold"/>
                                        <p:tgtEl>
                                          <p:spTgt spid="81"/>
                                        </p:tgtEl>
                                        <p:attrNameLst>
                                          <p:attrName>stroke.on</p:attrName>
                                        </p:attrNameLst>
                                      </p:cBhvr>
                                      <p:to>
                                        <p:strVal val="true"/>
                                      </p:to>
                                    </p:set>
                                  </p:childTnLst>
                                </p:cTn>
                              </p:par>
                              <p:par>
                                <p:cTn id="281" presetID="7" presetClass="emph" presetSubtype="2" fill="hold" nodeType="withEffect">
                                  <p:stCondLst>
                                    <p:cond delay="0"/>
                                  </p:stCondLst>
                                  <p:childTnLst>
                                    <p:animClr clrSpc="rgb" dir="cw">
                                      <p:cBhvr>
                                        <p:cTn id="282" dur="500" fill="hold"/>
                                        <p:tgtEl>
                                          <p:spTgt spid="82"/>
                                        </p:tgtEl>
                                        <p:attrNameLst>
                                          <p:attrName>stroke.color</p:attrName>
                                        </p:attrNameLst>
                                      </p:cBhvr>
                                      <p:to>
                                        <a:srgbClr val="FF0000"/>
                                      </p:to>
                                    </p:animClr>
                                    <p:set>
                                      <p:cBhvr>
                                        <p:cTn id="283" dur="500" fill="hold"/>
                                        <p:tgtEl>
                                          <p:spTgt spid="82"/>
                                        </p:tgtEl>
                                        <p:attrNameLst>
                                          <p:attrName>stroke.on</p:attrName>
                                        </p:attrNameLst>
                                      </p:cBhvr>
                                      <p:to>
                                        <p:strVal val="true"/>
                                      </p:to>
                                    </p:set>
                                  </p:childTnLst>
                                </p:cTn>
                              </p:par>
                              <p:par>
                                <p:cTn id="284" presetID="32" presetClass="emph" presetSubtype="0" fill="hold" grpId="0" nodeType="withEffect">
                                  <p:stCondLst>
                                    <p:cond delay="0"/>
                                  </p:stCondLst>
                                  <p:childTnLst>
                                    <p:animRot by="120000">
                                      <p:cBhvr>
                                        <p:cTn id="285" dur="100" fill="hold">
                                          <p:stCondLst>
                                            <p:cond delay="0"/>
                                          </p:stCondLst>
                                        </p:cTn>
                                        <p:tgtEl>
                                          <p:spTgt spid="42"/>
                                        </p:tgtEl>
                                        <p:attrNameLst>
                                          <p:attrName>r</p:attrName>
                                        </p:attrNameLst>
                                      </p:cBhvr>
                                    </p:animRot>
                                    <p:animRot by="-240000">
                                      <p:cBhvr>
                                        <p:cTn id="286" dur="200" fill="hold">
                                          <p:stCondLst>
                                            <p:cond delay="200"/>
                                          </p:stCondLst>
                                        </p:cTn>
                                        <p:tgtEl>
                                          <p:spTgt spid="42"/>
                                        </p:tgtEl>
                                        <p:attrNameLst>
                                          <p:attrName>r</p:attrName>
                                        </p:attrNameLst>
                                      </p:cBhvr>
                                    </p:animRot>
                                    <p:animRot by="240000">
                                      <p:cBhvr>
                                        <p:cTn id="287" dur="200" fill="hold">
                                          <p:stCondLst>
                                            <p:cond delay="400"/>
                                          </p:stCondLst>
                                        </p:cTn>
                                        <p:tgtEl>
                                          <p:spTgt spid="42"/>
                                        </p:tgtEl>
                                        <p:attrNameLst>
                                          <p:attrName>r</p:attrName>
                                        </p:attrNameLst>
                                      </p:cBhvr>
                                    </p:animRot>
                                    <p:animRot by="-240000">
                                      <p:cBhvr>
                                        <p:cTn id="288" dur="200" fill="hold">
                                          <p:stCondLst>
                                            <p:cond delay="600"/>
                                          </p:stCondLst>
                                        </p:cTn>
                                        <p:tgtEl>
                                          <p:spTgt spid="42"/>
                                        </p:tgtEl>
                                        <p:attrNameLst>
                                          <p:attrName>r</p:attrName>
                                        </p:attrNameLst>
                                      </p:cBhvr>
                                    </p:animRot>
                                    <p:animRot by="120000">
                                      <p:cBhvr>
                                        <p:cTn id="289" dur="200" fill="hold">
                                          <p:stCondLst>
                                            <p:cond delay="800"/>
                                          </p:stCondLst>
                                        </p:cTn>
                                        <p:tgtEl>
                                          <p:spTgt spid="42"/>
                                        </p:tgtEl>
                                        <p:attrNameLst>
                                          <p:attrName>r</p:attrName>
                                        </p:attrNameLst>
                                      </p:cBhvr>
                                    </p:animRot>
                                  </p:childTnLst>
                                </p:cTn>
                              </p:par>
                              <p:par>
                                <p:cTn id="290" presetID="32" presetClass="emph" presetSubtype="0" fill="hold" grpId="0" nodeType="withEffect">
                                  <p:stCondLst>
                                    <p:cond delay="0"/>
                                  </p:stCondLst>
                                  <p:childTnLst>
                                    <p:animRot by="120000">
                                      <p:cBhvr>
                                        <p:cTn id="291" dur="100" fill="hold">
                                          <p:stCondLst>
                                            <p:cond delay="0"/>
                                          </p:stCondLst>
                                        </p:cTn>
                                        <p:tgtEl>
                                          <p:spTgt spid="43"/>
                                        </p:tgtEl>
                                        <p:attrNameLst>
                                          <p:attrName>r</p:attrName>
                                        </p:attrNameLst>
                                      </p:cBhvr>
                                    </p:animRot>
                                    <p:animRot by="-240000">
                                      <p:cBhvr>
                                        <p:cTn id="292" dur="200" fill="hold">
                                          <p:stCondLst>
                                            <p:cond delay="200"/>
                                          </p:stCondLst>
                                        </p:cTn>
                                        <p:tgtEl>
                                          <p:spTgt spid="43"/>
                                        </p:tgtEl>
                                        <p:attrNameLst>
                                          <p:attrName>r</p:attrName>
                                        </p:attrNameLst>
                                      </p:cBhvr>
                                    </p:animRot>
                                    <p:animRot by="240000">
                                      <p:cBhvr>
                                        <p:cTn id="293" dur="200" fill="hold">
                                          <p:stCondLst>
                                            <p:cond delay="400"/>
                                          </p:stCondLst>
                                        </p:cTn>
                                        <p:tgtEl>
                                          <p:spTgt spid="43"/>
                                        </p:tgtEl>
                                        <p:attrNameLst>
                                          <p:attrName>r</p:attrName>
                                        </p:attrNameLst>
                                      </p:cBhvr>
                                    </p:animRot>
                                    <p:animRot by="-240000">
                                      <p:cBhvr>
                                        <p:cTn id="294" dur="200" fill="hold">
                                          <p:stCondLst>
                                            <p:cond delay="600"/>
                                          </p:stCondLst>
                                        </p:cTn>
                                        <p:tgtEl>
                                          <p:spTgt spid="43"/>
                                        </p:tgtEl>
                                        <p:attrNameLst>
                                          <p:attrName>r</p:attrName>
                                        </p:attrNameLst>
                                      </p:cBhvr>
                                    </p:animRot>
                                    <p:animRot by="120000">
                                      <p:cBhvr>
                                        <p:cTn id="295" dur="200" fill="hold">
                                          <p:stCondLst>
                                            <p:cond delay="800"/>
                                          </p:stCondLst>
                                        </p:cTn>
                                        <p:tgtEl>
                                          <p:spTgt spid="43"/>
                                        </p:tgtEl>
                                        <p:attrNameLst>
                                          <p:attrName>r</p:attrName>
                                        </p:attrNameLst>
                                      </p:cBhvr>
                                    </p:animRot>
                                  </p:childTnLst>
                                </p:cTn>
                              </p:par>
                              <p:par>
                                <p:cTn id="296" presetID="32" presetClass="emph" presetSubtype="0" fill="hold" grpId="0" nodeType="withEffect">
                                  <p:stCondLst>
                                    <p:cond delay="0"/>
                                  </p:stCondLst>
                                  <p:childTnLst>
                                    <p:animRot by="120000">
                                      <p:cBhvr>
                                        <p:cTn id="297" dur="100" fill="hold">
                                          <p:stCondLst>
                                            <p:cond delay="0"/>
                                          </p:stCondLst>
                                        </p:cTn>
                                        <p:tgtEl>
                                          <p:spTgt spid="40"/>
                                        </p:tgtEl>
                                        <p:attrNameLst>
                                          <p:attrName>r</p:attrName>
                                        </p:attrNameLst>
                                      </p:cBhvr>
                                    </p:animRot>
                                    <p:animRot by="-240000">
                                      <p:cBhvr>
                                        <p:cTn id="298" dur="200" fill="hold">
                                          <p:stCondLst>
                                            <p:cond delay="200"/>
                                          </p:stCondLst>
                                        </p:cTn>
                                        <p:tgtEl>
                                          <p:spTgt spid="40"/>
                                        </p:tgtEl>
                                        <p:attrNameLst>
                                          <p:attrName>r</p:attrName>
                                        </p:attrNameLst>
                                      </p:cBhvr>
                                    </p:animRot>
                                    <p:animRot by="240000">
                                      <p:cBhvr>
                                        <p:cTn id="299" dur="200" fill="hold">
                                          <p:stCondLst>
                                            <p:cond delay="400"/>
                                          </p:stCondLst>
                                        </p:cTn>
                                        <p:tgtEl>
                                          <p:spTgt spid="40"/>
                                        </p:tgtEl>
                                        <p:attrNameLst>
                                          <p:attrName>r</p:attrName>
                                        </p:attrNameLst>
                                      </p:cBhvr>
                                    </p:animRot>
                                    <p:animRot by="-240000">
                                      <p:cBhvr>
                                        <p:cTn id="300" dur="200" fill="hold">
                                          <p:stCondLst>
                                            <p:cond delay="600"/>
                                          </p:stCondLst>
                                        </p:cTn>
                                        <p:tgtEl>
                                          <p:spTgt spid="40"/>
                                        </p:tgtEl>
                                        <p:attrNameLst>
                                          <p:attrName>r</p:attrName>
                                        </p:attrNameLst>
                                      </p:cBhvr>
                                    </p:animRot>
                                    <p:animRot by="120000">
                                      <p:cBhvr>
                                        <p:cTn id="301" dur="200" fill="hold">
                                          <p:stCondLst>
                                            <p:cond delay="800"/>
                                          </p:stCondLst>
                                        </p:cTn>
                                        <p:tgtEl>
                                          <p:spTgt spid="40"/>
                                        </p:tgtEl>
                                        <p:attrNameLst>
                                          <p:attrName>r</p:attrName>
                                        </p:attrNameLst>
                                      </p:cBhvr>
                                    </p:animRot>
                                  </p:childTnLst>
                                </p:cTn>
                              </p:par>
                              <p:par>
                                <p:cTn id="302" presetID="32" presetClass="emph" presetSubtype="0" fill="hold" grpId="0" nodeType="withEffect">
                                  <p:stCondLst>
                                    <p:cond delay="0"/>
                                  </p:stCondLst>
                                  <p:childTnLst>
                                    <p:animRot by="120000">
                                      <p:cBhvr>
                                        <p:cTn id="303" dur="100" fill="hold">
                                          <p:stCondLst>
                                            <p:cond delay="0"/>
                                          </p:stCondLst>
                                        </p:cTn>
                                        <p:tgtEl>
                                          <p:spTgt spid="41"/>
                                        </p:tgtEl>
                                        <p:attrNameLst>
                                          <p:attrName>r</p:attrName>
                                        </p:attrNameLst>
                                      </p:cBhvr>
                                    </p:animRot>
                                    <p:animRot by="-240000">
                                      <p:cBhvr>
                                        <p:cTn id="304" dur="200" fill="hold">
                                          <p:stCondLst>
                                            <p:cond delay="200"/>
                                          </p:stCondLst>
                                        </p:cTn>
                                        <p:tgtEl>
                                          <p:spTgt spid="41"/>
                                        </p:tgtEl>
                                        <p:attrNameLst>
                                          <p:attrName>r</p:attrName>
                                        </p:attrNameLst>
                                      </p:cBhvr>
                                    </p:animRot>
                                    <p:animRot by="240000">
                                      <p:cBhvr>
                                        <p:cTn id="305" dur="200" fill="hold">
                                          <p:stCondLst>
                                            <p:cond delay="400"/>
                                          </p:stCondLst>
                                        </p:cTn>
                                        <p:tgtEl>
                                          <p:spTgt spid="41"/>
                                        </p:tgtEl>
                                        <p:attrNameLst>
                                          <p:attrName>r</p:attrName>
                                        </p:attrNameLst>
                                      </p:cBhvr>
                                    </p:animRot>
                                    <p:animRot by="-240000">
                                      <p:cBhvr>
                                        <p:cTn id="306" dur="200" fill="hold">
                                          <p:stCondLst>
                                            <p:cond delay="600"/>
                                          </p:stCondLst>
                                        </p:cTn>
                                        <p:tgtEl>
                                          <p:spTgt spid="41"/>
                                        </p:tgtEl>
                                        <p:attrNameLst>
                                          <p:attrName>r</p:attrName>
                                        </p:attrNameLst>
                                      </p:cBhvr>
                                    </p:animRot>
                                    <p:animRot by="120000">
                                      <p:cBhvr>
                                        <p:cTn id="307" dur="200" fill="hold">
                                          <p:stCondLst>
                                            <p:cond delay="800"/>
                                          </p:stCondLst>
                                        </p:cTn>
                                        <p:tgtEl>
                                          <p:spTgt spid="41"/>
                                        </p:tgtEl>
                                        <p:attrNameLst>
                                          <p:attrName>r</p:attrName>
                                        </p:attrNameLst>
                                      </p:cBhvr>
                                    </p:animRot>
                                  </p:childTnLst>
                                </p:cTn>
                              </p:par>
                              <p:par>
                                <p:cTn id="308" presetID="32" presetClass="emph" presetSubtype="0" fill="hold" grpId="0" nodeType="withEffect">
                                  <p:stCondLst>
                                    <p:cond delay="0"/>
                                  </p:stCondLst>
                                  <p:childTnLst>
                                    <p:animRot by="120000">
                                      <p:cBhvr>
                                        <p:cTn id="309" dur="100" fill="hold">
                                          <p:stCondLst>
                                            <p:cond delay="0"/>
                                          </p:stCondLst>
                                        </p:cTn>
                                        <p:tgtEl>
                                          <p:spTgt spid="36"/>
                                        </p:tgtEl>
                                        <p:attrNameLst>
                                          <p:attrName>r</p:attrName>
                                        </p:attrNameLst>
                                      </p:cBhvr>
                                    </p:animRot>
                                    <p:animRot by="-240000">
                                      <p:cBhvr>
                                        <p:cTn id="310" dur="200" fill="hold">
                                          <p:stCondLst>
                                            <p:cond delay="200"/>
                                          </p:stCondLst>
                                        </p:cTn>
                                        <p:tgtEl>
                                          <p:spTgt spid="36"/>
                                        </p:tgtEl>
                                        <p:attrNameLst>
                                          <p:attrName>r</p:attrName>
                                        </p:attrNameLst>
                                      </p:cBhvr>
                                    </p:animRot>
                                    <p:animRot by="240000">
                                      <p:cBhvr>
                                        <p:cTn id="311" dur="200" fill="hold">
                                          <p:stCondLst>
                                            <p:cond delay="400"/>
                                          </p:stCondLst>
                                        </p:cTn>
                                        <p:tgtEl>
                                          <p:spTgt spid="36"/>
                                        </p:tgtEl>
                                        <p:attrNameLst>
                                          <p:attrName>r</p:attrName>
                                        </p:attrNameLst>
                                      </p:cBhvr>
                                    </p:animRot>
                                    <p:animRot by="-240000">
                                      <p:cBhvr>
                                        <p:cTn id="312" dur="200" fill="hold">
                                          <p:stCondLst>
                                            <p:cond delay="600"/>
                                          </p:stCondLst>
                                        </p:cTn>
                                        <p:tgtEl>
                                          <p:spTgt spid="36"/>
                                        </p:tgtEl>
                                        <p:attrNameLst>
                                          <p:attrName>r</p:attrName>
                                        </p:attrNameLst>
                                      </p:cBhvr>
                                    </p:animRot>
                                    <p:animRot by="120000">
                                      <p:cBhvr>
                                        <p:cTn id="313" dur="200" fill="hold">
                                          <p:stCondLst>
                                            <p:cond delay="800"/>
                                          </p:stCondLst>
                                        </p:cTn>
                                        <p:tgtEl>
                                          <p:spTgt spid="36"/>
                                        </p:tgtEl>
                                        <p:attrNameLst>
                                          <p:attrName>r</p:attrName>
                                        </p:attrNameLst>
                                      </p:cBhvr>
                                    </p:animRot>
                                  </p:childTnLst>
                                </p:cTn>
                              </p:par>
                              <p:par>
                                <p:cTn id="314" presetID="32" presetClass="emph" presetSubtype="0" fill="hold" grpId="0" nodeType="withEffect">
                                  <p:stCondLst>
                                    <p:cond delay="0"/>
                                  </p:stCondLst>
                                  <p:childTnLst>
                                    <p:animRot by="120000">
                                      <p:cBhvr>
                                        <p:cTn id="315" dur="100" fill="hold">
                                          <p:stCondLst>
                                            <p:cond delay="0"/>
                                          </p:stCondLst>
                                        </p:cTn>
                                        <p:tgtEl>
                                          <p:spTgt spid="37"/>
                                        </p:tgtEl>
                                        <p:attrNameLst>
                                          <p:attrName>r</p:attrName>
                                        </p:attrNameLst>
                                      </p:cBhvr>
                                    </p:animRot>
                                    <p:animRot by="-240000">
                                      <p:cBhvr>
                                        <p:cTn id="316" dur="200" fill="hold">
                                          <p:stCondLst>
                                            <p:cond delay="200"/>
                                          </p:stCondLst>
                                        </p:cTn>
                                        <p:tgtEl>
                                          <p:spTgt spid="37"/>
                                        </p:tgtEl>
                                        <p:attrNameLst>
                                          <p:attrName>r</p:attrName>
                                        </p:attrNameLst>
                                      </p:cBhvr>
                                    </p:animRot>
                                    <p:animRot by="240000">
                                      <p:cBhvr>
                                        <p:cTn id="317" dur="200" fill="hold">
                                          <p:stCondLst>
                                            <p:cond delay="400"/>
                                          </p:stCondLst>
                                        </p:cTn>
                                        <p:tgtEl>
                                          <p:spTgt spid="37"/>
                                        </p:tgtEl>
                                        <p:attrNameLst>
                                          <p:attrName>r</p:attrName>
                                        </p:attrNameLst>
                                      </p:cBhvr>
                                    </p:animRot>
                                    <p:animRot by="-240000">
                                      <p:cBhvr>
                                        <p:cTn id="318" dur="200" fill="hold">
                                          <p:stCondLst>
                                            <p:cond delay="600"/>
                                          </p:stCondLst>
                                        </p:cTn>
                                        <p:tgtEl>
                                          <p:spTgt spid="37"/>
                                        </p:tgtEl>
                                        <p:attrNameLst>
                                          <p:attrName>r</p:attrName>
                                        </p:attrNameLst>
                                      </p:cBhvr>
                                    </p:animRot>
                                    <p:animRot by="120000">
                                      <p:cBhvr>
                                        <p:cTn id="319" dur="200" fill="hold">
                                          <p:stCondLst>
                                            <p:cond delay="800"/>
                                          </p:stCondLst>
                                        </p:cTn>
                                        <p:tgtEl>
                                          <p:spTgt spid="37"/>
                                        </p:tgtEl>
                                        <p:attrNameLst>
                                          <p:attrName>r</p:attrName>
                                        </p:attrNameLst>
                                      </p:cBhvr>
                                    </p:animRot>
                                  </p:childTnLst>
                                </p:cTn>
                              </p:par>
                              <p:par>
                                <p:cTn id="320" presetID="32" presetClass="emph" presetSubtype="0" fill="hold" grpId="0" nodeType="withEffect">
                                  <p:stCondLst>
                                    <p:cond delay="0"/>
                                  </p:stCondLst>
                                  <p:childTnLst>
                                    <p:animRot by="120000">
                                      <p:cBhvr>
                                        <p:cTn id="321" dur="100" fill="hold">
                                          <p:stCondLst>
                                            <p:cond delay="0"/>
                                          </p:stCondLst>
                                        </p:cTn>
                                        <p:tgtEl>
                                          <p:spTgt spid="34"/>
                                        </p:tgtEl>
                                        <p:attrNameLst>
                                          <p:attrName>r</p:attrName>
                                        </p:attrNameLst>
                                      </p:cBhvr>
                                    </p:animRot>
                                    <p:animRot by="-240000">
                                      <p:cBhvr>
                                        <p:cTn id="322" dur="200" fill="hold">
                                          <p:stCondLst>
                                            <p:cond delay="200"/>
                                          </p:stCondLst>
                                        </p:cTn>
                                        <p:tgtEl>
                                          <p:spTgt spid="34"/>
                                        </p:tgtEl>
                                        <p:attrNameLst>
                                          <p:attrName>r</p:attrName>
                                        </p:attrNameLst>
                                      </p:cBhvr>
                                    </p:animRot>
                                    <p:animRot by="240000">
                                      <p:cBhvr>
                                        <p:cTn id="323" dur="200" fill="hold">
                                          <p:stCondLst>
                                            <p:cond delay="400"/>
                                          </p:stCondLst>
                                        </p:cTn>
                                        <p:tgtEl>
                                          <p:spTgt spid="34"/>
                                        </p:tgtEl>
                                        <p:attrNameLst>
                                          <p:attrName>r</p:attrName>
                                        </p:attrNameLst>
                                      </p:cBhvr>
                                    </p:animRot>
                                    <p:animRot by="-240000">
                                      <p:cBhvr>
                                        <p:cTn id="324" dur="200" fill="hold">
                                          <p:stCondLst>
                                            <p:cond delay="600"/>
                                          </p:stCondLst>
                                        </p:cTn>
                                        <p:tgtEl>
                                          <p:spTgt spid="34"/>
                                        </p:tgtEl>
                                        <p:attrNameLst>
                                          <p:attrName>r</p:attrName>
                                        </p:attrNameLst>
                                      </p:cBhvr>
                                    </p:animRot>
                                    <p:animRot by="120000">
                                      <p:cBhvr>
                                        <p:cTn id="325" dur="200" fill="hold">
                                          <p:stCondLst>
                                            <p:cond delay="800"/>
                                          </p:stCondLst>
                                        </p:cTn>
                                        <p:tgtEl>
                                          <p:spTgt spid="34"/>
                                        </p:tgtEl>
                                        <p:attrNameLst>
                                          <p:attrName>r</p:attrName>
                                        </p:attrNameLst>
                                      </p:cBhvr>
                                    </p:animRot>
                                  </p:childTnLst>
                                </p:cTn>
                              </p:par>
                              <p:par>
                                <p:cTn id="326" presetID="32" presetClass="emph" presetSubtype="0" fill="hold" grpId="0" nodeType="withEffect">
                                  <p:stCondLst>
                                    <p:cond delay="0"/>
                                  </p:stCondLst>
                                  <p:childTnLst>
                                    <p:animRot by="120000">
                                      <p:cBhvr>
                                        <p:cTn id="327" dur="100" fill="hold">
                                          <p:stCondLst>
                                            <p:cond delay="0"/>
                                          </p:stCondLst>
                                        </p:cTn>
                                        <p:tgtEl>
                                          <p:spTgt spid="35"/>
                                        </p:tgtEl>
                                        <p:attrNameLst>
                                          <p:attrName>r</p:attrName>
                                        </p:attrNameLst>
                                      </p:cBhvr>
                                    </p:animRot>
                                    <p:animRot by="-240000">
                                      <p:cBhvr>
                                        <p:cTn id="328" dur="200" fill="hold">
                                          <p:stCondLst>
                                            <p:cond delay="200"/>
                                          </p:stCondLst>
                                        </p:cTn>
                                        <p:tgtEl>
                                          <p:spTgt spid="35"/>
                                        </p:tgtEl>
                                        <p:attrNameLst>
                                          <p:attrName>r</p:attrName>
                                        </p:attrNameLst>
                                      </p:cBhvr>
                                    </p:animRot>
                                    <p:animRot by="240000">
                                      <p:cBhvr>
                                        <p:cTn id="329" dur="200" fill="hold">
                                          <p:stCondLst>
                                            <p:cond delay="400"/>
                                          </p:stCondLst>
                                        </p:cTn>
                                        <p:tgtEl>
                                          <p:spTgt spid="35"/>
                                        </p:tgtEl>
                                        <p:attrNameLst>
                                          <p:attrName>r</p:attrName>
                                        </p:attrNameLst>
                                      </p:cBhvr>
                                    </p:animRot>
                                    <p:animRot by="-240000">
                                      <p:cBhvr>
                                        <p:cTn id="330" dur="200" fill="hold">
                                          <p:stCondLst>
                                            <p:cond delay="600"/>
                                          </p:stCondLst>
                                        </p:cTn>
                                        <p:tgtEl>
                                          <p:spTgt spid="35"/>
                                        </p:tgtEl>
                                        <p:attrNameLst>
                                          <p:attrName>r</p:attrName>
                                        </p:attrNameLst>
                                      </p:cBhvr>
                                    </p:animRot>
                                    <p:animRot by="120000">
                                      <p:cBhvr>
                                        <p:cTn id="331" dur="200" fill="hold">
                                          <p:stCondLst>
                                            <p:cond delay="800"/>
                                          </p:stCondLst>
                                        </p:cTn>
                                        <p:tgtEl>
                                          <p:spTgt spid="35"/>
                                        </p:tgtEl>
                                        <p:attrNameLst>
                                          <p:attrName>r</p:attrName>
                                        </p:attrNameLst>
                                      </p:cBhvr>
                                    </p:animRot>
                                  </p:childTnLst>
                                </p:cTn>
                              </p:par>
                              <p:par>
                                <p:cTn id="332" presetID="32" presetClass="emph" presetSubtype="0" fill="hold" grpId="0" nodeType="withEffect">
                                  <p:stCondLst>
                                    <p:cond delay="0"/>
                                  </p:stCondLst>
                                  <p:childTnLst>
                                    <p:animRot by="120000">
                                      <p:cBhvr>
                                        <p:cTn id="333" dur="100" fill="hold">
                                          <p:stCondLst>
                                            <p:cond delay="0"/>
                                          </p:stCondLst>
                                        </p:cTn>
                                        <p:tgtEl>
                                          <p:spTgt spid="28"/>
                                        </p:tgtEl>
                                        <p:attrNameLst>
                                          <p:attrName>r</p:attrName>
                                        </p:attrNameLst>
                                      </p:cBhvr>
                                    </p:animRot>
                                    <p:animRot by="-240000">
                                      <p:cBhvr>
                                        <p:cTn id="334" dur="200" fill="hold">
                                          <p:stCondLst>
                                            <p:cond delay="200"/>
                                          </p:stCondLst>
                                        </p:cTn>
                                        <p:tgtEl>
                                          <p:spTgt spid="28"/>
                                        </p:tgtEl>
                                        <p:attrNameLst>
                                          <p:attrName>r</p:attrName>
                                        </p:attrNameLst>
                                      </p:cBhvr>
                                    </p:animRot>
                                    <p:animRot by="240000">
                                      <p:cBhvr>
                                        <p:cTn id="335" dur="200" fill="hold">
                                          <p:stCondLst>
                                            <p:cond delay="400"/>
                                          </p:stCondLst>
                                        </p:cTn>
                                        <p:tgtEl>
                                          <p:spTgt spid="28"/>
                                        </p:tgtEl>
                                        <p:attrNameLst>
                                          <p:attrName>r</p:attrName>
                                        </p:attrNameLst>
                                      </p:cBhvr>
                                    </p:animRot>
                                    <p:animRot by="-240000">
                                      <p:cBhvr>
                                        <p:cTn id="336" dur="200" fill="hold">
                                          <p:stCondLst>
                                            <p:cond delay="600"/>
                                          </p:stCondLst>
                                        </p:cTn>
                                        <p:tgtEl>
                                          <p:spTgt spid="28"/>
                                        </p:tgtEl>
                                        <p:attrNameLst>
                                          <p:attrName>r</p:attrName>
                                        </p:attrNameLst>
                                      </p:cBhvr>
                                    </p:animRot>
                                    <p:animRot by="120000">
                                      <p:cBhvr>
                                        <p:cTn id="337" dur="200" fill="hold">
                                          <p:stCondLst>
                                            <p:cond delay="800"/>
                                          </p:stCondLst>
                                        </p:cTn>
                                        <p:tgtEl>
                                          <p:spTgt spid="28"/>
                                        </p:tgtEl>
                                        <p:attrNameLst>
                                          <p:attrName>r</p:attrName>
                                        </p:attrNameLst>
                                      </p:cBhvr>
                                    </p:animRot>
                                  </p:childTnLst>
                                </p:cTn>
                              </p:par>
                              <p:par>
                                <p:cTn id="338" presetID="32" presetClass="emph" presetSubtype="0" fill="hold" grpId="0" nodeType="withEffect">
                                  <p:stCondLst>
                                    <p:cond delay="0"/>
                                  </p:stCondLst>
                                  <p:childTnLst>
                                    <p:animRot by="120000">
                                      <p:cBhvr>
                                        <p:cTn id="339" dur="100" fill="hold">
                                          <p:stCondLst>
                                            <p:cond delay="0"/>
                                          </p:stCondLst>
                                        </p:cTn>
                                        <p:tgtEl>
                                          <p:spTgt spid="29"/>
                                        </p:tgtEl>
                                        <p:attrNameLst>
                                          <p:attrName>r</p:attrName>
                                        </p:attrNameLst>
                                      </p:cBhvr>
                                    </p:animRot>
                                    <p:animRot by="-240000">
                                      <p:cBhvr>
                                        <p:cTn id="340" dur="200" fill="hold">
                                          <p:stCondLst>
                                            <p:cond delay="200"/>
                                          </p:stCondLst>
                                        </p:cTn>
                                        <p:tgtEl>
                                          <p:spTgt spid="29"/>
                                        </p:tgtEl>
                                        <p:attrNameLst>
                                          <p:attrName>r</p:attrName>
                                        </p:attrNameLst>
                                      </p:cBhvr>
                                    </p:animRot>
                                    <p:animRot by="240000">
                                      <p:cBhvr>
                                        <p:cTn id="341" dur="200" fill="hold">
                                          <p:stCondLst>
                                            <p:cond delay="400"/>
                                          </p:stCondLst>
                                        </p:cTn>
                                        <p:tgtEl>
                                          <p:spTgt spid="29"/>
                                        </p:tgtEl>
                                        <p:attrNameLst>
                                          <p:attrName>r</p:attrName>
                                        </p:attrNameLst>
                                      </p:cBhvr>
                                    </p:animRot>
                                    <p:animRot by="-240000">
                                      <p:cBhvr>
                                        <p:cTn id="342" dur="200" fill="hold">
                                          <p:stCondLst>
                                            <p:cond delay="600"/>
                                          </p:stCondLst>
                                        </p:cTn>
                                        <p:tgtEl>
                                          <p:spTgt spid="29"/>
                                        </p:tgtEl>
                                        <p:attrNameLst>
                                          <p:attrName>r</p:attrName>
                                        </p:attrNameLst>
                                      </p:cBhvr>
                                    </p:animRot>
                                    <p:animRot by="120000">
                                      <p:cBhvr>
                                        <p:cTn id="343" dur="200" fill="hold">
                                          <p:stCondLst>
                                            <p:cond delay="800"/>
                                          </p:stCondLst>
                                        </p:cTn>
                                        <p:tgtEl>
                                          <p:spTgt spid="29"/>
                                        </p:tgtEl>
                                        <p:attrNameLst>
                                          <p:attrName>r</p:attrName>
                                        </p:attrNameLst>
                                      </p:cBhvr>
                                    </p:animRot>
                                  </p:childTnLst>
                                </p:cTn>
                              </p:par>
                              <p:par>
                                <p:cTn id="344" presetID="32" presetClass="emph" presetSubtype="0" fill="hold" grpId="0" nodeType="withEffect">
                                  <p:stCondLst>
                                    <p:cond delay="0"/>
                                  </p:stCondLst>
                                  <p:childTnLst>
                                    <p:animRot by="120000">
                                      <p:cBhvr>
                                        <p:cTn id="345" dur="100" fill="hold">
                                          <p:stCondLst>
                                            <p:cond delay="0"/>
                                          </p:stCondLst>
                                        </p:cTn>
                                        <p:tgtEl>
                                          <p:spTgt spid="26"/>
                                        </p:tgtEl>
                                        <p:attrNameLst>
                                          <p:attrName>r</p:attrName>
                                        </p:attrNameLst>
                                      </p:cBhvr>
                                    </p:animRot>
                                    <p:animRot by="-240000">
                                      <p:cBhvr>
                                        <p:cTn id="346" dur="200" fill="hold">
                                          <p:stCondLst>
                                            <p:cond delay="200"/>
                                          </p:stCondLst>
                                        </p:cTn>
                                        <p:tgtEl>
                                          <p:spTgt spid="26"/>
                                        </p:tgtEl>
                                        <p:attrNameLst>
                                          <p:attrName>r</p:attrName>
                                        </p:attrNameLst>
                                      </p:cBhvr>
                                    </p:animRot>
                                    <p:animRot by="240000">
                                      <p:cBhvr>
                                        <p:cTn id="347" dur="200" fill="hold">
                                          <p:stCondLst>
                                            <p:cond delay="400"/>
                                          </p:stCondLst>
                                        </p:cTn>
                                        <p:tgtEl>
                                          <p:spTgt spid="26"/>
                                        </p:tgtEl>
                                        <p:attrNameLst>
                                          <p:attrName>r</p:attrName>
                                        </p:attrNameLst>
                                      </p:cBhvr>
                                    </p:animRot>
                                    <p:animRot by="-240000">
                                      <p:cBhvr>
                                        <p:cTn id="348" dur="200" fill="hold">
                                          <p:stCondLst>
                                            <p:cond delay="600"/>
                                          </p:stCondLst>
                                        </p:cTn>
                                        <p:tgtEl>
                                          <p:spTgt spid="26"/>
                                        </p:tgtEl>
                                        <p:attrNameLst>
                                          <p:attrName>r</p:attrName>
                                        </p:attrNameLst>
                                      </p:cBhvr>
                                    </p:animRot>
                                    <p:animRot by="120000">
                                      <p:cBhvr>
                                        <p:cTn id="349" dur="200" fill="hold">
                                          <p:stCondLst>
                                            <p:cond delay="800"/>
                                          </p:stCondLst>
                                        </p:cTn>
                                        <p:tgtEl>
                                          <p:spTgt spid="26"/>
                                        </p:tgtEl>
                                        <p:attrNameLst>
                                          <p:attrName>r</p:attrName>
                                        </p:attrNameLst>
                                      </p:cBhvr>
                                    </p:animRot>
                                  </p:childTnLst>
                                </p:cTn>
                              </p:par>
                              <p:par>
                                <p:cTn id="350" presetID="32" presetClass="emph" presetSubtype="0" fill="hold" grpId="0" nodeType="withEffect">
                                  <p:stCondLst>
                                    <p:cond delay="0"/>
                                  </p:stCondLst>
                                  <p:childTnLst>
                                    <p:animRot by="120000">
                                      <p:cBhvr>
                                        <p:cTn id="351" dur="100" fill="hold">
                                          <p:stCondLst>
                                            <p:cond delay="0"/>
                                          </p:stCondLst>
                                        </p:cTn>
                                        <p:tgtEl>
                                          <p:spTgt spid="27"/>
                                        </p:tgtEl>
                                        <p:attrNameLst>
                                          <p:attrName>r</p:attrName>
                                        </p:attrNameLst>
                                      </p:cBhvr>
                                    </p:animRot>
                                    <p:animRot by="-240000">
                                      <p:cBhvr>
                                        <p:cTn id="352" dur="200" fill="hold">
                                          <p:stCondLst>
                                            <p:cond delay="200"/>
                                          </p:stCondLst>
                                        </p:cTn>
                                        <p:tgtEl>
                                          <p:spTgt spid="27"/>
                                        </p:tgtEl>
                                        <p:attrNameLst>
                                          <p:attrName>r</p:attrName>
                                        </p:attrNameLst>
                                      </p:cBhvr>
                                    </p:animRot>
                                    <p:animRot by="240000">
                                      <p:cBhvr>
                                        <p:cTn id="353" dur="200" fill="hold">
                                          <p:stCondLst>
                                            <p:cond delay="400"/>
                                          </p:stCondLst>
                                        </p:cTn>
                                        <p:tgtEl>
                                          <p:spTgt spid="27"/>
                                        </p:tgtEl>
                                        <p:attrNameLst>
                                          <p:attrName>r</p:attrName>
                                        </p:attrNameLst>
                                      </p:cBhvr>
                                    </p:animRot>
                                    <p:animRot by="-240000">
                                      <p:cBhvr>
                                        <p:cTn id="354" dur="200" fill="hold">
                                          <p:stCondLst>
                                            <p:cond delay="600"/>
                                          </p:stCondLst>
                                        </p:cTn>
                                        <p:tgtEl>
                                          <p:spTgt spid="27"/>
                                        </p:tgtEl>
                                        <p:attrNameLst>
                                          <p:attrName>r</p:attrName>
                                        </p:attrNameLst>
                                      </p:cBhvr>
                                    </p:animRot>
                                    <p:animRot by="120000">
                                      <p:cBhvr>
                                        <p:cTn id="355" dur="200" fill="hold">
                                          <p:stCondLst>
                                            <p:cond delay="800"/>
                                          </p:stCondLst>
                                        </p:cTn>
                                        <p:tgtEl>
                                          <p:spTgt spid="27"/>
                                        </p:tgtEl>
                                        <p:attrNameLst>
                                          <p:attrName>r</p:attrName>
                                        </p:attrNameLst>
                                      </p:cBhvr>
                                    </p:animRot>
                                  </p:childTnLst>
                                </p:cTn>
                              </p:par>
                              <p:par>
                                <p:cTn id="356" presetID="32" presetClass="emph" presetSubtype="0" fill="hold" grpId="0" nodeType="withEffect">
                                  <p:stCondLst>
                                    <p:cond delay="0"/>
                                  </p:stCondLst>
                                  <p:childTnLst>
                                    <p:animRot by="120000">
                                      <p:cBhvr>
                                        <p:cTn id="357" dur="100" fill="hold">
                                          <p:stCondLst>
                                            <p:cond delay="0"/>
                                          </p:stCondLst>
                                        </p:cTn>
                                        <p:tgtEl>
                                          <p:spTgt spid="22"/>
                                        </p:tgtEl>
                                        <p:attrNameLst>
                                          <p:attrName>r</p:attrName>
                                        </p:attrNameLst>
                                      </p:cBhvr>
                                    </p:animRot>
                                    <p:animRot by="-240000">
                                      <p:cBhvr>
                                        <p:cTn id="358" dur="200" fill="hold">
                                          <p:stCondLst>
                                            <p:cond delay="200"/>
                                          </p:stCondLst>
                                        </p:cTn>
                                        <p:tgtEl>
                                          <p:spTgt spid="22"/>
                                        </p:tgtEl>
                                        <p:attrNameLst>
                                          <p:attrName>r</p:attrName>
                                        </p:attrNameLst>
                                      </p:cBhvr>
                                    </p:animRot>
                                    <p:animRot by="240000">
                                      <p:cBhvr>
                                        <p:cTn id="359" dur="200" fill="hold">
                                          <p:stCondLst>
                                            <p:cond delay="400"/>
                                          </p:stCondLst>
                                        </p:cTn>
                                        <p:tgtEl>
                                          <p:spTgt spid="22"/>
                                        </p:tgtEl>
                                        <p:attrNameLst>
                                          <p:attrName>r</p:attrName>
                                        </p:attrNameLst>
                                      </p:cBhvr>
                                    </p:animRot>
                                    <p:animRot by="-240000">
                                      <p:cBhvr>
                                        <p:cTn id="360" dur="200" fill="hold">
                                          <p:stCondLst>
                                            <p:cond delay="600"/>
                                          </p:stCondLst>
                                        </p:cTn>
                                        <p:tgtEl>
                                          <p:spTgt spid="22"/>
                                        </p:tgtEl>
                                        <p:attrNameLst>
                                          <p:attrName>r</p:attrName>
                                        </p:attrNameLst>
                                      </p:cBhvr>
                                    </p:animRot>
                                    <p:animRot by="120000">
                                      <p:cBhvr>
                                        <p:cTn id="361" dur="200" fill="hold">
                                          <p:stCondLst>
                                            <p:cond delay="800"/>
                                          </p:stCondLst>
                                        </p:cTn>
                                        <p:tgtEl>
                                          <p:spTgt spid="22"/>
                                        </p:tgtEl>
                                        <p:attrNameLst>
                                          <p:attrName>r</p:attrName>
                                        </p:attrNameLst>
                                      </p:cBhvr>
                                    </p:animRot>
                                  </p:childTnLst>
                                </p:cTn>
                              </p:par>
                              <p:par>
                                <p:cTn id="362" presetID="32" presetClass="emph" presetSubtype="0" fill="hold" grpId="0" nodeType="withEffect">
                                  <p:stCondLst>
                                    <p:cond delay="0"/>
                                  </p:stCondLst>
                                  <p:childTnLst>
                                    <p:animRot by="120000">
                                      <p:cBhvr>
                                        <p:cTn id="363" dur="100" fill="hold">
                                          <p:stCondLst>
                                            <p:cond delay="0"/>
                                          </p:stCondLst>
                                        </p:cTn>
                                        <p:tgtEl>
                                          <p:spTgt spid="23"/>
                                        </p:tgtEl>
                                        <p:attrNameLst>
                                          <p:attrName>r</p:attrName>
                                        </p:attrNameLst>
                                      </p:cBhvr>
                                    </p:animRot>
                                    <p:animRot by="-240000">
                                      <p:cBhvr>
                                        <p:cTn id="364" dur="200" fill="hold">
                                          <p:stCondLst>
                                            <p:cond delay="200"/>
                                          </p:stCondLst>
                                        </p:cTn>
                                        <p:tgtEl>
                                          <p:spTgt spid="23"/>
                                        </p:tgtEl>
                                        <p:attrNameLst>
                                          <p:attrName>r</p:attrName>
                                        </p:attrNameLst>
                                      </p:cBhvr>
                                    </p:animRot>
                                    <p:animRot by="240000">
                                      <p:cBhvr>
                                        <p:cTn id="365" dur="200" fill="hold">
                                          <p:stCondLst>
                                            <p:cond delay="400"/>
                                          </p:stCondLst>
                                        </p:cTn>
                                        <p:tgtEl>
                                          <p:spTgt spid="23"/>
                                        </p:tgtEl>
                                        <p:attrNameLst>
                                          <p:attrName>r</p:attrName>
                                        </p:attrNameLst>
                                      </p:cBhvr>
                                    </p:animRot>
                                    <p:animRot by="-240000">
                                      <p:cBhvr>
                                        <p:cTn id="366" dur="200" fill="hold">
                                          <p:stCondLst>
                                            <p:cond delay="600"/>
                                          </p:stCondLst>
                                        </p:cTn>
                                        <p:tgtEl>
                                          <p:spTgt spid="23"/>
                                        </p:tgtEl>
                                        <p:attrNameLst>
                                          <p:attrName>r</p:attrName>
                                        </p:attrNameLst>
                                      </p:cBhvr>
                                    </p:animRot>
                                    <p:animRot by="120000">
                                      <p:cBhvr>
                                        <p:cTn id="367" dur="200" fill="hold">
                                          <p:stCondLst>
                                            <p:cond delay="800"/>
                                          </p:stCondLst>
                                        </p:cTn>
                                        <p:tgtEl>
                                          <p:spTgt spid="23"/>
                                        </p:tgtEl>
                                        <p:attrNameLst>
                                          <p:attrName>r</p:attrName>
                                        </p:attrNameLst>
                                      </p:cBhvr>
                                    </p:animRot>
                                  </p:childTnLst>
                                </p:cTn>
                              </p:par>
                              <p:par>
                                <p:cTn id="368" presetID="32" presetClass="emph" presetSubtype="0" fill="hold" grpId="0" nodeType="withEffect">
                                  <p:stCondLst>
                                    <p:cond delay="0"/>
                                  </p:stCondLst>
                                  <p:childTnLst>
                                    <p:animRot by="120000">
                                      <p:cBhvr>
                                        <p:cTn id="369" dur="100" fill="hold">
                                          <p:stCondLst>
                                            <p:cond delay="0"/>
                                          </p:stCondLst>
                                        </p:cTn>
                                        <p:tgtEl>
                                          <p:spTgt spid="20"/>
                                        </p:tgtEl>
                                        <p:attrNameLst>
                                          <p:attrName>r</p:attrName>
                                        </p:attrNameLst>
                                      </p:cBhvr>
                                    </p:animRot>
                                    <p:animRot by="-240000">
                                      <p:cBhvr>
                                        <p:cTn id="370" dur="200" fill="hold">
                                          <p:stCondLst>
                                            <p:cond delay="200"/>
                                          </p:stCondLst>
                                        </p:cTn>
                                        <p:tgtEl>
                                          <p:spTgt spid="20"/>
                                        </p:tgtEl>
                                        <p:attrNameLst>
                                          <p:attrName>r</p:attrName>
                                        </p:attrNameLst>
                                      </p:cBhvr>
                                    </p:animRot>
                                    <p:animRot by="240000">
                                      <p:cBhvr>
                                        <p:cTn id="371" dur="200" fill="hold">
                                          <p:stCondLst>
                                            <p:cond delay="400"/>
                                          </p:stCondLst>
                                        </p:cTn>
                                        <p:tgtEl>
                                          <p:spTgt spid="20"/>
                                        </p:tgtEl>
                                        <p:attrNameLst>
                                          <p:attrName>r</p:attrName>
                                        </p:attrNameLst>
                                      </p:cBhvr>
                                    </p:animRot>
                                    <p:animRot by="-240000">
                                      <p:cBhvr>
                                        <p:cTn id="372" dur="200" fill="hold">
                                          <p:stCondLst>
                                            <p:cond delay="600"/>
                                          </p:stCondLst>
                                        </p:cTn>
                                        <p:tgtEl>
                                          <p:spTgt spid="20"/>
                                        </p:tgtEl>
                                        <p:attrNameLst>
                                          <p:attrName>r</p:attrName>
                                        </p:attrNameLst>
                                      </p:cBhvr>
                                    </p:animRot>
                                    <p:animRot by="120000">
                                      <p:cBhvr>
                                        <p:cTn id="373" dur="200" fill="hold">
                                          <p:stCondLst>
                                            <p:cond delay="800"/>
                                          </p:stCondLst>
                                        </p:cTn>
                                        <p:tgtEl>
                                          <p:spTgt spid="20"/>
                                        </p:tgtEl>
                                        <p:attrNameLst>
                                          <p:attrName>r</p:attrName>
                                        </p:attrNameLst>
                                      </p:cBhvr>
                                    </p:animRot>
                                  </p:childTnLst>
                                </p:cTn>
                              </p:par>
                              <p:par>
                                <p:cTn id="374" presetID="32" presetClass="emph" presetSubtype="0" fill="hold" grpId="0" nodeType="withEffect">
                                  <p:stCondLst>
                                    <p:cond delay="0"/>
                                  </p:stCondLst>
                                  <p:childTnLst>
                                    <p:animRot by="120000">
                                      <p:cBhvr>
                                        <p:cTn id="375" dur="100" fill="hold">
                                          <p:stCondLst>
                                            <p:cond delay="0"/>
                                          </p:stCondLst>
                                        </p:cTn>
                                        <p:tgtEl>
                                          <p:spTgt spid="21"/>
                                        </p:tgtEl>
                                        <p:attrNameLst>
                                          <p:attrName>r</p:attrName>
                                        </p:attrNameLst>
                                      </p:cBhvr>
                                    </p:animRot>
                                    <p:animRot by="-240000">
                                      <p:cBhvr>
                                        <p:cTn id="376" dur="200" fill="hold">
                                          <p:stCondLst>
                                            <p:cond delay="200"/>
                                          </p:stCondLst>
                                        </p:cTn>
                                        <p:tgtEl>
                                          <p:spTgt spid="21"/>
                                        </p:tgtEl>
                                        <p:attrNameLst>
                                          <p:attrName>r</p:attrName>
                                        </p:attrNameLst>
                                      </p:cBhvr>
                                    </p:animRot>
                                    <p:animRot by="240000">
                                      <p:cBhvr>
                                        <p:cTn id="377" dur="200" fill="hold">
                                          <p:stCondLst>
                                            <p:cond delay="400"/>
                                          </p:stCondLst>
                                        </p:cTn>
                                        <p:tgtEl>
                                          <p:spTgt spid="21"/>
                                        </p:tgtEl>
                                        <p:attrNameLst>
                                          <p:attrName>r</p:attrName>
                                        </p:attrNameLst>
                                      </p:cBhvr>
                                    </p:animRot>
                                    <p:animRot by="-240000">
                                      <p:cBhvr>
                                        <p:cTn id="378" dur="200" fill="hold">
                                          <p:stCondLst>
                                            <p:cond delay="600"/>
                                          </p:stCondLst>
                                        </p:cTn>
                                        <p:tgtEl>
                                          <p:spTgt spid="21"/>
                                        </p:tgtEl>
                                        <p:attrNameLst>
                                          <p:attrName>r</p:attrName>
                                        </p:attrNameLst>
                                      </p:cBhvr>
                                    </p:animRot>
                                    <p:animRot by="120000">
                                      <p:cBhvr>
                                        <p:cTn id="379" dur="200" fill="hold">
                                          <p:stCondLst>
                                            <p:cond delay="800"/>
                                          </p:stCondLst>
                                        </p:cTn>
                                        <p:tgtEl>
                                          <p:spTgt spid="21"/>
                                        </p:tgtEl>
                                        <p:attrNameLst>
                                          <p:attrName>r</p:attrName>
                                        </p:attrNameLst>
                                      </p:cBhvr>
                                    </p:animRot>
                                  </p:childTnLst>
                                </p:cTn>
                              </p:par>
                              <p:par>
                                <p:cTn id="380" presetID="32" presetClass="emph" presetSubtype="0" fill="hold" grpId="0" nodeType="withEffect">
                                  <p:stCondLst>
                                    <p:cond delay="0"/>
                                  </p:stCondLst>
                                  <p:childTnLst>
                                    <p:animRot by="120000">
                                      <p:cBhvr>
                                        <p:cTn id="381" dur="100" fill="hold">
                                          <p:stCondLst>
                                            <p:cond delay="0"/>
                                          </p:stCondLst>
                                        </p:cTn>
                                        <p:tgtEl>
                                          <p:spTgt spid="14"/>
                                        </p:tgtEl>
                                        <p:attrNameLst>
                                          <p:attrName>r</p:attrName>
                                        </p:attrNameLst>
                                      </p:cBhvr>
                                    </p:animRot>
                                    <p:animRot by="-240000">
                                      <p:cBhvr>
                                        <p:cTn id="382" dur="200" fill="hold">
                                          <p:stCondLst>
                                            <p:cond delay="200"/>
                                          </p:stCondLst>
                                        </p:cTn>
                                        <p:tgtEl>
                                          <p:spTgt spid="14"/>
                                        </p:tgtEl>
                                        <p:attrNameLst>
                                          <p:attrName>r</p:attrName>
                                        </p:attrNameLst>
                                      </p:cBhvr>
                                    </p:animRot>
                                    <p:animRot by="240000">
                                      <p:cBhvr>
                                        <p:cTn id="383" dur="200" fill="hold">
                                          <p:stCondLst>
                                            <p:cond delay="400"/>
                                          </p:stCondLst>
                                        </p:cTn>
                                        <p:tgtEl>
                                          <p:spTgt spid="14"/>
                                        </p:tgtEl>
                                        <p:attrNameLst>
                                          <p:attrName>r</p:attrName>
                                        </p:attrNameLst>
                                      </p:cBhvr>
                                    </p:animRot>
                                    <p:animRot by="-240000">
                                      <p:cBhvr>
                                        <p:cTn id="384" dur="200" fill="hold">
                                          <p:stCondLst>
                                            <p:cond delay="600"/>
                                          </p:stCondLst>
                                        </p:cTn>
                                        <p:tgtEl>
                                          <p:spTgt spid="14"/>
                                        </p:tgtEl>
                                        <p:attrNameLst>
                                          <p:attrName>r</p:attrName>
                                        </p:attrNameLst>
                                      </p:cBhvr>
                                    </p:animRot>
                                    <p:animRot by="120000">
                                      <p:cBhvr>
                                        <p:cTn id="385" dur="200" fill="hold">
                                          <p:stCondLst>
                                            <p:cond delay="800"/>
                                          </p:stCondLst>
                                        </p:cTn>
                                        <p:tgtEl>
                                          <p:spTgt spid="14"/>
                                        </p:tgtEl>
                                        <p:attrNameLst>
                                          <p:attrName>r</p:attrName>
                                        </p:attrNameLst>
                                      </p:cBhvr>
                                    </p:animRot>
                                  </p:childTnLst>
                                </p:cTn>
                              </p:par>
                              <p:par>
                                <p:cTn id="386" presetID="32" presetClass="emph" presetSubtype="0" fill="hold" grpId="0" nodeType="withEffect">
                                  <p:stCondLst>
                                    <p:cond delay="0"/>
                                  </p:stCondLst>
                                  <p:childTnLst>
                                    <p:animRot by="120000">
                                      <p:cBhvr>
                                        <p:cTn id="387" dur="100" fill="hold">
                                          <p:stCondLst>
                                            <p:cond delay="0"/>
                                          </p:stCondLst>
                                        </p:cTn>
                                        <p:tgtEl>
                                          <p:spTgt spid="15"/>
                                        </p:tgtEl>
                                        <p:attrNameLst>
                                          <p:attrName>r</p:attrName>
                                        </p:attrNameLst>
                                      </p:cBhvr>
                                    </p:animRot>
                                    <p:animRot by="-240000">
                                      <p:cBhvr>
                                        <p:cTn id="388" dur="200" fill="hold">
                                          <p:stCondLst>
                                            <p:cond delay="200"/>
                                          </p:stCondLst>
                                        </p:cTn>
                                        <p:tgtEl>
                                          <p:spTgt spid="15"/>
                                        </p:tgtEl>
                                        <p:attrNameLst>
                                          <p:attrName>r</p:attrName>
                                        </p:attrNameLst>
                                      </p:cBhvr>
                                    </p:animRot>
                                    <p:animRot by="240000">
                                      <p:cBhvr>
                                        <p:cTn id="389" dur="200" fill="hold">
                                          <p:stCondLst>
                                            <p:cond delay="400"/>
                                          </p:stCondLst>
                                        </p:cTn>
                                        <p:tgtEl>
                                          <p:spTgt spid="15"/>
                                        </p:tgtEl>
                                        <p:attrNameLst>
                                          <p:attrName>r</p:attrName>
                                        </p:attrNameLst>
                                      </p:cBhvr>
                                    </p:animRot>
                                    <p:animRot by="-240000">
                                      <p:cBhvr>
                                        <p:cTn id="390" dur="200" fill="hold">
                                          <p:stCondLst>
                                            <p:cond delay="600"/>
                                          </p:stCondLst>
                                        </p:cTn>
                                        <p:tgtEl>
                                          <p:spTgt spid="15"/>
                                        </p:tgtEl>
                                        <p:attrNameLst>
                                          <p:attrName>r</p:attrName>
                                        </p:attrNameLst>
                                      </p:cBhvr>
                                    </p:animRot>
                                    <p:animRot by="120000">
                                      <p:cBhvr>
                                        <p:cTn id="391" dur="200" fill="hold">
                                          <p:stCondLst>
                                            <p:cond delay="800"/>
                                          </p:stCondLst>
                                        </p:cTn>
                                        <p:tgtEl>
                                          <p:spTgt spid="15"/>
                                        </p:tgtEl>
                                        <p:attrNameLst>
                                          <p:attrName>r</p:attrName>
                                        </p:attrNameLst>
                                      </p:cBhvr>
                                    </p:animRot>
                                  </p:childTnLst>
                                </p:cTn>
                              </p:par>
                              <p:par>
                                <p:cTn id="392" presetID="32" presetClass="emph" presetSubtype="0" fill="hold" grpId="0" nodeType="withEffect">
                                  <p:stCondLst>
                                    <p:cond delay="0"/>
                                  </p:stCondLst>
                                  <p:childTnLst>
                                    <p:animRot by="120000">
                                      <p:cBhvr>
                                        <p:cTn id="393" dur="100" fill="hold">
                                          <p:stCondLst>
                                            <p:cond delay="0"/>
                                          </p:stCondLst>
                                        </p:cTn>
                                        <p:tgtEl>
                                          <p:spTgt spid="12"/>
                                        </p:tgtEl>
                                        <p:attrNameLst>
                                          <p:attrName>r</p:attrName>
                                        </p:attrNameLst>
                                      </p:cBhvr>
                                    </p:animRot>
                                    <p:animRot by="-240000">
                                      <p:cBhvr>
                                        <p:cTn id="394" dur="200" fill="hold">
                                          <p:stCondLst>
                                            <p:cond delay="200"/>
                                          </p:stCondLst>
                                        </p:cTn>
                                        <p:tgtEl>
                                          <p:spTgt spid="12"/>
                                        </p:tgtEl>
                                        <p:attrNameLst>
                                          <p:attrName>r</p:attrName>
                                        </p:attrNameLst>
                                      </p:cBhvr>
                                    </p:animRot>
                                    <p:animRot by="240000">
                                      <p:cBhvr>
                                        <p:cTn id="395" dur="200" fill="hold">
                                          <p:stCondLst>
                                            <p:cond delay="400"/>
                                          </p:stCondLst>
                                        </p:cTn>
                                        <p:tgtEl>
                                          <p:spTgt spid="12"/>
                                        </p:tgtEl>
                                        <p:attrNameLst>
                                          <p:attrName>r</p:attrName>
                                        </p:attrNameLst>
                                      </p:cBhvr>
                                    </p:animRot>
                                    <p:animRot by="-240000">
                                      <p:cBhvr>
                                        <p:cTn id="396" dur="200" fill="hold">
                                          <p:stCondLst>
                                            <p:cond delay="600"/>
                                          </p:stCondLst>
                                        </p:cTn>
                                        <p:tgtEl>
                                          <p:spTgt spid="12"/>
                                        </p:tgtEl>
                                        <p:attrNameLst>
                                          <p:attrName>r</p:attrName>
                                        </p:attrNameLst>
                                      </p:cBhvr>
                                    </p:animRot>
                                    <p:animRot by="120000">
                                      <p:cBhvr>
                                        <p:cTn id="397" dur="200" fill="hold">
                                          <p:stCondLst>
                                            <p:cond delay="800"/>
                                          </p:stCondLst>
                                        </p:cTn>
                                        <p:tgtEl>
                                          <p:spTgt spid="12"/>
                                        </p:tgtEl>
                                        <p:attrNameLst>
                                          <p:attrName>r</p:attrName>
                                        </p:attrNameLst>
                                      </p:cBhvr>
                                    </p:animRot>
                                  </p:childTnLst>
                                </p:cTn>
                              </p:par>
                              <p:par>
                                <p:cTn id="398" presetID="32" presetClass="emph" presetSubtype="0" fill="hold" grpId="0" nodeType="withEffect">
                                  <p:stCondLst>
                                    <p:cond delay="0"/>
                                  </p:stCondLst>
                                  <p:childTnLst>
                                    <p:animRot by="120000">
                                      <p:cBhvr>
                                        <p:cTn id="399" dur="100" fill="hold">
                                          <p:stCondLst>
                                            <p:cond delay="0"/>
                                          </p:stCondLst>
                                        </p:cTn>
                                        <p:tgtEl>
                                          <p:spTgt spid="13"/>
                                        </p:tgtEl>
                                        <p:attrNameLst>
                                          <p:attrName>r</p:attrName>
                                        </p:attrNameLst>
                                      </p:cBhvr>
                                    </p:animRot>
                                    <p:animRot by="-240000">
                                      <p:cBhvr>
                                        <p:cTn id="400" dur="200" fill="hold">
                                          <p:stCondLst>
                                            <p:cond delay="200"/>
                                          </p:stCondLst>
                                        </p:cTn>
                                        <p:tgtEl>
                                          <p:spTgt spid="13"/>
                                        </p:tgtEl>
                                        <p:attrNameLst>
                                          <p:attrName>r</p:attrName>
                                        </p:attrNameLst>
                                      </p:cBhvr>
                                    </p:animRot>
                                    <p:animRot by="240000">
                                      <p:cBhvr>
                                        <p:cTn id="401" dur="200" fill="hold">
                                          <p:stCondLst>
                                            <p:cond delay="400"/>
                                          </p:stCondLst>
                                        </p:cTn>
                                        <p:tgtEl>
                                          <p:spTgt spid="13"/>
                                        </p:tgtEl>
                                        <p:attrNameLst>
                                          <p:attrName>r</p:attrName>
                                        </p:attrNameLst>
                                      </p:cBhvr>
                                    </p:animRot>
                                    <p:animRot by="-240000">
                                      <p:cBhvr>
                                        <p:cTn id="402" dur="200" fill="hold">
                                          <p:stCondLst>
                                            <p:cond delay="600"/>
                                          </p:stCondLst>
                                        </p:cTn>
                                        <p:tgtEl>
                                          <p:spTgt spid="13"/>
                                        </p:tgtEl>
                                        <p:attrNameLst>
                                          <p:attrName>r</p:attrName>
                                        </p:attrNameLst>
                                      </p:cBhvr>
                                    </p:animRot>
                                    <p:animRot by="120000">
                                      <p:cBhvr>
                                        <p:cTn id="403" dur="200" fill="hold">
                                          <p:stCondLst>
                                            <p:cond delay="800"/>
                                          </p:stCondLst>
                                        </p:cTn>
                                        <p:tgtEl>
                                          <p:spTgt spid="13"/>
                                        </p:tgtEl>
                                        <p:attrNameLst>
                                          <p:attrName>r</p:attrName>
                                        </p:attrNameLst>
                                      </p:cBhvr>
                                    </p:animRot>
                                  </p:childTnLst>
                                </p:cTn>
                              </p:par>
                              <p:par>
                                <p:cTn id="404" presetID="32" presetClass="emph" presetSubtype="0" fill="hold" grpId="0" nodeType="withEffect">
                                  <p:stCondLst>
                                    <p:cond delay="0"/>
                                  </p:stCondLst>
                                  <p:childTnLst>
                                    <p:animRot by="120000">
                                      <p:cBhvr>
                                        <p:cTn id="405" dur="100" fill="hold">
                                          <p:stCondLst>
                                            <p:cond delay="0"/>
                                          </p:stCondLst>
                                        </p:cTn>
                                        <p:tgtEl>
                                          <p:spTgt spid="95"/>
                                        </p:tgtEl>
                                        <p:attrNameLst>
                                          <p:attrName>r</p:attrName>
                                        </p:attrNameLst>
                                      </p:cBhvr>
                                    </p:animRot>
                                    <p:animRot by="-240000">
                                      <p:cBhvr>
                                        <p:cTn id="406" dur="200" fill="hold">
                                          <p:stCondLst>
                                            <p:cond delay="200"/>
                                          </p:stCondLst>
                                        </p:cTn>
                                        <p:tgtEl>
                                          <p:spTgt spid="95"/>
                                        </p:tgtEl>
                                        <p:attrNameLst>
                                          <p:attrName>r</p:attrName>
                                        </p:attrNameLst>
                                      </p:cBhvr>
                                    </p:animRot>
                                    <p:animRot by="240000">
                                      <p:cBhvr>
                                        <p:cTn id="407" dur="200" fill="hold">
                                          <p:stCondLst>
                                            <p:cond delay="400"/>
                                          </p:stCondLst>
                                        </p:cTn>
                                        <p:tgtEl>
                                          <p:spTgt spid="95"/>
                                        </p:tgtEl>
                                        <p:attrNameLst>
                                          <p:attrName>r</p:attrName>
                                        </p:attrNameLst>
                                      </p:cBhvr>
                                    </p:animRot>
                                    <p:animRot by="-240000">
                                      <p:cBhvr>
                                        <p:cTn id="408" dur="200" fill="hold">
                                          <p:stCondLst>
                                            <p:cond delay="600"/>
                                          </p:stCondLst>
                                        </p:cTn>
                                        <p:tgtEl>
                                          <p:spTgt spid="95"/>
                                        </p:tgtEl>
                                        <p:attrNameLst>
                                          <p:attrName>r</p:attrName>
                                        </p:attrNameLst>
                                      </p:cBhvr>
                                    </p:animRot>
                                    <p:animRot by="120000">
                                      <p:cBhvr>
                                        <p:cTn id="409" dur="200" fill="hold">
                                          <p:stCondLst>
                                            <p:cond delay="800"/>
                                          </p:stCondLst>
                                        </p:cTn>
                                        <p:tgtEl>
                                          <p:spTgt spid="95"/>
                                        </p:tgtEl>
                                        <p:attrNameLst>
                                          <p:attrName>r</p:attrName>
                                        </p:attrNameLst>
                                      </p:cBhvr>
                                    </p:animRot>
                                  </p:childTnLst>
                                </p:cTn>
                              </p:par>
                              <p:par>
                                <p:cTn id="410" presetID="32" presetClass="emph" presetSubtype="0" fill="hold" grpId="0" nodeType="withEffect">
                                  <p:stCondLst>
                                    <p:cond delay="0"/>
                                  </p:stCondLst>
                                  <p:childTnLst>
                                    <p:animRot by="120000">
                                      <p:cBhvr>
                                        <p:cTn id="411" dur="100" fill="hold">
                                          <p:stCondLst>
                                            <p:cond delay="0"/>
                                          </p:stCondLst>
                                        </p:cTn>
                                        <p:tgtEl>
                                          <p:spTgt spid="96"/>
                                        </p:tgtEl>
                                        <p:attrNameLst>
                                          <p:attrName>r</p:attrName>
                                        </p:attrNameLst>
                                      </p:cBhvr>
                                    </p:animRot>
                                    <p:animRot by="-240000">
                                      <p:cBhvr>
                                        <p:cTn id="412" dur="200" fill="hold">
                                          <p:stCondLst>
                                            <p:cond delay="200"/>
                                          </p:stCondLst>
                                        </p:cTn>
                                        <p:tgtEl>
                                          <p:spTgt spid="96"/>
                                        </p:tgtEl>
                                        <p:attrNameLst>
                                          <p:attrName>r</p:attrName>
                                        </p:attrNameLst>
                                      </p:cBhvr>
                                    </p:animRot>
                                    <p:animRot by="240000">
                                      <p:cBhvr>
                                        <p:cTn id="413" dur="200" fill="hold">
                                          <p:stCondLst>
                                            <p:cond delay="400"/>
                                          </p:stCondLst>
                                        </p:cTn>
                                        <p:tgtEl>
                                          <p:spTgt spid="96"/>
                                        </p:tgtEl>
                                        <p:attrNameLst>
                                          <p:attrName>r</p:attrName>
                                        </p:attrNameLst>
                                      </p:cBhvr>
                                    </p:animRot>
                                    <p:animRot by="-240000">
                                      <p:cBhvr>
                                        <p:cTn id="414" dur="200" fill="hold">
                                          <p:stCondLst>
                                            <p:cond delay="600"/>
                                          </p:stCondLst>
                                        </p:cTn>
                                        <p:tgtEl>
                                          <p:spTgt spid="96"/>
                                        </p:tgtEl>
                                        <p:attrNameLst>
                                          <p:attrName>r</p:attrName>
                                        </p:attrNameLst>
                                      </p:cBhvr>
                                    </p:animRot>
                                    <p:animRot by="120000">
                                      <p:cBhvr>
                                        <p:cTn id="415" dur="200" fill="hold">
                                          <p:stCondLst>
                                            <p:cond delay="800"/>
                                          </p:stCondLst>
                                        </p:cTn>
                                        <p:tgtEl>
                                          <p:spTgt spid="96"/>
                                        </p:tgtEl>
                                        <p:attrNameLst>
                                          <p:attrName>r</p:attrName>
                                        </p:attrNameLst>
                                      </p:cBhvr>
                                    </p:animRot>
                                  </p:childTnLst>
                                </p:cTn>
                              </p:par>
                              <p:par>
                                <p:cTn id="416" presetID="32" presetClass="emph" presetSubtype="0" fill="hold" grpId="0" nodeType="withEffect">
                                  <p:stCondLst>
                                    <p:cond delay="0"/>
                                  </p:stCondLst>
                                  <p:childTnLst>
                                    <p:animRot by="120000">
                                      <p:cBhvr>
                                        <p:cTn id="417" dur="100" fill="hold">
                                          <p:stCondLst>
                                            <p:cond delay="0"/>
                                          </p:stCondLst>
                                        </p:cTn>
                                        <p:tgtEl>
                                          <p:spTgt spid="93"/>
                                        </p:tgtEl>
                                        <p:attrNameLst>
                                          <p:attrName>r</p:attrName>
                                        </p:attrNameLst>
                                      </p:cBhvr>
                                    </p:animRot>
                                    <p:animRot by="-240000">
                                      <p:cBhvr>
                                        <p:cTn id="418" dur="200" fill="hold">
                                          <p:stCondLst>
                                            <p:cond delay="200"/>
                                          </p:stCondLst>
                                        </p:cTn>
                                        <p:tgtEl>
                                          <p:spTgt spid="93"/>
                                        </p:tgtEl>
                                        <p:attrNameLst>
                                          <p:attrName>r</p:attrName>
                                        </p:attrNameLst>
                                      </p:cBhvr>
                                    </p:animRot>
                                    <p:animRot by="240000">
                                      <p:cBhvr>
                                        <p:cTn id="419" dur="200" fill="hold">
                                          <p:stCondLst>
                                            <p:cond delay="400"/>
                                          </p:stCondLst>
                                        </p:cTn>
                                        <p:tgtEl>
                                          <p:spTgt spid="93"/>
                                        </p:tgtEl>
                                        <p:attrNameLst>
                                          <p:attrName>r</p:attrName>
                                        </p:attrNameLst>
                                      </p:cBhvr>
                                    </p:animRot>
                                    <p:animRot by="-240000">
                                      <p:cBhvr>
                                        <p:cTn id="420" dur="200" fill="hold">
                                          <p:stCondLst>
                                            <p:cond delay="600"/>
                                          </p:stCondLst>
                                        </p:cTn>
                                        <p:tgtEl>
                                          <p:spTgt spid="93"/>
                                        </p:tgtEl>
                                        <p:attrNameLst>
                                          <p:attrName>r</p:attrName>
                                        </p:attrNameLst>
                                      </p:cBhvr>
                                    </p:animRot>
                                    <p:animRot by="120000">
                                      <p:cBhvr>
                                        <p:cTn id="421" dur="200" fill="hold">
                                          <p:stCondLst>
                                            <p:cond delay="800"/>
                                          </p:stCondLst>
                                        </p:cTn>
                                        <p:tgtEl>
                                          <p:spTgt spid="93"/>
                                        </p:tgtEl>
                                        <p:attrNameLst>
                                          <p:attrName>r</p:attrName>
                                        </p:attrNameLst>
                                      </p:cBhvr>
                                    </p:animRot>
                                  </p:childTnLst>
                                </p:cTn>
                              </p:par>
                              <p:par>
                                <p:cTn id="422" presetID="32" presetClass="emph" presetSubtype="0" fill="hold" grpId="0" nodeType="withEffect">
                                  <p:stCondLst>
                                    <p:cond delay="0"/>
                                  </p:stCondLst>
                                  <p:childTnLst>
                                    <p:animRot by="120000">
                                      <p:cBhvr>
                                        <p:cTn id="423" dur="100" fill="hold">
                                          <p:stCondLst>
                                            <p:cond delay="0"/>
                                          </p:stCondLst>
                                        </p:cTn>
                                        <p:tgtEl>
                                          <p:spTgt spid="94"/>
                                        </p:tgtEl>
                                        <p:attrNameLst>
                                          <p:attrName>r</p:attrName>
                                        </p:attrNameLst>
                                      </p:cBhvr>
                                    </p:animRot>
                                    <p:animRot by="-240000">
                                      <p:cBhvr>
                                        <p:cTn id="424" dur="200" fill="hold">
                                          <p:stCondLst>
                                            <p:cond delay="200"/>
                                          </p:stCondLst>
                                        </p:cTn>
                                        <p:tgtEl>
                                          <p:spTgt spid="94"/>
                                        </p:tgtEl>
                                        <p:attrNameLst>
                                          <p:attrName>r</p:attrName>
                                        </p:attrNameLst>
                                      </p:cBhvr>
                                    </p:animRot>
                                    <p:animRot by="240000">
                                      <p:cBhvr>
                                        <p:cTn id="425" dur="200" fill="hold">
                                          <p:stCondLst>
                                            <p:cond delay="400"/>
                                          </p:stCondLst>
                                        </p:cTn>
                                        <p:tgtEl>
                                          <p:spTgt spid="94"/>
                                        </p:tgtEl>
                                        <p:attrNameLst>
                                          <p:attrName>r</p:attrName>
                                        </p:attrNameLst>
                                      </p:cBhvr>
                                    </p:animRot>
                                    <p:animRot by="-240000">
                                      <p:cBhvr>
                                        <p:cTn id="426" dur="200" fill="hold">
                                          <p:stCondLst>
                                            <p:cond delay="600"/>
                                          </p:stCondLst>
                                        </p:cTn>
                                        <p:tgtEl>
                                          <p:spTgt spid="94"/>
                                        </p:tgtEl>
                                        <p:attrNameLst>
                                          <p:attrName>r</p:attrName>
                                        </p:attrNameLst>
                                      </p:cBhvr>
                                    </p:animRot>
                                    <p:animRot by="120000">
                                      <p:cBhvr>
                                        <p:cTn id="427" dur="200" fill="hold">
                                          <p:stCondLst>
                                            <p:cond delay="800"/>
                                          </p:stCondLst>
                                        </p:cTn>
                                        <p:tgtEl>
                                          <p:spTgt spid="94"/>
                                        </p:tgtEl>
                                        <p:attrNameLst>
                                          <p:attrName>r</p:attrName>
                                        </p:attrNameLst>
                                      </p:cBhvr>
                                    </p:animRot>
                                  </p:childTnLst>
                                </p:cTn>
                              </p:par>
                              <p:par>
                                <p:cTn id="428" presetID="32" presetClass="emph" presetSubtype="0" fill="hold" grpId="0" nodeType="withEffect">
                                  <p:stCondLst>
                                    <p:cond delay="0"/>
                                  </p:stCondLst>
                                  <p:childTnLst>
                                    <p:animRot by="120000">
                                      <p:cBhvr>
                                        <p:cTn id="429" dur="100" fill="hold">
                                          <p:stCondLst>
                                            <p:cond delay="0"/>
                                          </p:stCondLst>
                                        </p:cTn>
                                        <p:tgtEl>
                                          <p:spTgt spid="89"/>
                                        </p:tgtEl>
                                        <p:attrNameLst>
                                          <p:attrName>r</p:attrName>
                                        </p:attrNameLst>
                                      </p:cBhvr>
                                    </p:animRot>
                                    <p:animRot by="-240000">
                                      <p:cBhvr>
                                        <p:cTn id="430" dur="200" fill="hold">
                                          <p:stCondLst>
                                            <p:cond delay="200"/>
                                          </p:stCondLst>
                                        </p:cTn>
                                        <p:tgtEl>
                                          <p:spTgt spid="89"/>
                                        </p:tgtEl>
                                        <p:attrNameLst>
                                          <p:attrName>r</p:attrName>
                                        </p:attrNameLst>
                                      </p:cBhvr>
                                    </p:animRot>
                                    <p:animRot by="240000">
                                      <p:cBhvr>
                                        <p:cTn id="431" dur="200" fill="hold">
                                          <p:stCondLst>
                                            <p:cond delay="400"/>
                                          </p:stCondLst>
                                        </p:cTn>
                                        <p:tgtEl>
                                          <p:spTgt spid="89"/>
                                        </p:tgtEl>
                                        <p:attrNameLst>
                                          <p:attrName>r</p:attrName>
                                        </p:attrNameLst>
                                      </p:cBhvr>
                                    </p:animRot>
                                    <p:animRot by="-240000">
                                      <p:cBhvr>
                                        <p:cTn id="432" dur="200" fill="hold">
                                          <p:stCondLst>
                                            <p:cond delay="600"/>
                                          </p:stCondLst>
                                        </p:cTn>
                                        <p:tgtEl>
                                          <p:spTgt spid="89"/>
                                        </p:tgtEl>
                                        <p:attrNameLst>
                                          <p:attrName>r</p:attrName>
                                        </p:attrNameLst>
                                      </p:cBhvr>
                                    </p:animRot>
                                    <p:animRot by="120000">
                                      <p:cBhvr>
                                        <p:cTn id="433" dur="200" fill="hold">
                                          <p:stCondLst>
                                            <p:cond delay="800"/>
                                          </p:stCondLst>
                                        </p:cTn>
                                        <p:tgtEl>
                                          <p:spTgt spid="89"/>
                                        </p:tgtEl>
                                        <p:attrNameLst>
                                          <p:attrName>r</p:attrName>
                                        </p:attrNameLst>
                                      </p:cBhvr>
                                    </p:animRot>
                                  </p:childTnLst>
                                </p:cTn>
                              </p:par>
                              <p:par>
                                <p:cTn id="434" presetID="32" presetClass="emph" presetSubtype="0" fill="hold" grpId="0" nodeType="withEffect">
                                  <p:stCondLst>
                                    <p:cond delay="0"/>
                                  </p:stCondLst>
                                  <p:childTnLst>
                                    <p:animRot by="120000">
                                      <p:cBhvr>
                                        <p:cTn id="435" dur="100" fill="hold">
                                          <p:stCondLst>
                                            <p:cond delay="0"/>
                                          </p:stCondLst>
                                        </p:cTn>
                                        <p:tgtEl>
                                          <p:spTgt spid="90"/>
                                        </p:tgtEl>
                                        <p:attrNameLst>
                                          <p:attrName>r</p:attrName>
                                        </p:attrNameLst>
                                      </p:cBhvr>
                                    </p:animRot>
                                    <p:animRot by="-240000">
                                      <p:cBhvr>
                                        <p:cTn id="436" dur="200" fill="hold">
                                          <p:stCondLst>
                                            <p:cond delay="200"/>
                                          </p:stCondLst>
                                        </p:cTn>
                                        <p:tgtEl>
                                          <p:spTgt spid="90"/>
                                        </p:tgtEl>
                                        <p:attrNameLst>
                                          <p:attrName>r</p:attrName>
                                        </p:attrNameLst>
                                      </p:cBhvr>
                                    </p:animRot>
                                    <p:animRot by="240000">
                                      <p:cBhvr>
                                        <p:cTn id="437" dur="200" fill="hold">
                                          <p:stCondLst>
                                            <p:cond delay="400"/>
                                          </p:stCondLst>
                                        </p:cTn>
                                        <p:tgtEl>
                                          <p:spTgt spid="90"/>
                                        </p:tgtEl>
                                        <p:attrNameLst>
                                          <p:attrName>r</p:attrName>
                                        </p:attrNameLst>
                                      </p:cBhvr>
                                    </p:animRot>
                                    <p:animRot by="-240000">
                                      <p:cBhvr>
                                        <p:cTn id="438" dur="200" fill="hold">
                                          <p:stCondLst>
                                            <p:cond delay="600"/>
                                          </p:stCondLst>
                                        </p:cTn>
                                        <p:tgtEl>
                                          <p:spTgt spid="90"/>
                                        </p:tgtEl>
                                        <p:attrNameLst>
                                          <p:attrName>r</p:attrName>
                                        </p:attrNameLst>
                                      </p:cBhvr>
                                    </p:animRot>
                                    <p:animRot by="120000">
                                      <p:cBhvr>
                                        <p:cTn id="439" dur="200" fill="hold">
                                          <p:stCondLst>
                                            <p:cond delay="800"/>
                                          </p:stCondLst>
                                        </p:cTn>
                                        <p:tgtEl>
                                          <p:spTgt spid="90"/>
                                        </p:tgtEl>
                                        <p:attrNameLst>
                                          <p:attrName>r</p:attrName>
                                        </p:attrNameLst>
                                      </p:cBhvr>
                                    </p:animRot>
                                  </p:childTnLst>
                                </p:cTn>
                              </p:par>
                              <p:par>
                                <p:cTn id="440" presetID="32" presetClass="emph" presetSubtype="0" fill="hold" grpId="0" nodeType="withEffect">
                                  <p:stCondLst>
                                    <p:cond delay="0"/>
                                  </p:stCondLst>
                                  <p:childTnLst>
                                    <p:animRot by="120000">
                                      <p:cBhvr>
                                        <p:cTn id="441" dur="100" fill="hold">
                                          <p:stCondLst>
                                            <p:cond delay="0"/>
                                          </p:stCondLst>
                                        </p:cTn>
                                        <p:tgtEl>
                                          <p:spTgt spid="87"/>
                                        </p:tgtEl>
                                        <p:attrNameLst>
                                          <p:attrName>r</p:attrName>
                                        </p:attrNameLst>
                                      </p:cBhvr>
                                    </p:animRot>
                                    <p:animRot by="-240000">
                                      <p:cBhvr>
                                        <p:cTn id="442" dur="200" fill="hold">
                                          <p:stCondLst>
                                            <p:cond delay="200"/>
                                          </p:stCondLst>
                                        </p:cTn>
                                        <p:tgtEl>
                                          <p:spTgt spid="87"/>
                                        </p:tgtEl>
                                        <p:attrNameLst>
                                          <p:attrName>r</p:attrName>
                                        </p:attrNameLst>
                                      </p:cBhvr>
                                    </p:animRot>
                                    <p:animRot by="240000">
                                      <p:cBhvr>
                                        <p:cTn id="443" dur="200" fill="hold">
                                          <p:stCondLst>
                                            <p:cond delay="400"/>
                                          </p:stCondLst>
                                        </p:cTn>
                                        <p:tgtEl>
                                          <p:spTgt spid="87"/>
                                        </p:tgtEl>
                                        <p:attrNameLst>
                                          <p:attrName>r</p:attrName>
                                        </p:attrNameLst>
                                      </p:cBhvr>
                                    </p:animRot>
                                    <p:animRot by="-240000">
                                      <p:cBhvr>
                                        <p:cTn id="444" dur="200" fill="hold">
                                          <p:stCondLst>
                                            <p:cond delay="600"/>
                                          </p:stCondLst>
                                        </p:cTn>
                                        <p:tgtEl>
                                          <p:spTgt spid="87"/>
                                        </p:tgtEl>
                                        <p:attrNameLst>
                                          <p:attrName>r</p:attrName>
                                        </p:attrNameLst>
                                      </p:cBhvr>
                                    </p:animRot>
                                    <p:animRot by="120000">
                                      <p:cBhvr>
                                        <p:cTn id="445" dur="200" fill="hold">
                                          <p:stCondLst>
                                            <p:cond delay="800"/>
                                          </p:stCondLst>
                                        </p:cTn>
                                        <p:tgtEl>
                                          <p:spTgt spid="87"/>
                                        </p:tgtEl>
                                        <p:attrNameLst>
                                          <p:attrName>r</p:attrName>
                                        </p:attrNameLst>
                                      </p:cBhvr>
                                    </p:animRot>
                                  </p:childTnLst>
                                </p:cTn>
                              </p:par>
                              <p:par>
                                <p:cTn id="446" presetID="32" presetClass="emph" presetSubtype="0" fill="hold" grpId="0" nodeType="withEffect">
                                  <p:stCondLst>
                                    <p:cond delay="0"/>
                                  </p:stCondLst>
                                  <p:childTnLst>
                                    <p:animRot by="120000">
                                      <p:cBhvr>
                                        <p:cTn id="447" dur="100" fill="hold">
                                          <p:stCondLst>
                                            <p:cond delay="0"/>
                                          </p:stCondLst>
                                        </p:cTn>
                                        <p:tgtEl>
                                          <p:spTgt spid="88"/>
                                        </p:tgtEl>
                                        <p:attrNameLst>
                                          <p:attrName>r</p:attrName>
                                        </p:attrNameLst>
                                      </p:cBhvr>
                                    </p:animRot>
                                    <p:animRot by="-240000">
                                      <p:cBhvr>
                                        <p:cTn id="448" dur="200" fill="hold">
                                          <p:stCondLst>
                                            <p:cond delay="200"/>
                                          </p:stCondLst>
                                        </p:cTn>
                                        <p:tgtEl>
                                          <p:spTgt spid="88"/>
                                        </p:tgtEl>
                                        <p:attrNameLst>
                                          <p:attrName>r</p:attrName>
                                        </p:attrNameLst>
                                      </p:cBhvr>
                                    </p:animRot>
                                    <p:animRot by="240000">
                                      <p:cBhvr>
                                        <p:cTn id="449" dur="200" fill="hold">
                                          <p:stCondLst>
                                            <p:cond delay="400"/>
                                          </p:stCondLst>
                                        </p:cTn>
                                        <p:tgtEl>
                                          <p:spTgt spid="88"/>
                                        </p:tgtEl>
                                        <p:attrNameLst>
                                          <p:attrName>r</p:attrName>
                                        </p:attrNameLst>
                                      </p:cBhvr>
                                    </p:animRot>
                                    <p:animRot by="-240000">
                                      <p:cBhvr>
                                        <p:cTn id="450" dur="200" fill="hold">
                                          <p:stCondLst>
                                            <p:cond delay="600"/>
                                          </p:stCondLst>
                                        </p:cTn>
                                        <p:tgtEl>
                                          <p:spTgt spid="88"/>
                                        </p:tgtEl>
                                        <p:attrNameLst>
                                          <p:attrName>r</p:attrName>
                                        </p:attrNameLst>
                                      </p:cBhvr>
                                    </p:animRot>
                                    <p:animRot by="120000">
                                      <p:cBhvr>
                                        <p:cTn id="451" dur="200" fill="hold">
                                          <p:stCondLst>
                                            <p:cond delay="800"/>
                                          </p:stCondLst>
                                        </p:cTn>
                                        <p:tgtEl>
                                          <p:spTgt spid="88"/>
                                        </p:tgtEl>
                                        <p:attrNameLst>
                                          <p:attrName>r</p:attrName>
                                        </p:attrNameLst>
                                      </p:cBhvr>
                                    </p:animRot>
                                  </p:childTnLst>
                                </p:cTn>
                              </p:par>
                              <p:par>
                                <p:cTn id="452" presetID="32" presetClass="emph" presetSubtype="0" fill="hold" grpId="0" nodeType="withEffect">
                                  <p:stCondLst>
                                    <p:cond delay="0"/>
                                  </p:stCondLst>
                                  <p:childTnLst>
                                    <p:animRot by="120000">
                                      <p:cBhvr>
                                        <p:cTn id="453" dur="100" fill="hold">
                                          <p:stCondLst>
                                            <p:cond delay="0"/>
                                          </p:stCondLst>
                                        </p:cTn>
                                        <p:tgtEl>
                                          <p:spTgt spid="83"/>
                                        </p:tgtEl>
                                        <p:attrNameLst>
                                          <p:attrName>r</p:attrName>
                                        </p:attrNameLst>
                                      </p:cBhvr>
                                    </p:animRot>
                                    <p:animRot by="-240000">
                                      <p:cBhvr>
                                        <p:cTn id="454" dur="200" fill="hold">
                                          <p:stCondLst>
                                            <p:cond delay="200"/>
                                          </p:stCondLst>
                                        </p:cTn>
                                        <p:tgtEl>
                                          <p:spTgt spid="83"/>
                                        </p:tgtEl>
                                        <p:attrNameLst>
                                          <p:attrName>r</p:attrName>
                                        </p:attrNameLst>
                                      </p:cBhvr>
                                    </p:animRot>
                                    <p:animRot by="240000">
                                      <p:cBhvr>
                                        <p:cTn id="455" dur="200" fill="hold">
                                          <p:stCondLst>
                                            <p:cond delay="400"/>
                                          </p:stCondLst>
                                        </p:cTn>
                                        <p:tgtEl>
                                          <p:spTgt spid="83"/>
                                        </p:tgtEl>
                                        <p:attrNameLst>
                                          <p:attrName>r</p:attrName>
                                        </p:attrNameLst>
                                      </p:cBhvr>
                                    </p:animRot>
                                    <p:animRot by="-240000">
                                      <p:cBhvr>
                                        <p:cTn id="456" dur="200" fill="hold">
                                          <p:stCondLst>
                                            <p:cond delay="600"/>
                                          </p:stCondLst>
                                        </p:cTn>
                                        <p:tgtEl>
                                          <p:spTgt spid="83"/>
                                        </p:tgtEl>
                                        <p:attrNameLst>
                                          <p:attrName>r</p:attrName>
                                        </p:attrNameLst>
                                      </p:cBhvr>
                                    </p:animRot>
                                    <p:animRot by="120000">
                                      <p:cBhvr>
                                        <p:cTn id="457" dur="200" fill="hold">
                                          <p:stCondLst>
                                            <p:cond delay="800"/>
                                          </p:stCondLst>
                                        </p:cTn>
                                        <p:tgtEl>
                                          <p:spTgt spid="83"/>
                                        </p:tgtEl>
                                        <p:attrNameLst>
                                          <p:attrName>r</p:attrName>
                                        </p:attrNameLst>
                                      </p:cBhvr>
                                    </p:animRot>
                                  </p:childTnLst>
                                </p:cTn>
                              </p:par>
                              <p:par>
                                <p:cTn id="458" presetID="32" presetClass="emph" presetSubtype="0" fill="hold" grpId="0" nodeType="withEffect">
                                  <p:stCondLst>
                                    <p:cond delay="0"/>
                                  </p:stCondLst>
                                  <p:childTnLst>
                                    <p:animRot by="120000">
                                      <p:cBhvr>
                                        <p:cTn id="459" dur="100" fill="hold">
                                          <p:stCondLst>
                                            <p:cond delay="0"/>
                                          </p:stCondLst>
                                        </p:cTn>
                                        <p:tgtEl>
                                          <p:spTgt spid="84"/>
                                        </p:tgtEl>
                                        <p:attrNameLst>
                                          <p:attrName>r</p:attrName>
                                        </p:attrNameLst>
                                      </p:cBhvr>
                                    </p:animRot>
                                    <p:animRot by="-240000">
                                      <p:cBhvr>
                                        <p:cTn id="460" dur="200" fill="hold">
                                          <p:stCondLst>
                                            <p:cond delay="200"/>
                                          </p:stCondLst>
                                        </p:cTn>
                                        <p:tgtEl>
                                          <p:spTgt spid="84"/>
                                        </p:tgtEl>
                                        <p:attrNameLst>
                                          <p:attrName>r</p:attrName>
                                        </p:attrNameLst>
                                      </p:cBhvr>
                                    </p:animRot>
                                    <p:animRot by="240000">
                                      <p:cBhvr>
                                        <p:cTn id="461" dur="200" fill="hold">
                                          <p:stCondLst>
                                            <p:cond delay="400"/>
                                          </p:stCondLst>
                                        </p:cTn>
                                        <p:tgtEl>
                                          <p:spTgt spid="84"/>
                                        </p:tgtEl>
                                        <p:attrNameLst>
                                          <p:attrName>r</p:attrName>
                                        </p:attrNameLst>
                                      </p:cBhvr>
                                    </p:animRot>
                                    <p:animRot by="-240000">
                                      <p:cBhvr>
                                        <p:cTn id="462" dur="200" fill="hold">
                                          <p:stCondLst>
                                            <p:cond delay="600"/>
                                          </p:stCondLst>
                                        </p:cTn>
                                        <p:tgtEl>
                                          <p:spTgt spid="84"/>
                                        </p:tgtEl>
                                        <p:attrNameLst>
                                          <p:attrName>r</p:attrName>
                                        </p:attrNameLst>
                                      </p:cBhvr>
                                    </p:animRot>
                                    <p:animRot by="120000">
                                      <p:cBhvr>
                                        <p:cTn id="463" dur="200" fill="hold">
                                          <p:stCondLst>
                                            <p:cond delay="800"/>
                                          </p:stCondLst>
                                        </p:cTn>
                                        <p:tgtEl>
                                          <p:spTgt spid="84"/>
                                        </p:tgtEl>
                                        <p:attrNameLst>
                                          <p:attrName>r</p:attrName>
                                        </p:attrNameLst>
                                      </p:cBhvr>
                                    </p:animRot>
                                  </p:childTnLst>
                                </p:cTn>
                              </p:par>
                              <p:par>
                                <p:cTn id="464" presetID="32" presetClass="emph" presetSubtype="0" fill="hold" grpId="0" nodeType="withEffect">
                                  <p:stCondLst>
                                    <p:cond delay="0"/>
                                  </p:stCondLst>
                                  <p:childTnLst>
                                    <p:animRot by="120000">
                                      <p:cBhvr>
                                        <p:cTn id="465" dur="100" fill="hold">
                                          <p:stCondLst>
                                            <p:cond delay="0"/>
                                          </p:stCondLst>
                                        </p:cTn>
                                        <p:tgtEl>
                                          <p:spTgt spid="81"/>
                                        </p:tgtEl>
                                        <p:attrNameLst>
                                          <p:attrName>r</p:attrName>
                                        </p:attrNameLst>
                                      </p:cBhvr>
                                    </p:animRot>
                                    <p:animRot by="-240000">
                                      <p:cBhvr>
                                        <p:cTn id="466" dur="200" fill="hold">
                                          <p:stCondLst>
                                            <p:cond delay="200"/>
                                          </p:stCondLst>
                                        </p:cTn>
                                        <p:tgtEl>
                                          <p:spTgt spid="81"/>
                                        </p:tgtEl>
                                        <p:attrNameLst>
                                          <p:attrName>r</p:attrName>
                                        </p:attrNameLst>
                                      </p:cBhvr>
                                    </p:animRot>
                                    <p:animRot by="240000">
                                      <p:cBhvr>
                                        <p:cTn id="467" dur="200" fill="hold">
                                          <p:stCondLst>
                                            <p:cond delay="400"/>
                                          </p:stCondLst>
                                        </p:cTn>
                                        <p:tgtEl>
                                          <p:spTgt spid="81"/>
                                        </p:tgtEl>
                                        <p:attrNameLst>
                                          <p:attrName>r</p:attrName>
                                        </p:attrNameLst>
                                      </p:cBhvr>
                                    </p:animRot>
                                    <p:animRot by="-240000">
                                      <p:cBhvr>
                                        <p:cTn id="468" dur="200" fill="hold">
                                          <p:stCondLst>
                                            <p:cond delay="600"/>
                                          </p:stCondLst>
                                        </p:cTn>
                                        <p:tgtEl>
                                          <p:spTgt spid="81"/>
                                        </p:tgtEl>
                                        <p:attrNameLst>
                                          <p:attrName>r</p:attrName>
                                        </p:attrNameLst>
                                      </p:cBhvr>
                                    </p:animRot>
                                    <p:animRot by="120000">
                                      <p:cBhvr>
                                        <p:cTn id="469" dur="200" fill="hold">
                                          <p:stCondLst>
                                            <p:cond delay="800"/>
                                          </p:stCondLst>
                                        </p:cTn>
                                        <p:tgtEl>
                                          <p:spTgt spid="81"/>
                                        </p:tgtEl>
                                        <p:attrNameLst>
                                          <p:attrName>r</p:attrName>
                                        </p:attrNameLst>
                                      </p:cBhvr>
                                    </p:animRot>
                                  </p:childTnLst>
                                </p:cTn>
                              </p:par>
                              <p:par>
                                <p:cTn id="470" presetID="32" presetClass="emph" presetSubtype="0" fill="hold" grpId="0" nodeType="withEffect">
                                  <p:stCondLst>
                                    <p:cond delay="0"/>
                                  </p:stCondLst>
                                  <p:childTnLst>
                                    <p:animRot by="120000">
                                      <p:cBhvr>
                                        <p:cTn id="471" dur="100" fill="hold">
                                          <p:stCondLst>
                                            <p:cond delay="0"/>
                                          </p:stCondLst>
                                        </p:cTn>
                                        <p:tgtEl>
                                          <p:spTgt spid="82"/>
                                        </p:tgtEl>
                                        <p:attrNameLst>
                                          <p:attrName>r</p:attrName>
                                        </p:attrNameLst>
                                      </p:cBhvr>
                                    </p:animRot>
                                    <p:animRot by="-240000">
                                      <p:cBhvr>
                                        <p:cTn id="472" dur="200" fill="hold">
                                          <p:stCondLst>
                                            <p:cond delay="200"/>
                                          </p:stCondLst>
                                        </p:cTn>
                                        <p:tgtEl>
                                          <p:spTgt spid="82"/>
                                        </p:tgtEl>
                                        <p:attrNameLst>
                                          <p:attrName>r</p:attrName>
                                        </p:attrNameLst>
                                      </p:cBhvr>
                                    </p:animRot>
                                    <p:animRot by="240000">
                                      <p:cBhvr>
                                        <p:cTn id="473" dur="200" fill="hold">
                                          <p:stCondLst>
                                            <p:cond delay="400"/>
                                          </p:stCondLst>
                                        </p:cTn>
                                        <p:tgtEl>
                                          <p:spTgt spid="82"/>
                                        </p:tgtEl>
                                        <p:attrNameLst>
                                          <p:attrName>r</p:attrName>
                                        </p:attrNameLst>
                                      </p:cBhvr>
                                    </p:animRot>
                                    <p:animRot by="-240000">
                                      <p:cBhvr>
                                        <p:cTn id="474" dur="200" fill="hold">
                                          <p:stCondLst>
                                            <p:cond delay="600"/>
                                          </p:stCondLst>
                                        </p:cTn>
                                        <p:tgtEl>
                                          <p:spTgt spid="82"/>
                                        </p:tgtEl>
                                        <p:attrNameLst>
                                          <p:attrName>r</p:attrName>
                                        </p:attrNameLst>
                                      </p:cBhvr>
                                    </p:animRot>
                                    <p:animRot by="120000">
                                      <p:cBhvr>
                                        <p:cTn id="475" dur="200" fill="hold">
                                          <p:stCondLst>
                                            <p:cond delay="800"/>
                                          </p:stCondLst>
                                        </p:cTn>
                                        <p:tgtEl>
                                          <p:spTgt spid="82"/>
                                        </p:tgtEl>
                                        <p:attrNameLst>
                                          <p:attrName>r</p:attrName>
                                        </p:attrNameLst>
                                      </p:cBhvr>
                                    </p:animRot>
                                  </p:childTnLst>
                                </p:cTn>
                              </p:par>
                              <p:par>
                                <p:cTn id="476" presetID="1" presetClass="entr" presetSubtype="0" fill="hold" grpId="0" nodeType="withEffect">
                                  <p:stCondLst>
                                    <p:cond delay="0"/>
                                  </p:stCondLst>
                                  <p:childTnLst>
                                    <p:set>
                                      <p:cBhvr>
                                        <p:cTn id="477" dur="1" fill="hold">
                                          <p:stCondLst>
                                            <p:cond delay="0"/>
                                          </p:stCondLst>
                                        </p:cTn>
                                        <p:tgtEl>
                                          <p:spTgt spid="8"/>
                                        </p:tgtEl>
                                        <p:attrNameLst>
                                          <p:attrName>style.visibility</p:attrName>
                                        </p:attrNameLst>
                                      </p:cBhvr>
                                      <p:to>
                                        <p:strVal val="visible"/>
                                      </p:to>
                                    </p:set>
                                  </p:childTnLst>
                                </p:cTn>
                              </p:par>
                              <p:par>
                                <p:cTn id="478" presetID="1" presetClass="emph" presetSubtype="2" fill="hold" nodeType="withEffect">
                                  <p:stCondLst>
                                    <p:cond delay="200"/>
                                  </p:stCondLst>
                                  <p:childTnLst>
                                    <p:animClr clrSpc="rgb" dir="cw">
                                      <p:cBhvr>
                                        <p:cTn id="479" dur="500" fill="hold"/>
                                        <p:tgtEl>
                                          <p:spTgt spid="68"/>
                                        </p:tgtEl>
                                        <p:attrNameLst>
                                          <p:attrName>fillcolor</p:attrName>
                                        </p:attrNameLst>
                                      </p:cBhvr>
                                      <p:to>
                                        <a:srgbClr val="FF0000"/>
                                      </p:to>
                                    </p:animClr>
                                    <p:set>
                                      <p:cBhvr>
                                        <p:cTn id="480" dur="500" fill="hold"/>
                                        <p:tgtEl>
                                          <p:spTgt spid="68"/>
                                        </p:tgtEl>
                                        <p:attrNameLst>
                                          <p:attrName>fill.type</p:attrName>
                                        </p:attrNameLst>
                                      </p:cBhvr>
                                      <p:to>
                                        <p:strVal val="solid"/>
                                      </p:to>
                                    </p:set>
                                    <p:set>
                                      <p:cBhvr>
                                        <p:cTn id="481" dur="500" fill="hold"/>
                                        <p:tgtEl>
                                          <p:spTgt spid="6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42" grpId="0" animBg="1"/>
      <p:bldP spid="43" grpId="0" animBg="1"/>
      <p:bldP spid="40" grpId="0" animBg="1"/>
      <p:bldP spid="41" grpId="0" animBg="1"/>
      <p:bldP spid="36" grpId="0" animBg="1"/>
      <p:bldP spid="37" grpId="0" animBg="1"/>
      <p:bldP spid="34" grpId="0" animBg="1"/>
      <p:bldP spid="35" grpId="0" animBg="1"/>
      <p:bldP spid="28" grpId="0" animBg="1"/>
      <p:bldP spid="29" grpId="0" animBg="1"/>
      <p:bldP spid="26" grpId="0" animBg="1"/>
      <p:bldP spid="27" grpId="0" animBg="1"/>
      <p:bldP spid="22" grpId="0" animBg="1"/>
      <p:bldP spid="23" grpId="0" animBg="1"/>
      <p:bldP spid="20" grpId="0" animBg="1"/>
      <p:bldP spid="21" grpId="0" animBg="1"/>
      <p:bldP spid="14" grpId="0" animBg="1"/>
      <p:bldP spid="15" grpId="0" animBg="1"/>
      <p:bldP spid="12" grpId="0" animBg="1"/>
      <p:bldP spid="13" grpId="0" animBg="1"/>
      <p:bldP spid="95" grpId="0" animBg="1"/>
      <p:bldP spid="96" grpId="0" animBg="1"/>
      <p:bldP spid="93" grpId="0" animBg="1"/>
      <p:bldP spid="94" grpId="0" animBg="1"/>
      <p:bldP spid="89" grpId="0" animBg="1"/>
      <p:bldP spid="90" grpId="0" animBg="1"/>
      <p:bldP spid="87" grpId="0" animBg="1"/>
      <p:bldP spid="88" grpId="0" animBg="1"/>
      <p:bldP spid="83" grpId="0" animBg="1"/>
      <p:bldP spid="84" grpId="0" animBg="1"/>
      <p:bldP spid="81" grpId="0" animBg="1"/>
      <p:bldP spid="82" grpId="0" animBg="1"/>
      <p:bldP spid="44" grpId="0" animBg="1"/>
      <p:bldP spid="44" grpId="1" animBg="1"/>
      <p:bldP spid="45" grpId="0" animBg="1"/>
      <p:bldP spid="45" grpId="1" animBg="1"/>
      <p:bldP spid="45" grpId="2" animBg="1"/>
      <p:bldP spid="73" grpId="0" animBg="1"/>
      <p:bldP spid="73" grpId="1" animBg="1"/>
      <p:bldP spid="73" grpId="2" animBg="1"/>
      <p:bldP spid="98" grpId="0" animBg="1"/>
      <p:bldP spid="98" grpId="1" animBg="1"/>
      <p:bldP spid="98" grpId="2" animBg="1"/>
      <p:bldP spid="99" grpId="0" animBg="1"/>
      <p:bldP spid="99" grpId="1" animBg="1"/>
      <p:bldP spid="99" grpId="2" animBg="1"/>
      <p:bldP spid="46" grpId="0" animBg="1"/>
      <p:bldP spid="46" grpId="1" animBg="1"/>
      <p:bldP spid="47" grpId="0" animBg="1"/>
      <p:bldP spid="47" grpId="1" animBg="1"/>
      <p:bldP spid="48" grpId="0" animBg="1"/>
      <p:bldP spid="48" grpId="1" animBg="1"/>
      <p:bldP spid="48" grpId="2" animBg="1"/>
      <p:bldP spid="100" grpId="0" animBg="1"/>
      <p:bldP spid="100" grpId="1" animBg="1"/>
      <p:bldP spid="100" grpId="2" animBg="1"/>
      <p:bldP spid="4" grpId="0"/>
      <p:bldP spid="4" grpId="1"/>
      <p:bldP spid="51" grpId="0"/>
      <p:bldP spid="51" grpId="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Compression with CABA</a:t>
            </a:r>
            <a:endParaRPr lang="en-US" dirty="0"/>
          </a:p>
        </p:txBody>
      </p:sp>
      <p:sp>
        <p:nvSpPr>
          <p:cNvPr id="4" name="Content Placeholder 3"/>
          <p:cNvSpPr>
            <a:spLocks noGrp="1"/>
          </p:cNvSpPr>
          <p:nvPr>
            <p:ph sz="quarter" idx="1"/>
          </p:nvPr>
        </p:nvSpPr>
        <p:spPr>
          <a:xfrm>
            <a:off x="382524" y="1066800"/>
            <a:ext cx="8455152" cy="4648200"/>
          </a:xfrm>
        </p:spPr>
        <p:txBody>
          <a:bodyPr>
            <a:normAutofit fontScale="85000" lnSpcReduction="10000"/>
          </a:bodyPr>
          <a:lstStyle/>
          <a:p>
            <a:r>
              <a:rPr lang="en-US" sz="3200" i="0" dirty="0" smtClean="0"/>
              <a:t>Use assist warps to:</a:t>
            </a:r>
          </a:p>
          <a:p>
            <a:pPr lvl="1"/>
            <a:r>
              <a:rPr lang="en-US" sz="2800" i="0" dirty="0" smtClean="0"/>
              <a:t>Compress </a:t>
            </a:r>
            <a:r>
              <a:rPr lang="en-US" sz="2800" i="0" dirty="0"/>
              <a:t>cache blocks before </a:t>
            </a:r>
            <a:r>
              <a:rPr lang="en-US" sz="2800" i="0" dirty="0" smtClean="0"/>
              <a:t>writing to memory</a:t>
            </a:r>
          </a:p>
          <a:p>
            <a:pPr lvl="1"/>
            <a:r>
              <a:rPr lang="en-US" sz="2800" i="0" dirty="0" smtClean="0"/>
              <a:t>Decompress </a:t>
            </a:r>
            <a:r>
              <a:rPr lang="en-US" sz="2800" i="0" dirty="0"/>
              <a:t>cache blocks before </a:t>
            </a:r>
            <a:r>
              <a:rPr lang="en-US" sz="2800" dirty="0" smtClean="0"/>
              <a:t>placing</a:t>
            </a:r>
            <a:r>
              <a:rPr lang="en-US" sz="2800" i="0" dirty="0" smtClean="0"/>
              <a:t> </a:t>
            </a:r>
            <a:r>
              <a:rPr lang="en-US" sz="2800" i="0" dirty="0"/>
              <a:t>into the </a:t>
            </a:r>
            <a:r>
              <a:rPr lang="en-US" sz="2800" i="0" dirty="0" smtClean="0"/>
              <a:t>cache</a:t>
            </a:r>
          </a:p>
          <a:p>
            <a:r>
              <a:rPr lang="en-US" sz="3100" i="0" dirty="0">
                <a:solidFill>
                  <a:srgbClr val="C00000"/>
                </a:solidFill>
              </a:rPr>
              <a:t>CABA </a:t>
            </a:r>
            <a:r>
              <a:rPr lang="en-US" sz="3100" i="0" dirty="0" smtClean="0">
                <a:solidFill>
                  <a:srgbClr val="C00000"/>
                </a:solidFill>
              </a:rPr>
              <a:t>flexibly enables various </a:t>
            </a:r>
            <a:r>
              <a:rPr lang="en-US" sz="3100" i="0" dirty="0">
                <a:solidFill>
                  <a:srgbClr val="C00000"/>
                </a:solidFill>
              </a:rPr>
              <a:t>compression </a:t>
            </a:r>
            <a:r>
              <a:rPr lang="en-US" sz="3100" i="0" dirty="0" smtClean="0">
                <a:solidFill>
                  <a:srgbClr val="C00000"/>
                </a:solidFill>
              </a:rPr>
              <a:t>algorithms</a:t>
            </a:r>
          </a:p>
          <a:p>
            <a:r>
              <a:rPr lang="en-US" sz="3200" i="0" dirty="0" smtClean="0">
                <a:cs typeface="Calibri" pitchFamily="34" charset="0"/>
              </a:rPr>
              <a:t>Example: </a:t>
            </a:r>
            <a:r>
              <a:rPr lang="en-US" sz="3200" b="1" i="0" dirty="0" smtClean="0">
                <a:solidFill>
                  <a:schemeClr val="tx2"/>
                </a:solidFill>
                <a:cs typeface="Calibri" pitchFamily="34" charset="0"/>
              </a:rPr>
              <a:t>BDI </a:t>
            </a:r>
            <a:r>
              <a:rPr lang="en-US" sz="3200" b="1" i="0" dirty="0">
                <a:solidFill>
                  <a:schemeClr val="tx2"/>
                </a:solidFill>
                <a:cs typeface="Calibri" pitchFamily="34" charset="0"/>
              </a:rPr>
              <a:t>Compression </a:t>
            </a:r>
            <a:r>
              <a:rPr lang="en-US" sz="4000" b="1" i="0" baseline="-25000" dirty="0" smtClean="0">
                <a:solidFill>
                  <a:schemeClr val="tx2"/>
                </a:solidFill>
                <a:cs typeface="Calibri" pitchFamily="34" charset="0"/>
              </a:rPr>
              <a:t>[</a:t>
            </a:r>
            <a:r>
              <a:rPr lang="en-US" sz="4000" b="1" i="0" baseline="-25000" dirty="0" err="1" smtClean="0">
                <a:solidFill>
                  <a:schemeClr val="tx2"/>
                </a:solidFill>
                <a:cs typeface="Calibri" pitchFamily="34" charset="0"/>
              </a:rPr>
              <a:t>Pekhimenko</a:t>
            </a:r>
            <a:r>
              <a:rPr lang="en-US" sz="4000" b="1" i="0" baseline="-25000" dirty="0" smtClean="0">
                <a:solidFill>
                  <a:schemeClr val="tx2"/>
                </a:solidFill>
                <a:cs typeface="Calibri" pitchFamily="34" charset="0"/>
              </a:rPr>
              <a:t>+ PACT </a:t>
            </a:r>
            <a:r>
              <a:rPr lang="en-US" sz="4000" b="1" i="0" baseline="-25000" dirty="0">
                <a:solidFill>
                  <a:schemeClr val="tx2"/>
                </a:solidFill>
                <a:cs typeface="Calibri" pitchFamily="34" charset="0"/>
              </a:rPr>
              <a:t>’12]</a:t>
            </a:r>
            <a:endParaRPr lang="en-US" sz="3100" i="0" dirty="0" smtClean="0"/>
          </a:p>
          <a:p>
            <a:pPr lvl="1"/>
            <a:r>
              <a:rPr lang="en-US" sz="2800" dirty="0"/>
              <a:t>Parallelizable across SIMT width</a:t>
            </a:r>
          </a:p>
          <a:p>
            <a:pPr lvl="1"/>
            <a:r>
              <a:rPr lang="en-US" sz="2800" dirty="0"/>
              <a:t>Low </a:t>
            </a:r>
            <a:r>
              <a:rPr lang="en-US" sz="2800" dirty="0" smtClean="0"/>
              <a:t>latency</a:t>
            </a:r>
          </a:p>
          <a:p>
            <a:r>
              <a:rPr lang="en-US" sz="3100" i="0" dirty="0" smtClean="0"/>
              <a:t>Others: </a:t>
            </a:r>
            <a:r>
              <a:rPr lang="en-US" sz="2800" b="1" i="0" dirty="0" smtClean="0"/>
              <a:t>FPC</a:t>
            </a:r>
            <a:r>
              <a:rPr lang="en-US" sz="2800" b="1" i="0" dirty="0" smtClean="0">
                <a:cs typeface="Calibri" pitchFamily="34" charset="0"/>
              </a:rPr>
              <a:t> </a:t>
            </a:r>
            <a:r>
              <a:rPr lang="en-US" sz="3600" b="1" i="0" baseline="-25000" dirty="0" smtClean="0">
                <a:cs typeface="Calibri" pitchFamily="34" charset="0"/>
              </a:rPr>
              <a:t>[</a:t>
            </a:r>
            <a:r>
              <a:rPr lang="en-US" sz="3600" b="1" i="0" baseline="-25000" dirty="0" err="1" smtClean="0">
                <a:cs typeface="Calibri" pitchFamily="34" charset="0"/>
              </a:rPr>
              <a:t>Alameldeen</a:t>
            </a:r>
            <a:r>
              <a:rPr lang="en-US" sz="3600" b="1" i="0" baseline="-25000" dirty="0" smtClean="0">
                <a:cs typeface="Calibri" pitchFamily="34" charset="0"/>
              </a:rPr>
              <a:t>+ TR ’04],</a:t>
            </a:r>
            <a:r>
              <a:rPr lang="en-US" sz="2800" b="1" i="0" dirty="0" smtClean="0">
                <a:cs typeface="Calibri" pitchFamily="34" charset="0"/>
              </a:rPr>
              <a:t> C-Pack </a:t>
            </a:r>
            <a:r>
              <a:rPr lang="en-US" sz="3600" b="1" i="0" baseline="-25000" dirty="0" smtClean="0">
                <a:cs typeface="Calibri" pitchFamily="34" charset="0"/>
              </a:rPr>
              <a:t>[Chen+ VLSI ’10]</a:t>
            </a:r>
            <a:endParaRPr lang="en-US" sz="2800" i="0" dirty="0"/>
          </a:p>
          <a:p>
            <a:endParaRPr lang="en-US" sz="2800" dirty="0"/>
          </a:p>
          <a:p>
            <a:endParaRPr lang="en-US" sz="3100" dirty="0"/>
          </a:p>
          <a:p>
            <a:pPr lvl="1"/>
            <a:endParaRPr lang="en-US" sz="2800" dirty="0"/>
          </a:p>
          <a:p>
            <a:endParaRPr lang="en-US" sz="3100" i="0" dirty="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27</a:t>
            </a:fld>
            <a:endParaRPr lang="en-US" dirty="0"/>
          </a:p>
        </p:txBody>
      </p:sp>
    </p:spTree>
    <p:extLst>
      <p:ext uri="{BB962C8B-B14F-4D97-AF65-F5344CB8AC3E}">
        <p14:creationId xmlns:p14="http://schemas.microsoft.com/office/powerpoint/2010/main" val="1598019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Decompression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5240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L2 + Memory</a:t>
            </a:r>
            <a:endParaRPr lang="en-US" sz="24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sp>
        <p:nvSpPr>
          <p:cNvPr id="50" name="Uncompressed: Blur"/>
          <p:cNvSpPr/>
          <p:nvPr/>
        </p:nvSpPr>
        <p:spPr>
          <a:xfrm>
            <a:off x="4419600" y="2325698"/>
            <a:ext cx="1371600" cy="3352800"/>
          </a:xfrm>
          <a:prstGeom prst="roundRect">
            <a:avLst/>
          </a:prstGeom>
          <a:pattFill prst="wdUpDiag">
            <a:fgClr>
              <a:schemeClr val="accent1">
                <a:lumMod val="40000"/>
                <a:lumOff val="60000"/>
              </a:schemeClr>
            </a:fgClr>
            <a:bgClr>
              <a:schemeClr val="bg1"/>
            </a:bgClr>
          </a:patt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i="1" dirty="0">
              <a:solidFill>
                <a:schemeClr val="tx1"/>
              </a:solidFill>
              <a:latin typeface="Candara" pitchFamily="34" charset="0"/>
            </a:endParaRPr>
          </a:p>
        </p:txBody>
      </p:sp>
      <p:sp>
        <p:nvSpPr>
          <p:cNvPr id="51" name="TextBox: Uncompressed"/>
          <p:cNvSpPr txBox="1"/>
          <p:nvPr/>
        </p:nvSpPr>
        <p:spPr>
          <a:xfrm rot="20472722">
            <a:off x="3832455" y="3898373"/>
            <a:ext cx="2710999" cy="584775"/>
          </a:xfrm>
          <a:prstGeom prst="rect">
            <a:avLst/>
          </a:prstGeom>
          <a:noFill/>
        </p:spPr>
        <p:txBody>
          <a:bodyPr wrap="none" rtlCol="0">
            <a:spAutoFit/>
          </a:bodyPr>
          <a:lstStyle/>
          <a:p>
            <a:r>
              <a:rPr lang="en-US" sz="3200" b="1" i="1" dirty="0" smtClean="0">
                <a:latin typeface="Candara" pitchFamily="34" charset="0"/>
              </a:rPr>
              <a:t>Uncompressed</a:t>
            </a:r>
            <a:endParaRPr lang="en-US" sz="3200" b="1" i="1" dirty="0">
              <a:latin typeface="Candara" pitchFamily="34" charset="0"/>
            </a:endParaRPr>
          </a:p>
        </p:txBody>
      </p:sp>
      <p:sp>
        <p:nvSpPr>
          <p:cNvPr id="52" name="Compressed: Blur"/>
          <p:cNvSpPr/>
          <p:nvPr/>
        </p:nvSpPr>
        <p:spPr>
          <a:xfrm>
            <a:off x="6705600" y="2212997"/>
            <a:ext cx="1524000" cy="3578203"/>
          </a:xfrm>
          <a:prstGeom prst="roundRect">
            <a:avLst/>
          </a:prstGeom>
          <a:pattFill prst="wdUpDiag">
            <a:fgClr>
              <a:schemeClr val="accent1">
                <a:lumMod val="40000"/>
                <a:lumOff val="60000"/>
              </a:schemeClr>
            </a:fgClr>
            <a:bgClr>
              <a:schemeClr val="bg1"/>
            </a:bgClr>
          </a:patt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solidFill>
                <a:schemeClr val="tx1"/>
              </a:solidFill>
              <a:latin typeface="Candara" pitchFamily="34" charset="0"/>
            </a:endParaRPr>
          </a:p>
        </p:txBody>
      </p:sp>
      <p:sp>
        <p:nvSpPr>
          <p:cNvPr id="53" name="TextBox: Compressed"/>
          <p:cNvSpPr txBox="1"/>
          <p:nvPr/>
        </p:nvSpPr>
        <p:spPr>
          <a:xfrm rot="20472722">
            <a:off x="6413035" y="3709711"/>
            <a:ext cx="2266967" cy="584775"/>
          </a:xfrm>
          <a:prstGeom prst="rect">
            <a:avLst/>
          </a:prstGeom>
          <a:noFill/>
        </p:spPr>
        <p:txBody>
          <a:bodyPr wrap="none" rtlCol="0">
            <a:spAutoFit/>
          </a:bodyPr>
          <a:lstStyle/>
          <a:p>
            <a:r>
              <a:rPr lang="en-US" sz="3200" b="1" i="1" dirty="0">
                <a:latin typeface="Candara" pitchFamily="34" charset="0"/>
              </a:rPr>
              <a:t>C</a:t>
            </a:r>
            <a:r>
              <a:rPr lang="en-US" sz="3200" b="1" i="1" dirty="0" smtClean="0">
                <a:latin typeface="Candara" pitchFamily="34" charset="0"/>
              </a:rPr>
              <a:t>ompressed</a:t>
            </a:r>
            <a:endParaRPr lang="en-US" sz="3200" b="1" i="1" dirty="0">
              <a:latin typeface="Candara" pitchFamily="34" charset="0"/>
            </a:endParaRPr>
          </a:p>
        </p:txBody>
      </p:sp>
      <p:cxnSp>
        <p:nvCxnSpPr>
          <p:cNvPr id="55" name="Arrow to L1D"/>
          <p:cNvCxnSpPr/>
          <p:nvPr/>
        </p:nvCxnSpPr>
        <p:spPr>
          <a:xfrm>
            <a:off x="3555325" y="3429000"/>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56" name="Arrow from L1D"/>
          <p:cNvCxnSpPr/>
          <p:nvPr/>
        </p:nvCxnSpPr>
        <p:spPr>
          <a:xfrm flipH="1">
            <a:off x="3555325" y="4660973"/>
            <a:ext cx="864275"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60" name="L1D Hit"/>
          <p:cNvSpPr/>
          <p:nvPr/>
        </p:nvSpPr>
        <p:spPr>
          <a:xfrm>
            <a:off x="4419600" y="2325698"/>
            <a:ext cx="1371600" cy="3352800"/>
          </a:xfrm>
          <a:prstGeom prst="roundRect">
            <a:avLst/>
          </a:prstGeom>
          <a:solidFill>
            <a:srgbClr val="7EDC7E"/>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Hit!</a:t>
            </a:r>
            <a:endParaRPr lang="en-US" sz="2800" b="1" i="1" dirty="0">
              <a:solidFill>
                <a:schemeClr val="tx1"/>
              </a:solidFill>
              <a:latin typeface="Candara" pitchFamily="34" charset="0"/>
            </a:endParaRPr>
          </a:p>
        </p:txBody>
      </p:sp>
      <p:sp>
        <p:nvSpPr>
          <p:cNvPr id="61" name="L1D Miss"/>
          <p:cNvSpPr/>
          <p:nvPr/>
        </p:nvSpPr>
        <p:spPr>
          <a:xfrm>
            <a:off x="4419600" y="2324100"/>
            <a:ext cx="1371600" cy="3352800"/>
          </a:xfrm>
          <a:prstGeom prst="roundRect">
            <a:avLst/>
          </a:prstGeom>
          <a:solidFill>
            <a:schemeClr val="accent2">
              <a:lumMod val="40000"/>
              <a:lumOff val="6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Miss!</a:t>
            </a:r>
            <a:endParaRPr lang="en-US" sz="2800" b="1" i="1" dirty="0">
              <a:solidFill>
                <a:schemeClr val="tx1"/>
              </a:solidFill>
              <a:latin typeface="Candara" pitchFamily="34" charset="0"/>
            </a:endParaRPr>
          </a:p>
        </p:txBody>
      </p:sp>
      <p:cxnSp>
        <p:nvCxnSpPr>
          <p:cNvPr id="65" name="Arrow to/from Mem"/>
          <p:cNvCxnSpPr>
            <a:stCxn id="61" idx="3"/>
            <a:endCxn id="45" idx="1"/>
          </p:cNvCxnSpPr>
          <p:nvPr/>
        </p:nvCxnSpPr>
        <p:spPr>
          <a:xfrm>
            <a:off x="5791200" y="4000500"/>
            <a:ext cx="914400" cy="1599"/>
          </a:xfrm>
          <a:prstGeom prst="straightConnector1">
            <a:avLst/>
          </a:prstGeom>
          <a:ln w="57150">
            <a:solidFill>
              <a:schemeClr val="tx2"/>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6" name="L1D cache line"/>
          <p:cNvSpPr/>
          <p:nvPr/>
        </p:nvSpPr>
        <p:spPr>
          <a:xfrm>
            <a:off x="6705600" y="2771800"/>
            <a:ext cx="6858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Trigger Arrow"/>
          <p:cNvCxnSpPr>
            <a:endCxn id="48" idx="3"/>
          </p:cNvCxnSpPr>
          <p:nvPr/>
        </p:nvCxnSpPr>
        <p:spPr>
          <a:xfrm flipH="1" flipV="1">
            <a:off x="3324988" y="2592398"/>
            <a:ext cx="962030" cy="2"/>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3" name="Trigger"/>
          <p:cNvSpPr txBox="1"/>
          <p:nvPr/>
        </p:nvSpPr>
        <p:spPr>
          <a:xfrm>
            <a:off x="3499415" y="2193384"/>
            <a:ext cx="950517" cy="400110"/>
          </a:xfrm>
          <a:prstGeom prst="rect">
            <a:avLst/>
          </a:prstGeom>
          <a:noFill/>
        </p:spPr>
        <p:txBody>
          <a:bodyPr wrap="none" rtlCol="0">
            <a:spAutoFit/>
          </a:bodyPr>
          <a:lstStyle/>
          <a:p>
            <a:r>
              <a:rPr lang="en-US" sz="2000" b="1" i="1" dirty="0" smtClean="0">
                <a:latin typeface="Candara" pitchFamily="34" charset="0"/>
              </a:rPr>
              <a:t>Trigger</a:t>
            </a:r>
            <a:endParaRPr lang="en-US" sz="2000" b="1" i="1" dirty="0">
              <a:latin typeface="Candara" pitchFamily="34" charset="0"/>
            </a:endParaRPr>
          </a:p>
        </p:txBody>
      </p:sp>
      <p:cxnSp>
        <p:nvCxnSpPr>
          <p:cNvPr id="86" name="AWS arrow"/>
          <p:cNvCxnSpPr>
            <a:stCxn id="48" idx="0"/>
            <a:endCxn id="46" idx="0"/>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88" name="Arrow to scheduler"/>
          <p:cNvCxnSpPr>
            <a:stCxn id="46" idx="2"/>
            <a:endCxn id="43" idx="0"/>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Cache slot"/>
          <p:cNvSpPr/>
          <p:nvPr/>
        </p:nvSpPr>
        <p:spPr>
          <a:xfrm>
            <a:off x="4419600" y="2790125"/>
            <a:ext cx="13716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28</a:t>
            </a:fld>
            <a:endParaRPr lang="en-US" dirty="0"/>
          </a:p>
        </p:txBody>
      </p:sp>
      <p:sp>
        <p:nvSpPr>
          <p:cNvPr id="54" name="Cache slot"/>
          <p:cNvSpPr/>
          <p:nvPr/>
        </p:nvSpPr>
        <p:spPr>
          <a:xfrm>
            <a:off x="6705600" y="2783925"/>
            <a:ext cx="1524000" cy="26829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501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0"/>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2"/>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6"/>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60"/>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5"/>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6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35" presetClass="path" presetSubtype="0" accel="50000" decel="50000" fill="hold" grpId="2" nodeType="withEffect">
                                  <p:stCondLst>
                                    <p:cond delay="0"/>
                                  </p:stCondLst>
                                  <p:childTnLst>
                                    <p:animMotion origin="layout" path="M -3.33333E-6 -1.11111E-6 L -0.25 -1.11111E-6 " pathEditMode="relative" rAng="0" ptsTypes="AA">
                                      <p:cBhvr>
                                        <p:cTn id="74" dur="500" fill="hold"/>
                                        <p:tgtEl>
                                          <p:spTgt spid="66"/>
                                        </p:tgtEl>
                                        <p:attrNameLst>
                                          <p:attrName>ppt_x</p:attrName>
                                          <p:attrName>ppt_y</p:attrName>
                                        </p:attrNameLst>
                                      </p:cBhvr>
                                      <p:rCtr x="-12500" y="0"/>
                                    </p:animMotion>
                                  </p:childTnLst>
                                </p:cTn>
                              </p:par>
                              <p:par>
                                <p:cTn id="75" presetID="1" presetClass="exit" presetSubtype="0" fill="hold" nodeType="withEffect">
                                  <p:stCondLst>
                                    <p:cond delay="0"/>
                                  </p:stCondLst>
                                  <p:childTnLst>
                                    <p:set>
                                      <p:cBhvr>
                                        <p:cTn id="76" dur="1" fill="hold">
                                          <p:stCondLst>
                                            <p:cond delay="0"/>
                                          </p:stCondLst>
                                        </p:cTn>
                                        <p:tgtEl>
                                          <p:spTgt spid="55"/>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54"/>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8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2" fill="hold" nodeType="clickEffect">
                                  <p:stCondLst>
                                    <p:cond delay="0"/>
                                  </p:stCondLst>
                                  <p:childTnLst>
                                    <p:animClr clrSpc="rgb" dir="cw">
                                      <p:cBhvr>
                                        <p:cTn id="96" dur="1000" fill="hold"/>
                                        <p:tgtEl>
                                          <p:spTgt spid="34"/>
                                        </p:tgtEl>
                                        <p:attrNameLst>
                                          <p:attrName>fillcolor</p:attrName>
                                        </p:attrNameLst>
                                      </p:cBhvr>
                                      <p:to>
                                        <a:srgbClr val="33CC33"/>
                                      </p:to>
                                    </p:animClr>
                                    <p:set>
                                      <p:cBhvr>
                                        <p:cTn id="97" dur="1000" fill="hold"/>
                                        <p:tgtEl>
                                          <p:spTgt spid="34"/>
                                        </p:tgtEl>
                                        <p:attrNameLst>
                                          <p:attrName>fill.type</p:attrName>
                                        </p:attrNameLst>
                                      </p:cBhvr>
                                      <p:to>
                                        <p:strVal val="solid"/>
                                      </p:to>
                                    </p:set>
                                    <p:set>
                                      <p:cBhvr>
                                        <p:cTn id="98" dur="1000" fill="hold"/>
                                        <p:tgtEl>
                                          <p:spTgt spid="34"/>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1000" fill="hold"/>
                                        <p:tgtEl>
                                          <p:spTgt spid="37"/>
                                        </p:tgtEl>
                                        <p:attrNameLst>
                                          <p:attrName>fillcolor</p:attrName>
                                        </p:attrNameLst>
                                      </p:cBhvr>
                                      <p:to>
                                        <a:srgbClr val="33CC33"/>
                                      </p:to>
                                    </p:animClr>
                                    <p:set>
                                      <p:cBhvr>
                                        <p:cTn id="101" dur="1000" fill="hold"/>
                                        <p:tgtEl>
                                          <p:spTgt spid="37"/>
                                        </p:tgtEl>
                                        <p:attrNameLst>
                                          <p:attrName>fill.type</p:attrName>
                                        </p:attrNameLst>
                                      </p:cBhvr>
                                      <p:to>
                                        <p:strVal val="solid"/>
                                      </p:to>
                                    </p:set>
                                    <p:set>
                                      <p:cBhvr>
                                        <p:cTn id="102" dur="1000" fill="hold"/>
                                        <p:tgtEl>
                                          <p:spTgt spid="37"/>
                                        </p:tgtEl>
                                        <p:attrNameLst>
                                          <p:attrName>fill.on</p:attrName>
                                        </p:attrNameLst>
                                      </p:cBhvr>
                                      <p:to>
                                        <p:strVal val="true"/>
                                      </p:to>
                                    </p:set>
                                  </p:childTnLst>
                                </p:cTn>
                              </p:par>
                              <p:par>
                                <p:cTn id="103" presetID="1" presetClass="emph" presetSubtype="2" fill="hold" nodeType="withEffect">
                                  <p:stCondLst>
                                    <p:cond delay="0"/>
                                  </p:stCondLst>
                                  <p:childTnLst>
                                    <p:animClr clrSpc="rgb" dir="cw">
                                      <p:cBhvr>
                                        <p:cTn id="104" dur="1000" fill="hold"/>
                                        <p:tgtEl>
                                          <p:spTgt spid="35"/>
                                        </p:tgtEl>
                                        <p:attrNameLst>
                                          <p:attrName>fillcolor</p:attrName>
                                        </p:attrNameLst>
                                      </p:cBhvr>
                                      <p:to>
                                        <a:srgbClr val="33CC33"/>
                                      </p:to>
                                    </p:animClr>
                                    <p:set>
                                      <p:cBhvr>
                                        <p:cTn id="105" dur="1000" fill="hold"/>
                                        <p:tgtEl>
                                          <p:spTgt spid="35"/>
                                        </p:tgtEl>
                                        <p:attrNameLst>
                                          <p:attrName>fill.type</p:attrName>
                                        </p:attrNameLst>
                                      </p:cBhvr>
                                      <p:to>
                                        <p:strVal val="solid"/>
                                      </p:to>
                                    </p:set>
                                    <p:set>
                                      <p:cBhvr>
                                        <p:cTn id="106" dur="1000" fill="hold"/>
                                        <p:tgtEl>
                                          <p:spTgt spid="35"/>
                                        </p:tgtEl>
                                        <p:attrNameLst>
                                          <p:attrName>fill.on</p:attrName>
                                        </p:attrNameLst>
                                      </p:cBhvr>
                                      <p:to>
                                        <p:strVal val="true"/>
                                      </p:to>
                                    </p:set>
                                  </p:childTnLst>
                                </p:cTn>
                              </p:par>
                              <p:par>
                                <p:cTn id="107" presetID="1" presetClass="emph" presetSubtype="2" fill="hold" nodeType="withEffect">
                                  <p:stCondLst>
                                    <p:cond delay="0"/>
                                  </p:stCondLst>
                                  <p:childTnLst>
                                    <p:animClr clrSpc="rgb" dir="cw">
                                      <p:cBhvr>
                                        <p:cTn id="108" dur="1000" fill="hold"/>
                                        <p:tgtEl>
                                          <p:spTgt spid="36"/>
                                        </p:tgtEl>
                                        <p:attrNameLst>
                                          <p:attrName>fillcolor</p:attrName>
                                        </p:attrNameLst>
                                      </p:cBhvr>
                                      <p:to>
                                        <a:srgbClr val="33CC33"/>
                                      </p:to>
                                    </p:animClr>
                                    <p:set>
                                      <p:cBhvr>
                                        <p:cTn id="109" dur="1000" fill="hold"/>
                                        <p:tgtEl>
                                          <p:spTgt spid="36"/>
                                        </p:tgtEl>
                                        <p:attrNameLst>
                                          <p:attrName>fill.type</p:attrName>
                                        </p:attrNameLst>
                                      </p:cBhvr>
                                      <p:to>
                                        <p:strVal val="solid"/>
                                      </p:to>
                                    </p:set>
                                    <p:set>
                                      <p:cBhvr>
                                        <p:cTn id="110" dur="1000" fill="hold"/>
                                        <p:tgtEl>
                                          <p:spTgt spid="36"/>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42" presetClass="path" presetSubtype="0" accel="50000" decel="50000" fill="hold" grpId="4" nodeType="clickEffect">
                                  <p:stCondLst>
                                    <p:cond delay="0"/>
                                  </p:stCondLst>
                                  <p:childTnLst>
                                    <p:animMotion origin="layout" path="M -0.25 -1.11111E-6 L -0.5401 0.22662 " pathEditMode="relative" rAng="0" ptsTypes="AA">
                                      <p:cBhvr>
                                        <p:cTn id="114" dur="500" fill="hold"/>
                                        <p:tgtEl>
                                          <p:spTgt spid="66"/>
                                        </p:tgtEl>
                                        <p:attrNameLst>
                                          <p:attrName>ppt_x</p:attrName>
                                          <p:attrName>ppt_y</p:attrName>
                                        </p:attrNameLst>
                                      </p:cBhvr>
                                      <p:rCtr x="-14444" y="11088"/>
                                    </p:animMotion>
                                  </p:childTnLst>
                                </p:cTn>
                              </p:par>
                            </p:childTnLst>
                          </p:cTn>
                        </p:par>
                      </p:childTnLst>
                    </p:cTn>
                  </p:par>
                  <p:par>
                    <p:cTn id="115" fill="hold">
                      <p:stCondLst>
                        <p:cond delay="indefinite"/>
                      </p:stCondLst>
                      <p:childTnLst>
                        <p:par>
                          <p:cTn id="116" fill="hold">
                            <p:stCondLst>
                              <p:cond delay="0"/>
                            </p:stCondLst>
                            <p:childTnLst>
                              <p:par>
                                <p:cTn id="117" presetID="6" presetClass="emph" presetSubtype="0" fill="hold" grpId="1" nodeType="clickEffect">
                                  <p:stCondLst>
                                    <p:cond delay="0"/>
                                  </p:stCondLst>
                                  <p:childTnLst>
                                    <p:animScale>
                                      <p:cBhvr>
                                        <p:cTn id="118" dur="500" fill="hold"/>
                                        <p:tgtEl>
                                          <p:spTgt spid="66"/>
                                        </p:tgtEl>
                                      </p:cBhvr>
                                      <p:by x="200000" y="100000"/>
                                    </p:animScale>
                                  </p:childTnLst>
                                </p:cTn>
                              </p:par>
                            </p:childTnLst>
                          </p:cTn>
                        </p:par>
                      </p:childTnLst>
                    </p:cTn>
                  </p:par>
                  <p:par>
                    <p:cTn id="119" fill="hold">
                      <p:stCondLst>
                        <p:cond delay="indefinite"/>
                      </p:stCondLst>
                      <p:childTnLst>
                        <p:par>
                          <p:cTn id="120" fill="hold">
                            <p:stCondLst>
                              <p:cond delay="0"/>
                            </p:stCondLst>
                            <p:childTnLst>
                              <p:par>
                                <p:cTn id="121" presetID="56" presetClass="path" presetSubtype="0" accel="50000" decel="50000" fill="hold" grpId="3" nodeType="clickEffect">
                                  <p:stCondLst>
                                    <p:cond delay="0"/>
                                  </p:stCondLst>
                                  <p:childTnLst>
                                    <p:animMotion origin="layout" path="M -0.5401 0.23195 L -0.2125 0.00278 " pathEditMode="relative" rAng="0" ptsTypes="AA">
                                      <p:cBhvr>
                                        <p:cTn id="122" dur="500" fill="hold"/>
                                        <p:tgtEl>
                                          <p:spTgt spid="66"/>
                                        </p:tgtEl>
                                        <p:attrNameLst>
                                          <p:attrName>ppt_x</p:attrName>
                                          <p:attrName>ppt_y</p:attrName>
                                        </p:attrNameLst>
                                      </p:cBhvr>
                                      <p:rCtr x="16372" y="-1145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p:bldP spid="51" grpId="1"/>
      <p:bldP spid="52" grpId="0" animBg="1"/>
      <p:bldP spid="52" grpId="1" animBg="1"/>
      <p:bldP spid="53" grpId="0"/>
      <p:bldP spid="53" grpId="1"/>
      <p:bldP spid="60" grpId="0" animBg="1"/>
      <p:bldP spid="60" grpId="1" animBg="1"/>
      <p:bldP spid="61" grpId="0" animBg="1"/>
      <p:bldP spid="61" grpId="1" animBg="1"/>
      <p:bldP spid="66" grpId="0" animBg="1"/>
      <p:bldP spid="66" grpId="1" animBg="1"/>
      <p:bldP spid="66" grpId="2" animBg="1"/>
      <p:bldP spid="66" grpId="3" animBg="1"/>
      <p:bldP spid="66" grpId="4" animBg="1"/>
      <p:bldP spid="73" grpId="0"/>
      <p:bldP spid="91" grpId="0" animBg="1"/>
      <p:bldP spid="54" grpId="0" animBg="1"/>
      <p:bldP spid="5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Walkthrough of Compression</a:t>
            </a:r>
            <a:endParaRPr lang="en-US" dirty="0"/>
          </a:p>
        </p:txBody>
      </p:sp>
      <p:sp>
        <p:nvSpPr>
          <p:cNvPr id="5" name="Rounded Rectangle 4"/>
          <p:cNvSpPr/>
          <p:nvPr/>
        </p:nvSpPr>
        <p:spPr>
          <a:xfrm>
            <a:off x="609600" y="1806450"/>
            <a:ext cx="2936623" cy="41910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een Cores - 2"/>
          <p:cNvGrpSpPr/>
          <p:nvPr/>
        </p:nvGrpSpPr>
        <p:grpSpPr>
          <a:xfrm>
            <a:off x="1133867" y="4876528"/>
            <a:ext cx="1911472" cy="742413"/>
            <a:chOff x="6823238" y="2842229"/>
            <a:chExt cx="1287136" cy="619489"/>
          </a:xfrm>
          <a:noFill/>
          <a:effectLst/>
        </p:grpSpPr>
        <p:sp>
          <p:nvSpPr>
            <p:cNvPr id="16" name="Rounded Rectangle 15"/>
            <p:cNvSpPr/>
            <p:nvPr/>
          </p:nvSpPr>
          <p:spPr>
            <a:xfrm>
              <a:off x="6823238"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ounded Rectangle 16"/>
            <p:cNvSpPr/>
            <p:nvPr/>
          </p:nvSpPr>
          <p:spPr>
            <a:xfrm>
              <a:off x="7487921"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ounded Rectangle 20"/>
            <p:cNvSpPr/>
            <p:nvPr/>
          </p:nvSpPr>
          <p:spPr>
            <a:xfrm>
              <a:off x="7487921"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ounded Rectangle 17"/>
            <p:cNvSpPr/>
            <p:nvPr/>
          </p:nvSpPr>
          <p:spPr>
            <a:xfrm>
              <a:off x="7845969" y="284869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ounded Rectangle 18"/>
            <p:cNvSpPr/>
            <p:nvPr/>
          </p:nvSpPr>
          <p:spPr>
            <a:xfrm>
              <a:off x="7139053" y="2842229"/>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ounded Rectangle 19"/>
            <p:cNvSpPr/>
            <p:nvPr/>
          </p:nvSpPr>
          <p:spPr>
            <a:xfrm>
              <a:off x="6823238"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ounded Rectangle 21"/>
            <p:cNvSpPr/>
            <p:nvPr/>
          </p:nvSpPr>
          <p:spPr>
            <a:xfrm>
              <a:off x="7845969" y="319968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ounded Rectangle 22"/>
            <p:cNvSpPr/>
            <p:nvPr/>
          </p:nvSpPr>
          <p:spPr>
            <a:xfrm>
              <a:off x="7139053" y="3193210"/>
              <a:ext cx="264405" cy="262038"/>
            </a:xfrm>
            <a:prstGeom prst="roundRect">
              <a:avLst/>
            </a:prstGeom>
            <a:grp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4" name="Rounded Rectangle 33"/>
          <p:cNvSpPr/>
          <p:nvPr/>
        </p:nvSpPr>
        <p:spPr>
          <a:xfrm>
            <a:off x="1128400"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ounded Rectangle 34"/>
          <p:cNvSpPr/>
          <p:nvPr/>
        </p:nvSpPr>
        <p:spPr>
          <a:xfrm>
            <a:off x="2115493"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ounded Rectangle 35"/>
          <p:cNvSpPr/>
          <p:nvPr/>
        </p:nvSpPr>
        <p:spPr>
          <a:xfrm>
            <a:off x="2647216" y="4022699"/>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ounded Rectangle 36"/>
          <p:cNvSpPr/>
          <p:nvPr/>
        </p:nvSpPr>
        <p:spPr>
          <a:xfrm>
            <a:off x="1597404" y="4014945"/>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Rounded Rectangle 37"/>
          <p:cNvSpPr/>
          <p:nvPr/>
        </p:nvSpPr>
        <p:spPr>
          <a:xfrm>
            <a:off x="1133867"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ounded Rectangle 38"/>
          <p:cNvSpPr/>
          <p:nvPr/>
        </p:nvSpPr>
        <p:spPr>
          <a:xfrm>
            <a:off x="2120960"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ounded Rectangle 39"/>
          <p:cNvSpPr/>
          <p:nvPr/>
        </p:nvSpPr>
        <p:spPr>
          <a:xfrm>
            <a:off x="2652682" y="4429786"/>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ounded Rectangle 40"/>
          <p:cNvSpPr/>
          <p:nvPr/>
        </p:nvSpPr>
        <p:spPr>
          <a:xfrm>
            <a:off x="1602870" y="4422032"/>
            <a:ext cx="392657" cy="314034"/>
          </a:xfrm>
          <a:prstGeom prst="roundRect">
            <a:avLst/>
          </a:prstGeom>
          <a:noFill/>
          <a:ln w="38100">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Rounded Rectangle 42"/>
          <p:cNvSpPr/>
          <p:nvPr/>
        </p:nvSpPr>
        <p:spPr>
          <a:xfrm>
            <a:off x="1230196" y="3246634"/>
            <a:ext cx="1695429" cy="5334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tx1"/>
                </a:solidFill>
                <a:latin typeface="Candara" pitchFamily="34" charset="0"/>
              </a:rPr>
              <a:t>Scheduler</a:t>
            </a:r>
            <a:endParaRPr lang="en-US" sz="2400" b="1" i="1" dirty="0">
              <a:solidFill>
                <a:schemeClr val="tx1"/>
              </a:solidFill>
              <a:latin typeface="Candara" pitchFamily="34" charset="0"/>
            </a:endParaRPr>
          </a:p>
        </p:txBody>
      </p:sp>
      <p:sp>
        <p:nvSpPr>
          <p:cNvPr id="44" name="Rounded Rectangle 43"/>
          <p:cNvSpPr/>
          <p:nvPr/>
        </p:nvSpPr>
        <p:spPr>
          <a:xfrm>
            <a:off x="4419600" y="2324100"/>
            <a:ext cx="1371600" cy="3352800"/>
          </a:xfrm>
          <a:prstGeom prst="roundRect">
            <a:avLst/>
          </a:prstGeom>
          <a:solidFill>
            <a:schemeClr val="accent1">
              <a:lumMod val="20000"/>
              <a:lumOff val="80000"/>
            </a:schemeClr>
          </a:solid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L1D</a:t>
            </a:r>
            <a:endParaRPr lang="en-US" sz="2800" b="1" i="1" dirty="0">
              <a:solidFill>
                <a:schemeClr val="tx1"/>
              </a:solidFill>
              <a:latin typeface="Candara" pitchFamily="34" charset="0"/>
            </a:endParaRPr>
          </a:p>
        </p:txBody>
      </p:sp>
      <p:sp>
        <p:nvSpPr>
          <p:cNvPr id="45" name="Rounded Rectangle 44"/>
          <p:cNvSpPr/>
          <p:nvPr/>
        </p:nvSpPr>
        <p:spPr>
          <a:xfrm>
            <a:off x="6705600" y="2212997"/>
            <a:ext cx="1600200" cy="3578203"/>
          </a:xfrm>
          <a:prstGeom prst="roundRect">
            <a:avLst/>
          </a:prstGeom>
          <a:solidFill>
            <a:srgbClr val="E7EFF9"/>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i="1" dirty="0" smtClean="0">
                <a:solidFill>
                  <a:schemeClr val="tx1"/>
                </a:solidFill>
                <a:latin typeface="Candara" pitchFamily="34" charset="0"/>
              </a:rPr>
              <a:t>L2 + Memory</a:t>
            </a:r>
            <a:endParaRPr lang="en-US" sz="2800" b="1" i="1" dirty="0">
              <a:solidFill>
                <a:schemeClr val="tx1"/>
              </a:solidFill>
              <a:latin typeface="Candara" pitchFamily="34" charset="0"/>
            </a:endParaRPr>
          </a:p>
        </p:txBody>
      </p:sp>
      <p:sp>
        <p:nvSpPr>
          <p:cNvPr id="46" name="Rounded Rectangle 45"/>
          <p:cNvSpPr/>
          <p:nvPr/>
        </p:nvSpPr>
        <p:spPr>
          <a:xfrm>
            <a:off x="842466" y="2168474"/>
            <a:ext cx="975457" cy="838200"/>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Store</a:t>
            </a:r>
            <a:endParaRPr lang="en-US" b="1" dirty="0">
              <a:solidFill>
                <a:schemeClr val="tx1"/>
              </a:solidFill>
              <a:latin typeface="Candara" pitchFamily="34" charset="0"/>
            </a:endParaRPr>
          </a:p>
        </p:txBody>
      </p:sp>
      <p:sp>
        <p:nvSpPr>
          <p:cNvPr id="48" name="Rounded Rectangle 47"/>
          <p:cNvSpPr/>
          <p:nvPr/>
        </p:nvSpPr>
        <p:spPr>
          <a:xfrm>
            <a:off x="2050274" y="2173298"/>
            <a:ext cx="1274714" cy="838199"/>
          </a:xfrm>
          <a:prstGeom prst="roundRect">
            <a:avLst/>
          </a:prstGeom>
          <a:solidFill>
            <a:schemeClr val="bg1"/>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Candara" pitchFamily="34" charset="0"/>
              </a:rPr>
              <a:t>Assist Warp</a:t>
            </a:r>
          </a:p>
          <a:p>
            <a:pPr algn="ctr"/>
            <a:r>
              <a:rPr lang="en-US" b="1" dirty="0" smtClean="0">
                <a:solidFill>
                  <a:schemeClr val="tx1"/>
                </a:solidFill>
                <a:latin typeface="Candara" pitchFamily="34" charset="0"/>
              </a:rPr>
              <a:t>Controller</a:t>
            </a:r>
            <a:endParaRPr lang="en-US" b="1" dirty="0">
              <a:solidFill>
                <a:schemeClr val="tx1"/>
              </a:solidFill>
              <a:latin typeface="Candara" pitchFamily="34" charset="0"/>
            </a:endParaRPr>
          </a:p>
        </p:txBody>
      </p:sp>
      <p:sp>
        <p:nvSpPr>
          <p:cNvPr id="49" name="TextBox 48"/>
          <p:cNvSpPr txBox="1"/>
          <p:nvPr/>
        </p:nvSpPr>
        <p:spPr>
          <a:xfrm>
            <a:off x="1653429" y="5593104"/>
            <a:ext cx="889987" cy="461665"/>
          </a:xfrm>
          <a:prstGeom prst="rect">
            <a:avLst/>
          </a:prstGeom>
          <a:noFill/>
        </p:spPr>
        <p:txBody>
          <a:bodyPr wrap="none" rtlCol="0">
            <a:spAutoFit/>
          </a:bodyPr>
          <a:lstStyle/>
          <a:p>
            <a:r>
              <a:rPr lang="en-US" sz="2400" b="1" i="1" dirty="0" smtClean="0">
                <a:latin typeface="Candara" pitchFamily="34" charset="0"/>
              </a:rPr>
              <a:t>Cores</a:t>
            </a:r>
            <a:endParaRPr lang="en-US" sz="2000" b="1" i="1" dirty="0">
              <a:latin typeface="Candara" pitchFamily="34" charset="0"/>
            </a:endParaRPr>
          </a:p>
        </p:txBody>
      </p:sp>
      <p:cxnSp>
        <p:nvCxnSpPr>
          <p:cNvPr id="7" name="Arrow to L1D"/>
          <p:cNvCxnSpPr/>
          <p:nvPr/>
        </p:nvCxnSpPr>
        <p:spPr>
          <a:xfrm>
            <a:off x="3546223" y="3246634"/>
            <a:ext cx="873377" cy="0"/>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47" name="L1D cache line"/>
          <p:cNvSpPr/>
          <p:nvPr/>
        </p:nvSpPr>
        <p:spPr>
          <a:xfrm>
            <a:off x="4419600" y="2743200"/>
            <a:ext cx="1371600" cy="268298"/>
          </a:xfrm>
          <a:prstGeom prst="rect">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Arrow: to controller"/>
          <p:cNvCxnSpPr>
            <a:endCxn id="48" idx="3"/>
          </p:cNvCxnSpPr>
          <p:nvPr/>
        </p:nvCxnSpPr>
        <p:spPr>
          <a:xfrm flipH="1">
            <a:off x="3324988" y="2587574"/>
            <a:ext cx="942212" cy="4824"/>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1" name="Text: Trigger"/>
          <p:cNvSpPr txBox="1"/>
          <p:nvPr/>
        </p:nvSpPr>
        <p:spPr>
          <a:xfrm>
            <a:off x="3545065" y="2192447"/>
            <a:ext cx="874535" cy="369332"/>
          </a:xfrm>
          <a:prstGeom prst="rect">
            <a:avLst/>
          </a:prstGeom>
          <a:noFill/>
        </p:spPr>
        <p:txBody>
          <a:bodyPr wrap="none" rtlCol="0">
            <a:spAutoFit/>
          </a:bodyPr>
          <a:lstStyle/>
          <a:p>
            <a:r>
              <a:rPr lang="en-US" b="1" i="1" dirty="0" smtClean="0">
                <a:latin typeface="Candara" pitchFamily="34" charset="0"/>
              </a:rPr>
              <a:t>Trigger</a:t>
            </a:r>
            <a:endParaRPr lang="en-US" b="1" i="1" dirty="0">
              <a:latin typeface="Candara" pitchFamily="34" charset="0"/>
            </a:endParaRPr>
          </a:p>
        </p:txBody>
      </p:sp>
      <p:cxnSp>
        <p:nvCxnSpPr>
          <p:cNvPr id="54" name="AWS arrow"/>
          <p:cNvCxnSpPr/>
          <p:nvPr/>
        </p:nvCxnSpPr>
        <p:spPr>
          <a:xfrm rot="16200000" flipV="1">
            <a:off x="2006501" y="1492168"/>
            <a:ext cx="4824" cy="1357436"/>
          </a:xfrm>
          <a:prstGeom prst="bentConnector3">
            <a:avLst>
              <a:gd name="adj1" fmla="val 4838806"/>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57" name="Arrow to scheduler"/>
          <p:cNvCxnSpPr/>
          <p:nvPr/>
        </p:nvCxnSpPr>
        <p:spPr>
          <a:xfrm>
            <a:off x="1330195" y="3006674"/>
            <a:ext cx="747716" cy="23996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Cache slot"/>
          <p:cNvSpPr/>
          <p:nvPr/>
        </p:nvSpPr>
        <p:spPr>
          <a:xfrm>
            <a:off x="4419600" y="2743200"/>
            <a:ext cx="13716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Arrow to L1D" hidden="1"/>
          <p:cNvCxnSpPr>
            <a:stCxn id="44" idx="3"/>
            <a:endCxn id="45" idx="1"/>
          </p:cNvCxnSpPr>
          <p:nvPr/>
        </p:nvCxnSpPr>
        <p:spPr>
          <a:xfrm>
            <a:off x="5791200" y="4000500"/>
            <a:ext cx="914400" cy="1599"/>
          </a:xfrm>
          <a:prstGeom prst="straightConnector1">
            <a:avLst/>
          </a:prstGeom>
          <a:ln w="571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705600" y="2743438"/>
            <a:ext cx="1600200" cy="2634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hidden="1"/>
          <p:cNvSpPr/>
          <p:nvPr/>
        </p:nvSpPr>
        <p:spPr>
          <a:xfrm>
            <a:off x="6705600" y="2748024"/>
            <a:ext cx="800100" cy="26347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29</a:t>
            </a:fld>
            <a:endParaRPr lang="en-US" dirty="0"/>
          </a:p>
        </p:txBody>
      </p:sp>
    </p:spTree>
    <p:extLst>
      <p:ext uri="{BB962C8B-B14F-4D97-AF65-F5344CB8AC3E}">
        <p14:creationId xmlns:p14="http://schemas.microsoft.com/office/powerpoint/2010/main" val="520142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34"/>
                                        </p:tgtEl>
                                        <p:attrNameLst>
                                          <p:attrName>stroke.color</p:attrName>
                                        </p:attrNameLst>
                                      </p:cBhvr>
                                      <p:to>
                                        <a:schemeClr val="accent2"/>
                                      </p:to>
                                    </p:animClr>
                                    <p:set>
                                      <p:cBhvr>
                                        <p:cTn id="23" dur="500" fill="hold"/>
                                        <p:tgtEl>
                                          <p:spTgt spid="34"/>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37"/>
                                        </p:tgtEl>
                                        <p:attrNameLst>
                                          <p:attrName>stroke.color</p:attrName>
                                        </p:attrNameLst>
                                      </p:cBhvr>
                                      <p:to>
                                        <a:schemeClr val="accent2"/>
                                      </p:to>
                                    </p:animClr>
                                    <p:set>
                                      <p:cBhvr>
                                        <p:cTn id="26" dur="500" fill="hold"/>
                                        <p:tgtEl>
                                          <p:spTgt spid="37"/>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35"/>
                                        </p:tgtEl>
                                        <p:attrNameLst>
                                          <p:attrName>stroke.color</p:attrName>
                                        </p:attrNameLst>
                                      </p:cBhvr>
                                      <p:to>
                                        <a:schemeClr val="accent2"/>
                                      </p:to>
                                    </p:animClr>
                                    <p:set>
                                      <p:cBhvr>
                                        <p:cTn id="29" dur="500" fill="hold"/>
                                        <p:tgtEl>
                                          <p:spTgt spid="3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6"/>
                                        </p:tgtEl>
                                        <p:attrNameLst>
                                          <p:attrName>stroke.color</p:attrName>
                                        </p:attrNameLst>
                                      </p:cBhvr>
                                      <p:to>
                                        <a:schemeClr val="accent2"/>
                                      </p:to>
                                    </p:animClr>
                                    <p:set>
                                      <p:cBhvr>
                                        <p:cTn id="32" dur="500" fill="hold"/>
                                        <p:tgtEl>
                                          <p:spTgt spid="36"/>
                                        </p:tgtEl>
                                        <p:attrNameLst>
                                          <p:attrName>stroke.on</p:attrName>
                                        </p:attrNameLst>
                                      </p:cBhvr>
                                      <p:to>
                                        <p:strVal val="true"/>
                                      </p:to>
                                    </p:set>
                                  </p:childTnLst>
                                </p:cTn>
                              </p:par>
                            </p:childTnLst>
                          </p:cTn>
                        </p:par>
                        <p:par>
                          <p:cTn id="33" fill="hold">
                            <p:stCondLst>
                              <p:cond delay="500"/>
                            </p:stCondLst>
                            <p:childTnLst>
                              <p:par>
                                <p:cTn id="34" presetID="32" presetClass="emph" presetSubtype="0" fill="hold" grpId="0" nodeType="afterEffect">
                                  <p:stCondLst>
                                    <p:cond delay="0"/>
                                  </p:stCondLst>
                                  <p:childTnLst>
                                    <p:animRot by="120000">
                                      <p:cBhvr>
                                        <p:cTn id="35" dur="100" fill="hold">
                                          <p:stCondLst>
                                            <p:cond delay="0"/>
                                          </p:stCondLst>
                                        </p:cTn>
                                        <p:tgtEl>
                                          <p:spTgt spid="34"/>
                                        </p:tgtEl>
                                        <p:attrNameLst>
                                          <p:attrName>r</p:attrName>
                                        </p:attrNameLst>
                                      </p:cBhvr>
                                    </p:animRot>
                                    <p:animRot by="-240000">
                                      <p:cBhvr>
                                        <p:cTn id="36" dur="200" fill="hold">
                                          <p:stCondLst>
                                            <p:cond delay="200"/>
                                          </p:stCondLst>
                                        </p:cTn>
                                        <p:tgtEl>
                                          <p:spTgt spid="34"/>
                                        </p:tgtEl>
                                        <p:attrNameLst>
                                          <p:attrName>r</p:attrName>
                                        </p:attrNameLst>
                                      </p:cBhvr>
                                    </p:animRot>
                                    <p:animRot by="240000">
                                      <p:cBhvr>
                                        <p:cTn id="37" dur="200" fill="hold">
                                          <p:stCondLst>
                                            <p:cond delay="400"/>
                                          </p:stCondLst>
                                        </p:cTn>
                                        <p:tgtEl>
                                          <p:spTgt spid="34"/>
                                        </p:tgtEl>
                                        <p:attrNameLst>
                                          <p:attrName>r</p:attrName>
                                        </p:attrNameLst>
                                      </p:cBhvr>
                                    </p:animRot>
                                    <p:animRot by="-240000">
                                      <p:cBhvr>
                                        <p:cTn id="38" dur="200" fill="hold">
                                          <p:stCondLst>
                                            <p:cond delay="600"/>
                                          </p:stCondLst>
                                        </p:cTn>
                                        <p:tgtEl>
                                          <p:spTgt spid="34"/>
                                        </p:tgtEl>
                                        <p:attrNameLst>
                                          <p:attrName>r</p:attrName>
                                        </p:attrNameLst>
                                      </p:cBhvr>
                                    </p:animRot>
                                    <p:animRot by="120000">
                                      <p:cBhvr>
                                        <p:cTn id="39" dur="200" fill="hold">
                                          <p:stCondLst>
                                            <p:cond delay="800"/>
                                          </p:stCondLst>
                                        </p:cTn>
                                        <p:tgtEl>
                                          <p:spTgt spid="34"/>
                                        </p:tgtEl>
                                        <p:attrNameLst>
                                          <p:attrName>r</p:attrName>
                                        </p:attrNameLst>
                                      </p:cBhvr>
                                    </p:animRot>
                                  </p:childTnLst>
                                </p:cTn>
                              </p:par>
                              <p:par>
                                <p:cTn id="40" presetID="32" presetClass="emph" presetSubtype="0" fill="hold" grpId="0" nodeType="withEffect">
                                  <p:stCondLst>
                                    <p:cond delay="0"/>
                                  </p:stCondLst>
                                  <p:childTnLst>
                                    <p:animRot by="120000">
                                      <p:cBhvr>
                                        <p:cTn id="41" dur="100" fill="hold">
                                          <p:stCondLst>
                                            <p:cond delay="0"/>
                                          </p:stCondLst>
                                        </p:cTn>
                                        <p:tgtEl>
                                          <p:spTgt spid="37"/>
                                        </p:tgtEl>
                                        <p:attrNameLst>
                                          <p:attrName>r</p:attrName>
                                        </p:attrNameLst>
                                      </p:cBhvr>
                                    </p:animRot>
                                    <p:animRot by="-240000">
                                      <p:cBhvr>
                                        <p:cTn id="42" dur="200" fill="hold">
                                          <p:stCondLst>
                                            <p:cond delay="200"/>
                                          </p:stCondLst>
                                        </p:cTn>
                                        <p:tgtEl>
                                          <p:spTgt spid="37"/>
                                        </p:tgtEl>
                                        <p:attrNameLst>
                                          <p:attrName>r</p:attrName>
                                        </p:attrNameLst>
                                      </p:cBhvr>
                                    </p:animRot>
                                    <p:animRot by="240000">
                                      <p:cBhvr>
                                        <p:cTn id="43" dur="200" fill="hold">
                                          <p:stCondLst>
                                            <p:cond delay="400"/>
                                          </p:stCondLst>
                                        </p:cTn>
                                        <p:tgtEl>
                                          <p:spTgt spid="37"/>
                                        </p:tgtEl>
                                        <p:attrNameLst>
                                          <p:attrName>r</p:attrName>
                                        </p:attrNameLst>
                                      </p:cBhvr>
                                    </p:animRot>
                                    <p:animRot by="-240000">
                                      <p:cBhvr>
                                        <p:cTn id="44" dur="200" fill="hold">
                                          <p:stCondLst>
                                            <p:cond delay="600"/>
                                          </p:stCondLst>
                                        </p:cTn>
                                        <p:tgtEl>
                                          <p:spTgt spid="37"/>
                                        </p:tgtEl>
                                        <p:attrNameLst>
                                          <p:attrName>r</p:attrName>
                                        </p:attrNameLst>
                                      </p:cBhvr>
                                    </p:animRot>
                                    <p:animRot by="120000">
                                      <p:cBhvr>
                                        <p:cTn id="45" dur="200" fill="hold">
                                          <p:stCondLst>
                                            <p:cond delay="800"/>
                                          </p:stCondLst>
                                        </p:cTn>
                                        <p:tgtEl>
                                          <p:spTgt spid="37"/>
                                        </p:tgtEl>
                                        <p:attrNameLst>
                                          <p:attrName>r</p:attrName>
                                        </p:attrNameLst>
                                      </p:cBhvr>
                                    </p:animRot>
                                  </p:childTnLst>
                                </p:cTn>
                              </p:par>
                              <p:par>
                                <p:cTn id="46" presetID="32" presetClass="emph" presetSubtype="0" fill="hold" grpId="0" nodeType="withEffect">
                                  <p:stCondLst>
                                    <p:cond delay="0"/>
                                  </p:stCondLst>
                                  <p:childTnLst>
                                    <p:animRot by="120000">
                                      <p:cBhvr>
                                        <p:cTn id="47" dur="100" fill="hold">
                                          <p:stCondLst>
                                            <p:cond delay="0"/>
                                          </p:stCondLst>
                                        </p:cTn>
                                        <p:tgtEl>
                                          <p:spTgt spid="35"/>
                                        </p:tgtEl>
                                        <p:attrNameLst>
                                          <p:attrName>r</p:attrName>
                                        </p:attrNameLst>
                                      </p:cBhvr>
                                    </p:animRot>
                                    <p:animRot by="-240000">
                                      <p:cBhvr>
                                        <p:cTn id="48" dur="200" fill="hold">
                                          <p:stCondLst>
                                            <p:cond delay="200"/>
                                          </p:stCondLst>
                                        </p:cTn>
                                        <p:tgtEl>
                                          <p:spTgt spid="35"/>
                                        </p:tgtEl>
                                        <p:attrNameLst>
                                          <p:attrName>r</p:attrName>
                                        </p:attrNameLst>
                                      </p:cBhvr>
                                    </p:animRot>
                                    <p:animRot by="240000">
                                      <p:cBhvr>
                                        <p:cTn id="49" dur="200" fill="hold">
                                          <p:stCondLst>
                                            <p:cond delay="400"/>
                                          </p:stCondLst>
                                        </p:cTn>
                                        <p:tgtEl>
                                          <p:spTgt spid="35"/>
                                        </p:tgtEl>
                                        <p:attrNameLst>
                                          <p:attrName>r</p:attrName>
                                        </p:attrNameLst>
                                      </p:cBhvr>
                                    </p:animRot>
                                    <p:animRot by="-240000">
                                      <p:cBhvr>
                                        <p:cTn id="50" dur="200" fill="hold">
                                          <p:stCondLst>
                                            <p:cond delay="600"/>
                                          </p:stCondLst>
                                        </p:cTn>
                                        <p:tgtEl>
                                          <p:spTgt spid="35"/>
                                        </p:tgtEl>
                                        <p:attrNameLst>
                                          <p:attrName>r</p:attrName>
                                        </p:attrNameLst>
                                      </p:cBhvr>
                                    </p:animRot>
                                    <p:animRot by="120000">
                                      <p:cBhvr>
                                        <p:cTn id="51" dur="200" fill="hold">
                                          <p:stCondLst>
                                            <p:cond delay="800"/>
                                          </p:stCondLst>
                                        </p:cTn>
                                        <p:tgtEl>
                                          <p:spTgt spid="35"/>
                                        </p:tgtEl>
                                        <p:attrNameLst>
                                          <p:attrName>r</p:attrName>
                                        </p:attrNameLst>
                                      </p:cBhvr>
                                    </p:animRot>
                                  </p:childTnLst>
                                </p:cTn>
                              </p:par>
                              <p:par>
                                <p:cTn id="52" presetID="32" presetClass="emph" presetSubtype="0" fill="hold" grpId="0" nodeType="withEffect">
                                  <p:stCondLst>
                                    <p:cond delay="0"/>
                                  </p:stCondLst>
                                  <p:childTnLst>
                                    <p:animRot by="120000">
                                      <p:cBhvr>
                                        <p:cTn id="53" dur="100" fill="hold">
                                          <p:stCondLst>
                                            <p:cond delay="0"/>
                                          </p:stCondLst>
                                        </p:cTn>
                                        <p:tgtEl>
                                          <p:spTgt spid="36"/>
                                        </p:tgtEl>
                                        <p:attrNameLst>
                                          <p:attrName>r</p:attrName>
                                        </p:attrNameLst>
                                      </p:cBhvr>
                                    </p:animRot>
                                    <p:animRot by="-240000">
                                      <p:cBhvr>
                                        <p:cTn id="54" dur="200" fill="hold">
                                          <p:stCondLst>
                                            <p:cond delay="200"/>
                                          </p:stCondLst>
                                        </p:cTn>
                                        <p:tgtEl>
                                          <p:spTgt spid="36"/>
                                        </p:tgtEl>
                                        <p:attrNameLst>
                                          <p:attrName>r</p:attrName>
                                        </p:attrNameLst>
                                      </p:cBhvr>
                                    </p:animRot>
                                    <p:animRot by="240000">
                                      <p:cBhvr>
                                        <p:cTn id="55" dur="200" fill="hold">
                                          <p:stCondLst>
                                            <p:cond delay="400"/>
                                          </p:stCondLst>
                                        </p:cTn>
                                        <p:tgtEl>
                                          <p:spTgt spid="36"/>
                                        </p:tgtEl>
                                        <p:attrNameLst>
                                          <p:attrName>r</p:attrName>
                                        </p:attrNameLst>
                                      </p:cBhvr>
                                    </p:animRot>
                                    <p:animRot by="-240000">
                                      <p:cBhvr>
                                        <p:cTn id="56" dur="200" fill="hold">
                                          <p:stCondLst>
                                            <p:cond delay="600"/>
                                          </p:stCondLst>
                                        </p:cTn>
                                        <p:tgtEl>
                                          <p:spTgt spid="36"/>
                                        </p:tgtEl>
                                        <p:attrNameLst>
                                          <p:attrName>r</p:attrName>
                                        </p:attrNameLst>
                                      </p:cBhvr>
                                    </p:animRot>
                                    <p:animRot by="120000">
                                      <p:cBhvr>
                                        <p:cTn id="57" dur="200" fill="hold">
                                          <p:stCondLst>
                                            <p:cond delay="800"/>
                                          </p:stCondLst>
                                        </p:cTn>
                                        <p:tgtEl>
                                          <p:spTgt spid="36"/>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54"/>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7" presetClass="emph" presetSubtype="2" fill="hold" nodeType="clickEffect">
                                  <p:stCondLst>
                                    <p:cond delay="0"/>
                                  </p:stCondLst>
                                  <p:childTnLst>
                                    <p:animClr clrSpc="rgb" dir="cw">
                                      <p:cBhvr>
                                        <p:cTn id="69" dur="500" fill="hold"/>
                                        <p:tgtEl>
                                          <p:spTgt spid="34"/>
                                        </p:tgtEl>
                                        <p:attrNameLst>
                                          <p:attrName>stroke.color</p:attrName>
                                        </p:attrNameLst>
                                      </p:cBhvr>
                                      <p:to>
                                        <a:schemeClr val="tx2"/>
                                      </p:to>
                                    </p:animClr>
                                    <p:set>
                                      <p:cBhvr>
                                        <p:cTn id="70" dur="500" fill="hold"/>
                                        <p:tgtEl>
                                          <p:spTgt spid="34"/>
                                        </p:tgtEl>
                                        <p:attrNameLst>
                                          <p:attrName>stroke.on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37"/>
                                        </p:tgtEl>
                                        <p:attrNameLst>
                                          <p:attrName>stroke.color</p:attrName>
                                        </p:attrNameLst>
                                      </p:cBhvr>
                                      <p:to>
                                        <a:schemeClr val="tx2"/>
                                      </p:to>
                                    </p:animClr>
                                    <p:set>
                                      <p:cBhvr>
                                        <p:cTn id="73" dur="500" fill="hold"/>
                                        <p:tgtEl>
                                          <p:spTgt spid="37"/>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35"/>
                                        </p:tgtEl>
                                        <p:attrNameLst>
                                          <p:attrName>stroke.color</p:attrName>
                                        </p:attrNameLst>
                                      </p:cBhvr>
                                      <p:to>
                                        <a:schemeClr val="tx2"/>
                                      </p:to>
                                    </p:animClr>
                                    <p:set>
                                      <p:cBhvr>
                                        <p:cTn id="76" dur="500" fill="hold"/>
                                        <p:tgtEl>
                                          <p:spTgt spid="35"/>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36"/>
                                        </p:tgtEl>
                                        <p:attrNameLst>
                                          <p:attrName>stroke.color</p:attrName>
                                        </p:attrNameLst>
                                      </p:cBhvr>
                                      <p:to>
                                        <a:schemeClr val="tx2"/>
                                      </p:to>
                                    </p:animClr>
                                    <p:set>
                                      <p:cBhvr>
                                        <p:cTn id="79" dur="500" fill="hold"/>
                                        <p:tgtEl>
                                          <p:spTgt spid="36"/>
                                        </p:tgtEl>
                                        <p:attrNameLst>
                                          <p:attrName>stroke.on</p:attrName>
                                        </p:attrNameLst>
                                      </p:cBhvr>
                                      <p:to>
                                        <p:strVal val="true"/>
                                      </p:to>
                                    </p:set>
                                  </p:childTnLst>
                                </p:cTn>
                              </p:par>
                              <p:par>
                                <p:cTn id="80" presetID="1" presetClass="emph" presetSubtype="2" fill="hold" nodeType="withEffect">
                                  <p:stCondLst>
                                    <p:cond delay="0"/>
                                  </p:stCondLst>
                                  <p:childTnLst>
                                    <p:animClr clrSpc="rgb" dir="cw">
                                      <p:cBhvr>
                                        <p:cTn id="81" dur="500" fill="hold"/>
                                        <p:tgtEl>
                                          <p:spTgt spid="34"/>
                                        </p:tgtEl>
                                        <p:attrNameLst>
                                          <p:attrName>fillcolor</p:attrName>
                                        </p:attrNameLst>
                                      </p:cBhvr>
                                      <p:to>
                                        <a:srgbClr val="33CC33"/>
                                      </p:to>
                                    </p:animClr>
                                    <p:set>
                                      <p:cBhvr>
                                        <p:cTn id="82" dur="500" fill="hold"/>
                                        <p:tgtEl>
                                          <p:spTgt spid="34"/>
                                        </p:tgtEl>
                                        <p:attrNameLst>
                                          <p:attrName>fill.type</p:attrName>
                                        </p:attrNameLst>
                                      </p:cBhvr>
                                      <p:to>
                                        <p:strVal val="solid"/>
                                      </p:to>
                                    </p:set>
                                    <p:set>
                                      <p:cBhvr>
                                        <p:cTn id="83" dur="500" fill="hold"/>
                                        <p:tgtEl>
                                          <p:spTgt spid="34"/>
                                        </p:tgtEl>
                                        <p:attrNameLst>
                                          <p:attrName>fill.on</p:attrName>
                                        </p:attrNameLst>
                                      </p:cBhvr>
                                      <p:to>
                                        <p:strVal val="true"/>
                                      </p:to>
                                    </p:set>
                                  </p:childTnLst>
                                </p:cTn>
                              </p:par>
                              <p:par>
                                <p:cTn id="84" presetID="1" presetClass="emph" presetSubtype="2" fill="hold" nodeType="withEffect">
                                  <p:stCondLst>
                                    <p:cond delay="0"/>
                                  </p:stCondLst>
                                  <p:childTnLst>
                                    <p:animClr clrSpc="rgb" dir="cw">
                                      <p:cBhvr>
                                        <p:cTn id="85" dur="500" fill="hold"/>
                                        <p:tgtEl>
                                          <p:spTgt spid="37"/>
                                        </p:tgtEl>
                                        <p:attrNameLst>
                                          <p:attrName>fillcolor</p:attrName>
                                        </p:attrNameLst>
                                      </p:cBhvr>
                                      <p:to>
                                        <a:srgbClr val="33CC33"/>
                                      </p:to>
                                    </p:animClr>
                                    <p:set>
                                      <p:cBhvr>
                                        <p:cTn id="86" dur="500" fill="hold"/>
                                        <p:tgtEl>
                                          <p:spTgt spid="37"/>
                                        </p:tgtEl>
                                        <p:attrNameLst>
                                          <p:attrName>fill.type</p:attrName>
                                        </p:attrNameLst>
                                      </p:cBhvr>
                                      <p:to>
                                        <p:strVal val="solid"/>
                                      </p:to>
                                    </p:set>
                                    <p:set>
                                      <p:cBhvr>
                                        <p:cTn id="87" dur="500" fill="hold"/>
                                        <p:tgtEl>
                                          <p:spTgt spid="37"/>
                                        </p:tgtEl>
                                        <p:attrNameLst>
                                          <p:attrName>fill.on</p:attrName>
                                        </p:attrNameLst>
                                      </p:cBhvr>
                                      <p:to>
                                        <p:strVal val="true"/>
                                      </p:to>
                                    </p:set>
                                  </p:childTnLst>
                                </p:cTn>
                              </p:par>
                              <p:par>
                                <p:cTn id="88" presetID="1" presetClass="emph" presetSubtype="2" fill="hold" nodeType="withEffect">
                                  <p:stCondLst>
                                    <p:cond delay="0"/>
                                  </p:stCondLst>
                                  <p:childTnLst>
                                    <p:animClr clrSpc="rgb" dir="cw">
                                      <p:cBhvr>
                                        <p:cTn id="89" dur="500" fill="hold"/>
                                        <p:tgtEl>
                                          <p:spTgt spid="35"/>
                                        </p:tgtEl>
                                        <p:attrNameLst>
                                          <p:attrName>fillcolor</p:attrName>
                                        </p:attrNameLst>
                                      </p:cBhvr>
                                      <p:to>
                                        <a:srgbClr val="33CC33"/>
                                      </p:to>
                                    </p:animClr>
                                    <p:set>
                                      <p:cBhvr>
                                        <p:cTn id="90" dur="500" fill="hold"/>
                                        <p:tgtEl>
                                          <p:spTgt spid="35"/>
                                        </p:tgtEl>
                                        <p:attrNameLst>
                                          <p:attrName>fill.type</p:attrName>
                                        </p:attrNameLst>
                                      </p:cBhvr>
                                      <p:to>
                                        <p:strVal val="solid"/>
                                      </p:to>
                                    </p:set>
                                    <p:set>
                                      <p:cBhvr>
                                        <p:cTn id="91" dur="500" fill="hold"/>
                                        <p:tgtEl>
                                          <p:spTgt spid="35"/>
                                        </p:tgtEl>
                                        <p:attrNameLst>
                                          <p:attrName>fill.on</p:attrName>
                                        </p:attrNameLst>
                                      </p:cBhvr>
                                      <p:to>
                                        <p:strVal val="true"/>
                                      </p:to>
                                    </p:set>
                                  </p:childTnLst>
                                </p:cTn>
                              </p:par>
                              <p:par>
                                <p:cTn id="92" presetID="1" presetClass="emph" presetSubtype="2" fill="hold" nodeType="withEffect">
                                  <p:stCondLst>
                                    <p:cond delay="0"/>
                                  </p:stCondLst>
                                  <p:childTnLst>
                                    <p:animClr clrSpc="rgb" dir="cw">
                                      <p:cBhvr>
                                        <p:cTn id="93" dur="500" fill="hold"/>
                                        <p:tgtEl>
                                          <p:spTgt spid="36"/>
                                        </p:tgtEl>
                                        <p:attrNameLst>
                                          <p:attrName>fillcolor</p:attrName>
                                        </p:attrNameLst>
                                      </p:cBhvr>
                                      <p:to>
                                        <a:srgbClr val="33CC33"/>
                                      </p:to>
                                    </p:animClr>
                                    <p:set>
                                      <p:cBhvr>
                                        <p:cTn id="94" dur="500" fill="hold"/>
                                        <p:tgtEl>
                                          <p:spTgt spid="36"/>
                                        </p:tgtEl>
                                        <p:attrNameLst>
                                          <p:attrName>fill.type</p:attrName>
                                        </p:attrNameLst>
                                      </p:cBhvr>
                                      <p:to>
                                        <p:strVal val="solid"/>
                                      </p:to>
                                    </p:set>
                                    <p:set>
                                      <p:cBhvr>
                                        <p:cTn id="95" dur="500" fill="hold"/>
                                        <p:tgtEl>
                                          <p:spTgt spid="36"/>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42" presetClass="path" presetSubtype="0" accel="50000" decel="50000" fill="hold" grpId="1" nodeType="clickEffect">
                                  <p:stCondLst>
                                    <p:cond delay="0"/>
                                  </p:stCondLst>
                                  <p:childTnLst>
                                    <p:animMotion origin="layout" path="M -3.33333E-6 -3.36572E-6 L -0.33333 0.25816 " pathEditMode="relative" rAng="0" ptsTypes="AA">
                                      <p:cBhvr>
                                        <p:cTn id="99" dur="2000" fill="hold"/>
                                        <p:tgtEl>
                                          <p:spTgt spid="47"/>
                                        </p:tgtEl>
                                        <p:attrNameLst>
                                          <p:attrName>ppt_x</p:attrName>
                                          <p:attrName>ppt_y</p:attrName>
                                        </p:attrNameLst>
                                      </p:cBhvr>
                                      <p:rCtr x="-16667" y="12908"/>
                                    </p:animMotion>
                                  </p:childTnLst>
                                </p:cTn>
                              </p:par>
                            </p:childTnLst>
                          </p:cTn>
                        </p:par>
                      </p:childTnLst>
                    </p:cTn>
                  </p:par>
                  <p:par>
                    <p:cTn id="100" fill="hold">
                      <p:stCondLst>
                        <p:cond delay="indefinite"/>
                      </p:stCondLst>
                      <p:childTnLst>
                        <p:par>
                          <p:cTn id="101" fill="hold">
                            <p:stCondLst>
                              <p:cond delay="0"/>
                            </p:stCondLst>
                            <p:childTnLst>
                              <p:par>
                                <p:cTn id="102" presetID="6" presetClass="emph" presetSubtype="0" fill="hold" grpId="2" nodeType="clickEffect">
                                  <p:stCondLst>
                                    <p:cond delay="0"/>
                                  </p:stCondLst>
                                  <p:childTnLst>
                                    <p:animScale>
                                      <p:cBhvr>
                                        <p:cTn id="103" dur="500" fill="hold"/>
                                        <p:tgtEl>
                                          <p:spTgt spid="47"/>
                                        </p:tgtEl>
                                      </p:cBhvr>
                                      <p:by x="50000" y="100000"/>
                                    </p:animScale>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3" nodeType="clickEffect">
                                  <p:stCondLst>
                                    <p:cond delay="0"/>
                                  </p:stCondLst>
                                  <p:childTnLst>
                                    <p:animMotion origin="layout" path="M -0.33333 0.25834 L 0.21667 -0.00393 " pathEditMode="relative" rAng="0" ptsTypes="AA">
                                      <p:cBhvr>
                                        <p:cTn id="107" dur="1000" fill="hold"/>
                                        <p:tgtEl>
                                          <p:spTgt spid="47"/>
                                        </p:tgtEl>
                                        <p:attrNameLst>
                                          <p:attrName>ppt_x</p:attrName>
                                          <p:attrName>ppt_y</p:attrName>
                                        </p:attrNameLst>
                                      </p:cBhvr>
                                      <p:rCtr x="27500" y="-13125"/>
                                    </p:animMotion>
                                  </p:childTnLst>
                                </p:cTn>
                              </p:par>
                              <p:par>
                                <p:cTn id="108" presetID="1" presetClass="entr" presetSubtype="0" fill="hold" grpId="0" nodeType="withEffect">
                                  <p:stCondLst>
                                    <p:cond delay="0"/>
                                  </p:stCondLst>
                                  <p:childTnLst>
                                    <p:set>
                                      <p:cBhvr>
                                        <p:cTn id="109" dur="1" fill="hold">
                                          <p:stCondLst>
                                            <p:cond delay="0"/>
                                          </p:stCondLst>
                                        </p:cTn>
                                        <p:tgtEl>
                                          <p:spTgt spid="24"/>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47" grpId="0" animBg="1"/>
      <p:bldP spid="47" grpId="1" animBg="1"/>
      <p:bldP spid="47" grpId="2" animBg="1"/>
      <p:bldP spid="47" grpId="3" animBg="1"/>
      <p:bldP spid="11" grpId="0"/>
      <p:bldP spid="12" grpId="0" animBg="1"/>
      <p:bldP spid="12" grpId="1" animBg="1"/>
      <p:bldP spid="24" grpId="0" animBg="1"/>
      <p:bldP spid="5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a:t>
            </a:r>
            <a:r>
              <a:rPr lang="en-US" sz="2800" dirty="0" smtClean="0">
                <a:solidFill>
                  <a:schemeClr val="accent5">
                    <a:lumMod val="50000"/>
                  </a:schemeClr>
                </a:solidFill>
              </a:rPr>
              <a:t>Concerns: </a:t>
            </a:r>
            <a:r>
              <a:rPr lang="en-US" sz="2800" dirty="0" smtClean="0"/>
              <a:t>Data </a:t>
            </a:r>
            <a:r>
              <a:rPr lang="en-US" sz="2800" dirty="0" smtClean="0"/>
              <a:t>transfers </a:t>
            </a:r>
            <a:endParaRPr lang="en-US" sz="2800" dirty="0" smtClean="0"/>
          </a:p>
          <a:p>
            <a:pPr marL="0" indent="0">
              <a:lnSpc>
                <a:spcPct val="80000"/>
              </a:lnSpc>
              <a:buNone/>
            </a:pPr>
            <a:r>
              <a:rPr lang="en-US" sz="2800" dirty="0" smtClean="0"/>
              <a:t>between </a:t>
            </a:r>
            <a:r>
              <a:rPr lang="en-US" sz="2800" dirty="0" smtClean="0"/>
              <a:t>SMs and global memory </a:t>
            </a:r>
            <a:endParaRPr lang="en-US" sz="2800" dirty="0" smtClean="0"/>
          </a:p>
          <a:p>
            <a:pPr marL="0" indent="0">
              <a:lnSpc>
                <a:spcPct val="80000"/>
              </a:lnSpc>
              <a:buNone/>
            </a:pPr>
            <a:r>
              <a:rPr lang="en-US" sz="2800" dirty="0" smtClean="0"/>
              <a:t>are </a:t>
            </a:r>
            <a:r>
              <a:rPr lang="en-US" sz="2800" dirty="0" smtClean="0"/>
              <a:t>costly</a:t>
            </a:r>
            <a:r>
              <a:rPr lang="en-US" sz="2800" dirty="0" smtClean="0"/>
              <a:t>.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974466238"/>
      </p:ext>
    </p:extLst>
  </p:cSld>
  <p:clrMapOvr>
    <a:masterClrMapping/>
  </p:clrMapOvr>
  <p:transition advTm="5399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Effect on Performance</a:t>
            </a:r>
            <a:endParaRPr lang="en-US" dirty="0"/>
          </a:p>
        </p:txBody>
      </p:sp>
      <p:graphicFrame>
        <p:nvGraphicFramePr>
          <p:cNvPr id="5" name="Chart 4"/>
          <p:cNvGraphicFramePr>
            <a:graphicFrameLocks/>
          </p:cNvGraphicFramePr>
          <p:nvPr>
            <p:extLst/>
          </p:nvPr>
        </p:nvGraphicFramePr>
        <p:xfrm>
          <a:off x="0" y="914400"/>
          <a:ext cx="8991600" cy="4191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ounded Rectangle 5"/>
          <p:cNvSpPr/>
          <p:nvPr/>
        </p:nvSpPr>
        <p:spPr>
          <a:xfrm>
            <a:off x="609600" y="4876800"/>
            <a:ext cx="7913076" cy="1356508"/>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ts val="2500"/>
              </a:lnSpc>
              <a:buFont typeface="Wingdings" panose="05000000000000000000" pitchFamily="2" charset="2"/>
              <a:buChar char="§"/>
            </a:pPr>
            <a:r>
              <a:rPr lang="en-US" sz="2600" b="1" dirty="0" smtClean="0">
                <a:solidFill>
                  <a:schemeClr val="tx2"/>
                </a:solidFill>
              </a:rPr>
              <a:t>CABA provides a 41.7% performance improvement</a:t>
            </a:r>
          </a:p>
          <a:p>
            <a:pPr marL="342900" indent="-342900">
              <a:lnSpc>
                <a:spcPts val="2500"/>
              </a:lnSpc>
              <a:buFont typeface="Wingdings" panose="05000000000000000000" pitchFamily="2" charset="2"/>
              <a:buChar char="§"/>
            </a:pPr>
            <a:r>
              <a:rPr lang="en-US" sz="2600" b="1" dirty="0" smtClean="0">
                <a:solidFill>
                  <a:schemeClr val="tx2"/>
                </a:solidFill>
              </a:rPr>
              <a:t>CABA achieves performance close to that of designs with no overhead for compression</a:t>
            </a:r>
            <a:endParaRPr lang="en-US" sz="2600" b="1" dirty="0">
              <a:solidFill>
                <a:schemeClr val="tx2"/>
              </a:solidFill>
            </a:endParaRPr>
          </a:p>
        </p:txBody>
      </p:sp>
      <p:cxnSp>
        <p:nvCxnSpPr>
          <p:cNvPr id="7" name="Straight Connector 6"/>
          <p:cNvCxnSpPr/>
          <p:nvPr/>
        </p:nvCxnSpPr>
        <p:spPr>
          <a:xfrm>
            <a:off x="8534400" y="7620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30</a:t>
            </a:fld>
            <a:endParaRPr lang="en-US" dirty="0"/>
          </a:p>
        </p:txBody>
      </p:sp>
      <p:sp>
        <p:nvSpPr>
          <p:cNvPr id="3" name="TextBox 2"/>
          <p:cNvSpPr txBox="1"/>
          <p:nvPr/>
        </p:nvSpPr>
        <p:spPr>
          <a:xfrm>
            <a:off x="8093712" y="1752600"/>
            <a:ext cx="1050288" cy="461665"/>
          </a:xfrm>
          <a:prstGeom prst="rect">
            <a:avLst/>
          </a:prstGeom>
          <a:solidFill>
            <a:schemeClr val="bg1"/>
          </a:solidFill>
          <a:effectLst>
            <a:softEdge rad="38100"/>
          </a:effectLst>
        </p:spPr>
        <p:txBody>
          <a:bodyPr wrap="none" rtlCol="0">
            <a:spAutoFit/>
          </a:bodyPr>
          <a:lstStyle/>
          <a:p>
            <a:r>
              <a:rPr lang="en-US" sz="2400" b="1" dirty="0" smtClean="0"/>
              <a:t>41.7%</a:t>
            </a:r>
            <a:endParaRPr lang="en-US" sz="2400" b="1" dirty="0"/>
          </a:p>
        </p:txBody>
      </p:sp>
    </p:spTree>
    <p:extLst>
      <p:ext uri="{BB962C8B-B14F-4D97-AF65-F5344CB8AC3E}">
        <p14:creationId xmlns:p14="http://schemas.microsoft.com/office/powerpoint/2010/main" val="11317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3" categoryIdx="-3" bldStep="gridLegend"/>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Chart bld="series"/>
        </p:bldSub>
      </p:bldGraphic>
      <p:bldP spid="6" grpId="0" animBg="1"/>
      <p:bldP spid="3" grpId="0" animBg="1"/>
      <p:bldP spid="3"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Effect on Bandwidth Consumption</a:t>
            </a:r>
            <a:endParaRPr lang="en-US" dirty="0"/>
          </a:p>
        </p:txBody>
      </p:sp>
      <p:graphicFrame>
        <p:nvGraphicFramePr>
          <p:cNvPr id="7" name="Chart 6"/>
          <p:cNvGraphicFramePr>
            <a:graphicFrameLocks/>
          </p:cNvGraphicFramePr>
          <p:nvPr>
            <p:extLst/>
          </p:nvPr>
        </p:nvGraphicFramePr>
        <p:xfrm>
          <a:off x="0" y="1143000"/>
          <a:ext cx="9144000" cy="4267200"/>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p:cNvCxnSpPr/>
          <p:nvPr/>
        </p:nvCxnSpPr>
        <p:spPr>
          <a:xfrm>
            <a:off x="8610600" y="990600"/>
            <a:ext cx="0" cy="2971800"/>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609600" y="5181600"/>
            <a:ext cx="8534400" cy="10668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smtClean="0">
                <a:solidFill>
                  <a:schemeClr val="tx2"/>
                </a:solidFill>
              </a:rPr>
              <a:t>Data compression with CABA alleviates the memory bandwidth bottleneck</a:t>
            </a:r>
            <a:endParaRPr lang="en-US" sz="3200" b="1" dirty="0">
              <a:solidFill>
                <a:schemeClr val="tx2"/>
              </a:solidFill>
            </a:endParaRPr>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31</a:t>
            </a:fld>
            <a:endParaRPr lang="en-US" dirty="0"/>
          </a:p>
        </p:txBody>
      </p:sp>
    </p:spTree>
    <p:extLst>
      <p:ext uri="{BB962C8B-B14F-4D97-AF65-F5344CB8AC3E}">
        <p14:creationId xmlns:p14="http://schemas.microsoft.com/office/powerpoint/2010/main" val="196006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904" y="152400"/>
            <a:ext cx="8153400" cy="422275"/>
          </a:xfrm>
        </p:spPr>
        <p:txBody>
          <a:bodyPr>
            <a:normAutofit fontScale="90000"/>
          </a:bodyPr>
          <a:lstStyle/>
          <a:p>
            <a:r>
              <a:rPr lang="en-US" sz="4400" dirty="0" smtClean="0"/>
              <a:t>Conclusion</a:t>
            </a:r>
            <a:endParaRPr lang="en-US" sz="4400" dirty="0"/>
          </a:p>
        </p:txBody>
      </p:sp>
      <p:sp>
        <p:nvSpPr>
          <p:cNvPr id="3" name="Content Placeholder 2"/>
          <p:cNvSpPr>
            <a:spLocks noGrp="1"/>
          </p:cNvSpPr>
          <p:nvPr>
            <p:ph idx="1"/>
          </p:nvPr>
        </p:nvSpPr>
        <p:spPr>
          <a:xfrm>
            <a:off x="152400" y="914400"/>
            <a:ext cx="8383127" cy="5105400"/>
          </a:xfrm>
        </p:spPr>
        <p:txBody>
          <a:bodyPr>
            <a:noAutofit/>
          </a:bodyPr>
          <a:lstStyle/>
          <a:p>
            <a:pPr>
              <a:lnSpc>
                <a:spcPct val="90000"/>
              </a:lnSpc>
            </a:pPr>
            <a:r>
              <a:rPr lang="en-US" sz="2400" b="1" i="0" dirty="0" smtClean="0">
                <a:solidFill>
                  <a:schemeClr val="tx1">
                    <a:lumMod val="50000"/>
                  </a:schemeClr>
                </a:solidFill>
              </a:rPr>
              <a:t>Observation: </a:t>
            </a:r>
            <a:r>
              <a:rPr lang="en-US" sz="2400" i="0" dirty="0" smtClean="0">
                <a:solidFill>
                  <a:schemeClr val="tx1">
                    <a:lumMod val="50000"/>
                  </a:schemeClr>
                </a:solidFill>
              </a:rPr>
              <a:t>Imbalances in execution leave GPU resources underutilized</a:t>
            </a:r>
          </a:p>
          <a:p>
            <a:pPr>
              <a:lnSpc>
                <a:spcPct val="90000"/>
              </a:lnSpc>
            </a:pPr>
            <a:r>
              <a:rPr lang="en-US" sz="2400" b="1" i="0" dirty="0" smtClean="0"/>
              <a:t>Our Goal: </a:t>
            </a:r>
            <a:r>
              <a:rPr lang="en-US" sz="2400" i="0" dirty="0" smtClean="0"/>
              <a:t>Employ underutilized GPU resources to do something useful – </a:t>
            </a:r>
            <a:r>
              <a:rPr lang="en-US" sz="2400" b="1" i="0" dirty="0" smtClean="0">
                <a:solidFill>
                  <a:schemeClr val="tx2"/>
                </a:solidFill>
              </a:rPr>
              <a:t>accelerate bottlenecks using helper threads</a:t>
            </a:r>
          </a:p>
          <a:p>
            <a:pPr>
              <a:lnSpc>
                <a:spcPct val="90000"/>
              </a:lnSpc>
            </a:pPr>
            <a:r>
              <a:rPr lang="en-US" sz="2400" b="1" i="0" dirty="0" smtClean="0">
                <a:latin typeface="Tw Cen MT" panose="020B0602020104020603" pitchFamily="34" charset="0"/>
              </a:rPr>
              <a:t>Challenge</a:t>
            </a:r>
            <a:r>
              <a:rPr lang="en-US" sz="2400" b="1" i="0" dirty="0">
                <a:latin typeface="Tw Cen MT" panose="020B0602020104020603" pitchFamily="34" charset="0"/>
              </a:rPr>
              <a:t>: </a:t>
            </a:r>
            <a:r>
              <a:rPr lang="en-US" sz="2400" i="0" dirty="0"/>
              <a:t>How do you efficiently </a:t>
            </a:r>
            <a:r>
              <a:rPr lang="en-US" sz="2400" b="1" i="0" dirty="0">
                <a:solidFill>
                  <a:schemeClr val="tx2"/>
                </a:solidFill>
              </a:rPr>
              <a:t>manage and use </a:t>
            </a:r>
            <a:r>
              <a:rPr lang="en-US" sz="2400" i="0" dirty="0"/>
              <a:t>helper threads in a </a:t>
            </a:r>
            <a:r>
              <a:rPr lang="en-US" sz="2400" b="1" i="0" dirty="0">
                <a:solidFill>
                  <a:schemeClr val="tx2"/>
                </a:solidFill>
              </a:rPr>
              <a:t>throughput-oriented</a:t>
            </a:r>
            <a:r>
              <a:rPr lang="en-US" sz="2400" i="0" dirty="0">
                <a:solidFill>
                  <a:schemeClr val="accent2"/>
                </a:solidFill>
              </a:rPr>
              <a:t> </a:t>
            </a:r>
            <a:r>
              <a:rPr lang="en-US" sz="2400" i="0" dirty="0"/>
              <a:t>architecture?</a:t>
            </a:r>
          </a:p>
          <a:p>
            <a:pPr>
              <a:lnSpc>
                <a:spcPct val="90000"/>
              </a:lnSpc>
            </a:pPr>
            <a:r>
              <a:rPr lang="en-US" sz="2400" b="1" i="0" dirty="0" smtClean="0"/>
              <a:t>Our Solution: </a:t>
            </a:r>
            <a:r>
              <a:rPr lang="en-US" sz="2400" b="1" i="0" dirty="0" smtClean="0">
                <a:solidFill>
                  <a:schemeClr val="accent2"/>
                </a:solidFill>
              </a:rPr>
              <a:t>CABA </a:t>
            </a:r>
            <a:r>
              <a:rPr lang="en-US" sz="2400" b="1" i="0" dirty="0">
                <a:solidFill>
                  <a:schemeClr val="accent2"/>
                </a:solidFill>
              </a:rPr>
              <a:t>(Core-Assisted Bottleneck Acceleration)</a:t>
            </a:r>
            <a:r>
              <a:rPr lang="en-US" sz="2400" b="1" i="0" dirty="0" smtClean="0">
                <a:solidFill>
                  <a:schemeClr val="accent2"/>
                </a:solidFill>
              </a:rPr>
              <a:t> </a:t>
            </a:r>
          </a:p>
          <a:p>
            <a:pPr lvl="1">
              <a:lnSpc>
                <a:spcPct val="90000"/>
              </a:lnSpc>
            </a:pPr>
            <a:r>
              <a:rPr lang="en-US" sz="2400" dirty="0">
                <a:solidFill>
                  <a:srgbClr val="006C31"/>
                </a:solidFill>
              </a:rPr>
              <a:t>A</a:t>
            </a:r>
            <a:r>
              <a:rPr lang="en-US" sz="2400" dirty="0" smtClean="0">
                <a:solidFill>
                  <a:srgbClr val="006C31"/>
                </a:solidFill>
              </a:rPr>
              <a:t> new framework to enable helper threading in GPUs</a:t>
            </a:r>
            <a:endParaRPr lang="en-US" sz="2400" b="1" dirty="0" smtClean="0">
              <a:solidFill>
                <a:srgbClr val="006C31"/>
              </a:solidFill>
            </a:endParaRPr>
          </a:p>
          <a:p>
            <a:pPr lvl="1">
              <a:lnSpc>
                <a:spcPct val="90000"/>
              </a:lnSpc>
            </a:pPr>
            <a:r>
              <a:rPr lang="en-US" sz="2400" dirty="0">
                <a:solidFill>
                  <a:srgbClr val="006C31"/>
                </a:solidFill>
              </a:rPr>
              <a:t>E</a:t>
            </a:r>
            <a:r>
              <a:rPr lang="en-US" sz="2400" dirty="0" smtClean="0">
                <a:solidFill>
                  <a:srgbClr val="006C31"/>
                </a:solidFill>
              </a:rPr>
              <a:t>nables flexible data compression</a:t>
            </a:r>
            <a:r>
              <a:rPr lang="en-US" sz="2400" dirty="0" smtClean="0"/>
              <a:t> to alleviate the memory bandwidth bottleneck</a:t>
            </a:r>
          </a:p>
          <a:p>
            <a:pPr lvl="1">
              <a:lnSpc>
                <a:spcPct val="90000"/>
              </a:lnSpc>
            </a:pPr>
            <a:r>
              <a:rPr lang="en-US" sz="2400" dirty="0" smtClean="0">
                <a:solidFill>
                  <a:srgbClr val="006C31"/>
                </a:solidFill>
              </a:rPr>
              <a:t>A </a:t>
            </a:r>
            <a:r>
              <a:rPr lang="en-US" sz="2400" dirty="0">
                <a:solidFill>
                  <a:srgbClr val="006C31"/>
                </a:solidFill>
              </a:rPr>
              <a:t>wide set of use </a:t>
            </a:r>
            <a:r>
              <a:rPr lang="en-US" sz="2400" dirty="0" smtClean="0">
                <a:solidFill>
                  <a:srgbClr val="006C31"/>
                </a:solidFill>
              </a:rPr>
              <a:t>cases </a:t>
            </a:r>
            <a:r>
              <a:rPr lang="en-US" sz="2400" dirty="0" smtClean="0"/>
              <a:t>(e.g., prefetching, </a:t>
            </a:r>
            <a:r>
              <a:rPr lang="en-US" sz="2400" dirty="0" err="1" smtClean="0"/>
              <a:t>memoization</a:t>
            </a:r>
            <a:r>
              <a:rPr lang="en-US" sz="2400" dirty="0" smtClean="0"/>
              <a:t>)</a:t>
            </a:r>
            <a:endParaRPr lang="en-US" sz="2200" dirty="0" smtClean="0"/>
          </a:p>
        </p:txBody>
      </p:sp>
      <p:sp>
        <p:nvSpPr>
          <p:cNvPr id="5" name="Slide Number Placeholder 4"/>
          <p:cNvSpPr>
            <a:spLocks noGrp="1"/>
          </p:cNvSpPr>
          <p:nvPr>
            <p:ph type="sldNum" sz="quarter" idx="4294967295"/>
          </p:nvPr>
        </p:nvSpPr>
        <p:spPr>
          <a:xfrm>
            <a:off x="8534400" y="6248400"/>
            <a:ext cx="609600" cy="609600"/>
          </a:xfrm>
          <a:prstGeom prst="rect">
            <a:avLst/>
          </a:prstGeom>
        </p:spPr>
        <p:txBody>
          <a:bodyPr/>
          <a:lstStyle/>
          <a:p>
            <a:fld id="{E4C25FB6-0C19-4CE9-A9C3-EE47C070BF97}" type="slidenum">
              <a:rPr lang="en-US" smtClean="0"/>
              <a:pPr/>
              <a:t>32</a:t>
            </a:fld>
            <a:endParaRPr lang="en-US" dirty="0"/>
          </a:p>
        </p:txBody>
      </p:sp>
    </p:spTree>
    <p:extLst>
      <p:ext uri="{BB962C8B-B14F-4D97-AF65-F5344CB8AC3E}">
        <p14:creationId xmlns:p14="http://schemas.microsoft.com/office/powerpoint/2010/main" val="43971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439095"/>
          </a:xfrm>
        </p:spPr>
        <p:txBody>
          <a:bodyPr/>
          <a:lstStyle/>
          <a:p>
            <a:r>
              <a:rPr lang="en-US" sz="2800" dirty="0" smtClean="0">
                <a:latin typeface="Arial"/>
                <a:cs typeface="Arial"/>
              </a:rPr>
              <a:t> </a:t>
            </a:r>
            <a:endParaRPr sz="2800" dirty="0" smtClean="0"/>
          </a:p>
        </p:txBody>
      </p:sp>
    </p:spTree>
    <p:extLst>
      <p:ext uri="{BB962C8B-B14F-4D97-AF65-F5344CB8AC3E}">
        <p14:creationId xmlns:p14="http://schemas.microsoft.com/office/powerpoint/2010/main" val="1487269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latin typeface="Arial"/>
                <a:cs typeface="Arial"/>
              </a:rPr>
              <a:t>Cache-Aware Warp Scheduling Techniques </a:t>
            </a:r>
          </a:p>
          <a:p>
            <a:pPr lvl="1"/>
            <a:r>
              <a:rPr sz="2400" dirty="0" smtClean="0">
                <a:latin typeface="Arial"/>
                <a:cs typeface="Arial"/>
              </a:rPr>
              <a:t>Effective caching </a:t>
            </a:r>
            <a:r>
              <a:rPr lang="en-US" sz="2400" dirty="0" smtClean="0">
                <a:latin typeface="Arial"/>
                <a:cs typeface="Arial"/>
                <a:sym typeface="Wingdings"/>
              </a:rPr>
              <a:t></a:t>
            </a:r>
            <a:r>
              <a:rPr sz="2400" dirty="0" smtClean="0">
                <a:latin typeface="Arial"/>
                <a:cs typeface="Arial"/>
                <a:sym typeface="Wingdings"/>
              </a:rPr>
              <a:t> Less Pressure on Memory</a:t>
            </a:r>
            <a:endParaRPr lang="en-US" sz="2400" dirty="0" smtClean="0">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solidFill>
                  <a:schemeClr val="accent2"/>
                </a:solidFill>
                <a:latin typeface="Arial"/>
                <a:cs typeface="Arial"/>
                <a:sym typeface="Wingdings"/>
              </a:rPr>
              <a:t>Bandwidth Allocation Strategies for Multi</a:t>
            </a:r>
            <a:r>
              <a:rPr sz="2800" dirty="0">
                <a:solidFill>
                  <a:schemeClr val="accent2"/>
                </a:solidFill>
                <a:latin typeface="Arial"/>
                <a:cs typeface="Arial"/>
                <a:sym typeface="Wingdings"/>
              </a:rPr>
              <a:t>-</a:t>
            </a:r>
            <a:r>
              <a:rPr sz="2800" dirty="0" smtClean="0">
                <a:solidFill>
                  <a:schemeClr val="accent2"/>
                </a:solidFill>
                <a:latin typeface="Arial"/>
                <a:cs typeface="Arial"/>
                <a:sym typeface="Wingdings"/>
              </a:rPr>
              <a:t>Application execution on GPUs</a:t>
            </a:r>
          </a:p>
          <a:p>
            <a:pPr lvl="1"/>
            <a:r>
              <a:rPr sz="2400" dirty="0" smtClean="0">
                <a:solidFill>
                  <a:schemeClr val="accent2"/>
                </a:solidFill>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2621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86798" y="1743392"/>
            <a:ext cx="9260967" cy="4112542"/>
            <a:chOff x="197619" y="1516709"/>
            <a:chExt cx="9260967" cy="4112542"/>
          </a:xfrm>
        </p:grpSpPr>
        <p:pic>
          <p:nvPicPr>
            <p:cNvPr id="18" name="Picture 17"/>
            <p:cNvPicPr>
              <a:picLocks noChangeAspect="1"/>
            </p:cNvPicPr>
            <p:nvPr/>
          </p:nvPicPr>
          <p:blipFill>
            <a:blip r:embed="rId3"/>
            <a:srcRect/>
            <a:stretch>
              <a:fillRect/>
            </a:stretch>
          </p:blipFill>
          <p:spPr bwMode="auto">
            <a:xfrm>
              <a:off x="197619" y="1555751"/>
              <a:ext cx="1115179" cy="1143000"/>
            </a:xfrm>
            <a:prstGeom prst="rect">
              <a:avLst/>
            </a:prstGeom>
            <a:noFill/>
            <a:ln w="9525">
              <a:noFill/>
              <a:miter lim="800000"/>
              <a:headEnd/>
              <a:tailEnd/>
            </a:ln>
          </p:spPr>
        </p:pic>
        <p:pic>
          <p:nvPicPr>
            <p:cNvPr id="19" name="Picture 18"/>
            <p:cNvPicPr>
              <a:picLocks noChangeAspect="1"/>
            </p:cNvPicPr>
            <p:nvPr/>
          </p:nvPicPr>
          <p:blipFill>
            <a:blip r:embed="rId4"/>
            <a:stretch>
              <a:fillRect/>
            </a:stretch>
          </p:blipFill>
          <p:spPr>
            <a:xfrm>
              <a:off x="3127187" y="1577694"/>
              <a:ext cx="1246958" cy="1241888"/>
            </a:xfrm>
            <a:prstGeom prst="rect">
              <a:avLst/>
            </a:prstGeom>
          </p:spPr>
        </p:pic>
        <p:pic>
          <p:nvPicPr>
            <p:cNvPr id="20" name="Picture 19"/>
            <p:cNvPicPr>
              <a:picLocks noChangeAspect="1"/>
            </p:cNvPicPr>
            <p:nvPr/>
          </p:nvPicPr>
          <p:blipFill>
            <a:blip r:embed="rId5"/>
            <a:stretch>
              <a:fillRect/>
            </a:stretch>
          </p:blipFill>
          <p:spPr>
            <a:xfrm>
              <a:off x="1594245" y="1579461"/>
              <a:ext cx="1238250" cy="1154714"/>
            </a:xfrm>
            <a:prstGeom prst="rect">
              <a:avLst/>
            </a:prstGeom>
          </p:spPr>
        </p:pic>
        <p:pic>
          <p:nvPicPr>
            <p:cNvPr id="21" name="Picture 20" descr="footer.jpg"/>
            <p:cNvPicPr>
              <a:picLocks noChangeAspect="1"/>
            </p:cNvPicPr>
            <p:nvPr/>
          </p:nvPicPr>
          <p:blipFill>
            <a:blip r:embed="rId6"/>
            <a:stretch>
              <a:fillRect/>
            </a:stretch>
          </p:blipFill>
          <p:spPr>
            <a:xfrm>
              <a:off x="4668837" y="1583767"/>
              <a:ext cx="1487299" cy="1201858"/>
            </a:xfrm>
            <a:prstGeom prst="rect">
              <a:avLst/>
            </a:prstGeom>
          </p:spPr>
        </p:pic>
        <p:sp>
          <p:nvSpPr>
            <p:cNvPr id="22" name="TextBox 7"/>
            <p:cNvSpPr txBox="1"/>
            <p:nvPr/>
          </p:nvSpPr>
          <p:spPr>
            <a:xfrm>
              <a:off x="4268097" y="2951595"/>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980 </a:t>
              </a:r>
            </a:p>
            <a:p>
              <a:pPr algn="ctr"/>
              <a:r>
                <a:rPr lang="en-US" sz="2100" i="1" dirty="0">
                  <a:latin typeface="Arial"/>
                  <a:cs typeface="Arial"/>
                </a:rPr>
                <a:t>(Maxwell) </a:t>
              </a:r>
            </a:p>
            <a:p>
              <a:pPr algn="ctr"/>
              <a:r>
                <a:rPr lang="en-US" sz="2100" dirty="0">
                  <a:solidFill>
                    <a:srgbClr val="FF6600"/>
                  </a:solidFill>
                  <a:latin typeface="Arial"/>
                  <a:cs typeface="Arial"/>
                </a:rPr>
                <a:t>2048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(224 </a:t>
              </a:r>
            </a:p>
            <a:p>
              <a:pPr algn="ctr"/>
              <a:r>
                <a:rPr lang="en-US" sz="2100" dirty="0">
                  <a:solidFill>
                    <a:srgbClr val="0000FF"/>
                  </a:solidFill>
                  <a:cs typeface="Arial"/>
                </a:rPr>
                <a:t>GB/sec) </a:t>
              </a:r>
            </a:p>
            <a:p>
              <a:pPr algn="ctr"/>
              <a:endParaRPr lang="en-US" sz="2100" dirty="0">
                <a:latin typeface="Arial"/>
                <a:cs typeface="Arial"/>
              </a:endParaRPr>
            </a:p>
          </p:txBody>
        </p:sp>
        <p:sp>
          <p:nvSpPr>
            <p:cNvPr id="23" name="TextBox 22"/>
            <p:cNvSpPr txBox="1"/>
            <p:nvPr/>
          </p:nvSpPr>
          <p:spPr>
            <a:xfrm>
              <a:off x="5824064" y="2948722"/>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GP 100</a:t>
              </a:r>
            </a:p>
            <a:p>
              <a:pPr algn="ctr"/>
              <a:r>
                <a:rPr lang="en-US" sz="2100" i="1" dirty="0">
                  <a:latin typeface="Arial"/>
                  <a:cs typeface="Arial"/>
                </a:rPr>
                <a:t>(Pascal) </a:t>
              </a:r>
            </a:p>
            <a:p>
              <a:pPr algn="ctr"/>
              <a:r>
                <a:rPr lang="en-US" sz="2100" dirty="0">
                  <a:solidFill>
                    <a:srgbClr val="FF6600"/>
                  </a:solidFill>
                  <a:latin typeface="Arial"/>
                  <a:cs typeface="Arial"/>
                </a:rPr>
                <a:t>3584</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(720</a:t>
              </a:r>
            </a:p>
            <a:p>
              <a:pPr algn="ctr"/>
              <a:r>
                <a:rPr lang="en-US" sz="2100" dirty="0">
                  <a:solidFill>
                    <a:srgbClr val="0000FF"/>
                  </a:solidFill>
                  <a:cs typeface="Arial"/>
                </a:rPr>
                <a:t>GB/sec) </a:t>
              </a:r>
            </a:p>
            <a:p>
              <a:pPr algn="ctr"/>
              <a:endParaRPr lang="en-US" sz="2100" dirty="0">
                <a:latin typeface="Arial"/>
                <a:cs typeface="Arial"/>
              </a:endParaRPr>
            </a:p>
          </p:txBody>
        </p:sp>
        <p:sp>
          <p:nvSpPr>
            <p:cNvPr id="24" name="TextBox 7"/>
            <p:cNvSpPr txBox="1"/>
            <p:nvPr/>
          </p:nvSpPr>
          <p:spPr>
            <a:xfrm>
              <a:off x="7372739" y="2931039"/>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GV 100 </a:t>
              </a:r>
            </a:p>
            <a:p>
              <a:pPr algn="ctr"/>
              <a:r>
                <a:rPr lang="en-US" sz="2100" i="1" dirty="0">
                  <a:latin typeface="Arial"/>
                  <a:cs typeface="Arial"/>
                </a:rPr>
                <a:t>(Volta) </a:t>
              </a:r>
            </a:p>
            <a:p>
              <a:pPr algn="ctr"/>
              <a:r>
                <a:rPr lang="en-US" sz="2100" dirty="0">
                  <a:solidFill>
                    <a:srgbClr val="FF6600"/>
                  </a:solidFill>
                  <a:latin typeface="Arial"/>
                  <a:cs typeface="Arial"/>
                </a:rPr>
                <a:t>5120</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(900</a:t>
              </a:r>
            </a:p>
            <a:p>
              <a:pPr algn="ctr"/>
              <a:r>
                <a:rPr lang="en-US" sz="2100" dirty="0">
                  <a:solidFill>
                    <a:srgbClr val="0000FF"/>
                  </a:solidFill>
                  <a:cs typeface="Arial"/>
                </a:rPr>
                <a:t>GB/sec) </a:t>
              </a:r>
            </a:p>
            <a:p>
              <a:pPr algn="ctr"/>
              <a:endParaRPr lang="en-US" sz="2100" dirty="0">
                <a:latin typeface="Arial"/>
                <a:cs typeface="Arial"/>
              </a:endParaRPr>
            </a:p>
          </p:txBody>
        </p:sp>
        <p:pic>
          <p:nvPicPr>
            <p:cNvPr id="25" name="Picture 24"/>
            <p:cNvPicPr>
              <a:picLocks noChangeAspect="1"/>
            </p:cNvPicPr>
            <p:nvPr/>
          </p:nvPicPr>
          <p:blipFill>
            <a:blip r:embed="rId7"/>
            <a:stretch>
              <a:fillRect/>
            </a:stretch>
          </p:blipFill>
          <p:spPr>
            <a:xfrm>
              <a:off x="6277020" y="1577694"/>
              <a:ext cx="1442619" cy="1225997"/>
            </a:xfrm>
            <a:prstGeom prst="rect">
              <a:avLst/>
            </a:prstGeom>
          </p:spPr>
        </p:pic>
        <p:pic>
          <p:nvPicPr>
            <p:cNvPr id="26" name="Picture 25"/>
            <p:cNvPicPr>
              <a:picLocks noChangeAspect="1"/>
            </p:cNvPicPr>
            <p:nvPr/>
          </p:nvPicPr>
          <p:blipFill>
            <a:blip r:embed="rId8"/>
            <a:stretch>
              <a:fillRect/>
            </a:stretch>
          </p:blipFill>
          <p:spPr>
            <a:xfrm>
              <a:off x="7840523" y="1516709"/>
              <a:ext cx="1150281" cy="1363857"/>
            </a:xfrm>
            <a:prstGeom prst="rect">
              <a:avLst/>
            </a:prstGeom>
          </p:spPr>
        </p:pic>
      </p:grpSp>
      <p:sp>
        <p:nvSpPr>
          <p:cNvPr id="27" name="TextBox 7"/>
          <p:cNvSpPr txBox="1"/>
          <p:nvPr/>
        </p:nvSpPr>
        <p:spPr>
          <a:xfrm>
            <a:off x="2601309" y="3183737"/>
            <a:ext cx="2085847"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680 </a:t>
            </a:r>
          </a:p>
          <a:p>
            <a:pPr algn="ctr"/>
            <a:r>
              <a:rPr lang="en-US" sz="2100" i="1" dirty="0">
                <a:latin typeface="Arial"/>
                <a:cs typeface="Arial"/>
              </a:rPr>
              <a:t>(Kepler) </a:t>
            </a:r>
          </a:p>
          <a:p>
            <a:pPr algn="ctr"/>
            <a:r>
              <a:rPr lang="en-US" sz="2100" dirty="0">
                <a:solidFill>
                  <a:srgbClr val="FF6600"/>
                </a:solidFill>
                <a:latin typeface="Arial"/>
                <a:cs typeface="Arial"/>
              </a:rPr>
              <a:t>1536</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(192 </a:t>
            </a:r>
          </a:p>
          <a:p>
            <a:pPr algn="ctr"/>
            <a:r>
              <a:rPr lang="en-US" sz="2100" dirty="0">
                <a:solidFill>
                  <a:srgbClr val="0000FF"/>
                </a:solidFill>
                <a:cs typeface="Arial"/>
              </a:rPr>
              <a:t>GB/sec) </a:t>
            </a:r>
          </a:p>
          <a:p>
            <a:pPr algn="ctr"/>
            <a:endParaRPr lang="en-US" sz="2100" dirty="0">
              <a:solidFill>
                <a:srgbClr val="0000FF"/>
              </a:solidFill>
              <a:latin typeface="Arial"/>
              <a:cs typeface="Arial"/>
            </a:endParaRPr>
          </a:p>
        </p:txBody>
      </p:sp>
      <p:sp>
        <p:nvSpPr>
          <p:cNvPr id="28" name="TextBox 8"/>
          <p:cNvSpPr txBox="1"/>
          <p:nvPr/>
        </p:nvSpPr>
        <p:spPr>
          <a:xfrm>
            <a:off x="-234529" y="3134040"/>
            <a:ext cx="1809750"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275 </a:t>
            </a:r>
          </a:p>
          <a:p>
            <a:pPr algn="ctr"/>
            <a:r>
              <a:rPr lang="en-US" sz="2100" i="1" dirty="0">
                <a:latin typeface="Arial"/>
                <a:cs typeface="Arial"/>
              </a:rPr>
              <a:t>(Tesla) </a:t>
            </a:r>
          </a:p>
          <a:p>
            <a:pPr algn="ctr"/>
            <a:r>
              <a:rPr lang="en-US" sz="2100" dirty="0">
                <a:solidFill>
                  <a:srgbClr val="FF6600"/>
                </a:solidFill>
                <a:latin typeface="Arial"/>
                <a:cs typeface="Arial"/>
              </a:rPr>
              <a:t>240 </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(127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29" name="TextBox 10"/>
          <p:cNvSpPr txBox="1"/>
          <p:nvPr/>
        </p:nvSpPr>
        <p:spPr>
          <a:xfrm>
            <a:off x="1063730" y="3155197"/>
            <a:ext cx="2238375" cy="267765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100" dirty="0">
                <a:latin typeface="Arial"/>
                <a:cs typeface="Arial"/>
              </a:rPr>
              <a:t>GTX 480 </a:t>
            </a:r>
          </a:p>
          <a:p>
            <a:pPr algn="ctr"/>
            <a:r>
              <a:rPr lang="en-US" sz="2100" i="1" dirty="0">
                <a:latin typeface="Arial"/>
                <a:cs typeface="Arial"/>
              </a:rPr>
              <a:t>(Fermi) </a:t>
            </a:r>
          </a:p>
          <a:p>
            <a:pPr algn="ctr"/>
            <a:r>
              <a:rPr lang="en-US" sz="2100" dirty="0">
                <a:solidFill>
                  <a:srgbClr val="FF6600"/>
                </a:solidFill>
                <a:latin typeface="Arial"/>
                <a:cs typeface="Arial"/>
              </a:rPr>
              <a:t>448</a:t>
            </a:r>
          </a:p>
          <a:p>
            <a:pPr algn="ctr"/>
            <a:r>
              <a:rPr lang="en-US" sz="2100" dirty="0">
                <a:latin typeface="Arial"/>
                <a:cs typeface="Arial"/>
              </a:rPr>
              <a:t>CUDA </a:t>
            </a:r>
          </a:p>
          <a:p>
            <a:pPr algn="ctr"/>
            <a:r>
              <a:rPr lang="en-US" sz="2100" dirty="0">
                <a:latin typeface="Arial"/>
                <a:cs typeface="Arial"/>
              </a:rPr>
              <a:t>Cores</a:t>
            </a:r>
          </a:p>
          <a:p>
            <a:pPr algn="ctr"/>
            <a:r>
              <a:rPr lang="en-US" sz="2100" dirty="0">
                <a:solidFill>
                  <a:srgbClr val="0000FF"/>
                </a:solidFill>
                <a:cs typeface="Arial"/>
              </a:rPr>
              <a:t>(139 </a:t>
            </a:r>
          </a:p>
          <a:p>
            <a:pPr algn="ctr"/>
            <a:r>
              <a:rPr lang="en-US" sz="2100" dirty="0">
                <a:solidFill>
                  <a:srgbClr val="0000FF"/>
                </a:solidFill>
                <a:cs typeface="Arial"/>
              </a:rPr>
              <a:t>GB/sec) </a:t>
            </a:r>
          </a:p>
          <a:p>
            <a:pPr algn="ctr"/>
            <a:r>
              <a:rPr lang="en-US" sz="2100" dirty="0">
                <a:solidFill>
                  <a:srgbClr val="FFC000"/>
                </a:solidFill>
                <a:latin typeface="Arial"/>
                <a:cs typeface="Arial"/>
              </a:rPr>
              <a:t> </a:t>
            </a:r>
            <a:endParaRPr lang="en-US" sz="2100" dirty="0">
              <a:solidFill>
                <a:srgbClr val="0000FF"/>
              </a:solidFill>
              <a:latin typeface="Arial"/>
              <a:cs typeface="Arial"/>
            </a:endParaRPr>
          </a:p>
        </p:txBody>
      </p:sp>
      <p:sp>
        <p:nvSpPr>
          <p:cNvPr id="30" name="Title 1"/>
          <p:cNvSpPr>
            <a:spLocks noGrp="1"/>
          </p:cNvSpPr>
          <p:nvPr>
            <p:ph type="title"/>
          </p:nvPr>
        </p:nvSpPr>
        <p:spPr>
          <a:xfrm>
            <a:off x="215023" y="152400"/>
            <a:ext cx="7629525" cy="742950"/>
          </a:xfrm>
        </p:spPr>
        <p:txBody>
          <a:bodyPr>
            <a:normAutofit/>
          </a:bodyPr>
          <a:lstStyle/>
          <a:p>
            <a:r>
              <a:rPr lang="en-US" dirty="0" smtClean="0"/>
              <a:t>Discrete GPU Cards --- Scaling Trends</a:t>
            </a:r>
            <a:endParaRPr lang="en-US" dirty="0"/>
          </a:p>
        </p:txBody>
      </p:sp>
      <p:sp>
        <p:nvSpPr>
          <p:cNvPr id="2" name="TextBox 1"/>
          <p:cNvSpPr txBox="1"/>
          <p:nvPr/>
        </p:nvSpPr>
        <p:spPr>
          <a:xfrm>
            <a:off x="86798" y="920750"/>
            <a:ext cx="9057202" cy="523220"/>
          </a:xfrm>
          <a:prstGeom prst="rect">
            <a:avLst/>
          </a:prstGeom>
          <a:noFill/>
        </p:spPr>
        <p:txBody>
          <a:bodyPr wrap="square" rtlCol="0">
            <a:spAutoFit/>
          </a:bodyPr>
          <a:lstStyle/>
          <a:p>
            <a:r>
              <a:rPr lang="en-US" sz="2800" b="1" dirty="0" smtClean="0">
                <a:solidFill>
                  <a:srgbClr val="FF0000"/>
                </a:solidFill>
              </a:rPr>
              <a:t>2008	      2010	 2012	        2014	       2016	     2018</a:t>
            </a:r>
            <a:endParaRPr lang="en-US" sz="2800" b="1" dirty="0">
              <a:solidFill>
                <a:srgbClr val="FF0000"/>
              </a:solidFill>
            </a:endParaRPr>
          </a:p>
        </p:txBody>
      </p:sp>
    </p:spTree>
    <p:extLst>
      <p:ext uri="{BB962C8B-B14F-4D97-AF65-F5344CB8AC3E}">
        <p14:creationId xmlns:p14="http://schemas.microsoft.com/office/powerpoint/2010/main" val="5861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dirty="0">
                <a:latin typeface="Arial"/>
                <a:cs typeface="Arial"/>
              </a:rPr>
              <a:t>Not all applications have enough </a:t>
            </a:r>
            <a:r>
              <a:rPr dirty="0" smtClean="0">
                <a:latin typeface="Arial"/>
                <a:cs typeface="Arial"/>
              </a:rPr>
              <a:t>parallelism </a:t>
            </a:r>
          </a:p>
          <a:p>
            <a:pPr lvl="1"/>
            <a:r>
              <a:rPr sz="2400" dirty="0" smtClean="0">
                <a:latin typeface="Arial"/>
                <a:cs typeface="Arial"/>
              </a:rPr>
              <a:t>GPU resources can be under-</a:t>
            </a:r>
            <a:r>
              <a:rPr sz="2400" dirty="0">
                <a:latin typeface="Arial"/>
                <a:cs typeface="Arial"/>
              </a:rPr>
              <a:t>utilized</a:t>
            </a:r>
            <a:endParaRPr sz="2400" dirty="0" smtClean="0">
              <a:latin typeface="Arial"/>
              <a:cs typeface="Arial"/>
            </a:endParaRPr>
          </a:p>
          <a:p>
            <a:r>
              <a:rPr lang="en-US" dirty="0" smtClean="0">
                <a:latin typeface="Arial"/>
                <a:cs typeface="Arial"/>
              </a:rPr>
              <a:t>M</a:t>
            </a:r>
            <a:r>
              <a:rPr dirty="0" smtClean="0">
                <a:latin typeface="Arial"/>
                <a:cs typeface="Arial"/>
              </a:rPr>
              <a:t>ultiple CPUs send requests to GPUs</a:t>
            </a:r>
          </a:p>
          <a:p>
            <a:r>
              <a:rPr dirty="0" smtClean="0">
                <a:latin typeface="Arial"/>
                <a:cs typeface="Arial"/>
              </a:rPr>
              <a:t>Multiple players concurrently play games on the cloud</a:t>
            </a:r>
          </a:p>
        </p:txBody>
      </p:sp>
      <p:pic>
        <p:nvPicPr>
          <p:cNvPr id="6" name="Picture 5"/>
          <p:cNvPicPr>
            <a:picLocks noChangeAspect="1"/>
          </p:cNvPicPr>
          <p:nvPr/>
        </p:nvPicPr>
        <p:blipFill>
          <a:blip r:embed="rId3"/>
          <a:srcRect/>
          <a:stretch>
            <a:fillRect/>
          </a:stretch>
        </p:blipFill>
        <p:spPr bwMode="auto">
          <a:xfrm>
            <a:off x="5715000" y="3579812"/>
            <a:ext cx="2590800" cy="1600200"/>
          </a:xfrm>
          <a:prstGeom prst="rect">
            <a:avLst/>
          </a:prstGeom>
          <a:noFill/>
          <a:ln w="9525">
            <a:noFill/>
            <a:miter lim="800000"/>
            <a:headEnd/>
            <a:tailEnd/>
          </a:ln>
        </p:spPr>
      </p:pic>
      <p:grpSp>
        <p:nvGrpSpPr>
          <p:cNvPr id="2" name="Group 13"/>
          <p:cNvGrpSpPr/>
          <p:nvPr/>
        </p:nvGrpSpPr>
        <p:grpSpPr>
          <a:xfrm>
            <a:off x="1524000" y="3275012"/>
            <a:ext cx="1754188" cy="534988"/>
            <a:chOff x="1066800" y="2895600"/>
            <a:chExt cx="1754188" cy="534988"/>
          </a:xfrm>
        </p:grpSpPr>
        <p:cxnSp>
          <p:nvCxnSpPr>
            <p:cNvPr id="8" name="Straight Connector 7"/>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p:cNvCxnSpPr/>
          <p:nvPr/>
        </p:nvCxnSpPr>
        <p:spPr>
          <a:xfrm>
            <a:off x="3429000" y="3503612"/>
            <a:ext cx="2514600" cy="4572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grpSp>
        <p:nvGrpSpPr>
          <p:cNvPr id="4" name="Group 14"/>
          <p:cNvGrpSpPr/>
          <p:nvPr/>
        </p:nvGrpSpPr>
        <p:grpSpPr>
          <a:xfrm>
            <a:off x="1524000" y="3960812"/>
            <a:ext cx="1754188" cy="534988"/>
            <a:chOff x="1066800" y="2895600"/>
            <a:chExt cx="1754188" cy="534988"/>
          </a:xfrm>
        </p:grpSpPr>
        <p:cxnSp>
          <p:nvCxnSpPr>
            <p:cNvPr id="16" name="Straight Connector 15"/>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5" name="Group 18"/>
          <p:cNvGrpSpPr/>
          <p:nvPr/>
        </p:nvGrpSpPr>
        <p:grpSpPr>
          <a:xfrm>
            <a:off x="1524000" y="4646612"/>
            <a:ext cx="1754188" cy="534988"/>
            <a:chOff x="1066800" y="2895600"/>
            <a:chExt cx="1754188" cy="534988"/>
          </a:xfrm>
        </p:grpSpPr>
        <p:cxnSp>
          <p:nvCxnSpPr>
            <p:cNvPr id="20" name="Straight Connector 19"/>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grpSp>
        <p:nvGrpSpPr>
          <p:cNvPr id="7" name="Group 22"/>
          <p:cNvGrpSpPr/>
          <p:nvPr/>
        </p:nvGrpSpPr>
        <p:grpSpPr>
          <a:xfrm>
            <a:off x="1524000" y="5332412"/>
            <a:ext cx="1754188" cy="534988"/>
            <a:chOff x="1066800" y="2895600"/>
            <a:chExt cx="1754188" cy="534988"/>
          </a:xfrm>
        </p:grpSpPr>
        <p:cxnSp>
          <p:nvCxnSpPr>
            <p:cNvPr id="24" name="Straight Connector 23"/>
            <p:cNvCxnSpPr/>
            <p:nvPr/>
          </p:nvCxnSpPr>
          <p:spPr>
            <a:xfrm>
              <a:off x="1066800" y="2895600"/>
              <a:ext cx="1752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1066800" y="3429000"/>
              <a:ext cx="17526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flipH="1" flipV="1">
              <a:off x="2553494" y="3161506"/>
              <a:ext cx="533400" cy="1588"/>
            </a:xfrm>
            <a:prstGeom prst="line">
              <a:avLst/>
            </a:prstGeom>
            <a:ln>
              <a:solidFill>
                <a:srgbClr val="000000"/>
              </a:solidFill>
            </a:ln>
          </p:spPr>
          <p:style>
            <a:lnRef idx="2">
              <a:schemeClr val="accent1"/>
            </a:lnRef>
            <a:fillRef idx="0">
              <a:schemeClr val="accent1"/>
            </a:fillRef>
            <a:effectRef idx="1">
              <a:schemeClr val="accent1"/>
            </a:effectRef>
            <a:fontRef idx="minor">
              <a:schemeClr val="tx1"/>
            </a:fontRef>
          </p:style>
        </p:cxnSp>
      </p:grpSp>
      <p:cxnSp>
        <p:nvCxnSpPr>
          <p:cNvPr id="31" name="Straight Connector 30"/>
          <p:cNvCxnSpPr/>
          <p:nvPr/>
        </p:nvCxnSpPr>
        <p:spPr>
          <a:xfrm>
            <a:off x="3429000" y="4189412"/>
            <a:ext cx="21336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3505200" y="4951412"/>
            <a:ext cx="2133600" cy="1588"/>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flipV="1">
            <a:off x="3505200" y="5484812"/>
            <a:ext cx="2209800" cy="2286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69496" y="3248620"/>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CPU-1</a:t>
            </a:r>
            <a:endParaRPr lang="en-US" b="1" dirty="0">
              <a:solidFill>
                <a:schemeClr val="tx1"/>
              </a:solidFill>
            </a:endParaRPr>
          </a:p>
        </p:txBody>
      </p:sp>
      <p:sp>
        <p:nvSpPr>
          <p:cNvPr id="30" name="Oval 29"/>
          <p:cNvSpPr/>
          <p:nvPr/>
        </p:nvSpPr>
        <p:spPr>
          <a:xfrm>
            <a:off x="564144" y="39608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CPU-2</a:t>
            </a:r>
            <a:endParaRPr lang="en-US" b="1" dirty="0">
              <a:solidFill>
                <a:schemeClr val="tx1"/>
              </a:solidFill>
            </a:endParaRPr>
          </a:p>
        </p:txBody>
      </p:sp>
      <p:sp>
        <p:nvSpPr>
          <p:cNvPr id="32" name="Oval 31"/>
          <p:cNvSpPr/>
          <p:nvPr/>
        </p:nvSpPr>
        <p:spPr>
          <a:xfrm>
            <a:off x="609600" y="46466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CPU-3</a:t>
            </a:r>
            <a:endParaRPr lang="en-US" b="1" dirty="0">
              <a:solidFill>
                <a:schemeClr val="tx1"/>
              </a:solidFill>
            </a:endParaRPr>
          </a:p>
        </p:txBody>
      </p:sp>
      <p:sp>
        <p:nvSpPr>
          <p:cNvPr id="33" name="Oval 32"/>
          <p:cNvSpPr/>
          <p:nvPr/>
        </p:nvSpPr>
        <p:spPr>
          <a:xfrm>
            <a:off x="609600" y="5332412"/>
            <a:ext cx="1259304" cy="533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CPU-N</a:t>
            </a:r>
            <a:endParaRPr lang="en-US" sz="1600" b="1" dirty="0">
              <a:solidFill>
                <a:schemeClr val="tx1"/>
              </a:solidFill>
            </a:endParaRPr>
          </a:p>
        </p:txBody>
      </p:sp>
      <p:sp>
        <p:nvSpPr>
          <p:cNvPr id="41" name="Title 1"/>
          <p:cNvSpPr>
            <a:spLocks noGrp="1"/>
          </p:cNvSpPr>
          <p:nvPr>
            <p:ph type="title"/>
          </p:nvPr>
        </p:nvSpPr>
        <p:spPr>
          <a:xfrm>
            <a:off x="114301" y="112250"/>
            <a:ext cx="8572499" cy="649750"/>
          </a:xfrm>
        </p:spPr>
        <p:txBody>
          <a:bodyPr/>
          <a:lstStyle/>
          <a:p>
            <a:r>
              <a:rPr lang="en-US" dirty="0" smtClean="0"/>
              <a:t>Multi-Application Execution</a:t>
            </a:r>
            <a:endParaRPr lang="en-US" dirty="0"/>
          </a:p>
        </p:txBody>
      </p:sp>
    </p:spTree>
    <p:extLst>
      <p:ext uri="{BB962C8B-B14F-4D97-AF65-F5344CB8AC3E}">
        <p14:creationId xmlns:p14="http://schemas.microsoft.com/office/powerpoint/2010/main" val="818856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sz="2500" dirty="0" smtClean="0">
                <a:latin typeface="Arial"/>
                <a:cs typeface="Arial"/>
              </a:rPr>
              <a:t>HIST</a:t>
            </a:r>
            <a:r>
              <a:rPr lang="en-US" sz="2500" dirty="0" smtClean="0">
                <a:latin typeface="Arial"/>
                <a:cs typeface="Arial"/>
              </a:rPr>
              <a:t>+</a:t>
            </a:r>
            <a:r>
              <a:rPr sz="2500" dirty="0" smtClean="0">
                <a:latin typeface="Arial"/>
                <a:cs typeface="Arial"/>
              </a:rPr>
              <a:t>DGEMM</a:t>
            </a:r>
            <a:r>
              <a:rPr lang="en-US" sz="2500" dirty="0" smtClean="0">
                <a:latin typeface="Arial"/>
                <a:cs typeface="Arial"/>
              </a:rPr>
              <a:t>:  </a:t>
            </a:r>
            <a:r>
              <a:rPr sz="2500" dirty="0" smtClean="0">
                <a:latin typeface="Arial"/>
                <a:cs typeface="Arial"/>
              </a:rPr>
              <a:t>40</a:t>
            </a:r>
            <a:r>
              <a:rPr lang="en-US" sz="2500" dirty="0" smtClean="0">
                <a:latin typeface="Arial"/>
                <a:cs typeface="Arial"/>
              </a:rPr>
              <a:t>% </a:t>
            </a:r>
            <a:r>
              <a:rPr lang="en-US" sz="2500" dirty="0">
                <a:latin typeface="Arial"/>
                <a:cs typeface="Arial"/>
              </a:rPr>
              <a:t>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3628791" y="2169305"/>
              <a:ext cx="1143000" cy="1931601"/>
            </a:xfrm>
            <a:prstGeom prst="roundRect">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
        <p:nvSpPr>
          <p:cNvPr id="13" name="Oval 12"/>
          <p:cNvSpPr/>
          <p:nvPr/>
        </p:nvSpPr>
        <p:spPr>
          <a:xfrm>
            <a:off x="7467600" y="7620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Tree>
    <p:extLst>
      <p:ext uri="{BB962C8B-B14F-4D97-AF65-F5344CB8AC3E}">
        <p14:creationId xmlns:p14="http://schemas.microsoft.com/office/powerpoint/2010/main" val="14571026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29" y="4724400"/>
            <a:ext cx="9067271" cy="616479"/>
          </a:xfrm>
        </p:spPr>
        <p:txBody>
          <a:bodyPr/>
          <a:lstStyle/>
          <a:p>
            <a:r>
              <a:rPr lang="en-US" sz="2500" dirty="0">
                <a:latin typeface="Arial"/>
                <a:cs typeface="Arial"/>
              </a:rPr>
              <a:t>GAUSS+GUPS:  Only 2% improvement in</a:t>
            </a:r>
            <a:r>
              <a:rPr lang="en-US" sz="2500" dirty="0" smtClean="0">
                <a:latin typeface="Arial"/>
                <a:cs typeface="Arial"/>
              </a:rPr>
              <a:t> </a:t>
            </a:r>
            <a:endParaRPr sz="2500" dirty="0" smtClean="0">
              <a:latin typeface="Arial"/>
              <a:cs typeface="Arial"/>
            </a:endParaRPr>
          </a:p>
          <a:p>
            <a:pPr>
              <a:buNone/>
            </a:pPr>
            <a:r>
              <a:rPr lang="en-US" sz="2500" dirty="0" smtClean="0">
                <a:latin typeface="Arial"/>
                <a:cs typeface="Arial"/>
              </a:rPr>
              <a:t>S</a:t>
            </a:r>
            <a:r>
              <a:rPr sz="2500" dirty="0" smtClean="0">
                <a:latin typeface="Arial"/>
                <a:cs typeface="Arial"/>
              </a:rPr>
              <a:t>ystem throughput</a:t>
            </a:r>
            <a:r>
              <a:rPr lang="en-US" sz="2500" dirty="0" smtClean="0">
                <a:latin typeface="Arial"/>
                <a:cs typeface="Arial"/>
              </a:rPr>
              <a:t>, </a:t>
            </a:r>
            <a:r>
              <a:rPr lang="en-US" sz="2500" dirty="0">
                <a:latin typeface="Arial"/>
                <a:cs typeface="Arial"/>
              </a:rPr>
              <a:t>over running </a:t>
            </a:r>
            <a:r>
              <a:rPr lang="en-US" sz="2500" dirty="0" smtClean="0">
                <a:latin typeface="Arial"/>
                <a:cs typeface="Arial"/>
              </a:rPr>
              <a:t>alone</a:t>
            </a:r>
            <a:endParaRPr sz="2500" dirty="0" smtClean="0">
              <a:latin typeface="Arial"/>
              <a:cs typeface="Arial"/>
            </a:endParaRPr>
          </a:p>
          <a:p>
            <a:pPr>
              <a:buNone/>
            </a:pPr>
            <a:endParaRPr sz="2500" dirty="0"/>
          </a:p>
          <a:p>
            <a:pPr>
              <a:buNone/>
            </a:pPr>
            <a:endParaRPr lang="en-US" sz="2500" dirty="0"/>
          </a:p>
        </p:txBody>
      </p:sp>
      <p:grpSp>
        <p:nvGrpSpPr>
          <p:cNvPr id="2" name="Group 22"/>
          <p:cNvGrpSpPr/>
          <p:nvPr/>
        </p:nvGrpSpPr>
        <p:grpSpPr>
          <a:xfrm>
            <a:off x="220030" y="1219200"/>
            <a:ext cx="5418770" cy="3747873"/>
            <a:chOff x="2235200" y="2169305"/>
            <a:chExt cx="5791200" cy="2878945"/>
          </a:xfrm>
        </p:grpSpPr>
        <p:graphicFrame>
          <p:nvGraphicFramePr>
            <p:cNvPr id="11" name="Chart 10"/>
            <p:cNvGraphicFramePr>
              <a:graphicFrameLocks/>
            </p:cNvGraphicFramePr>
            <p:nvPr>
              <p:extLst/>
            </p:nvPr>
          </p:nvGraphicFramePr>
          <p:xfrm>
            <a:off x="2235200" y="2324100"/>
            <a:ext cx="5791200" cy="2724150"/>
          </p:xfrm>
          <a:graphic>
            <a:graphicData uri="http://schemas.openxmlformats.org/drawingml/2006/chart">
              <c:chart xmlns:c="http://schemas.openxmlformats.org/drawingml/2006/chart" xmlns:r="http://schemas.openxmlformats.org/officeDocument/2006/relationships" r:id="rId3"/>
            </a:graphicData>
          </a:graphic>
        </p:graphicFrame>
        <p:sp>
          <p:nvSpPr>
            <p:cNvPr id="21" name="Rounded Rectangle 20"/>
            <p:cNvSpPr/>
            <p:nvPr/>
          </p:nvSpPr>
          <p:spPr>
            <a:xfrm>
              <a:off x="6477000" y="2169305"/>
              <a:ext cx="1143000" cy="1931601"/>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latin typeface="Arial"/>
                <a:cs typeface="Arial"/>
              </a:endParaRPr>
            </a:p>
          </p:txBody>
        </p:sp>
      </p:grpSp>
      <p:pic>
        <p:nvPicPr>
          <p:cNvPr id="10" name="Picture 9"/>
          <p:cNvPicPr>
            <a:picLocks noChangeAspect="1"/>
          </p:cNvPicPr>
          <p:nvPr/>
        </p:nvPicPr>
        <p:blipFill>
          <a:blip r:embed="rId4"/>
          <a:srcRect l="47275" t="29412" r="23405"/>
          <a:stretch>
            <a:fillRect/>
          </a:stretch>
        </p:blipFill>
        <p:spPr>
          <a:xfrm>
            <a:off x="6781800" y="2758524"/>
            <a:ext cx="1524000" cy="3032676"/>
          </a:xfrm>
          <a:prstGeom prst="rect">
            <a:avLst/>
          </a:prstGeom>
        </p:spPr>
      </p:pic>
      <p:cxnSp>
        <p:nvCxnSpPr>
          <p:cNvPr id="15" name="Straight Connector 14"/>
          <p:cNvCxnSpPr/>
          <p:nvPr/>
        </p:nvCxnSpPr>
        <p:spPr>
          <a:xfrm rot="16200000" flipH="1">
            <a:off x="6705600" y="2133600"/>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endCxn id="10" idx="0"/>
          </p:cNvCxnSpPr>
          <p:nvPr/>
        </p:nvCxnSpPr>
        <p:spPr>
          <a:xfrm rot="5400000">
            <a:off x="7345638" y="2179362"/>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19" name="Oval 18"/>
          <p:cNvSpPr/>
          <p:nvPr/>
        </p:nvSpPr>
        <p:spPr>
          <a:xfrm>
            <a:off x="7467600" y="4572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638800" y="8382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GAUSS</a:t>
            </a:r>
            <a:endParaRPr lang="en-US" sz="1900" b="1" dirty="0">
              <a:solidFill>
                <a:schemeClr val="tx1"/>
              </a:solidFill>
            </a:endParaRPr>
          </a:p>
        </p:txBody>
      </p:sp>
      <p:sp>
        <p:nvSpPr>
          <p:cNvPr id="23" name="Title 1"/>
          <p:cNvSpPr>
            <a:spLocks noGrp="1"/>
          </p:cNvSpPr>
          <p:nvPr>
            <p:ph type="title"/>
          </p:nvPr>
        </p:nvSpPr>
        <p:spPr>
          <a:xfrm>
            <a:off x="76200" y="-26884"/>
            <a:ext cx="8610600" cy="756320"/>
          </a:xfrm>
        </p:spPr>
        <p:txBody>
          <a:bodyPr/>
          <a:lstStyle/>
          <a:p>
            <a:r>
              <a:rPr lang="en-US" sz="4400" dirty="0" smtClean="0"/>
              <a:t>System Throughput (Jobs/sec)</a:t>
            </a:r>
            <a:endParaRPr lang="en-US" sz="4400" dirty="0"/>
          </a:p>
        </p:txBody>
      </p:sp>
    </p:spTree>
    <p:extLst>
      <p:ext uri="{BB962C8B-B14F-4D97-AF65-F5344CB8AC3E}">
        <p14:creationId xmlns:p14="http://schemas.microsoft.com/office/powerpoint/2010/main" val="128700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Bandwidth Allocation</a:t>
            </a:r>
            <a:endParaRPr lang="en-US" dirty="0"/>
          </a:p>
        </p:txBody>
      </p:sp>
      <p:sp>
        <p:nvSpPr>
          <p:cNvPr id="4" name="Slide Number Placeholder 3"/>
          <p:cNvSpPr>
            <a:spLocks noGrp="1"/>
          </p:cNvSpPr>
          <p:nvPr>
            <p:ph type="sldNum" sz="quarter" idx="4294967295"/>
          </p:nvPr>
        </p:nvSpPr>
        <p:spPr>
          <a:xfrm>
            <a:off x="6553200" y="6243638"/>
            <a:ext cx="2133600" cy="457200"/>
          </a:xfrm>
          <a:prstGeom prst="rect">
            <a:avLst/>
          </a:prstGeom>
        </p:spPr>
        <p:txBody>
          <a:bodyPr/>
          <a:lstStyle/>
          <a:p>
            <a:fld id="{323594FA-E141-4234-AE05-360401972BE7}" type="slidenum">
              <a:rPr lang="en-US" altLang="en-US" smtClean="0"/>
              <a:pPr/>
              <a:t>39</a:t>
            </a:fld>
            <a:endParaRPr lang="en-US" altLang="en-US"/>
          </a:p>
        </p:txBody>
      </p:sp>
      <p:graphicFrame>
        <p:nvGraphicFramePr>
          <p:cNvPr id="5" name="Chart 4"/>
          <p:cNvGraphicFramePr>
            <a:graphicFrameLocks/>
          </p:cNvGraphicFramePr>
          <p:nvPr>
            <p:extLst/>
          </p:nvPr>
        </p:nvGraphicFramePr>
        <p:xfrm>
          <a:off x="152400" y="908720"/>
          <a:ext cx="8991600" cy="450148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1219200" y="5410200"/>
            <a:ext cx="9267825" cy="400110"/>
          </a:xfrm>
          <a:prstGeom prst="rect">
            <a:avLst/>
          </a:prstGeom>
          <a:noFill/>
        </p:spPr>
        <p:txBody>
          <a:bodyPr wrap="square" rtlCol="0">
            <a:spAutoFit/>
          </a:bodyPr>
          <a:lstStyle/>
          <a:p>
            <a:r>
              <a:rPr lang="en-US" sz="2000" b="1" dirty="0" smtClean="0">
                <a:latin typeface="Arial" panose="020B0604020202020204" pitchFamily="34" charset="0"/>
                <a:cs typeface="Arial" panose="020B0604020202020204" pitchFamily="34" charset="0"/>
              </a:rPr>
              <a:t>GUPS (Heavy Application) hurts other light applications</a:t>
            </a:r>
            <a:endParaRPr lang="en-US" sz="2000" b="1" dirty="0">
              <a:latin typeface="Arial" panose="020B0604020202020204" pitchFamily="34" charset="0"/>
              <a:cs typeface="Arial" panose="020B0604020202020204" pitchFamily="34" charset="0"/>
            </a:endParaRPr>
          </a:p>
        </p:txBody>
      </p:sp>
      <p:sp>
        <p:nvSpPr>
          <p:cNvPr id="8" name="Rectangle 7"/>
          <p:cNvSpPr/>
          <p:nvPr/>
        </p:nvSpPr>
        <p:spPr>
          <a:xfrm>
            <a:off x="3810000" y="1600200"/>
            <a:ext cx="1295400" cy="37338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62600" y="6336268"/>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Tree>
    <p:extLst>
      <p:ext uri="{BB962C8B-B14F-4D97-AF65-F5344CB8AC3E}">
        <p14:creationId xmlns:p14="http://schemas.microsoft.com/office/powerpoint/2010/main" val="18448140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486400"/>
            <a:ext cx="8153400" cy="422275"/>
          </a:xfrm>
        </p:spPr>
        <p:txBody>
          <a:bodyPr>
            <a:normAutofit/>
          </a:bodyPr>
          <a:lstStyle/>
          <a:p>
            <a:r>
              <a:rPr lang="en-US" dirty="0" smtClean="0">
                <a:solidFill>
                  <a:srgbClr val="00B050"/>
                </a:solidFill>
              </a:rPr>
              <a:t>We need intelligent hardware solutions!</a:t>
            </a:r>
            <a:endParaRPr lang="en-US" dirty="0">
              <a:solidFill>
                <a:srgbClr val="00B050"/>
              </a:solidFill>
            </a:endParaRPr>
          </a:p>
        </p:txBody>
      </p:sp>
      <p:sp>
        <p:nvSpPr>
          <p:cNvPr id="3" name="Content Placeholder 2"/>
          <p:cNvSpPr>
            <a:spLocks noGrp="1"/>
          </p:cNvSpPr>
          <p:nvPr>
            <p:ph idx="1"/>
          </p:nvPr>
        </p:nvSpPr>
        <p:spPr>
          <a:xfrm>
            <a:off x="533400" y="918762"/>
            <a:ext cx="8153400" cy="4101636"/>
          </a:xfrm>
        </p:spPr>
        <p:txBody>
          <a:bodyPr/>
          <a:lstStyle/>
          <a:p>
            <a:r>
              <a:rPr lang="en-US" sz="2800" dirty="0" smtClean="0">
                <a:solidFill>
                  <a:srgbClr val="FF0000"/>
                </a:solidFill>
              </a:rPr>
              <a:t>Re-writing software to use “shared memory” and avoid un-coalesced global accesses is difficult for the GPU programmer.</a:t>
            </a:r>
          </a:p>
          <a:p>
            <a:r>
              <a:rPr lang="en-US" sz="2800" dirty="0" smtClean="0">
                <a:solidFill>
                  <a:srgbClr val="FF0000"/>
                </a:solidFill>
              </a:rPr>
              <a:t>Recent GPUs introduce hardware-managed caches (L1/L2), but large number of threads lead to thrashing.  </a:t>
            </a:r>
          </a:p>
          <a:p>
            <a:r>
              <a:rPr lang="en-US" sz="2800" dirty="0" smtClean="0">
                <a:solidFill>
                  <a:srgbClr val="FF0000"/>
                </a:solidFill>
              </a:rPr>
              <a:t> General purpose code, now being ported to GPUs, has branches and irregular accesses. Not always possible to fix them in the code. </a:t>
            </a:r>
            <a:endParaRPr lang="en-US" sz="2800" dirty="0">
              <a:solidFill>
                <a:srgbClr val="FF0000"/>
              </a:solidFill>
            </a:endParaRPr>
          </a:p>
        </p:txBody>
      </p:sp>
      <p:sp>
        <p:nvSpPr>
          <p:cNvPr id="4" name="Slide Number Placeholder 3"/>
          <p:cNvSpPr>
            <a:spLocks noGrp="1"/>
          </p:cNvSpPr>
          <p:nvPr>
            <p:ph type="sldNum" sz="quarter" idx="10"/>
          </p:nvPr>
        </p:nvSpPr>
        <p:spPr/>
        <p:txBody>
          <a:bodyPr/>
          <a:lstStyle/>
          <a:p>
            <a:fld id="{F23EC47D-D5CA-A042-A8D0-C217E3EA6E2F}" type="slidenum">
              <a:rPr lang="en-US" smtClean="0"/>
              <a:t>4</a:t>
            </a:fld>
            <a:endParaRPr lang="en-US"/>
          </a:p>
        </p:txBody>
      </p:sp>
      <p:sp>
        <p:nvSpPr>
          <p:cNvPr id="5" name="Title 1"/>
          <p:cNvSpPr txBox="1">
            <a:spLocks/>
          </p:cNvSpPr>
          <p:nvPr/>
        </p:nvSpPr>
        <p:spPr bwMode="auto">
          <a:xfrm>
            <a:off x="328191" y="115887"/>
            <a:ext cx="8153400" cy="422275"/>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rm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r>
              <a:rPr lang="en-US" kern="0" smtClean="0"/>
              <a:t>Reducing Off-Chip Access</a:t>
            </a:r>
            <a:endParaRPr lang="en-US" kern="0" dirty="0"/>
          </a:p>
        </p:txBody>
      </p:sp>
    </p:spTree>
    <p:extLst>
      <p:ext uri="{BB962C8B-B14F-4D97-AF65-F5344CB8AC3E}">
        <p14:creationId xmlns:p14="http://schemas.microsoft.com/office/powerpoint/2010/main" val="19537702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4267200"/>
            <a:ext cx="5537200" cy="2137995"/>
          </a:xfrm>
        </p:spPr>
        <p:txBody>
          <a:bodyPr/>
          <a:lstStyle/>
          <a:p>
            <a:r>
              <a:rPr dirty="0" smtClean="0">
                <a:latin typeface="Arial" panose="020B0604020202020204" pitchFamily="34" charset="0"/>
                <a:cs typeface="Arial" panose="020B0604020202020204" pitchFamily="34" charset="0"/>
              </a:rPr>
              <a:t>Unpredictable performance impact</a:t>
            </a:r>
          </a:p>
          <a:p>
            <a:endParaRPr dirty="0" smtClean="0">
              <a:latin typeface="Arial" panose="020B0604020202020204" pitchFamily="34" charset="0"/>
              <a:cs typeface="Arial" panose="020B0604020202020204" pitchFamily="34" charset="0"/>
            </a:endParaRPr>
          </a:p>
          <a:p>
            <a:r>
              <a:rPr dirty="0" smtClean="0">
                <a:latin typeface="Arial" panose="020B0604020202020204" pitchFamily="34" charset="0"/>
                <a:cs typeface="Arial" panose="020B0604020202020204" pitchFamily="34" charset="0"/>
              </a:rPr>
              <a:t>Fairness problems in the system</a:t>
            </a:r>
          </a:p>
          <a:p>
            <a:pPr lvl="1"/>
            <a:r>
              <a:rPr dirty="0" smtClean="0">
                <a:latin typeface="Arial" panose="020B0604020202020204" pitchFamily="34" charset="0"/>
                <a:cs typeface="Arial" panose="020B0604020202020204" pitchFamily="34" charset="0"/>
              </a:rPr>
              <a:t>Unequal performance impact	</a:t>
            </a:r>
          </a:p>
          <a:p>
            <a:pPr lvl="1">
              <a:buNone/>
            </a:pPr>
            <a:endParaRPr lang="en-US" dirty="0">
              <a:latin typeface="Arial" panose="020B0604020202020204" pitchFamily="34" charset="0"/>
              <a:cs typeface="Arial" panose="020B0604020202020204" pitchFamily="34" charset="0"/>
            </a:endParaRPr>
          </a:p>
        </p:txBody>
      </p:sp>
      <p:graphicFrame>
        <p:nvGraphicFramePr>
          <p:cNvPr id="5" name="Chart 4"/>
          <p:cNvGraphicFramePr>
            <a:graphicFrameLocks/>
          </p:cNvGraphicFramePr>
          <p:nvPr>
            <p:extLst/>
          </p:nvPr>
        </p:nvGraphicFramePr>
        <p:xfrm>
          <a:off x="-152400" y="838200"/>
          <a:ext cx="5651500" cy="3316816"/>
        </p:xfrm>
        <a:graphic>
          <a:graphicData uri="http://schemas.openxmlformats.org/drawingml/2006/chart">
            <c:chart xmlns:c="http://schemas.openxmlformats.org/drawingml/2006/chart" xmlns:r="http://schemas.openxmlformats.org/officeDocument/2006/relationships" r:id="rId3"/>
          </a:graphicData>
        </a:graphic>
      </p:graphicFrame>
      <p:sp>
        <p:nvSpPr>
          <p:cNvPr id="9" name="Up-Down Arrow 8"/>
          <p:cNvSpPr/>
          <p:nvPr/>
        </p:nvSpPr>
        <p:spPr>
          <a:xfrm>
            <a:off x="4114800" y="1676400"/>
            <a:ext cx="457200" cy="1447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0" name="Up-Down Arrow 9"/>
          <p:cNvSpPr/>
          <p:nvPr/>
        </p:nvSpPr>
        <p:spPr>
          <a:xfrm>
            <a:off x="2247900" y="1676400"/>
            <a:ext cx="381000" cy="685800"/>
          </a:xfrm>
          <a:prstGeom prst="upDownArrow">
            <a:avLst/>
          </a:prstGeom>
          <a:solidFill>
            <a:srgbClr val="FF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2">
                  <a:lumMod val="60000"/>
                  <a:lumOff val="40000"/>
                </a:schemeClr>
              </a:solidFill>
            </a:endParaRPr>
          </a:p>
        </p:txBody>
      </p:sp>
      <p:sp>
        <p:nvSpPr>
          <p:cNvPr id="11" name="Title 1"/>
          <p:cNvSpPr>
            <a:spLocks noGrp="1"/>
          </p:cNvSpPr>
          <p:nvPr>
            <p:ph type="title"/>
          </p:nvPr>
        </p:nvSpPr>
        <p:spPr>
          <a:xfrm>
            <a:off x="228600" y="152400"/>
            <a:ext cx="8610600" cy="756320"/>
          </a:xfrm>
        </p:spPr>
        <p:txBody>
          <a:bodyPr/>
          <a:lstStyle/>
          <a:p>
            <a:r>
              <a:rPr lang="en-US" sz="4400" dirty="0" smtClean="0"/>
              <a:t>Fairness</a:t>
            </a:r>
            <a:endParaRPr lang="en-US" sz="4400" dirty="0"/>
          </a:p>
        </p:txBody>
      </p:sp>
      <p:pic>
        <p:nvPicPr>
          <p:cNvPr id="12" name="Picture 11"/>
          <p:cNvPicPr>
            <a:picLocks noChangeAspect="1"/>
          </p:cNvPicPr>
          <p:nvPr/>
        </p:nvPicPr>
        <p:blipFill>
          <a:blip r:embed="rId4"/>
          <a:srcRect l="47275" t="29412" r="23405"/>
          <a:stretch>
            <a:fillRect/>
          </a:stretch>
        </p:blipFill>
        <p:spPr>
          <a:xfrm>
            <a:off x="6629400" y="3215724"/>
            <a:ext cx="1524000" cy="3032676"/>
          </a:xfrm>
          <a:prstGeom prst="rect">
            <a:avLst/>
          </a:prstGeom>
        </p:spPr>
      </p:pic>
      <p:cxnSp>
        <p:nvCxnSpPr>
          <p:cNvPr id="15" name="Straight Connector 14"/>
          <p:cNvCxnSpPr/>
          <p:nvPr/>
        </p:nvCxnSpPr>
        <p:spPr>
          <a:xfrm rot="16200000" flipH="1">
            <a:off x="6553200" y="2590801"/>
            <a:ext cx="685800" cy="5334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a:off x="7345638" y="2697438"/>
            <a:ext cx="777324" cy="381000"/>
          </a:xfrm>
          <a:prstGeom prst="line">
            <a:avLst/>
          </a:prstGeom>
          <a:ln w="50800" cap="flat" cmpd="sng" algn="ctr">
            <a:solidFill>
              <a:srgbClr val="000000"/>
            </a:solidFill>
            <a:prstDash val="solid"/>
            <a:round/>
            <a:headEnd type="none" w="med" len="med"/>
            <a:tailEnd type="triangle" w="lg" len="lg"/>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334000" y="6324600"/>
            <a:ext cx="3048000" cy="369332"/>
          </a:xfrm>
          <a:prstGeom prst="rect">
            <a:avLst/>
          </a:prstGeom>
        </p:spPr>
        <p:txBody>
          <a:bodyPr wrap="square">
            <a:spAutoFit/>
          </a:bodyPr>
          <a:lstStyle/>
          <a:p>
            <a:r>
              <a:rPr lang="en-US" dirty="0" smtClean="0">
                <a:latin typeface="Arial"/>
                <a:cs typeface="Arial"/>
              </a:rPr>
              <a:t>[Jog et al., GPGPU 2014]</a:t>
            </a:r>
            <a:endParaRPr lang="en-US" dirty="0"/>
          </a:p>
        </p:txBody>
      </p:sp>
      <p:sp>
        <p:nvSpPr>
          <p:cNvPr id="18" name="Oval 17"/>
          <p:cNvSpPr/>
          <p:nvPr/>
        </p:nvSpPr>
        <p:spPr>
          <a:xfrm>
            <a:off x="7467600" y="914400"/>
            <a:ext cx="1676400" cy="1600200"/>
          </a:xfrm>
          <a:prstGeom prst="ellipse">
            <a:avLst/>
          </a:prstGeom>
          <a:solidFill>
            <a:srgbClr val="FF66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GUPS</a:t>
            </a:r>
            <a:endParaRPr lang="en-US" sz="2000" b="1" dirty="0">
              <a:solidFill>
                <a:schemeClr val="tx1"/>
              </a:solidFill>
            </a:endParaRPr>
          </a:p>
        </p:txBody>
      </p:sp>
      <p:sp>
        <p:nvSpPr>
          <p:cNvPr id="20" name="Oval 19"/>
          <p:cNvSpPr/>
          <p:nvPr/>
        </p:nvSpPr>
        <p:spPr>
          <a:xfrm>
            <a:off x="55626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HIST</a:t>
            </a:r>
            <a:endParaRPr lang="en-US" sz="1900" b="1" dirty="0">
              <a:solidFill>
                <a:schemeClr val="tx1"/>
              </a:solidFill>
            </a:endParaRPr>
          </a:p>
        </p:txBody>
      </p:sp>
      <p:sp>
        <p:nvSpPr>
          <p:cNvPr id="21" name="Oval 20"/>
          <p:cNvSpPr/>
          <p:nvPr/>
        </p:nvSpPr>
        <p:spPr>
          <a:xfrm>
            <a:off x="7315200" y="1295400"/>
            <a:ext cx="1676400" cy="12192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b="1" dirty="0" smtClean="0">
                <a:solidFill>
                  <a:schemeClr val="tx1"/>
                </a:solidFill>
              </a:rPr>
              <a:t>DGEMM</a:t>
            </a:r>
            <a:endParaRPr lang="en-US" sz="1900" b="1" dirty="0">
              <a:solidFill>
                <a:schemeClr val="tx1"/>
              </a:solidFill>
            </a:endParaRPr>
          </a:p>
        </p:txBody>
      </p:sp>
      <p:sp>
        <p:nvSpPr>
          <p:cNvPr id="14" name="Rounded Rectangle 13"/>
          <p:cNvSpPr/>
          <p:nvPr/>
        </p:nvSpPr>
        <p:spPr>
          <a:xfrm>
            <a:off x="304800" y="2362200"/>
            <a:ext cx="8593460" cy="2286000"/>
          </a:xfrm>
          <a:prstGeom prst="roundRect">
            <a:avLst/>
          </a:prstGeom>
          <a:solidFill>
            <a:srgbClr val="FFFF00"/>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000" b="1" dirty="0" smtClean="0">
                <a:ln w="0"/>
                <a:solidFill>
                  <a:schemeClr val="tx1"/>
                </a:solidFill>
                <a:effectLst>
                  <a:outerShdw blurRad="38100" dist="19050" dir="2700000" algn="tl" rotWithShape="0">
                    <a:schemeClr val="dk1">
                      <a:alpha val="40000"/>
                    </a:schemeClr>
                  </a:outerShdw>
                </a:effectLst>
              </a:rPr>
              <a:t>What is the best way to allocate bandwidth to different applications?</a:t>
            </a:r>
            <a:endParaRPr lang="en-US" sz="5000" b="1"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20523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18" grpId="0" animBg="1"/>
      <p:bldP spid="21"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Infrastructure Development</a:t>
            </a:r>
            <a:endParaRPr lang="en-US" dirty="0"/>
          </a:p>
        </p:txBody>
      </p:sp>
      <p:sp>
        <p:nvSpPr>
          <p:cNvPr id="3" name="Content Placeholder 2"/>
          <p:cNvSpPr>
            <a:spLocks noGrp="1"/>
          </p:cNvSpPr>
          <p:nvPr>
            <p:ph idx="1"/>
          </p:nvPr>
        </p:nvSpPr>
        <p:spPr/>
        <p:txBody>
          <a:bodyPr/>
          <a:lstStyle/>
          <a:p>
            <a:r>
              <a:rPr sz="2600" dirty="0">
                <a:latin typeface="Arial"/>
                <a:cs typeface="Arial"/>
              </a:rPr>
              <a:t>Many existing CUDA</a:t>
            </a:r>
            <a:r>
              <a:rPr sz="2600" dirty="0" smtClean="0">
                <a:latin typeface="Arial"/>
                <a:cs typeface="Arial"/>
              </a:rPr>
              <a:t> applications do </a:t>
            </a:r>
            <a:r>
              <a:rPr sz="2600" dirty="0">
                <a:latin typeface="Arial"/>
                <a:cs typeface="Arial"/>
              </a:rPr>
              <a:t>not employ “CUDAStreams” to enable multi-programmed </a:t>
            </a:r>
            <a:r>
              <a:rPr sz="2600" dirty="0" smtClean="0">
                <a:latin typeface="Arial"/>
                <a:cs typeface="Arial"/>
              </a:rPr>
              <a:t>execution</a:t>
            </a:r>
          </a:p>
          <a:p>
            <a:pPr>
              <a:buNone/>
            </a:pPr>
            <a:endParaRPr sz="2600" dirty="0" smtClean="0">
              <a:latin typeface="Arial"/>
              <a:cs typeface="Arial"/>
            </a:endParaRPr>
          </a:p>
          <a:p>
            <a:pPr>
              <a:buNone/>
            </a:pPr>
            <a:endParaRPr sz="2600" dirty="0" smtClean="0">
              <a:latin typeface="Arial"/>
              <a:cs typeface="Arial"/>
            </a:endParaRPr>
          </a:p>
          <a:p>
            <a:r>
              <a:rPr sz="2600" dirty="0" smtClean="0">
                <a:latin typeface="Arial"/>
                <a:cs typeface="Arial"/>
              </a:rPr>
              <a:t>Developed GPU concurrent application framework to enable multi-programming in GPUs</a:t>
            </a:r>
          </a:p>
          <a:p>
            <a:pPr lvl="1">
              <a:buNone/>
            </a:pPr>
            <a:endParaRPr sz="2600" i="1" dirty="0" smtClean="0">
              <a:solidFill>
                <a:srgbClr val="0000FF"/>
              </a:solidFill>
              <a:latin typeface="Arial"/>
              <a:cs typeface="Arial"/>
            </a:endParaRPr>
          </a:p>
          <a:p>
            <a:pPr>
              <a:buNone/>
            </a:pPr>
            <a:endParaRPr sz="2600" dirty="0" smtClean="0">
              <a:latin typeface="Arial"/>
              <a:cs typeface="Arial"/>
            </a:endParaRPr>
          </a:p>
          <a:p>
            <a:r>
              <a:rPr sz="2600" dirty="0" smtClean="0">
                <a:latin typeface="Arial"/>
                <a:cs typeface="Arial"/>
              </a:rPr>
              <a:t>Available </a:t>
            </a:r>
            <a:r>
              <a:rPr sz="2600" dirty="0">
                <a:latin typeface="Arial"/>
                <a:cs typeface="Arial"/>
              </a:rPr>
              <a:t>at</a:t>
            </a:r>
            <a:r>
              <a:rPr sz="2600" dirty="0" smtClean="0">
                <a:latin typeface="Arial"/>
                <a:cs typeface="Arial"/>
              </a:rPr>
              <a:t> </a:t>
            </a:r>
            <a:r>
              <a:rPr sz="2600" i="1" dirty="0">
                <a:latin typeface="Arial"/>
                <a:cs typeface="Arial"/>
                <a:hlinkClick r:id="rId2"/>
              </a:rPr>
              <a:t>https://github.com/adwaitjog/</a:t>
            </a:r>
            <a:r>
              <a:rPr sz="2600" i="1" dirty="0" smtClean="0">
                <a:latin typeface="Arial"/>
                <a:cs typeface="Arial"/>
                <a:hlinkClick r:id="rId2"/>
              </a:rPr>
              <a:t>mafia</a:t>
            </a:r>
            <a:endParaRPr sz="2600" i="1" dirty="0" smtClean="0">
              <a:latin typeface="Arial"/>
              <a:cs typeface="Arial"/>
            </a:endParaRPr>
          </a:p>
          <a:p>
            <a:endParaRPr sz="2600" i="1" dirty="0" smtClean="0">
              <a:latin typeface="Arial"/>
              <a:cs typeface="Arial"/>
            </a:endParaRPr>
          </a:p>
          <a:p>
            <a:endParaRPr i="1" dirty="0" smtClean="0">
              <a:latin typeface="Arial"/>
              <a:cs typeface="Arial"/>
            </a:endParaRPr>
          </a:p>
          <a:p>
            <a:pPr>
              <a:buNone/>
            </a:pPr>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609183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Application Performance Modeling</a:t>
            </a:r>
            <a:endParaRPr lang="en-US" dirty="0"/>
          </a:p>
        </p:txBody>
      </p:sp>
      <p:graphicFrame>
        <p:nvGraphicFramePr>
          <p:cNvPr id="5" name="Chart 4"/>
          <p:cNvGraphicFramePr>
            <a:graphicFrameLocks/>
          </p:cNvGraphicFramePr>
          <p:nvPr>
            <p:extLst/>
          </p:nvPr>
        </p:nvGraphicFramePr>
        <p:xfrm>
          <a:off x="609600" y="2286000"/>
          <a:ext cx="7772400" cy="32766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81000" y="1222464"/>
            <a:ext cx="2209800" cy="492443"/>
          </a:xfrm>
          <a:prstGeom prst="rect">
            <a:avLst/>
          </a:prstGeom>
          <a:noFill/>
        </p:spPr>
        <p:txBody>
          <a:bodyPr wrap="square" rtlCol="0">
            <a:spAutoFit/>
          </a:bodyPr>
          <a:lstStyle/>
          <a:p>
            <a:r>
              <a:rPr lang="en-US" sz="2600" b="1" dirty="0" smtClean="0"/>
              <a:t>Performance</a:t>
            </a:r>
            <a:endParaRPr lang="en-US" sz="2600" b="1" dirty="0"/>
          </a:p>
        </p:txBody>
      </p:sp>
      <p:sp>
        <p:nvSpPr>
          <p:cNvPr id="7" name="TextBox 6"/>
          <p:cNvSpPr txBox="1"/>
          <p:nvPr/>
        </p:nvSpPr>
        <p:spPr>
          <a:xfrm>
            <a:off x="3048000" y="1143000"/>
            <a:ext cx="1219200" cy="600164"/>
          </a:xfrm>
          <a:prstGeom prst="rect">
            <a:avLst/>
          </a:prstGeom>
          <a:noFill/>
        </p:spPr>
        <p:txBody>
          <a:bodyPr wrap="square" rtlCol="0">
            <a:spAutoFit/>
          </a:bodyPr>
          <a:lstStyle/>
          <a:p>
            <a:r>
              <a:rPr lang="en-US" sz="3300" dirty="0" smtClean="0"/>
              <a:t> </a:t>
            </a:r>
            <a:endParaRPr lang="en-US" sz="3300" dirty="0"/>
          </a:p>
        </p:txBody>
      </p:sp>
      <p:sp>
        <p:nvSpPr>
          <p:cNvPr id="10" name="TextBox 9"/>
          <p:cNvSpPr txBox="1"/>
          <p:nvPr/>
        </p:nvSpPr>
        <p:spPr>
          <a:xfrm>
            <a:off x="3733800" y="914400"/>
            <a:ext cx="4267200" cy="492443"/>
          </a:xfrm>
          <a:prstGeom prst="rect">
            <a:avLst/>
          </a:prstGeom>
          <a:noFill/>
        </p:spPr>
        <p:txBody>
          <a:bodyPr wrap="square" rtlCol="0">
            <a:spAutoFit/>
          </a:bodyPr>
          <a:lstStyle/>
          <a:p>
            <a:r>
              <a:rPr lang="en-US" sz="2600" b="1" dirty="0" smtClean="0"/>
              <a:t>Attained Bandwidth (BW) </a:t>
            </a:r>
            <a:endParaRPr lang="en-US" sz="2600" b="1" dirty="0"/>
          </a:p>
        </p:txBody>
      </p:sp>
      <p:sp>
        <p:nvSpPr>
          <p:cNvPr id="11" name="TextBox 10"/>
          <p:cNvSpPr txBox="1"/>
          <p:nvPr/>
        </p:nvSpPr>
        <p:spPr>
          <a:xfrm>
            <a:off x="3657600" y="1676400"/>
            <a:ext cx="4724400" cy="492443"/>
          </a:xfrm>
          <a:prstGeom prst="rect">
            <a:avLst/>
          </a:prstGeom>
          <a:noFill/>
        </p:spPr>
        <p:txBody>
          <a:bodyPr wrap="square" rtlCol="0">
            <a:spAutoFit/>
          </a:bodyPr>
          <a:lstStyle/>
          <a:p>
            <a:r>
              <a:rPr lang="en-US" sz="2600" b="1" dirty="0" smtClean="0"/>
              <a:t>Misses Per Instruction (MPI)</a:t>
            </a:r>
            <a:endParaRPr lang="en-US" sz="2600" b="1" dirty="0"/>
          </a:p>
        </p:txBody>
      </p:sp>
      <p:cxnSp>
        <p:nvCxnSpPr>
          <p:cNvPr id="13" name="Straight Connector 12"/>
          <p:cNvCxnSpPr/>
          <p:nvPr/>
        </p:nvCxnSpPr>
        <p:spPr>
          <a:xfrm>
            <a:off x="3721100" y="1524000"/>
            <a:ext cx="4038600" cy="15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3"/>
          <a:stretch>
            <a:fillRect/>
          </a:stretch>
        </p:blipFill>
        <p:spPr>
          <a:xfrm>
            <a:off x="2667000" y="1219200"/>
            <a:ext cx="603250" cy="480678"/>
          </a:xfrm>
          <a:prstGeom prst="rect">
            <a:avLst/>
          </a:prstGeom>
        </p:spPr>
      </p:pic>
      <p:sp>
        <p:nvSpPr>
          <p:cNvPr id="15" name="Rectangle 14"/>
          <p:cNvSpPr/>
          <p:nvPr/>
        </p:nvSpPr>
        <p:spPr>
          <a:xfrm>
            <a:off x="762000" y="5486400"/>
            <a:ext cx="7848600" cy="738664"/>
          </a:xfrm>
          <a:prstGeom prst="rect">
            <a:avLst/>
          </a:prstGeom>
        </p:spPr>
        <p:txBody>
          <a:bodyPr wrap="square">
            <a:spAutoFit/>
          </a:bodyPr>
          <a:lstStyle/>
          <a:p>
            <a:r>
              <a:rPr lang="en-US" sz="2100" b="1" dirty="0" smtClean="0">
                <a:solidFill>
                  <a:srgbClr val="008000"/>
                </a:solidFill>
                <a:latin typeface="Arial"/>
                <a:cs typeface="Arial"/>
              </a:rPr>
              <a:t>Also, on real hardware (NVIDIA K20), absolute relative error is less than 10% averaged across 22 applications  </a:t>
            </a:r>
            <a:endParaRPr lang="en-US" sz="2100" b="1" dirty="0">
              <a:solidFill>
                <a:srgbClr val="008000"/>
              </a:solidFill>
              <a:latin typeface="Arial"/>
              <a:cs typeface="Arial"/>
            </a:endParaRPr>
          </a:p>
        </p:txBody>
      </p:sp>
      <p:sp>
        <p:nvSpPr>
          <p:cNvPr id="12" name="Rounded Rectangle 11"/>
          <p:cNvSpPr/>
          <p:nvPr/>
        </p:nvSpPr>
        <p:spPr>
          <a:xfrm>
            <a:off x="0" y="3733800"/>
            <a:ext cx="9144000" cy="2057400"/>
          </a:xfrm>
          <a:prstGeom prst="roundRect">
            <a:avLst/>
          </a:prstGeom>
          <a:solidFill>
            <a:srgbClr val="FFFF00"/>
          </a:solidFill>
          <a:ln>
            <a:solidFill>
              <a:srgbClr val="00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700" b="1" dirty="0" smtClean="0">
                <a:ln w="0"/>
                <a:solidFill>
                  <a:srgbClr val="000000"/>
                </a:solidFill>
                <a:effectLst>
                  <a:outerShdw blurRad="38100" dist="19050" dir="2700000" algn="tl" rotWithShape="0">
                    <a:schemeClr val="dk1">
                      <a:alpha val="40000"/>
                    </a:schemeClr>
                  </a:outerShdw>
                </a:effectLst>
              </a:rPr>
              <a:t>How can we utilize this </a:t>
            </a:r>
          </a:p>
          <a:p>
            <a:pPr algn="ctr"/>
            <a:r>
              <a:rPr lang="en-US" sz="4700" b="1" dirty="0" smtClean="0">
                <a:ln w="0"/>
                <a:solidFill>
                  <a:srgbClr val="000000"/>
                </a:solidFill>
                <a:effectLst>
                  <a:outerShdw blurRad="38100" dist="19050" dir="2700000" algn="tl" rotWithShape="0">
                    <a:schemeClr val="dk1">
                      <a:alpha val="40000"/>
                    </a:schemeClr>
                  </a:outerShdw>
                </a:effectLst>
              </a:rPr>
              <a:t>model to develop better </a:t>
            </a:r>
          </a:p>
          <a:p>
            <a:pPr algn="ctr"/>
            <a:r>
              <a:rPr lang="en-US" sz="4700" b="1" dirty="0" smtClean="0">
                <a:ln w="0"/>
                <a:solidFill>
                  <a:srgbClr val="000000"/>
                </a:solidFill>
                <a:effectLst>
                  <a:outerShdw blurRad="38100" dist="19050" dir="2700000" algn="tl" rotWithShape="0">
                    <a:schemeClr val="dk1">
                      <a:alpha val="40000"/>
                    </a:schemeClr>
                  </a:outerShdw>
                </a:effectLst>
              </a:rPr>
              <a:t>memory scheduler?</a:t>
            </a:r>
            <a:endParaRPr lang="en-US" sz="4700" b="1" dirty="0">
              <a:ln w="0"/>
              <a:solidFill>
                <a:srgbClr val="000000"/>
              </a:solidFill>
              <a:effectLst>
                <a:outerShdw blurRad="38100" dist="19050" dir="2700000" algn="tl" rotWithShape="0">
                  <a:schemeClr val="dk1">
                    <a:alpha val="40000"/>
                  </a:schemeClr>
                </a:outerShdw>
              </a:effectLst>
            </a:endParaRPr>
          </a:p>
        </p:txBody>
      </p:sp>
      <p:sp>
        <p:nvSpPr>
          <p:cNvPr id="16" name="Rectangle 15"/>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486875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15" grpId="0"/>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89" y="155174"/>
            <a:ext cx="8153400" cy="422275"/>
          </a:xfrm>
        </p:spPr>
        <p:txBody>
          <a:bodyPr/>
          <a:lstStyle/>
          <a:p>
            <a:r>
              <a:rPr lang="en-US" sz="3600" dirty="0" smtClean="0"/>
              <a:t>Bandwidth Sharing Mechanisms</a:t>
            </a:r>
            <a:endParaRPr lang="en-US" sz="3600" dirty="0"/>
          </a:p>
        </p:txBody>
      </p:sp>
      <p:pic>
        <p:nvPicPr>
          <p:cNvPr id="5" name="Picture 4"/>
          <p:cNvPicPr>
            <a:picLocks noChangeAspect="1"/>
          </p:cNvPicPr>
          <p:nvPr/>
        </p:nvPicPr>
        <p:blipFill>
          <a:blip r:embed="rId3"/>
          <a:stretch>
            <a:fillRect/>
          </a:stretch>
        </p:blipFill>
        <p:spPr>
          <a:xfrm>
            <a:off x="4038600" y="1513247"/>
            <a:ext cx="381000" cy="303586"/>
          </a:xfrm>
          <a:prstGeom prst="rect">
            <a:avLst/>
          </a:prstGeom>
        </p:spPr>
      </p:pic>
      <p:sp>
        <p:nvSpPr>
          <p:cNvPr id="6" name="Rectangle 5"/>
          <p:cNvSpPr/>
          <p:nvPr/>
        </p:nvSpPr>
        <p:spPr>
          <a:xfrm>
            <a:off x="2362199" y="3020438"/>
            <a:ext cx="4379813" cy="762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 name="Content Placeholder 2"/>
          <p:cNvSpPr txBox="1">
            <a:spLocks/>
          </p:cNvSpPr>
          <p:nvPr/>
        </p:nvSpPr>
        <p:spPr bwMode="auto">
          <a:xfrm>
            <a:off x="152400" y="4718113"/>
            <a:ext cx="8610600" cy="24446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0000"/>
              </a:buClr>
              <a:buSzPct val="65000"/>
              <a:buFont typeface="Wingdings" pitchFamily="2" charset="2"/>
              <a:buChar char="n"/>
              <a:defRPr lang="en-US" sz="2400" dirty="0" smtClean="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lang="en-US" sz="2200" dirty="0" smtClean="0">
                <a:solidFill>
                  <a:schemeClr val="tx1"/>
                </a:solidFill>
                <a:latin typeface="+mn-lt"/>
              </a:defRPr>
            </a:lvl2pPr>
            <a:lvl3pPr marL="1022350" indent="-350838" algn="l" rtl="0" eaLnBrk="1" fontAlgn="base" hangingPunct="1">
              <a:spcBef>
                <a:spcPct val="20000"/>
              </a:spcBef>
              <a:spcAft>
                <a:spcPct val="0"/>
              </a:spcAft>
              <a:buClr>
                <a:srgbClr val="FF6600"/>
              </a:buClr>
              <a:buSzPct val="65000"/>
              <a:buFont typeface="Wingdings" pitchFamily="2" charset="2"/>
              <a:buChar char="n"/>
              <a:defRPr lang="en-US" sz="2000" dirty="0" smtClean="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lang="en-US" dirty="0" smtClean="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lang="en-US" sz="1600" dirty="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1600">
                <a:solidFill>
                  <a:schemeClr val="tx1"/>
                </a:solidFill>
                <a:latin typeface="+mn-lt"/>
              </a:defRPr>
            </a:lvl9pPr>
          </a:lstStyle>
          <a:p>
            <a:pPr marL="0" indent="0">
              <a:buNone/>
            </a:pPr>
            <a:endParaRPr lang="en-US" sz="2000" dirty="0" smtClean="0">
              <a:latin typeface="Arial" panose="020B0604020202020204" pitchFamily="34" charset="0"/>
              <a:cs typeface="Arial" panose="020B0604020202020204" pitchFamily="34" charset="0"/>
            </a:endParaRPr>
          </a:p>
          <a:p>
            <a:r>
              <a:rPr sz="1800" dirty="0">
                <a:latin typeface="Arial" panose="020B0604020202020204" pitchFamily="34" charset="0"/>
                <a:cs typeface="Arial" panose="020B0604020202020204" pitchFamily="34" charset="0"/>
              </a:rPr>
              <a:t>P</a:t>
            </a:r>
            <a:r>
              <a:rPr lang="en-US" sz="1800" dirty="0" smtClean="0">
                <a:latin typeface="Arial" panose="020B0604020202020204" pitchFamily="34" charset="0"/>
                <a:cs typeface="Arial" panose="020B0604020202020204" pitchFamily="34" charset="0"/>
              </a:rPr>
              <a:t>rioritize the application with </a:t>
            </a:r>
            <a:r>
              <a:rPr sz="1800" dirty="0" smtClean="0">
                <a:latin typeface="Arial" panose="020B0604020202020204" pitchFamily="34" charset="0"/>
                <a:cs typeface="Arial" panose="020B0604020202020204" pitchFamily="34" charset="0"/>
              </a:rPr>
              <a:t>the </a:t>
            </a:r>
            <a:r>
              <a:rPr sz="1800" i="1" dirty="0" smtClean="0">
                <a:solidFill>
                  <a:srgbClr val="0000FF"/>
                </a:solidFill>
                <a:latin typeface="Arial" panose="020B0604020202020204" pitchFamily="34" charset="0"/>
                <a:cs typeface="Arial" panose="020B0604020202020204" pitchFamily="34" charset="0"/>
              </a:rPr>
              <a:t>least </a:t>
            </a:r>
            <a:r>
              <a:rPr lang="en-US" sz="1800" i="1" dirty="0" smtClean="0">
                <a:solidFill>
                  <a:srgbClr val="0000FF"/>
                </a:solidFill>
                <a:latin typeface="Arial" panose="020B0604020202020204" pitchFamily="34" charset="0"/>
                <a:cs typeface="Arial" panose="020B0604020202020204" pitchFamily="34" charset="0"/>
              </a:rPr>
              <a:t>BW (alone) </a:t>
            </a:r>
            <a:r>
              <a:rPr lang="en-US" sz="1800" dirty="0" smtClean="0">
                <a:latin typeface="Arial" panose="020B0604020202020204" pitchFamily="34" charset="0"/>
                <a:cs typeface="Arial" panose="020B0604020202020204" pitchFamily="34" charset="0"/>
              </a:rPr>
              <a:t>to optimize for weighted speedup</a:t>
            </a:r>
          </a:p>
          <a:p>
            <a:r>
              <a:rPr lang="en-US" sz="1800" dirty="0" smtClean="0">
                <a:latin typeface="Arial" panose="020B0604020202020204" pitchFamily="34" charset="0"/>
                <a:cs typeface="Arial" panose="020B0604020202020204" pitchFamily="34" charset="0"/>
              </a:rPr>
              <a:t>In </a:t>
            </a:r>
            <a:r>
              <a:rPr sz="1800" dirty="0" smtClean="0">
                <a:latin typeface="Arial" panose="020B0604020202020204" pitchFamily="34" charset="0"/>
                <a:cs typeface="Arial" panose="020B0604020202020204" pitchFamily="34" charset="0"/>
              </a:rPr>
              <a:t>the </a:t>
            </a:r>
            <a:r>
              <a:rPr lang="en-US" sz="1800" dirty="0" smtClean="0">
                <a:latin typeface="Arial" panose="020B0604020202020204" pitchFamily="34" charset="0"/>
                <a:cs typeface="Arial" panose="020B0604020202020204" pitchFamily="34" charset="0"/>
              </a:rPr>
              <a:t>paper, we show that</a:t>
            </a:r>
            <a:r>
              <a:rPr sz="1800" dirty="0" smtClean="0">
                <a:latin typeface="Arial" panose="020B0604020202020204" pitchFamily="34" charset="0"/>
                <a:cs typeface="Arial" panose="020B0604020202020204" pitchFamily="34" charset="0"/>
              </a:rPr>
              <a:t> prioritizing the application </a:t>
            </a:r>
            <a:r>
              <a:rPr lang="en-US" sz="1800" dirty="0" smtClean="0">
                <a:latin typeface="Arial" panose="020B0604020202020204" pitchFamily="34" charset="0"/>
                <a:cs typeface="Arial" panose="020B0604020202020204" pitchFamily="34" charset="0"/>
              </a:rPr>
              <a:t>with </a:t>
            </a:r>
            <a:r>
              <a:rPr sz="1800" dirty="0" smtClean="0">
                <a:latin typeface="Arial" panose="020B0604020202020204" pitchFamily="34" charset="0"/>
                <a:cs typeface="Arial" panose="020B0604020202020204" pitchFamily="34" charset="0"/>
              </a:rPr>
              <a:t>the least</a:t>
            </a:r>
            <a:r>
              <a:rPr lang="en-US" sz="1800" dirty="0" smtClean="0">
                <a:latin typeface="Arial" panose="020B0604020202020204" pitchFamily="34" charset="0"/>
                <a:cs typeface="Arial" panose="020B0604020202020204" pitchFamily="34" charset="0"/>
              </a:rPr>
              <a:t> attained bandwidth can improve weighted speedup</a:t>
            </a:r>
            <a:endParaRPr lang="en-US" sz="1800" dirty="0"/>
          </a:p>
        </p:txBody>
      </p:sp>
      <p:grpSp>
        <p:nvGrpSpPr>
          <p:cNvPr id="4" name="Group 16"/>
          <p:cNvGrpSpPr/>
          <p:nvPr/>
        </p:nvGrpSpPr>
        <p:grpSpPr>
          <a:xfrm>
            <a:off x="2407530" y="3882250"/>
            <a:ext cx="4334483" cy="1103793"/>
            <a:chOff x="2407530" y="3882250"/>
            <a:chExt cx="4334483" cy="1103793"/>
          </a:xfrm>
        </p:grpSpPr>
        <mc:AlternateContent xmlns:mc="http://schemas.openxmlformats.org/markup-compatibility/2006" xmlns:a14="http://schemas.microsoft.com/office/drawing/2010/main">
          <mc:Choice Requires="a14">
            <p:sp>
              <p:nvSpPr>
                <p:cNvPr id="10" name="TextBox 9"/>
                <p:cNvSpPr txBox="1"/>
                <p:nvPr/>
              </p:nvSpPr>
              <p:spPr>
                <a:xfrm>
                  <a:off x="2447317" y="3962400"/>
                  <a:ext cx="907300" cy="9631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r>
                                  <a:rPr lang="en-US" sz="1600" b="1" i="1" smtClean="0">
                                    <a:latin typeface="Cambria Math" panose="02040503050406030204" pitchFamily="18" charset="0"/>
                                  </a:rPr>
                                  <m:t>+</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0" name="TextBox 9"/>
                <p:cNvSpPr txBox="1">
                  <a:spLocks noRot="1" noChangeAspect="1" noMove="1" noResize="1" noEditPoints="1" noAdjustHandles="1" noChangeArrowheads="1" noChangeShapeType="1" noTextEdit="1"/>
                </p:cNvSpPr>
                <p:nvPr/>
              </p:nvSpPr>
              <p:spPr>
                <a:xfrm>
                  <a:off x="2447317" y="3962400"/>
                  <a:ext cx="907300" cy="963149"/>
                </a:xfrm>
                <a:prstGeom prst="rect">
                  <a:avLst/>
                </a:prstGeom>
                <a:blipFill rotWithShape="0">
                  <a:blip r:embed="rId4"/>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565135" y="3962400"/>
                  <a:ext cx="838563"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r>
                                  <m:rPr>
                                    <m:nor/>
                                  </m:rPr>
                                  <a:rPr lang="en-US" sz="1600" b="1" i="0" smtClean="0">
                                    <a:latin typeface="Cambria Math" panose="02040503050406030204" pitchFamily="18" charset="0"/>
                                  </a:rPr>
                                  <m:t>− </m:t>
                                </m:r>
                                <m:r>
                                  <m:rPr>
                                    <m:nor/>
                                  </m:rPr>
                                  <a:rPr lang="en-US" sz="1600" b="1" dirty="0">
                                    <a:latin typeface="Arial" panose="020B0604020202020204" pitchFamily="34" charset="0"/>
                                    <a:cs typeface="Arial" panose="020B0604020202020204" pitchFamily="34" charset="0"/>
                                  </a:rPr>
                                  <m:t>ℇ</m:t>
                                </m:r>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4" name="TextBox 13"/>
                <p:cNvSpPr txBox="1">
                  <a:spLocks noRot="1" noChangeAspect="1" noMove="1" noResize="1" noEditPoints="1" noAdjustHandles="1" noChangeArrowheads="1" noChangeShapeType="1" noTextEdit="1"/>
                </p:cNvSpPr>
                <p:nvPr/>
              </p:nvSpPr>
              <p:spPr>
                <a:xfrm>
                  <a:off x="3565135" y="3962400"/>
                  <a:ext cx="838563" cy="976806"/>
                </a:xfrm>
                <a:prstGeom prst="rect">
                  <a:avLst/>
                </a:prstGeom>
                <a:blipFill rotWithShape="0">
                  <a:blip r:embed="rId5"/>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4689386" y="3962400"/>
                  <a:ext cx="838563" cy="9739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𝟏</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𝟏</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𝟏</m:t>
                                    </m:r>
                                  </m:sub>
                                </m:sSub>
                              </m:den>
                            </m:f>
                          </m:den>
                        </m:f>
                      </m:oMath>
                    </m:oMathPara>
                  </a14:m>
                  <a:endParaRPr lang="en-US" sz="1600" b="1"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4689386" y="3962400"/>
                  <a:ext cx="838563" cy="973985"/>
                </a:xfrm>
                <a:prstGeom prst="rect">
                  <a:avLst/>
                </a:prstGeom>
                <a:blipFill rotWithShape="0">
                  <a:blip r:embed="rId6"/>
                  <a:stretch>
                    <a:fillRect/>
                  </a:stretch>
                </a:blipFill>
              </p:spPr>
              <p:txBody>
                <a:bodyPr/>
                <a:lstStyle/>
                <a:p>
                  <a:r>
                    <a:rPr lang="en-US" dirty="0">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813637" y="3933217"/>
                  <a:ext cx="838563" cy="960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1" i="1" smtClean="0">
                                <a:latin typeface="Cambria Math" charset="0"/>
                              </a:rPr>
                            </m:ctrlPr>
                          </m:fPr>
                          <m:num>
                            <m:f>
                              <m:fPr>
                                <m:ctrlPr>
                                  <a:rPr lang="en-US" sz="1600" b="1" i="1" smtClean="0">
                                    <a:latin typeface="Cambria Math" charset="0"/>
                                  </a:rPr>
                                </m:ctrlPr>
                              </m:fPr>
                              <m:num>
                                <m:sSub>
                                  <m:sSubPr>
                                    <m:ctrlPr>
                                      <a:rPr lang="en-US" sz="1600" b="1" i="1" smtClean="0">
                                        <a:latin typeface="Cambria Math" charset="0"/>
                                      </a:rPr>
                                    </m:ctrlPr>
                                  </m:sSub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r>
                                      <a:rPr lang="en-US" sz="1600" b="1" i="1" smtClean="0">
                                        <a:latin typeface="Cambria Math" panose="02040503050406030204" pitchFamily="18" charset="0"/>
                                      </a:rPr>
                                      <m:t> </m:t>
                                    </m:r>
                                  </m:sub>
                                </m:sSub>
                              </m:num>
                              <m:den>
                                <m:sSub>
                                  <m:sSubPr>
                                    <m:ctrlPr>
                                      <a:rPr lang="en-US" sz="1600" b="1" i="1" smtClean="0">
                                        <a:latin typeface="Cambria Math" charset="0"/>
                                      </a:rPr>
                                    </m:ctrlPr>
                                  </m:sSubPr>
                                  <m:e>
                                    <m:r>
                                      <a:rPr lang="en-US" sz="1600" b="1" i="1" smtClean="0">
                                        <a:latin typeface="Cambria Math" panose="02040503050406030204" pitchFamily="18" charset="0"/>
                                      </a:rPr>
                                      <m:t>𝑴𝑷𝑰</m:t>
                                    </m:r>
                                  </m:e>
                                  <m:sub>
                                    <m:r>
                                      <a:rPr lang="en-US" sz="1600" b="1" i="1" smtClean="0">
                                        <a:latin typeface="Cambria Math" panose="02040503050406030204" pitchFamily="18" charset="0"/>
                                      </a:rPr>
                                      <m:t>𝟐</m:t>
                                    </m:r>
                                  </m:sub>
                                </m:sSub>
                              </m:den>
                            </m:f>
                          </m:num>
                          <m:den>
                            <m:f>
                              <m:fPr>
                                <m:ctrlPr>
                                  <a:rPr lang="en-US" sz="1600" b="1" i="1">
                                    <a:latin typeface="Cambria Math" charset="0"/>
                                  </a:rPr>
                                </m:ctrlPr>
                              </m:fPr>
                              <m:num>
                                <m:sSubSup>
                                  <m:sSubSupPr>
                                    <m:ctrlPr>
                                      <a:rPr lang="en-US" sz="1600" b="1" i="1" smtClean="0">
                                        <a:latin typeface="Cambria Math" charset="0"/>
                                      </a:rPr>
                                    </m:ctrlPr>
                                  </m:sSubSupPr>
                                  <m:e>
                                    <m:r>
                                      <a:rPr lang="en-US" sz="1600" b="1" i="1" smtClean="0">
                                        <a:latin typeface="Cambria Math" panose="02040503050406030204" pitchFamily="18" charset="0"/>
                                      </a:rPr>
                                      <m:t>𝑩𝑾</m:t>
                                    </m:r>
                                  </m:e>
                                  <m:sub>
                                    <m:r>
                                      <a:rPr lang="en-US" sz="1600" b="1" i="1" smtClean="0">
                                        <a:latin typeface="Cambria Math" panose="02040503050406030204" pitchFamily="18" charset="0"/>
                                      </a:rPr>
                                      <m:t>𝟐</m:t>
                                    </m:r>
                                  </m:sub>
                                  <m:sup>
                                    <m:r>
                                      <a:rPr lang="en-US" sz="1600" b="1" i="1" smtClean="0">
                                        <a:latin typeface="Cambria Math" panose="02040503050406030204" pitchFamily="18" charset="0"/>
                                      </a:rPr>
                                      <m:t>𝒂𝒍𝒐𝒏𝒆</m:t>
                                    </m:r>
                                  </m:sup>
                                </m:sSubSup>
                              </m:num>
                              <m:den>
                                <m:sSub>
                                  <m:sSubPr>
                                    <m:ctrlPr>
                                      <a:rPr lang="en-US" sz="1600" b="1" i="1" smtClean="0">
                                        <a:latin typeface="Cambria Math" charset="0"/>
                                      </a:rPr>
                                    </m:ctrlPr>
                                  </m:sSubPr>
                                  <m:e>
                                    <m:r>
                                      <a:rPr lang="en-US" sz="1600" b="1" i="1">
                                        <a:latin typeface="Cambria Math" panose="02040503050406030204" pitchFamily="18" charset="0"/>
                                      </a:rPr>
                                      <m:t>𝑴𝑷𝑰</m:t>
                                    </m:r>
                                  </m:e>
                                  <m:sub>
                                    <m:r>
                                      <a:rPr lang="en-US" sz="1600" b="1" i="1" smtClean="0">
                                        <a:latin typeface="Cambria Math" panose="02040503050406030204" pitchFamily="18" charset="0"/>
                                      </a:rPr>
                                      <m:t>𝟐</m:t>
                                    </m:r>
                                  </m:sub>
                                </m:sSub>
                              </m:den>
                            </m:f>
                          </m:den>
                        </m:f>
                      </m:oMath>
                    </m:oMathPara>
                  </a14:m>
                  <a:endParaRPr lang="en-US" sz="1600" b="1"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5813637" y="3933217"/>
                  <a:ext cx="838563" cy="960328"/>
                </a:xfrm>
                <a:prstGeom prst="rect">
                  <a:avLst/>
                </a:prstGeom>
                <a:blipFill rotWithShape="0">
                  <a:blip r:embed="rId7"/>
                  <a:stretch>
                    <a:fillRect/>
                  </a:stretch>
                </a:blipFill>
              </p:spPr>
              <p:txBody>
                <a:bodyPr/>
                <a:lstStyle/>
                <a:p>
                  <a:r>
                    <a:rPr lang="en-US" dirty="0">
                      <a:noFill/>
                    </a:rPr>
                    <a:t> </a:t>
                  </a:r>
                </a:p>
              </p:txBody>
            </p:sp>
          </mc:Fallback>
        </mc:AlternateContent>
        <p:sp>
          <p:nvSpPr>
            <p:cNvPr id="12" name="TextBox 11"/>
            <p:cNvSpPr txBox="1"/>
            <p:nvPr/>
          </p:nvSpPr>
          <p:spPr>
            <a:xfrm>
              <a:off x="3276600" y="4202668"/>
              <a:ext cx="269786" cy="369332"/>
            </a:xfrm>
            <a:prstGeom prst="rect">
              <a:avLst/>
            </a:prstGeom>
            <a:noFill/>
          </p:spPr>
          <p:txBody>
            <a:bodyPr wrap="square" rtlCol="0">
              <a:spAutoFit/>
            </a:bodyPr>
            <a:lstStyle/>
            <a:p>
              <a:r>
                <a:rPr lang="en-US" b="1" dirty="0" smtClean="0"/>
                <a:t>+</a:t>
              </a:r>
              <a:endParaRPr lang="en-US" b="1" dirty="0"/>
            </a:p>
          </p:txBody>
        </p:sp>
        <p:sp>
          <p:nvSpPr>
            <p:cNvPr id="20" name="TextBox 19"/>
            <p:cNvSpPr txBox="1"/>
            <p:nvPr/>
          </p:nvSpPr>
          <p:spPr>
            <a:xfrm>
              <a:off x="5520499" y="4202668"/>
              <a:ext cx="269786" cy="369332"/>
            </a:xfrm>
            <a:prstGeom prst="rect">
              <a:avLst/>
            </a:prstGeom>
            <a:noFill/>
          </p:spPr>
          <p:txBody>
            <a:bodyPr wrap="square" rtlCol="0">
              <a:spAutoFit/>
            </a:bodyPr>
            <a:lstStyle/>
            <a:p>
              <a:r>
                <a:rPr lang="en-US" b="1" dirty="0" smtClean="0"/>
                <a:t>+</a:t>
              </a:r>
              <a:endParaRPr lang="en-US" b="1" dirty="0"/>
            </a:p>
          </p:txBody>
        </p:sp>
        <p:sp>
          <p:nvSpPr>
            <p:cNvPr id="22" name="TextBox 21"/>
            <p:cNvSpPr txBox="1"/>
            <p:nvPr/>
          </p:nvSpPr>
          <p:spPr>
            <a:xfrm>
              <a:off x="4375669" y="4196280"/>
              <a:ext cx="269786" cy="369332"/>
            </a:xfrm>
            <a:prstGeom prst="rect">
              <a:avLst/>
            </a:prstGeom>
            <a:noFill/>
          </p:spPr>
          <p:txBody>
            <a:bodyPr wrap="square" rtlCol="0">
              <a:spAutoFit/>
            </a:bodyPr>
            <a:lstStyle/>
            <a:p>
              <a:r>
                <a:rPr lang="en-US" b="1" dirty="0" smtClean="0"/>
                <a:t>&gt;</a:t>
              </a:r>
              <a:endParaRPr lang="en-US" b="1" dirty="0"/>
            </a:p>
          </p:txBody>
        </p:sp>
        <p:sp>
          <p:nvSpPr>
            <p:cNvPr id="23" name="Rectangle 22"/>
            <p:cNvSpPr/>
            <p:nvPr/>
          </p:nvSpPr>
          <p:spPr>
            <a:xfrm>
              <a:off x="2407530" y="3882250"/>
              <a:ext cx="4334483" cy="110379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Content Placeholder 2"/>
          <p:cNvSpPr>
            <a:spLocks noGrp="1" noRot="1" noChangeAspect="1" noMove="1" noResize="1" noEditPoints="1" noAdjustHandles="1" noChangeArrowheads="1" noChangeShapeType="1" noTextEdit="1"/>
          </p:cNvSpPr>
          <p:nvPr>
            <p:ph idx="1"/>
          </p:nvPr>
        </p:nvSpPr>
        <p:spPr>
          <a:xfrm>
            <a:off x="228600" y="908720"/>
            <a:ext cx="8610600" cy="5339680"/>
          </a:xfrm>
          <a:blipFill rotWithShape="0">
            <a:blip r:embed="rId8"/>
            <a:stretch>
              <a:fillRect l="-71" t="-457"/>
            </a:stretch>
          </a:blipFill>
        </p:spPr>
        <p:txBody>
          <a:bodyPr/>
          <a:lstStyle/>
          <a:p>
            <a:r>
              <a:rPr lang="en-US" dirty="0">
                <a:noFill/>
              </a:rPr>
              <a:t> </a:t>
            </a:r>
          </a:p>
        </p:txBody>
      </p:sp>
      <p:sp>
        <p:nvSpPr>
          <p:cNvPr id="17" name="Rectangle 16"/>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7933161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3" name="Content Placeholder 2"/>
          <p:cNvSpPr>
            <a:spLocks noGrp="1"/>
          </p:cNvSpPr>
          <p:nvPr>
            <p:ph idx="1"/>
          </p:nvPr>
        </p:nvSpPr>
        <p:spPr/>
        <p:txBody>
          <a:bodyPr/>
          <a:lstStyle/>
          <a:p>
            <a:r>
              <a:rPr dirty="0" smtClean="0">
                <a:latin typeface="Arial"/>
                <a:cs typeface="Arial"/>
              </a:rPr>
              <a:t>Misses Per Instruction (MPI) Metric is </a:t>
            </a:r>
            <a:r>
              <a:rPr dirty="0" smtClean="0">
                <a:solidFill>
                  <a:srgbClr val="FF6600"/>
                </a:solidFill>
                <a:latin typeface="Arial"/>
                <a:cs typeface="Arial"/>
              </a:rPr>
              <a:t>not </a:t>
            </a:r>
            <a:r>
              <a:rPr dirty="0" smtClean="0">
                <a:latin typeface="Arial"/>
                <a:cs typeface="Arial"/>
              </a:rPr>
              <a:t>a good proxy for GPU performance</a:t>
            </a:r>
          </a:p>
          <a:p>
            <a:pPr marL="0" indent="0">
              <a:buNone/>
            </a:pPr>
            <a:endParaRPr dirty="0" smtClean="0">
              <a:latin typeface="Arial"/>
              <a:cs typeface="Arial"/>
            </a:endParaRPr>
          </a:p>
          <a:p>
            <a:r>
              <a:rPr dirty="0" smtClean="0">
                <a:latin typeface="Arial"/>
                <a:cs typeface="Arial"/>
              </a:rPr>
              <a:t>Attained Bandwidth (BW) and </a:t>
            </a:r>
            <a:r>
              <a:rPr dirty="0">
                <a:latin typeface="Arial"/>
                <a:cs typeface="Arial"/>
              </a:rPr>
              <a:t>Misses Per Instruction (MPI</a:t>
            </a:r>
            <a:r>
              <a:rPr dirty="0" smtClean="0">
                <a:latin typeface="Arial"/>
                <a:cs typeface="Arial"/>
              </a:rPr>
              <a:t>) metrics can drive memory scheduling decisions for better throughput and fairness.</a:t>
            </a:r>
          </a:p>
          <a:p>
            <a:pPr marL="0" indent="0">
              <a:buNone/>
            </a:pPr>
            <a:endParaRPr dirty="0" smtClean="0">
              <a:latin typeface="Arial"/>
              <a:cs typeface="Arial"/>
            </a:endParaRPr>
          </a:p>
          <a:p>
            <a:r>
              <a:rPr dirty="0" smtClean="0">
                <a:latin typeface="Arial"/>
                <a:cs typeface="Arial"/>
              </a:rPr>
              <a:t>10% </a:t>
            </a:r>
            <a:r>
              <a:rPr lang="en-US" dirty="0" smtClean="0">
                <a:latin typeface="Arial"/>
                <a:cs typeface="Arial"/>
              </a:rPr>
              <a:t>improvement in weighted speedup</a:t>
            </a:r>
            <a:r>
              <a:rPr dirty="0" smtClean="0">
                <a:latin typeface="Arial"/>
                <a:cs typeface="Arial"/>
              </a:rPr>
              <a:t> and fairness</a:t>
            </a:r>
            <a:r>
              <a:rPr lang="en-US" dirty="0" smtClean="0">
                <a:latin typeface="Arial"/>
                <a:cs typeface="Arial"/>
              </a:rPr>
              <a:t> over 25 representative 2-app workloads</a:t>
            </a:r>
            <a:endParaRPr dirty="0" smtClean="0">
              <a:latin typeface="Arial"/>
              <a:cs typeface="Arial"/>
            </a:endParaRPr>
          </a:p>
          <a:p>
            <a:endParaRPr dirty="0" smtClean="0">
              <a:latin typeface="Arial"/>
              <a:cs typeface="Arial"/>
            </a:endParaRPr>
          </a:p>
          <a:p>
            <a:r>
              <a:rPr dirty="0">
                <a:latin typeface="Arial"/>
                <a:cs typeface="Arial"/>
              </a:rPr>
              <a:t>More results: Scalability; Application to Core Mapping Mechanisms.</a:t>
            </a:r>
          </a:p>
          <a:p>
            <a:endParaRPr dirty="0" smtClean="0">
              <a:latin typeface="Arial"/>
              <a:cs typeface="Arial"/>
            </a:endParaRPr>
          </a:p>
          <a:p>
            <a:endParaRPr lang="en-US" dirty="0"/>
          </a:p>
        </p:txBody>
      </p:sp>
      <p:sp>
        <p:nvSpPr>
          <p:cNvPr id="5" name="Rectangle 4"/>
          <p:cNvSpPr/>
          <p:nvPr/>
        </p:nvSpPr>
        <p:spPr>
          <a:xfrm>
            <a:off x="5638800" y="6336268"/>
            <a:ext cx="3048000" cy="369332"/>
          </a:xfrm>
          <a:prstGeom prst="rect">
            <a:avLst/>
          </a:prstGeom>
        </p:spPr>
        <p:txBody>
          <a:bodyPr wrap="square">
            <a:spAutoFit/>
          </a:bodyPr>
          <a:lstStyle/>
          <a:p>
            <a:r>
              <a:rPr lang="en-US" dirty="0" smtClean="0">
                <a:latin typeface="Arial"/>
                <a:cs typeface="Arial"/>
              </a:rPr>
              <a:t>[Jog et al., MEMSYS 2015]</a:t>
            </a:r>
            <a:endParaRPr lang="en-US" dirty="0"/>
          </a:p>
        </p:txBody>
      </p:sp>
    </p:spTree>
    <p:extLst>
      <p:ext uri="{BB962C8B-B14F-4D97-AF65-F5344CB8AC3E}">
        <p14:creationId xmlns:p14="http://schemas.microsoft.com/office/powerpoint/2010/main" val="1621223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533400" y="838200"/>
            <a:ext cx="8153400" cy="6543843"/>
          </a:xfrm>
        </p:spPr>
        <p:txBody>
          <a:bodyPr/>
          <a:lstStyle/>
          <a:p>
            <a:r>
              <a:rPr lang="en-US" sz="2500" dirty="0" smtClean="0">
                <a:latin typeface="Arial"/>
                <a:cs typeface="Arial"/>
              </a:rPr>
              <a:t>Data Movement and Bandwidth are Major Bottlenecks. </a:t>
            </a:r>
          </a:p>
          <a:p>
            <a:endParaRPr sz="2500" dirty="0" smtClean="0">
              <a:latin typeface="Arial"/>
              <a:cs typeface="Arial"/>
            </a:endParaRPr>
          </a:p>
          <a:p>
            <a:r>
              <a:rPr lang="en-US" sz="2500" dirty="0" smtClean="0">
                <a:latin typeface="Arial"/>
                <a:cs typeface="Arial"/>
              </a:rPr>
              <a:t>Three issues we discussed today:</a:t>
            </a:r>
            <a:endParaRPr sz="2500" dirty="0" smtClean="0">
              <a:latin typeface="Arial"/>
              <a:cs typeface="Arial"/>
            </a:endParaRPr>
          </a:p>
          <a:p>
            <a:pPr lvl="1"/>
            <a:r>
              <a:rPr sz="2500" dirty="0" smtClean="0">
                <a:latin typeface="Arial"/>
                <a:cs typeface="Arial"/>
              </a:rPr>
              <a:t>High cache miss-rates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warp scheduling!</a:t>
            </a:r>
            <a:endParaRPr sz="2500" i="1" dirty="0" smtClean="0">
              <a:solidFill>
                <a:srgbClr val="008000"/>
              </a:solidFill>
              <a:latin typeface="Arial"/>
              <a:cs typeface="Arial"/>
            </a:endParaRPr>
          </a:p>
          <a:p>
            <a:pPr lvl="1"/>
            <a:r>
              <a:rPr sz="2500" dirty="0" smtClean="0">
                <a:latin typeface="Arial"/>
                <a:cs typeface="Arial"/>
              </a:rPr>
              <a:t>Bandwidth is critical </a:t>
            </a:r>
            <a:r>
              <a:rPr lang="en-US" sz="2500" dirty="0" err="1"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data compression!</a:t>
            </a:r>
            <a:endParaRPr sz="2500" i="1" dirty="0" smtClean="0">
              <a:solidFill>
                <a:srgbClr val="008000"/>
              </a:solidFill>
              <a:latin typeface="Arial"/>
              <a:cs typeface="Arial"/>
            </a:endParaRPr>
          </a:p>
          <a:p>
            <a:pPr lvl="1"/>
            <a:r>
              <a:rPr sz="2500" dirty="0" smtClean="0">
                <a:latin typeface="Arial"/>
                <a:cs typeface="Arial"/>
              </a:rPr>
              <a:t>Sub-optimal memory bandwidth allocation </a:t>
            </a:r>
            <a:r>
              <a:rPr lang="en-US" sz="2500" dirty="0" smtClean="0">
                <a:latin typeface="Arial"/>
                <a:cs typeface="Arial"/>
                <a:sym typeface="Wingdings"/>
              </a:rPr>
              <a:t></a:t>
            </a:r>
            <a:r>
              <a:rPr sz="2500" dirty="0" smtClean="0">
                <a:latin typeface="Arial"/>
                <a:cs typeface="Arial"/>
                <a:sym typeface="Wingdings"/>
              </a:rPr>
              <a:t> </a:t>
            </a:r>
            <a:r>
              <a:rPr sz="2500" i="1" dirty="0" smtClean="0">
                <a:solidFill>
                  <a:srgbClr val="008000"/>
                </a:solidFill>
                <a:latin typeface="Arial"/>
                <a:cs typeface="Arial"/>
                <a:sym typeface="Wingdings"/>
              </a:rPr>
              <a:t>memory scheduling!</a:t>
            </a:r>
            <a:endParaRPr lang="en-US" sz="2500" i="1" dirty="0">
              <a:solidFill>
                <a:srgbClr val="008000"/>
              </a:solidFill>
              <a:latin typeface="Arial"/>
              <a:cs typeface="Arial"/>
              <a:sym typeface="Wingdings"/>
            </a:endParaRPr>
          </a:p>
          <a:p>
            <a:pPr lvl="1"/>
            <a:endParaRPr sz="2500" dirty="0" smtClean="0">
              <a:latin typeface="Arial"/>
              <a:cs typeface="Arial"/>
            </a:endParaRPr>
          </a:p>
          <a:p>
            <a:r>
              <a:rPr lang="en-US" sz="2500" dirty="0" smtClean="0">
                <a:latin typeface="Arial"/>
                <a:cs typeface="Arial"/>
              </a:rPr>
              <a:t>Other avenues and directions?</a:t>
            </a:r>
          </a:p>
          <a:p>
            <a:pPr lvl="1"/>
            <a:r>
              <a:rPr lang="en-US" sz="2500" dirty="0" smtClean="0">
                <a:latin typeface="Arial"/>
                <a:cs typeface="Arial"/>
              </a:rPr>
              <a:t> Processing Near/In Memory (PIM)</a:t>
            </a:r>
          </a:p>
          <a:p>
            <a:pPr lvl="1"/>
            <a:r>
              <a:rPr lang="en-US" sz="2500" dirty="0">
                <a:latin typeface="Arial"/>
                <a:cs typeface="Arial"/>
              </a:rPr>
              <a:t> </a:t>
            </a:r>
            <a:r>
              <a:rPr lang="en-US" sz="2500" dirty="0" smtClean="0">
                <a:latin typeface="Arial"/>
                <a:cs typeface="Arial"/>
              </a:rPr>
              <a:t>Value Prediction and Approximations</a:t>
            </a:r>
            <a:endParaRPr sz="2500" dirty="0" smtClean="0"/>
          </a:p>
          <a:p>
            <a:endParaRPr dirty="0"/>
          </a:p>
          <a:p>
            <a:endParaRPr lang="en-US" dirty="0"/>
          </a:p>
        </p:txBody>
      </p:sp>
    </p:spTree>
    <p:extLst>
      <p:ext uri="{BB962C8B-B14F-4D97-AF65-F5344CB8AC3E}">
        <p14:creationId xmlns:p14="http://schemas.microsoft.com/office/powerpoint/2010/main" val="1493043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228600"/>
            <a:ext cx="8991600" cy="426142"/>
          </a:xfrm>
        </p:spPr>
        <p:txBody>
          <a:bodyPr/>
          <a:lstStyle/>
          <a:p>
            <a:r>
              <a:rPr lang="en-US" dirty="0" smtClean="0"/>
              <a:t>Other Sophisticated Mechanisms</a:t>
            </a:r>
            <a:endParaRPr lang="en-US" dirty="0"/>
          </a:p>
        </p:txBody>
      </p:sp>
      <p:sp>
        <p:nvSpPr>
          <p:cNvPr id="3" name="Content Placeholder 2"/>
          <p:cNvSpPr>
            <a:spLocks noGrp="1"/>
          </p:cNvSpPr>
          <p:nvPr>
            <p:ph idx="1"/>
          </p:nvPr>
        </p:nvSpPr>
        <p:spPr>
          <a:xfrm>
            <a:off x="457200" y="1066800"/>
            <a:ext cx="8001000" cy="439095"/>
          </a:xfrm>
        </p:spPr>
        <p:txBody>
          <a:bodyPr/>
          <a:lstStyle/>
          <a:p>
            <a:r>
              <a:rPr lang="en-US" sz="2800" dirty="0" smtClean="0">
                <a:latin typeface="Arial"/>
                <a:cs typeface="Arial"/>
              </a:rPr>
              <a:t> </a:t>
            </a:r>
            <a:endParaRPr sz="2800" dirty="0" smtClean="0"/>
          </a:p>
        </p:txBody>
      </p:sp>
    </p:spTree>
    <p:extLst>
      <p:ext uri="{BB962C8B-B14F-4D97-AF65-F5344CB8AC3E}">
        <p14:creationId xmlns:p14="http://schemas.microsoft.com/office/powerpoint/2010/main" val="15536022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304800" y="152400"/>
            <a:ext cx="8313420" cy="467179"/>
          </a:xfrm>
        </p:spPr>
        <p:txBody>
          <a:bodyPr>
            <a:noAutofit/>
          </a:bodyPr>
          <a:lstStyle/>
          <a:p>
            <a:pPr algn="l" eaLnBrk="1" hangingPunct="1"/>
            <a:r>
              <a:rPr lang="en-US" sz="2667" dirty="0" smtClean="0">
                <a:solidFill>
                  <a:schemeClr val="accent2"/>
                </a:solidFill>
              </a:rPr>
              <a:t>Key GPU Performance Concerns</a:t>
            </a:r>
            <a:endParaRPr lang="en-US" sz="2667" dirty="0">
              <a:solidFill>
                <a:schemeClr val="accent2"/>
              </a:solidFill>
            </a:endParaRPr>
          </a:p>
        </p:txBody>
      </p:sp>
      <p:sp>
        <p:nvSpPr>
          <p:cNvPr id="44034" name="Rectangle 3"/>
          <p:cNvSpPr>
            <a:spLocks noGrp="1" noChangeArrowheads="1"/>
          </p:cNvSpPr>
          <p:nvPr>
            <p:ph idx="1"/>
          </p:nvPr>
        </p:nvSpPr>
        <p:spPr>
          <a:xfrm>
            <a:off x="103979" y="604259"/>
            <a:ext cx="8290560" cy="951043"/>
          </a:xfrm>
        </p:spPr>
        <p:txBody>
          <a:bodyPr>
            <a:noAutofit/>
          </a:bodyPr>
          <a:lstStyle/>
          <a:p>
            <a:pPr marL="0" indent="0">
              <a:lnSpc>
                <a:spcPct val="80000"/>
              </a:lnSpc>
              <a:buNone/>
            </a:pPr>
            <a:endParaRPr lang="en-US" sz="2800" dirty="0" smtClean="0"/>
          </a:p>
          <a:p>
            <a:pPr marL="0" indent="0">
              <a:lnSpc>
                <a:spcPct val="80000"/>
              </a:lnSpc>
              <a:buNone/>
            </a:pPr>
            <a:r>
              <a:rPr lang="en-US" sz="2800" dirty="0" smtClean="0">
                <a:solidFill>
                  <a:schemeClr val="accent5">
                    <a:lumMod val="50000"/>
                  </a:schemeClr>
                </a:solidFill>
              </a:rPr>
              <a:t>Memory </a:t>
            </a:r>
            <a:r>
              <a:rPr lang="en-US" sz="2800" dirty="0" smtClean="0">
                <a:solidFill>
                  <a:schemeClr val="accent5">
                    <a:lumMod val="50000"/>
                  </a:schemeClr>
                </a:solidFill>
              </a:rPr>
              <a:t>Concerns: </a:t>
            </a:r>
            <a:r>
              <a:rPr lang="en-US" sz="2800" dirty="0" smtClean="0"/>
              <a:t>Data </a:t>
            </a:r>
            <a:r>
              <a:rPr lang="en-US" sz="2800" dirty="0" smtClean="0"/>
              <a:t>transfers </a:t>
            </a:r>
            <a:endParaRPr lang="en-US" sz="2800" dirty="0" smtClean="0"/>
          </a:p>
          <a:p>
            <a:pPr marL="0" indent="0">
              <a:lnSpc>
                <a:spcPct val="80000"/>
              </a:lnSpc>
              <a:buNone/>
            </a:pPr>
            <a:r>
              <a:rPr lang="en-US" sz="2800" dirty="0" smtClean="0"/>
              <a:t>between </a:t>
            </a:r>
            <a:r>
              <a:rPr lang="en-US" sz="2800" dirty="0" smtClean="0"/>
              <a:t>SMs and global memory </a:t>
            </a:r>
            <a:endParaRPr lang="en-US" sz="2800" dirty="0" smtClean="0"/>
          </a:p>
          <a:p>
            <a:pPr marL="0" indent="0">
              <a:lnSpc>
                <a:spcPct val="80000"/>
              </a:lnSpc>
              <a:buNone/>
            </a:pPr>
            <a:r>
              <a:rPr lang="en-US" sz="2800" dirty="0" smtClean="0"/>
              <a:t>are </a:t>
            </a:r>
            <a:r>
              <a:rPr lang="en-US" sz="2800" dirty="0" smtClean="0"/>
              <a:t>costly</a:t>
            </a:r>
            <a:r>
              <a:rPr lang="en-US" sz="2800" dirty="0" smtClean="0"/>
              <a:t>. </a:t>
            </a: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smtClean="0">
              <a:solidFill>
                <a:schemeClr val="accent5">
                  <a:lumMod val="50000"/>
                </a:schemeClr>
              </a:solidFill>
            </a:endParaRPr>
          </a:p>
          <a:p>
            <a:pPr marL="0" indent="0">
              <a:lnSpc>
                <a:spcPct val="80000"/>
              </a:lnSpc>
              <a:buNone/>
            </a:pPr>
            <a:endParaRPr lang="en-US" sz="2800" dirty="0">
              <a:solidFill>
                <a:schemeClr val="accent5">
                  <a:lumMod val="50000"/>
                </a:schemeClr>
              </a:solidFill>
            </a:endParaRPr>
          </a:p>
        </p:txBody>
      </p:sp>
      <p:sp>
        <p:nvSpPr>
          <p:cNvPr id="54" name="Rectangle 3"/>
          <p:cNvSpPr txBox="1">
            <a:spLocks noChangeArrowheads="1"/>
          </p:cNvSpPr>
          <p:nvPr/>
        </p:nvSpPr>
        <p:spPr bwMode="auto">
          <a:xfrm>
            <a:off x="115554" y="4206539"/>
            <a:ext cx="8290560" cy="951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solidFill>
                <a:schemeClr val="accent5">
                  <a:lumMod val="50000"/>
                </a:schemeClr>
              </a:solidFill>
            </a:endParaRPr>
          </a:p>
          <a:p>
            <a:pPr marL="0" indent="0">
              <a:lnSpc>
                <a:spcPct val="80000"/>
              </a:lnSpc>
              <a:buNone/>
            </a:pPr>
            <a:r>
              <a:rPr lang="en-US" sz="2800" kern="0" dirty="0" smtClean="0">
                <a:solidFill>
                  <a:schemeClr val="accent5">
                    <a:lumMod val="50000"/>
                  </a:schemeClr>
                </a:solidFill>
              </a:rPr>
              <a:t>Compute Concerns: </a:t>
            </a:r>
            <a:r>
              <a:rPr lang="en-US" sz="2800" kern="0" dirty="0" smtClean="0"/>
              <a:t>Threads that </a:t>
            </a:r>
          </a:p>
          <a:p>
            <a:pPr marL="0" indent="0">
              <a:lnSpc>
                <a:spcPct val="80000"/>
              </a:lnSpc>
              <a:buNone/>
            </a:pPr>
            <a:r>
              <a:rPr lang="en-US" sz="2800" kern="0" dirty="0" smtClean="0"/>
              <a:t>do not take the same </a:t>
            </a:r>
            <a:r>
              <a:rPr lang="en-US" sz="2800" i="1" kern="0" dirty="0" smtClean="0"/>
              <a:t>control</a:t>
            </a:r>
            <a:r>
              <a:rPr lang="en-US" sz="2800" kern="0" dirty="0" smtClean="0"/>
              <a:t> path </a:t>
            </a:r>
          </a:p>
          <a:p>
            <a:pPr marL="0" indent="0">
              <a:lnSpc>
                <a:spcPct val="80000"/>
              </a:lnSpc>
              <a:buNone/>
            </a:pPr>
            <a:r>
              <a:rPr lang="en-US" sz="2800" kern="0" dirty="0" smtClean="0"/>
              <a:t>lead to serialization in the GPU </a:t>
            </a:r>
          </a:p>
          <a:p>
            <a:pPr marL="0" indent="0">
              <a:lnSpc>
                <a:spcPct val="80000"/>
              </a:lnSpc>
              <a:buNone/>
            </a:pPr>
            <a:r>
              <a:rPr lang="en-US" sz="2800" kern="0" dirty="0" smtClean="0"/>
              <a:t>compute pipeline.</a:t>
            </a: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p>
          <a:p>
            <a:pPr>
              <a:lnSpc>
                <a:spcPct val="80000"/>
              </a:lnSpc>
            </a:pPr>
            <a:endParaRPr lang="en-US" sz="3244" kern="0" dirty="0" smtClean="0">
              <a:solidFill>
                <a:srgbClr val="C00000"/>
              </a:solidFill>
            </a:endParaRPr>
          </a:p>
          <a:p>
            <a:pPr>
              <a:lnSpc>
                <a:spcPct val="80000"/>
              </a:lnSpc>
            </a:pPr>
            <a:endParaRPr lang="en-US" sz="2800" kern="0" dirty="0">
              <a:solidFill>
                <a:srgbClr val="C00000"/>
              </a:solidFill>
            </a:endParaRPr>
          </a:p>
        </p:txBody>
      </p:sp>
      <p:sp>
        <p:nvSpPr>
          <p:cNvPr id="91" name="Line 76"/>
          <p:cNvSpPr>
            <a:spLocks noChangeShapeType="1"/>
          </p:cNvSpPr>
          <p:nvPr/>
        </p:nvSpPr>
        <p:spPr bwMode="auto">
          <a:xfrm>
            <a:off x="8610600" y="4028621"/>
            <a:ext cx="0" cy="2819400"/>
          </a:xfrm>
          <a:prstGeom prst="line">
            <a:avLst/>
          </a:prstGeom>
          <a:noFill/>
          <a:ln w="76200">
            <a:solidFill>
              <a:schemeClr val="tx1"/>
            </a:solidFill>
            <a:round/>
            <a:headEnd/>
            <a:tailEnd type="triangle" w="sm" len="lg"/>
          </a:ln>
        </p:spPr>
        <p:txBody>
          <a:bodyPr/>
          <a:lstStyle/>
          <a:p>
            <a:endParaRPr lang="en-CA"/>
          </a:p>
        </p:txBody>
      </p:sp>
      <p:sp>
        <p:nvSpPr>
          <p:cNvPr id="92" name="Text Box 83"/>
          <p:cNvSpPr txBox="1">
            <a:spLocks noChangeArrowheads="1"/>
          </p:cNvSpPr>
          <p:nvPr/>
        </p:nvSpPr>
        <p:spPr bwMode="auto">
          <a:xfrm>
            <a:off x="8607724" y="5095421"/>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93" name="Group 147"/>
          <p:cNvGrpSpPr>
            <a:grpSpLocks/>
          </p:cNvGrpSpPr>
          <p:nvPr/>
        </p:nvGrpSpPr>
        <p:grpSpPr bwMode="auto">
          <a:xfrm>
            <a:off x="6629400" y="4104821"/>
            <a:ext cx="1752600" cy="457200"/>
            <a:chOff x="2208" y="1392"/>
            <a:chExt cx="1104" cy="288"/>
          </a:xfrm>
        </p:grpSpPr>
        <p:sp>
          <p:nvSpPr>
            <p:cNvPr id="94"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5"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dirty="0">
                  <a:latin typeface="Courier New" pitchFamily="49" charset="0"/>
                  <a:ea typeface="ＭＳ Ｐゴシック" pitchFamily="34" charset="-128"/>
                </a:rPr>
                <a:t>A</a:t>
              </a:r>
            </a:p>
          </p:txBody>
        </p:sp>
        <p:sp>
          <p:nvSpPr>
            <p:cNvPr id="96"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T1</a:t>
              </a:r>
            </a:p>
          </p:txBody>
        </p:sp>
        <p:sp>
          <p:nvSpPr>
            <p:cNvPr id="97"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dirty="0">
                  <a:solidFill>
                    <a:schemeClr val="bg1"/>
                  </a:solidFill>
                  <a:ea typeface="ＭＳ Ｐゴシック" pitchFamily="34" charset="-128"/>
                </a:rPr>
                <a:t>T2</a:t>
              </a:r>
            </a:p>
          </p:txBody>
        </p:sp>
        <p:sp>
          <p:nvSpPr>
            <p:cNvPr id="98"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99"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0" name="Group 148"/>
          <p:cNvGrpSpPr>
            <a:grpSpLocks/>
          </p:cNvGrpSpPr>
          <p:nvPr/>
        </p:nvGrpSpPr>
        <p:grpSpPr bwMode="auto">
          <a:xfrm>
            <a:off x="6629400" y="4638221"/>
            <a:ext cx="1752600" cy="457200"/>
            <a:chOff x="2208" y="1680"/>
            <a:chExt cx="1104" cy="288"/>
          </a:xfrm>
        </p:grpSpPr>
        <p:sp>
          <p:nvSpPr>
            <p:cNvPr id="101"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2"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103"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4"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5"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6"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7" name="Group 149"/>
          <p:cNvGrpSpPr>
            <a:grpSpLocks/>
          </p:cNvGrpSpPr>
          <p:nvPr/>
        </p:nvGrpSpPr>
        <p:grpSpPr bwMode="auto">
          <a:xfrm>
            <a:off x="6629400" y="5171621"/>
            <a:ext cx="1752600" cy="457200"/>
            <a:chOff x="2208" y="2016"/>
            <a:chExt cx="1104" cy="288"/>
          </a:xfrm>
        </p:grpSpPr>
        <p:sp>
          <p:nvSpPr>
            <p:cNvPr id="108"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10"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1"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12" name="Group 150"/>
          <p:cNvGrpSpPr>
            <a:grpSpLocks/>
          </p:cNvGrpSpPr>
          <p:nvPr/>
        </p:nvGrpSpPr>
        <p:grpSpPr bwMode="auto">
          <a:xfrm>
            <a:off x="6629400" y="5705021"/>
            <a:ext cx="1752600" cy="457200"/>
            <a:chOff x="2208" y="2352"/>
            <a:chExt cx="1104" cy="288"/>
          </a:xfrm>
        </p:grpSpPr>
        <p:sp>
          <p:nvSpPr>
            <p:cNvPr id="113"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5"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6"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7" name="Group 151"/>
          <p:cNvGrpSpPr>
            <a:grpSpLocks/>
          </p:cNvGrpSpPr>
          <p:nvPr/>
        </p:nvGrpSpPr>
        <p:grpSpPr bwMode="auto">
          <a:xfrm>
            <a:off x="6629400" y="6238421"/>
            <a:ext cx="1752600" cy="457200"/>
            <a:chOff x="2208" y="2688"/>
            <a:chExt cx="1104" cy="288"/>
          </a:xfrm>
        </p:grpSpPr>
        <p:sp>
          <p:nvSpPr>
            <p:cNvPr id="118"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9" name="Rectangle 118"/>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20"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21"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22"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23"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24" name="Group 88"/>
          <p:cNvGrpSpPr>
            <a:grpSpLocks/>
          </p:cNvGrpSpPr>
          <p:nvPr/>
        </p:nvGrpSpPr>
        <p:grpSpPr bwMode="auto">
          <a:xfrm>
            <a:off x="7239001" y="4943022"/>
            <a:ext cx="690563" cy="384175"/>
            <a:chOff x="3195" y="2015"/>
            <a:chExt cx="435" cy="242"/>
          </a:xfrm>
        </p:grpSpPr>
        <p:sp>
          <p:nvSpPr>
            <p:cNvPr id="125"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6"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grpSp>
        <p:nvGrpSpPr>
          <p:cNvPr id="3" name="Group 2"/>
          <p:cNvGrpSpPr/>
          <p:nvPr/>
        </p:nvGrpSpPr>
        <p:grpSpPr>
          <a:xfrm rot="5400000">
            <a:off x="6124022" y="1171461"/>
            <a:ext cx="3043145" cy="2063255"/>
            <a:chOff x="2422369" y="1822876"/>
            <a:chExt cx="4359431" cy="2063323"/>
          </a:xfrm>
        </p:grpSpPr>
        <p:sp>
          <p:nvSpPr>
            <p:cNvPr id="127" name="Text Box 60"/>
            <p:cNvSpPr txBox="1">
              <a:spLocks noChangeArrowheads="1"/>
            </p:cNvSpPr>
            <p:nvPr/>
          </p:nvSpPr>
          <p:spPr bwMode="auto">
            <a:xfrm rot="16200000">
              <a:off x="1736782" y="2508463"/>
              <a:ext cx="2063323" cy="692150"/>
            </a:xfrm>
            <a:prstGeom prst="rect">
              <a:avLst/>
            </a:prstGeom>
            <a:solidFill>
              <a:srgbClr val="99CCFF"/>
            </a:solidFill>
            <a:ln w="9525">
              <a:solidFill>
                <a:schemeClr val="tx1"/>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b="1" dirty="0" smtClean="0">
                  <a:latin typeface="Arial" pitchFamily="34" charset="0"/>
                  <a:ea typeface="PMingLiU" pitchFamily="18" charset="-120"/>
                </a:rPr>
                <a:t>GPU (Device)</a:t>
              </a:r>
              <a:endParaRPr lang="en-US" altLang="zh-TW" sz="1400" b="1" dirty="0">
                <a:latin typeface="Arial" pitchFamily="34" charset="0"/>
                <a:ea typeface="PMingLiU" pitchFamily="18" charset="-120"/>
              </a:endParaRPr>
            </a:p>
          </p:txBody>
        </p:sp>
        <p:sp>
          <p:nvSpPr>
            <p:cNvPr id="128" name="Rectangle 36"/>
            <p:cNvSpPr>
              <a:spLocks noChangeArrowheads="1"/>
            </p:cNvSpPr>
            <p:nvPr/>
          </p:nvSpPr>
          <p:spPr bwMode="auto">
            <a:xfrm>
              <a:off x="3749559"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Scratchpad</a:t>
              </a:r>
              <a:endParaRPr lang="en-US" altLang="zh-TW" sz="1400" b="1" kern="0" dirty="0">
                <a:solidFill>
                  <a:schemeClr val="tx1"/>
                </a:solidFill>
                <a:ea typeface="PMingLiU" pitchFamily="18" charset="-120"/>
              </a:endParaRPr>
            </a:p>
          </p:txBody>
        </p:sp>
        <p:sp>
          <p:nvSpPr>
            <p:cNvPr id="129" name="Rectangle 36"/>
            <p:cNvSpPr>
              <a:spLocks noChangeArrowheads="1"/>
            </p:cNvSpPr>
            <p:nvPr/>
          </p:nvSpPr>
          <p:spPr bwMode="auto">
            <a:xfrm>
              <a:off x="4305857" y="1895239"/>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Registers and</a:t>
              </a:r>
            </a:p>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 Local Memory</a:t>
              </a:r>
              <a:endParaRPr lang="en-US" altLang="zh-TW" sz="1400" b="1" kern="0" dirty="0">
                <a:solidFill>
                  <a:schemeClr val="tx1"/>
                </a:solidFill>
                <a:ea typeface="PMingLiU" pitchFamily="18" charset="-120"/>
              </a:endParaRPr>
            </a:p>
          </p:txBody>
        </p:sp>
        <p:sp>
          <p:nvSpPr>
            <p:cNvPr id="130" name="Rectangle 129"/>
            <p:cNvSpPr>
              <a:spLocks noChangeArrowheads="1"/>
            </p:cNvSpPr>
            <p:nvPr/>
          </p:nvSpPr>
          <p:spPr bwMode="auto">
            <a:xfrm rot="16200000">
              <a:off x="5612768" y="2717166"/>
              <a:ext cx="2003651" cy="334413"/>
            </a:xfrm>
            <a:prstGeom prst="rect">
              <a:avLst/>
            </a:prstGeom>
            <a:solidFill>
              <a:srgbClr val="FF6600"/>
            </a:solidFill>
            <a:ln w="9525">
              <a:solidFill>
                <a:schemeClr val="tx1"/>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31" name="Left-Right Arrow 130"/>
            <p:cNvSpPr/>
            <p:nvPr/>
          </p:nvSpPr>
          <p:spPr bwMode="auto">
            <a:xfrm>
              <a:off x="4862155" y="2616937"/>
              <a:ext cx="1585232"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2" name="TextBox 131"/>
            <p:cNvSpPr txBox="1"/>
            <p:nvPr/>
          </p:nvSpPr>
          <p:spPr>
            <a:xfrm>
              <a:off x="4897396" y="2024628"/>
              <a:ext cx="1600200" cy="277008"/>
            </a:xfrm>
            <a:prstGeom prst="rect">
              <a:avLst/>
            </a:prstGeom>
            <a:noFill/>
          </p:spPr>
          <p:txBody>
            <a:bodyPr wrap="square" rtlCol="0">
              <a:spAutoFit/>
            </a:bodyPr>
            <a:lstStyle/>
            <a:p>
              <a:r>
                <a:rPr lang="en-US" sz="1200" b="1" smtClean="0"/>
                <a:t>Bottleneck!</a:t>
              </a:r>
              <a:endParaRPr lang="en-US" sz="1200" b="1"/>
            </a:p>
          </p:txBody>
        </p:sp>
        <p:sp>
          <p:nvSpPr>
            <p:cNvPr id="133" name="Left-Right Arrow 132"/>
            <p:cNvSpPr/>
            <p:nvPr/>
          </p:nvSpPr>
          <p:spPr bwMode="auto">
            <a:xfrm>
              <a:off x="3107767" y="2708127"/>
              <a:ext cx="663977" cy="424278"/>
            </a:xfrm>
            <a:prstGeom prst="leftRightArrow">
              <a:avLst/>
            </a:prstGeom>
            <a:solidFill>
              <a:srgbClr val="0099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35" name="Text Box 61"/>
            <p:cNvSpPr txBox="1">
              <a:spLocks noChangeArrowheads="1"/>
            </p:cNvSpPr>
            <p:nvPr/>
          </p:nvSpPr>
          <p:spPr bwMode="auto">
            <a:xfrm rot="16200000">
              <a:off x="2705758" y="34774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6" name="Text Box 61"/>
            <p:cNvSpPr txBox="1">
              <a:spLocks noChangeArrowheads="1"/>
            </p:cNvSpPr>
            <p:nvPr/>
          </p:nvSpPr>
          <p:spPr bwMode="auto">
            <a:xfrm rot="16200000">
              <a:off x="2705758" y="2952515"/>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7" name="Text Box 61"/>
            <p:cNvSpPr txBox="1">
              <a:spLocks noChangeArrowheads="1"/>
            </p:cNvSpPr>
            <p:nvPr/>
          </p:nvSpPr>
          <p:spPr bwMode="auto">
            <a:xfrm rot="16200000">
              <a:off x="2705759" y="2463959"/>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sp>
          <p:nvSpPr>
            <p:cNvPr id="138" name="Text Box 61"/>
            <p:cNvSpPr txBox="1">
              <a:spLocks noChangeArrowheads="1"/>
            </p:cNvSpPr>
            <p:nvPr/>
          </p:nvSpPr>
          <p:spPr bwMode="auto">
            <a:xfrm rot="16200000">
              <a:off x="2705759" y="1939037"/>
              <a:ext cx="514510" cy="303012"/>
            </a:xfrm>
            <a:prstGeom prst="rect">
              <a:avLst/>
            </a:prstGeom>
            <a:solidFill>
              <a:srgbClr val="FFCC00"/>
            </a:solidFill>
            <a:ln w="9525">
              <a:solidFill>
                <a:schemeClr val="tx1"/>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400" dirty="0" smtClean="0">
                  <a:solidFill>
                    <a:srgbClr val="003300"/>
                  </a:solidFill>
                  <a:latin typeface="Arial" pitchFamily="34" charset="0"/>
                  <a:ea typeface="PMingLiU" pitchFamily="18" charset="-120"/>
                </a:rPr>
                <a:t>SM</a:t>
              </a:r>
              <a:endParaRPr lang="zh-TW" altLang="en-US" sz="1400" dirty="0">
                <a:solidFill>
                  <a:srgbClr val="003300"/>
                </a:solidFill>
                <a:latin typeface="Arial" pitchFamily="34" charset="0"/>
                <a:ea typeface="PMingLiU" pitchFamily="18" charset="-120"/>
              </a:endParaRPr>
            </a:p>
          </p:txBody>
        </p:sp>
      </p:grpSp>
    </p:spTree>
    <p:extLst>
      <p:ext uri="{BB962C8B-B14F-4D97-AF65-F5344CB8AC3E}">
        <p14:creationId xmlns:p14="http://schemas.microsoft.com/office/powerpoint/2010/main" val="1493005156"/>
      </p:ext>
    </p:extLst>
  </p:cSld>
  <p:clrMapOvr>
    <a:masterClrMapping/>
  </p:clrMapOvr>
  <p:transition advTm="5399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63500"/>
            <a:ext cx="8153400" cy="1122359"/>
          </a:xfrm>
        </p:spPr>
        <p:txBody>
          <a:bodyPr/>
          <a:lstStyle/>
          <a:p>
            <a:pPr eaLnBrk="1" hangingPunct="1"/>
            <a:r>
              <a:rPr lang="en-US" sz="4000" dirty="0" smtClean="0"/>
              <a:t>Compute Concerns</a:t>
            </a:r>
            <a:br>
              <a:rPr lang="en-US" sz="4000" dirty="0" smtClean="0"/>
            </a:br>
            <a:endParaRPr lang="en-US" sz="4000" dirty="0" smtClean="0"/>
          </a:p>
        </p:txBody>
      </p:sp>
      <p:grpSp>
        <p:nvGrpSpPr>
          <p:cNvPr id="47" name="Group 53"/>
          <p:cNvGrpSpPr/>
          <p:nvPr/>
        </p:nvGrpSpPr>
        <p:grpSpPr>
          <a:xfrm>
            <a:off x="1447800" y="4005259"/>
            <a:ext cx="5181600" cy="1600200"/>
            <a:chOff x="1371600" y="3962400"/>
            <a:chExt cx="5181600" cy="1600200"/>
          </a:xfrm>
        </p:grpSpPr>
        <p:cxnSp>
          <p:nvCxnSpPr>
            <p:cNvPr id="48" name="Straight Connector 47"/>
            <p:cNvCxnSpPr/>
            <p:nvPr/>
          </p:nvCxnSpPr>
          <p:spPr>
            <a:xfrm>
              <a:off x="1371600" y="39624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371600" y="44958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371600" y="50292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1371600" y="5562600"/>
              <a:ext cx="5181600" cy="0"/>
            </a:xfrm>
            <a:prstGeom prst="line">
              <a:avLst/>
            </a:prstGeom>
            <a:ln w="19050">
              <a:solidFill>
                <a:schemeClr val="bg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52" name="Rectangle 3"/>
          <p:cNvSpPr>
            <a:spLocks noGrp="1" noChangeArrowheads="1"/>
          </p:cNvSpPr>
          <p:nvPr>
            <p:ph idx="1"/>
          </p:nvPr>
        </p:nvSpPr>
        <p:spPr>
          <a:xfrm>
            <a:off x="533400" y="1185859"/>
            <a:ext cx="8229600" cy="1828800"/>
          </a:xfrm>
        </p:spPr>
        <p:txBody>
          <a:bodyPr>
            <a:normAutofit lnSpcReduction="10000"/>
          </a:bodyPr>
          <a:lstStyle/>
          <a:p>
            <a:pPr eaLnBrk="1" hangingPunct="1">
              <a:defRPr/>
            </a:pPr>
            <a:r>
              <a:rPr lang="en-US" sz="2800" dirty="0"/>
              <a:t>Challenge:  How to handle branch operations when different threads in a warp follow a different path through program?</a:t>
            </a:r>
          </a:p>
          <a:p>
            <a:pPr eaLnBrk="1" hangingPunct="1">
              <a:defRPr/>
            </a:pPr>
            <a:r>
              <a:rPr lang="en-US" sz="2800" dirty="0"/>
              <a:t>Solution: Serialize different paths.</a:t>
            </a:r>
          </a:p>
        </p:txBody>
      </p:sp>
      <p:sp>
        <p:nvSpPr>
          <p:cNvPr id="54" name="Text Box 4"/>
          <p:cNvSpPr txBox="1">
            <a:spLocks noChangeArrowheads="1"/>
          </p:cNvSpPr>
          <p:nvPr/>
        </p:nvSpPr>
        <p:spPr bwMode="auto">
          <a:xfrm>
            <a:off x="1524000" y="3700459"/>
            <a:ext cx="4038600" cy="2446824"/>
          </a:xfrm>
          <a:prstGeom prst="rect">
            <a:avLst/>
          </a:prstGeom>
          <a:noFill/>
          <a:ln w="9525">
            <a:noFill/>
            <a:miter lim="800000"/>
            <a:headEnd/>
            <a:tailEnd/>
          </a:ln>
        </p:spPr>
        <p:txBody>
          <a:bodyPr wrap="square">
            <a:spAutoFit/>
          </a:bodyPr>
          <a:lstStyle/>
          <a:p>
            <a:pPr>
              <a:spcBef>
                <a:spcPct val="50000"/>
              </a:spcBef>
            </a:pPr>
            <a:r>
              <a:rPr lang="en-US" b="1" dirty="0">
                <a:solidFill>
                  <a:schemeClr val="tx1"/>
                </a:solidFill>
                <a:latin typeface="Courier New" pitchFamily="49" charset="0"/>
                <a:ea typeface="ＭＳ Ｐゴシック" pitchFamily="34" charset="-128"/>
              </a:rPr>
              <a:t>A: </a:t>
            </a:r>
            <a:r>
              <a:rPr lang="en-US" dirty="0">
                <a:solidFill>
                  <a:schemeClr val="tx1"/>
                </a:solidFill>
                <a:latin typeface="Courier New" pitchFamily="49" charset="0"/>
                <a:ea typeface="ＭＳ Ｐゴシック" pitchFamily="34" charset="-128"/>
              </a:rPr>
              <a:t>v = foo[</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a:t>
            </a:r>
          </a:p>
          <a:p>
            <a:pPr>
              <a:spcBef>
                <a:spcPct val="50000"/>
              </a:spcBef>
            </a:pPr>
            <a:r>
              <a:rPr lang="en-US" b="1" dirty="0">
                <a:solidFill>
                  <a:schemeClr val="tx1"/>
                </a:solidFill>
                <a:latin typeface="Courier New" pitchFamily="49" charset="0"/>
                <a:ea typeface="ＭＳ Ｐゴシック" pitchFamily="34" charset="-128"/>
              </a:rPr>
              <a:t>B: </a:t>
            </a:r>
            <a:r>
              <a:rPr lang="en-US" dirty="0">
                <a:solidFill>
                  <a:schemeClr val="tx1"/>
                </a:solidFill>
                <a:latin typeface="Courier New" pitchFamily="49" charset="0"/>
                <a:ea typeface="ＭＳ Ｐゴシック" pitchFamily="34" charset="-128"/>
              </a:rPr>
              <a:t>if (v &lt; 10) </a:t>
            </a:r>
          </a:p>
          <a:p>
            <a:pPr>
              <a:spcBef>
                <a:spcPct val="50000"/>
              </a:spcBef>
            </a:pPr>
            <a:r>
              <a:rPr lang="en-US" b="1" dirty="0">
                <a:solidFill>
                  <a:schemeClr val="tx1"/>
                </a:solidFill>
                <a:latin typeface="Courier New" pitchFamily="49" charset="0"/>
                <a:ea typeface="ＭＳ Ｐゴシック" pitchFamily="34" charset="-128"/>
              </a:rPr>
              <a:t>C:    </a:t>
            </a:r>
            <a:r>
              <a:rPr lang="en-US" dirty="0">
                <a:solidFill>
                  <a:schemeClr val="tx1"/>
                </a:solidFill>
                <a:latin typeface="Courier New" pitchFamily="49" charset="0"/>
                <a:ea typeface="ＭＳ Ｐゴシック" pitchFamily="34" charset="-128"/>
              </a:rPr>
              <a:t>v = 0;</a:t>
            </a:r>
          </a:p>
          <a:p>
            <a:pPr>
              <a:spcBef>
                <a:spcPct val="50000"/>
              </a:spcBef>
            </a:pPr>
            <a:r>
              <a:rPr lang="en-US" b="1" dirty="0">
                <a:solidFill>
                  <a:schemeClr val="tx1"/>
                </a:solidFill>
                <a:latin typeface="Courier New" pitchFamily="49" charset="0"/>
                <a:ea typeface="ＭＳ Ｐゴシック" pitchFamily="34" charset="-128"/>
              </a:rPr>
              <a:t>   </a:t>
            </a:r>
            <a:r>
              <a:rPr lang="en-US" dirty="0">
                <a:solidFill>
                  <a:schemeClr val="tx1"/>
                </a:solidFill>
                <a:latin typeface="Courier New" pitchFamily="49" charset="0"/>
                <a:ea typeface="ＭＳ Ｐゴシック" pitchFamily="34" charset="-128"/>
              </a:rPr>
              <a:t>else</a:t>
            </a:r>
          </a:p>
          <a:p>
            <a:pPr>
              <a:spcBef>
                <a:spcPct val="50000"/>
              </a:spcBef>
            </a:pPr>
            <a:r>
              <a:rPr lang="en-US" b="1" dirty="0">
                <a:solidFill>
                  <a:schemeClr val="tx1"/>
                </a:solidFill>
                <a:latin typeface="Courier New" pitchFamily="49" charset="0"/>
                <a:ea typeface="ＭＳ Ｐゴシック" pitchFamily="34" charset="-128"/>
              </a:rPr>
              <a:t>D:    </a:t>
            </a:r>
            <a:r>
              <a:rPr lang="en-US" dirty="0">
                <a:solidFill>
                  <a:schemeClr val="tx1"/>
                </a:solidFill>
                <a:latin typeface="Courier New" pitchFamily="49" charset="0"/>
                <a:ea typeface="ＭＳ Ｐゴシック" pitchFamily="34" charset="-128"/>
              </a:rPr>
              <a:t>v = 10;</a:t>
            </a:r>
          </a:p>
          <a:p>
            <a:pPr>
              <a:spcBef>
                <a:spcPct val="50000"/>
              </a:spcBef>
            </a:pPr>
            <a:r>
              <a:rPr lang="en-US" b="1" dirty="0">
                <a:solidFill>
                  <a:schemeClr val="tx1"/>
                </a:solidFill>
                <a:latin typeface="Courier New" pitchFamily="49" charset="0"/>
                <a:ea typeface="ＭＳ Ｐゴシック" pitchFamily="34" charset="-128"/>
              </a:rPr>
              <a:t>E: </a:t>
            </a:r>
            <a:r>
              <a:rPr lang="en-US" dirty="0">
                <a:solidFill>
                  <a:schemeClr val="tx1"/>
                </a:solidFill>
                <a:latin typeface="Courier New" pitchFamily="49" charset="0"/>
                <a:ea typeface="ＭＳ Ｐゴシック" pitchFamily="34" charset="-128"/>
              </a:rPr>
              <a:t>w = bar[</a:t>
            </a:r>
            <a:r>
              <a:rPr lang="en-US" dirty="0" err="1">
                <a:solidFill>
                  <a:schemeClr val="tx1"/>
                </a:solidFill>
                <a:latin typeface="Courier New" pitchFamily="49" charset="0"/>
                <a:ea typeface="ＭＳ Ｐゴシック" pitchFamily="34" charset="-128"/>
              </a:rPr>
              <a:t>threadIdx.x</a:t>
            </a:r>
            <a:r>
              <a:rPr lang="en-US" dirty="0">
                <a:solidFill>
                  <a:schemeClr val="tx1"/>
                </a:solidFill>
                <a:latin typeface="Courier New" pitchFamily="49" charset="0"/>
                <a:ea typeface="ＭＳ Ｐゴシック" pitchFamily="34" charset="-128"/>
              </a:rPr>
              <a:t>]+v;</a:t>
            </a:r>
          </a:p>
        </p:txBody>
      </p:sp>
      <p:sp>
        <p:nvSpPr>
          <p:cNvPr id="55" name="Line 76"/>
          <p:cNvSpPr>
            <a:spLocks noChangeShapeType="1"/>
          </p:cNvSpPr>
          <p:nvPr/>
        </p:nvSpPr>
        <p:spPr bwMode="auto">
          <a:xfrm>
            <a:off x="8380412" y="3471859"/>
            <a:ext cx="0" cy="2819400"/>
          </a:xfrm>
          <a:prstGeom prst="line">
            <a:avLst/>
          </a:prstGeom>
          <a:noFill/>
          <a:ln w="76200">
            <a:solidFill>
              <a:schemeClr val="tx1"/>
            </a:solidFill>
            <a:round/>
            <a:headEnd/>
            <a:tailEnd type="triangle" w="sm" len="lg"/>
          </a:ln>
        </p:spPr>
        <p:txBody>
          <a:bodyPr/>
          <a:lstStyle/>
          <a:p>
            <a:endParaRPr lang="en-CA"/>
          </a:p>
        </p:txBody>
      </p:sp>
      <p:sp>
        <p:nvSpPr>
          <p:cNvPr id="56" name="Text Box 83"/>
          <p:cNvSpPr txBox="1">
            <a:spLocks noChangeArrowheads="1"/>
          </p:cNvSpPr>
          <p:nvPr/>
        </p:nvSpPr>
        <p:spPr bwMode="auto">
          <a:xfrm>
            <a:off x="8377536" y="4538659"/>
            <a:ext cx="461665" cy="596766"/>
          </a:xfrm>
          <a:prstGeom prst="rect">
            <a:avLst/>
          </a:prstGeom>
          <a:noFill/>
          <a:ln w="9525">
            <a:noFill/>
            <a:miter lim="800000"/>
            <a:headEnd/>
            <a:tailEnd/>
          </a:ln>
        </p:spPr>
        <p:txBody>
          <a:bodyPr vert="eaVert" wrap="none">
            <a:spAutoFit/>
          </a:bodyPr>
          <a:lstStyle/>
          <a:p>
            <a:r>
              <a:rPr lang="en-US">
                <a:ea typeface="ＭＳ Ｐゴシック" pitchFamily="34" charset="-128"/>
              </a:rPr>
              <a:t>Time</a:t>
            </a:r>
          </a:p>
        </p:txBody>
      </p:sp>
      <p:grpSp>
        <p:nvGrpSpPr>
          <p:cNvPr id="61" name="Group 147"/>
          <p:cNvGrpSpPr>
            <a:grpSpLocks/>
          </p:cNvGrpSpPr>
          <p:nvPr/>
        </p:nvGrpSpPr>
        <p:grpSpPr bwMode="auto">
          <a:xfrm>
            <a:off x="6399212" y="3548059"/>
            <a:ext cx="1752600" cy="457200"/>
            <a:chOff x="2208" y="1392"/>
            <a:chExt cx="1104" cy="288"/>
          </a:xfrm>
        </p:grpSpPr>
        <p:sp>
          <p:nvSpPr>
            <p:cNvPr id="65" name="Rectangle 27"/>
            <p:cNvSpPr>
              <a:spLocks noChangeArrowheads="1"/>
            </p:cNvSpPr>
            <p:nvPr/>
          </p:nvSpPr>
          <p:spPr bwMode="auto">
            <a:xfrm>
              <a:off x="2448" y="139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70" name="Rectangle 93"/>
            <p:cNvSpPr>
              <a:spLocks noChangeArrowheads="1"/>
            </p:cNvSpPr>
            <p:nvPr/>
          </p:nvSpPr>
          <p:spPr bwMode="auto">
            <a:xfrm>
              <a:off x="2208" y="139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A</a:t>
              </a:r>
            </a:p>
          </p:txBody>
        </p:sp>
        <p:sp>
          <p:nvSpPr>
            <p:cNvPr id="75" name="Rectangle 126"/>
            <p:cNvSpPr>
              <a:spLocks noChangeArrowheads="1"/>
            </p:cNvSpPr>
            <p:nvPr/>
          </p:nvSpPr>
          <p:spPr bwMode="auto">
            <a:xfrm>
              <a:off x="2496"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80" name="Rectangle 127"/>
            <p:cNvSpPr>
              <a:spLocks noChangeArrowheads="1"/>
            </p:cNvSpPr>
            <p:nvPr/>
          </p:nvSpPr>
          <p:spPr bwMode="auto">
            <a:xfrm>
              <a:off x="2688"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85" name="Rectangle 128"/>
            <p:cNvSpPr>
              <a:spLocks noChangeArrowheads="1"/>
            </p:cNvSpPr>
            <p:nvPr/>
          </p:nvSpPr>
          <p:spPr bwMode="auto">
            <a:xfrm>
              <a:off x="2880"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86" name="Rectangle 129"/>
            <p:cNvSpPr>
              <a:spLocks noChangeArrowheads="1"/>
            </p:cNvSpPr>
            <p:nvPr/>
          </p:nvSpPr>
          <p:spPr bwMode="auto">
            <a:xfrm>
              <a:off x="3072" y="144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91" name="Group 148"/>
          <p:cNvGrpSpPr>
            <a:grpSpLocks/>
          </p:cNvGrpSpPr>
          <p:nvPr/>
        </p:nvGrpSpPr>
        <p:grpSpPr bwMode="auto">
          <a:xfrm>
            <a:off x="6399212" y="4081459"/>
            <a:ext cx="1752600" cy="457200"/>
            <a:chOff x="2208" y="1680"/>
            <a:chExt cx="1104" cy="288"/>
          </a:xfrm>
        </p:grpSpPr>
        <p:sp>
          <p:nvSpPr>
            <p:cNvPr id="96" name="Rectangle 37"/>
            <p:cNvSpPr>
              <a:spLocks noChangeArrowheads="1"/>
            </p:cNvSpPr>
            <p:nvPr/>
          </p:nvSpPr>
          <p:spPr bwMode="auto">
            <a:xfrm>
              <a:off x="2448" y="1680"/>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97" name="Rectangle 94"/>
            <p:cNvSpPr>
              <a:spLocks noChangeArrowheads="1"/>
            </p:cNvSpPr>
            <p:nvPr/>
          </p:nvSpPr>
          <p:spPr bwMode="auto">
            <a:xfrm>
              <a:off x="2208" y="1680"/>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B</a:t>
              </a:r>
            </a:p>
          </p:txBody>
        </p:sp>
        <p:sp>
          <p:nvSpPr>
            <p:cNvPr id="98" name="Rectangle 130"/>
            <p:cNvSpPr>
              <a:spLocks noChangeArrowheads="1"/>
            </p:cNvSpPr>
            <p:nvPr/>
          </p:nvSpPr>
          <p:spPr bwMode="auto">
            <a:xfrm>
              <a:off x="2496"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99" name="Rectangle 131"/>
            <p:cNvSpPr>
              <a:spLocks noChangeArrowheads="1"/>
            </p:cNvSpPr>
            <p:nvPr/>
          </p:nvSpPr>
          <p:spPr bwMode="auto">
            <a:xfrm>
              <a:off x="2688"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00" name="Rectangle 132"/>
            <p:cNvSpPr>
              <a:spLocks noChangeArrowheads="1"/>
            </p:cNvSpPr>
            <p:nvPr/>
          </p:nvSpPr>
          <p:spPr bwMode="auto">
            <a:xfrm>
              <a:off x="2880"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01" name="Rectangle 133"/>
            <p:cNvSpPr>
              <a:spLocks noChangeArrowheads="1"/>
            </p:cNvSpPr>
            <p:nvPr/>
          </p:nvSpPr>
          <p:spPr bwMode="auto">
            <a:xfrm>
              <a:off x="3072" y="1728"/>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02" name="Group 149"/>
          <p:cNvGrpSpPr>
            <a:grpSpLocks/>
          </p:cNvGrpSpPr>
          <p:nvPr/>
        </p:nvGrpSpPr>
        <p:grpSpPr bwMode="auto">
          <a:xfrm>
            <a:off x="6399212" y="4614859"/>
            <a:ext cx="1752600" cy="457200"/>
            <a:chOff x="2208" y="2016"/>
            <a:chExt cx="1104" cy="288"/>
          </a:xfrm>
        </p:grpSpPr>
        <p:sp>
          <p:nvSpPr>
            <p:cNvPr id="103" name="Rectangle 47"/>
            <p:cNvSpPr>
              <a:spLocks noChangeArrowheads="1"/>
            </p:cNvSpPr>
            <p:nvPr/>
          </p:nvSpPr>
          <p:spPr bwMode="auto">
            <a:xfrm>
              <a:off x="2448" y="2016"/>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4" name="Rectangle 80"/>
            <p:cNvSpPr>
              <a:spLocks noChangeArrowheads="1"/>
            </p:cNvSpPr>
            <p:nvPr/>
          </p:nvSpPr>
          <p:spPr bwMode="auto">
            <a:xfrm>
              <a:off x="2208" y="2016"/>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C</a:t>
              </a:r>
            </a:p>
          </p:txBody>
        </p:sp>
        <p:sp>
          <p:nvSpPr>
            <p:cNvPr id="105" name="Rectangle 134"/>
            <p:cNvSpPr>
              <a:spLocks noChangeArrowheads="1"/>
            </p:cNvSpPr>
            <p:nvPr/>
          </p:nvSpPr>
          <p:spPr bwMode="auto">
            <a:xfrm>
              <a:off x="2496"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06" name="Rectangle 135"/>
            <p:cNvSpPr>
              <a:spLocks noChangeArrowheads="1"/>
            </p:cNvSpPr>
            <p:nvPr/>
          </p:nvSpPr>
          <p:spPr bwMode="auto">
            <a:xfrm>
              <a:off x="2688" y="2064"/>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grpSp>
      <p:grpSp>
        <p:nvGrpSpPr>
          <p:cNvPr id="107" name="Group 150"/>
          <p:cNvGrpSpPr>
            <a:grpSpLocks/>
          </p:cNvGrpSpPr>
          <p:nvPr/>
        </p:nvGrpSpPr>
        <p:grpSpPr bwMode="auto">
          <a:xfrm>
            <a:off x="6399212" y="5148259"/>
            <a:ext cx="1752600" cy="457200"/>
            <a:chOff x="2208" y="2352"/>
            <a:chExt cx="1104" cy="288"/>
          </a:xfrm>
        </p:grpSpPr>
        <p:sp>
          <p:nvSpPr>
            <p:cNvPr id="108" name="Rectangle 57"/>
            <p:cNvSpPr>
              <a:spLocks noChangeArrowheads="1"/>
            </p:cNvSpPr>
            <p:nvPr/>
          </p:nvSpPr>
          <p:spPr bwMode="auto">
            <a:xfrm>
              <a:off x="2448" y="2352"/>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09" name="Rectangle 81"/>
            <p:cNvSpPr>
              <a:spLocks noChangeArrowheads="1"/>
            </p:cNvSpPr>
            <p:nvPr/>
          </p:nvSpPr>
          <p:spPr bwMode="auto">
            <a:xfrm>
              <a:off x="2208" y="2352"/>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D</a:t>
              </a:r>
            </a:p>
          </p:txBody>
        </p:sp>
        <p:sp>
          <p:nvSpPr>
            <p:cNvPr id="110" name="Rectangle 140"/>
            <p:cNvSpPr>
              <a:spLocks noChangeArrowheads="1"/>
            </p:cNvSpPr>
            <p:nvPr/>
          </p:nvSpPr>
          <p:spPr bwMode="auto">
            <a:xfrm>
              <a:off x="2880"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1" name="Rectangle 141"/>
            <p:cNvSpPr>
              <a:spLocks noChangeArrowheads="1"/>
            </p:cNvSpPr>
            <p:nvPr/>
          </p:nvSpPr>
          <p:spPr bwMode="auto">
            <a:xfrm>
              <a:off x="3072" y="2400"/>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2" name="Group 151"/>
          <p:cNvGrpSpPr>
            <a:grpSpLocks/>
          </p:cNvGrpSpPr>
          <p:nvPr/>
        </p:nvGrpSpPr>
        <p:grpSpPr bwMode="auto">
          <a:xfrm>
            <a:off x="6399212" y="5681659"/>
            <a:ext cx="1752600" cy="457200"/>
            <a:chOff x="2208" y="2688"/>
            <a:chExt cx="1104" cy="288"/>
          </a:xfrm>
        </p:grpSpPr>
        <p:sp>
          <p:nvSpPr>
            <p:cNvPr id="113" name="Rectangle 67"/>
            <p:cNvSpPr>
              <a:spLocks noChangeArrowheads="1"/>
            </p:cNvSpPr>
            <p:nvPr/>
          </p:nvSpPr>
          <p:spPr bwMode="auto">
            <a:xfrm>
              <a:off x="2448" y="2688"/>
              <a:ext cx="864" cy="288"/>
            </a:xfrm>
            <a:prstGeom prst="rect">
              <a:avLst/>
            </a:prstGeom>
            <a:noFill/>
            <a:ln w="9525">
              <a:solidFill>
                <a:schemeClr val="tx1"/>
              </a:solidFill>
              <a:miter lim="800000"/>
              <a:headEnd/>
              <a:tailEnd/>
            </a:ln>
          </p:spPr>
          <p:txBody>
            <a:bodyPr wrap="none" anchor="ctr"/>
            <a:lstStyle/>
            <a:p>
              <a:endParaRPr lang="en-CA">
                <a:ea typeface="ＭＳ Ｐゴシック" pitchFamily="34" charset="-128"/>
              </a:endParaRPr>
            </a:p>
          </p:txBody>
        </p:sp>
        <p:sp>
          <p:nvSpPr>
            <p:cNvPr id="114" name="Rectangle 82"/>
            <p:cNvSpPr>
              <a:spLocks noChangeArrowheads="1"/>
            </p:cNvSpPr>
            <p:nvPr/>
          </p:nvSpPr>
          <p:spPr bwMode="auto">
            <a:xfrm>
              <a:off x="2208" y="2688"/>
              <a:ext cx="240" cy="288"/>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ea typeface="ＭＳ Ｐゴシック" pitchFamily="34" charset="-128"/>
                </a:rPr>
                <a:t>E</a:t>
              </a:r>
            </a:p>
          </p:txBody>
        </p:sp>
        <p:sp>
          <p:nvSpPr>
            <p:cNvPr id="115" name="Rectangle 142"/>
            <p:cNvSpPr>
              <a:spLocks noChangeArrowheads="1"/>
            </p:cNvSpPr>
            <p:nvPr/>
          </p:nvSpPr>
          <p:spPr bwMode="auto">
            <a:xfrm>
              <a:off x="2496"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T1</a:t>
              </a:r>
            </a:p>
          </p:txBody>
        </p:sp>
        <p:sp>
          <p:nvSpPr>
            <p:cNvPr id="116" name="Rectangle 143"/>
            <p:cNvSpPr>
              <a:spLocks noChangeArrowheads="1"/>
            </p:cNvSpPr>
            <p:nvPr/>
          </p:nvSpPr>
          <p:spPr bwMode="auto">
            <a:xfrm>
              <a:off x="2688"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T2</a:t>
              </a:r>
            </a:p>
          </p:txBody>
        </p:sp>
        <p:sp>
          <p:nvSpPr>
            <p:cNvPr id="117" name="Rectangle 144"/>
            <p:cNvSpPr>
              <a:spLocks noChangeArrowheads="1"/>
            </p:cNvSpPr>
            <p:nvPr/>
          </p:nvSpPr>
          <p:spPr bwMode="auto">
            <a:xfrm>
              <a:off x="2880"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T3</a:t>
              </a:r>
            </a:p>
          </p:txBody>
        </p:sp>
        <p:sp>
          <p:nvSpPr>
            <p:cNvPr id="118" name="Rectangle 145"/>
            <p:cNvSpPr>
              <a:spLocks noChangeArrowheads="1"/>
            </p:cNvSpPr>
            <p:nvPr/>
          </p:nvSpPr>
          <p:spPr bwMode="auto">
            <a:xfrm>
              <a:off x="3072" y="2736"/>
              <a:ext cx="192" cy="192"/>
            </a:xfrm>
            <a:prstGeom prst="rect">
              <a:avLst/>
            </a:prstGeom>
            <a:solidFill>
              <a:schemeClr val="accent2"/>
            </a:solidFill>
            <a:ln w="9525">
              <a:solidFill>
                <a:schemeClr val="bg1"/>
              </a:solidFill>
              <a:miter lim="800000"/>
              <a:headEnd/>
              <a:tailEnd/>
            </a:ln>
          </p:spPr>
          <p:txBody>
            <a:bodyPr wrap="none" anchor="ctr"/>
            <a:lstStyle/>
            <a:p>
              <a:pPr algn="ctr"/>
              <a:r>
                <a:rPr lang="en-US" b="1">
                  <a:solidFill>
                    <a:schemeClr val="bg1"/>
                  </a:solidFill>
                  <a:ea typeface="ＭＳ Ｐゴシック" pitchFamily="34" charset="-128"/>
                </a:rPr>
                <a:t>T4</a:t>
              </a:r>
            </a:p>
          </p:txBody>
        </p:sp>
      </p:grpSp>
      <p:grpSp>
        <p:nvGrpSpPr>
          <p:cNvPr id="119" name="Group 88"/>
          <p:cNvGrpSpPr>
            <a:grpSpLocks/>
          </p:cNvGrpSpPr>
          <p:nvPr/>
        </p:nvGrpSpPr>
        <p:grpSpPr bwMode="auto">
          <a:xfrm>
            <a:off x="7008813" y="4386260"/>
            <a:ext cx="690563" cy="384175"/>
            <a:chOff x="3195" y="2015"/>
            <a:chExt cx="435" cy="242"/>
          </a:xfrm>
        </p:grpSpPr>
        <p:sp>
          <p:nvSpPr>
            <p:cNvPr id="120" name="AutoShape 89"/>
            <p:cNvSpPr>
              <a:spLocks noChangeArrowheads="1"/>
            </p:cNvSpPr>
            <p:nvPr/>
          </p:nvSpPr>
          <p:spPr bwMode="auto">
            <a:xfrm>
              <a:off x="3195" y="2015"/>
              <a:ext cx="435" cy="242"/>
            </a:xfrm>
            <a:prstGeom prst="irregularSeal1">
              <a:avLst/>
            </a:prstGeom>
            <a:solidFill>
              <a:srgbClr val="FF3300"/>
            </a:solidFill>
            <a:ln w="9525">
              <a:solidFill>
                <a:schemeClr val="tx1"/>
              </a:solidFill>
              <a:miter lim="800000"/>
              <a:headEnd/>
              <a:tailEnd/>
            </a:ln>
          </p:spPr>
          <p:txBody>
            <a:bodyPr wrap="none" anchor="ctr"/>
            <a:lstStyle/>
            <a:p>
              <a:endParaRPr lang="en-CA">
                <a:ea typeface="ＭＳ Ｐゴシック" pitchFamily="34" charset="-128"/>
              </a:endParaRPr>
            </a:p>
          </p:txBody>
        </p:sp>
        <p:sp>
          <p:nvSpPr>
            <p:cNvPr id="121" name="AutoShape 90"/>
            <p:cNvSpPr>
              <a:spLocks noChangeArrowheads="1"/>
            </p:cNvSpPr>
            <p:nvPr/>
          </p:nvSpPr>
          <p:spPr bwMode="auto">
            <a:xfrm>
              <a:off x="3267" y="2087"/>
              <a:ext cx="290" cy="97"/>
            </a:xfrm>
            <a:prstGeom prst="irregularSeal1">
              <a:avLst/>
            </a:prstGeom>
            <a:solidFill>
              <a:srgbClr val="FFFF00"/>
            </a:solidFill>
            <a:ln w="9525">
              <a:solidFill>
                <a:schemeClr val="tx1"/>
              </a:solidFill>
              <a:miter lim="800000"/>
              <a:headEnd/>
              <a:tailEnd/>
            </a:ln>
          </p:spPr>
          <p:txBody>
            <a:bodyPr wrap="none" anchor="ctr"/>
            <a:lstStyle/>
            <a:p>
              <a:endParaRPr lang="en-CA">
                <a:ea typeface="ＭＳ Ｐゴシック" pitchFamily="34" charset="-128"/>
              </a:endParaRPr>
            </a:p>
          </p:txBody>
        </p:sp>
      </p:grpSp>
      <p:sp>
        <p:nvSpPr>
          <p:cNvPr id="122" name="Text Box 86"/>
          <p:cNvSpPr txBox="1">
            <a:spLocks noChangeArrowheads="1"/>
          </p:cNvSpPr>
          <p:nvPr/>
        </p:nvSpPr>
        <p:spPr bwMode="auto">
          <a:xfrm>
            <a:off x="1447801" y="3243259"/>
            <a:ext cx="2941831" cy="369332"/>
          </a:xfrm>
          <a:prstGeom prst="rect">
            <a:avLst/>
          </a:prstGeom>
          <a:noFill/>
          <a:ln w="9525">
            <a:noFill/>
            <a:miter lim="800000"/>
            <a:headEnd/>
            <a:tailEnd/>
          </a:ln>
        </p:spPr>
        <p:txBody>
          <a:bodyPr wrap="none">
            <a:spAutoFit/>
          </a:bodyPr>
          <a:lstStyle/>
          <a:p>
            <a:r>
              <a:rPr lang="en-US" dirty="0" err="1">
                <a:solidFill>
                  <a:schemeClr val="tx1"/>
                </a:solidFill>
                <a:latin typeface="Courier New" pitchFamily="49" charset="0"/>
                <a:ea typeface="ＭＳ Ｐゴシック" pitchFamily="34" charset="-128"/>
              </a:rPr>
              <a:t>foo</a:t>
            </a:r>
            <a:r>
              <a:rPr lang="en-US" dirty="0">
                <a:solidFill>
                  <a:schemeClr val="tx1"/>
                </a:solidFill>
                <a:latin typeface="Courier New" pitchFamily="49" charset="0"/>
                <a:ea typeface="ＭＳ Ｐゴシック" pitchFamily="34" charset="-128"/>
              </a:rPr>
              <a:t>[] = {4,8,12,16};</a:t>
            </a:r>
          </a:p>
        </p:txBody>
      </p:sp>
    </p:spTree>
    <p:extLst>
      <p:ext uri="{BB962C8B-B14F-4D97-AF65-F5344CB8AC3E}">
        <p14:creationId xmlns:p14="http://schemas.microsoft.com/office/powerpoint/2010/main" val="189498419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228600" y="228600"/>
            <a:ext cx="6235065" cy="350384"/>
          </a:xfrm>
        </p:spPr>
        <p:txBody>
          <a:bodyPr>
            <a:noAutofit/>
          </a:bodyPr>
          <a:lstStyle/>
          <a:p>
            <a:pPr algn="l" eaLnBrk="1" hangingPunct="1"/>
            <a:r>
              <a:rPr lang="en-US" sz="2400" dirty="0">
                <a:solidFill>
                  <a:schemeClr val="accent2"/>
                </a:solidFill>
              </a:rPr>
              <a:t>Control Divergence</a:t>
            </a:r>
          </a:p>
        </p:txBody>
      </p:sp>
      <p:sp>
        <p:nvSpPr>
          <p:cNvPr id="44034" name="Rectangle 3"/>
          <p:cNvSpPr>
            <a:spLocks noGrp="1" noChangeArrowheads="1"/>
          </p:cNvSpPr>
          <p:nvPr>
            <p:ph idx="1"/>
          </p:nvPr>
        </p:nvSpPr>
        <p:spPr/>
        <p:txBody>
          <a:bodyPr>
            <a:noAutofit/>
          </a:bodyPr>
          <a:lstStyle/>
          <a:p>
            <a:pPr>
              <a:lnSpc>
                <a:spcPct val="80000"/>
              </a:lnSpc>
            </a:pPr>
            <a:r>
              <a:rPr lang="en-US" sz="2800" dirty="0">
                <a:solidFill>
                  <a:schemeClr val="accent2"/>
                </a:solidFill>
              </a:rPr>
              <a:t>Control divergence occurs when threads in a warp take different control flow paths by making different control decisions </a:t>
            </a:r>
          </a:p>
          <a:p>
            <a:pPr lvl="1">
              <a:lnSpc>
                <a:spcPct val="80000"/>
              </a:lnSpc>
            </a:pPr>
            <a:r>
              <a:rPr lang="en-US" sz="1800" dirty="0"/>
              <a:t>Some take the then-path and others take the else-path of an if-statement</a:t>
            </a:r>
          </a:p>
          <a:p>
            <a:pPr lvl="1">
              <a:lnSpc>
                <a:spcPct val="80000"/>
              </a:lnSpc>
            </a:pPr>
            <a:r>
              <a:rPr lang="en-US" sz="1800" dirty="0"/>
              <a:t>Some threads take different number of loop iterations than others</a:t>
            </a:r>
          </a:p>
          <a:p>
            <a:pPr lvl="1">
              <a:lnSpc>
                <a:spcPct val="80000"/>
              </a:lnSpc>
            </a:pPr>
            <a:endParaRPr lang="en-US" sz="1800" dirty="0"/>
          </a:p>
          <a:p>
            <a:pPr lvl="1">
              <a:lnSpc>
                <a:spcPct val="80000"/>
              </a:lnSpc>
            </a:pPr>
            <a:endParaRPr lang="en-US" sz="1800" dirty="0">
              <a:solidFill>
                <a:schemeClr val="bg2"/>
              </a:solidFill>
            </a:endParaRPr>
          </a:p>
          <a:p>
            <a:pPr>
              <a:lnSpc>
                <a:spcPct val="80000"/>
              </a:lnSpc>
            </a:pPr>
            <a:r>
              <a:rPr lang="en-US" sz="2800" dirty="0">
                <a:solidFill>
                  <a:schemeClr val="accent2"/>
                </a:solidFill>
              </a:rPr>
              <a:t>The execution of threads taking different paths are serialized in current GPUs</a:t>
            </a:r>
          </a:p>
          <a:p>
            <a:pPr lvl="1">
              <a:lnSpc>
                <a:spcPct val="80000"/>
              </a:lnSpc>
            </a:pPr>
            <a:r>
              <a:rPr lang="en-US" sz="1800" dirty="0"/>
              <a:t>The control paths taken by the threads in a warp are traversed one at a time until there is no more.</a:t>
            </a:r>
          </a:p>
          <a:p>
            <a:pPr lvl="1">
              <a:lnSpc>
                <a:spcPct val="80000"/>
              </a:lnSpc>
            </a:pPr>
            <a:r>
              <a:rPr lang="en-US" sz="1800" dirty="0"/>
              <a:t>During the execution of each path, all threads taking that path will be executed in parallel</a:t>
            </a:r>
          </a:p>
          <a:p>
            <a:pPr lvl="1">
              <a:lnSpc>
                <a:spcPct val="80000"/>
              </a:lnSpc>
            </a:pPr>
            <a:r>
              <a:rPr lang="en-US" sz="1800" dirty="0"/>
              <a:t>The number of different paths can be large when considering nested control flow statements</a:t>
            </a:r>
          </a:p>
          <a:p>
            <a:pPr lvl="1">
              <a:lnSpc>
                <a:spcPct val="80000"/>
              </a:lnSpc>
            </a:pPr>
            <a:endParaRPr lang="en-US" sz="2400" dirty="0"/>
          </a:p>
        </p:txBody>
      </p:sp>
    </p:spTree>
    <p:extLst>
      <p:ext uri="{BB962C8B-B14F-4D97-AF65-F5344CB8AC3E}">
        <p14:creationId xmlns:p14="http://schemas.microsoft.com/office/powerpoint/2010/main" val="673199294"/>
      </p:ext>
    </p:extLst>
  </p:cSld>
  <p:clrMapOvr>
    <a:masterClrMapping/>
  </p:clrMapOvr>
  <p:transition advTm="8828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4">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034">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034">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0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a:xfrm>
            <a:off x="63280" y="144079"/>
            <a:ext cx="8915400" cy="467179"/>
          </a:xfrm>
        </p:spPr>
        <p:txBody>
          <a:bodyPr>
            <a:noAutofit/>
          </a:bodyPr>
          <a:lstStyle/>
          <a:p>
            <a:pPr algn="l" eaLnBrk="1" hangingPunct="1"/>
            <a:r>
              <a:rPr lang="en-US" sz="2667" dirty="0" smtClean="0">
                <a:solidFill>
                  <a:schemeClr val="accent2"/>
                </a:solidFill>
              </a:rPr>
              <a:t>I) Alleviating the Memory Bottlenecks</a:t>
            </a:r>
            <a:endParaRPr lang="en-US" sz="2667" dirty="0">
              <a:solidFill>
                <a:schemeClr val="accent2"/>
              </a:solidFill>
            </a:endParaRPr>
          </a:p>
        </p:txBody>
      </p:sp>
      <p:sp>
        <p:nvSpPr>
          <p:cNvPr id="181" name="Text Box 60"/>
          <p:cNvSpPr txBox="1">
            <a:spLocks noChangeArrowheads="1"/>
          </p:cNvSpPr>
          <p:nvPr/>
        </p:nvSpPr>
        <p:spPr bwMode="auto">
          <a:xfrm rot="16200000">
            <a:off x="1383530" y="2847369"/>
            <a:ext cx="2063323" cy="692150"/>
          </a:xfrm>
          <a:prstGeom prst="rect">
            <a:avLst/>
          </a:prstGeom>
          <a:solidFill>
            <a:srgbClr val="99CCFF"/>
          </a:solidFill>
          <a:ln w="9525">
            <a:solidFill>
              <a:srgbClr val="969696"/>
            </a:solidFill>
            <a:miter lim="800000"/>
            <a:headEnd/>
            <a:tailEnd/>
          </a:ln>
        </p:spPr>
        <p:txBody>
          <a:bodyPr/>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600" b="1" dirty="0" smtClean="0">
                <a:latin typeface="Arial" pitchFamily="34" charset="0"/>
                <a:ea typeface="PMingLiU" pitchFamily="18" charset="-120"/>
              </a:rPr>
              <a:t>GPU (Device)</a:t>
            </a:r>
            <a:endParaRPr lang="en-US" altLang="zh-TW" sz="1600" b="1" dirty="0">
              <a:latin typeface="Arial" pitchFamily="34" charset="0"/>
              <a:ea typeface="PMingLiU" pitchFamily="18" charset="-120"/>
            </a:endParaRPr>
          </a:p>
        </p:txBody>
      </p:sp>
      <p:sp>
        <p:nvSpPr>
          <p:cNvPr id="186" name="Rectangle 36"/>
          <p:cNvSpPr>
            <a:spLocks noChangeArrowheads="1"/>
          </p:cNvSpPr>
          <p:nvPr/>
        </p:nvSpPr>
        <p:spPr bwMode="auto">
          <a:xfrm>
            <a:off x="2732940" y="3710594"/>
            <a:ext cx="556298" cy="524924"/>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187" name="Rectangle 36"/>
          <p:cNvSpPr>
            <a:spLocks noChangeArrowheads="1"/>
          </p:cNvSpPr>
          <p:nvPr/>
        </p:nvSpPr>
        <p:spPr bwMode="auto">
          <a:xfrm>
            <a:off x="4262070" y="2249693"/>
            <a:ext cx="556298" cy="199096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smtClean="0">
                <a:solidFill>
                  <a:schemeClr val="tx1"/>
                </a:solidFill>
                <a:ea typeface="PMingLiU" pitchFamily="18" charset="-120"/>
              </a:rPr>
              <a:t>L2 Cache</a:t>
            </a:r>
            <a:endParaRPr lang="en-US" altLang="zh-TW" sz="1400" b="1" kern="0" dirty="0">
              <a:solidFill>
                <a:schemeClr val="tx1"/>
              </a:solidFill>
              <a:ea typeface="PMingLiU" pitchFamily="18" charset="-120"/>
            </a:endParaRPr>
          </a:p>
        </p:txBody>
      </p:sp>
      <p:sp>
        <p:nvSpPr>
          <p:cNvPr id="189" name="Rectangle 188"/>
          <p:cNvSpPr>
            <a:spLocks noChangeArrowheads="1"/>
          </p:cNvSpPr>
          <p:nvPr/>
        </p:nvSpPr>
        <p:spPr bwMode="auto">
          <a:xfrm rot="16200000">
            <a:off x="4956581" y="3044419"/>
            <a:ext cx="2003651" cy="334413"/>
          </a:xfrm>
          <a:prstGeom prst="rect">
            <a:avLst/>
          </a:prstGeom>
          <a:solidFill>
            <a:srgbClr val="FF6600"/>
          </a:solidFill>
          <a:ln w="9525">
            <a:solidFill>
              <a:srgbClr val="969696"/>
            </a:solidFill>
            <a:miter lim="800000"/>
            <a:headEnd/>
            <a:tailEnd/>
          </a:ln>
        </p:spPr>
        <p:txBody>
          <a:bodyPr wrap="none" tIns="0" rIns="0" bIns="0" anchor="ctr"/>
          <a:lstStyle/>
          <a:p>
            <a:pPr algn="ctr" eaLnBrk="1" hangingPunct="1"/>
            <a:r>
              <a:rPr lang="en-US" sz="1200" b="1" smtClean="0">
                <a:solidFill>
                  <a:schemeClr val="tx1"/>
                </a:solidFill>
                <a:latin typeface="Arial" charset="0"/>
              </a:rPr>
              <a:t>GPU Global Memory</a:t>
            </a:r>
            <a:endParaRPr lang="en-US" sz="1200" b="1" dirty="0">
              <a:solidFill>
                <a:schemeClr val="tx1"/>
              </a:solidFill>
              <a:latin typeface="Arial" charset="0"/>
            </a:endParaRPr>
          </a:p>
        </p:txBody>
      </p:sp>
      <p:sp>
        <p:nvSpPr>
          <p:cNvPr id="190" name="Left-Right Arrow 189"/>
          <p:cNvSpPr/>
          <p:nvPr/>
        </p:nvSpPr>
        <p:spPr bwMode="auto">
          <a:xfrm>
            <a:off x="3314511" y="29535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191" name="TextBox 190"/>
          <p:cNvSpPr txBox="1"/>
          <p:nvPr/>
        </p:nvSpPr>
        <p:spPr>
          <a:xfrm>
            <a:off x="4648443" y="1823316"/>
            <a:ext cx="1600200" cy="369332"/>
          </a:xfrm>
          <a:prstGeom prst="rect">
            <a:avLst/>
          </a:prstGeom>
          <a:noFill/>
        </p:spPr>
        <p:txBody>
          <a:bodyPr wrap="square" rtlCol="0">
            <a:spAutoFit/>
          </a:bodyPr>
          <a:lstStyle/>
          <a:p>
            <a:r>
              <a:rPr lang="en-US" b="1" smtClean="0"/>
              <a:t>Bottleneck!</a:t>
            </a:r>
            <a:endParaRPr lang="en-US" b="1"/>
          </a:p>
        </p:txBody>
      </p:sp>
      <p:sp>
        <p:nvSpPr>
          <p:cNvPr id="194" name="Text Box 61"/>
          <p:cNvSpPr txBox="1">
            <a:spLocks noChangeArrowheads="1"/>
          </p:cNvSpPr>
          <p:nvPr/>
        </p:nvSpPr>
        <p:spPr bwMode="auto">
          <a:xfrm rot="16200000">
            <a:off x="2352506" y="38163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5" name="Text Box 61"/>
          <p:cNvSpPr txBox="1">
            <a:spLocks noChangeArrowheads="1"/>
          </p:cNvSpPr>
          <p:nvPr/>
        </p:nvSpPr>
        <p:spPr bwMode="auto">
          <a:xfrm rot="16200000">
            <a:off x="2352506" y="3291421"/>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6" name="Text Box 61"/>
          <p:cNvSpPr txBox="1">
            <a:spLocks noChangeArrowheads="1"/>
          </p:cNvSpPr>
          <p:nvPr/>
        </p:nvSpPr>
        <p:spPr bwMode="auto">
          <a:xfrm rot="16200000">
            <a:off x="2352507" y="2802865"/>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7" name="Text Box 61"/>
          <p:cNvSpPr txBox="1">
            <a:spLocks noChangeArrowheads="1"/>
          </p:cNvSpPr>
          <p:nvPr/>
        </p:nvSpPr>
        <p:spPr bwMode="auto">
          <a:xfrm rot="16200000">
            <a:off x="2352507" y="2277943"/>
            <a:ext cx="514510" cy="303012"/>
          </a:xfrm>
          <a:prstGeom prst="rect">
            <a:avLst/>
          </a:prstGeom>
          <a:solidFill>
            <a:srgbClr val="FFCC00"/>
          </a:solidFill>
          <a:ln w="9525">
            <a:solidFill>
              <a:srgbClr val="969696"/>
            </a:solidFill>
            <a:miter lim="800000"/>
            <a:headEnd/>
            <a:tailEnd/>
          </a:ln>
        </p:spPr>
        <p:txBody>
          <a:bodyPr wrap="none"/>
          <a:lstStyle>
            <a:lvl1pPr eaLnBrk="0" hangingPunct="0">
              <a:defRPr sz="2400">
                <a:solidFill>
                  <a:schemeClr val="tx1"/>
                </a:solidFill>
                <a:latin typeface="Palatino" pitchFamily="18" charset="0"/>
              </a:defRPr>
            </a:lvl1pPr>
            <a:lvl2pPr marL="742950" indent="-285750" eaLnBrk="0" hangingPunct="0">
              <a:defRPr sz="2400">
                <a:solidFill>
                  <a:schemeClr val="tx1"/>
                </a:solidFill>
                <a:latin typeface="Palatino" pitchFamily="18" charset="0"/>
              </a:defRPr>
            </a:lvl2pPr>
            <a:lvl3pPr marL="1143000" indent="-228600" eaLnBrk="0" hangingPunct="0">
              <a:defRPr sz="2400">
                <a:solidFill>
                  <a:schemeClr val="tx1"/>
                </a:solidFill>
                <a:latin typeface="Palatino" pitchFamily="18" charset="0"/>
              </a:defRPr>
            </a:lvl3pPr>
            <a:lvl4pPr marL="1600200" indent="-228600" eaLnBrk="0" hangingPunct="0">
              <a:defRPr sz="2400">
                <a:solidFill>
                  <a:schemeClr val="tx1"/>
                </a:solidFill>
                <a:latin typeface="Palatino" pitchFamily="18" charset="0"/>
              </a:defRPr>
            </a:lvl4pPr>
            <a:lvl5pPr marL="2057400" indent="-228600" eaLnBrk="0" hangingPunct="0">
              <a:defRPr sz="2400">
                <a:solidFill>
                  <a:schemeClr val="tx1"/>
                </a:solidFill>
                <a:latin typeface="Palatino" pitchFamily="18" charset="0"/>
              </a:defRPr>
            </a:lvl5pPr>
            <a:lvl6pPr marL="2514600" indent="-228600" eaLnBrk="0" fontAlgn="base" hangingPunct="0">
              <a:spcBef>
                <a:spcPct val="0"/>
              </a:spcBef>
              <a:spcAft>
                <a:spcPct val="0"/>
              </a:spcAft>
              <a:defRPr sz="2400">
                <a:solidFill>
                  <a:schemeClr val="tx1"/>
                </a:solidFill>
                <a:latin typeface="Palatino" pitchFamily="18" charset="0"/>
              </a:defRPr>
            </a:lvl6pPr>
            <a:lvl7pPr marL="2971800" indent="-228600" eaLnBrk="0" fontAlgn="base" hangingPunct="0">
              <a:spcBef>
                <a:spcPct val="0"/>
              </a:spcBef>
              <a:spcAft>
                <a:spcPct val="0"/>
              </a:spcAft>
              <a:defRPr sz="2400">
                <a:solidFill>
                  <a:schemeClr val="tx1"/>
                </a:solidFill>
                <a:latin typeface="Palatino" pitchFamily="18" charset="0"/>
              </a:defRPr>
            </a:lvl7pPr>
            <a:lvl8pPr marL="3429000" indent="-228600" eaLnBrk="0" fontAlgn="base" hangingPunct="0">
              <a:spcBef>
                <a:spcPct val="0"/>
              </a:spcBef>
              <a:spcAft>
                <a:spcPct val="0"/>
              </a:spcAft>
              <a:defRPr sz="2400">
                <a:solidFill>
                  <a:schemeClr val="tx1"/>
                </a:solidFill>
                <a:latin typeface="Palatino" pitchFamily="18" charset="0"/>
              </a:defRPr>
            </a:lvl8pPr>
            <a:lvl9pPr marL="3886200" indent="-228600" eaLnBrk="0" fontAlgn="base" hangingPunct="0">
              <a:spcBef>
                <a:spcPct val="0"/>
              </a:spcBef>
              <a:spcAft>
                <a:spcPct val="0"/>
              </a:spcAft>
              <a:defRPr sz="2400">
                <a:solidFill>
                  <a:schemeClr val="tx1"/>
                </a:solidFill>
                <a:latin typeface="Palatino" pitchFamily="18" charset="0"/>
              </a:defRPr>
            </a:lvl9pPr>
          </a:lstStyle>
          <a:p>
            <a:pPr algn="ctr" eaLnBrk="1" hangingPunct="1"/>
            <a:r>
              <a:rPr lang="en-US" altLang="zh-TW" sz="1800" dirty="0" smtClean="0">
                <a:solidFill>
                  <a:srgbClr val="003300"/>
                </a:solidFill>
                <a:latin typeface="Arial" pitchFamily="34" charset="0"/>
                <a:ea typeface="PMingLiU" pitchFamily="18" charset="-120"/>
              </a:rPr>
              <a:t>SM</a:t>
            </a:r>
            <a:endParaRPr lang="zh-TW" altLang="en-US" sz="1800" dirty="0">
              <a:solidFill>
                <a:srgbClr val="003300"/>
              </a:solidFill>
              <a:latin typeface="Arial" pitchFamily="34" charset="0"/>
              <a:ea typeface="PMingLiU" pitchFamily="18" charset="-120"/>
            </a:endParaRPr>
          </a:p>
        </p:txBody>
      </p:sp>
      <p:sp>
        <p:nvSpPr>
          <p:cNvPr id="19" name="Rectangle 3"/>
          <p:cNvSpPr>
            <a:spLocks noGrp="1" noChangeArrowheads="1"/>
          </p:cNvSpPr>
          <p:nvPr>
            <p:ph idx="1"/>
          </p:nvPr>
        </p:nvSpPr>
        <p:spPr>
          <a:xfrm>
            <a:off x="85463" y="364027"/>
            <a:ext cx="8290560" cy="951043"/>
          </a:xfrm>
        </p:spPr>
        <p:txBody>
          <a:bodyPr>
            <a:noAutofit/>
          </a:bodyPr>
          <a:lstStyle/>
          <a:p>
            <a:pPr>
              <a:lnSpc>
                <a:spcPct val="80000"/>
              </a:lnSpc>
            </a:pPr>
            <a:endParaRPr lang="en-US" sz="2800" dirty="0" smtClean="0"/>
          </a:p>
          <a:p>
            <a:pPr>
              <a:lnSpc>
                <a:spcPct val="80000"/>
              </a:lnSpc>
            </a:pPr>
            <a:r>
              <a:rPr lang="en-US" sz="2800" dirty="0" smtClean="0">
                <a:solidFill>
                  <a:schemeClr val="accent5">
                    <a:lumMod val="50000"/>
                  </a:schemeClr>
                </a:solidFill>
              </a:rPr>
              <a:t>Memory </a:t>
            </a:r>
            <a:r>
              <a:rPr lang="en-US" sz="2800" dirty="0" smtClean="0">
                <a:solidFill>
                  <a:schemeClr val="accent5">
                    <a:lumMod val="50000"/>
                  </a:schemeClr>
                </a:solidFill>
              </a:rPr>
              <a:t>concerns: </a:t>
            </a:r>
            <a:r>
              <a:rPr lang="en-US" sz="2800" dirty="0"/>
              <a:t>Thousands of threads running on SMs need data from DRAM, however, DRAM bandwidth is limited. Increasing it is very costly</a:t>
            </a: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a:solidFill>
                <a:schemeClr val="accent5">
                  <a:lumMod val="50000"/>
                </a:schemeClr>
              </a:solidFill>
            </a:endParaRPr>
          </a:p>
          <a:p>
            <a:pPr>
              <a:lnSpc>
                <a:spcPct val="80000"/>
              </a:lnSpc>
            </a:pPr>
            <a:endParaRPr lang="en-US" sz="2800" dirty="0" smtClean="0">
              <a:solidFill>
                <a:schemeClr val="accent5">
                  <a:lumMod val="50000"/>
                </a:schemeClr>
              </a:solidFill>
            </a:endParaRPr>
          </a:p>
          <a:p>
            <a:pPr>
              <a:lnSpc>
                <a:spcPct val="80000"/>
              </a:lnSpc>
            </a:pPr>
            <a:endParaRPr lang="en-US" sz="3244" dirty="0"/>
          </a:p>
        </p:txBody>
      </p:sp>
      <p:sp>
        <p:nvSpPr>
          <p:cNvPr id="20" name="Rectangle 36"/>
          <p:cNvSpPr>
            <a:spLocks noChangeArrowheads="1"/>
          </p:cNvSpPr>
          <p:nvPr/>
        </p:nvSpPr>
        <p:spPr bwMode="auto">
          <a:xfrm>
            <a:off x="2770913" y="3211626"/>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1" name="Rectangle 36"/>
          <p:cNvSpPr>
            <a:spLocks noChangeArrowheads="1"/>
          </p:cNvSpPr>
          <p:nvPr/>
        </p:nvSpPr>
        <p:spPr bwMode="auto">
          <a:xfrm>
            <a:off x="2761267" y="2713731"/>
            <a:ext cx="518325" cy="481280"/>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2" name="Rectangle 36"/>
          <p:cNvSpPr>
            <a:spLocks noChangeArrowheads="1"/>
          </p:cNvSpPr>
          <p:nvPr/>
        </p:nvSpPr>
        <p:spPr bwMode="auto">
          <a:xfrm>
            <a:off x="2767213" y="2172194"/>
            <a:ext cx="509508" cy="525592"/>
          </a:xfrm>
          <a:prstGeom prst="rect">
            <a:avLst/>
          </a:prstGeom>
          <a:solidFill>
            <a:srgbClr val="FFFF00"/>
          </a:solidFill>
          <a:ln w="9525">
            <a:solidFill>
              <a:srgbClr val="000000"/>
            </a:solidFill>
            <a:miter lim="800000"/>
            <a:headEnd/>
            <a:tailEnd/>
          </a:ln>
        </p:spPr>
        <p:txBody>
          <a:bodyPr rot="10800000" vert="eaVert" wrap="none" anchor="ctr"/>
          <a:lstStyle/>
          <a:p>
            <a:pPr algn="ctr" defTabSz="1219170" eaLnBrk="1" fontAlgn="auto" hangingPunct="1">
              <a:lnSpc>
                <a:spcPct val="90000"/>
              </a:lnSpc>
              <a:spcBef>
                <a:spcPts val="0"/>
              </a:spcBef>
              <a:spcAft>
                <a:spcPts val="0"/>
              </a:spcAft>
              <a:defRPr/>
            </a:pPr>
            <a:r>
              <a:rPr lang="en-US" altLang="zh-TW" sz="1400" b="1" kern="0" dirty="0" smtClean="0">
                <a:solidFill>
                  <a:schemeClr val="tx1"/>
                </a:solidFill>
                <a:ea typeface="PMingLiU" pitchFamily="18" charset="-120"/>
              </a:rPr>
              <a:t>L1</a:t>
            </a:r>
            <a:endParaRPr lang="en-US" altLang="zh-TW" sz="1400" b="1" kern="0" dirty="0">
              <a:solidFill>
                <a:schemeClr val="tx1"/>
              </a:solidFill>
              <a:ea typeface="PMingLiU" pitchFamily="18" charset="-120"/>
            </a:endParaRPr>
          </a:p>
        </p:txBody>
      </p:sp>
      <p:sp>
        <p:nvSpPr>
          <p:cNvPr id="23" name="Left-Right Arrow 22"/>
          <p:cNvSpPr/>
          <p:nvPr/>
        </p:nvSpPr>
        <p:spPr bwMode="auto">
          <a:xfrm>
            <a:off x="4815313" y="2981305"/>
            <a:ext cx="950614" cy="424278"/>
          </a:xfrm>
          <a:prstGeom prst="leftRigh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accent1"/>
              </a:solidFill>
              <a:effectLst/>
              <a:latin typeface="Arial" charset="0"/>
            </a:endParaRPr>
          </a:p>
        </p:txBody>
      </p:sp>
      <p:sp>
        <p:nvSpPr>
          <p:cNvPr id="24" name="TextBox 23"/>
          <p:cNvSpPr txBox="1"/>
          <p:nvPr/>
        </p:nvSpPr>
        <p:spPr>
          <a:xfrm>
            <a:off x="3162482" y="1835332"/>
            <a:ext cx="1600200" cy="369332"/>
          </a:xfrm>
          <a:prstGeom prst="rect">
            <a:avLst/>
          </a:prstGeom>
          <a:noFill/>
        </p:spPr>
        <p:txBody>
          <a:bodyPr wrap="square" rtlCol="0">
            <a:spAutoFit/>
          </a:bodyPr>
          <a:lstStyle/>
          <a:p>
            <a:r>
              <a:rPr lang="en-US" b="1" smtClean="0"/>
              <a:t>Bottleneck!</a:t>
            </a:r>
            <a:endParaRPr lang="en-US" b="1"/>
          </a:p>
        </p:txBody>
      </p:sp>
      <p:sp>
        <p:nvSpPr>
          <p:cNvPr id="25" name="Rectangle 3"/>
          <p:cNvSpPr txBox="1">
            <a:spLocks noChangeArrowheads="1"/>
          </p:cNvSpPr>
          <p:nvPr/>
        </p:nvSpPr>
        <p:spPr bwMode="auto">
          <a:xfrm>
            <a:off x="116790" y="4103608"/>
            <a:ext cx="9027210" cy="9626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15716" marR="0" indent="-315716"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2000" dirty="0" smtClean="0">
                <a:solidFill>
                  <a:schemeClr val="tx1"/>
                </a:solidFill>
                <a:latin typeface="+mn-lt"/>
                <a:ea typeface="+mn-ea"/>
                <a:cs typeface="+mn-cs"/>
              </a:defRPr>
            </a:lvl1pPr>
            <a:lvl2pPr marL="700218" marR="0" indent="-253983"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2pPr>
            <a:lvl3pPr marL="894234" marR="0" indent="-225764" algn="l" defTabSz="384929" rtl="0" eaLnBrk="1" fontAlgn="base" latinLnBrk="0" hangingPunct="1">
              <a:lnSpc>
                <a:spcPct val="90000"/>
              </a:lnSpc>
              <a:spcBef>
                <a:spcPts val="249"/>
              </a:spcBef>
              <a:spcAft>
                <a:spcPts val="249"/>
              </a:spcAft>
              <a:buClr>
                <a:srgbClr val="6F6F6F"/>
              </a:buClr>
              <a:buSzPct val="100000"/>
              <a:buFont typeface="Arial" panose="020B0604020202020204" pitchFamily="34" charset="0"/>
              <a:buChar char="–"/>
              <a:tabLst/>
              <a:defRPr lang="en-US" sz="1556" dirty="0" smtClean="0">
                <a:solidFill>
                  <a:schemeClr val="tx1"/>
                </a:solidFill>
                <a:latin typeface="+mn-lt"/>
              </a:defRPr>
            </a:lvl3pPr>
            <a:lvl4pPr marL="1714500" indent="-342900" algn="l" rtl="0" eaLnBrk="0" fontAlgn="base" hangingPunct="0">
              <a:spcBef>
                <a:spcPct val="20000"/>
              </a:spcBef>
              <a:spcAft>
                <a:spcPct val="0"/>
              </a:spcAft>
              <a:buChar char="–"/>
              <a:defRPr sz="2000">
                <a:solidFill>
                  <a:schemeClr val="tx1"/>
                </a:solidFill>
                <a:latin typeface="Times New Roman" pitchFamily="18" charset="0"/>
              </a:defRPr>
            </a:lvl4pPr>
            <a:lvl5pPr marL="2171700" indent="-342900" algn="l" rtl="0" eaLnBrk="0" fontAlgn="base" hangingPunct="0">
              <a:spcBef>
                <a:spcPct val="20000"/>
              </a:spcBef>
              <a:spcAft>
                <a:spcPct val="0"/>
              </a:spcAft>
              <a:buChar char="»"/>
              <a:defRPr sz="2000">
                <a:solidFill>
                  <a:schemeClr val="tx1"/>
                </a:solidFill>
                <a:latin typeface="Times New Roman"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itchFamily="18" charset="0"/>
              </a:defRPr>
            </a:lvl9pPr>
          </a:lstStyle>
          <a:p>
            <a:pPr>
              <a:lnSpc>
                <a:spcPct val="80000"/>
              </a:lnSpc>
            </a:pPr>
            <a:endParaRPr lang="en-US" sz="2800" kern="0" dirty="0" smtClean="0"/>
          </a:p>
          <a:p>
            <a:pPr>
              <a:lnSpc>
                <a:spcPct val="80000"/>
              </a:lnSpc>
            </a:pPr>
            <a:r>
              <a:rPr lang="en-US" sz="2800" kern="0" dirty="0" smtClean="0">
                <a:solidFill>
                  <a:schemeClr val="accent5">
                    <a:lumMod val="50000"/>
                  </a:schemeClr>
                </a:solidFill>
              </a:rPr>
              <a:t>Q1. How can we use caches effectively to reduce the bandwidth demand?</a:t>
            </a:r>
          </a:p>
          <a:p>
            <a:pPr>
              <a:lnSpc>
                <a:spcPct val="80000"/>
              </a:lnSpc>
            </a:pPr>
            <a:r>
              <a:rPr lang="en-US" sz="2800" kern="0" dirty="0" smtClean="0">
                <a:solidFill>
                  <a:schemeClr val="accent5">
                    <a:lumMod val="50000"/>
                  </a:schemeClr>
                </a:solidFill>
              </a:rPr>
              <a:t>Q2. Can we effectively data compression and reduce the data consumption? </a:t>
            </a:r>
          </a:p>
          <a:p>
            <a:pPr>
              <a:lnSpc>
                <a:spcPct val="80000"/>
              </a:lnSpc>
            </a:pPr>
            <a:r>
              <a:rPr lang="en-US" sz="2800" kern="0" dirty="0" smtClean="0">
                <a:solidFill>
                  <a:schemeClr val="accent5">
                    <a:lumMod val="50000"/>
                  </a:schemeClr>
                </a:solidFill>
              </a:rPr>
              <a:t>Q3. How can we effectively/fairly allocate memory bandwidth across concurrent streams/apps? </a:t>
            </a:r>
          </a:p>
          <a:p>
            <a:pPr>
              <a:lnSpc>
                <a:spcPct val="80000"/>
              </a:lnSpc>
            </a:pPr>
            <a:endParaRPr lang="en-US" sz="2800" kern="0" dirty="0" smtClean="0"/>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2800" kern="0" dirty="0" smtClean="0">
              <a:solidFill>
                <a:schemeClr val="accent5">
                  <a:lumMod val="50000"/>
                </a:schemeClr>
              </a:solidFill>
            </a:endParaRPr>
          </a:p>
          <a:p>
            <a:pPr>
              <a:lnSpc>
                <a:spcPct val="80000"/>
              </a:lnSpc>
            </a:pPr>
            <a:endParaRPr lang="en-US" sz="3244" kern="0" dirty="0"/>
          </a:p>
        </p:txBody>
      </p:sp>
    </p:spTree>
    <p:extLst>
      <p:ext uri="{BB962C8B-B14F-4D97-AF65-F5344CB8AC3E}">
        <p14:creationId xmlns:p14="http://schemas.microsoft.com/office/powerpoint/2010/main" val="1331967136"/>
      </p:ext>
    </p:extLst>
  </p:cSld>
  <p:clrMapOvr>
    <a:masterClrMapping/>
  </p:clrMapOvr>
  <p:transition advTm="5399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6235065" cy="350384"/>
          </a:xfrm>
        </p:spPr>
        <p:txBody>
          <a:bodyPr>
            <a:normAutofit fontScale="90000"/>
          </a:bodyPr>
          <a:lstStyle/>
          <a:p>
            <a:pPr algn="l"/>
            <a:r>
              <a:rPr lang="en-US" dirty="0" smtClean="0">
                <a:solidFill>
                  <a:schemeClr val="accent2"/>
                </a:solidFill>
              </a:rPr>
              <a:t>Control Divergence Examples</a:t>
            </a:r>
            <a:endParaRPr lang="en-US" dirty="0">
              <a:solidFill>
                <a:schemeClr val="accent2"/>
              </a:solidFill>
            </a:endParaRPr>
          </a:p>
        </p:txBody>
      </p:sp>
      <p:sp>
        <p:nvSpPr>
          <p:cNvPr id="3" name="Content Placeholder 2"/>
          <p:cNvSpPr>
            <a:spLocks noGrp="1"/>
          </p:cNvSpPr>
          <p:nvPr>
            <p:ph idx="1"/>
          </p:nvPr>
        </p:nvSpPr>
        <p:spPr>
          <a:xfrm>
            <a:off x="381000" y="990600"/>
            <a:ext cx="8290560" cy="1118640"/>
          </a:xfrm>
        </p:spPr>
        <p:txBody>
          <a:bodyPr>
            <a:noAutofit/>
          </a:bodyPr>
          <a:lstStyle/>
          <a:p>
            <a:pPr>
              <a:lnSpc>
                <a:spcPct val="80000"/>
              </a:lnSpc>
            </a:pPr>
            <a:r>
              <a:rPr lang="en-US" sz="3200" dirty="0"/>
              <a:t>Divergence can arise when branch or loop condition is a function of </a:t>
            </a:r>
            <a:r>
              <a:rPr lang="en-US" sz="3200"/>
              <a:t>thread indices</a:t>
            </a:r>
          </a:p>
          <a:p>
            <a:pPr>
              <a:lnSpc>
                <a:spcPct val="80000"/>
              </a:lnSpc>
            </a:pPr>
            <a:endParaRPr lang="en-US" sz="3200" dirty="0"/>
          </a:p>
          <a:p>
            <a:pPr>
              <a:lnSpc>
                <a:spcPct val="80000"/>
              </a:lnSpc>
            </a:pPr>
            <a:r>
              <a:rPr lang="en-US" sz="3200" dirty="0"/>
              <a:t>Example kernel statement with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threadIdx.x</a:t>
            </a:r>
            <a:r>
              <a:rPr lang="en-US" sz="2400" dirty="0">
                <a:latin typeface="Calibri" panose="020F0502020204030204" pitchFamily="34" charset="0"/>
              </a:rPr>
              <a:t> &gt; 2) { }</a:t>
            </a:r>
          </a:p>
          <a:p>
            <a:pPr lvl="1">
              <a:lnSpc>
                <a:spcPct val="80000"/>
              </a:lnSpc>
            </a:pPr>
            <a:r>
              <a:rPr lang="en-US" sz="2400" dirty="0"/>
              <a:t>This creates two different control paths for threads in a block</a:t>
            </a:r>
          </a:p>
          <a:p>
            <a:pPr lvl="1">
              <a:lnSpc>
                <a:spcPct val="80000"/>
              </a:lnSpc>
            </a:pPr>
            <a:r>
              <a:rPr lang="en-US" sz="2400" dirty="0"/>
              <a:t>Decision granularity &lt; warp size; threads 0, 1 and 2 follow different path than the rest of the threads in the first warp</a:t>
            </a:r>
          </a:p>
          <a:p>
            <a:pPr>
              <a:lnSpc>
                <a:spcPct val="80000"/>
              </a:lnSpc>
            </a:pPr>
            <a:r>
              <a:rPr lang="en-US" sz="3200" dirty="0"/>
              <a:t>Example without divergence:</a:t>
            </a:r>
          </a:p>
          <a:p>
            <a:pPr lvl="1">
              <a:lnSpc>
                <a:spcPct val="80000"/>
              </a:lnSpc>
            </a:pPr>
            <a:r>
              <a:rPr lang="en-US" sz="2400" dirty="0">
                <a:latin typeface="Calibri" panose="020F0502020204030204" pitchFamily="34" charset="0"/>
              </a:rPr>
              <a:t>If (</a:t>
            </a:r>
            <a:r>
              <a:rPr lang="en-US" sz="2400" dirty="0" err="1">
                <a:latin typeface="Calibri" panose="020F0502020204030204" pitchFamily="34" charset="0"/>
              </a:rPr>
              <a:t>blockIdx.x</a:t>
            </a:r>
            <a:r>
              <a:rPr lang="en-US" sz="2400" dirty="0">
                <a:latin typeface="Calibri" panose="020F0502020204030204" pitchFamily="34" charset="0"/>
              </a:rPr>
              <a:t> &gt; 2) { }</a:t>
            </a:r>
          </a:p>
          <a:p>
            <a:pPr lvl="1">
              <a:lnSpc>
                <a:spcPct val="80000"/>
              </a:lnSpc>
            </a:pPr>
            <a:r>
              <a:rPr lang="en-US" sz="2400" dirty="0"/>
              <a:t>Decision granularity is a multiple of blocks size; all threads in any given warp follow the same path</a:t>
            </a:r>
          </a:p>
          <a:p>
            <a:endParaRPr lang="en-US" sz="3200" dirty="0"/>
          </a:p>
        </p:txBody>
      </p:sp>
    </p:spTree>
    <p:extLst>
      <p:ext uri="{BB962C8B-B14F-4D97-AF65-F5344CB8AC3E}">
        <p14:creationId xmlns:p14="http://schemas.microsoft.com/office/powerpoint/2010/main" val="241164744"/>
      </p:ext>
    </p:extLst>
  </p:cSld>
  <p:clrMapOvr>
    <a:masterClrMapping/>
  </p:clrMapOvr>
  <mc:AlternateContent xmlns:mc="http://schemas.openxmlformats.org/markup-compatibility/2006" xmlns:p14="http://schemas.microsoft.com/office/powerpoint/2010/main">
    <mc:Choice Requires="p14">
      <p:transition spd="med" p14:dur="700" advTm="106544">
        <p:fade/>
      </p:transition>
    </mc:Choice>
    <mc:Fallback xmlns="">
      <p:transition spd="med" advTm="106544">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2"/>
          <p:cNvSpPr>
            <a:spLocks noGrp="1" noChangeArrowheads="1"/>
          </p:cNvSpPr>
          <p:nvPr>
            <p:ph type="title"/>
          </p:nvPr>
        </p:nvSpPr>
        <p:spPr>
          <a:xfrm>
            <a:off x="179389" y="92076"/>
            <a:ext cx="8178800" cy="708025"/>
          </a:xfrm>
        </p:spPr>
        <p:txBody>
          <a:bodyPr>
            <a:normAutofit/>
          </a:bodyPr>
          <a:lstStyle/>
          <a:p>
            <a:r>
              <a:rPr lang="en-US" dirty="0" smtClean="0">
                <a:latin typeface="Arial  " charset="0"/>
                <a:ea typeface="ＭＳ Ｐゴシック" pitchFamily="-65" charset="-128"/>
                <a:cs typeface="Arial" pitchFamily="-65" charset="0"/>
              </a:rPr>
              <a:t>Recall: SIMT Hardware </a:t>
            </a:r>
            <a:r>
              <a:rPr lang="en-US" dirty="0">
                <a:latin typeface="Arial  " charset="0"/>
                <a:ea typeface="ＭＳ Ｐゴシック" pitchFamily="-65" charset="-128"/>
                <a:cs typeface="Arial" pitchFamily="-65" charset="0"/>
              </a:rPr>
              <a:t>Stack</a:t>
            </a:r>
            <a:endParaRPr lang="en-US" i="1" dirty="0">
              <a:latin typeface="Arial  " charset="0"/>
              <a:ea typeface="ＭＳ Ｐゴシック" pitchFamily="-65" charset="-128"/>
              <a:cs typeface="Arial" pitchFamily="-65" charset="0"/>
            </a:endParaRPr>
          </a:p>
        </p:txBody>
      </p:sp>
      <p:sp>
        <p:nvSpPr>
          <p:cNvPr id="66562" name="Slide Number Placeholder 5"/>
          <p:cNvSpPr>
            <a:spLocks noGrp="1"/>
          </p:cNvSpPr>
          <p:nvPr>
            <p:ph type="sldNum" sz="quarter" idx="4294967295"/>
          </p:nvPr>
        </p:nvSpPr>
        <p:spPr>
          <a:xfrm>
            <a:off x="6553200" y="6356350"/>
            <a:ext cx="2133600" cy="365125"/>
          </a:xfrm>
          <a:prstGeom prst="rect">
            <a:avLst/>
          </a:prstGeom>
          <a:noFill/>
        </p:spPr>
        <p:txBody>
          <a:bodyPr/>
          <a:lstStyle/>
          <a:p>
            <a:fld id="{4245A92A-B7EF-4648-8FB5-683BB5E3700A}" type="slidenum">
              <a:rPr lang="en-US"/>
              <a:pPr/>
              <a:t>51</a:t>
            </a:fld>
            <a:r>
              <a:rPr lang="en-US"/>
              <a:t> </a:t>
            </a:r>
            <a:endParaRPr lang="en-US">
              <a:latin typeface="Times" pitchFamily="-65" charset="0"/>
            </a:endParaRPr>
          </a:p>
        </p:txBody>
      </p:sp>
      <p:grpSp>
        <p:nvGrpSpPr>
          <p:cNvPr id="2" name="Group 355"/>
          <p:cNvGrpSpPr>
            <a:grpSpLocks/>
          </p:cNvGrpSpPr>
          <p:nvPr/>
        </p:nvGrpSpPr>
        <p:grpSpPr bwMode="auto">
          <a:xfrm>
            <a:off x="4187825" y="2084388"/>
            <a:ext cx="4300538" cy="192087"/>
            <a:chOff x="195" y="3273"/>
            <a:chExt cx="2709" cy="121"/>
          </a:xfrm>
        </p:grpSpPr>
        <p:grpSp>
          <p:nvGrpSpPr>
            <p:cNvPr id="3" name="Group 346"/>
            <p:cNvGrpSpPr>
              <a:grpSpLocks/>
            </p:cNvGrpSpPr>
            <p:nvPr/>
          </p:nvGrpSpPr>
          <p:grpSpPr bwMode="auto">
            <a:xfrm>
              <a:off x="678" y="3273"/>
              <a:ext cx="2226" cy="121"/>
              <a:chOff x="3122" y="1652"/>
              <a:chExt cx="2226" cy="121"/>
            </a:xfrm>
          </p:grpSpPr>
          <p:sp>
            <p:nvSpPr>
              <p:cNvPr id="66766" name="Rectangle 347"/>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67" name="Rectangle 348"/>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G</a:t>
                </a:r>
              </a:p>
            </p:txBody>
          </p:sp>
          <p:sp>
            <p:nvSpPr>
              <p:cNvPr id="66768" name="Rectangle 349"/>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4" name="Group 350"/>
            <p:cNvGrpSpPr>
              <a:grpSpLocks/>
            </p:cNvGrpSpPr>
            <p:nvPr/>
          </p:nvGrpSpPr>
          <p:grpSpPr bwMode="auto">
            <a:xfrm>
              <a:off x="195" y="3273"/>
              <a:ext cx="478" cy="121"/>
              <a:chOff x="2638" y="1313"/>
              <a:chExt cx="478" cy="121"/>
            </a:xfrm>
          </p:grpSpPr>
          <p:cxnSp>
            <p:nvCxnSpPr>
              <p:cNvPr id="66764" name="AutoShape 351"/>
              <p:cNvCxnSpPr>
                <a:cxnSpLocks noChangeShapeType="1"/>
                <a:stCxn id="66765"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65" name="Rectangle 352"/>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5" name="Group 118"/>
          <p:cNvGrpSpPr>
            <a:grpSpLocks/>
          </p:cNvGrpSpPr>
          <p:nvPr/>
        </p:nvGrpSpPr>
        <p:grpSpPr bwMode="auto">
          <a:xfrm>
            <a:off x="1076325" y="1725613"/>
            <a:ext cx="2509838" cy="2689225"/>
            <a:chOff x="678" y="1595"/>
            <a:chExt cx="1581" cy="1694"/>
          </a:xfrm>
        </p:grpSpPr>
        <p:sp>
          <p:nvSpPr>
            <p:cNvPr id="66746" name="Rectangle 119"/>
            <p:cNvSpPr>
              <a:spLocks noChangeArrowheads="1"/>
            </p:cNvSpPr>
            <p:nvPr/>
          </p:nvSpPr>
          <p:spPr bwMode="auto">
            <a:xfrm>
              <a:off x="945" y="2039"/>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B</a:t>
              </a:r>
            </a:p>
          </p:txBody>
        </p:sp>
        <p:sp>
          <p:nvSpPr>
            <p:cNvPr id="66747" name="Rectangle 120"/>
            <p:cNvSpPr>
              <a:spLocks noChangeArrowheads="1"/>
            </p:cNvSpPr>
            <p:nvPr/>
          </p:nvSpPr>
          <p:spPr bwMode="auto">
            <a:xfrm>
              <a:off x="678" y="2378"/>
              <a:ext cx="468"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C</a:t>
              </a:r>
            </a:p>
          </p:txBody>
        </p:sp>
        <p:sp>
          <p:nvSpPr>
            <p:cNvPr id="66748" name="Rectangle 121"/>
            <p:cNvSpPr>
              <a:spLocks noChangeArrowheads="1"/>
            </p:cNvSpPr>
            <p:nvPr/>
          </p:nvSpPr>
          <p:spPr bwMode="auto">
            <a:xfrm>
              <a:off x="1235" y="2378"/>
              <a:ext cx="465" cy="171"/>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D</a:t>
              </a:r>
            </a:p>
          </p:txBody>
        </p:sp>
        <p:sp>
          <p:nvSpPr>
            <p:cNvPr id="66749" name="Rectangle 122"/>
            <p:cNvSpPr>
              <a:spLocks noChangeArrowheads="1"/>
            </p:cNvSpPr>
            <p:nvPr/>
          </p:nvSpPr>
          <p:spPr bwMode="auto">
            <a:xfrm>
              <a:off x="945" y="2765"/>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E</a:t>
              </a:r>
            </a:p>
          </p:txBody>
        </p:sp>
        <p:sp>
          <p:nvSpPr>
            <p:cNvPr id="66750" name="Rectangle 123"/>
            <p:cNvSpPr>
              <a:spLocks noChangeArrowheads="1"/>
            </p:cNvSpPr>
            <p:nvPr/>
          </p:nvSpPr>
          <p:spPr bwMode="auto">
            <a:xfrm>
              <a:off x="1791" y="2378"/>
              <a:ext cx="468" cy="177"/>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F</a:t>
              </a:r>
            </a:p>
          </p:txBody>
        </p:sp>
        <p:sp>
          <p:nvSpPr>
            <p:cNvPr id="66751" name="Rectangle 124"/>
            <p:cNvSpPr>
              <a:spLocks noChangeArrowheads="1"/>
            </p:cNvSpPr>
            <p:nvPr/>
          </p:nvSpPr>
          <p:spPr bwMode="auto">
            <a:xfrm>
              <a:off x="1235" y="1604"/>
              <a:ext cx="468" cy="175"/>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A</a:t>
              </a:r>
            </a:p>
          </p:txBody>
        </p:sp>
        <p:sp>
          <p:nvSpPr>
            <p:cNvPr id="66752" name="Rectangle 125"/>
            <p:cNvSpPr>
              <a:spLocks noChangeArrowheads="1"/>
            </p:cNvSpPr>
            <p:nvPr/>
          </p:nvSpPr>
          <p:spPr bwMode="auto">
            <a:xfrm>
              <a:off x="1235" y="3104"/>
              <a:ext cx="468" cy="176"/>
            </a:xfrm>
            <a:prstGeom prst="rect">
              <a:avLst/>
            </a:prstGeom>
            <a:solidFill>
              <a:srgbClr val="CCCCFF"/>
            </a:solidFill>
            <a:ln w="28575">
              <a:solidFill>
                <a:schemeClr val="tx1"/>
              </a:solidFill>
              <a:miter lim="800000"/>
              <a:headEnd/>
              <a:tailEnd/>
            </a:ln>
          </p:spPr>
          <p:txBody>
            <a:bodyPr lIns="36576" tIns="0" rIns="0" bIns="0" anchor="ctr">
              <a:prstTxWarp prst="textNoShape">
                <a:avLst/>
              </a:prstTxWarp>
            </a:bodyPr>
            <a:lstStyle/>
            <a:p>
              <a:pPr eaLnBrk="0" hangingPunct="0"/>
              <a:r>
                <a:rPr lang="en-US" sz="1600"/>
                <a:t>G</a:t>
              </a:r>
            </a:p>
          </p:txBody>
        </p:sp>
        <p:cxnSp>
          <p:nvCxnSpPr>
            <p:cNvPr id="66753" name="AutoShape 126"/>
            <p:cNvCxnSpPr>
              <a:cxnSpLocks noChangeShapeType="1"/>
              <a:stCxn id="66746" idx="2"/>
              <a:endCxn id="66748" idx="0"/>
            </p:cNvCxnSpPr>
            <p:nvPr/>
          </p:nvCxnSpPr>
          <p:spPr bwMode="auto">
            <a:xfrm>
              <a:off x="1179" y="2225"/>
              <a:ext cx="289" cy="144"/>
            </a:xfrm>
            <a:prstGeom prst="straightConnector1">
              <a:avLst/>
            </a:prstGeom>
            <a:noFill/>
            <a:ln w="28575">
              <a:solidFill>
                <a:schemeClr val="tx1"/>
              </a:solidFill>
              <a:round/>
              <a:headEnd/>
              <a:tailEnd type="triangle" w="lg" len="lg"/>
            </a:ln>
          </p:spPr>
        </p:cxnSp>
        <p:cxnSp>
          <p:nvCxnSpPr>
            <p:cNvPr id="66754" name="AutoShape 127"/>
            <p:cNvCxnSpPr>
              <a:cxnSpLocks noChangeShapeType="1"/>
              <a:stCxn id="66746" idx="2"/>
              <a:endCxn id="66747" idx="0"/>
            </p:cNvCxnSpPr>
            <p:nvPr/>
          </p:nvCxnSpPr>
          <p:spPr bwMode="auto">
            <a:xfrm flipH="1">
              <a:off x="912" y="2225"/>
              <a:ext cx="267" cy="144"/>
            </a:xfrm>
            <a:prstGeom prst="straightConnector1">
              <a:avLst/>
            </a:prstGeom>
            <a:noFill/>
            <a:ln w="28575">
              <a:solidFill>
                <a:schemeClr val="tx1"/>
              </a:solidFill>
              <a:round/>
              <a:headEnd/>
              <a:tailEnd type="triangle" w="lg" len="lg"/>
            </a:ln>
          </p:spPr>
        </p:cxnSp>
        <p:cxnSp>
          <p:nvCxnSpPr>
            <p:cNvPr id="66755" name="AutoShape 128"/>
            <p:cNvCxnSpPr>
              <a:cxnSpLocks noChangeShapeType="1"/>
              <a:stCxn id="66748" idx="2"/>
              <a:endCxn id="66749" idx="0"/>
            </p:cNvCxnSpPr>
            <p:nvPr/>
          </p:nvCxnSpPr>
          <p:spPr bwMode="auto">
            <a:xfrm flipH="1">
              <a:off x="1179" y="2558"/>
              <a:ext cx="289" cy="198"/>
            </a:xfrm>
            <a:prstGeom prst="straightConnector1">
              <a:avLst/>
            </a:prstGeom>
            <a:noFill/>
            <a:ln w="28575">
              <a:solidFill>
                <a:schemeClr val="tx1"/>
              </a:solidFill>
              <a:round/>
              <a:headEnd/>
              <a:tailEnd type="triangle" w="lg" len="lg"/>
            </a:ln>
          </p:spPr>
        </p:cxnSp>
        <p:cxnSp>
          <p:nvCxnSpPr>
            <p:cNvPr id="66756" name="AutoShape 129"/>
            <p:cNvCxnSpPr>
              <a:cxnSpLocks noChangeShapeType="1"/>
              <a:stCxn id="66747" idx="2"/>
              <a:endCxn id="66749" idx="0"/>
            </p:cNvCxnSpPr>
            <p:nvPr/>
          </p:nvCxnSpPr>
          <p:spPr bwMode="auto">
            <a:xfrm>
              <a:off x="912" y="2558"/>
              <a:ext cx="267" cy="198"/>
            </a:xfrm>
            <a:prstGeom prst="straightConnector1">
              <a:avLst/>
            </a:prstGeom>
            <a:noFill/>
            <a:ln w="28575">
              <a:solidFill>
                <a:schemeClr val="tx1"/>
              </a:solidFill>
              <a:round/>
              <a:headEnd/>
              <a:tailEnd type="triangle" w="lg" len="lg"/>
            </a:ln>
          </p:spPr>
        </p:cxnSp>
        <p:cxnSp>
          <p:nvCxnSpPr>
            <p:cNvPr id="66757" name="AutoShape 130"/>
            <p:cNvCxnSpPr>
              <a:cxnSpLocks noChangeShapeType="1"/>
              <a:stCxn id="66751" idx="2"/>
              <a:endCxn id="66750" idx="0"/>
            </p:cNvCxnSpPr>
            <p:nvPr/>
          </p:nvCxnSpPr>
          <p:spPr bwMode="auto">
            <a:xfrm>
              <a:off x="1469" y="1788"/>
              <a:ext cx="556" cy="581"/>
            </a:xfrm>
            <a:prstGeom prst="straightConnector1">
              <a:avLst/>
            </a:prstGeom>
            <a:noFill/>
            <a:ln w="28575">
              <a:solidFill>
                <a:schemeClr val="tx1"/>
              </a:solidFill>
              <a:round/>
              <a:headEnd/>
              <a:tailEnd type="triangle" w="lg" len="lg"/>
            </a:ln>
          </p:spPr>
        </p:cxnSp>
        <p:cxnSp>
          <p:nvCxnSpPr>
            <p:cNvPr id="66758" name="AutoShape 131"/>
            <p:cNvCxnSpPr>
              <a:cxnSpLocks noChangeShapeType="1"/>
              <a:stCxn id="66751" idx="2"/>
              <a:endCxn id="66746" idx="0"/>
            </p:cNvCxnSpPr>
            <p:nvPr/>
          </p:nvCxnSpPr>
          <p:spPr bwMode="auto">
            <a:xfrm flipH="1">
              <a:off x="1179" y="1788"/>
              <a:ext cx="290" cy="242"/>
            </a:xfrm>
            <a:prstGeom prst="straightConnector1">
              <a:avLst/>
            </a:prstGeom>
            <a:noFill/>
            <a:ln w="28575">
              <a:solidFill>
                <a:schemeClr val="tx1"/>
              </a:solidFill>
              <a:round/>
              <a:headEnd/>
              <a:tailEnd type="triangle" w="lg" len="lg"/>
            </a:ln>
          </p:spPr>
        </p:cxnSp>
        <p:cxnSp>
          <p:nvCxnSpPr>
            <p:cNvPr id="66759" name="AutoShape 132"/>
            <p:cNvCxnSpPr>
              <a:cxnSpLocks noChangeShapeType="1"/>
              <a:stCxn id="66750" idx="2"/>
              <a:endCxn id="66752" idx="0"/>
            </p:cNvCxnSpPr>
            <p:nvPr/>
          </p:nvCxnSpPr>
          <p:spPr bwMode="auto">
            <a:xfrm flipH="1">
              <a:off x="1469" y="2564"/>
              <a:ext cx="556" cy="531"/>
            </a:xfrm>
            <a:prstGeom prst="straightConnector1">
              <a:avLst/>
            </a:prstGeom>
            <a:noFill/>
            <a:ln w="28575">
              <a:solidFill>
                <a:schemeClr val="tx1"/>
              </a:solidFill>
              <a:round/>
              <a:headEnd/>
              <a:tailEnd type="triangle" w="lg" len="lg"/>
            </a:ln>
          </p:spPr>
        </p:cxnSp>
        <p:cxnSp>
          <p:nvCxnSpPr>
            <p:cNvPr id="66760" name="AutoShape 133"/>
            <p:cNvCxnSpPr>
              <a:cxnSpLocks noChangeShapeType="1"/>
              <a:stCxn id="66749" idx="2"/>
              <a:endCxn id="66752" idx="0"/>
            </p:cNvCxnSpPr>
            <p:nvPr/>
          </p:nvCxnSpPr>
          <p:spPr bwMode="auto">
            <a:xfrm>
              <a:off x="1179" y="2951"/>
              <a:ext cx="290" cy="144"/>
            </a:xfrm>
            <a:prstGeom prst="straightConnector1">
              <a:avLst/>
            </a:prstGeom>
            <a:noFill/>
            <a:ln w="28575">
              <a:solidFill>
                <a:schemeClr val="tx1"/>
              </a:solidFill>
              <a:round/>
              <a:headEnd/>
              <a:tailEnd type="triangle" w="lg" len="lg"/>
            </a:ln>
          </p:spPr>
        </p:cxnSp>
        <p:cxnSp>
          <p:nvCxnSpPr>
            <p:cNvPr id="66761" name="AutoShape 134"/>
            <p:cNvCxnSpPr>
              <a:cxnSpLocks noChangeShapeType="1"/>
              <a:stCxn id="66752" idx="2"/>
              <a:endCxn id="66751" idx="0"/>
            </p:cNvCxnSpPr>
            <p:nvPr/>
          </p:nvCxnSpPr>
          <p:spPr bwMode="auto">
            <a:xfrm rot="5400000" flipH="1" flipV="1">
              <a:off x="623" y="2441"/>
              <a:ext cx="1694" cy="1"/>
            </a:xfrm>
            <a:prstGeom prst="curvedConnector5">
              <a:avLst>
                <a:gd name="adj1" fmla="val -7968"/>
                <a:gd name="adj2" fmla="val -102600032"/>
                <a:gd name="adj3" fmla="val 107968"/>
              </a:avLst>
            </a:prstGeom>
            <a:noFill/>
            <a:ln w="28575">
              <a:solidFill>
                <a:schemeClr val="tx1"/>
              </a:solidFill>
              <a:round/>
              <a:headEnd/>
              <a:tailEnd type="triangle" w="lg" len="lg"/>
            </a:ln>
          </p:spPr>
        </p:cxnSp>
      </p:grpSp>
      <p:grpSp>
        <p:nvGrpSpPr>
          <p:cNvPr id="6" name="Group 135"/>
          <p:cNvGrpSpPr>
            <a:grpSpLocks/>
          </p:cNvGrpSpPr>
          <p:nvPr/>
        </p:nvGrpSpPr>
        <p:grpSpPr bwMode="auto">
          <a:xfrm>
            <a:off x="4111625" y="3121025"/>
            <a:ext cx="4648200" cy="1143000"/>
            <a:chOff x="2590" y="1797"/>
            <a:chExt cx="2928" cy="720"/>
          </a:xfrm>
        </p:grpSpPr>
        <p:grpSp>
          <p:nvGrpSpPr>
            <p:cNvPr id="7" name="Group 110"/>
            <p:cNvGrpSpPr>
              <a:grpSpLocks/>
            </p:cNvGrpSpPr>
            <p:nvPr/>
          </p:nvGrpSpPr>
          <p:grpSpPr bwMode="auto">
            <a:xfrm>
              <a:off x="2590" y="1797"/>
              <a:ext cx="2928" cy="720"/>
              <a:chOff x="2541" y="1241"/>
              <a:chExt cx="2928" cy="720"/>
            </a:xfrm>
          </p:grpSpPr>
          <p:sp>
            <p:nvSpPr>
              <p:cNvPr id="66743" name="Rectangle 111"/>
              <p:cNvSpPr>
                <a:spLocks noChangeArrowheads="1"/>
              </p:cNvSpPr>
              <p:nvPr/>
            </p:nvSpPr>
            <p:spPr bwMode="auto">
              <a:xfrm>
                <a:off x="2541" y="1241"/>
                <a:ext cx="2928" cy="720"/>
              </a:xfrm>
              <a:prstGeom prst="rect">
                <a:avLst/>
              </a:prstGeom>
              <a:solidFill>
                <a:srgbClr val="FFBFDF"/>
              </a:solidFill>
              <a:ln w="19050">
                <a:solidFill>
                  <a:schemeClr val="tx1"/>
                </a:solidFill>
                <a:miter lim="800000"/>
                <a:headEnd/>
                <a:tailEnd/>
              </a:ln>
            </p:spPr>
            <p:txBody>
              <a:bodyPr>
                <a:prstTxWarp prst="textNoShape">
                  <a:avLst/>
                </a:prstTxWarp>
              </a:bodyPr>
              <a:lstStyle/>
              <a:p>
                <a:pPr eaLnBrk="0" hangingPunct="0"/>
                <a:endParaRPr lang="en-US" sz="1800"/>
              </a:p>
            </p:txBody>
          </p:sp>
          <p:sp>
            <p:nvSpPr>
              <p:cNvPr id="66744" name="Rectangle 112"/>
              <p:cNvSpPr>
                <a:spLocks noChangeArrowheads="1"/>
              </p:cNvSpPr>
              <p:nvPr/>
            </p:nvSpPr>
            <p:spPr bwMode="auto">
              <a:xfrm>
                <a:off x="2605" y="1280"/>
                <a:ext cx="757" cy="17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800">
                    <a:solidFill>
                      <a:srgbClr val="000000"/>
                    </a:solidFill>
                  </a:rPr>
                  <a:t>Thread Warp</a:t>
                </a:r>
                <a:endParaRPr lang="en-US" sz="1800"/>
              </a:p>
            </p:txBody>
          </p:sp>
          <p:sp>
            <p:nvSpPr>
              <p:cNvPr id="66745" name="Rectangle 113"/>
              <p:cNvSpPr>
                <a:spLocks noChangeArrowheads="1"/>
              </p:cNvSpPr>
              <p:nvPr/>
            </p:nvSpPr>
            <p:spPr bwMode="auto">
              <a:xfrm>
                <a:off x="4438" y="1241"/>
                <a:ext cx="1031" cy="203"/>
              </a:xfrm>
              <a:prstGeom prst="rect">
                <a:avLst/>
              </a:prstGeom>
              <a:solidFill>
                <a:srgbClr val="FFEAF4"/>
              </a:solidFill>
              <a:ln w="19050">
                <a:solidFill>
                  <a:schemeClr val="tx1"/>
                </a:solidFill>
                <a:miter lim="800000"/>
                <a:headEnd/>
                <a:tailEnd/>
              </a:ln>
            </p:spPr>
            <p:txBody>
              <a:bodyPr anchor="ctr">
                <a:prstTxWarp prst="textNoShape">
                  <a:avLst/>
                </a:prstTxWarp>
              </a:bodyPr>
              <a:lstStyle/>
              <a:p>
                <a:pPr algn="ctr" eaLnBrk="0" hangingPunct="0"/>
                <a:r>
                  <a:rPr lang="en-US" sz="1800"/>
                  <a:t>Common PC</a:t>
                </a:r>
              </a:p>
            </p:txBody>
          </p:sp>
        </p:grpSp>
        <p:sp>
          <p:nvSpPr>
            <p:cNvPr id="66739" name="Rectangle 114"/>
            <p:cNvSpPr>
              <a:spLocks noChangeArrowheads="1"/>
            </p:cNvSpPr>
            <p:nvPr/>
          </p:nvSpPr>
          <p:spPr bwMode="auto">
            <a:xfrm>
              <a:off x="3485"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2</a:t>
              </a:r>
            </a:p>
          </p:txBody>
        </p:sp>
        <p:sp>
          <p:nvSpPr>
            <p:cNvPr id="66740" name="Rectangle 115"/>
            <p:cNvSpPr>
              <a:spLocks noChangeArrowheads="1"/>
            </p:cNvSpPr>
            <p:nvPr/>
          </p:nvSpPr>
          <p:spPr bwMode="auto">
            <a:xfrm>
              <a:off x="4017"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3</a:t>
              </a:r>
            </a:p>
          </p:txBody>
        </p:sp>
        <p:sp>
          <p:nvSpPr>
            <p:cNvPr id="66741" name="Rectangle 116"/>
            <p:cNvSpPr>
              <a:spLocks noChangeArrowheads="1"/>
            </p:cNvSpPr>
            <p:nvPr/>
          </p:nvSpPr>
          <p:spPr bwMode="auto">
            <a:xfrm>
              <a:off x="4550"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4</a:t>
              </a:r>
            </a:p>
          </p:txBody>
        </p:sp>
        <p:sp>
          <p:nvSpPr>
            <p:cNvPr id="66742" name="Rectangle 117"/>
            <p:cNvSpPr>
              <a:spLocks noChangeArrowheads="1"/>
            </p:cNvSpPr>
            <p:nvPr/>
          </p:nvSpPr>
          <p:spPr bwMode="auto">
            <a:xfrm>
              <a:off x="2953" y="2112"/>
              <a:ext cx="528" cy="336"/>
            </a:xfrm>
            <a:prstGeom prst="rect">
              <a:avLst/>
            </a:prstGeom>
            <a:solidFill>
              <a:srgbClr val="FFEAF4"/>
            </a:solidFill>
            <a:ln w="17526" cap="rnd">
              <a:solidFill>
                <a:srgbClr val="000000"/>
              </a:solidFill>
              <a:round/>
              <a:headEnd/>
              <a:tailEnd/>
            </a:ln>
          </p:spPr>
          <p:txBody>
            <a:bodyPr lIns="0" rIns="0" anchor="ctr">
              <a:prstTxWarp prst="textNoShape">
                <a:avLst/>
              </a:prstTxWarp>
            </a:bodyPr>
            <a:lstStyle/>
            <a:p>
              <a:pPr algn="ctr" eaLnBrk="0" hangingPunct="0"/>
              <a:r>
                <a:rPr lang="en-US" sz="1800"/>
                <a:t>Thread</a:t>
              </a:r>
            </a:p>
            <a:p>
              <a:pPr algn="ctr" eaLnBrk="0" hangingPunct="0"/>
              <a:r>
                <a:rPr lang="en-US" sz="1800"/>
                <a:t>1</a:t>
              </a:r>
            </a:p>
          </p:txBody>
        </p:sp>
      </p:grpSp>
      <p:sp>
        <p:nvSpPr>
          <p:cNvPr id="58506" name="Rectangle 138"/>
          <p:cNvSpPr>
            <a:spLocks noChangeArrowheads="1"/>
          </p:cNvSpPr>
          <p:nvPr/>
        </p:nvSpPr>
        <p:spPr bwMode="auto">
          <a:xfrm>
            <a:off x="1500188" y="2430463"/>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B/1111</a:t>
            </a:r>
          </a:p>
        </p:txBody>
      </p:sp>
      <p:sp>
        <p:nvSpPr>
          <p:cNvPr id="58507" name="Rectangle 139"/>
          <p:cNvSpPr>
            <a:spLocks noChangeArrowheads="1"/>
          </p:cNvSpPr>
          <p:nvPr/>
        </p:nvSpPr>
        <p:spPr bwMode="auto">
          <a:xfrm>
            <a:off x="1076325" y="2968625"/>
            <a:ext cx="742950"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C/1001</a:t>
            </a:r>
          </a:p>
        </p:txBody>
      </p:sp>
      <p:sp>
        <p:nvSpPr>
          <p:cNvPr id="58508" name="Rectangle 140"/>
          <p:cNvSpPr>
            <a:spLocks noChangeArrowheads="1"/>
          </p:cNvSpPr>
          <p:nvPr/>
        </p:nvSpPr>
        <p:spPr bwMode="auto">
          <a:xfrm>
            <a:off x="1960563" y="2968625"/>
            <a:ext cx="738187" cy="27146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D/0110</a:t>
            </a:r>
          </a:p>
        </p:txBody>
      </p:sp>
      <p:sp>
        <p:nvSpPr>
          <p:cNvPr id="58509" name="Rectangle 141"/>
          <p:cNvSpPr>
            <a:spLocks noChangeArrowheads="1"/>
          </p:cNvSpPr>
          <p:nvPr/>
        </p:nvSpPr>
        <p:spPr bwMode="auto">
          <a:xfrm>
            <a:off x="1500188" y="3582988"/>
            <a:ext cx="742950" cy="280987"/>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E/1111</a:t>
            </a:r>
          </a:p>
        </p:txBody>
      </p:sp>
      <p:sp>
        <p:nvSpPr>
          <p:cNvPr id="58511" name="Rectangle 143"/>
          <p:cNvSpPr>
            <a:spLocks noChangeArrowheads="1"/>
          </p:cNvSpPr>
          <p:nvPr/>
        </p:nvSpPr>
        <p:spPr bwMode="auto">
          <a:xfrm>
            <a:off x="1960563" y="1739900"/>
            <a:ext cx="742950" cy="277813"/>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A/1111</a:t>
            </a:r>
          </a:p>
        </p:txBody>
      </p:sp>
      <p:sp>
        <p:nvSpPr>
          <p:cNvPr id="58512" name="Rectangle 144"/>
          <p:cNvSpPr>
            <a:spLocks noChangeArrowheads="1"/>
          </p:cNvSpPr>
          <p:nvPr/>
        </p:nvSpPr>
        <p:spPr bwMode="auto">
          <a:xfrm>
            <a:off x="1960563" y="4121150"/>
            <a:ext cx="742950" cy="279400"/>
          </a:xfrm>
          <a:prstGeom prst="rect">
            <a:avLst/>
          </a:prstGeom>
          <a:solidFill>
            <a:srgbClr val="CCCCFF"/>
          </a:solidFill>
          <a:ln w="28575">
            <a:solidFill>
              <a:schemeClr val="tx1"/>
            </a:solidFill>
            <a:miter lim="800000"/>
            <a:headEnd/>
            <a:tailEnd/>
          </a:ln>
        </p:spPr>
        <p:txBody>
          <a:bodyPr lIns="0" tIns="0" rIns="0" bIns="0">
            <a:prstTxWarp prst="textNoShape">
              <a:avLst/>
            </a:prstTxWarp>
          </a:bodyPr>
          <a:lstStyle/>
          <a:p>
            <a:pPr algn="ctr" eaLnBrk="0" hangingPunct="0"/>
            <a:r>
              <a:rPr lang="en-US" sz="1600"/>
              <a:t>G/1111</a:t>
            </a:r>
          </a:p>
        </p:txBody>
      </p:sp>
      <p:grpSp>
        <p:nvGrpSpPr>
          <p:cNvPr id="8" name="Group 261"/>
          <p:cNvGrpSpPr>
            <a:grpSpLocks/>
          </p:cNvGrpSpPr>
          <p:nvPr/>
        </p:nvGrpSpPr>
        <p:grpSpPr bwMode="auto">
          <a:xfrm>
            <a:off x="4187825" y="2084388"/>
            <a:ext cx="4302125" cy="192087"/>
            <a:chOff x="2638" y="1313"/>
            <a:chExt cx="2710" cy="121"/>
          </a:xfrm>
        </p:grpSpPr>
        <p:grpSp>
          <p:nvGrpSpPr>
            <p:cNvPr id="9" name="Group 225"/>
            <p:cNvGrpSpPr>
              <a:grpSpLocks/>
            </p:cNvGrpSpPr>
            <p:nvPr/>
          </p:nvGrpSpPr>
          <p:grpSpPr bwMode="auto">
            <a:xfrm>
              <a:off x="3122" y="1313"/>
              <a:ext cx="2226" cy="121"/>
              <a:chOff x="3122" y="1652"/>
              <a:chExt cx="2226" cy="121"/>
            </a:xfrm>
          </p:grpSpPr>
          <p:sp>
            <p:nvSpPr>
              <p:cNvPr id="66735" name="Rectangle 226"/>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36" name="Rectangle 227"/>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a:t>
                </a:r>
              </a:p>
            </p:txBody>
          </p:sp>
          <p:sp>
            <p:nvSpPr>
              <p:cNvPr id="66737" name="Rectangle 228"/>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10" name="Group 232"/>
            <p:cNvGrpSpPr>
              <a:grpSpLocks/>
            </p:cNvGrpSpPr>
            <p:nvPr/>
          </p:nvGrpSpPr>
          <p:grpSpPr bwMode="auto">
            <a:xfrm>
              <a:off x="2638" y="1313"/>
              <a:ext cx="478" cy="121"/>
              <a:chOff x="2638" y="1313"/>
              <a:chExt cx="478" cy="121"/>
            </a:xfrm>
          </p:grpSpPr>
          <p:cxnSp>
            <p:nvCxnSpPr>
              <p:cNvPr id="66733" name="AutoShape 219"/>
              <p:cNvCxnSpPr>
                <a:cxnSpLocks noChangeShapeType="1"/>
                <a:stCxn id="66734" idx="3"/>
                <a:endCxn id="6673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34" name="Rectangle 229"/>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11" name="Group 262"/>
          <p:cNvGrpSpPr>
            <a:grpSpLocks/>
          </p:cNvGrpSpPr>
          <p:nvPr/>
        </p:nvGrpSpPr>
        <p:grpSpPr bwMode="auto">
          <a:xfrm>
            <a:off x="4187825" y="2084388"/>
            <a:ext cx="4302125" cy="576262"/>
            <a:chOff x="2638" y="1434"/>
            <a:chExt cx="2710" cy="363"/>
          </a:xfrm>
        </p:grpSpPr>
        <p:grpSp>
          <p:nvGrpSpPr>
            <p:cNvPr id="12" name="Group 233"/>
            <p:cNvGrpSpPr>
              <a:grpSpLocks/>
            </p:cNvGrpSpPr>
            <p:nvPr/>
          </p:nvGrpSpPr>
          <p:grpSpPr bwMode="auto">
            <a:xfrm>
              <a:off x="3122" y="1555"/>
              <a:ext cx="2226" cy="121"/>
              <a:chOff x="3122" y="1652"/>
              <a:chExt cx="2226" cy="121"/>
            </a:xfrm>
          </p:grpSpPr>
          <p:sp>
            <p:nvSpPr>
              <p:cNvPr id="66728" name="Rectangle 234"/>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9" name="Rectangle 235"/>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30" name="Rectangle 236"/>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3" name="Group 240"/>
            <p:cNvGrpSpPr>
              <a:grpSpLocks/>
            </p:cNvGrpSpPr>
            <p:nvPr/>
          </p:nvGrpSpPr>
          <p:grpSpPr bwMode="auto">
            <a:xfrm>
              <a:off x="3122" y="1676"/>
              <a:ext cx="2226" cy="121"/>
              <a:chOff x="3122" y="1652"/>
              <a:chExt cx="2226" cy="121"/>
            </a:xfrm>
          </p:grpSpPr>
          <p:sp>
            <p:nvSpPr>
              <p:cNvPr id="66725" name="Rectangle 24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6" name="Rectangle 24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C</a:t>
                </a:r>
              </a:p>
            </p:txBody>
          </p:sp>
          <p:sp>
            <p:nvSpPr>
              <p:cNvPr id="66727" name="Rectangle 24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14" name="Group 244"/>
            <p:cNvGrpSpPr>
              <a:grpSpLocks/>
            </p:cNvGrpSpPr>
            <p:nvPr/>
          </p:nvGrpSpPr>
          <p:grpSpPr bwMode="auto">
            <a:xfrm>
              <a:off x="2638" y="1676"/>
              <a:ext cx="478" cy="121"/>
              <a:chOff x="2638" y="1313"/>
              <a:chExt cx="478" cy="121"/>
            </a:xfrm>
          </p:grpSpPr>
          <p:cxnSp>
            <p:nvCxnSpPr>
              <p:cNvPr id="66723" name="AutoShape 245"/>
              <p:cNvCxnSpPr>
                <a:cxnSpLocks noChangeShapeType="1"/>
                <a:stCxn id="66724" idx="3"/>
                <a:endCxn id="66725"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24" name="Rectangle 246"/>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5" name="Group 223"/>
            <p:cNvGrpSpPr>
              <a:grpSpLocks/>
            </p:cNvGrpSpPr>
            <p:nvPr/>
          </p:nvGrpSpPr>
          <p:grpSpPr bwMode="auto">
            <a:xfrm>
              <a:off x="3122" y="1434"/>
              <a:ext cx="2226" cy="121"/>
              <a:chOff x="3122" y="1652"/>
              <a:chExt cx="2226" cy="121"/>
            </a:xfrm>
          </p:grpSpPr>
          <p:sp>
            <p:nvSpPr>
              <p:cNvPr id="66720" name="Rectangle 220"/>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21" name="Rectangle 221"/>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22" name="Rectangle 222"/>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16" name="Group 354"/>
          <p:cNvGrpSpPr>
            <a:grpSpLocks/>
          </p:cNvGrpSpPr>
          <p:nvPr/>
        </p:nvGrpSpPr>
        <p:grpSpPr bwMode="auto">
          <a:xfrm>
            <a:off x="4187825" y="2084388"/>
            <a:ext cx="4302125" cy="384175"/>
            <a:chOff x="291" y="2934"/>
            <a:chExt cx="2710" cy="242"/>
          </a:xfrm>
        </p:grpSpPr>
        <p:grpSp>
          <p:nvGrpSpPr>
            <p:cNvPr id="17" name="Group 331"/>
            <p:cNvGrpSpPr>
              <a:grpSpLocks/>
            </p:cNvGrpSpPr>
            <p:nvPr/>
          </p:nvGrpSpPr>
          <p:grpSpPr bwMode="auto">
            <a:xfrm>
              <a:off x="775" y="3055"/>
              <a:ext cx="2226" cy="121"/>
              <a:chOff x="3122" y="1652"/>
              <a:chExt cx="2226" cy="121"/>
            </a:xfrm>
          </p:grpSpPr>
          <p:sp>
            <p:nvSpPr>
              <p:cNvPr id="66713" name="Rectangle 33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4" name="Rectangle 33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715" name="Rectangle 33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18" name="Group 339"/>
            <p:cNvGrpSpPr>
              <a:grpSpLocks/>
            </p:cNvGrpSpPr>
            <p:nvPr/>
          </p:nvGrpSpPr>
          <p:grpSpPr bwMode="auto">
            <a:xfrm>
              <a:off x="291" y="3055"/>
              <a:ext cx="478" cy="121"/>
              <a:chOff x="2638" y="1313"/>
              <a:chExt cx="478" cy="121"/>
            </a:xfrm>
          </p:grpSpPr>
          <p:cxnSp>
            <p:nvCxnSpPr>
              <p:cNvPr id="66711" name="AutoShape 340"/>
              <p:cNvCxnSpPr>
                <a:cxnSpLocks noChangeShapeType="1"/>
                <a:stCxn id="66712" idx="3"/>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712" name="Rectangle 341"/>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19" name="Group 342"/>
            <p:cNvGrpSpPr>
              <a:grpSpLocks/>
            </p:cNvGrpSpPr>
            <p:nvPr/>
          </p:nvGrpSpPr>
          <p:grpSpPr bwMode="auto">
            <a:xfrm>
              <a:off x="775" y="2934"/>
              <a:ext cx="2226" cy="121"/>
              <a:chOff x="3122" y="1652"/>
              <a:chExt cx="2226" cy="121"/>
            </a:xfrm>
          </p:grpSpPr>
          <p:sp>
            <p:nvSpPr>
              <p:cNvPr id="66708" name="Rectangle 34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709" name="Rectangle 34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710" name="Rectangle 34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grpSp>
        <p:nvGrpSpPr>
          <p:cNvPr id="20" name="Group 452"/>
          <p:cNvGrpSpPr>
            <a:grpSpLocks/>
          </p:cNvGrpSpPr>
          <p:nvPr/>
        </p:nvGrpSpPr>
        <p:grpSpPr bwMode="auto">
          <a:xfrm>
            <a:off x="2187575" y="4735513"/>
            <a:ext cx="481013" cy="1069975"/>
            <a:chOff x="1384" y="2855"/>
            <a:chExt cx="303" cy="674"/>
          </a:xfrm>
        </p:grpSpPr>
        <p:sp>
          <p:nvSpPr>
            <p:cNvPr id="66694" name="Rectangle 362"/>
            <p:cNvSpPr>
              <a:spLocks noChangeArrowheads="1"/>
            </p:cNvSpPr>
            <p:nvPr/>
          </p:nvSpPr>
          <p:spPr bwMode="auto">
            <a:xfrm>
              <a:off x="1387"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95" name="Freeform 363"/>
            <p:cNvSpPr>
              <a:spLocks noEditPoints="1"/>
            </p:cNvSpPr>
            <p:nvPr/>
          </p:nvSpPr>
          <p:spPr bwMode="auto">
            <a:xfrm>
              <a:off x="1384"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89" y="16"/>
                  </a:lnTo>
                  <a:cubicBezTo>
                    <a:pt x="785" y="16"/>
                    <a:pt x="781" y="12"/>
                    <a:pt x="781" y="8"/>
                  </a:cubicBezTo>
                  <a:cubicBezTo>
                    <a:pt x="781" y="3"/>
                    <a:pt x="785" y="0"/>
                    <a:pt x="789" y="0"/>
                  </a:cubicBezTo>
                  <a:lnTo>
                    <a:pt x="801" y="0"/>
                  </a:lnTo>
                  <a:cubicBezTo>
                    <a:pt x="805" y="0"/>
                    <a:pt x="809" y="3"/>
                    <a:pt x="809" y="8"/>
                  </a:cubicBezTo>
                  <a:lnTo>
                    <a:pt x="809" y="108"/>
                  </a:lnTo>
                  <a:cubicBezTo>
                    <a:pt x="809" y="113"/>
                    <a:pt x="805" y="116"/>
                    <a:pt x="801" y="116"/>
                  </a:cubicBezTo>
                  <a:cubicBezTo>
                    <a:pt x="796" y="116"/>
                    <a:pt x="793" y="113"/>
                    <a:pt x="793" y="108"/>
                  </a:cubicBezTo>
                  <a:close/>
                  <a:moveTo>
                    <a:pt x="709" y="16"/>
                  </a:moveTo>
                  <a:lnTo>
                    <a:pt x="597" y="16"/>
                  </a:lnTo>
                  <a:cubicBezTo>
                    <a:pt x="593" y="16"/>
                    <a:pt x="589" y="12"/>
                    <a:pt x="589" y="8"/>
                  </a:cubicBezTo>
                  <a:cubicBezTo>
                    <a:pt x="589" y="3"/>
                    <a:pt x="593" y="0"/>
                    <a:pt x="597" y="0"/>
                  </a:cubicBezTo>
                  <a:lnTo>
                    <a:pt x="709" y="0"/>
                  </a:lnTo>
                  <a:cubicBezTo>
                    <a:pt x="714" y="0"/>
                    <a:pt x="717" y="3"/>
                    <a:pt x="717" y="8"/>
                  </a:cubicBezTo>
                  <a:cubicBezTo>
                    <a:pt x="717" y="12"/>
                    <a:pt x="714" y="16"/>
                    <a:pt x="709" y="16"/>
                  </a:cubicBezTo>
                  <a:close/>
                  <a:moveTo>
                    <a:pt x="517" y="16"/>
                  </a:moveTo>
                  <a:lnTo>
                    <a:pt x="405" y="16"/>
                  </a:lnTo>
                  <a:cubicBezTo>
                    <a:pt x="401" y="16"/>
                    <a:pt x="397" y="12"/>
                    <a:pt x="397" y="8"/>
                  </a:cubicBezTo>
                  <a:cubicBezTo>
                    <a:pt x="397" y="3"/>
                    <a:pt x="401" y="0"/>
                    <a:pt x="405" y="0"/>
                  </a:cubicBezTo>
                  <a:lnTo>
                    <a:pt x="517" y="0"/>
                  </a:lnTo>
                  <a:cubicBezTo>
                    <a:pt x="522" y="0"/>
                    <a:pt x="525" y="3"/>
                    <a:pt x="525" y="8"/>
                  </a:cubicBezTo>
                  <a:cubicBezTo>
                    <a:pt x="525" y="12"/>
                    <a:pt x="522" y="16"/>
                    <a:pt x="517" y="16"/>
                  </a:cubicBezTo>
                  <a:close/>
                  <a:moveTo>
                    <a:pt x="325" y="16"/>
                  </a:moveTo>
                  <a:lnTo>
                    <a:pt x="213" y="16"/>
                  </a:lnTo>
                  <a:cubicBezTo>
                    <a:pt x="209" y="16"/>
                    <a:pt x="205" y="12"/>
                    <a:pt x="205" y="8"/>
                  </a:cubicBezTo>
                  <a:cubicBezTo>
                    <a:pt x="205" y="3"/>
                    <a:pt x="209" y="0"/>
                    <a:pt x="213" y="0"/>
                  </a:cubicBezTo>
                  <a:lnTo>
                    <a:pt x="325" y="0"/>
                  </a:lnTo>
                  <a:cubicBezTo>
                    <a:pt x="330" y="0"/>
                    <a:pt x="333" y="3"/>
                    <a:pt x="333" y="8"/>
                  </a:cubicBezTo>
                  <a:cubicBezTo>
                    <a:pt x="333" y="12"/>
                    <a:pt x="330" y="16"/>
                    <a:pt x="325" y="16"/>
                  </a:cubicBezTo>
                  <a:close/>
                  <a:moveTo>
                    <a:pt x="133" y="16"/>
                  </a:moveTo>
                  <a:lnTo>
                    <a:pt x="21" y="16"/>
                  </a:lnTo>
                  <a:cubicBezTo>
                    <a:pt x="17" y="16"/>
                    <a:pt x="13" y="12"/>
                    <a:pt x="13" y="8"/>
                  </a:cubicBezTo>
                  <a:cubicBezTo>
                    <a:pt x="13" y="3"/>
                    <a:pt x="17" y="0"/>
                    <a:pt x="21" y="0"/>
                  </a:cubicBezTo>
                  <a:lnTo>
                    <a:pt x="133" y="0"/>
                  </a:lnTo>
                  <a:cubicBezTo>
                    <a:pt x="138" y="0"/>
                    <a:pt x="141" y="3"/>
                    <a:pt x="141" y="8"/>
                  </a:cubicBezTo>
                  <a:cubicBezTo>
                    <a:pt x="141" y="12"/>
                    <a:pt x="138" y="16"/>
                    <a:pt x="133"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96" name="Rectangle 364"/>
            <p:cNvSpPr>
              <a:spLocks noChangeArrowheads="1"/>
            </p:cNvSpPr>
            <p:nvPr/>
          </p:nvSpPr>
          <p:spPr bwMode="auto">
            <a:xfrm>
              <a:off x="149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97" name="Line 365"/>
            <p:cNvSpPr>
              <a:spLocks noChangeShapeType="1"/>
            </p:cNvSpPr>
            <p:nvPr/>
          </p:nvSpPr>
          <p:spPr bwMode="auto">
            <a:xfrm>
              <a:off x="1461"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98" name="Freeform 366"/>
            <p:cNvSpPr>
              <a:spLocks/>
            </p:cNvSpPr>
            <p:nvPr/>
          </p:nvSpPr>
          <p:spPr bwMode="auto">
            <a:xfrm>
              <a:off x="1555"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99" name="Line 367"/>
            <p:cNvSpPr>
              <a:spLocks noChangeShapeType="1"/>
            </p:cNvSpPr>
            <p:nvPr/>
          </p:nvSpPr>
          <p:spPr bwMode="auto">
            <a:xfrm>
              <a:off x="1455"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0" name="Freeform 368"/>
            <p:cNvSpPr>
              <a:spLocks/>
            </p:cNvSpPr>
            <p:nvPr/>
          </p:nvSpPr>
          <p:spPr bwMode="auto">
            <a:xfrm>
              <a:off x="1549"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1" name="Line 369"/>
            <p:cNvSpPr>
              <a:spLocks noChangeShapeType="1"/>
            </p:cNvSpPr>
            <p:nvPr/>
          </p:nvSpPr>
          <p:spPr bwMode="auto">
            <a:xfrm>
              <a:off x="1455"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2" name="Freeform 370"/>
            <p:cNvSpPr>
              <a:spLocks/>
            </p:cNvSpPr>
            <p:nvPr/>
          </p:nvSpPr>
          <p:spPr bwMode="auto">
            <a:xfrm>
              <a:off x="1549"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703" name="Line 371"/>
            <p:cNvSpPr>
              <a:spLocks noChangeShapeType="1"/>
            </p:cNvSpPr>
            <p:nvPr/>
          </p:nvSpPr>
          <p:spPr bwMode="auto">
            <a:xfrm>
              <a:off x="1455"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704" name="Freeform 372"/>
            <p:cNvSpPr>
              <a:spLocks/>
            </p:cNvSpPr>
            <p:nvPr/>
          </p:nvSpPr>
          <p:spPr bwMode="auto">
            <a:xfrm>
              <a:off x="1549"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1" name="Group 455"/>
          <p:cNvGrpSpPr>
            <a:grpSpLocks/>
          </p:cNvGrpSpPr>
          <p:nvPr/>
        </p:nvGrpSpPr>
        <p:grpSpPr bwMode="auto">
          <a:xfrm>
            <a:off x="3859213" y="4735513"/>
            <a:ext cx="482600" cy="1069975"/>
            <a:chOff x="2437" y="2855"/>
            <a:chExt cx="304" cy="674"/>
          </a:xfrm>
        </p:grpSpPr>
        <p:sp>
          <p:nvSpPr>
            <p:cNvPr id="66687" name="Rectangle 395"/>
            <p:cNvSpPr>
              <a:spLocks noChangeArrowheads="1"/>
            </p:cNvSpPr>
            <p:nvPr/>
          </p:nvSpPr>
          <p:spPr bwMode="auto">
            <a:xfrm>
              <a:off x="2440"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88" name="Freeform 396"/>
            <p:cNvSpPr>
              <a:spLocks noEditPoints="1"/>
            </p:cNvSpPr>
            <p:nvPr/>
          </p:nvSpPr>
          <p:spPr bwMode="auto">
            <a:xfrm>
              <a:off x="2437"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5" y="0"/>
                    <a:pt x="718" y="3"/>
                    <a:pt x="718" y="8"/>
                  </a:cubicBezTo>
                  <a:cubicBezTo>
                    <a:pt x="718" y="12"/>
                    <a:pt x="715" y="16"/>
                    <a:pt x="710" y="16"/>
                  </a:cubicBezTo>
                  <a:close/>
                  <a:moveTo>
                    <a:pt x="518" y="16"/>
                  </a:moveTo>
                  <a:lnTo>
                    <a:pt x="406" y="16"/>
                  </a:lnTo>
                  <a:cubicBezTo>
                    <a:pt x="402" y="16"/>
                    <a:pt x="398" y="12"/>
                    <a:pt x="398" y="8"/>
                  </a:cubicBezTo>
                  <a:cubicBezTo>
                    <a:pt x="398" y="3"/>
                    <a:pt x="402" y="0"/>
                    <a:pt x="406" y="0"/>
                  </a:cubicBezTo>
                  <a:lnTo>
                    <a:pt x="518" y="0"/>
                  </a:lnTo>
                  <a:cubicBezTo>
                    <a:pt x="523" y="0"/>
                    <a:pt x="526" y="3"/>
                    <a:pt x="526" y="8"/>
                  </a:cubicBezTo>
                  <a:cubicBezTo>
                    <a:pt x="526" y="12"/>
                    <a:pt x="523" y="16"/>
                    <a:pt x="518" y="16"/>
                  </a:cubicBezTo>
                  <a:close/>
                  <a:moveTo>
                    <a:pt x="326" y="16"/>
                  </a:moveTo>
                  <a:lnTo>
                    <a:pt x="214" y="16"/>
                  </a:lnTo>
                  <a:cubicBezTo>
                    <a:pt x="210" y="16"/>
                    <a:pt x="206" y="12"/>
                    <a:pt x="206" y="8"/>
                  </a:cubicBezTo>
                  <a:cubicBezTo>
                    <a:pt x="206" y="3"/>
                    <a:pt x="210" y="0"/>
                    <a:pt x="214" y="0"/>
                  </a:cubicBezTo>
                  <a:lnTo>
                    <a:pt x="326" y="0"/>
                  </a:lnTo>
                  <a:cubicBezTo>
                    <a:pt x="331" y="0"/>
                    <a:pt x="334" y="3"/>
                    <a:pt x="334" y="8"/>
                  </a:cubicBezTo>
                  <a:cubicBezTo>
                    <a:pt x="334" y="12"/>
                    <a:pt x="331" y="16"/>
                    <a:pt x="326" y="16"/>
                  </a:cubicBezTo>
                  <a:close/>
                  <a:moveTo>
                    <a:pt x="134" y="16"/>
                  </a:moveTo>
                  <a:lnTo>
                    <a:pt x="22" y="16"/>
                  </a:lnTo>
                  <a:cubicBezTo>
                    <a:pt x="18" y="16"/>
                    <a:pt x="14" y="12"/>
                    <a:pt x="14" y="8"/>
                  </a:cubicBezTo>
                  <a:cubicBezTo>
                    <a:pt x="14" y="3"/>
                    <a:pt x="18" y="0"/>
                    <a:pt x="22" y="0"/>
                  </a:cubicBezTo>
                  <a:lnTo>
                    <a:pt x="134" y="0"/>
                  </a:lnTo>
                  <a:cubicBezTo>
                    <a:pt x="139" y="0"/>
                    <a:pt x="142" y="3"/>
                    <a:pt x="142" y="8"/>
                  </a:cubicBezTo>
                  <a:cubicBezTo>
                    <a:pt x="142" y="12"/>
                    <a:pt x="139"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89" name="Rectangle 397"/>
            <p:cNvSpPr>
              <a:spLocks noChangeArrowheads="1"/>
            </p:cNvSpPr>
            <p:nvPr/>
          </p:nvSpPr>
          <p:spPr bwMode="auto">
            <a:xfrm>
              <a:off x="2547" y="2855"/>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D</a:t>
              </a:r>
              <a:endParaRPr lang="en-US"/>
            </a:p>
          </p:txBody>
        </p:sp>
        <p:sp>
          <p:nvSpPr>
            <p:cNvPr id="66690" name="Line 402"/>
            <p:cNvSpPr>
              <a:spLocks noChangeShapeType="1"/>
            </p:cNvSpPr>
            <p:nvPr/>
          </p:nvSpPr>
          <p:spPr bwMode="auto">
            <a:xfrm>
              <a:off x="2509" y="320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1" name="Freeform 403"/>
            <p:cNvSpPr>
              <a:spLocks/>
            </p:cNvSpPr>
            <p:nvPr/>
          </p:nvSpPr>
          <p:spPr bwMode="auto">
            <a:xfrm>
              <a:off x="2602" y="317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92" name="Line 404"/>
            <p:cNvSpPr>
              <a:spLocks noChangeShapeType="1"/>
            </p:cNvSpPr>
            <p:nvPr/>
          </p:nvSpPr>
          <p:spPr bwMode="auto">
            <a:xfrm>
              <a:off x="2509" y="3319"/>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93" name="Freeform 405"/>
            <p:cNvSpPr>
              <a:spLocks/>
            </p:cNvSpPr>
            <p:nvPr/>
          </p:nvSpPr>
          <p:spPr bwMode="auto">
            <a:xfrm>
              <a:off x="2602" y="3289"/>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2" name="Group 458"/>
          <p:cNvGrpSpPr>
            <a:grpSpLocks/>
          </p:cNvGrpSpPr>
          <p:nvPr/>
        </p:nvGrpSpPr>
        <p:grpSpPr bwMode="auto">
          <a:xfrm>
            <a:off x="4956175" y="4735513"/>
            <a:ext cx="482600" cy="1069975"/>
            <a:chOff x="3491" y="2855"/>
            <a:chExt cx="304" cy="674"/>
          </a:xfrm>
        </p:grpSpPr>
        <p:sp>
          <p:nvSpPr>
            <p:cNvPr id="66676" name="Rectangle 428"/>
            <p:cNvSpPr>
              <a:spLocks noChangeArrowheads="1"/>
            </p:cNvSpPr>
            <p:nvPr/>
          </p:nvSpPr>
          <p:spPr bwMode="auto">
            <a:xfrm>
              <a:off x="3494" y="3005"/>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77" name="Freeform 429"/>
            <p:cNvSpPr>
              <a:spLocks noEditPoints="1"/>
            </p:cNvSpPr>
            <p:nvPr/>
          </p:nvSpPr>
          <p:spPr bwMode="auto">
            <a:xfrm>
              <a:off x="3491" y="3002"/>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5" y="1140"/>
                    <a:pt x="809" y="1144"/>
                    <a:pt x="809" y="1148"/>
                  </a:cubicBezTo>
                  <a:lnTo>
                    <a:pt x="809" y="1260"/>
                  </a:lnTo>
                  <a:cubicBezTo>
                    <a:pt x="809" y="1265"/>
                    <a:pt x="805" y="1268"/>
                    <a:pt x="801" y="1268"/>
                  </a:cubicBezTo>
                  <a:cubicBezTo>
                    <a:pt x="797" y="1268"/>
                    <a:pt x="793" y="1265"/>
                    <a:pt x="793" y="1260"/>
                  </a:cubicBezTo>
                  <a:close/>
                  <a:moveTo>
                    <a:pt x="793" y="1068"/>
                  </a:moveTo>
                  <a:lnTo>
                    <a:pt x="793" y="956"/>
                  </a:lnTo>
                  <a:cubicBezTo>
                    <a:pt x="793" y="952"/>
                    <a:pt x="797" y="948"/>
                    <a:pt x="801" y="948"/>
                  </a:cubicBezTo>
                  <a:cubicBezTo>
                    <a:pt x="805" y="948"/>
                    <a:pt x="809" y="952"/>
                    <a:pt x="809" y="956"/>
                  </a:cubicBezTo>
                  <a:lnTo>
                    <a:pt x="809" y="1068"/>
                  </a:lnTo>
                  <a:cubicBezTo>
                    <a:pt x="809" y="1073"/>
                    <a:pt x="805" y="1076"/>
                    <a:pt x="801" y="1076"/>
                  </a:cubicBezTo>
                  <a:cubicBezTo>
                    <a:pt x="797" y="1076"/>
                    <a:pt x="793" y="1073"/>
                    <a:pt x="793" y="1068"/>
                  </a:cubicBezTo>
                  <a:close/>
                  <a:moveTo>
                    <a:pt x="793" y="876"/>
                  </a:moveTo>
                  <a:lnTo>
                    <a:pt x="793" y="764"/>
                  </a:lnTo>
                  <a:cubicBezTo>
                    <a:pt x="793" y="760"/>
                    <a:pt x="797" y="756"/>
                    <a:pt x="801" y="756"/>
                  </a:cubicBezTo>
                  <a:cubicBezTo>
                    <a:pt x="805" y="756"/>
                    <a:pt x="809" y="760"/>
                    <a:pt x="809" y="764"/>
                  </a:cubicBezTo>
                  <a:lnTo>
                    <a:pt x="809" y="876"/>
                  </a:lnTo>
                  <a:cubicBezTo>
                    <a:pt x="809" y="881"/>
                    <a:pt x="805" y="884"/>
                    <a:pt x="801" y="884"/>
                  </a:cubicBezTo>
                  <a:cubicBezTo>
                    <a:pt x="797" y="884"/>
                    <a:pt x="793" y="881"/>
                    <a:pt x="793" y="876"/>
                  </a:cubicBezTo>
                  <a:close/>
                  <a:moveTo>
                    <a:pt x="793" y="684"/>
                  </a:moveTo>
                  <a:lnTo>
                    <a:pt x="793" y="572"/>
                  </a:lnTo>
                  <a:cubicBezTo>
                    <a:pt x="793" y="568"/>
                    <a:pt x="797" y="564"/>
                    <a:pt x="801" y="564"/>
                  </a:cubicBezTo>
                  <a:cubicBezTo>
                    <a:pt x="805" y="564"/>
                    <a:pt x="809" y="568"/>
                    <a:pt x="809" y="572"/>
                  </a:cubicBezTo>
                  <a:lnTo>
                    <a:pt x="809" y="684"/>
                  </a:lnTo>
                  <a:cubicBezTo>
                    <a:pt x="809" y="689"/>
                    <a:pt x="805" y="692"/>
                    <a:pt x="801" y="692"/>
                  </a:cubicBezTo>
                  <a:cubicBezTo>
                    <a:pt x="797" y="692"/>
                    <a:pt x="793" y="689"/>
                    <a:pt x="793" y="684"/>
                  </a:cubicBezTo>
                  <a:close/>
                  <a:moveTo>
                    <a:pt x="793" y="492"/>
                  </a:moveTo>
                  <a:lnTo>
                    <a:pt x="793" y="380"/>
                  </a:lnTo>
                  <a:cubicBezTo>
                    <a:pt x="793" y="376"/>
                    <a:pt x="797" y="372"/>
                    <a:pt x="801" y="372"/>
                  </a:cubicBezTo>
                  <a:cubicBezTo>
                    <a:pt x="805" y="372"/>
                    <a:pt x="809" y="376"/>
                    <a:pt x="809" y="380"/>
                  </a:cubicBezTo>
                  <a:lnTo>
                    <a:pt x="809" y="492"/>
                  </a:lnTo>
                  <a:cubicBezTo>
                    <a:pt x="809" y="497"/>
                    <a:pt x="805" y="500"/>
                    <a:pt x="801" y="500"/>
                  </a:cubicBezTo>
                  <a:cubicBezTo>
                    <a:pt x="797" y="500"/>
                    <a:pt x="793" y="497"/>
                    <a:pt x="793" y="492"/>
                  </a:cubicBezTo>
                  <a:close/>
                  <a:moveTo>
                    <a:pt x="793" y="300"/>
                  </a:moveTo>
                  <a:lnTo>
                    <a:pt x="793" y="188"/>
                  </a:lnTo>
                  <a:cubicBezTo>
                    <a:pt x="793" y="184"/>
                    <a:pt x="797" y="180"/>
                    <a:pt x="801" y="180"/>
                  </a:cubicBezTo>
                  <a:cubicBezTo>
                    <a:pt x="805" y="180"/>
                    <a:pt x="809" y="184"/>
                    <a:pt x="809" y="188"/>
                  </a:cubicBezTo>
                  <a:lnTo>
                    <a:pt x="809" y="300"/>
                  </a:lnTo>
                  <a:cubicBezTo>
                    <a:pt x="809" y="305"/>
                    <a:pt x="805"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5" y="0"/>
                    <a:pt x="809" y="3"/>
                    <a:pt x="809" y="8"/>
                  </a:cubicBezTo>
                  <a:lnTo>
                    <a:pt x="809" y="108"/>
                  </a:lnTo>
                  <a:cubicBezTo>
                    <a:pt x="809" y="113"/>
                    <a:pt x="805"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78" name="Rectangle 430"/>
            <p:cNvSpPr>
              <a:spLocks noChangeArrowheads="1"/>
            </p:cNvSpPr>
            <p:nvPr/>
          </p:nvSpPr>
          <p:spPr bwMode="auto">
            <a:xfrm>
              <a:off x="3597" y="2855"/>
              <a:ext cx="8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G</a:t>
              </a:r>
              <a:endParaRPr lang="en-US"/>
            </a:p>
          </p:txBody>
        </p:sp>
        <p:sp>
          <p:nvSpPr>
            <p:cNvPr id="66679" name="Line 431"/>
            <p:cNvSpPr>
              <a:spLocks noChangeShapeType="1"/>
            </p:cNvSpPr>
            <p:nvPr/>
          </p:nvSpPr>
          <p:spPr bwMode="auto">
            <a:xfrm>
              <a:off x="3568" y="307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0" name="Freeform 432"/>
            <p:cNvSpPr>
              <a:spLocks/>
            </p:cNvSpPr>
            <p:nvPr/>
          </p:nvSpPr>
          <p:spPr bwMode="auto">
            <a:xfrm>
              <a:off x="3662"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1" name="Line 433"/>
            <p:cNvSpPr>
              <a:spLocks noChangeShapeType="1"/>
            </p:cNvSpPr>
            <p:nvPr/>
          </p:nvSpPr>
          <p:spPr bwMode="auto">
            <a:xfrm>
              <a:off x="3562" y="3432"/>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2" name="Freeform 434"/>
            <p:cNvSpPr>
              <a:spLocks/>
            </p:cNvSpPr>
            <p:nvPr/>
          </p:nvSpPr>
          <p:spPr bwMode="auto">
            <a:xfrm>
              <a:off x="3656"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3" name="Line 435"/>
            <p:cNvSpPr>
              <a:spLocks noChangeShapeType="1"/>
            </p:cNvSpPr>
            <p:nvPr/>
          </p:nvSpPr>
          <p:spPr bwMode="auto">
            <a:xfrm>
              <a:off x="3562" y="3206"/>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4" name="Freeform 436"/>
            <p:cNvSpPr>
              <a:spLocks/>
            </p:cNvSpPr>
            <p:nvPr/>
          </p:nvSpPr>
          <p:spPr bwMode="auto">
            <a:xfrm>
              <a:off x="3656"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85" name="Line 437"/>
            <p:cNvSpPr>
              <a:spLocks noChangeShapeType="1"/>
            </p:cNvSpPr>
            <p:nvPr/>
          </p:nvSpPr>
          <p:spPr bwMode="auto">
            <a:xfrm>
              <a:off x="3562" y="3319"/>
              <a:ext cx="102"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86" name="Freeform 438"/>
            <p:cNvSpPr>
              <a:spLocks/>
            </p:cNvSpPr>
            <p:nvPr/>
          </p:nvSpPr>
          <p:spPr bwMode="auto">
            <a:xfrm>
              <a:off x="3656"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3" name="Group 459"/>
          <p:cNvGrpSpPr>
            <a:grpSpLocks/>
          </p:cNvGrpSpPr>
          <p:nvPr/>
        </p:nvGrpSpPr>
        <p:grpSpPr bwMode="auto">
          <a:xfrm>
            <a:off x="5514975" y="4735513"/>
            <a:ext cx="481013" cy="1069975"/>
            <a:chOff x="3843" y="2855"/>
            <a:chExt cx="303" cy="674"/>
          </a:xfrm>
        </p:grpSpPr>
        <p:sp>
          <p:nvSpPr>
            <p:cNvPr id="66665" name="Rectangle 439"/>
            <p:cNvSpPr>
              <a:spLocks noChangeArrowheads="1"/>
            </p:cNvSpPr>
            <p:nvPr/>
          </p:nvSpPr>
          <p:spPr bwMode="auto">
            <a:xfrm>
              <a:off x="3846" y="3005"/>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66" name="Freeform 440"/>
            <p:cNvSpPr>
              <a:spLocks noEditPoints="1"/>
            </p:cNvSpPr>
            <p:nvPr/>
          </p:nvSpPr>
          <p:spPr bwMode="auto">
            <a:xfrm>
              <a:off x="3843" y="3002"/>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67" name="Rectangle 441"/>
            <p:cNvSpPr>
              <a:spLocks noChangeArrowheads="1"/>
            </p:cNvSpPr>
            <p:nvPr/>
          </p:nvSpPr>
          <p:spPr bwMode="auto">
            <a:xfrm>
              <a:off x="3957" y="2855"/>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a:t>
              </a:r>
              <a:endParaRPr lang="en-US"/>
            </a:p>
          </p:txBody>
        </p:sp>
        <p:sp>
          <p:nvSpPr>
            <p:cNvPr id="66668" name="Line 442"/>
            <p:cNvSpPr>
              <a:spLocks noChangeShapeType="1"/>
            </p:cNvSpPr>
            <p:nvPr/>
          </p:nvSpPr>
          <p:spPr bwMode="auto">
            <a:xfrm>
              <a:off x="3920" y="307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69" name="Freeform 443"/>
            <p:cNvSpPr>
              <a:spLocks/>
            </p:cNvSpPr>
            <p:nvPr/>
          </p:nvSpPr>
          <p:spPr bwMode="auto">
            <a:xfrm>
              <a:off x="4014" y="304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0" name="Line 444"/>
            <p:cNvSpPr>
              <a:spLocks noChangeShapeType="1"/>
            </p:cNvSpPr>
            <p:nvPr/>
          </p:nvSpPr>
          <p:spPr bwMode="auto">
            <a:xfrm>
              <a:off x="3914" y="3432"/>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1" name="Freeform 445"/>
            <p:cNvSpPr>
              <a:spLocks/>
            </p:cNvSpPr>
            <p:nvPr/>
          </p:nvSpPr>
          <p:spPr bwMode="auto">
            <a:xfrm>
              <a:off x="4008" y="3401"/>
              <a:ext cx="92" cy="62"/>
            </a:xfrm>
            <a:custGeom>
              <a:avLst/>
              <a:gdLst>
                <a:gd name="T0" fmla="*/ 0 w 92"/>
                <a:gd name="T1" fmla="*/ 0 h 62"/>
                <a:gd name="T2" fmla="*/ 92 w 92"/>
                <a:gd name="T3" fmla="*/ 31 h 62"/>
                <a:gd name="T4" fmla="*/ 0 w 92"/>
                <a:gd name="T5" fmla="*/ 62 h 62"/>
                <a:gd name="T6" fmla="*/ 0 w 92"/>
                <a:gd name="T7" fmla="*/ 0 h 62"/>
                <a:gd name="T8" fmla="*/ 0 60000 65536"/>
                <a:gd name="T9" fmla="*/ 0 60000 65536"/>
                <a:gd name="T10" fmla="*/ 0 60000 65536"/>
                <a:gd name="T11" fmla="*/ 0 60000 65536"/>
                <a:gd name="T12" fmla="*/ 0 w 92"/>
                <a:gd name="T13" fmla="*/ 0 h 62"/>
                <a:gd name="T14" fmla="*/ 92 w 92"/>
                <a:gd name="T15" fmla="*/ 62 h 62"/>
              </a:gdLst>
              <a:ahLst/>
              <a:cxnLst>
                <a:cxn ang="T8">
                  <a:pos x="T0" y="T1"/>
                </a:cxn>
                <a:cxn ang="T9">
                  <a:pos x="T2" y="T3"/>
                </a:cxn>
                <a:cxn ang="T10">
                  <a:pos x="T4" y="T5"/>
                </a:cxn>
                <a:cxn ang="T11">
                  <a:pos x="T6" y="T7"/>
                </a:cxn>
              </a:cxnLst>
              <a:rect l="T12" t="T13" r="T14" b="T15"/>
              <a:pathLst>
                <a:path w="92" h="62">
                  <a:moveTo>
                    <a:pt x="0" y="0"/>
                  </a:moveTo>
                  <a:lnTo>
                    <a:pt x="92" y="31"/>
                  </a:lnTo>
                  <a:lnTo>
                    <a:pt x="0" y="62"/>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2" name="Line 446"/>
            <p:cNvSpPr>
              <a:spLocks noChangeShapeType="1"/>
            </p:cNvSpPr>
            <p:nvPr/>
          </p:nvSpPr>
          <p:spPr bwMode="auto">
            <a:xfrm>
              <a:off x="3914" y="3206"/>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3" name="Freeform 447"/>
            <p:cNvSpPr>
              <a:spLocks/>
            </p:cNvSpPr>
            <p:nvPr/>
          </p:nvSpPr>
          <p:spPr bwMode="auto">
            <a:xfrm>
              <a:off x="4008" y="317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sp>
          <p:nvSpPr>
            <p:cNvPr id="66674" name="Line 448"/>
            <p:cNvSpPr>
              <a:spLocks noChangeShapeType="1"/>
            </p:cNvSpPr>
            <p:nvPr/>
          </p:nvSpPr>
          <p:spPr bwMode="auto">
            <a:xfrm>
              <a:off x="3914" y="3319"/>
              <a:ext cx="101" cy="0"/>
            </a:xfrm>
            <a:prstGeom prst="line">
              <a:avLst/>
            </a:prstGeom>
            <a:noFill/>
            <a:ln w="15875" cap="rnd">
              <a:solidFill>
                <a:srgbClr val="3366FF"/>
              </a:solidFill>
              <a:round/>
              <a:headEnd/>
              <a:tailEnd/>
            </a:ln>
          </p:spPr>
          <p:txBody>
            <a:bodyPr>
              <a:prstTxWarp prst="textNoShape">
                <a:avLst/>
              </a:prstTxWarp>
            </a:bodyPr>
            <a:lstStyle/>
            <a:p>
              <a:endParaRPr lang="en-US"/>
            </a:p>
          </p:txBody>
        </p:sp>
        <p:sp>
          <p:nvSpPr>
            <p:cNvPr id="66675" name="Freeform 449"/>
            <p:cNvSpPr>
              <a:spLocks/>
            </p:cNvSpPr>
            <p:nvPr/>
          </p:nvSpPr>
          <p:spPr bwMode="auto">
            <a:xfrm>
              <a:off x="4008" y="3289"/>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3366FF"/>
            </a:solidFill>
            <a:ln w="9525">
              <a:noFill/>
              <a:round/>
              <a:headEnd/>
              <a:tailEnd/>
            </a:ln>
          </p:spPr>
          <p:txBody>
            <a:bodyPr>
              <a:prstTxWarp prst="textNoShape">
                <a:avLst/>
              </a:prstTxWarp>
            </a:bodyPr>
            <a:lstStyle/>
            <a:p>
              <a:endParaRPr lang="en-US"/>
            </a:p>
          </p:txBody>
        </p:sp>
      </p:grpSp>
      <p:grpSp>
        <p:nvGrpSpPr>
          <p:cNvPr id="24" name="Group 460"/>
          <p:cNvGrpSpPr>
            <a:grpSpLocks/>
          </p:cNvGrpSpPr>
          <p:nvPr/>
        </p:nvGrpSpPr>
        <p:grpSpPr bwMode="auto">
          <a:xfrm>
            <a:off x="1450975" y="5360988"/>
            <a:ext cx="6429375" cy="801687"/>
            <a:chOff x="983" y="3228"/>
            <a:chExt cx="4050" cy="505"/>
          </a:xfrm>
        </p:grpSpPr>
        <p:sp>
          <p:nvSpPr>
            <p:cNvPr id="66662" name="Freeform 360"/>
            <p:cNvSpPr>
              <a:spLocks/>
            </p:cNvSpPr>
            <p:nvPr/>
          </p:nvSpPr>
          <p:spPr bwMode="auto">
            <a:xfrm>
              <a:off x="983" y="3569"/>
              <a:ext cx="3630" cy="149"/>
            </a:xfrm>
            <a:custGeom>
              <a:avLst/>
              <a:gdLst>
                <a:gd name="T0" fmla="*/ 3630 w 3630"/>
                <a:gd name="T1" fmla="*/ 74 h 149"/>
                <a:gd name="T2" fmla="*/ 3555 w 3630"/>
                <a:gd name="T3" fmla="*/ 0 h 149"/>
                <a:gd name="T4" fmla="*/ 3555 w 3630"/>
                <a:gd name="T5" fmla="*/ 49 h 149"/>
                <a:gd name="T6" fmla="*/ 0 w 3630"/>
                <a:gd name="T7" fmla="*/ 49 h 149"/>
                <a:gd name="T8" fmla="*/ 0 w 3630"/>
                <a:gd name="T9" fmla="*/ 100 h 149"/>
                <a:gd name="T10" fmla="*/ 3555 w 3630"/>
                <a:gd name="T11" fmla="*/ 100 h 149"/>
                <a:gd name="T12" fmla="*/ 3555 w 3630"/>
                <a:gd name="T13" fmla="*/ 149 h 149"/>
                <a:gd name="T14" fmla="*/ 3630 w 3630"/>
                <a:gd name="T15" fmla="*/ 74 h 149"/>
                <a:gd name="T16" fmla="*/ 0 60000 65536"/>
                <a:gd name="T17" fmla="*/ 0 60000 65536"/>
                <a:gd name="T18" fmla="*/ 0 60000 65536"/>
                <a:gd name="T19" fmla="*/ 0 60000 65536"/>
                <a:gd name="T20" fmla="*/ 0 60000 65536"/>
                <a:gd name="T21" fmla="*/ 0 60000 65536"/>
                <a:gd name="T22" fmla="*/ 0 60000 65536"/>
                <a:gd name="T23" fmla="*/ 0 60000 65536"/>
                <a:gd name="T24" fmla="*/ 0 w 3630"/>
                <a:gd name="T25" fmla="*/ 0 h 149"/>
                <a:gd name="T26" fmla="*/ 3630 w 3630"/>
                <a:gd name="T27" fmla="*/ 149 h 14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30" h="149">
                  <a:moveTo>
                    <a:pt x="3630" y="74"/>
                  </a:moveTo>
                  <a:lnTo>
                    <a:pt x="3555" y="0"/>
                  </a:lnTo>
                  <a:lnTo>
                    <a:pt x="3555" y="49"/>
                  </a:lnTo>
                  <a:lnTo>
                    <a:pt x="0" y="49"/>
                  </a:lnTo>
                  <a:lnTo>
                    <a:pt x="0" y="100"/>
                  </a:lnTo>
                  <a:lnTo>
                    <a:pt x="3555" y="100"/>
                  </a:lnTo>
                  <a:lnTo>
                    <a:pt x="3555" y="149"/>
                  </a:lnTo>
                  <a:lnTo>
                    <a:pt x="3630" y="74"/>
                  </a:lnTo>
                  <a:close/>
                </a:path>
              </a:pathLst>
            </a:custGeom>
            <a:solidFill>
              <a:srgbClr val="CCFFCC"/>
            </a:solidFill>
            <a:ln w="15875" cap="rnd">
              <a:solidFill>
                <a:srgbClr val="000000"/>
              </a:solidFill>
              <a:round/>
              <a:headEnd/>
              <a:tailEnd/>
            </a:ln>
          </p:spPr>
          <p:txBody>
            <a:bodyPr>
              <a:prstTxWarp prst="textNoShape">
                <a:avLst/>
              </a:prstTxWarp>
            </a:bodyPr>
            <a:lstStyle/>
            <a:p>
              <a:endParaRPr lang="en-US"/>
            </a:p>
          </p:txBody>
        </p:sp>
        <p:sp>
          <p:nvSpPr>
            <p:cNvPr id="66663" name="Rectangle 361"/>
            <p:cNvSpPr>
              <a:spLocks noChangeArrowheads="1"/>
            </p:cNvSpPr>
            <p:nvPr/>
          </p:nvSpPr>
          <p:spPr bwMode="auto">
            <a:xfrm>
              <a:off x="4671" y="3539"/>
              <a:ext cx="362" cy="194"/>
            </a:xfrm>
            <a:prstGeom prst="rect">
              <a:avLst/>
            </a:prstGeom>
            <a:noFill/>
            <a:ln w="9525">
              <a:noFill/>
              <a:miter lim="800000"/>
              <a:headEnd/>
              <a:tailEnd/>
            </a:ln>
          </p:spPr>
          <p:txBody>
            <a:bodyPr lIns="0" tIns="0" rIns="0" bIns="0">
              <a:prstTxWarp prst="textNoShape">
                <a:avLst/>
              </a:prstTxWarp>
              <a:spAutoFit/>
            </a:bodyPr>
            <a:lstStyle/>
            <a:p>
              <a:pPr eaLnBrk="0" hangingPunct="0"/>
              <a:r>
                <a:rPr lang="en-US" sz="2000">
                  <a:solidFill>
                    <a:srgbClr val="000000"/>
                  </a:solidFill>
                </a:rPr>
                <a:t>Time</a:t>
              </a:r>
              <a:endParaRPr lang="en-US" sz="2000"/>
            </a:p>
          </p:txBody>
        </p:sp>
        <p:sp>
          <p:nvSpPr>
            <p:cNvPr id="66664" name="Freeform 450"/>
            <p:cNvSpPr>
              <a:spLocks noEditPoints="1"/>
            </p:cNvSpPr>
            <p:nvPr/>
          </p:nvSpPr>
          <p:spPr bwMode="auto">
            <a:xfrm>
              <a:off x="1014" y="3228"/>
              <a:ext cx="330" cy="33"/>
            </a:xfrm>
            <a:custGeom>
              <a:avLst/>
              <a:gdLst>
                <a:gd name="T0" fmla="*/ 0 w 882"/>
                <a:gd name="T1" fmla="*/ 0 h 88"/>
                <a:gd name="T2" fmla="*/ 0 w 882"/>
                <a:gd name="T3" fmla="*/ 0 h 88"/>
                <a:gd name="T4" fmla="*/ 0 w 882"/>
                <a:gd name="T5" fmla="*/ 0 h 88"/>
                <a:gd name="T6" fmla="*/ 0 w 882"/>
                <a:gd name="T7" fmla="*/ 0 h 88"/>
                <a:gd name="T8" fmla="*/ 0 w 882"/>
                <a:gd name="T9" fmla="*/ 0 h 88"/>
                <a:gd name="T10" fmla="*/ 0 w 882"/>
                <a:gd name="T11" fmla="*/ 0 h 88"/>
                <a:gd name="T12" fmla="*/ 0 w 882"/>
                <a:gd name="T13" fmla="*/ 0 h 88"/>
                <a:gd name="T14" fmla="*/ 0 w 882"/>
                <a:gd name="T15" fmla="*/ 0 h 88"/>
                <a:gd name="T16" fmla="*/ 0 w 882"/>
                <a:gd name="T17" fmla="*/ 0 h 88"/>
                <a:gd name="T18" fmla="*/ 0 w 882"/>
                <a:gd name="T19" fmla="*/ 0 h 88"/>
                <a:gd name="T20" fmla="*/ 0 w 882"/>
                <a:gd name="T21" fmla="*/ 0 h 88"/>
                <a:gd name="T22" fmla="*/ 0 w 882"/>
                <a:gd name="T23" fmla="*/ 0 h 88"/>
                <a:gd name="T24" fmla="*/ 0 w 882"/>
                <a:gd name="T25" fmla="*/ 0 h 88"/>
                <a:gd name="T26" fmla="*/ 0 w 882"/>
                <a:gd name="T27" fmla="*/ 0 h 88"/>
                <a:gd name="T28" fmla="*/ 0 w 882"/>
                <a:gd name="T29" fmla="*/ 0 h 88"/>
                <a:gd name="T30" fmla="*/ 0 w 882"/>
                <a:gd name="T31" fmla="*/ 0 h 88"/>
                <a:gd name="T32" fmla="*/ 0 w 882"/>
                <a:gd name="T33" fmla="*/ 0 h 88"/>
                <a:gd name="T34" fmla="*/ 0 w 882"/>
                <a:gd name="T35" fmla="*/ 0 h 88"/>
                <a:gd name="T36" fmla="*/ 0 w 882"/>
                <a:gd name="T37" fmla="*/ 0 h 88"/>
                <a:gd name="T38" fmla="*/ 0 w 882"/>
                <a:gd name="T39" fmla="*/ 0 h 88"/>
                <a:gd name="T40" fmla="*/ 0 w 882"/>
                <a:gd name="T41" fmla="*/ 0 h 88"/>
                <a:gd name="T42" fmla="*/ 0 w 882"/>
                <a:gd name="T43" fmla="*/ 0 h 88"/>
                <a:gd name="T44" fmla="*/ 0 w 882"/>
                <a:gd name="T45" fmla="*/ 0 h 88"/>
                <a:gd name="T46" fmla="*/ 0 w 882"/>
                <a:gd name="T47" fmla="*/ 0 h 88"/>
                <a:gd name="T48" fmla="*/ 0 w 882"/>
                <a:gd name="T49" fmla="*/ 0 h 88"/>
                <a:gd name="T50" fmla="*/ 0 w 882"/>
                <a:gd name="T51" fmla="*/ 0 h 88"/>
                <a:gd name="T52" fmla="*/ 0 w 882"/>
                <a:gd name="T53" fmla="*/ 0 h 88"/>
                <a:gd name="T54" fmla="*/ 0 w 882"/>
                <a:gd name="T55" fmla="*/ 0 h 8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882"/>
                <a:gd name="T85" fmla="*/ 0 h 88"/>
                <a:gd name="T86" fmla="*/ 882 w 882"/>
                <a:gd name="T87" fmla="*/ 88 h 88"/>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882" h="88">
                  <a:moveTo>
                    <a:pt x="44" y="0"/>
                  </a:moveTo>
                  <a:lnTo>
                    <a:pt x="44" y="0"/>
                  </a:lnTo>
                  <a:cubicBezTo>
                    <a:pt x="69" y="0"/>
                    <a:pt x="88" y="20"/>
                    <a:pt x="88" y="44"/>
                  </a:cubicBezTo>
                  <a:cubicBezTo>
                    <a:pt x="88" y="68"/>
                    <a:pt x="69" y="88"/>
                    <a:pt x="44" y="88"/>
                  </a:cubicBezTo>
                  <a:cubicBezTo>
                    <a:pt x="20" y="88"/>
                    <a:pt x="0" y="68"/>
                    <a:pt x="0" y="44"/>
                  </a:cubicBezTo>
                  <a:cubicBezTo>
                    <a:pt x="0" y="20"/>
                    <a:pt x="20" y="0"/>
                    <a:pt x="44" y="0"/>
                  </a:cubicBezTo>
                  <a:close/>
                  <a:moveTo>
                    <a:pt x="309" y="0"/>
                  </a:moveTo>
                  <a:lnTo>
                    <a:pt x="309" y="0"/>
                  </a:lnTo>
                  <a:cubicBezTo>
                    <a:pt x="333" y="0"/>
                    <a:pt x="353" y="20"/>
                    <a:pt x="353" y="44"/>
                  </a:cubicBezTo>
                  <a:cubicBezTo>
                    <a:pt x="353" y="68"/>
                    <a:pt x="333" y="88"/>
                    <a:pt x="309" y="88"/>
                  </a:cubicBezTo>
                  <a:cubicBezTo>
                    <a:pt x="284" y="88"/>
                    <a:pt x="265" y="68"/>
                    <a:pt x="265" y="44"/>
                  </a:cubicBezTo>
                  <a:cubicBezTo>
                    <a:pt x="265" y="20"/>
                    <a:pt x="284" y="0"/>
                    <a:pt x="309" y="0"/>
                  </a:cubicBezTo>
                  <a:close/>
                  <a:moveTo>
                    <a:pt x="573" y="0"/>
                  </a:moveTo>
                  <a:lnTo>
                    <a:pt x="573" y="0"/>
                  </a:lnTo>
                  <a:cubicBezTo>
                    <a:pt x="598" y="0"/>
                    <a:pt x="617" y="20"/>
                    <a:pt x="617" y="44"/>
                  </a:cubicBezTo>
                  <a:cubicBezTo>
                    <a:pt x="617" y="68"/>
                    <a:pt x="598" y="88"/>
                    <a:pt x="573" y="88"/>
                  </a:cubicBezTo>
                  <a:cubicBezTo>
                    <a:pt x="549" y="88"/>
                    <a:pt x="529" y="68"/>
                    <a:pt x="529" y="44"/>
                  </a:cubicBezTo>
                  <a:cubicBezTo>
                    <a:pt x="529" y="20"/>
                    <a:pt x="549" y="0"/>
                    <a:pt x="573" y="0"/>
                  </a:cubicBezTo>
                  <a:close/>
                  <a:moveTo>
                    <a:pt x="838" y="0"/>
                  </a:moveTo>
                  <a:lnTo>
                    <a:pt x="838" y="0"/>
                  </a:lnTo>
                  <a:cubicBezTo>
                    <a:pt x="862" y="0"/>
                    <a:pt x="882" y="20"/>
                    <a:pt x="882" y="44"/>
                  </a:cubicBezTo>
                  <a:cubicBezTo>
                    <a:pt x="882" y="68"/>
                    <a:pt x="862" y="88"/>
                    <a:pt x="838" y="88"/>
                  </a:cubicBezTo>
                  <a:cubicBezTo>
                    <a:pt x="813" y="88"/>
                    <a:pt x="794" y="68"/>
                    <a:pt x="794" y="44"/>
                  </a:cubicBezTo>
                  <a:cubicBezTo>
                    <a:pt x="794" y="20"/>
                    <a:pt x="813" y="0"/>
                    <a:pt x="838" y="0"/>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grpSp>
      <p:sp>
        <p:nvSpPr>
          <p:cNvPr id="58830" name="Rectangle 462"/>
          <p:cNvSpPr>
            <a:spLocks noChangeArrowheads="1"/>
          </p:cNvSpPr>
          <p:nvPr/>
        </p:nvSpPr>
        <p:spPr bwMode="auto">
          <a:xfrm>
            <a:off x="21526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1" name="Rectangle 463"/>
          <p:cNvSpPr>
            <a:spLocks noChangeArrowheads="1"/>
          </p:cNvSpPr>
          <p:nvPr/>
        </p:nvSpPr>
        <p:spPr bwMode="auto">
          <a:xfrm>
            <a:off x="2728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2" name="Rectangle 464"/>
          <p:cNvSpPr>
            <a:spLocks noChangeArrowheads="1"/>
          </p:cNvSpPr>
          <p:nvPr/>
        </p:nvSpPr>
        <p:spPr bwMode="auto">
          <a:xfrm>
            <a:off x="3265488"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3" name="Rectangle 465"/>
          <p:cNvSpPr>
            <a:spLocks noChangeArrowheads="1"/>
          </p:cNvSpPr>
          <p:nvPr/>
        </p:nvSpPr>
        <p:spPr bwMode="auto">
          <a:xfrm>
            <a:off x="3841750"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4" name="Rectangle 466"/>
          <p:cNvSpPr>
            <a:spLocks noChangeArrowheads="1"/>
          </p:cNvSpPr>
          <p:nvPr/>
        </p:nvSpPr>
        <p:spPr bwMode="auto">
          <a:xfrm>
            <a:off x="4379913" y="4695825"/>
            <a:ext cx="538162"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sp>
        <p:nvSpPr>
          <p:cNvPr id="58836" name="Rectangle 468"/>
          <p:cNvSpPr>
            <a:spLocks noChangeArrowheads="1"/>
          </p:cNvSpPr>
          <p:nvPr/>
        </p:nvSpPr>
        <p:spPr bwMode="auto">
          <a:xfrm>
            <a:off x="4918075" y="4695825"/>
            <a:ext cx="538163" cy="1152525"/>
          </a:xfrm>
          <a:prstGeom prst="rect">
            <a:avLst/>
          </a:prstGeom>
          <a:noFill/>
          <a:ln w="28575">
            <a:solidFill>
              <a:srgbClr val="FF0000"/>
            </a:solidFill>
            <a:miter lim="800000"/>
            <a:headEnd/>
            <a:tailEnd/>
          </a:ln>
        </p:spPr>
        <p:txBody>
          <a:bodyPr wrap="none" anchor="ctr">
            <a:prstTxWarp prst="textNoShape">
              <a:avLst/>
            </a:prstTxWarp>
          </a:bodyPr>
          <a:lstStyle/>
          <a:p>
            <a:pPr eaLnBrk="0" hangingPunct="0"/>
            <a:endParaRPr lang="en-US"/>
          </a:p>
        </p:txBody>
      </p:sp>
      <p:grpSp>
        <p:nvGrpSpPr>
          <p:cNvPr id="25" name="Group 474"/>
          <p:cNvGrpSpPr>
            <a:grpSpLocks/>
          </p:cNvGrpSpPr>
          <p:nvPr/>
        </p:nvGrpSpPr>
        <p:grpSpPr bwMode="auto">
          <a:xfrm>
            <a:off x="3302000" y="4735513"/>
            <a:ext cx="482600" cy="1069975"/>
            <a:chOff x="2080" y="2983"/>
            <a:chExt cx="304" cy="674"/>
          </a:xfrm>
        </p:grpSpPr>
        <p:sp>
          <p:nvSpPr>
            <p:cNvPr id="66655" name="Rectangle 384"/>
            <p:cNvSpPr>
              <a:spLocks noChangeArrowheads="1"/>
            </p:cNvSpPr>
            <p:nvPr/>
          </p:nvSpPr>
          <p:spPr bwMode="auto">
            <a:xfrm>
              <a:off x="2083" y="3133"/>
              <a:ext cx="298"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56" name="Freeform 385"/>
            <p:cNvSpPr>
              <a:spLocks noEditPoints="1"/>
            </p:cNvSpPr>
            <p:nvPr/>
          </p:nvSpPr>
          <p:spPr bwMode="auto">
            <a:xfrm>
              <a:off x="2080" y="3130"/>
              <a:ext cx="304"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3" y="144"/>
                    <a:pt x="0" y="140"/>
                    <a:pt x="0" y="136"/>
                  </a:cubicBezTo>
                  <a:lnTo>
                    <a:pt x="0" y="24"/>
                  </a:lnTo>
                  <a:cubicBezTo>
                    <a:pt x="0" y="19"/>
                    <a:pt x="3" y="16"/>
                    <a:pt x="8" y="16"/>
                  </a:cubicBezTo>
                  <a:cubicBezTo>
                    <a:pt x="12" y="16"/>
                    <a:pt x="16" y="19"/>
                    <a:pt x="16" y="24"/>
                  </a:cubicBezTo>
                  <a:close/>
                  <a:moveTo>
                    <a:pt x="16" y="216"/>
                  </a:moveTo>
                  <a:lnTo>
                    <a:pt x="16" y="328"/>
                  </a:lnTo>
                  <a:cubicBezTo>
                    <a:pt x="16" y="332"/>
                    <a:pt x="12" y="336"/>
                    <a:pt x="8" y="336"/>
                  </a:cubicBezTo>
                  <a:cubicBezTo>
                    <a:pt x="3" y="336"/>
                    <a:pt x="0" y="332"/>
                    <a:pt x="0" y="328"/>
                  </a:cubicBezTo>
                  <a:lnTo>
                    <a:pt x="0" y="216"/>
                  </a:lnTo>
                  <a:cubicBezTo>
                    <a:pt x="0" y="211"/>
                    <a:pt x="3" y="208"/>
                    <a:pt x="8" y="208"/>
                  </a:cubicBezTo>
                  <a:cubicBezTo>
                    <a:pt x="12" y="208"/>
                    <a:pt x="16" y="211"/>
                    <a:pt x="16" y="216"/>
                  </a:cubicBezTo>
                  <a:close/>
                  <a:moveTo>
                    <a:pt x="16" y="408"/>
                  </a:moveTo>
                  <a:lnTo>
                    <a:pt x="16" y="520"/>
                  </a:lnTo>
                  <a:cubicBezTo>
                    <a:pt x="16" y="524"/>
                    <a:pt x="12" y="528"/>
                    <a:pt x="8" y="528"/>
                  </a:cubicBezTo>
                  <a:cubicBezTo>
                    <a:pt x="3" y="528"/>
                    <a:pt x="0" y="524"/>
                    <a:pt x="0" y="520"/>
                  </a:cubicBezTo>
                  <a:lnTo>
                    <a:pt x="0" y="408"/>
                  </a:lnTo>
                  <a:cubicBezTo>
                    <a:pt x="0" y="403"/>
                    <a:pt x="3" y="400"/>
                    <a:pt x="8" y="400"/>
                  </a:cubicBezTo>
                  <a:cubicBezTo>
                    <a:pt x="12" y="400"/>
                    <a:pt x="16" y="403"/>
                    <a:pt x="16" y="408"/>
                  </a:cubicBezTo>
                  <a:close/>
                  <a:moveTo>
                    <a:pt x="16" y="600"/>
                  </a:moveTo>
                  <a:lnTo>
                    <a:pt x="16" y="712"/>
                  </a:lnTo>
                  <a:cubicBezTo>
                    <a:pt x="16" y="716"/>
                    <a:pt x="12" y="720"/>
                    <a:pt x="8" y="720"/>
                  </a:cubicBezTo>
                  <a:cubicBezTo>
                    <a:pt x="3" y="720"/>
                    <a:pt x="0" y="716"/>
                    <a:pt x="0" y="712"/>
                  </a:cubicBezTo>
                  <a:lnTo>
                    <a:pt x="0" y="600"/>
                  </a:lnTo>
                  <a:cubicBezTo>
                    <a:pt x="0" y="595"/>
                    <a:pt x="3" y="592"/>
                    <a:pt x="8" y="592"/>
                  </a:cubicBezTo>
                  <a:cubicBezTo>
                    <a:pt x="12" y="592"/>
                    <a:pt x="16" y="595"/>
                    <a:pt x="16" y="600"/>
                  </a:cubicBezTo>
                  <a:close/>
                  <a:moveTo>
                    <a:pt x="16" y="792"/>
                  </a:moveTo>
                  <a:lnTo>
                    <a:pt x="16" y="904"/>
                  </a:lnTo>
                  <a:cubicBezTo>
                    <a:pt x="16" y="908"/>
                    <a:pt x="12" y="912"/>
                    <a:pt x="8" y="912"/>
                  </a:cubicBezTo>
                  <a:cubicBezTo>
                    <a:pt x="3" y="912"/>
                    <a:pt x="0" y="908"/>
                    <a:pt x="0" y="904"/>
                  </a:cubicBezTo>
                  <a:lnTo>
                    <a:pt x="0" y="792"/>
                  </a:lnTo>
                  <a:cubicBezTo>
                    <a:pt x="0" y="787"/>
                    <a:pt x="3" y="784"/>
                    <a:pt x="8" y="784"/>
                  </a:cubicBezTo>
                  <a:cubicBezTo>
                    <a:pt x="12" y="784"/>
                    <a:pt x="16" y="787"/>
                    <a:pt x="16" y="792"/>
                  </a:cubicBezTo>
                  <a:close/>
                  <a:moveTo>
                    <a:pt x="16" y="984"/>
                  </a:moveTo>
                  <a:lnTo>
                    <a:pt x="16" y="1096"/>
                  </a:lnTo>
                  <a:cubicBezTo>
                    <a:pt x="16" y="1100"/>
                    <a:pt x="12" y="1104"/>
                    <a:pt x="8" y="1104"/>
                  </a:cubicBezTo>
                  <a:cubicBezTo>
                    <a:pt x="3" y="1104"/>
                    <a:pt x="0" y="1100"/>
                    <a:pt x="0" y="1096"/>
                  </a:cubicBezTo>
                  <a:lnTo>
                    <a:pt x="0" y="984"/>
                  </a:lnTo>
                  <a:cubicBezTo>
                    <a:pt x="0" y="979"/>
                    <a:pt x="3" y="976"/>
                    <a:pt x="8" y="976"/>
                  </a:cubicBezTo>
                  <a:cubicBezTo>
                    <a:pt x="12" y="976"/>
                    <a:pt x="16" y="979"/>
                    <a:pt x="16" y="984"/>
                  </a:cubicBezTo>
                  <a:close/>
                  <a:moveTo>
                    <a:pt x="16" y="1176"/>
                  </a:moveTo>
                  <a:lnTo>
                    <a:pt x="16" y="1288"/>
                  </a:lnTo>
                  <a:cubicBezTo>
                    <a:pt x="16" y="1292"/>
                    <a:pt x="12" y="1296"/>
                    <a:pt x="8" y="1296"/>
                  </a:cubicBezTo>
                  <a:cubicBezTo>
                    <a:pt x="3" y="1296"/>
                    <a:pt x="0" y="1292"/>
                    <a:pt x="0" y="1288"/>
                  </a:cubicBezTo>
                  <a:lnTo>
                    <a:pt x="0" y="1176"/>
                  </a:lnTo>
                  <a:cubicBezTo>
                    <a:pt x="0" y="1171"/>
                    <a:pt x="3"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3" y="1406"/>
                    <a:pt x="0" y="1402"/>
                    <a:pt x="0" y="1398"/>
                  </a:cubicBezTo>
                  <a:lnTo>
                    <a:pt x="0" y="1368"/>
                  </a:lnTo>
                  <a:cubicBezTo>
                    <a:pt x="0" y="1363"/>
                    <a:pt x="3"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5" y="1406"/>
                    <a:pt x="162" y="1402"/>
                    <a:pt x="162" y="1398"/>
                  </a:cubicBezTo>
                  <a:cubicBezTo>
                    <a:pt x="162" y="1393"/>
                    <a:pt x="165"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7" y="1406"/>
                    <a:pt x="354" y="1402"/>
                    <a:pt x="354" y="1398"/>
                  </a:cubicBezTo>
                  <a:cubicBezTo>
                    <a:pt x="354" y="1393"/>
                    <a:pt x="357"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49" y="1406"/>
                    <a:pt x="546" y="1402"/>
                    <a:pt x="546" y="1398"/>
                  </a:cubicBezTo>
                  <a:cubicBezTo>
                    <a:pt x="546" y="1393"/>
                    <a:pt x="549"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1" y="1406"/>
                    <a:pt x="738" y="1402"/>
                    <a:pt x="738" y="1398"/>
                  </a:cubicBezTo>
                  <a:cubicBezTo>
                    <a:pt x="738" y="1393"/>
                    <a:pt x="741"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57" name="Rectangle 386"/>
            <p:cNvSpPr>
              <a:spLocks noChangeArrowheads="1"/>
            </p:cNvSpPr>
            <p:nvPr/>
          </p:nvSpPr>
          <p:spPr bwMode="auto">
            <a:xfrm>
              <a:off x="2193" y="2983"/>
              <a:ext cx="81"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C</a:t>
              </a:r>
              <a:endParaRPr lang="en-US"/>
            </a:p>
          </p:txBody>
        </p:sp>
        <p:sp>
          <p:nvSpPr>
            <p:cNvPr id="66658" name="Line 387"/>
            <p:cNvSpPr>
              <a:spLocks noChangeShapeType="1"/>
            </p:cNvSpPr>
            <p:nvPr/>
          </p:nvSpPr>
          <p:spPr bwMode="auto">
            <a:xfrm>
              <a:off x="2158"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9" name="Freeform 388"/>
            <p:cNvSpPr>
              <a:spLocks/>
            </p:cNvSpPr>
            <p:nvPr/>
          </p:nvSpPr>
          <p:spPr bwMode="auto">
            <a:xfrm>
              <a:off x="2251" y="3177"/>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60" name="Line 470"/>
            <p:cNvSpPr>
              <a:spLocks noChangeShapeType="1"/>
            </p:cNvSpPr>
            <p:nvPr/>
          </p:nvSpPr>
          <p:spPr bwMode="auto">
            <a:xfrm>
              <a:off x="2154"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61" name="Freeform 471"/>
            <p:cNvSpPr>
              <a:spLocks/>
            </p:cNvSpPr>
            <p:nvPr/>
          </p:nvSpPr>
          <p:spPr bwMode="auto">
            <a:xfrm>
              <a:off x="2247" y="3526"/>
              <a:ext cx="93" cy="61"/>
            </a:xfrm>
            <a:custGeom>
              <a:avLst/>
              <a:gdLst>
                <a:gd name="T0" fmla="*/ 0 w 93"/>
                <a:gd name="T1" fmla="*/ 0 h 61"/>
                <a:gd name="T2" fmla="*/ 93 w 93"/>
                <a:gd name="T3" fmla="*/ 30 h 61"/>
                <a:gd name="T4" fmla="*/ 0 w 93"/>
                <a:gd name="T5" fmla="*/ 61 h 61"/>
                <a:gd name="T6" fmla="*/ 0 w 93"/>
                <a:gd name="T7" fmla="*/ 0 h 61"/>
                <a:gd name="T8" fmla="*/ 0 60000 65536"/>
                <a:gd name="T9" fmla="*/ 0 60000 65536"/>
                <a:gd name="T10" fmla="*/ 0 60000 65536"/>
                <a:gd name="T11" fmla="*/ 0 60000 65536"/>
                <a:gd name="T12" fmla="*/ 0 w 93"/>
                <a:gd name="T13" fmla="*/ 0 h 61"/>
                <a:gd name="T14" fmla="*/ 93 w 93"/>
                <a:gd name="T15" fmla="*/ 61 h 61"/>
              </a:gdLst>
              <a:ahLst/>
              <a:cxnLst>
                <a:cxn ang="T8">
                  <a:pos x="T0" y="T1"/>
                </a:cxn>
                <a:cxn ang="T9">
                  <a:pos x="T2" y="T3"/>
                </a:cxn>
                <a:cxn ang="T10">
                  <a:pos x="T4" y="T5"/>
                </a:cxn>
                <a:cxn ang="T11">
                  <a:pos x="T6" y="T7"/>
                </a:cxn>
              </a:cxnLst>
              <a:rect l="T12" t="T13" r="T14" b="T15"/>
              <a:pathLst>
                <a:path w="93" h="61">
                  <a:moveTo>
                    <a:pt x="0" y="0"/>
                  </a:moveTo>
                  <a:lnTo>
                    <a:pt x="93"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6" name="Group 477"/>
          <p:cNvGrpSpPr>
            <a:grpSpLocks/>
          </p:cNvGrpSpPr>
          <p:nvPr/>
        </p:nvGrpSpPr>
        <p:grpSpPr bwMode="auto">
          <a:xfrm>
            <a:off x="2744788" y="4735513"/>
            <a:ext cx="481012" cy="1069975"/>
            <a:chOff x="1729" y="2983"/>
            <a:chExt cx="303" cy="674"/>
          </a:xfrm>
        </p:grpSpPr>
        <p:sp>
          <p:nvSpPr>
            <p:cNvPr id="66644" name="Rectangle 373"/>
            <p:cNvSpPr>
              <a:spLocks noChangeArrowheads="1"/>
            </p:cNvSpPr>
            <p:nvPr/>
          </p:nvSpPr>
          <p:spPr bwMode="auto">
            <a:xfrm>
              <a:off x="1732"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45" name="Freeform 374"/>
            <p:cNvSpPr>
              <a:spLocks noEditPoints="1"/>
            </p:cNvSpPr>
            <p:nvPr/>
          </p:nvSpPr>
          <p:spPr bwMode="auto">
            <a:xfrm>
              <a:off x="1729"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3" y="144"/>
                    <a:pt x="8" y="144"/>
                  </a:cubicBezTo>
                  <a:cubicBezTo>
                    <a:pt x="4" y="144"/>
                    <a:pt x="0" y="140"/>
                    <a:pt x="0" y="136"/>
                  </a:cubicBezTo>
                  <a:lnTo>
                    <a:pt x="0" y="24"/>
                  </a:lnTo>
                  <a:cubicBezTo>
                    <a:pt x="0" y="19"/>
                    <a:pt x="4" y="16"/>
                    <a:pt x="8" y="16"/>
                  </a:cubicBezTo>
                  <a:cubicBezTo>
                    <a:pt x="13" y="16"/>
                    <a:pt x="16" y="19"/>
                    <a:pt x="16" y="24"/>
                  </a:cubicBezTo>
                  <a:close/>
                  <a:moveTo>
                    <a:pt x="16" y="216"/>
                  </a:moveTo>
                  <a:lnTo>
                    <a:pt x="16" y="328"/>
                  </a:lnTo>
                  <a:cubicBezTo>
                    <a:pt x="16" y="332"/>
                    <a:pt x="13" y="336"/>
                    <a:pt x="8" y="336"/>
                  </a:cubicBezTo>
                  <a:cubicBezTo>
                    <a:pt x="4" y="336"/>
                    <a:pt x="0" y="332"/>
                    <a:pt x="0" y="328"/>
                  </a:cubicBezTo>
                  <a:lnTo>
                    <a:pt x="0" y="216"/>
                  </a:lnTo>
                  <a:cubicBezTo>
                    <a:pt x="0" y="211"/>
                    <a:pt x="4" y="208"/>
                    <a:pt x="8" y="208"/>
                  </a:cubicBezTo>
                  <a:cubicBezTo>
                    <a:pt x="13" y="208"/>
                    <a:pt x="16" y="211"/>
                    <a:pt x="16" y="216"/>
                  </a:cubicBezTo>
                  <a:close/>
                  <a:moveTo>
                    <a:pt x="16" y="408"/>
                  </a:moveTo>
                  <a:lnTo>
                    <a:pt x="16" y="520"/>
                  </a:lnTo>
                  <a:cubicBezTo>
                    <a:pt x="16" y="524"/>
                    <a:pt x="13" y="528"/>
                    <a:pt x="8" y="528"/>
                  </a:cubicBezTo>
                  <a:cubicBezTo>
                    <a:pt x="4" y="528"/>
                    <a:pt x="0" y="524"/>
                    <a:pt x="0" y="520"/>
                  </a:cubicBezTo>
                  <a:lnTo>
                    <a:pt x="0" y="408"/>
                  </a:lnTo>
                  <a:cubicBezTo>
                    <a:pt x="0" y="403"/>
                    <a:pt x="4" y="400"/>
                    <a:pt x="8" y="400"/>
                  </a:cubicBezTo>
                  <a:cubicBezTo>
                    <a:pt x="13" y="400"/>
                    <a:pt x="16" y="403"/>
                    <a:pt x="16" y="408"/>
                  </a:cubicBezTo>
                  <a:close/>
                  <a:moveTo>
                    <a:pt x="16" y="600"/>
                  </a:moveTo>
                  <a:lnTo>
                    <a:pt x="16" y="712"/>
                  </a:lnTo>
                  <a:cubicBezTo>
                    <a:pt x="16" y="716"/>
                    <a:pt x="13" y="720"/>
                    <a:pt x="8" y="720"/>
                  </a:cubicBezTo>
                  <a:cubicBezTo>
                    <a:pt x="4" y="720"/>
                    <a:pt x="0" y="716"/>
                    <a:pt x="0" y="712"/>
                  </a:cubicBezTo>
                  <a:lnTo>
                    <a:pt x="0" y="600"/>
                  </a:lnTo>
                  <a:cubicBezTo>
                    <a:pt x="0" y="595"/>
                    <a:pt x="4" y="592"/>
                    <a:pt x="8" y="592"/>
                  </a:cubicBezTo>
                  <a:cubicBezTo>
                    <a:pt x="13" y="592"/>
                    <a:pt x="16" y="595"/>
                    <a:pt x="16" y="600"/>
                  </a:cubicBezTo>
                  <a:close/>
                  <a:moveTo>
                    <a:pt x="16" y="792"/>
                  </a:moveTo>
                  <a:lnTo>
                    <a:pt x="16" y="904"/>
                  </a:lnTo>
                  <a:cubicBezTo>
                    <a:pt x="16" y="908"/>
                    <a:pt x="13" y="912"/>
                    <a:pt x="8" y="912"/>
                  </a:cubicBezTo>
                  <a:cubicBezTo>
                    <a:pt x="4" y="912"/>
                    <a:pt x="0" y="908"/>
                    <a:pt x="0" y="904"/>
                  </a:cubicBezTo>
                  <a:lnTo>
                    <a:pt x="0" y="792"/>
                  </a:lnTo>
                  <a:cubicBezTo>
                    <a:pt x="0" y="787"/>
                    <a:pt x="4" y="784"/>
                    <a:pt x="8" y="784"/>
                  </a:cubicBezTo>
                  <a:cubicBezTo>
                    <a:pt x="13" y="784"/>
                    <a:pt x="16" y="787"/>
                    <a:pt x="16" y="792"/>
                  </a:cubicBezTo>
                  <a:close/>
                  <a:moveTo>
                    <a:pt x="16" y="984"/>
                  </a:moveTo>
                  <a:lnTo>
                    <a:pt x="16" y="1096"/>
                  </a:lnTo>
                  <a:cubicBezTo>
                    <a:pt x="16" y="1100"/>
                    <a:pt x="13" y="1104"/>
                    <a:pt x="8" y="1104"/>
                  </a:cubicBezTo>
                  <a:cubicBezTo>
                    <a:pt x="4" y="1104"/>
                    <a:pt x="0" y="1100"/>
                    <a:pt x="0" y="1096"/>
                  </a:cubicBezTo>
                  <a:lnTo>
                    <a:pt x="0" y="984"/>
                  </a:lnTo>
                  <a:cubicBezTo>
                    <a:pt x="0" y="979"/>
                    <a:pt x="4" y="976"/>
                    <a:pt x="8" y="976"/>
                  </a:cubicBezTo>
                  <a:cubicBezTo>
                    <a:pt x="13" y="976"/>
                    <a:pt x="16" y="979"/>
                    <a:pt x="16" y="984"/>
                  </a:cubicBezTo>
                  <a:close/>
                  <a:moveTo>
                    <a:pt x="16" y="1176"/>
                  </a:moveTo>
                  <a:lnTo>
                    <a:pt x="16" y="1288"/>
                  </a:lnTo>
                  <a:cubicBezTo>
                    <a:pt x="16" y="1292"/>
                    <a:pt x="13" y="1296"/>
                    <a:pt x="8" y="1296"/>
                  </a:cubicBezTo>
                  <a:cubicBezTo>
                    <a:pt x="4" y="1296"/>
                    <a:pt x="0" y="1292"/>
                    <a:pt x="0" y="1288"/>
                  </a:cubicBezTo>
                  <a:lnTo>
                    <a:pt x="0" y="1176"/>
                  </a:lnTo>
                  <a:cubicBezTo>
                    <a:pt x="0" y="1171"/>
                    <a:pt x="4" y="1168"/>
                    <a:pt x="8" y="1168"/>
                  </a:cubicBezTo>
                  <a:cubicBezTo>
                    <a:pt x="13" y="1168"/>
                    <a:pt x="16" y="1171"/>
                    <a:pt x="16" y="1176"/>
                  </a:cubicBezTo>
                  <a:close/>
                  <a:moveTo>
                    <a:pt x="16" y="1368"/>
                  </a:moveTo>
                  <a:lnTo>
                    <a:pt x="16" y="1398"/>
                  </a:lnTo>
                  <a:lnTo>
                    <a:pt x="8" y="1390"/>
                  </a:lnTo>
                  <a:lnTo>
                    <a:pt x="90" y="1390"/>
                  </a:lnTo>
                  <a:cubicBezTo>
                    <a:pt x="95" y="1390"/>
                    <a:pt x="98" y="1393"/>
                    <a:pt x="98" y="1398"/>
                  </a:cubicBezTo>
                  <a:cubicBezTo>
                    <a:pt x="98" y="1402"/>
                    <a:pt x="95" y="1406"/>
                    <a:pt x="90" y="1406"/>
                  </a:cubicBezTo>
                  <a:lnTo>
                    <a:pt x="8" y="1406"/>
                  </a:lnTo>
                  <a:cubicBezTo>
                    <a:pt x="4" y="1406"/>
                    <a:pt x="0" y="1402"/>
                    <a:pt x="0" y="1398"/>
                  </a:cubicBezTo>
                  <a:lnTo>
                    <a:pt x="0" y="1368"/>
                  </a:lnTo>
                  <a:cubicBezTo>
                    <a:pt x="0" y="1363"/>
                    <a:pt x="4" y="1360"/>
                    <a:pt x="8" y="1360"/>
                  </a:cubicBezTo>
                  <a:cubicBezTo>
                    <a:pt x="13" y="1360"/>
                    <a:pt x="16" y="1363"/>
                    <a:pt x="16" y="1368"/>
                  </a:cubicBezTo>
                  <a:close/>
                  <a:moveTo>
                    <a:pt x="170" y="1390"/>
                  </a:moveTo>
                  <a:lnTo>
                    <a:pt x="282" y="1390"/>
                  </a:lnTo>
                  <a:cubicBezTo>
                    <a:pt x="287" y="1390"/>
                    <a:pt x="290" y="1393"/>
                    <a:pt x="290" y="1398"/>
                  </a:cubicBezTo>
                  <a:cubicBezTo>
                    <a:pt x="290" y="1402"/>
                    <a:pt x="287"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9" y="1390"/>
                    <a:pt x="482" y="1393"/>
                    <a:pt x="482" y="1398"/>
                  </a:cubicBezTo>
                  <a:cubicBezTo>
                    <a:pt x="482" y="1402"/>
                    <a:pt x="479"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1" y="1390"/>
                    <a:pt x="674" y="1393"/>
                    <a:pt x="674" y="1398"/>
                  </a:cubicBezTo>
                  <a:cubicBezTo>
                    <a:pt x="674" y="1402"/>
                    <a:pt x="671"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7" y="1332"/>
                    <a:pt x="801" y="1332"/>
                  </a:cubicBezTo>
                  <a:cubicBezTo>
                    <a:pt x="806" y="1332"/>
                    <a:pt x="809" y="1336"/>
                    <a:pt x="809" y="1340"/>
                  </a:cubicBezTo>
                  <a:lnTo>
                    <a:pt x="809" y="1398"/>
                  </a:lnTo>
                  <a:cubicBezTo>
                    <a:pt x="809" y="1402"/>
                    <a:pt x="806"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7" y="1140"/>
                    <a:pt x="801" y="1140"/>
                  </a:cubicBezTo>
                  <a:cubicBezTo>
                    <a:pt x="806" y="1140"/>
                    <a:pt x="809" y="1144"/>
                    <a:pt x="809" y="1148"/>
                  </a:cubicBezTo>
                  <a:lnTo>
                    <a:pt x="809" y="1260"/>
                  </a:lnTo>
                  <a:cubicBezTo>
                    <a:pt x="809" y="1265"/>
                    <a:pt x="806" y="1268"/>
                    <a:pt x="801" y="1268"/>
                  </a:cubicBezTo>
                  <a:cubicBezTo>
                    <a:pt x="797" y="1268"/>
                    <a:pt x="793" y="1265"/>
                    <a:pt x="793" y="1260"/>
                  </a:cubicBezTo>
                  <a:close/>
                  <a:moveTo>
                    <a:pt x="793" y="1068"/>
                  </a:moveTo>
                  <a:lnTo>
                    <a:pt x="793" y="956"/>
                  </a:lnTo>
                  <a:cubicBezTo>
                    <a:pt x="793" y="952"/>
                    <a:pt x="797" y="948"/>
                    <a:pt x="801" y="948"/>
                  </a:cubicBezTo>
                  <a:cubicBezTo>
                    <a:pt x="806" y="948"/>
                    <a:pt x="809" y="952"/>
                    <a:pt x="809" y="956"/>
                  </a:cubicBezTo>
                  <a:lnTo>
                    <a:pt x="809" y="1068"/>
                  </a:lnTo>
                  <a:cubicBezTo>
                    <a:pt x="809" y="1073"/>
                    <a:pt x="806" y="1076"/>
                    <a:pt x="801" y="1076"/>
                  </a:cubicBezTo>
                  <a:cubicBezTo>
                    <a:pt x="797" y="1076"/>
                    <a:pt x="793" y="1073"/>
                    <a:pt x="793" y="1068"/>
                  </a:cubicBezTo>
                  <a:close/>
                  <a:moveTo>
                    <a:pt x="793" y="876"/>
                  </a:moveTo>
                  <a:lnTo>
                    <a:pt x="793" y="764"/>
                  </a:lnTo>
                  <a:cubicBezTo>
                    <a:pt x="793" y="760"/>
                    <a:pt x="797" y="756"/>
                    <a:pt x="801" y="756"/>
                  </a:cubicBezTo>
                  <a:cubicBezTo>
                    <a:pt x="806" y="756"/>
                    <a:pt x="809" y="760"/>
                    <a:pt x="809" y="764"/>
                  </a:cubicBezTo>
                  <a:lnTo>
                    <a:pt x="809" y="876"/>
                  </a:lnTo>
                  <a:cubicBezTo>
                    <a:pt x="809" y="881"/>
                    <a:pt x="806" y="884"/>
                    <a:pt x="801" y="884"/>
                  </a:cubicBezTo>
                  <a:cubicBezTo>
                    <a:pt x="797" y="884"/>
                    <a:pt x="793" y="881"/>
                    <a:pt x="793" y="876"/>
                  </a:cubicBezTo>
                  <a:close/>
                  <a:moveTo>
                    <a:pt x="793" y="684"/>
                  </a:moveTo>
                  <a:lnTo>
                    <a:pt x="793" y="572"/>
                  </a:lnTo>
                  <a:cubicBezTo>
                    <a:pt x="793" y="568"/>
                    <a:pt x="797" y="564"/>
                    <a:pt x="801" y="564"/>
                  </a:cubicBezTo>
                  <a:cubicBezTo>
                    <a:pt x="806" y="564"/>
                    <a:pt x="809" y="568"/>
                    <a:pt x="809" y="572"/>
                  </a:cubicBezTo>
                  <a:lnTo>
                    <a:pt x="809" y="684"/>
                  </a:lnTo>
                  <a:cubicBezTo>
                    <a:pt x="809" y="689"/>
                    <a:pt x="806" y="692"/>
                    <a:pt x="801" y="692"/>
                  </a:cubicBezTo>
                  <a:cubicBezTo>
                    <a:pt x="797" y="692"/>
                    <a:pt x="793" y="689"/>
                    <a:pt x="793" y="684"/>
                  </a:cubicBezTo>
                  <a:close/>
                  <a:moveTo>
                    <a:pt x="793" y="492"/>
                  </a:moveTo>
                  <a:lnTo>
                    <a:pt x="793" y="380"/>
                  </a:lnTo>
                  <a:cubicBezTo>
                    <a:pt x="793" y="376"/>
                    <a:pt x="797" y="372"/>
                    <a:pt x="801" y="372"/>
                  </a:cubicBezTo>
                  <a:cubicBezTo>
                    <a:pt x="806" y="372"/>
                    <a:pt x="809" y="376"/>
                    <a:pt x="809" y="380"/>
                  </a:cubicBezTo>
                  <a:lnTo>
                    <a:pt x="809" y="492"/>
                  </a:lnTo>
                  <a:cubicBezTo>
                    <a:pt x="809" y="497"/>
                    <a:pt x="806" y="500"/>
                    <a:pt x="801" y="500"/>
                  </a:cubicBezTo>
                  <a:cubicBezTo>
                    <a:pt x="797" y="500"/>
                    <a:pt x="793" y="497"/>
                    <a:pt x="793" y="492"/>
                  </a:cubicBezTo>
                  <a:close/>
                  <a:moveTo>
                    <a:pt x="793" y="300"/>
                  </a:moveTo>
                  <a:lnTo>
                    <a:pt x="793" y="188"/>
                  </a:lnTo>
                  <a:cubicBezTo>
                    <a:pt x="793" y="184"/>
                    <a:pt x="797" y="180"/>
                    <a:pt x="801" y="180"/>
                  </a:cubicBezTo>
                  <a:cubicBezTo>
                    <a:pt x="806" y="180"/>
                    <a:pt x="809" y="184"/>
                    <a:pt x="809" y="188"/>
                  </a:cubicBezTo>
                  <a:lnTo>
                    <a:pt x="809" y="300"/>
                  </a:lnTo>
                  <a:cubicBezTo>
                    <a:pt x="809" y="305"/>
                    <a:pt x="806" y="308"/>
                    <a:pt x="801" y="308"/>
                  </a:cubicBezTo>
                  <a:cubicBezTo>
                    <a:pt x="797" y="308"/>
                    <a:pt x="793" y="305"/>
                    <a:pt x="793" y="300"/>
                  </a:cubicBezTo>
                  <a:close/>
                  <a:moveTo>
                    <a:pt x="793" y="108"/>
                  </a:moveTo>
                  <a:lnTo>
                    <a:pt x="793" y="8"/>
                  </a:lnTo>
                  <a:lnTo>
                    <a:pt x="801" y="16"/>
                  </a:lnTo>
                  <a:lnTo>
                    <a:pt x="790" y="16"/>
                  </a:lnTo>
                  <a:cubicBezTo>
                    <a:pt x="786" y="16"/>
                    <a:pt x="782" y="12"/>
                    <a:pt x="782" y="8"/>
                  </a:cubicBezTo>
                  <a:cubicBezTo>
                    <a:pt x="782" y="3"/>
                    <a:pt x="786" y="0"/>
                    <a:pt x="790" y="0"/>
                  </a:cubicBezTo>
                  <a:lnTo>
                    <a:pt x="801" y="0"/>
                  </a:lnTo>
                  <a:cubicBezTo>
                    <a:pt x="806" y="0"/>
                    <a:pt x="809" y="3"/>
                    <a:pt x="809" y="8"/>
                  </a:cubicBezTo>
                  <a:lnTo>
                    <a:pt x="809" y="108"/>
                  </a:lnTo>
                  <a:cubicBezTo>
                    <a:pt x="809" y="113"/>
                    <a:pt x="806" y="116"/>
                    <a:pt x="801" y="116"/>
                  </a:cubicBezTo>
                  <a:cubicBezTo>
                    <a:pt x="797" y="116"/>
                    <a:pt x="793" y="113"/>
                    <a:pt x="793" y="108"/>
                  </a:cubicBezTo>
                  <a:close/>
                  <a:moveTo>
                    <a:pt x="710" y="16"/>
                  </a:moveTo>
                  <a:lnTo>
                    <a:pt x="598" y="16"/>
                  </a:lnTo>
                  <a:cubicBezTo>
                    <a:pt x="594" y="16"/>
                    <a:pt x="590" y="12"/>
                    <a:pt x="590" y="8"/>
                  </a:cubicBezTo>
                  <a:cubicBezTo>
                    <a:pt x="590" y="3"/>
                    <a:pt x="594" y="0"/>
                    <a:pt x="598" y="0"/>
                  </a:cubicBezTo>
                  <a:lnTo>
                    <a:pt x="710" y="0"/>
                  </a:lnTo>
                  <a:cubicBezTo>
                    <a:pt x="714" y="0"/>
                    <a:pt x="718" y="3"/>
                    <a:pt x="718" y="8"/>
                  </a:cubicBezTo>
                  <a:cubicBezTo>
                    <a:pt x="718" y="12"/>
                    <a:pt x="714" y="16"/>
                    <a:pt x="710" y="16"/>
                  </a:cubicBezTo>
                  <a:close/>
                  <a:moveTo>
                    <a:pt x="518" y="16"/>
                  </a:moveTo>
                  <a:lnTo>
                    <a:pt x="406" y="16"/>
                  </a:lnTo>
                  <a:cubicBezTo>
                    <a:pt x="402" y="16"/>
                    <a:pt x="398" y="12"/>
                    <a:pt x="398" y="8"/>
                  </a:cubicBezTo>
                  <a:cubicBezTo>
                    <a:pt x="398" y="3"/>
                    <a:pt x="402" y="0"/>
                    <a:pt x="406" y="0"/>
                  </a:cubicBezTo>
                  <a:lnTo>
                    <a:pt x="518" y="0"/>
                  </a:lnTo>
                  <a:cubicBezTo>
                    <a:pt x="522" y="0"/>
                    <a:pt x="526" y="3"/>
                    <a:pt x="526" y="8"/>
                  </a:cubicBezTo>
                  <a:cubicBezTo>
                    <a:pt x="526" y="12"/>
                    <a:pt x="522" y="16"/>
                    <a:pt x="518" y="16"/>
                  </a:cubicBezTo>
                  <a:close/>
                  <a:moveTo>
                    <a:pt x="326" y="16"/>
                  </a:moveTo>
                  <a:lnTo>
                    <a:pt x="214" y="16"/>
                  </a:lnTo>
                  <a:cubicBezTo>
                    <a:pt x="210" y="16"/>
                    <a:pt x="206" y="12"/>
                    <a:pt x="206" y="8"/>
                  </a:cubicBezTo>
                  <a:cubicBezTo>
                    <a:pt x="206" y="3"/>
                    <a:pt x="210" y="0"/>
                    <a:pt x="214" y="0"/>
                  </a:cubicBezTo>
                  <a:lnTo>
                    <a:pt x="326" y="0"/>
                  </a:lnTo>
                  <a:cubicBezTo>
                    <a:pt x="330" y="0"/>
                    <a:pt x="334" y="3"/>
                    <a:pt x="334" y="8"/>
                  </a:cubicBezTo>
                  <a:cubicBezTo>
                    <a:pt x="334" y="12"/>
                    <a:pt x="330" y="16"/>
                    <a:pt x="326" y="16"/>
                  </a:cubicBezTo>
                  <a:close/>
                  <a:moveTo>
                    <a:pt x="134" y="16"/>
                  </a:moveTo>
                  <a:lnTo>
                    <a:pt x="22" y="16"/>
                  </a:lnTo>
                  <a:cubicBezTo>
                    <a:pt x="18" y="16"/>
                    <a:pt x="14" y="12"/>
                    <a:pt x="14" y="8"/>
                  </a:cubicBezTo>
                  <a:cubicBezTo>
                    <a:pt x="14" y="3"/>
                    <a:pt x="18"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46" name="Rectangle 375"/>
            <p:cNvSpPr>
              <a:spLocks noChangeArrowheads="1"/>
            </p:cNvSpPr>
            <p:nvPr/>
          </p:nvSpPr>
          <p:spPr bwMode="auto">
            <a:xfrm>
              <a:off x="184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B</a:t>
              </a:r>
              <a:endParaRPr lang="en-US"/>
            </a:p>
          </p:txBody>
        </p:sp>
        <p:sp>
          <p:nvSpPr>
            <p:cNvPr id="66647" name="Line 376"/>
            <p:cNvSpPr>
              <a:spLocks noChangeShapeType="1"/>
            </p:cNvSpPr>
            <p:nvPr/>
          </p:nvSpPr>
          <p:spPr bwMode="auto">
            <a:xfrm>
              <a:off x="1806" y="320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8" name="Freeform 377"/>
            <p:cNvSpPr>
              <a:spLocks/>
            </p:cNvSpPr>
            <p:nvPr/>
          </p:nvSpPr>
          <p:spPr bwMode="auto">
            <a:xfrm>
              <a:off x="1900"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9" name="Line 380"/>
            <p:cNvSpPr>
              <a:spLocks noChangeShapeType="1"/>
            </p:cNvSpPr>
            <p:nvPr/>
          </p:nvSpPr>
          <p:spPr bwMode="auto">
            <a:xfrm>
              <a:off x="1800" y="3334"/>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0" name="Freeform 381"/>
            <p:cNvSpPr>
              <a:spLocks/>
            </p:cNvSpPr>
            <p:nvPr/>
          </p:nvSpPr>
          <p:spPr bwMode="auto">
            <a:xfrm>
              <a:off x="1894"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1" name="Line 382"/>
            <p:cNvSpPr>
              <a:spLocks noChangeShapeType="1"/>
            </p:cNvSpPr>
            <p:nvPr/>
          </p:nvSpPr>
          <p:spPr bwMode="auto">
            <a:xfrm>
              <a:off x="1800" y="3447"/>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2" name="Freeform 383"/>
            <p:cNvSpPr>
              <a:spLocks/>
            </p:cNvSpPr>
            <p:nvPr/>
          </p:nvSpPr>
          <p:spPr bwMode="auto">
            <a:xfrm>
              <a:off x="1894"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53" name="Line 475"/>
            <p:cNvSpPr>
              <a:spLocks noChangeShapeType="1"/>
            </p:cNvSpPr>
            <p:nvPr/>
          </p:nvSpPr>
          <p:spPr bwMode="auto">
            <a:xfrm>
              <a:off x="1799" y="3556"/>
              <a:ext cx="102"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54" name="Freeform 476"/>
            <p:cNvSpPr>
              <a:spLocks/>
            </p:cNvSpPr>
            <p:nvPr/>
          </p:nvSpPr>
          <p:spPr bwMode="auto">
            <a:xfrm>
              <a:off x="1893"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7" name="Group 508"/>
          <p:cNvGrpSpPr>
            <a:grpSpLocks/>
          </p:cNvGrpSpPr>
          <p:nvPr/>
        </p:nvGrpSpPr>
        <p:grpSpPr bwMode="auto">
          <a:xfrm>
            <a:off x="4418013" y="4735513"/>
            <a:ext cx="481012" cy="1069975"/>
            <a:chOff x="2783" y="2983"/>
            <a:chExt cx="303" cy="674"/>
          </a:xfrm>
        </p:grpSpPr>
        <p:sp>
          <p:nvSpPr>
            <p:cNvPr id="66633" name="Rectangle 406"/>
            <p:cNvSpPr>
              <a:spLocks noChangeArrowheads="1"/>
            </p:cNvSpPr>
            <p:nvPr/>
          </p:nvSpPr>
          <p:spPr bwMode="auto">
            <a:xfrm>
              <a:off x="2786" y="3133"/>
              <a:ext cx="297" cy="521"/>
            </a:xfrm>
            <a:prstGeom prst="rect">
              <a:avLst/>
            </a:prstGeom>
            <a:solidFill>
              <a:srgbClr val="CCFFFF"/>
            </a:solidFill>
            <a:ln w="9525">
              <a:noFill/>
              <a:miter lim="800000"/>
              <a:headEnd/>
              <a:tailEnd/>
            </a:ln>
          </p:spPr>
          <p:txBody>
            <a:bodyPr>
              <a:prstTxWarp prst="textNoShape">
                <a:avLst/>
              </a:prstTxWarp>
            </a:bodyPr>
            <a:lstStyle/>
            <a:p>
              <a:pPr eaLnBrk="0" hangingPunct="0"/>
              <a:endParaRPr lang="en-US"/>
            </a:p>
          </p:txBody>
        </p:sp>
        <p:sp>
          <p:nvSpPr>
            <p:cNvPr id="66634" name="Freeform 407"/>
            <p:cNvSpPr>
              <a:spLocks noEditPoints="1"/>
            </p:cNvSpPr>
            <p:nvPr/>
          </p:nvSpPr>
          <p:spPr bwMode="auto">
            <a:xfrm>
              <a:off x="2783" y="3130"/>
              <a:ext cx="303" cy="527"/>
            </a:xfrm>
            <a:custGeom>
              <a:avLst/>
              <a:gdLst>
                <a:gd name="T0" fmla="*/ 0 w 809"/>
                <a:gd name="T1" fmla="*/ 0 h 1406"/>
                <a:gd name="T2" fmla="*/ 0 w 809"/>
                <a:gd name="T3" fmla="*/ 0 h 1406"/>
                <a:gd name="T4" fmla="*/ 0 w 809"/>
                <a:gd name="T5" fmla="*/ 0 h 1406"/>
                <a:gd name="T6" fmla="*/ 0 w 809"/>
                <a:gd name="T7" fmla="*/ 0 h 1406"/>
                <a:gd name="T8" fmla="*/ 0 w 809"/>
                <a:gd name="T9" fmla="*/ 0 h 1406"/>
                <a:gd name="T10" fmla="*/ 0 w 809"/>
                <a:gd name="T11" fmla="*/ 0 h 1406"/>
                <a:gd name="T12" fmla="*/ 0 w 809"/>
                <a:gd name="T13" fmla="*/ 0 h 1406"/>
                <a:gd name="T14" fmla="*/ 0 w 809"/>
                <a:gd name="T15" fmla="*/ 0 h 1406"/>
                <a:gd name="T16" fmla="*/ 0 w 809"/>
                <a:gd name="T17" fmla="*/ 0 h 1406"/>
                <a:gd name="T18" fmla="*/ 0 w 809"/>
                <a:gd name="T19" fmla="*/ 0 h 1406"/>
                <a:gd name="T20" fmla="*/ 0 w 809"/>
                <a:gd name="T21" fmla="*/ 0 h 1406"/>
                <a:gd name="T22" fmla="*/ 0 w 809"/>
                <a:gd name="T23" fmla="*/ 0 h 1406"/>
                <a:gd name="T24" fmla="*/ 0 w 809"/>
                <a:gd name="T25" fmla="*/ 0 h 1406"/>
                <a:gd name="T26" fmla="*/ 0 w 809"/>
                <a:gd name="T27" fmla="*/ 0 h 1406"/>
                <a:gd name="T28" fmla="*/ 0 w 809"/>
                <a:gd name="T29" fmla="*/ 0 h 1406"/>
                <a:gd name="T30" fmla="*/ 0 w 809"/>
                <a:gd name="T31" fmla="*/ 0 h 1406"/>
                <a:gd name="T32" fmla="*/ 0 w 809"/>
                <a:gd name="T33" fmla="*/ 0 h 1406"/>
                <a:gd name="T34" fmla="*/ 0 w 809"/>
                <a:gd name="T35" fmla="*/ 0 h 1406"/>
                <a:gd name="T36" fmla="*/ 0 w 809"/>
                <a:gd name="T37" fmla="*/ 0 h 1406"/>
                <a:gd name="T38" fmla="*/ 0 w 809"/>
                <a:gd name="T39" fmla="*/ 0 h 1406"/>
                <a:gd name="T40" fmla="*/ 0 w 809"/>
                <a:gd name="T41" fmla="*/ 0 h 1406"/>
                <a:gd name="T42" fmla="*/ 0 w 809"/>
                <a:gd name="T43" fmla="*/ 0 h 1406"/>
                <a:gd name="T44" fmla="*/ 0 w 809"/>
                <a:gd name="T45" fmla="*/ 0 h 1406"/>
                <a:gd name="T46" fmla="*/ 0 w 809"/>
                <a:gd name="T47" fmla="*/ 0 h 1406"/>
                <a:gd name="T48" fmla="*/ 0 w 809"/>
                <a:gd name="T49" fmla="*/ 0 h 1406"/>
                <a:gd name="T50" fmla="*/ 0 w 809"/>
                <a:gd name="T51" fmla="*/ 0 h 1406"/>
                <a:gd name="T52" fmla="*/ 0 w 809"/>
                <a:gd name="T53" fmla="*/ 0 h 1406"/>
                <a:gd name="T54" fmla="*/ 0 w 809"/>
                <a:gd name="T55" fmla="*/ 0 h 1406"/>
                <a:gd name="T56" fmla="*/ 0 w 809"/>
                <a:gd name="T57" fmla="*/ 0 h 1406"/>
                <a:gd name="T58" fmla="*/ 0 w 809"/>
                <a:gd name="T59" fmla="*/ 0 h 1406"/>
                <a:gd name="T60" fmla="*/ 0 w 809"/>
                <a:gd name="T61" fmla="*/ 0 h 1406"/>
                <a:gd name="T62" fmla="*/ 0 w 809"/>
                <a:gd name="T63" fmla="*/ 0 h 1406"/>
                <a:gd name="T64" fmla="*/ 0 w 809"/>
                <a:gd name="T65" fmla="*/ 0 h 1406"/>
                <a:gd name="T66" fmla="*/ 0 w 809"/>
                <a:gd name="T67" fmla="*/ 0 h 1406"/>
                <a:gd name="T68" fmla="*/ 0 w 809"/>
                <a:gd name="T69" fmla="*/ 0 h 1406"/>
                <a:gd name="T70" fmla="*/ 0 w 809"/>
                <a:gd name="T71" fmla="*/ 0 h 1406"/>
                <a:gd name="T72" fmla="*/ 0 w 809"/>
                <a:gd name="T73" fmla="*/ 0 h 1406"/>
                <a:gd name="T74" fmla="*/ 0 w 809"/>
                <a:gd name="T75" fmla="*/ 0 h 1406"/>
                <a:gd name="T76" fmla="*/ 0 w 809"/>
                <a:gd name="T77" fmla="*/ 0 h 1406"/>
                <a:gd name="T78" fmla="*/ 0 w 809"/>
                <a:gd name="T79" fmla="*/ 0 h 1406"/>
                <a:gd name="T80" fmla="*/ 0 w 809"/>
                <a:gd name="T81" fmla="*/ 0 h 1406"/>
                <a:gd name="T82" fmla="*/ 0 w 809"/>
                <a:gd name="T83" fmla="*/ 0 h 1406"/>
                <a:gd name="T84" fmla="*/ 0 w 809"/>
                <a:gd name="T85" fmla="*/ 0 h 1406"/>
                <a:gd name="T86" fmla="*/ 0 w 809"/>
                <a:gd name="T87" fmla="*/ 0 h 1406"/>
                <a:gd name="T88" fmla="*/ 0 w 809"/>
                <a:gd name="T89" fmla="*/ 0 h 1406"/>
                <a:gd name="T90" fmla="*/ 0 w 809"/>
                <a:gd name="T91" fmla="*/ 0 h 1406"/>
                <a:gd name="T92" fmla="*/ 0 w 809"/>
                <a:gd name="T93" fmla="*/ 0 h 1406"/>
                <a:gd name="T94" fmla="*/ 0 w 809"/>
                <a:gd name="T95" fmla="*/ 0 h 1406"/>
                <a:gd name="T96" fmla="*/ 0 w 809"/>
                <a:gd name="T97" fmla="*/ 0 h 1406"/>
                <a:gd name="T98" fmla="*/ 0 w 809"/>
                <a:gd name="T99" fmla="*/ 0 h 1406"/>
                <a:gd name="T100" fmla="*/ 0 w 809"/>
                <a:gd name="T101" fmla="*/ 0 h 1406"/>
                <a:gd name="T102" fmla="*/ 0 w 809"/>
                <a:gd name="T103" fmla="*/ 0 h 1406"/>
                <a:gd name="T104" fmla="*/ 0 w 809"/>
                <a:gd name="T105" fmla="*/ 0 h 1406"/>
                <a:gd name="T106" fmla="*/ 0 w 809"/>
                <a:gd name="T107" fmla="*/ 0 h 1406"/>
                <a:gd name="T108" fmla="*/ 0 w 809"/>
                <a:gd name="T109" fmla="*/ 0 h 1406"/>
                <a:gd name="T110" fmla="*/ 0 w 809"/>
                <a:gd name="T111" fmla="*/ 0 h 1406"/>
                <a:gd name="T112" fmla="*/ 0 w 809"/>
                <a:gd name="T113" fmla="*/ 0 h 140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09"/>
                <a:gd name="T172" fmla="*/ 0 h 1406"/>
                <a:gd name="T173" fmla="*/ 809 w 809"/>
                <a:gd name="T174" fmla="*/ 1406 h 140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09" h="1406">
                  <a:moveTo>
                    <a:pt x="16" y="24"/>
                  </a:moveTo>
                  <a:lnTo>
                    <a:pt x="16" y="136"/>
                  </a:lnTo>
                  <a:cubicBezTo>
                    <a:pt x="16" y="140"/>
                    <a:pt x="12" y="144"/>
                    <a:pt x="8" y="144"/>
                  </a:cubicBezTo>
                  <a:cubicBezTo>
                    <a:pt x="4" y="144"/>
                    <a:pt x="0" y="140"/>
                    <a:pt x="0" y="136"/>
                  </a:cubicBezTo>
                  <a:lnTo>
                    <a:pt x="0" y="24"/>
                  </a:lnTo>
                  <a:cubicBezTo>
                    <a:pt x="0" y="19"/>
                    <a:pt x="4" y="16"/>
                    <a:pt x="8" y="16"/>
                  </a:cubicBezTo>
                  <a:cubicBezTo>
                    <a:pt x="12" y="16"/>
                    <a:pt x="16" y="19"/>
                    <a:pt x="16" y="24"/>
                  </a:cubicBezTo>
                  <a:close/>
                  <a:moveTo>
                    <a:pt x="16" y="216"/>
                  </a:moveTo>
                  <a:lnTo>
                    <a:pt x="16" y="328"/>
                  </a:lnTo>
                  <a:cubicBezTo>
                    <a:pt x="16" y="332"/>
                    <a:pt x="12" y="336"/>
                    <a:pt x="8" y="336"/>
                  </a:cubicBezTo>
                  <a:cubicBezTo>
                    <a:pt x="4" y="336"/>
                    <a:pt x="0" y="332"/>
                    <a:pt x="0" y="328"/>
                  </a:cubicBezTo>
                  <a:lnTo>
                    <a:pt x="0" y="216"/>
                  </a:lnTo>
                  <a:cubicBezTo>
                    <a:pt x="0" y="211"/>
                    <a:pt x="4" y="208"/>
                    <a:pt x="8" y="208"/>
                  </a:cubicBezTo>
                  <a:cubicBezTo>
                    <a:pt x="12" y="208"/>
                    <a:pt x="16" y="211"/>
                    <a:pt x="16" y="216"/>
                  </a:cubicBezTo>
                  <a:close/>
                  <a:moveTo>
                    <a:pt x="16" y="408"/>
                  </a:moveTo>
                  <a:lnTo>
                    <a:pt x="16" y="520"/>
                  </a:lnTo>
                  <a:cubicBezTo>
                    <a:pt x="16" y="524"/>
                    <a:pt x="12" y="528"/>
                    <a:pt x="8" y="528"/>
                  </a:cubicBezTo>
                  <a:cubicBezTo>
                    <a:pt x="4" y="528"/>
                    <a:pt x="0" y="524"/>
                    <a:pt x="0" y="520"/>
                  </a:cubicBezTo>
                  <a:lnTo>
                    <a:pt x="0" y="408"/>
                  </a:lnTo>
                  <a:cubicBezTo>
                    <a:pt x="0" y="403"/>
                    <a:pt x="4" y="400"/>
                    <a:pt x="8" y="400"/>
                  </a:cubicBezTo>
                  <a:cubicBezTo>
                    <a:pt x="12" y="400"/>
                    <a:pt x="16" y="403"/>
                    <a:pt x="16" y="408"/>
                  </a:cubicBezTo>
                  <a:close/>
                  <a:moveTo>
                    <a:pt x="16" y="600"/>
                  </a:moveTo>
                  <a:lnTo>
                    <a:pt x="16" y="712"/>
                  </a:lnTo>
                  <a:cubicBezTo>
                    <a:pt x="16" y="716"/>
                    <a:pt x="12" y="720"/>
                    <a:pt x="8" y="720"/>
                  </a:cubicBezTo>
                  <a:cubicBezTo>
                    <a:pt x="4" y="720"/>
                    <a:pt x="0" y="716"/>
                    <a:pt x="0" y="712"/>
                  </a:cubicBezTo>
                  <a:lnTo>
                    <a:pt x="0" y="600"/>
                  </a:lnTo>
                  <a:cubicBezTo>
                    <a:pt x="0" y="595"/>
                    <a:pt x="4" y="592"/>
                    <a:pt x="8" y="592"/>
                  </a:cubicBezTo>
                  <a:cubicBezTo>
                    <a:pt x="12" y="592"/>
                    <a:pt x="16" y="595"/>
                    <a:pt x="16" y="600"/>
                  </a:cubicBezTo>
                  <a:close/>
                  <a:moveTo>
                    <a:pt x="16" y="792"/>
                  </a:moveTo>
                  <a:lnTo>
                    <a:pt x="16" y="904"/>
                  </a:lnTo>
                  <a:cubicBezTo>
                    <a:pt x="16" y="908"/>
                    <a:pt x="12" y="912"/>
                    <a:pt x="8" y="912"/>
                  </a:cubicBezTo>
                  <a:cubicBezTo>
                    <a:pt x="4" y="912"/>
                    <a:pt x="0" y="908"/>
                    <a:pt x="0" y="904"/>
                  </a:cubicBezTo>
                  <a:lnTo>
                    <a:pt x="0" y="792"/>
                  </a:lnTo>
                  <a:cubicBezTo>
                    <a:pt x="0" y="787"/>
                    <a:pt x="4" y="784"/>
                    <a:pt x="8" y="784"/>
                  </a:cubicBezTo>
                  <a:cubicBezTo>
                    <a:pt x="12" y="784"/>
                    <a:pt x="16" y="787"/>
                    <a:pt x="16" y="792"/>
                  </a:cubicBezTo>
                  <a:close/>
                  <a:moveTo>
                    <a:pt x="16" y="984"/>
                  </a:moveTo>
                  <a:lnTo>
                    <a:pt x="16" y="1096"/>
                  </a:lnTo>
                  <a:cubicBezTo>
                    <a:pt x="16" y="1100"/>
                    <a:pt x="12" y="1104"/>
                    <a:pt x="8" y="1104"/>
                  </a:cubicBezTo>
                  <a:cubicBezTo>
                    <a:pt x="4" y="1104"/>
                    <a:pt x="0" y="1100"/>
                    <a:pt x="0" y="1096"/>
                  </a:cubicBezTo>
                  <a:lnTo>
                    <a:pt x="0" y="984"/>
                  </a:lnTo>
                  <a:cubicBezTo>
                    <a:pt x="0" y="979"/>
                    <a:pt x="4" y="976"/>
                    <a:pt x="8" y="976"/>
                  </a:cubicBezTo>
                  <a:cubicBezTo>
                    <a:pt x="12" y="976"/>
                    <a:pt x="16" y="979"/>
                    <a:pt x="16" y="984"/>
                  </a:cubicBezTo>
                  <a:close/>
                  <a:moveTo>
                    <a:pt x="16" y="1176"/>
                  </a:moveTo>
                  <a:lnTo>
                    <a:pt x="16" y="1288"/>
                  </a:lnTo>
                  <a:cubicBezTo>
                    <a:pt x="16" y="1292"/>
                    <a:pt x="12" y="1296"/>
                    <a:pt x="8" y="1296"/>
                  </a:cubicBezTo>
                  <a:cubicBezTo>
                    <a:pt x="4" y="1296"/>
                    <a:pt x="0" y="1292"/>
                    <a:pt x="0" y="1288"/>
                  </a:cubicBezTo>
                  <a:lnTo>
                    <a:pt x="0" y="1176"/>
                  </a:lnTo>
                  <a:cubicBezTo>
                    <a:pt x="0" y="1171"/>
                    <a:pt x="4" y="1168"/>
                    <a:pt x="8" y="1168"/>
                  </a:cubicBezTo>
                  <a:cubicBezTo>
                    <a:pt x="12" y="1168"/>
                    <a:pt x="16" y="1171"/>
                    <a:pt x="16" y="1176"/>
                  </a:cubicBezTo>
                  <a:close/>
                  <a:moveTo>
                    <a:pt x="16" y="1368"/>
                  </a:moveTo>
                  <a:lnTo>
                    <a:pt x="16" y="1398"/>
                  </a:lnTo>
                  <a:lnTo>
                    <a:pt x="8" y="1390"/>
                  </a:lnTo>
                  <a:lnTo>
                    <a:pt x="90" y="1390"/>
                  </a:lnTo>
                  <a:cubicBezTo>
                    <a:pt x="94" y="1390"/>
                    <a:pt x="98" y="1393"/>
                    <a:pt x="98" y="1398"/>
                  </a:cubicBezTo>
                  <a:cubicBezTo>
                    <a:pt x="98" y="1402"/>
                    <a:pt x="94" y="1406"/>
                    <a:pt x="90" y="1406"/>
                  </a:cubicBezTo>
                  <a:lnTo>
                    <a:pt x="8" y="1406"/>
                  </a:lnTo>
                  <a:cubicBezTo>
                    <a:pt x="4" y="1406"/>
                    <a:pt x="0" y="1402"/>
                    <a:pt x="0" y="1398"/>
                  </a:cubicBezTo>
                  <a:lnTo>
                    <a:pt x="0" y="1368"/>
                  </a:lnTo>
                  <a:cubicBezTo>
                    <a:pt x="0" y="1363"/>
                    <a:pt x="4" y="1360"/>
                    <a:pt x="8" y="1360"/>
                  </a:cubicBezTo>
                  <a:cubicBezTo>
                    <a:pt x="12" y="1360"/>
                    <a:pt x="16" y="1363"/>
                    <a:pt x="16" y="1368"/>
                  </a:cubicBezTo>
                  <a:close/>
                  <a:moveTo>
                    <a:pt x="170" y="1390"/>
                  </a:moveTo>
                  <a:lnTo>
                    <a:pt x="282" y="1390"/>
                  </a:lnTo>
                  <a:cubicBezTo>
                    <a:pt x="286" y="1390"/>
                    <a:pt x="290" y="1393"/>
                    <a:pt x="290" y="1398"/>
                  </a:cubicBezTo>
                  <a:cubicBezTo>
                    <a:pt x="290" y="1402"/>
                    <a:pt x="286" y="1406"/>
                    <a:pt x="282" y="1406"/>
                  </a:cubicBezTo>
                  <a:lnTo>
                    <a:pt x="170" y="1406"/>
                  </a:lnTo>
                  <a:cubicBezTo>
                    <a:pt x="166" y="1406"/>
                    <a:pt x="162" y="1402"/>
                    <a:pt x="162" y="1398"/>
                  </a:cubicBezTo>
                  <a:cubicBezTo>
                    <a:pt x="162" y="1393"/>
                    <a:pt x="166" y="1390"/>
                    <a:pt x="170" y="1390"/>
                  </a:cubicBezTo>
                  <a:close/>
                  <a:moveTo>
                    <a:pt x="362" y="1390"/>
                  </a:moveTo>
                  <a:lnTo>
                    <a:pt x="474" y="1390"/>
                  </a:lnTo>
                  <a:cubicBezTo>
                    <a:pt x="478" y="1390"/>
                    <a:pt x="482" y="1393"/>
                    <a:pt x="482" y="1398"/>
                  </a:cubicBezTo>
                  <a:cubicBezTo>
                    <a:pt x="482" y="1402"/>
                    <a:pt x="478" y="1406"/>
                    <a:pt x="474" y="1406"/>
                  </a:cubicBezTo>
                  <a:lnTo>
                    <a:pt x="362" y="1406"/>
                  </a:lnTo>
                  <a:cubicBezTo>
                    <a:pt x="358" y="1406"/>
                    <a:pt x="354" y="1402"/>
                    <a:pt x="354" y="1398"/>
                  </a:cubicBezTo>
                  <a:cubicBezTo>
                    <a:pt x="354" y="1393"/>
                    <a:pt x="358" y="1390"/>
                    <a:pt x="362" y="1390"/>
                  </a:cubicBezTo>
                  <a:close/>
                  <a:moveTo>
                    <a:pt x="554" y="1390"/>
                  </a:moveTo>
                  <a:lnTo>
                    <a:pt x="666" y="1390"/>
                  </a:lnTo>
                  <a:cubicBezTo>
                    <a:pt x="670" y="1390"/>
                    <a:pt x="674" y="1393"/>
                    <a:pt x="674" y="1398"/>
                  </a:cubicBezTo>
                  <a:cubicBezTo>
                    <a:pt x="674" y="1402"/>
                    <a:pt x="670" y="1406"/>
                    <a:pt x="666" y="1406"/>
                  </a:cubicBezTo>
                  <a:lnTo>
                    <a:pt x="554" y="1406"/>
                  </a:lnTo>
                  <a:cubicBezTo>
                    <a:pt x="550" y="1406"/>
                    <a:pt x="546" y="1402"/>
                    <a:pt x="546" y="1398"/>
                  </a:cubicBezTo>
                  <a:cubicBezTo>
                    <a:pt x="546" y="1393"/>
                    <a:pt x="550" y="1390"/>
                    <a:pt x="554" y="1390"/>
                  </a:cubicBezTo>
                  <a:close/>
                  <a:moveTo>
                    <a:pt x="746" y="1390"/>
                  </a:moveTo>
                  <a:lnTo>
                    <a:pt x="801" y="1390"/>
                  </a:lnTo>
                  <a:lnTo>
                    <a:pt x="793" y="1398"/>
                  </a:lnTo>
                  <a:lnTo>
                    <a:pt x="793" y="1340"/>
                  </a:lnTo>
                  <a:cubicBezTo>
                    <a:pt x="793" y="1336"/>
                    <a:pt x="796" y="1332"/>
                    <a:pt x="801" y="1332"/>
                  </a:cubicBezTo>
                  <a:cubicBezTo>
                    <a:pt x="805" y="1332"/>
                    <a:pt x="809" y="1336"/>
                    <a:pt x="809" y="1340"/>
                  </a:cubicBezTo>
                  <a:lnTo>
                    <a:pt x="809" y="1398"/>
                  </a:lnTo>
                  <a:cubicBezTo>
                    <a:pt x="809" y="1402"/>
                    <a:pt x="805" y="1406"/>
                    <a:pt x="801" y="1406"/>
                  </a:cubicBezTo>
                  <a:lnTo>
                    <a:pt x="746" y="1406"/>
                  </a:lnTo>
                  <a:cubicBezTo>
                    <a:pt x="742" y="1406"/>
                    <a:pt x="738" y="1402"/>
                    <a:pt x="738" y="1398"/>
                  </a:cubicBezTo>
                  <a:cubicBezTo>
                    <a:pt x="738" y="1393"/>
                    <a:pt x="742" y="1390"/>
                    <a:pt x="746" y="1390"/>
                  </a:cubicBezTo>
                  <a:close/>
                  <a:moveTo>
                    <a:pt x="793" y="1260"/>
                  </a:moveTo>
                  <a:lnTo>
                    <a:pt x="793" y="1148"/>
                  </a:lnTo>
                  <a:cubicBezTo>
                    <a:pt x="793" y="1144"/>
                    <a:pt x="796" y="1140"/>
                    <a:pt x="801" y="1140"/>
                  </a:cubicBezTo>
                  <a:cubicBezTo>
                    <a:pt x="805" y="1140"/>
                    <a:pt x="809" y="1144"/>
                    <a:pt x="809" y="1148"/>
                  </a:cubicBezTo>
                  <a:lnTo>
                    <a:pt x="809" y="1260"/>
                  </a:lnTo>
                  <a:cubicBezTo>
                    <a:pt x="809" y="1265"/>
                    <a:pt x="805" y="1268"/>
                    <a:pt x="801" y="1268"/>
                  </a:cubicBezTo>
                  <a:cubicBezTo>
                    <a:pt x="796" y="1268"/>
                    <a:pt x="793" y="1265"/>
                    <a:pt x="793" y="1260"/>
                  </a:cubicBezTo>
                  <a:close/>
                  <a:moveTo>
                    <a:pt x="793" y="1068"/>
                  </a:moveTo>
                  <a:lnTo>
                    <a:pt x="793" y="956"/>
                  </a:lnTo>
                  <a:cubicBezTo>
                    <a:pt x="793" y="952"/>
                    <a:pt x="796" y="948"/>
                    <a:pt x="801" y="948"/>
                  </a:cubicBezTo>
                  <a:cubicBezTo>
                    <a:pt x="805" y="948"/>
                    <a:pt x="809" y="952"/>
                    <a:pt x="809" y="956"/>
                  </a:cubicBezTo>
                  <a:lnTo>
                    <a:pt x="809" y="1068"/>
                  </a:lnTo>
                  <a:cubicBezTo>
                    <a:pt x="809" y="1073"/>
                    <a:pt x="805" y="1076"/>
                    <a:pt x="801" y="1076"/>
                  </a:cubicBezTo>
                  <a:cubicBezTo>
                    <a:pt x="796" y="1076"/>
                    <a:pt x="793" y="1073"/>
                    <a:pt x="793" y="1068"/>
                  </a:cubicBezTo>
                  <a:close/>
                  <a:moveTo>
                    <a:pt x="793" y="876"/>
                  </a:moveTo>
                  <a:lnTo>
                    <a:pt x="793" y="764"/>
                  </a:lnTo>
                  <a:cubicBezTo>
                    <a:pt x="793" y="760"/>
                    <a:pt x="796" y="756"/>
                    <a:pt x="801" y="756"/>
                  </a:cubicBezTo>
                  <a:cubicBezTo>
                    <a:pt x="805" y="756"/>
                    <a:pt x="809" y="760"/>
                    <a:pt x="809" y="764"/>
                  </a:cubicBezTo>
                  <a:lnTo>
                    <a:pt x="809" y="876"/>
                  </a:lnTo>
                  <a:cubicBezTo>
                    <a:pt x="809" y="881"/>
                    <a:pt x="805" y="884"/>
                    <a:pt x="801" y="884"/>
                  </a:cubicBezTo>
                  <a:cubicBezTo>
                    <a:pt x="796" y="884"/>
                    <a:pt x="793" y="881"/>
                    <a:pt x="793" y="876"/>
                  </a:cubicBezTo>
                  <a:close/>
                  <a:moveTo>
                    <a:pt x="793" y="684"/>
                  </a:moveTo>
                  <a:lnTo>
                    <a:pt x="793" y="572"/>
                  </a:lnTo>
                  <a:cubicBezTo>
                    <a:pt x="793" y="568"/>
                    <a:pt x="796" y="564"/>
                    <a:pt x="801" y="564"/>
                  </a:cubicBezTo>
                  <a:cubicBezTo>
                    <a:pt x="805" y="564"/>
                    <a:pt x="809" y="568"/>
                    <a:pt x="809" y="572"/>
                  </a:cubicBezTo>
                  <a:lnTo>
                    <a:pt x="809" y="684"/>
                  </a:lnTo>
                  <a:cubicBezTo>
                    <a:pt x="809" y="689"/>
                    <a:pt x="805" y="692"/>
                    <a:pt x="801" y="692"/>
                  </a:cubicBezTo>
                  <a:cubicBezTo>
                    <a:pt x="796" y="692"/>
                    <a:pt x="793" y="689"/>
                    <a:pt x="793" y="684"/>
                  </a:cubicBezTo>
                  <a:close/>
                  <a:moveTo>
                    <a:pt x="793" y="492"/>
                  </a:moveTo>
                  <a:lnTo>
                    <a:pt x="793" y="380"/>
                  </a:lnTo>
                  <a:cubicBezTo>
                    <a:pt x="793" y="376"/>
                    <a:pt x="796" y="372"/>
                    <a:pt x="801" y="372"/>
                  </a:cubicBezTo>
                  <a:cubicBezTo>
                    <a:pt x="805" y="372"/>
                    <a:pt x="809" y="376"/>
                    <a:pt x="809" y="380"/>
                  </a:cubicBezTo>
                  <a:lnTo>
                    <a:pt x="809" y="492"/>
                  </a:lnTo>
                  <a:cubicBezTo>
                    <a:pt x="809" y="497"/>
                    <a:pt x="805" y="500"/>
                    <a:pt x="801" y="500"/>
                  </a:cubicBezTo>
                  <a:cubicBezTo>
                    <a:pt x="796" y="500"/>
                    <a:pt x="793" y="497"/>
                    <a:pt x="793" y="492"/>
                  </a:cubicBezTo>
                  <a:close/>
                  <a:moveTo>
                    <a:pt x="793" y="300"/>
                  </a:moveTo>
                  <a:lnTo>
                    <a:pt x="793" y="188"/>
                  </a:lnTo>
                  <a:cubicBezTo>
                    <a:pt x="793" y="184"/>
                    <a:pt x="796" y="180"/>
                    <a:pt x="801" y="180"/>
                  </a:cubicBezTo>
                  <a:cubicBezTo>
                    <a:pt x="805" y="180"/>
                    <a:pt x="809" y="184"/>
                    <a:pt x="809" y="188"/>
                  </a:cubicBezTo>
                  <a:lnTo>
                    <a:pt x="809" y="300"/>
                  </a:lnTo>
                  <a:cubicBezTo>
                    <a:pt x="809" y="305"/>
                    <a:pt x="805" y="308"/>
                    <a:pt x="801" y="308"/>
                  </a:cubicBezTo>
                  <a:cubicBezTo>
                    <a:pt x="796" y="308"/>
                    <a:pt x="793" y="305"/>
                    <a:pt x="793" y="300"/>
                  </a:cubicBezTo>
                  <a:close/>
                  <a:moveTo>
                    <a:pt x="793" y="108"/>
                  </a:moveTo>
                  <a:lnTo>
                    <a:pt x="793" y="8"/>
                  </a:lnTo>
                  <a:lnTo>
                    <a:pt x="801" y="16"/>
                  </a:lnTo>
                  <a:lnTo>
                    <a:pt x="790" y="16"/>
                  </a:lnTo>
                  <a:cubicBezTo>
                    <a:pt x="785" y="16"/>
                    <a:pt x="782" y="12"/>
                    <a:pt x="782" y="8"/>
                  </a:cubicBezTo>
                  <a:cubicBezTo>
                    <a:pt x="782" y="3"/>
                    <a:pt x="785" y="0"/>
                    <a:pt x="790" y="0"/>
                  </a:cubicBezTo>
                  <a:lnTo>
                    <a:pt x="801" y="0"/>
                  </a:lnTo>
                  <a:cubicBezTo>
                    <a:pt x="805" y="0"/>
                    <a:pt x="809" y="3"/>
                    <a:pt x="809" y="8"/>
                  </a:cubicBezTo>
                  <a:lnTo>
                    <a:pt x="809" y="108"/>
                  </a:lnTo>
                  <a:cubicBezTo>
                    <a:pt x="809" y="113"/>
                    <a:pt x="805" y="116"/>
                    <a:pt x="801" y="116"/>
                  </a:cubicBezTo>
                  <a:cubicBezTo>
                    <a:pt x="796" y="116"/>
                    <a:pt x="793" y="113"/>
                    <a:pt x="793" y="108"/>
                  </a:cubicBezTo>
                  <a:close/>
                  <a:moveTo>
                    <a:pt x="710" y="16"/>
                  </a:moveTo>
                  <a:lnTo>
                    <a:pt x="598" y="16"/>
                  </a:lnTo>
                  <a:cubicBezTo>
                    <a:pt x="593" y="16"/>
                    <a:pt x="590" y="12"/>
                    <a:pt x="590" y="8"/>
                  </a:cubicBezTo>
                  <a:cubicBezTo>
                    <a:pt x="590" y="3"/>
                    <a:pt x="593" y="0"/>
                    <a:pt x="598" y="0"/>
                  </a:cubicBezTo>
                  <a:lnTo>
                    <a:pt x="710" y="0"/>
                  </a:lnTo>
                  <a:cubicBezTo>
                    <a:pt x="714" y="0"/>
                    <a:pt x="718" y="3"/>
                    <a:pt x="718" y="8"/>
                  </a:cubicBezTo>
                  <a:cubicBezTo>
                    <a:pt x="718" y="12"/>
                    <a:pt x="714" y="16"/>
                    <a:pt x="710" y="16"/>
                  </a:cubicBezTo>
                  <a:close/>
                  <a:moveTo>
                    <a:pt x="518" y="16"/>
                  </a:moveTo>
                  <a:lnTo>
                    <a:pt x="406" y="16"/>
                  </a:lnTo>
                  <a:cubicBezTo>
                    <a:pt x="401" y="16"/>
                    <a:pt x="398" y="12"/>
                    <a:pt x="398" y="8"/>
                  </a:cubicBezTo>
                  <a:cubicBezTo>
                    <a:pt x="398" y="3"/>
                    <a:pt x="401" y="0"/>
                    <a:pt x="406" y="0"/>
                  </a:cubicBezTo>
                  <a:lnTo>
                    <a:pt x="518" y="0"/>
                  </a:lnTo>
                  <a:cubicBezTo>
                    <a:pt x="522" y="0"/>
                    <a:pt x="526" y="3"/>
                    <a:pt x="526" y="8"/>
                  </a:cubicBezTo>
                  <a:cubicBezTo>
                    <a:pt x="526" y="12"/>
                    <a:pt x="522" y="16"/>
                    <a:pt x="518" y="16"/>
                  </a:cubicBezTo>
                  <a:close/>
                  <a:moveTo>
                    <a:pt x="326" y="16"/>
                  </a:moveTo>
                  <a:lnTo>
                    <a:pt x="214" y="16"/>
                  </a:lnTo>
                  <a:cubicBezTo>
                    <a:pt x="209" y="16"/>
                    <a:pt x="206" y="12"/>
                    <a:pt x="206" y="8"/>
                  </a:cubicBezTo>
                  <a:cubicBezTo>
                    <a:pt x="206" y="3"/>
                    <a:pt x="209" y="0"/>
                    <a:pt x="214" y="0"/>
                  </a:cubicBezTo>
                  <a:lnTo>
                    <a:pt x="326" y="0"/>
                  </a:lnTo>
                  <a:cubicBezTo>
                    <a:pt x="330" y="0"/>
                    <a:pt x="334" y="3"/>
                    <a:pt x="334" y="8"/>
                  </a:cubicBezTo>
                  <a:cubicBezTo>
                    <a:pt x="334" y="12"/>
                    <a:pt x="330" y="16"/>
                    <a:pt x="326" y="16"/>
                  </a:cubicBezTo>
                  <a:close/>
                  <a:moveTo>
                    <a:pt x="134" y="16"/>
                  </a:moveTo>
                  <a:lnTo>
                    <a:pt x="22" y="16"/>
                  </a:lnTo>
                  <a:cubicBezTo>
                    <a:pt x="17" y="16"/>
                    <a:pt x="14" y="12"/>
                    <a:pt x="14" y="8"/>
                  </a:cubicBezTo>
                  <a:cubicBezTo>
                    <a:pt x="14" y="3"/>
                    <a:pt x="17" y="0"/>
                    <a:pt x="22" y="0"/>
                  </a:cubicBezTo>
                  <a:lnTo>
                    <a:pt x="134" y="0"/>
                  </a:lnTo>
                  <a:cubicBezTo>
                    <a:pt x="138" y="0"/>
                    <a:pt x="142" y="3"/>
                    <a:pt x="142" y="8"/>
                  </a:cubicBezTo>
                  <a:cubicBezTo>
                    <a:pt x="142" y="12"/>
                    <a:pt x="138" y="16"/>
                    <a:pt x="134" y="16"/>
                  </a:cubicBezTo>
                  <a:close/>
                </a:path>
              </a:pathLst>
            </a:custGeom>
            <a:solidFill>
              <a:srgbClr val="000000"/>
            </a:solidFill>
            <a:ln w="9525">
              <a:solidFill>
                <a:srgbClr val="000000"/>
              </a:solidFill>
              <a:bevel/>
              <a:headEnd/>
              <a:tailEnd/>
            </a:ln>
          </p:spPr>
          <p:txBody>
            <a:bodyPr>
              <a:prstTxWarp prst="textNoShape">
                <a:avLst/>
              </a:prstTxWarp>
            </a:bodyPr>
            <a:lstStyle/>
            <a:p>
              <a:endParaRPr lang="en-US"/>
            </a:p>
          </p:txBody>
        </p:sp>
        <p:sp>
          <p:nvSpPr>
            <p:cNvPr id="66635" name="Rectangle 408"/>
            <p:cNvSpPr>
              <a:spLocks noChangeArrowheads="1"/>
            </p:cNvSpPr>
            <p:nvPr/>
          </p:nvSpPr>
          <p:spPr bwMode="auto">
            <a:xfrm>
              <a:off x="2895" y="2983"/>
              <a:ext cx="75"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E</a:t>
              </a:r>
              <a:endParaRPr lang="en-US"/>
            </a:p>
          </p:txBody>
        </p:sp>
        <p:sp>
          <p:nvSpPr>
            <p:cNvPr id="66636" name="Line 409"/>
            <p:cNvSpPr>
              <a:spLocks noChangeShapeType="1"/>
            </p:cNvSpPr>
            <p:nvPr/>
          </p:nvSpPr>
          <p:spPr bwMode="auto">
            <a:xfrm>
              <a:off x="2860" y="320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7" name="Freeform 410"/>
            <p:cNvSpPr>
              <a:spLocks/>
            </p:cNvSpPr>
            <p:nvPr/>
          </p:nvSpPr>
          <p:spPr bwMode="auto">
            <a:xfrm>
              <a:off x="2954" y="317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38" name="Line 413"/>
            <p:cNvSpPr>
              <a:spLocks noChangeShapeType="1"/>
            </p:cNvSpPr>
            <p:nvPr/>
          </p:nvSpPr>
          <p:spPr bwMode="auto">
            <a:xfrm>
              <a:off x="2854" y="3334"/>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39" name="Freeform 414"/>
            <p:cNvSpPr>
              <a:spLocks/>
            </p:cNvSpPr>
            <p:nvPr/>
          </p:nvSpPr>
          <p:spPr bwMode="auto">
            <a:xfrm>
              <a:off x="2948" y="3304"/>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0" name="Line 415"/>
            <p:cNvSpPr>
              <a:spLocks noChangeShapeType="1"/>
            </p:cNvSpPr>
            <p:nvPr/>
          </p:nvSpPr>
          <p:spPr bwMode="auto">
            <a:xfrm>
              <a:off x="2854" y="3447"/>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1" name="Freeform 416"/>
            <p:cNvSpPr>
              <a:spLocks/>
            </p:cNvSpPr>
            <p:nvPr/>
          </p:nvSpPr>
          <p:spPr bwMode="auto">
            <a:xfrm>
              <a:off x="2948" y="3417"/>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sp>
          <p:nvSpPr>
            <p:cNvPr id="66642" name="Line 478"/>
            <p:cNvSpPr>
              <a:spLocks noChangeShapeType="1"/>
            </p:cNvSpPr>
            <p:nvPr/>
          </p:nvSpPr>
          <p:spPr bwMode="auto">
            <a:xfrm>
              <a:off x="2856" y="3556"/>
              <a:ext cx="101" cy="0"/>
            </a:xfrm>
            <a:prstGeom prst="line">
              <a:avLst/>
            </a:prstGeom>
            <a:noFill/>
            <a:ln w="15875" cap="rnd">
              <a:solidFill>
                <a:srgbClr val="0066FF"/>
              </a:solidFill>
              <a:round/>
              <a:headEnd/>
              <a:tailEnd/>
            </a:ln>
          </p:spPr>
          <p:txBody>
            <a:bodyPr>
              <a:prstTxWarp prst="textNoShape">
                <a:avLst/>
              </a:prstTxWarp>
            </a:bodyPr>
            <a:lstStyle/>
            <a:p>
              <a:endParaRPr lang="en-US"/>
            </a:p>
          </p:txBody>
        </p:sp>
        <p:sp>
          <p:nvSpPr>
            <p:cNvPr id="66643" name="Freeform 479"/>
            <p:cNvSpPr>
              <a:spLocks/>
            </p:cNvSpPr>
            <p:nvPr/>
          </p:nvSpPr>
          <p:spPr bwMode="auto">
            <a:xfrm>
              <a:off x="2950" y="3526"/>
              <a:ext cx="92" cy="61"/>
            </a:xfrm>
            <a:custGeom>
              <a:avLst/>
              <a:gdLst>
                <a:gd name="T0" fmla="*/ 0 w 92"/>
                <a:gd name="T1" fmla="*/ 0 h 61"/>
                <a:gd name="T2" fmla="*/ 92 w 92"/>
                <a:gd name="T3" fmla="*/ 30 h 61"/>
                <a:gd name="T4" fmla="*/ 0 w 92"/>
                <a:gd name="T5" fmla="*/ 61 h 61"/>
                <a:gd name="T6" fmla="*/ 0 w 92"/>
                <a:gd name="T7" fmla="*/ 0 h 61"/>
                <a:gd name="T8" fmla="*/ 0 60000 65536"/>
                <a:gd name="T9" fmla="*/ 0 60000 65536"/>
                <a:gd name="T10" fmla="*/ 0 60000 65536"/>
                <a:gd name="T11" fmla="*/ 0 60000 65536"/>
                <a:gd name="T12" fmla="*/ 0 w 92"/>
                <a:gd name="T13" fmla="*/ 0 h 61"/>
                <a:gd name="T14" fmla="*/ 92 w 92"/>
                <a:gd name="T15" fmla="*/ 61 h 61"/>
              </a:gdLst>
              <a:ahLst/>
              <a:cxnLst>
                <a:cxn ang="T8">
                  <a:pos x="T0" y="T1"/>
                </a:cxn>
                <a:cxn ang="T9">
                  <a:pos x="T2" y="T3"/>
                </a:cxn>
                <a:cxn ang="T10">
                  <a:pos x="T4" y="T5"/>
                </a:cxn>
                <a:cxn ang="T11">
                  <a:pos x="T6" y="T7"/>
                </a:cxn>
              </a:cxnLst>
              <a:rect l="T12" t="T13" r="T14" b="T15"/>
              <a:pathLst>
                <a:path w="92" h="61">
                  <a:moveTo>
                    <a:pt x="0" y="0"/>
                  </a:moveTo>
                  <a:lnTo>
                    <a:pt x="92" y="30"/>
                  </a:lnTo>
                  <a:lnTo>
                    <a:pt x="0" y="61"/>
                  </a:lnTo>
                  <a:lnTo>
                    <a:pt x="0" y="0"/>
                  </a:lnTo>
                  <a:close/>
                </a:path>
              </a:pathLst>
            </a:custGeom>
            <a:solidFill>
              <a:srgbClr val="0066FF"/>
            </a:solidFill>
            <a:ln w="9525">
              <a:solidFill>
                <a:srgbClr val="0066FF"/>
              </a:solidFill>
              <a:round/>
              <a:headEnd/>
              <a:tailEnd/>
            </a:ln>
          </p:spPr>
          <p:txBody>
            <a:bodyPr>
              <a:prstTxWarp prst="textNoShape">
                <a:avLst/>
              </a:prstTxWarp>
            </a:bodyPr>
            <a:lstStyle/>
            <a:p>
              <a:endParaRPr lang="en-US"/>
            </a:p>
          </p:txBody>
        </p:sp>
      </p:grpSp>
      <p:grpSp>
        <p:nvGrpSpPr>
          <p:cNvPr id="28" name="Group 481"/>
          <p:cNvGrpSpPr>
            <a:grpSpLocks/>
          </p:cNvGrpSpPr>
          <p:nvPr/>
        </p:nvGrpSpPr>
        <p:grpSpPr bwMode="auto">
          <a:xfrm>
            <a:off x="4187825" y="2084388"/>
            <a:ext cx="4302125" cy="192087"/>
            <a:chOff x="2638" y="1313"/>
            <a:chExt cx="2710" cy="121"/>
          </a:xfrm>
        </p:grpSpPr>
        <p:grpSp>
          <p:nvGrpSpPr>
            <p:cNvPr id="29" name="Group 482"/>
            <p:cNvGrpSpPr>
              <a:grpSpLocks/>
            </p:cNvGrpSpPr>
            <p:nvPr/>
          </p:nvGrpSpPr>
          <p:grpSpPr bwMode="auto">
            <a:xfrm>
              <a:off x="3122" y="1313"/>
              <a:ext cx="2226" cy="121"/>
              <a:chOff x="3122" y="1652"/>
              <a:chExt cx="2226" cy="121"/>
            </a:xfrm>
          </p:grpSpPr>
          <p:sp>
            <p:nvSpPr>
              <p:cNvPr id="66630" name="Rectangle 483"/>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31" name="Rectangle 484"/>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B</a:t>
                </a:r>
              </a:p>
            </p:txBody>
          </p:sp>
          <p:sp>
            <p:nvSpPr>
              <p:cNvPr id="66632" name="Rectangle 485"/>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30" name="Group 486"/>
            <p:cNvGrpSpPr>
              <a:grpSpLocks/>
            </p:cNvGrpSpPr>
            <p:nvPr/>
          </p:nvGrpSpPr>
          <p:grpSpPr bwMode="auto">
            <a:xfrm>
              <a:off x="2638" y="1313"/>
              <a:ext cx="478" cy="121"/>
              <a:chOff x="2638" y="1313"/>
              <a:chExt cx="478" cy="121"/>
            </a:xfrm>
          </p:grpSpPr>
          <p:cxnSp>
            <p:nvCxnSpPr>
              <p:cNvPr id="66628" name="AutoShape 487"/>
              <p:cNvCxnSpPr>
                <a:cxnSpLocks noChangeShapeType="1"/>
                <a:stCxn id="66629" idx="3"/>
                <a:endCxn id="66630"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9" name="Rectangle 488"/>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31" name="Group 497"/>
          <p:cNvGrpSpPr>
            <a:grpSpLocks/>
          </p:cNvGrpSpPr>
          <p:nvPr/>
        </p:nvGrpSpPr>
        <p:grpSpPr bwMode="auto">
          <a:xfrm>
            <a:off x="4187825" y="2084388"/>
            <a:ext cx="4302125" cy="192087"/>
            <a:chOff x="2638" y="1313"/>
            <a:chExt cx="2710" cy="121"/>
          </a:xfrm>
        </p:grpSpPr>
        <p:grpSp>
          <p:nvGrpSpPr>
            <p:cNvPr id="66762" name="Group 498"/>
            <p:cNvGrpSpPr>
              <a:grpSpLocks/>
            </p:cNvGrpSpPr>
            <p:nvPr/>
          </p:nvGrpSpPr>
          <p:grpSpPr bwMode="auto">
            <a:xfrm>
              <a:off x="3122" y="1313"/>
              <a:ext cx="2226" cy="121"/>
              <a:chOff x="3122" y="1652"/>
              <a:chExt cx="2226" cy="121"/>
            </a:xfrm>
          </p:grpSpPr>
          <p:sp>
            <p:nvSpPr>
              <p:cNvPr id="66623" name="Rectangle 499"/>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24" name="Rectangle 500"/>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25" name="Rectangle 501"/>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nvGrpSpPr>
            <p:cNvPr id="66763" name="Group 502"/>
            <p:cNvGrpSpPr>
              <a:grpSpLocks/>
            </p:cNvGrpSpPr>
            <p:nvPr/>
          </p:nvGrpSpPr>
          <p:grpSpPr bwMode="auto">
            <a:xfrm>
              <a:off x="2638" y="1313"/>
              <a:ext cx="478" cy="121"/>
              <a:chOff x="2638" y="1313"/>
              <a:chExt cx="478" cy="121"/>
            </a:xfrm>
          </p:grpSpPr>
          <p:cxnSp>
            <p:nvCxnSpPr>
              <p:cNvPr id="66621" name="AutoShape 503"/>
              <p:cNvCxnSpPr>
                <a:cxnSpLocks noChangeShapeType="1"/>
                <a:stCxn id="66622" idx="3"/>
                <a:endCxn id="66623"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22" name="Rectangle 504"/>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grpSp>
        <p:nvGrpSpPr>
          <p:cNvPr id="66769" name="Group 528"/>
          <p:cNvGrpSpPr>
            <a:grpSpLocks/>
          </p:cNvGrpSpPr>
          <p:nvPr/>
        </p:nvGrpSpPr>
        <p:grpSpPr bwMode="auto">
          <a:xfrm>
            <a:off x="4956175" y="1508125"/>
            <a:ext cx="3533775" cy="568325"/>
            <a:chOff x="3122" y="950"/>
            <a:chExt cx="2226" cy="358"/>
          </a:xfrm>
        </p:grpSpPr>
        <p:grpSp>
          <p:nvGrpSpPr>
            <p:cNvPr id="66770" name="Group 527"/>
            <p:cNvGrpSpPr>
              <a:grpSpLocks/>
            </p:cNvGrpSpPr>
            <p:nvPr/>
          </p:nvGrpSpPr>
          <p:grpSpPr bwMode="auto">
            <a:xfrm>
              <a:off x="3219" y="1168"/>
              <a:ext cx="2122" cy="140"/>
              <a:chOff x="3219" y="1168"/>
              <a:chExt cx="2122" cy="140"/>
            </a:xfrm>
          </p:grpSpPr>
          <p:sp>
            <p:nvSpPr>
              <p:cNvPr id="66616" name="Rectangle 188"/>
              <p:cNvSpPr>
                <a:spLocks noChangeArrowheads="1"/>
              </p:cNvSpPr>
              <p:nvPr/>
            </p:nvSpPr>
            <p:spPr bwMode="auto">
              <a:xfrm>
                <a:off x="3219" y="1168"/>
                <a:ext cx="59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Reconv. PC</a:t>
                </a:r>
                <a:endParaRPr lang="en-US"/>
              </a:p>
            </p:txBody>
          </p:sp>
          <p:sp>
            <p:nvSpPr>
              <p:cNvPr id="66617" name="Rectangle 189"/>
              <p:cNvSpPr>
                <a:spLocks noChangeArrowheads="1"/>
              </p:cNvSpPr>
              <p:nvPr/>
            </p:nvSpPr>
            <p:spPr bwMode="auto">
              <a:xfrm>
                <a:off x="4132" y="1174"/>
                <a:ext cx="417"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Next PC</a:t>
                </a:r>
                <a:endParaRPr lang="en-US"/>
              </a:p>
            </p:txBody>
          </p:sp>
          <p:sp>
            <p:nvSpPr>
              <p:cNvPr id="66618" name="Rectangle 190"/>
              <p:cNvSpPr>
                <a:spLocks noChangeArrowheads="1"/>
              </p:cNvSpPr>
              <p:nvPr/>
            </p:nvSpPr>
            <p:spPr bwMode="auto">
              <a:xfrm>
                <a:off x="4738" y="1174"/>
                <a:ext cx="603" cy="134"/>
              </a:xfrm>
              <a:prstGeom prst="rect">
                <a:avLst/>
              </a:prstGeom>
              <a:noFill/>
              <a:ln w="9525">
                <a:noFill/>
                <a:miter lim="800000"/>
                <a:headEnd/>
                <a:tailEnd/>
              </a:ln>
            </p:spPr>
            <p:txBody>
              <a:bodyPr wrap="none" lIns="0" tIns="0" rIns="0" bIns="0">
                <a:prstTxWarp prst="textNoShape">
                  <a:avLst/>
                </a:prstTxWarp>
                <a:spAutoFit/>
              </a:bodyPr>
              <a:lstStyle/>
              <a:p>
                <a:pPr eaLnBrk="0" hangingPunct="0"/>
                <a:r>
                  <a:rPr lang="en-US" sz="1400">
                    <a:solidFill>
                      <a:srgbClr val="000000"/>
                    </a:solidFill>
                  </a:rPr>
                  <a:t>Active Mask</a:t>
                </a:r>
                <a:endParaRPr lang="en-US"/>
              </a:p>
            </p:txBody>
          </p:sp>
        </p:grpSp>
        <p:sp>
          <p:nvSpPr>
            <p:cNvPr id="66614" name="Line 505"/>
            <p:cNvSpPr>
              <a:spLocks noChangeShapeType="1"/>
            </p:cNvSpPr>
            <p:nvPr/>
          </p:nvSpPr>
          <p:spPr bwMode="auto">
            <a:xfrm>
              <a:off x="3122" y="1168"/>
              <a:ext cx="2226" cy="0"/>
            </a:xfrm>
            <a:prstGeom prst="line">
              <a:avLst/>
            </a:prstGeom>
            <a:noFill/>
            <a:ln w="19050">
              <a:solidFill>
                <a:schemeClr val="tx1"/>
              </a:solidFill>
              <a:round/>
              <a:headEnd/>
              <a:tailEnd/>
            </a:ln>
          </p:spPr>
          <p:txBody>
            <a:bodyPr>
              <a:prstTxWarp prst="textNoShape">
                <a:avLst/>
              </a:prstTxWarp>
            </a:bodyPr>
            <a:lstStyle/>
            <a:p>
              <a:endParaRPr lang="en-US"/>
            </a:p>
          </p:txBody>
        </p:sp>
        <p:sp>
          <p:nvSpPr>
            <p:cNvPr id="66615" name="Text Box 506"/>
            <p:cNvSpPr txBox="1">
              <a:spLocks noChangeArrowheads="1"/>
            </p:cNvSpPr>
            <p:nvPr/>
          </p:nvSpPr>
          <p:spPr bwMode="auto">
            <a:xfrm>
              <a:off x="3944" y="950"/>
              <a:ext cx="500" cy="231"/>
            </a:xfrm>
            <a:prstGeom prst="rect">
              <a:avLst/>
            </a:prstGeom>
            <a:noFill/>
            <a:ln w="9525">
              <a:noFill/>
              <a:miter lim="800000"/>
              <a:headEnd/>
              <a:tailEnd/>
            </a:ln>
          </p:spPr>
          <p:txBody>
            <a:bodyPr wrap="none">
              <a:prstTxWarp prst="textNoShape">
                <a:avLst/>
              </a:prstTxWarp>
              <a:spAutoFit/>
            </a:bodyPr>
            <a:lstStyle/>
            <a:p>
              <a:pPr eaLnBrk="0" hangingPunct="0"/>
              <a:r>
                <a:rPr lang="en-US" b="1"/>
                <a:t>Stack</a:t>
              </a:r>
            </a:p>
          </p:txBody>
        </p:sp>
      </p:grpSp>
      <p:grpSp>
        <p:nvGrpSpPr>
          <p:cNvPr id="66771" name="Group 509"/>
          <p:cNvGrpSpPr>
            <a:grpSpLocks/>
          </p:cNvGrpSpPr>
          <p:nvPr/>
        </p:nvGrpSpPr>
        <p:grpSpPr bwMode="auto">
          <a:xfrm>
            <a:off x="4187825" y="2084388"/>
            <a:ext cx="4302125" cy="576262"/>
            <a:chOff x="2638" y="1434"/>
            <a:chExt cx="2710" cy="363"/>
          </a:xfrm>
        </p:grpSpPr>
        <p:grpSp>
          <p:nvGrpSpPr>
            <p:cNvPr id="66772" name="Group 510"/>
            <p:cNvGrpSpPr>
              <a:grpSpLocks/>
            </p:cNvGrpSpPr>
            <p:nvPr/>
          </p:nvGrpSpPr>
          <p:grpSpPr bwMode="auto">
            <a:xfrm>
              <a:off x="3122" y="1555"/>
              <a:ext cx="2226" cy="121"/>
              <a:chOff x="3122" y="1652"/>
              <a:chExt cx="2226" cy="121"/>
            </a:xfrm>
          </p:grpSpPr>
          <p:sp>
            <p:nvSpPr>
              <p:cNvPr id="66610" name="Rectangle 511"/>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11" name="Rectangle 512"/>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D</a:t>
                </a:r>
              </a:p>
            </p:txBody>
          </p:sp>
          <p:sp>
            <p:nvSpPr>
              <p:cNvPr id="66612" name="Rectangle 513"/>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0110</a:t>
                </a:r>
              </a:p>
            </p:txBody>
          </p:sp>
        </p:grpSp>
        <p:grpSp>
          <p:nvGrpSpPr>
            <p:cNvPr id="66773" name="Group 514"/>
            <p:cNvGrpSpPr>
              <a:grpSpLocks/>
            </p:cNvGrpSpPr>
            <p:nvPr/>
          </p:nvGrpSpPr>
          <p:grpSpPr bwMode="auto">
            <a:xfrm>
              <a:off x="3122" y="1676"/>
              <a:ext cx="2226" cy="121"/>
              <a:chOff x="3122" y="1652"/>
              <a:chExt cx="2226" cy="121"/>
            </a:xfrm>
          </p:grpSpPr>
          <p:sp>
            <p:nvSpPr>
              <p:cNvPr id="66607" name="Rectangle 515"/>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8" name="Rectangle 516"/>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9" name="Rectangle 517"/>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1001</a:t>
                </a:r>
              </a:p>
            </p:txBody>
          </p:sp>
        </p:grpSp>
        <p:grpSp>
          <p:nvGrpSpPr>
            <p:cNvPr id="66774" name="Group 518"/>
            <p:cNvGrpSpPr>
              <a:grpSpLocks/>
            </p:cNvGrpSpPr>
            <p:nvPr/>
          </p:nvGrpSpPr>
          <p:grpSpPr bwMode="auto">
            <a:xfrm>
              <a:off x="2638" y="1676"/>
              <a:ext cx="478" cy="121"/>
              <a:chOff x="2638" y="1313"/>
              <a:chExt cx="478" cy="121"/>
            </a:xfrm>
          </p:grpSpPr>
          <p:cxnSp>
            <p:nvCxnSpPr>
              <p:cNvPr id="66605" name="AutoShape 519"/>
              <p:cNvCxnSpPr>
                <a:cxnSpLocks noChangeShapeType="1"/>
                <a:stCxn id="66606" idx="3"/>
                <a:endCxn id="66607" idx="1"/>
              </p:cNvCxnSpPr>
              <p:nvPr/>
            </p:nvCxnSpPr>
            <p:spPr bwMode="auto">
              <a:xfrm>
                <a:off x="2928" y="1374"/>
                <a:ext cx="188" cy="0"/>
              </a:xfrm>
              <a:prstGeom prst="straightConnector1">
                <a:avLst/>
              </a:prstGeom>
              <a:noFill/>
              <a:ln w="9525">
                <a:solidFill>
                  <a:schemeClr val="tx1"/>
                </a:solidFill>
                <a:round/>
                <a:headEnd/>
                <a:tailEnd type="triangle" w="med" len="med"/>
              </a:ln>
            </p:spPr>
          </p:cxnSp>
          <p:sp>
            <p:nvSpPr>
              <p:cNvPr id="66606" name="Rectangle 520"/>
              <p:cNvSpPr>
                <a:spLocks noChangeArrowheads="1"/>
              </p:cNvSpPr>
              <p:nvPr/>
            </p:nvSpPr>
            <p:spPr bwMode="auto">
              <a:xfrm>
                <a:off x="2638" y="1313"/>
                <a:ext cx="290" cy="121"/>
              </a:xfrm>
              <a:prstGeom prst="rect">
                <a:avLst/>
              </a:prstGeom>
              <a:noFill/>
              <a:ln w="9525">
                <a:noFill/>
                <a:miter lim="800000"/>
                <a:headEnd/>
                <a:tailEnd/>
              </a:ln>
            </p:spPr>
            <p:txBody>
              <a:bodyPr wrap="none" anchor="ctr">
                <a:prstTxWarp prst="textNoShape">
                  <a:avLst/>
                </a:prstTxWarp>
              </a:bodyPr>
              <a:lstStyle/>
              <a:p>
                <a:pPr algn="ctr" eaLnBrk="0" hangingPunct="0"/>
                <a:r>
                  <a:rPr lang="en-US" sz="1600"/>
                  <a:t>TOS</a:t>
                </a:r>
              </a:p>
            </p:txBody>
          </p:sp>
        </p:grpSp>
        <p:grpSp>
          <p:nvGrpSpPr>
            <p:cNvPr id="66775" name="Group 521"/>
            <p:cNvGrpSpPr>
              <a:grpSpLocks/>
            </p:cNvGrpSpPr>
            <p:nvPr/>
          </p:nvGrpSpPr>
          <p:grpSpPr bwMode="auto">
            <a:xfrm>
              <a:off x="3122" y="1434"/>
              <a:ext cx="2226" cy="121"/>
              <a:chOff x="3122" y="1652"/>
              <a:chExt cx="2226" cy="121"/>
            </a:xfrm>
          </p:grpSpPr>
          <p:sp>
            <p:nvSpPr>
              <p:cNvPr id="66602" name="Rectangle 522"/>
              <p:cNvSpPr>
                <a:spLocks noChangeArrowheads="1"/>
              </p:cNvSpPr>
              <p:nvPr/>
            </p:nvSpPr>
            <p:spPr bwMode="auto">
              <a:xfrm>
                <a:off x="3122"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a:t>
                </a:r>
              </a:p>
            </p:txBody>
          </p:sp>
          <p:sp>
            <p:nvSpPr>
              <p:cNvPr id="66603" name="Rectangle 523"/>
              <p:cNvSpPr>
                <a:spLocks noChangeArrowheads="1"/>
              </p:cNvSpPr>
              <p:nvPr/>
            </p:nvSpPr>
            <p:spPr bwMode="auto">
              <a:xfrm>
                <a:off x="3944" y="1652"/>
                <a:ext cx="822"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E</a:t>
                </a:r>
              </a:p>
            </p:txBody>
          </p:sp>
          <p:sp>
            <p:nvSpPr>
              <p:cNvPr id="66604" name="Rectangle 524"/>
              <p:cNvSpPr>
                <a:spLocks noChangeArrowheads="1"/>
              </p:cNvSpPr>
              <p:nvPr/>
            </p:nvSpPr>
            <p:spPr bwMode="auto">
              <a:xfrm>
                <a:off x="4767" y="1652"/>
                <a:ext cx="581" cy="121"/>
              </a:xfrm>
              <a:prstGeom prst="rect">
                <a:avLst/>
              </a:prstGeom>
              <a:solidFill>
                <a:schemeClr val="bg1"/>
              </a:solidFill>
              <a:ln w="19050">
                <a:solidFill>
                  <a:schemeClr val="tx1"/>
                </a:solidFill>
                <a:miter lim="800000"/>
                <a:headEnd/>
                <a:tailEnd/>
              </a:ln>
            </p:spPr>
            <p:txBody>
              <a:bodyPr wrap="none" lIns="0" tIns="0" rIns="0" bIns="0" anchor="ctr">
                <a:prstTxWarp prst="textNoShape">
                  <a:avLst/>
                </a:prstTxWarp>
              </a:bodyPr>
              <a:lstStyle/>
              <a:p>
                <a:pPr algn="ctr" eaLnBrk="0" hangingPunct="0"/>
                <a:r>
                  <a:rPr lang="en-US" sz="1600"/>
                  <a:t>1111</a:t>
                </a:r>
              </a:p>
            </p:txBody>
          </p:sp>
        </p:grpSp>
      </p:grpSp>
      <p:sp>
        <p:nvSpPr>
          <p:cNvPr id="66594" name="Line 525"/>
          <p:cNvSpPr>
            <a:spLocks noChangeShapeType="1"/>
          </p:cNvSpPr>
          <p:nvPr/>
        </p:nvSpPr>
        <p:spPr bwMode="auto">
          <a:xfrm>
            <a:off x="2344738" y="4427538"/>
            <a:ext cx="0" cy="268287"/>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5" name="Line 526"/>
          <p:cNvSpPr>
            <a:spLocks noChangeShapeType="1"/>
          </p:cNvSpPr>
          <p:nvPr/>
        </p:nvSpPr>
        <p:spPr bwMode="auto">
          <a:xfrm>
            <a:off x="2344738" y="1355725"/>
            <a:ext cx="0" cy="344488"/>
          </a:xfrm>
          <a:prstGeom prst="line">
            <a:avLst/>
          </a:prstGeom>
          <a:noFill/>
          <a:ln w="28575">
            <a:solidFill>
              <a:schemeClr val="tx1"/>
            </a:solidFill>
            <a:round/>
            <a:headEnd/>
            <a:tailEnd type="triangle" w="lg" len="lg"/>
          </a:ln>
        </p:spPr>
        <p:txBody>
          <a:bodyPr>
            <a:prstTxWarp prst="textNoShape">
              <a:avLst/>
            </a:prstTxWarp>
          </a:bodyPr>
          <a:lstStyle/>
          <a:p>
            <a:endParaRPr lang="en-US"/>
          </a:p>
        </p:txBody>
      </p:sp>
      <p:sp>
        <p:nvSpPr>
          <p:cNvPr id="66597" name="TextBox 207"/>
          <p:cNvSpPr txBox="1">
            <a:spLocks noChangeArrowheads="1"/>
          </p:cNvSpPr>
          <p:nvPr/>
        </p:nvSpPr>
        <p:spPr bwMode="auto">
          <a:xfrm>
            <a:off x="389127" y="6324600"/>
            <a:ext cx="7981572" cy="369332"/>
          </a:xfrm>
          <a:prstGeom prst="rect">
            <a:avLst/>
          </a:prstGeom>
          <a:noFill/>
          <a:ln w="9525">
            <a:noFill/>
            <a:miter lim="800000"/>
            <a:headEnd/>
            <a:tailEnd/>
          </a:ln>
        </p:spPr>
        <p:txBody>
          <a:bodyPr wrap="none">
            <a:prstTxWarp prst="textNoShape">
              <a:avLst/>
            </a:prstTxWarp>
            <a:spAutoFit/>
          </a:bodyPr>
          <a:lstStyle/>
          <a:p>
            <a:pPr eaLnBrk="0" hangingPunct="0"/>
            <a:r>
              <a:rPr lang="en-CA" altLang="ja-JP" b="1" dirty="0" smtClean="0">
                <a:solidFill>
                  <a:srgbClr val="FF0000"/>
                </a:solidFill>
                <a:latin typeface="Arial  " charset="0"/>
              </a:rPr>
              <a:t>Potential for significant loss of throughput when control flow diverged!</a:t>
            </a:r>
            <a:endParaRPr lang="en-CA" b="1" dirty="0">
              <a:solidFill>
                <a:srgbClr val="FF0000"/>
              </a:solidFill>
            </a:endParaRPr>
          </a:p>
        </p:txBody>
      </p:sp>
    </p:spTree>
    <p:extLst>
      <p:ext uri="{BB962C8B-B14F-4D97-AF65-F5344CB8AC3E}">
        <p14:creationId xmlns:p14="http://schemas.microsoft.com/office/powerpoint/2010/main" val="9542105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7399020" y="1752600"/>
            <a:ext cx="1363980" cy="31242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1981200" y="1752600"/>
            <a:ext cx="5410200" cy="31242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14400" y="1752600"/>
            <a:ext cx="1066800" cy="31242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normAutofit/>
          </a:bodyPr>
          <a:lstStyle/>
          <a:p>
            <a:r>
              <a:rPr lang="en-CA" dirty="0" smtClean="0"/>
              <a:t>Performance vs. Warp Size</a:t>
            </a:r>
            <a:endParaRPr lang="en-CA" dirty="0"/>
          </a:p>
        </p:txBody>
      </p:sp>
      <p:sp>
        <p:nvSpPr>
          <p:cNvPr id="15" name="Content Placeholder 3"/>
          <p:cNvSpPr>
            <a:spLocks noGrp="1"/>
          </p:cNvSpPr>
          <p:nvPr>
            <p:ph idx="1"/>
          </p:nvPr>
        </p:nvSpPr>
        <p:spPr>
          <a:xfrm>
            <a:off x="457200" y="1219200"/>
            <a:ext cx="8229600" cy="533400"/>
          </a:xfrm>
        </p:spPr>
        <p:txBody>
          <a:bodyPr>
            <a:normAutofit/>
          </a:bodyPr>
          <a:lstStyle/>
          <a:p>
            <a:r>
              <a:rPr lang="en-CA" dirty="0" smtClean="0"/>
              <a:t>165 Applications</a:t>
            </a:r>
            <a:endParaRPr lang="en-CA" dirty="0"/>
          </a:p>
        </p:txBody>
      </p:sp>
      <p:sp>
        <p:nvSpPr>
          <p:cNvPr id="6" name="Footer Placeholder 5"/>
          <p:cNvSpPr>
            <a:spLocks noGrp="1"/>
          </p:cNvSpPr>
          <p:nvPr>
            <p:ph type="ftr" sz="quarter" idx="4294967295"/>
          </p:nvPr>
        </p:nvSpPr>
        <p:spPr>
          <a:xfrm>
            <a:off x="1219200" y="6524626"/>
            <a:ext cx="6553200" cy="196849"/>
          </a:xfrm>
          <a:prstGeom prst="rect">
            <a:avLst/>
          </a:prstGeom>
        </p:spPr>
        <p:txBody>
          <a:bodyPr/>
          <a:lstStyle/>
          <a:p>
            <a:r>
              <a:rPr lang="en-US" dirty="0" smtClean="0">
                <a:solidFill>
                  <a:schemeClr val="tx1"/>
                </a:solidFill>
              </a:rPr>
              <a:t>Rogers et al., A Variable Warp-Size Architecture, ISCA 2015</a:t>
            </a:r>
            <a:endParaRPr lang="en-US" dirty="0">
              <a:solidFill>
                <a:schemeClr val="tx1"/>
              </a:solidFill>
            </a:endParaRPr>
          </a:p>
        </p:txBody>
      </p:sp>
      <p:sp>
        <p:nvSpPr>
          <p:cNvPr id="3" name="Slide Number Placeholder 2"/>
          <p:cNvSpPr>
            <a:spLocks noGrp="1"/>
          </p:cNvSpPr>
          <p:nvPr>
            <p:ph type="sldNum" sz="quarter" idx="4294967295"/>
          </p:nvPr>
        </p:nvSpPr>
        <p:spPr>
          <a:xfrm>
            <a:off x="6553200" y="6356350"/>
            <a:ext cx="2133600" cy="365125"/>
          </a:xfrm>
          <a:prstGeom prst="rect">
            <a:avLst/>
          </a:prstGeom>
        </p:spPr>
        <p:txBody>
          <a:bodyPr/>
          <a:lstStyle/>
          <a:p>
            <a:fld id="{B6F15528-21DE-4FAA-801E-634DDDAF4B2B}" type="slidenum">
              <a:rPr lang="en-US" smtClean="0"/>
              <a:pPr/>
              <a:t>52</a:t>
            </a:fld>
            <a:endParaRPr lang="en-US"/>
          </a:p>
        </p:txBody>
      </p:sp>
      <p:graphicFrame>
        <p:nvGraphicFramePr>
          <p:cNvPr id="7" name="Chart 6"/>
          <p:cNvGraphicFramePr>
            <a:graphicFrameLocks noGrp="1"/>
          </p:cNvGraphicFramePr>
          <p:nvPr>
            <p:extLst/>
          </p:nvPr>
        </p:nvGraphicFramePr>
        <p:xfrm>
          <a:off x="228600" y="1600200"/>
          <a:ext cx="8686800" cy="3810000"/>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p:cNvSpPr/>
          <p:nvPr/>
        </p:nvSpPr>
        <p:spPr>
          <a:xfrm>
            <a:off x="578480" y="5486400"/>
            <a:ext cx="1738640" cy="730910"/>
          </a:xfrm>
          <a:prstGeom prst="roundRect">
            <a:avLst/>
          </a:prstGeom>
          <a:solidFill>
            <a:schemeClr val="bg1"/>
          </a:solid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Convergent Applications</a:t>
            </a:r>
            <a:endParaRPr lang="en-CA" b="1" dirty="0">
              <a:solidFill>
                <a:schemeClr val="tx1"/>
              </a:solidFill>
            </a:endParaRPr>
          </a:p>
        </p:txBody>
      </p:sp>
      <p:sp>
        <p:nvSpPr>
          <p:cNvPr id="13" name="Rounded Rectangle 12"/>
          <p:cNvSpPr/>
          <p:nvPr/>
        </p:nvSpPr>
        <p:spPr>
          <a:xfrm>
            <a:off x="3505200" y="5486400"/>
            <a:ext cx="2660020" cy="730910"/>
          </a:xfrm>
          <a:prstGeom prst="roundRect">
            <a:avLst/>
          </a:prstGeom>
          <a:solidFill>
            <a:schemeClr val="bg1"/>
          </a:solidFill>
          <a:ln w="476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Warp-Size Insensitive Applications</a:t>
            </a:r>
            <a:endParaRPr lang="en-CA" b="1" dirty="0">
              <a:solidFill>
                <a:schemeClr val="tx1"/>
              </a:solidFill>
            </a:endParaRPr>
          </a:p>
        </p:txBody>
      </p:sp>
      <p:sp>
        <p:nvSpPr>
          <p:cNvPr id="14" name="Rounded Rectangle 13"/>
          <p:cNvSpPr/>
          <p:nvPr/>
        </p:nvSpPr>
        <p:spPr>
          <a:xfrm>
            <a:off x="7086600" y="5448300"/>
            <a:ext cx="1706880" cy="730910"/>
          </a:xfrm>
          <a:prstGeom prst="roundRect">
            <a:avLst/>
          </a:prstGeom>
          <a:solidFill>
            <a:schemeClr val="bg1"/>
          </a:solidFill>
          <a:ln w="476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b="1" dirty="0" smtClean="0">
                <a:solidFill>
                  <a:schemeClr val="tx1"/>
                </a:solidFill>
              </a:rPr>
              <a:t>Divergent Applications</a:t>
            </a:r>
            <a:endParaRPr lang="en-CA" b="1" dirty="0">
              <a:solidFill>
                <a:schemeClr val="tx1"/>
              </a:solidFill>
            </a:endParaRPr>
          </a:p>
        </p:txBody>
      </p:sp>
    </p:spTree>
    <p:extLst>
      <p:ext uri="{BB962C8B-B14F-4D97-AF65-F5344CB8AC3E}">
        <p14:creationId xmlns:p14="http://schemas.microsoft.com/office/powerpoint/2010/main" val="19800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8" grpId="0" animBg="1"/>
      <p:bldP spid="12" grpId="0" animBg="1"/>
      <p:bldP spid="13" grpId="0" animBg="1"/>
      <p:bldP spid="1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2"/>
          <p:cNvSpPr>
            <a:spLocks noGrp="1" noChangeArrowheads="1"/>
          </p:cNvSpPr>
          <p:nvPr>
            <p:ph type="title"/>
          </p:nvPr>
        </p:nvSpPr>
        <p:spPr>
          <a:xfrm>
            <a:off x="457200" y="0"/>
            <a:ext cx="8229600" cy="1143000"/>
          </a:xfrm>
        </p:spPr>
        <p:txBody>
          <a:bodyPr/>
          <a:lstStyle/>
          <a:p>
            <a:pPr eaLnBrk="1" hangingPunct="1"/>
            <a:r>
              <a:rPr lang="en-US" dirty="0" smtClean="0">
                <a:ea typeface="ＭＳ Ｐゴシック" pitchFamily="-65" charset="-128"/>
                <a:cs typeface="ＭＳ Ｐゴシック" pitchFamily="-65" charset="-128"/>
              </a:rPr>
              <a:t>Dynamic Warp Formation </a:t>
            </a:r>
            <a:br>
              <a:rPr lang="en-US" dirty="0" smtClean="0">
                <a:ea typeface="ＭＳ Ｐゴシック" pitchFamily="-65" charset="-128"/>
                <a:cs typeface="ＭＳ Ｐゴシック" pitchFamily="-65" charset="-128"/>
              </a:rPr>
            </a:br>
            <a:r>
              <a:rPr lang="en-US" sz="2000" b="1" dirty="0" smtClean="0">
                <a:ea typeface="ＭＳ Ｐゴシック" pitchFamily="-65" charset="-128"/>
                <a:cs typeface="ＭＳ Ｐゴシック" pitchFamily="-65" charset="-128"/>
              </a:rPr>
              <a:t>(Fung MICRO’07)</a:t>
            </a:r>
          </a:p>
        </p:txBody>
      </p:sp>
      <p:sp>
        <p:nvSpPr>
          <p:cNvPr id="166914" name="Rectangle 6"/>
          <p:cNvSpPr>
            <a:spLocks noGrp="1" noChangeArrowheads="1"/>
          </p:cNvSpPr>
          <p:nvPr>
            <p:ph type="sldNum" sz="quarter" idx="4294967295"/>
          </p:nvPr>
        </p:nvSpPr>
        <p:spPr>
          <a:xfrm>
            <a:off x="6553200" y="6356350"/>
            <a:ext cx="2133600" cy="365125"/>
          </a:xfrm>
          <a:prstGeom prst="rect">
            <a:avLst/>
          </a:prstGeom>
          <a:noFill/>
        </p:spPr>
        <p:txBody>
          <a:bodyPr/>
          <a:lstStyle/>
          <a:p>
            <a:fld id="{7D3F114C-671D-F545-9BD2-D107891AB423}" type="slidenum">
              <a:rPr lang="en-US">
                <a:latin typeface="Arial" pitchFamily="-65" charset="0"/>
                <a:ea typeface="ＭＳ Ｐゴシック" pitchFamily="-65" charset="-128"/>
                <a:cs typeface="ＭＳ Ｐゴシック" pitchFamily="-65" charset="-128"/>
              </a:rPr>
              <a:pPr/>
              <a:t>53</a:t>
            </a:fld>
            <a:endParaRPr lang="en-US">
              <a:latin typeface="Arial" pitchFamily="-65" charset="0"/>
              <a:ea typeface="ＭＳ Ｐゴシック" pitchFamily="-65" charset="-128"/>
              <a:cs typeface="ＭＳ Ｐゴシック" pitchFamily="-65" charset="-128"/>
            </a:endParaRPr>
          </a:p>
        </p:txBody>
      </p:sp>
      <p:sp>
        <p:nvSpPr>
          <p:cNvPr id="166916" name="Line 69"/>
          <p:cNvSpPr>
            <a:spLocks noChangeShapeType="1"/>
          </p:cNvSpPr>
          <p:nvPr/>
        </p:nvSpPr>
        <p:spPr bwMode="auto">
          <a:xfrm>
            <a:off x="533400" y="1676400"/>
            <a:ext cx="0" cy="4572000"/>
          </a:xfrm>
          <a:prstGeom prst="line">
            <a:avLst/>
          </a:prstGeom>
          <a:noFill/>
          <a:ln w="76200">
            <a:solidFill>
              <a:schemeClr val="tx1"/>
            </a:solidFill>
            <a:round/>
            <a:headEnd/>
            <a:tailEnd type="triangle" w="sm" len="lg"/>
          </a:ln>
        </p:spPr>
        <p:txBody>
          <a:bodyPr>
            <a:prstTxWarp prst="textNoShape">
              <a:avLst/>
            </a:prstTxWarp>
          </a:bodyPr>
          <a:lstStyle/>
          <a:p>
            <a:endParaRPr lang="en-US"/>
          </a:p>
        </p:txBody>
      </p:sp>
      <p:sp>
        <p:nvSpPr>
          <p:cNvPr id="166917" name="Text Box 70"/>
          <p:cNvSpPr txBox="1">
            <a:spLocks noChangeArrowheads="1"/>
          </p:cNvSpPr>
          <p:nvPr/>
        </p:nvSpPr>
        <p:spPr bwMode="auto">
          <a:xfrm>
            <a:off x="74613" y="3886200"/>
            <a:ext cx="458787" cy="600075"/>
          </a:xfrm>
          <a:prstGeom prst="rect">
            <a:avLst/>
          </a:prstGeom>
          <a:noFill/>
          <a:ln w="9525">
            <a:noFill/>
            <a:miter lim="800000"/>
            <a:headEnd/>
            <a:tailEnd/>
          </a:ln>
        </p:spPr>
        <p:txBody>
          <a:bodyPr vert="eaVert">
            <a:prstTxWarp prst="textNoShape">
              <a:avLst/>
            </a:prstTxWarp>
            <a:spAutoFit/>
          </a:bodyPr>
          <a:lstStyle/>
          <a:p>
            <a:r>
              <a:rPr lang="en-US"/>
              <a:t>Time</a:t>
            </a:r>
          </a:p>
        </p:txBody>
      </p:sp>
      <p:grpSp>
        <p:nvGrpSpPr>
          <p:cNvPr id="2" name="Group 68"/>
          <p:cNvGrpSpPr>
            <a:grpSpLocks/>
          </p:cNvGrpSpPr>
          <p:nvPr/>
        </p:nvGrpSpPr>
        <p:grpSpPr bwMode="auto">
          <a:xfrm>
            <a:off x="762000" y="1295400"/>
            <a:ext cx="1600200" cy="4343400"/>
            <a:chOff x="480" y="816"/>
            <a:chExt cx="1104" cy="2736"/>
          </a:xfrm>
        </p:grpSpPr>
        <p:sp>
          <p:nvSpPr>
            <p:cNvPr id="166959" name="Rectangle 29"/>
            <p:cNvSpPr>
              <a:spLocks noChangeArrowheads="1"/>
            </p:cNvSpPr>
            <p:nvPr/>
          </p:nvSpPr>
          <p:spPr bwMode="auto">
            <a:xfrm>
              <a:off x="720" y="1056"/>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0" name="Rectangle 38"/>
            <p:cNvSpPr>
              <a:spLocks noChangeArrowheads="1"/>
            </p:cNvSpPr>
            <p:nvPr/>
          </p:nvSpPr>
          <p:spPr bwMode="auto">
            <a:xfrm>
              <a:off x="480" y="1056"/>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61" name="Rectangle 40"/>
            <p:cNvSpPr>
              <a:spLocks noChangeArrowheads="1"/>
            </p:cNvSpPr>
            <p:nvPr/>
          </p:nvSpPr>
          <p:spPr bwMode="auto">
            <a:xfrm>
              <a:off x="720" y="2208"/>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 --</a:t>
              </a:r>
            </a:p>
          </p:txBody>
        </p:sp>
        <p:sp>
          <p:nvSpPr>
            <p:cNvPr id="166962" name="Rectangle 45"/>
            <p:cNvSpPr>
              <a:spLocks noChangeArrowheads="1"/>
            </p:cNvSpPr>
            <p:nvPr/>
          </p:nvSpPr>
          <p:spPr bwMode="auto">
            <a:xfrm>
              <a:off x="480" y="2208"/>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63" name="Rectangle 47"/>
            <p:cNvSpPr>
              <a:spLocks noChangeArrowheads="1"/>
            </p:cNvSpPr>
            <p:nvPr/>
          </p:nvSpPr>
          <p:spPr bwMode="auto">
            <a:xfrm>
              <a:off x="720" y="2784"/>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 -- 3 4</a:t>
              </a:r>
            </a:p>
          </p:txBody>
        </p:sp>
        <p:sp>
          <p:nvSpPr>
            <p:cNvPr id="166964" name="Rectangle 52"/>
            <p:cNvSpPr>
              <a:spLocks noChangeArrowheads="1"/>
            </p:cNvSpPr>
            <p:nvPr/>
          </p:nvSpPr>
          <p:spPr bwMode="auto">
            <a:xfrm>
              <a:off x="480" y="2784"/>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65" name="Rectangle 18"/>
            <p:cNvSpPr>
              <a:spLocks noChangeArrowheads="1"/>
            </p:cNvSpPr>
            <p:nvPr/>
          </p:nvSpPr>
          <p:spPr bwMode="auto">
            <a:xfrm>
              <a:off x="720" y="3360"/>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6" name="Rectangle 53"/>
            <p:cNvSpPr>
              <a:spLocks noChangeArrowheads="1"/>
            </p:cNvSpPr>
            <p:nvPr/>
          </p:nvSpPr>
          <p:spPr bwMode="auto">
            <a:xfrm>
              <a:off x="480" y="3360"/>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67" name="Rectangle 59"/>
            <p:cNvSpPr>
              <a:spLocks noChangeArrowheads="1"/>
            </p:cNvSpPr>
            <p:nvPr/>
          </p:nvSpPr>
          <p:spPr bwMode="auto">
            <a:xfrm>
              <a:off x="720" y="1632"/>
              <a:ext cx="864"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1 2 3 4</a:t>
              </a:r>
            </a:p>
          </p:txBody>
        </p:sp>
        <p:sp>
          <p:nvSpPr>
            <p:cNvPr id="166968" name="Rectangle 68"/>
            <p:cNvSpPr>
              <a:spLocks noChangeArrowheads="1"/>
            </p:cNvSpPr>
            <p:nvPr/>
          </p:nvSpPr>
          <p:spPr bwMode="auto">
            <a:xfrm>
              <a:off x="480" y="1632"/>
              <a:ext cx="240" cy="192"/>
            </a:xfrm>
            <a:prstGeom prst="rect">
              <a:avLst/>
            </a:prstGeom>
            <a:solidFill>
              <a:srgbClr val="CCFFFF"/>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69" name="Text Box 196"/>
            <p:cNvSpPr txBox="1">
              <a:spLocks noChangeArrowheads="1"/>
            </p:cNvSpPr>
            <p:nvPr/>
          </p:nvSpPr>
          <p:spPr bwMode="auto">
            <a:xfrm>
              <a:off x="720" y="816"/>
              <a:ext cx="653" cy="231"/>
            </a:xfrm>
            <a:prstGeom prst="rect">
              <a:avLst/>
            </a:prstGeom>
            <a:noFill/>
            <a:ln w="9525">
              <a:noFill/>
              <a:miter lim="800000"/>
              <a:headEnd/>
              <a:tailEnd/>
            </a:ln>
          </p:spPr>
          <p:txBody>
            <a:bodyPr wrap="none">
              <a:prstTxWarp prst="textNoShape">
                <a:avLst/>
              </a:prstTxWarp>
              <a:spAutoFit/>
            </a:bodyPr>
            <a:lstStyle/>
            <a:p>
              <a:r>
                <a:rPr lang="en-US" b="1"/>
                <a:t>Warp 0</a:t>
              </a:r>
            </a:p>
          </p:txBody>
        </p:sp>
      </p:grpSp>
      <p:grpSp>
        <p:nvGrpSpPr>
          <p:cNvPr id="3" name="Group 299"/>
          <p:cNvGrpSpPr>
            <a:grpSpLocks/>
          </p:cNvGrpSpPr>
          <p:nvPr/>
        </p:nvGrpSpPr>
        <p:grpSpPr bwMode="auto">
          <a:xfrm>
            <a:off x="2514600" y="1295400"/>
            <a:ext cx="1600200" cy="4648200"/>
            <a:chOff x="1728" y="624"/>
            <a:chExt cx="1104" cy="2928"/>
          </a:xfrm>
        </p:grpSpPr>
        <p:sp>
          <p:nvSpPr>
            <p:cNvPr id="166948" name="Rectangle 86"/>
            <p:cNvSpPr>
              <a:spLocks noChangeArrowheads="1"/>
            </p:cNvSpPr>
            <p:nvPr/>
          </p:nvSpPr>
          <p:spPr bwMode="auto">
            <a:xfrm>
              <a:off x="1968" y="1056"/>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 </a:t>
              </a:r>
            </a:p>
          </p:txBody>
        </p:sp>
        <p:sp>
          <p:nvSpPr>
            <p:cNvPr id="166949" name="Rectangle 95"/>
            <p:cNvSpPr>
              <a:spLocks noChangeArrowheads="1"/>
            </p:cNvSpPr>
            <p:nvPr/>
          </p:nvSpPr>
          <p:spPr bwMode="auto">
            <a:xfrm>
              <a:off x="1728" y="1056"/>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50" name="Rectangle 97"/>
            <p:cNvSpPr>
              <a:spLocks noChangeArrowheads="1"/>
            </p:cNvSpPr>
            <p:nvPr/>
          </p:nvSpPr>
          <p:spPr bwMode="auto">
            <a:xfrm>
              <a:off x="1968" y="2208"/>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5 -- 7 8</a:t>
              </a:r>
            </a:p>
          </p:txBody>
        </p:sp>
        <p:sp>
          <p:nvSpPr>
            <p:cNvPr id="166951" name="Rectangle 102"/>
            <p:cNvSpPr>
              <a:spLocks noChangeArrowheads="1"/>
            </p:cNvSpPr>
            <p:nvPr/>
          </p:nvSpPr>
          <p:spPr bwMode="auto">
            <a:xfrm>
              <a:off x="1728" y="2208"/>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52" name="Rectangle 104"/>
            <p:cNvSpPr>
              <a:spLocks noChangeArrowheads="1"/>
            </p:cNvSpPr>
            <p:nvPr/>
          </p:nvSpPr>
          <p:spPr bwMode="auto">
            <a:xfrm>
              <a:off x="1968" y="2784"/>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-- 6 -- --</a:t>
              </a:r>
            </a:p>
          </p:txBody>
        </p:sp>
        <p:sp>
          <p:nvSpPr>
            <p:cNvPr id="166953" name="Rectangle 109"/>
            <p:cNvSpPr>
              <a:spLocks noChangeArrowheads="1"/>
            </p:cNvSpPr>
            <p:nvPr/>
          </p:nvSpPr>
          <p:spPr bwMode="auto">
            <a:xfrm>
              <a:off x="1728" y="2784"/>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54" name="Rectangle 112"/>
            <p:cNvSpPr>
              <a:spLocks noChangeArrowheads="1"/>
            </p:cNvSpPr>
            <p:nvPr/>
          </p:nvSpPr>
          <p:spPr bwMode="auto">
            <a:xfrm>
              <a:off x="1968" y="3360"/>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5" name="Rectangle 121"/>
            <p:cNvSpPr>
              <a:spLocks noChangeArrowheads="1"/>
            </p:cNvSpPr>
            <p:nvPr/>
          </p:nvSpPr>
          <p:spPr bwMode="auto">
            <a:xfrm>
              <a:off x="1728" y="3360"/>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56" name="Rectangle 124"/>
            <p:cNvSpPr>
              <a:spLocks noChangeArrowheads="1"/>
            </p:cNvSpPr>
            <p:nvPr/>
          </p:nvSpPr>
          <p:spPr bwMode="auto">
            <a:xfrm>
              <a:off x="1968" y="1632"/>
              <a:ext cx="864"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5 6 7 8</a:t>
              </a:r>
            </a:p>
          </p:txBody>
        </p:sp>
        <p:sp>
          <p:nvSpPr>
            <p:cNvPr id="166957" name="Rectangle 133"/>
            <p:cNvSpPr>
              <a:spLocks noChangeArrowheads="1"/>
            </p:cNvSpPr>
            <p:nvPr/>
          </p:nvSpPr>
          <p:spPr bwMode="auto">
            <a:xfrm>
              <a:off x="1728" y="1632"/>
              <a:ext cx="240" cy="192"/>
            </a:xfrm>
            <a:prstGeom prst="rect">
              <a:avLst/>
            </a:prstGeom>
            <a:solidFill>
              <a:srgbClr val="FFCC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58" name="Text Box 197"/>
            <p:cNvSpPr txBox="1">
              <a:spLocks noChangeArrowheads="1"/>
            </p:cNvSpPr>
            <p:nvPr/>
          </p:nvSpPr>
          <p:spPr bwMode="auto">
            <a:xfrm>
              <a:off x="2016" y="624"/>
              <a:ext cx="653" cy="231"/>
            </a:xfrm>
            <a:prstGeom prst="rect">
              <a:avLst/>
            </a:prstGeom>
            <a:noFill/>
            <a:ln w="9525">
              <a:noFill/>
              <a:miter lim="800000"/>
              <a:headEnd/>
              <a:tailEnd/>
            </a:ln>
          </p:spPr>
          <p:txBody>
            <a:bodyPr wrap="none">
              <a:prstTxWarp prst="textNoShape">
                <a:avLst/>
              </a:prstTxWarp>
              <a:spAutoFit/>
            </a:bodyPr>
            <a:lstStyle/>
            <a:p>
              <a:r>
                <a:rPr lang="en-US" b="1"/>
                <a:t>Warp 1</a:t>
              </a:r>
            </a:p>
          </p:txBody>
        </p:sp>
      </p:grpSp>
      <p:grpSp>
        <p:nvGrpSpPr>
          <p:cNvPr id="4" name="Group 300"/>
          <p:cNvGrpSpPr>
            <a:grpSpLocks/>
          </p:cNvGrpSpPr>
          <p:nvPr/>
        </p:nvGrpSpPr>
        <p:grpSpPr bwMode="auto">
          <a:xfrm>
            <a:off x="4267200" y="1295400"/>
            <a:ext cx="1600200" cy="4953000"/>
            <a:chOff x="2976" y="624"/>
            <a:chExt cx="1104" cy="3120"/>
          </a:xfrm>
        </p:grpSpPr>
        <p:sp>
          <p:nvSpPr>
            <p:cNvPr id="166937" name="Rectangle 148"/>
            <p:cNvSpPr>
              <a:spLocks noChangeArrowheads="1"/>
            </p:cNvSpPr>
            <p:nvPr/>
          </p:nvSpPr>
          <p:spPr bwMode="auto">
            <a:xfrm>
              <a:off x="3216" y="1248"/>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38" name="Rectangle 157"/>
            <p:cNvSpPr>
              <a:spLocks noChangeArrowheads="1"/>
            </p:cNvSpPr>
            <p:nvPr/>
          </p:nvSpPr>
          <p:spPr bwMode="auto">
            <a:xfrm>
              <a:off x="2976" y="1248"/>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A</a:t>
              </a:r>
            </a:p>
          </p:txBody>
        </p:sp>
        <p:sp>
          <p:nvSpPr>
            <p:cNvPr id="166939" name="Rectangle 159"/>
            <p:cNvSpPr>
              <a:spLocks noChangeArrowheads="1"/>
            </p:cNvSpPr>
            <p:nvPr/>
          </p:nvSpPr>
          <p:spPr bwMode="auto">
            <a:xfrm>
              <a:off x="3216" y="2400"/>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 -- 11 12</a:t>
              </a:r>
            </a:p>
          </p:txBody>
        </p:sp>
        <p:sp>
          <p:nvSpPr>
            <p:cNvPr id="166940" name="Rectangle 164"/>
            <p:cNvSpPr>
              <a:spLocks noChangeArrowheads="1"/>
            </p:cNvSpPr>
            <p:nvPr/>
          </p:nvSpPr>
          <p:spPr bwMode="auto">
            <a:xfrm>
              <a:off x="2976" y="2400"/>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41" name="Rectangle 166"/>
            <p:cNvSpPr>
              <a:spLocks noChangeArrowheads="1"/>
            </p:cNvSpPr>
            <p:nvPr/>
          </p:nvSpPr>
          <p:spPr bwMode="auto">
            <a:xfrm>
              <a:off x="3216" y="2976"/>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 --</a:t>
              </a:r>
            </a:p>
          </p:txBody>
        </p:sp>
        <p:sp>
          <p:nvSpPr>
            <p:cNvPr id="166942" name="Rectangle 171"/>
            <p:cNvSpPr>
              <a:spLocks noChangeArrowheads="1"/>
            </p:cNvSpPr>
            <p:nvPr/>
          </p:nvSpPr>
          <p:spPr bwMode="auto">
            <a:xfrm>
              <a:off x="2976" y="2976"/>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D</a:t>
              </a:r>
            </a:p>
          </p:txBody>
        </p:sp>
        <p:sp>
          <p:nvSpPr>
            <p:cNvPr id="166943" name="Rectangle 174"/>
            <p:cNvSpPr>
              <a:spLocks noChangeArrowheads="1"/>
            </p:cNvSpPr>
            <p:nvPr/>
          </p:nvSpPr>
          <p:spPr bwMode="auto">
            <a:xfrm>
              <a:off x="3216" y="3552"/>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4" name="Rectangle 183"/>
            <p:cNvSpPr>
              <a:spLocks noChangeArrowheads="1"/>
            </p:cNvSpPr>
            <p:nvPr/>
          </p:nvSpPr>
          <p:spPr bwMode="auto">
            <a:xfrm>
              <a:off x="2976" y="3552"/>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E</a:t>
              </a:r>
            </a:p>
          </p:txBody>
        </p:sp>
        <p:sp>
          <p:nvSpPr>
            <p:cNvPr id="166945" name="Rectangle 186"/>
            <p:cNvSpPr>
              <a:spLocks noChangeArrowheads="1"/>
            </p:cNvSpPr>
            <p:nvPr/>
          </p:nvSpPr>
          <p:spPr bwMode="auto">
            <a:xfrm>
              <a:off x="3216" y="1824"/>
              <a:ext cx="864"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solidFill>
                    <a:srgbClr val="CC6600"/>
                  </a:solidFill>
                </a:rPr>
                <a:t>9 10 11 12</a:t>
              </a:r>
            </a:p>
          </p:txBody>
        </p:sp>
        <p:sp>
          <p:nvSpPr>
            <p:cNvPr id="166946" name="Rectangle 195"/>
            <p:cNvSpPr>
              <a:spLocks noChangeArrowheads="1"/>
            </p:cNvSpPr>
            <p:nvPr/>
          </p:nvSpPr>
          <p:spPr bwMode="auto">
            <a:xfrm>
              <a:off x="2976" y="1824"/>
              <a:ext cx="240" cy="192"/>
            </a:xfrm>
            <a:prstGeom prst="rect">
              <a:avLst/>
            </a:prstGeom>
            <a:solidFill>
              <a:srgbClr val="FFFF99"/>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B</a:t>
              </a:r>
            </a:p>
          </p:txBody>
        </p:sp>
        <p:sp>
          <p:nvSpPr>
            <p:cNvPr id="166947" name="Text Box 198"/>
            <p:cNvSpPr txBox="1">
              <a:spLocks noChangeArrowheads="1"/>
            </p:cNvSpPr>
            <p:nvPr/>
          </p:nvSpPr>
          <p:spPr bwMode="auto">
            <a:xfrm>
              <a:off x="3216" y="624"/>
              <a:ext cx="653" cy="231"/>
            </a:xfrm>
            <a:prstGeom prst="rect">
              <a:avLst/>
            </a:prstGeom>
            <a:noFill/>
            <a:ln w="9525">
              <a:noFill/>
              <a:miter lim="800000"/>
              <a:headEnd/>
              <a:tailEnd/>
            </a:ln>
          </p:spPr>
          <p:txBody>
            <a:bodyPr wrap="none">
              <a:prstTxWarp prst="textNoShape">
                <a:avLst/>
              </a:prstTxWarp>
              <a:spAutoFit/>
            </a:bodyPr>
            <a:lstStyle/>
            <a:p>
              <a:r>
                <a:rPr lang="en-US" b="1"/>
                <a:t>Warp 2</a:t>
              </a:r>
            </a:p>
          </p:txBody>
        </p:sp>
      </p:grpSp>
      <p:sp>
        <p:nvSpPr>
          <p:cNvPr id="25803" name="Line 203"/>
          <p:cNvSpPr>
            <a:spLocks noChangeShapeType="1"/>
          </p:cNvSpPr>
          <p:nvPr/>
        </p:nvSpPr>
        <p:spPr bwMode="auto">
          <a:xfrm>
            <a:off x="685800" y="2286000"/>
            <a:ext cx="20574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2" name="Line 204"/>
          <p:cNvSpPr>
            <a:spLocks noChangeShapeType="1"/>
          </p:cNvSpPr>
          <p:nvPr/>
        </p:nvSpPr>
        <p:spPr bwMode="auto">
          <a:xfrm>
            <a:off x="685800" y="25908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3" name="Line 205"/>
          <p:cNvSpPr>
            <a:spLocks noChangeShapeType="1"/>
          </p:cNvSpPr>
          <p:nvPr/>
        </p:nvSpPr>
        <p:spPr bwMode="auto">
          <a:xfrm>
            <a:off x="685800" y="1676400"/>
            <a:ext cx="6400800" cy="0"/>
          </a:xfrm>
          <a:prstGeom prst="line">
            <a:avLst/>
          </a:prstGeom>
          <a:noFill/>
          <a:ln w="9525">
            <a:solidFill>
              <a:schemeClr val="tx1"/>
            </a:solidFill>
            <a:prstDash val="dash"/>
            <a:round/>
            <a:headEnd/>
            <a:tailEnd/>
          </a:ln>
        </p:spPr>
        <p:txBody>
          <a:bodyPr>
            <a:prstTxWarp prst="textNoShape">
              <a:avLst/>
            </a:prstTxWarp>
          </a:bodyPr>
          <a:lstStyle/>
          <a:p>
            <a:endParaRPr lang="en-US"/>
          </a:p>
        </p:txBody>
      </p:sp>
      <p:sp>
        <p:nvSpPr>
          <p:cNvPr id="166924" name="Text Box 206"/>
          <p:cNvSpPr txBox="1">
            <a:spLocks noChangeArrowheads="1"/>
          </p:cNvSpPr>
          <p:nvPr/>
        </p:nvSpPr>
        <p:spPr bwMode="auto">
          <a:xfrm>
            <a:off x="6934200" y="1752600"/>
            <a:ext cx="2000250" cy="641350"/>
          </a:xfrm>
          <a:prstGeom prst="rect">
            <a:avLst/>
          </a:prstGeom>
          <a:noFill/>
          <a:ln w="9525">
            <a:noFill/>
            <a:miter lim="800000"/>
            <a:headEnd/>
            <a:tailEnd/>
          </a:ln>
        </p:spPr>
        <p:txBody>
          <a:bodyPr wrap="none">
            <a:prstTxWarp prst="textNoShape">
              <a:avLst/>
            </a:prstTxWarp>
            <a:spAutoFit/>
          </a:bodyPr>
          <a:lstStyle/>
          <a:p>
            <a:r>
              <a:rPr lang="en-US" b="1"/>
              <a:t>Reissue/Memory</a:t>
            </a:r>
          </a:p>
          <a:p>
            <a:r>
              <a:rPr lang="en-US" b="1"/>
              <a:t>Latency</a:t>
            </a:r>
          </a:p>
        </p:txBody>
      </p:sp>
      <p:sp>
        <p:nvSpPr>
          <p:cNvPr id="166925" name="Line 207"/>
          <p:cNvSpPr>
            <a:spLocks noChangeShapeType="1"/>
          </p:cNvSpPr>
          <p:nvPr/>
        </p:nvSpPr>
        <p:spPr bwMode="auto">
          <a:xfrm>
            <a:off x="6858000" y="1676400"/>
            <a:ext cx="0" cy="914400"/>
          </a:xfrm>
          <a:prstGeom prst="line">
            <a:avLst/>
          </a:prstGeom>
          <a:noFill/>
          <a:ln w="57150">
            <a:solidFill>
              <a:schemeClr val="tx1"/>
            </a:solidFill>
            <a:round/>
            <a:headEnd type="triangle" w="med" len="med"/>
            <a:tailEnd type="triangle" w="med" len="med"/>
          </a:ln>
        </p:spPr>
        <p:txBody>
          <a:bodyPr>
            <a:prstTxWarp prst="textNoShape">
              <a:avLst/>
            </a:prstTxWarp>
          </a:bodyPr>
          <a:lstStyle/>
          <a:p>
            <a:endParaRPr lang="en-US"/>
          </a:p>
        </p:txBody>
      </p:sp>
      <p:grpSp>
        <p:nvGrpSpPr>
          <p:cNvPr id="5" name="Group 69"/>
          <p:cNvGrpSpPr>
            <a:grpSpLocks/>
          </p:cNvGrpSpPr>
          <p:nvPr/>
        </p:nvGrpSpPr>
        <p:grpSpPr bwMode="auto">
          <a:xfrm>
            <a:off x="685800" y="3505200"/>
            <a:ext cx="6019800" cy="914400"/>
            <a:chOff x="432" y="2208"/>
            <a:chExt cx="3840" cy="576"/>
          </a:xfrm>
        </p:grpSpPr>
        <p:sp>
          <p:nvSpPr>
            <p:cNvPr id="166935" name="Rectangle 210"/>
            <p:cNvSpPr>
              <a:spLocks noChangeArrowheads="1"/>
            </p:cNvSpPr>
            <p:nvPr/>
          </p:nvSpPr>
          <p:spPr bwMode="auto">
            <a:xfrm>
              <a:off x="432" y="2208"/>
              <a:ext cx="3360" cy="576"/>
            </a:xfrm>
            <a:prstGeom prst="rect">
              <a:avLst/>
            </a:prstGeom>
            <a:noFill/>
            <a:ln w="38100">
              <a:solidFill>
                <a:srgbClr val="0033CC"/>
              </a:solidFill>
              <a:miter lim="800000"/>
              <a:headEnd/>
              <a:tailEnd/>
            </a:ln>
          </p:spPr>
          <p:txBody>
            <a:bodyPr wrap="none" anchor="ctr">
              <a:prstTxWarp prst="textNoShape">
                <a:avLst/>
              </a:prstTxWarp>
            </a:bodyPr>
            <a:lstStyle/>
            <a:p>
              <a:endParaRPr lang="en-CA"/>
            </a:p>
          </p:txBody>
        </p:sp>
        <p:sp>
          <p:nvSpPr>
            <p:cNvPr id="166936" name="Line 211"/>
            <p:cNvSpPr>
              <a:spLocks noChangeShapeType="1"/>
            </p:cNvSpPr>
            <p:nvPr/>
          </p:nvSpPr>
          <p:spPr bwMode="auto">
            <a:xfrm>
              <a:off x="3792" y="2496"/>
              <a:ext cx="480" cy="0"/>
            </a:xfrm>
            <a:prstGeom prst="line">
              <a:avLst/>
            </a:prstGeom>
            <a:noFill/>
            <a:ln w="38100">
              <a:solidFill>
                <a:srgbClr val="0033CC"/>
              </a:solidFill>
              <a:round/>
              <a:headEnd/>
              <a:tailEnd type="triangle" w="med" len="med"/>
            </a:ln>
          </p:spPr>
          <p:txBody>
            <a:bodyPr>
              <a:prstTxWarp prst="textNoShape">
                <a:avLst/>
              </a:prstTxWarp>
            </a:bodyPr>
            <a:lstStyle/>
            <a:p>
              <a:endParaRPr lang="en-US"/>
            </a:p>
          </p:txBody>
        </p:sp>
      </p:grpSp>
      <p:sp>
        <p:nvSpPr>
          <p:cNvPr id="25874" name="Text Box 274"/>
          <p:cNvSpPr txBox="1">
            <a:spLocks noChangeArrowheads="1"/>
          </p:cNvSpPr>
          <p:nvPr/>
        </p:nvSpPr>
        <p:spPr bwMode="auto">
          <a:xfrm>
            <a:off x="6538913" y="3124200"/>
            <a:ext cx="2706687" cy="366713"/>
          </a:xfrm>
          <a:prstGeom prst="rect">
            <a:avLst/>
          </a:prstGeom>
          <a:noFill/>
          <a:ln w="9525">
            <a:noFill/>
            <a:miter lim="800000"/>
            <a:headEnd/>
            <a:tailEnd/>
          </a:ln>
        </p:spPr>
        <p:txBody>
          <a:bodyPr wrap="none">
            <a:prstTxWarp prst="textNoShape">
              <a:avLst/>
            </a:prstTxWarp>
            <a:spAutoFit/>
          </a:bodyPr>
          <a:lstStyle/>
          <a:p>
            <a:r>
              <a:rPr lang="en-US" b="1">
                <a:solidFill>
                  <a:srgbClr val="0033CC"/>
                </a:solidFill>
              </a:rPr>
              <a:t>SIMD Efficiency </a:t>
            </a:r>
            <a:r>
              <a:rPr lang="en-US" b="1">
                <a:solidFill>
                  <a:srgbClr val="0033CC"/>
                </a:solidFill>
                <a:sym typeface="Wingdings" pitchFamily="-65" charset="2"/>
              </a:rPr>
              <a:t> 88%</a:t>
            </a:r>
            <a:endParaRPr lang="en-US" b="1">
              <a:solidFill>
                <a:srgbClr val="0033CC"/>
              </a:solidFill>
            </a:endParaRPr>
          </a:p>
        </p:txBody>
      </p:sp>
      <p:grpSp>
        <p:nvGrpSpPr>
          <p:cNvPr id="6" name="Group 301"/>
          <p:cNvGrpSpPr>
            <a:grpSpLocks/>
          </p:cNvGrpSpPr>
          <p:nvPr/>
        </p:nvGrpSpPr>
        <p:grpSpPr bwMode="auto">
          <a:xfrm>
            <a:off x="6934200" y="3505200"/>
            <a:ext cx="1600200" cy="609600"/>
            <a:chOff x="4368" y="2016"/>
            <a:chExt cx="1104" cy="384"/>
          </a:xfrm>
        </p:grpSpPr>
        <p:sp>
          <p:nvSpPr>
            <p:cNvPr id="166931" name="Rectangle 212"/>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0033CC"/>
                  </a:solidFill>
                </a:rPr>
                <a:t>1  2  </a:t>
              </a:r>
              <a:r>
                <a:rPr lang="en-US" b="1">
                  <a:solidFill>
                    <a:srgbClr val="FF0000"/>
                  </a:solidFill>
                </a:rPr>
                <a:t>7  8</a:t>
              </a:r>
            </a:p>
          </p:txBody>
        </p:sp>
        <p:sp>
          <p:nvSpPr>
            <p:cNvPr id="166932" name="Rectangle 217"/>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sp>
          <p:nvSpPr>
            <p:cNvPr id="166933" name="Rectangle 262"/>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solidFill>
                    <a:srgbClr val="FF0000"/>
                  </a:solidFill>
                </a:rPr>
                <a:t> 5</a:t>
              </a:r>
              <a:r>
                <a:rPr lang="en-US" b="1"/>
                <a:t> -- </a:t>
              </a:r>
              <a:r>
                <a:rPr lang="en-US" b="1">
                  <a:solidFill>
                    <a:srgbClr val="CC6600"/>
                  </a:solidFill>
                </a:rPr>
                <a:t>11 12</a:t>
              </a:r>
            </a:p>
          </p:txBody>
        </p:sp>
        <p:sp>
          <p:nvSpPr>
            <p:cNvPr id="166934" name="Rectangle 267"/>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prstTxWarp prst="textNoShape">
                <a:avLst/>
              </a:prstTxWarp>
            </a:bodyPr>
            <a:lstStyle/>
            <a:p>
              <a:pPr algn="ctr"/>
              <a:r>
                <a:rPr lang="en-US" b="1">
                  <a:latin typeface="Courier New" pitchFamily="-65" charset="0"/>
                </a:rPr>
                <a:t>C</a:t>
              </a:r>
            </a:p>
          </p:txBody>
        </p:sp>
      </p:grpSp>
      <p:sp>
        <p:nvSpPr>
          <p:cNvPr id="7266" name="Text Box 98"/>
          <p:cNvSpPr txBox="1">
            <a:spLocks noChangeArrowheads="1"/>
          </p:cNvSpPr>
          <p:nvPr/>
        </p:nvSpPr>
        <p:spPr bwMode="auto">
          <a:xfrm>
            <a:off x="5943600" y="3581400"/>
            <a:ext cx="717550" cy="366713"/>
          </a:xfrm>
          <a:prstGeom prst="rect">
            <a:avLst/>
          </a:prstGeom>
          <a:noFill/>
          <a:ln w="9525">
            <a:noFill/>
            <a:miter lim="800000"/>
            <a:headEnd/>
            <a:tailEnd/>
          </a:ln>
        </p:spPr>
        <p:txBody>
          <a:bodyPr wrap="none">
            <a:prstTxWarp prst="textNoShape">
              <a:avLst/>
            </a:prstTxWarp>
            <a:spAutoFit/>
          </a:bodyPr>
          <a:lstStyle/>
          <a:p>
            <a:r>
              <a:rPr lang="en-US" b="1"/>
              <a:t>Pack</a:t>
            </a:r>
          </a:p>
        </p:txBody>
      </p:sp>
      <p:sp>
        <p:nvSpPr>
          <p:cNvPr id="59" name="TextBox 58"/>
          <p:cNvSpPr txBox="1"/>
          <p:nvPr/>
        </p:nvSpPr>
        <p:spPr>
          <a:xfrm>
            <a:off x="685800" y="4445000"/>
            <a:ext cx="8077200" cy="584200"/>
          </a:xfrm>
          <a:prstGeom prst="rect">
            <a:avLst/>
          </a:prstGeom>
          <a:solidFill>
            <a:schemeClr val="accent5">
              <a:lumMod val="20000"/>
              <a:lumOff val="80000"/>
            </a:schemeClr>
          </a:solidFill>
          <a:ln>
            <a:solidFill>
              <a:srgbClr val="FFCC00"/>
            </a:solidFill>
          </a:ln>
        </p:spPr>
        <p:txBody>
          <a:bodyPr>
            <a:spAutoFit/>
          </a:bodyPr>
          <a:lstStyle/>
          <a:p>
            <a:pPr>
              <a:defRPr/>
            </a:pPr>
            <a:r>
              <a:rPr lang="en-US" sz="3200" b="1" dirty="0">
                <a:solidFill>
                  <a:srgbClr val="FF3300"/>
                </a:solidFill>
                <a:latin typeface="Arial" pitchFamily="-84" charset="0"/>
                <a:ea typeface="ＭＳ Ｐゴシック" pitchFamily="-84" charset="-128"/>
                <a:cs typeface="ＭＳ Ｐゴシック" pitchFamily="-84" charset="-128"/>
              </a:rPr>
              <a:t>How to pick threads to pack into warps?</a:t>
            </a:r>
          </a:p>
        </p:txBody>
      </p:sp>
    </p:spTree>
    <p:extLst>
      <p:ext uri="{BB962C8B-B14F-4D97-AF65-F5344CB8AC3E}">
        <p14:creationId xmlns:p14="http://schemas.microsoft.com/office/powerpoint/2010/main" val="139776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87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3" grpId="0" animBg="1"/>
      <p:bldP spid="25874" grpId="0"/>
      <p:bldP spid="7266" grpId="0"/>
      <p:bldP spid="5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277813"/>
            <a:ext cx="7191375" cy="923925"/>
          </a:xfrm>
        </p:spPr>
        <p:txBody>
          <a:bodyPr>
            <a:normAutofit/>
          </a:bodyPr>
          <a:lstStyle/>
          <a:p>
            <a:r>
              <a:rPr lang="en-US"/>
              <a:t>Dynamic Warp Formation: </a:t>
            </a:r>
            <a:br>
              <a:rPr lang="en-US"/>
            </a:br>
            <a:r>
              <a:rPr lang="en-US"/>
              <a:t>Hardware Implementation</a:t>
            </a:r>
          </a:p>
        </p:txBody>
      </p:sp>
      <p:graphicFrame>
        <p:nvGraphicFramePr>
          <p:cNvPr id="71277" name="Object 621"/>
          <p:cNvGraphicFramePr>
            <a:graphicFrameLocks noChangeAspect="1"/>
          </p:cNvGraphicFramePr>
          <p:nvPr/>
        </p:nvGraphicFramePr>
        <p:xfrm>
          <a:off x="423863" y="4311650"/>
          <a:ext cx="8258175" cy="1606550"/>
        </p:xfrm>
        <a:graphic>
          <a:graphicData uri="http://schemas.openxmlformats.org/presentationml/2006/ole">
            <mc:AlternateContent xmlns:mc="http://schemas.openxmlformats.org/markup-compatibility/2006">
              <mc:Choice xmlns:v="urn:schemas-microsoft-com:vml" Requires="v">
                <p:oleObj spid="_x0000_s1042" name="Visio" r:id="rId4" imgW="7172836" imgH="1395428" progId="Visio.Drawing.6">
                  <p:embed/>
                </p:oleObj>
              </mc:Choice>
              <mc:Fallback>
                <p:oleObj name="Visio" r:id="rId4" imgW="7172836" imgH="1395428" progId="Visio.Drawing.6">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863" y="4311650"/>
                        <a:ext cx="8258175" cy="160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1282" name="Line 626"/>
          <p:cNvSpPr>
            <a:spLocks noChangeShapeType="1"/>
          </p:cNvSpPr>
          <p:nvPr/>
        </p:nvSpPr>
        <p:spPr bwMode="auto">
          <a:xfrm>
            <a:off x="2498725" y="4351338"/>
            <a:ext cx="1112838" cy="0"/>
          </a:xfrm>
          <a:prstGeom prst="line">
            <a:avLst/>
          </a:prstGeom>
          <a:noFill/>
          <a:ln w="9525">
            <a:solidFill>
              <a:schemeClr val="tx1"/>
            </a:solidFill>
            <a:prstDash val="lg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nvGrpSpPr>
          <p:cNvPr id="71444" name="Group 788"/>
          <p:cNvGrpSpPr>
            <a:grpSpLocks/>
          </p:cNvGrpSpPr>
          <p:nvPr/>
        </p:nvGrpSpPr>
        <p:grpSpPr bwMode="auto">
          <a:xfrm>
            <a:off x="425450" y="2122488"/>
            <a:ext cx="8256588" cy="2365375"/>
            <a:chOff x="268" y="1337"/>
            <a:chExt cx="5201" cy="1490"/>
          </a:xfrm>
        </p:grpSpPr>
        <p:sp>
          <p:nvSpPr>
            <p:cNvPr id="71283" name="AutoShape 627"/>
            <p:cNvSpPr>
              <a:spLocks noChangeAspect="1" noChangeArrowheads="1" noTextEdit="1"/>
            </p:cNvSpPr>
            <p:nvPr/>
          </p:nvSpPr>
          <p:spPr bwMode="auto">
            <a:xfrm>
              <a:off x="268" y="1337"/>
              <a:ext cx="5201" cy="14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285" name="Rectangle 629"/>
            <p:cNvSpPr>
              <a:spLocks noChangeArrowheads="1"/>
            </p:cNvSpPr>
            <p:nvPr/>
          </p:nvSpPr>
          <p:spPr bwMode="auto">
            <a:xfrm>
              <a:off x="282" y="1351"/>
              <a:ext cx="5173" cy="1327"/>
            </a:xfrm>
            <a:prstGeom prst="rect">
              <a:avLst/>
            </a:prstGeom>
            <a:solidFill>
              <a:srgbClr val="FFFF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286" name="Rectangle 630"/>
            <p:cNvSpPr>
              <a:spLocks noChangeArrowheads="1"/>
            </p:cNvSpPr>
            <p:nvPr/>
          </p:nvSpPr>
          <p:spPr bwMode="auto">
            <a:xfrm>
              <a:off x="282" y="1351"/>
              <a:ext cx="5173" cy="1327"/>
            </a:xfrm>
            <a:prstGeom prst="rect">
              <a:avLst/>
            </a:prstGeom>
            <a:noFill/>
            <a:ln w="1111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287" name="Rectangle 631"/>
            <p:cNvSpPr>
              <a:spLocks noChangeArrowheads="1"/>
            </p:cNvSpPr>
            <p:nvPr/>
          </p:nvSpPr>
          <p:spPr bwMode="auto">
            <a:xfrm>
              <a:off x="323" y="1392"/>
              <a:ext cx="1401" cy="2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2200">
                  <a:solidFill>
                    <a:srgbClr val="000000"/>
                  </a:solidFill>
                </a:rPr>
                <a:t>Thread Scheduler</a:t>
              </a:r>
              <a:endParaRPr lang="en-US"/>
            </a:p>
          </p:txBody>
        </p:sp>
        <p:sp>
          <p:nvSpPr>
            <p:cNvPr id="71288" name="Rectangle 632"/>
            <p:cNvSpPr>
              <a:spLocks noChangeArrowheads="1"/>
            </p:cNvSpPr>
            <p:nvPr/>
          </p:nvSpPr>
          <p:spPr bwMode="auto">
            <a:xfrm>
              <a:off x="1921" y="1480"/>
              <a:ext cx="1525" cy="941"/>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289" name="Rectangle 633"/>
            <p:cNvSpPr>
              <a:spLocks noChangeArrowheads="1"/>
            </p:cNvSpPr>
            <p:nvPr/>
          </p:nvSpPr>
          <p:spPr bwMode="auto">
            <a:xfrm>
              <a:off x="1921" y="1480"/>
              <a:ext cx="1525" cy="941"/>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290" name="Rectangle 634"/>
            <p:cNvSpPr>
              <a:spLocks noChangeArrowheads="1"/>
            </p:cNvSpPr>
            <p:nvPr/>
          </p:nvSpPr>
          <p:spPr bwMode="auto">
            <a:xfrm>
              <a:off x="1959" y="1523"/>
              <a:ext cx="803"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PC-Warp LUT</a:t>
              </a:r>
              <a:endParaRPr lang="en-US"/>
            </a:p>
          </p:txBody>
        </p:sp>
        <p:sp>
          <p:nvSpPr>
            <p:cNvPr id="71291" name="Rectangle 635"/>
            <p:cNvSpPr>
              <a:spLocks noChangeArrowheads="1"/>
            </p:cNvSpPr>
            <p:nvPr/>
          </p:nvSpPr>
          <p:spPr bwMode="auto">
            <a:xfrm>
              <a:off x="3660" y="1480"/>
              <a:ext cx="1163" cy="898"/>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292" name="Rectangle 636"/>
            <p:cNvSpPr>
              <a:spLocks noChangeArrowheads="1"/>
            </p:cNvSpPr>
            <p:nvPr/>
          </p:nvSpPr>
          <p:spPr bwMode="auto">
            <a:xfrm>
              <a:off x="3660" y="1480"/>
              <a:ext cx="1163" cy="898"/>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293" name="Rectangle 637"/>
            <p:cNvSpPr>
              <a:spLocks noChangeArrowheads="1"/>
            </p:cNvSpPr>
            <p:nvPr/>
          </p:nvSpPr>
          <p:spPr bwMode="auto">
            <a:xfrm>
              <a:off x="3698" y="1523"/>
              <a:ext cx="597"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Warp Pool</a:t>
              </a:r>
              <a:endParaRPr lang="en-US"/>
            </a:p>
          </p:txBody>
        </p:sp>
        <p:sp>
          <p:nvSpPr>
            <p:cNvPr id="71294" name="Line 638"/>
            <p:cNvSpPr>
              <a:spLocks noChangeShapeType="1"/>
            </p:cNvSpPr>
            <p:nvPr/>
          </p:nvSpPr>
          <p:spPr bwMode="auto">
            <a:xfrm>
              <a:off x="4823" y="1758"/>
              <a:ext cx="194"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295" name="Freeform 639"/>
            <p:cNvSpPr>
              <a:spLocks/>
            </p:cNvSpPr>
            <p:nvPr/>
          </p:nvSpPr>
          <p:spPr bwMode="auto">
            <a:xfrm>
              <a:off x="5000" y="1722"/>
              <a:ext cx="70" cy="71"/>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3"/>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296" name="Line 640"/>
            <p:cNvSpPr>
              <a:spLocks noChangeShapeType="1"/>
            </p:cNvSpPr>
            <p:nvPr/>
          </p:nvSpPr>
          <p:spPr bwMode="auto">
            <a:xfrm>
              <a:off x="4823" y="1908"/>
              <a:ext cx="189"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297" name="Freeform 641"/>
            <p:cNvSpPr>
              <a:spLocks/>
            </p:cNvSpPr>
            <p:nvPr/>
          </p:nvSpPr>
          <p:spPr bwMode="auto">
            <a:xfrm>
              <a:off x="4995" y="1872"/>
              <a:ext cx="70" cy="71"/>
            </a:xfrm>
            <a:custGeom>
              <a:avLst/>
              <a:gdLst>
                <a:gd name="T0" fmla="*/ 163 w 163"/>
                <a:gd name="T1" fmla="*/ 82 h 164"/>
                <a:gd name="T2" fmla="*/ 0 w 163"/>
                <a:gd name="T3" fmla="*/ 164 h 164"/>
                <a:gd name="T4" fmla="*/ 0 w 163"/>
                <a:gd name="T5" fmla="*/ 0 h 164"/>
                <a:gd name="T6" fmla="*/ 0 w 163"/>
                <a:gd name="T7" fmla="*/ 0 h 164"/>
                <a:gd name="T8" fmla="*/ 163 w 163"/>
                <a:gd name="T9" fmla="*/ 82 h 164"/>
              </a:gdLst>
              <a:ahLst/>
              <a:cxnLst>
                <a:cxn ang="0">
                  <a:pos x="T0" y="T1"/>
                </a:cxn>
                <a:cxn ang="0">
                  <a:pos x="T2" y="T3"/>
                </a:cxn>
                <a:cxn ang="0">
                  <a:pos x="T4" y="T5"/>
                </a:cxn>
                <a:cxn ang="0">
                  <a:pos x="T6" y="T7"/>
                </a:cxn>
                <a:cxn ang="0">
                  <a:pos x="T8" y="T9"/>
                </a:cxn>
              </a:cxnLst>
              <a:rect l="0" t="0" r="r" b="b"/>
              <a:pathLst>
                <a:path w="163" h="164">
                  <a:moveTo>
                    <a:pt x="163" y="82"/>
                  </a:moveTo>
                  <a:lnTo>
                    <a:pt x="0" y="164"/>
                  </a:lnTo>
                  <a:cubicBezTo>
                    <a:pt x="25" y="112"/>
                    <a:pt x="25" y="52"/>
                    <a:pt x="0" y="0"/>
                  </a:cubicBezTo>
                  <a:lnTo>
                    <a:pt x="0" y="0"/>
                  </a:lnTo>
                  <a:lnTo>
                    <a:pt x="163" y="82"/>
                  </a:lnTo>
                  <a:close/>
                </a:path>
              </a:pathLst>
            </a:custGeom>
            <a:solidFill>
              <a:srgbClr val="000000"/>
            </a:solidFill>
            <a:ln w="0">
              <a:solidFill>
                <a:srgbClr val="000000"/>
              </a:solidFill>
              <a:prstDash val="solid"/>
              <a:round/>
              <a:headEnd/>
              <a:tailEnd/>
            </a:ln>
          </p:spPr>
          <p:txBody>
            <a:bodyPr/>
            <a:lstStyle/>
            <a:p>
              <a:endParaRPr lang="en-US"/>
            </a:p>
          </p:txBody>
        </p:sp>
        <p:sp>
          <p:nvSpPr>
            <p:cNvPr id="71298" name="Line 642"/>
            <p:cNvSpPr>
              <a:spLocks noChangeShapeType="1"/>
            </p:cNvSpPr>
            <p:nvPr/>
          </p:nvSpPr>
          <p:spPr bwMode="auto">
            <a:xfrm>
              <a:off x="4814" y="2057"/>
              <a:ext cx="189"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299" name="Freeform 643"/>
            <p:cNvSpPr>
              <a:spLocks/>
            </p:cNvSpPr>
            <p:nvPr/>
          </p:nvSpPr>
          <p:spPr bwMode="auto">
            <a:xfrm>
              <a:off x="4985" y="2022"/>
              <a:ext cx="71" cy="71"/>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3"/>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00" name="Line 644"/>
            <p:cNvSpPr>
              <a:spLocks noChangeShapeType="1"/>
            </p:cNvSpPr>
            <p:nvPr/>
          </p:nvSpPr>
          <p:spPr bwMode="auto">
            <a:xfrm>
              <a:off x="4816" y="2207"/>
              <a:ext cx="179"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01" name="Freeform 645"/>
            <p:cNvSpPr>
              <a:spLocks/>
            </p:cNvSpPr>
            <p:nvPr/>
          </p:nvSpPr>
          <p:spPr bwMode="auto">
            <a:xfrm>
              <a:off x="4978" y="2172"/>
              <a:ext cx="71" cy="70"/>
            </a:xfrm>
            <a:custGeom>
              <a:avLst/>
              <a:gdLst>
                <a:gd name="T0" fmla="*/ 164 w 164"/>
                <a:gd name="T1" fmla="*/ 82 h 164"/>
                <a:gd name="T2" fmla="*/ 0 w 164"/>
                <a:gd name="T3" fmla="*/ 164 h 164"/>
                <a:gd name="T4" fmla="*/ 0 w 164"/>
                <a:gd name="T5" fmla="*/ 0 h 164"/>
                <a:gd name="T6" fmla="*/ 164 w 164"/>
                <a:gd name="T7" fmla="*/ 82 h 164"/>
              </a:gdLst>
              <a:ahLst/>
              <a:cxnLst>
                <a:cxn ang="0">
                  <a:pos x="T0" y="T1"/>
                </a:cxn>
                <a:cxn ang="0">
                  <a:pos x="T2" y="T3"/>
                </a:cxn>
                <a:cxn ang="0">
                  <a:pos x="T4" y="T5"/>
                </a:cxn>
                <a:cxn ang="0">
                  <a:pos x="T6" y="T7"/>
                </a:cxn>
              </a:cxnLst>
              <a:rect l="0" t="0" r="r" b="b"/>
              <a:pathLst>
                <a:path w="164" h="164">
                  <a:moveTo>
                    <a:pt x="164" y="82"/>
                  </a:moveTo>
                  <a:lnTo>
                    <a:pt x="0" y="164"/>
                  </a:lnTo>
                  <a:cubicBezTo>
                    <a:pt x="26" y="112"/>
                    <a:pt x="26" y="51"/>
                    <a:pt x="0" y="0"/>
                  </a:cubicBez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02" name="Line 646"/>
            <p:cNvSpPr>
              <a:spLocks noChangeShapeType="1"/>
            </p:cNvSpPr>
            <p:nvPr/>
          </p:nvSpPr>
          <p:spPr bwMode="auto">
            <a:xfrm>
              <a:off x="5180" y="2357"/>
              <a:ext cx="0" cy="382"/>
            </a:xfrm>
            <a:prstGeom prst="line">
              <a:avLst/>
            </a:prstGeom>
            <a:noFill/>
            <a:ln w="33338"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03" name="Freeform 647"/>
            <p:cNvSpPr>
              <a:spLocks/>
            </p:cNvSpPr>
            <p:nvPr/>
          </p:nvSpPr>
          <p:spPr bwMode="auto">
            <a:xfrm>
              <a:off x="5135" y="2717"/>
              <a:ext cx="89" cy="89"/>
            </a:xfrm>
            <a:custGeom>
              <a:avLst/>
              <a:gdLst>
                <a:gd name="T0" fmla="*/ 103 w 206"/>
                <a:gd name="T1" fmla="*/ 207 h 207"/>
                <a:gd name="T2" fmla="*/ 0 w 206"/>
                <a:gd name="T3" fmla="*/ 0 h 207"/>
                <a:gd name="T4" fmla="*/ 206 w 206"/>
                <a:gd name="T5" fmla="*/ 0 h 207"/>
                <a:gd name="T6" fmla="*/ 206 w 206"/>
                <a:gd name="T7" fmla="*/ 0 h 207"/>
                <a:gd name="T8" fmla="*/ 103 w 206"/>
                <a:gd name="T9" fmla="*/ 207 h 207"/>
              </a:gdLst>
              <a:ahLst/>
              <a:cxnLst>
                <a:cxn ang="0">
                  <a:pos x="T0" y="T1"/>
                </a:cxn>
                <a:cxn ang="0">
                  <a:pos x="T2" y="T3"/>
                </a:cxn>
                <a:cxn ang="0">
                  <a:pos x="T4" y="T5"/>
                </a:cxn>
                <a:cxn ang="0">
                  <a:pos x="T6" y="T7"/>
                </a:cxn>
                <a:cxn ang="0">
                  <a:pos x="T8" y="T9"/>
                </a:cxn>
              </a:cxnLst>
              <a:rect l="0" t="0" r="r" b="b"/>
              <a:pathLst>
                <a:path w="206" h="207">
                  <a:moveTo>
                    <a:pt x="103" y="207"/>
                  </a:moveTo>
                  <a:lnTo>
                    <a:pt x="0" y="0"/>
                  </a:lnTo>
                  <a:cubicBezTo>
                    <a:pt x="65" y="33"/>
                    <a:pt x="141" y="33"/>
                    <a:pt x="206" y="0"/>
                  </a:cubicBezTo>
                  <a:lnTo>
                    <a:pt x="206" y="0"/>
                  </a:lnTo>
                  <a:lnTo>
                    <a:pt x="103" y="207"/>
                  </a:lnTo>
                  <a:close/>
                </a:path>
              </a:pathLst>
            </a:custGeom>
            <a:solidFill>
              <a:srgbClr val="000000"/>
            </a:solidFill>
            <a:ln w="0">
              <a:solidFill>
                <a:srgbClr val="000000"/>
              </a:solidFill>
              <a:prstDash val="solid"/>
              <a:round/>
              <a:headEnd/>
              <a:tailEnd/>
            </a:ln>
          </p:spPr>
          <p:txBody>
            <a:bodyPr/>
            <a:lstStyle/>
            <a:p>
              <a:endParaRPr lang="en-US"/>
            </a:p>
          </p:txBody>
        </p:sp>
        <p:sp>
          <p:nvSpPr>
            <p:cNvPr id="71304" name="Rectangle 648"/>
            <p:cNvSpPr>
              <a:spLocks noChangeArrowheads="1"/>
            </p:cNvSpPr>
            <p:nvPr/>
          </p:nvSpPr>
          <p:spPr bwMode="auto">
            <a:xfrm>
              <a:off x="5049" y="1480"/>
              <a:ext cx="262" cy="877"/>
            </a:xfrm>
            <a:prstGeom prst="rect">
              <a:avLst/>
            </a:prstGeom>
            <a:solidFill>
              <a:srgbClr val="FFCCCC"/>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05" name="Rectangle 649"/>
            <p:cNvSpPr>
              <a:spLocks noChangeArrowheads="1"/>
            </p:cNvSpPr>
            <p:nvPr/>
          </p:nvSpPr>
          <p:spPr bwMode="auto">
            <a:xfrm>
              <a:off x="5049" y="1480"/>
              <a:ext cx="262" cy="877"/>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06" name="Rectangle 650"/>
            <p:cNvSpPr>
              <a:spLocks noChangeArrowheads="1"/>
            </p:cNvSpPr>
            <p:nvPr/>
          </p:nvSpPr>
          <p:spPr bwMode="auto">
            <a:xfrm rot="5400000">
              <a:off x="5168" y="1519"/>
              <a:ext cx="3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a:t>
              </a:r>
              <a:endParaRPr lang="en-US"/>
            </a:p>
          </p:txBody>
        </p:sp>
        <p:sp>
          <p:nvSpPr>
            <p:cNvPr id="71307" name="Rectangle 651"/>
            <p:cNvSpPr>
              <a:spLocks noChangeArrowheads="1"/>
            </p:cNvSpPr>
            <p:nvPr/>
          </p:nvSpPr>
          <p:spPr bwMode="auto">
            <a:xfrm rot="5400000">
              <a:off x="5154" y="1576"/>
              <a:ext cx="6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a:t>
              </a:r>
              <a:endParaRPr lang="en-US"/>
            </a:p>
          </p:txBody>
        </p:sp>
        <p:sp>
          <p:nvSpPr>
            <p:cNvPr id="71308" name="Rectangle 652"/>
            <p:cNvSpPr>
              <a:spLocks noChangeArrowheads="1"/>
            </p:cNvSpPr>
            <p:nvPr/>
          </p:nvSpPr>
          <p:spPr bwMode="auto">
            <a:xfrm rot="5400000">
              <a:off x="5154" y="1638"/>
              <a:ext cx="6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s</a:t>
              </a:r>
              <a:endParaRPr lang="en-US"/>
            </a:p>
          </p:txBody>
        </p:sp>
        <p:sp>
          <p:nvSpPr>
            <p:cNvPr id="71309" name="Rectangle 653"/>
            <p:cNvSpPr>
              <a:spLocks noChangeArrowheads="1"/>
            </p:cNvSpPr>
            <p:nvPr/>
          </p:nvSpPr>
          <p:spPr bwMode="auto">
            <a:xfrm rot="5400000">
              <a:off x="5150" y="1710"/>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u</a:t>
              </a:r>
              <a:endParaRPr lang="en-US"/>
            </a:p>
          </p:txBody>
        </p:sp>
        <p:sp>
          <p:nvSpPr>
            <p:cNvPr id="71310" name="Rectangle 654"/>
            <p:cNvSpPr>
              <a:spLocks noChangeArrowheads="1"/>
            </p:cNvSpPr>
            <p:nvPr/>
          </p:nvSpPr>
          <p:spPr bwMode="auto">
            <a:xfrm rot="5400000">
              <a:off x="5150" y="1786"/>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e</a:t>
              </a:r>
              <a:endParaRPr lang="en-US"/>
            </a:p>
          </p:txBody>
        </p:sp>
        <p:sp>
          <p:nvSpPr>
            <p:cNvPr id="71311" name="Rectangle 655"/>
            <p:cNvSpPr>
              <a:spLocks noChangeArrowheads="1"/>
            </p:cNvSpPr>
            <p:nvPr/>
          </p:nvSpPr>
          <p:spPr bwMode="auto">
            <a:xfrm rot="5400000">
              <a:off x="5168" y="1843"/>
              <a:ext cx="36"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 </a:t>
              </a:r>
              <a:endParaRPr lang="en-US"/>
            </a:p>
          </p:txBody>
        </p:sp>
        <p:sp>
          <p:nvSpPr>
            <p:cNvPr id="71312" name="Rectangle 656"/>
            <p:cNvSpPr>
              <a:spLocks noChangeArrowheads="1"/>
            </p:cNvSpPr>
            <p:nvPr/>
          </p:nvSpPr>
          <p:spPr bwMode="auto">
            <a:xfrm rot="5400000">
              <a:off x="5150" y="1896"/>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L</a:t>
              </a:r>
              <a:endParaRPr lang="en-US"/>
            </a:p>
          </p:txBody>
        </p:sp>
        <p:sp>
          <p:nvSpPr>
            <p:cNvPr id="71313" name="Rectangle 657"/>
            <p:cNvSpPr>
              <a:spLocks noChangeArrowheads="1"/>
            </p:cNvSpPr>
            <p:nvPr/>
          </p:nvSpPr>
          <p:spPr bwMode="auto">
            <a:xfrm rot="5400000">
              <a:off x="5150" y="1972"/>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o</a:t>
              </a:r>
              <a:endParaRPr lang="en-US"/>
            </a:p>
          </p:txBody>
        </p:sp>
        <p:sp>
          <p:nvSpPr>
            <p:cNvPr id="71314" name="Rectangle 658"/>
            <p:cNvSpPr>
              <a:spLocks noChangeArrowheads="1"/>
            </p:cNvSpPr>
            <p:nvPr/>
          </p:nvSpPr>
          <p:spPr bwMode="auto">
            <a:xfrm rot="5400000">
              <a:off x="5150" y="2041"/>
              <a:ext cx="71"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g</a:t>
              </a:r>
              <a:endParaRPr lang="en-US"/>
            </a:p>
          </p:txBody>
        </p:sp>
        <p:sp>
          <p:nvSpPr>
            <p:cNvPr id="71315" name="Rectangle 659"/>
            <p:cNvSpPr>
              <a:spLocks noChangeArrowheads="1"/>
            </p:cNvSpPr>
            <p:nvPr/>
          </p:nvSpPr>
          <p:spPr bwMode="auto">
            <a:xfrm rot="5400000">
              <a:off x="5172" y="2095"/>
              <a:ext cx="28"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i</a:t>
              </a:r>
              <a:endParaRPr lang="en-US"/>
            </a:p>
          </p:txBody>
        </p:sp>
        <p:sp>
          <p:nvSpPr>
            <p:cNvPr id="71316" name="Rectangle 660"/>
            <p:cNvSpPr>
              <a:spLocks noChangeArrowheads="1"/>
            </p:cNvSpPr>
            <p:nvPr/>
          </p:nvSpPr>
          <p:spPr bwMode="auto">
            <a:xfrm rot="5400000">
              <a:off x="5154" y="2141"/>
              <a:ext cx="64"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c</a:t>
              </a:r>
              <a:endParaRPr lang="en-US"/>
            </a:p>
          </p:txBody>
        </p:sp>
        <p:sp>
          <p:nvSpPr>
            <p:cNvPr id="71317" name="Rectangle 661"/>
            <p:cNvSpPr>
              <a:spLocks noChangeArrowheads="1"/>
            </p:cNvSpPr>
            <p:nvPr/>
          </p:nvSpPr>
          <p:spPr bwMode="auto">
            <a:xfrm>
              <a:off x="3745" y="2421"/>
              <a:ext cx="983" cy="210"/>
            </a:xfrm>
            <a:prstGeom prst="rect">
              <a:avLst/>
            </a:prstGeom>
            <a:solidFill>
              <a:srgbClr val="FFCC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18" name="Rectangle 662"/>
            <p:cNvSpPr>
              <a:spLocks noChangeArrowheads="1"/>
            </p:cNvSpPr>
            <p:nvPr/>
          </p:nvSpPr>
          <p:spPr bwMode="auto">
            <a:xfrm>
              <a:off x="3745" y="2421"/>
              <a:ext cx="983" cy="210"/>
            </a:xfrm>
            <a:prstGeom prst="rect">
              <a:avLst/>
            </a:prstGeom>
            <a:noFill/>
            <a:ln w="3175"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19" name="Rectangle 663"/>
            <p:cNvSpPr>
              <a:spLocks noChangeArrowheads="1"/>
            </p:cNvSpPr>
            <p:nvPr/>
          </p:nvSpPr>
          <p:spPr bwMode="auto">
            <a:xfrm>
              <a:off x="3801" y="2447"/>
              <a:ext cx="839"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Warp Allocator</a:t>
              </a:r>
              <a:endParaRPr lang="en-US"/>
            </a:p>
          </p:txBody>
        </p:sp>
        <p:sp>
          <p:nvSpPr>
            <p:cNvPr id="71320" name="Line 664"/>
            <p:cNvSpPr>
              <a:spLocks noChangeShapeType="1"/>
            </p:cNvSpPr>
            <p:nvPr/>
          </p:nvSpPr>
          <p:spPr bwMode="auto">
            <a:xfrm flipH="1">
              <a:off x="4796" y="2526"/>
              <a:ext cx="384" cy="0"/>
            </a:xfrm>
            <a:prstGeom prst="line">
              <a:avLst/>
            </a:prstGeom>
            <a:noFill/>
            <a:ln w="33338"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21" name="Freeform 665"/>
            <p:cNvSpPr>
              <a:spLocks/>
            </p:cNvSpPr>
            <p:nvPr/>
          </p:nvSpPr>
          <p:spPr bwMode="auto">
            <a:xfrm>
              <a:off x="4728" y="2481"/>
              <a:ext cx="89" cy="89"/>
            </a:xfrm>
            <a:custGeom>
              <a:avLst/>
              <a:gdLst>
                <a:gd name="T0" fmla="*/ 0 w 206"/>
                <a:gd name="T1" fmla="*/ 103 h 207"/>
                <a:gd name="T2" fmla="*/ 206 w 206"/>
                <a:gd name="T3" fmla="*/ 0 h 207"/>
                <a:gd name="T4" fmla="*/ 206 w 206"/>
                <a:gd name="T5" fmla="*/ 207 h 207"/>
                <a:gd name="T6" fmla="*/ 206 w 206"/>
                <a:gd name="T7" fmla="*/ 207 h 207"/>
                <a:gd name="T8" fmla="*/ 0 w 206"/>
                <a:gd name="T9" fmla="*/ 103 h 207"/>
              </a:gdLst>
              <a:ahLst/>
              <a:cxnLst>
                <a:cxn ang="0">
                  <a:pos x="T0" y="T1"/>
                </a:cxn>
                <a:cxn ang="0">
                  <a:pos x="T2" y="T3"/>
                </a:cxn>
                <a:cxn ang="0">
                  <a:pos x="T4" y="T5"/>
                </a:cxn>
                <a:cxn ang="0">
                  <a:pos x="T6" y="T7"/>
                </a:cxn>
                <a:cxn ang="0">
                  <a:pos x="T8" y="T9"/>
                </a:cxn>
              </a:cxnLst>
              <a:rect l="0" t="0" r="r" b="b"/>
              <a:pathLst>
                <a:path w="206" h="207">
                  <a:moveTo>
                    <a:pt x="0" y="103"/>
                  </a:moveTo>
                  <a:lnTo>
                    <a:pt x="206" y="0"/>
                  </a:lnTo>
                  <a:cubicBezTo>
                    <a:pt x="174" y="65"/>
                    <a:pt x="174" y="142"/>
                    <a:pt x="206" y="207"/>
                  </a:cubicBezTo>
                  <a:lnTo>
                    <a:pt x="206" y="207"/>
                  </a:lnTo>
                  <a:lnTo>
                    <a:pt x="0" y="103"/>
                  </a:lnTo>
                  <a:close/>
                </a:path>
              </a:pathLst>
            </a:custGeom>
            <a:solidFill>
              <a:srgbClr val="000000"/>
            </a:solidFill>
            <a:ln w="0">
              <a:solidFill>
                <a:srgbClr val="000000"/>
              </a:solidFill>
              <a:prstDash val="solid"/>
              <a:round/>
              <a:headEnd/>
              <a:tailEnd/>
            </a:ln>
          </p:spPr>
          <p:txBody>
            <a:bodyPr/>
            <a:lstStyle/>
            <a:p>
              <a:endParaRPr lang="en-US"/>
            </a:p>
          </p:txBody>
        </p:sp>
        <p:sp>
          <p:nvSpPr>
            <p:cNvPr id="71322" name="Rectangle 666"/>
            <p:cNvSpPr>
              <a:spLocks noChangeArrowheads="1"/>
            </p:cNvSpPr>
            <p:nvPr/>
          </p:nvSpPr>
          <p:spPr bwMode="auto">
            <a:xfrm>
              <a:off x="325" y="1820"/>
              <a:ext cx="727"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r>
                <a:rPr lang="en-US" sz="1500"/>
                <a:t>TID x N</a:t>
              </a:r>
            </a:p>
          </p:txBody>
        </p:sp>
        <p:sp>
          <p:nvSpPr>
            <p:cNvPr id="71323" name="Rectangle 667"/>
            <p:cNvSpPr>
              <a:spLocks noChangeArrowheads="1"/>
            </p:cNvSpPr>
            <p:nvPr/>
          </p:nvSpPr>
          <p:spPr bwMode="auto">
            <a:xfrm>
              <a:off x="325" y="1820"/>
              <a:ext cx="727"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25" name="Rectangle 669"/>
            <p:cNvSpPr>
              <a:spLocks noChangeArrowheads="1"/>
            </p:cNvSpPr>
            <p:nvPr/>
          </p:nvSpPr>
          <p:spPr bwMode="auto">
            <a:xfrm>
              <a:off x="1394" y="1820"/>
              <a:ext cx="368"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26" name="Rectangle 670"/>
            <p:cNvSpPr>
              <a:spLocks noChangeArrowheads="1"/>
            </p:cNvSpPr>
            <p:nvPr/>
          </p:nvSpPr>
          <p:spPr bwMode="auto">
            <a:xfrm>
              <a:off x="1394" y="1820"/>
              <a:ext cx="368"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27" name="Rectangle 671"/>
            <p:cNvSpPr>
              <a:spLocks noChangeArrowheads="1"/>
            </p:cNvSpPr>
            <p:nvPr/>
          </p:nvSpPr>
          <p:spPr bwMode="auto">
            <a:xfrm>
              <a:off x="1441" y="1834"/>
              <a:ext cx="28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 A</a:t>
              </a:r>
              <a:endParaRPr lang="en-US"/>
            </a:p>
          </p:txBody>
        </p:sp>
        <p:sp>
          <p:nvSpPr>
            <p:cNvPr id="71328" name="Rectangle 672"/>
            <p:cNvSpPr>
              <a:spLocks noChangeArrowheads="1"/>
            </p:cNvSpPr>
            <p:nvPr/>
          </p:nvSpPr>
          <p:spPr bwMode="auto">
            <a:xfrm>
              <a:off x="325" y="2174"/>
              <a:ext cx="727"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nchor="ctr"/>
            <a:lstStyle/>
            <a:p>
              <a:pPr algn="ctr"/>
              <a:r>
                <a:rPr lang="en-US" sz="1500"/>
                <a:t>TID x N</a:t>
              </a:r>
            </a:p>
          </p:txBody>
        </p:sp>
        <p:sp>
          <p:nvSpPr>
            <p:cNvPr id="71329" name="Rectangle 673"/>
            <p:cNvSpPr>
              <a:spLocks noChangeArrowheads="1"/>
            </p:cNvSpPr>
            <p:nvPr/>
          </p:nvSpPr>
          <p:spPr bwMode="auto">
            <a:xfrm>
              <a:off x="325" y="2174"/>
              <a:ext cx="727"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31" name="Rectangle 675"/>
            <p:cNvSpPr>
              <a:spLocks noChangeArrowheads="1"/>
            </p:cNvSpPr>
            <p:nvPr/>
          </p:nvSpPr>
          <p:spPr bwMode="auto">
            <a:xfrm>
              <a:off x="1394" y="2174"/>
              <a:ext cx="368"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32" name="Rectangle 676"/>
            <p:cNvSpPr>
              <a:spLocks noChangeArrowheads="1"/>
            </p:cNvSpPr>
            <p:nvPr/>
          </p:nvSpPr>
          <p:spPr bwMode="auto">
            <a:xfrm>
              <a:off x="1394" y="2174"/>
              <a:ext cx="368"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33" name="Rectangle 677"/>
            <p:cNvSpPr>
              <a:spLocks noChangeArrowheads="1"/>
            </p:cNvSpPr>
            <p:nvPr/>
          </p:nvSpPr>
          <p:spPr bwMode="auto">
            <a:xfrm>
              <a:off x="1441" y="2192"/>
              <a:ext cx="28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 B</a:t>
              </a:r>
              <a:endParaRPr lang="en-US"/>
            </a:p>
          </p:txBody>
        </p:sp>
        <p:sp>
          <p:nvSpPr>
            <p:cNvPr id="71334" name="Freeform 678"/>
            <p:cNvSpPr>
              <a:spLocks/>
            </p:cNvSpPr>
            <p:nvPr/>
          </p:nvSpPr>
          <p:spPr bwMode="auto">
            <a:xfrm>
              <a:off x="2042" y="1777"/>
              <a:ext cx="256" cy="256"/>
            </a:xfrm>
            <a:custGeom>
              <a:avLst/>
              <a:gdLst>
                <a:gd name="T0" fmla="*/ 0 w 594"/>
                <a:gd name="T1" fmla="*/ 297 h 595"/>
                <a:gd name="T2" fmla="*/ 297 w 594"/>
                <a:gd name="T3" fmla="*/ 0 h 595"/>
                <a:gd name="T4" fmla="*/ 594 w 594"/>
                <a:gd name="T5" fmla="*/ 297 h 595"/>
                <a:gd name="T6" fmla="*/ 594 w 594"/>
                <a:gd name="T7" fmla="*/ 297 h 595"/>
                <a:gd name="T8" fmla="*/ 297 w 594"/>
                <a:gd name="T9" fmla="*/ 595 h 595"/>
                <a:gd name="T10" fmla="*/ 0 w 594"/>
                <a:gd name="T11" fmla="*/ 297 h 595"/>
              </a:gdLst>
              <a:ahLst/>
              <a:cxnLst>
                <a:cxn ang="0">
                  <a:pos x="T0" y="T1"/>
                </a:cxn>
                <a:cxn ang="0">
                  <a:pos x="T2" y="T3"/>
                </a:cxn>
                <a:cxn ang="0">
                  <a:pos x="T4" y="T5"/>
                </a:cxn>
                <a:cxn ang="0">
                  <a:pos x="T6" y="T7"/>
                </a:cxn>
                <a:cxn ang="0">
                  <a:pos x="T8" y="T9"/>
                </a:cxn>
                <a:cxn ang="0">
                  <a:pos x="T10" y="T11"/>
                </a:cxn>
              </a:cxnLst>
              <a:rect l="0" t="0" r="r" b="b"/>
              <a:pathLst>
                <a:path w="594" h="595">
                  <a:moveTo>
                    <a:pt x="0" y="297"/>
                  </a:moveTo>
                  <a:cubicBezTo>
                    <a:pt x="0" y="133"/>
                    <a:pt x="133" y="0"/>
                    <a:pt x="297" y="0"/>
                  </a:cubicBezTo>
                  <a:cubicBezTo>
                    <a:pt x="461" y="0"/>
                    <a:pt x="594" y="133"/>
                    <a:pt x="594" y="297"/>
                  </a:cubicBezTo>
                  <a:cubicBezTo>
                    <a:pt x="594" y="297"/>
                    <a:pt x="594" y="297"/>
                    <a:pt x="594" y="297"/>
                  </a:cubicBezTo>
                  <a:cubicBezTo>
                    <a:pt x="594" y="462"/>
                    <a:pt x="461" y="595"/>
                    <a:pt x="297" y="595"/>
                  </a:cubicBezTo>
                  <a:cubicBezTo>
                    <a:pt x="133" y="595"/>
                    <a:pt x="0" y="462"/>
                    <a:pt x="0" y="297"/>
                  </a:cubicBezTo>
                </a:path>
              </a:pathLst>
            </a:custGeom>
            <a:solidFill>
              <a:srgbClr val="FFCCCC"/>
            </a:solidFill>
            <a:ln w="0">
              <a:solidFill>
                <a:srgbClr val="000000"/>
              </a:solidFill>
              <a:prstDash val="solid"/>
              <a:round/>
              <a:headEnd/>
              <a:tailEnd/>
            </a:ln>
          </p:spPr>
          <p:txBody>
            <a:bodyPr/>
            <a:lstStyle/>
            <a:p>
              <a:endParaRPr lang="en-US"/>
            </a:p>
          </p:txBody>
        </p:sp>
        <p:sp>
          <p:nvSpPr>
            <p:cNvPr id="71335" name="Freeform 679"/>
            <p:cNvSpPr>
              <a:spLocks/>
            </p:cNvSpPr>
            <p:nvPr/>
          </p:nvSpPr>
          <p:spPr bwMode="auto">
            <a:xfrm>
              <a:off x="2042" y="1777"/>
              <a:ext cx="256" cy="256"/>
            </a:xfrm>
            <a:custGeom>
              <a:avLst/>
              <a:gdLst>
                <a:gd name="T0" fmla="*/ 0 w 256"/>
                <a:gd name="T1" fmla="*/ 128 h 256"/>
                <a:gd name="T2" fmla="*/ 128 w 256"/>
                <a:gd name="T3" fmla="*/ 0 h 256"/>
                <a:gd name="T4" fmla="*/ 256 w 256"/>
                <a:gd name="T5" fmla="*/ 128 h 256"/>
                <a:gd name="T6" fmla="*/ 256 w 256"/>
                <a:gd name="T7" fmla="*/ 128 h 256"/>
                <a:gd name="T8" fmla="*/ 128 w 256"/>
                <a:gd name="T9" fmla="*/ 256 h 256"/>
                <a:gd name="T10" fmla="*/ 0 w 256"/>
                <a:gd name="T11" fmla="*/ 128 h 256"/>
              </a:gdLst>
              <a:ahLst/>
              <a:cxnLst>
                <a:cxn ang="0">
                  <a:pos x="T0" y="T1"/>
                </a:cxn>
                <a:cxn ang="0">
                  <a:pos x="T2" y="T3"/>
                </a:cxn>
                <a:cxn ang="0">
                  <a:pos x="T4" y="T5"/>
                </a:cxn>
                <a:cxn ang="0">
                  <a:pos x="T6" y="T7"/>
                </a:cxn>
                <a:cxn ang="0">
                  <a:pos x="T8" y="T9"/>
                </a:cxn>
                <a:cxn ang="0">
                  <a:pos x="T10" y="T11"/>
                </a:cxn>
              </a:cxnLst>
              <a:rect l="0" t="0" r="r" b="b"/>
              <a:pathLst>
                <a:path w="256" h="256">
                  <a:moveTo>
                    <a:pt x="0" y="128"/>
                  </a:moveTo>
                  <a:cubicBezTo>
                    <a:pt x="0" y="57"/>
                    <a:pt x="58" y="0"/>
                    <a:pt x="128" y="0"/>
                  </a:cubicBezTo>
                  <a:cubicBezTo>
                    <a:pt x="199" y="0"/>
                    <a:pt x="256" y="57"/>
                    <a:pt x="256" y="128"/>
                  </a:cubicBezTo>
                  <a:cubicBezTo>
                    <a:pt x="256" y="128"/>
                    <a:pt x="256" y="128"/>
                    <a:pt x="256" y="128"/>
                  </a:cubicBezTo>
                  <a:cubicBezTo>
                    <a:pt x="256" y="199"/>
                    <a:pt x="199" y="256"/>
                    <a:pt x="128" y="256"/>
                  </a:cubicBezTo>
                  <a:cubicBezTo>
                    <a:pt x="58" y="256"/>
                    <a:pt x="0" y="199"/>
                    <a:pt x="0" y="128"/>
                  </a:cubicBezTo>
                </a:path>
              </a:pathLst>
            </a:custGeom>
            <a:noFill/>
            <a:ln w="17463"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36" name="Rectangle 680"/>
            <p:cNvSpPr>
              <a:spLocks noChangeArrowheads="1"/>
            </p:cNvSpPr>
            <p:nvPr/>
          </p:nvSpPr>
          <p:spPr bwMode="auto">
            <a:xfrm>
              <a:off x="2131" y="1834"/>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H</a:t>
              </a:r>
              <a:endParaRPr lang="en-US"/>
            </a:p>
          </p:txBody>
        </p:sp>
        <p:sp>
          <p:nvSpPr>
            <p:cNvPr id="71337" name="Freeform 681"/>
            <p:cNvSpPr>
              <a:spLocks/>
            </p:cNvSpPr>
            <p:nvPr/>
          </p:nvSpPr>
          <p:spPr bwMode="auto">
            <a:xfrm>
              <a:off x="2035" y="2131"/>
              <a:ext cx="257" cy="257"/>
            </a:xfrm>
            <a:custGeom>
              <a:avLst/>
              <a:gdLst>
                <a:gd name="T0" fmla="*/ 0 w 595"/>
                <a:gd name="T1" fmla="*/ 298 h 596"/>
                <a:gd name="T2" fmla="*/ 298 w 595"/>
                <a:gd name="T3" fmla="*/ 0 h 596"/>
                <a:gd name="T4" fmla="*/ 595 w 595"/>
                <a:gd name="T5" fmla="*/ 298 h 596"/>
                <a:gd name="T6" fmla="*/ 595 w 595"/>
                <a:gd name="T7" fmla="*/ 298 h 596"/>
                <a:gd name="T8" fmla="*/ 298 w 595"/>
                <a:gd name="T9" fmla="*/ 596 h 596"/>
                <a:gd name="T10" fmla="*/ 0 w 595"/>
                <a:gd name="T11" fmla="*/ 298 h 596"/>
              </a:gdLst>
              <a:ahLst/>
              <a:cxnLst>
                <a:cxn ang="0">
                  <a:pos x="T0" y="T1"/>
                </a:cxn>
                <a:cxn ang="0">
                  <a:pos x="T2" y="T3"/>
                </a:cxn>
                <a:cxn ang="0">
                  <a:pos x="T4" y="T5"/>
                </a:cxn>
                <a:cxn ang="0">
                  <a:pos x="T6" y="T7"/>
                </a:cxn>
                <a:cxn ang="0">
                  <a:pos x="T8" y="T9"/>
                </a:cxn>
                <a:cxn ang="0">
                  <a:pos x="T10" y="T11"/>
                </a:cxn>
              </a:cxnLst>
              <a:rect l="0" t="0" r="r" b="b"/>
              <a:pathLst>
                <a:path w="595" h="596">
                  <a:moveTo>
                    <a:pt x="0" y="298"/>
                  </a:moveTo>
                  <a:cubicBezTo>
                    <a:pt x="0" y="134"/>
                    <a:pt x="133" y="0"/>
                    <a:pt x="298" y="0"/>
                  </a:cubicBezTo>
                  <a:cubicBezTo>
                    <a:pt x="462" y="0"/>
                    <a:pt x="595" y="134"/>
                    <a:pt x="595" y="298"/>
                  </a:cubicBezTo>
                  <a:cubicBezTo>
                    <a:pt x="595" y="298"/>
                    <a:pt x="595" y="298"/>
                    <a:pt x="595" y="298"/>
                  </a:cubicBezTo>
                  <a:cubicBezTo>
                    <a:pt x="595" y="463"/>
                    <a:pt x="462" y="596"/>
                    <a:pt x="298" y="596"/>
                  </a:cubicBezTo>
                  <a:cubicBezTo>
                    <a:pt x="133" y="596"/>
                    <a:pt x="0" y="463"/>
                    <a:pt x="0" y="298"/>
                  </a:cubicBezTo>
                </a:path>
              </a:pathLst>
            </a:custGeom>
            <a:solidFill>
              <a:srgbClr val="FFCCCC"/>
            </a:solidFill>
            <a:ln w="0">
              <a:solidFill>
                <a:srgbClr val="000000"/>
              </a:solidFill>
              <a:prstDash val="solid"/>
              <a:round/>
              <a:headEnd/>
              <a:tailEnd/>
            </a:ln>
          </p:spPr>
          <p:txBody>
            <a:bodyPr/>
            <a:lstStyle/>
            <a:p>
              <a:endParaRPr lang="en-US"/>
            </a:p>
          </p:txBody>
        </p:sp>
        <p:sp>
          <p:nvSpPr>
            <p:cNvPr id="71338" name="Freeform 682"/>
            <p:cNvSpPr>
              <a:spLocks/>
            </p:cNvSpPr>
            <p:nvPr/>
          </p:nvSpPr>
          <p:spPr bwMode="auto">
            <a:xfrm>
              <a:off x="2035" y="2131"/>
              <a:ext cx="257" cy="257"/>
            </a:xfrm>
            <a:custGeom>
              <a:avLst/>
              <a:gdLst>
                <a:gd name="T0" fmla="*/ 0 w 257"/>
                <a:gd name="T1" fmla="*/ 128 h 257"/>
                <a:gd name="T2" fmla="*/ 128 w 257"/>
                <a:gd name="T3" fmla="*/ 0 h 257"/>
                <a:gd name="T4" fmla="*/ 257 w 257"/>
                <a:gd name="T5" fmla="*/ 128 h 257"/>
                <a:gd name="T6" fmla="*/ 257 w 257"/>
                <a:gd name="T7" fmla="*/ 128 h 257"/>
                <a:gd name="T8" fmla="*/ 128 w 257"/>
                <a:gd name="T9" fmla="*/ 257 h 257"/>
                <a:gd name="T10" fmla="*/ 0 w 257"/>
                <a:gd name="T11" fmla="*/ 128 h 257"/>
              </a:gdLst>
              <a:ahLst/>
              <a:cxnLst>
                <a:cxn ang="0">
                  <a:pos x="T0" y="T1"/>
                </a:cxn>
                <a:cxn ang="0">
                  <a:pos x="T2" y="T3"/>
                </a:cxn>
                <a:cxn ang="0">
                  <a:pos x="T4" y="T5"/>
                </a:cxn>
                <a:cxn ang="0">
                  <a:pos x="T6" y="T7"/>
                </a:cxn>
                <a:cxn ang="0">
                  <a:pos x="T8" y="T9"/>
                </a:cxn>
                <a:cxn ang="0">
                  <a:pos x="T10" y="T11"/>
                </a:cxn>
              </a:cxnLst>
              <a:rect l="0" t="0" r="r" b="b"/>
              <a:pathLst>
                <a:path w="257" h="257">
                  <a:moveTo>
                    <a:pt x="0" y="128"/>
                  </a:moveTo>
                  <a:cubicBezTo>
                    <a:pt x="0" y="58"/>
                    <a:pt x="57" y="0"/>
                    <a:pt x="128" y="0"/>
                  </a:cubicBezTo>
                  <a:cubicBezTo>
                    <a:pt x="199" y="0"/>
                    <a:pt x="257" y="58"/>
                    <a:pt x="257" y="128"/>
                  </a:cubicBezTo>
                  <a:cubicBezTo>
                    <a:pt x="257" y="128"/>
                    <a:pt x="257" y="128"/>
                    <a:pt x="257" y="128"/>
                  </a:cubicBezTo>
                  <a:cubicBezTo>
                    <a:pt x="257" y="199"/>
                    <a:pt x="199" y="257"/>
                    <a:pt x="128" y="257"/>
                  </a:cubicBezTo>
                  <a:cubicBezTo>
                    <a:pt x="57" y="257"/>
                    <a:pt x="0" y="199"/>
                    <a:pt x="0" y="128"/>
                  </a:cubicBezTo>
                </a:path>
              </a:pathLst>
            </a:custGeom>
            <a:noFill/>
            <a:ln w="17463"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39" name="Rectangle 683"/>
            <p:cNvSpPr>
              <a:spLocks noChangeArrowheads="1"/>
            </p:cNvSpPr>
            <p:nvPr/>
          </p:nvSpPr>
          <p:spPr bwMode="auto">
            <a:xfrm>
              <a:off x="2124" y="2192"/>
              <a:ext cx="8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H</a:t>
              </a:r>
              <a:endParaRPr lang="en-US"/>
            </a:p>
          </p:txBody>
        </p:sp>
        <p:sp>
          <p:nvSpPr>
            <p:cNvPr id="71340" name="Line 684"/>
            <p:cNvSpPr>
              <a:spLocks noChangeShapeType="1"/>
            </p:cNvSpPr>
            <p:nvPr/>
          </p:nvSpPr>
          <p:spPr bwMode="auto">
            <a:xfrm>
              <a:off x="1762" y="1905"/>
              <a:ext cx="227"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41" name="Freeform 685"/>
            <p:cNvSpPr>
              <a:spLocks/>
            </p:cNvSpPr>
            <p:nvPr/>
          </p:nvSpPr>
          <p:spPr bwMode="auto">
            <a:xfrm>
              <a:off x="1972" y="1870"/>
              <a:ext cx="70" cy="70"/>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3"/>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42" name="Line 686"/>
            <p:cNvSpPr>
              <a:spLocks noChangeShapeType="1"/>
            </p:cNvSpPr>
            <p:nvPr/>
          </p:nvSpPr>
          <p:spPr bwMode="auto">
            <a:xfrm>
              <a:off x="1762" y="2259"/>
              <a:ext cx="219"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43" name="Freeform 687"/>
            <p:cNvSpPr>
              <a:spLocks/>
            </p:cNvSpPr>
            <p:nvPr/>
          </p:nvSpPr>
          <p:spPr bwMode="auto">
            <a:xfrm>
              <a:off x="1964" y="2224"/>
              <a:ext cx="71" cy="71"/>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3"/>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44" name="Rectangle 688"/>
            <p:cNvSpPr>
              <a:spLocks noChangeArrowheads="1"/>
            </p:cNvSpPr>
            <p:nvPr/>
          </p:nvSpPr>
          <p:spPr bwMode="auto">
            <a:xfrm>
              <a:off x="3978" y="1691"/>
              <a:ext cx="513"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45" name="Rectangle 689"/>
            <p:cNvSpPr>
              <a:spLocks noChangeArrowheads="1"/>
            </p:cNvSpPr>
            <p:nvPr/>
          </p:nvSpPr>
          <p:spPr bwMode="auto">
            <a:xfrm>
              <a:off x="3978" y="1691"/>
              <a:ext cx="513"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46" name="Rectangle 690"/>
            <p:cNvSpPr>
              <a:spLocks noChangeArrowheads="1"/>
            </p:cNvSpPr>
            <p:nvPr/>
          </p:nvSpPr>
          <p:spPr bwMode="auto">
            <a:xfrm>
              <a:off x="4043" y="1710"/>
              <a:ext cx="40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TID x N</a:t>
              </a:r>
              <a:endParaRPr lang="en-US"/>
            </a:p>
          </p:txBody>
        </p:sp>
        <p:sp>
          <p:nvSpPr>
            <p:cNvPr id="71347" name="Rectangle 691"/>
            <p:cNvSpPr>
              <a:spLocks noChangeArrowheads="1"/>
            </p:cNvSpPr>
            <p:nvPr/>
          </p:nvSpPr>
          <p:spPr bwMode="auto">
            <a:xfrm>
              <a:off x="3702" y="1691"/>
              <a:ext cx="276"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48" name="Rectangle 692"/>
            <p:cNvSpPr>
              <a:spLocks noChangeArrowheads="1"/>
            </p:cNvSpPr>
            <p:nvPr/>
          </p:nvSpPr>
          <p:spPr bwMode="auto">
            <a:xfrm>
              <a:off x="3702" y="1691"/>
              <a:ext cx="276"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49" name="Rectangle 693"/>
            <p:cNvSpPr>
              <a:spLocks noChangeArrowheads="1"/>
            </p:cNvSpPr>
            <p:nvPr/>
          </p:nvSpPr>
          <p:spPr bwMode="auto">
            <a:xfrm>
              <a:off x="3760" y="1710"/>
              <a:ext cx="1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a:t>
              </a:r>
              <a:endParaRPr lang="en-US"/>
            </a:p>
          </p:txBody>
        </p:sp>
        <p:sp>
          <p:nvSpPr>
            <p:cNvPr id="71350" name="Rectangle 694"/>
            <p:cNvSpPr>
              <a:spLocks noChangeArrowheads="1"/>
            </p:cNvSpPr>
            <p:nvPr/>
          </p:nvSpPr>
          <p:spPr bwMode="auto">
            <a:xfrm>
              <a:off x="4495" y="1691"/>
              <a:ext cx="300"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51" name="Rectangle 695"/>
            <p:cNvSpPr>
              <a:spLocks noChangeArrowheads="1"/>
            </p:cNvSpPr>
            <p:nvPr/>
          </p:nvSpPr>
          <p:spPr bwMode="auto">
            <a:xfrm>
              <a:off x="4495" y="1691"/>
              <a:ext cx="300"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52" name="Rectangle 696"/>
            <p:cNvSpPr>
              <a:spLocks noChangeArrowheads="1"/>
            </p:cNvSpPr>
            <p:nvPr/>
          </p:nvSpPr>
          <p:spPr bwMode="auto">
            <a:xfrm>
              <a:off x="4546" y="1710"/>
              <a:ext cx="21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Prio</a:t>
              </a:r>
              <a:endParaRPr lang="en-US"/>
            </a:p>
          </p:txBody>
        </p:sp>
        <p:sp>
          <p:nvSpPr>
            <p:cNvPr id="71353" name="Rectangle 697"/>
            <p:cNvSpPr>
              <a:spLocks noChangeArrowheads="1"/>
            </p:cNvSpPr>
            <p:nvPr/>
          </p:nvSpPr>
          <p:spPr bwMode="auto">
            <a:xfrm>
              <a:off x="3978" y="1865"/>
              <a:ext cx="513"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54" name="Rectangle 698"/>
            <p:cNvSpPr>
              <a:spLocks noChangeArrowheads="1"/>
            </p:cNvSpPr>
            <p:nvPr/>
          </p:nvSpPr>
          <p:spPr bwMode="auto">
            <a:xfrm>
              <a:off x="3978" y="1865"/>
              <a:ext cx="513"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55" name="Rectangle 699"/>
            <p:cNvSpPr>
              <a:spLocks noChangeArrowheads="1"/>
            </p:cNvSpPr>
            <p:nvPr/>
          </p:nvSpPr>
          <p:spPr bwMode="auto">
            <a:xfrm>
              <a:off x="4043" y="1882"/>
              <a:ext cx="40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TID x N</a:t>
              </a:r>
              <a:endParaRPr lang="en-US"/>
            </a:p>
          </p:txBody>
        </p:sp>
        <p:sp>
          <p:nvSpPr>
            <p:cNvPr id="71356" name="Rectangle 700"/>
            <p:cNvSpPr>
              <a:spLocks noChangeArrowheads="1"/>
            </p:cNvSpPr>
            <p:nvPr/>
          </p:nvSpPr>
          <p:spPr bwMode="auto">
            <a:xfrm>
              <a:off x="3702" y="1865"/>
              <a:ext cx="276"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57" name="Rectangle 701"/>
            <p:cNvSpPr>
              <a:spLocks noChangeArrowheads="1"/>
            </p:cNvSpPr>
            <p:nvPr/>
          </p:nvSpPr>
          <p:spPr bwMode="auto">
            <a:xfrm>
              <a:off x="3702" y="1865"/>
              <a:ext cx="276"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58" name="Rectangle 702"/>
            <p:cNvSpPr>
              <a:spLocks noChangeArrowheads="1"/>
            </p:cNvSpPr>
            <p:nvPr/>
          </p:nvSpPr>
          <p:spPr bwMode="auto">
            <a:xfrm>
              <a:off x="3760" y="1882"/>
              <a:ext cx="1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a:t>
              </a:r>
              <a:endParaRPr lang="en-US"/>
            </a:p>
          </p:txBody>
        </p:sp>
        <p:sp>
          <p:nvSpPr>
            <p:cNvPr id="71359" name="Rectangle 703"/>
            <p:cNvSpPr>
              <a:spLocks noChangeArrowheads="1"/>
            </p:cNvSpPr>
            <p:nvPr/>
          </p:nvSpPr>
          <p:spPr bwMode="auto">
            <a:xfrm>
              <a:off x="4495" y="1865"/>
              <a:ext cx="300"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60" name="Rectangle 704"/>
            <p:cNvSpPr>
              <a:spLocks noChangeArrowheads="1"/>
            </p:cNvSpPr>
            <p:nvPr/>
          </p:nvSpPr>
          <p:spPr bwMode="auto">
            <a:xfrm>
              <a:off x="4495" y="1865"/>
              <a:ext cx="300"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61" name="Rectangle 705"/>
            <p:cNvSpPr>
              <a:spLocks noChangeArrowheads="1"/>
            </p:cNvSpPr>
            <p:nvPr/>
          </p:nvSpPr>
          <p:spPr bwMode="auto">
            <a:xfrm>
              <a:off x="4546" y="1882"/>
              <a:ext cx="21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Prio</a:t>
              </a:r>
              <a:endParaRPr lang="en-US"/>
            </a:p>
          </p:txBody>
        </p:sp>
        <p:sp>
          <p:nvSpPr>
            <p:cNvPr id="71368" name="Rectangle 712"/>
            <p:cNvSpPr>
              <a:spLocks noChangeArrowheads="1"/>
            </p:cNvSpPr>
            <p:nvPr/>
          </p:nvSpPr>
          <p:spPr bwMode="auto">
            <a:xfrm>
              <a:off x="2755" y="1691"/>
              <a:ext cx="342"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69" name="Rectangle 713"/>
            <p:cNvSpPr>
              <a:spLocks noChangeArrowheads="1"/>
            </p:cNvSpPr>
            <p:nvPr/>
          </p:nvSpPr>
          <p:spPr bwMode="auto">
            <a:xfrm>
              <a:off x="2755" y="1691"/>
              <a:ext cx="342"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70" name="Rectangle 714"/>
            <p:cNvSpPr>
              <a:spLocks noChangeArrowheads="1"/>
            </p:cNvSpPr>
            <p:nvPr/>
          </p:nvSpPr>
          <p:spPr bwMode="auto">
            <a:xfrm>
              <a:off x="2800" y="1710"/>
              <a:ext cx="2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OCC</a:t>
              </a:r>
              <a:endParaRPr lang="en-US"/>
            </a:p>
          </p:txBody>
        </p:sp>
        <p:sp>
          <p:nvSpPr>
            <p:cNvPr id="71371" name="Rectangle 715"/>
            <p:cNvSpPr>
              <a:spLocks noChangeArrowheads="1"/>
            </p:cNvSpPr>
            <p:nvPr/>
          </p:nvSpPr>
          <p:spPr bwMode="auto">
            <a:xfrm>
              <a:off x="2498" y="1691"/>
              <a:ext cx="257"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72" name="Rectangle 716"/>
            <p:cNvSpPr>
              <a:spLocks noChangeArrowheads="1"/>
            </p:cNvSpPr>
            <p:nvPr/>
          </p:nvSpPr>
          <p:spPr bwMode="auto">
            <a:xfrm>
              <a:off x="2498" y="1691"/>
              <a:ext cx="257"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73" name="Rectangle 717"/>
            <p:cNvSpPr>
              <a:spLocks noChangeArrowheads="1"/>
            </p:cNvSpPr>
            <p:nvPr/>
          </p:nvSpPr>
          <p:spPr bwMode="auto">
            <a:xfrm>
              <a:off x="2545" y="1710"/>
              <a:ext cx="1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a:t>
              </a:r>
              <a:endParaRPr lang="en-US"/>
            </a:p>
          </p:txBody>
        </p:sp>
        <p:sp>
          <p:nvSpPr>
            <p:cNvPr id="71374" name="Rectangle 718"/>
            <p:cNvSpPr>
              <a:spLocks noChangeArrowheads="1"/>
            </p:cNvSpPr>
            <p:nvPr/>
          </p:nvSpPr>
          <p:spPr bwMode="auto">
            <a:xfrm>
              <a:off x="3097" y="1691"/>
              <a:ext cx="299"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75" name="Rectangle 719"/>
            <p:cNvSpPr>
              <a:spLocks noChangeArrowheads="1"/>
            </p:cNvSpPr>
            <p:nvPr/>
          </p:nvSpPr>
          <p:spPr bwMode="auto">
            <a:xfrm>
              <a:off x="3097" y="1691"/>
              <a:ext cx="299"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76" name="Rectangle 720"/>
            <p:cNvSpPr>
              <a:spLocks noChangeArrowheads="1"/>
            </p:cNvSpPr>
            <p:nvPr/>
          </p:nvSpPr>
          <p:spPr bwMode="auto">
            <a:xfrm>
              <a:off x="3152" y="1710"/>
              <a:ext cx="20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IDX</a:t>
              </a:r>
              <a:endParaRPr lang="en-US"/>
            </a:p>
          </p:txBody>
        </p:sp>
        <p:sp>
          <p:nvSpPr>
            <p:cNvPr id="71377" name="Rectangle 721"/>
            <p:cNvSpPr>
              <a:spLocks noChangeArrowheads="1"/>
            </p:cNvSpPr>
            <p:nvPr/>
          </p:nvSpPr>
          <p:spPr bwMode="auto">
            <a:xfrm>
              <a:off x="2755" y="1865"/>
              <a:ext cx="342"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78" name="Rectangle 722"/>
            <p:cNvSpPr>
              <a:spLocks noChangeArrowheads="1"/>
            </p:cNvSpPr>
            <p:nvPr/>
          </p:nvSpPr>
          <p:spPr bwMode="auto">
            <a:xfrm>
              <a:off x="2755" y="1865"/>
              <a:ext cx="342"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79" name="Rectangle 723"/>
            <p:cNvSpPr>
              <a:spLocks noChangeArrowheads="1"/>
            </p:cNvSpPr>
            <p:nvPr/>
          </p:nvSpPr>
          <p:spPr bwMode="auto">
            <a:xfrm>
              <a:off x="2800" y="1882"/>
              <a:ext cx="2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OCC</a:t>
              </a:r>
              <a:endParaRPr lang="en-US"/>
            </a:p>
          </p:txBody>
        </p:sp>
        <p:sp>
          <p:nvSpPr>
            <p:cNvPr id="71380" name="Rectangle 724"/>
            <p:cNvSpPr>
              <a:spLocks noChangeArrowheads="1"/>
            </p:cNvSpPr>
            <p:nvPr/>
          </p:nvSpPr>
          <p:spPr bwMode="auto">
            <a:xfrm>
              <a:off x="2498" y="1865"/>
              <a:ext cx="257"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81" name="Rectangle 725"/>
            <p:cNvSpPr>
              <a:spLocks noChangeArrowheads="1"/>
            </p:cNvSpPr>
            <p:nvPr/>
          </p:nvSpPr>
          <p:spPr bwMode="auto">
            <a:xfrm>
              <a:off x="2498" y="1865"/>
              <a:ext cx="257"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82" name="Rectangle 726"/>
            <p:cNvSpPr>
              <a:spLocks noChangeArrowheads="1"/>
            </p:cNvSpPr>
            <p:nvPr/>
          </p:nvSpPr>
          <p:spPr bwMode="auto">
            <a:xfrm>
              <a:off x="2545" y="1882"/>
              <a:ext cx="1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a:t>
              </a:r>
              <a:endParaRPr lang="en-US"/>
            </a:p>
          </p:txBody>
        </p:sp>
        <p:sp>
          <p:nvSpPr>
            <p:cNvPr id="71383" name="Rectangle 727"/>
            <p:cNvSpPr>
              <a:spLocks noChangeArrowheads="1"/>
            </p:cNvSpPr>
            <p:nvPr/>
          </p:nvSpPr>
          <p:spPr bwMode="auto">
            <a:xfrm>
              <a:off x="3097" y="1865"/>
              <a:ext cx="299"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384" name="Rectangle 728"/>
            <p:cNvSpPr>
              <a:spLocks noChangeArrowheads="1"/>
            </p:cNvSpPr>
            <p:nvPr/>
          </p:nvSpPr>
          <p:spPr bwMode="auto">
            <a:xfrm>
              <a:off x="3097" y="1865"/>
              <a:ext cx="299"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85" name="Rectangle 729"/>
            <p:cNvSpPr>
              <a:spLocks noChangeArrowheads="1"/>
            </p:cNvSpPr>
            <p:nvPr/>
          </p:nvSpPr>
          <p:spPr bwMode="auto">
            <a:xfrm>
              <a:off x="3152" y="1882"/>
              <a:ext cx="20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IDX</a:t>
              </a:r>
              <a:endParaRPr lang="en-US"/>
            </a:p>
          </p:txBody>
        </p:sp>
        <p:sp>
          <p:nvSpPr>
            <p:cNvPr id="71386" name="Freeform 730"/>
            <p:cNvSpPr>
              <a:spLocks/>
            </p:cNvSpPr>
            <p:nvPr/>
          </p:nvSpPr>
          <p:spPr bwMode="auto">
            <a:xfrm>
              <a:off x="2684" y="2489"/>
              <a:ext cx="1061" cy="37"/>
            </a:xfrm>
            <a:custGeom>
              <a:avLst/>
              <a:gdLst>
                <a:gd name="T0" fmla="*/ 1061 w 1061"/>
                <a:gd name="T1" fmla="*/ 37 h 37"/>
                <a:gd name="T2" fmla="*/ 0 w 1061"/>
                <a:gd name="T3" fmla="*/ 37 h 37"/>
                <a:gd name="T4" fmla="*/ 0 w 1061"/>
                <a:gd name="T5" fmla="*/ 0 h 37"/>
              </a:gdLst>
              <a:ahLst/>
              <a:cxnLst>
                <a:cxn ang="0">
                  <a:pos x="T0" y="T1"/>
                </a:cxn>
                <a:cxn ang="0">
                  <a:pos x="T2" y="T3"/>
                </a:cxn>
                <a:cxn ang="0">
                  <a:pos x="T4" y="T5"/>
                </a:cxn>
              </a:cxnLst>
              <a:rect l="0" t="0" r="r" b="b"/>
              <a:pathLst>
                <a:path w="1061" h="37">
                  <a:moveTo>
                    <a:pt x="1061" y="37"/>
                  </a:moveTo>
                  <a:lnTo>
                    <a:pt x="0" y="37"/>
                  </a:lnTo>
                  <a:lnTo>
                    <a:pt x="0" y="0"/>
                  </a:lnTo>
                </a:path>
              </a:pathLst>
            </a:custGeom>
            <a:noFill/>
            <a:ln w="33338" cap="rnd">
              <a:solidFill>
                <a:srgbClr val="000000"/>
              </a:solidFill>
              <a:prstDash val="solid"/>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387" name="Freeform 731"/>
            <p:cNvSpPr>
              <a:spLocks/>
            </p:cNvSpPr>
            <p:nvPr/>
          </p:nvSpPr>
          <p:spPr bwMode="auto">
            <a:xfrm>
              <a:off x="2639" y="2421"/>
              <a:ext cx="89" cy="89"/>
            </a:xfrm>
            <a:custGeom>
              <a:avLst/>
              <a:gdLst>
                <a:gd name="T0" fmla="*/ 104 w 207"/>
                <a:gd name="T1" fmla="*/ 0 h 207"/>
                <a:gd name="T2" fmla="*/ 207 w 207"/>
                <a:gd name="T3" fmla="*/ 207 h 207"/>
                <a:gd name="T4" fmla="*/ 0 w 207"/>
                <a:gd name="T5" fmla="*/ 207 h 207"/>
                <a:gd name="T6" fmla="*/ 0 w 207"/>
                <a:gd name="T7" fmla="*/ 207 h 207"/>
                <a:gd name="T8" fmla="*/ 104 w 207"/>
                <a:gd name="T9" fmla="*/ 0 h 207"/>
              </a:gdLst>
              <a:ahLst/>
              <a:cxnLst>
                <a:cxn ang="0">
                  <a:pos x="T0" y="T1"/>
                </a:cxn>
                <a:cxn ang="0">
                  <a:pos x="T2" y="T3"/>
                </a:cxn>
                <a:cxn ang="0">
                  <a:pos x="T4" y="T5"/>
                </a:cxn>
                <a:cxn ang="0">
                  <a:pos x="T6" y="T7"/>
                </a:cxn>
                <a:cxn ang="0">
                  <a:pos x="T8" y="T9"/>
                </a:cxn>
              </a:cxnLst>
              <a:rect l="0" t="0" r="r" b="b"/>
              <a:pathLst>
                <a:path w="207" h="207">
                  <a:moveTo>
                    <a:pt x="104" y="0"/>
                  </a:moveTo>
                  <a:lnTo>
                    <a:pt x="207" y="207"/>
                  </a:lnTo>
                  <a:cubicBezTo>
                    <a:pt x="142" y="174"/>
                    <a:pt x="65" y="174"/>
                    <a:pt x="0" y="207"/>
                  </a:cubicBezTo>
                  <a:lnTo>
                    <a:pt x="0" y="207"/>
                  </a:lnTo>
                  <a:lnTo>
                    <a:pt x="104" y="0"/>
                  </a:lnTo>
                  <a:close/>
                </a:path>
              </a:pathLst>
            </a:custGeom>
            <a:solidFill>
              <a:srgbClr val="000000"/>
            </a:solidFill>
            <a:ln w="0">
              <a:solidFill>
                <a:srgbClr val="000000"/>
              </a:solidFill>
              <a:prstDash val="solid"/>
              <a:round/>
              <a:headEnd/>
              <a:tailEnd/>
            </a:ln>
          </p:spPr>
          <p:txBody>
            <a:bodyPr/>
            <a:lstStyle/>
            <a:p>
              <a:endParaRPr lang="en-US"/>
            </a:p>
          </p:txBody>
        </p:sp>
        <p:sp>
          <p:nvSpPr>
            <p:cNvPr id="71388" name="Line 732"/>
            <p:cNvSpPr>
              <a:spLocks noChangeShapeType="1"/>
            </p:cNvSpPr>
            <p:nvPr/>
          </p:nvSpPr>
          <p:spPr bwMode="auto">
            <a:xfrm>
              <a:off x="3396" y="1908"/>
              <a:ext cx="253"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89" name="Freeform 733"/>
            <p:cNvSpPr>
              <a:spLocks/>
            </p:cNvSpPr>
            <p:nvPr/>
          </p:nvSpPr>
          <p:spPr bwMode="auto">
            <a:xfrm>
              <a:off x="3632" y="1872"/>
              <a:ext cx="70" cy="71"/>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2"/>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90" name="Line 734"/>
            <p:cNvSpPr>
              <a:spLocks noChangeShapeType="1"/>
            </p:cNvSpPr>
            <p:nvPr/>
          </p:nvSpPr>
          <p:spPr bwMode="auto">
            <a:xfrm flipV="1">
              <a:off x="1052" y="2489"/>
              <a:ext cx="0" cy="317"/>
            </a:xfrm>
            <a:prstGeom prst="line">
              <a:avLst/>
            </a:prstGeom>
            <a:noFill/>
            <a:ln w="33338"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91" name="Freeform 735"/>
            <p:cNvSpPr>
              <a:spLocks/>
            </p:cNvSpPr>
            <p:nvPr/>
          </p:nvSpPr>
          <p:spPr bwMode="auto">
            <a:xfrm>
              <a:off x="1007" y="2421"/>
              <a:ext cx="89" cy="89"/>
            </a:xfrm>
            <a:custGeom>
              <a:avLst/>
              <a:gdLst>
                <a:gd name="T0" fmla="*/ 103 w 206"/>
                <a:gd name="T1" fmla="*/ 0 h 207"/>
                <a:gd name="T2" fmla="*/ 206 w 206"/>
                <a:gd name="T3" fmla="*/ 207 h 207"/>
                <a:gd name="T4" fmla="*/ 0 w 206"/>
                <a:gd name="T5" fmla="*/ 207 h 207"/>
                <a:gd name="T6" fmla="*/ 0 w 206"/>
                <a:gd name="T7" fmla="*/ 207 h 207"/>
                <a:gd name="T8" fmla="*/ 103 w 206"/>
                <a:gd name="T9" fmla="*/ 0 h 207"/>
              </a:gdLst>
              <a:ahLst/>
              <a:cxnLst>
                <a:cxn ang="0">
                  <a:pos x="T0" y="T1"/>
                </a:cxn>
                <a:cxn ang="0">
                  <a:pos x="T2" y="T3"/>
                </a:cxn>
                <a:cxn ang="0">
                  <a:pos x="T4" y="T5"/>
                </a:cxn>
                <a:cxn ang="0">
                  <a:pos x="T6" y="T7"/>
                </a:cxn>
                <a:cxn ang="0">
                  <a:pos x="T8" y="T9"/>
                </a:cxn>
              </a:cxnLst>
              <a:rect l="0" t="0" r="r" b="b"/>
              <a:pathLst>
                <a:path w="206" h="207">
                  <a:moveTo>
                    <a:pt x="103" y="0"/>
                  </a:moveTo>
                  <a:lnTo>
                    <a:pt x="206" y="207"/>
                  </a:lnTo>
                  <a:cubicBezTo>
                    <a:pt x="142" y="174"/>
                    <a:pt x="65" y="174"/>
                    <a:pt x="0" y="207"/>
                  </a:cubicBezTo>
                  <a:lnTo>
                    <a:pt x="0" y="207"/>
                  </a:lnTo>
                  <a:lnTo>
                    <a:pt x="103" y="0"/>
                  </a:lnTo>
                  <a:close/>
                </a:path>
              </a:pathLst>
            </a:custGeom>
            <a:solidFill>
              <a:srgbClr val="000000"/>
            </a:solidFill>
            <a:ln w="0">
              <a:solidFill>
                <a:srgbClr val="000000"/>
              </a:solidFill>
              <a:prstDash val="solid"/>
              <a:round/>
              <a:headEnd/>
              <a:tailEnd/>
            </a:ln>
          </p:spPr>
          <p:txBody>
            <a:bodyPr/>
            <a:lstStyle/>
            <a:p>
              <a:endParaRPr lang="en-US"/>
            </a:p>
          </p:txBody>
        </p:sp>
        <p:sp>
          <p:nvSpPr>
            <p:cNvPr id="71392" name="Line 736"/>
            <p:cNvSpPr>
              <a:spLocks noChangeShapeType="1"/>
            </p:cNvSpPr>
            <p:nvPr/>
          </p:nvSpPr>
          <p:spPr bwMode="auto">
            <a:xfrm>
              <a:off x="2298" y="1905"/>
              <a:ext cx="132"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93" name="Freeform 737"/>
            <p:cNvSpPr>
              <a:spLocks/>
            </p:cNvSpPr>
            <p:nvPr/>
          </p:nvSpPr>
          <p:spPr bwMode="auto">
            <a:xfrm>
              <a:off x="2413" y="1870"/>
              <a:ext cx="71" cy="70"/>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6" y="113"/>
                    <a:pt x="26"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94" name="Line 738"/>
            <p:cNvSpPr>
              <a:spLocks noChangeShapeType="1"/>
            </p:cNvSpPr>
            <p:nvPr/>
          </p:nvSpPr>
          <p:spPr bwMode="auto">
            <a:xfrm>
              <a:off x="2292" y="2259"/>
              <a:ext cx="160"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395" name="Freeform 739"/>
            <p:cNvSpPr>
              <a:spLocks/>
            </p:cNvSpPr>
            <p:nvPr/>
          </p:nvSpPr>
          <p:spPr bwMode="auto">
            <a:xfrm>
              <a:off x="2435" y="2224"/>
              <a:ext cx="70" cy="71"/>
            </a:xfrm>
            <a:custGeom>
              <a:avLst/>
              <a:gdLst>
                <a:gd name="T0" fmla="*/ 164 w 164"/>
                <a:gd name="T1" fmla="*/ 82 h 164"/>
                <a:gd name="T2" fmla="*/ 0 w 164"/>
                <a:gd name="T3" fmla="*/ 164 h 164"/>
                <a:gd name="T4" fmla="*/ 0 w 164"/>
                <a:gd name="T5" fmla="*/ 0 h 164"/>
                <a:gd name="T6" fmla="*/ 0 w 164"/>
                <a:gd name="T7" fmla="*/ 0 h 164"/>
                <a:gd name="T8" fmla="*/ 164 w 164"/>
                <a:gd name="T9" fmla="*/ 82 h 164"/>
              </a:gdLst>
              <a:ahLst/>
              <a:cxnLst>
                <a:cxn ang="0">
                  <a:pos x="T0" y="T1"/>
                </a:cxn>
                <a:cxn ang="0">
                  <a:pos x="T2" y="T3"/>
                </a:cxn>
                <a:cxn ang="0">
                  <a:pos x="T4" y="T5"/>
                </a:cxn>
                <a:cxn ang="0">
                  <a:pos x="T6" y="T7"/>
                </a:cxn>
                <a:cxn ang="0">
                  <a:pos x="T8" y="T9"/>
                </a:cxn>
              </a:cxnLst>
              <a:rect l="0" t="0" r="r" b="b"/>
              <a:pathLst>
                <a:path w="164" h="164">
                  <a:moveTo>
                    <a:pt x="164" y="82"/>
                  </a:moveTo>
                  <a:lnTo>
                    <a:pt x="0" y="164"/>
                  </a:lnTo>
                  <a:cubicBezTo>
                    <a:pt x="25" y="113"/>
                    <a:pt x="25" y="52"/>
                    <a:pt x="0" y="0"/>
                  </a:cubicBezTo>
                  <a:lnTo>
                    <a:pt x="0" y="0"/>
                  </a:ln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396" name="Rectangle 740"/>
            <p:cNvSpPr>
              <a:spLocks noChangeArrowheads="1"/>
            </p:cNvSpPr>
            <p:nvPr/>
          </p:nvSpPr>
          <p:spPr bwMode="auto">
            <a:xfrm>
              <a:off x="358" y="1648"/>
              <a:ext cx="1380"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Warp Update Register T</a:t>
              </a:r>
              <a:endParaRPr lang="en-US"/>
            </a:p>
          </p:txBody>
        </p:sp>
        <p:sp>
          <p:nvSpPr>
            <p:cNvPr id="71397" name="Rectangle 741"/>
            <p:cNvSpPr>
              <a:spLocks noChangeArrowheads="1"/>
            </p:cNvSpPr>
            <p:nvPr/>
          </p:nvSpPr>
          <p:spPr bwMode="auto">
            <a:xfrm>
              <a:off x="351" y="2013"/>
              <a:ext cx="1472" cy="1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600">
                  <a:solidFill>
                    <a:srgbClr val="000000"/>
                  </a:solidFill>
                </a:rPr>
                <a:t>Warp Update Register NT</a:t>
              </a:r>
              <a:endParaRPr lang="en-US"/>
            </a:p>
          </p:txBody>
        </p:sp>
        <p:sp>
          <p:nvSpPr>
            <p:cNvPr id="71398" name="Oval 742"/>
            <p:cNvSpPr>
              <a:spLocks noChangeArrowheads="1"/>
            </p:cNvSpPr>
            <p:nvPr/>
          </p:nvSpPr>
          <p:spPr bwMode="auto">
            <a:xfrm>
              <a:off x="2890" y="2079"/>
              <a:ext cx="43" cy="42"/>
            </a:xfrm>
            <a:prstGeom prst="ellipse">
              <a:avLst/>
            </a:prstGeom>
            <a:solidFill>
              <a:srgbClr val="000000"/>
            </a:solidFill>
            <a:ln w="0">
              <a:solidFill>
                <a:srgbClr val="000000"/>
              </a:solidFill>
              <a:round/>
              <a:headEnd/>
              <a:tailEnd/>
            </a:ln>
          </p:spPr>
          <p:txBody>
            <a:bodyPr/>
            <a:lstStyle/>
            <a:p>
              <a:endParaRPr lang="en-US"/>
            </a:p>
          </p:txBody>
        </p:sp>
        <p:sp>
          <p:nvSpPr>
            <p:cNvPr id="71399" name="Oval 743"/>
            <p:cNvSpPr>
              <a:spLocks noChangeArrowheads="1"/>
            </p:cNvSpPr>
            <p:nvPr/>
          </p:nvSpPr>
          <p:spPr bwMode="auto">
            <a:xfrm>
              <a:off x="2890" y="2079"/>
              <a:ext cx="43" cy="42"/>
            </a:xfrm>
            <a:prstGeom prst="ellipse">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00" name="Oval 744"/>
            <p:cNvSpPr>
              <a:spLocks noChangeArrowheads="1"/>
            </p:cNvSpPr>
            <p:nvPr/>
          </p:nvSpPr>
          <p:spPr bwMode="auto">
            <a:xfrm>
              <a:off x="2890" y="2164"/>
              <a:ext cx="43" cy="43"/>
            </a:xfrm>
            <a:prstGeom prst="ellipse">
              <a:avLst/>
            </a:prstGeom>
            <a:solidFill>
              <a:srgbClr val="000000"/>
            </a:solidFill>
            <a:ln w="0">
              <a:solidFill>
                <a:srgbClr val="000000"/>
              </a:solidFill>
              <a:round/>
              <a:headEnd/>
              <a:tailEnd/>
            </a:ln>
          </p:spPr>
          <p:txBody>
            <a:bodyPr/>
            <a:lstStyle/>
            <a:p>
              <a:endParaRPr lang="en-US"/>
            </a:p>
          </p:txBody>
        </p:sp>
        <p:sp>
          <p:nvSpPr>
            <p:cNvPr id="71401" name="Oval 745"/>
            <p:cNvSpPr>
              <a:spLocks noChangeArrowheads="1"/>
            </p:cNvSpPr>
            <p:nvPr/>
          </p:nvSpPr>
          <p:spPr bwMode="auto">
            <a:xfrm>
              <a:off x="2890" y="2164"/>
              <a:ext cx="43" cy="43"/>
            </a:xfrm>
            <a:prstGeom prst="ellipse">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02" name="Oval 746"/>
            <p:cNvSpPr>
              <a:spLocks noChangeArrowheads="1"/>
            </p:cNvSpPr>
            <p:nvPr/>
          </p:nvSpPr>
          <p:spPr bwMode="auto">
            <a:xfrm>
              <a:off x="2890" y="2250"/>
              <a:ext cx="43" cy="42"/>
            </a:xfrm>
            <a:prstGeom prst="ellipse">
              <a:avLst/>
            </a:prstGeom>
            <a:solidFill>
              <a:srgbClr val="000000"/>
            </a:solidFill>
            <a:ln w="0">
              <a:solidFill>
                <a:srgbClr val="000000"/>
              </a:solidFill>
              <a:round/>
              <a:headEnd/>
              <a:tailEnd/>
            </a:ln>
          </p:spPr>
          <p:txBody>
            <a:bodyPr/>
            <a:lstStyle/>
            <a:p>
              <a:endParaRPr lang="en-US"/>
            </a:p>
          </p:txBody>
        </p:sp>
        <p:sp>
          <p:nvSpPr>
            <p:cNvPr id="71403" name="Oval 747"/>
            <p:cNvSpPr>
              <a:spLocks noChangeArrowheads="1"/>
            </p:cNvSpPr>
            <p:nvPr/>
          </p:nvSpPr>
          <p:spPr bwMode="auto">
            <a:xfrm>
              <a:off x="2890" y="2250"/>
              <a:ext cx="43" cy="42"/>
            </a:xfrm>
            <a:prstGeom prst="ellipse">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04" name="Rectangle 748"/>
            <p:cNvSpPr>
              <a:spLocks noChangeArrowheads="1"/>
            </p:cNvSpPr>
            <p:nvPr/>
          </p:nvSpPr>
          <p:spPr bwMode="auto">
            <a:xfrm>
              <a:off x="1052" y="1820"/>
              <a:ext cx="342"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405" name="Rectangle 749"/>
            <p:cNvSpPr>
              <a:spLocks noChangeArrowheads="1"/>
            </p:cNvSpPr>
            <p:nvPr/>
          </p:nvSpPr>
          <p:spPr bwMode="auto">
            <a:xfrm>
              <a:off x="1052" y="1820"/>
              <a:ext cx="342"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06" name="Rectangle 750"/>
            <p:cNvSpPr>
              <a:spLocks noChangeArrowheads="1"/>
            </p:cNvSpPr>
            <p:nvPr/>
          </p:nvSpPr>
          <p:spPr bwMode="auto">
            <a:xfrm>
              <a:off x="1096" y="1834"/>
              <a:ext cx="2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REQ</a:t>
              </a:r>
              <a:endParaRPr lang="en-US"/>
            </a:p>
          </p:txBody>
        </p:sp>
        <p:sp>
          <p:nvSpPr>
            <p:cNvPr id="71407" name="Rectangle 751"/>
            <p:cNvSpPr>
              <a:spLocks noChangeArrowheads="1"/>
            </p:cNvSpPr>
            <p:nvPr/>
          </p:nvSpPr>
          <p:spPr bwMode="auto">
            <a:xfrm>
              <a:off x="1052" y="2174"/>
              <a:ext cx="342" cy="171"/>
            </a:xfrm>
            <a:prstGeom prst="rect">
              <a:avLst/>
            </a:prstGeom>
            <a:solidFill>
              <a:srgbClr val="FFCC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71408" name="Rectangle 752"/>
            <p:cNvSpPr>
              <a:spLocks noChangeArrowheads="1"/>
            </p:cNvSpPr>
            <p:nvPr/>
          </p:nvSpPr>
          <p:spPr bwMode="auto">
            <a:xfrm>
              <a:off x="1052" y="2174"/>
              <a:ext cx="342" cy="171"/>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09" name="Rectangle 753"/>
            <p:cNvSpPr>
              <a:spLocks noChangeArrowheads="1"/>
            </p:cNvSpPr>
            <p:nvPr/>
          </p:nvSpPr>
          <p:spPr bwMode="auto">
            <a:xfrm>
              <a:off x="1096" y="2192"/>
              <a:ext cx="260"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REQ</a:t>
              </a:r>
              <a:endParaRPr lang="en-US"/>
            </a:p>
          </p:txBody>
        </p:sp>
        <p:sp>
          <p:nvSpPr>
            <p:cNvPr id="71410" name="Rectangle 754"/>
            <p:cNvSpPr>
              <a:spLocks noChangeArrowheads="1"/>
            </p:cNvSpPr>
            <p:nvPr/>
          </p:nvSpPr>
          <p:spPr bwMode="auto">
            <a:xfrm>
              <a:off x="2500" y="2036"/>
              <a:ext cx="892" cy="300"/>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11" name="Rectangle 755"/>
            <p:cNvSpPr>
              <a:spLocks noChangeArrowheads="1"/>
            </p:cNvSpPr>
            <p:nvPr/>
          </p:nvSpPr>
          <p:spPr bwMode="auto">
            <a:xfrm>
              <a:off x="3702" y="2036"/>
              <a:ext cx="1091" cy="300"/>
            </a:xfrm>
            <a:prstGeom prst="rect">
              <a:avLst/>
            </a:prstGeom>
            <a:noFill/>
            <a:ln w="17463" cap="rnd">
              <a:solidFill>
                <a:srgbClr val="00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71412" name="Line 756"/>
            <p:cNvSpPr>
              <a:spLocks noChangeShapeType="1"/>
            </p:cNvSpPr>
            <p:nvPr/>
          </p:nvSpPr>
          <p:spPr bwMode="auto">
            <a:xfrm>
              <a:off x="3396" y="2121"/>
              <a:ext cx="253" cy="0"/>
            </a:xfrm>
            <a:prstGeom prst="line">
              <a:avLst/>
            </a:prstGeom>
            <a:noFill/>
            <a:ln w="17463" cap="rnd">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71413" name="Freeform 757"/>
            <p:cNvSpPr>
              <a:spLocks/>
            </p:cNvSpPr>
            <p:nvPr/>
          </p:nvSpPr>
          <p:spPr bwMode="auto">
            <a:xfrm>
              <a:off x="3632" y="2086"/>
              <a:ext cx="70" cy="71"/>
            </a:xfrm>
            <a:custGeom>
              <a:avLst/>
              <a:gdLst>
                <a:gd name="T0" fmla="*/ 164 w 164"/>
                <a:gd name="T1" fmla="*/ 82 h 164"/>
                <a:gd name="T2" fmla="*/ 0 w 164"/>
                <a:gd name="T3" fmla="*/ 164 h 164"/>
                <a:gd name="T4" fmla="*/ 0 w 164"/>
                <a:gd name="T5" fmla="*/ 0 h 164"/>
                <a:gd name="T6" fmla="*/ 164 w 164"/>
                <a:gd name="T7" fmla="*/ 82 h 164"/>
              </a:gdLst>
              <a:ahLst/>
              <a:cxnLst>
                <a:cxn ang="0">
                  <a:pos x="T0" y="T1"/>
                </a:cxn>
                <a:cxn ang="0">
                  <a:pos x="T2" y="T3"/>
                </a:cxn>
                <a:cxn ang="0">
                  <a:pos x="T4" y="T5"/>
                </a:cxn>
                <a:cxn ang="0">
                  <a:pos x="T6" y="T7"/>
                </a:cxn>
              </a:cxnLst>
              <a:rect l="0" t="0" r="r" b="b"/>
              <a:pathLst>
                <a:path w="164" h="164">
                  <a:moveTo>
                    <a:pt x="164" y="82"/>
                  </a:moveTo>
                  <a:lnTo>
                    <a:pt x="0" y="164"/>
                  </a:lnTo>
                  <a:cubicBezTo>
                    <a:pt x="26" y="113"/>
                    <a:pt x="26" y="52"/>
                    <a:pt x="0" y="0"/>
                  </a:cubicBezTo>
                  <a:lnTo>
                    <a:pt x="164" y="82"/>
                  </a:lnTo>
                  <a:close/>
                </a:path>
              </a:pathLst>
            </a:custGeom>
            <a:solidFill>
              <a:srgbClr val="000000"/>
            </a:solidFill>
            <a:ln w="0">
              <a:solidFill>
                <a:srgbClr val="000000"/>
              </a:solidFill>
              <a:prstDash val="solid"/>
              <a:round/>
              <a:headEnd/>
              <a:tailEnd/>
            </a:ln>
          </p:spPr>
          <p:txBody>
            <a:bodyPr/>
            <a:lstStyle/>
            <a:p>
              <a:endParaRPr lang="en-US"/>
            </a:p>
          </p:txBody>
        </p:sp>
        <p:sp>
          <p:nvSpPr>
            <p:cNvPr id="71436" name="Rectangle 780"/>
            <p:cNvSpPr>
              <a:spLocks noChangeArrowheads="1"/>
            </p:cNvSpPr>
            <p:nvPr/>
          </p:nvSpPr>
          <p:spPr bwMode="auto">
            <a:xfrm>
              <a:off x="3976" y="2044"/>
              <a:ext cx="513" cy="171"/>
            </a:xfrm>
            <a:prstGeom prst="rect">
              <a:avLst/>
            </a:prstGeom>
            <a:solidFill>
              <a:srgbClr val="FFCC00"/>
            </a:solidFill>
            <a:ln w="17463" cap="rnd">
              <a:solidFill>
                <a:srgbClr val="000000"/>
              </a:solidFill>
              <a:round/>
              <a:headEnd/>
              <a:tailEnd/>
            </a:ln>
          </p:spPr>
          <p:txBody>
            <a:bodyPr/>
            <a:lstStyle/>
            <a:p>
              <a:endParaRPr lang="en-US"/>
            </a:p>
          </p:txBody>
        </p:sp>
        <p:sp>
          <p:nvSpPr>
            <p:cNvPr id="71437" name="Rectangle 781"/>
            <p:cNvSpPr>
              <a:spLocks noChangeArrowheads="1"/>
            </p:cNvSpPr>
            <p:nvPr/>
          </p:nvSpPr>
          <p:spPr bwMode="auto">
            <a:xfrm>
              <a:off x="4041" y="2063"/>
              <a:ext cx="406"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p>
              <a:r>
                <a:rPr lang="en-US" sz="1500">
                  <a:solidFill>
                    <a:srgbClr val="000000"/>
                  </a:solidFill>
                </a:rPr>
                <a:t>TID x N</a:t>
              </a:r>
              <a:endParaRPr lang="en-US"/>
            </a:p>
          </p:txBody>
        </p:sp>
        <p:sp>
          <p:nvSpPr>
            <p:cNvPr id="71438" name="Rectangle 782"/>
            <p:cNvSpPr>
              <a:spLocks noChangeArrowheads="1"/>
            </p:cNvSpPr>
            <p:nvPr/>
          </p:nvSpPr>
          <p:spPr bwMode="auto">
            <a:xfrm>
              <a:off x="3700" y="2044"/>
              <a:ext cx="276" cy="171"/>
            </a:xfrm>
            <a:prstGeom prst="rect">
              <a:avLst/>
            </a:prstGeom>
            <a:solidFill>
              <a:srgbClr val="FFCC00"/>
            </a:solidFill>
            <a:ln w="17463" cap="rnd">
              <a:solidFill>
                <a:srgbClr val="000000"/>
              </a:solidFill>
              <a:round/>
              <a:headEnd/>
              <a:tailEnd/>
            </a:ln>
          </p:spPr>
          <p:txBody>
            <a:bodyPr/>
            <a:lstStyle/>
            <a:p>
              <a:endParaRPr lang="en-US"/>
            </a:p>
          </p:txBody>
        </p:sp>
        <p:sp>
          <p:nvSpPr>
            <p:cNvPr id="71439" name="Rectangle 783"/>
            <p:cNvSpPr>
              <a:spLocks noChangeArrowheads="1"/>
            </p:cNvSpPr>
            <p:nvPr/>
          </p:nvSpPr>
          <p:spPr bwMode="auto">
            <a:xfrm>
              <a:off x="3758" y="2063"/>
              <a:ext cx="167"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PC</a:t>
              </a:r>
              <a:endParaRPr lang="en-US"/>
            </a:p>
          </p:txBody>
        </p:sp>
        <p:sp>
          <p:nvSpPr>
            <p:cNvPr id="71440" name="Rectangle 784"/>
            <p:cNvSpPr>
              <a:spLocks noChangeArrowheads="1"/>
            </p:cNvSpPr>
            <p:nvPr/>
          </p:nvSpPr>
          <p:spPr bwMode="auto">
            <a:xfrm>
              <a:off x="4493" y="2044"/>
              <a:ext cx="300" cy="171"/>
            </a:xfrm>
            <a:prstGeom prst="rect">
              <a:avLst/>
            </a:prstGeom>
            <a:solidFill>
              <a:srgbClr val="FFCC00"/>
            </a:solidFill>
            <a:ln w="17463" cap="rnd">
              <a:solidFill>
                <a:srgbClr val="000000"/>
              </a:solidFill>
              <a:round/>
              <a:headEnd/>
              <a:tailEnd/>
            </a:ln>
          </p:spPr>
          <p:txBody>
            <a:bodyPr/>
            <a:lstStyle/>
            <a:p>
              <a:endParaRPr lang="en-US"/>
            </a:p>
          </p:txBody>
        </p:sp>
        <p:sp>
          <p:nvSpPr>
            <p:cNvPr id="71441" name="Rectangle 785"/>
            <p:cNvSpPr>
              <a:spLocks noChangeArrowheads="1"/>
            </p:cNvSpPr>
            <p:nvPr/>
          </p:nvSpPr>
          <p:spPr bwMode="auto">
            <a:xfrm>
              <a:off x="4544" y="2063"/>
              <a:ext cx="214" cy="1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500">
                  <a:solidFill>
                    <a:srgbClr val="000000"/>
                  </a:solidFill>
                </a:rPr>
                <a:t>Prio</a:t>
              </a:r>
              <a:endParaRPr lang="en-US"/>
            </a:p>
          </p:txBody>
        </p:sp>
        <p:sp>
          <p:nvSpPr>
            <p:cNvPr id="71442" name="Line 786"/>
            <p:cNvSpPr>
              <a:spLocks noChangeShapeType="1"/>
            </p:cNvSpPr>
            <p:nvPr/>
          </p:nvSpPr>
          <p:spPr bwMode="auto">
            <a:xfrm>
              <a:off x="4259" y="2233"/>
              <a:ext cx="0" cy="121"/>
            </a:xfrm>
            <a:prstGeom prst="line">
              <a:avLst/>
            </a:prstGeom>
            <a:noFill/>
            <a:ln w="38100" cap="rnd">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grpSp>
        <p:nvGrpSpPr>
          <p:cNvPr id="70773" name="Group 117"/>
          <p:cNvGrpSpPr>
            <a:grpSpLocks/>
          </p:cNvGrpSpPr>
          <p:nvPr/>
        </p:nvGrpSpPr>
        <p:grpSpPr bwMode="auto">
          <a:xfrm>
            <a:off x="5878513" y="2968625"/>
            <a:ext cx="1381125" cy="307975"/>
            <a:chOff x="3703" y="1676"/>
            <a:chExt cx="870" cy="194"/>
          </a:xfrm>
        </p:grpSpPr>
        <p:sp>
          <p:nvSpPr>
            <p:cNvPr id="70774" name="Rectangle 118"/>
            <p:cNvSpPr>
              <a:spLocks noChangeArrowheads="1"/>
            </p:cNvSpPr>
            <p:nvPr/>
          </p:nvSpPr>
          <p:spPr bwMode="auto">
            <a:xfrm>
              <a:off x="3703" y="1676"/>
              <a:ext cx="266" cy="194"/>
            </a:xfrm>
            <a:prstGeom prst="rect">
              <a:avLst/>
            </a:prstGeom>
            <a:solidFill>
              <a:srgbClr val="CCFFCC"/>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a:t>
              </a:r>
            </a:p>
          </p:txBody>
        </p:sp>
        <p:sp>
          <p:nvSpPr>
            <p:cNvPr id="70775" name="Oval 119"/>
            <p:cNvSpPr>
              <a:spLocks noChangeArrowheads="1"/>
            </p:cNvSpPr>
            <p:nvPr/>
          </p:nvSpPr>
          <p:spPr bwMode="auto">
            <a:xfrm>
              <a:off x="3969" y="1700"/>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5</a:t>
              </a:r>
            </a:p>
          </p:txBody>
        </p:sp>
        <p:sp>
          <p:nvSpPr>
            <p:cNvPr id="70776" name="Oval 120"/>
            <p:cNvSpPr>
              <a:spLocks noChangeArrowheads="1"/>
            </p:cNvSpPr>
            <p:nvPr/>
          </p:nvSpPr>
          <p:spPr bwMode="auto">
            <a:xfrm>
              <a:off x="4114" y="1700"/>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6</a:t>
              </a:r>
            </a:p>
          </p:txBody>
        </p:sp>
        <p:sp>
          <p:nvSpPr>
            <p:cNvPr id="70777" name="Oval 121"/>
            <p:cNvSpPr>
              <a:spLocks noChangeArrowheads="1"/>
            </p:cNvSpPr>
            <p:nvPr/>
          </p:nvSpPr>
          <p:spPr bwMode="auto">
            <a:xfrm>
              <a:off x="4259" y="1700"/>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7</a:t>
              </a:r>
            </a:p>
          </p:txBody>
        </p:sp>
        <p:sp>
          <p:nvSpPr>
            <p:cNvPr id="70778" name="Oval 122"/>
            <p:cNvSpPr>
              <a:spLocks noChangeArrowheads="1"/>
            </p:cNvSpPr>
            <p:nvPr/>
          </p:nvSpPr>
          <p:spPr bwMode="auto">
            <a:xfrm>
              <a:off x="4404" y="1700"/>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8</a:t>
              </a:r>
            </a:p>
          </p:txBody>
        </p:sp>
      </p:grpSp>
      <p:grpSp>
        <p:nvGrpSpPr>
          <p:cNvPr id="70772" name="Group 116"/>
          <p:cNvGrpSpPr>
            <a:grpSpLocks/>
          </p:cNvGrpSpPr>
          <p:nvPr/>
        </p:nvGrpSpPr>
        <p:grpSpPr bwMode="auto">
          <a:xfrm>
            <a:off x="5878513" y="2660650"/>
            <a:ext cx="1381125" cy="307975"/>
            <a:chOff x="3703" y="1676"/>
            <a:chExt cx="870" cy="194"/>
          </a:xfrm>
        </p:grpSpPr>
        <p:sp>
          <p:nvSpPr>
            <p:cNvPr id="70764" name="Rectangle 108"/>
            <p:cNvSpPr>
              <a:spLocks noChangeArrowheads="1"/>
            </p:cNvSpPr>
            <p:nvPr/>
          </p:nvSpPr>
          <p:spPr bwMode="auto">
            <a:xfrm>
              <a:off x="3703" y="1676"/>
              <a:ext cx="266" cy="194"/>
            </a:xfrm>
            <a:prstGeom prst="rect">
              <a:avLst/>
            </a:prstGeom>
            <a:solidFill>
              <a:srgbClr val="CCFFCC"/>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A</a:t>
              </a:r>
            </a:p>
          </p:txBody>
        </p:sp>
        <p:sp>
          <p:nvSpPr>
            <p:cNvPr id="70765" name="Oval 109"/>
            <p:cNvSpPr>
              <a:spLocks noChangeArrowheads="1"/>
            </p:cNvSpPr>
            <p:nvPr/>
          </p:nvSpPr>
          <p:spPr bwMode="auto">
            <a:xfrm>
              <a:off x="3969" y="1700"/>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a:t>
              </a:r>
            </a:p>
          </p:txBody>
        </p:sp>
        <p:sp>
          <p:nvSpPr>
            <p:cNvPr id="70769" name="Oval 113"/>
            <p:cNvSpPr>
              <a:spLocks noChangeArrowheads="1"/>
            </p:cNvSpPr>
            <p:nvPr/>
          </p:nvSpPr>
          <p:spPr bwMode="auto">
            <a:xfrm>
              <a:off x="4114" y="1700"/>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2</a:t>
              </a:r>
            </a:p>
          </p:txBody>
        </p:sp>
        <p:sp>
          <p:nvSpPr>
            <p:cNvPr id="70770" name="Oval 114"/>
            <p:cNvSpPr>
              <a:spLocks noChangeArrowheads="1"/>
            </p:cNvSpPr>
            <p:nvPr/>
          </p:nvSpPr>
          <p:spPr bwMode="auto">
            <a:xfrm>
              <a:off x="4259" y="1700"/>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3</a:t>
              </a:r>
            </a:p>
          </p:txBody>
        </p:sp>
        <p:sp>
          <p:nvSpPr>
            <p:cNvPr id="70771" name="Oval 115"/>
            <p:cNvSpPr>
              <a:spLocks noChangeArrowheads="1"/>
            </p:cNvSpPr>
            <p:nvPr/>
          </p:nvSpPr>
          <p:spPr bwMode="auto">
            <a:xfrm>
              <a:off x="4404" y="1700"/>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4</a:t>
              </a:r>
            </a:p>
          </p:txBody>
        </p:sp>
      </p:grpSp>
      <p:grpSp>
        <p:nvGrpSpPr>
          <p:cNvPr id="70702" name="Group 46"/>
          <p:cNvGrpSpPr>
            <a:grpSpLocks/>
          </p:cNvGrpSpPr>
          <p:nvPr/>
        </p:nvGrpSpPr>
        <p:grpSpPr bwMode="auto">
          <a:xfrm>
            <a:off x="577850" y="2890838"/>
            <a:ext cx="2227263" cy="808037"/>
            <a:chOff x="364" y="1821"/>
            <a:chExt cx="1403" cy="509"/>
          </a:xfrm>
        </p:grpSpPr>
        <p:sp>
          <p:nvSpPr>
            <p:cNvPr id="70661" name="Oval 5"/>
            <p:cNvSpPr>
              <a:spLocks noChangeArrowheads="1"/>
            </p:cNvSpPr>
            <p:nvPr/>
          </p:nvSpPr>
          <p:spPr bwMode="auto">
            <a:xfrm>
              <a:off x="364" y="1821"/>
              <a:ext cx="165" cy="166"/>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5</a:t>
              </a:r>
            </a:p>
          </p:txBody>
        </p:sp>
        <p:sp>
          <p:nvSpPr>
            <p:cNvPr id="70662" name="Oval 6"/>
            <p:cNvSpPr>
              <a:spLocks noChangeArrowheads="1"/>
            </p:cNvSpPr>
            <p:nvPr/>
          </p:nvSpPr>
          <p:spPr bwMode="auto">
            <a:xfrm>
              <a:off x="702" y="1821"/>
              <a:ext cx="164" cy="166"/>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7</a:t>
              </a:r>
            </a:p>
          </p:txBody>
        </p:sp>
        <p:sp>
          <p:nvSpPr>
            <p:cNvPr id="70663" name="Oval 7"/>
            <p:cNvSpPr>
              <a:spLocks noChangeArrowheads="1"/>
            </p:cNvSpPr>
            <p:nvPr/>
          </p:nvSpPr>
          <p:spPr bwMode="auto">
            <a:xfrm>
              <a:off x="872" y="1821"/>
              <a:ext cx="164" cy="166"/>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8</a:t>
              </a:r>
            </a:p>
          </p:txBody>
        </p:sp>
        <p:sp>
          <p:nvSpPr>
            <p:cNvPr id="70664" name="Oval 8"/>
            <p:cNvSpPr>
              <a:spLocks noChangeArrowheads="1"/>
            </p:cNvSpPr>
            <p:nvPr/>
          </p:nvSpPr>
          <p:spPr bwMode="auto">
            <a:xfrm>
              <a:off x="533" y="2160"/>
              <a:ext cx="164" cy="166"/>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6</a:t>
              </a:r>
            </a:p>
          </p:txBody>
        </p:sp>
        <p:sp>
          <p:nvSpPr>
            <p:cNvPr id="70665" name="Rectangle 9"/>
            <p:cNvSpPr>
              <a:spLocks noChangeArrowheads="1"/>
            </p:cNvSpPr>
            <p:nvPr/>
          </p:nvSpPr>
          <p:spPr bwMode="auto">
            <a:xfrm>
              <a:off x="1428" y="1821"/>
              <a:ext cx="339" cy="170"/>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66" name="Rectangle 10"/>
            <p:cNvSpPr>
              <a:spLocks noChangeArrowheads="1"/>
            </p:cNvSpPr>
            <p:nvPr/>
          </p:nvSpPr>
          <p:spPr bwMode="auto">
            <a:xfrm>
              <a:off x="1428" y="2160"/>
              <a:ext cx="339" cy="170"/>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667" name="Rectangle 11"/>
            <p:cNvSpPr>
              <a:spLocks noChangeArrowheads="1"/>
            </p:cNvSpPr>
            <p:nvPr/>
          </p:nvSpPr>
          <p:spPr bwMode="auto">
            <a:xfrm>
              <a:off x="1089" y="1821"/>
              <a:ext cx="339" cy="170"/>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1011</a:t>
              </a:r>
            </a:p>
          </p:txBody>
        </p:sp>
        <p:sp>
          <p:nvSpPr>
            <p:cNvPr id="70668" name="Rectangle 12"/>
            <p:cNvSpPr>
              <a:spLocks noChangeArrowheads="1"/>
            </p:cNvSpPr>
            <p:nvPr/>
          </p:nvSpPr>
          <p:spPr bwMode="auto">
            <a:xfrm>
              <a:off x="1090" y="2160"/>
              <a:ext cx="339" cy="170"/>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0100</a:t>
              </a:r>
            </a:p>
          </p:txBody>
        </p:sp>
      </p:grpSp>
      <p:grpSp>
        <p:nvGrpSpPr>
          <p:cNvPr id="70700" name="Group 44"/>
          <p:cNvGrpSpPr>
            <a:grpSpLocks/>
          </p:cNvGrpSpPr>
          <p:nvPr/>
        </p:nvGrpSpPr>
        <p:grpSpPr bwMode="auto">
          <a:xfrm>
            <a:off x="3957638" y="2660650"/>
            <a:ext cx="3073400" cy="307975"/>
            <a:chOff x="2493" y="1676"/>
            <a:chExt cx="1936" cy="194"/>
          </a:xfrm>
        </p:grpSpPr>
        <p:sp>
          <p:nvSpPr>
            <p:cNvPr id="70677" name="Rectangle 21"/>
            <p:cNvSpPr>
              <a:spLocks noChangeArrowheads="1"/>
            </p:cNvSpPr>
            <p:nvPr/>
          </p:nvSpPr>
          <p:spPr bwMode="auto">
            <a:xfrm>
              <a:off x="3703" y="1676"/>
              <a:ext cx="266"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78" name="Oval 22"/>
            <p:cNvSpPr>
              <a:spLocks noChangeArrowheads="1"/>
            </p:cNvSpPr>
            <p:nvPr/>
          </p:nvSpPr>
          <p:spPr bwMode="auto">
            <a:xfrm>
              <a:off x="4114" y="1700"/>
              <a:ext cx="169" cy="169"/>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2</a:t>
              </a:r>
            </a:p>
          </p:txBody>
        </p:sp>
        <p:sp>
          <p:nvSpPr>
            <p:cNvPr id="70679" name="Oval 23"/>
            <p:cNvSpPr>
              <a:spLocks noChangeArrowheads="1"/>
            </p:cNvSpPr>
            <p:nvPr/>
          </p:nvSpPr>
          <p:spPr bwMode="auto">
            <a:xfrm>
              <a:off x="4259" y="1700"/>
              <a:ext cx="170" cy="169"/>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3</a:t>
              </a:r>
            </a:p>
          </p:txBody>
        </p:sp>
        <p:sp>
          <p:nvSpPr>
            <p:cNvPr id="70680" name="Rectangle 24"/>
            <p:cNvSpPr>
              <a:spLocks noChangeArrowheads="1"/>
            </p:cNvSpPr>
            <p:nvPr/>
          </p:nvSpPr>
          <p:spPr bwMode="auto">
            <a:xfrm>
              <a:off x="2759" y="1676"/>
              <a:ext cx="363"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0110</a:t>
              </a:r>
            </a:p>
          </p:txBody>
        </p:sp>
        <p:sp>
          <p:nvSpPr>
            <p:cNvPr id="70681" name="Rectangle 25"/>
            <p:cNvSpPr>
              <a:spLocks noChangeArrowheads="1"/>
            </p:cNvSpPr>
            <p:nvPr/>
          </p:nvSpPr>
          <p:spPr bwMode="auto">
            <a:xfrm>
              <a:off x="2493" y="1676"/>
              <a:ext cx="266"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84" name="Rectangle 28"/>
            <p:cNvSpPr>
              <a:spLocks noChangeArrowheads="1"/>
            </p:cNvSpPr>
            <p:nvPr/>
          </p:nvSpPr>
          <p:spPr bwMode="auto">
            <a:xfrm>
              <a:off x="3122" y="1676"/>
              <a:ext cx="290" cy="193"/>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0</a:t>
              </a:r>
            </a:p>
          </p:txBody>
        </p:sp>
      </p:grpSp>
      <p:grpSp>
        <p:nvGrpSpPr>
          <p:cNvPr id="70780" name="Group 124"/>
          <p:cNvGrpSpPr>
            <a:grpSpLocks/>
          </p:cNvGrpSpPr>
          <p:nvPr/>
        </p:nvGrpSpPr>
        <p:grpSpPr bwMode="auto">
          <a:xfrm>
            <a:off x="5878513" y="2660650"/>
            <a:ext cx="1382712" cy="307975"/>
            <a:chOff x="3679" y="975"/>
            <a:chExt cx="871" cy="194"/>
          </a:xfrm>
        </p:grpSpPr>
        <p:sp>
          <p:nvSpPr>
            <p:cNvPr id="70670" name="Rectangle 14"/>
            <p:cNvSpPr>
              <a:spLocks noChangeArrowheads="1"/>
            </p:cNvSpPr>
            <p:nvPr/>
          </p:nvSpPr>
          <p:spPr bwMode="auto">
            <a:xfrm>
              <a:off x="3679" y="975"/>
              <a:ext cx="266"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82" name="Oval 26"/>
            <p:cNvSpPr>
              <a:spLocks noChangeArrowheads="1"/>
            </p:cNvSpPr>
            <p:nvPr/>
          </p:nvSpPr>
          <p:spPr bwMode="auto">
            <a:xfrm>
              <a:off x="3945" y="999"/>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5</a:t>
              </a:r>
            </a:p>
          </p:txBody>
        </p:sp>
        <p:sp>
          <p:nvSpPr>
            <p:cNvPr id="70671" name="Oval 15"/>
            <p:cNvSpPr>
              <a:spLocks noChangeArrowheads="1"/>
            </p:cNvSpPr>
            <p:nvPr/>
          </p:nvSpPr>
          <p:spPr bwMode="auto">
            <a:xfrm>
              <a:off x="4090" y="999"/>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2</a:t>
              </a:r>
            </a:p>
          </p:txBody>
        </p:sp>
        <p:sp>
          <p:nvSpPr>
            <p:cNvPr id="70672" name="Oval 16"/>
            <p:cNvSpPr>
              <a:spLocks noChangeArrowheads="1"/>
            </p:cNvSpPr>
            <p:nvPr/>
          </p:nvSpPr>
          <p:spPr bwMode="auto">
            <a:xfrm>
              <a:off x="4235" y="999"/>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3</a:t>
              </a:r>
            </a:p>
          </p:txBody>
        </p:sp>
        <p:sp>
          <p:nvSpPr>
            <p:cNvPr id="70683" name="Oval 27"/>
            <p:cNvSpPr>
              <a:spLocks noChangeArrowheads="1"/>
            </p:cNvSpPr>
            <p:nvPr/>
          </p:nvSpPr>
          <p:spPr bwMode="auto">
            <a:xfrm>
              <a:off x="4380" y="999"/>
              <a:ext cx="170"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8</a:t>
              </a:r>
            </a:p>
          </p:txBody>
        </p:sp>
      </p:grpSp>
      <p:grpSp>
        <p:nvGrpSpPr>
          <p:cNvPr id="70779" name="Group 123"/>
          <p:cNvGrpSpPr>
            <a:grpSpLocks/>
          </p:cNvGrpSpPr>
          <p:nvPr/>
        </p:nvGrpSpPr>
        <p:grpSpPr bwMode="auto">
          <a:xfrm>
            <a:off x="3957638" y="2660650"/>
            <a:ext cx="3073400" cy="884238"/>
            <a:chOff x="2469" y="975"/>
            <a:chExt cx="1936" cy="557"/>
          </a:xfrm>
        </p:grpSpPr>
        <p:sp>
          <p:nvSpPr>
            <p:cNvPr id="70686" name="Rectangle 30"/>
            <p:cNvSpPr>
              <a:spLocks noChangeArrowheads="1"/>
            </p:cNvSpPr>
            <p:nvPr/>
          </p:nvSpPr>
          <p:spPr bwMode="auto">
            <a:xfrm>
              <a:off x="3679" y="1338"/>
              <a:ext cx="266"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73" name="Rectangle 17"/>
            <p:cNvSpPr>
              <a:spLocks noChangeArrowheads="1"/>
            </p:cNvSpPr>
            <p:nvPr/>
          </p:nvSpPr>
          <p:spPr bwMode="auto">
            <a:xfrm>
              <a:off x="2735" y="975"/>
              <a:ext cx="363"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0010</a:t>
              </a:r>
            </a:p>
          </p:txBody>
        </p:sp>
        <p:sp>
          <p:nvSpPr>
            <p:cNvPr id="70674" name="Rectangle 18"/>
            <p:cNvSpPr>
              <a:spLocks noChangeArrowheads="1"/>
            </p:cNvSpPr>
            <p:nvPr/>
          </p:nvSpPr>
          <p:spPr bwMode="auto">
            <a:xfrm>
              <a:off x="2469" y="975"/>
              <a:ext cx="266" cy="194"/>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685" name="Rectangle 29"/>
            <p:cNvSpPr>
              <a:spLocks noChangeArrowheads="1"/>
            </p:cNvSpPr>
            <p:nvPr/>
          </p:nvSpPr>
          <p:spPr bwMode="auto">
            <a:xfrm>
              <a:off x="3098" y="975"/>
              <a:ext cx="290" cy="193"/>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2</a:t>
              </a:r>
            </a:p>
          </p:txBody>
        </p:sp>
        <p:sp>
          <p:nvSpPr>
            <p:cNvPr id="70688" name="Oval 32"/>
            <p:cNvSpPr>
              <a:spLocks noChangeArrowheads="1"/>
            </p:cNvSpPr>
            <p:nvPr/>
          </p:nvSpPr>
          <p:spPr bwMode="auto">
            <a:xfrm>
              <a:off x="4235" y="1363"/>
              <a:ext cx="170" cy="169"/>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7</a:t>
              </a:r>
            </a:p>
          </p:txBody>
        </p:sp>
      </p:grpSp>
      <p:grpSp>
        <p:nvGrpSpPr>
          <p:cNvPr id="70737" name="Group 81"/>
          <p:cNvGrpSpPr>
            <a:grpSpLocks/>
          </p:cNvGrpSpPr>
          <p:nvPr/>
        </p:nvGrpSpPr>
        <p:grpSpPr bwMode="auto">
          <a:xfrm>
            <a:off x="577850" y="2890838"/>
            <a:ext cx="2227263" cy="808037"/>
            <a:chOff x="364" y="1821"/>
            <a:chExt cx="1403" cy="509"/>
          </a:xfrm>
        </p:grpSpPr>
        <p:sp>
          <p:nvSpPr>
            <p:cNvPr id="70729" name="Oval 73"/>
            <p:cNvSpPr>
              <a:spLocks noChangeArrowheads="1"/>
            </p:cNvSpPr>
            <p:nvPr/>
          </p:nvSpPr>
          <p:spPr bwMode="auto">
            <a:xfrm>
              <a:off x="364" y="2160"/>
              <a:ext cx="165" cy="166"/>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a:t>
              </a:r>
            </a:p>
          </p:txBody>
        </p:sp>
        <p:sp>
          <p:nvSpPr>
            <p:cNvPr id="70730" name="Oval 74"/>
            <p:cNvSpPr>
              <a:spLocks noChangeArrowheads="1"/>
            </p:cNvSpPr>
            <p:nvPr/>
          </p:nvSpPr>
          <p:spPr bwMode="auto">
            <a:xfrm>
              <a:off x="703" y="1821"/>
              <a:ext cx="164" cy="166"/>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3</a:t>
              </a:r>
            </a:p>
          </p:txBody>
        </p:sp>
        <p:sp>
          <p:nvSpPr>
            <p:cNvPr id="70731" name="Oval 75"/>
            <p:cNvSpPr>
              <a:spLocks noChangeArrowheads="1"/>
            </p:cNvSpPr>
            <p:nvPr/>
          </p:nvSpPr>
          <p:spPr bwMode="auto">
            <a:xfrm>
              <a:off x="872" y="2160"/>
              <a:ext cx="164" cy="166"/>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4</a:t>
              </a:r>
            </a:p>
          </p:txBody>
        </p:sp>
        <p:sp>
          <p:nvSpPr>
            <p:cNvPr id="70732" name="Oval 76"/>
            <p:cNvSpPr>
              <a:spLocks noChangeArrowheads="1"/>
            </p:cNvSpPr>
            <p:nvPr/>
          </p:nvSpPr>
          <p:spPr bwMode="auto">
            <a:xfrm>
              <a:off x="533" y="1821"/>
              <a:ext cx="164" cy="166"/>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2</a:t>
              </a:r>
            </a:p>
          </p:txBody>
        </p:sp>
        <p:sp>
          <p:nvSpPr>
            <p:cNvPr id="70733" name="Rectangle 77"/>
            <p:cNvSpPr>
              <a:spLocks noChangeArrowheads="1"/>
            </p:cNvSpPr>
            <p:nvPr/>
          </p:nvSpPr>
          <p:spPr bwMode="auto">
            <a:xfrm>
              <a:off x="1428" y="1821"/>
              <a:ext cx="339" cy="170"/>
            </a:xfrm>
            <a:prstGeom prst="rect">
              <a:avLst/>
            </a:prstGeom>
            <a:solidFill>
              <a:srgbClr val="FF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B</a:t>
              </a:r>
            </a:p>
          </p:txBody>
        </p:sp>
        <p:sp>
          <p:nvSpPr>
            <p:cNvPr id="70734" name="Rectangle 78"/>
            <p:cNvSpPr>
              <a:spLocks noChangeArrowheads="1"/>
            </p:cNvSpPr>
            <p:nvPr/>
          </p:nvSpPr>
          <p:spPr bwMode="auto">
            <a:xfrm>
              <a:off x="1428" y="2160"/>
              <a:ext cx="339" cy="170"/>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735" name="Rectangle 79"/>
            <p:cNvSpPr>
              <a:spLocks noChangeArrowheads="1"/>
            </p:cNvSpPr>
            <p:nvPr/>
          </p:nvSpPr>
          <p:spPr bwMode="auto">
            <a:xfrm>
              <a:off x="1089" y="1821"/>
              <a:ext cx="339" cy="170"/>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0110</a:t>
              </a:r>
            </a:p>
          </p:txBody>
        </p:sp>
        <p:sp>
          <p:nvSpPr>
            <p:cNvPr id="70736" name="Rectangle 80"/>
            <p:cNvSpPr>
              <a:spLocks noChangeArrowheads="1"/>
            </p:cNvSpPr>
            <p:nvPr/>
          </p:nvSpPr>
          <p:spPr bwMode="auto">
            <a:xfrm>
              <a:off x="1090" y="2160"/>
              <a:ext cx="339" cy="170"/>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1001</a:t>
              </a:r>
            </a:p>
          </p:txBody>
        </p:sp>
      </p:grpSp>
      <p:grpSp>
        <p:nvGrpSpPr>
          <p:cNvPr id="70753" name="Group 97"/>
          <p:cNvGrpSpPr>
            <a:grpSpLocks/>
          </p:cNvGrpSpPr>
          <p:nvPr/>
        </p:nvGrpSpPr>
        <p:grpSpPr bwMode="auto">
          <a:xfrm>
            <a:off x="3957638" y="2968625"/>
            <a:ext cx="3302000" cy="307975"/>
            <a:chOff x="2493" y="1870"/>
            <a:chExt cx="2080" cy="194"/>
          </a:xfrm>
        </p:grpSpPr>
        <p:sp>
          <p:nvSpPr>
            <p:cNvPr id="70743" name="Rectangle 87"/>
            <p:cNvSpPr>
              <a:spLocks noChangeArrowheads="1"/>
            </p:cNvSpPr>
            <p:nvPr/>
          </p:nvSpPr>
          <p:spPr bwMode="auto">
            <a:xfrm>
              <a:off x="3703" y="1870"/>
              <a:ext cx="266"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744" name="Oval 88"/>
            <p:cNvSpPr>
              <a:spLocks noChangeArrowheads="1"/>
            </p:cNvSpPr>
            <p:nvPr/>
          </p:nvSpPr>
          <p:spPr bwMode="auto">
            <a:xfrm>
              <a:off x="3969" y="1894"/>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a:t>
              </a:r>
            </a:p>
          </p:txBody>
        </p:sp>
        <p:sp>
          <p:nvSpPr>
            <p:cNvPr id="70745" name="Rectangle 89"/>
            <p:cNvSpPr>
              <a:spLocks noChangeArrowheads="1"/>
            </p:cNvSpPr>
            <p:nvPr/>
          </p:nvSpPr>
          <p:spPr bwMode="auto">
            <a:xfrm>
              <a:off x="2759" y="1870"/>
              <a:ext cx="363"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1001</a:t>
              </a:r>
            </a:p>
          </p:txBody>
        </p:sp>
        <p:sp>
          <p:nvSpPr>
            <p:cNvPr id="70746" name="Rectangle 90"/>
            <p:cNvSpPr>
              <a:spLocks noChangeArrowheads="1"/>
            </p:cNvSpPr>
            <p:nvPr/>
          </p:nvSpPr>
          <p:spPr bwMode="auto">
            <a:xfrm>
              <a:off x="2493" y="1870"/>
              <a:ext cx="266"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747" name="Rectangle 91"/>
            <p:cNvSpPr>
              <a:spLocks noChangeArrowheads="1"/>
            </p:cNvSpPr>
            <p:nvPr/>
          </p:nvSpPr>
          <p:spPr bwMode="auto">
            <a:xfrm>
              <a:off x="3122" y="1870"/>
              <a:ext cx="290" cy="193"/>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a:t>
              </a:r>
            </a:p>
          </p:txBody>
        </p:sp>
        <p:sp>
          <p:nvSpPr>
            <p:cNvPr id="70748" name="Oval 92"/>
            <p:cNvSpPr>
              <a:spLocks noChangeArrowheads="1"/>
            </p:cNvSpPr>
            <p:nvPr/>
          </p:nvSpPr>
          <p:spPr bwMode="auto">
            <a:xfrm>
              <a:off x="4404" y="1894"/>
              <a:ext cx="169" cy="170"/>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4</a:t>
              </a:r>
            </a:p>
          </p:txBody>
        </p:sp>
      </p:grpSp>
      <p:grpSp>
        <p:nvGrpSpPr>
          <p:cNvPr id="70751" name="Group 95"/>
          <p:cNvGrpSpPr>
            <a:grpSpLocks/>
          </p:cNvGrpSpPr>
          <p:nvPr/>
        </p:nvGrpSpPr>
        <p:grpSpPr bwMode="auto">
          <a:xfrm>
            <a:off x="3957638" y="2968625"/>
            <a:ext cx="2841625" cy="307975"/>
            <a:chOff x="2493" y="1991"/>
            <a:chExt cx="1790" cy="194"/>
          </a:xfrm>
        </p:grpSpPr>
        <p:sp>
          <p:nvSpPr>
            <p:cNvPr id="70691" name="Rectangle 35"/>
            <p:cNvSpPr>
              <a:spLocks noChangeArrowheads="1"/>
            </p:cNvSpPr>
            <p:nvPr/>
          </p:nvSpPr>
          <p:spPr bwMode="auto">
            <a:xfrm>
              <a:off x="3703" y="1991"/>
              <a:ext cx="266"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692" name="Oval 36"/>
            <p:cNvSpPr>
              <a:spLocks noChangeArrowheads="1"/>
            </p:cNvSpPr>
            <p:nvPr/>
          </p:nvSpPr>
          <p:spPr bwMode="auto">
            <a:xfrm>
              <a:off x="4114" y="2015"/>
              <a:ext cx="169" cy="170"/>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6</a:t>
              </a:r>
            </a:p>
          </p:txBody>
        </p:sp>
        <p:sp>
          <p:nvSpPr>
            <p:cNvPr id="70694" name="Rectangle 38"/>
            <p:cNvSpPr>
              <a:spLocks noChangeArrowheads="1"/>
            </p:cNvSpPr>
            <p:nvPr/>
          </p:nvSpPr>
          <p:spPr bwMode="auto">
            <a:xfrm>
              <a:off x="2759" y="1991"/>
              <a:ext cx="363"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1101</a:t>
              </a:r>
            </a:p>
          </p:txBody>
        </p:sp>
        <p:sp>
          <p:nvSpPr>
            <p:cNvPr id="70695" name="Rectangle 39"/>
            <p:cNvSpPr>
              <a:spLocks noChangeArrowheads="1"/>
            </p:cNvSpPr>
            <p:nvPr/>
          </p:nvSpPr>
          <p:spPr bwMode="auto">
            <a:xfrm>
              <a:off x="2493" y="1991"/>
              <a:ext cx="266" cy="194"/>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C</a:t>
              </a:r>
            </a:p>
          </p:txBody>
        </p:sp>
        <p:sp>
          <p:nvSpPr>
            <p:cNvPr id="70696" name="Rectangle 40"/>
            <p:cNvSpPr>
              <a:spLocks noChangeArrowheads="1"/>
            </p:cNvSpPr>
            <p:nvPr/>
          </p:nvSpPr>
          <p:spPr bwMode="auto">
            <a:xfrm>
              <a:off x="3122" y="1991"/>
              <a:ext cx="290" cy="193"/>
            </a:xfrm>
            <a:prstGeom prst="rect">
              <a:avLst/>
            </a:prstGeom>
            <a:solidFill>
              <a:srgbClr val="FFCC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t>1</a:t>
              </a:r>
            </a:p>
          </p:txBody>
        </p:sp>
      </p:grpSp>
      <p:sp>
        <p:nvSpPr>
          <p:cNvPr id="70790" name="Text Box 134"/>
          <p:cNvSpPr txBox="1">
            <a:spLocks noChangeArrowheads="1"/>
          </p:cNvSpPr>
          <p:nvPr/>
        </p:nvSpPr>
        <p:spPr bwMode="auto">
          <a:xfrm>
            <a:off x="6300788" y="5810250"/>
            <a:ext cx="18732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t>No Lane Conflict</a:t>
            </a:r>
          </a:p>
        </p:txBody>
      </p:sp>
      <p:grpSp>
        <p:nvGrpSpPr>
          <p:cNvPr id="71281" name="Group 625"/>
          <p:cNvGrpSpPr>
            <a:grpSpLocks/>
          </p:cNvGrpSpPr>
          <p:nvPr/>
        </p:nvGrpSpPr>
        <p:grpSpPr bwMode="auto">
          <a:xfrm>
            <a:off x="6799263" y="1431925"/>
            <a:ext cx="1544637" cy="641350"/>
            <a:chOff x="4283" y="902"/>
            <a:chExt cx="973" cy="404"/>
          </a:xfrm>
        </p:grpSpPr>
        <p:sp>
          <p:nvSpPr>
            <p:cNvPr id="71279" name="Rectangle 623"/>
            <p:cNvSpPr>
              <a:spLocks noChangeArrowheads="1"/>
            </p:cNvSpPr>
            <p:nvPr/>
          </p:nvSpPr>
          <p:spPr bwMode="auto">
            <a:xfrm>
              <a:off x="5057" y="926"/>
              <a:ext cx="194" cy="170"/>
            </a:xfrm>
            <a:prstGeom prst="rect">
              <a:avLst/>
            </a:prstGeom>
            <a:solidFill>
              <a:srgbClr val="FFFF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280" name="Rectangle 624"/>
            <p:cNvSpPr>
              <a:spLocks noChangeArrowheads="1"/>
            </p:cNvSpPr>
            <p:nvPr/>
          </p:nvSpPr>
          <p:spPr bwMode="auto">
            <a:xfrm>
              <a:off x="4307" y="1096"/>
              <a:ext cx="194" cy="170"/>
            </a:xfrm>
            <a:prstGeom prst="rect">
              <a:avLst/>
            </a:prstGeom>
            <a:solidFill>
              <a:srgbClr val="FFCC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278" name="Rectangle 622"/>
            <p:cNvSpPr>
              <a:spLocks noChangeArrowheads="1"/>
            </p:cNvSpPr>
            <p:nvPr/>
          </p:nvSpPr>
          <p:spPr bwMode="auto">
            <a:xfrm>
              <a:off x="4307" y="926"/>
              <a:ext cx="194" cy="170"/>
            </a:xfrm>
            <a:prstGeom prst="rect">
              <a:avLst/>
            </a:prstGeom>
            <a:solidFill>
              <a:srgbClr val="CCFFCC"/>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1018" name="Text Box 362"/>
            <p:cNvSpPr txBox="1">
              <a:spLocks noChangeArrowheads="1"/>
            </p:cNvSpPr>
            <p:nvPr/>
          </p:nvSpPr>
          <p:spPr bwMode="auto">
            <a:xfrm>
              <a:off x="4283" y="902"/>
              <a:ext cx="973" cy="4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b="1">
                  <a:latin typeface="Garamond" charset="0"/>
                </a:rPr>
                <a:t>A: BEQ R2, B</a:t>
              </a:r>
            </a:p>
            <a:p>
              <a:r>
                <a:rPr lang="en-US" b="1">
                  <a:latin typeface="Garamond" charset="0"/>
                </a:rPr>
                <a:t>C: …</a:t>
              </a:r>
            </a:p>
          </p:txBody>
        </p:sp>
      </p:grpSp>
      <p:grpSp>
        <p:nvGrpSpPr>
          <p:cNvPr id="71488" name="Group 832"/>
          <p:cNvGrpSpPr>
            <a:grpSpLocks/>
          </p:cNvGrpSpPr>
          <p:nvPr/>
        </p:nvGrpSpPr>
        <p:grpSpPr bwMode="auto">
          <a:xfrm>
            <a:off x="1884363" y="3929063"/>
            <a:ext cx="384175" cy="1957387"/>
            <a:chOff x="1743" y="2475"/>
            <a:chExt cx="242" cy="1233"/>
          </a:xfrm>
        </p:grpSpPr>
        <p:sp>
          <p:nvSpPr>
            <p:cNvPr id="71489" name="Rectangle 833"/>
            <p:cNvSpPr>
              <a:spLocks noChangeArrowheads="1"/>
            </p:cNvSpPr>
            <p:nvPr/>
          </p:nvSpPr>
          <p:spPr bwMode="auto">
            <a:xfrm>
              <a:off x="1743" y="2741"/>
              <a:ext cx="242" cy="967"/>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90" name="Rectangle 834"/>
            <p:cNvSpPr>
              <a:spLocks noChangeArrowheads="1"/>
            </p:cNvSpPr>
            <p:nvPr/>
          </p:nvSpPr>
          <p:spPr bwMode="auto">
            <a:xfrm>
              <a:off x="1743" y="2475"/>
              <a:ext cx="242" cy="262"/>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X</a:t>
              </a:r>
            </a:p>
          </p:txBody>
        </p:sp>
        <p:sp>
          <p:nvSpPr>
            <p:cNvPr id="71491" name="Oval 835"/>
            <p:cNvSpPr>
              <a:spLocks noChangeArrowheads="1"/>
            </p:cNvSpPr>
            <p:nvPr/>
          </p:nvSpPr>
          <p:spPr bwMode="auto">
            <a:xfrm>
              <a:off x="1767" y="2789"/>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1</a:t>
              </a:r>
            </a:p>
          </p:txBody>
        </p:sp>
        <p:sp>
          <p:nvSpPr>
            <p:cNvPr id="71492" name="Oval 836"/>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93" name="Oval 837"/>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94" name="Oval 838"/>
            <p:cNvSpPr>
              <a:spLocks noChangeArrowheads="1"/>
            </p:cNvSpPr>
            <p:nvPr/>
          </p:nvSpPr>
          <p:spPr bwMode="auto">
            <a:xfrm>
              <a:off x="1767" y="3442"/>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4</a:t>
              </a:r>
            </a:p>
          </p:txBody>
        </p:sp>
      </p:grpSp>
      <p:grpSp>
        <p:nvGrpSpPr>
          <p:cNvPr id="71452" name="Group 796"/>
          <p:cNvGrpSpPr>
            <a:grpSpLocks/>
          </p:cNvGrpSpPr>
          <p:nvPr/>
        </p:nvGrpSpPr>
        <p:grpSpPr bwMode="auto">
          <a:xfrm>
            <a:off x="1884363" y="3929063"/>
            <a:ext cx="384175" cy="1957387"/>
            <a:chOff x="1743" y="2475"/>
            <a:chExt cx="242" cy="1233"/>
          </a:xfrm>
        </p:grpSpPr>
        <p:sp>
          <p:nvSpPr>
            <p:cNvPr id="70739" name="Rectangle 83"/>
            <p:cNvSpPr>
              <a:spLocks noChangeArrowheads="1"/>
            </p:cNvSpPr>
            <p:nvPr/>
          </p:nvSpPr>
          <p:spPr bwMode="auto">
            <a:xfrm>
              <a:off x="1743" y="2741"/>
              <a:ext cx="242" cy="967"/>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0740" name="Rectangle 84"/>
            <p:cNvSpPr>
              <a:spLocks noChangeArrowheads="1"/>
            </p:cNvSpPr>
            <p:nvPr/>
          </p:nvSpPr>
          <p:spPr bwMode="auto">
            <a:xfrm>
              <a:off x="1743" y="2475"/>
              <a:ext cx="242" cy="262"/>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Y</a:t>
              </a:r>
            </a:p>
          </p:txBody>
        </p:sp>
        <p:sp>
          <p:nvSpPr>
            <p:cNvPr id="71448" name="Oval 792"/>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449" name="Oval 793"/>
            <p:cNvSpPr>
              <a:spLocks noChangeArrowheads="1"/>
            </p:cNvSpPr>
            <p:nvPr/>
          </p:nvSpPr>
          <p:spPr bwMode="auto">
            <a:xfrm>
              <a:off x="1767" y="3007"/>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6</a:t>
              </a:r>
            </a:p>
          </p:txBody>
        </p:sp>
        <p:sp>
          <p:nvSpPr>
            <p:cNvPr id="71450" name="Oval 794"/>
            <p:cNvSpPr>
              <a:spLocks noChangeArrowheads="1"/>
            </p:cNvSpPr>
            <p:nvPr/>
          </p:nvSpPr>
          <p:spPr bwMode="auto">
            <a:xfrm>
              <a:off x="1767" y="3224"/>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7</a:t>
              </a:r>
            </a:p>
          </p:txBody>
        </p:sp>
        <p:sp>
          <p:nvSpPr>
            <p:cNvPr id="71451" name="Oval 795"/>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453" name="Group 797"/>
          <p:cNvGrpSpPr>
            <a:grpSpLocks/>
          </p:cNvGrpSpPr>
          <p:nvPr/>
        </p:nvGrpSpPr>
        <p:grpSpPr bwMode="auto">
          <a:xfrm>
            <a:off x="8027988" y="3929063"/>
            <a:ext cx="384175" cy="1957387"/>
            <a:chOff x="1743" y="2475"/>
            <a:chExt cx="242" cy="1233"/>
          </a:xfrm>
        </p:grpSpPr>
        <p:sp>
          <p:nvSpPr>
            <p:cNvPr id="71454" name="Rectangle 798"/>
            <p:cNvSpPr>
              <a:spLocks noChangeArrowheads="1"/>
            </p:cNvSpPr>
            <p:nvPr/>
          </p:nvSpPr>
          <p:spPr bwMode="auto">
            <a:xfrm>
              <a:off x="1743" y="2741"/>
              <a:ext cx="242" cy="967"/>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55" name="Rectangle 799"/>
            <p:cNvSpPr>
              <a:spLocks noChangeArrowheads="1"/>
            </p:cNvSpPr>
            <p:nvPr/>
          </p:nvSpPr>
          <p:spPr bwMode="auto">
            <a:xfrm>
              <a:off x="1743" y="2475"/>
              <a:ext cx="242" cy="262"/>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X</a:t>
              </a:r>
            </a:p>
          </p:txBody>
        </p:sp>
        <p:sp>
          <p:nvSpPr>
            <p:cNvPr id="71456" name="Oval 800"/>
            <p:cNvSpPr>
              <a:spLocks noChangeArrowheads="1"/>
            </p:cNvSpPr>
            <p:nvPr/>
          </p:nvSpPr>
          <p:spPr bwMode="auto">
            <a:xfrm>
              <a:off x="1767" y="2789"/>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1</a:t>
              </a:r>
            </a:p>
          </p:txBody>
        </p:sp>
        <p:sp>
          <p:nvSpPr>
            <p:cNvPr id="71457" name="Oval 801"/>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58" name="Oval 802"/>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59" name="Oval 803"/>
            <p:cNvSpPr>
              <a:spLocks noChangeArrowheads="1"/>
            </p:cNvSpPr>
            <p:nvPr/>
          </p:nvSpPr>
          <p:spPr bwMode="auto">
            <a:xfrm>
              <a:off x="1767" y="3442"/>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4</a:t>
              </a:r>
            </a:p>
          </p:txBody>
        </p:sp>
      </p:grpSp>
      <p:grpSp>
        <p:nvGrpSpPr>
          <p:cNvPr id="71467" name="Group 811"/>
          <p:cNvGrpSpPr>
            <a:grpSpLocks/>
          </p:cNvGrpSpPr>
          <p:nvPr/>
        </p:nvGrpSpPr>
        <p:grpSpPr bwMode="auto">
          <a:xfrm>
            <a:off x="7299325" y="3929063"/>
            <a:ext cx="384175" cy="1957387"/>
            <a:chOff x="1743" y="2475"/>
            <a:chExt cx="242" cy="1233"/>
          </a:xfrm>
        </p:grpSpPr>
        <p:sp>
          <p:nvSpPr>
            <p:cNvPr id="71468" name="Rectangle 812"/>
            <p:cNvSpPr>
              <a:spLocks noChangeArrowheads="1"/>
            </p:cNvSpPr>
            <p:nvPr/>
          </p:nvSpPr>
          <p:spPr bwMode="auto">
            <a:xfrm>
              <a:off x="1743" y="2741"/>
              <a:ext cx="242" cy="967"/>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69" name="Rectangle 813"/>
            <p:cNvSpPr>
              <a:spLocks noChangeArrowheads="1"/>
            </p:cNvSpPr>
            <p:nvPr/>
          </p:nvSpPr>
          <p:spPr bwMode="auto">
            <a:xfrm>
              <a:off x="1743" y="2475"/>
              <a:ext cx="242" cy="262"/>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X</a:t>
              </a:r>
            </a:p>
          </p:txBody>
        </p:sp>
        <p:sp>
          <p:nvSpPr>
            <p:cNvPr id="71470" name="Oval 814"/>
            <p:cNvSpPr>
              <a:spLocks noChangeArrowheads="1"/>
            </p:cNvSpPr>
            <p:nvPr/>
          </p:nvSpPr>
          <p:spPr bwMode="auto">
            <a:xfrm>
              <a:off x="1767" y="2789"/>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1</a:t>
              </a:r>
            </a:p>
          </p:txBody>
        </p:sp>
        <p:sp>
          <p:nvSpPr>
            <p:cNvPr id="71471" name="Oval 815"/>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72" name="Oval 816"/>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73" name="Oval 817"/>
            <p:cNvSpPr>
              <a:spLocks noChangeArrowheads="1"/>
            </p:cNvSpPr>
            <p:nvPr/>
          </p:nvSpPr>
          <p:spPr bwMode="auto">
            <a:xfrm>
              <a:off x="1767" y="3442"/>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4</a:t>
              </a:r>
            </a:p>
          </p:txBody>
        </p:sp>
      </p:grpSp>
      <p:grpSp>
        <p:nvGrpSpPr>
          <p:cNvPr id="71474" name="Group 818"/>
          <p:cNvGrpSpPr>
            <a:grpSpLocks/>
          </p:cNvGrpSpPr>
          <p:nvPr/>
        </p:nvGrpSpPr>
        <p:grpSpPr bwMode="auto">
          <a:xfrm>
            <a:off x="6223000" y="3929063"/>
            <a:ext cx="384175" cy="1957387"/>
            <a:chOff x="1743" y="2475"/>
            <a:chExt cx="242" cy="1233"/>
          </a:xfrm>
        </p:grpSpPr>
        <p:sp>
          <p:nvSpPr>
            <p:cNvPr id="71475" name="Rectangle 819"/>
            <p:cNvSpPr>
              <a:spLocks noChangeArrowheads="1"/>
            </p:cNvSpPr>
            <p:nvPr/>
          </p:nvSpPr>
          <p:spPr bwMode="auto">
            <a:xfrm>
              <a:off x="1743" y="2741"/>
              <a:ext cx="242" cy="967"/>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76" name="Rectangle 820"/>
            <p:cNvSpPr>
              <a:spLocks noChangeArrowheads="1"/>
            </p:cNvSpPr>
            <p:nvPr/>
          </p:nvSpPr>
          <p:spPr bwMode="auto">
            <a:xfrm>
              <a:off x="1743" y="2475"/>
              <a:ext cx="242" cy="262"/>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X</a:t>
              </a:r>
            </a:p>
          </p:txBody>
        </p:sp>
        <p:sp>
          <p:nvSpPr>
            <p:cNvPr id="71477" name="Oval 821"/>
            <p:cNvSpPr>
              <a:spLocks noChangeArrowheads="1"/>
            </p:cNvSpPr>
            <p:nvPr/>
          </p:nvSpPr>
          <p:spPr bwMode="auto">
            <a:xfrm>
              <a:off x="1767" y="2789"/>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1</a:t>
              </a:r>
            </a:p>
          </p:txBody>
        </p:sp>
        <p:sp>
          <p:nvSpPr>
            <p:cNvPr id="71478" name="Oval 822"/>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79" name="Oval 823"/>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80" name="Oval 824"/>
            <p:cNvSpPr>
              <a:spLocks noChangeArrowheads="1"/>
            </p:cNvSpPr>
            <p:nvPr/>
          </p:nvSpPr>
          <p:spPr bwMode="auto">
            <a:xfrm>
              <a:off x="1767" y="3442"/>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4</a:t>
              </a:r>
            </a:p>
          </p:txBody>
        </p:sp>
      </p:grpSp>
      <p:grpSp>
        <p:nvGrpSpPr>
          <p:cNvPr id="71481" name="Group 825"/>
          <p:cNvGrpSpPr>
            <a:grpSpLocks/>
          </p:cNvGrpSpPr>
          <p:nvPr/>
        </p:nvGrpSpPr>
        <p:grpSpPr bwMode="auto">
          <a:xfrm>
            <a:off x="5110163" y="3929063"/>
            <a:ext cx="384175" cy="1957387"/>
            <a:chOff x="1743" y="2475"/>
            <a:chExt cx="242" cy="1233"/>
          </a:xfrm>
        </p:grpSpPr>
        <p:sp>
          <p:nvSpPr>
            <p:cNvPr id="71482" name="Rectangle 826"/>
            <p:cNvSpPr>
              <a:spLocks noChangeArrowheads="1"/>
            </p:cNvSpPr>
            <p:nvPr/>
          </p:nvSpPr>
          <p:spPr bwMode="auto">
            <a:xfrm>
              <a:off x="1743" y="2741"/>
              <a:ext cx="242" cy="967"/>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83" name="Rectangle 827"/>
            <p:cNvSpPr>
              <a:spLocks noChangeArrowheads="1"/>
            </p:cNvSpPr>
            <p:nvPr/>
          </p:nvSpPr>
          <p:spPr bwMode="auto">
            <a:xfrm>
              <a:off x="1743" y="2475"/>
              <a:ext cx="242" cy="262"/>
            </a:xfrm>
            <a:prstGeom prst="rect">
              <a:avLst/>
            </a:prstGeom>
            <a:solidFill>
              <a:srgbClr val="CCFFFF"/>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X</a:t>
              </a:r>
            </a:p>
          </p:txBody>
        </p:sp>
        <p:sp>
          <p:nvSpPr>
            <p:cNvPr id="71484" name="Oval 828"/>
            <p:cNvSpPr>
              <a:spLocks noChangeArrowheads="1"/>
            </p:cNvSpPr>
            <p:nvPr/>
          </p:nvSpPr>
          <p:spPr bwMode="auto">
            <a:xfrm>
              <a:off x="1767" y="2789"/>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1</a:t>
              </a:r>
            </a:p>
          </p:txBody>
        </p:sp>
        <p:sp>
          <p:nvSpPr>
            <p:cNvPr id="71485" name="Oval 829"/>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86" name="Oval 830"/>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87" name="Oval 831"/>
            <p:cNvSpPr>
              <a:spLocks noChangeArrowheads="1"/>
            </p:cNvSpPr>
            <p:nvPr/>
          </p:nvSpPr>
          <p:spPr bwMode="auto">
            <a:xfrm>
              <a:off x="1767" y="3442"/>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4</a:t>
              </a:r>
            </a:p>
          </p:txBody>
        </p:sp>
      </p:grpSp>
      <p:grpSp>
        <p:nvGrpSpPr>
          <p:cNvPr id="71495" name="Group 839"/>
          <p:cNvGrpSpPr>
            <a:grpSpLocks/>
          </p:cNvGrpSpPr>
          <p:nvPr/>
        </p:nvGrpSpPr>
        <p:grpSpPr bwMode="auto">
          <a:xfrm>
            <a:off x="5110163" y="3929063"/>
            <a:ext cx="384175" cy="1957387"/>
            <a:chOff x="1743" y="2475"/>
            <a:chExt cx="242" cy="1233"/>
          </a:xfrm>
        </p:grpSpPr>
        <p:sp>
          <p:nvSpPr>
            <p:cNvPr id="71496" name="Rectangle 840"/>
            <p:cNvSpPr>
              <a:spLocks noChangeArrowheads="1"/>
            </p:cNvSpPr>
            <p:nvPr/>
          </p:nvSpPr>
          <p:spPr bwMode="auto">
            <a:xfrm>
              <a:off x="1743" y="2741"/>
              <a:ext cx="242" cy="967"/>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97" name="Rectangle 841"/>
            <p:cNvSpPr>
              <a:spLocks noChangeArrowheads="1"/>
            </p:cNvSpPr>
            <p:nvPr/>
          </p:nvSpPr>
          <p:spPr bwMode="auto">
            <a:xfrm>
              <a:off x="1743" y="2475"/>
              <a:ext cx="242" cy="262"/>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Y</a:t>
              </a:r>
            </a:p>
          </p:txBody>
        </p:sp>
        <p:sp>
          <p:nvSpPr>
            <p:cNvPr id="71498" name="Oval 842"/>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499" name="Oval 843"/>
            <p:cNvSpPr>
              <a:spLocks noChangeArrowheads="1"/>
            </p:cNvSpPr>
            <p:nvPr/>
          </p:nvSpPr>
          <p:spPr bwMode="auto">
            <a:xfrm>
              <a:off x="1767" y="3007"/>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6</a:t>
              </a:r>
            </a:p>
          </p:txBody>
        </p:sp>
        <p:sp>
          <p:nvSpPr>
            <p:cNvPr id="71500" name="Oval 844"/>
            <p:cNvSpPr>
              <a:spLocks noChangeArrowheads="1"/>
            </p:cNvSpPr>
            <p:nvPr/>
          </p:nvSpPr>
          <p:spPr bwMode="auto">
            <a:xfrm>
              <a:off x="1767" y="3224"/>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7</a:t>
              </a:r>
            </a:p>
          </p:txBody>
        </p:sp>
        <p:sp>
          <p:nvSpPr>
            <p:cNvPr id="71501" name="Oval 845"/>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502" name="Group 846"/>
          <p:cNvGrpSpPr>
            <a:grpSpLocks/>
          </p:cNvGrpSpPr>
          <p:nvPr/>
        </p:nvGrpSpPr>
        <p:grpSpPr bwMode="auto">
          <a:xfrm>
            <a:off x="6223000" y="3929063"/>
            <a:ext cx="384175" cy="1957387"/>
            <a:chOff x="1743" y="2475"/>
            <a:chExt cx="242" cy="1233"/>
          </a:xfrm>
        </p:grpSpPr>
        <p:sp>
          <p:nvSpPr>
            <p:cNvPr id="71503" name="Rectangle 847"/>
            <p:cNvSpPr>
              <a:spLocks noChangeArrowheads="1"/>
            </p:cNvSpPr>
            <p:nvPr/>
          </p:nvSpPr>
          <p:spPr bwMode="auto">
            <a:xfrm>
              <a:off x="1743" y="2741"/>
              <a:ext cx="242" cy="967"/>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504" name="Rectangle 848"/>
            <p:cNvSpPr>
              <a:spLocks noChangeArrowheads="1"/>
            </p:cNvSpPr>
            <p:nvPr/>
          </p:nvSpPr>
          <p:spPr bwMode="auto">
            <a:xfrm>
              <a:off x="1743" y="2475"/>
              <a:ext cx="242" cy="262"/>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Y</a:t>
              </a:r>
            </a:p>
          </p:txBody>
        </p:sp>
        <p:sp>
          <p:nvSpPr>
            <p:cNvPr id="71505" name="Oval 849"/>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506" name="Oval 850"/>
            <p:cNvSpPr>
              <a:spLocks noChangeArrowheads="1"/>
            </p:cNvSpPr>
            <p:nvPr/>
          </p:nvSpPr>
          <p:spPr bwMode="auto">
            <a:xfrm>
              <a:off x="1767" y="3007"/>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6</a:t>
              </a:r>
            </a:p>
          </p:txBody>
        </p:sp>
        <p:sp>
          <p:nvSpPr>
            <p:cNvPr id="71507" name="Oval 851"/>
            <p:cNvSpPr>
              <a:spLocks noChangeArrowheads="1"/>
            </p:cNvSpPr>
            <p:nvPr/>
          </p:nvSpPr>
          <p:spPr bwMode="auto">
            <a:xfrm>
              <a:off x="1767" y="3224"/>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7</a:t>
              </a:r>
            </a:p>
          </p:txBody>
        </p:sp>
        <p:sp>
          <p:nvSpPr>
            <p:cNvPr id="71508" name="Oval 852"/>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509" name="Group 853"/>
          <p:cNvGrpSpPr>
            <a:grpSpLocks/>
          </p:cNvGrpSpPr>
          <p:nvPr/>
        </p:nvGrpSpPr>
        <p:grpSpPr bwMode="auto">
          <a:xfrm>
            <a:off x="7299325" y="3929063"/>
            <a:ext cx="384175" cy="1957387"/>
            <a:chOff x="1743" y="2475"/>
            <a:chExt cx="242" cy="1233"/>
          </a:xfrm>
        </p:grpSpPr>
        <p:sp>
          <p:nvSpPr>
            <p:cNvPr id="71510" name="Rectangle 854"/>
            <p:cNvSpPr>
              <a:spLocks noChangeArrowheads="1"/>
            </p:cNvSpPr>
            <p:nvPr/>
          </p:nvSpPr>
          <p:spPr bwMode="auto">
            <a:xfrm>
              <a:off x="1743" y="2741"/>
              <a:ext cx="242" cy="967"/>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511" name="Rectangle 855"/>
            <p:cNvSpPr>
              <a:spLocks noChangeArrowheads="1"/>
            </p:cNvSpPr>
            <p:nvPr/>
          </p:nvSpPr>
          <p:spPr bwMode="auto">
            <a:xfrm>
              <a:off x="1743" y="2475"/>
              <a:ext cx="242" cy="262"/>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Y</a:t>
              </a:r>
            </a:p>
          </p:txBody>
        </p:sp>
        <p:sp>
          <p:nvSpPr>
            <p:cNvPr id="71512" name="Oval 856"/>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513" name="Oval 857"/>
            <p:cNvSpPr>
              <a:spLocks noChangeArrowheads="1"/>
            </p:cNvSpPr>
            <p:nvPr/>
          </p:nvSpPr>
          <p:spPr bwMode="auto">
            <a:xfrm>
              <a:off x="1767" y="3007"/>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6</a:t>
              </a:r>
            </a:p>
          </p:txBody>
        </p:sp>
        <p:sp>
          <p:nvSpPr>
            <p:cNvPr id="71514" name="Oval 858"/>
            <p:cNvSpPr>
              <a:spLocks noChangeArrowheads="1"/>
            </p:cNvSpPr>
            <p:nvPr/>
          </p:nvSpPr>
          <p:spPr bwMode="auto">
            <a:xfrm>
              <a:off x="1767" y="3224"/>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7</a:t>
              </a:r>
            </a:p>
          </p:txBody>
        </p:sp>
        <p:sp>
          <p:nvSpPr>
            <p:cNvPr id="71515" name="Oval 859"/>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516" name="Group 860"/>
          <p:cNvGrpSpPr>
            <a:grpSpLocks/>
          </p:cNvGrpSpPr>
          <p:nvPr/>
        </p:nvGrpSpPr>
        <p:grpSpPr bwMode="auto">
          <a:xfrm>
            <a:off x="8027988" y="3929063"/>
            <a:ext cx="384175" cy="1957387"/>
            <a:chOff x="1743" y="2475"/>
            <a:chExt cx="242" cy="1233"/>
          </a:xfrm>
        </p:grpSpPr>
        <p:sp>
          <p:nvSpPr>
            <p:cNvPr id="71517" name="Rectangle 861"/>
            <p:cNvSpPr>
              <a:spLocks noChangeArrowheads="1"/>
            </p:cNvSpPr>
            <p:nvPr/>
          </p:nvSpPr>
          <p:spPr bwMode="auto">
            <a:xfrm>
              <a:off x="1743" y="2741"/>
              <a:ext cx="242" cy="967"/>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518" name="Rectangle 862"/>
            <p:cNvSpPr>
              <a:spLocks noChangeArrowheads="1"/>
            </p:cNvSpPr>
            <p:nvPr/>
          </p:nvSpPr>
          <p:spPr bwMode="auto">
            <a:xfrm>
              <a:off x="1743" y="2475"/>
              <a:ext cx="242" cy="262"/>
            </a:xfrm>
            <a:prstGeom prst="rect">
              <a:avLst/>
            </a:prstGeom>
            <a:solidFill>
              <a:srgbClr val="FF99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Y</a:t>
              </a:r>
            </a:p>
          </p:txBody>
        </p:sp>
        <p:sp>
          <p:nvSpPr>
            <p:cNvPr id="71519" name="Oval 863"/>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520" name="Oval 864"/>
            <p:cNvSpPr>
              <a:spLocks noChangeArrowheads="1"/>
            </p:cNvSpPr>
            <p:nvPr/>
          </p:nvSpPr>
          <p:spPr bwMode="auto">
            <a:xfrm>
              <a:off x="1767" y="3007"/>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6</a:t>
              </a:r>
            </a:p>
          </p:txBody>
        </p:sp>
        <p:sp>
          <p:nvSpPr>
            <p:cNvPr id="71521" name="Oval 865"/>
            <p:cNvSpPr>
              <a:spLocks noChangeArrowheads="1"/>
            </p:cNvSpPr>
            <p:nvPr/>
          </p:nvSpPr>
          <p:spPr bwMode="auto">
            <a:xfrm>
              <a:off x="1767" y="3224"/>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7</a:t>
              </a:r>
            </a:p>
          </p:txBody>
        </p:sp>
        <p:sp>
          <p:nvSpPr>
            <p:cNvPr id="71522" name="Oval 866"/>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523" name="Group 867"/>
          <p:cNvGrpSpPr>
            <a:grpSpLocks/>
          </p:cNvGrpSpPr>
          <p:nvPr/>
        </p:nvGrpSpPr>
        <p:grpSpPr bwMode="auto">
          <a:xfrm>
            <a:off x="7299325" y="3929063"/>
            <a:ext cx="384175" cy="1957387"/>
            <a:chOff x="1743" y="2475"/>
            <a:chExt cx="242" cy="1233"/>
          </a:xfrm>
        </p:grpSpPr>
        <p:sp>
          <p:nvSpPr>
            <p:cNvPr id="71524" name="Rectangle 868"/>
            <p:cNvSpPr>
              <a:spLocks noChangeArrowheads="1"/>
            </p:cNvSpPr>
            <p:nvPr/>
          </p:nvSpPr>
          <p:spPr bwMode="auto">
            <a:xfrm>
              <a:off x="1743" y="2741"/>
              <a:ext cx="242" cy="967"/>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525" name="Rectangle 869"/>
            <p:cNvSpPr>
              <a:spLocks noChangeArrowheads="1"/>
            </p:cNvSpPr>
            <p:nvPr/>
          </p:nvSpPr>
          <p:spPr bwMode="auto">
            <a:xfrm>
              <a:off x="1743" y="2475"/>
              <a:ext cx="242" cy="262"/>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Z</a:t>
              </a:r>
            </a:p>
          </p:txBody>
        </p:sp>
        <p:sp>
          <p:nvSpPr>
            <p:cNvPr id="71526" name="Oval 870"/>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527" name="Oval 871"/>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528" name="Oval 872"/>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529" name="Oval 873"/>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530" name="Group 874"/>
          <p:cNvGrpSpPr>
            <a:grpSpLocks/>
          </p:cNvGrpSpPr>
          <p:nvPr/>
        </p:nvGrpSpPr>
        <p:grpSpPr bwMode="auto">
          <a:xfrm>
            <a:off x="8027988" y="3929063"/>
            <a:ext cx="384175" cy="1957387"/>
            <a:chOff x="1743" y="2475"/>
            <a:chExt cx="242" cy="1233"/>
          </a:xfrm>
        </p:grpSpPr>
        <p:sp>
          <p:nvSpPr>
            <p:cNvPr id="71531" name="Rectangle 875"/>
            <p:cNvSpPr>
              <a:spLocks noChangeArrowheads="1"/>
            </p:cNvSpPr>
            <p:nvPr/>
          </p:nvSpPr>
          <p:spPr bwMode="auto">
            <a:xfrm>
              <a:off x="1743" y="2741"/>
              <a:ext cx="242" cy="967"/>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532" name="Rectangle 876"/>
            <p:cNvSpPr>
              <a:spLocks noChangeArrowheads="1"/>
            </p:cNvSpPr>
            <p:nvPr/>
          </p:nvSpPr>
          <p:spPr bwMode="auto">
            <a:xfrm>
              <a:off x="1743" y="2475"/>
              <a:ext cx="242" cy="262"/>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Z</a:t>
              </a:r>
            </a:p>
          </p:txBody>
        </p:sp>
        <p:sp>
          <p:nvSpPr>
            <p:cNvPr id="71533" name="Oval 877"/>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534" name="Oval 878"/>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535" name="Oval 879"/>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536" name="Oval 880"/>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grpSp>
        <p:nvGrpSpPr>
          <p:cNvPr id="71460" name="Group 804"/>
          <p:cNvGrpSpPr>
            <a:grpSpLocks/>
          </p:cNvGrpSpPr>
          <p:nvPr/>
        </p:nvGrpSpPr>
        <p:grpSpPr bwMode="auto">
          <a:xfrm>
            <a:off x="6223000" y="3929063"/>
            <a:ext cx="384175" cy="1957387"/>
            <a:chOff x="1743" y="2475"/>
            <a:chExt cx="242" cy="1233"/>
          </a:xfrm>
        </p:grpSpPr>
        <p:sp>
          <p:nvSpPr>
            <p:cNvPr id="71461" name="Rectangle 805"/>
            <p:cNvSpPr>
              <a:spLocks noChangeArrowheads="1"/>
            </p:cNvSpPr>
            <p:nvPr/>
          </p:nvSpPr>
          <p:spPr bwMode="auto">
            <a:xfrm>
              <a:off x="1743" y="2741"/>
              <a:ext cx="242" cy="967"/>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sz="2200"/>
            </a:p>
          </p:txBody>
        </p:sp>
        <p:sp>
          <p:nvSpPr>
            <p:cNvPr id="71462" name="Rectangle 806"/>
            <p:cNvSpPr>
              <a:spLocks noChangeArrowheads="1"/>
            </p:cNvSpPr>
            <p:nvPr/>
          </p:nvSpPr>
          <p:spPr bwMode="auto">
            <a:xfrm>
              <a:off x="1743" y="2475"/>
              <a:ext cx="242" cy="262"/>
            </a:xfrm>
            <a:prstGeom prst="rect">
              <a:avLst/>
            </a:prstGeom>
            <a:solidFill>
              <a:srgbClr val="CCFF99"/>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Z</a:t>
              </a:r>
            </a:p>
          </p:txBody>
        </p:sp>
        <p:sp>
          <p:nvSpPr>
            <p:cNvPr id="71463" name="Oval 807"/>
            <p:cNvSpPr>
              <a:spLocks noChangeArrowheads="1"/>
            </p:cNvSpPr>
            <p:nvPr/>
          </p:nvSpPr>
          <p:spPr bwMode="auto">
            <a:xfrm>
              <a:off x="1767" y="2789"/>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5</a:t>
              </a:r>
            </a:p>
          </p:txBody>
        </p:sp>
        <p:sp>
          <p:nvSpPr>
            <p:cNvPr id="71464" name="Oval 808"/>
            <p:cNvSpPr>
              <a:spLocks noChangeArrowheads="1"/>
            </p:cNvSpPr>
            <p:nvPr/>
          </p:nvSpPr>
          <p:spPr bwMode="auto">
            <a:xfrm>
              <a:off x="1767" y="3007"/>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2</a:t>
              </a:r>
            </a:p>
          </p:txBody>
        </p:sp>
        <p:sp>
          <p:nvSpPr>
            <p:cNvPr id="71465" name="Oval 809"/>
            <p:cNvSpPr>
              <a:spLocks noChangeArrowheads="1"/>
            </p:cNvSpPr>
            <p:nvPr/>
          </p:nvSpPr>
          <p:spPr bwMode="auto">
            <a:xfrm>
              <a:off x="1767" y="3224"/>
              <a:ext cx="194" cy="193"/>
            </a:xfrm>
            <a:prstGeom prst="ellipse">
              <a:avLst/>
            </a:prstGeom>
            <a:solidFill>
              <a:srgbClr val="CCFFFF"/>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3</a:t>
              </a:r>
            </a:p>
          </p:txBody>
        </p:sp>
        <p:sp>
          <p:nvSpPr>
            <p:cNvPr id="71466" name="Oval 810"/>
            <p:cNvSpPr>
              <a:spLocks noChangeArrowheads="1"/>
            </p:cNvSpPr>
            <p:nvPr/>
          </p:nvSpPr>
          <p:spPr bwMode="auto">
            <a:xfrm>
              <a:off x="1767" y="3442"/>
              <a:ext cx="194" cy="193"/>
            </a:xfrm>
            <a:prstGeom prst="ellipse">
              <a:avLst/>
            </a:prstGeom>
            <a:solidFill>
              <a:srgbClr val="FF9999"/>
            </a:solidFill>
            <a:ln w="2857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sz="2200"/>
                <a:t>8</a:t>
              </a:r>
            </a:p>
          </p:txBody>
        </p:sp>
      </p:grpSp>
    </p:spTree>
    <p:extLst>
      <p:ext uri="{BB962C8B-B14F-4D97-AF65-F5344CB8AC3E}">
        <p14:creationId xmlns:p14="http://schemas.microsoft.com/office/powerpoint/2010/main" val="251818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mph" presetSubtype="0" nodeType="clickEffect">
                                  <p:stCondLst>
                                    <p:cond delay="0"/>
                                  </p:stCondLst>
                                  <p:childTnLst>
                                    <p:set>
                                      <p:cBhvr rctx="PPT">
                                        <p:cTn id="10" dur="indefinite"/>
                                        <p:tgtEl>
                                          <p:spTgt spid="71444"/>
                                        </p:tgtEl>
                                        <p:attrNameLst>
                                          <p:attrName>style.opacity</p:attrName>
                                        </p:attrNameLst>
                                      </p:cBhvr>
                                      <p:to>
                                        <p:strVal val="0.5"/>
                                      </p:to>
                                    </p:set>
                                    <p:animEffect filter="image" prLst="opacity: 0.5">
                                      <p:cBhvr rctx="IE">
                                        <p:cTn id="11" dur="indefinite"/>
                                        <p:tgtEl>
                                          <p:spTgt spid="71444"/>
                                        </p:tgtEl>
                                      </p:cBhvr>
                                    </p:animEffect>
                                  </p:childTnLst>
                                </p:cTn>
                              </p:par>
                              <p:par>
                                <p:cTn id="12" presetID="9" presetClass="emph" presetSubtype="0" nodeType="withEffect">
                                  <p:stCondLst>
                                    <p:cond delay="0"/>
                                  </p:stCondLst>
                                  <p:childTnLst>
                                    <p:set>
                                      <p:cBhvr rctx="PPT">
                                        <p:cTn id="13" dur="indefinite"/>
                                        <p:tgtEl>
                                          <p:spTgt spid="71277"/>
                                        </p:tgtEl>
                                        <p:attrNameLst>
                                          <p:attrName>style.opacity</p:attrName>
                                        </p:attrNameLst>
                                      </p:cBhvr>
                                      <p:to>
                                        <p:strVal val="0.5"/>
                                      </p:to>
                                    </p:set>
                                    <p:animEffect filter="image" prLst="opacity: 0.5">
                                      <p:cBhvr rctx="IE">
                                        <p:cTn id="14" dur="indefinite"/>
                                        <p:tgtEl>
                                          <p:spTgt spid="71277"/>
                                        </p:tgtEl>
                                      </p:cBhvr>
                                    </p:animEffect>
                                  </p:childTnLst>
                                </p:cTn>
                              </p:par>
                              <p:par>
                                <p:cTn id="15" presetID="9" presetClass="emph" presetSubtype="0" grpId="0" nodeType="withEffect">
                                  <p:stCondLst>
                                    <p:cond delay="0"/>
                                  </p:stCondLst>
                                  <p:childTnLst>
                                    <p:set>
                                      <p:cBhvr rctx="PPT">
                                        <p:cTn id="16" dur="indefinite"/>
                                        <p:tgtEl>
                                          <p:spTgt spid="71282"/>
                                        </p:tgtEl>
                                        <p:attrNameLst>
                                          <p:attrName>style.opacity</p:attrName>
                                        </p:attrNameLst>
                                      </p:cBhvr>
                                      <p:to>
                                        <p:strVal val="0.5"/>
                                      </p:to>
                                    </p:set>
                                    <p:animEffect filter="image" prLst="opacity: 0.5">
                                      <p:cBhvr rctx="IE">
                                        <p:cTn id="17" dur="indefinite"/>
                                        <p:tgtEl>
                                          <p:spTgt spid="712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7128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7077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7077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71453"/>
                                        </p:tgtEl>
                                        <p:attrNameLst>
                                          <p:attrName>style.visibility</p:attrName>
                                        </p:attrNameLst>
                                      </p:cBhvr>
                                      <p:to>
                                        <p:strVal val="visible"/>
                                      </p:to>
                                    </p:set>
                                  </p:childTnLst>
                                  <p:subTnLst>
                                    <p:set>
                                      <p:cBhvr override="childStyle">
                                        <p:cTn dur="1" fill="hold" display="0" masterRel="nextClick" afterEffect="1"/>
                                        <p:tgtEl>
                                          <p:spTgt spid="71453"/>
                                        </p:tgtEl>
                                        <p:attrNameLst>
                                          <p:attrName>style.visibility</p:attrName>
                                        </p:attrNameLst>
                                      </p:cBhvr>
                                      <p:to>
                                        <p:strVal val="hidden"/>
                                      </p:to>
                                    </p:set>
                                  </p:subTnLst>
                                </p:cTn>
                              </p:par>
                              <p:par>
                                <p:cTn id="30" presetID="1" presetClass="exit" presetSubtype="0" fill="hold" nodeType="withEffect">
                                  <p:stCondLst>
                                    <p:cond delay="0"/>
                                  </p:stCondLst>
                                  <p:childTnLst>
                                    <p:set>
                                      <p:cBhvr>
                                        <p:cTn id="31" dur="1" fill="hold">
                                          <p:stCondLst>
                                            <p:cond delay="0"/>
                                          </p:stCondLst>
                                        </p:cTn>
                                        <p:tgtEl>
                                          <p:spTgt spid="70772"/>
                                        </p:tgtEl>
                                        <p:attrNameLst>
                                          <p:attrName>style.visibility</p:attrName>
                                        </p:attrNameLst>
                                      </p:cBhvr>
                                      <p:to>
                                        <p:strVal val="hidden"/>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71467"/>
                                        </p:tgtEl>
                                        <p:attrNameLst>
                                          <p:attrName>style.visibility</p:attrName>
                                        </p:attrNameLst>
                                      </p:cBhvr>
                                      <p:to>
                                        <p:strVal val="visible"/>
                                      </p:to>
                                    </p:set>
                                  </p:childTnLst>
                                  <p:subTnLst>
                                    <p:set>
                                      <p:cBhvr override="childStyle">
                                        <p:cTn dur="1" fill="hold" display="0" masterRel="nextClick" afterEffect="1"/>
                                        <p:tgtEl>
                                          <p:spTgt spid="71467"/>
                                        </p:tgtEl>
                                        <p:attrNameLst>
                                          <p:attrName>style.visibility</p:attrName>
                                        </p:attrNameLst>
                                      </p:cBhvr>
                                      <p:to>
                                        <p:strVal val="hidden"/>
                                      </p:to>
                                    </p:set>
                                  </p:subTnLst>
                                </p:cTn>
                              </p:par>
                              <p:par>
                                <p:cTn id="36" presetID="1" presetClass="entr" presetSubtype="0" fill="hold" nodeType="withEffect">
                                  <p:stCondLst>
                                    <p:cond delay="0"/>
                                  </p:stCondLst>
                                  <p:childTnLst>
                                    <p:set>
                                      <p:cBhvr>
                                        <p:cTn id="37" dur="1" fill="hold">
                                          <p:stCondLst>
                                            <p:cond delay="0"/>
                                          </p:stCondLst>
                                        </p:cTn>
                                        <p:tgtEl>
                                          <p:spTgt spid="71516"/>
                                        </p:tgtEl>
                                        <p:attrNameLst>
                                          <p:attrName>style.visibility</p:attrName>
                                        </p:attrNameLst>
                                      </p:cBhvr>
                                      <p:to>
                                        <p:strVal val="visible"/>
                                      </p:to>
                                    </p:set>
                                  </p:childTnLst>
                                  <p:subTnLst>
                                    <p:set>
                                      <p:cBhvr override="childStyle">
                                        <p:cTn dur="1" fill="hold" display="0" masterRel="nextClick" afterEffect="1"/>
                                        <p:tgtEl>
                                          <p:spTgt spid="71516"/>
                                        </p:tgtEl>
                                        <p:attrNameLst>
                                          <p:attrName>style.visibility</p:attrName>
                                        </p:attrNameLst>
                                      </p:cBhvr>
                                      <p:to>
                                        <p:strVal val="hidden"/>
                                      </p:to>
                                    </p:set>
                                  </p:subTnLst>
                                </p:cTn>
                              </p:par>
                              <p:par>
                                <p:cTn id="38" presetID="1" presetClass="exit" presetSubtype="0" fill="hold" nodeType="withEffect">
                                  <p:stCondLst>
                                    <p:cond delay="0"/>
                                  </p:stCondLst>
                                  <p:childTnLst>
                                    <p:set>
                                      <p:cBhvr>
                                        <p:cTn id="39" dur="1" fill="hold">
                                          <p:stCondLst>
                                            <p:cond delay="0"/>
                                          </p:stCondLst>
                                        </p:cTn>
                                        <p:tgtEl>
                                          <p:spTgt spid="70773"/>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71474"/>
                                        </p:tgtEl>
                                        <p:attrNameLst>
                                          <p:attrName>style.visibility</p:attrName>
                                        </p:attrNameLst>
                                      </p:cBhvr>
                                      <p:to>
                                        <p:strVal val="visible"/>
                                      </p:to>
                                    </p:set>
                                  </p:childTnLst>
                                  <p:subTnLst>
                                    <p:set>
                                      <p:cBhvr override="childStyle">
                                        <p:cTn dur="1" fill="hold" display="0" masterRel="nextClick" afterEffect="1"/>
                                        <p:tgtEl>
                                          <p:spTgt spid="71474"/>
                                        </p:tgtEl>
                                        <p:attrNameLst>
                                          <p:attrName>style.visibility</p:attrName>
                                        </p:attrNameLst>
                                      </p:cBhvr>
                                      <p:to>
                                        <p:strVal val="hidden"/>
                                      </p:to>
                                    </p:set>
                                  </p:subTnLst>
                                </p:cTn>
                              </p:par>
                              <p:par>
                                <p:cTn id="44" presetID="1" presetClass="entr" presetSubtype="0" fill="hold" nodeType="withEffect">
                                  <p:stCondLst>
                                    <p:cond delay="0"/>
                                  </p:stCondLst>
                                  <p:childTnLst>
                                    <p:set>
                                      <p:cBhvr>
                                        <p:cTn id="45" dur="1" fill="hold">
                                          <p:stCondLst>
                                            <p:cond delay="0"/>
                                          </p:stCondLst>
                                        </p:cTn>
                                        <p:tgtEl>
                                          <p:spTgt spid="71509"/>
                                        </p:tgtEl>
                                        <p:attrNameLst>
                                          <p:attrName>style.visibility</p:attrName>
                                        </p:attrNameLst>
                                      </p:cBhvr>
                                      <p:to>
                                        <p:strVal val="visible"/>
                                      </p:to>
                                    </p:set>
                                  </p:childTnLst>
                                  <p:subTnLst>
                                    <p:set>
                                      <p:cBhvr override="childStyle">
                                        <p:cTn dur="1" fill="hold" display="0" masterRel="nextClick" afterEffect="1"/>
                                        <p:tgtEl>
                                          <p:spTgt spid="71509"/>
                                        </p:tgtEl>
                                        <p:attrNameLst>
                                          <p:attrName>style.visibility</p:attrName>
                                        </p:attrNameLst>
                                      </p:cBhvr>
                                      <p:to>
                                        <p:strVal val="hidden"/>
                                      </p:to>
                                    </p:set>
                                  </p:sub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0"/>
                                          </p:stCondLst>
                                        </p:cTn>
                                        <p:tgtEl>
                                          <p:spTgt spid="71481"/>
                                        </p:tgtEl>
                                        <p:attrNameLst>
                                          <p:attrName>style.visibility</p:attrName>
                                        </p:attrNameLst>
                                      </p:cBhvr>
                                      <p:to>
                                        <p:strVal val="visible"/>
                                      </p:to>
                                    </p:set>
                                  </p:childTnLst>
                                  <p:subTnLst>
                                    <p:set>
                                      <p:cBhvr override="childStyle">
                                        <p:cTn dur="1" fill="hold" display="0" masterRel="nextClick" afterEffect="1"/>
                                        <p:tgtEl>
                                          <p:spTgt spid="71481"/>
                                        </p:tgtEl>
                                        <p:attrNameLst>
                                          <p:attrName>style.visibility</p:attrName>
                                        </p:attrNameLst>
                                      </p:cBhvr>
                                      <p:to>
                                        <p:strVal val="hidden"/>
                                      </p:to>
                                    </p:set>
                                  </p:subTnLst>
                                </p:cTn>
                              </p:par>
                              <p:par>
                                <p:cTn id="50" presetID="1" presetClass="entr" presetSubtype="0" fill="hold" nodeType="withEffect">
                                  <p:stCondLst>
                                    <p:cond delay="0"/>
                                  </p:stCondLst>
                                  <p:childTnLst>
                                    <p:set>
                                      <p:cBhvr>
                                        <p:cTn id="51" dur="1" fill="hold">
                                          <p:stCondLst>
                                            <p:cond delay="0"/>
                                          </p:stCondLst>
                                        </p:cTn>
                                        <p:tgtEl>
                                          <p:spTgt spid="71502"/>
                                        </p:tgtEl>
                                        <p:attrNameLst>
                                          <p:attrName>style.visibility</p:attrName>
                                        </p:attrNameLst>
                                      </p:cBhvr>
                                      <p:to>
                                        <p:strVal val="visible"/>
                                      </p:to>
                                    </p:set>
                                  </p:childTnLst>
                                  <p:subTnLst>
                                    <p:set>
                                      <p:cBhvr override="childStyle">
                                        <p:cTn dur="1" fill="hold" display="0" masterRel="nextClick" afterEffect="1"/>
                                        <p:tgtEl>
                                          <p:spTgt spid="71502"/>
                                        </p:tgtEl>
                                        <p:attrNameLst>
                                          <p:attrName>style.visibility</p:attrName>
                                        </p:attrNameLst>
                                      </p:cBhvr>
                                      <p:to>
                                        <p:strVal val="hidden"/>
                                      </p:to>
                                    </p:set>
                                  </p:sub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71488"/>
                                        </p:tgtEl>
                                        <p:attrNameLst>
                                          <p:attrName>style.visibility</p:attrName>
                                        </p:attrNameLst>
                                      </p:cBhvr>
                                      <p:to>
                                        <p:strVal val="visible"/>
                                      </p:to>
                                    </p:set>
                                  </p:childTnLst>
                                  <p:subTnLst>
                                    <p:set>
                                      <p:cBhvr override="childStyle">
                                        <p:cTn dur="1" fill="hold" display="0" masterRel="nextClick" afterEffect="1"/>
                                        <p:tgtEl>
                                          <p:spTgt spid="71488"/>
                                        </p:tgtEl>
                                        <p:attrNameLst>
                                          <p:attrName>style.visibility</p:attrName>
                                        </p:attrNameLst>
                                      </p:cBhvr>
                                      <p:to>
                                        <p:strVal val="hidden"/>
                                      </p:to>
                                    </p:set>
                                  </p:subTnLst>
                                </p:cTn>
                              </p:par>
                              <p:par>
                                <p:cTn id="56" presetID="1" presetClass="entr" presetSubtype="0" fill="hold" nodeType="withEffect">
                                  <p:stCondLst>
                                    <p:cond delay="0"/>
                                  </p:stCondLst>
                                  <p:childTnLst>
                                    <p:set>
                                      <p:cBhvr>
                                        <p:cTn id="57" dur="1" fill="hold">
                                          <p:stCondLst>
                                            <p:cond delay="0"/>
                                          </p:stCondLst>
                                        </p:cTn>
                                        <p:tgtEl>
                                          <p:spTgt spid="71495"/>
                                        </p:tgtEl>
                                        <p:attrNameLst>
                                          <p:attrName>style.visibility</p:attrName>
                                        </p:attrNameLst>
                                      </p:cBhvr>
                                      <p:to>
                                        <p:strVal val="visible"/>
                                      </p:to>
                                    </p:set>
                                  </p:childTnLst>
                                  <p:subTnLst>
                                    <p:set>
                                      <p:cBhvr override="childStyle">
                                        <p:cTn dur="1" fill="hold" display="0" masterRel="nextClick" afterEffect="1"/>
                                        <p:tgtEl>
                                          <p:spTgt spid="71495"/>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0"/>
                                          </p:stCondLst>
                                        </p:cTn>
                                        <p:tgtEl>
                                          <p:spTgt spid="70737"/>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71452"/>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7070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70753"/>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nodeType="clickEffect">
                                  <p:stCondLst>
                                    <p:cond delay="0"/>
                                  </p:stCondLst>
                                  <p:childTnLst>
                                    <p:set>
                                      <p:cBhvr>
                                        <p:cTn id="75" dur="1" fill="hold">
                                          <p:stCondLst>
                                            <p:cond delay="0"/>
                                          </p:stCondLst>
                                        </p:cTn>
                                        <p:tgtEl>
                                          <p:spTgt spid="7070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71452"/>
                                        </p:tgtEl>
                                        <p:attrNameLst>
                                          <p:attrName>style.visibility</p:attrName>
                                        </p:attrNameLst>
                                      </p:cBhvr>
                                      <p:to>
                                        <p:strVal val="hidden"/>
                                      </p:to>
                                    </p:set>
                                  </p:childTnLst>
                                </p:cTn>
                              </p:par>
                              <p:par>
                                <p:cTn id="78" presetID="1" presetClass="exit" presetSubtype="0" fill="hold" nodeType="withEffect">
                                  <p:stCondLst>
                                    <p:cond delay="0"/>
                                  </p:stCondLst>
                                  <p:childTnLst>
                                    <p:set>
                                      <p:cBhvr>
                                        <p:cTn id="79" dur="1" fill="hold">
                                          <p:stCondLst>
                                            <p:cond delay="0"/>
                                          </p:stCondLst>
                                        </p:cTn>
                                        <p:tgtEl>
                                          <p:spTgt spid="70737"/>
                                        </p:tgtEl>
                                        <p:attrNameLst>
                                          <p:attrName>style.visibility</p:attrName>
                                        </p:attrNameLst>
                                      </p:cBhvr>
                                      <p:to>
                                        <p:strVal val="hidden"/>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nodeType="clickEffect">
                                  <p:stCondLst>
                                    <p:cond delay="0"/>
                                  </p:stCondLst>
                                  <p:childTnLst>
                                    <p:set>
                                      <p:cBhvr>
                                        <p:cTn id="83" dur="1" fill="hold">
                                          <p:stCondLst>
                                            <p:cond delay="0"/>
                                          </p:stCondLst>
                                        </p:cTn>
                                        <p:tgtEl>
                                          <p:spTgt spid="70780"/>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70700"/>
                                        </p:tgtEl>
                                        <p:attrNameLst>
                                          <p:attrName>style.visibility</p:attrName>
                                        </p:attrNameLst>
                                      </p:cBhvr>
                                      <p:to>
                                        <p:strVal val="hidden"/>
                                      </p:to>
                                    </p:set>
                                  </p:childTnLst>
                                </p:cTn>
                              </p:par>
                              <p:par>
                                <p:cTn id="86" presetID="1" presetClass="entr" presetSubtype="0" fill="hold" nodeType="withEffect">
                                  <p:stCondLst>
                                    <p:cond delay="0"/>
                                  </p:stCondLst>
                                  <p:childTnLst>
                                    <p:set>
                                      <p:cBhvr>
                                        <p:cTn id="87" dur="1" fill="hold">
                                          <p:stCondLst>
                                            <p:cond delay="0"/>
                                          </p:stCondLst>
                                        </p:cTn>
                                        <p:tgtEl>
                                          <p:spTgt spid="70779"/>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0"/>
                                          </p:stCondLst>
                                        </p:cTn>
                                        <p:tgtEl>
                                          <p:spTgt spid="70751"/>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xit" presetSubtype="0" fill="hold" nodeType="clickEffect">
                                  <p:stCondLst>
                                    <p:cond delay="0"/>
                                  </p:stCondLst>
                                  <p:childTnLst>
                                    <p:set>
                                      <p:cBhvr>
                                        <p:cTn id="95" dur="1" fill="hold">
                                          <p:stCondLst>
                                            <p:cond delay="0"/>
                                          </p:stCondLst>
                                        </p:cTn>
                                        <p:tgtEl>
                                          <p:spTgt spid="70780"/>
                                        </p:tgtEl>
                                        <p:attrNameLst>
                                          <p:attrName>style.visibility</p:attrName>
                                        </p:attrNameLst>
                                      </p:cBhvr>
                                      <p:to>
                                        <p:strVal val="hidden"/>
                                      </p:to>
                                    </p:set>
                                  </p:childTnLst>
                                </p:cTn>
                              </p:par>
                              <p:par>
                                <p:cTn id="96" presetID="1" presetClass="entr" presetSubtype="0" fill="hold" nodeType="withEffect">
                                  <p:stCondLst>
                                    <p:cond delay="0"/>
                                  </p:stCondLst>
                                  <p:childTnLst>
                                    <p:set>
                                      <p:cBhvr>
                                        <p:cTn id="97" dur="1" fill="hold">
                                          <p:stCondLst>
                                            <p:cond delay="0"/>
                                          </p:stCondLst>
                                        </p:cTn>
                                        <p:tgtEl>
                                          <p:spTgt spid="71530"/>
                                        </p:tgtEl>
                                        <p:attrNameLst>
                                          <p:attrName>style.visibility</p:attrName>
                                        </p:attrNameLst>
                                      </p:cBhvr>
                                      <p:to>
                                        <p:strVal val="visible"/>
                                      </p:to>
                                    </p:set>
                                  </p:childTnLst>
                                  <p:subTnLst>
                                    <p:set>
                                      <p:cBhvr override="childStyle">
                                        <p:cTn dur="1" fill="hold" display="0" masterRel="nextClick" afterEffect="1"/>
                                        <p:tgtEl>
                                          <p:spTgt spid="71530"/>
                                        </p:tgtEl>
                                        <p:attrNameLst>
                                          <p:attrName>style.visibility</p:attrName>
                                        </p:attrNameLst>
                                      </p:cBhvr>
                                      <p:to>
                                        <p:strVal val="hidden"/>
                                      </p:to>
                                    </p:set>
                                  </p:subTnLst>
                                </p:cTn>
                              </p:par>
                            </p:childTnLst>
                          </p:cTn>
                        </p:par>
                      </p:childTnLst>
                    </p:cTn>
                  </p:par>
                  <p:par>
                    <p:cTn id="98" fill="hold" nodeType="clickPar">
                      <p:stCondLst>
                        <p:cond delay="indefinite"/>
                      </p:stCondLst>
                      <p:childTnLst>
                        <p:par>
                          <p:cTn id="99" fill="hold" nodeType="withGroup">
                            <p:stCondLst>
                              <p:cond delay="0"/>
                            </p:stCondLst>
                            <p:childTnLst>
                              <p:par>
                                <p:cTn id="100" presetID="1" presetClass="entr" presetSubtype="0" fill="hold" nodeType="clickEffect">
                                  <p:stCondLst>
                                    <p:cond delay="0"/>
                                  </p:stCondLst>
                                  <p:childTnLst>
                                    <p:set>
                                      <p:cBhvr>
                                        <p:cTn id="101" dur="1" fill="hold">
                                          <p:stCondLst>
                                            <p:cond delay="0"/>
                                          </p:stCondLst>
                                        </p:cTn>
                                        <p:tgtEl>
                                          <p:spTgt spid="71523"/>
                                        </p:tgtEl>
                                        <p:attrNameLst>
                                          <p:attrName>style.visibility</p:attrName>
                                        </p:attrNameLst>
                                      </p:cBhvr>
                                      <p:to>
                                        <p:strVal val="visible"/>
                                      </p:to>
                                    </p:set>
                                  </p:childTnLst>
                                  <p:subTnLst>
                                    <p:set>
                                      <p:cBhvr override="childStyle">
                                        <p:cTn dur="1" fill="hold" display="0" masterRel="nextClick" afterEffect="1"/>
                                        <p:tgtEl>
                                          <p:spTgt spid="71523"/>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1" presetClass="entr" presetSubtype="0" fill="hold" nodeType="clickEffect">
                                  <p:stCondLst>
                                    <p:cond delay="0"/>
                                  </p:stCondLst>
                                  <p:childTnLst>
                                    <p:set>
                                      <p:cBhvr>
                                        <p:cTn id="105" dur="1" fill="hold">
                                          <p:stCondLst>
                                            <p:cond delay="0"/>
                                          </p:stCondLst>
                                        </p:cTn>
                                        <p:tgtEl>
                                          <p:spTgt spid="71460"/>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707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2" grpId="0" animBg="1"/>
      <p:bldP spid="7079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228600" y="106363"/>
            <a:ext cx="8229600" cy="1143000"/>
          </a:xfrm>
        </p:spPr>
        <p:txBody>
          <a:bodyPr>
            <a:normAutofit/>
          </a:bodyPr>
          <a:lstStyle/>
          <a:p>
            <a:pPr eaLnBrk="1" hangingPunct="1"/>
            <a:r>
              <a:rPr lang="en-US" sz="3800" dirty="0" smtClean="0"/>
              <a:t>DWF Pathologies:  Starvation</a:t>
            </a:r>
          </a:p>
        </p:txBody>
      </p:sp>
      <p:sp>
        <p:nvSpPr>
          <p:cNvPr id="8198" name="Rectangle 3"/>
          <p:cNvSpPr>
            <a:spLocks noGrp="1" noChangeArrowheads="1"/>
          </p:cNvSpPr>
          <p:nvPr>
            <p:ph idx="1"/>
          </p:nvPr>
        </p:nvSpPr>
        <p:spPr>
          <a:xfrm>
            <a:off x="381000" y="1600200"/>
            <a:ext cx="5943600" cy="4530725"/>
          </a:xfrm>
        </p:spPr>
        <p:txBody>
          <a:bodyPr>
            <a:normAutofit/>
          </a:bodyPr>
          <a:lstStyle/>
          <a:p>
            <a:pPr eaLnBrk="1" hangingPunct="1"/>
            <a:r>
              <a:rPr lang="en-US" dirty="0" smtClean="0"/>
              <a:t>Majority Scheduling</a:t>
            </a:r>
          </a:p>
          <a:p>
            <a:pPr lvl="1" eaLnBrk="1" hangingPunct="1"/>
            <a:r>
              <a:rPr lang="en-US" dirty="0" smtClean="0"/>
              <a:t>Best Performing </a:t>
            </a:r>
          </a:p>
          <a:p>
            <a:pPr lvl="1" eaLnBrk="1" hangingPunct="1"/>
            <a:r>
              <a:rPr lang="en-US" dirty="0" smtClean="0"/>
              <a:t>Prioritize largest group of threads with same PC</a:t>
            </a:r>
          </a:p>
          <a:p>
            <a:pPr eaLnBrk="1" hangingPunct="1"/>
            <a:r>
              <a:rPr lang="en-US" b="1" i="1" dirty="0" smtClean="0"/>
              <a:t>Starvation</a:t>
            </a:r>
            <a:endParaRPr lang="en-US" dirty="0" smtClean="0"/>
          </a:p>
          <a:p>
            <a:pPr lvl="1" eaLnBrk="1" hangingPunct="1"/>
            <a:r>
              <a:rPr lang="en-US" u="sng" dirty="0" smtClean="0"/>
              <a:t>LOWER</a:t>
            </a:r>
            <a:r>
              <a:rPr lang="en-US" dirty="0" smtClean="0"/>
              <a:t> SIMD Efficiency!</a:t>
            </a:r>
          </a:p>
          <a:p>
            <a:pPr eaLnBrk="1" hangingPunct="1"/>
            <a:endParaRPr lang="en-US" dirty="0" smtClean="0"/>
          </a:p>
          <a:p>
            <a:pPr eaLnBrk="1" hangingPunct="1"/>
            <a:r>
              <a:rPr lang="en-US" dirty="0" smtClean="0"/>
              <a:t>Other Warp Scheduler?</a:t>
            </a:r>
          </a:p>
          <a:p>
            <a:pPr lvl="1" eaLnBrk="1" hangingPunct="1"/>
            <a:r>
              <a:rPr lang="en-US" dirty="0" smtClean="0"/>
              <a:t>Tricky: Variable Memory Latency</a:t>
            </a:r>
          </a:p>
          <a:p>
            <a:pPr lvl="1" eaLnBrk="1" hangingPunct="1"/>
            <a:endParaRPr lang="en-US" dirty="0" smtClean="0"/>
          </a:p>
        </p:txBody>
      </p:sp>
      <p:sp>
        <p:nvSpPr>
          <p:cNvPr id="41" name="Rectangle 4"/>
          <p:cNvSpPr>
            <a:spLocks noGrp="1" noChangeArrowheads="1"/>
          </p:cNvSpPr>
          <p:nvPr>
            <p:ph type="dt" sz="half" idx="10"/>
          </p:nvPr>
        </p:nvSpPr>
        <p:spPr>
          <a:ln/>
        </p:spPr>
        <p:txBody>
          <a:bodyPr/>
          <a:lstStyle/>
          <a:p>
            <a:r>
              <a:rPr lang="en-US"/>
              <a:t>Wilson Fung, Tor Aamodt</a:t>
            </a:r>
            <a:endParaRPr lang="en-US" altLang="en-US"/>
          </a:p>
        </p:txBody>
      </p:sp>
      <p:sp>
        <p:nvSpPr>
          <p:cNvPr id="42"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43"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7B5542C3-988E-40D0-8328-FCD943B18A8D}" type="slidenum">
              <a:rPr lang="en-US" altLang="en-US"/>
              <a:pPr>
                <a:defRPr/>
              </a:pPr>
              <a:t>55</a:t>
            </a:fld>
            <a:endParaRPr lang="en-US" altLang="en-US"/>
          </a:p>
        </p:txBody>
      </p:sp>
      <p:grpSp>
        <p:nvGrpSpPr>
          <p:cNvPr id="3" name="Group 82"/>
          <p:cNvGrpSpPr>
            <a:grpSpLocks/>
          </p:cNvGrpSpPr>
          <p:nvPr/>
        </p:nvGrpSpPr>
        <p:grpSpPr bwMode="auto">
          <a:xfrm>
            <a:off x="6553200" y="3581400"/>
            <a:ext cx="1752600" cy="609600"/>
            <a:chOff x="4368" y="2016"/>
            <a:chExt cx="1104" cy="384"/>
          </a:xfrm>
        </p:grpSpPr>
        <p:sp>
          <p:nvSpPr>
            <p:cNvPr id="8241" name="Rectangle 83"/>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CC6600"/>
                  </a:solidFill>
                </a:rPr>
                <a:t>9</a:t>
              </a:r>
              <a:r>
                <a:rPr lang="en-US" b="1">
                  <a:solidFill>
                    <a:srgbClr val="FF0000"/>
                  </a:solidFill>
                </a:rPr>
                <a:t>  6</a:t>
              </a:r>
              <a:r>
                <a:rPr lang="en-US" b="1">
                  <a:solidFill>
                    <a:srgbClr val="0033CC"/>
                  </a:solidFill>
                </a:rPr>
                <a:t>  3  4</a:t>
              </a:r>
            </a:p>
          </p:txBody>
        </p:sp>
        <p:sp>
          <p:nvSpPr>
            <p:cNvPr id="8242" name="Rectangle 84"/>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sp>
          <p:nvSpPr>
            <p:cNvPr id="8243" name="Rectangle 85"/>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lstStyle/>
            <a:p>
              <a:pPr algn="ctr"/>
              <a:r>
                <a:rPr lang="en-US" b="1"/>
                <a:t>-- </a:t>
              </a:r>
              <a:r>
                <a:rPr lang="en-US" b="1">
                  <a:solidFill>
                    <a:srgbClr val="CC6600"/>
                  </a:solidFill>
                </a:rPr>
                <a:t>10 </a:t>
              </a:r>
              <a:r>
                <a:rPr lang="en-US" b="1"/>
                <a:t>-- --</a:t>
              </a:r>
            </a:p>
          </p:txBody>
        </p:sp>
        <p:sp>
          <p:nvSpPr>
            <p:cNvPr id="8244" name="Rectangle 86"/>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grpSp>
      <p:grpSp>
        <p:nvGrpSpPr>
          <p:cNvPr id="8239" name="Group 47"/>
          <p:cNvGrpSpPr>
            <a:grpSpLocks/>
          </p:cNvGrpSpPr>
          <p:nvPr/>
        </p:nvGrpSpPr>
        <p:grpSpPr bwMode="auto">
          <a:xfrm>
            <a:off x="6553200" y="4191000"/>
            <a:ext cx="1752600" cy="914400"/>
            <a:chOff x="3600" y="3552"/>
            <a:chExt cx="1104" cy="576"/>
          </a:xfrm>
        </p:grpSpPr>
        <p:sp>
          <p:nvSpPr>
            <p:cNvPr id="8233" name="Rectangle 5"/>
            <p:cNvSpPr>
              <a:spLocks noChangeArrowheads="1"/>
            </p:cNvSpPr>
            <p:nvPr/>
          </p:nvSpPr>
          <p:spPr bwMode="auto">
            <a:xfrm>
              <a:off x="3840" y="3552"/>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1  2  3  4</a:t>
              </a:r>
            </a:p>
          </p:txBody>
        </p:sp>
        <p:sp>
          <p:nvSpPr>
            <p:cNvPr id="8234" name="Rectangle 14"/>
            <p:cNvSpPr>
              <a:spLocks noChangeArrowheads="1"/>
            </p:cNvSpPr>
            <p:nvPr/>
          </p:nvSpPr>
          <p:spPr bwMode="auto">
            <a:xfrm>
              <a:off x="3600" y="3552"/>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8235" name="Rectangle 15"/>
            <p:cNvSpPr>
              <a:spLocks noChangeArrowheads="1"/>
            </p:cNvSpPr>
            <p:nvPr/>
          </p:nvSpPr>
          <p:spPr bwMode="auto">
            <a:xfrm>
              <a:off x="3840" y="3744"/>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8236" name="Rectangle 24"/>
            <p:cNvSpPr>
              <a:spLocks noChangeArrowheads="1"/>
            </p:cNvSpPr>
            <p:nvPr/>
          </p:nvSpPr>
          <p:spPr bwMode="auto">
            <a:xfrm>
              <a:off x="3600" y="3744"/>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8237" name="Rectangle 25"/>
            <p:cNvSpPr>
              <a:spLocks noChangeArrowheads="1"/>
            </p:cNvSpPr>
            <p:nvPr/>
          </p:nvSpPr>
          <p:spPr bwMode="auto">
            <a:xfrm>
              <a:off x="3840" y="3936"/>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9 10 11 12</a:t>
              </a:r>
            </a:p>
          </p:txBody>
        </p:sp>
        <p:sp>
          <p:nvSpPr>
            <p:cNvPr id="8238" name="Rectangle 34"/>
            <p:cNvSpPr>
              <a:spLocks noChangeArrowheads="1"/>
            </p:cNvSpPr>
            <p:nvPr/>
          </p:nvSpPr>
          <p:spPr bwMode="auto">
            <a:xfrm>
              <a:off x="3600" y="3936"/>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E</a:t>
              </a:r>
            </a:p>
          </p:txBody>
        </p:sp>
      </p:grpSp>
      <p:sp>
        <p:nvSpPr>
          <p:cNvPr id="8199" name="Line 71"/>
          <p:cNvSpPr>
            <a:spLocks noChangeShapeType="1"/>
          </p:cNvSpPr>
          <p:nvPr/>
        </p:nvSpPr>
        <p:spPr bwMode="auto">
          <a:xfrm>
            <a:off x="8458200" y="2819400"/>
            <a:ext cx="0" cy="3124200"/>
          </a:xfrm>
          <a:prstGeom prst="line">
            <a:avLst/>
          </a:prstGeom>
          <a:noFill/>
          <a:ln w="76200">
            <a:solidFill>
              <a:schemeClr val="tx1"/>
            </a:solidFill>
            <a:round/>
            <a:headEnd/>
            <a:tailEnd type="triangle" w="sm" len="lg"/>
          </a:ln>
        </p:spPr>
        <p:txBody>
          <a:bodyPr/>
          <a:lstStyle/>
          <a:p>
            <a:endParaRPr lang="en-CA"/>
          </a:p>
        </p:txBody>
      </p:sp>
      <p:sp>
        <p:nvSpPr>
          <p:cNvPr id="8200" name="Text Box 72"/>
          <p:cNvSpPr txBox="1">
            <a:spLocks noChangeArrowheads="1"/>
          </p:cNvSpPr>
          <p:nvPr/>
        </p:nvSpPr>
        <p:spPr bwMode="auto">
          <a:xfrm>
            <a:off x="8458200" y="5105400"/>
            <a:ext cx="458788" cy="600075"/>
          </a:xfrm>
          <a:prstGeom prst="rect">
            <a:avLst/>
          </a:prstGeom>
          <a:noFill/>
          <a:ln w="9525">
            <a:noFill/>
            <a:miter lim="800000"/>
            <a:headEnd/>
            <a:tailEnd/>
          </a:ln>
        </p:spPr>
        <p:txBody>
          <a:bodyPr vert="eaVert" wrap="none">
            <a:spAutoFit/>
          </a:bodyPr>
          <a:lstStyle/>
          <a:p>
            <a:r>
              <a:rPr lang="en-US"/>
              <a:t>Time</a:t>
            </a:r>
          </a:p>
        </p:txBody>
      </p:sp>
      <p:grpSp>
        <p:nvGrpSpPr>
          <p:cNvPr id="2" name="Group 77"/>
          <p:cNvGrpSpPr>
            <a:grpSpLocks/>
          </p:cNvGrpSpPr>
          <p:nvPr/>
        </p:nvGrpSpPr>
        <p:grpSpPr bwMode="auto">
          <a:xfrm>
            <a:off x="6553200" y="2971800"/>
            <a:ext cx="1752600" cy="609600"/>
            <a:chOff x="4368" y="2016"/>
            <a:chExt cx="1104" cy="384"/>
          </a:xfrm>
        </p:grpSpPr>
        <p:sp>
          <p:nvSpPr>
            <p:cNvPr id="8217" name="Rectangle 78"/>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0033CC"/>
                  </a:solidFill>
                </a:rPr>
                <a:t>1  2  </a:t>
              </a:r>
              <a:r>
                <a:rPr lang="en-US" b="1">
                  <a:solidFill>
                    <a:srgbClr val="FF0000"/>
                  </a:solidFill>
                </a:rPr>
                <a:t>7  8</a:t>
              </a:r>
            </a:p>
          </p:txBody>
        </p:sp>
        <p:sp>
          <p:nvSpPr>
            <p:cNvPr id="8218" name="Rectangle 79"/>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sp>
          <p:nvSpPr>
            <p:cNvPr id="8219" name="Rectangle 80"/>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FF0000"/>
                  </a:solidFill>
                </a:rPr>
                <a:t> 5</a:t>
              </a:r>
              <a:r>
                <a:rPr lang="en-US" b="1"/>
                <a:t> -- </a:t>
              </a:r>
              <a:r>
                <a:rPr lang="en-US" b="1">
                  <a:solidFill>
                    <a:srgbClr val="CC6600"/>
                  </a:solidFill>
                </a:rPr>
                <a:t>11 12</a:t>
              </a:r>
            </a:p>
          </p:txBody>
        </p:sp>
        <p:sp>
          <p:nvSpPr>
            <p:cNvPr id="8220" name="Rectangle 81"/>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grpSp>
      <p:grpSp>
        <p:nvGrpSpPr>
          <p:cNvPr id="6" name="Group 82"/>
          <p:cNvGrpSpPr>
            <a:grpSpLocks/>
          </p:cNvGrpSpPr>
          <p:nvPr/>
        </p:nvGrpSpPr>
        <p:grpSpPr bwMode="auto">
          <a:xfrm>
            <a:off x="6553200" y="4648200"/>
            <a:ext cx="1752600" cy="609600"/>
            <a:chOff x="4368" y="2016"/>
            <a:chExt cx="1104" cy="384"/>
          </a:xfrm>
        </p:grpSpPr>
        <p:sp>
          <p:nvSpPr>
            <p:cNvPr id="8213" name="Rectangle 83"/>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CC6600"/>
                  </a:solidFill>
                </a:rPr>
                <a:t>9</a:t>
              </a:r>
              <a:r>
                <a:rPr lang="en-US" b="1">
                  <a:solidFill>
                    <a:srgbClr val="FF0000"/>
                  </a:solidFill>
                </a:rPr>
                <a:t>  6</a:t>
              </a:r>
              <a:r>
                <a:rPr lang="en-US" b="1">
                  <a:solidFill>
                    <a:srgbClr val="0033CC"/>
                  </a:solidFill>
                </a:rPr>
                <a:t>  3  4</a:t>
              </a:r>
            </a:p>
          </p:txBody>
        </p:sp>
        <p:sp>
          <p:nvSpPr>
            <p:cNvPr id="8214" name="Rectangle 84"/>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sp>
          <p:nvSpPr>
            <p:cNvPr id="8215" name="Rectangle 85"/>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lstStyle/>
            <a:p>
              <a:pPr algn="ctr"/>
              <a:r>
                <a:rPr lang="en-US" b="1"/>
                <a:t>-- </a:t>
              </a:r>
              <a:r>
                <a:rPr lang="en-US" b="1">
                  <a:solidFill>
                    <a:srgbClr val="CC6600"/>
                  </a:solidFill>
                </a:rPr>
                <a:t>10 </a:t>
              </a:r>
              <a:r>
                <a:rPr lang="en-US" b="1"/>
                <a:t>-- --</a:t>
              </a:r>
            </a:p>
          </p:txBody>
        </p:sp>
        <p:sp>
          <p:nvSpPr>
            <p:cNvPr id="8216" name="Rectangle 86"/>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grpSp>
      <p:grpSp>
        <p:nvGrpSpPr>
          <p:cNvPr id="4" name="Group 87"/>
          <p:cNvGrpSpPr>
            <a:grpSpLocks/>
          </p:cNvGrpSpPr>
          <p:nvPr/>
        </p:nvGrpSpPr>
        <p:grpSpPr bwMode="auto">
          <a:xfrm>
            <a:off x="6553200" y="3581400"/>
            <a:ext cx="1752600" cy="609600"/>
            <a:chOff x="4368" y="2016"/>
            <a:chExt cx="1104" cy="384"/>
          </a:xfrm>
        </p:grpSpPr>
        <p:sp>
          <p:nvSpPr>
            <p:cNvPr id="8209" name="Rectangle 88"/>
            <p:cNvSpPr>
              <a:spLocks noChangeArrowheads="1"/>
            </p:cNvSpPr>
            <p:nvPr/>
          </p:nvSpPr>
          <p:spPr bwMode="auto">
            <a:xfrm>
              <a:off x="4608" y="201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0033CC"/>
                  </a:solidFill>
                </a:rPr>
                <a:t>1  2  </a:t>
              </a:r>
              <a:r>
                <a:rPr lang="en-US" b="1">
                  <a:solidFill>
                    <a:srgbClr val="FF0000"/>
                  </a:solidFill>
                </a:rPr>
                <a:t>7  8</a:t>
              </a:r>
            </a:p>
          </p:txBody>
        </p:sp>
        <p:sp>
          <p:nvSpPr>
            <p:cNvPr id="8210" name="Rectangle 89"/>
            <p:cNvSpPr>
              <a:spLocks noChangeArrowheads="1"/>
            </p:cNvSpPr>
            <p:nvPr/>
          </p:nvSpPr>
          <p:spPr bwMode="auto">
            <a:xfrm>
              <a:off x="4368" y="201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8211" name="Rectangle 90"/>
            <p:cNvSpPr>
              <a:spLocks noChangeArrowheads="1"/>
            </p:cNvSpPr>
            <p:nvPr/>
          </p:nvSpPr>
          <p:spPr bwMode="auto">
            <a:xfrm>
              <a:off x="4608" y="2208"/>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 5</a:t>
              </a:r>
              <a:r>
                <a:rPr lang="en-US" b="1"/>
                <a:t> -- </a:t>
              </a:r>
              <a:r>
                <a:rPr lang="en-US" b="1">
                  <a:solidFill>
                    <a:srgbClr val="CC6600"/>
                  </a:solidFill>
                </a:rPr>
                <a:t>11 12</a:t>
              </a:r>
            </a:p>
          </p:txBody>
        </p:sp>
        <p:sp>
          <p:nvSpPr>
            <p:cNvPr id="8212" name="Rectangle 91"/>
            <p:cNvSpPr>
              <a:spLocks noChangeArrowheads="1"/>
            </p:cNvSpPr>
            <p:nvPr/>
          </p:nvSpPr>
          <p:spPr bwMode="auto">
            <a:xfrm>
              <a:off x="4368" y="2208"/>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grpSp>
      <p:grpSp>
        <p:nvGrpSpPr>
          <p:cNvPr id="5" name="Group 97"/>
          <p:cNvGrpSpPr>
            <a:grpSpLocks/>
          </p:cNvGrpSpPr>
          <p:nvPr/>
        </p:nvGrpSpPr>
        <p:grpSpPr bwMode="auto">
          <a:xfrm>
            <a:off x="6553200" y="5257800"/>
            <a:ext cx="1752600" cy="609600"/>
            <a:chOff x="4368" y="2016"/>
            <a:chExt cx="1104" cy="384"/>
          </a:xfrm>
        </p:grpSpPr>
        <p:sp>
          <p:nvSpPr>
            <p:cNvPr id="8205" name="Rectangle 98"/>
            <p:cNvSpPr>
              <a:spLocks noChangeArrowheads="1"/>
            </p:cNvSpPr>
            <p:nvPr/>
          </p:nvSpPr>
          <p:spPr bwMode="auto">
            <a:xfrm>
              <a:off x="4608" y="201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CC6600"/>
                  </a:solidFill>
                </a:rPr>
                <a:t>9</a:t>
              </a:r>
              <a:r>
                <a:rPr lang="en-US" b="1">
                  <a:solidFill>
                    <a:srgbClr val="FF0000"/>
                  </a:solidFill>
                </a:rPr>
                <a:t>  6</a:t>
              </a:r>
              <a:r>
                <a:rPr lang="en-US" b="1">
                  <a:solidFill>
                    <a:srgbClr val="0033CC"/>
                  </a:solidFill>
                </a:rPr>
                <a:t>  3  4</a:t>
              </a:r>
            </a:p>
          </p:txBody>
        </p:sp>
        <p:sp>
          <p:nvSpPr>
            <p:cNvPr id="8206" name="Rectangle 99"/>
            <p:cNvSpPr>
              <a:spLocks noChangeArrowheads="1"/>
            </p:cNvSpPr>
            <p:nvPr/>
          </p:nvSpPr>
          <p:spPr bwMode="auto">
            <a:xfrm>
              <a:off x="4368" y="201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8207" name="Rectangle 100"/>
            <p:cNvSpPr>
              <a:spLocks noChangeArrowheads="1"/>
            </p:cNvSpPr>
            <p:nvPr/>
          </p:nvSpPr>
          <p:spPr bwMode="auto">
            <a:xfrm>
              <a:off x="4608" y="2208"/>
              <a:ext cx="864" cy="192"/>
            </a:xfrm>
            <a:prstGeom prst="rect">
              <a:avLst/>
            </a:prstGeom>
            <a:solidFill>
              <a:srgbClr val="FFCCCC"/>
            </a:solidFill>
            <a:ln w="9525">
              <a:solidFill>
                <a:schemeClr val="tx1"/>
              </a:solidFill>
              <a:miter lim="800000"/>
              <a:headEnd/>
              <a:tailEnd/>
            </a:ln>
          </p:spPr>
          <p:txBody>
            <a:bodyPr wrap="none" anchor="ctr"/>
            <a:lstStyle/>
            <a:p>
              <a:pPr algn="ctr"/>
              <a:r>
                <a:rPr lang="en-US" b="1"/>
                <a:t>-- </a:t>
              </a:r>
              <a:r>
                <a:rPr lang="en-US" b="1">
                  <a:solidFill>
                    <a:srgbClr val="CC6600"/>
                  </a:solidFill>
                </a:rPr>
                <a:t>10 </a:t>
              </a:r>
              <a:r>
                <a:rPr lang="en-US" b="1"/>
                <a:t>-- --</a:t>
              </a:r>
            </a:p>
          </p:txBody>
        </p:sp>
        <p:sp>
          <p:nvSpPr>
            <p:cNvPr id="8208" name="Rectangle 101"/>
            <p:cNvSpPr>
              <a:spLocks noChangeArrowheads="1"/>
            </p:cNvSpPr>
            <p:nvPr/>
          </p:nvSpPr>
          <p:spPr bwMode="auto">
            <a:xfrm>
              <a:off x="4368" y="2208"/>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grpSp>
      <p:sp>
        <p:nvSpPr>
          <p:cNvPr id="8222" name="Text Box 4"/>
          <p:cNvSpPr txBox="1">
            <a:spLocks noChangeArrowheads="1"/>
          </p:cNvSpPr>
          <p:nvPr/>
        </p:nvSpPr>
        <p:spPr bwMode="auto">
          <a:xfrm>
            <a:off x="6019800" y="990600"/>
            <a:ext cx="2971800" cy="1687513"/>
          </a:xfrm>
          <a:prstGeom prst="rect">
            <a:avLst/>
          </a:prstGeom>
          <a:noFill/>
          <a:ln w="9525">
            <a:noFill/>
            <a:miter lim="800000"/>
            <a:headEnd/>
            <a:tailEnd/>
          </a:ln>
        </p:spPr>
        <p:txBody>
          <a:bodyPr>
            <a:spAutoFit/>
          </a:bodyPr>
          <a:lstStyle/>
          <a:p>
            <a:pPr>
              <a:spcBef>
                <a:spcPct val="20000"/>
              </a:spcBef>
            </a:pPr>
            <a:r>
              <a:rPr lang="en-US" b="1">
                <a:latin typeface="Courier New" pitchFamily="49" charset="0"/>
              </a:rPr>
              <a:t>B: if (K &gt; 10) </a:t>
            </a:r>
          </a:p>
          <a:p>
            <a:pPr>
              <a:spcBef>
                <a:spcPct val="20000"/>
              </a:spcBef>
            </a:pPr>
            <a:r>
              <a:rPr lang="en-US" b="1">
                <a:latin typeface="Courier New" pitchFamily="49" charset="0"/>
              </a:rPr>
              <a:t>C:    K = 10;</a:t>
            </a:r>
          </a:p>
          <a:p>
            <a:pPr>
              <a:spcBef>
                <a:spcPct val="20000"/>
              </a:spcBef>
            </a:pPr>
            <a:r>
              <a:rPr lang="en-US" b="1">
                <a:latin typeface="Courier New" pitchFamily="49" charset="0"/>
              </a:rPr>
              <a:t>   else</a:t>
            </a:r>
          </a:p>
          <a:p>
            <a:pPr>
              <a:spcBef>
                <a:spcPct val="20000"/>
              </a:spcBef>
            </a:pPr>
            <a:r>
              <a:rPr lang="en-US" b="1">
                <a:latin typeface="Courier New" pitchFamily="49" charset="0"/>
              </a:rPr>
              <a:t>D:    K = 0;</a:t>
            </a:r>
          </a:p>
          <a:p>
            <a:pPr>
              <a:spcBef>
                <a:spcPct val="20000"/>
              </a:spcBef>
            </a:pPr>
            <a:r>
              <a:rPr lang="en-US" b="1">
                <a:latin typeface="Courier New" pitchFamily="49" charset="0"/>
              </a:rPr>
              <a:t>E: B = C[tid.x] + K;</a:t>
            </a:r>
          </a:p>
        </p:txBody>
      </p:sp>
      <p:sp>
        <p:nvSpPr>
          <p:cNvPr id="8245" name="Line 53"/>
          <p:cNvSpPr>
            <a:spLocks noChangeShapeType="1"/>
          </p:cNvSpPr>
          <p:nvPr/>
        </p:nvSpPr>
        <p:spPr bwMode="auto">
          <a:xfrm>
            <a:off x="7467600" y="4267200"/>
            <a:ext cx="0" cy="381000"/>
          </a:xfrm>
          <a:prstGeom prst="line">
            <a:avLst/>
          </a:prstGeom>
          <a:noFill/>
          <a:ln w="76200" cap="rnd">
            <a:solidFill>
              <a:schemeClr val="tx1"/>
            </a:solidFill>
            <a:prstDash val="sysDot"/>
            <a:round/>
            <a:headEnd/>
            <a:tailEnd/>
          </a:ln>
          <a:effectLst/>
        </p:spPr>
        <p:txBody>
          <a:bodyPr/>
          <a:lstStyle/>
          <a:p>
            <a:endParaRPr lang="en-CA"/>
          </a:p>
        </p:txBody>
      </p:sp>
      <p:sp>
        <p:nvSpPr>
          <p:cNvPr id="8246" name="Text Box 54"/>
          <p:cNvSpPr txBox="1">
            <a:spLocks noChangeArrowheads="1"/>
          </p:cNvSpPr>
          <p:nvPr/>
        </p:nvSpPr>
        <p:spPr bwMode="auto">
          <a:xfrm>
            <a:off x="6019800" y="4267200"/>
            <a:ext cx="1504950" cy="366713"/>
          </a:xfrm>
          <a:prstGeom prst="rect">
            <a:avLst/>
          </a:prstGeom>
          <a:noFill/>
          <a:ln w="9525">
            <a:noFill/>
            <a:miter lim="800000"/>
            <a:headEnd/>
            <a:tailEnd/>
          </a:ln>
          <a:effectLst/>
        </p:spPr>
        <p:txBody>
          <a:bodyPr wrap="none">
            <a:spAutoFit/>
          </a:bodyPr>
          <a:lstStyle/>
          <a:p>
            <a:r>
              <a:rPr lang="en-US"/>
              <a:t>1000s cycles</a:t>
            </a:r>
          </a:p>
        </p:txBody>
      </p:sp>
    </p:spTree>
    <p:extLst>
      <p:ext uri="{BB962C8B-B14F-4D97-AF65-F5344CB8AC3E}">
        <p14:creationId xmlns:p14="http://schemas.microsoft.com/office/powerpoint/2010/main" val="140484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8">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2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19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0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2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23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2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2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198">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8" grpId="0" build="p"/>
      <p:bldP spid="8199" grpId="0" animBg="1"/>
      <p:bldP spid="8200" grpId="0"/>
      <p:bldP spid="8222" grpId="0"/>
      <p:bldP spid="8245" grpId="0" animBg="1"/>
      <p:bldP spid="824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2"/>
          <p:cNvSpPr>
            <a:spLocks noGrp="1" noChangeArrowheads="1"/>
          </p:cNvSpPr>
          <p:nvPr>
            <p:ph type="title"/>
          </p:nvPr>
        </p:nvSpPr>
        <p:spPr>
          <a:xfrm>
            <a:off x="466846" y="144460"/>
            <a:ext cx="8229600" cy="1427164"/>
          </a:xfrm>
        </p:spPr>
        <p:txBody>
          <a:bodyPr>
            <a:normAutofit/>
          </a:bodyPr>
          <a:lstStyle/>
          <a:p>
            <a:pPr eaLnBrk="1" hangingPunct="1"/>
            <a:r>
              <a:rPr lang="en-US" sz="3800" dirty="0" smtClean="0"/>
              <a:t>DWF Pathologies: </a:t>
            </a:r>
            <a:br>
              <a:rPr lang="en-US" sz="3800" dirty="0" smtClean="0"/>
            </a:br>
            <a:r>
              <a:rPr lang="en-US" sz="3800" dirty="0" smtClean="0"/>
              <a:t>Extra </a:t>
            </a:r>
            <a:r>
              <a:rPr lang="en-US" sz="3800" dirty="0" err="1" smtClean="0"/>
              <a:t>Uncoalesced</a:t>
            </a:r>
            <a:r>
              <a:rPr lang="en-US" sz="3800" dirty="0" smtClean="0"/>
              <a:t> Accesses</a:t>
            </a:r>
          </a:p>
        </p:txBody>
      </p:sp>
      <p:sp>
        <p:nvSpPr>
          <p:cNvPr id="9222" name="Rectangle 3"/>
          <p:cNvSpPr>
            <a:spLocks noGrp="1" noChangeArrowheads="1"/>
          </p:cNvSpPr>
          <p:nvPr>
            <p:ph idx="1"/>
          </p:nvPr>
        </p:nvSpPr>
        <p:spPr>
          <a:xfrm>
            <a:off x="457200" y="1489075"/>
            <a:ext cx="8229600" cy="4606925"/>
          </a:xfrm>
        </p:spPr>
        <p:txBody>
          <a:bodyPr/>
          <a:lstStyle/>
          <a:p>
            <a:pPr eaLnBrk="1" hangingPunct="1"/>
            <a:r>
              <a:rPr lang="en-US" dirty="0" smtClean="0"/>
              <a:t>Coalesced Memory Access = Memory SIMD </a:t>
            </a:r>
          </a:p>
          <a:p>
            <a:pPr lvl="1" eaLnBrk="1" hangingPunct="1"/>
            <a:r>
              <a:rPr lang="en-US" dirty="0" smtClean="0"/>
              <a:t>1</a:t>
            </a:r>
            <a:r>
              <a:rPr lang="en-US" baseline="30000" dirty="0" smtClean="0"/>
              <a:t>st</a:t>
            </a:r>
            <a:r>
              <a:rPr lang="en-US" dirty="0" smtClean="0"/>
              <a:t> Order CUDA Programmer Optimization </a:t>
            </a:r>
          </a:p>
          <a:p>
            <a:pPr eaLnBrk="1" hangingPunct="1"/>
            <a:r>
              <a:rPr lang="en-US" dirty="0" smtClean="0"/>
              <a:t>Not preserved by DWF</a:t>
            </a:r>
          </a:p>
        </p:txBody>
      </p:sp>
      <p:sp>
        <p:nvSpPr>
          <p:cNvPr id="78" name="Rectangle 4"/>
          <p:cNvSpPr>
            <a:spLocks noGrp="1" noChangeArrowheads="1"/>
          </p:cNvSpPr>
          <p:nvPr>
            <p:ph type="dt" sz="half" idx="10"/>
          </p:nvPr>
        </p:nvSpPr>
        <p:spPr>
          <a:ln/>
        </p:spPr>
        <p:txBody>
          <a:bodyPr/>
          <a:lstStyle/>
          <a:p>
            <a:r>
              <a:rPr lang="en-US"/>
              <a:t>Wilson Fung, Tor Aamodt</a:t>
            </a:r>
            <a:endParaRPr lang="en-US" altLang="en-US"/>
          </a:p>
        </p:txBody>
      </p:sp>
      <p:sp>
        <p:nvSpPr>
          <p:cNvPr id="79"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80"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1A4D6724-B56E-456E-AEAE-66B5D56799F7}" type="slidenum">
              <a:rPr lang="en-US" altLang="en-US"/>
              <a:pPr>
                <a:defRPr/>
              </a:pPr>
              <a:t>56</a:t>
            </a:fld>
            <a:endParaRPr lang="en-US" altLang="en-US"/>
          </a:p>
        </p:txBody>
      </p:sp>
      <p:sp>
        <p:nvSpPr>
          <p:cNvPr id="9223" name="Rectangle 4"/>
          <p:cNvSpPr>
            <a:spLocks noChangeArrowheads="1"/>
          </p:cNvSpPr>
          <p:nvPr/>
        </p:nvSpPr>
        <p:spPr bwMode="auto">
          <a:xfrm>
            <a:off x="381000" y="3352800"/>
            <a:ext cx="2914650" cy="366713"/>
          </a:xfrm>
          <a:prstGeom prst="rect">
            <a:avLst/>
          </a:prstGeom>
          <a:noFill/>
          <a:ln w="9525">
            <a:noFill/>
            <a:miter lim="800000"/>
            <a:headEnd/>
            <a:tailEnd/>
          </a:ln>
        </p:spPr>
        <p:txBody>
          <a:bodyPr wrap="none">
            <a:spAutoFit/>
          </a:bodyPr>
          <a:lstStyle/>
          <a:p>
            <a:r>
              <a:rPr lang="en-US" b="1">
                <a:latin typeface="Courier New" pitchFamily="49" charset="0"/>
              </a:rPr>
              <a:t>E: B = C[tid.x] + K;</a:t>
            </a:r>
          </a:p>
        </p:txBody>
      </p:sp>
      <p:sp>
        <p:nvSpPr>
          <p:cNvPr id="9224" name="Rectangle 5"/>
          <p:cNvSpPr>
            <a:spLocks noChangeArrowheads="1"/>
          </p:cNvSpPr>
          <p:nvPr/>
        </p:nvSpPr>
        <p:spPr bwMode="auto">
          <a:xfrm>
            <a:off x="2667000" y="3810000"/>
            <a:ext cx="1371600" cy="304800"/>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1  2  3  4</a:t>
            </a:r>
          </a:p>
        </p:txBody>
      </p:sp>
      <p:sp>
        <p:nvSpPr>
          <p:cNvPr id="9225" name="Rectangle 14"/>
          <p:cNvSpPr>
            <a:spLocks noChangeArrowheads="1"/>
          </p:cNvSpPr>
          <p:nvPr/>
        </p:nvSpPr>
        <p:spPr bwMode="auto">
          <a:xfrm>
            <a:off x="2286000" y="3810000"/>
            <a:ext cx="381000" cy="304800"/>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26" name="Rectangle 15"/>
          <p:cNvSpPr>
            <a:spLocks noChangeArrowheads="1"/>
          </p:cNvSpPr>
          <p:nvPr/>
        </p:nvSpPr>
        <p:spPr bwMode="auto">
          <a:xfrm>
            <a:off x="2667000" y="4114800"/>
            <a:ext cx="1371600" cy="304800"/>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9227" name="Rectangle 24"/>
          <p:cNvSpPr>
            <a:spLocks noChangeArrowheads="1"/>
          </p:cNvSpPr>
          <p:nvPr/>
        </p:nvSpPr>
        <p:spPr bwMode="auto">
          <a:xfrm>
            <a:off x="2286000" y="4114800"/>
            <a:ext cx="381000" cy="304800"/>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28" name="Rectangle 25"/>
          <p:cNvSpPr>
            <a:spLocks noChangeArrowheads="1"/>
          </p:cNvSpPr>
          <p:nvPr/>
        </p:nvSpPr>
        <p:spPr bwMode="auto">
          <a:xfrm>
            <a:off x="2667000" y="4419600"/>
            <a:ext cx="1371600" cy="30480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9 10 11 12</a:t>
            </a:r>
          </a:p>
        </p:txBody>
      </p:sp>
      <p:sp>
        <p:nvSpPr>
          <p:cNvPr id="9229" name="Rectangle 34"/>
          <p:cNvSpPr>
            <a:spLocks noChangeArrowheads="1"/>
          </p:cNvSpPr>
          <p:nvPr/>
        </p:nvSpPr>
        <p:spPr bwMode="auto">
          <a:xfrm>
            <a:off x="2286000" y="4419600"/>
            <a:ext cx="381000" cy="304800"/>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30" name="AutoShape 35"/>
          <p:cNvSpPr>
            <a:spLocks noChangeArrowheads="1"/>
          </p:cNvSpPr>
          <p:nvPr/>
        </p:nvSpPr>
        <p:spPr bwMode="auto">
          <a:xfrm>
            <a:off x="5638800" y="3795713"/>
            <a:ext cx="1295400" cy="1219200"/>
          </a:xfrm>
          <a:prstGeom prst="flowChartDocument">
            <a:avLst/>
          </a:prstGeom>
          <a:solidFill>
            <a:schemeClr val="bg1"/>
          </a:solidFill>
          <a:ln w="9525">
            <a:solidFill>
              <a:schemeClr val="tx1"/>
            </a:solidFill>
            <a:miter lim="800000"/>
            <a:headEnd/>
            <a:tailEnd/>
          </a:ln>
        </p:spPr>
        <p:txBody>
          <a:bodyPr wrap="none" anchor="ctr"/>
          <a:lstStyle/>
          <a:p>
            <a:endParaRPr lang="en-CA"/>
          </a:p>
        </p:txBody>
      </p:sp>
      <p:sp>
        <p:nvSpPr>
          <p:cNvPr id="9231" name="Text Box 36"/>
          <p:cNvSpPr txBox="1">
            <a:spLocks noChangeArrowheads="1"/>
          </p:cNvSpPr>
          <p:nvPr/>
        </p:nvSpPr>
        <p:spPr bwMode="auto">
          <a:xfrm>
            <a:off x="5791200" y="3414713"/>
            <a:ext cx="1009650" cy="366712"/>
          </a:xfrm>
          <a:prstGeom prst="rect">
            <a:avLst/>
          </a:prstGeom>
          <a:noFill/>
          <a:ln w="9525">
            <a:noFill/>
            <a:miter lim="800000"/>
            <a:headEnd/>
            <a:tailEnd/>
          </a:ln>
        </p:spPr>
        <p:txBody>
          <a:bodyPr wrap="none">
            <a:spAutoFit/>
          </a:bodyPr>
          <a:lstStyle/>
          <a:p>
            <a:r>
              <a:rPr lang="en-US"/>
              <a:t>Memory</a:t>
            </a:r>
          </a:p>
        </p:txBody>
      </p:sp>
      <p:sp>
        <p:nvSpPr>
          <p:cNvPr id="9232" name="Text Box 37"/>
          <p:cNvSpPr txBox="1">
            <a:spLocks noChangeArrowheads="1"/>
          </p:cNvSpPr>
          <p:nvPr/>
        </p:nvSpPr>
        <p:spPr bwMode="auto">
          <a:xfrm>
            <a:off x="4800600" y="3776663"/>
            <a:ext cx="866775" cy="366712"/>
          </a:xfrm>
          <a:prstGeom prst="rect">
            <a:avLst/>
          </a:prstGeom>
          <a:noFill/>
          <a:ln w="9525">
            <a:noFill/>
            <a:miter lim="800000"/>
            <a:headEnd/>
            <a:tailEnd/>
          </a:ln>
        </p:spPr>
        <p:txBody>
          <a:bodyPr wrap="none">
            <a:spAutoFit/>
          </a:bodyPr>
          <a:lstStyle/>
          <a:p>
            <a:r>
              <a:rPr lang="en-US" b="1">
                <a:latin typeface="Courier New" pitchFamily="49" charset="0"/>
              </a:rPr>
              <a:t>0x100</a:t>
            </a:r>
          </a:p>
        </p:txBody>
      </p:sp>
      <p:sp>
        <p:nvSpPr>
          <p:cNvPr id="9233" name="Text Box 38"/>
          <p:cNvSpPr txBox="1">
            <a:spLocks noChangeArrowheads="1"/>
          </p:cNvSpPr>
          <p:nvPr/>
        </p:nvSpPr>
        <p:spPr bwMode="auto">
          <a:xfrm>
            <a:off x="4800600" y="4100513"/>
            <a:ext cx="866775" cy="366712"/>
          </a:xfrm>
          <a:prstGeom prst="rect">
            <a:avLst/>
          </a:prstGeom>
          <a:noFill/>
          <a:ln w="9525">
            <a:noFill/>
            <a:miter lim="800000"/>
            <a:headEnd/>
            <a:tailEnd/>
          </a:ln>
        </p:spPr>
        <p:txBody>
          <a:bodyPr wrap="none">
            <a:spAutoFit/>
          </a:bodyPr>
          <a:lstStyle/>
          <a:p>
            <a:r>
              <a:rPr lang="en-US" b="1">
                <a:latin typeface="Courier New" pitchFamily="49" charset="0"/>
              </a:rPr>
              <a:t>0x140</a:t>
            </a:r>
          </a:p>
        </p:txBody>
      </p:sp>
      <p:sp>
        <p:nvSpPr>
          <p:cNvPr id="9234" name="Text Box 39"/>
          <p:cNvSpPr txBox="1">
            <a:spLocks noChangeArrowheads="1"/>
          </p:cNvSpPr>
          <p:nvPr/>
        </p:nvSpPr>
        <p:spPr bwMode="auto">
          <a:xfrm>
            <a:off x="4800600" y="4419600"/>
            <a:ext cx="866775" cy="366713"/>
          </a:xfrm>
          <a:prstGeom prst="rect">
            <a:avLst/>
          </a:prstGeom>
          <a:noFill/>
          <a:ln w="9525">
            <a:noFill/>
            <a:miter lim="800000"/>
            <a:headEnd/>
            <a:tailEnd/>
          </a:ln>
        </p:spPr>
        <p:txBody>
          <a:bodyPr wrap="none">
            <a:spAutoFit/>
          </a:bodyPr>
          <a:lstStyle/>
          <a:p>
            <a:r>
              <a:rPr lang="en-US" b="1">
                <a:latin typeface="Courier New" pitchFamily="49" charset="0"/>
              </a:rPr>
              <a:t>0x180</a:t>
            </a:r>
          </a:p>
        </p:txBody>
      </p:sp>
      <p:sp>
        <p:nvSpPr>
          <p:cNvPr id="9235" name="Line 40"/>
          <p:cNvSpPr>
            <a:spLocks noChangeShapeType="1"/>
          </p:cNvSpPr>
          <p:nvPr/>
        </p:nvSpPr>
        <p:spPr bwMode="auto">
          <a:xfrm>
            <a:off x="5638800" y="4405313"/>
            <a:ext cx="1295400" cy="0"/>
          </a:xfrm>
          <a:prstGeom prst="line">
            <a:avLst/>
          </a:prstGeom>
          <a:noFill/>
          <a:ln w="9525">
            <a:solidFill>
              <a:schemeClr val="tx1"/>
            </a:solidFill>
            <a:prstDash val="dash"/>
            <a:round/>
            <a:headEnd/>
            <a:tailEnd/>
          </a:ln>
        </p:spPr>
        <p:txBody>
          <a:bodyPr/>
          <a:lstStyle/>
          <a:p>
            <a:endParaRPr lang="en-CA"/>
          </a:p>
        </p:txBody>
      </p:sp>
      <p:sp>
        <p:nvSpPr>
          <p:cNvPr id="9236" name="Line 41"/>
          <p:cNvSpPr>
            <a:spLocks noChangeShapeType="1"/>
          </p:cNvSpPr>
          <p:nvPr/>
        </p:nvSpPr>
        <p:spPr bwMode="auto">
          <a:xfrm>
            <a:off x="5638800" y="4100513"/>
            <a:ext cx="1295400" cy="0"/>
          </a:xfrm>
          <a:prstGeom prst="line">
            <a:avLst/>
          </a:prstGeom>
          <a:noFill/>
          <a:ln w="9525">
            <a:solidFill>
              <a:schemeClr val="tx1"/>
            </a:solidFill>
            <a:prstDash val="dash"/>
            <a:round/>
            <a:headEnd/>
            <a:tailEnd/>
          </a:ln>
        </p:spPr>
        <p:txBody>
          <a:bodyPr/>
          <a:lstStyle/>
          <a:p>
            <a:endParaRPr lang="en-CA"/>
          </a:p>
        </p:txBody>
      </p:sp>
      <p:sp>
        <p:nvSpPr>
          <p:cNvPr id="9237" name="Line 42"/>
          <p:cNvSpPr>
            <a:spLocks noChangeShapeType="1"/>
          </p:cNvSpPr>
          <p:nvPr/>
        </p:nvSpPr>
        <p:spPr bwMode="auto">
          <a:xfrm>
            <a:off x="5638800" y="4710113"/>
            <a:ext cx="1295400" cy="0"/>
          </a:xfrm>
          <a:prstGeom prst="line">
            <a:avLst/>
          </a:prstGeom>
          <a:noFill/>
          <a:ln w="9525">
            <a:solidFill>
              <a:schemeClr val="tx1"/>
            </a:solidFill>
            <a:prstDash val="dash"/>
            <a:round/>
            <a:headEnd/>
            <a:tailEnd/>
          </a:ln>
        </p:spPr>
        <p:txBody>
          <a:bodyPr/>
          <a:lstStyle/>
          <a:p>
            <a:endParaRPr lang="en-CA"/>
          </a:p>
        </p:txBody>
      </p:sp>
      <p:sp>
        <p:nvSpPr>
          <p:cNvPr id="9241" name="Rectangle 46"/>
          <p:cNvSpPr>
            <a:spLocks noChangeArrowheads="1"/>
          </p:cNvSpPr>
          <p:nvPr/>
        </p:nvSpPr>
        <p:spPr bwMode="auto">
          <a:xfrm>
            <a:off x="2667000" y="5410200"/>
            <a:ext cx="1371600" cy="304800"/>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0033CC"/>
                </a:solidFill>
              </a:rPr>
              <a:t>1  2</a:t>
            </a:r>
            <a:r>
              <a:rPr lang="en-US" b="1"/>
              <a:t>  </a:t>
            </a:r>
            <a:r>
              <a:rPr lang="en-US" b="1">
                <a:solidFill>
                  <a:srgbClr val="FF0000"/>
                </a:solidFill>
              </a:rPr>
              <a:t>7</a:t>
            </a:r>
            <a:r>
              <a:rPr lang="en-US" b="1"/>
              <a:t> </a:t>
            </a:r>
            <a:r>
              <a:rPr lang="en-US" b="1">
                <a:solidFill>
                  <a:srgbClr val="CC6600"/>
                </a:solidFill>
              </a:rPr>
              <a:t>12</a:t>
            </a:r>
          </a:p>
        </p:txBody>
      </p:sp>
      <p:sp>
        <p:nvSpPr>
          <p:cNvPr id="9242" name="Rectangle 55"/>
          <p:cNvSpPr>
            <a:spLocks noChangeArrowheads="1"/>
          </p:cNvSpPr>
          <p:nvPr/>
        </p:nvSpPr>
        <p:spPr bwMode="auto">
          <a:xfrm>
            <a:off x="2286000" y="5410200"/>
            <a:ext cx="381000" cy="304800"/>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43" name="Rectangle 56"/>
          <p:cNvSpPr>
            <a:spLocks noChangeArrowheads="1"/>
          </p:cNvSpPr>
          <p:nvPr/>
        </p:nvSpPr>
        <p:spPr bwMode="auto">
          <a:xfrm>
            <a:off x="2667000" y="5715000"/>
            <a:ext cx="1371600" cy="304800"/>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CC6600"/>
                </a:solidFill>
              </a:rPr>
              <a:t>9</a:t>
            </a:r>
            <a:r>
              <a:rPr lang="en-US" b="1"/>
              <a:t>  </a:t>
            </a:r>
            <a:r>
              <a:rPr lang="en-US" b="1">
                <a:solidFill>
                  <a:srgbClr val="FF0000"/>
                </a:solidFill>
              </a:rPr>
              <a:t>6</a:t>
            </a:r>
            <a:r>
              <a:rPr lang="en-US" b="1"/>
              <a:t>  </a:t>
            </a:r>
            <a:r>
              <a:rPr lang="en-US" b="1">
                <a:solidFill>
                  <a:srgbClr val="0033CC"/>
                </a:solidFill>
              </a:rPr>
              <a:t>3</a:t>
            </a:r>
            <a:r>
              <a:rPr lang="en-US" b="1"/>
              <a:t>  </a:t>
            </a:r>
            <a:r>
              <a:rPr lang="en-US" b="1">
                <a:solidFill>
                  <a:srgbClr val="FF0000"/>
                </a:solidFill>
              </a:rPr>
              <a:t>8</a:t>
            </a:r>
          </a:p>
        </p:txBody>
      </p:sp>
      <p:sp>
        <p:nvSpPr>
          <p:cNvPr id="9244" name="Rectangle 65"/>
          <p:cNvSpPr>
            <a:spLocks noChangeArrowheads="1"/>
          </p:cNvSpPr>
          <p:nvPr/>
        </p:nvSpPr>
        <p:spPr bwMode="auto">
          <a:xfrm>
            <a:off x="2286000" y="5715000"/>
            <a:ext cx="381000" cy="304800"/>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45" name="Rectangle 66"/>
          <p:cNvSpPr>
            <a:spLocks noChangeArrowheads="1"/>
          </p:cNvSpPr>
          <p:nvPr/>
        </p:nvSpPr>
        <p:spPr bwMode="auto">
          <a:xfrm>
            <a:off x="2667000" y="6019800"/>
            <a:ext cx="1371600" cy="304800"/>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FF0000"/>
                </a:solidFill>
              </a:rPr>
              <a:t>5</a:t>
            </a:r>
            <a:r>
              <a:rPr lang="en-US" b="1">
                <a:solidFill>
                  <a:srgbClr val="CC6600"/>
                </a:solidFill>
              </a:rPr>
              <a:t> 10</a:t>
            </a:r>
            <a:r>
              <a:rPr lang="en-US" b="1"/>
              <a:t> </a:t>
            </a:r>
            <a:r>
              <a:rPr lang="en-US" b="1">
                <a:solidFill>
                  <a:srgbClr val="CC6600"/>
                </a:solidFill>
              </a:rPr>
              <a:t>11</a:t>
            </a:r>
            <a:r>
              <a:rPr lang="en-US" b="1"/>
              <a:t> </a:t>
            </a:r>
            <a:r>
              <a:rPr lang="en-US" b="1">
                <a:solidFill>
                  <a:srgbClr val="0033CC"/>
                </a:solidFill>
              </a:rPr>
              <a:t>4</a:t>
            </a:r>
          </a:p>
        </p:txBody>
      </p:sp>
      <p:sp>
        <p:nvSpPr>
          <p:cNvPr id="9246" name="Rectangle 75"/>
          <p:cNvSpPr>
            <a:spLocks noChangeArrowheads="1"/>
          </p:cNvSpPr>
          <p:nvPr/>
        </p:nvSpPr>
        <p:spPr bwMode="auto">
          <a:xfrm>
            <a:off x="2286000" y="6019800"/>
            <a:ext cx="381000" cy="304800"/>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9247" name="AutoShape 76"/>
          <p:cNvSpPr>
            <a:spLocks noChangeArrowheads="1"/>
          </p:cNvSpPr>
          <p:nvPr/>
        </p:nvSpPr>
        <p:spPr bwMode="auto">
          <a:xfrm>
            <a:off x="5638800" y="5395913"/>
            <a:ext cx="1295400" cy="1219200"/>
          </a:xfrm>
          <a:prstGeom prst="flowChartDocument">
            <a:avLst/>
          </a:prstGeom>
          <a:solidFill>
            <a:schemeClr val="bg1"/>
          </a:solidFill>
          <a:ln w="9525">
            <a:solidFill>
              <a:schemeClr val="tx1"/>
            </a:solidFill>
            <a:miter lim="800000"/>
            <a:headEnd/>
            <a:tailEnd/>
          </a:ln>
        </p:spPr>
        <p:txBody>
          <a:bodyPr wrap="none" anchor="ctr"/>
          <a:lstStyle/>
          <a:p>
            <a:endParaRPr lang="en-CA"/>
          </a:p>
        </p:txBody>
      </p:sp>
      <p:sp>
        <p:nvSpPr>
          <p:cNvPr id="9248" name="Text Box 77"/>
          <p:cNvSpPr txBox="1">
            <a:spLocks noChangeArrowheads="1"/>
          </p:cNvSpPr>
          <p:nvPr/>
        </p:nvSpPr>
        <p:spPr bwMode="auto">
          <a:xfrm>
            <a:off x="5791200" y="5014913"/>
            <a:ext cx="1009650" cy="366712"/>
          </a:xfrm>
          <a:prstGeom prst="rect">
            <a:avLst/>
          </a:prstGeom>
          <a:noFill/>
          <a:ln w="9525">
            <a:noFill/>
            <a:miter lim="800000"/>
            <a:headEnd/>
            <a:tailEnd/>
          </a:ln>
        </p:spPr>
        <p:txBody>
          <a:bodyPr wrap="none">
            <a:spAutoFit/>
          </a:bodyPr>
          <a:lstStyle/>
          <a:p>
            <a:r>
              <a:rPr lang="en-US"/>
              <a:t>Memory</a:t>
            </a:r>
          </a:p>
        </p:txBody>
      </p:sp>
      <p:sp>
        <p:nvSpPr>
          <p:cNvPr id="9249" name="Text Box 78"/>
          <p:cNvSpPr txBox="1">
            <a:spLocks noChangeArrowheads="1"/>
          </p:cNvSpPr>
          <p:nvPr/>
        </p:nvSpPr>
        <p:spPr bwMode="auto">
          <a:xfrm>
            <a:off x="4800600" y="5376863"/>
            <a:ext cx="866775" cy="366712"/>
          </a:xfrm>
          <a:prstGeom prst="rect">
            <a:avLst/>
          </a:prstGeom>
          <a:noFill/>
          <a:ln w="9525">
            <a:noFill/>
            <a:miter lim="800000"/>
            <a:headEnd/>
            <a:tailEnd/>
          </a:ln>
        </p:spPr>
        <p:txBody>
          <a:bodyPr wrap="none">
            <a:spAutoFit/>
          </a:bodyPr>
          <a:lstStyle/>
          <a:p>
            <a:r>
              <a:rPr lang="en-US" b="1">
                <a:latin typeface="Courier New" pitchFamily="49" charset="0"/>
              </a:rPr>
              <a:t>0x100</a:t>
            </a:r>
          </a:p>
        </p:txBody>
      </p:sp>
      <p:sp>
        <p:nvSpPr>
          <p:cNvPr id="9250" name="Text Box 79"/>
          <p:cNvSpPr txBox="1">
            <a:spLocks noChangeArrowheads="1"/>
          </p:cNvSpPr>
          <p:nvPr/>
        </p:nvSpPr>
        <p:spPr bwMode="auto">
          <a:xfrm>
            <a:off x="4800600" y="5700713"/>
            <a:ext cx="866775" cy="366712"/>
          </a:xfrm>
          <a:prstGeom prst="rect">
            <a:avLst/>
          </a:prstGeom>
          <a:noFill/>
          <a:ln w="9525">
            <a:noFill/>
            <a:miter lim="800000"/>
            <a:headEnd/>
            <a:tailEnd/>
          </a:ln>
        </p:spPr>
        <p:txBody>
          <a:bodyPr wrap="none">
            <a:spAutoFit/>
          </a:bodyPr>
          <a:lstStyle/>
          <a:p>
            <a:r>
              <a:rPr lang="en-US" b="1">
                <a:latin typeface="Courier New" pitchFamily="49" charset="0"/>
              </a:rPr>
              <a:t>0x140</a:t>
            </a:r>
          </a:p>
        </p:txBody>
      </p:sp>
      <p:sp>
        <p:nvSpPr>
          <p:cNvPr id="9251" name="Text Box 80"/>
          <p:cNvSpPr txBox="1">
            <a:spLocks noChangeArrowheads="1"/>
          </p:cNvSpPr>
          <p:nvPr/>
        </p:nvSpPr>
        <p:spPr bwMode="auto">
          <a:xfrm>
            <a:off x="4800600" y="6019800"/>
            <a:ext cx="866775" cy="366713"/>
          </a:xfrm>
          <a:prstGeom prst="rect">
            <a:avLst/>
          </a:prstGeom>
          <a:noFill/>
          <a:ln w="9525">
            <a:noFill/>
            <a:miter lim="800000"/>
            <a:headEnd/>
            <a:tailEnd/>
          </a:ln>
        </p:spPr>
        <p:txBody>
          <a:bodyPr wrap="none">
            <a:spAutoFit/>
          </a:bodyPr>
          <a:lstStyle/>
          <a:p>
            <a:r>
              <a:rPr lang="en-US" b="1">
                <a:latin typeface="Courier New" pitchFamily="49" charset="0"/>
              </a:rPr>
              <a:t>0x180</a:t>
            </a:r>
          </a:p>
        </p:txBody>
      </p:sp>
      <p:sp>
        <p:nvSpPr>
          <p:cNvPr id="9252" name="Line 81"/>
          <p:cNvSpPr>
            <a:spLocks noChangeShapeType="1"/>
          </p:cNvSpPr>
          <p:nvPr/>
        </p:nvSpPr>
        <p:spPr bwMode="auto">
          <a:xfrm>
            <a:off x="5638800" y="6005513"/>
            <a:ext cx="1295400" cy="0"/>
          </a:xfrm>
          <a:prstGeom prst="line">
            <a:avLst/>
          </a:prstGeom>
          <a:noFill/>
          <a:ln w="9525">
            <a:solidFill>
              <a:schemeClr val="tx1"/>
            </a:solidFill>
            <a:prstDash val="dash"/>
            <a:round/>
            <a:headEnd/>
            <a:tailEnd/>
          </a:ln>
        </p:spPr>
        <p:txBody>
          <a:bodyPr/>
          <a:lstStyle/>
          <a:p>
            <a:endParaRPr lang="en-CA"/>
          </a:p>
        </p:txBody>
      </p:sp>
      <p:sp>
        <p:nvSpPr>
          <p:cNvPr id="9253" name="Line 82"/>
          <p:cNvSpPr>
            <a:spLocks noChangeShapeType="1"/>
          </p:cNvSpPr>
          <p:nvPr/>
        </p:nvSpPr>
        <p:spPr bwMode="auto">
          <a:xfrm>
            <a:off x="5638800" y="5700713"/>
            <a:ext cx="1295400" cy="0"/>
          </a:xfrm>
          <a:prstGeom prst="line">
            <a:avLst/>
          </a:prstGeom>
          <a:noFill/>
          <a:ln w="9525">
            <a:solidFill>
              <a:schemeClr val="tx1"/>
            </a:solidFill>
            <a:prstDash val="dash"/>
            <a:round/>
            <a:headEnd/>
            <a:tailEnd/>
          </a:ln>
        </p:spPr>
        <p:txBody>
          <a:bodyPr/>
          <a:lstStyle/>
          <a:p>
            <a:endParaRPr lang="en-CA"/>
          </a:p>
        </p:txBody>
      </p:sp>
      <p:sp>
        <p:nvSpPr>
          <p:cNvPr id="9254" name="Line 83"/>
          <p:cNvSpPr>
            <a:spLocks noChangeShapeType="1"/>
          </p:cNvSpPr>
          <p:nvPr/>
        </p:nvSpPr>
        <p:spPr bwMode="auto">
          <a:xfrm>
            <a:off x="5638800" y="6310313"/>
            <a:ext cx="1295400" cy="0"/>
          </a:xfrm>
          <a:prstGeom prst="line">
            <a:avLst/>
          </a:prstGeom>
          <a:noFill/>
          <a:ln w="9525">
            <a:solidFill>
              <a:schemeClr val="tx1"/>
            </a:solidFill>
            <a:prstDash val="dash"/>
            <a:round/>
            <a:headEnd/>
            <a:tailEnd/>
          </a:ln>
        </p:spPr>
        <p:txBody>
          <a:bodyPr/>
          <a:lstStyle/>
          <a:p>
            <a:endParaRPr lang="en-CA"/>
          </a:p>
        </p:txBody>
      </p:sp>
      <p:sp>
        <p:nvSpPr>
          <p:cNvPr id="27744" name="Text Box 96"/>
          <p:cNvSpPr txBox="1">
            <a:spLocks noChangeArrowheads="1"/>
          </p:cNvSpPr>
          <p:nvPr/>
        </p:nvSpPr>
        <p:spPr bwMode="auto">
          <a:xfrm>
            <a:off x="3962400" y="3429000"/>
            <a:ext cx="1079500" cy="366713"/>
          </a:xfrm>
          <a:prstGeom prst="rect">
            <a:avLst/>
          </a:prstGeom>
          <a:noFill/>
          <a:ln w="9525">
            <a:noFill/>
            <a:miter lim="800000"/>
            <a:headEnd/>
            <a:tailEnd/>
          </a:ln>
        </p:spPr>
        <p:txBody>
          <a:bodyPr wrap="none">
            <a:spAutoFit/>
          </a:bodyPr>
          <a:lstStyle/>
          <a:p>
            <a:r>
              <a:rPr lang="en-US"/>
              <a:t>#Acc = 3</a:t>
            </a:r>
          </a:p>
        </p:txBody>
      </p:sp>
      <p:sp>
        <p:nvSpPr>
          <p:cNvPr id="27745" name="Text Box 97"/>
          <p:cNvSpPr txBox="1">
            <a:spLocks noChangeArrowheads="1"/>
          </p:cNvSpPr>
          <p:nvPr/>
        </p:nvSpPr>
        <p:spPr bwMode="auto">
          <a:xfrm>
            <a:off x="3962400" y="5029200"/>
            <a:ext cx="1117600" cy="366713"/>
          </a:xfrm>
          <a:prstGeom prst="rect">
            <a:avLst/>
          </a:prstGeom>
          <a:noFill/>
          <a:ln w="9525">
            <a:noFill/>
            <a:miter lim="800000"/>
            <a:headEnd/>
            <a:tailEnd/>
          </a:ln>
        </p:spPr>
        <p:txBody>
          <a:bodyPr wrap="none">
            <a:spAutoFit/>
          </a:bodyPr>
          <a:lstStyle/>
          <a:p>
            <a:r>
              <a:rPr lang="en-US" b="1">
                <a:solidFill>
                  <a:srgbClr val="FF0000"/>
                </a:solidFill>
              </a:rPr>
              <a:t>#Acc =</a:t>
            </a:r>
            <a:r>
              <a:rPr lang="en-US"/>
              <a:t> </a:t>
            </a:r>
            <a:r>
              <a:rPr lang="en-US" b="1">
                <a:solidFill>
                  <a:srgbClr val="FF0000"/>
                </a:solidFill>
              </a:rPr>
              <a:t>9</a:t>
            </a:r>
            <a:endParaRPr lang="en-US"/>
          </a:p>
        </p:txBody>
      </p:sp>
      <p:sp>
        <p:nvSpPr>
          <p:cNvPr id="9270" name="Text Box 54"/>
          <p:cNvSpPr txBox="1">
            <a:spLocks noChangeArrowheads="1"/>
          </p:cNvSpPr>
          <p:nvPr/>
        </p:nvSpPr>
        <p:spPr bwMode="auto">
          <a:xfrm>
            <a:off x="1143000" y="3719513"/>
            <a:ext cx="1073150" cy="366712"/>
          </a:xfrm>
          <a:prstGeom prst="rect">
            <a:avLst/>
          </a:prstGeom>
          <a:noFill/>
          <a:ln w="9525">
            <a:noFill/>
            <a:miter lim="800000"/>
            <a:headEnd/>
            <a:tailEnd/>
          </a:ln>
          <a:effectLst/>
        </p:spPr>
        <p:txBody>
          <a:bodyPr wrap="none">
            <a:spAutoFit/>
          </a:bodyPr>
          <a:lstStyle/>
          <a:p>
            <a:r>
              <a:rPr lang="en-US" b="1"/>
              <a:t>No DWF</a:t>
            </a:r>
          </a:p>
        </p:txBody>
      </p:sp>
      <p:sp>
        <p:nvSpPr>
          <p:cNvPr id="9271" name="Text Box 55"/>
          <p:cNvSpPr txBox="1">
            <a:spLocks noChangeArrowheads="1"/>
          </p:cNvSpPr>
          <p:nvPr/>
        </p:nvSpPr>
        <p:spPr bwMode="auto">
          <a:xfrm>
            <a:off x="990600" y="5319713"/>
            <a:ext cx="1263650" cy="366712"/>
          </a:xfrm>
          <a:prstGeom prst="rect">
            <a:avLst/>
          </a:prstGeom>
          <a:noFill/>
          <a:ln w="9525">
            <a:noFill/>
            <a:miter lim="800000"/>
            <a:headEnd/>
            <a:tailEnd/>
          </a:ln>
          <a:effectLst/>
        </p:spPr>
        <p:txBody>
          <a:bodyPr wrap="none">
            <a:spAutoFit/>
          </a:bodyPr>
          <a:lstStyle/>
          <a:p>
            <a:r>
              <a:rPr lang="en-US" b="1"/>
              <a:t>With DWF</a:t>
            </a:r>
          </a:p>
        </p:txBody>
      </p:sp>
      <p:grpSp>
        <p:nvGrpSpPr>
          <p:cNvPr id="9273" name="Group 57"/>
          <p:cNvGrpSpPr>
            <a:grpSpLocks/>
          </p:cNvGrpSpPr>
          <p:nvPr/>
        </p:nvGrpSpPr>
        <p:grpSpPr bwMode="auto">
          <a:xfrm>
            <a:off x="4114800" y="3871913"/>
            <a:ext cx="2743200" cy="152400"/>
            <a:chOff x="3216" y="2448"/>
            <a:chExt cx="1728" cy="96"/>
          </a:xfrm>
        </p:grpSpPr>
        <p:sp>
          <p:nvSpPr>
            <p:cNvPr id="4" name="Line 43"/>
            <p:cNvSpPr>
              <a:spLocks noChangeShapeType="1"/>
            </p:cNvSpPr>
            <p:nvPr/>
          </p:nvSpPr>
          <p:spPr bwMode="auto">
            <a:xfrm flipV="1">
              <a:off x="3216" y="2505"/>
              <a:ext cx="432" cy="0"/>
            </a:xfrm>
            <a:prstGeom prst="line">
              <a:avLst/>
            </a:prstGeom>
            <a:noFill/>
            <a:ln w="28575">
              <a:solidFill>
                <a:schemeClr val="tx1"/>
              </a:solidFill>
              <a:round/>
              <a:headEnd/>
              <a:tailEnd type="arrow" w="med" len="med"/>
            </a:ln>
          </p:spPr>
          <p:txBody>
            <a:bodyPr/>
            <a:lstStyle/>
            <a:p>
              <a:endParaRPr lang="en-CA"/>
            </a:p>
          </p:txBody>
        </p:sp>
        <p:sp>
          <p:nvSpPr>
            <p:cNvPr id="9272" name="Rectangle 56"/>
            <p:cNvSpPr>
              <a:spLocks noChangeArrowheads="1"/>
            </p:cNvSpPr>
            <p:nvPr/>
          </p:nvSpPr>
          <p:spPr bwMode="auto">
            <a:xfrm>
              <a:off x="4224" y="2448"/>
              <a:ext cx="720" cy="96"/>
            </a:xfrm>
            <a:prstGeom prst="rect">
              <a:avLst/>
            </a:prstGeom>
            <a:solidFill>
              <a:srgbClr val="0033CC"/>
            </a:solidFill>
            <a:ln w="9525">
              <a:solidFill>
                <a:srgbClr val="0033CC"/>
              </a:solidFill>
              <a:miter lim="800000"/>
              <a:headEnd/>
              <a:tailEnd/>
            </a:ln>
            <a:effectLst/>
          </p:spPr>
          <p:txBody>
            <a:bodyPr wrap="none" anchor="ctr"/>
            <a:lstStyle/>
            <a:p>
              <a:endParaRPr lang="en-CA"/>
            </a:p>
          </p:txBody>
        </p:sp>
      </p:grpSp>
      <p:grpSp>
        <p:nvGrpSpPr>
          <p:cNvPr id="9274" name="Group 58"/>
          <p:cNvGrpSpPr>
            <a:grpSpLocks/>
          </p:cNvGrpSpPr>
          <p:nvPr/>
        </p:nvGrpSpPr>
        <p:grpSpPr bwMode="auto">
          <a:xfrm>
            <a:off x="4114800" y="4176713"/>
            <a:ext cx="2743200" cy="152400"/>
            <a:chOff x="3216" y="2448"/>
            <a:chExt cx="1728" cy="96"/>
          </a:xfrm>
        </p:grpSpPr>
        <p:sp>
          <p:nvSpPr>
            <p:cNvPr id="5" name="Line 43"/>
            <p:cNvSpPr>
              <a:spLocks noChangeShapeType="1"/>
            </p:cNvSpPr>
            <p:nvPr/>
          </p:nvSpPr>
          <p:spPr bwMode="auto">
            <a:xfrm flipV="1">
              <a:off x="3216" y="2505"/>
              <a:ext cx="432" cy="0"/>
            </a:xfrm>
            <a:prstGeom prst="line">
              <a:avLst/>
            </a:prstGeom>
            <a:noFill/>
            <a:ln w="28575">
              <a:solidFill>
                <a:schemeClr val="tx1"/>
              </a:solidFill>
              <a:round/>
              <a:headEnd/>
              <a:tailEnd type="arrow" w="med" len="med"/>
            </a:ln>
          </p:spPr>
          <p:txBody>
            <a:bodyPr/>
            <a:lstStyle/>
            <a:p>
              <a:endParaRPr lang="en-CA"/>
            </a:p>
          </p:txBody>
        </p:sp>
        <p:sp>
          <p:nvSpPr>
            <p:cNvPr id="9276" name="Rectangle 60"/>
            <p:cNvSpPr>
              <a:spLocks noChangeArrowheads="1"/>
            </p:cNvSpPr>
            <p:nvPr/>
          </p:nvSpPr>
          <p:spPr bwMode="auto">
            <a:xfrm>
              <a:off x="4224" y="2448"/>
              <a:ext cx="720" cy="96"/>
            </a:xfrm>
            <a:prstGeom prst="rect">
              <a:avLst/>
            </a:prstGeom>
            <a:solidFill>
              <a:srgbClr val="FF0000"/>
            </a:solidFill>
            <a:ln w="9525">
              <a:solidFill>
                <a:srgbClr val="FF0000"/>
              </a:solidFill>
              <a:miter lim="800000"/>
              <a:headEnd/>
              <a:tailEnd/>
            </a:ln>
            <a:effectLst/>
          </p:spPr>
          <p:txBody>
            <a:bodyPr wrap="none" anchor="ctr"/>
            <a:lstStyle/>
            <a:p>
              <a:endParaRPr lang="en-CA"/>
            </a:p>
          </p:txBody>
        </p:sp>
      </p:grpSp>
      <p:grpSp>
        <p:nvGrpSpPr>
          <p:cNvPr id="9277" name="Group 61"/>
          <p:cNvGrpSpPr>
            <a:grpSpLocks/>
          </p:cNvGrpSpPr>
          <p:nvPr/>
        </p:nvGrpSpPr>
        <p:grpSpPr bwMode="auto">
          <a:xfrm>
            <a:off x="4114800" y="4481513"/>
            <a:ext cx="2743200" cy="152400"/>
            <a:chOff x="3216" y="2448"/>
            <a:chExt cx="1728" cy="96"/>
          </a:xfrm>
        </p:grpSpPr>
        <p:sp>
          <p:nvSpPr>
            <p:cNvPr id="27691" name="Line 43"/>
            <p:cNvSpPr>
              <a:spLocks noChangeShapeType="1"/>
            </p:cNvSpPr>
            <p:nvPr/>
          </p:nvSpPr>
          <p:spPr bwMode="auto">
            <a:xfrm flipV="1">
              <a:off x="3216" y="2505"/>
              <a:ext cx="432" cy="0"/>
            </a:xfrm>
            <a:prstGeom prst="line">
              <a:avLst/>
            </a:prstGeom>
            <a:noFill/>
            <a:ln w="28575">
              <a:solidFill>
                <a:schemeClr val="tx1"/>
              </a:solidFill>
              <a:round/>
              <a:headEnd/>
              <a:tailEnd type="arrow" w="med" len="med"/>
            </a:ln>
          </p:spPr>
          <p:txBody>
            <a:bodyPr/>
            <a:lstStyle/>
            <a:p>
              <a:endParaRPr lang="en-CA"/>
            </a:p>
          </p:txBody>
        </p:sp>
        <p:sp>
          <p:nvSpPr>
            <p:cNvPr id="9279" name="Rectangle 63"/>
            <p:cNvSpPr>
              <a:spLocks noChangeArrowheads="1"/>
            </p:cNvSpPr>
            <p:nvPr/>
          </p:nvSpPr>
          <p:spPr bwMode="auto">
            <a:xfrm>
              <a:off x="4224" y="2448"/>
              <a:ext cx="720" cy="96"/>
            </a:xfrm>
            <a:prstGeom prst="rect">
              <a:avLst/>
            </a:prstGeom>
            <a:solidFill>
              <a:srgbClr val="CC6600"/>
            </a:solidFill>
            <a:ln w="9525">
              <a:solidFill>
                <a:srgbClr val="CC6600"/>
              </a:solidFill>
              <a:miter lim="800000"/>
              <a:headEnd/>
              <a:tailEnd/>
            </a:ln>
            <a:effectLst/>
          </p:spPr>
          <p:txBody>
            <a:bodyPr wrap="none" anchor="ctr"/>
            <a:lstStyle/>
            <a:p>
              <a:endParaRPr lang="en-CA"/>
            </a:p>
          </p:txBody>
        </p:sp>
      </p:grpSp>
      <p:grpSp>
        <p:nvGrpSpPr>
          <p:cNvPr id="3" name="Group 92"/>
          <p:cNvGrpSpPr>
            <a:grpSpLocks/>
          </p:cNvGrpSpPr>
          <p:nvPr/>
        </p:nvGrpSpPr>
        <p:grpSpPr bwMode="auto">
          <a:xfrm>
            <a:off x="4114800" y="5562600"/>
            <a:ext cx="685800" cy="609600"/>
            <a:chOff x="3072" y="3072"/>
            <a:chExt cx="432" cy="384"/>
          </a:xfrm>
        </p:grpSpPr>
        <p:sp>
          <p:nvSpPr>
            <p:cNvPr id="9263" name="Line 85"/>
            <p:cNvSpPr>
              <a:spLocks noChangeShapeType="1"/>
            </p:cNvSpPr>
            <p:nvPr/>
          </p:nvSpPr>
          <p:spPr bwMode="auto">
            <a:xfrm flipV="1">
              <a:off x="3072" y="3264"/>
              <a:ext cx="432" cy="0"/>
            </a:xfrm>
            <a:prstGeom prst="line">
              <a:avLst/>
            </a:prstGeom>
            <a:noFill/>
            <a:ln w="28575">
              <a:solidFill>
                <a:schemeClr val="tx1"/>
              </a:solidFill>
              <a:round/>
              <a:headEnd/>
              <a:tailEnd type="arrow" w="med" len="med"/>
            </a:ln>
          </p:spPr>
          <p:txBody>
            <a:bodyPr/>
            <a:lstStyle/>
            <a:p>
              <a:endParaRPr lang="en-CA"/>
            </a:p>
          </p:txBody>
        </p:sp>
        <p:sp>
          <p:nvSpPr>
            <p:cNvPr id="9264" name="Line 90"/>
            <p:cNvSpPr>
              <a:spLocks noChangeShapeType="1"/>
            </p:cNvSpPr>
            <p:nvPr/>
          </p:nvSpPr>
          <p:spPr bwMode="auto">
            <a:xfrm flipV="1">
              <a:off x="3072" y="3072"/>
              <a:ext cx="432" cy="192"/>
            </a:xfrm>
            <a:prstGeom prst="line">
              <a:avLst/>
            </a:prstGeom>
            <a:noFill/>
            <a:ln w="28575">
              <a:solidFill>
                <a:schemeClr val="tx1"/>
              </a:solidFill>
              <a:round/>
              <a:headEnd/>
              <a:tailEnd type="arrow" w="med" len="med"/>
            </a:ln>
          </p:spPr>
          <p:txBody>
            <a:bodyPr/>
            <a:lstStyle/>
            <a:p>
              <a:endParaRPr lang="en-CA"/>
            </a:p>
          </p:txBody>
        </p:sp>
        <p:sp>
          <p:nvSpPr>
            <p:cNvPr id="9265" name="Line 91"/>
            <p:cNvSpPr>
              <a:spLocks noChangeShapeType="1"/>
            </p:cNvSpPr>
            <p:nvPr/>
          </p:nvSpPr>
          <p:spPr bwMode="auto">
            <a:xfrm>
              <a:off x="3072" y="3264"/>
              <a:ext cx="432" cy="192"/>
            </a:xfrm>
            <a:prstGeom prst="line">
              <a:avLst/>
            </a:prstGeom>
            <a:noFill/>
            <a:ln w="28575">
              <a:solidFill>
                <a:schemeClr val="tx1"/>
              </a:solidFill>
              <a:round/>
              <a:headEnd/>
              <a:tailEnd type="arrow" w="med" len="med"/>
            </a:ln>
          </p:spPr>
          <p:txBody>
            <a:bodyPr/>
            <a:lstStyle/>
            <a:p>
              <a:endParaRPr lang="en-CA"/>
            </a:p>
          </p:txBody>
        </p:sp>
      </p:grpSp>
      <p:grpSp>
        <p:nvGrpSpPr>
          <p:cNvPr id="9292" name="Group 76"/>
          <p:cNvGrpSpPr>
            <a:grpSpLocks/>
          </p:cNvGrpSpPr>
          <p:nvPr/>
        </p:nvGrpSpPr>
        <p:grpSpPr bwMode="auto">
          <a:xfrm>
            <a:off x="5715000" y="5472113"/>
            <a:ext cx="1143000" cy="762000"/>
            <a:chOff x="4224" y="3456"/>
            <a:chExt cx="720" cy="480"/>
          </a:xfrm>
        </p:grpSpPr>
        <p:sp>
          <p:nvSpPr>
            <p:cNvPr id="9281" name="Rectangle 65"/>
            <p:cNvSpPr>
              <a:spLocks noChangeArrowheads="1"/>
            </p:cNvSpPr>
            <p:nvPr/>
          </p:nvSpPr>
          <p:spPr bwMode="auto">
            <a:xfrm>
              <a:off x="4560" y="3456"/>
              <a:ext cx="192" cy="96"/>
            </a:xfrm>
            <a:prstGeom prst="rect">
              <a:avLst/>
            </a:prstGeom>
            <a:solidFill>
              <a:srgbClr val="0033CC"/>
            </a:solidFill>
            <a:ln w="9525">
              <a:solidFill>
                <a:srgbClr val="0033CC"/>
              </a:solidFill>
              <a:miter lim="800000"/>
              <a:headEnd/>
              <a:tailEnd/>
            </a:ln>
            <a:effectLst/>
          </p:spPr>
          <p:txBody>
            <a:bodyPr wrap="none" anchor="ctr"/>
            <a:lstStyle/>
            <a:p>
              <a:endParaRPr lang="en-CA"/>
            </a:p>
          </p:txBody>
        </p:sp>
        <p:sp>
          <p:nvSpPr>
            <p:cNvPr id="9284" name="Rectangle 68"/>
            <p:cNvSpPr>
              <a:spLocks noChangeArrowheads="1"/>
            </p:cNvSpPr>
            <p:nvPr/>
          </p:nvSpPr>
          <p:spPr bwMode="auto">
            <a:xfrm>
              <a:off x="4416" y="3648"/>
              <a:ext cx="192" cy="96"/>
            </a:xfrm>
            <a:prstGeom prst="rect">
              <a:avLst/>
            </a:prstGeom>
            <a:solidFill>
              <a:srgbClr val="FF0000"/>
            </a:solidFill>
            <a:ln w="9525">
              <a:solidFill>
                <a:srgbClr val="FF0000"/>
              </a:solidFill>
              <a:miter lim="800000"/>
              <a:headEnd/>
              <a:tailEnd/>
            </a:ln>
            <a:effectLst/>
          </p:spPr>
          <p:txBody>
            <a:bodyPr wrap="none" anchor="ctr"/>
            <a:lstStyle/>
            <a:p>
              <a:endParaRPr lang="en-CA"/>
            </a:p>
          </p:txBody>
        </p:sp>
        <p:sp>
          <p:nvSpPr>
            <p:cNvPr id="9286" name="Rectangle 70"/>
            <p:cNvSpPr>
              <a:spLocks noChangeArrowheads="1"/>
            </p:cNvSpPr>
            <p:nvPr/>
          </p:nvSpPr>
          <p:spPr bwMode="auto">
            <a:xfrm>
              <a:off x="4752" y="3648"/>
              <a:ext cx="192" cy="96"/>
            </a:xfrm>
            <a:prstGeom prst="rect">
              <a:avLst/>
            </a:prstGeom>
            <a:solidFill>
              <a:srgbClr val="FF0000"/>
            </a:solidFill>
            <a:ln w="9525">
              <a:solidFill>
                <a:srgbClr val="FF0000"/>
              </a:solidFill>
              <a:miter lim="800000"/>
              <a:headEnd/>
              <a:tailEnd/>
            </a:ln>
            <a:effectLst/>
          </p:spPr>
          <p:txBody>
            <a:bodyPr wrap="none" anchor="ctr"/>
            <a:lstStyle/>
            <a:p>
              <a:endParaRPr lang="en-CA"/>
            </a:p>
          </p:txBody>
        </p:sp>
        <p:sp>
          <p:nvSpPr>
            <p:cNvPr id="9287" name="Rectangle 71"/>
            <p:cNvSpPr>
              <a:spLocks noChangeArrowheads="1"/>
            </p:cNvSpPr>
            <p:nvPr/>
          </p:nvSpPr>
          <p:spPr bwMode="auto">
            <a:xfrm>
              <a:off x="4224" y="3840"/>
              <a:ext cx="192" cy="96"/>
            </a:xfrm>
            <a:prstGeom prst="rect">
              <a:avLst/>
            </a:prstGeom>
            <a:solidFill>
              <a:srgbClr val="CC6600"/>
            </a:solidFill>
            <a:ln w="9525">
              <a:solidFill>
                <a:srgbClr val="CC6600"/>
              </a:solidFill>
              <a:miter lim="800000"/>
              <a:headEnd/>
              <a:tailEnd/>
            </a:ln>
            <a:effectLst/>
          </p:spPr>
          <p:txBody>
            <a:bodyPr wrap="none" anchor="ctr"/>
            <a:lstStyle/>
            <a:p>
              <a:endParaRPr lang="en-CA"/>
            </a:p>
          </p:txBody>
        </p:sp>
      </p:grpSp>
      <p:grpSp>
        <p:nvGrpSpPr>
          <p:cNvPr id="9298" name="Group 82"/>
          <p:cNvGrpSpPr>
            <a:grpSpLocks/>
          </p:cNvGrpSpPr>
          <p:nvPr/>
        </p:nvGrpSpPr>
        <p:grpSpPr bwMode="auto">
          <a:xfrm>
            <a:off x="4114800" y="5562600"/>
            <a:ext cx="685800" cy="609600"/>
            <a:chOff x="3216" y="3513"/>
            <a:chExt cx="432" cy="384"/>
          </a:xfrm>
        </p:grpSpPr>
        <p:sp>
          <p:nvSpPr>
            <p:cNvPr id="9260" name="Line 86"/>
            <p:cNvSpPr>
              <a:spLocks noChangeShapeType="1"/>
            </p:cNvSpPr>
            <p:nvPr/>
          </p:nvSpPr>
          <p:spPr bwMode="auto">
            <a:xfrm flipV="1">
              <a:off x="3216" y="3897"/>
              <a:ext cx="432" cy="0"/>
            </a:xfrm>
            <a:prstGeom prst="line">
              <a:avLst/>
            </a:prstGeom>
            <a:noFill/>
            <a:ln w="28575">
              <a:solidFill>
                <a:schemeClr val="tx1"/>
              </a:solidFill>
              <a:round/>
              <a:headEnd/>
              <a:tailEnd type="arrow" w="med" len="med"/>
            </a:ln>
          </p:spPr>
          <p:txBody>
            <a:bodyPr/>
            <a:lstStyle/>
            <a:p>
              <a:endParaRPr lang="en-CA"/>
            </a:p>
          </p:txBody>
        </p:sp>
        <p:sp>
          <p:nvSpPr>
            <p:cNvPr id="9261" name="Line 93"/>
            <p:cNvSpPr>
              <a:spLocks noChangeShapeType="1"/>
            </p:cNvSpPr>
            <p:nvPr/>
          </p:nvSpPr>
          <p:spPr bwMode="auto">
            <a:xfrm flipV="1">
              <a:off x="3216" y="3513"/>
              <a:ext cx="432" cy="384"/>
            </a:xfrm>
            <a:prstGeom prst="line">
              <a:avLst/>
            </a:prstGeom>
            <a:noFill/>
            <a:ln w="28575">
              <a:solidFill>
                <a:schemeClr val="tx1"/>
              </a:solidFill>
              <a:round/>
              <a:headEnd/>
              <a:tailEnd type="arrow" w="med" len="med"/>
            </a:ln>
          </p:spPr>
          <p:txBody>
            <a:bodyPr/>
            <a:lstStyle/>
            <a:p>
              <a:endParaRPr lang="en-CA"/>
            </a:p>
          </p:txBody>
        </p:sp>
        <p:sp>
          <p:nvSpPr>
            <p:cNvPr id="9262" name="Line 94"/>
            <p:cNvSpPr>
              <a:spLocks noChangeShapeType="1"/>
            </p:cNvSpPr>
            <p:nvPr/>
          </p:nvSpPr>
          <p:spPr bwMode="auto">
            <a:xfrm flipV="1">
              <a:off x="3216" y="3705"/>
              <a:ext cx="432" cy="192"/>
            </a:xfrm>
            <a:prstGeom prst="line">
              <a:avLst/>
            </a:prstGeom>
            <a:noFill/>
            <a:ln w="28575">
              <a:solidFill>
                <a:schemeClr val="tx1"/>
              </a:solidFill>
              <a:round/>
              <a:headEnd/>
              <a:tailEnd type="arrow" w="med" len="med"/>
            </a:ln>
          </p:spPr>
          <p:txBody>
            <a:bodyPr/>
            <a:lstStyle/>
            <a:p>
              <a:endParaRPr lang="en-CA"/>
            </a:p>
          </p:txBody>
        </p:sp>
      </p:grpSp>
      <p:grpSp>
        <p:nvGrpSpPr>
          <p:cNvPr id="9293" name="Group 77"/>
          <p:cNvGrpSpPr>
            <a:grpSpLocks/>
          </p:cNvGrpSpPr>
          <p:nvPr/>
        </p:nvGrpSpPr>
        <p:grpSpPr bwMode="auto">
          <a:xfrm>
            <a:off x="5715000" y="5472113"/>
            <a:ext cx="1143000" cy="762000"/>
            <a:chOff x="4224" y="3456"/>
            <a:chExt cx="720" cy="480"/>
          </a:xfrm>
        </p:grpSpPr>
        <p:sp>
          <p:nvSpPr>
            <p:cNvPr id="9282" name="Rectangle 66"/>
            <p:cNvSpPr>
              <a:spLocks noChangeArrowheads="1"/>
            </p:cNvSpPr>
            <p:nvPr/>
          </p:nvSpPr>
          <p:spPr bwMode="auto">
            <a:xfrm>
              <a:off x="4752" y="3456"/>
              <a:ext cx="192" cy="96"/>
            </a:xfrm>
            <a:prstGeom prst="rect">
              <a:avLst/>
            </a:prstGeom>
            <a:solidFill>
              <a:srgbClr val="0033CC"/>
            </a:solidFill>
            <a:ln w="9525">
              <a:solidFill>
                <a:srgbClr val="0033CC"/>
              </a:solidFill>
              <a:miter lim="800000"/>
              <a:headEnd/>
              <a:tailEnd/>
            </a:ln>
            <a:effectLst/>
          </p:spPr>
          <p:txBody>
            <a:bodyPr wrap="none" anchor="ctr"/>
            <a:lstStyle/>
            <a:p>
              <a:endParaRPr lang="en-CA"/>
            </a:p>
          </p:txBody>
        </p:sp>
        <p:sp>
          <p:nvSpPr>
            <p:cNvPr id="9283" name="Rectangle 67"/>
            <p:cNvSpPr>
              <a:spLocks noChangeArrowheads="1"/>
            </p:cNvSpPr>
            <p:nvPr/>
          </p:nvSpPr>
          <p:spPr bwMode="auto">
            <a:xfrm>
              <a:off x="4224" y="3648"/>
              <a:ext cx="192" cy="96"/>
            </a:xfrm>
            <a:prstGeom prst="rect">
              <a:avLst/>
            </a:prstGeom>
            <a:solidFill>
              <a:srgbClr val="FF0000"/>
            </a:solidFill>
            <a:ln w="9525">
              <a:solidFill>
                <a:srgbClr val="FF0000"/>
              </a:solidFill>
              <a:miter lim="800000"/>
              <a:headEnd/>
              <a:tailEnd/>
            </a:ln>
            <a:effectLst/>
          </p:spPr>
          <p:txBody>
            <a:bodyPr wrap="none" anchor="ctr"/>
            <a:lstStyle/>
            <a:p>
              <a:endParaRPr lang="en-CA"/>
            </a:p>
          </p:txBody>
        </p:sp>
        <p:sp>
          <p:nvSpPr>
            <p:cNvPr id="9288" name="Rectangle 72"/>
            <p:cNvSpPr>
              <a:spLocks noChangeArrowheads="1"/>
            </p:cNvSpPr>
            <p:nvPr/>
          </p:nvSpPr>
          <p:spPr bwMode="auto">
            <a:xfrm>
              <a:off x="4416" y="3840"/>
              <a:ext cx="192" cy="96"/>
            </a:xfrm>
            <a:prstGeom prst="rect">
              <a:avLst/>
            </a:prstGeom>
            <a:solidFill>
              <a:srgbClr val="CC6600"/>
            </a:solidFill>
            <a:ln w="9525">
              <a:solidFill>
                <a:srgbClr val="CC6600"/>
              </a:solidFill>
              <a:miter lim="800000"/>
              <a:headEnd/>
              <a:tailEnd/>
            </a:ln>
            <a:effectLst/>
          </p:spPr>
          <p:txBody>
            <a:bodyPr wrap="none" anchor="ctr"/>
            <a:lstStyle/>
            <a:p>
              <a:endParaRPr lang="en-CA"/>
            </a:p>
          </p:txBody>
        </p:sp>
        <p:sp>
          <p:nvSpPr>
            <p:cNvPr id="9289" name="Rectangle 73"/>
            <p:cNvSpPr>
              <a:spLocks noChangeArrowheads="1"/>
            </p:cNvSpPr>
            <p:nvPr/>
          </p:nvSpPr>
          <p:spPr bwMode="auto">
            <a:xfrm>
              <a:off x="4560" y="3840"/>
              <a:ext cx="192" cy="96"/>
            </a:xfrm>
            <a:prstGeom prst="rect">
              <a:avLst/>
            </a:prstGeom>
            <a:solidFill>
              <a:srgbClr val="CC6600"/>
            </a:solidFill>
            <a:ln w="9525">
              <a:solidFill>
                <a:srgbClr val="CC6600"/>
              </a:solidFill>
              <a:miter lim="800000"/>
              <a:headEnd/>
              <a:tailEnd/>
            </a:ln>
            <a:effectLst/>
          </p:spPr>
          <p:txBody>
            <a:bodyPr wrap="none" anchor="ctr"/>
            <a:lstStyle/>
            <a:p>
              <a:endParaRPr lang="en-CA"/>
            </a:p>
          </p:txBody>
        </p:sp>
      </p:grpSp>
      <p:grpSp>
        <p:nvGrpSpPr>
          <p:cNvPr id="2" name="Group 89"/>
          <p:cNvGrpSpPr>
            <a:grpSpLocks/>
          </p:cNvGrpSpPr>
          <p:nvPr/>
        </p:nvGrpSpPr>
        <p:grpSpPr bwMode="auto">
          <a:xfrm>
            <a:off x="4114800" y="5562600"/>
            <a:ext cx="685800" cy="609600"/>
            <a:chOff x="3072" y="3072"/>
            <a:chExt cx="432" cy="384"/>
          </a:xfrm>
        </p:grpSpPr>
        <p:sp>
          <p:nvSpPr>
            <p:cNvPr id="9266" name="Line 84"/>
            <p:cNvSpPr>
              <a:spLocks noChangeShapeType="1"/>
            </p:cNvSpPr>
            <p:nvPr/>
          </p:nvSpPr>
          <p:spPr bwMode="auto">
            <a:xfrm flipV="1">
              <a:off x="3072" y="3072"/>
              <a:ext cx="432" cy="0"/>
            </a:xfrm>
            <a:prstGeom prst="line">
              <a:avLst/>
            </a:prstGeom>
            <a:noFill/>
            <a:ln w="28575">
              <a:solidFill>
                <a:schemeClr val="tx1"/>
              </a:solidFill>
              <a:round/>
              <a:headEnd/>
              <a:tailEnd type="arrow" w="med" len="med"/>
            </a:ln>
          </p:spPr>
          <p:txBody>
            <a:bodyPr/>
            <a:lstStyle/>
            <a:p>
              <a:endParaRPr lang="en-CA"/>
            </a:p>
          </p:txBody>
        </p:sp>
        <p:sp>
          <p:nvSpPr>
            <p:cNvPr id="9267" name="Line 87"/>
            <p:cNvSpPr>
              <a:spLocks noChangeShapeType="1"/>
            </p:cNvSpPr>
            <p:nvPr/>
          </p:nvSpPr>
          <p:spPr bwMode="auto">
            <a:xfrm>
              <a:off x="3072" y="3072"/>
              <a:ext cx="432" cy="192"/>
            </a:xfrm>
            <a:prstGeom prst="line">
              <a:avLst/>
            </a:prstGeom>
            <a:noFill/>
            <a:ln w="28575">
              <a:solidFill>
                <a:schemeClr val="tx1"/>
              </a:solidFill>
              <a:round/>
              <a:headEnd/>
              <a:tailEnd type="arrow" w="med" len="med"/>
            </a:ln>
          </p:spPr>
          <p:txBody>
            <a:bodyPr/>
            <a:lstStyle/>
            <a:p>
              <a:endParaRPr lang="en-CA"/>
            </a:p>
          </p:txBody>
        </p:sp>
        <p:sp>
          <p:nvSpPr>
            <p:cNvPr id="9268" name="Line 88"/>
            <p:cNvSpPr>
              <a:spLocks noChangeShapeType="1"/>
            </p:cNvSpPr>
            <p:nvPr/>
          </p:nvSpPr>
          <p:spPr bwMode="auto">
            <a:xfrm>
              <a:off x="3072" y="3072"/>
              <a:ext cx="432" cy="384"/>
            </a:xfrm>
            <a:prstGeom prst="line">
              <a:avLst/>
            </a:prstGeom>
            <a:noFill/>
            <a:ln w="28575">
              <a:solidFill>
                <a:schemeClr val="tx1"/>
              </a:solidFill>
              <a:round/>
              <a:headEnd/>
              <a:tailEnd type="arrow" w="med" len="med"/>
            </a:ln>
          </p:spPr>
          <p:txBody>
            <a:bodyPr/>
            <a:lstStyle/>
            <a:p>
              <a:endParaRPr lang="en-CA"/>
            </a:p>
          </p:txBody>
        </p:sp>
      </p:grpSp>
      <p:grpSp>
        <p:nvGrpSpPr>
          <p:cNvPr id="9297" name="Group 81"/>
          <p:cNvGrpSpPr>
            <a:grpSpLocks/>
          </p:cNvGrpSpPr>
          <p:nvPr/>
        </p:nvGrpSpPr>
        <p:grpSpPr bwMode="auto">
          <a:xfrm>
            <a:off x="5715000" y="5472113"/>
            <a:ext cx="1143000" cy="762000"/>
            <a:chOff x="4224" y="3456"/>
            <a:chExt cx="720" cy="480"/>
          </a:xfrm>
        </p:grpSpPr>
        <p:sp>
          <p:nvSpPr>
            <p:cNvPr id="9280" name="Rectangle 64"/>
            <p:cNvSpPr>
              <a:spLocks noChangeArrowheads="1"/>
            </p:cNvSpPr>
            <p:nvPr/>
          </p:nvSpPr>
          <p:spPr bwMode="auto">
            <a:xfrm>
              <a:off x="4224" y="3456"/>
              <a:ext cx="336" cy="96"/>
            </a:xfrm>
            <a:prstGeom prst="rect">
              <a:avLst/>
            </a:prstGeom>
            <a:solidFill>
              <a:srgbClr val="0033CC"/>
            </a:solidFill>
            <a:ln w="9525">
              <a:solidFill>
                <a:srgbClr val="0033CC"/>
              </a:solidFill>
              <a:miter lim="800000"/>
              <a:headEnd/>
              <a:tailEnd/>
            </a:ln>
            <a:effectLst/>
          </p:spPr>
          <p:txBody>
            <a:bodyPr wrap="none" anchor="ctr"/>
            <a:lstStyle/>
            <a:p>
              <a:endParaRPr lang="en-CA"/>
            </a:p>
          </p:txBody>
        </p:sp>
        <p:sp>
          <p:nvSpPr>
            <p:cNvPr id="9285" name="Rectangle 69"/>
            <p:cNvSpPr>
              <a:spLocks noChangeArrowheads="1"/>
            </p:cNvSpPr>
            <p:nvPr/>
          </p:nvSpPr>
          <p:spPr bwMode="auto">
            <a:xfrm>
              <a:off x="4560" y="3648"/>
              <a:ext cx="192" cy="96"/>
            </a:xfrm>
            <a:prstGeom prst="rect">
              <a:avLst/>
            </a:prstGeom>
            <a:solidFill>
              <a:srgbClr val="FF0000"/>
            </a:solidFill>
            <a:ln w="9525">
              <a:solidFill>
                <a:srgbClr val="FF0000"/>
              </a:solidFill>
              <a:miter lim="800000"/>
              <a:headEnd/>
              <a:tailEnd/>
            </a:ln>
            <a:effectLst/>
          </p:spPr>
          <p:txBody>
            <a:bodyPr wrap="none" anchor="ctr"/>
            <a:lstStyle/>
            <a:p>
              <a:endParaRPr lang="en-CA"/>
            </a:p>
          </p:txBody>
        </p:sp>
        <p:sp>
          <p:nvSpPr>
            <p:cNvPr id="9290" name="Rectangle 74"/>
            <p:cNvSpPr>
              <a:spLocks noChangeArrowheads="1"/>
            </p:cNvSpPr>
            <p:nvPr/>
          </p:nvSpPr>
          <p:spPr bwMode="auto">
            <a:xfrm>
              <a:off x="4752" y="3840"/>
              <a:ext cx="192" cy="96"/>
            </a:xfrm>
            <a:prstGeom prst="rect">
              <a:avLst/>
            </a:prstGeom>
            <a:solidFill>
              <a:srgbClr val="CC6600"/>
            </a:solidFill>
            <a:ln w="9525">
              <a:solidFill>
                <a:srgbClr val="CC6600"/>
              </a:solidFill>
              <a:miter lim="800000"/>
              <a:headEnd/>
              <a:tailEnd/>
            </a:ln>
            <a:effectLst/>
          </p:spPr>
          <p:txBody>
            <a:bodyPr wrap="none" anchor="ctr"/>
            <a:lstStyle/>
            <a:p>
              <a:endParaRPr lang="en-CA"/>
            </a:p>
          </p:txBody>
        </p:sp>
      </p:grpSp>
      <p:sp>
        <p:nvSpPr>
          <p:cNvPr id="9299" name="Rectangle 83"/>
          <p:cNvSpPr>
            <a:spLocks noChangeArrowheads="1"/>
          </p:cNvSpPr>
          <p:nvPr/>
        </p:nvSpPr>
        <p:spPr bwMode="auto">
          <a:xfrm>
            <a:off x="5715000" y="3871913"/>
            <a:ext cx="228600" cy="152400"/>
          </a:xfrm>
          <a:prstGeom prst="rect">
            <a:avLst/>
          </a:prstGeom>
          <a:solidFill>
            <a:srgbClr val="0066FF"/>
          </a:solidFill>
          <a:ln w="9525">
            <a:solidFill>
              <a:srgbClr val="0066FF"/>
            </a:solidFill>
            <a:miter lim="800000"/>
            <a:headEnd/>
            <a:tailEnd/>
          </a:ln>
          <a:effectLst/>
        </p:spPr>
        <p:txBody>
          <a:bodyPr wrap="none" anchor="ctr"/>
          <a:lstStyle/>
          <a:p>
            <a:endParaRPr lang="en-CA"/>
          </a:p>
        </p:txBody>
      </p:sp>
      <p:sp>
        <p:nvSpPr>
          <p:cNvPr id="9300" name="Rectangle 84"/>
          <p:cNvSpPr>
            <a:spLocks noChangeArrowheads="1"/>
          </p:cNvSpPr>
          <p:nvPr/>
        </p:nvSpPr>
        <p:spPr bwMode="auto">
          <a:xfrm>
            <a:off x="6019800" y="3871913"/>
            <a:ext cx="228600" cy="152400"/>
          </a:xfrm>
          <a:prstGeom prst="rect">
            <a:avLst/>
          </a:prstGeom>
          <a:solidFill>
            <a:srgbClr val="0066FF"/>
          </a:solidFill>
          <a:ln w="9525">
            <a:solidFill>
              <a:srgbClr val="0066FF"/>
            </a:solidFill>
            <a:miter lim="800000"/>
            <a:headEnd/>
            <a:tailEnd/>
          </a:ln>
          <a:effectLst/>
        </p:spPr>
        <p:txBody>
          <a:bodyPr wrap="none" anchor="ctr"/>
          <a:lstStyle/>
          <a:p>
            <a:endParaRPr lang="en-CA"/>
          </a:p>
        </p:txBody>
      </p:sp>
      <p:sp>
        <p:nvSpPr>
          <p:cNvPr id="9301" name="Rectangle 85"/>
          <p:cNvSpPr>
            <a:spLocks noChangeArrowheads="1"/>
          </p:cNvSpPr>
          <p:nvPr/>
        </p:nvSpPr>
        <p:spPr bwMode="auto">
          <a:xfrm>
            <a:off x="6324600" y="3871913"/>
            <a:ext cx="228600" cy="152400"/>
          </a:xfrm>
          <a:prstGeom prst="rect">
            <a:avLst/>
          </a:prstGeom>
          <a:solidFill>
            <a:srgbClr val="0066FF"/>
          </a:solidFill>
          <a:ln w="9525">
            <a:solidFill>
              <a:srgbClr val="0066FF"/>
            </a:solidFill>
            <a:miter lim="800000"/>
            <a:headEnd/>
            <a:tailEnd/>
          </a:ln>
          <a:effectLst/>
        </p:spPr>
        <p:txBody>
          <a:bodyPr wrap="none" anchor="ctr"/>
          <a:lstStyle/>
          <a:p>
            <a:endParaRPr lang="en-CA"/>
          </a:p>
        </p:txBody>
      </p:sp>
      <p:sp>
        <p:nvSpPr>
          <p:cNvPr id="9302" name="Rectangle 86"/>
          <p:cNvSpPr>
            <a:spLocks noChangeArrowheads="1"/>
          </p:cNvSpPr>
          <p:nvPr/>
        </p:nvSpPr>
        <p:spPr bwMode="auto">
          <a:xfrm>
            <a:off x="6629400" y="3871913"/>
            <a:ext cx="228600" cy="152400"/>
          </a:xfrm>
          <a:prstGeom prst="rect">
            <a:avLst/>
          </a:prstGeom>
          <a:solidFill>
            <a:srgbClr val="0066FF"/>
          </a:solidFill>
          <a:ln w="9525">
            <a:solidFill>
              <a:srgbClr val="0066FF"/>
            </a:solidFill>
            <a:miter lim="800000"/>
            <a:headEnd/>
            <a:tailEnd/>
          </a:ln>
          <a:effectLst/>
        </p:spPr>
        <p:txBody>
          <a:bodyPr wrap="none" anchor="ctr"/>
          <a:lstStyle/>
          <a:p>
            <a:endParaRPr lang="en-CA"/>
          </a:p>
        </p:txBody>
      </p:sp>
      <p:sp>
        <p:nvSpPr>
          <p:cNvPr id="9303" name="Rectangle 87"/>
          <p:cNvSpPr>
            <a:spLocks noChangeArrowheads="1"/>
          </p:cNvSpPr>
          <p:nvPr/>
        </p:nvSpPr>
        <p:spPr bwMode="auto">
          <a:xfrm>
            <a:off x="7162800" y="4724400"/>
            <a:ext cx="1981200" cy="914400"/>
          </a:xfrm>
          <a:prstGeom prst="rect">
            <a:avLst/>
          </a:prstGeom>
          <a:noFill/>
          <a:ln w="38100">
            <a:solidFill>
              <a:srgbClr val="0066FF"/>
            </a:solidFill>
            <a:miter lim="800000"/>
            <a:headEnd/>
            <a:tailEnd/>
          </a:ln>
          <a:effectLst/>
        </p:spPr>
        <p:txBody>
          <a:bodyPr wrap="none" anchor="ctr"/>
          <a:lstStyle/>
          <a:p>
            <a:pPr algn="ctr"/>
            <a:r>
              <a:rPr lang="en-US"/>
              <a:t>L1 Cache Absorbs</a:t>
            </a:r>
          </a:p>
          <a:p>
            <a:pPr algn="ctr"/>
            <a:r>
              <a:rPr lang="en-US"/>
              <a:t>Redundant</a:t>
            </a:r>
          </a:p>
          <a:p>
            <a:pPr algn="ctr"/>
            <a:r>
              <a:rPr lang="en-US"/>
              <a:t>Memory Traffic</a:t>
            </a:r>
          </a:p>
        </p:txBody>
      </p:sp>
      <p:sp>
        <p:nvSpPr>
          <p:cNvPr id="9304" name="Rectangle 88"/>
          <p:cNvSpPr>
            <a:spLocks noChangeArrowheads="1"/>
          </p:cNvSpPr>
          <p:nvPr/>
        </p:nvSpPr>
        <p:spPr bwMode="auto">
          <a:xfrm>
            <a:off x="7239000" y="5791200"/>
            <a:ext cx="1828800" cy="304800"/>
          </a:xfrm>
          <a:prstGeom prst="rect">
            <a:avLst/>
          </a:prstGeom>
          <a:noFill/>
          <a:ln w="38100">
            <a:solidFill>
              <a:srgbClr val="FF3300"/>
            </a:solidFill>
            <a:miter lim="800000"/>
            <a:headEnd/>
            <a:tailEnd/>
          </a:ln>
          <a:effectLst/>
        </p:spPr>
        <p:txBody>
          <a:bodyPr wrap="none" anchor="ctr"/>
          <a:lstStyle/>
          <a:p>
            <a:pPr algn="ctr"/>
            <a:r>
              <a:rPr lang="en-US">
                <a:solidFill>
                  <a:srgbClr val="FF3300"/>
                </a:solidFill>
              </a:rPr>
              <a:t>L1$ Port Conflict</a:t>
            </a:r>
          </a:p>
        </p:txBody>
      </p:sp>
    </p:spTree>
    <p:extLst>
      <p:ext uri="{BB962C8B-B14F-4D97-AF65-F5344CB8AC3E}">
        <p14:creationId xmlns:p14="http://schemas.microsoft.com/office/powerpoint/2010/main" val="207916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99"/>
                                        </p:tgtEl>
                                        <p:attrNameLst>
                                          <p:attrName>style.visibility</p:attrName>
                                        </p:attrNameLst>
                                      </p:cBhvr>
                                      <p:to>
                                        <p:strVal val="visible"/>
                                      </p:to>
                                    </p:set>
                                  </p:childTnLst>
                                  <p:subTnLst>
                                    <p:set>
                                      <p:cBhvr override="childStyle">
                                        <p:cTn dur="1" fill="hold" display="0" masterRel="nextClick" afterEffect="1"/>
                                        <p:tgtEl>
                                          <p:spTgt spid="9299"/>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300"/>
                                        </p:tgtEl>
                                        <p:attrNameLst>
                                          <p:attrName>style.visibility</p:attrName>
                                        </p:attrNameLst>
                                      </p:cBhvr>
                                      <p:to>
                                        <p:strVal val="visible"/>
                                      </p:to>
                                    </p:set>
                                  </p:childTnLst>
                                  <p:subTnLst>
                                    <p:set>
                                      <p:cBhvr override="childStyle">
                                        <p:cTn dur="1" fill="hold" display="0" masterRel="nextClick" afterEffect="1"/>
                                        <p:tgtEl>
                                          <p:spTgt spid="9300"/>
                                        </p:tgtEl>
                                        <p:attrNameLst>
                                          <p:attrName>style.visibility</p:attrName>
                                        </p:attrNameLst>
                                      </p:cBhvr>
                                      <p:to>
                                        <p:strVal val="hidden"/>
                                      </p:to>
                                    </p:set>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01"/>
                                        </p:tgtEl>
                                        <p:attrNameLst>
                                          <p:attrName>style.visibility</p:attrName>
                                        </p:attrNameLst>
                                      </p:cBhvr>
                                      <p:to>
                                        <p:strVal val="visible"/>
                                      </p:to>
                                    </p:set>
                                  </p:childTnLst>
                                  <p:subTnLst>
                                    <p:set>
                                      <p:cBhvr override="childStyle">
                                        <p:cTn dur="1" fill="hold" display="0" masterRel="nextClick" afterEffect="1"/>
                                        <p:tgtEl>
                                          <p:spTgt spid="930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02"/>
                                        </p:tgtEl>
                                        <p:attrNameLst>
                                          <p:attrName>style.visibility</p:attrName>
                                        </p:attrNameLst>
                                      </p:cBhvr>
                                      <p:to>
                                        <p:strVal val="visible"/>
                                      </p:to>
                                    </p:set>
                                  </p:childTnLst>
                                  <p:subTnLst>
                                    <p:set>
                                      <p:cBhvr override="childStyle">
                                        <p:cTn dur="1" fill="hold" display="0" masterRel="nextClick" afterEffect="1"/>
                                        <p:tgtEl>
                                          <p:spTgt spid="9302"/>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2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2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74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222">
                                            <p:txEl>
                                              <p:pRg st="2" end="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29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929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2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929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29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2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nodeType="clickEffect">
                                  <p:stCondLst>
                                    <p:cond delay="0"/>
                                  </p:stCondLst>
                                  <p:childTnLst>
                                    <p:set>
                                      <p:cBhvr>
                                        <p:cTn id="74" dur="1" fill="hold">
                                          <p:stCondLst>
                                            <p:cond delay="0"/>
                                          </p:stCondLst>
                                        </p:cTn>
                                        <p:tgtEl>
                                          <p:spTgt spid="929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774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30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2" grpId="0" build="p"/>
      <p:bldP spid="27744" grpId="0"/>
      <p:bldP spid="27745" grpId="0"/>
      <p:bldP spid="9299" grpId="0" animBg="1"/>
      <p:bldP spid="9300" grpId="0" animBg="1"/>
      <p:bldP spid="9301" grpId="0" animBg="1"/>
      <p:bldP spid="9302" grpId="0" animBg="1"/>
      <p:bldP spid="9303" grpId="0" animBg="1"/>
      <p:bldP spid="930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06656" y="58758"/>
            <a:ext cx="8991600" cy="1143000"/>
          </a:xfrm>
        </p:spPr>
        <p:txBody>
          <a:bodyPr>
            <a:normAutofit/>
          </a:bodyPr>
          <a:lstStyle/>
          <a:p>
            <a:r>
              <a:rPr lang="en-US" sz="3800" dirty="0" smtClean="0"/>
              <a:t>DWF Pathologies: Implicit Warp Sync.</a:t>
            </a:r>
          </a:p>
        </p:txBody>
      </p:sp>
      <p:sp>
        <p:nvSpPr>
          <p:cNvPr id="31747" name="Rectangle 3"/>
          <p:cNvSpPr>
            <a:spLocks noGrp="1" noChangeArrowheads="1"/>
          </p:cNvSpPr>
          <p:nvPr>
            <p:ph idx="1"/>
          </p:nvPr>
        </p:nvSpPr>
        <p:spPr/>
        <p:txBody>
          <a:bodyPr/>
          <a:lstStyle/>
          <a:p>
            <a:r>
              <a:rPr lang="en-US" dirty="0" smtClean="0"/>
              <a:t>Some CUDA applications depend on the lockstep execution of “static warps”</a:t>
            </a:r>
          </a:p>
          <a:p>
            <a:pPr lvl="1"/>
            <a:endParaRPr lang="en-US" dirty="0" smtClean="0"/>
          </a:p>
          <a:p>
            <a:pPr lvl="1"/>
            <a:endParaRPr lang="en-US" dirty="0" smtClean="0"/>
          </a:p>
          <a:p>
            <a:pPr lvl="1"/>
            <a:r>
              <a:rPr lang="en-US" dirty="0" smtClean="0"/>
              <a:t>E.g. Task Queue in Ray Tracing</a:t>
            </a:r>
          </a:p>
        </p:txBody>
      </p:sp>
      <p:sp>
        <p:nvSpPr>
          <p:cNvPr id="15" name="Rectangle 4"/>
          <p:cNvSpPr>
            <a:spLocks noGrp="1" noChangeArrowheads="1"/>
          </p:cNvSpPr>
          <p:nvPr>
            <p:ph type="dt" sz="half" idx="10"/>
          </p:nvPr>
        </p:nvSpPr>
        <p:spPr>
          <a:ln/>
        </p:spPr>
        <p:txBody>
          <a:bodyPr/>
          <a:lstStyle/>
          <a:p>
            <a:r>
              <a:rPr lang="en-US"/>
              <a:t>Wilson Fung, Tor Aamodt</a:t>
            </a:r>
            <a:endParaRPr lang="en-US" altLang="en-US"/>
          </a:p>
        </p:txBody>
      </p:sp>
      <p:sp>
        <p:nvSpPr>
          <p:cNvPr id="16"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17"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A242C08C-124B-419D-802A-059473B0F509}" type="slidenum">
              <a:rPr lang="en-US" altLang="en-US"/>
              <a:pPr>
                <a:defRPr/>
              </a:pPr>
              <a:t>57</a:t>
            </a:fld>
            <a:endParaRPr lang="en-US" altLang="en-US"/>
          </a:p>
        </p:txBody>
      </p:sp>
      <p:grpSp>
        <p:nvGrpSpPr>
          <p:cNvPr id="31755" name="Group 11"/>
          <p:cNvGrpSpPr>
            <a:grpSpLocks/>
          </p:cNvGrpSpPr>
          <p:nvPr/>
        </p:nvGrpSpPr>
        <p:grpSpPr bwMode="auto">
          <a:xfrm>
            <a:off x="2667000" y="2667000"/>
            <a:ext cx="3276600" cy="914400"/>
            <a:chOff x="1680" y="1680"/>
            <a:chExt cx="2064" cy="576"/>
          </a:xfrm>
        </p:grpSpPr>
        <p:sp>
          <p:nvSpPr>
            <p:cNvPr id="31748" name="Rectangle 4"/>
            <p:cNvSpPr>
              <a:spLocks noChangeArrowheads="1"/>
            </p:cNvSpPr>
            <p:nvPr/>
          </p:nvSpPr>
          <p:spPr bwMode="auto">
            <a:xfrm>
              <a:off x="2304" y="1680"/>
              <a:ext cx="1440" cy="192"/>
            </a:xfrm>
            <a:prstGeom prst="rect">
              <a:avLst/>
            </a:prstGeom>
            <a:solidFill>
              <a:srgbClr val="CCECFF"/>
            </a:solidFill>
            <a:ln w="9525">
              <a:solidFill>
                <a:schemeClr val="tx1"/>
              </a:solidFill>
              <a:miter lim="800000"/>
              <a:headEnd/>
              <a:tailEnd/>
            </a:ln>
            <a:effectLst/>
          </p:spPr>
          <p:txBody>
            <a:bodyPr wrap="none" anchor="ctr"/>
            <a:lstStyle/>
            <a:p>
              <a:pPr algn="ctr"/>
              <a:r>
                <a:rPr lang="en-US"/>
                <a:t>Thread   0 ... 31</a:t>
              </a:r>
            </a:p>
          </p:txBody>
        </p:sp>
        <p:sp>
          <p:nvSpPr>
            <p:cNvPr id="31749" name="Rectangle 5"/>
            <p:cNvSpPr>
              <a:spLocks noChangeArrowheads="1"/>
            </p:cNvSpPr>
            <p:nvPr/>
          </p:nvSpPr>
          <p:spPr bwMode="auto">
            <a:xfrm>
              <a:off x="2304" y="1872"/>
              <a:ext cx="1440" cy="192"/>
            </a:xfrm>
            <a:prstGeom prst="rect">
              <a:avLst/>
            </a:prstGeom>
            <a:solidFill>
              <a:srgbClr val="CCECFF"/>
            </a:solidFill>
            <a:ln w="9525">
              <a:solidFill>
                <a:schemeClr val="tx1"/>
              </a:solidFill>
              <a:miter lim="800000"/>
              <a:headEnd/>
              <a:tailEnd/>
            </a:ln>
            <a:effectLst/>
          </p:spPr>
          <p:txBody>
            <a:bodyPr wrap="none" anchor="ctr"/>
            <a:lstStyle/>
            <a:p>
              <a:pPr algn="ctr"/>
              <a:r>
                <a:rPr lang="en-US"/>
                <a:t>Thread 32 ... 63</a:t>
              </a:r>
            </a:p>
          </p:txBody>
        </p:sp>
        <p:sp>
          <p:nvSpPr>
            <p:cNvPr id="31750" name="Rectangle 6"/>
            <p:cNvSpPr>
              <a:spLocks noChangeArrowheads="1"/>
            </p:cNvSpPr>
            <p:nvPr/>
          </p:nvSpPr>
          <p:spPr bwMode="auto">
            <a:xfrm>
              <a:off x="2304" y="2064"/>
              <a:ext cx="1440" cy="192"/>
            </a:xfrm>
            <a:prstGeom prst="rect">
              <a:avLst/>
            </a:prstGeom>
            <a:solidFill>
              <a:srgbClr val="CCECFF"/>
            </a:solidFill>
            <a:ln w="9525">
              <a:solidFill>
                <a:schemeClr val="tx1"/>
              </a:solidFill>
              <a:miter lim="800000"/>
              <a:headEnd/>
              <a:tailEnd/>
            </a:ln>
            <a:effectLst/>
          </p:spPr>
          <p:txBody>
            <a:bodyPr wrap="none" anchor="ctr"/>
            <a:lstStyle/>
            <a:p>
              <a:pPr algn="ctr"/>
              <a:r>
                <a:rPr lang="en-US"/>
                <a:t>Thread 64 ... 95</a:t>
              </a:r>
            </a:p>
          </p:txBody>
        </p:sp>
        <p:sp>
          <p:nvSpPr>
            <p:cNvPr id="31751" name="Rectangle 7"/>
            <p:cNvSpPr>
              <a:spLocks noChangeArrowheads="1"/>
            </p:cNvSpPr>
            <p:nvPr/>
          </p:nvSpPr>
          <p:spPr bwMode="auto">
            <a:xfrm>
              <a:off x="1680" y="1680"/>
              <a:ext cx="624" cy="192"/>
            </a:xfrm>
            <a:prstGeom prst="rect">
              <a:avLst/>
            </a:prstGeom>
            <a:noFill/>
            <a:ln w="9525">
              <a:noFill/>
              <a:miter lim="800000"/>
              <a:headEnd/>
              <a:tailEnd/>
            </a:ln>
            <a:effectLst/>
          </p:spPr>
          <p:txBody>
            <a:bodyPr wrap="none" anchor="ctr"/>
            <a:lstStyle/>
            <a:p>
              <a:pPr algn="ctr"/>
              <a:r>
                <a:rPr lang="en-US"/>
                <a:t>Warp 0</a:t>
              </a:r>
            </a:p>
          </p:txBody>
        </p:sp>
        <p:sp>
          <p:nvSpPr>
            <p:cNvPr id="31753" name="Rectangle 9"/>
            <p:cNvSpPr>
              <a:spLocks noChangeArrowheads="1"/>
            </p:cNvSpPr>
            <p:nvPr/>
          </p:nvSpPr>
          <p:spPr bwMode="auto">
            <a:xfrm>
              <a:off x="1680" y="1872"/>
              <a:ext cx="624" cy="192"/>
            </a:xfrm>
            <a:prstGeom prst="rect">
              <a:avLst/>
            </a:prstGeom>
            <a:noFill/>
            <a:ln w="9525">
              <a:noFill/>
              <a:miter lim="800000"/>
              <a:headEnd/>
              <a:tailEnd/>
            </a:ln>
            <a:effectLst/>
          </p:spPr>
          <p:txBody>
            <a:bodyPr wrap="none" anchor="ctr"/>
            <a:lstStyle/>
            <a:p>
              <a:pPr algn="ctr"/>
              <a:r>
                <a:rPr lang="en-US"/>
                <a:t>Warp 1</a:t>
              </a:r>
            </a:p>
          </p:txBody>
        </p:sp>
        <p:sp>
          <p:nvSpPr>
            <p:cNvPr id="31754" name="Rectangle 10"/>
            <p:cNvSpPr>
              <a:spLocks noChangeArrowheads="1"/>
            </p:cNvSpPr>
            <p:nvPr/>
          </p:nvSpPr>
          <p:spPr bwMode="auto">
            <a:xfrm>
              <a:off x="1680" y="2064"/>
              <a:ext cx="624" cy="192"/>
            </a:xfrm>
            <a:prstGeom prst="rect">
              <a:avLst/>
            </a:prstGeom>
            <a:noFill/>
            <a:ln w="9525">
              <a:noFill/>
              <a:miter lim="800000"/>
              <a:headEnd/>
              <a:tailEnd/>
            </a:ln>
            <a:effectLst/>
          </p:spPr>
          <p:txBody>
            <a:bodyPr wrap="none" anchor="ctr"/>
            <a:lstStyle/>
            <a:p>
              <a:pPr algn="ctr"/>
              <a:r>
                <a:rPr lang="en-US"/>
                <a:t>Warp 2</a:t>
              </a:r>
            </a:p>
          </p:txBody>
        </p:sp>
      </p:grpSp>
      <p:sp>
        <p:nvSpPr>
          <p:cNvPr id="31756" name="Text Box 4"/>
          <p:cNvSpPr txBox="1">
            <a:spLocks noChangeArrowheads="1"/>
          </p:cNvSpPr>
          <p:nvPr/>
        </p:nvSpPr>
        <p:spPr bwMode="auto">
          <a:xfrm>
            <a:off x="1828800" y="4191000"/>
            <a:ext cx="6477000" cy="1569660"/>
          </a:xfrm>
          <a:prstGeom prst="rect">
            <a:avLst/>
          </a:prstGeom>
          <a:noFill/>
          <a:ln w="9525">
            <a:noFill/>
            <a:miter lim="800000"/>
            <a:headEnd/>
            <a:tailEnd/>
          </a:ln>
        </p:spPr>
        <p:txBody>
          <a:bodyPr>
            <a:spAutoFit/>
          </a:bodyPr>
          <a:lstStyle/>
          <a:p>
            <a:r>
              <a:rPr lang="en-US" sz="1600" b="1" dirty="0" err="1">
                <a:latin typeface="Courier New" pitchFamily="49" charset="0"/>
              </a:rPr>
              <a:t>int</a:t>
            </a:r>
            <a:r>
              <a:rPr lang="en-US" sz="1600" b="1" dirty="0">
                <a:latin typeface="Courier New" pitchFamily="49" charset="0"/>
              </a:rPr>
              <a:t> </a:t>
            </a:r>
            <a:r>
              <a:rPr lang="en-US" sz="1600" b="1" dirty="0" err="1">
                <a:latin typeface="Courier New" pitchFamily="49" charset="0"/>
              </a:rPr>
              <a:t>wid</a:t>
            </a:r>
            <a:r>
              <a:rPr lang="en-US" sz="1600" b="1" dirty="0">
                <a:latin typeface="Courier New" pitchFamily="49" charset="0"/>
              </a:rPr>
              <a:t> = </a:t>
            </a:r>
            <a:r>
              <a:rPr lang="en-US" sz="1600" b="1" dirty="0" err="1">
                <a:latin typeface="Courier New" pitchFamily="49" charset="0"/>
              </a:rPr>
              <a:t>tid.x</a:t>
            </a:r>
            <a:r>
              <a:rPr lang="en-US" sz="1600" b="1" dirty="0">
                <a:latin typeface="Courier New" pitchFamily="49" charset="0"/>
              </a:rPr>
              <a:t> / 32; </a:t>
            </a:r>
          </a:p>
          <a:p>
            <a:r>
              <a:rPr lang="en-US" sz="1600" b="1" dirty="0">
                <a:latin typeface="Courier New" pitchFamily="49" charset="0"/>
              </a:rPr>
              <a:t>if (</a:t>
            </a:r>
            <a:r>
              <a:rPr lang="en-US" sz="1600" b="1" dirty="0" err="1">
                <a:latin typeface="Courier New" pitchFamily="49" charset="0"/>
              </a:rPr>
              <a:t>tid.x</a:t>
            </a:r>
            <a:r>
              <a:rPr lang="en-US" sz="1600" b="1" dirty="0">
                <a:latin typeface="Courier New" pitchFamily="49" charset="0"/>
              </a:rPr>
              <a:t> % 32 == 0) {</a:t>
            </a:r>
          </a:p>
          <a:p>
            <a:r>
              <a:rPr lang="en-US" sz="1600" b="1" dirty="0">
                <a:latin typeface="Courier New" pitchFamily="49" charset="0"/>
              </a:rPr>
              <a:t>  </a:t>
            </a:r>
            <a:r>
              <a:rPr lang="en-US" sz="1600" b="1" dirty="0" err="1">
                <a:latin typeface="Courier New" pitchFamily="49" charset="0"/>
              </a:rPr>
              <a:t>sharedTaskID</a:t>
            </a:r>
            <a:r>
              <a:rPr lang="en-US" sz="1600" b="1" dirty="0">
                <a:latin typeface="Courier New" pitchFamily="49" charset="0"/>
              </a:rPr>
              <a:t>[</a:t>
            </a:r>
            <a:r>
              <a:rPr lang="en-US" sz="1600" b="1" dirty="0" err="1">
                <a:latin typeface="Courier New" pitchFamily="49" charset="0"/>
              </a:rPr>
              <a:t>wid</a:t>
            </a:r>
            <a:r>
              <a:rPr lang="en-US" sz="1600" b="1" dirty="0">
                <a:latin typeface="Courier New" pitchFamily="49" charset="0"/>
              </a:rPr>
              <a:t>] = </a:t>
            </a:r>
            <a:r>
              <a:rPr lang="en-US" sz="1600" b="1" dirty="0" err="1">
                <a:latin typeface="Courier New" pitchFamily="49" charset="0"/>
              </a:rPr>
              <a:t>atomicAdd</a:t>
            </a:r>
            <a:r>
              <a:rPr lang="en-US" sz="1600" b="1" dirty="0">
                <a:latin typeface="Courier New" pitchFamily="49" charset="0"/>
              </a:rPr>
              <a:t>(</a:t>
            </a:r>
            <a:r>
              <a:rPr lang="en-US" sz="1600" b="1" dirty="0" err="1">
                <a:latin typeface="Courier New" pitchFamily="49" charset="0"/>
              </a:rPr>
              <a:t>g_TaskID</a:t>
            </a:r>
            <a:r>
              <a:rPr lang="en-US" sz="1600" b="1" dirty="0">
                <a:latin typeface="Courier New" pitchFamily="49" charset="0"/>
              </a:rPr>
              <a:t>, 32);</a:t>
            </a:r>
          </a:p>
          <a:p>
            <a:r>
              <a:rPr lang="en-US" sz="1600" b="1" dirty="0">
                <a:latin typeface="Courier New" pitchFamily="49" charset="0"/>
              </a:rPr>
              <a:t>}</a:t>
            </a:r>
          </a:p>
          <a:p>
            <a:r>
              <a:rPr lang="en-US" sz="1600" b="1" dirty="0" err="1">
                <a:latin typeface="Courier New" pitchFamily="49" charset="0"/>
              </a:rPr>
              <a:t>my_TaskID</a:t>
            </a:r>
            <a:r>
              <a:rPr lang="en-US" sz="1600" b="1" dirty="0">
                <a:latin typeface="Courier New" pitchFamily="49" charset="0"/>
              </a:rPr>
              <a:t> = </a:t>
            </a:r>
            <a:r>
              <a:rPr lang="en-US" sz="1600" b="1" dirty="0" err="1">
                <a:latin typeface="Courier New" pitchFamily="49" charset="0"/>
              </a:rPr>
              <a:t>sharedTaskID</a:t>
            </a:r>
            <a:r>
              <a:rPr lang="en-US" sz="1600" b="1" dirty="0">
                <a:latin typeface="Courier New" pitchFamily="49" charset="0"/>
              </a:rPr>
              <a:t>[</a:t>
            </a:r>
            <a:r>
              <a:rPr lang="en-US" sz="1600" b="1" dirty="0" err="1">
                <a:latin typeface="Courier New" pitchFamily="49" charset="0"/>
              </a:rPr>
              <a:t>wid</a:t>
            </a:r>
            <a:r>
              <a:rPr lang="en-US" sz="1600" b="1" dirty="0">
                <a:latin typeface="Courier New" pitchFamily="49" charset="0"/>
              </a:rPr>
              <a:t>] + </a:t>
            </a:r>
            <a:r>
              <a:rPr lang="en-US" sz="1600" b="1" dirty="0" err="1">
                <a:latin typeface="Courier New" pitchFamily="49" charset="0"/>
              </a:rPr>
              <a:t>tid.x</a:t>
            </a:r>
            <a:r>
              <a:rPr lang="en-US" sz="1600" b="1" dirty="0">
                <a:latin typeface="Courier New" pitchFamily="49" charset="0"/>
              </a:rPr>
              <a:t> % 32; </a:t>
            </a:r>
          </a:p>
          <a:p>
            <a:r>
              <a:rPr lang="en-US" sz="1600" b="1" dirty="0" err="1">
                <a:latin typeface="Courier New" pitchFamily="49" charset="0"/>
              </a:rPr>
              <a:t>ProcessTask</a:t>
            </a:r>
            <a:r>
              <a:rPr lang="en-US" sz="1600" b="1" dirty="0">
                <a:latin typeface="Courier New" pitchFamily="49" charset="0"/>
              </a:rPr>
              <a:t>(</a:t>
            </a:r>
            <a:r>
              <a:rPr lang="en-US" sz="1600" b="1" dirty="0" err="1">
                <a:latin typeface="Courier New" pitchFamily="49" charset="0"/>
              </a:rPr>
              <a:t>my_TaskID</a:t>
            </a:r>
            <a:r>
              <a:rPr lang="en-US" sz="1600" b="1" dirty="0">
                <a:latin typeface="Courier New" pitchFamily="49" charset="0"/>
              </a:rPr>
              <a:t>);</a:t>
            </a:r>
          </a:p>
        </p:txBody>
      </p:sp>
      <p:grpSp>
        <p:nvGrpSpPr>
          <p:cNvPr id="31759" name="Group 15"/>
          <p:cNvGrpSpPr>
            <a:grpSpLocks/>
          </p:cNvGrpSpPr>
          <p:nvPr/>
        </p:nvGrpSpPr>
        <p:grpSpPr bwMode="auto">
          <a:xfrm>
            <a:off x="838200" y="4876800"/>
            <a:ext cx="7391400" cy="915988"/>
            <a:chOff x="912" y="2928"/>
            <a:chExt cx="4368" cy="577"/>
          </a:xfrm>
        </p:grpSpPr>
        <p:sp>
          <p:nvSpPr>
            <p:cNvPr id="31757" name="Line 13"/>
            <p:cNvSpPr>
              <a:spLocks noChangeShapeType="1"/>
            </p:cNvSpPr>
            <p:nvPr/>
          </p:nvSpPr>
          <p:spPr bwMode="auto">
            <a:xfrm>
              <a:off x="1488" y="3168"/>
              <a:ext cx="3792" cy="0"/>
            </a:xfrm>
            <a:prstGeom prst="line">
              <a:avLst/>
            </a:prstGeom>
            <a:noFill/>
            <a:ln w="57150">
              <a:solidFill>
                <a:srgbClr val="FF3300"/>
              </a:solidFill>
              <a:round/>
              <a:headEnd/>
              <a:tailEnd/>
            </a:ln>
            <a:effectLst/>
          </p:spPr>
          <p:txBody>
            <a:bodyPr/>
            <a:lstStyle/>
            <a:p>
              <a:endParaRPr lang="en-CA"/>
            </a:p>
          </p:txBody>
        </p:sp>
        <p:sp>
          <p:nvSpPr>
            <p:cNvPr id="31758" name="Text Box 14"/>
            <p:cNvSpPr txBox="1">
              <a:spLocks noChangeArrowheads="1"/>
            </p:cNvSpPr>
            <p:nvPr/>
          </p:nvSpPr>
          <p:spPr bwMode="auto">
            <a:xfrm>
              <a:off x="912" y="2928"/>
              <a:ext cx="529" cy="577"/>
            </a:xfrm>
            <a:prstGeom prst="rect">
              <a:avLst/>
            </a:prstGeom>
            <a:noFill/>
            <a:ln w="9525">
              <a:noFill/>
              <a:miter lim="800000"/>
              <a:headEnd/>
              <a:tailEnd/>
            </a:ln>
            <a:effectLst/>
          </p:spPr>
          <p:txBody>
            <a:bodyPr wrap="none">
              <a:spAutoFit/>
            </a:bodyPr>
            <a:lstStyle/>
            <a:p>
              <a:r>
                <a:rPr lang="en-US"/>
                <a:t>Implicit</a:t>
              </a:r>
            </a:p>
            <a:p>
              <a:r>
                <a:rPr lang="en-US"/>
                <a:t>Warp</a:t>
              </a:r>
            </a:p>
            <a:p>
              <a:r>
                <a:rPr lang="en-US"/>
                <a:t>Sync.</a:t>
              </a:r>
            </a:p>
          </p:txBody>
        </p:sp>
      </p:grpSp>
    </p:spTree>
    <p:extLst>
      <p:ext uri="{BB962C8B-B14F-4D97-AF65-F5344CB8AC3E}">
        <p14:creationId xmlns:p14="http://schemas.microsoft.com/office/powerpoint/2010/main" val="85722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5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P spid="3175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smtClean="0"/>
              <a:t>Observation</a:t>
            </a:r>
          </a:p>
        </p:txBody>
      </p:sp>
      <p:sp>
        <p:nvSpPr>
          <p:cNvPr id="32771" name="Rectangle 3"/>
          <p:cNvSpPr>
            <a:spLocks noGrp="1" noChangeArrowheads="1"/>
          </p:cNvSpPr>
          <p:nvPr>
            <p:ph idx="1"/>
          </p:nvPr>
        </p:nvSpPr>
        <p:spPr>
          <a:xfrm>
            <a:off x="457200" y="1600200"/>
            <a:ext cx="5334000" cy="4530725"/>
          </a:xfrm>
        </p:spPr>
        <p:txBody>
          <a:bodyPr/>
          <a:lstStyle/>
          <a:p>
            <a:r>
              <a:rPr lang="en-US" sz="2600" smtClean="0"/>
              <a:t>Compute kernels usually contain </a:t>
            </a:r>
            <a:r>
              <a:rPr lang="en-US" sz="2600" u="sng" smtClean="0"/>
              <a:t>divergent</a:t>
            </a:r>
            <a:r>
              <a:rPr lang="en-US" sz="2600" smtClean="0"/>
              <a:t> and </a:t>
            </a:r>
            <a:r>
              <a:rPr lang="en-US" sz="2600" u="sng" smtClean="0"/>
              <a:t>non-divergent (coherent)</a:t>
            </a:r>
            <a:r>
              <a:rPr lang="en-US" sz="2600" smtClean="0"/>
              <a:t> code segments</a:t>
            </a:r>
          </a:p>
          <a:p>
            <a:r>
              <a:rPr lang="en-US" sz="2600" smtClean="0"/>
              <a:t>Coalesced memory access usually in coherent code segments</a:t>
            </a:r>
          </a:p>
          <a:p>
            <a:pPr lvl="1"/>
            <a:r>
              <a:rPr lang="en-US" sz="2400" smtClean="0"/>
              <a:t>DWF no benefit there</a:t>
            </a:r>
          </a:p>
        </p:txBody>
      </p:sp>
      <p:sp>
        <p:nvSpPr>
          <p:cNvPr id="19" name="Rectangle 4"/>
          <p:cNvSpPr>
            <a:spLocks noGrp="1" noChangeArrowheads="1"/>
          </p:cNvSpPr>
          <p:nvPr>
            <p:ph type="dt" sz="half" idx="10"/>
          </p:nvPr>
        </p:nvSpPr>
        <p:spPr>
          <a:ln/>
        </p:spPr>
        <p:txBody>
          <a:bodyPr/>
          <a:lstStyle/>
          <a:p>
            <a:r>
              <a:rPr lang="en-US"/>
              <a:t>Wilson Fung, Tor Aamodt</a:t>
            </a:r>
            <a:endParaRPr lang="en-US" altLang="en-US"/>
          </a:p>
        </p:txBody>
      </p:sp>
      <p:sp>
        <p:nvSpPr>
          <p:cNvPr id="20"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21"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934F15A8-328B-4605-B383-9BEA714D7A25}" type="slidenum">
              <a:rPr lang="en-US" altLang="en-US"/>
              <a:pPr>
                <a:defRPr/>
              </a:pPr>
              <a:t>58</a:t>
            </a:fld>
            <a:endParaRPr lang="en-US" altLang="en-US"/>
          </a:p>
        </p:txBody>
      </p:sp>
      <p:grpSp>
        <p:nvGrpSpPr>
          <p:cNvPr id="32790" name="Group 22"/>
          <p:cNvGrpSpPr>
            <a:grpSpLocks/>
          </p:cNvGrpSpPr>
          <p:nvPr/>
        </p:nvGrpSpPr>
        <p:grpSpPr bwMode="auto">
          <a:xfrm>
            <a:off x="7010400" y="1676400"/>
            <a:ext cx="1066800" cy="4114800"/>
            <a:chOff x="4416" y="1056"/>
            <a:chExt cx="672" cy="2592"/>
          </a:xfrm>
        </p:grpSpPr>
        <p:sp>
          <p:nvSpPr>
            <p:cNvPr id="32776" name="Rectangle 8"/>
            <p:cNvSpPr>
              <a:spLocks noChangeArrowheads="1"/>
            </p:cNvSpPr>
            <p:nvPr/>
          </p:nvSpPr>
          <p:spPr bwMode="auto">
            <a:xfrm>
              <a:off x="4416" y="1056"/>
              <a:ext cx="672" cy="576"/>
            </a:xfrm>
            <a:prstGeom prst="rect">
              <a:avLst/>
            </a:prstGeom>
            <a:solidFill>
              <a:srgbClr val="CCECFF"/>
            </a:solidFill>
            <a:ln w="9525">
              <a:solidFill>
                <a:schemeClr val="tx1"/>
              </a:solidFill>
              <a:miter lim="800000"/>
              <a:headEnd/>
              <a:tailEnd/>
            </a:ln>
            <a:effectLst/>
          </p:spPr>
          <p:txBody>
            <a:bodyPr wrap="none" anchor="ctr"/>
            <a:lstStyle/>
            <a:p>
              <a:pPr algn="ctr"/>
              <a:r>
                <a:rPr lang="en-US"/>
                <a:t>Static</a:t>
              </a:r>
            </a:p>
            <a:p>
              <a:pPr algn="ctr"/>
              <a:r>
                <a:rPr lang="en-US"/>
                <a:t>Warp</a:t>
              </a:r>
            </a:p>
          </p:txBody>
        </p:sp>
        <p:sp>
          <p:nvSpPr>
            <p:cNvPr id="32777" name="Rectangle 9"/>
            <p:cNvSpPr>
              <a:spLocks noChangeArrowheads="1"/>
            </p:cNvSpPr>
            <p:nvPr/>
          </p:nvSpPr>
          <p:spPr bwMode="auto">
            <a:xfrm>
              <a:off x="4416" y="1632"/>
              <a:ext cx="672" cy="1056"/>
            </a:xfrm>
            <a:prstGeom prst="rect">
              <a:avLst/>
            </a:prstGeom>
            <a:solidFill>
              <a:srgbClr val="CCFFCC"/>
            </a:solidFill>
            <a:ln w="9525">
              <a:solidFill>
                <a:schemeClr val="tx1"/>
              </a:solidFill>
              <a:miter lim="800000"/>
              <a:headEnd/>
              <a:tailEnd/>
            </a:ln>
            <a:effectLst/>
          </p:spPr>
          <p:txBody>
            <a:bodyPr wrap="none" anchor="ctr"/>
            <a:lstStyle/>
            <a:p>
              <a:pPr algn="ctr"/>
              <a:r>
                <a:rPr lang="en-US"/>
                <a:t>Dynamic</a:t>
              </a:r>
            </a:p>
            <a:p>
              <a:pPr algn="ctr"/>
              <a:r>
                <a:rPr lang="en-US"/>
                <a:t>Warp</a:t>
              </a:r>
            </a:p>
          </p:txBody>
        </p:sp>
        <p:sp>
          <p:nvSpPr>
            <p:cNvPr id="32778" name="Rectangle 10"/>
            <p:cNvSpPr>
              <a:spLocks noChangeArrowheads="1"/>
            </p:cNvSpPr>
            <p:nvPr/>
          </p:nvSpPr>
          <p:spPr bwMode="auto">
            <a:xfrm>
              <a:off x="4416" y="2688"/>
              <a:ext cx="672" cy="576"/>
            </a:xfrm>
            <a:prstGeom prst="rect">
              <a:avLst/>
            </a:prstGeom>
            <a:solidFill>
              <a:srgbClr val="CCECFF"/>
            </a:solidFill>
            <a:ln w="9525">
              <a:solidFill>
                <a:schemeClr val="tx1"/>
              </a:solidFill>
              <a:miter lim="800000"/>
              <a:headEnd/>
              <a:tailEnd/>
            </a:ln>
            <a:effectLst/>
          </p:spPr>
          <p:txBody>
            <a:bodyPr wrap="none" anchor="ctr"/>
            <a:lstStyle/>
            <a:p>
              <a:pPr algn="ctr"/>
              <a:r>
                <a:rPr lang="en-US"/>
                <a:t>Static</a:t>
              </a:r>
            </a:p>
            <a:p>
              <a:pPr algn="ctr"/>
              <a:r>
                <a:rPr lang="en-US"/>
                <a:t>Warp</a:t>
              </a:r>
            </a:p>
          </p:txBody>
        </p:sp>
        <p:sp>
          <p:nvSpPr>
            <p:cNvPr id="32789" name="Line 21"/>
            <p:cNvSpPr>
              <a:spLocks noChangeShapeType="1"/>
            </p:cNvSpPr>
            <p:nvPr/>
          </p:nvSpPr>
          <p:spPr bwMode="auto">
            <a:xfrm>
              <a:off x="4752" y="3312"/>
              <a:ext cx="0" cy="336"/>
            </a:xfrm>
            <a:prstGeom prst="line">
              <a:avLst/>
            </a:prstGeom>
            <a:noFill/>
            <a:ln w="76200" cap="rnd">
              <a:solidFill>
                <a:schemeClr val="tx1"/>
              </a:solidFill>
              <a:prstDash val="sysDot"/>
              <a:round/>
              <a:headEnd/>
              <a:tailEnd/>
            </a:ln>
            <a:effectLst/>
          </p:spPr>
          <p:txBody>
            <a:bodyPr/>
            <a:lstStyle/>
            <a:p>
              <a:endParaRPr lang="en-CA"/>
            </a:p>
          </p:txBody>
        </p:sp>
      </p:grpSp>
      <p:sp>
        <p:nvSpPr>
          <p:cNvPr id="32772" name="Rectangle 4"/>
          <p:cNvSpPr>
            <a:spLocks noChangeArrowheads="1"/>
          </p:cNvSpPr>
          <p:nvPr/>
        </p:nvSpPr>
        <p:spPr bwMode="auto">
          <a:xfrm>
            <a:off x="5791200" y="1676400"/>
            <a:ext cx="1066800" cy="914400"/>
          </a:xfrm>
          <a:prstGeom prst="rect">
            <a:avLst/>
          </a:prstGeom>
          <a:solidFill>
            <a:srgbClr val="CCECFF"/>
          </a:solidFill>
          <a:ln w="9525">
            <a:solidFill>
              <a:schemeClr val="tx1"/>
            </a:solidFill>
            <a:miter lim="800000"/>
            <a:headEnd/>
            <a:tailEnd/>
          </a:ln>
          <a:effectLst/>
        </p:spPr>
        <p:txBody>
          <a:bodyPr wrap="none" anchor="ctr"/>
          <a:lstStyle/>
          <a:p>
            <a:pPr algn="ctr"/>
            <a:r>
              <a:rPr lang="en-US"/>
              <a:t>Coherent</a:t>
            </a:r>
          </a:p>
        </p:txBody>
      </p:sp>
      <p:sp>
        <p:nvSpPr>
          <p:cNvPr id="32773" name="Rectangle 5"/>
          <p:cNvSpPr>
            <a:spLocks noChangeArrowheads="1"/>
          </p:cNvSpPr>
          <p:nvPr/>
        </p:nvSpPr>
        <p:spPr bwMode="auto">
          <a:xfrm>
            <a:off x="5791200" y="2590800"/>
            <a:ext cx="1066800" cy="1676400"/>
          </a:xfrm>
          <a:prstGeom prst="rect">
            <a:avLst/>
          </a:prstGeom>
          <a:solidFill>
            <a:srgbClr val="CCFFCC"/>
          </a:solidFill>
          <a:ln w="9525">
            <a:solidFill>
              <a:schemeClr val="tx1"/>
            </a:solidFill>
            <a:miter lim="800000"/>
            <a:headEnd/>
            <a:tailEnd/>
          </a:ln>
          <a:effectLst/>
        </p:spPr>
        <p:txBody>
          <a:bodyPr wrap="none" anchor="ctr"/>
          <a:lstStyle/>
          <a:p>
            <a:pPr algn="ctr"/>
            <a:r>
              <a:rPr lang="en-US"/>
              <a:t>Divergent</a:t>
            </a:r>
          </a:p>
        </p:txBody>
      </p:sp>
      <p:sp>
        <p:nvSpPr>
          <p:cNvPr id="32774" name="Rectangle 6"/>
          <p:cNvSpPr>
            <a:spLocks noChangeArrowheads="1"/>
          </p:cNvSpPr>
          <p:nvPr/>
        </p:nvSpPr>
        <p:spPr bwMode="auto">
          <a:xfrm>
            <a:off x="5791200" y="4267200"/>
            <a:ext cx="1066800" cy="914400"/>
          </a:xfrm>
          <a:prstGeom prst="rect">
            <a:avLst/>
          </a:prstGeom>
          <a:solidFill>
            <a:srgbClr val="CCECFF"/>
          </a:solidFill>
          <a:ln w="9525">
            <a:solidFill>
              <a:schemeClr val="tx1"/>
            </a:solidFill>
            <a:miter lim="800000"/>
            <a:headEnd/>
            <a:tailEnd/>
          </a:ln>
          <a:effectLst/>
        </p:spPr>
        <p:txBody>
          <a:bodyPr wrap="none" anchor="ctr"/>
          <a:lstStyle/>
          <a:p>
            <a:pPr algn="ctr"/>
            <a:r>
              <a:rPr lang="en-US"/>
              <a:t>Coherent</a:t>
            </a:r>
          </a:p>
        </p:txBody>
      </p:sp>
      <p:sp>
        <p:nvSpPr>
          <p:cNvPr id="32779" name="Line 11"/>
          <p:cNvSpPr>
            <a:spLocks noChangeShapeType="1"/>
          </p:cNvSpPr>
          <p:nvPr/>
        </p:nvSpPr>
        <p:spPr bwMode="auto">
          <a:xfrm>
            <a:off x="6324600" y="5257800"/>
            <a:ext cx="0" cy="533400"/>
          </a:xfrm>
          <a:prstGeom prst="line">
            <a:avLst/>
          </a:prstGeom>
          <a:noFill/>
          <a:ln w="76200" cap="rnd">
            <a:solidFill>
              <a:schemeClr val="tx1"/>
            </a:solidFill>
            <a:prstDash val="sysDot"/>
            <a:round/>
            <a:headEnd/>
            <a:tailEnd/>
          </a:ln>
          <a:effectLst/>
        </p:spPr>
        <p:txBody>
          <a:bodyPr/>
          <a:lstStyle/>
          <a:p>
            <a:endParaRPr lang="en-CA"/>
          </a:p>
        </p:txBody>
      </p:sp>
      <p:sp>
        <p:nvSpPr>
          <p:cNvPr id="32784" name="Freeform 16"/>
          <p:cNvSpPr>
            <a:spLocks/>
          </p:cNvSpPr>
          <p:nvPr/>
        </p:nvSpPr>
        <p:spPr bwMode="auto">
          <a:xfrm>
            <a:off x="8077200" y="2590800"/>
            <a:ext cx="228600" cy="1676400"/>
          </a:xfrm>
          <a:custGeom>
            <a:avLst/>
            <a:gdLst/>
            <a:ahLst/>
            <a:cxnLst>
              <a:cxn ang="0">
                <a:pos x="0" y="1056"/>
              </a:cxn>
              <a:cxn ang="0">
                <a:pos x="144" y="480"/>
              </a:cxn>
              <a:cxn ang="0">
                <a:pos x="0" y="0"/>
              </a:cxn>
            </a:cxnLst>
            <a:rect l="0" t="0" r="r" b="b"/>
            <a:pathLst>
              <a:path w="144" h="1056">
                <a:moveTo>
                  <a:pt x="0" y="1056"/>
                </a:moveTo>
                <a:cubicBezTo>
                  <a:pt x="72" y="856"/>
                  <a:pt x="144" y="656"/>
                  <a:pt x="144" y="480"/>
                </a:cubicBezTo>
                <a:cubicBezTo>
                  <a:pt x="144" y="304"/>
                  <a:pt x="72" y="152"/>
                  <a:pt x="0" y="0"/>
                </a:cubicBezTo>
              </a:path>
            </a:pathLst>
          </a:custGeom>
          <a:noFill/>
          <a:ln w="28575" cmpd="sng">
            <a:solidFill>
              <a:schemeClr val="tx1"/>
            </a:solidFill>
            <a:round/>
            <a:headEnd type="none" w="med" len="med"/>
            <a:tailEnd type="arrow" w="med" len="med"/>
          </a:ln>
          <a:effectLst/>
        </p:spPr>
        <p:txBody>
          <a:bodyPr/>
          <a:lstStyle/>
          <a:p>
            <a:endParaRPr lang="en-CA"/>
          </a:p>
        </p:txBody>
      </p:sp>
      <p:grpSp>
        <p:nvGrpSpPr>
          <p:cNvPr id="32786" name="Group 18"/>
          <p:cNvGrpSpPr>
            <a:grpSpLocks/>
          </p:cNvGrpSpPr>
          <p:nvPr/>
        </p:nvGrpSpPr>
        <p:grpSpPr bwMode="auto">
          <a:xfrm>
            <a:off x="6858000" y="2438400"/>
            <a:ext cx="1371600" cy="1981200"/>
            <a:chOff x="4320" y="1536"/>
            <a:chExt cx="864" cy="1248"/>
          </a:xfrm>
        </p:grpSpPr>
        <p:sp>
          <p:nvSpPr>
            <p:cNvPr id="32780" name="Rectangle 12"/>
            <p:cNvSpPr>
              <a:spLocks noChangeArrowheads="1"/>
            </p:cNvSpPr>
            <p:nvPr/>
          </p:nvSpPr>
          <p:spPr bwMode="auto">
            <a:xfrm>
              <a:off x="4320" y="2592"/>
              <a:ext cx="864" cy="192"/>
            </a:xfrm>
            <a:prstGeom prst="rect">
              <a:avLst/>
            </a:prstGeom>
            <a:solidFill>
              <a:srgbClr val="FFFF99"/>
            </a:solidFill>
            <a:ln w="38100">
              <a:solidFill>
                <a:srgbClr val="FF3300"/>
              </a:solidFill>
              <a:miter lim="800000"/>
              <a:headEnd/>
              <a:tailEnd/>
            </a:ln>
            <a:effectLst/>
          </p:spPr>
          <p:txBody>
            <a:bodyPr wrap="none" anchor="ctr"/>
            <a:lstStyle/>
            <a:p>
              <a:pPr algn="ctr"/>
              <a:r>
                <a:rPr lang="en-US"/>
                <a:t>Reset Warps</a:t>
              </a:r>
            </a:p>
          </p:txBody>
        </p:sp>
        <p:sp>
          <p:nvSpPr>
            <p:cNvPr id="32785" name="Rectangle 17"/>
            <p:cNvSpPr>
              <a:spLocks noChangeArrowheads="1"/>
            </p:cNvSpPr>
            <p:nvPr/>
          </p:nvSpPr>
          <p:spPr bwMode="auto">
            <a:xfrm>
              <a:off x="4320" y="1536"/>
              <a:ext cx="864" cy="192"/>
            </a:xfrm>
            <a:prstGeom prst="rect">
              <a:avLst/>
            </a:prstGeom>
            <a:solidFill>
              <a:srgbClr val="FFFF99"/>
            </a:solidFill>
            <a:ln w="38100">
              <a:solidFill>
                <a:srgbClr val="FF3300"/>
              </a:solidFill>
              <a:miter lim="800000"/>
              <a:headEnd/>
              <a:tailEnd/>
            </a:ln>
            <a:effectLst/>
          </p:spPr>
          <p:txBody>
            <a:bodyPr wrap="none" anchor="ctr"/>
            <a:lstStyle/>
            <a:p>
              <a:pPr algn="ctr"/>
              <a:r>
                <a:rPr lang="en-US"/>
                <a:t>Divergence</a:t>
              </a:r>
            </a:p>
          </p:txBody>
        </p:sp>
      </p:grpSp>
      <p:sp>
        <p:nvSpPr>
          <p:cNvPr id="32787" name="Text Box 19"/>
          <p:cNvSpPr txBox="1">
            <a:spLocks noChangeArrowheads="1"/>
          </p:cNvSpPr>
          <p:nvPr/>
        </p:nvSpPr>
        <p:spPr bwMode="auto">
          <a:xfrm>
            <a:off x="8213725" y="3694113"/>
            <a:ext cx="831850" cy="641350"/>
          </a:xfrm>
          <a:prstGeom prst="rect">
            <a:avLst/>
          </a:prstGeom>
          <a:noFill/>
          <a:ln w="9525">
            <a:noFill/>
            <a:miter lim="800000"/>
            <a:headEnd/>
            <a:tailEnd/>
          </a:ln>
          <a:effectLst/>
        </p:spPr>
        <p:txBody>
          <a:bodyPr wrap="none">
            <a:spAutoFit/>
          </a:bodyPr>
          <a:lstStyle/>
          <a:p>
            <a:r>
              <a:rPr lang="en-US"/>
              <a:t>Recvg</a:t>
            </a:r>
          </a:p>
          <a:p>
            <a:r>
              <a:rPr lang="en-US"/>
              <a:t>Pt.</a:t>
            </a:r>
          </a:p>
        </p:txBody>
      </p:sp>
      <p:sp>
        <p:nvSpPr>
          <p:cNvPr id="32788" name="Rectangle 20"/>
          <p:cNvSpPr>
            <a:spLocks noChangeArrowheads="1"/>
          </p:cNvSpPr>
          <p:nvPr/>
        </p:nvSpPr>
        <p:spPr bwMode="auto">
          <a:xfrm>
            <a:off x="5486400" y="4343400"/>
            <a:ext cx="1676400" cy="228600"/>
          </a:xfrm>
          <a:prstGeom prst="rect">
            <a:avLst/>
          </a:prstGeom>
          <a:solidFill>
            <a:srgbClr val="CCCCFF"/>
          </a:solidFill>
          <a:ln w="9525">
            <a:solidFill>
              <a:schemeClr val="tx1"/>
            </a:solidFill>
            <a:miter lim="800000"/>
            <a:headEnd/>
            <a:tailEnd/>
          </a:ln>
          <a:effectLst/>
        </p:spPr>
        <p:txBody>
          <a:bodyPr wrap="none" anchor="ctr"/>
          <a:lstStyle/>
          <a:p>
            <a:pPr algn="ctr"/>
            <a:r>
              <a:rPr lang="en-US"/>
              <a:t>Coales. LD/ST</a:t>
            </a:r>
          </a:p>
        </p:txBody>
      </p:sp>
    </p:spTree>
    <p:extLst>
      <p:ext uri="{BB962C8B-B14F-4D97-AF65-F5344CB8AC3E}">
        <p14:creationId xmlns:p14="http://schemas.microsoft.com/office/powerpoint/2010/main" val="39705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788"/>
                                        </p:tgtEl>
                                        <p:attrNameLst>
                                          <p:attrName>style.visibility</p:attrName>
                                        </p:attrNameLst>
                                      </p:cBhvr>
                                      <p:to>
                                        <p:strVal val="visible"/>
                                      </p:to>
                                    </p:set>
                                  </p:childTnLst>
                                  <p:subTnLst>
                                    <p:set>
                                      <p:cBhvr override="childStyle">
                                        <p:cTn dur="1" fill="hold" display="0" masterRel="nextClick" afterEffect="1"/>
                                        <p:tgtEl>
                                          <p:spTgt spid="3278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278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2784"/>
                                        </p:tgtEl>
                                        <p:attrNameLst>
                                          <p:attrName>style.visibility</p:attrName>
                                        </p:attrNameLst>
                                      </p:cBhvr>
                                      <p:to>
                                        <p:strVal val="visible"/>
                                      </p:to>
                                    </p:set>
                                    <p:animEffect transition="in" filter="blinds(horizontal)">
                                      <p:cBhvr>
                                        <p:cTn id="31" dur="500"/>
                                        <p:tgtEl>
                                          <p:spTgt spid="32784"/>
                                        </p:tgtEl>
                                      </p:cBhvr>
                                    </p:animEffect>
                                  </p:childTnLst>
                                </p:cTn>
                              </p:par>
                              <p:par>
                                <p:cTn id="32" presetID="1" presetClass="entr" presetSubtype="0" fill="hold" grpId="0" nodeType="withEffect">
                                  <p:stCondLst>
                                    <p:cond delay="0"/>
                                  </p:stCondLst>
                                  <p:childTnLst>
                                    <p:set>
                                      <p:cBhvr>
                                        <p:cTn id="33" dur="1" fill="hold">
                                          <p:stCondLst>
                                            <p:cond delay="0"/>
                                          </p:stCondLst>
                                        </p:cTn>
                                        <p:tgtEl>
                                          <p:spTgt spid="32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P spid="32784" grpId="0" animBg="1"/>
      <p:bldP spid="32787" grpId="0"/>
      <p:bldP spid="3278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lstStyle/>
          <a:p>
            <a:pPr eaLnBrk="1" hangingPunct="1"/>
            <a:r>
              <a:rPr lang="en-US" smtClean="0"/>
              <a:t>Thread Block Compaction</a:t>
            </a:r>
          </a:p>
        </p:txBody>
      </p:sp>
      <p:sp>
        <p:nvSpPr>
          <p:cNvPr id="10246" name="Rectangle 3"/>
          <p:cNvSpPr>
            <a:spLocks noGrp="1" noChangeArrowheads="1"/>
          </p:cNvSpPr>
          <p:nvPr>
            <p:ph idx="1"/>
          </p:nvPr>
        </p:nvSpPr>
        <p:spPr>
          <a:xfrm>
            <a:off x="457200" y="1295400"/>
            <a:ext cx="8686800" cy="4835525"/>
          </a:xfrm>
        </p:spPr>
        <p:txBody>
          <a:bodyPr/>
          <a:lstStyle/>
          <a:p>
            <a:pPr eaLnBrk="1" hangingPunct="1"/>
            <a:r>
              <a:rPr lang="en-US" smtClean="0"/>
              <a:t>Run a thread block like a warp</a:t>
            </a:r>
          </a:p>
          <a:p>
            <a:pPr lvl="1" eaLnBrk="1" hangingPunct="1"/>
            <a:r>
              <a:rPr lang="en-US" smtClean="0"/>
              <a:t>Whole block move between coherent/divergent code</a:t>
            </a:r>
          </a:p>
          <a:p>
            <a:pPr lvl="1" eaLnBrk="1" hangingPunct="1"/>
            <a:r>
              <a:rPr lang="en-US" smtClean="0"/>
              <a:t>Block-wide stack to track exec. paths reconvg.</a:t>
            </a:r>
          </a:p>
          <a:p>
            <a:pPr eaLnBrk="1" hangingPunct="1"/>
            <a:r>
              <a:rPr lang="en-US" smtClean="0"/>
              <a:t>Barrier @ Branch/reconverge pt.</a:t>
            </a:r>
          </a:p>
          <a:p>
            <a:pPr lvl="1" eaLnBrk="1" hangingPunct="1"/>
            <a:r>
              <a:rPr lang="en-US" smtClean="0"/>
              <a:t>All avail. threads arrive at branch</a:t>
            </a:r>
          </a:p>
          <a:p>
            <a:pPr lvl="1" eaLnBrk="1" hangingPunct="1"/>
            <a:r>
              <a:rPr lang="en-US" smtClean="0"/>
              <a:t>Insensitive to warp scheduling</a:t>
            </a:r>
            <a:endParaRPr lang="en-US" smtClean="0">
              <a:sym typeface="Wingdings" pitchFamily="2" charset="2"/>
            </a:endParaRPr>
          </a:p>
          <a:p>
            <a:pPr eaLnBrk="1" hangingPunct="1"/>
            <a:r>
              <a:rPr lang="en-US" smtClean="0"/>
              <a:t>Warp compaction </a:t>
            </a:r>
          </a:p>
          <a:p>
            <a:pPr lvl="1" eaLnBrk="1" hangingPunct="1"/>
            <a:r>
              <a:rPr lang="en-US" smtClean="0"/>
              <a:t>Regrouping with all avail. threads</a:t>
            </a:r>
          </a:p>
          <a:p>
            <a:pPr lvl="1" eaLnBrk="1" hangingPunct="1"/>
            <a:r>
              <a:rPr lang="en-US" smtClean="0"/>
              <a:t>If no divergence, gives static warp arrangement</a:t>
            </a:r>
          </a:p>
        </p:txBody>
      </p:sp>
      <p:sp>
        <p:nvSpPr>
          <p:cNvPr id="14" name="Rectangle 4"/>
          <p:cNvSpPr>
            <a:spLocks noGrp="1" noChangeArrowheads="1"/>
          </p:cNvSpPr>
          <p:nvPr>
            <p:ph type="dt" sz="half" idx="10"/>
          </p:nvPr>
        </p:nvSpPr>
        <p:spPr>
          <a:ln/>
        </p:spPr>
        <p:txBody>
          <a:bodyPr/>
          <a:lstStyle/>
          <a:p>
            <a:r>
              <a:rPr lang="en-US"/>
              <a:t>Wilson Fung, Tor Aamodt</a:t>
            </a:r>
            <a:endParaRPr lang="en-US" altLang="en-US"/>
          </a:p>
        </p:txBody>
      </p:sp>
      <p:sp>
        <p:nvSpPr>
          <p:cNvPr id="15"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16"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467C20E7-E6AF-4A8B-9BAF-F7D1A1D9D879}" type="slidenum">
              <a:rPr lang="en-US" altLang="en-US"/>
              <a:pPr>
                <a:defRPr/>
              </a:pPr>
              <a:t>59</a:t>
            </a:fld>
            <a:endParaRPr lang="en-US" altLang="en-US"/>
          </a:p>
        </p:txBody>
      </p:sp>
      <p:grpSp>
        <p:nvGrpSpPr>
          <p:cNvPr id="10266" name="Group 26"/>
          <p:cNvGrpSpPr>
            <a:grpSpLocks/>
          </p:cNvGrpSpPr>
          <p:nvPr/>
        </p:nvGrpSpPr>
        <p:grpSpPr bwMode="auto">
          <a:xfrm>
            <a:off x="6858000" y="3657600"/>
            <a:ext cx="1674813" cy="457200"/>
            <a:chOff x="4032" y="2304"/>
            <a:chExt cx="1055" cy="288"/>
          </a:xfrm>
        </p:grpSpPr>
        <p:sp>
          <p:nvSpPr>
            <p:cNvPr id="10249" name="Rectangle 9"/>
            <p:cNvSpPr>
              <a:spLocks noChangeArrowheads="1"/>
            </p:cNvSpPr>
            <p:nvPr/>
          </p:nvSpPr>
          <p:spPr bwMode="auto">
            <a:xfrm>
              <a:off x="4032" y="2304"/>
              <a:ext cx="1055" cy="288"/>
            </a:xfrm>
            <a:prstGeom prst="rect">
              <a:avLst/>
            </a:prstGeom>
            <a:noFill/>
            <a:ln w="9525">
              <a:noFill/>
              <a:miter lim="800000"/>
              <a:headEnd/>
              <a:tailEnd/>
            </a:ln>
            <a:effectLst/>
          </p:spPr>
          <p:txBody>
            <a:bodyPr wrap="none">
              <a:spAutoFit/>
            </a:bodyPr>
            <a:lstStyle/>
            <a:p>
              <a:r>
                <a:rPr lang="en-US" sz="2400" b="1">
                  <a:solidFill>
                    <a:srgbClr val="FF3300"/>
                  </a:solidFill>
                  <a:sym typeface="Wingdings" pitchFamily="2" charset="2"/>
                </a:rPr>
                <a:t>Starvation</a:t>
              </a:r>
            </a:p>
          </p:txBody>
        </p:sp>
        <p:sp>
          <p:nvSpPr>
            <p:cNvPr id="10250" name="Line 10"/>
            <p:cNvSpPr>
              <a:spLocks noChangeShapeType="1"/>
            </p:cNvSpPr>
            <p:nvPr/>
          </p:nvSpPr>
          <p:spPr bwMode="auto">
            <a:xfrm flipV="1">
              <a:off x="4080" y="2400"/>
              <a:ext cx="960" cy="112"/>
            </a:xfrm>
            <a:prstGeom prst="line">
              <a:avLst/>
            </a:prstGeom>
            <a:noFill/>
            <a:ln w="57150">
              <a:solidFill>
                <a:srgbClr val="993300"/>
              </a:solidFill>
              <a:round/>
              <a:headEnd/>
              <a:tailEnd/>
            </a:ln>
            <a:effectLst/>
          </p:spPr>
          <p:txBody>
            <a:bodyPr/>
            <a:lstStyle/>
            <a:p>
              <a:endParaRPr lang="en-CA"/>
            </a:p>
          </p:txBody>
        </p:sp>
      </p:grpSp>
      <p:grpSp>
        <p:nvGrpSpPr>
          <p:cNvPr id="10257" name="Group 17"/>
          <p:cNvGrpSpPr>
            <a:grpSpLocks/>
          </p:cNvGrpSpPr>
          <p:nvPr/>
        </p:nvGrpSpPr>
        <p:grpSpPr bwMode="auto">
          <a:xfrm>
            <a:off x="6553200" y="2819400"/>
            <a:ext cx="2106613" cy="676275"/>
            <a:chOff x="4128" y="1776"/>
            <a:chExt cx="1327" cy="426"/>
          </a:xfrm>
        </p:grpSpPr>
        <p:sp>
          <p:nvSpPr>
            <p:cNvPr id="10252" name="Text Box 12"/>
            <p:cNvSpPr txBox="1">
              <a:spLocks noChangeArrowheads="1"/>
            </p:cNvSpPr>
            <p:nvPr/>
          </p:nvSpPr>
          <p:spPr bwMode="auto">
            <a:xfrm>
              <a:off x="4294" y="1776"/>
              <a:ext cx="1161" cy="426"/>
            </a:xfrm>
            <a:prstGeom prst="rect">
              <a:avLst/>
            </a:prstGeom>
            <a:noFill/>
            <a:ln w="9525">
              <a:noFill/>
              <a:miter lim="800000"/>
              <a:headEnd/>
              <a:tailEnd/>
            </a:ln>
            <a:effectLst/>
          </p:spPr>
          <p:txBody>
            <a:bodyPr wrap="none">
              <a:spAutoFit/>
            </a:bodyPr>
            <a:lstStyle/>
            <a:p>
              <a:pPr algn="ctr">
                <a:lnSpc>
                  <a:spcPct val="80000"/>
                </a:lnSpc>
              </a:pPr>
              <a:r>
                <a:rPr lang="en-US" sz="2400" b="1">
                  <a:solidFill>
                    <a:srgbClr val="0066FF"/>
                  </a:solidFill>
                </a:rPr>
                <a:t>Implicit </a:t>
              </a:r>
            </a:p>
            <a:p>
              <a:pPr algn="ctr">
                <a:lnSpc>
                  <a:spcPct val="80000"/>
                </a:lnSpc>
              </a:pPr>
              <a:r>
                <a:rPr lang="en-US" sz="2400" b="1">
                  <a:solidFill>
                    <a:srgbClr val="0066FF"/>
                  </a:solidFill>
                </a:rPr>
                <a:t>Warp Sync.</a:t>
              </a:r>
            </a:p>
          </p:txBody>
        </p:sp>
        <p:sp>
          <p:nvSpPr>
            <p:cNvPr id="10253" name="Line 13"/>
            <p:cNvSpPr>
              <a:spLocks noChangeShapeType="1"/>
            </p:cNvSpPr>
            <p:nvPr/>
          </p:nvSpPr>
          <p:spPr bwMode="auto">
            <a:xfrm>
              <a:off x="4128" y="1968"/>
              <a:ext cx="96" cy="96"/>
            </a:xfrm>
            <a:prstGeom prst="line">
              <a:avLst/>
            </a:prstGeom>
            <a:noFill/>
            <a:ln w="57150">
              <a:solidFill>
                <a:srgbClr val="0066FF"/>
              </a:solidFill>
              <a:round/>
              <a:headEnd/>
              <a:tailEnd/>
            </a:ln>
            <a:effectLst/>
          </p:spPr>
          <p:txBody>
            <a:bodyPr/>
            <a:lstStyle/>
            <a:p>
              <a:endParaRPr lang="en-CA"/>
            </a:p>
          </p:txBody>
        </p:sp>
        <p:sp>
          <p:nvSpPr>
            <p:cNvPr id="10254" name="Line 14"/>
            <p:cNvSpPr>
              <a:spLocks noChangeShapeType="1"/>
            </p:cNvSpPr>
            <p:nvPr/>
          </p:nvSpPr>
          <p:spPr bwMode="auto">
            <a:xfrm flipV="1">
              <a:off x="4224" y="1872"/>
              <a:ext cx="144" cy="192"/>
            </a:xfrm>
            <a:prstGeom prst="line">
              <a:avLst/>
            </a:prstGeom>
            <a:noFill/>
            <a:ln w="57150">
              <a:solidFill>
                <a:srgbClr val="0066FF"/>
              </a:solidFill>
              <a:round/>
              <a:headEnd/>
              <a:tailEnd/>
            </a:ln>
            <a:effectLst/>
          </p:spPr>
          <p:txBody>
            <a:bodyPr/>
            <a:lstStyle/>
            <a:p>
              <a:endParaRPr lang="en-CA"/>
            </a:p>
          </p:txBody>
        </p:sp>
      </p:grpSp>
      <p:grpSp>
        <p:nvGrpSpPr>
          <p:cNvPr id="10263" name="Group 23"/>
          <p:cNvGrpSpPr>
            <a:grpSpLocks/>
          </p:cNvGrpSpPr>
          <p:nvPr/>
        </p:nvGrpSpPr>
        <p:grpSpPr bwMode="auto">
          <a:xfrm>
            <a:off x="6400800" y="4724400"/>
            <a:ext cx="2527300" cy="701675"/>
            <a:chOff x="3774" y="3728"/>
            <a:chExt cx="1592" cy="442"/>
          </a:xfrm>
        </p:grpSpPr>
        <p:sp>
          <p:nvSpPr>
            <p:cNvPr id="10259" name="Text Box 19"/>
            <p:cNvSpPr txBox="1">
              <a:spLocks noChangeArrowheads="1"/>
            </p:cNvSpPr>
            <p:nvPr/>
          </p:nvSpPr>
          <p:spPr bwMode="auto">
            <a:xfrm>
              <a:off x="3774" y="3728"/>
              <a:ext cx="1592" cy="442"/>
            </a:xfrm>
            <a:prstGeom prst="rect">
              <a:avLst/>
            </a:prstGeom>
            <a:noFill/>
            <a:ln w="9525">
              <a:noFill/>
              <a:miter lim="800000"/>
              <a:headEnd/>
              <a:tailEnd/>
            </a:ln>
            <a:effectLst/>
          </p:spPr>
          <p:txBody>
            <a:bodyPr wrap="none">
              <a:spAutoFit/>
            </a:bodyPr>
            <a:lstStyle/>
            <a:p>
              <a:pPr algn="ctr"/>
              <a:r>
                <a:rPr lang="en-US" sz="2000" b="1">
                  <a:solidFill>
                    <a:srgbClr val="FF3300"/>
                  </a:solidFill>
                </a:rPr>
                <a:t>Extra Uncoalesced </a:t>
              </a:r>
            </a:p>
            <a:p>
              <a:pPr algn="ctr"/>
              <a:r>
                <a:rPr lang="en-US" sz="2000" b="1">
                  <a:solidFill>
                    <a:srgbClr val="FF3300"/>
                  </a:solidFill>
                </a:rPr>
                <a:t>Memory Access</a:t>
              </a:r>
            </a:p>
          </p:txBody>
        </p:sp>
        <p:sp>
          <p:nvSpPr>
            <p:cNvPr id="10261" name="Line 21"/>
            <p:cNvSpPr>
              <a:spLocks noChangeShapeType="1"/>
            </p:cNvSpPr>
            <p:nvPr/>
          </p:nvSpPr>
          <p:spPr bwMode="auto">
            <a:xfrm flipV="1">
              <a:off x="3792" y="3792"/>
              <a:ext cx="1488" cy="336"/>
            </a:xfrm>
            <a:prstGeom prst="line">
              <a:avLst/>
            </a:prstGeom>
            <a:noFill/>
            <a:ln w="57150">
              <a:solidFill>
                <a:srgbClr val="993300"/>
              </a:solidFill>
              <a:round/>
              <a:headEnd/>
              <a:tailEnd/>
            </a:ln>
            <a:effectLst/>
          </p:spPr>
          <p:txBody>
            <a:bodyPr/>
            <a:lstStyle/>
            <a:p>
              <a:endParaRPr lang="en-CA"/>
            </a:p>
          </p:txBody>
        </p:sp>
      </p:grpSp>
    </p:spTree>
    <p:extLst>
      <p:ext uri="{BB962C8B-B14F-4D97-AF65-F5344CB8AC3E}">
        <p14:creationId xmlns:p14="http://schemas.microsoft.com/office/powerpoint/2010/main" val="112189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246">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6">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28600" y="5891310"/>
            <a:ext cx="8686800" cy="646331"/>
          </a:xfrm>
          <a:prstGeom prst="rect">
            <a:avLst/>
          </a:prstGeom>
          <a:noFill/>
        </p:spPr>
        <p:txBody>
          <a:bodyPr wrap="square" rtlCol="0">
            <a:spAutoFit/>
          </a:bodyPr>
          <a:lstStyle/>
          <a:p>
            <a:endParaRPr lang="en-US" dirty="0" smtClean="0">
              <a:latin typeface="Arial" pitchFamily="34" charset="0"/>
              <a:cs typeface="Arial" pitchFamily="34" charset="0"/>
            </a:endParaRPr>
          </a:p>
          <a:p>
            <a:endParaRPr lang="en-US" dirty="0" smtClean="0">
              <a:latin typeface="Arial" pitchFamily="34" charset="0"/>
              <a:cs typeface="Arial" pitchFamily="34" charset="0"/>
            </a:endParaRPr>
          </a:p>
        </p:txBody>
      </p:sp>
      <p:graphicFrame>
        <p:nvGraphicFramePr>
          <p:cNvPr id="9" name="Chart 8"/>
          <p:cNvGraphicFramePr>
            <a:graphicFrameLocks noGrp="1"/>
          </p:cNvGraphicFramePr>
          <p:nvPr>
            <p:extLst>
              <p:ext uri="{D42A27DB-BD31-4B8C-83A1-F6EECF244321}">
                <p14:modId xmlns:p14="http://schemas.microsoft.com/office/powerpoint/2010/main" val="787435642"/>
              </p:ext>
            </p:extLst>
          </p:nvPr>
        </p:nvGraphicFramePr>
        <p:xfrm>
          <a:off x="240175" y="1546369"/>
          <a:ext cx="8686800" cy="2895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925975" y="1927369"/>
            <a:ext cx="3581400" cy="2209800"/>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cxnSp>
        <p:nvCxnSpPr>
          <p:cNvPr id="12" name="Straight Arrow Connector 11"/>
          <p:cNvCxnSpPr/>
          <p:nvPr/>
        </p:nvCxnSpPr>
        <p:spPr>
          <a:xfrm rot="16200000" flipH="1">
            <a:off x="7860175" y="1851169"/>
            <a:ext cx="838200" cy="6858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76025" y="1381269"/>
            <a:ext cx="787400" cy="400110"/>
          </a:xfrm>
          <a:prstGeom prst="rect">
            <a:avLst/>
          </a:prstGeom>
          <a:noFill/>
        </p:spPr>
        <p:txBody>
          <a:bodyPr wrap="square" rtlCol="0">
            <a:spAutoFit/>
          </a:bodyPr>
          <a:lstStyle/>
          <a:p>
            <a:r>
              <a:rPr lang="en-US" sz="2000" dirty="0" smtClean="0">
                <a:latin typeface="Arial" pitchFamily="34" charset="0"/>
                <a:cs typeface="Arial" pitchFamily="34" charset="0"/>
              </a:rPr>
              <a:t>55%</a:t>
            </a:r>
            <a:endParaRPr lang="en-US" sz="2000" dirty="0">
              <a:latin typeface="Arial" pitchFamily="34" charset="0"/>
              <a:cs typeface="Arial" pitchFamily="34" charset="0"/>
            </a:endParaRPr>
          </a:p>
        </p:txBody>
      </p:sp>
      <p:cxnSp>
        <p:nvCxnSpPr>
          <p:cNvPr id="14" name="Straight Arrow Connector 13"/>
          <p:cNvCxnSpPr/>
          <p:nvPr/>
        </p:nvCxnSpPr>
        <p:spPr>
          <a:xfrm>
            <a:off x="6869575" y="1774969"/>
            <a:ext cx="1524000" cy="1219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69375" y="1381269"/>
            <a:ext cx="1905000" cy="400110"/>
          </a:xfrm>
          <a:prstGeom prst="rect">
            <a:avLst/>
          </a:prstGeom>
          <a:noFill/>
        </p:spPr>
        <p:txBody>
          <a:bodyPr wrap="square" rtlCol="0">
            <a:spAutoFit/>
          </a:bodyPr>
          <a:lstStyle/>
          <a:p>
            <a:r>
              <a:rPr lang="en-US" sz="2000" dirty="0" smtClean="0">
                <a:latin typeface="Arial" pitchFamily="34" charset="0"/>
                <a:cs typeface="Arial" pitchFamily="34" charset="0"/>
              </a:rPr>
              <a:t>       AVG: 32%</a:t>
            </a:r>
            <a:endParaRPr lang="en-US" sz="2000" dirty="0">
              <a:latin typeface="Arial" pitchFamily="34" charset="0"/>
              <a:cs typeface="Arial" pitchFamily="34" charset="0"/>
            </a:endParaRPr>
          </a:p>
        </p:txBody>
      </p:sp>
      <p:cxnSp>
        <p:nvCxnSpPr>
          <p:cNvPr id="18" name="Straight Arrow Connector 17"/>
          <p:cNvCxnSpPr/>
          <p:nvPr/>
        </p:nvCxnSpPr>
        <p:spPr>
          <a:xfrm rot="16200000" flipV="1">
            <a:off x="202075" y="4099069"/>
            <a:ext cx="1295400" cy="45720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Right Arrow 18"/>
          <p:cNvSpPr/>
          <p:nvPr/>
        </p:nvSpPr>
        <p:spPr>
          <a:xfrm>
            <a:off x="7098175" y="1470169"/>
            <a:ext cx="609600" cy="2286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20" name="TextBox 19"/>
          <p:cNvSpPr txBox="1"/>
          <p:nvPr/>
        </p:nvSpPr>
        <p:spPr>
          <a:xfrm>
            <a:off x="2513475" y="4060969"/>
            <a:ext cx="4038600" cy="461665"/>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HPC Applications</a:t>
            </a:r>
            <a:endParaRPr lang="en-US" sz="2400" dirty="0">
              <a:solidFill>
                <a:schemeClr val="tx1"/>
              </a:solidFill>
              <a:latin typeface="Arial" pitchFamily="34" charset="0"/>
              <a:cs typeface="Arial" pitchFamily="34" charset="0"/>
            </a:endParaRPr>
          </a:p>
        </p:txBody>
      </p:sp>
      <p:sp>
        <p:nvSpPr>
          <p:cNvPr id="16" name="Rectangle 15"/>
          <p:cNvSpPr/>
          <p:nvPr/>
        </p:nvSpPr>
        <p:spPr>
          <a:xfrm>
            <a:off x="5486400" y="6412468"/>
            <a:ext cx="3048000" cy="369332"/>
          </a:xfrm>
          <a:prstGeom prst="rect">
            <a:avLst/>
          </a:prstGeom>
        </p:spPr>
        <p:txBody>
          <a:bodyPr wrap="square">
            <a:spAutoFit/>
          </a:bodyPr>
          <a:lstStyle/>
          <a:p>
            <a:r>
              <a:rPr lang="en-US" dirty="0" smtClean="0">
                <a:solidFill>
                  <a:schemeClr val="tx1"/>
                </a:solidFill>
                <a:latin typeface="Arial"/>
                <a:cs typeface="Arial"/>
              </a:rPr>
              <a:t>[Jog et al., ASPLOS 2013]</a:t>
            </a:r>
            <a:endParaRPr lang="en-US" dirty="0">
              <a:solidFill>
                <a:schemeClr val="tx1"/>
              </a:solidFill>
            </a:endParaRPr>
          </a:p>
        </p:txBody>
      </p:sp>
      <p:sp>
        <p:nvSpPr>
          <p:cNvPr id="17" name="TextBox 16"/>
          <p:cNvSpPr txBox="1"/>
          <p:nvPr/>
        </p:nvSpPr>
        <p:spPr>
          <a:xfrm>
            <a:off x="596096" y="5151105"/>
            <a:ext cx="8305800" cy="1477327"/>
          </a:xfrm>
          <a:prstGeom prst="rect">
            <a:avLst/>
          </a:prstGeom>
          <a:noFill/>
        </p:spPr>
        <p:txBody>
          <a:bodyPr wrap="square" rtlCol="0">
            <a:spAutoFit/>
          </a:bodyPr>
          <a:lstStyle/>
          <a:p>
            <a:pPr algn="ctr"/>
            <a:r>
              <a:rPr lang="en-US" sz="2400" dirty="0" smtClean="0">
                <a:solidFill>
                  <a:schemeClr val="tx1"/>
                </a:solidFill>
                <a:latin typeface="Arial" pitchFamily="34" charset="0"/>
                <a:cs typeface="Arial" pitchFamily="34" charset="0"/>
              </a:rPr>
              <a:t>Percentage of total execution cycles wasted waiting for the data to come back from memory.</a:t>
            </a:r>
          </a:p>
          <a:p>
            <a:pPr algn="ctr"/>
            <a:endParaRPr lang="en-US" sz="2400" dirty="0" smtClean="0">
              <a:solidFill>
                <a:schemeClr val="tx1"/>
              </a:solidFill>
              <a:latin typeface="Arial" pitchFamily="34" charset="0"/>
              <a:cs typeface="Arial" pitchFamily="34" charset="0"/>
            </a:endParaRPr>
          </a:p>
          <a:p>
            <a:pPr algn="ctr"/>
            <a:endParaRPr lang="en-US" dirty="0">
              <a:solidFill>
                <a:schemeClr val="tx1"/>
              </a:solidFill>
              <a:latin typeface="Arial" pitchFamily="34" charset="0"/>
              <a:cs typeface="Arial" pitchFamily="34" charset="0"/>
            </a:endParaRPr>
          </a:p>
        </p:txBody>
      </p:sp>
      <p:sp>
        <p:nvSpPr>
          <p:cNvPr id="22" name="Rectangle 2"/>
          <p:cNvSpPr txBox="1">
            <a:spLocks noChangeArrowheads="1"/>
          </p:cNvSpPr>
          <p:nvPr/>
        </p:nvSpPr>
        <p:spPr bwMode="auto">
          <a:xfrm>
            <a:off x="63280" y="144079"/>
            <a:ext cx="8915400" cy="46717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noAutofit/>
          </a:bodyPr>
          <a:lstStyle>
            <a:lvl1pPr algn="l" rtl="0" eaLnBrk="0" fontAlgn="base" hangingPunct="0">
              <a:lnSpc>
                <a:spcPct val="87000"/>
              </a:lnSpc>
              <a:spcBef>
                <a:spcPct val="0"/>
              </a:spcBef>
              <a:spcAft>
                <a:spcPct val="0"/>
              </a:spcAft>
              <a:defRPr sz="2800" b="1">
                <a:solidFill>
                  <a:schemeClr val="accent2"/>
                </a:solidFill>
                <a:latin typeface="+mj-lt"/>
                <a:ea typeface="+mj-ea"/>
                <a:cs typeface="+mj-cs"/>
              </a:defRPr>
            </a:lvl1pPr>
            <a:lvl2pPr algn="l" rtl="0" eaLnBrk="0" fontAlgn="base" hangingPunct="0">
              <a:lnSpc>
                <a:spcPct val="87000"/>
              </a:lnSpc>
              <a:spcBef>
                <a:spcPct val="0"/>
              </a:spcBef>
              <a:spcAft>
                <a:spcPct val="0"/>
              </a:spcAft>
              <a:defRPr sz="2800" b="1">
                <a:solidFill>
                  <a:schemeClr val="accent2"/>
                </a:solidFill>
                <a:latin typeface="Arial" charset="0"/>
              </a:defRPr>
            </a:lvl2pPr>
            <a:lvl3pPr algn="l" rtl="0" eaLnBrk="0" fontAlgn="base" hangingPunct="0">
              <a:lnSpc>
                <a:spcPct val="87000"/>
              </a:lnSpc>
              <a:spcBef>
                <a:spcPct val="0"/>
              </a:spcBef>
              <a:spcAft>
                <a:spcPct val="0"/>
              </a:spcAft>
              <a:defRPr sz="2800" b="1">
                <a:solidFill>
                  <a:schemeClr val="accent2"/>
                </a:solidFill>
                <a:latin typeface="Arial" charset="0"/>
              </a:defRPr>
            </a:lvl3pPr>
            <a:lvl4pPr algn="l" rtl="0" eaLnBrk="0" fontAlgn="base" hangingPunct="0">
              <a:lnSpc>
                <a:spcPct val="87000"/>
              </a:lnSpc>
              <a:spcBef>
                <a:spcPct val="0"/>
              </a:spcBef>
              <a:spcAft>
                <a:spcPct val="0"/>
              </a:spcAft>
              <a:defRPr sz="2800" b="1">
                <a:solidFill>
                  <a:schemeClr val="accent2"/>
                </a:solidFill>
                <a:latin typeface="Arial" charset="0"/>
              </a:defRPr>
            </a:lvl4pPr>
            <a:lvl5pPr algn="l" rtl="0" eaLnBrk="0" fontAlgn="base" hangingPunct="0">
              <a:lnSpc>
                <a:spcPct val="87000"/>
              </a:lnSpc>
              <a:spcBef>
                <a:spcPct val="0"/>
              </a:spcBef>
              <a:spcAft>
                <a:spcPct val="0"/>
              </a:spcAft>
              <a:defRPr sz="2800" b="1">
                <a:solidFill>
                  <a:schemeClr val="accent2"/>
                </a:solidFill>
                <a:latin typeface="Arial" charset="0"/>
              </a:defRPr>
            </a:lvl5pPr>
            <a:lvl6pPr marL="457200" algn="l" rtl="0" eaLnBrk="0" fontAlgn="base" hangingPunct="0">
              <a:lnSpc>
                <a:spcPct val="87000"/>
              </a:lnSpc>
              <a:spcBef>
                <a:spcPct val="0"/>
              </a:spcBef>
              <a:spcAft>
                <a:spcPct val="0"/>
              </a:spcAft>
              <a:defRPr sz="2800" b="1">
                <a:solidFill>
                  <a:schemeClr val="accent2"/>
                </a:solidFill>
                <a:latin typeface="Arial" charset="0"/>
              </a:defRPr>
            </a:lvl6pPr>
            <a:lvl7pPr marL="914400" algn="l" rtl="0" eaLnBrk="0" fontAlgn="base" hangingPunct="0">
              <a:lnSpc>
                <a:spcPct val="87000"/>
              </a:lnSpc>
              <a:spcBef>
                <a:spcPct val="0"/>
              </a:spcBef>
              <a:spcAft>
                <a:spcPct val="0"/>
              </a:spcAft>
              <a:defRPr sz="2800" b="1">
                <a:solidFill>
                  <a:schemeClr val="accent2"/>
                </a:solidFill>
                <a:latin typeface="Arial" charset="0"/>
              </a:defRPr>
            </a:lvl7pPr>
            <a:lvl8pPr marL="1371600" algn="l" rtl="0" eaLnBrk="0" fontAlgn="base" hangingPunct="0">
              <a:lnSpc>
                <a:spcPct val="87000"/>
              </a:lnSpc>
              <a:spcBef>
                <a:spcPct val="0"/>
              </a:spcBef>
              <a:spcAft>
                <a:spcPct val="0"/>
              </a:spcAft>
              <a:defRPr sz="2800" b="1">
                <a:solidFill>
                  <a:schemeClr val="accent2"/>
                </a:solidFill>
                <a:latin typeface="Arial" charset="0"/>
              </a:defRPr>
            </a:lvl8pPr>
            <a:lvl9pPr marL="1828800" algn="l" rtl="0" eaLnBrk="0" fontAlgn="base" hangingPunct="0">
              <a:lnSpc>
                <a:spcPct val="87000"/>
              </a:lnSpc>
              <a:spcBef>
                <a:spcPct val="0"/>
              </a:spcBef>
              <a:spcAft>
                <a:spcPct val="0"/>
              </a:spcAft>
              <a:defRPr sz="2800" b="1">
                <a:solidFill>
                  <a:schemeClr val="accent2"/>
                </a:solidFill>
                <a:latin typeface="Arial" charset="0"/>
              </a:defRPr>
            </a:lvl9pPr>
          </a:lstStyle>
          <a:p>
            <a:pPr eaLnBrk="1" hangingPunct="1"/>
            <a:r>
              <a:rPr lang="en-US" sz="2667" kern="0" dirty="0" smtClean="0"/>
              <a:t>Quantifying Memory Bottlenecks</a:t>
            </a:r>
            <a:endParaRPr lang="en-US" sz="2667" kern="0" dirty="0"/>
          </a:p>
        </p:txBody>
      </p:sp>
    </p:spTree>
    <p:extLst>
      <p:ext uri="{BB962C8B-B14F-4D97-AF65-F5344CB8AC3E}">
        <p14:creationId xmlns:p14="http://schemas.microsoft.com/office/powerpoint/2010/main" val="20435015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p:bldP spid="1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p:txBody>
          <a:bodyPr/>
          <a:lstStyle/>
          <a:p>
            <a:pPr eaLnBrk="1" hangingPunct="1"/>
            <a:r>
              <a:rPr lang="en-US" smtClean="0"/>
              <a:t>Thread Block Compaction</a:t>
            </a:r>
          </a:p>
        </p:txBody>
      </p:sp>
      <p:sp>
        <p:nvSpPr>
          <p:cNvPr id="151" name="Rectangle 4"/>
          <p:cNvSpPr>
            <a:spLocks noGrp="1" noChangeArrowheads="1"/>
          </p:cNvSpPr>
          <p:nvPr>
            <p:ph type="dt" sz="half" idx="10"/>
          </p:nvPr>
        </p:nvSpPr>
        <p:spPr>
          <a:ln/>
        </p:spPr>
        <p:txBody>
          <a:bodyPr/>
          <a:lstStyle/>
          <a:p>
            <a:r>
              <a:rPr lang="en-US"/>
              <a:t>Wilson Fung, Tor Aamodt</a:t>
            </a:r>
            <a:endParaRPr lang="en-US" altLang="en-US"/>
          </a:p>
        </p:txBody>
      </p:sp>
      <p:sp>
        <p:nvSpPr>
          <p:cNvPr id="152"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153"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FA92FF19-2B3D-43D3-B0DD-6F74923D6535}" type="slidenum">
              <a:rPr lang="en-US" altLang="en-US"/>
              <a:pPr>
                <a:defRPr/>
              </a:pPr>
              <a:t>60</a:t>
            </a:fld>
            <a:endParaRPr lang="en-US" altLang="en-US"/>
          </a:p>
        </p:txBody>
      </p:sp>
      <p:grpSp>
        <p:nvGrpSpPr>
          <p:cNvPr id="11270" name="Group 38"/>
          <p:cNvGrpSpPr>
            <a:grpSpLocks/>
          </p:cNvGrpSpPr>
          <p:nvPr/>
        </p:nvGrpSpPr>
        <p:grpSpPr bwMode="auto">
          <a:xfrm>
            <a:off x="304800" y="1371600"/>
            <a:ext cx="4572000" cy="304800"/>
            <a:chOff x="1728" y="3168"/>
            <a:chExt cx="2880" cy="192"/>
          </a:xfrm>
        </p:grpSpPr>
        <p:sp>
          <p:nvSpPr>
            <p:cNvPr id="11386" name="Rectangle 18"/>
            <p:cNvSpPr>
              <a:spLocks noChangeArrowheads="1"/>
            </p:cNvSpPr>
            <p:nvPr/>
          </p:nvSpPr>
          <p:spPr bwMode="auto">
            <a:xfrm>
              <a:off x="1728" y="3168"/>
              <a:ext cx="288" cy="192"/>
            </a:xfrm>
            <a:prstGeom prst="rect">
              <a:avLst/>
            </a:prstGeom>
            <a:noFill/>
            <a:ln w="9525">
              <a:noFill/>
              <a:miter lim="800000"/>
              <a:headEnd/>
              <a:tailEnd/>
            </a:ln>
          </p:spPr>
          <p:txBody>
            <a:bodyPr wrap="none" anchor="ctr"/>
            <a:lstStyle/>
            <a:p>
              <a:pPr algn="ctr"/>
              <a:r>
                <a:rPr lang="en-US" b="1"/>
                <a:t>PC</a:t>
              </a:r>
            </a:p>
          </p:txBody>
        </p:sp>
        <p:sp>
          <p:nvSpPr>
            <p:cNvPr id="11387" name="Rectangle 19"/>
            <p:cNvSpPr>
              <a:spLocks noChangeArrowheads="1"/>
            </p:cNvSpPr>
            <p:nvPr/>
          </p:nvSpPr>
          <p:spPr bwMode="auto">
            <a:xfrm>
              <a:off x="2016" y="3168"/>
              <a:ext cx="288" cy="192"/>
            </a:xfrm>
            <a:prstGeom prst="rect">
              <a:avLst/>
            </a:prstGeom>
            <a:noFill/>
            <a:ln w="9525">
              <a:noFill/>
              <a:miter lim="800000"/>
              <a:headEnd/>
              <a:tailEnd/>
            </a:ln>
          </p:spPr>
          <p:txBody>
            <a:bodyPr wrap="none" anchor="ctr"/>
            <a:lstStyle/>
            <a:p>
              <a:pPr algn="ctr"/>
              <a:r>
                <a:rPr lang="en-US" b="1"/>
                <a:t>RPC</a:t>
              </a:r>
            </a:p>
          </p:txBody>
        </p:sp>
        <p:sp>
          <p:nvSpPr>
            <p:cNvPr id="11388" name="Rectangle 20"/>
            <p:cNvSpPr>
              <a:spLocks noChangeArrowheads="1"/>
            </p:cNvSpPr>
            <p:nvPr/>
          </p:nvSpPr>
          <p:spPr bwMode="auto">
            <a:xfrm>
              <a:off x="2304" y="3168"/>
              <a:ext cx="2304" cy="192"/>
            </a:xfrm>
            <a:prstGeom prst="rect">
              <a:avLst/>
            </a:prstGeom>
            <a:noFill/>
            <a:ln w="9525">
              <a:noFill/>
              <a:miter lim="800000"/>
              <a:headEnd/>
              <a:tailEnd/>
            </a:ln>
          </p:spPr>
          <p:txBody>
            <a:bodyPr wrap="none" anchor="ctr"/>
            <a:lstStyle/>
            <a:p>
              <a:pPr algn="ctr"/>
              <a:r>
                <a:rPr lang="en-US" b="1"/>
                <a:t>Active Threads</a:t>
              </a:r>
            </a:p>
          </p:txBody>
        </p:sp>
      </p:grpSp>
      <p:grpSp>
        <p:nvGrpSpPr>
          <p:cNvPr id="11271" name="Group 71"/>
          <p:cNvGrpSpPr>
            <a:grpSpLocks/>
          </p:cNvGrpSpPr>
          <p:nvPr/>
        </p:nvGrpSpPr>
        <p:grpSpPr bwMode="auto">
          <a:xfrm>
            <a:off x="304800" y="1676400"/>
            <a:ext cx="4572000" cy="304800"/>
            <a:chOff x="2640" y="1392"/>
            <a:chExt cx="2880" cy="192"/>
          </a:xfrm>
        </p:grpSpPr>
        <p:sp>
          <p:nvSpPr>
            <p:cNvPr id="11372" name="Rectangle 22"/>
            <p:cNvSpPr>
              <a:spLocks noChangeArrowheads="1"/>
            </p:cNvSpPr>
            <p:nvPr/>
          </p:nvSpPr>
          <p:spPr bwMode="auto">
            <a:xfrm>
              <a:off x="2640" y="1392"/>
              <a:ext cx="288" cy="192"/>
            </a:xfrm>
            <a:prstGeom prst="rect">
              <a:avLst/>
            </a:prstGeom>
            <a:solidFill>
              <a:schemeClr val="bg1"/>
            </a:solidFill>
            <a:ln w="9525">
              <a:solidFill>
                <a:schemeClr val="tx1"/>
              </a:solidFill>
              <a:miter lim="800000"/>
              <a:headEnd/>
              <a:tailEnd/>
            </a:ln>
          </p:spPr>
          <p:txBody>
            <a:bodyPr wrap="none" anchor="ctr"/>
            <a:lstStyle/>
            <a:p>
              <a:pPr algn="ctr"/>
              <a:r>
                <a:rPr lang="en-US"/>
                <a:t>A</a:t>
              </a:r>
            </a:p>
          </p:txBody>
        </p:sp>
        <p:sp>
          <p:nvSpPr>
            <p:cNvPr id="11373" name="Rectangle 23"/>
            <p:cNvSpPr>
              <a:spLocks noChangeArrowheads="1"/>
            </p:cNvSpPr>
            <p:nvPr/>
          </p:nvSpPr>
          <p:spPr bwMode="auto">
            <a:xfrm>
              <a:off x="2928" y="1392"/>
              <a:ext cx="288" cy="192"/>
            </a:xfrm>
            <a:prstGeom prst="rect">
              <a:avLst/>
            </a:prstGeom>
            <a:solidFill>
              <a:schemeClr val="bg1"/>
            </a:solidFill>
            <a:ln w="9525">
              <a:solidFill>
                <a:schemeClr val="tx1"/>
              </a:solidFill>
              <a:miter lim="800000"/>
              <a:headEnd/>
              <a:tailEnd/>
            </a:ln>
          </p:spPr>
          <p:txBody>
            <a:bodyPr wrap="none" anchor="ctr"/>
            <a:lstStyle/>
            <a:p>
              <a:pPr algn="ctr"/>
              <a:r>
                <a:rPr lang="en-US"/>
                <a:t>-</a:t>
              </a:r>
            </a:p>
          </p:txBody>
        </p:sp>
        <p:sp>
          <p:nvSpPr>
            <p:cNvPr id="11374" name="Rectangle 25"/>
            <p:cNvSpPr>
              <a:spLocks noChangeArrowheads="1"/>
            </p:cNvSpPr>
            <p:nvPr/>
          </p:nvSpPr>
          <p:spPr bwMode="auto">
            <a:xfrm>
              <a:off x="3216"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a:t>
              </a:r>
            </a:p>
          </p:txBody>
        </p:sp>
        <p:sp>
          <p:nvSpPr>
            <p:cNvPr id="11375" name="Rectangle 26"/>
            <p:cNvSpPr>
              <a:spLocks noChangeArrowheads="1"/>
            </p:cNvSpPr>
            <p:nvPr/>
          </p:nvSpPr>
          <p:spPr bwMode="auto">
            <a:xfrm>
              <a:off x="3408"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2</a:t>
              </a:r>
            </a:p>
          </p:txBody>
        </p:sp>
        <p:sp>
          <p:nvSpPr>
            <p:cNvPr id="11376" name="Rectangle 27"/>
            <p:cNvSpPr>
              <a:spLocks noChangeArrowheads="1"/>
            </p:cNvSpPr>
            <p:nvPr/>
          </p:nvSpPr>
          <p:spPr bwMode="auto">
            <a:xfrm>
              <a:off x="3600"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3</a:t>
              </a:r>
            </a:p>
          </p:txBody>
        </p:sp>
        <p:sp>
          <p:nvSpPr>
            <p:cNvPr id="11377" name="Rectangle 28"/>
            <p:cNvSpPr>
              <a:spLocks noChangeArrowheads="1"/>
            </p:cNvSpPr>
            <p:nvPr/>
          </p:nvSpPr>
          <p:spPr bwMode="auto">
            <a:xfrm>
              <a:off x="3792"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4</a:t>
              </a:r>
            </a:p>
          </p:txBody>
        </p:sp>
        <p:sp>
          <p:nvSpPr>
            <p:cNvPr id="11378" name="Rectangle 29"/>
            <p:cNvSpPr>
              <a:spLocks noChangeArrowheads="1"/>
            </p:cNvSpPr>
            <p:nvPr/>
          </p:nvSpPr>
          <p:spPr bwMode="auto">
            <a:xfrm>
              <a:off x="3984"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a:t>
              </a:r>
            </a:p>
          </p:txBody>
        </p:sp>
        <p:sp>
          <p:nvSpPr>
            <p:cNvPr id="11379" name="Rectangle 30"/>
            <p:cNvSpPr>
              <a:spLocks noChangeArrowheads="1"/>
            </p:cNvSpPr>
            <p:nvPr/>
          </p:nvSpPr>
          <p:spPr bwMode="auto">
            <a:xfrm>
              <a:off x="4176"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6</a:t>
              </a:r>
            </a:p>
          </p:txBody>
        </p:sp>
        <p:sp>
          <p:nvSpPr>
            <p:cNvPr id="11380" name="Rectangle 31"/>
            <p:cNvSpPr>
              <a:spLocks noChangeArrowheads="1"/>
            </p:cNvSpPr>
            <p:nvPr/>
          </p:nvSpPr>
          <p:spPr bwMode="auto">
            <a:xfrm>
              <a:off x="4368"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7</a:t>
              </a:r>
            </a:p>
          </p:txBody>
        </p:sp>
        <p:sp>
          <p:nvSpPr>
            <p:cNvPr id="11381" name="Rectangle 32"/>
            <p:cNvSpPr>
              <a:spLocks noChangeArrowheads="1"/>
            </p:cNvSpPr>
            <p:nvPr/>
          </p:nvSpPr>
          <p:spPr bwMode="auto">
            <a:xfrm>
              <a:off x="4560"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8</a:t>
              </a:r>
            </a:p>
          </p:txBody>
        </p:sp>
        <p:sp>
          <p:nvSpPr>
            <p:cNvPr id="11382" name="Rectangle 33"/>
            <p:cNvSpPr>
              <a:spLocks noChangeArrowheads="1"/>
            </p:cNvSpPr>
            <p:nvPr/>
          </p:nvSpPr>
          <p:spPr bwMode="auto">
            <a:xfrm>
              <a:off x="4752"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a:t>
              </a:r>
            </a:p>
          </p:txBody>
        </p:sp>
        <p:sp>
          <p:nvSpPr>
            <p:cNvPr id="11383" name="Rectangle 34"/>
            <p:cNvSpPr>
              <a:spLocks noChangeArrowheads="1"/>
            </p:cNvSpPr>
            <p:nvPr/>
          </p:nvSpPr>
          <p:spPr bwMode="auto">
            <a:xfrm>
              <a:off x="4944"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10</a:t>
              </a:r>
            </a:p>
          </p:txBody>
        </p:sp>
        <p:sp>
          <p:nvSpPr>
            <p:cNvPr id="11384" name="Rectangle 35"/>
            <p:cNvSpPr>
              <a:spLocks noChangeArrowheads="1"/>
            </p:cNvSpPr>
            <p:nvPr/>
          </p:nvSpPr>
          <p:spPr bwMode="auto">
            <a:xfrm>
              <a:off x="5136"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11</a:t>
              </a:r>
            </a:p>
          </p:txBody>
        </p:sp>
        <p:sp>
          <p:nvSpPr>
            <p:cNvPr id="11385" name="Rectangle 36"/>
            <p:cNvSpPr>
              <a:spLocks noChangeArrowheads="1"/>
            </p:cNvSpPr>
            <p:nvPr/>
          </p:nvSpPr>
          <p:spPr bwMode="auto">
            <a:xfrm>
              <a:off x="5328"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12</a:t>
              </a:r>
            </a:p>
          </p:txBody>
        </p:sp>
      </p:grpSp>
      <p:grpSp>
        <p:nvGrpSpPr>
          <p:cNvPr id="4" name="Group 70"/>
          <p:cNvGrpSpPr>
            <a:grpSpLocks/>
          </p:cNvGrpSpPr>
          <p:nvPr/>
        </p:nvGrpSpPr>
        <p:grpSpPr bwMode="auto">
          <a:xfrm>
            <a:off x="304800" y="1981200"/>
            <a:ext cx="4572000" cy="304800"/>
            <a:chOff x="2640" y="1584"/>
            <a:chExt cx="2880" cy="192"/>
          </a:xfrm>
        </p:grpSpPr>
        <p:sp>
          <p:nvSpPr>
            <p:cNvPr id="11358" name="Rectangle 40"/>
            <p:cNvSpPr>
              <a:spLocks noChangeArrowheads="1"/>
            </p:cNvSpPr>
            <p:nvPr/>
          </p:nvSpPr>
          <p:spPr bwMode="auto">
            <a:xfrm>
              <a:off x="2640" y="1584"/>
              <a:ext cx="288" cy="192"/>
            </a:xfrm>
            <a:prstGeom prst="rect">
              <a:avLst/>
            </a:prstGeom>
            <a:solidFill>
              <a:schemeClr val="bg1"/>
            </a:solidFill>
            <a:ln w="9525">
              <a:solidFill>
                <a:schemeClr val="tx1"/>
              </a:solidFill>
              <a:miter lim="800000"/>
              <a:headEnd/>
              <a:tailEnd/>
            </a:ln>
          </p:spPr>
          <p:txBody>
            <a:bodyPr wrap="none" anchor="ctr"/>
            <a:lstStyle/>
            <a:p>
              <a:pPr algn="ctr"/>
              <a:r>
                <a:rPr lang="en-US"/>
                <a:t>D</a:t>
              </a:r>
            </a:p>
          </p:txBody>
        </p:sp>
        <p:sp>
          <p:nvSpPr>
            <p:cNvPr id="11359" name="Rectangle 41"/>
            <p:cNvSpPr>
              <a:spLocks noChangeArrowheads="1"/>
            </p:cNvSpPr>
            <p:nvPr/>
          </p:nvSpPr>
          <p:spPr bwMode="auto">
            <a:xfrm>
              <a:off x="2928" y="1584"/>
              <a:ext cx="288" cy="192"/>
            </a:xfrm>
            <a:prstGeom prst="rect">
              <a:avLst/>
            </a:prstGeom>
            <a:solidFill>
              <a:schemeClr val="bg1"/>
            </a:solidFill>
            <a:ln w="9525">
              <a:solidFill>
                <a:schemeClr val="tx1"/>
              </a:solidFill>
              <a:miter lim="800000"/>
              <a:headEnd/>
              <a:tailEnd/>
            </a:ln>
          </p:spPr>
          <p:txBody>
            <a:bodyPr wrap="none" anchor="ctr"/>
            <a:lstStyle/>
            <a:p>
              <a:pPr algn="ctr"/>
              <a:r>
                <a:rPr lang="en-US"/>
                <a:t>E</a:t>
              </a:r>
            </a:p>
          </p:txBody>
        </p:sp>
        <p:sp>
          <p:nvSpPr>
            <p:cNvPr id="11360" name="Rectangle 42"/>
            <p:cNvSpPr>
              <a:spLocks noChangeArrowheads="1"/>
            </p:cNvSpPr>
            <p:nvPr/>
          </p:nvSpPr>
          <p:spPr bwMode="auto">
            <a:xfrm>
              <a:off x="3216" y="1584"/>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61" name="Rectangle 43"/>
            <p:cNvSpPr>
              <a:spLocks noChangeArrowheads="1"/>
            </p:cNvSpPr>
            <p:nvPr/>
          </p:nvSpPr>
          <p:spPr bwMode="auto">
            <a:xfrm>
              <a:off x="3408" y="1584"/>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62" name="Rectangle 44"/>
            <p:cNvSpPr>
              <a:spLocks noChangeArrowheads="1"/>
            </p:cNvSpPr>
            <p:nvPr/>
          </p:nvSpPr>
          <p:spPr bwMode="auto">
            <a:xfrm>
              <a:off x="3600" y="1584"/>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3</a:t>
              </a:r>
            </a:p>
          </p:txBody>
        </p:sp>
        <p:sp>
          <p:nvSpPr>
            <p:cNvPr id="11363" name="Rectangle 45"/>
            <p:cNvSpPr>
              <a:spLocks noChangeArrowheads="1"/>
            </p:cNvSpPr>
            <p:nvPr/>
          </p:nvSpPr>
          <p:spPr bwMode="auto">
            <a:xfrm>
              <a:off x="3792" y="1584"/>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4</a:t>
              </a:r>
            </a:p>
          </p:txBody>
        </p:sp>
        <p:sp>
          <p:nvSpPr>
            <p:cNvPr id="11364" name="Rectangle 46"/>
            <p:cNvSpPr>
              <a:spLocks noChangeArrowheads="1"/>
            </p:cNvSpPr>
            <p:nvPr/>
          </p:nvSpPr>
          <p:spPr bwMode="auto">
            <a:xfrm>
              <a:off x="3984" y="1584"/>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365" name="Rectangle 47"/>
            <p:cNvSpPr>
              <a:spLocks noChangeArrowheads="1"/>
            </p:cNvSpPr>
            <p:nvPr/>
          </p:nvSpPr>
          <p:spPr bwMode="auto">
            <a:xfrm>
              <a:off x="4176" y="1584"/>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6</a:t>
              </a:r>
            </a:p>
          </p:txBody>
        </p:sp>
        <p:sp>
          <p:nvSpPr>
            <p:cNvPr id="11366" name="Rectangle 48"/>
            <p:cNvSpPr>
              <a:spLocks noChangeArrowheads="1"/>
            </p:cNvSpPr>
            <p:nvPr/>
          </p:nvSpPr>
          <p:spPr bwMode="auto">
            <a:xfrm>
              <a:off x="4368" y="1584"/>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367" name="Rectangle 49"/>
            <p:cNvSpPr>
              <a:spLocks noChangeArrowheads="1"/>
            </p:cNvSpPr>
            <p:nvPr/>
          </p:nvSpPr>
          <p:spPr bwMode="auto">
            <a:xfrm>
              <a:off x="4560" y="1584"/>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368" name="Rectangle 50"/>
            <p:cNvSpPr>
              <a:spLocks noChangeArrowheads="1"/>
            </p:cNvSpPr>
            <p:nvPr/>
          </p:nvSpPr>
          <p:spPr bwMode="auto">
            <a:xfrm>
              <a:off x="4752" y="1584"/>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a:t>
              </a:r>
            </a:p>
          </p:txBody>
        </p:sp>
        <p:sp>
          <p:nvSpPr>
            <p:cNvPr id="11369" name="Rectangle 51"/>
            <p:cNvSpPr>
              <a:spLocks noChangeArrowheads="1"/>
            </p:cNvSpPr>
            <p:nvPr/>
          </p:nvSpPr>
          <p:spPr bwMode="auto">
            <a:xfrm>
              <a:off x="4944" y="1584"/>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10</a:t>
              </a:r>
            </a:p>
          </p:txBody>
        </p:sp>
        <p:sp>
          <p:nvSpPr>
            <p:cNvPr id="11370" name="Rectangle 52"/>
            <p:cNvSpPr>
              <a:spLocks noChangeArrowheads="1"/>
            </p:cNvSpPr>
            <p:nvPr/>
          </p:nvSpPr>
          <p:spPr bwMode="auto">
            <a:xfrm>
              <a:off x="5136" y="1584"/>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371" name="Rectangle 53"/>
            <p:cNvSpPr>
              <a:spLocks noChangeArrowheads="1"/>
            </p:cNvSpPr>
            <p:nvPr/>
          </p:nvSpPr>
          <p:spPr bwMode="auto">
            <a:xfrm>
              <a:off x="5328" y="1584"/>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grpSp>
      <p:grpSp>
        <p:nvGrpSpPr>
          <p:cNvPr id="5" name="Group 69"/>
          <p:cNvGrpSpPr>
            <a:grpSpLocks/>
          </p:cNvGrpSpPr>
          <p:nvPr/>
        </p:nvGrpSpPr>
        <p:grpSpPr bwMode="auto">
          <a:xfrm>
            <a:off x="304800" y="2286000"/>
            <a:ext cx="4572000" cy="304800"/>
            <a:chOff x="2640" y="1776"/>
            <a:chExt cx="2880" cy="192"/>
          </a:xfrm>
        </p:grpSpPr>
        <p:sp>
          <p:nvSpPr>
            <p:cNvPr id="11344" name="Rectangle 55"/>
            <p:cNvSpPr>
              <a:spLocks noChangeArrowheads="1"/>
            </p:cNvSpPr>
            <p:nvPr/>
          </p:nvSpPr>
          <p:spPr bwMode="auto">
            <a:xfrm>
              <a:off x="2640" y="1776"/>
              <a:ext cx="288" cy="192"/>
            </a:xfrm>
            <a:prstGeom prst="rect">
              <a:avLst/>
            </a:prstGeom>
            <a:solidFill>
              <a:schemeClr val="bg1"/>
            </a:solidFill>
            <a:ln w="9525">
              <a:solidFill>
                <a:schemeClr val="tx1"/>
              </a:solidFill>
              <a:miter lim="800000"/>
              <a:headEnd/>
              <a:tailEnd/>
            </a:ln>
          </p:spPr>
          <p:txBody>
            <a:bodyPr wrap="none" anchor="ctr"/>
            <a:lstStyle/>
            <a:p>
              <a:pPr algn="ctr"/>
              <a:r>
                <a:rPr lang="en-US"/>
                <a:t>C</a:t>
              </a:r>
            </a:p>
          </p:txBody>
        </p:sp>
        <p:sp>
          <p:nvSpPr>
            <p:cNvPr id="11345" name="Rectangle 56"/>
            <p:cNvSpPr>
              <a:spLocks noChangeArrowheads="1"/>
            </p:cNvSpPr>
            <p:nvPr/>
          </p:nvSpPr>
          <p:spPr bwMode="auto">
            <a:xfrm>
              <a:off x="2928" y="1776"/>
              <a:ext cx="288" cy="192"/>
            </a:xfrm>
            <a:prstGeom prst="rect">
              <a:avLst/>
            </a:prstGeom>
            <a:solidFill>
              <a:schemeClr val="bg1"/>
            </a:solidFill>
            <a:ln w="9525">
              <a:solidFill>
                <a:schemeClr val="tx1"/>
              </a:solidFill>
              <a:miter lim="800000"/>
              <a:headEnd/>
              <a:tailEnd/>
            </a:ln>
          </p:spPr>
          <p:txBody>
            <a:bodyPr wrap="none" anchor="ctr"/>
            <a:lstStyle/>
            <a:p>
              <a:pPr algn="ctr"/>
              <a:r>
                <a:rPr lang="en-US"/>
                <a:t>E</a:t>
              </a:r>
            </a:p>
          </p:txBody>
        </p:sp>
        <p:sp>
          <p:nvSpPr>
            <p:cNvPr id="11346" name="Rectangle 57"/>
            <p:cNvSpPr>
              <a:spLocks noChangeArrowheads="1"/>
            </p:cNvSpPr>
            <p:nvPr/>
          </p:nvSpPr>
          <p:spPr bwMode="auto">
            <a:xfrm>
              <a:off x="3216" y="177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a:t>
              </a:r>
            </a:p>
          </p:txBody>
        </p:sp>
        <p:sp>
          <p:nvSpPr>
            <p:cNvPr id="11347" name="Rectangle 58"/>
            <p:cNvSpPr>
              <a:spLocks noChangeArrowheads="1"/>
            </p:cNvSpPr>
            <p:nvPr/>
          </p:nvSpPr>
          <p:spPr bwMode="auto">
            <a:xfrm>
              <a:off x="3408" y="177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2</a:t>
              </a:r>
            </a:p>
          </p:txBody>
        </p:sp>
        <p:sp>
          <p:nvSpPr>
            <p:cNvPr id="11348" name="Rectangle 59"/>
            <p:cNvSpPr>
              <a:spLocks noChangeArrowheads="1"/>
            </p:cNvSpPr>
            <p:nvPr/>
          </p:nvSpPr>
          <p:spPr bwMode="auto">
            <a:xfrm>
              <a:off x="3600" y="177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49" name="Rectangle 60"/>
            <p:cNvSpPr>
              <a:spLocks noChangeArrowheads="1"/>
            </p:cNvSpPr>
            <p:nvPr/>
          </p:nvSpPr>
          <p:spPr bwMode="auto">
            <a:xfrm>
              <a:off x="3792" y="177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50" name="Rectangle 61"/>
            <p:cNvSpPr>
              <a:spLocks noChangeArrowheads="1"/>
            </p:cNvSpPr>
            <p:nvPr/>
          </p:nvSpPr>
          <p:spPr bwMode="auto">
            <a:xfrm>
              <a:off x="3984" y="177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a:t>
              </a:r>
            </a:p>
          </p:txBody>
        </p:sp>
        <p:sp>
          <p:nvSpPr>
            <p:cNvPr id="11351" name="Rectangle 62"/>
            <p:cNvSpPr>
              <a:spLocks noChangeArrowheads="1"/>
            </p:cNvSpPr>
            <p:nvPr/>
          </p:nvSpPr>
          <p:spPr bwMode="auto">
            <a:xfrm>
              <a:off x="4176" y="177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352" name="Rectangle 63"/>
            <p:cNvSpPr>
              <a:spLocks noChangeArrowheads="1"/>
            </p:cNvSpPr>
            <p:nvPr/>
          </p:nvSpPr>
          <p:spPr bwMode="auto">
            <a:xfrm>
              <a:off x="4368" y="177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7</a:t>
              </a:r>
            </a:p>
          </p:txBody>
        </p:sp>
        <p:sp>
          <p:nvSpPr>
            <p:cNvPr id="11353" name="Rectangle 64"/>
            <p:cNvSpPr>
              <a:spLocks noChangeArrowheads="1"/>
            </p:cNvSpPr>
            <p:nvPr/>
          </p:nvSpPr>
          <p:spPr bwMode="auto">
            <a:xfrm>
              <a:off x="4560" y="177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8</a:t>
              </a:r>
            </a:p>
          </p:txBody>
        </p:sp>
        <p:sp>
          <p:nvSpPr>
            <p:cNvPr id="11354" name="Rectangle 65"/>
            <p:cNvSpPr>
              <a:spLocks noChangeArrowheads="1"/>
            </p:cNvSpPr>
            <p:nvPr/>
          </p:nvSpPr>
          <p:spPr bwMode="auto">
            <a:xfrm>
              <a:off x="4752" y="177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355" name="Rectangle 66"/>
            <p:cNvSpPr>
              <a:spLocks noChangeArrowheads="1"/>
            </p:cNvSpPr>
            <p:nvPr/>
          </p:nvSpPr>
          <p:spPr bwMode="auto">
            <a:xfrm>
              <a:off x="4944" y="177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356" name="Rectangle 67"/>
            <p:cNvSpPr>
              <a:spLocks noChangeArrowheads="1"/>
            </p:cNvSpPr>
            <p:nvPr/>
          </p:nvSpPr>
          <p:spPr bwMode="auto">
            <a:xfrm>
              <a:off x="5136" y="177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11</a:t>
              </a:r>
            </a:p>
          </p:txBody>
        </p:sp>
        <p:sp>
          <p:nvSpPr>
            <p:cNvPr id="11357" name="Rectangle 68"/>
            <p:cNvSpPr>
              <a:spLocks noChangeArrowheads="1"/>
            </p:cNvSpPr>
            <p:nvPr/>
          </p:nvSpPr>
          <p:spPr bwMode="auto">
            <a:xfrm>
              <a:off x="5328" y="177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12</a:t>
              </a:r>
            </a:p>
          </p:txBody>
        </p:sp>
      </p:grpSp>
      <p:grpSp>
        <p:nvGrpSpPr>
          <p:cNvPr id="6" name="Group 72"/>
          <p:cNvGrpSpPr>
            <a:grpSpLocks/>
          </p:cNvGrpSpPr>
          <p:nvPr/>
        </p:nvGrpSpPr>
        <p:grpSpPr bwMode="auto">
          <a:xfrm>
            <a:off x="304800" y="1676400"/>
            <a:ext cx="4572000" cy="304800"/>
            <a:chOff x="2640" y="1392"/>
            <a:chExt cx="2880" cy="192"/>
          </a:xfrm>
        </p:grpSpPr>
        <p:sp>
          <p:nvSpPr>
            <p:cNvPr id="11330" name="Rectangle 73"/>
            <p:cNvSpPr>
              <a:spLocks noChangeArrowheads="1"/>
            </p:cNvSpPr>
            <p:nvPr/>
          </p:nvSpPr>
          <p:spPr bwMode="auto">
            <a:xfrm>
              <a:off x="2640" y="1392"/>
              <a:ext cx="288" cy="192"/>
            </a:xfrm>
            <a:prstGeom prst="rect">
              <a:avLst/>
            </a:prstGeom>
            <a:solidFill>
              <a:schemeClr val="bg1"/>
            </a:solidFill>
            <a:ln w="9525">
              <a:solidFill>
                <a:schemeClr val="tx1"/>
              </a:solidFill>
              <a:miter lim="800000"/>
              <a:headEnd/>
              <a:tailEnd/>
            </a:ln>
          </p:spPr>
          <p:txBody>
            <a:bodyPr wrap="none" anchor="ctr"/>
            <a:lstStyle/>
            <a:p>
              <a:pPr algn="ctr"/>
              <a:r>
                <a:rPr lang="en-US"/>
                <a:t>E</a:t>
              </a:r>
            </a:p>
          </p:txBody>
        </p:sp>
        <p:sp>
          <p:nvSpPr>
            <p:cNvPr id="11331" name="Rectangle 74"/>
            <p:cNvSpPr>
              <a:spLocks noChangeArrowheads="1"/>
            </p:cNvSpPr>
            <p:nvPr/>
          </p:nvSpPr>
          <p:spPr bwMode="auto">
            <a:xfrm>
              <a:off x="2928" y="1392"/>
              <a:ext cx="288" cy="192"/>
            </a:xfrm>
            <a:prstGeom prst="rect">
              <a:avLst/>
            </a:prstGeom>
            <a:solidFill>
              <a:schemeClr val="bg1"/>
            </a:solidFill>
            <a:ln w="9525">
              <a:solidFill>
                <a:schemeClr val="tx1"/>
              </a:solidFill>
              <a:miter lim="800000"/>
              <a:headEnd/>
              <a:tailEnd/>
            </a:ln>
          </p:spPr>
          <p:txBody>
            <a:bodyPr wrap="none" anchor="ctr"/>
            <a:lstStyle/>
            <a:p>
              <a:pPr algn="ctr"/>
              <a:r>
                <a:rPr lang="en-US"/>
                <a:t>-</a:t>
              </a:r>
            </a:p>
          </p:txBody>
        </p:sp>
        <p:sp>
          <p:nvSpPr>
            <p:cNvPr id="11332" name="Rectangle 75"/>
            <p:cNvSpPr>
              <a:spLocks noChangeArrowheads="1"/>
            </p:cNvSpPr>
            <p:nvPr/>
          </p:nvSpPr>
          <p:spPr bwMode="auto">
            <a:xfrm>
              <a:off x="3216"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a:t>
              </a:r>
            </a:p>
          </p:txBody>
        </p:sp>
        <p:sp>
          <p:nvSpPr>
            <p:cNvPr id="11333" name="Rectangle 76"/>
            <p:cNvSpPr>
              <a:spLocks noChangeArrowheads="1"/>
            </p:cNvSpPr>
            <p:nvPr/>
          </p:nvSpPr>
          <p:spPr bwMode="auto">
            <a:xfrm>
              <a:off x="3408"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2</a:t>
              </a:r>
            </a:p>
          </p:txBody>
        </p:sp>
        <p:sp>
          <p:nvSpPr>
            <p:cNvPr id="11334" name="Rectangle 77"/>
            <p:cNvSpPr>
              <a:spLocks noChangeArrowheads="1"/>
            </p:cNvSpPr>
            <p:nvPr/>
          </p:nvSpPr>
          <p:spPr bwMode="auto">
            <a:xfrm>
              <a:off x="3600"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3</a:t>
              </a:r>
            </a:p>
          </p:txBody>
        </p:sp>
        <p:sp>
          <p:nvSpPr>
            <p:cNvPr id="11335" name="Rectangle 78"/>
            <p:cNvSpPr>
              <a:spLocks noChangeArrowheads="1"/>
            </p:cNvSpPr>
            <p:nvPr/>
          </p:nvSpPr>
          <p:spPr bwMode="auto">
            <a:xfrm>
              <a:off x="3792" y="1392"/>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4</a:t>
              </a:r>
            </a:p>
          </p:txBody>
        </p:sp>
        <p:sp>
          <p:nvSpPr>
            <p:cNvPr id="11336" name="Rectangle 79"/>
            <p:cNvSpPr>
              <a:spLocks noChangeArrowheads="1"/>
            </p:cNvSpPr>
            <p:nvPr/>
          </p:nvSpPr>
          <p:spPr bwMode="auto">
            <a:xfrm>
              <a:off x="3984"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a:t>
              </a:r>
            </a:p>
          </p:txBody>
        </p:sp>
        <p:sp>
          <p:nvSpPr>
            <p:cNvPr id="11337" name="Rectangle 80"/>
            <p:cNvSpPr>
              <a:spLocks noChangeArrowheads="1"/>
            </p:cNvSpPr>
            <p:nvPr/>
          </p:nvSpPr>
          <p:spPr bwMode="auto">
            <a:xfrm>
              <a:off x="4176"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6</a:t>
              </a:r>
            </a:p>
          </p:txBody>
        </p:sp>
        <p:sp>
          <p:nvSpPr>
            <p:cNvPr id="11338" name="Rectangle 81"/>
            <p:cNvSpPr>
              <a:spLocks noChangeArrowheads="1"/>
            </p:cNvSpPr>
            <p:nvPr/>
          </p:nvSpPr>
          <p:spPr bwMode="auto">
            <a:xfrm>
              <a:off x="4368"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7</a:t>
              </a:r>
            </a:p>
          </p:txBody>
        </p:sp>
        <p:sp>
          <p:nvSpPr>
            <p:cNvPr id="11339" name="Rectangle 82"/>
            <p:cNvSpPr>
              <a:spLocks noChangeArrowheads="1"/>
            </p:cNvSpPr>
            <p:nvPr/>
          </p:nvSpPr>
          <p:spPr bwMode="auto">
            <a:xfrm>
              <a:off x="4560" y="1392"/>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8</a:t>
              </a:r>
            </a:p>
          </p:txBody>
        </p:sp>
        <p:sp>
          <p:nvSpPr>
            <p:cNvPr id="11340" name="Rectangle 83"/>
            <p:cNvSpPr>
              <a:spLocks noChangeArrowheads="1"/>
            </p:cNvSpPr>
            <p:nvPr/>
          </p:nvSpPr>
          <p:spPr bwMode="auto">
            <a:xfrm>
              <a:off x="4752"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a:t>
              </a:r>
            </a:p>
          </p:txBody>
        </p:sp>
        <p:sp>
          <p:nvSpPr>
            <p:cNvPr id="11341" name="Rectangle 84"/>
            <p:cNvSpPr>
              <a:spLocks noChangeArrowheads="1"/>
            </p:cNvSpPr>
            <p:nvPr/>
          </p:nvSpPr>
          <p:spPr bwMode="auto">
            <a:xfrm>
              <a:off x="4944"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10</a:t>
              </a:r>
            </a:p>
          </p:txBody>
        </p:sp>
        <p:sp>
          <p:nvSpPr>
            <p:cNvPr id="11342" name="Rectangle 85"/>
            <p:cNvSpPr>
              <a:spLocks noChangeArrowheads="1"/>
            </p:cNvSpPr>
            <p:nvPr/>
          </p:nvSpPr>
          <p:spPr bwMode="auto">
            <a:xfrm>
              <a:off x="5136"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11</a:t>
              </a:r>
            </a:p>
          </p:txBody>
        </p:sp>
        <p:sp>
          <p:nvSpPr>
            <p:cNvPr id="11343" name="Rectangle 86"/>
            <p:cNvSpPr>
              <a:spLocks noChangeArrowheads="1"/>
            </p:cNvSpPr>
            <p:nvPr/>
          </p:nvSpPr>
          <p:spPr bwMode="auto">
            <a:xfrm>
              <a:off x="5328" y="1392"/>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12</a:t>
              </a:r>
            </a:p>
          </p:txBody>
        </p:sp>
      </p:grpSp>
      <p:sp>
        <p:nvSpPr>
          <p:cNvPr id="11275" name="Line 87"/>
          <p:cNvSpPr>
            <a:spLocks noChangeShapeType="1"/>
          </p:cNvSpPr>
          <p:nvPr/>
        </p:nvSpPr>
        <p:spPr bwMode="auto">
          <a:xfrm>
            <a:off x="7086600" y="1295400"/>
            <a:ext cx="0" cy="4800600"/>
          </a:xfrm>
          <a:prstGeom prst="line">
            <a:avLst/>
          </a:prstGeom>
          <a:noFill/>
          <a:ln w="76200">
            <a:solidFill>
              <a:schemeClr val="tx1"/>
            </a:solidFill>
            <a:round/>
            <a:headEnd/>
            <a:tailEnd type="triangle" w="sm" len="lg"/>
          </a:ln>
        </p:spPr>
        <p:txBody>
          <a:bodyPr/>
          <a:lstStyle/>
          <a:p>
            <a:endParaRPr lang="en-CA"/>
          </a:p>
        </p:txBody>
      </p:sp>
      <p:sp>
        <p:nvSpPr>
          <p:cNvPr id="11276" name="Text Box 88"/>
          <p:cNvSpPr txBox="1">
            <a:spLocks noChangeArrowheads="1"/>
          </p:cNvSpPr>
          <p:nvPr/>
        </p:nvSpPr>
        <p:spPr bwMode="auto">
          <a:xfrm rot="-5400000">
            <a:off x="6852444" y="6025356"/>
            <a:ext cx="458788" cy="600075"/>
          </a:xfrm>
          <a:prstGeom prst="rect">
            <a:avLst/>
          </a:prstGeom>
          <a:noFill/>
          <a:ln w="9525">
            <a:noFill/>
            <a:miter lim="800000"/>
            <a:headEnd/>
            <a:tailEnd/>
          </a:ln>
        </p:spPr>
        <p:txBody>
          <a:bodyPr vert="eaVert" wrap="none">
            <a:spAutoFit/>
          </a:bodyPr>
          <a:lstStyle/>
          <a:p>
            <a:r>
              <a:rPr lang="en-US"/>
              <a:t>Time</a:t>
            </a:r>
          </a:p>
        </p:txBody>
      </p:sp>
      <p:grpSp>
        <p:nvGrpSpPr>
          <p:cNvPr id="7" name="Group 89"/>
          <p:cNvGrpSpPr>
            <a:grpSpLocks/>
          </p:cNvGrpSpPr>
          <p:nvPr/>
        </p:nvGrpSpPr>
        <p:grpSpPr bwMode="auto">
          <a:xfrm>
            <a:off x="5181600" y="3048000"/>
            <a:ext cx="1752600" cy="609600"/>
            <a:chOff x="4368" y="2016"/>
            <a:chExt cx="1104" cy="384"/>
          </a:xfrm>
        </p:grpSpPr>
        <p:sp>
          <p:nvSpPr>
            <p:cNvPr id="11326" name="Rectangle 90"/>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0033CC"/>
                  </a:solidFill>
                </a:rPr>
                <a:t>1  2  </a:t>
              </a:r>
              <a:r>
                <a:rPr lang="en-US" b="1">
                  <a:solidFill>
                    <a:srgbClr val="FF0000"/>
                  </a:solidFill>
                </a:rPr>
                <a:t>7  8</a:t>
              </a:r>
            </a:p>
          </p:txBody>
        </p:sp>
        <p:sp>
          <p:nvSpPr>
            <p:cNvPr id="11327" name="Rectangle 91"/>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sp>
          <p:nvSpPr>
            <p:cNvPr id="11328" name="Rectangle 92"/>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FF0000"/>
                  </a:solidFill>
                </a:rPr>
                <a:t> 5</a:t>
              </a:r>
              <a:r>
                <a:rPr lang="en-US" b="1"/>
                <a:t> -- </a:t>
              </a:r>
              <a:r>
                <a:rPr lang="en-US" b="1">
                  <a:solidFill>
                    <a:srgbClr val="CC6600"/>
                  </a:solidFill>
                </a:rPr>
                <a:t>11 12</a:t>
              </a:r>
            </a:p>
          </p:txBody>
        </p:sp>
        <p:sp>
          <p:nvSpPr>
            <p:cNvPr id="11329" name="Rectangle 93"/>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grpSp>
      <p:grpSp>
        <p:nvGrpSpPr>
          <p:cNvPr id="8" name="Group 94"/>
          <p:cNvGrpSpPr>
            <a:grpSpLocks/>
          </p:cNvGrpSpPr>
          <p:nvPr/>
        </p:nvGrpSpPr>
        <p:grpSpPr bwMode="auto">
          <a:xfrm>
            <a:off x="5181600" y="3733800"/>
            <a:ext cx="1752600" cy="609600"/>
            <a:chOff x="4368" y="2016"/>
            <a:chExt cx="1104" cy="384"/>
          </a:xfrm>
        </p:grpSpPr>
        <p:sp>
          <p:nvSpPr>
            <p:cNvPr id="11322" name="Rectangle 95"/>
            <p:cNvSpPr>
              <a:spLocks noChangeArrowheads="1"/>
            </p:cNvSpPr>
            <p:nvPr/>
          </p:nvSpPr>
          <p:spPr bwMode="auto">
            <a:xfrm>
              <a:off x="4608" y="201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CC6600"/>
                  </a:solidFill>
                </a:rPr>
                <a:t>9</a:t>
              </a:r>
              <a:r>
                <a:rPr lang="en-US" b="1">
                  <a:solidFill>
                    <a:srgbClr val="FF0000"/>
                  </a:solidFill>
                </a:rPr>
                <a:t>  6</a:t>
              </a:r>
              <a:r>
                <a:rPr lang="en-US" b="1">
                  <a:solidFill>
                    <a:srgbClr val="0033CC"/>
                  </a:solidFill>
                </a:rPr>
                <a:t>  3  4</a:t>
              </a:r>
            </a:p>
          </p:txBody>
        </p:sp>
        <p:sp>
          <p:nvSpPr>
            <p:cNvPr id="11323" name="Rectangle 96"/>
            <p:cNvSpPr>
              <a:spLocks noChangeArrowheads="1"/>
            </p:cNvSpPr>
            <p:nvPr/>
          </p:nvSpPr>
          <p:spPr bwMode="auto">
            <a:xfrm>
              <a:off x="4368" y="201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sp>
          <p:nvSpPr>
            <p:cNvPr id="11324" name="Rectangle 97"/>
            <p:cNvSpPr>
              <a:spLocks noChangeArrowheads="1"/>
            </p:cNvSpPr>
            <p:nvPr/>
          </p:nvSpPr>
          <p:spPr bwMode="auto">
            <a:xfrm>
              <a:off x="4608" y="2208"/>
              <a:ext cx="864" cy="192"/>
            </a:xfrm>
            <a:prstGeom prst="rect">
              <a:avLst/>
            </a:prstGeom>
            <a:solidFill>
              <a:srgbClr val="CCFFCC"/>
            </a:solidFill>
            <a:ln w="9525">
              <a:solidFill>
                <a:schemeClr val="tx1"/>
              </a:solidFill>
              <a:miter lim="800000"/>
              <a:headEnd/>
              <a:tailEnd/>
            </a:ln>
          </p:spPr>
          <p:txBody>
            <a:bodyPr wrap="none" anchor="ctr"/>
            <a:lstStyle/>
            <a:p>
              <a:pPr algn="ctr"/>
              <a:r>
                <a:rPr lang="en-US" b="1"/>
                <a:t>-- </a:t>
              </a:r>
              <a:r>
                <a:rPr lang="en-US" b="1">
                  <a:solidFill>
                    <a:srgbClr val="CC6600"/>
                  </a:solidFill>
                </a:rPr>
                <a:t>10 </a:t>
              </a:r>
              <a:r>
                <a:rPr lang="en-US" b="1"/>
                <a:t>-- --</a:t>
              </a:r>
            </a:p>
          </p:txBody>
        </p:sp>
        <p:sp>
          <p:nvSpPr>
            <p:cNvPr id="11325" name="Rectangle 98"/>
            <p:cNvSpPr>
              <a:spLocks noChangeArrowheads="1"/>
            </p:cNvSpPr>
            <p:nvPr/>
          </p:nvSpPr>
          <p:spPr bwMode="auto">
            <a:xfrm>
              <a:off x="4368" y="220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D</a:t>
              </a:r>
            </a:p>
          </p:txBody>
        </p:sp>
      </p:grpSp>
      <p:grpSp>
        <p:nvGrpSpPr>
          <p:cNvPr id="9" name="Group 116"/>
          <p:cNvGrpSpPr>
            <a:grpSpLocks/>
          </p:cNvGrpSpPr>
          <p:nvPr/>
        </p:nvGrpSpPr>
        <p:grpSpPr bwMode="auto">
          <a:xfrm>
            <a:off x="5181600" y="1447800"/>
            <a:ext cx="1752600" cy="914400"/>
            <a:chOff x="4080" y="1104"/>
            <a:chExt cx="1104" cy="576"/>
          </a:xfrm>
        </p:grpSpPr>
        <p:sp>
          <p:nvSpPr>
            <p:cNvPr id="11316" name="Rectangle 110"/>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11317" name="Rectangle 111"/>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A</a:t>
              </a:r>
            </a:p>
          </p:txBody>
        </p:sp>
        <p:sp>
          <p:nvSpPr>
            <p:cNvPr id="11318" name="Rectangle 112"/>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 9 10 11 12</a:t>
              </a:r>
            </a:p>
          </p:txBody>
        </p:sp>
        <p:sp>
          <p:nvSpPr>
            <p:cNvPr id="11319" name="Rectangle 113"/>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A</a:t>
              </a:r>
            </a:p>
          </p:txBody>
        </p:sp>
        <p:sp>
          <p:nvSpPr>
            <p:cNvPr id="11320" name="Rectangle 114"/>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1  2  3  4</a:t>
              </a:r>
            </a:p>
          </p:txBody>
        </p:sp>
        <p:sp>
          <p:nvSpPr>
            <p:cNvPr id="11321" name="Rectangle 115"/>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A</a:t>
              </a:r>
            </a:p>
          </p:txBody>
        </p:sp>
      </p:grpSp>
      <p:grpSp>
        <p:nvGrpSpPr>
          <p:cNvPr id="10" name="Group 117"/>
          <p:cNvGrpSpPr>
            <a:grpSpLocks/>
          </p:cNvGrpSpPr>
          <p:nvPr/>
        </p:nvGrpSpPr>
        <p:grpSpPr bwMode="auto">
          <a:xfrm>
            <a:off x="5181600" y="4419600"/>
            <a:ext cx="1752600" cy="914400"/>
            <a:chOff x="4080" y="1104"/>
            <a:chExt cx="1104" cy="576"/>
          </a:xfrm>
        </p:grpSpPr>
        <p:sp>
          <p:nvSpPr>
            <p:cNvPr id="11310" name="Rectangle 118"/>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11311" name="Rectangle 119"/>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11312" name="Rectangle 120"/>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 9 10 11 12</a:t>
              </a:r>
            </a:p>
          </p:txBody>
        </p:sp>
        <p:sp>
          <p:nvSpPr>
            <p:cNvPr id="11313" name="Rectangle 121"/>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11314" name="Rectangle 122"/>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1  2  3  4</a:t>
              </a:r>
            </a:p>
          </p:txBody>
        </p:sp>
        <p:sp>
          <p:nvSpPr>
            <p:cNvPr id="11315" name="Rectangle 123"/>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E</a:t>
              </a:r>
            </a:p>
          </p:txBody>
        </p:sp>
      </p:grpSp>
      <p:sp>
        <p:nvSpPr>
          <p:cNvPr id="11281" name="Text Box 124"/>
          <p:cNvSpPr txBox="1">
            <a:spLocks noChangeArrowheads="1"/>
          </p:cNvSpPr>
          <p:nvPr/>
        </p:nvSpPr>
        <p:spPr bwMode="auto">
          <a:xfrm>
            <a:off x="1524000" y="3124200"/>
            <a:ext cx="2971800" cy="243046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A: K = A[tid.x];</a:t>
            </a:r>
          </a:p>
          <a:p>
            <a:pPr>
              <a:spcBef>
                <a:spcPct val="50000"/>
              </a:spcBef>
            </a:pPr>
            <a:r>
              <a:rPr lang="en-US" b="1">
                <a:latin typeface="Courier New" pitchFamily="49" charset="0"/>
              </a:rPr>
              <a:t>B: if (K &gt; 10) </a:t>
            </a:r>
          </a:p>
          <a:p>
            <a:pPr>
              <a:spcBef>
                <a:spcPct val="50000"/>
              </a:spcBef>
            </a:pPr>
            <a:r>
              <a:rPr lang="en-US" b="1">
                <a:latin typeface="Courier New" pitchFamily="49" charset="0"/>
              </a:rPr>
              <a:t>C:    K = 10;</a:t>
            </a:r>
          </a:p>
          <a:p>
            <a:pPr>
              <a:spcBef>
                <a:spcPct val="50000"/>
              </a:spcBef>
            </a:pPr>
            <a:r>
              <a:rPr lang="en-US" b="1">
                <a:latin typeface="Courier New" pitchFamily="49" charset="0"/>
              </a:rPr>
              <a:t>   else</a:t>
            </a:r>
          </a:p>
          <a:p>
            <a:pPr>
              <a:spcBef>
                <a:spcPct val="50000"/>
              </a:spcBef>
            </a:pPr>
            <a:r>
              <a:rPr lang="en-US" b="1">
                <a:latin typeface="Courier New" pitchFamily="49" charset="0"/>
              </a:rPr>
              <a:t>D:    K = 0;</a:t>
            </a:r>
          </a:p>
          <a:p>
            <a:pPr>
              <a:spcBef>
                <a:spcPct val="50000"/>
              </a:spcBef>
            </a:pPr>
            <a:r>
              <a:rPr lang="en-US" b="1">
                <a:latin typeface="Courier New" pitchFamily="49" charset="0"/>
              </a:rPr>
              <a:t>E: B = C[tid.x] + K;</a:t>
            </a:r>
          </a:p>
        </p:txBody>
      </p:sp>
      <p:grpSp>
        <p:nvGrpSpPr>
          <p:cNvPr id="11" name="Group 125"/>
          <p:cNvGrpSpPr>
            <a:grpSpLocks/>
          </p:cNvGrpSpPr>
          <p:nvPr/>
        </p:nvGrpSpPr>
        <p:grpSpPr bwMode="auto">
          <a:xfrm>
            <a:off x="7239000" y="1447800"/>
            <a:ext cx="1752600" cy="914400"/>
            <a:chOff x="4080" y="1104"/>
            <a:chExt cx="1104" cy="576"/>
          </a:xfrm>
        </p:grpSpPr>
        <p:sp>
          <p:nvSpPr>
            <p:cNvPr id="11304" name="Rectangle 126"/>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11305" name="Rectangle 127"/>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A</a:t>
              </a:r>
            </a:p>
          </p:txBody>
        </p:sp>
        <p:sp>
          <p:nvSpPr>
            <p:cNvPr id="11306" name="Rectangle 128"/>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 9 10 11 12</a:t>
              </a:r>
            </a:p>
          </p:txBody>
        </p:sp>
        <p:sp>
          <p:nvSpPr>
            <p:cNvPr id="11307" name="Rectangle 129"/>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A</a:t>
              </a:r>
            </a:p>
          </p:txBody>
        </p:sp>
        <p:sp>
          <p:nvSpPr>
            <p:cNvPr id="11308" name="Rectangle 130"/>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1  2  3  4</a:t>
              </a:r>
            </a:p>
          </p:txBody>
        </p:sp>
        <p:sp>
          <p:nvSpPr>
            <p:cNvPr id="11309" name="Rectangle 131"/>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A</a:t>
              </a:r>
            </a:p>
          </p:txBody>
        </p:sp>
      </p:grpSp>
      <p:grpSp>
        <p:nvGrpSpPr>
          <p:cNvPr id="12" name="Group 132"/>
          <p:cNvGrpSpPr>
            <a:grpSpLocks/>
          </p:cNvGrpSpPr>
          <p:nvPr/>
        </p:nvGrpSpPr>
        <p:grpSpPr bwMode="auto">
          <a:xfrm>
            <a:off x="7239000" y="3048000"/>
            <a:ext cx="1752600" cy="914400"/>
            <a:chOff x="4080" y="1104"/>
            <a:chExt cx="1104" cy="576"/>
          </a:xfrm>
        </p:grpSpPr>
        <p:sp>
          <p:nvSpPr>
            <p:cNvPr id="11298" name="Rectangle 133"/>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  7  8</a:t>
              </a:r>
            </a:p>
          </p:txBody>
        </p:sp>
        <p:sp>
          <p:nvSpPr>
            <p:cNvPr id="11299" name="Rectangle 134"/>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C</a:t>
              </a:r>
            </a:p>
          </p:txBody>
        </p:sp>
        <p:sp>
          <p:nvSpPr>
            <p:cNvPr id="11300" name="Rectangle 135"/>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 -- -- 11 12</a:t>
              </a:r>
            </a:p>
          </p:txBody>
        </p:sp>
        <p:sp>
          <p:nvSpPr>
            <p:cNvPr id="11301" name="Rectangle 136"/>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C</a:t>
              </a:r>
            </a:p>
          </p:txBody>
        </p:sp>
        <p:sp>
          <p:nvSpPr>
            <p:cNvPr id="11302" name="Rectangle 137"/>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 --</a:t>
              </a:r>
            </a:p>
          </p:txBody>
        </p:sp>
        <p:sp>
          <p:nvSpPr>
            <p:cNvPr id="11303" name="Rectangle 138"/>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C</a:t>
              </a:r>
            </a:p>
          </p:txBody>
        </p:sp>
      </p:grpSp>
      <p:grpSp>
        <p:nvGrpSpPr>
          <p:cNvPr id="13" name="Group 139"/>
          <p:cNvGrpSpPr>
            <a:grpSpLocks/>
          </p:cNvGrpSpPr>
          <p:nvPr/>
        </p:nvGrpSpPr>
        <p:grpSpPr bwMode="auto">
          <a:xfrm>
            <a:off x="7239000" y="4038600"/>
            <a:ext cx="1752600" cy="914400"/>
            <a:chOff x="4080" y="1104"/>
            <a:chExt cx="1104" cy="576"/>
          </a:xfrm>
        </p:grpSpPr>
        <p:sp>
          <p:nvSpPr>
            <p:cNvPr id="11292" name="Rectangle 140"/>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  6  -- --</a:t>
              </a:r>
            </a:p>
          </p:txBody>
        </p:sp>
        <p:sp>
          <p:nvSpPr>
            <p:cNvPr id="11293" name="Rectangle 141"/>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D</a:t>
              </a:r>
            </a:p>
          </p:txBody>
        </p:sp>
        <p:sp>
          <p:nvSpPr>
            <p:cNvPr id="11294" name="Rectangle 142"/>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9 10 -- --</a:t>
              </a:r>
            </a:p>
          </p:txBody>
        </p:sp>
        <p:sp>
          <p:nvSpPr>
            <p:cNvPr id="11295" name="Rectangle 143"/>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D</a:t>
              </a:r>
            </a:p>
          </p:txBody>
        </p:sp>
        <p:sp>
          <p:nvSpPr>
            <p:cNvPr id="11296" name="Rectangle 144"/>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  --  3  4</a:t>
              </a:r>
            </a:p>
          </p:txBody>
        </p:sp>
        <p:sp>
          <p:nvSpPr>
            <p:cNvPr id="11297" name="Rectangle 145"/>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D</a:t>
              </a:r>
            </a:p>
          </p:txBody>
        </p:sp>
      </p:grpSp>
      <p:grpSp>
        <p:nvGrpSpPr>
          <p:cNvPr id="14" name="Group 146"/>
          <p:cNvGrpSpPr>
            <a:grpSpLocks/>
          </p:cNvGrpSpPr>
          <p:nvPr/>
        </p:nvGrpSpPr>
        <p:grpSpPr bwMode="auto">
          <a:xfrm>
            <a:off x="7239000" y="5029200"/>
            <a:ext cx="1752600" cy="914400"/>
            <a:chOff x="4080" y="1104"/>
            <a:chExt cx="1104" cy="576"/>
          </a:xfrm>
        </p:grpSpPr>
        <p:sp>
          <p:nvSpPr>
            <p:cNvPr id="11286" name="Rectangle 147"/>
            <p:cNvSpPr>
              <a:spLocks noChangeArrowheads="1"/>
            </p:cNvSpPr>
            <p:nvPr/>
          </p:nvSpPr>
          <p:spPr bwMode="auto">
            <a:xfrm>
              <a:off x="4320" y="1296"/>
              <a:ext cx="864"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5  6  7  8</a:t>
              </a:r>
            </a:p>
          </p:txBody>
        </p:sp>
        <p:sp>
          <p:nvSpPr>
            <p:cNvPr id="11287" name="Rectangle 148"/>
            <p:cNvSpPr>
              <a:spLocks noChangeArrowheads="1"/>
            </p:cNvSpPr>
            <p:nvPr/>
          </p:nvSpPr>
          <p:spPr bwMode="auto">
            <a:xfrm>
              <a:off x="4080" y="1296"/>
              <a:ext cx="240" cy="192"/>
            </a:xfrm>
            <a:prstGeom prst="rect">
              <a:avLst/>
            </a:prstGeom>
            <a:solidFill>
              <a:srgbClr val="FFCCCC"/>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11288" name="Rectangle 149"/>
            <p:cNvSpPr>
              <a:spLocks noChangeArrowheads="1"/>
            </p:cNvSpPr>
            <p:nvPr/>
          </p:nvSpPr>
          <p:spPr bwMode="auto">
            <a:xfrm>
              <a:off x="4320" y="1488"/>
              <a:ext cx="864"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 9 10 11 12</a:t>
              </a:r>
            </a:p>
          </p:txBody>
        </p:sp>
        <p:sp>
          <p:nvSpPr>
            <p:cNvPr id="11289" name="Rectangle 150"/>
            <p:cNvSpPr>
              <a:spLocks noChangeArrowheads="1"/>
            </p:cNvSpPr>
            <p:nvPr/>
          </p:nvSpPr>
          <p:spPr bwMode="auto">
            <a:xfrm>
              <a:off x="4080" y="1488"/>
              <a:ext cx="240" cy="192"/>
            </a:xfrm>
            <a:prstGeom prst="rect">
              <a:avLst/>
            </a:prstGeom>
            <a:solidFill>
              <a:srgbClr val="FFFF99"/>
            </a:solidFill>
            <a:ln w="9525">
              <a:solidFill>
                <a:schemeClr val="tx1"/>
              </a:solidFill>
              <a:miter lim="800000"/>
              <a:headEnd/>
              <a:tailEnd/>
            </a:ln>
          </p:spPr>
          <p:txBody>
            <a:bodyPr wrap="none" anchor="ctr"/>
            <a:lstStyle/>
            <a:p>
              <a:pPr algn="ctr"/>
              <a:r>
                <a:rPr lang="en-US" b="1">
                  <a:latin typeface="Courier New" pitchFamily="49" charset="0"/>
                </a:rPr>
                <a:t>E</a:t>
              </a:r>
            </a:p>
          </p:txBody>
        </p:sp>
        <p:sp>
          <p:nvSpPr>
            <p:cNvPr id="11290" name="Rectangle 151"/>
            <p:cNvSpPr>
              <a:spLocks noChangeArrowheads="1"/>
            </p:cNvSpPr>
            <p:nvPr/>
          </p:nvSpPr>
          <p:spPr bwMode="auto">
            <a:xfrm>
              <a:off x="4320" y="1104"/>
              <a:ext cx="864"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1  2  7  8</a:t>
              </a:r>
            </a:p>
          </p:txBody>
        </p:sp>
        <p:sp>
          <p:nvSpPr>
            <p:cNvPr id="11291" name="Rectangle 152"/>
            <p:cNvSpPr>
              <a:spLocks noChangeArrowheads="1"/>
            </p:cNvSpPr>
            <p:nvPr/>
          </p:nvSpPr>
          <p:spPr bwMode="auto">
            <a:xfrm>
              <a:off x="4080" y="1104"/>
              <a:ext cx="240" cy="192"/>
            </a:xfrm>
            <a:prstGeom prst="rect">
              <a:avLst/>
            </a:prstGeom>
            <a:solidFill>
              <a:srgbClr val="CCFFFF"/>
            </a:solidFill>
            <a:ln w="9525">
              <a:solidFill>
                <a:schemeClr val="tx1"/>
              </a:solidFill>
              <a:miter lim="800000"/>
              <a:headEnd/>
              <a:tailEnd/>
            </a:ln>
          </p:spPr>
          <p:txBody>
            <a:bodyPr wrap="none" anchor="ctr"/>
            <a:lstStyle/>
            <a:p>
              <a:pPr algn="ctr"/>
              <a:r>
                <a:rPr lang="en-US" b="1">
                  <a:latin typeface="Courier New" pitchFamily="49" charset="0"/>
                </a:rPr>
                <a:t>E</a:t>
              </a:r>
            </a:p>
          </p:txBody>
        </p:sp>
      </p:grpSp>
      <p:sp>
        <p:nvSpPr>
          <p:cNvPr id="11390" name="Line 126"/>
          <p:cNvSpPr>
            <a:spLocks noChangeShapeType="1"/>
          </p:cNvSpPr>
          <p:nvPr/>
        </p:nvSpPr>
        <p:spPr bwMode="auto">
          <a:xfrm>
            <a:off x="6096000" y="2438400"/>
            <a:ext cx="0" cy="533400"/>
          </a:xfrm>
          <a:prstGeom prst="line">
            <a:avLst/>
          </a:prstGeom>
          <a:noFill/>
          <a:ln w="76200" cap="rnd">
            <a:solidFill>
              <a:schemeClr val="tx1"/>
            </a:solidFill>
            <a:prstDash val="sysDot"/>
            <a:round/>
            <a:headEnd/>
            <a:tailEnd/>
          </a:ln>
          <a:effectLst/>
        </p:spPr>
        <p:txBody>
          <a:bodyPr/>
          <a:lstStyle/>
          <a:p>
            <a:endParaRPr lang="en-CA"/>
          </a:p>
        </p:txBody>
      </p:sp>
      <p:sp>
        <p:nvSpPr>
          <p:cNvPr id="11391" name="Line 127"/>
          <p:cNvSpPr>
            <a:spLocks noChangeShapeType="1"/>
          </p:cNvSpPr>
          <p:nvPr/>
        </p:nvSpPr>
        <p:spPr bwMode="auto">
          <a:xfrm>
            <a:off x="8153400" y="2438400"/>
            <a:ext cx="0" cy="533400"/>
          </a:xfrm>
          <a:prstGeom prst="line">
            <a:avLst/>
          </a:prstGeom>
          <a:noFill/>
          <a:ln w="76200" cap="rnd">
            <a:solidFill>
              <a:schemeClr val="tx1"/>
            </a:solidFill>
            <a:prstDash val="sysDot"/>
            <a:round/>
            <a:headEnd/>
            <a:tailEnd/>
          </a:ln>
          <a:effectLst/>
        </p:spPr>
        <p:txBody>
          <a:bodyPr/>
          <a:lstStyle/>
          <a:p>
            <a:endParaRPr lang="en-CA"/>
          </a:p>
        </p:txBody>
      </p:sp>
      <p:grpSp>
        <p:nvGrpSpPr>
          <p:cNvPr id="11419" name="Group 155"/>
          <p:cNvGrpSpPr>
            <a:grpSpLocks/>
          </p:cNvGrpSpPr>
          <p:nvPr/>
        </p:nvGrpSpPr>
        <p:grpSpPr bwMode="auto">
          <a:xfrm>
            <a:off x="1219200" y="1981200"/>
            <a:ext cx="1219200" cy="609600"/>
            <a:chOff x="816" y="3456"/>
            <a:chExt cx="768" cy="384"/>
          </a:xfrm>
        </p:grpSpPr>
        <p:sp>
          <p:nvSpPr>
            <p:cNvPr id="11395" name="Rectangle 57"/>
            <p:cNvSpPr>
              <a:spLocks noChangeArrowheads="1"/>
            </p:cNvSpPr>
            <p:nvPr/>
          </p:nvSpPr>
          <p:spPr bwMode="auto">
            <a:xfrm>
              <a:off x="816" y="3648"/>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96" name="Rectangle 58"/>
            <p:cNvSpPr>
              <a:spLocks noChangeArrowheads="1"/>
            </p:cNvSpPr>
            <p:nvPr/>
          </p:nvSpPr>
          <p:spPr bwMode="auto">
            <a:xfrm>
              <a:off x="1008" y="3648"/>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97" name="Rectangle 59"/>
            <p:cNvSpPr>
              <a:spLocks noChangeArrowheads="1"/>
            </p:cNvSpPr>
            <p:nvPr/>
          </p:nvSpPr>
          <p:spPr bwMode="auto">
            <a:xfrm>
              <a:off x="1200" y="3648"/>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398" name="Rectangle 60"/>
            <p:cNvSpPr>
              <a:spLocks noChangeArrowheads="1"/>
            </p:cNvSpPr>
            <p:nvPr/>
          </p:nvSpPr>
          <p:spPr bwMode="auto">
            <a:xfrm>
              <a:off x="1392" y="3648"/>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407" name="Rectangle 57"/>
            <p:cNvSpPr>
              <a:spLocks noChangeArrowheads="1"/>
            </p:cNvSpPr>
            <p:nvPr/>
          </p:nvSpPr>
          <p:spPr bwMode="auto">
            <a:xfrm>
              <a:off x="816" y="345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408" name="Rectangle 58"/>
            <p:cNvSpPr>
              <a:spLocks noChangeArrowheads="1"/>
            </p:cNvSpPr>
            <p:nvPr/>
          </p:nvSpPr>
          <p:spPr bwMode="auto">
            <a:xfrm>
              <a:off x="1008" y="345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409" name="Rectangle 59"/>
            <p:cNvSpPr>
              <a:spLocks noChangeArrowheads="1"/>
            </p:cNvSpPr>
            <p:nvPr/>
          </p:nvSpPr>
          <p:spPr bwMode="auto">
            <a:xfrm>
              <a:off x="1200" y="345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11410" name="Rectangle 60"/>
            <p:cNvSpPr>
              <a:spLocks noChangeArrowheads="1"/>
            </p:cNvSpPr>
            <p:nvPr/>
          </p:nvSpPr>
          <p:spPr bwMode="auto">
            <a:xfrm>
              <a:off x="1392" y="3456"/>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grpSp>
      <p:grpSp>
        <p:nvGrpSpPr>
          <p:cNvPr id="11420" name="Group 156"/>
          <p:cNvGrpSpPr>
            <a:grpSpLocks/>
          </p:cNvGrpSpPr>
          <p:nvPr/>
        </p:nvGrpSpPr>
        <p:grpSpPr bwMode="auto">
          <a:xfrm>
            <a:off x="2438400" y="1981200"/>
            <a:ext cx="1219200" cy="609600"/>
            <a:chOff x="1584" y="3456"/>
            <a:chExt cx="768" cy="384"/>
          </a:xfrm>
        </p:grpSpPr>
        <p:sp>
          <p:nvSpPr>
            <p:cNvPr id="11399" name="Rectangle 61"/>
            <p:cNvSpPr>
              <a:spLocks noChangeArrowheads="1"/>
            </p:cNvSpPr>
            <p:nvPr/>
          </p:nvSpPr>
          <p:spPr bwMode="auto">
            <a:xfrm>
              <a:off x="1584" y="3648"/>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00" name="Rectangle 62"/>
            <p:cNvSpPr>
              <a:spLocks noChangeArrowheads="1"/>
            </p:cNvSpPr>
            <p:nvPr/>
          </p:nvSpPr>
          <p:spPr bwMode="auto">
            <a:xfrm>
              <a:off x="1776" y="3648"/>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01" name="Rectangle 63"/>
            <p:cNvSpPr>
              <a:spLocks noChangeArrowheads="1"/>
            </p:cNvSpPr>
            <p:nvPr/>
          </p:nvSpPr>
          <p:spPr bwMode="auto">
            <a:xfrm>
              <a:off x="1968" y="3648"/>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02" name="Rectangle 64"/>
            <p:cNvSpPr>
              <a:spLocks noChangeArrowheads="1"/>
            </p:cNvSpPr>
            <p:nvPr/>
          </p:nvSpPr>
          <p:spPr bwMode="auto">
            <a:xfrm>
              <a:off x="2160" y="3648"/>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11" name="Rectangle 61"/>
            <p:cNvSpPr>
              <a:spLocks noChangeArrowheads="1"/>
            </p:cNvSpPr>
            <p:nvPr/>
          </p:nvSpPr>
          <p:spPr bwMode="auto">
            <a:xfrm>
              <a:off x="1584" y="345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12" name="Rectangle 62"/>
            <p:cNvSpPr>
              <a:spLocks noChangeArrowheads="1"/>
            </p:cNvSpPr>
            <p:nvPr/>
          </p:nvSpPr>
          <p:spPr bwMode="auto">
            <a:xfrm>
              <a:off x="1776" y="345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13" name="Rectangle 63"/>
            <p:cNvSpPr>
              <a:spLocks noChangeArrowheads="1"/>
            </p:cNvSpPr>
            <p:nvPr/>
          </p:nvSpPr>
          <p:spPr bwMode="auto">
            <a:xfrm>
              <a:off x="1968" y="345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11414" name="Rectangle 64"/>
            <p:cNvSpPr>
              <a:spLocks noChangeArrowheads="1"/>
            </p:cNvSpPr>
            <p:nvPr/>
          </p:nvSpPr>
          <p:spPr bwMode="auto">
            <a:xfrm>
              <a:off x="2160" y="3456"/>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grpSp>
      <p:grpSp>
        <p:nvGrpSpPr>
          <p:cNvPr id="11421" name="Group 157"/>
          <p:cNvGrpSpPr>
            <a:grpSpLocks/>
          </p:cNvGrpSpPr>
          <p:nvPr/>
        </p:nvGrpSpPr>
        <p:grpSpPr bwMode="auto">
          <a:xfrm>
            <a:off x="3657600" y="1981200"/>
            <a:ext cx="1219200" cy="609600"/>
            <a:chOff x="2352" y="3456"/>
            <a:chExt cx="768" cy="384"/>
          </a:xfrm>
        </p:grpSpPr>
        <p:sp>
          <p:nvSpPr>
            <p:cNvPr id="11403" name="Rectangle 65"/>
            <p:cNvSpPr>
              <a:spLocks noChangeArrowheads="1"/>
            </p:cNvSpPr>
            <p:nvPr/>
          </p:nvSpPr>
          <p:spPr bwMode="auto">
            <a:xfrm>
              <a:off x="2352" y="3648"/>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04" name="Rectangle 66"/>
            <p:cNvSpPr>
              <a:spLocks noChangeArrowheads="1"/>
            </p:cNvSpPr>
            <p:nvPr/>
          </p:nvSpPr>
          <p:spPr bwMode="auto">
            <a:xfrm>
              <a:off x="2544" y="3648"/>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05" name="Rectangle 67"/>
            <p:cNvSpPr>
              <a:spLocks noChangeArrowheads="1"/>
            </p:cNvSpPr>
            <p:nvPr/>
          </p:nvSpPr>
          <p:spPr bwMode="auto">
            <a:xfrm>
              <a:off x="2736" y="3648"/>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06" name="Rectangle 68"/>
            <p:cNvSpPr>
              <a:spLocks noChangeArrowheads="1"/>
            </p:cNvSpPr>
            <p:nvPr/>
          </p:nvSpPr>
          <p:spPr bwMode="auto">
            <a:xfrm>
              <a:off x="2928" y="3648"/>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15" name="Rectangle 65"/>
            <p:cNvSpPr>
              <a:spLocks noChangeArrowheads="1"/>
            </p:cNvSpPr>
            <p:nvPr/>
          </p:nvSpPr>
          <p:spPr bwMode="auto">
            <a:xfrm>
              <a:off x="2352" y="345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16" name="Rectangle 66"/>
            <p:cNvSpPr>
              <a:spLocks noChangeArrowheads="1"/>
            </p:cNvSpPr>
            <p:nvPr/>
          </p:nvSpPr>
          <p:spPr bwMode="auto">
            <a:xfrm>
              <a:off x="2544" y="345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17" name="Rectangle 67"/>
            <p:cNvSpPr>
              <a:spLocks noChangeArrowheads="1"/>
            </p:cNvSpPr>
            <p:nvPr/>
          </p:nvSpPr>
          <p:spPr bwMode="auto">
            <a:xfrm>
              <a:off x="2736" y="345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11418" name="Rectangle 68"/>
            <p:cNvSpPr>
              <a:spLocks noChangeArrowheads="1"/>
            </p:cNvSpPr>
            <p:nvPr/>
          </p:nvSpPr>
          <p:spPr bwMode="auto">
            <a:xfrm>
              <a:off x="2928" y="3456"/>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grpSp>
    </p:spTree>
    <p:extLst>
      <p:ext uri="{BB962C8B-B14F-4D97-AF65-F5344CB8AC3E}">
        <p14:creationId xmlns:p14="http://schemas.microsoft.com/office/powerpoint/2010/main" val="22951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142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14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14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5"/>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9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90" grpId="0" animBg="1"/>
      <p:bldP spid="1139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smtClean="0"/>
              <a:t>Thread Compactor</a:t>
            </a:r>
          </a:p>
        </p:txBody>
      </p:sp>
      <p:sp>
        <p:nvSpPr>
          <p:cNvPr id="36867" name="Rectangle 3"/>
          <p:cNvSpPr>
            <a:spLocks noGrp="1" noChangeArrowheads="1"/>
          </p:cNvSpPr>
          <p:nvPr>
            <p:ph idx="1"/>
          </p:nvPr>
        </p:nvSpPr>
        <p:spPr>
          <a:xfrm>
            <a:off x="457200" y="942332"/>
            <a:ext cx="8229600" cy="1676400"/>
          </a:xfrm>
        </p:spPr>
        <p:txBody>
          <a:bodyPr/>
          <a:lstStyle/>
          <a:p>
            <a:r>
              <a:rPr lang="en-US" smtClean="0"/>
              <a:t>Convert </a:t>
            </a:r>
            <a:r>
              <a:rPr lang="en-US" i="1" dirty="0" err="1" smtClean="0"/>
              <a:t>activemask</a:t>
            </a:r>
            <a:r>
              <a:rPr lang="en-US" i="1" dirty="0" smtClean="0"/>
              <a:t> </a:t>
            </a:r>
            <a:r>
              <a:rPr lang="en-US" dirty="0" smtClean="0"/>
              <a:t>from block-wide stack to </a:t>
            </a:r>
            <a:r>
              <a:rPr lang="en-US" i="1" dirty="0" smtClean="0"/>
              <a:t>thread IDs</a:t>
            </a:r>
            <a:r>
              <a:rPr lang="en-US" dirty="0" smtClean="0"/>
              <a:t> in warp buffer</a:t>
            </a:r>
          </a:p>
          <a:p>
            <a:r>
              <a:rPr lang="en-US" dirty="0" smtClean="0"/>
              <a:t>Array of Priority-Encoder</a:t>
            </a:r>
          </a:p>
        </p:txBody>
      </p:sp>
      <p:sp>
        <p:nvSpPr>
          <p:cNvPr id="83" name="Rectangle 4"/>
          <p:cNvSpPr>
            <a:spLocks noGrp="1" noChangeArrowheads="1"/>
          </p:cNvSpPr>
          <p:nvPr>
            <p:ph type="dt" sz="half" idx="10"/>
          </p:nvPr>
        </p:nvSpPr>
        <p:spPr>
          <a:ln/>
        </p:spPr>
        <p:txBody>
          <a:bodyPr/>
          <a:lstStyle/>
          <a:p>
            <a:r>
              <a:rPr lang="en-US"/>
              <a:t>Wilson Fung, Tor Aamodt</a:t>
            </a:r>
            <a:endParaRPr lang="en-US" altLang="en-US"/>
          </a:p>
        </p:txBody>
      </p:sp>
      <p:sp>
        <p:nvSpPr>
          <p:cNvPr id="84"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85"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C8966F24-28E5-4597-B2F7-625917FCBE37}" type="slidenum">
              <a:rPr lang="en-US" altLang="en-US"/>
              <a:pPr>
                <a:defRPr/>
              </a:pPr>
              <a:t>61</a:t>
            </a:fld>
            <a:endParaRPr lang="en-US" altLang="en-US"/>
          </a:p>
        </p:txBody>
      </p:sp>
      <p:grpSp>
        <p:nvGrpSpPr>
          <p:cNvPr id="36901" name="Group 37"/>
          <p:cNvGrpSpPr>
            <a:grpSpLocks/>
          </p:cNvGrpSpPr>
          <p:nvPr/>
        </p:nvGrpSpPr>
        <p:grpSpPr bwMode="auto">
          <a:xfrm>
            <a:off x="2057400" y="3505200"/>
            <a:ext cx="933450" cy="1219200"/>
            <a:chOff x="1584" y="2496"/>
            <a:chExt cx="588" cy="768"/>
          </a:xfrm>
        </p:grpSpPr>
        <p:sp>
          <p:nvSpPr>
            <p:cNvPr id="36886" name="Rectangle 22"/>
            <p:cNvSpPr>
              <a:spLocks noChangeArrowheads="1"/>
            </p:cNvSpPr>
            <p:nvPr/>
          </p:nvSpPr>
          <p:spPr bwMode="auto">
            <a:xfrm>
              <a:off x="1632" y="2832"/>
              <a:ext cx="480" cy="240"/>
            </a:xfrm>
            <a:prstGeom prst="rect">
              <a:avLst/>
            </a:prstGeom>
            <a:solidFill>
              <a:srgbClr val="CCECFF"/>
            </a:solidFill>
            <a:ln w="38100">
              <a:solidFill>
                <a:schemeClr val="tx1"/>
              </a:solidFill>
              <a:miter lim="800000"/>
              <a:headEnd/>
              <a:tailEnd/>
            </a:ln>
            <a:effectLst/>
          </p:spPr>
          <p:txBody>
            <a:bodyPr wrap="none" anchor="ctr"/>
            <a:lstStyle/>
            <a:p>
              <a:pPr algn="ctr"/>
              <a:r>
                <a:rPr lang="en-US"/>
                <a:t>P-Enc</a:t>
              </a:r>
            </a:p>
          </p:txBody>
        </p:sp>
        <p:sp>
          <p:nvSpPr>
            <p:cNvPr id="36893" name="Rectangle 29"/>
            <p:cNvSpPr>
              <a:spLocks noChangeArrowheads="1"/>
            </p:cNvSpPr>
            <p:nvPr/>
          </p:nvSpPr>
          <p:spPr bwMode="auto">
            <a:xfrm>
              <a:off x="1584" y="2496"/>
              <a:ext cx="576" cy="192"/>
            </a:xfrm>
            <a:prstGeom prst="rect">
              <a:avLst/>
            </a:prstGeom>
            <a:noFill/>
            <a:ln w="38100">
              <a:solidFill>
                <a:schemeClr val="tx1"/>
              </a:solidFill>
              <a:miter lim="800000"/>
              <a:headEnd/>
              <a:tailEnd/>
            </a:ln>
            <a:effectLst/>
          </p:spPr>
          <p:txBody>
            <a:bodyPr wrap="none" anchor="ctr"/>
            <a:lstStyle/>
            <a:p>
              <a:endParaRPr lang="en-CA"/>
            </a:p>
          </p:txBody>
        </p:sp>
        <p:sp>
          <p:nvSpPr>
            <p:cNvPr id="36894" name="Line 30"/>
            <p:cNvSpPr>
              <a:spLocks noChangeShapeType="1"/>
            </p:cNvSpPr>
            <p:nvPr/>
          </p:nvSpPr>
          <p:spPr bwMode="auto">
            <a:xfrm>
              <a:off x="1872" y="3072"/>
              <a:ext cx="0" cy="192"/>
            </a:xfrm>
            <a:prstGeom prst="line">
              <a:avLst/>
            </a:prstGeom>
            <a:noFill/>
            <a:ln w="38100">
              <a:solidFill>
                <a:schemeClr val="tx1"/>
              </a:solidFill>
              <a:round/>
              <a:headEnd/>
              <a:tailEnd type="triangle" w="med" len="med"/>
            </a:ln>
            <a:effectLst/>
          </p:spPr>
          <p:txBody>
            <a:bodyPr/>
            <a:lstStyle/>
            <a:p>
              <a:endParaRPr lang="en-CA"/>
            </a:p>
          </p:txBody>
        </p:sp>
        <p:cxnSp>
          <p:nvCxnSpPr>
            <p:cNvPr id="36897" name="AutoShape 33"/>
            <p:cNvCxnSpPr>
              <a:cxnSpLocks noChangeShapeType="1"/>
              <a:stCxn id="36886" idx="2"/>
              <a:endCxn id="36893" idx="3"/>
            </p:cNvCxnSpPr>
            <p:nvPr/>
          </p:nvCxnSpPr>
          <p:spPr bwMode="auto">
            <a:xfrm rot="5400000" flipH="1" flipV="1">
              <a:off x="1776" y="2688"/>
              <a:ext cx="492" cy="300"/>
            </a:xfrm>
            <a:prstGeom prst="bentConnector4">
              <a:avLst>
                <a:gd name="adj1" fmla="val -8338"/>
                <a:gd name="adj2" fmla="val 113995"/>
              </a:avLst>
            </a:prstGeom>
            <a:noFill/>
            <a:ln w="38100">
              <a:solidFill>
                <a:schemeClr val="tx1"/>
              </a:solidFill>
              <a:miter lim="800000"/>
              <a:headEnd/>
              <a:tailEnd/>
            </a:ln>
            <a:effectLst/>
          </p:spPr>
        </p:cxnSp>
        <p:sp>
          <p:nvSpPr>
            <p:cNvPr id="36898" name="Line 34"/>
            <p:cNvSpPr>
              <a:spLocks noChangeShapeType="1"/>
            </p:cNvSpPr>
            <p:nvPr/>
          </p:nvSpPr>
          <p:spPr bwMode="auto">
            <a:xfrm>
              <a:off x="1680" y="2688"/>
              <a:ext cx="0" cy="144"/>
            </a:xfrm>
            <a:prstGeom prst="line">
              <a:avLst/>
            </a:prstGeom>
            <a:noFill/>
            <a:ln w="38100">
              <a:solidFill>
                <a:schemeClr val="tx1"/>
              </a:solidFill>
              <a:round/>
              <a:headEnd/>
              <a:tailEnd/>
            </a:ln>
            <a:effectLst/>
          </p:spPr>
          <p:txBody>
            <a:bodyPr/>
            <a:lstStyle/>
            <a:p>
              <a:endParaRPr lang="en-CA"/>
            </a:p>
          </p:txBody>
        </p:sp>
        <p:sp>
          <p:nvSpPr>
            <p:cNvPr id="36899" name="Line 35"/>
            <p:cNvSpPr>
              <a:spLocks noChangeShapeType="1"/>
            </p:cNvSpPr>
            <p:nvPr/>
          </p:nvSpPr>
          <p:spPr bwMode="auto">
            <a:xfrm>
              <a:off x="1872" y="2688"/>
              <a:ext cx="0" cy="144"/>
            </a:xfrm>
            <a:prstGeom prst="line">
              <a:avLst/>
            </a:prstGeom>
            <a:noFill/>
            <a:ln w="38100">
              <a:solidFill>
                <a:schemeClr val="tx1"/>
              </a:solidFill>
              <a:round/>
              <a:headEnd/>
              <a:tailEnd/>
            </a:ln>
            <a:effectLst/>
          </p:spPr>
          <p:txBody>
            <a:bodyPr/>
            <a:lstStyle/>
            <a:p>
              <a:endParaRPr lang="en-CA"/>
            </a:p>
          </p:txBody>
        </p:sp>
        <p:sp>
          <p:nvSpPr>
            <p:cNvPr id="36900" name="Line 36"/>
            <p:cNvSpPr>
              <a:spLocks noChangeShapeType="1"/>
            </p:cNvSpPr>
            <p:nvPr/>
          </p:nvSpPr>
          <p:spPr bwMode="auto">
            <a:xfrm>
              <a:off x="2064" y="2688"/>
              <a:ext cx="0" cy="144"/>
            </a:xfrm>
            <a:prstGeom prst="line">
              <a:avLst/>
            </a:prstGeom>
            <a:noFill/>
            <a:ln w="38100">
              <a:solidFill>
                <a:schemeClr val="tx1"/>
              </a:solidFill>
              <a:round/>
              <a:headEnd/>
              <a:tailEnd/>
            </a:ln>
            <a:effectLst/>
          </p:spPr>
          <p:txBody>
            <a:bodyPr/>
            <a:lstStyle/>
            <a:p>
              <a:endParaRPr lang="en-CA"/>
            </a:p>
          </p:txBody>
        </p:sp>
      </p:grpSp>
      <p:grpSp>
        <p:nvGrpSpPr>
          <p:cNvPr id="36902" name="Group 38"/>
          <p:cNvGrpSpPr>
            <a:grpSpLocks/>
          </p:cNvGrpSpPr>
          <p:nvPr/>
        </p:nvGrpSpPr>
        <p:grpSpPr bwMode="auto">
          <a:xfrm>
            <a:off x="3276600" y="3505200"/>
            <a:ext cx="933450" cy="1219200"/>
            <a:chOff x="1584" y="2496"/>
            <a:chExt cx="588" cy="768"/>
          </a:xfrm>
        </p:grpSpPr>
        <p:sp>
          <p:nvSpPr>
            <p:cNvPr id="36903" name="Rectangle 39"/>
            <p:cNvSpPr>
              <a:spLocks noChangeArrowheads="1"/>
            </p:cNvSpPr>
            <p:nvPr/>
          </p:nvSpPr>
          <p:spPr bwMode="auto">
            <a:xfrm>
              <a:off x="1632" y="2832"/>
              <a:ext cx="480" cy="240"/>
            </a:xfrm>
            <a:prstGeom prst="rect">
              <a:avLst/>
            </a:prstGeom>
            <a:solidFill>
              <a:srgbClr val="CCECFF"/>
            </a:solidFill>
            <a:ln w="38100">
              <a:solidFill>
                <a:schemeClr val="tx1"/>
              </a:solidFill>
              <a:miter lim="800000"/>
              <a:headEnd/>
              <a:tailEnd/>
            </a:ln>
            <a:effectLst/>
          </p:spPr>
          <p:txBody>
            <a:bodyPr wrap="none" anchor="ctr"/>
            <a:lstStyle/>
            <a:p>
              <a:pPr algn="ctr"/>
              <a:r>
                <a:rPr lang="en-US"/>
                <a:t>P-Enc</a:t>
              </a:r>
            </a:p>
          </p:txBody>
        </p:sp>
        <p:sp>
          <p:nvSpPr>
            <p:cNvPr id="36904" name="Rectangle 40"/>
            <p:cNvSpPr>
              <a:spLocks noChangeArrowheads="1"/>
            </p:cNvSpPr>
            <p:nvPr/>
          </p:nvSpPr>
          <p:spPr bwMode="auto">
            <a:xfrm>
              <a:off x="1584" y="2496"/>
              <a:ext cx="576" cy="192"/>
            </a:xfrm>
            <a:prstGeom prst="rect">
              <a:avLst/>
            </a:prstGeom>
            <a:noFill/>
            <a:ln w="38100">
              <a:solidFill>
                <a:schemeClr val="tx1"/>
              </a:solidFill>
              <a:miter lim="800000"/>
              <a:headEnd/>
              <a:tailEnd/>
            </a:ln>
            <a:effectLst/>
          </p:spPr>
          <p:txBody>
            <a:bodyPr wrap="none" anchor="ctr"/>
            <a:lstStyle/>
            <a:p>
              <a:endParaRPr lang="en-CA"/>
            </a:p>
          </p:txBody>
        </p:sp>
        <p:sp>
          <p:nvSpPr>
            <p:cNvPr id="36905" name="Line 41"/>
            <p:cNvSpPr>
              <a:spLocks noChangeShapeType="1"/>
            </p:cNvSpPr>
            <p:nvPr/>
          </p:nvSpPr>
          <p:spPr bwMode="auto">
            <a:xfrm>
              <a:off x="1872" y="3072"/>
              <a:ext cx="0" cy="192"/>
            </a:xfrm>
            <a:prstGeom prst="line">
              <a:avLst/>
            </a:prstGeom>
            <a:noFill/>
            <a:ln w="38100">
              <a:solidFill>
                <a:schemeClr val="tx1"/>
              </a:solidFill>
              <a:round/>
              <a:headEnd/>
              <a:tailEnd type="triangle" w="med" len="med"/>
            </a:ln>
            <a:effectLst/>
          </p:spPr>
          <p:txBody>
            <a:bodyPr/>
            <a:lstStyle/>
            <a:p>
              <a:endParaRPr lang="en-CA"/>
            </a:p>
          </p:txBody>
        </p:sp>
        <p:cxnSp>
          <p:nvCxnSpPr>
            <p:cNvPr id="36906" name="AutoShape 42"/>
            <p:cNvCxnSpPr>
              <a:cxnSpLocks noChangeShapeType="1"/>
              <a:stCxn id="36903" idx="2"/>
              <a:endCxn id="36904" idx="3"/>
            </p:cNvCxnSpPr>
            <p:nvPr/>
          </p:nvCxnSpPr>
          <p:spPr bwMode="auto">
            <a:xfrm rot="5400000" flipH="1" flipV="1">
              <a:off x="1776" y="2688"/>
              <a:ext cx="492" cy="300"/>
            </a:xfrm>
            <a:prstGeom prst="bentConnector4">
              <a:avLst>
                <a:gd name="adj1" fmla="val -8338"/>
                <a:gd name="adj2" fmla="val 113995"/>
              </a:avLst>
            </a:prstGeom>
            <a:noFill/>
            <a:ln w="38100">
              <a:solidFill>
                <a:schemeClr val="tx1"/>
              </a:solidFill>
              <a:miter lim="800000"/>
              <a:headEnd/>
              <a:tailEnd/>
            </a:ln>
            <a:effectLst/>
          </p:spPr>
        </p:cxnSp>
        <p:sp>
          <p:nvSpPr>
            <p:cNvPr id="36907" name="Line 43"/>
            <p:cNvSpPr>
              <a:spLocks noChangeShapeType="1"/>
            </p:cNvSpPr>
            <p:nvPr/>
          </p:nvSpPr>
          <p:spPr bwMode="auto">
            <a:xfrm>
              <a:off x="1680" y="2688"/>
              <a:ext cx="0" cy="144"/>
            </a:xfrm>
            <a:prstGeom prst="line">
              <a:avLst/>
            </a:prstGeom>
            <a:noFill/>
            <a:ln w="38100">
              <a:solidFill>
                <a:schemeClr val="tx1"/>
              </a:solidFill>
              <a:round/>
              <a:headEnd/>
              <a:tailEnd/>
            </a:ln>
            <a:effectLst/>
          </p:spPr>
          <p:txBody>
            <a:bodyPr/>
            <a:lstStyle/>
            <a:p>
              <a:endParaRPr lang="en-CA"/>
            </a:p>
          </p:txBody>
        </p:sp>
        <p:sp>
          <p:nvSpPr>
            <p:cNvPr id="36908" name="Line 44"/>
            <p:cNvSpPr>
              <a:spLocks noChangeShapeType="1"/>
            </p:cNvSpPr>
            <p:nvPr/>
          </p:nvSpPr>
          <p:spPr bwMode="auto">
            <a:xfrm>
              <a:off x="1872" y="2688"/>
              <a:ext cx="0" cy="144"/>
            </a:xfrm>
            <a:prstGeom prst="line">
              <a:avLst/>
            </a:prstGeom>
            <a:noFill/>
            <a:ln w="38100">
              <a:solidFill>
                <a:schemeClr val="tx1"/>
              </a:solidFill>
              <a:round/>
              <a:headEnd/>
              <a:tailEnd/>
            </a:ln>
            <a:effectLst/>
          </p:spPr>
          <p:txBody>
            <a:bodyPr/>
            <a:lstStyle/>
            <a:p>
              <a:endParaRPr lang="en-CA"/>
            </a:p>
          </p:txBody>
        </p:sp>
        <p:sp>
          <p:nvSpPr>
            <p:cNvPr id="36909" name="Line 45"/>
            <p:cNvSpPr>
              <a:spLocks noChangeShapeType="1"/>
            </p:cNvSpPr>
            <p:nvPr/>
          </p:nvSpPr>
          <p:spPr bwMode="auto">
            <a:xfrm>
              <a:off x="2064" y="2688"/>
              <a:ext cx="0" cy="144"/>
            </a:xfrm>
            <a:prstGeom prst="line">
              <a:avLst/>
            </a:prstGeom>
            <a:noFill/>
            <a:ln w="38100">
              <a:solidFill>
                <a:schemeClr val="tx1"/>
              </a:solidFill>
              <a:round/>
              <a:headEnd/>
              <a:tailEnd/>
            </a:ln>
            <a:effectLst/>
          </p:spPr>
          <p:txBody>
            <a:bodyPr/>
            <a:lstStyle/>
            <a:p>
              <a:endParaRPr lang="en-CA"/>
            </a:p>
          </p:txBody>
        </p:sp>
      </p:grpSp>
      <p:grpSp>
        <p:nvGrpSpPr>
          <p:cNvPr id="36910" name="Group 46"/>
          <p:cNvGrpSpPr>
            <a:grpSpLocks/>
          </p:cNvGrpSpPr>
          <p:nvPr/>
        </p:nvGrpSpPr>
        <p:grpSpPr bwMode="auto">
          <a:xfrm>
            <a:off x="4495800" y="3505200"/>
            <a:ext cx="933450" cy="1219200"/>
            <a:chOff x="1584" y="2496"/>
            <a:chExt cx="588" cy="768"/>
          </a:xfrm>
        </p:grpSpPr>
        <p:sp>
          <p:nvSpPr>
            <p:cNvPr id="36911" name="Rectangle 47"/>
            <p:cNvSpPr>
              <a:spLocks noChangeArrowheads="1"/>
            </p:cNvSpPr>
            <p:nvPr/>
          </p:nvSpPr>
          <p:spPr bwMode="auto">
            <a:xfrm>
              <a:off x="1632" y="2832"/>
              <a:ext cx="480" cy="240"/>
            </a:xfrm>
            <a:prstGeom prst="rect">
              <a:avLst/>
            </a:prstGeom>
            <a:solidFill>
              <a:srgbClr val="CCECFF"/>
            </a:solidFill>
            <a:ln w="38100">
              <a:solidFill>
                <a:schemeClr val="tx1"/>
              </a:solidFill>
              <a:miter lim="800000"/>
              <a:headEnd/>
              <a:tailEnd/>
            </a:ln>
            <a:effectLst/>
          </p:spPr>
          <p:txBody>
            <a:bodyPr wrap="none" anchor="ctr"/>
            <a:lstStyle/>
            <a:p>
              <a:pPr algn="ctr"/>
              <a:r>
                <a:rPr lang="en-US"/>
                <a:t>P-Enc</a:t>
              </a:r>
            </a:p>
          </p:txBody>
        </p:sp>
        <p:sp>
          <p:nvSpPr>
            <p:cNvPr id="36912" name="Rectangle 48"/>
            <p:cNvSpPr>
              <a:spLocks noChangeArrowheads="1"/>
            </p:cNvSpPr>
            <p:nvPr/>
          </p:nvSpPr>
          <p:spPr bwMode="auto">
            <a:xfrm>
              <a:off x="1584" y="2496"/>
              <a:ext cx="576" cy="192"/>
            </a:xfrm>
            <a:prstGeom prst="rect">
              <a:avLst/>
            </a:prstGeom>
            <a:noFill/>
            <a:ln w="38100">
              <a:solidFill>
                <a:schemeClr val="tx1"/>
              </a:solidFill>
              <a:miter lim="800000"/>
              <a:headEnd/>
              <a:tailEnd/>
            </a:ln>
            <a:effectLst/>
          </p:spPr>
          <p:txBody>
            <a:bodyPr wrap="none" anchor="ctr"/>
            <a:lstStyle/>
            <a:p>
              <a:endParaRPr lang="en-CA"/>
            </a:p>
          </p:txBody>
        </p:sp>
        <p:sp>
          <p:nvSpPr>
            <p:cNvPr id="36913" name="Line 49"/>
            <p:cNvSpPr>
              <a:spLocks noChangeShapeType="1"/>
            </p:cNvSpPr>
            <p:nvPr/>
          </p:nvSpPr>
          <p:spPr bwMode="auto">
            <a:xfrm>
              <a:off x="1872" y="3072"/>
              <a:ext cx="0" cy="192"/>
            </a:xfrm>
            <a:prstGeom prst="line">
              <a:avLst/>
            </a:prstGeom>
            <a:noFill/>
            <a:ln w="38100">
              <a:solidFill>
                <a:schemeClr val="tx1"/>
              </a:solidFill>
              <a:round/>
              <a:headEnd/>
              <a:tailEnd type="triangle" w="med" len="med"/>
            </a:ln>
            <a:effectLst/>
          </p:spPr>
          <p:txBody>
            <a:bodyPr/>
            <a:lstStyle/>
            <a:p>
              <a:endParaRPr lang="en-CA"/>
            </a:p>
          </p:txBody>
        </p:sp>
        <p:cxnSp>
          <p:nvCxnSpPr>
            <p:cNvPr id="36914" name="AutoShape 50"/>
            <p:cNvCxnSpPr>
              <a:cxnSpLocks noChangeShapeType="1"/>
              <a:stCxn id="36911" idx="2"/>
              <a:endCxn id="36912" idx="3"/>
            </p:cNvCxnSpPr>
            <p:nvPr/>
          </p:nvCxnSpPr>
          <p:spPr bwMode="auto">
            <a:xfrm rot="5400000" flipH="1" flipV="1">
              <a:off x="1776" y="2688"/>
              <a:ext cx="492" cy="300"/>
            </a:xfrm>
            <a:prstGeom prst="bentConnector4">
              <a:avLst>
                <a:gd name="adj1" fmla="val -8338"/>
                <a:gd name="adj2" fmla="val 113995"/>
              </a:avLst>
            </a:prstGeom>
            <a:noFill/>
            <a:ln w="38100">
              <a:solidFill>
                <a:schemeClr val="tx1"/>
              </a:solidFill>
              <a:miter lim="800000"/>
              <a:headEnd/>
              <a:tailEnd/>
            </a:ln>
            <a:effectLst/>
          </p:spPr>
        </p:cxnSp>
        <p:sp>
          <p:nvSpPr>
            <p:cNvPr id="36915" name="Line 51"/>
            <p:cNvSpPr>
              <a:spLocks noChangeShapeType="1"/>
            </p:cNvSpPr>
            <p:nvPr/>
          </p:nvSpPr>
          <p:spPr bwMode="auto">
            <a:xfrm>
              <a:off x="1680" y="2688"/>
              <a:ext cx="0" cy="144"/>
            </a:xfrm>
            <a:prstGeom prst="line">
              <a:avLst/>
            </a:prstGeom>
            <a:noFill/>
            <a:ln w="38100">
              <a:solidFill>
                <a:schemeClr val="tx1"/>
              </a:solidFill>
              <a:round/>
              <a:headEnd/>
              <a:tailEnd/>
            </a:ln>
            <a:effectLst/>
          </p:spPr>
          <p:txBody>
            <a:bodyPr/>
            <a:lstStyle/>
            <a:p>
              <a:endParaRPr lang="en-CA"/>
            </a:p>
          </p:txBody>
        </p:sp>
        <p:sp>
          <p:nvSpPr>
            <p:cNvPr id="36916" name="Line 52"/>
            <p:cNvSpPr>
              <a:spLocks noChangeShapeType="1"/>
            </p:cNvSpPr>
            <p:nvPr/>
          </p:nvSpPr>
          <p:spPr bwMode="auto">
            <a:xfrm>
              <a:off x="1872" y="2688"/>
              <a:ext cx="0" cy="144"/>
            </a:xfrm>
            <a:prstGeom prst="line">
              <a:avLst/>
            </a:prstGeom>
            <a:noFill/>
            <a:ln w="38100">
              <a:solidFill>
                <a:schemeClr val="tx1"/>
              </a:solidFill>
              <a:round/>
              <a:headEnd/>
              <a:tailEnd/>
            </a:ln>
            <a:effectLst/>
          </p:spPr>
          <p:txBody>
            <a:bodyPr/>
            <a:lstStyle/>
            <a:p>
              <a:endParaRPr lang="en-CA"/>
            </a:p>
          </p:txBody>
        </p:sp>
        <p:sp>
          <p:nvSpPr>
            <p:cNvPr id="36917" name="Line 53"/>
            <p:cNvSpPr>
              <a:spLocks noChangeShapeType="1"/>
            </p:cNvSpPr>
            <p:nvPr/>
          </p:nvSpPr>
          <p:spPr bwMode="auto">
            <a:xfrm>
              <a:off x="2064" y="2688"/>
              <a:ext cx="0" cy="144"/>
            </a:xfrm>
            <a:prstGeom prst="line">
              <a:avLst/>
            </a:prstGeom>
            <a:noFill/>
            <a:ln w="38100">
              <a:solidFill>
                <a:schemeClr val="tx1"/>
              </a:solidFill>
              <a:round/>
              <a:headEnd/>
              <a:tailEnd/>
            </a:ln>
            <a:effectLst/>
          </p:spPr>
          <p:txBody>
            <a:bodyPr/>
            <a:lstStyle/>
            <a:p>
              <a:endParaRPr lang="en-CA"/>
            </a:p>
          </p:txBody>
        </p:sp>
      </p:grpSp>
      <p:grpSp>
        <p:nvGrpSpPr>
          <p:cNvPr id="36918" name="Group 54"/>
          <p:cNvGrpSpPr>
            <a:grpSpLocks/>
          </p:cNvGrpSpPr>
          <p:nvPr/>
        </p:nvGrpSpPr>
        <p:grpSpPr bwMode="auto">
          <a:xfrm>
            <a:off x="5715000" y="3505200"/>
            <a:ext cx="933450" cy="1219200"/>
            <a:chOff x="1584" y="2496"/>
            <a:chExt cx="588" cy="768"/>
          </a:xfrm>
        </p:grpSpPr>
        <p:sp>
          <p:nvSpPr>
            <p:cNvPr id="36919" name="Rectangle 55"/>
            <p:cNvSpPr>
              <a:spLocks noChangeArrowheads="1"/>
            </p:cNvSpPr>
            <p:nvPr/>
          </p:nvSpPr>
          <p:spPr bwMode="auto">
            <a:xfrm>
              <a:off x="1632" y="2832"/>
              <a:ext cx="480" cy="240"/>
            </a:xfrm>
            <a:prstGeom prst="rect">
              <a:avLst/>
            </a:prstGeom>
            <a:solidFill>
              <a:srgbClr val="CCECFF"/>
            </a:solidFill>
            <a:ln w="38100">
              <a:solidFill>
                <a:schemeClr val="tx1"/>
              </a:solidFill>
              <a:miter lim="800000"/>
              <a:headEnd/>
              <a:tailEnd/>
            </a:ln>
            <a:effectLst/>
          </p:spPr>
          <p:txBody>
            <a:bodyPr wrap="none" anchor="ctr"/>
            <a:lstStyle/>
            <a:p>
              <a:pPr algn="ctr"/>
              <a:r>
                <a:rPr lang="en-US"/>
                <a:t>P-Enc</a:t>
              </a:r>
            </a:p>
          </p:txBody>
        </p:sp>
        <p:sp>
          <p:nvSpPr>
            <p:cNvPr id="36920" name="Rectangle 56"/>
            <p:cNvSpPr>
              <a:spLocks noChangeArrowheads="1"/>
            </p:cNvSpPr>
            <p:nvPr/>
          </p:nvSpPr>
          <p:spPr bwMode="auto">
            <a:xfrm>
              <a:off x="1584" y="2496"/>
              <a:ext cx="576" cy="192"/>
            </a:xfrm>
            <a:prstGeom prst="rect">
              <a:avLst/>
            </a:prstGeom>
            <a:noFill/>
            <a:ln w="38100">
              <a:solidFill>
                <a:schemeClr val="tx1"/>
              </a:solidFill>
              <a:miter lim="800000"/>
              <a:headEnd/>
              <a:tailEnd/>
            </a:ln>
            <a:effectLst/>
          </p:spPr>
          <p:txBody>
            <a:bodyPr wrap="none" anchor="ctr"/>
            <a:lstStyle/>
            <a:p>
              <a:endParaRPr lang="en-CA"/>
            </a:p>
          </p:txBody>
        </p:sp>
        <p:sp>
          <p:nvSpPr>
            <p:cNvPr id="36921" name="Line 57"/>
            <p:cNvSpPr>
              <a:spLocks noChangeShapeType="1"/>
            </p:cNvSpPr>
            <p:nvPr/>
          </p:nvSpPr>
          <p:spPr bwMode="auto">
            <a:xfrm>
              <a:off x="1872" y="3072"/>
              <a:ext cx="0" cy="192"/>
            </a:xfrm>
            <a:prstGeom prst="line">
              <a:avLst/>
            </a:prstGeom>
            <a:noFill/>
            <a:ln w="38100">
              <a:solidFill>
                <a:schemeClr val="tx1"/>
              </a:solidFill>
              <a:round/>
              <a:headEnd/>
              <a:tailEnd type="triangle" w="med" len="med"/>
            </a:ln>
            <a:effectLst/>
          </p:spPr>
          <p:txBody>
            <a:bodyPr/>
            <a:lstStyle/>
            <a:p>
              <a:endParaRPr lang="en-CA"/>
            </a:p>
          </p:txBody>
        </p:sp>
        <p:cxnSp>
          <p:nvCxnSpPr>
            <p:cNvPr id="36922" name="AutoShape 58"/>
            <p:cNvCxnSpPr>
              <a:cxnSpLocks noChangeShapeType="1"/>
              <a:stCxn id="36919" idx="2"/>
              <a:endCxn id="36920" idx="3"/>
            </p:cNvCxnSpPr>
            <p:nvPr/>
          </p:nvCxnSpPr>
          <p:spPr bwMode="auto">
            <a:xfrm rot="5400000" flipH="1" flipV="1">
              <a:off x="1776" y="2688"/>
              <a:ext cx="492" cy="300"/>
            </a:xfrm>
            <a:prstGeom prst="bentConnector4">
              <a:avLst>
                <a:gd name="adj1" fmla="val -8338"/>
                <a:gd name="adj2" fmla="val 113995"/>
              </a:avLst>
            </a:prstGeom>
            <a:noFill/>
            <a:ln w="38100">
              <a:solidFill>
                <a:schemeClr val="tx1"/>
              </a:solidFill>
              <a:miter lim="800000"/>
              <a:headEnd/>
              <a:tailEnd/>
            </a:ln>
            <a:effectLst/>
          </p:spPr>
        </p:cxnSp>
        <p:sp>
          <p:nvSpPr>
            <p:cNvPr id="36923" name="Line 59"/>
            <p:cNvSpPr>
              <a:spLocks noChangeShapeType="1"/>
            </p:cNvSpPr>
            <p:nvPr/>
          </p:nvSpPr>
          <p:spPr bwMode="auto">
            <a:xfrm>
              <a:off x="1680" y="2688"/>
              <a:ext cx="0" cy="144"/>
            </a:xfrm>
            <a:prstGeom prst="line">
              <a:avLst/>
            </a:prstGeom>
            <a:noFill/>
            <a:ln w="38100">
              <a:solidFill>
                <a:schemeClr val="tx1"/>
              </a:solidFill>
              <a:round/>
              <a:headEnd/>
              <a:tailEnd/>
            </a:ln>
            <a:effectLst/>
          </p:spPr>
          <p:txBody>
            <a:bodyPr/>
            <a:lstStyle/>
            <a:p>
              <a:endParaRPr lang="en-CA"/>
            </a:p>
          </p:txBody>
        </p:sp>
        <p:sp>
          <p:nvSpPr>
            <p:cNvPr id="36924" name="Line 60"/>
            <p:cNvSpPr>
              <a:spLocks noChangeShapeType="1"/>
            </p:cNvSpPr>
            <p:nvPr/>
          </p:nvSpPr>
          <p:spPr bwMode="auto">
            <a:xfrm>
              <a:off x="1872" y="2688"/>
              <a:ext cx="0" cy="144"/>
            </a:xfrm>
            <a:prstGeom prst="line">
              <a:avLst/>
            </a:prstGeom>
            <a:noFill/>
            <a:ln w="38100">
              <a:solidFill>
                <a:schemeClr val="tx1"/>
              </a:solidFill>
              <a:round/>
              <a:headEnd/>
              <a:tailEnd/>
            </a:ln>
            <a:effectLst/>
          </p:spPr>
          <p:txBody>
            <a:bodyPr/>
            <a:lstStyle/>
            <a:p>
              <a:endParaRPr lang="en-CA"/>
            </a:p>
          </p:txBody>
        </p:sp>
        <p:sp>
          <p:nvSpPr>
            <p:cNvPr id="36925" name="Line 61"/>
            <p:cNvSpPr>
              <a:spLocks noChangeShapeType="1"/>
            </p:cNvSpPr>
            <p:nvPr/>
          </p:nvSpPr>
          <p:spPr bwMode="auto">
            <a:xfrm>
              <a:off x="2064" y="2688"/>
              <a:ext cx="0" cy="144"/>
            </a:xfrm>
            <a:prstGeom prst="line">
              <a:avLst/>
            </a:prstGeom>
            <a:noFill/>
            <a:ln w="38100">
              <a:solidFill>
                <a:schemeClr val="tx1"/>
              </a:solidFill>
              <a:round/>
              <a:headEnd/>
              <a:tailEnd/>
            </a:ln>
            <a:effectLst/>
          </p:spPr>
          <p:txBody>
            <a:bodyPr/>
            <a:lstStyle/>
            <a:p>
              <a:endParaRPr lang="en-CA"/>
            </a:p>
          </p:txBody>
        </p:sp>
      </p:grpSp>
      <p:grpSp>
        <p:nvGrpSpPr>
          <p:cNvPr id="36929" name="Group 65"/>
          <p:cNvGrpSpPr>
            <a:grpSpLocks/>
          </p:cNvGrpSpPr>
          <p:nvPr/>
        </p:nvGrpSpPr>
        <p:grpSpPr bwMode="auto">
          <a:xfrm>
            <a:off x="2362200" y="4724400"/>
            <a:ext cx="3962400" cy="304800"/>
            <a:chOff x="1488" y="3264"/>
            <a:chExt cx="2496" cy="192"/>
          </a:xfrm>
        </p:grpSpPr>
        <p:sp>
          <p:nvSpPr>
            <p:cNvPr id="36895" name="Rectangle 31"/>
            <p:cNvSpPr>
              <a:spLocks noChangeArrowheads="1"/>
            </p:cNvSpPr>
            <p:nvPr/>
          </p:nvSpPr>
          <p:spPr bwMode="auto">
            <a:xfrm>
              <a:off x="1488"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0000FF"/>
                  </a:solidFill>
                </a:rPr>
                <a:t>1</a:t>
              </a:r>
            </a:p>
          </p:txBody>
        </p:sp>
        <p:sp>
          <p:nvSpPr>
            <p:cNvPr id="36926" name="Rectangle 62"/>
            <p:cNvSpPr>
              <a:spLocks noChangeArrowheads="1"/>
            </p:cNvSpPr>
            <p:nvPr/>
          </p:nvSpPr>
          <p:spPr bwMode="auto">
            <a:xfrm>
              <a:off x="2256"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0000FF"/>
                  </a:solidFill>
                </a:rPr>
                <a:t>2</a:t>
              </a:r>
            </a:p>
          </p:txBody>
        </p:sp>
        <p:sp>
          <p:nvSpPr>
            <p:cNvPr id="36927" name="Rectangle 63"/>
            <p:cNvSpPr>
              <a:spLocks noChangeArrowheads="1"/>
            </p:cNvSpPr>
            <p:nvPr/>
          </p:nvSpPr>
          <p:spPr bwMode="auto">
            <a:xfrm>
              <a:off x="3024"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FF3300"/>
                  </a:solidFill>
                </a:rPr>
                <a:t>7</a:t>
              </a:r>
            </a:p>
          </p:txBody>
        </p:sp>
        <p:sp>
          <p:nvSpPr>
            <p:cNvPr id="36928" name="Rectangle 64"/>
            <p:cNvSpPr>
              <a:spLocks noChangeArrowheads="1"/>
            </p:cNvSpPr>
            <p:nvPr/>
          </p:nvSpPr>
          <p:spPr bwMode="auto">
            <a:xfrm>
              <a:off x="3792"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FF3300"/>
                  </a:solidFill>
                </a:rPr>
                <a:t>8</a:t>
              </a:r>
            </a:p>
          </p:txBody>
        </p:sp>
      </p:grpSp>
      <p:grpSp>
        <p:nvGrpSpPr>
          <p:cNvPr id="36930" name="Group 66"/>
          <p:cNvGrpSpPr>
            <a:grpSpLocks/>
          </p:cNvGrpSpPr>
          <p:nvPr/>
        </p:nvGrpSpPr>
        <p:grpSpPr bwMode="auto">
          <a:xfrm>
            <a:off x="2362200" y="4724400"/>
            <a:ext cx="3962400" cy="304800"/>
            <a:chOff x="1488" y="3264"/>
            <a:chExt cx="2496" cy="192"/>
          </a:xfrm>
        </p:grpSpPr>
        <p:sp>
          <p:nvSpPr>
            <p:cNvPr id="36931" name="Rectangle 67"/>
            <p:cNvSpPr>
              <a:spLocks noChangeArrowheads="1"/>
            </p:cNvSpPr>
            <p:nvPr/>
          </p:nvSpPr>
          <p:spPr bwMode="auto">
            <a:xfrm>
              <a:off x="1488"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FF3300"/>
                  </a:solidFill>
                </a:rPr>
                <a:t>5</a:t>
              </a:r>
            </a:p>
          </p:txBody>
        </p:sp>
        <p:sp>
          <p:nvSpPr>
            <p:cNvPr id="36932" name="Rectangle 68"/>
            <p:cNvSpPr>
              <a:spLocks noChangeArrowheads="1"/>
            </p:cNvSpPr>
            <p:nvPr/>
          </p:nvSpPr>
          <p:spPr bwMode="auto">
            <a:xfrm>
              <a:off x="2256"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t>--</a:t>
              </a:r>
            </a:p>
          </p:txBody>
        </p:sp>
        <p:sp>
          <p:nvSpPr>
            <p:cNvPr id="36933" name="Rectangle 69"/>
            <p:cNvSpPr>
              <a:spLocks noChangeArrowheads="1"/>
            </p:cNvSpPr>
            <p:nvPr/>
          </p:nvSpPr>
          <p:spPr bwMode="auto">
            <a:xfrm>
              <a:off x="3024"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CC6600"/>
                  </a:solidFill>
                </a:rPr>
                <a:t>11</a:t>
              </a:r>
            </a:p>
          </p:txBody>
        </p:sp>
        <p:sp>
          <p:nvSpPr>
            <p:cNvPr id="36934" name="Rectangle 70"/>
            <p:cNvSpPr>
              <a:spLocks noChangeArrowheads="1"/>
            </p:cNvSpPr>
            <p:nvPr/>
          </p:nvSpPr>
          <p:spPr bwMode="auto">
            <a:xfrm>
              <a:off x="3792" y="3264"/>
              <a:ext cx="192" cy="192"/>
            </a:xfrm>
            <a:prstGeom prst="rect">
              <a:avLst/>
            </a:prstGeom>
            <a:solidFill>
              <a:srgbClr val="CCFFCC"/>
            </a:solidFill>
            <a:ln w="9525">
              <a:solidFill>
                <a:schemeClr val="tx1"/>
              </a:solidFill>
              <a:miter lim="800000"/>
              <a:headEnd/>
              <a:tailEnd/>
            </a:ln>
            <a:effectLst/>
          </p:spPr>
          <p:txBody>
            <a:bodyPr wrap="none" anchor="ctr"/>
            <a:lstStyle/>
            <a:p>
              <a:pPr algn="ctr"/>
              <a:r>
                <a:rPr lang="en-US" b="1">
                  <a:solidFill>
                    <a:srgbClr val="CC6600"/>
                  </a:solidFill>
                </a:rPr>
                <a:t>12</a:t>
              </a:r>
            </a:p>
          </p:txBody>
        </p:sp>
      </p:grpSp>
      <p:grpSp>
        <p:nvGrpSpPr>
          <p:cNvPr id="36955" name="Group 91"/>
          <p:cNvGrpSpPr>
            <a:grpSpLocks/>
          </p:cNvGrpSpPr>
          <p:nvPr/>
        </p:nvGrpSpPr>
        <p:grpSpPr bwMode="auto">
          <a:xfrm>
            <a:off x="2057400" y="3048000"/>
            <a:ext cx="4572000" cy="304800"/>
            <a:chOff x="1104" y="1920"/>
            <a:chExt cx="2880" cy="192"/>
          </a:xfrm>
        </p:grpSpPr>
        <p:grpSp>
          <p:nvGrpSpPr>
            <p:cNvPr id="36887" name="Group 23"/>
            <p:cNvGrpSpPr>
              <a:grpSpLocks/>
            </p:cNvGrpSpPr>
            <p:nvPr/>
          </p:nvGrpSpPr>
          <p:grpSpPr bwMode="auto">
            <a:xfrm>
              <a:off x="1680" y="1920"/>
              <a:ext cx="768" cy="192"/>
              <a:chOff x="1680" y="1920"/>
              <a:chExt cx="768" cy="192"/>
            </a:xfrm>
          </p:grpSpPr>
          <p:sp>
            <p:nvSpPr>
              <p:cNvPr id="36871" name="Rectangle 57"/>
              <p:cNvSpPr>
                <a:spLocks noChangeArrowheads="1"/>
              </p:cNvSpPr>
              <p:nvPr/>
            </p:nvSpPr>
            <p:spPr bwMode="auto">
              <a:xfrm>
                <a:off x="1680" y="1920"/>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a:t>
                </a:r>
              </a:p>
            </p:txBody>
          </p:sp>
          <p:sp>
            <p:nvSpPr>
              <p:cNvPr id="36872" name="Rectangle 58"/>
              <p:cNvSpPr>
                <a:spLocks noChangeArrowheads="1"/>
              </p:cNvSpPr>
              <p:nvPr/>
            </p:nvSpPr>
            <p:spPr bwMode="auto">
              <a:xfrm>
                <a:off x="1872" y="1920"/>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2</a:t>
                </a:r>
              </a:p>
            </p:txBody>
          </p:sp>
          <p:sp>
            <p:nvSpPr>
              <p:cNvPr id="36873" name="Rectangle 59"/>
              <p:cNvSpPr>
                <a:spLocks noChangeArrowheads="1"/>
              </p:cNvSpPr>
              <p:nvPr/>
            </p:nvSpPr>
            <p:spPr bwMode="auto">
              <a:xfrm>
                <a:off x="2064" y="1920"/>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36874" name="Rectangle 60"/>
              <p:cNvSpPr>
                <a:spLocks noChangeArrowheads="1"/>
              </p:cNvSpPr>
              <p:nvPr/>
            </p:nvSpPr>
            <p:spPr bwMode="auto">
              <a:xfrm>
                <a:off x="2256" y="1920"/>
                <a:ext cx="192" cy="192"/>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grpSp>
        <p:grpSp>
          <p:nvGrpSpPr>
            <p:cNvPr id="36888" name="Group 24"/>
            <p:cNvGrpSpPr>
              <a:grpSpLocks/>
            </p:cNvGrpSpPr>
            <p:nvPr/>
          </p:nvGrpSpPr>
          <p:grpSpPr bwMode="auto">
            <a:xfrm>
              <a:off x="2448" y="1920"/>
              <a:ext cx="768" cy="192"/>
              <a:chOff x="2448" y="1920"/>
              <a:chExt cx="768" cy="192"/>
            </a:xfrm>
          </p:grpSpPr>
          <p:sp>
            <p:nvSpPr>
              <p:cNvPr id="36875" name="Rectangle 61"/>
              <p:cNvSpPr>
                <a:spLocks noChangeArrowheads="1"/>
              </p:cNvSpPr>
              <p:nvPr/>
            </p:nvSpPr>
            <p:spPr bwMode="auto">
              <a:xfrm>
                <a:off x="2448" y="1920"/>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a:t>
                </a:r>
              </a:p>
            </p:txBody>
          </p:sp>
          <p:sp>
            <p:nvSpPr>
              <p:cNvPr id="36876" name="Rectangle 62"/>
              <p:cNvSpPr>
                <a:spLocks noChangeArrowheads="1"/>
              </p:cNvSpPr>
              <p:nvPr/>
            </p:nvSpPr>
            <p:spPr bwMode="auto">
              <a:xfrm>
                <a:off x="2640" y="1920"/>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36877" name="Rectangle 63"/>
              <p:cNvSpPr>
                <a:spLocks noChangeArrowheads="1"/>
              </p:cNvSpPr>
              <p:nvPr/>
            </p:nvSpPr>
            <p:spPr bwMode="auto">
              <a:xfrm>
                <a:off x="2832" y="1920"/>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7</a:t>
                </a:r>
              </a:p>
            </p:txBody>
          </p:sp>
          <p:sp>
            <p:nvSpPr>
              <p:cNvPr id="36878" name="Rectangle 64"/>
              <p:cNvSpPr>
                <a:spLocks noChangeArrowheads="1"/>
              </p:cNvSpPr>
              <p:nvPr/>
            </p:nvSpPr>
            <p:spPr bwMode="auto">
              <a:xfrm>
                <a:off x="3024" y="1920"/>
                <a:ext cx="192" cy="192"/>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8</a:t>
                </a:r>
              </a:p>
            </p:txBody>
          </p:sp>
        </p:grpSp>
        <p:grpSp>
          <p:nvGrpSpPr>
            <p:cNvPr id="36889" name="Group 25"/>
            <p:cNvGrpSpPr>
              <a:grpSpLocks/>
            </p:cNvGrpSpPr>
            <p:nvPr/>
          </p:nvGrpSpPr>
          <p:grpSpPr bwMode="auto">
            <a:xfrm>
              <a:off x="3216" y="1920"/>
              <a:ext cx="768" cy="192"/>
              <a:chOff x="3216" y="1920"/>
              <a:chExt cx="768" cy="192"/>
            </a:xfrm>
          </p:grpSpPr>
          <p:sp>
            <p:nvSpPr>
              <p:cNvPr id="36879" name="Rectangle 65"/>
              <p:cNvSpPr>
                <a:spLocks noChangeArrowheads="1"/>
              </p:cNvSpPr>
              <p:nvPr/>
            </p:nvSpPr>
            <p:spPr bwMode="auto">
              <a:xfrm>
                <a:off x="3216" y="1920"/>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36880" name="Rectangle 66"/>
              <p:cNvSpPr>
                <a:spLocks noChangeArrowheads="1"/>
              </p:cNvSpPr>
              <p:nvPr/>
            </p:nvSpPr>
            <p:spPr bwMode="auto">
              <a:xfrm>
                <a:off x="3408" y="1920"/>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36881" name="Rectangle 67"/>
              <p:cNvSpPr>
                <a:spLocks noChangeArrowheads="1"/>
              </p:cNvSpPr>
              <p:nvPr/>
            </p:nvSpPr>
            <p:spPr bwMode="auto">
              <a:xfrm>
                <a:off x="3600" y="1920"/>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11</a:t>
                </a:r>
              </a:p>
            </p:txBody>
          </p:sp>
          <p:sp>
            <p:nvSpPr>
              <p:cNvPr id="36882" name="Rectangle 68"/>
              <p:cNvSpPr>
                <a:spLocks noChangeArrowheads="1"/>
              </p:cNvSpPr>
              <p:nvPr/>
            </p:nvSpPr>
            <p:spPr bwMode="auto">
              <a:xfrm>
                <a:off x="3792" y="1920"/>
                <a:ext cx="192" cy="192"/>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12</a:t>
                </a:r>
              </a:p>
            </p:txBody>
          </p:sp>
        </p:grpSp>
        <p:sp>
          <p:nvSpPr>
            <p:cNvPr id="36941" name="Rectangle 55"/>
            <p:cNvSpPr>
              <a:spLocks noChangeArrowheads="1"/>
            </p:cNvSpPr>
            <p:nvPr/>
          </p:nvSpPr>
          <p:spPr bwMode="auto">
            <a:xfrm>
              <a:off x="1104" y="1920"/>
              <a:ext cx="288" cy="192"/>
            </a:xfrm>
            <a:prstGeom prst="rect">
              <a:avLst/>
            </a:prstGeom>
            <a:solidFill>
              <a:schemeClr val="bg1"/>
            </a:solidFill>
            <a:ln w="9525">
              <a:solidFill>
                <a:schemeClr val="tx1"/>
              </a:solidFill>
              <a:miter lim="800000"/>
              <a:headEnd/>
              <a:tailEnd/>
            </a:ln>
          </p:spPr>
          <p:txBody>
            <a:bodyPr wrap="none" anchor="ctr"/>
            <a:lstStyle/>
            <a:p>
              <a:pPr algn="ctr"/>
              <a:r>
                <a:rPr lang="en-US"/>
                <a:t>C</a:t>
              </a:r>
            </a:p>
          </p:txBody>
        </p:sp>
        <p:sp>
          <p:nvSpPr>
            <p:cNvPr id="36942" name="Rectangle 56"/>
            <p:cNvSpPr>
              <a:spLocks noChangeArrowheads="1"/>
            </p:cNvSpPr>
            <p:nvPr/>
          </p:nvSpPr>
          <p:spPr bwMode="auto">
            <a:xfrm>
              <a:off x="1392" y="1920"/>
              <a:ext cx="288" cy="192"/>
            </a:xfrm>
            <a:prstGeom prst="rect">
              <a:avLst/>
            </a:prstGeom>
            <a:solidFill>
              <a:schemeClr val="bg1"/>
            </a:solidFill>
            <a:ln w="9525">
              <a:solidFill>
                <a:schemeClr val="tx1"/>
              </a:solidFill>
              <a:miter lim="800000"/>
              <a:headEnd/>
              <a:tailEnd/>
            </a:ln>
          </p:spPr>
          <p:txBody>
            <a:bodyPr wrap="none" anchor="ctr"/>
            <a:lstStyle/>
            <a:p>
              <a:pPr algn="ctr"/>
              <a:r>
                <a:rPr lang="en-US"/>
                <a:t>E</a:t>
              </a:r>
            </a:p>
          </p:txBody>
        </p:sp>
      </p:grpSp>
      <p:sp>
        <p:nvSpPr>
          <p:cNvPr id="36943" name="Rectangle 57"/>
          <p:cNvSpPr>
            <a:spLocks noChangeArrowheads="1"/>
          </p:cNvSpPr>
          <p:nvPr/>
        </p:nvSpPr>
        <p:spPr bwMode="auto">
          <a:xfrm>
            <a:off x="2057400" y="3505200"/>
            <a:ext cx="304800" cy="304800"/>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1</a:t>
            </a:r>
          </a:p>
        </p:txBody>
      </p:sp>
      <p:sp>
        <p:nvSpPr>
          <p:cNvPr id="36944" name="Rectangle 58"/>
          <p:cNvSpPr>
            <a:spLocks noChangeArrowheads="1"/>
          </p:cNvSpPr>
          <p:nvPr/>
        </p:nvSpPr>
        <p:spPr bwMode="auto">
          <a:xfrm>
            <a:off x="3276600" y="3505200"/>
            <a:ext cx="304800" cy="304800"/>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2</a:t>
            </a:r>
          </a:p>
        </p:txBody>
      </p:sp>
      <p:sp>
        <p:nvSpPr>
          <p:cNvPr id="36945" name="Rectangle 59"/>
          <p:cNvSpPr>
            <a:spLocks noChangeArrowheads="1"/>
          </p:cNvSpPr>
          <p:nvPr/>
        </p:nvSpPr>
        <p:spPr bwMode="auto">
          <a:xfrm>
            <a:off x="4495800" y="3505200"/>
            <a:ext cx="304800" cy="304800"/>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36946" name="Rectangle 60"/>
          <p:cNvSpPr>
            <a:spLocks noChangeArrowheads="1"/>
          </p:cNvSpPr>
          <p:nvPr/>
        </p:nvSpPr>
        <p:spPr bwMode="auto">
          <a:xfrm>
            <a:off x="5715000" y="3505200"/>
            <a:ext cx="304800" cy="304800"/>
          </a:xfrm>
          <a:prstGeom prst="rect">
            <a:avLst/>
          </a:prstGeom>
          <a:solidFill>
            <a:srgbClr val="CCFFFF"/>
          </a:solidFill>
          <a:ln w="9525">
            <a:solidFill>
              <a:schemeClr val="tx1"/>
            </a:solidFill>
            <a:miter lim="800000"/>
            <a:headEnd/>
            <a:tailEnd/>
          </a:ln>
        </p:spPr>
        <p:txBody>
          <a:bodyPr wrap="none" anchor="ctr"/>
          <a:lstStyle/>
          <a:p>
            <a:pPr algn="ctr"/>
            <a:r>
              <a:rPr lang="en-US" b="1">
                <a:solidFill>
                  <a:srgbClr val="0033CC"/>
                </a:solidFill>
              </a:rPr>
              <a:t>--</a:t>
            </a:r>
          </a:p>
        </p:txBody>
      </p:sp>
      <p:sp>
        <p:nvSpPr>
          <p:cNvPr id="36947" name="Rectangle 61"/>
          <p:cNvSpPr>
            <a:spLocks noChangeArrowheads="1"/>
          </p:cNvSpPr>
          <p:nvPr/>
        </p:nvSpPr>
        <p:spPr bwMode="auto">
          <a:xfrm>
            <a:off x="2362200" y="3505200"/>
            <a:ext cx="304800" cy="304800"/>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5</a:t>
            </a:r>
          </a:p>
        </p:txBody>
      </p:sp>
      <p:sp>
        <p:nvSpPr>
          <p:cNvPr id="36948" name="Rectangle 62"/>
          <p:cNvSpPr>
            <a:spLocks noChangeArrowheads="1"/>
          </p:cNvSpPr>
          <p:nvPr/>
        </p:nvSpPr>
        <p:spPr bwMode="auto">
          <a:xfrm>
            <a:off x="3581400" y="3505200"/>
            <a:ext cx="304800" cy="304800"/>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a:t>
            </a:r>
          </a:p>
        </p:txBody>
      </p:sp>
      <p:sp>
        <p:nvSpPr>
          <p:cNvPr id="36949" name="Rectangle 63"/>
          <p:cNvSpPr>
            <a:spLocks noChangeArrowheads="1"/>
          </p:cNvSpPr>
          <p:nvPr/>
        </p:nvSpPr>
        <p:spPr bwMode="auto">
          <a:xfrm>
            <a:off x="4800600" y="3505200"/>
            <a:ext cx="304800" cy="304800"/>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7</a:t>
            </a:r>
          </a:p>
        </p:txBody>
      </p:sp>
      <p:sp>
        <p:nvSpPr>
          <p:cNvPr id="36950" name="Rectangle 64"/>
          <p:cNvSpPr>
            <a:spLocks noChangeArrowheads="1"/>
          </p:cNvSpPr>
          <p:nvPr/>
        </p:nvSpPr>
        <p:spPr bwMode="auto">
          <a:xfrm>
            <a:off x="6019800" y="3505200"/>
            <a:ext cx="304800" cy="304800"/>
          </a:xfrm>
          <a:prstGeom prst="rect">
            <a:avLst/>
          </a:prstGeom>
          <a:solidFill>
            <a:srgbClr val="FFCCCC"/>
          </a:solidFill>
          <a:ln w="9525">
            <a:solidFill>
              <a:schemeClr val="tx1"/>
            </a:solidFill>
            <a:miter lim="800000"/>
            <a:headEnd/>
            <a:tailEnd/>
          </a:ln>
        </p:spPr>
        <p:txBody>
          <a:bodyPr wrap="none" anchor="ctr"/>
          <a:lstStyle/>
          <a:p>
            <a:pPr algn="ctr"/>
            <a:r>
              <a:rPr lang="en-US" b="1">
                <a:solidFill>
                  <a:srgbClr val="FF0000"/>
                </a:solidFill>
              </a:rPr>
              <a:t>8</a:t>
            </a:r>
          </a:p>
        </p:txBody>
      </p:sp>
      <p:sp>
        <p:nvSpPr>
          <p:cNvPr id="36951" name="Rectangle 65"/>
          <p:cNvSpPr>
            <a:spLocks noChangeArrowheads="1"/>
          </p:cNvSpPr>
          <p:nvPr/>
        </p:nvSpPr>
        <p:spPr bwMode="auto">
          <a:xfrm>
            <a:off x="2667000" y="3505200"/>
            <a:ext cx="304800" cy="30480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36952" name="Rectangle 66"/>
          <p:cNvSpPr>
            <a:spLocks noChangeArrowheads="1"/>
          </p:cNvSpPr>
          <p:nvPr/>
        </p:nvSpPr>
        <p:spPr bwMode="auto">
          <a:xfrm>
            <a:off x="3886200" y="3505200"/>
            <a:ext cx="304800" cy="30480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a:t>
            </a:r>
          </a:p>
        </p:txBody>
      </p:sp>
      <p:sp>
        <p:nvSpPr>
          <p:cNvPr id="36953" name="Rectangle 67"/>
          <p:cNvSpPr>
            <a:spLocks noChangeArrowheads="1"/>
          </p:cNvSpPr>
          <p:nvPr/>
        </p:nvSpPr>
        <p:spPr bwMode="auto">
          <a:xfrm>
            <a:off x="5105400" y="3505200"/>
            <a:ext cx="304800" cy="30480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11</a:t>
            </a:r>
          </a:p>
        </p:txBody>
      </p:sp>
      <p:sp>
        <p:nvSpPr>
          <p:cNvPr id="36954" name="Rectangle 68"/>
          <p:cNvSpPr>
            <a:spLocks noChangeArrowheads="1"/>
          </p:cNvSpPr>
          <p:nvPr/>
        </p:nvSpPr>
        <p:spPr bwMode="auto">
          <a:xfrm>
            <a:off x="6324600" y="3505200"/>
            <a:ext cx="304800" cy="304800"/>
          </a:xfrm>
          <a:prstGeom prst="rect">
            <a:avLst/>
          </a:prstGeom>
          <a:solidFill>
            <a:srgbClr val="FFFF99"/>
          </a:solidFill>
          <a:ln w="9525">
            <a:solidFill>
              <a:schemeClr val="tx1"/>
            </a:solidFill>
            <a:miter lim="800000"/>
            <a:headEnd/>
            <a:tailEnd/>
          </a:ln>
        </p:spPr>
        <p:txBody>
          <a:bodyPr wrap="none" anchor="ctr"/>
          <a:lstStyle/>
          <a:p>
            <a:pPr algn="ctr"/>
            <a:r>
              <a:rPr lang="en-US" b="1">
                <a:solidFill>
                  <a:srgbClr val="CC6600"/>
                </a:solidFill>
              </a:rPr>
              <a:t>12</a:t>
            </a:r>
          </a:p>
        </p:txBody>
      </p:sp>
      <p:grpSp>
        <p:nvGrpSpPr>
          <p:cNvPr id="36961" name="Group 97"/>
          <p:cNvGrpSpPr>
            <a:grpSpLocks/>
          </p:cNvGrpSpPr>
          <p:nvPr/>
        </p:nvGrpSpPr>
        <p:grpSpPr bwMode="auto">
          <a:xfrm>
            <a:off x="7239000" y="5486400"/>
            <a:ext cx="1752600" cy="304800"/>
            <a:chOff x="4560" y="3456"/>
            <a:chExt cx="1104" cy="192"/>
          </a:xfrm>
        </p:grpSpPr>
        <p:sp>
          <p:nvSpPr>
            <p:cNvPr id="36957" name="Rectangle 90"/>
            <p:cNvSpPr>
              <a:spLocks noChangeArrowheads="1"/>
            </p:cNvSpPr>
            <p:nvPr/>
          </p:nvSpPr>
          <p:spPr bwMode="auto">
            <a:xfrm>
              <a:off x="4800" y="3456"/>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0033CC"/>
                  </a:solidFill>
                </a:rPr>
                <a:t>1  2  </a:t>
              </a:r>
              <a:r>
                <a:rPr lang="en-US" b="1">
                  <a:solidFill>
                    <a:srgbClr val="FF0000"/>
                  </a:solidFill>
                </a:rPr>
                <a:t>7  8</a:t>
              </a:r>
            </a:p>
          </p:txBody>
        </p:sp>
        <p:sp>
          <p:nvSpPr>
            <p:cNvPr id="36958" name="Rectangle 91"/>
            <p:cNvSpPr>
              <a:spLocks noChangeArrowheads="1"/>
            </p:cNvSpPr>
            <p:nvPr/>
          </p:nvSpPr>
          <p:spPr bwMode="auto">
            <a:xfrm>
              <a:off x="4560" y="3456"/>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grpSp>
      <p:grpSp>
        <p:nvGrpSpPr>
          <p:cNvPr id="36962" name="Group 98"/>
          <p:cNvGrpSpPr>
            <a:grpSpLocks/>
          </p:cNvGrpSpPr>
          <p:nvPr/>
        </p:nvGrpSpPr>
        <p:grpSpPr bwMode="auto">
          <a:xfrm>
            <a:off x="7239000" y="5791200"/>
            <a:ext cx="1752600" cy="304800"/>
            <a:chOff x="4560" y="3648"/>
            <a:chExt cx="1104" cy="192"/>
          </a:xfrm>
        </p:grpSpPr>
        <p:sp>
          <p:nvSpPr>
            <p:cNvPr id="36959" name="Rectangle 92"/>
            <p:cNvSpPr>
              <a:spLocks noChangeArrowheads="1"/>
            </p:cNvSpPr>
            <p:nvPr/>
          </p:nvSpPr>
          <p:spPr bwMode="auto">
            <a:xfrm>
              <a:off x="4800" y="3648"/>
              <a:ext cx="864" cy="192"/>
            </a:xfrm>
            <a:prstGeom prst="rect">
              <a:avLst/>
            </a:prstGeom>
            <a:solidFill>
              <a:srgbClr val="CCFFCC"/>
            </a:solidFill>
            <a:ln w="9525">
              <a:solidFill>
                <a:schemeClr val="tx1"/>
              </a:solidFill>
              <a:miter lim="800000"/>
              <a:headEnd/>
              <a:tailEnd/>
            </a:ln>
          </p:spPr>
          <p:txBody>
            <a:bodyPr wrap="none" anchor="ctr"/>
            <a:lstStyle/>
            <a:p>
              <a:pPr algn="ctr"/>
              <a:r>
                <a:rPr lang="en-US" b="1">
                  <a:solidFill>
                    <a:srgbClr val="FF0000"/>
                  </a:solidFill>
                </a:rPr>
                <a:t> 5</a:t>
              </a:r>
              <a:r>
                <a:rPr lang="en-US" b="1"/>
                <a:t> -- </a:t>
              </a:r>
              <a:r>
                <a:rPr lang="en-US" b="1">
                  <a:solidFill>
                    <a:srgbClr val="CC6600"/>
                  </a:solidFill>
                </a:rPr>
                <a:t>11 12</a:t>
              </a:r>
            </a:p>
          </p:txBody>
        </p:sp>
        <p:sp>
          <p:nvSpPr>
            <p:cNvPr id="36960" name="Rectangle 93"/>
            <p:cNvSpPr>
              <a:spLocks noChangeArrowheads="1"/>
            </p:cNvSpPr>
            <p:nvPr/>
          </p:nvSpPr>
          <p:spPr bwMode="auto">
            <a:xfrm>
              <a:off x="4560" y="3648"/>
              <a:ext cx="240" cy="192"/>
            </a:xfrm>
            <a:prstGeom prst="rect">
              <a:avLst/>
            </a:prstGeom>
            <a:solidFill>
              <a:srgbClr val="CCFFCC"/>
            </a:solidFill>
            <a:ln w="9525">
              <a:solidFill>
                <a:schemeClr val="tx1"/>
              </a:solidFill>
              <a:miter lim="800000"/>
              <a:headEnd/>
              <a:tailEnd/>
            </a:ln>
          </p:spPr>
          <p:txBody>
            <a:bodyPr wrap="none" anchor="ctr"/>
            <a:lstStyle/>
            <a:p>
              <a:pPr algn="ctr"/>
              <a:r>
                <a:rPr lang="en-US" b="1">
                  <a:latin typeface="Courier New" pitchFamily="49" charset="0"/>
                </a:rPr>
                <a:t>C</a:t>
              </a:r>
            </a:p>
          </p:txBody>
        </p:sp>
      </p:grpSp>
      <p:sp>
        <p:nvSpPr>
          <p:cNvPr id="36963" name="Text Box 99"/>
          <p:cNvSpPr txBox="1">
            <a:spLocks noChangeArrowheads="1"/>
          </p:cNvSpPr>
          <p:nvPr/>
        </p:nvSpPr>
        <p:spPr bwMode="auto">
          <a:xfrm>
            <a:off x="7391400" y="5105400"/>
            <a:ext cx="1403350" cy="366713"/>
          </a:xfrm>
          <a:prstGeom prst="rect">
            <a:avLst/>
          </a:prstGeom>
          <a:noFill/>
          <a:ln w="9525">
            <a:noFill/>
            <a:miter lim="800000"/>
            <a:headEnd/>
            <a:tailEnd/>
          </a:ln>
          <a:effectLst/>
        </p:spPr>
        <p:txBody>
          <a:bodyPr wrap="none">
            <a:spAutoFit/>
          </a:bodyPr>
          <a:lstStyle/>
          <a:p>
            <a:r>
              <a:rPr lang="en-US"/>
              <a:t>Warp Buffer</a:t>
            </a:r>
          </a:p>
        </p:txBody>
      </p:sp>
    </p:spTree>
    <p:extLst>
      <p:ext uri="{BB962C8B-B14F-4D97-AF65-F5344CB8AC3E}">
        <p14:creationId xmlns:p14="http://schemas.microsoft.com/office/powerpoint/2010/main" val="21378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9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95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69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94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9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9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9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9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94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9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9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9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9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9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929"/>
                                        </p:tgtEl>
                                        <p:attrNameLst>
                                          <p:attrName>style.visibility</p:attrName>
                                        </p:attrNameLst>
                                      </p:cBhvr>
                                      <p:to>
                                        <p:strVal val="visible"/>
                                      </p:to>
                                    </p:set>
                                  </p:childTnLst>
                                </p:cTn>
                              </p:par>
                              <p:par>
                                <p:cTn id="39" presetID="9" presetClass="emph" presetSubtype="0" grpId="1" nodeType="withEffect">
                                  <p:stCondLst>
                                    <p:cond delay="0"/>
                                  </p:stCondLst>
                                  <p:childTnLst>
                                    <p:set>
                                      <p:cBhvr rctx="PPT">
                                        <p:cTn id="40" dur="indefinite"/>
                                        <p:tgtEl>
                                          <p:spTgt spid="36943"/>
                                        </p:tgtEl>
                                        <p:attrNameLst>
                                          <p:attrName>style.opacity</p:attrName>
                                        </p:attrNameLst>
                                      </p:cBhvr>
                                      <p:to>
                                        <p:strVal val="0.25"/>
                                      </p:to>
                                    </p:set>
                                    <p:animEffect filter="image" prLst="opacity: 0.25">
                                      <p:cBhvr rctx="IE">
                                        <p:cTn id="41" dur="indefinite"/>
                                        <p:tgtEl>
                                          <p:spTgt spid="36943"/>
                                        </p:tgtEl>
                                      </p:cBhvr>
                                    </p:animEffect>
                                  </p:childTnLst>
                                </p:cTn>
                              </p:par>
                              <p:par>
                                <p:cTn id="42" presetID="9" presetClass="emph" presetSubtype="0" grpId="1" nodeType="withEffect">
                                  <p:stCondLst>
                                    <p:cond delay="0"/>
                                  </p:stCondLst>
                                  <p:childTnLst>
                                    <p:set>
                                      <p:cBhvr rctx="PPT">
                                        <p:cTn id="43" dur="indefinite"/>
                                        <p:tgtEl>
                                          <p:spTgt spid="36944"/>
                                        </p:tgtEl>
                                        <p:attrNameLst>
                                          <p:attrName>style.opacity</p:attrName>
                                        </p:attrNameLst>
                                      </p:cBhvr>
                                      <p:to>
                                        <p:strVal val="0.25"/>
                                      </p:to>
                                    </p:set>
                                    <p:animEffect filter="image" prLst="opacity: 0.25">
                                      <p:cBhvr rctx="IE">
                                        <p:cTn id="44" dur="indefinite"/>
                                        <p:tgtEl>
                                          <p:spTgt spid="36944"/>
                                        </p:tgtEl>
                                      </p:cBhvr>
                                    </p:animEffect>
                                  </p:childTnLst>
                                </p:cTn>
                              </p:par>
                              <p:par>
                                <p:cTn id="45" presetID="9" presetClass="emph" presetSubtype="0" grpId="1" nodeType="withEffect">
                                  <p:stCondLst>
                                    <p:cond delay="0"/>
                                  </p:stCondLst>
                                  <p:childTnLst>
                                    <p:set>
                                      <p:cBhvr rctx="PPT">
                                        <p:cTn id="46" dur="indefinite"/>
                                        <p:tgtEl>
                                          <p:spTgt spid="36949"/>
                                        </p:tgtEl>
                                        <p:attrNameLst>
                                          <p:attrName>style.opacity</p:attrName>
                                        </p:attrNameLst>
                                      </p:cBhvr>
                                      <p:to>
                                        <p:strVal val="0.25"/>
                                      </p:to>
                                    </p:set>
                                    <p:animEffect filter="image" prLst="opacity: 0.25">
                                      <p:cBhvr rctx="IE">
                                        <p:cTn id="47" dur="indefinite"/>
                                        <p:tgtEl>
                                          <p:spTgt spid="36949"/>
                                        </p:tgtEl>
                                      </p:cBhvr>
                                    </p:animEffect>
                                  </p:childTnLst>
                                </p:cTn>
                              </p:par>
                              <p:par>
                                <p:cTn id="48" presetID="9" presetClass="emph" presetSubtype="0" grpId="1" nodeType="withEffect">
                                  <p:stCondLst>
                                    <p:cond delay="0"/>
                                  </p:stCondLst>
                                  <p:childTnLst>
                                    <p:set>
                                      <p:cBhvr rctx="PPT">
                                        <p:cTn id="49" dur="indefinite"/>
                                        <p:tgtEl>
                                          <p:spTgt spid="36950"/>
                                        </p:tgtEl>
                                        <p:attrNameLst>
                                          <p:attrName>style.opacity</p:attrName>
                                        </p:attrNameLst>
                                      </p:cBhvr>
                                      <p:to>
                                        <p:strVal val="0.25"/>
                                      </p:to>
                                    </p:set>
                                    <p:animEffect filter="image" prLst="opacity: 0.25">
                                      <p:cBhvr rctx="IE">
                                        <p:cTn id="50" dur="indefinite"/>
                                        <p:tgtEl>
                                          <p:spTgt spid="3695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6961"/>
                                        </p:tgtEl>
                                        <p:attrNameLst>
                                          <p:attrName>style.visibility</p:attrName>
                                        </p:attrNameLst>
                                      </p:cBhvr>
                                      <p:to>
                                        <p:strVal val="visible"/>
                                      </p:to>
                                    </p:set>
                                    <p:animEffect transition="in" filter="fade">
                                      <p:cBhvr>
                                        <p:cTn id="55" dur="500"/>
                                        <p:tgtEl>
                                          <p:spTgt spid="36961"/>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36930"/>
                                        </p:tgtEl>
                                        <p:attrNameLst>
                                          <p:attrName>style.visibility</p:attrName>
                                        </p:attrNameLst>
                                      </p:cBhvr>
                                      <p:to>
                                        <p:strVal val="visible"/>
                                      </p:to>
                                    </p:set>
                                  </p:childTnLst>
                                </p:cTn>
                              </p:par>
                              <p:par>
                                <p:cTn id="60" presetID="9" presetClass="emph" presetSubtype="0" grpId="1" nodeType="withEffect">
                                  <p:stCondLst>
                                    <p:cond delay="0"/>
                                  </p:stCondLst>
                                  <p:childTnLst>
                                    <p:set>
                                      <p:cBhvr rctx="PPT">
                                        <p:cTn id="61" dur="indefinite"/>
                                        <p:tgtEl>
                                          <p:spTgt spid="36947"/>
                                        </p:tgtEl>
                                        <p:attrNameLst>
                                          <p:attrName>style.opacity</p:attrName>
                                        </p:attrNameLst>
                                      </p:cBhvr>
                                      <p:to>
                                        <p:strVal val="0.25"/>
                                      </p:to>
                                    </p:set>
                                    <p:animEffect filter="image" prLst="opacity: 0.25">
                                      <p:cBhvr rctx="IE">
                                        <p:cTn id="62" dur="indefinite"/>
                                        <p:tgtEl>
                                          <p:spTgt spid="36947"/>
                                        </p:tgtEl>
                                      </p:cBhvr>
                                    </p:animEffect>
                                  </p:childTnLst>
                                </p:cTn>
                              </p:par>
                              <p:par>
                                <p:cTn id="63" presetID="9" presetClass="emph" presetSubtype="0" grpId="1" nodeType="withEffect">
                                  <p:stCondLst>
                                    <p:cond delay="0"/>
                                  </p:stCondLst>
                                  <p:childTnLst>
                                    <p:set>
                                      <p:cBhvr rctx="PPT">
                                        <p:cTn id="64" dur="indefinite"/>
                                        <p:tgtEl>
                                          <p:spTgt spid="36953"/>
                                        </p:tgtEl>
                                        <p:attrNameLst>
                                          <p:attrName>style.opacity</p:attrName>
                                        </p:attrNameLst>
                                      </p:cBhvr>
                                      <p:to>
                                        <p:strVal val="0.25"/>
                                      </p:to>
                                    </p:set>
                                    <p:animEffect filter="image" prLst="opacity: 0.25">
                                      <p:cBhvr rctx="IE">
                                        <p:cTn id="65" dur="indefinite"/>
                                        <p:tgtEl>
                                          <p:spTgt spid="36953"/>
                                        </p:tgtEl>
                                      </p:cBhvr>
                                    </p:animEffect>
                                  </p:childTnLst>
                                </p:cTn>
                              </p:par>
                              <p:par>
                                <p:cTn id="66" presetID="9" presetClass="emph" presetSubtype="0" grpId="1" nodeType="withEffect">
                                  <p:stCondLst>
                                    <p:cond delay="0"/>
                                  </p:stCondLst>
                                  <p:childTnLst>
                                    <p:set>
                                      <p:cBhvr rctx="PPT">
                                        <p:cTn id="67" dur="indefinite"/>
                                        <p:tgtEl>
                                          <p:spTgt spid="36954"/>
                                        </p:tgtEl>
                                        <p:attrNameLst>
                                          <p:attrName>style.opacity</p:attrName>
                                        </p:attrNameLst>
                                      </p:cBhvr>
                                      <p:to>
                                        <p:strVal val="0.25"/>
                                      </p:to>
                                    </p:set>
                                    <p:animEffect filter="image" prLst="opacity: 0.25">
                                      <p:cBhvr rctx="IE">
                                        <p:cTn id="68" dur="indefinite"/>
                                        <p:tgtEl>
                                          <p:spTgt spid="3695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6962"/>
                                        </p:tgtEl>
                                        <p:attrNameLst>
                                          <p:attrName>style.visibility</p:attrName>
                                        </p:attrNameLst>
                                      </p:cBhvr>
                                      <p:to>
                                        <p:strVal val="visible"/>
                                      </p:to>
                                    </p:set>
                                    <p:animEffect transition="in" filter="fade">
                                      <p:cBhvr>
                                        <p:cTn id="73" dur="500"/>
                                        <p:tgtEl>
                                          <p:spTgt spid="36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43" grpId="0" animBg="1"/>
      <p:bldP spid="36943" grpId="1" animBg="1"/>
      <p:bldP spid="36944" grpId="0" animBg="1"/>
      <p:bldP spid="36944" grpId="1" animBg="1"/>
      <p:bldP spid="36945" grpId="0" animBg="1"/>
      <p:bldP spid="36946" grpId="0" animBg="1"/>
      <p:bldP spid="36947" grpId="0" animBg="1"/>
      <p:bldP spid="36947" grpId="1" animBg="1"/>
      <p:bldP spid="36948" grpId="0" animBg="1"/>
      <p:bldP spid="36949" grpId="0" animBg="1"/>
      <p:bldP spid="36949" grpId="1" animBg="1"/>
      <p:bldP spid="36950" grpId="0" animBg="1"/>
      <p:bldP spid="36950" grpId="1" animBg="1"/>
      <p:bldP spid="36951" grpId="0" animBg="1"/>
      <p:bldP spid="36952" grpId="0" animBg="1"/>
      <p:bldP spid="36953" grpId="0" animBg="1"/>
      <p:bldP spid="36953" grpId="1" animBg="1"/>
      <p:bldP spid="36954" grpId="0" animBg="1"/>
      <p:bldP spid="36954"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smtClean="0"/>
              <a:t>Experimental Results</a:t>
            </a:r>
          </a:p>
        </p:txBody>
      </p:sp>
      <p:sp>
        <p:nvSpPr>
          <p:cNvPr id="41987" name="Rectangle 3"/>
          <p:cNvSpPr>
            <a:spLocks noGrp="1" noChangeArrowheads="1"/>
          </p:cNvSpPr>
          <p:nvPr>
            <p:ph idx="1"/>
          </p:nvPr>
        </p:nvSpPr>
        <p:spPr>
          <a:xfrm>
            <a:off x="457200" y="1295400"/>
            <a:ext cx="8229600" cy="4530725"/>
          </a:xfrm>
        </p:spPr>
        <p:txBody>
          <a:bodyPr/>
          <a:lstStyle/>
          <a:p>
            <a:r>
              <a:rPr lang="en-US" smtClean="0"/>
              <a:t>2 Benchmark Groups: </a:t>
            </a:r>
          </a:p>
          <a:p>
            <a:pPr lvl="1"/>
            <a:r>
              <a:rPr lang="en-US" smtClean="0"/>
              <a:t>COHE = Non-Divergent CUDA applications</a:t>
            </a:r>
          </a:p>
          <a:p>
            <a:pPr lvl="1"/>
            <a:r>
              <a:rPr lang="en-US" smtClean="0"/>
              <a:t>DIVG = Divergent CUDA applications</a:t>
            </a:r>
          </a:p>
        </p:txBody>
      </p:sp>
      <p:sp>
        <p:nvSpPr>
          <p:cNvPr id="160" name="Rectangle 4"/>
          <p:cNvSpPr>
            <a:spLocks noGrp="1" noChangeArrowheads="1"/>
          </p:cNvSpPr>
          <p:nvPr>
            <p:ph type="dt" sz="half" idx="10"/>
          </p:nvPr>
        </p:nvSpPr>
        <p:spPr>
          <a:ln/>
        </p:spPr>
        <p:txBody>
          <a:bodyPr/>
          <a:lstStyle/>
          <a:p>
            <a:r>
              <a:rPr lang="en-US"/>
              <a:t>Wilson Fung, Tor Aamodt</a:t>
            </a:r>
            <a:endParaRPr lang="en-US" altLang="en-US"/>
          </a:p>
        </p:txBody>
      </p:sp>
      <p:sp>
        <p:nvSpPr>
          <p:cNvPr id="161" name="Rectangle 5"/>
          <p:cNvSpPr>
            <a:spLocks noGrp="1" noChangeArrowheads="1"/>
          </p:cNvSpPr>
          <p:nvPr>
            <p:ph type="ftr" sz="quarter" idx="4294967295"/>
          </p:nvPr>
        </p:nvSpPr>
        <p:spPr>
          <a:xfrm>
            <a:off x="3124200" y="6356350"/>
            <a:ext cx="2895600" cy="365125"/>
          </a:xfrm>
          <a:prstGeom prst="rect">
            <a:avLst/>
          </a:prstGeom>
          <a:ln/>
        </p:spPr>
        <p:txBody>
          <a:bodyPr/>
          <a:lstStyle/>
          <a:p>
            <a:r>
              <a:rPr lang="en-US" altLang="en-US"/>
              <a:t>Thread Block Compaction</a:t>
            </a:r>
          </a:p>
        </p:txBody>
      </p:sp>
      <p:sp>
        <p:nvSpPr>
          <p:cNvPr id="162" name="Rectangle 6"/>
          <p:cNvSpPr>
            <a:spLocks noGrp="1" noChangeArrowheads="1"/>
          </p:cNvSpPr>
          <p:nvPr>
            <p:ph type="sldNum" sz="quarter" idx="4294967295"/>
          </p:nvPr>
        </p:nvSpPr>
        <p:spPr>
          <a:xfrm>
            <a:off x="6553200" y="6356350"/>
            <a:ext cx="2133600" cy="365125"/>
          </a:xfrm>
          <a:prstGeom prst="rect">
            <a:avLst/>
          </a:prstGeom>
          <a:ln/>
        </p:spPr>
        <p:txBody>
          <a:bodyPr/>
          <a:lstStyle/>
          <a:p>
            <a:pPr>
              <a:defRPr/>
            </a:pPr>
            <a:fld id="{3226B5FD-DFBC-4108-9797-ED93A54EBE86}" type="slidenum">
              <a:rPr lang="en-US" altLang="en-US"/>
              <a:pPr>
                <a:defRPr/>
              </a:pPr>
              <a:t>62</a:t>
            </a:fld>
            <a:endParaRPr lang="en-US" altLang="en-US"/>
          </a:p>
        </p:txBody>
      </p:sp>
      <p:grpSp>
        <p:nvGrpSpPr>
          <p:cNvPr id="42157" name="Group 173"/>
          <p:cNvGrpSpPr>
            <a:grpSpLocks/>
          </p:cNvGrpSpPr>
          <p:nvPr/>
        </p:nvGrpSpPr>
        <p:grpSpPr bwMode="auto">
          <a:xfrm>
            <a:off x="476250" y="3429000"/>
            <a:ext cx="6172200" cy="2735263"/>
            <a:chOff x="300" y="2160"/>
            <a:chExt cx="3888" cy="1723"/>
          </a:xfrm>
        </p:grpSpPr>
        <p:sp>
          <p:nvSpPr>
            <p:cNvPr id="42002" name="AutoShape 18"/>
            <p:cNvSpPr>
              <a:spLocks noChangeAspect="1" noChangeArrowheads="1" noTextEdit="1"/>
            </p:cNvSpPr>
            <p:nvPr/>
          </p:nvSpPr>
          <p:spPr bwMode="auto">
            <a:xfrm>
              <a:off x="300" y="2160"/>
              <a:ext cx="3888" cy="1723"/>
            </a:xfrm>
            <a:prstGeom prst="rect">
              <a:avLst/>
            </a:prstGeom>
            <a:noFill/>
            <a:ln w="9525">
              <a:noFill/>
              <a:miter lim="800000"/>
              <a:headEnd/>
              <a:tailEnd/>
            </a:ln>
          </p:spPr>
          <p:txBody>
            <a:bodyPr/>
            <a:lstStyle/>
            <a:p>
              <a:endParaRPr lang="en-CA"/>
            </a:p>
          </p:txBody>
        </p:sp>
        <p:sp>
          <p:nvSpPr>
            <p:cNvPr id="42004" name="Rectangle 20"/>
            <p:cNvSpPr>
              <a:spLocks noChangeArrowheads="1"/>
            </p:cNvSpPr>
            <p:nvPr/>
          </p:nvSpPr>
          <p:spPr bwMode="auto">
            <a:xfrm>
              <a:off x="1112" y="2205"/>
              <a:ext cx="2905" cy="830"/>
            </a:xfrm>
            <a:prstGeom prst="rect">
              <a:avLst/>
            </a:prstGeom>
            <a:noFill/>
            <a:ln w="9525">
              <a:noFill/>
              <a:miter lim="800000"/>
              <a:headEnd/>
              <a:tailEnd/>
            </a:ln>
          </p:spPr>
          <p:txBody>
            <a:bodyPr/>
            <a:lstStyle/>
            <a:p>
              <a:endParaRPr lang="en-CA"/>
            </a:p>
          </p:txBody>
        </p:sp>
        <p:sp>
          <p:nvSpPr>
            <p:cNvPr id="42005" name="Rectangle 21"/>
            <p:cNvSpPr>
              <a:spLocks noChangeArrowheads="1"/>
            </p:cNvSpPr>
            <p:nvPr/>
          </p:nvSpPr>
          <p:spPr bwMode="auto">
            <a:xfrm>
              <a:off x="1527"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06" name="Rectangle 22"/>
            <p:cNvSpPr>
              <a:spLocks noChangeArrowheads="1"/>
            </p:cNvSpPr>
            <p:nvPr/>
          </p:nvSpPr>
          <p:spPr bwMode="auto">
            <a:xfrm>
              <a:off x="1527"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07" name="Rectangle 23"/>
            <p:cNvSpPr>
              <a:spLocks noChangeArrowheads="1"/>
            </p:cNvSpPr>
            <p:nvPr/>
          </p:nvSpPr>
          <p:spPr bwMode="auto">
            <a:xfrm>
              <a:off x="1527"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08" name="Rectangle 24"/>
            <p:cNvSpPr>
              <a:spLocks noChangeArrowheads="1"/>
            </p:cNvSpPr>
            <p:nvPr/>
          </p:nvSpPr>
          <p:spPr bwMode="auto">
            <a:xfrm>
              <a:off x="1527"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09" name="Rectangle 25"/>
            <p:cNvSpPr>
              <a:spLocks noChangeArrowheads="1"/>
            </p:cNvSpPr>
            <p:nvPr/>
          </p:nvSpPr>
          <p:spPr bwMode="auto">
            <a:xfrm>
              <a:off x="1527"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0" name="Rectangle 26"/>
            <p:cNvSpPr>
              <a:spLocks noChangeArrowheads="1"/>
            </p:cNvSpPr>
            <p:nvPr/>
          </p:nvSpPr>
          <p:spPr bwMode="auto">
            <a:xfrm>
              <a:off x="1527"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1" name="Rectangle 27"/>
            <p:cNvSpPr>
              <a:spLocks noChangeArrowheads="1"/>
            </p:cNvSpPr>
            <p:nvPr/>
          </p:nvSpPr>
          <p:spPr bwMode="auto">
            <a:xfrm>
              <a:off x="1527"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2" name="Rectangle 28"/>
            <p:cNvSpPr>
              <a:spLocks noChangeArrowheads="1"/>
            </p:cNvSpPr>
            <p:nvPr/>
          </p:nvSpPr>
          <p:spPr bwMode="auto">
            <a:xfrm>
              <a:off x="1527"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3" name="Rectangle 29"/>
            <p:cNvSpPr>
              <a:spLocks noChangeArrowheads="1"/>
            </p:cNvSpPr>
            <p:nvPr/>
          </p:nvSpPr>
          <p:spPr bwMode="auto">
            <a:xfrm>
              <a:off x="1527"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4" name="Rectangle 30"/>
            <p:cNvSpPr>
              <a:spLocks noChangeArrowheads="1"/>
            </p:cNvSpPr>
            <p:nvPr/>
          </p:nvSpPr>
          <p:spPr bwMode="auto">
            <a:xfrm>
              <a:off x="1527"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5" name="Rectangle 31"/>
            <p:cNvSpPr>
              <a:spLocks noChangeArrowheads="1"/>
            </p:cNvSpPr>
            <p:nvPr/>
          </p:nvSpPr>
          <p:spPr bwMode="auto">
            <a:xfrm>
              <a:off x="1527"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6" name="Rectangle 32"/>
            <p:cNvSpPr>
              <a:spLocks noChangeArrowheads="1"/>
            </p:cNvSpPr>
            <p:nvPr/>
          </p:nvSpPr>
          <p:spPr bwMode="auto">
            <a:xfrm>
              <a:off x="1527"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7" name="Rectangle 33"/>
            <p:cNvSpPr>
              <a:spLocks noChangeArrowheads="1"/>
            </p:cNvSpPr>
            <p:nvPr/>
          </p:nvSpPr>
          <p:spPr bwMode="auto">
            <a:xfrm>
              <a:off x="1527"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8" name="Rectangle 34"/>
            <p:cNvSpPr>
              <a:spLocks noChangeArrowheads="1"/>
            </p:cNvSpPr>
            <p:nvPr/>
          </p:nvSpPr>
          <p:spPr bwMode="auto">
            <a:xfrm>
              <a:off x="1527"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19" name="Rectangle 35"/>
            <p:cNvSpPr>
              <a:spLocks noChangeArrowheads="1"/>
            </p:cNvSpPr>
            <p:nvPr/>
          </p:nvSpPr>
          <p:spPr bwMode="auto">
            <a:xfrm>
              <a:off x="1527"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0" name="Rectangle 36"/>
            <p:cNvSpPr>
              <a:spLocks noChangeArrowheads="1"/>
            </p:cNvSpPr>
            <p:nvPr/>
          </p:nvSpPr>
          <p:spPr bwMode="auto">
            <a:xfrm>
              <a:off x="1527"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1" name="Rectangle 37"/>
            <p:cNvSpPr>
              <a:spLocks noChangeArrowheads="1"/>
            </p:cNvSpPr>
            <p:nvPr/>
          </p:nvSpPr>
          <p:spPr bwMode="auto">
            <a:xfrm>
              <a:off x="1942"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2" name="Rectangle 38"/>
            <p:cNvSpPr>
              <a:spLocks noChangeArrowheads="1"/>
            </p:cNvSpPr>
            <p:nvPr/>
          </p:nvSpPr>
          <p:spPr bwMode="auto">
            <a:xfrm>
              <a:off x="1942"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3" name="Rectangle 39"/>
            <p:cNvSpPr>
              <a:spLocks noChangeArrowheads="1"/>
            </p:cNvSpPr>
            <p:nvPr/>
          </p:nvSpPr>
          <p:spPr bwMode="auto">
            <a:xfrm>
              <a:off x="1942"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4" name="Rectangle 40"/>
            <p:cNvSpPr>
              <a:spLocks noChangeArrowheads="1"/>
            </p:cNvSpPr>
            <p:nvPr/>
          </p:nvSpPr>
          <p:spPr bwMode="auto">
            <a:xfrm>
              <a:off x="1942"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25" name="Rectangle 41"/>
            <p:cNvSpPr>
              <a:spLocks noChangeArrowheads="1"/>
            </p:cNvSpPr>
            <p:nvPr/>
          </p:nvSpPr>
          <p:spPr bwMode="auto">
            <a:xfrm>
              <a:off x="1942"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6" name="Rectangle 42"/>
            <p:cNvSpPr>
              <a:spLocks noChangeArrowheads="1"/>
            </p:cNvSpPr>
            <p:nvPr/>
          </p:nvSpPr>
          <p:spPr bwMode="auto">
            <a:xfrm>
              <a:off x="1942"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7" name="Rectangle 43"/>
            <p:cNvSpPr>
              <a:spLocks noChangeArrowheads="1"/>
            </p:cNvSpPr>
            <p:nvPr/>
          </p:nvSpPr>
          <p:spPr bwMode="auto">
            <a:xfrm>
              <a:off x="1942"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8" name="Rectangle 44"/>
            <p:cNvSpPr>
              <a:spLocks noChangeArrowheads="1"/>
            </p:cNvSpPr>
            <p:nvPr/>
          </p:nvSpPr>
          <p:spPr bwMode="auto">
            <a:xfrm>
              <a:off x="1942"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29" name="Rectangle 45"/>
            <p:cNvSpPr>
              <a:spLocks noChangeArrowheads="1"/>
            </p:cNvSpPr>
            <p:nvPr/>
          </p:nvSpPr>
          <p:spPr bwMode="auto">
            <a:xfrm>
              <a:off x="1942"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0" name="Rectangle 46"/>
            <p:cNvSpPr>
              <a:spLocks noChangeArrowheads="1"/>
            </p:cNvSpPr>
            <p:nvPr/>
          </p:nvSpPr>
          <p:spPr bwMode="auto">
            <a:xfrm>
              <a:off x="1942"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1" name="Rectangle 47"/>
            <p:cNvSpPr>
              <a:spLocks noChangeArrowheads="1"/>
            </p:cNvSpPr>
            <p:nvPr/>
          </p:nvSpPr>
          <p:spPr bwMode="auto">
            <a:xfrm>
              <a:off x="1942"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2" name="Rectangle 48"/>
            <p:cNvSpPr>
              <a:spLocks noChangeArrowheads="1"/>
            </p:cNvSpPr>
            <p:nvPr/>
          </p:nvSpPr>
          <p:spPr bwMode="auto">
            <a:xfrm>
              <a:off x="1942"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3" name="Rectangle 49"/>
            <p:cNvSpPr>
              <a:spLocks noChangeArrowheads="1"/>
            </p:cNvSpPr>
            <p:nvPr/>
          </p:nvSpPr>
          <p:spPr bwMode="auto">
            <a:xfrm>
              <a:off x="1942"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4" name="Rectangle 50"/>
            <p:cNvSpPr>
              <a:spLocks noChangeArrowheads="1"/>
            </p:cNvSpPr>
            <p:nvPr/>
          </p:nvSpPr>
          <p:spPr bwMode="auto">
            <a:xfrm>
              <a:off x="1942"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5" name="Rectangle 51"/>
            <p:cNvSpPr>
              <a:spLocks noChangeArrowheads="1"/>
            </p:cNvSpPr>
            <p:nvPr/>
          </p:nvSpPr>
          <p:spPr bwMode="auto">
            <a:xfrm>
              <a:off x="1942"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6" name="Rectangle 52"/>
            <p:cNvSpPr>
              <a:spLocks noChangeArrowheads="1"/>
            </p:cNvSpPr>
            <p:nvPr/>
          </p:nvSpPr>
          <p:spPr bwMode="auto">
            <a:xfrm>
              <a:off x="1942"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7" name="Rectangle 53"/>
            <p:cNvSpPr>
              <a:spLocks noChangeArrowheads="1"/>
            </p:cNvSpPr>
            <p:nvPr/>
          </p:nvSpPr>
          <p:spPr bwMode="auto">
            <a:xfrm>
              <a:off x="2357"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8" name="Rectangle 54"/>
            <p:cNvSpPr>
              <a:spLocks noChangeArrowheads="1"/>
            </p:cNvSpPr>
            <p:nvPr/>
          </p:nvSpPr>
          <p:spPr bwMode="auto">
            <a:xfrm>
              <a:off x="2357"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39" name="Rectangle 55"/>
            <p:cNvSpPr>
              <a:spLocks noChangeArrowheads="1"/>
            </p:cNvSpPr>
            <p:nvPr/>
          </p:nvSpPr>
          <p:spPr bwMode="auto">
            <a:xfrm>
              <a:off x="2357"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0" name="Rectangle 56"/>
            <p:cNvSpPr>
              <a:spLocks noChangeArrowheads="1"/>
            </p:cNvSpPr>
            <p:nvPr/>
          </p:nvSpPr>
          <p:spPr bwMode="auto">
            <a:xfrm>
              <a:off x="2357"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41" name="Rectangle 57"/>
            <p:cNvSpPr>
              <a:spLocks noChangeArrowheads="1"/>
            </p:cNvSpPr>
            <p:nvPr/>
          </p:nvSpPr>
          <p:spPr bwMode="auto">
            <a:xfrm>
              <a:off x="2357"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2" name="Rectangle 58"/>
            <p:cNvSpPr>
              <a:spLocks noChangeArrowheads="1"/>
            </p:cNvSpPr>
            <p:nvPr/>
          </p:nvSpPr>
          <p:spPr bwMode="auto">
            <a:xfrm>
              <a:off x="2357"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3" name="Rectangle 59"/>
            <p:cNvSpPr>
              <a:spLocks noChangeArrowheads="1"/>
            </p:cNvSpPr>
            <p:nvPr/>
          </p:nvSpPr>
          <p:spPr bwMode="auto">
            <a:xfrm>
              <a:off x="2357"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4" name="Rectangle 60"/>
            <p:cNvSpPr>
              <a:spLocks noChangeArrowheads="1"/>
            </p:cNvSpPr>
            <p:nvPr/>
          </p:nvSpPr>
          <p:spPr bwMode="auto">
            <a:xfrm>
              <a:off x="2357"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5" name="Rectangle 61"/>
            <p:cNvSpPr>
              <a:spLocks noChangeArrowheads="1"/>
            </p:cNvSpPr>
            <p:nvPr/>
          </p:nvSpPr>
          <p:spPr bwMode="auto">
            <a:xfrm>
              <a:off x="2357"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6" name="Rectangle 62"/>
            <p:cNvSpPr>
              <a:spLocks noChangeArrowheads="1"/>
            </p:cNvSpPr>
            <p:nvPr/>
          </p:nvSpPr>
          <p:spPr bwMode="auto">
            <a:xfrm>
              <a:off x="2357"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7" name="Rectangle 63"/>
            <p:cNvSpPr>
              <a:spLocks noChangeArrowheads="1"/>
            </p:cNvSpPr>
            <p:nvPr/>
          </p:nvSpPr>
          <p:spPr bwMode="auto">
            <a:xfrm>
              <a:off x="2357"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8" name="Rectangle 64"/>
            <p:cNvSpPr>
              <a:spLocks noChangeArrowheads="1"/>
            </p:cNvSpPr>
            <p:nvPr/>
          </p:nvSpPr>
          <p:spPr bwMode="auto">
            <a:xfrm>
              <a:off x="2357"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49" name="Rectangle 65"/>
            <p:cNvSpPr>
              <a:spLocks noChangeArrowheads="1"/>
            </p:cNvSpPr>
            <p:nvPr/>
          </p:nvSpPr>
          <p:spPr bwMode="auto">
            <a:xfrm>
              <a:off x="2357"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0" name="Rectangle 66"/>
            <p:cNvSpPr>
              <a:spLocks noChangeArrowheads="1"/>
            </p:cNvSpPr>
            <p:nvPr/>
          </p:nvSpPr>
          <p:spPr bwMode="auto">
            <a:xfrm>
              <a:off x="2357"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1" name="Rectangle 67"/>
            <p:cNvSpPr>
              <a:spLocks noChangeArrowheads="1"/>
            </p:cNvSpPr>
            <p:nvPr/>
          </p:nvSpPr>
          <p:spPr bwMode="auto">
            <a:xfrm>
              <a:off x="2357"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2" name="Rectangle 68"/>
            <p:cNvSpPr>
              <a:spLocks noChangeArrowheads="1"/>
            </p:cNvSpPr>
            <p:nvPr/>
          </p:nvSpPr>
          <p:spPr bwMode="auto">
            <a:xfrm>
              <a:off x="2357"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3" name="Rectangle 69"/>
            <p:cNvSpPr>
              <a:spLocks noChangeArrowheads="1"/>
            </p:cNvSpPr>
            <p:nvPr/>
          </p:nvSpPr>
          <p:spPr bwMode="auto">
            <a:xfrm>
              <a:off x="2772"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4" name="Rectangle 70"/>
            <p:cNvSpPr>
              <a:spLocks noChangeArrowheads="1"/>
            </p:cNvSpPr>
            <p:nvPr/>
          </p:nvSpPr>
          <p:spPr bwMode="auto">
            <a:xfrm>
              <a:off x="2772"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5" name="Rectangle 71"/>
            <p:cNvSpPr>
              <a:spLocks noChangeArrowheads="1"/>
            </p:cNvSpPr>
            <p:nvPr/>
          </p:nvSpPr>
          <p:spPr bwMode="auto">
            <a:xfrm>
              <a:off x="2772"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6" name="Rectangle 72"/>
            <p:cNvSpPr>
              <a:spLocks noChangeArrowheads="1"/>
            </p:cNvSpPr>
            <p:nvPr/>
          </p:nvSpPr>
          <p:spPr bwMode="auto">
            <a:xfrm>
              <a:off x="2772"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57" name="Rectangle 73"/>
            <p:cNvSpPr>
              <a:spLocks noChangeArrowheads="1"/>
            </p:cNvSpPr>
            <p:nvPr/>
          </p:nvSpPr>
          <p:spPr bwMode="auto">
            <a:xfrm>
              <a:off x="2772"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8" name="Rectangle 74"/>
            <p:cNvSpPr>
              <a:spLocks noChangeArrowheads="1"/>
            </p:cNvSpPr>
            <p:nvPr/>
          </p:nvSpPr>
          <p:spPr bwMode="auto">
            <a:xfrm>
              <a:off x="2772"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59" name="Rectangle 75"/>
            <p:cNvSpPr>
              <a:spLocks noChangeArrowheads="1"/>
            </p:cNvSpPr>
            <p:nvPr/>
          </p:nvSpPr>
          <p:spPr bwMode="auto">
            <a:xfrm>
              <a:off x="2772"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0" name="Rectangle 76"/>
            <p:cNvSpPr>
              <a:spLocks noChangeArrowheads="1"/>
            </p:cNvSpPr>
            <p:nvPr/>
          </p:nvSpPr>
          <p:spPr bwMode="auto">
            <a:xfrm>
              <a:off x="2772"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1" name="Rectangle 77"/>
            <p:cNvSpPr>
              <a:spLocks noChangeArrowheads="1"/>
            </p:cNvSpPr>
            <p:nvPr/>
          </p:nvSpPr>
          <p:spPr bwMode="auto">
            <a:xfrm>
              <a:off x="2772"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2" name="Rectangle 78"/>
            <p:cNvSpPr>
              <a:spLocks noChangeArrowheads="1"/>
            </p:cNvSpPr>
            <p:nvPr/>
          </p:nvSpPr>
          <p:spPr bwMode="auto">
            <a:xfrm>
              <a:off x="2772"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3" name="Rectangle 79"/>
            <p:cNvSpPr>
              <a:spLocks noChangeArrowheads="1"/>
            </p:cNvSpPr>
            <p:nvPr/>
          </p:nvSpPr>
          <p:spPr bwMode="auto">
            <a:xfrm>
              <a:off x="2772"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4" name="Rectangle 80"/>
            <p:cNvSpPr>
              <a:spLocks noChangeArrowheads="1"/>
            </p:cNvSpPr>
            <p:nvPr/>
          </p:nvSpPr>
          <p:spPr bwMode="auto">
            <a:xfrm>
              <a:off x="2772"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5" name="Rectangle 81"/>
            <p:cNvSpPr>
              <a:spLocks noChangeArrowheads="1"/>
            </p:cNvSpPr>
            <p:nvPr/>
          </p:nvSpPr>
          <p:spPr bwMode="auto">
            <a:xfrm>
              <a:off x="2772"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6" name="Rectangle 82"/>
            <p:cNvSpPr>
              <a:spLocks noChangeArrowheads="1"/>
            </p:cNvSpPr>
            <p:nvPr/>
          </p:nvSpPr>
          <p:spPr bwMode="auto">
            <a:xfrm>
              <a:off x="2772"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7" name="Rectangle 83"/>
            <p:cNvSpPr>
              <a:spLocks noChangeArrowheads="1"/>
            </p:cNvSpPr>
            <p:nvPr/>
          </p:nvSpPr>
          <p:spPr bwMode="auto">
            <a:xfrm>
              <a:off x="2772"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8" name="Rectangle 84"/>
            <p:cNvSpPr>
              <a:spLocks noChangeArrowheads="1"/>
            </p:cNvSpPr>
            <p:nvPr/>
          </p:nvSpPr>
          <p:spPr bwMode="auto">
            <a:xfrm>
              <a:off x="2772"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69" name="Rectangle 85"/>
            <p:cNvSpPr>
              <a:spLocks noChangeArrowheads="1"/>
            </p:cNvSpPr>
            <p:nvPr/>
          </p:nvSpPr>
          <p:spPr bwMode="auto">
            <a:xfrm>
              <a:off x="3187"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0" name="Rectangle 86"/>
            <p:cNvSpPr>
              <a:spLocks noChangeArrowheads="1"/>
            </p:cNvSpPr>
            <p:nvPr/>
          </p:nvSpPr>
          <p:spPr bwMode="auto">
            <a:xfrm>
              <a:off x="3187"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1" name="Rectangle 87"/>
            <p:cNvSpPr>
              <a:spLocks noChangeArrowheads="1"/>
            </p:cNvSpPr>
            <p:nvPr/>
          </p:nvSpPr>
          <p:spPr bwMode="auto">
            <a:xfrm>
              <a:off x="3187"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2" name="Rectangle 88"/>
            <p:cNvSpPr>
              <a:spLocks noChangeArrowheads="1"/>
            </p:cNvSpPr>
            <p:nvPr/>
          </p:nvSpPr>
          <p:spPr bwMode="auto">
            <a:xfrm>
              <a:off x="3187"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73" name="Rectangle 89"/>
            <p:cNvSpPr>
              <a:spLocks noChangeArrowheads="1"/>
            </p:cNvSpPr>
            <p:nvPr/>
          </p:nvSpPr>
          <p:spPr bwMode="auto">
            <a:xfrm>
              <a:off x="3187"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4" name="Rectangle 90"/>
            <p:cNvSpPr>
              <a:spLocks noChangeArrowheads="1"/>
            </p:cNvSpPr>
            <p:nvPr/>
          </p:nvSpPr>
          <p:spPr bwMode="auto">
            <a:xfrm>
              <a:off x="3187"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5" name="Rectangle 91"/>
            <p:cNvSpPr>
              <a:spLocks noChangeArrowheads="1"/>
            </p:cNvSpPr>
            <p:nvPr/>
          </p:nvSpPr>
          <p:spPr bwMode="auto">
            <a:xfrm>
              <a:off x="3187"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6" name="Rectangle 92"/>
            <p:cNvSpPr>
              <a:spLocks noChangeArrowheads="1"/>
            </p:cNvSpPr>
            <p:nvPr/>
          </p:nvSpPr>
          <p:spPr bwMode="auto">
            <a:xfrm>
              <a:off x="3187"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7" name="Rectangle 93"/>
            <p:cNvSpPr>
              <a:spLocks noChangeArrowheads="1"/>
            </p:cNvSpPr>
            <p:nvPr/>
          </p:nvSpPr>
          <p:spPr bwMode="auto">
            <a:xfrm>
              <a:off x="3187"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8" name="Rectangle 94"/>
            <p:cNvSpPr>
              <a:spLocks noChangeArrowheads="1"/>
            </p:cNvSpPr>
            <p:nvPr/>
          </p:nvSpPr>
          <p:spPr bwMode="auto">
            <a:xfrm>
              <a:off x="3187"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79" name="Rectangle 95"/>
            <p:cNvSpPr>
              <a:spLocks noChangeArrowheads="1"/>
            </p:cNvSpPr>
            <p:nvPr/>
          </p:nvSpPr>
          <p:spPr bwMode="auto">
            <a:xfrm>
              <a:off x="3187"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0" name="Rectangle 96"/>
            <p:cNvSpPr>
              <a:spLocks noChangeArrowheads="1"/>
            </p:cNvSpPr>
            <p:nvPr/>
          </p:nvSpPr>
          <p:spPr bwMode="auto">
            <a:xfrm>
              <a:off x="3187"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1" name="Rectangle 97"/>
            <p:cNvSpPr>
              <a:spLocks noChangeArrowheads="1"/>
            </p:cNvSpPr>
            <p:nvPr/>
          </p:nvSpPr>
          <p:spPr bwMode="auto">
            <a:xfrm>
              <a:off x="3187"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2" name="Rectangle 98"/>
            <p:cNvSpPr>
              <a:spLocks noChangeArrowheads="1"/>
            </p:cNvSpPr>
            <p:nvPr/>
          </p:nvSpPr>
          <p:spPr bwMode="auto">
            <a:xfrm>
              <a:off x="3187"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3" name="Rectangle 99"/>
            <p:cNvSpPr>
              <a:spLocks noChangeArrowheads="1"/>
            </p:cNvSpPr>
            <p:nvPr/>
          </p:nvSpPr>
          <p:spPr bwMode="auto">
            <a:xfrm>
              <a:off x="3187"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4" name="Rectangle 100"/>
            <p:cNvSpPr>
              <a:spLocks noChangeArrowheads="1"/>
            </p:cNvSpPr>
            <p:nvPr/>
          </p:nvSpPr>
          <p:spPr bwMode="auto">
            <a:xfrm>
              <a:off x="3187"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5" name="Rectangle 101"/>
            <p:cNvSpPr>
              <a:spLocks noChangeArrowheads="1"/>
            </p:cNvSpPr>
            <p:nvPr/>
          </p:nvSpPr>
          <p:spPr bwMode="auto">
            <a:xfrm>
              <a:off x="3602"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6" name="Rectangle 102"/>
            <p:cNvSpPr>
              <a:spLocks noChangeArrowheads="1"/>
            </p:cNvSpPr>
            <p:nvPr/>
          </p:nvSpPr>
          <p:spPr bwMode="auto">
            <a:xfrm>
              <a:off x="3602"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7" name="Rectangle 103"/>
            <p:cNvSpPr>
              <a:spLocks noChangeArrowheads="1"/>
            </p:cNvSpPr>
            <p:nvPr/>
          </p:nvSpPr>
          <p:spPr bwMode="auto">
            <a:xfrm>
              <a:off x="3602"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88" name="Rectangle 104"/>
            <p:cNvSpPr>
              <a:spLocks noChangeArrowheads="1"/>
            </p:cNvSpPr>
            <p:nvPr/>
          </p:nvSpPr>
          <p:spPr bwMode="auto">
            <a:xfrm>
              <a:off x="3602"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089" name="Rectangle 105"/>
            <p:cNvSpPr>
              <a:spLocks noChangeArrowheads="1"/>
            </p:cNvSpPr>
            <p:nvPr/>
          </p:nvSpPr>
          <p:spPr bwMode="auto">
            <a:xfrm>
              <a:off x="3602"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0" name="Rectangle 106"/>
            <p:cNvSpPr>
              <a:spLocks noChangeArrowheads="1"/>
            </p:cNvSpPr>
            <p:nvPr/>
          </p:nvSpPr>
          <p:spPr bwMode="auto">
            <a:xfrm>
              <a:off x="3602"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1" name="Rectangle 107"/>
            <p:cNvSpPr>
              <a:spLocks noChangeArrowheads="1"/>
            </p:cNvSpPr>
            <p:nvPr/>
          </p:nvSpPr>
          <p:spPr bwMode="auto">
            <a:xfrm>
              <a:off x="3602"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2" name="Rectangle 108"/>
            <p:cNvSpPr>
              <a:spLocks noChangeArrowheads="1"/>
            </p:cNvSpPr>
            <p:nvPr/>
          </p:nvSpPr>
          <p:spPr bwMode="auto">
            <a:xfrm>
              <a:off x="3602"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3" name="Rectangle 109"/>
            <p:cNvSpPr>
              <a:spLocks noChangeArrowheads="1"/>
            </p:cNvSpPr>
            <p:nvPr/>
          </p:nvSpPr>
          <p:spPr bwMode="auto">
            <a:xfrm>
              <a:off x="3602"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4" name="Rectangle 110"/>
            <p:cNvSpPr>
              <a:spLocks noChangeArrowheads="1"/>
            </p:cNvSpPr>
            <p:nvPr/>
          </p:nvSpPr>
          <p:spPr bwMode="auto">
            <a:xfrm>
              <a:off x="3602"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5" name="Rectangle 111"/>
            <p:cNvSpPr>
              <a:spLocks noChangeArrowheads="1"/>
            </p:cNvSpPr>
            <p:nvPr/>
          </p:nvSpPr>
          <p:spPr bwMode="auto">
            <a:xfrm>
              <a:off x="3602"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6" name="Rectangle 112"/>
            <p:cNvSpPr>
              <a:spLocks noChangeArrowheads="1"/>
            </p:cNvSpPr>
            <p:nvPr/>
          </p:nvSpPr>
          <p:spPr bwMode="auto">
            <a:xfrm>
              <a:off x="3602"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7" name="Rectangle 113"/>
            <p:cNvSpPr>
              <a:spLocks noChangeArrowheads="1"/>
            </p:cNvSpPr>
            <p:nvPr/>
          </p:nvSpPr>
          <p:spPr bwMode="auto">
            <a:xfrm>
              <a:off x="3602"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8" name="Rectangle 114"/>
            <p:cNvSpPr>
              <a:spLocks noChangeArrowheads="1"/>
            </p:cNvSpPr>
            <p:nvPr/>
          </p:nvSpPr>
          <p:spPr bwMode="auto">
            <a:xfrm>
              <a:off x="3602"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099" name="Rectangle 115"/>
            <p:cNvSpPr>
              <a:spLocks noChangeArrowheads="1"/>
            </p:cNvSpPr>
            <p:nvPr/>
          </p:nvSpPr>
          <p:spPr bwMode="auto">
            <a:xfrm>
              <a:off x="3602"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0" name="Rectangle 116"/>
            <p:cNvSpPr>
              <a:spLocks noChangeArrowheads="1"/>
            </p:cNvSpPr>
            <p:nvPr/>
          </p:nvSpPr>
          <p:spPr bwMode="auto">
            <a:xfrm>
              <a:off x="3602"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1" name="Rectangle 117"/>
            <p:cNvSpPr>
              <a:spLocks noChangeArrowheads="1"/>
            </p:cNvSpPr>
            <p:nvPr/>
          </p:nvSpPr>
          <p:spPr bwMode="auto">
            <a:xfrm>
              <a:off x="4017" y="220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2" name="Rectangle 118"/>
            <p:cNvSpPr>
              <a:spLocks noChangeArrowheads="1"/>
            </p:cNvSpPr>
            <p:nvPr/>
          </p:nvSpPr>
          <p:spPr bwMode="auto">
            <a:xfrm>
              <a:off x="4017" y="225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3" name="Rectangle 119"/>
            <p:cNvSpPr>
              <a:spLocks noChangeArrowheads="1"/>
            </p:cNvSpPr>
            <p:nvPr/>
          </p:nvSpPr>
          <p:spPr bwMode="auto">
            <a:xfrm>
              <a:off x="4017" y="231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4" name="Rectangle 120"/>
            <p:cNvSpPr>
              <a:spLocks noChangeArrowheads="1"/>
            </p:cNvSpPr>
            <p:nvPr/>
          </p:nvSpPr>
          <p:spPr bwMode="auto">
            <a:xfrm>
              <a:off x="4017" y="2367"/>
              <a:ext cx="9" cy="19"/>
            </a:xfrm>
            <a:prstGeom prst="rect">
              <a:avLst/>
            </a:prstGeom>
            <a:solidFill>
              <a:srgbClr val="000000"/>
            </a:solidFill>
            <a:ln w="0">
              <a:solidFill>
                <a:srgbClr val="000000"/>
              </a:solidFill>
              <a:miter lim="800000"/>
              <a:headEnd/>
              <a:tailEnd/>
            </a:ln>
          </p:spPr>
          <p:txBody>
            <a:bodyPr/>
            <a:lstStyle/>
            <a:p>
              <a:endParaRPr lang="en-CA"/>
            </a:p>
          </p:txBody>
        </p:sp>
        <p:sp>
          <p:nvSpPr>
            <p:cNvPr id="42105" name="Rectangle 121"/>
            <p:cNvSpPr>
              <a:spLocks noChangeArrowheads="1"/>
            </p:cNvSpPr>
            <p:nvPr/>
          </p:nvSpPr>
          <p:spPr bwMode="auto">
            <a:xfrm>
              <a:off x="4017" y="242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6" name="Rectangle 122"/>
            <p:cNvSpPr>
              <a:spLocks noChangeArrowheads="1"/>
            </p:cNvSpPr>
            <p:nvPr/>
          </p:nvSpPr>
          <p:spPr bwMode="auto">
            <a:xfrm>
              <a:off x="4017" y="247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7" name="Rectangle 123"/>
            <p:cNvSpPr>
              <a:spLocks noChangeArrowheads="1"/>
            </p:cNvSpPr>
            <p:nvPr/>
          </p:nvSpPr>
          <p:spPr bwMode="auto">
            <a:xfrm>
              <a:off x="4017" y="2530"/>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8" name="Rectangle 124"/>
            <p:cNvSpPr>
              <a:spLocks noChangeArrowheads="1"/>
            </p:cNvSpPr>
            <p:nvPr/>
          </p:nvSpPr>
          <p:spPr bwMode="auto">
            <a:xfrm>
              <a:off x="4017" y="2584"/>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09" name="Rectangle 125"/>
            <p:cNvSpPr>
              <a:spLocks noChangeArrowheads="1"/>
            </p:cNvSpPr>
            <p:nvPr/>
          </p:nvSpPr>
          <p:spPr bwMode="auto">
            <a:xfrm>
              <a:off x="4017" y="2638"/>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0" name="Rectangle 126"/>
            <p:cNvSpPr>
              <a:spLocks noChangeArrowheads="1"/>
            </p:cNvSpPr>
            <p:nvPr/>
          </p:nvSpPr>
          <p:spPr bwMode="auto">
            <a:xfrm>
              <a:off x="4017" y="2692"/>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1" name="Rectangle 127"/>
            <p:cNvSpPr>
              <a:spLocks noChangeArrowheads="1"/>
            </p:cNvSpPr>
            <p:nvPr/>
          </p:nvSpPr>
          <p:spPr bwMode="auto">
            <a:xfrm>
              <a:off x="4017" y="2746"/>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2" name="Rectangle 128"/>
            <p:cNvSpPr>
              <a:spLocks noChangeArrowheads="1"/>
            </p:cNvSpPr>
            <p:nvPr/>
          </p:nvSpPr>
          <p:spPr bwMode="auto">
            <a:xfrm>
              <a:off x="4017" y="2801"/>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3" name="Rectangle 129"/>
            <p:cNvSpPr>
              <a:spLocks noChangeArrowheads="1"/>
            </p:cNvSpPr>
            <p:nvPr/>
          </p:nvSpPr>
          <p:spPr bwMode="auto">
            <a:xfrm>
              <a:off x="4017" y="2855"/>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4" name="Rectangle 130"/>
            <p:cNvSpPr>
              <a:spLocks noChangeArrowheads="1"/>
            </p:cNvSpPr>
            <p:nvPr/>
          </p:nvSpPr>
          <p:spPr bwMode="auto">
            <a:xfrm>
              <a:off x="4017" y="2909"/>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5" name="Rectangle 131"/>
            <p:cNvSpPr>
              <a:spLocks noChangeArrowheads="1"/>
            </p:cNvSpPr>
            <p:nvPr/>
          </p:nvSpPr>
          <p:spPr bwMode="auto">
            <a:xfrm>
              <a:off x="4017" y="2963"/>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6" name="Rectangle 132"/>
            <p:cNvSpPr>
              <a:spLocks noChangeArrowheads="1"/>
            </p:cNvSpPr>
            <p:nvPr/>
          </p:nvSpPr>
          <p:spPr bwMode="auto">
            <a:xfrm>
              <a:off x="4017" y="3017"/>
              <a:ext cx="9" cy="18"/>
            </a:xfrm>
            <a:prstGeom prst="rect">
              <a:avLst/>
            </a:prstGeom>
            <a:solidFill>
              <a:srgbClr val="000000"/>
            </a:solidFill>
            <a:ln w="0">
              <a:solidFill>
                <a:srgbClr val="000000"/>
              </a:solidFill>
              <a:miter lim="800000"/>
              <a:headEnd/>
              <a:tailEnd/>
            </a:ln>
          </p:spPr>
          <p:txBody>
            <a:bodyPr/>
            <a:lstStyle/>
            <a:p>
              <a:endParaRPr lang="en-CA"/>
            </a:p>
          </p:txBody>
        </p:sp>
        <p:sp>
          <p:nvSpPr>
            <p:cNvPr id="42117" name="Rectangle 133"/>
            <p:cNvSpPr>
              <a:spLocks noChangeArrowheads="1"/>
            </p:cNvSpPr>
            <p:nvPr/>
          </p:nvSpPr>
          <p:spPr bwMode="auto">
            <a:xfrm>
              <a:off x="1112" y="2205"/>
              <a:ext cx="2905" cy="830"/>
            </a:xfrm>
            <a:prstGeom prst="rect">
              <a:avLst/>
            </a:prstGeom>
            <a:noFill/>
            <a:ln w="14288">
              <a:solidFill>
                <a:srgbClr val="808080"/>
              </a:solidFill>
              <a:miter lim="800000"/>
              <a:headEnd/>
              <a:tailEnd/>
            </a:ln>
          </p:spPr>
          <p:txBody>
            <a:bodyPr/>
            <a:lstStyle/>
            <a:p>
              <a:endParaRPr lang="en-CA"/>
            </a:p>
          </p:txBody>
        </p:sp>
        <p:sp>
          <p:nvSpPr>
            <p:cNvPr id="42118" name="Rectangle 134"/>
            <p:cNvSpPr>
              <a:spLocks noChangeArrowheads="1"/>
            </p:cNvSpPr>
            <p:nvPr/>
          </p:nvSpPr>
          <p:spPr bwMode="auto">
            <a:xfrm>
              <a:off x="1104" y="2784"/>
              <a:ext cx="2562" cy="117"/>
            </a:xfrm>
            <a:prstGeom prst="rect">
              <a:avLst/>
            </a:prstGeom>
            <a:solidFill>
              <a:srgbClr val="008000"/>
            </a:solidFill>
            <a:ln w="14288">
              <a:solidFill>
                <a:srgbClr val="000000"/>
              </a:solidFill>
              <a:miter lim="800000"/>
              <a:headEnd/>
              <a:tailEnd/>
            </a:ln>
          </p:spPr>
          <p:txBody>
            <a:bodyPr/>
            <a:lstStyle/>
            <a:p>
              <a:endParaRPr lang="en-CA"/>
            </a:p>
          </p:txBody>
        </p:sp>
        <p:sp>
          <p:nvSpPr>
            <p:cNvPr id="42120" name="Rectangle 136"/>
            <p:cNvSpPr>
              <a:spLocks noChangeArrowheads="1"/>
            </p:cNvSpPr>
            <p:nvPr/>
          </p:nvSpPr>
          <p:spPr bwMode="auto">
            <a:xfrm>
              <a:off x="1104" y="2448"/>
              <a:ext cx="1831" cy="118"/>
            </a:xfrm>
            <a:prstGeom prst="rect">
              <a:avLst/>
            </a:prstGeom>
            <a:solidFill>
              <a:srgbClr val="008000"/>
            </a:solidFill>
            <a:ln w="14288">
              <a:solidFill>
                <a:srgbClr val="000000"/>
              </a:solidFill>
              <a:miter lim="800000"/>
              <a:headEnd/>
              <a:tailEnd/>
            </a:ln>
          </p:spPr>
          <p:txBody>
            <a:bodyPr/>
            <a:lstStyle/>
            <a:p>
              <a:endParaRPr lang="en-CA"/>
            </a:p>
          </p:txBody>
        </p:sp>
        <p:sp>
          <p:nvSpPr>
            <p:cNvPr id="42121" name="Rectangle 137"/>
            <p:cNvSpPr>
              <a:spLocks noChangeArrowheads="1"/>
            </p:cNvSpPr>
            <p:nvPr/>
          </p:nvSpPr>
          <p:spPr bwMode="auto">
            <a:xfrm>
              <a:off x="1104" y="2675"/>
              <a:ext cx="1705" cy="109"/>
            </a:xfrm>
            <a:prstGeom prst="rect">
              <a:avLst/>
            </a:prstGeom>
            <a:solidFill>
              <a:srgbClr val="FFFF99"/>
            </a:solidFill>
            <a:ln w="14288">
              <a:solidFill>
                <a:srgbClr val="000000"/>
              </a:solidFill>
              <a:miter lim="800000"/>
              <a:headEnd/>
              <a:tailEnd/>
            </a:ln>
          </p:spPr>
          <p:txBody>
            <a:bodyPr/>
            <a:lstStyle/>
            <a:p>
              <a:endParaRPr lang="en-CA"/>
            </a:p>
          </p:txBody>
        </p:sp>
        <p:sp>
          <p:nvSpPr>
            <p:cNvPr id="42123" name="Rectangle 139"/>
            <p:cNvSpPr>
              <a:spLocks noChangeArrowheads="1"/>
            </p:cNvSpPr>
            <p:nvPr/>
          </p:nvSpPr>
          <p:spPr bwMode="auto">
            <a:xfrm>
              <a:off x="1104" y="2340"/>
              <a:ext cx="307" cy="108"/>
            </a:xfrm>
            <a:prstGeom prst="rect">
              <a:avLst/>
            </a:prstGeom>
            <a:solidFill>
              <a:srgbClr val="FFFF99"/>
            </a:solidFill>
            <a:ln w="14288">
              <a:solidFill>
                <a:srgbClr val="000000"/>
              </a:solidFill>
              <a:miter lim="800000"/>
              <a:headEnd/>
              <a:tailEnd/>
            </a:ln>
          </p:spPr>
          <p:txBody>
            <a:bodyPr/>
            <a:lstStyle/>
            <a:p>
              <a:endParaRPr lang="en-CA"/>
            </a:p>
          </p:txBody>
        </p:sp>
        <p:sp>
          <p:nvSpPr>
            <p:cNvPr id="42124" name="Line 140"/>
            <p:cNvSpPr>
              <a:spLocks noChangeShapeType="1"/>
            </p:cNvSpPr>
            <p:nvPr/>
          </p:nvSpPr>
          <p:spPr bwMode="auto">
            <a:xfrm>
              <a:off x="1112" y="3035"/>
              <a:ext cx="2905" cy="0"/>
            </a:xfrm>
            <a:prstGeom prst="line">
              <a:avLst/>
            </a:prstGeom>
            <a:noFill/>
            <a:ln w="0">
              <a:solidFill>
                <a:srgbClr val="000000"/>
              </a:solidFill>
              <a:round/>
              <a:headEnd/>
              <a:tailEnd/>
            </a:ln>
          </p:spPr>
          <p:txBody>
            <a:bodyPr/>
            <a:lstStyle/>
            <a:p>
              <a:endParaRPr lang="en-CA"/>
            </a:p>
          </p:txBody>
        </p:sp>
        <p:sp>
          <p:nvSpPr>
            <p:cNvPr id="42125" name="Line 141"/>
            <p:cNvSpPr>
              <a:spLocks noChangeShapeType="1"/>
            </p:cNvSpPr>
            <p:nvPr/>
          </p:nvSpPr>
          <p:spPr bwMode="auto">
            <a:xfrm flipV="1">
              <a:off x="1112" y="3035"/>
              <a:ext cx="0" cy="45"/>
            </a:xfrm>
            <a:prstGeom prst="line">
              <a:avLst/>
            </a:prstGeom>
            <a:noFill/>
            <a:ln w="0">
              <a:solidFill>
                <a:srgbClr val="000000"/>
              </a:solidFill>
              <a:round/>
              <a:headEnd/>
              <a:tailEnd/>
            </a:ln>
          </p:spPr>
          <p:txBody>
            <a:bodyPr/>
            <a:lstStyle/>
            <a:p>
              <a:endParaRPr lang="en-CA"/>
            </a:p>
          </p:txBody>
        </p:sp>
        <p:sp>
          <p:nvSpPr>
            <p:cNvPr id="42126" name="Line 142"/>
            <p:cNvSpPr>
              <a:spLocks noChangeShapeType="1"/>
            </p:cNvSpPr>
            <p:nvPr/>
          </p:nvSpPr>
          <p:spPr bwMode="auto">
            <a:xfrm flipV="1">
              <a:off x="1527" y="3035"/>
              <a:ext cx="0" cy="45"/>
            </a:xfrm>
            <a:prstGeom prst="line">
              <a:avLst/>
            </a:prstGeom>
            <a:noFill/>
            <a:ln w="0">
              <a:solidFill>
                <a:srgbClr val="000000"/>
              </a:solidFill>
              <a:round/>
              <a:headEnd/>
              <a:tailEnd/>
            </a:ln>
          </p:spPr>
          <p:txBody>
            <a:bodyPr/>
            <a:lstStyle/>
            <a:p>
              <a:endParaRPr lang="en-CA"/>
            </a:p>
          </p:txBody>
        </p:sp>
        <p:sp>
          <p:nvSpPr>
            <p:cNvPr id="42127" name="Line 143"/>
            <p:cNvSpPr>
              <a:spLocks noChangeShapeType="1"/>
            </p:cNvSpPr>
            <p:nvPr/>
          </p:nvSpPr>
          <p:spPr bwMode="auto">
            <a:xfrm flipV="1">
              <a:off x="1942" y="3035"/>
              <a:ext cx="0" cy="45"/>
            </a:xfrm>
            <a:prstGeom prst="line">
              <a:avLst/>
            </a:prstGeom>
            <a:noFill/>
            <a:ln w="0">
              <a:solidFill>
                <a:srgbClr val="000000"/>
              </a:solidFill>
              <a:round/>
              <a:headEnd/>
              <a:tailEnd/>
            </a:ln>
          </p:spPr>
          <p:txBody>
            <a:bodyPr/>
            <a:lstStyle/>
            <a:p>
              <a:endParaRPr lang="en-CA"/>
            </a:p>
          </p:txBody>
        </p:sp>
        <p:sp>
          <p:nvSpPr>
            <p:cNvPr id="42128" name="Line 144"/>
            <p:cNvSpPr>
              <a:spLocks noChangeShapeType="1"/>
            </p:cNvSpPr>
            <p:nvPr/>
          </p:nvSpPr>
          <p:spPr bwMode="auto">
            <a:xfrm flipV="1">
              <a:off x="2357" y="3035"/>
              <a:ext cx="0" cy="45"/>
            </a:xfrm>
            <a:prstGeom prst="line">
              <a:avLst/>
            </a:prstGeom>
            <a:noFill/>
            <a:ln w="0">
              <a:solidFill>
                <a:srgbClr val="000000"/>
              </a:solidFill>
              <a:round/>
              <a:headEnd/>
              <a:tailEnd/>
            </a:ln>
          </p:spPr>
          <p:txBody>
            <a:bodyPr/>
            <a:lstStyle/>
            <a:p>
              <a:endParaRPr lang="en-CA"/>
            </a:p>
          </p:txBody>
        </p:sp>
        <p:sp>
          <p:nvSpPr>
            <p:cNvPr id="42129" name="Line 145"/>
            <p:cNvSpPr>
              <a:spLocks noChangeShapeType="1"/>
            </p:cNvSpPr>
            <p:nvPr/>
          </p:nvSpPr>
          <p:spPr bwMode="auto">
            <a:xfrm flipV="1">
              <a:off x="2772" y="3035"/>
              <a:ext cx="0" cy="45"/>
            </a:xfrm>
            <a:prstGeom prst="line">
              <a:avLst/>
            </a:prstGeom>
            <a:noFill/>
            <a:ln w="0">
              <a:solidFill>
                <a:srgbClr val="000000"/>
              </a:solidFill>
              <a:round/>
              <a:headEnd/>
              <a:tailEnd/>
            </a:ln>
          </p:spPr>
          <p:txBody>
            <a:bodyPr/>
            <a:lstStyle/>
            <a:p>
              <a:endParaRPr lang="en-CA"/>
            </a:p>
          </p:txBody>
        </p:sp>
        <p:sp>
          <p:nvSpPr>
            <p:cNvPr id="42130" name="Line 146"/>
            <p:cNvSpPr>
              <a:spLocks noChangeShapeType="1"/>
            </p:cNvSpPr>
            <p:nvPr/>
          </p:nvSpPr>
          <p:spPr bwMode="auto">
            <a:xfrm flipV="1">
              <a:off x="3187" y="3035"/>
              <a:ext cx="0" cy="45"/>
            </a:xfrm>
            <a:prstGeom prst="line">
              <a:avLst/>
            </a:prstGeom>
            <a:noFill/>
            <a:ln w="0">
              <a:solidFill>
                <a:srgbClr val="000000"/>
              </a:solidFill>
              <a:round/>
              <a:headEnd/>
              <a:tailEnd/>
            </a:ln>
          </p:spPr>
          <p:txBody>
            <a:bodyPr/>
            <a:lstStyle/>
            <a:p>
              <a:endParaRPr lang="en-CA"/>
            </a:p>
          </p:txBody>
        </p:sp>
        <p:sp>
          <p:nvSpPr>
            <p:cNvPr id="42131" name="Line 147"/>
            <p:cNvSpPr>
              <a:spLocks noChangeShapeType="1"/>
            </p:cNvSpPr>
            <p:nvPr/>
          </p:nvSpPr>
          <p:spPr bwMode="auto">
            <a:xfrm flipV="1">
              <a:off x="3602" y="3035"/>
              <a:ext cx="0" cy="45"/>
            </a:xfrm>
            <a:prstGeom prst="line">
              <a:avLst/>
            </a:prstGeom>
            <a:noFill/>
            <a:ln w="0">
              <a:solidFill>
                <a:srgbClr val="000000"/>
              </a:solidFill>
              <a:round/>
              <a:headEnd/>
              <a:tailEnd/>
            </a:ln>
          </p:spPr>
          <p:txBody>
            <a:bodyPr/>
            <a:lstStyle/>
            <a:p>
              <a:endParaRPr lang="en-CA"/>
            </a:p>
          </p:txBody>
        </p:sp>
        <p:sp>
          <p:nvSpPr>
            <p:cNvPr id="42132" name="Line 148"/>
            <p:cNvSpPr>
              <a:spLocks noChangeShapeType="1"/>
            </p:cNvSpPr>
            <p:nvPr/>
          </p:nvSpPr>
          <p:spPr bwMode="auto">
            <a:xfrm flipV="1">
              <a:off x="4017" y="3035"/>
              <a:ext cx="0" cy="45"/>
            </a:xfrm>
            <a:prstGeom prst="line">
              <a:avLst/>
            </a:prstGeom>
            <a:noFill/>
            <a:ln w="0">
              <a:solidFill>
                <a:srgbClr val="000000"/>
              </a:solidFill>
              <a:round/>
              <a:headEnd/>
              <a:tailEnd/>
            </a:ln>
          </p:spPr>
          <p:txBody>
            <a:bodyPr/>
            <a:lstStyle/>
            <a:p>
              <a:endParaRPr lang="en-CA"/>
            </a:p>
          </p:txBody>
        </p:sp>
        <p:sp>
          <p:nvSpPr>
            <p:cNvPr id="42133" name="Line 149"/>
            <p:cNvSpPr>
              <a:spLocks noChangeShapeType="1"/>
            </p:cNvSpPr>
            <p:nvPr/>
          </p:nvSpPr>
          <p:spPr bwMode="auto">
            <a:xfrm>
              <a:off x="1112" y="2205"/>
              <a:ext cx="0" cy="830"/>
            </a:xfrm>
            <a:prstGeom prst="line">
              <a:avLst/>
            </a:prstGeom>
            <a:noFill/>
            <a:ln w="0">
              <a:solidFill>
                <a:srgbClr val="000000"/>
              </a:solidFill>
              <a:round/>
              <a:headEnd/>
              <a:tailEnd/>
            </a:ln>
          </p:spPr>
          <p:txBody>
            <a:bodyPr/>
            <a:lstStyle/>
            <a:p>
              <a:endParaRPr lang="en-CA"/>
            </a:p>
          </p:txBody>
        </p:sp>
        <p:sp>
          <p:nvSpPr>
            <p:cNvPr id="42134" name="Line 150"/>
            <p:cNvSpPr>
              <a:spLocks noChangeShapeType="1"/>
            </p:cNvSpPr>
            <p:nvPr/>
          </p:nvSpPr>
          <p:spPr bwMode="auto">
            <a:xfrm>
              <a:off x="1067" y="3035"/>
              <a:ext cx="45" cy="0"/>
            </a:xfrm>
            <a:prstGeom prst="line">
              <a:avLst/>
            </a:prstGeom>
            <a:noFill/>
            <a:ln w="0">
              <a:solidFill>
                <a:srgbClr val="000000"/>
              </a:solidFill>
              <a:round/>
              <a:headEnd/>
              <a:tailEnd/>
            </a:ln>
          </p:spPr>
          <p:txBody>
            <a:bodyPr/>
            <a:lstStyle/>
            <a:p>
              <a:endParaRPr lang="en-CA"/>
            </a:p>
          </p:txBody>
        </p:sp>
        <p:sp>
          <p:nvSpPr>
            <p:cNvPr id="42137" name="Line 153"/>
            <p:cNvSpPr>
              <a:spLocks noChangeShapeType="1"/>
            </p:cNvSpPr>
            <p:nvPr/>
          </p:nvSpPr>
          <p:spPr bwMode="auto">
            <a:xfrm>
              <a:off x="1067" y="2205"/>
              <a:ext cx="45" cy="0"/>
            </a:xfrm>
            <a:prstGeom prst="line">
              <a:avLst/>
            </a:prstGeom>
            <a:noFill/>
            <a:ln w="0">
              <a:solidFill>
                <a:srgbClr val="000000"/>
              </a:solidFill>
              <a:round/>
              <a:headEnd/>
              <a:tailEnd/>
            </a:ln>
          </p:spPr>
          <p:txBody>
            <a:bodyPr/>
            <a:lstStyle/>
            <a:p>
              <a:endParaRPr lang="en-CA"/>
            </a:p>
          </p:txBody>
        </p:sp>
        <p:sp>
          <p:nvSpPr>
            <p:cNvPr id="42138" name="Rectangle 154"/>
            <p:cNvSpPr>
              <a:spLocks noChangeArrowheads="1"/>
            </p:cNvSpPr>
            <p:nvPr/>
          </p:nvSpPr>
          <p:spPr bwMode="auto">
            <a:xfrm>
              <a:off x="1013"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0.6</a:t>
              </a:r>
              <a:endParaRPr lang="en-US"/>
            </a:p>
          </p:txBody>
        </p:sp>
        <p:sp>
          <p:nvSpPr>
            <p:cNvPr id="42139" name="Rectangle 155"/>
            <p:cNvSpPr>
              <a:spLocks noChangeArrowheads="1"/>
            </p:cNvSpPr>
            <p:nvPr/>
          </p:nvSpPr>
          <p:spPr bwMode="auto">
            <a:xfrm>
              <a:off x="1428"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0.7</a:t>
              </a:r>
              <a:endParaRPr lang="en-US"/>
            </a:p>
          </p:txBody>
        </p:sp>
        <p:sp>
          <p:nvSpPr>
            <p:cNvPr id="42140" name="Rectangle 156"/>
            <p:cNvSpPr>
              <a:spLocks noChangeArrowheads="1"/>
            </p:cNvSpPr>
            <p:nvPr/>
          </p:nvSpPr>
          <p:spPr bwMode="auto">
            <a:xfrm>
              <a:off x="1843"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0.8</a:t>
              </a:r>
              <a:endParaRPr lang="en-US"/>
            </a:p>
          </p:txBody>
        </p:sp>
        <p:sp>
          <p:nvSpPr>
            <p:cNvPr id="42141" name="Rectangle 157"/>
            <p:cNvSpPr>
              <a:spLocks noChangeArrowheads="1"/>
            </p:cNvSpPr>
            <p:nvPr/>
          </p:nvSpPr>
          <p:spPr bwMode="auto">
            <a:xfrm>
              <a:off x="2258"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0.9</a:t>
              </a:r>
              <a:endParaRPr lang="en-US"/>
            </a:p>
          </p:txBody>
        </p:sp>
        <p:sp>
          <p:nvSpPr>
            <p:cNvPr id="42142" name="Rectangle 158"/>
            <p:cNvSpPr>
              <a:spLocks noChangeArrowheads="1"/>
            </p:cNvSpPr>
            <p:nvPr/>
          </p:nvSpPr>
          <p:spPr bwMode="auto">
            <a:xfrm>
              <a:off x="2736" y="3170"/>
              <a:ext cx="80" cy="173"/>
            </a:xfrm>
            <a:prstGeom prst="rect">
              <a:avLst/>
            </a:prstGeom>
            <a:noFill/>
            <a:ln w="9525">
              <a:noFill/>
              <a:miter lim="800000"/>
              <a:headEnd/>
              <a:tailEnd/>
            </a:ln>
          </p:spPr>
          <p:txBody>
            <a:bodyPr wrap="none" lIns="0" tIns="0" rIns="0" bIns="0">
              <a:spAutoFit/>
            </a:bodyPr>
            <a:lstStyle/>
            <a:p>
              <a:r>
                <a:rPr lang="en-US" b="1">
                  <a:solidFill>
                    <a:srgbClr val="000000"/>
                  </a:solidFill>
                </a:rPr>
                <a:t>1</a:t>
              </a:r>
              <a:endParaRPr lang="en-US"/>
            </a:p>
          </p:txBody>
        </p:sp>
        <p:sp>
          <p:nvSpPr>
            <p:cNvPr id="42143" name="Rectangle 159"/>
            <p:cNvSpPr>
              <a:spLocks noChangeArrowheads="1"/>
            </p:cNvSpPr>
            <p:nvPr/>
          </p:nvSpPr>
          <p:spPr bwMode="auto">
            <a:xfrm>
              <a:off x="3088"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1.1</a:t>
              </a:r>
              <a:endParaRPr lang="en-US"/>
            </a:p>
          </p:txBody>
        </p:sp>
        <p:sp>
          <p:nvSpPr>
            <p:cNvPr id="42144" name="Rectangle 160"/>
            <p:cNvSpPr>
              <a:spLocks noChangeArrowheads="1"/>
            </p:cNvSpPr>
            <p:nvPr/>
          </p:nvSpPr>
          <p:spPr bwMode="auto">
            <a:xfrm>
              <a:off x="3503"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1.2</a:t>
              </a:r>
              <a:endParaRPr lang="en-US"/>
            </a:p>
          </p:txBody>
        </p:sp>
        <p:sp>
          <p:nvSpPr>
            <p:cNvPr id="42145" name="Rectangle 161"/>
            <p:cNvSpPr>
              <a:spLocks noChangeArrowheads="1"/>
            </p:cNvSpPr>
            <p:nvPr/>
          </p:nvSpPr>
          <p:spPr bwMode="auto">
            <a:xfrm>
              <a:off x="3917" y="3170"/>
              <a:ext cx="200" cy="173"/>
            </a:xfrm>
            <a:prstGeom prst="rect">
              <a:avLst/>
            </a:prstGeom>
            <a:noFill/>
            <a:ln w="9525">
              <a:noFill/>
              <a:miter lim="800000"/>
              <a:headEnd/>
              <a:tailEnd/>
            </a:ln>
          </p:spPr>
          <p:txBody>
            <a:bodyPr wrap="none" lIns="0" tIns="0" rIns="0" bIns="0">
              <a:spAutoFit/>
            </a:bodyPr>
            <a:lstStyle/>
            <a:p>
              <a:r>
                <a:rPr lang="en-US" b="1">
                  <a:solidFill>
                    <a:srgbClr val="000000"/>
                  </a:solidFill>
                </a:rPr>
                <a:t>1.3</a:t>
              </a:r>
              <a:endParaRPr lang="en-US"/>
            </a:p>
          </p:txBody>
        </p:sp>
        <p:sp>
          <p:nvSpPr>
            <p:cNvPr id="42146" name="Rectangle 162"/>
            <p:cNvSpPr>
              <a:spLocks noChangeArrowheads="1"/>
            </p:cNvSpPr>
            <p:nvPr/>
          </p:nvSpPr>
          <p:spPr bwMode="auto">
            <a:xfrm>
              <a:off x="688" y="2707"/>
              <a:ext cx="296" cy="173"/>
            </a:xfrm>
            <a:prstGeom prst="rect">
              <a:avLst/>
            </a:prstGeom>
            <a:noFill/>
            <a:ln w="9525">
              <a:noFill/>
              <a:miter lim="800000"/>
              <a:headEnd/>
              <a:tailEnd/>
            </a:ln>
          </p:spPr>
          <p:txBody>
            <a:bodyPr wrap="none" lIns="0" tIns="0" rIns="0" bIns="0">
              <a:spAutoFit/>
            </a:bodyPr>
            <a:lstStyle/>
            <a:p>
              <a:r>
                <a:rPr lang="en-US" b="1">
                  <a:solidFill>
                    <a:srgbClr val="000000"/>
                  </a:solidFill>
                </a:rPr>
                <a:t>TBC</a:t>
              </a:r>
              <a:endParaRPr lang="en-US"/>
            </a:p>
          </p:txBody>
        </p:sp>
        <p:sp>
          <p:nvSpPr>
            <p:cNvPr id="42148" name="Rectangle 164"/>
            <p:cNvSpPr>
              <a:spLocks noChangeArrowheads="1"/>
            </p:cNvSpPr>
            <p:nvPr/>
          </p:nvSpPr>
          <p:spPr bwMode="auto">
            <a:xfrm>
              <a:off x="661" y="2371"/>
              <a:ext cx="328" cy="173"/>
            </a:xfrm>
            <a:prstGeom prst="rect">
              <a:avLst/>
            </a:prstGeom>
            <a:noFill/>
            <a:ln w="9525">
              <a:noFill/>
              <a:miter lim="800000"/>
              <a:headEnd/>
              <a:tailEnd/>
            </a:ln>
          </p:spPr>
          <p:txBody>
            <a:bodyPr wrap="none" lIns="0" tIns="0" rIns="0" bIns="0">
              <a:spAutoFit/>
            </a:bodyPr>
            <a:lstStyle/>
            <a:p>
              <a:r>
                <a:rPr lang="en-US" b="1">
                  <a:solidFill>
                    <a:srgbClr val="000000"/>
                  </a:solidFill>
                </a:rPr>
                <a:t>DWF</a:t>
              </a:r>
              <a:endParaRPr lang="en-US"/>
            </a:p>
          </p:txBody>
        </p:sp>
        <p:sp>
          <p:nvSpPr>
            <p:cNvPr id="42149" name="Rectangle 165"/>
            <p:cNvSpPr>
              <a:spLocks noChangeArrowheads="1"/>
            </p:cNvSpPr>
            <p:nvPr/>
          </p:nvSpPr>
          <p:spPr bwMode="auto">
            <a:xfrm>
              <a:off x="1644" y="3441"/>
              <a:ext cx="2092" cy="221"/>
            </a:xfrm>
            <a:prstGeom prst="rect">
              <a:avLst/>
            </a:prstGeom>
            <a:noFill/>
            <a:ln w="9525">
              <a:noFill/>
              <a:miter lim="800000"/>
              <a:headEnd/>
              <a:tailEnd/>
            </a:ln>
          </p:spPr>
          <p:txBody>
            <a:bodyPr wrap="none" lIns="0" tIns="0" rIns="0" bIns="0">
              <a:spAutoFit/>
            </a:bodyPr>
            <a:lstStyle/>
            <a:p>
              <a:r>
                <a:rPr lang="en-US" sz="2300" b="1">
                  <a:solidFill>
                    <a:srgbClr val="000000"/>
                  </a:solidFill>
                </a:rPr>
                <a:t>IPC Relative to Baseline</a:t>
              </a:r>
              <a:endParaRPr lang="en-US"/>
            </a:p>
          </p:txBody>
        </p:sp>
        <p:sp>
          <p:nvSpPr>
            <p:cNvPr id="42150" name="Rectangle 166"/>
            <p:cNvSpPr>
              <a:spLocks noChangeArrowheads="1"/>
            </p:cNvSpPr>
            <p:nvPr/>
          </p:nvSpPr>
          <p:spPr bwMode="auto">
            <a:xfrm>
              <a:off x="3439" y="2250"/>
              <a:ext cx="506" cy="352"/>
            </a:xfrm>
            <a:prstGeom prst="rect">
              <a:avLst/>
            </a:prstGeom>
            <a:solidFill>
              <a:srgbClr val="FFFFFF"/>
            </a:solidFill>
            <a:ln w="0">
              <a:solidFill>
                <a:srgbClr val="000000"/>
              </a:solidFill>
              <a:miter lim="800000"/>
              <a:headEnd/>
              <a:tailEnd/>
            </a:ln>
          </p:spPr>
          <p:txBody>
            <a:bodyPr/>
            <a:lstStyle/>
            <a:p>
              <a:endParaRPr lang="en-CA"/>
            </a:p>
          </p:txBody>
        </p:sp>
        <p:sp>
          <p:nvSpPr>
            <p:cNvPr id="42151" name="Rectangle 167"/>
            <p:cNvSpPr>
              <a:spLocks noChangeArrowheads="1"/>
            </p:cNvSpPr>
            <p:nvPr/>
          </p:nvSpPr>
          <p:spPr bwMode="auto">
            <a:xfrm>
              <a:off x="3503" y="2304"/>
              <a:ext cx="63" cy="63"/>
            </a:xfrm>
            <a:prstGeom prst="rect">
              <a:avLst/>
            </a:prstGeom>
            <a:solidFill>
              <a:srgbClr val="FFFF99"/>
            </a:solidFill>
            <a:ln w="14288">
              <a:solidFill>
                <a:srgbClr val="000000"/>
              </a:solidFill>
              <a:miter lim="800000"/>
              <a:headEnd/>
              <a:tailEnd/>
            </a:ln>
          </p:spPr>
          <p:txBody>
            <a:bodyPr/>
            <a:lstStyle/>
            <a:p>
              <a:endParaRPr lang="en-CA"/>
            </a:p>
          </p:txBody>
        </p:sp>
        <p:sp>
          <p:nvSpPr>
            <p:cNvPr id="42152" name="Rectangle 168"/>
            <p:cNvSpPr>
              <a:spLocks noChangeArrowheads="1"/>
            </p:cNvSpPr>
            <p:nvPr/>
          </p:nvSpPr>
          <p:spPr bwMode="auto">
            <a:xfrm>
              <a:off x="3602" y="2259"/>
              <a:ext cx="347" cy="144"/>
            </a:xfrm>
            <a:prstGeom prst="rect">
              <a:avLst/>
            </a:prstGeom>
            <a:noFill/>
            <a:ln w="9525">
              <a:noFill/>
              <a:miter lim="800000"/>
              <a:headEnd/>
              <a:tailEnd/>
            </a:ln>
          </p:spPr>
          <p:txBody>
            <a:bodyPr wrap="none" lIns="0" tIns="0" rIns="0" bIns="0">
              <a:spAutoFit/>
            </a:bodyPr>
            <a:lstStyle/>
            <a:p>
              <a:r>
                <a:rPr lang="en-US" sz="1500" b="1">
                  <a:solidFill>
                    <a:srgbClr val="000000"/>
                  </a:solidFill>
                </a:rPr>
                <a:t>COHE</a:t>
              </a:r>
              <a:endParaRPr lang="en-US"/>
            </a:p>
          </p:txBody>
        </p:sp>
        <p:sp>
          <p:nvSpPr>
            <p:cNvPr id="42153" name="Rectangle 169"/>
            <p:cNvSpPr>
              <a:spLocks noChangeArrowheads="1"/>
            </p:cNvSpPr>
            <p:nvPr/>
          </p:nvSpPr>
          <p:spPr bwMode="auto">
            <a:xfrm>
              <a:off x="3503" y="2476"/>
              <a:ext cx="63" cy="63"/>
            </a:xfrm>
            <a:prstGeom prst="rect">
              <a:avLst/>
            </a:prstGeom>
            <a:solidFill>
              <a:srgbClr val="008000"/>
            </a:solidFill>
            <a:ln w="14288">
              <a:solidFill>
                <a:srgbClr val="000000"/>
              </a:solidFill>
              <a:miter lim="800000"/>
              <a:headEnd/>
              <a:tailEnd/>
            </a:ln>
          </p:spPr>
          <p:txBody>
            <a:bodyPr/>
            <a:lstStyle/>
            <a:p>
              <a:endParaRPr lang="en-CA"/>
            </a:p>
          </p:txBody>
        </p:sp>
        <p:sp>
          <p:nvSpPr>
            <p:cNvPr id="42154" name="Rectangle 170"/>
            <p:cNvSpPr>
              <a:spLocks noChangeArrowheads="1"/>
            </p:cNvSpPr>
            <p:nvPr/>
          </p:nvSpPr>
          <p:spPr bwMode="auto">
            <a:xfrm>
              <a:off x="3602" y="2431"/>
              <a:ext cx="293" cy="144"/>
            </a:xfrm>
            <a:prstGeom prst="rect">
              <a:avLst/>
            </a:prstGeom>
            <a:noFill/>
            <a:ln w="9525">
              <a:noFill/>
              <a:miter lim="800000"/>
              <a:headEnd/>
              <a:tailEnd/>
            </a:ln>
          </p:spPr>
          <p:txBody>
            <a:bodyPr wrap="none" lIns="0" tIns="0" rIns="0" bIns="0">
              <a:spAutoFit/>
            </a:bodyPr>
            <a:lstStyle/>
            <a:p>
              <a:r>
                <a:rPr lang="en-US" sz="1500" b="1">
                  <a:solidFill>
                    <a:srgbClr val="000000"/>
                  </a:solidFill>
                </a:rPr>
                <a:t>DIVG</a:t>
              </a:r>
              <a:endParaRPr lang="en-US"/>
            </a:p>
          </p:txBody>
        </p:sp>
      </p:grpSp>
      <p:grpSp>
        <p:nvGrpSpPr>
          <p:cNvPr id="41995" name="Group 11"/>
          <p:cNvGrpSpPr>
            <a:grpSpLocks/>
          </p:cNvGrpSpPr>
          <p:nvPr/>
        </p:nvGrpSpPr>
        <p:grpSpPr bwMode="auto">
          <a:xfrm>
            <a:off x="781050" y="3505200"/>
            <a:ext cx="8439150" cy="685800"/>
            <a:chOff x="384" y="2160"/>
            <a:chExt cx="5316" cy="432"/>
          </a:xfrm>
        </p:grpSpPr>
        <p:sp>
          <p:nvSpPr>
            <p:cNvPr id="41992" name="Text Box 8"/>
            <p:cNvSpPr txBox="1">
              <a:spLocks noChangeArrowheads="1"/>
            </p:cNvSpPr>
            <p:nvPr/>
          </p:nvSpPr>
          <p:spPr bwMode="auto">
            <a:xfrm>
              <a:off x="4032" y="2160"/>
              <a:ext cx="1668" cy="404"/>
            </a:xfrm>
            <a:prstGeom prst="rect">
              <a:avLst/>
            </a:prstGeom>
            <a:noFill/>
            <a:ln w="9525">
              <a:noFill/>
              <a:miter lim="800000"/>
              <a:headEnd/>
              <a:tailEnd/>
            </a:ln>
            <a:effectLst/>
          </p:spPr>
          <p:txBody>
            <a:bodyPr wrap="none">
              <a:spAutoFit/>
            </a:bodyPr>
            <a:lstStyle/>
            <a:p>
              <a:r>
                <a:rPr lang="en-US">
                  <a:solidFill>
                    <a:srgbClr val="FF3300"/>
                  </a:solidFill>
                </a:rPr>
                <a:t>Serious Slowdown</a:t>
              </a:r>
              <a:r>
                <a:rPr lang="en-US"/>
                <a:t> from </a:t>
              </a:r>
            </a:p>
            <a:p>
              <a:r>
                <a:rPr lang="en-US"/>
                <a:t>pathologies</a:t>
              </a:r>
            </a:p>
          </p:txBody>
        </p:sp>
        <p:sp>
          <p:nvSpPr>
            <p:cNvPr id="41993" name="Rectangle 9"/>
            <p:cNvSpPr>
              <a:spLocks noChangeArrowheads="1"/>
            </p:cNvSpPr>
            <p:nvPr/>
          </p:nvSpPr>
          <p:spPr bwMode="auto">
            <a:xfrm>
              <a:off x="384" y="2256"/>
              <a:ext cx="2688" cy="336"/>
            </a:xfrm>
            <a:prstGeom prst="rect">
              <a:avLst/>
            </a:prstGeom>
            <a:noFill/>
            <a:ln w="57150">
              <a:solidFill>
                <a:srgbClr val="FF3300"/>
              </a:solidFill>
              <a:miter lim="800000"/>
              <a:headEnd/>
              <a:tailEnd/>
            </a:ln>
            <a:effectLst/>
          </p:spPr>
          <p:txBody>
            <a:bodyPr wrap="none" anchor="ctr"/>
            <a:lstStyle/>
            <a:p>
              <a:endParaRPr lang="en-CA"/>
            </a:p>
          </p:txBody>
        </p:sp>
      </p:grpSp>
      <p:grpSp>
        <p:nvGrpSpPr>
          <p:cNvPr id="41997" name="Group 13"/>
          <p:cNvGrpSpPr>
            <a:grpSpLocks/>
          </p:cNvGrpSpPr>
          <p:nvPr/>
        </p:nvGrpSpPr>
        <p:grpSpPr bwMode="auto">
          <a:xfrm>
            <a:off x="793750" y="3962400"/>
            <a:ext cx="8350250" cy="762000"/>
            <a:chOff x="384" y="2736"/>
            <a:chExt cx="5260" cy="480"/>
          </a:xfrm>
        </p:grpSpPr>
        <p:grpSp>
          <p:nvGrpSpPr>
            <p:cNvPr id="41991" name="Group 7"/>
            <p:cNvGrpSpPr>
              <a:grpSpLocks/>
            </p:cNvGrpSpPr>
            <p:nvPr/>
          </p:nvGrpSpPr>
          <p:grpSpPr bwMode="auto">
            <a:xfrm>
              <a:off x="4032" y="2736"/>
              <a:ext cx="1612" cy="423"/>
              <a:chOff x="4032" y="2736"/>
              <a:chExt cx="1612" cy="423"/>
            </a:xfrm>
          </p:grpSpPr>
          <p:sp>
            <p:nvSpPr>
              <p:cNvPr id="41989" name="Text Box 5"/>
              <p:cNvSpPr txBox="1">
                <a:spLocks noChangeArrowheads="1"/>
              </p:cNvSpPr>
              <p:nvPr/>
            </p:nvSpPr>
            <p:spPr bwMode="auto">
              <a:xfrm>
                <a:off x="4080" y="2736"/>
                <a:ext cx="1484" cy="231"/>
              </a:xfrm>
              <a:prstGeom prst="rect">
                <a:avLst/>
              </a:prstGeom>
              <a:noFill/>
              <a:ln w="9525">
                <a:noFill/>
                <a:miter lim="800000"/>
                <a:headEnd/>
                <a:tailEnd/>
              </a:ln>
              <a:effectLst/>
            </p:spPr>
            <p:txBody>
              <a:bodyPr wrap="none">
                <a:spAutoFit/>
              </a:bodyPr>
              <a:lstStyle/>
              <a:p>
                <a:r>
                  <a:rPr lang="en-US">
                    <a:solidFill>
                      <a:srgbClr val="0066FF"/>
                    </a:solidFill>
                  </a:rPr>
                  <a:t>No Penalty</a:t>
                </a:r>
                <a:r>
                  <a:rPr lang="en-US"/>
                  <a:t> for COHE</a:t>
                </a:r>
              </a:p>
            </p:txBody>
          </p:sp>
          <p:sp>
            <p:nvSpPr>
              <p:cNvPr id="41990" name="Text Box 6"/>
              <p:cNvSpPr txBox="1">
                <a:spLocks noChangeArrowheads="1"/>
              </p:cNvSpPr>
              <p:nvPr/>
            </p:nvSpPr>
            <p:spPr bwMode="auto">
              <a:xfrm>
                <a:off x="4032" y="2928"/>
                <a:ext cx="1612" cy="231"/>
              </a:xfrm>
              <a:prstGeom prst="rect">
                <a:avLst/>
              </a:prstGeom>
              <a:noFill/>
              <a:ln w="9525">
                <a:noFill/>
                <a:miter lim="800000"/>
                <a:headEnd/>
                <a:tailEnd/>
              </a:ln>
              <a:effectLst/>
            </p:spPr>
            <p:txBody>
              <a:bodyPr wrap="none">
                <a:spAutoFit/>
              </a:bodyPr>
              <a:lstStyle/>
              <a:p>
                <a:r>
                  <a:rPr lang="en-US">
                    <a:solidFill>
                      <a:srgbClr val="0066FF"/>
                    </a:solidFill>
                  </a:rPr>
                  <a:t>22% Speedup</a:t>
                </a:r>
                <a:r>
                  <a:rPr lang="en-US"/>
                  <a:t> on DIVG</a:t>
                </a:r>
              </a:p>
            </p:txBody>
          </p:sp>
        </p:grpSp>
        <p:sp>
          <p:nvSpPr>
            <p:cNvPr id="41996" name="Rectangle 12"/>
            <p:cNvSpPr>
              <a:spLocks noChangeArrowheads="1"/>
            </p:cNvSpPr>
            <p:nvPr/>
          </p:nvSpPr>
          <p:spPr bwMode="auto">
            <a:xfrm>
              <a:off x="384" y="2832"/>
              <a:ext cx="3408" cy="384"/>
            </a:xfrm>
            <a:prstGeom prst="rect">
              <a:avLst/>
            </a:prstGeom>
            <a:noFill/>
            <a:ln w="57150">
              <a:solidFill>
                <a:srgbClr val="0066FF"/>
              </a:solidFill>
              <a:miter lim="800000"/>
              <a:headEnd/>
              <a:tailEnd/>
            </a:ln>
            <a:effectLst/>
          </p:spPr>
          <p:txBody>
            <a:bodyPr wrap="none" anchor="ctr"/>
            <a:lstStyle/>
            <a:p>
              <a:endParaRPr lang="en-CA"/>
            </a:p>
          </p:txBody>
        </p:sp>
      </p:grpSp>
      <p:grpSp>
        <p:nvGrpSpPr>
          <p:cNvPr id="166" name="Group 165"/>
          <p:cNvGrpSpPr/>
          <p:nvPr/>
        </p:nvGrpSpPr>
        <p:grpSpPr>
          <a:xfrm>
            <a:off x="6019800" y="5791200"/>
            <a:ext cx="2261925" cy="369332"/>
            <a:chOff x="6019800" y="5791200"/>
            <a:chExt cx="2261925" cy="369332"/>
          </a:xfrm>
        </p:grpSpPr>
        <p:cxnSp>
          <p:nvCxnSpPr>
            <p:cNvPr id="164" name="Straight Connector 163"/>
            <p:cNvCxnSpPr/>
            <p:nvPr/>
          </p:nvCxnSpPr>
          <p:spPr>
            <a:xfrm>
              <a:off x="6019800" y="5791200"/>
              <a:ext cx="381000" cy="152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TextBox 164"/>
            <p:cNvSpPr txBox="1"/>
            <p:nvPr/>
          </p:nvSpPr>
          <p:spPr>
            <a:xfrm>
              <a:off x="6477000" y="5791200"/>
              <a:ext cx="1804725" cy="369332"/>
            </a:xfrm>
            <a:prstGeom prst="rect">
              <a:avLst/>
            </a:prstGeom>
            <a:noFill/>
          </p:spPr>
          <p:txBody>
            <a:bodyPr wrap="none" rtlCol="0">
              <a:spAutoFit/>
            </a:bodyPr>
            <a:lstStyle/>
            <a:p>
              <a:r>
                <a:rPr lang="en-CA" dirty="0" smtClean="0"/>
                <a:t>Per-Warp Stack</a:t>
              </a:r>
              <a:endParaRPr lang="en-CA" dirty="0"/>
            </a:p>
          </p:txBody>
        </p:sp>
      </p:grpSp>
    </p:spTree>
    <p:extLst>
      <p:ext uri="{BB962C8B-B14F-4D97-AF65-F5344CB8AC3E}">
        <p14:creationId xmlns:p14="http://schemas.microsoft.com/office/powerpoint/2010/main" val="3300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41995"/>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419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229600" cy="1143000"/>
          </a:xfrm>
        </p:spPr>
        <p:txBody>
          <a:bodyPr>
            <a:normAutofit/>
          </a:bodyPr>
          <a:lstStyle/>
          <a:p>
            <a:r>
              <a:rPr lang="en-US" dirty="0" smtClean="0"/>
              <a:t>References</a:t>
            </a:r>
            <a:endParaRPr lang="en-US" dirty="0"/>
          </a:p>
        </p:txBody>
      </p:sp>
      <p:sp>
        <p:nvSpPr>
          <p:cNvPr id="3" name="Content Placeholder 2"/>
          <p:cNvSpPr>
            <a:spLocks noGrp="1"/>
          </p:cNvSpPr>
          <p:nvPr>
            <p:ph idx="1"/>
          </p:nvPr>
        </p:nvSpPr>
        <p:spPr>
          <a:xfrm>
            <a:off x="457200" y="1189037"/>
            <a:ext cx="8229600" cy="4983163"/>
          </a:xfrm>
        </p:spPr>
        <p:txBody>
          <a:bodyPr>
            <a:normAutofit fontScale="70000" lnSpcReduction="20000"/>
          </a:bodyPr>
          <a:lstStyle/>
          <a:p>
            <a:r>
              <a:rPr lang="en-US" dirty="0" smtClean="0">
                <a:solidFill>
                  <a:srgbClr val="0000FF"/>
                </a:solidFill>
              </a:rPr>
              <a:t>Intel [MICRO 2011]: Thread Frontiers – early </a:t>
            </a:r>
            <a:r>
              <a:rPr lang="en-US" dirty="0" err="1" smtClean="0">
                <a:solidFill>
                  <a:srgbClr val="0000FF"/>
                </a:solidFill>
              </a:rPr>
              <a:t>reconvergence</a:t>
            </a:r>
            <a:r>
              <a:rPr lang="en-US" dirty="0" smtClean="0">
                <a:solidFill>
                  <a:srgbClr val="0000FF"/>
                </a:solidFill>
              </a:rPr>
              <a:t> for unstructured control flow.</a:t>
            </a:r>
          </a:p>
          <a:p>
            <a:endParaRPr lang="en-US" dirty="0"/>
          </a:p>
          <a:p>
            <a:r>
              <a:rPr lang="en-US" dirty="0" smtClean="0"/>
              <a:t>UT-Austin/NVIDIA [MICRO 2011]: Large Warps – similar to TBC except decouple size of thread stack from thread block size.</a:t>
            </a:r>
          </a:p>
          <a:p>
            <a:endParaRPr lang="en-US" dirty="0"/>
          </a:p>
          <a:p>
            <a:r>
              <a:rPr lang="en-US" dirty="0"/>
              <a:t>NVIDIA [ISCA 2012]: Simultaneous branch and warp interweaving.   Enable SIMD to execute two paths at once</a:t>
            </a:r>
            <a:r>
              <a:rPr lang="en-US" dirty="0" smtClean="0"/>
              <a:t>.</a:t>
            </a:r>
          </a:p>
          <a:p>
            <a:endParaRPr lang="en-US" dirty="0" smtClean="0"/>
          </a:p>
          <a:p>
            <a:r>
              <a:rPr lang="en-US" dirty="0" smtClean="0"/>
              <a:t>Intel [ISCA 2013]: Intra-warp compaction – extends Xeon Phi </a:t>
            </a:r>
            <a:r>
              <a:rPr lang="en-US" dirty="0" err="1" smtClean="0"/>
              <a:t>uarch</a:t>
            </a:r>
            <a:r>
              <a:rPr lang="en-US" dirty="0" smtClean="0"/>
              <a:t> to enable compaction.</a:t>
            </a:r>
          </a:p>
          <a:p>
            <a:endParaRPr lang="en-US" dirty="0" smtClean="0"/>
          </a:p>
          <a:p>
            <a:r>
              <a:rPr lang="en-US" dirty="0" smtClean="0">
                <a:solidFill>
                  <a:srgbClr val="0000FF"/>
                </a:solidFill>
              </a:rPr>
              <a:t>NVIDIA: Temporal SIMT [described briefly in IEEE Micro article and in more detail in CGO 2013 paper] </a:t>
            </a:r>
          </a:p>
          <a:p>
            <a:endParaRPr lang="en-US" dirty="0">
              <a:solidFill>
                <a:srgbClr val="0000FF"/>
              </a:solidFill>
            </a:endParaRPr>
          </a:p>
          <a:p>
            <a:r>
              <a:rPr lang="en-US" dirty="0" smtClean="0">
                <a:solidFill>
                  <a:srgbClr val="0000FF"/>
                </a:solidFill>
              </a:rPr>
              <a:t>NVIDIA [ISCA 2015]: Variable Warp-Size Architecture – merge small warps (4 threads) into “gangs”.</a:t>
            </a:r>
            <a:endParaRPr lang="en-US" dirty="0">
              <a:solidFill>
                <a:srgbClr val="0000FF"/>
              </a:solidFill>
            </a:endParaRPr>
          </a:p>
        </p:txBody>
      </p:sp>
      <p:sp>
        <p:nvSpPr>
          <p:cNvPr id="4" name="Slide Number Placeholder 3"/>
          <p:cNvSpPr>
            <a:spLocks noGrp="1"/>
          </p:cNvSpPr>
          <p:nvPr>
            <p:ph type="sldNum" sz="quarter" idx="4294967295"/>
          </p:nvPr>
        </p:nvSpPr>
        <p:spPr>
          <a:xfrm>
            <a:off x="6553200" y="6356350"/>
            <a:ext cx="2133600" cy="365125"/>
          </a:xfrm>
          <a:prstGeom prst="rect">
            <a:avLst/>
          </a:prstGeom>
        </p:spPr>
        <p:txBody>
          <a:bodyPr/>
          <a:lstStyle/>
          <a:p>
            <a:fld id="{F23EC47D-D5CA-A042-A8D0-C217E3EA6E2F}" type="slidenum">
              <a:rPr lang="en-US" smtClean="0"/>
              <a:t>63</a:t>
            </a:fld>
            <a:endParaRPr lang="en-US"/>
          </a:p>
        </p:txBody>
      </p:sp>
    </p:spTree>
    <p:extLst>
      <p:ext uri="{BB962C8B-B14F-4D97-AF65-F5344CB8AC3E}">
        <p14:creationId xmlns:p14="http://schemas.microsoft.com/office/powerpoint/2010/main" val="636829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991600" cy="426142"/>
          </a:xfrm>
        </p:spPr>
        <p:txBody>
          <a:bodyPr/>
          <a:lstStyle/>
          <a:p>
            <a:r>
              <a:rPr lang="en-US" dirty="0" smtClean="0"/>
              <a:t>Strategies</a:t>
            </a:r>
            <a:endParaRPr lang="en-US" dirty="0"/>
          </a:p>
        </p:txBody>
      </p:sp>
      <p:sp>
        <p:nvSpPr>
          <p:cNvPr id="3" name="Content Placeholder 2"/>
          <p:cNvSpPr>
            <a:spLocks noGrp="1"/>
          </p:cNvSpPr>
          <p:nvPr>
            <p:ph idx="1"/>
          </p:nvPr>
        </p:nvSpPr>
        <p:spPr>
          <a:xfrm>
            <a:off x="533400" y="914400"/>
            <a:ext cx="8153400" cy="6120650"/>
          </a:xfrm>
        </p:spPr>
        <p:txBody>
          <a:bodyPr/>
          <a:lstStyle/>
          <a:p>
            <a:r>
              <a:rPr sz="2800" dirty="0" smtClean="0">
                <a:solidFill>
                  <a:srgbClr val="0000FF"/>
                </a:solidFill>
                <a:latin typeface="Arial"/>
                <a:cs typeface="Arial"/>
              </a:rPr>
              <a:t>Cache-Aware Warp Scheduling Techniques </a:t>
            </a:r>
          </a:p>
          <a:p>
            <a:pPr lvl="1"/>
            <a:r>
              <a:rPr sz="2400" dirty="0" smtClean="0">
                <a:solidFill>
                  <a:srgbClr val="0000FF"/>
                </a:solidFill>
                <a:latin typeface="Arial"/>
                <a:cs typeface="Arial"/>
              </a:rPr>
              <a:t>Effective caching </a:t>
            </a:r>
            <a:r>
              <a:rPr lang="en-US" sz="2400" dirty="0" smtClean="0">
                <a:solidFill>
                  <a:srgbClr val="0000FF"/>
                </a:solidFill>
                <a:latin typeface="Arial"/>
                <a:cs typeface="Arial"/>
                <a:sym typeface="Wingdings"/>
              </a:rPr>
              <a:t></a:t>
            </a:r>
            <a:r>
              <a:rPr sz="2400" dirty="0" smtClean="0">
                <a:solidFill>
                  <a:srgbClr val="0000FF"/>
                </a:solidFill>
                <a:latin typeface="Arial"/>
                <a:cs typeface="Arial"/>
                <a:sym typeface="Wingdings"/>
              </a:rPr>
              <a:t> Less Pressure on Memory</a:t>
            </a:r>
            <a:endParaRPr lang="en-US" sz="2400" dirty="0" smtClean="0">
              <a:solidFill>
                <a:srgbClr val="0000FF"/>
              </a:solidFill>
              <a:latin typeface="Arial"/>
              <a:cs typeface="Arial"/>
              <a:sym typeface="Wingdings"/>
            </a:endParaRPr>
          </a:p>
          <a:p>
            <a:pPr lvl="1"/>
            <a:endParaRPr sz="2800" dirty="0" smtClean="0">
              <a:latin typeface="Arial"/>
              <a:cs typeface="Arial"/>
            </a:endParaRPr>
          </a:p>
          <a:p>
            <a:r>
              <a:rPr sz="2800" dirty="0" smtClean="0">
                <a:latin typeface="Arial"/>
                <a:cs typeface="Arial"/>
              </a:rPr>
              <a:t>Employing Assist Warps for Helping Data Compression</a:t>
            </a:r>
          </a:p>
          <a:p>
            <a:pPr lvl="1"/>
            <a:r>
              <a:rPr sz="2400" dirty="0" smtClean="0">
                <a:latin typeface="Arial"/>
                <a:cs typeface="Arial"/>
              </a:rPr>
              <a:t>Bandwidth Preserved</a:t>
            </a:r>
          </a:p>
          <a:p>
            <a:pPr lvl="1"/>
            <a:endParaRPr sz="2400" dirty="0" smtClean="0">
              <a:latin typeface="Arial"/>
              <a:cs typeface="Arial"/>
            </a:endParaRPr>
          </a:p>
          <a:p>
            <a:pPr marL="342900" lvl="1" indent="-342900">
              <a:buClr>
                <a:srgbClr val="FF0000"/>
              </a:buClr>
              <a:buSzPct val="65000"/>
              <a:buFont typeface="Wingdings" pitchFamily="2" charset="2"/>
              <a:buChar char="n"/>
            </a:pPr>
            <a:r>
              <a:rPr sz="2800" dirty="0" smtClean="0">
                <a:latin typeface="Arial"/>
                <a:cs typeface="Arial"/>
                <a:sym typeface="Wingdings"/>
              </a:rPr>
              <a:t>Bandwidth Allocation Strategies for Multi</a:t>
            </a:r>
            <a:r>
              <a:rPr sz="2800" dirty="0">
                <a:latin typeface="Arial"/>
                <a:cs typeface="Arial"/>
                <a:sym typeface="Wingdings"/>
              </a:rPr>
              <a:t>-</a:t>
            </a:r>
            <a:r>
              <a:rPr sz="2800" dirty="0" smtClean="0">
                <a:latin typeface="Arial"/>
                <a:cs typeface="Arial"/>
                <a:sym typeface="Wingdings"/>
              </a:rPr>
              <a:t>Application execution on GPUs</a:t>
            </a:r>
          </a:p>
          <a:p>
            <a:pPr lvl="1"/>
            <a:r>
              <a:rPr sz="2400" dirty="0" smtClean="0">
                <a:latin typeface="Arial"/>
                <a:cs typeface="Arial"/>
                <a:sym typeface="Wingdings"/>
              </a:rPr>
              <a:t>Better System Throughput and Fairness</a:t>
            </a:r>
          </a:p>
          <a:p>
            <a:pPr>
              <a:buNone/>
            </a:pPr>
            <a:endParaRPr sz="2800" dirty="0" smtClean="0"/>
          </a:p>
          <a:p>
            <a:pPr>
              <a:buNone/>
            </a:pPr>
            <a:r>
              <a:rPr sz="2800" dirty="0" smtClean="0"/>
              <a:t>        </a:t>
            </a:r>
          </a:p>
        </p:txBody>
      </p:sp>
    </p:spTree>
    <p:extLst>
      <p:ext uri="{BB962C8B-B14F-4D97-AF65-F5344CB8AC3E}">
        <p14:creationId xmlns:p14="http://schemas.microsoft.com/office/powerpoint/2010/main" val="1421021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08720"/>
            <a:ext cx="8610600" cy="2520280"/>
          </a:xfrm>
        </p:spPr>
        <p:txBody>
          <a:bodyPr/>
          <a:lstStyle/>
          <a:p>
            <a:r>
              <a:rPr dirty="0" smtClean="0">
                <a:solidFill>
                  <a:srgbClr val="3366FF"/>
                </a:solidFill>
                <a:latin typeface="Arial"/>
                <a:cs typeface="Arial"/>
              </a:rPr>
              <a:t>Architecture</a:t>
            </a:r>
            <a:r>
              <a:rPr dirty="0" smtClean="0">
                <a:latin typeface="Arial"/>
                <a:cs typeface="Arial"/>
              </a:rPr>
              <a:t>: GPUs typically employ smaller caches compared to CPUs</a:t>
            </a:r>
          </a:p>
          <a:p>
            <a:r>
              <a:rPr dirty="0" smtClean="0">
                <a:solidFill>
                  <a:srgbClr val="3366FF"/>
                </a:solidFill>
                <a:latin typeface="Arial"/>
                <a:cs typeface="Arial"/>
              </a:rPr>
              <a:t>Scheduler</a:t>
            </a:r>
            <a:r>
              <a:rPr dirty="0" smtClean="0">
                <a:latin typeface="Arial"/>
                <a:cs typeface="Arial"/>
              </a:rPr>
              <a:t>: Many warps concurrently access the small caches in a </a:t>
            </a:r>
            <a:r>
              <a:rPr i="1" dirty="0" smtClean="0">
                <a:latin typeface="Arial"/>
                <a:cs typeface="Arial"/>
              </a:rPr>
              <a:t>round-robin</a:t>
            </a:r>
            <a:r>
              <a:rPr dirty="0" smtClean="0">
                <a:latin typeface="Arial"/>
                <a:cs typeface="Arial"/>
              </a:rPr>
              <a:t> manner leading to thrashing.</a:t>
            </a:r>
          </a:p>
          <a:p>
            <a:pPr lvl="1">
              <a:buNone/>
            </a:pPr>
            <a:endParaRPr dirty="0" smtClean="0">
              <a:latin typeface="Arial"/>
              <a:cs typeface="Arial"/>
            </a:endParaRPr>
          </a:p>
          <a:p>
            <a:pPr>
              <a:buNone/>
            </a:pPr>
            <a:endParaRPr dirty="0" smtClean="0">
              <a:latin typeface="Arial"/>
              <a:cs typeface="Arial"/>
            </a:endParaRPr>
          </a:p>
          <a:p>
            <a:endParaRPr dirty="0"/>
          </a:p>
          <a:p>
            <a:pPr>
              <a:buNone/>
            </a:pPr>
            <a:endParaRPr dirty="0" smtClean="0"/>
          </a:p>
          <a:p>
            <a:pPr>
              <a:buNone/>
            </a:pPr>
            <a:endParaRPr dirty="0" smtClean="0"/>
          </a:p>
          <a:p>
            <a:pPr>
              <a:buNone/>
            </a:pPr>
            <a:endParaRPr sz="2400" dirty="0" smtClean="0"/>
          </a:p>
          <a:p>
            <a:endParaRPr dirty="0" smtClean="0"/>
          </a:p>
          <a:p>
            <a:pPr>
              <a:buNone/>
            </a:pPr>
            <a:endParaRPr lang="en-US" dirty="0" smtClean="0"/>
          </a:p>
          <a:p>
            <a:pPr>
              <a:buNone/>
            </a:pPr>
            <a:endParaRPr dirty="0" smtClean="0"/>
          </a:p>
          <a:p>
            <a:endParaRPr dirty="0" smtClean="0"/>
          </a:p>
          <a:p>
            <a:pPr>
              <a:buNone/>
            </a:pPr>
            <a:endParaRPr dirty="0" smtClean="0"/>
          </a:p>
          <a:p>
            <a:endParaRPr dirty="0"/>
          </a:p>
        </p:txBody>
      </p:sp>
      <p:sp>
        <p:nvSpPr>
          <p:cNvPr id="5" name="Rectangle 4"/>
          <p:cNvSpPr/>
          <p:nvPr/>
        </p:nvSpPr>
        <p:spPr>
          <a:xfrm>
            <a:off x="228600" y="3352800"/>
            <a:ext cx="853440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5" name="Picture 2" descr="http://diamondsixleadership.com/wp-content/uploads/2012/01/multitasking.jpeg"/>
          <p:cNvPicPr>
            <a:picLocks noChangeAspect="1" noChangeArrowheads="1"/>
          </p:cNvPicPr>
          <p:nvPr/>
        </p:nvPicPr>
        <p:blipFill>
          <a:blip r:embed="rId3"/>
          <a:srcRect/>
          <a:stretch>
            <a:fillRect/>
          </a:stretch>
        </p:blipFill>
        <p:spPr bwMode="auto">
          <a:xfrm>
            <a:off x="2057400" y="2819400"/>
            <a:ext cx="4495800" cy="3378509"/>
          </a:xfrm>
          <a:prstGeom prst="rect">
            <a:avLst/>
          </a:prstGeom>
          <a:noFill/>
        </p:spPr>
      </p:pic>
      <p:sp>
        <p:nvSpPr>
          <p:cNvPr id="56" name="Title 1"/>
          <p:cNvSpPr txBox="1">
            <a:spLocks/>
          </p:cNvSpPr>
          <p:nvPr/>
        </p:nvSpPr>
        <p:spPr bwMode="auto">
          <a:xfrm>
            <a:off x="76200" y="76200"/>
            <a:ext cx="9296400" cy="7563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4000" kern="0" noProof="0" dirty="0" smtClean="0">
                <a:solidFill>
                  <a:schemeClr val="tx2"/>
                </a:solidFill>
                <a:latin typeface="+mj-lt"/>
                <a:ea typeface="+mj-ea"/>
                <a:cs typeface="+mj-cs"/>
              </a:rPr>
              <a:t>Application-Architecture Co-Design</a:t>
            </a:r>
            <a:endParaRPr kumimoji="0" lang="en-US" sz="4000" b="0" i="0" u="none" strike="noStrike" kern="0" cap="none" spc="0" normalizeH="0" baseline="0" noProof="0" dirty="0">
              <a:ln>
                <a:noFill/>
              </a:ln>
              <a:solidFill>
                <a:schemeClr val="tx2"/>
              </a:solidFill>
              <a:effectLst/>
              <a:uLnTx/>
              <a:uFillTx/>
              <a:latin typeface="+mj-lt"/>
              <a:ea typeface="+mj-ea"/>
              <a:cs typeface="+mj-cs"/>
            </a:endParaRPr>
          </a:p>
        </p:txBody>
      </p:sp>
    </p:spTree>
    <p:extLst>
      <p:ext uri="{BB962C8B-B14F-4D97-AF65-F5344CB8AC3E}">
        <p14:creationId xmlns:p14="http://schemas.microsoft.com/office/powerpoint/2010/main" val="1078061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Cache Aware Scheduling</a:t>
            </a:r>
            <a:endParaRPr lang="en-US" dirty="0"/>
          </a:p>
        </p:txBody>
      </p:sp>
      <p:sp>
        <p:nvSpPr>
          <p:cNvPr id="3" name="Content Placeholder 2"/>
          <p:cNvSpPr>
            <a:spLocks noGrp="1"/>
          </p:cNvSpPr>
          <p:nvPr>
            <p:ph idx="1"/>
          </p:nvPr>
        </p:nvSpPr>
        <p:spPr/>
        <p:txBody>
          <a:bodyPr/>
          <a:lstStyle/>
          <a:p>
            <a:r>
              <a:rPr sz="2600" dirty="0" smtClean="0">
                <a:solidFill>
                  <a:srgbClr val="3366FF"/>
                </a:solidFill>
                <a:latin typeface="Arial"/>
                <a:cs typeface="Arial"/>
              </a:rPr>
              <a:t>Philosophy: "One work at a time"</a:t>
            </a:r>
          </a:p>
          <a:p>
            <a:pPr>
              <a:buNone/>
            </a:pPr>
            <a:endParaRPr sz="2600" dirty="0" smtClean="0">
              <a:latin typeface="Arial"/>
              <a:cs typeface="Arial"/>
            </a:endParaRPr>
          </a:p>
          <a:p>
            <a:r>
              <a:rPr sz="2600" dirty="0" smtClean="0">
                <a:latin typeface="Arial"/>
                <a:cs typeface="Arial"/>
              </a:rPr>
              <a:t>Working</a:t>
            </a:r>
          </a:p>
          <a:p>
            <a:pPr lvl="1"/>
            <a:r>
              <a:rPr sz="2600" dirty="0" smtClean="0">
                <a:latin typeface="Arial"/>
                <a:cs typeface="Arial"/>
              </a:rPr>
              <a:t>Select</a:t>
            </a:r>
            <a:r>
              <a:rPr lang="en-US" sz="2600" dirty="0" smtClean="0">
                <a:latin typeface="Arial"/>
                <a:cs typeface="Arial"/>
              </a:rPr>
              <a:t> </a:t>
            </a:r>
            <a:r>
              <a:rPr sz="2600" dirty="0" smtClean="0">
                <a:latin typeface="Arial"/>
                <a:cs typeface="Arial"/>
              </a:rPr>
              <a:t>a "group" (</a:t>
            </a:r>
            <a:r>
              <a:rPr sz="2600" i="1" dirty="0" smtClean="0">
                <a:latin typeface="Arial"/>
                <a:cs typeface="Arial"/>
              </a:rPr>
              <a:t>work</a:t>
            </a:r>
            <a:r>
              <a:rPr sz="2600" dirty="0" smtClean="0">
                <a:latin typeface="Arial"/>
                <a:cs typeface="Arial"/>
              </a:rPr>
              <a:t>) of warps</a:t>
            </a:r>
            <a:endParaRPr sz="2600" i="1" dirty="0">
              <a:solidFill>
                <a:srgbClr val="0000FF"/>
              </a:solidFill>
              <a:latin typeface="Arial"/>
              <a:cs typeface="Arial"/>
            </a:endParaRPr>
          </a:p>
          <a:p>
            <a:pPr lvl="1"/>
            <a:r>
              <a:rPr sz="2600" i="1" dirty="0" smtClean="0">
                <a:solidFill>
                  <a:srgbClr val="008000"/>
                </a:solidFill>
                <a:latin typeface="Arial"/>
                <a:cs typeface="Arial"/>
              </a:rPr>
              <a:t>Always </a:t>
            </a:r>
            <a:r>
              <a:rPr lang="en-US" sz="2600" dirty="0" smtClean="0">
                <a:latin typeface="Arial"/>
                <a:cs typeface="Arial"/>
              </a:rPr>
              <a:t>prioritizes</a:t>
            </a:r>
            <a:r>
              <a:rPr sz="2600" dirty="0" smtClean="0">
                <a:latin typeface="Arial"/>
                <a:cs typeface="Arial"/>
              </a:rPr>
              <a:t> it over other groups</a:t>
            </a:r>
          </a:p>
          <a:p>
            <a:pPr lvl="1"/>
            <a:r>
              <a:rPr sz="2600" dirty="0" smtClean="0">
                <a:latin typeface="Arial"/>
                <a:cs typeface="Arial"/>
              </a:rPr>
              <a:t>Group switch is </a:t>
            </a:r>
            <a:r>
              <a:rPr sz="2600" dirty="0" smtClean="0">
                <a:solidFill>
                  <a:srgbClr val="FF6600"/>
                </a:solidFill>
                <a:latin typeface="Arial"/>
                <a:cs typeface="Arial"/>
              </a:rPr>
              <a:t>not </a:t>
            </a:r>
            <a:r>
              <a:rPr sz="2600" dirty="0" smtClean="0">
                <a:latin typeface="Arial"/>
                <a:cs typeface="Arial"/>
              </a:rPr>
              <a:t>round-robin</a:t>
            </a:r>
          </a:p>
          <a:p>
            <a:pPr>
              <a:buNone/>
            </a:pPr>
            <a:endParaRPr sz="2600" dirty="0" smtClean="0">
              <a:latin typeface="Arial"/>
              <a:cs typeface="Arial"/>
            </a:endParaRPr>
          </a:p>
          <a:p>
            <a:r>
              <a:rPr sz="2600" dirty="0" smtClean="0">
                <a:latin typeface="Arial"/>
                <a:cs typeface="Arial"/>
              </a:rPr>
              <a:t>Benefits: </a:t>
            </a:r>
          </a:p>
          <a:p>
            <a:pPr lvl="1"/>
            <a:r>
              <a:rPr sz="2600" dirty="0" smtClean="0">
                <a:latin typeface="Arial"/>
                <a:cs typeface="Arial"/>
              </a:rPr>
              <a:t>Preserve locality</a:t>
            </a:r>
          </a:p>
          <a:p>
            <a:pPr lvl="1"/>
            <a:r>
              <a:rPr sz="2600" dirty="0" smtClean="0">
                <a:latin typeface="Arial"/>
                <a:cs typeface="Arial"/>
              </a:rPr>
              <a:t>Fewer Cache Misses</a:t>
            </a:r>
          </a:p>
          <a:p>
            <a:pPr lvl="1">
              <a:buNone/>
            </a:pPr>
            <a:endParaRPr lang="en-US" sz="2600" dirty="0"/>
          </a:p>
        </p:txBody>
      </p:sp>
    </p:spTree>
    <p:extLst>
      <p:ext uri="{BB962C8B-B14F-4D97-AF65-F5344CB8AC3E}">
        <p14:creationId xmlns:p14="http://schemas.microsoft.com/office/powerpoint/2010/main" val="1927587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mjicse431">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mjicse43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accent1"/>
            </a:solidFill>
            <a:effectLst/>
            <a:latin typeface="Arial" charset="0"/>
          </a:defRPr>
        </a:defPPr>
      </a:lstStyle>
    </a:lnDef>
  </a:objectDefaults>
  <a:extraClrSchemeLst>
    <a:extraClrScheme>
      <a:clrScheme name="mjicse43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jicse43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jicse43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jicse43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jicse43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jicse43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jicse43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32752</TotalTime>
  <Pages>47</Pages>
  <Words>5909</Words>
  <Application>Microsoft Macintosh PowerPoint</Application>
  <PresentationFormat>Letter Paper (8.5x11 in)</PresentationFormat>
  <Paragraphs>1490</Paragraphs>
  <Slides>63</Slides>
  <Notes>52</Notes>
  <HiddenSlides>0</HiddenSlides>
  <MMClips>0</MMClips>
  <ScaleCrop>false</ScaleCrop>
  <HeadingPairs>
    <vt:vector size="8" baseType="variant">
      <vt:variant>
        <vt:lpstr>Fonts Used</vt:lpstr>
      </vt:variant>
      <vt:variant>
        <vt:i4>17</vt:i4>
      </vt:variant>
      <vt:variant>
        <vt:lpstr>Theme</vt:lpstr>
      </vt:variant>
      <vt:variant>
        <vt:i4>3</vt:i4>
      </vt:variant>
      <vt:variant>
        <vt:lpstr>Embedded OLE Servers</vt:lpstr>
      </vt:variant>
      <vt:variant>
        <vt:i4>1</vt:i4>
      </vt:variant>
      <vt:variant>
        <vt:lpstr>Slide Titles</vt:lpstr>
      </vt:variant>
      <vt:variant>
        <vt:i4>63</vt:i4>
      </vt:variant>
    </vt:vector>
  </HeadingPairs>
  <TitlesOfParts>
    <vt:vector size="84" baseType="lpstr">
      <vt:lpstr>Arial  </vt:lpstr>
      <vt:lpstr>Arial Unicode MS</vt:lpstr>
      <vt:lpstr>Calibri</vt:lpstr>
      <vt:lpstr>Calibri Light</vt:lpstr>
      <vt:lpstr>Cambria Math</vt:lpstr>
      <vt:lpstr>Candara</vt:lpstr>
      <vt:lpstr>Courier New</vt:lpstr>
      <vt:lpstr>Garamond</vt:lpstr>
      <vt:lpstr>Monotype Sorts</vt:lpstr>
      <vt:lpstr>ＭＳ Ｐゴシック</vt:lpstr>
      <vt:lpstr>PMingLiU</vt:lpstr>
      <vt:lpstr>Times</vt:lpstr>
      <vt:lpstr>Times New Roman</vt:lpstr>
      <vt:lpstr>Tw Cen MT</vt:lpstr>
      <vt:lpstr>Wingdings</vt:lpstr>
      <vt:lpstr>宋体</vt:lpstr>
      <vt:lpstr>Arial</vt:lpstr>
      <vt:lpstr>mjicse431</vt:lpstr>
      <vt:lpstr>1_Custom Design</vt:lpstr>
      <vt:lpstr>Custom Design</vt:lpstr>
      <vt:lpstr>Visio</vt:lpstr>
      <vt:lpstr>ACACES 2018 Summer School  GPU Architectures: Basic to  Advanced Concepts   </vt:lpstr>
      <vt:lpstr>Course Outline</vt:lpstr>
      <vt:lpstr>Key GPU Performance Concerns</vt:lpstr>
      <vt:lpstr>We need intelligent hardware solutions!</vt:lpstr>
      <vt:lpstr>I) Alleviating the Memory Bottlenecks</vt:lpstr>
      <vt:lpstr>PowerPoint Presentation</vt:lpstr>
      <vt:lpstr>Strategies</vt:lpstr>
      <vt:lpstr>PowerPoint Presentation</vt:lpstr>
      <vt:lpstr>Cache Aware Scheduling</vt:lpstr>
      <vt:lpstr>Improve L1 Cache Hit Rates</vt:lpstr>
      <vt:lpstr>Reduction in L1 Miss Rates</vt:lpstr>
      <vt:lpstr>Other Sophisticated Mechanisms</vt:lpstr>
      <vt:lpstr>Strategies</vt:lpstr>
      <vt:lpstr>Challenges in GPU Efficiency</vt:lpstr>
      <vt:lpstr>Motivation: Unutilized On-chip Memory</vt:lpstr>
      <vt:lpstr>Motivation: Idle Pipelines</vt:lpstr>
      <vt:lpstr>Motivation: Summary</vt:lpstr>
      <vt:lpstr>Our Goal</vt:lpstr>
      <vt:lpstr>Helper threads in GPUs</vt:lpstr>
      <vt:lpstr>Challenge</vt:lpstr>
      <vt:lpstr>Managing Helper Threads in GPUs</vt:lpstr>
      <vt:lpstr>Approach #1: Software-only</vt:lpstr>
      <vt:lpstr>Where Do We Add Helper Threads?</vt:lpstr>
      <vt:lpstr>Other functionality</vt:lpstr>
      <vt:lpstr>CABA: Applications</vt:lpstr>
      <vt:lpstr>A Case for CABA: Data Compression</vt:lpstr>
      <vt:lpstr>Data Compression with CABA</vt:lpstr>
      <vt:lpstr>Walkthrough of Decompression</vt:lpstr>
      <vt:lpstr>Walkthrough of Compression</vt:lpstr>
      <vt:lpstr>Effect on Performance</vt:lpstr>
      <vt:lpstr>Effect on Bandwidth Consumption</vt:lpstr>
      <vt:lpstr>Conclusion</vt:lpstr>
      <vt:lpstr>Other Sophisticated Mechanisms</vt:lpstr>
      <vt:lpstr>Strategies</vt:lpstr>
      <vt:lpstr>Discrete GPU Cards --- Scaling Trends</vt:lpstr>
      <vt:lpstr>Multi-Application Execution</vt:lpstr>
      <vt:lpstr>System Throughput (Jobs/sec)</vt:lpstr>
      <vt:lpstr>System Throughput (Jobs/sec)</vt:lpstr>
      <vt:lpstr>Memory Bandwidth Allocation</vt:lpstr>
      <vt:lpstr>Fairness</vt:lpstr>
      <vt:lpstr>1. Infrastructure Development</vt:lpstr>
      <vt:lpstr>2. Application Performance Modeling</vt:lpstr>
      <vt:lpstr>Bandwidth Sharing Mechanisms</vt:lpstr>
      <vt:lpstr>Results</vt:lpstr>
      <vt:lpstr>Conclusions</vt:lpstr>
      <vt:lpstr>Other Sophisticated Mechanisms</vt:lpstr>
      <vt:lpstr>Key GPU Performance Concerns</vt:lpstr>
      <vt:lpstr>Compute Concerns </vt:lpstr>
      <vt:lpstr>Control Divergence</vt:lpstr>
      <vt:lpstr>Control Divergence Examples</vt:lpstr>
      <vt:lpstr>Recall: SIMT Hardware Stack</vt:lpstr>
      <vt:lpstr>Performance vs. Warp Size</vt:lpstr>
      <vt:lpstr>Dynamic Warp Formation  (Fung MICRO’07)</vt:lpstr>
      <vt:lpstr>Dynamic Warp Formation:  Hardware Implementation</vt:lpstr>
      <vt:lpstr>DWF Pathologies:  Starvation</vt:lpstr>
      <vt:lpstr>DWF Pathologies:  Extra Uncoalesced Accesses</vt:lpstr>
      <vt:lpstr>DWF Pathologies: Implicit Warp Sync.</vt:lpstr>
      <vt:lpstr>Observation</vt:lpstr>
      <vt:lpstr>Thread Block Compaction</vt:lpstr>
      <vt:lpstr>Thread Block Compaction</vt:lpstr>
      <vt:lpstr>Thread Compactor</vt:lpstr>
      <vt:lpstr>Experimental Results</vt:lpstr>
      <vt:lpstr>References</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subject>Lecture 01</dc:subject>
  <dc:creator>Janie Irwin</dc:creator>
  <cp:lastModifiedBy>Jog, Adwait</cp:lastModifiedBy>
  <cp:revision>1541</cp:revision>
  <cp:lastPrinted>1997-08-27T08:28:34Z</cp:lastPrinted>
  <dcterms:created xsi:type="dcterms:W3CDTF">1997-08-19T16:58:46Z</dcterms:created>
  <dcterms:modified xsi:type="dcterms:W3CDTF">2018-06-28T03:06:58Z</dcterms:modified>
</cp:coreProperties>
</file>