
<file path=[Content_Types].xml><?xml version="1.0" encoding="utf-8"?>
<Types xmlns="http://schemas.openxmlformats.org/package/2006/content-types">
  <Default Extension="xml" ContentType="application/xml"/>
  <Default Extension="bin" ContentType="application/vnd.openxmlformats-officedocument.oleObject"/>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24.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10.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heme/themeOverride11.xml" ContentType="application/vnd.openxmlformats-officedocument.themeOverride+xml"/>
  <Override PartName="/ppt/drawings/drawing1.xml" ContentType="application/vnd.openxmlformats-officedocument.drawingml.chartshapes+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heme/themeOverride12.xml" ContentType="application/vnd.openxmlformats-officedocument.themeOverride+xml"/>
  <Override PartName="/ppt/drawings/drawing2.xml" ContentType="application/vnd.openxmlformats-officedocument.drawingml.chartshapes+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heme/themeOverride13.xml" ContentType="application/vnd.openxmlformats-officedocument.themeOverride+xml"/>
  <Override PartName="/ppt/drawings/drawing3.xml" ContentType="application/vnd.openxmlformats-officedocument.drawingml.chartshapes+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heme/themeOverride14.xml" ContentType="application/vnd.openxmlformats-officedocument.themeOverride+xml"/>
  <Override PartName="/ppt/drawings/drawing4.xml" ContentType="application/vnd.openxmlformats-officedocument.drawingml.chartshapes+xml"/>
  <Override PartName="/ppt/notesSlides/notesSlide28.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heme/themeOverride15.xml" ContentType="application/vnd.openxmlformats-officedocument.themeOverride+xml"/>
  <Override PartName="/ppt/notesSlides/notesSlide29.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heme/themeOverride16.xml" ContentType="application/vnd.openxmlformats-officedocument.themeOverr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heme/themeOverride17.xml" ContentType="application/vnd.openxmlformats-officedocument.themeOverride+xml"/>
  <Override PartName="/ppt/notesSlides/notesSlide30.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heme/themeOverride18.xml" ContentType="application/vnd.openxmlformats-officedocument.themeOverr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heme/themeOverride19.xml" ContentType="application/vnd.openxmlformats-officedocument.themeOverr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heme/themeOverride20.xml" ContentType="application/vnd.openxmlformats-officedocument.themeOverr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heme/themeOverride21.xml" ContentType="application/vnd.openxmlformats-officedocument.themeOverr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heme/themeOverride22.xml" ContentType="application/vnd.openxmlformats-officedocument.themeOverr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heme/themeOverride23.xml" ContentType="application/vnd.openxmlformats-officedocument.themeOverr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heme/themeOverride24.xml" ContentType="application/vnd.openxmlformats-officedocument.themeOverr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heme/themeOverride25.xml" ContentType="application/vnd.openxmlformats-officedocument.themeOverr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heme/themeOverride26.xml" ContentType="application/vnd.openxmlformats-officedocument.themeOverride+xml"/>
  <Override PartName="/ppt/notesSlides/notesSlide37.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heme/themeOverride27.xml" ContentType="application/vnd.openxmlformats-officedocument.themeOverride+xml"/>
  <Override PartName="/ppt/drawings/drawing5.xml" ContentType="application/vnd.openxmlformats-officedocument.drawingml.chartshapes+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heme/themeOverride2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2"/>
  </p:notesMasterIdLst>
  <p:sldIdLst>
    <p:sldId id="339" r:id="rId2"/>
    <p:sldId id="473" r:id="rId3"/>
    <p:sldId id="503" r:id="rId4"/>
    <p:sldId id="496" r:id="rId5"/>
    <p:sldId id="344" r:id="rId6"/>
    <p:sldId id="507" r:id="rId7"/>
    <p:sldId id="506" r:id="rId8"/>
    <p:sldId id="478" r:id="rId9"/>
    <p:sldId id="511" r:id="rId10"/>
    <p:sldId id="361" r:id="rId11"/>
    <p:sldId id="480" r:id="rId12"/>
    <p:sldId id="446" r:id="rId13"/>
    <p:sldId id="479" r:id="rId14"/>
    <p:sldId id="447" r:id="rId15"/>
    <p:sldId id="475" r:id="rId16"/>
    <p:sldId id="454" r:id="rId17"/>
    <p:sldId id="456" r:id="rId18"/>
    <p:sldId id="508" r:id="rId19"/>
    <p:sldId id="458" r:id="rId20"/>
    <p:sldId id="490" r:id="rId21"/>
    <p:sldId id="495" r:id="rId22"/>
    <p:sldId id="460" r:id="rId23"/>
    <p:sldId id="510" r:id="rId24"/>
    <p:sldId id="501" r:id="rId25"/>
    <p:sldId id="476" r:id="rId26"/>
    <p:sldId id="323" r:id="rId27"/>
    <p:sldId id="461" r:id="rId28"/>
    <p:sldId id="465" r:id="rId29"/>
    <p:sldId id="499" r:id="rId30"/>
    <p:sldId id="467" r:id="rId31"/>
    <p:sldId id="379" r:id="rId32"/>
    <p:sldId id="349" r:id="rId33"/>
    <p:sldId id="354" r:id="rId34"/>
    <p:sldId id="278" r:id="rId35"/>
    <p:sldId id="455" r:id="rId36"/>
    <p:sldId id="484" r:id="rId37"/>
    <p:sldId id="513" r:id="rId38"/>
    <p:sldId id="514" r:id="rId39"/>
    <p:sldId id="333" r:id="rId40"/>
    <p:sldId id="512" r:id="rId41"/>
  </p:sldIdLst>
  <p:sldSz cx="12192000" cy="6858000"/>
  <p:notesSz cx="6858000" cy="9144000"/>
  <p:custShowLst>
    <p:custShow name="Operation" id="0">
      <p:sldLst>
        <p:sld r:id="rId36"/>
        <p:sld r:id="rId34"/>
      </p:sldLst>
    </p:custShow>
    <p:custShow name="Evaluation – Prior Work" id="1">
      <p:sldLst>
        <p:sld r:id="rId37"/>
        <p:sld r:id="rId34"/>
      </p:sldLst>
    </p:custShow>
    <p:custShow name="Case Studies – Core Count" id="2">
      <p:sldLst>
        <p:sld r:id="rId40"/>
        <p:sld r:id="rId34"/>
      </p:sldLst>
    </p:custShow>
    <p:custShow name="Case Studies - CTA Schedulers" id="3">
      <p:sldLst>
        <p:sld r:id="rId41"/>
        <p:sld r:id="rId34"/>
      </p:sldLst>
    </p:custShow>
    <p:custShow name="Evaluation - Prediction Recall" id="4">
      <p:sldLst>
        <p:sld r:id="rId38"/>
        <p:sld r:id="rId34"/>
      </p:sldLst>
    </p:custShow>
    <p:custShow name="Evaluation - Link Utilization" id="5">
      <p:sldLst>
        <p:sld r:id="rId39"/>
        <p:sld r:id="rId34"/>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6D3F1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18" autoAdjust="0"/>
    <p:restoredTop sz="85430" autoAdjust="0"/>
  </p:normalViewPr>
  <p:slideViewPr>
    <p:cSldViewPr snapToGrid="0">
      <p:cViewPr varScale="1">
        <p:scale>
          <a:sx n="91" d="100"/>
          <a:sy n="91" d="100"/>
        </p:scale>
        <p:origin x="928" y="192"/>
      </p:cViewPr>
      <p:guideLst>
        <p:guide orient="horz" pos="2160"/>
        <p:guide pos="3840"/>
      </p:guideLst>
    </p:cSldViewPr>
  </p:slideViewPr>
  <p:notesTextViewPr>
    <p:cViewPr>
      <p:scale>
        <a:sx n="3" d="2"/>
        <a:sy n="3" d="2"/>
      </p:scale>
      <p:origin x="0" y="0"/>
    </p:cViewPr>
  </p:notesTextViewPr>
  <p:notesViewPr>
    <p:cSldViewPr snapToGrid="0">
      <p:cViewPr varScale="1">
        <p:scale>
          <a:sx n="85" d="100"/>
          <a:sy n="85" d="100"/>
        </p:scale>
        <p:origin x="3804" y="90"/>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4" Type="http://schemas.openxmlformats.org/officeDocument/2006/relationships/oleObject" Target="https://amdcloud-my.sharepoint.com/personal/okayiran_amd_com/Documents/Talk/170127-CWM/Book1.xlsx" TargetMode="External"/><Relationship Id="rId1" Type="http://schemas.microsoft.com/office/2011/relationships/chartStyle" Target="style1.xml"/><Relationship Id="rId2" Type="http://schemas.microsoft.com/office/2011/relationships/chartColorStyle" Target="colors1.xm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10.xml"/><Relationship Id="rId4" Type="http://schemas.openxmlformats.org/officeDocument/2006/relationships/oleObject" Target="Chart%20in%20Microsoft%20PowerPoint" TargetMode="External"/><Relationship Id="rId1" Type="http://schemas.microsoft.com/office/2011/relationships/chartStyle" Target="style10.xml"/><Relationship Id="rId2" Type="http://schemas.microsoft.com/office/2011/relationships/chartColorStyle" Target="colors10.xml"/></Relationships>
</file>

<file path=ppt/charts/_rels/chart11.xml.rels><?xml version="1.0" encoding="UTF-8" standalone="yes"?>
<Relationships xmlns="http://schemas.openxmlformats.org/package/2006/relationships"><Relationship Id="rId3" Type="http://schemas.openxmlformats.org/officeDocument/2006/relationships/themeOverride" Target="../theme/themeOverride11.xml"/><Relationship Id="rId4" Type="http://schemas.openxmlformats.org/officeDocument/2006/relationships/oleObject" Target="file:////C:\Users\masse\Dropbox\Public\C20\core_count_under_two_level_probing.xlsx" TargetMode="External"/><Relationship Id="rId5" Type="http://schemas.openxmlformats.org/officeDocument/2006/relationships/chartUserShapes" Target="../drawings/drawing1.xml"/><Relationship Id="rId1" Type="http://schemas.microsoft.com/office/2011/relationships/chartStyle" Target="style11.xml"/><Relationship Id="rId2" Type="http://schemas.microsoft.com/office/2011/relationships/chartColorStyle" Target="colors11.xml"/></Relationships>
</file>

<file path=ppt/charts/_rels/chart12.xml.rels><?xml version="1.0" encoding="UTF-8" standalone="yes"?>
<Relationships xmlns="http://schemas.openxmlformats.org/package/2006/relationships"><Relationship Id="rId3" Type="http://schemas.openxmlformats.org/officeDocument/2006/relationships/themeOverride" Target="../theme/themeOverride12.xml"/><Relationship Id="rId4" Type="http://schemas.openxmlformats.org/officeDocument/2006/relationships/oleObject" Target="file:////C:\Users\masse\Dropbox\Public\C20\core_count_under_two_level_probing.xlsx" TargetMode="External"/><Relationship Id="rId5" Type="http://schemas.openxmlformats.org/officeDocument/2006/relationships/chartUserShapes" Target="../drawings/drawing2.xml"/><Relationship Id="rId1" Type="http://schemas.microsoft.com/office/2011/relationships/chartStyle" Target="style12.xml"/><Relationship Id="rId2" Type="http://schemas.microsoft.com/office/2011/relationships/chartColorStyle" Target="colors12.xml"/></Relationships>
</file>

<file path=ppt/charts/_rels/chart13.xml.rels><?xml version="1.0" encoding="UTF-8" standalone="yes"?>
<Relationships xmlns="http://schemas.openxmlformats.org/package/2006/relationships"><Relationship Id="rId3" Type="http://schemas.openxmlformats.org/officeDocument/2006/relationships/themeOverride" Target="../theme/themeOverride13.xml"/><Relationship Id="rId4" Type="http://schemas.openxmlformats.org/officeDocument/2006/relationships/oleObject" Target="file:////C:\Users\masse\Dropbox\Public\C20\core_count_under_two_level_probing.xlsx" TargetMode="External"/><Relationship Id="rId5" Type="http://schemas.openxmlformats.org/officeDocument/2006/relationships/chartUserShapes" Target="../drawings/drawing3.xml"/><Relationship Id="rId1" Type="http://schemas.microsoft.com/office/2011/relationships/chartStyle" Target="style13.xml"/><Relationship Id="rId2" Type="http://schemas.microsoft.com/office/2011/relationships/chartColorStyle" Target="colors13.xml"/></Relationships>
</file>

<file path=ppt/charts/_rels/chart14.xml.rels><?xml version="1.0" encoding="UTF-8" standalone="yes"?>
<Relationships xmlns="http://schemas.openxmlformats.org/package/2006/relationships"><Relationship Id="rId3" Type="http://schemas.openxmlformats.org/officeDocument/2006/relationships/themeOverride" Target="../theme/themeOverride14.xml"/><Relationship Id="rId4" Type="http://schemas.openxmlformats.org/officeDocument/2006/relationships/oleObject" Target="file:////C:\Users\masse\Dropbox\Public\C20\core_count_under_two_level_probing.xlsx" TargetMode="External"/><Relationship Id="rId5" Type="http://schemas.openxmlformats.org/officeDocument/2006/relationships/chartUserShapes" Target="../drawings/drawing4.xml"/><Relationship Id="rId1" Type="http://schemas.microsoft.com/office/2011/relationships/chartStyle" Target="style14.xml"/><Relationship Id="rId2" Type="http://schemas.microsoft.com/office/2011/relationships/chartColorStyle" Target="colors14.xml"/></Relationships>
</file>

<file path=ppt/charts/_rels/chart15.xml.rels><?xml version="1.0" encoding="UTF-8" standalone="yes"?>
<Relationships xmlns="http://schemas.openxmlformats.org/package/2006/relationships"><Relationship Id="rId3" Type="http://schemas.openxmlformats.org/officeDocument/2006/relationships/themeOverride" Target="../theme/themeOverride15.xml"/><Relationship Id="rId4" Type="http://schemas.openxmlformats.org/officeDocument/2006/relationships/oleObject" Target="file:////C:\Users\masse\Zoolz\Results_Archive\Dropbox_Results\Insight_Results\results_compare_updated\results_compare.xlsx" TargetMode="External"/><Relationship Id="rId1" Type="http://schemas.microsoft.com/office/2011/relationships/chartStyle" Target="style15.xml"/><Relationship Id="rId2" Type="http://schemas.microsoft.com/office/2011/relationships/chartColorStyle" Target="colors15.xml"/></Relationships>
</file>

<file path=ppt/charts/_rels/chart16.xml.rels><?xml version="1.0" encoding="UTF-8" standalone="yes"?>
<Relationships xmlns="http://schemas.openxmlformats.org/package/2006/relationships"><Relationship Id="rId3" Type="http://schemas.openxmlformats.org/officeDocument/2006/relationships/themeOverride" Target="../theme/themeOverride16.xml"/><Relationship Id="rId4" Type="http://schemas.openxmlformats.org/officeDocument/2006/relationships/oleObject" Target="file:////C:\Users\masse\Zoolz\Results_Archive\Dropbox_Results\Insight_Results\results_compare_updated\change_apps_names_colors.xlsx" TargetMode="External"/><Relationship Id="rId1" Type="http://schemas.microsoft.com/office/2011/relationships/chartStyle" Target="style16.xml"/><Relationship Id="rId2" Type="http://schemas.microsoft.com/office/2011/relationships/chartColorStyle" Target="colors16.xm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17.xml"/><Relationship Id="rId4" Type="http://schemas.openxmlformats.org/officeDocument/2006/relationships/oleObject" Target="Chart%20in%20Microsoft%20PowerPoint" TargetMode="External"/><Relationship Id="rId1" Type="http://schemas.microsoft.com/office/2011/relationships/chartStyle" Target="style17.xml"/><Relationship Id="rId2" Type="http://schemas.microsoft.com/office/2011/relationships/chartColorStyle" Target="colors17.xml"/></Relationships>
</file>

<file path=ppt/charts/_rels/chart18.xml.rels><?xml version="1.0" encoding="UTF-8" standalone="yes"?>
<Relationships xmlns="http://schemas.openxmlformats.org/package/2006/relationships"><Relationship Id="rId3" Type="http://schemas.openxmlformats.org/officeDocument/2006/relationships/themeOverride" Target="../theme/themeOverride18.xml"/><Relationship Id="rId4" Type="http://schemas.openxmlformats.org/officeDocument/2006/relationships/oleObject" Target="file:////C:\Users\masse\Zoolz\Results_Archive\Dropbox_Results\Insight_Results\low_intercore_results\change_apps_names_colors.xlsx" TargetMode="External"/><Relationship Id="rId1" Type="http://schemas.microsoft.com/office/2011/relationships/chartStyle" Target="style18.xml"/><Relationship Id="rId2" Type="http://schemas.microsoft.com/office/2011/relationships/chartColorStyle" Target="colors18.xml"/></Relationships>
</file>

<file path=ppt/charts/_rels/chart19.xml.rels><?xml version="1.0" encoding="UTF-8" standalone="yes"?>
<Relationships xmlns="http://schemas.openxmlformats.org/package/2006/relationships"><Relationship Id="rId3" Type="http://schemas.openxmlformats.org/officeDocument/2006/relationships/themeOverride" Target="../theme/themeOverride19.xml"/><Relationship Id="rId4" Type="http://schemas.openxmlformats.org/officeDocument/2006/relationships/oleObject" Target="file:////C:\Users\masse\Zoolz\Results_Archive\Dropbox_Results\Insight_Results\results_compare_updated\results_compare.xlsx" TargetMode="External"/><Relationship Id="rId1" Type="http://schemas.microsoft.com/office/2011/relationships/chartStyle" Target="style19.xml"/><Relationship Id="rId2" Type="http://schemas.microsoft.com/office/2011/relationships/chartColorStyle" Target="colors19.xm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4" Type="http://schemas.openxmlformats.org/officeDocument/2006/relationships/oleObject" Target="file:////C:\Users\masse\Zoolz\Results_Archive\Dropbox_Results\Insight_Results\motivation_figs_exps_updated\change_app_names_colors.xlsx" TargetMode="External"/><Relationship Id="rId1" Type="http://schemas.microsoft.com/office/2011/relationships/chartStyle" Target="style2.xml"/><Relationship Id="rId2" Type="http://schemas.microsoft.com/office/2011/relationships/chartColorStyle" Target="colors2.xml"/></Relationships>
</file>

<file path=ppt/charts/_rels/chart20.xml.rels><?xml version="1.0" encoding="UTF-8" standalone="yes"?>
<Relationships xmlns="http://schemas.openxmlformats.org/package/2006/relationships"><Relationship Id="rId3" Type="http://schemas.openxmlformats.org/officeDocument/2006/relationships/themeOverride" Target="../theme/themeOverride20.xml"/><Relationship Id="rId4" Type="http://schemas.openxmlformats.org/officeDocument/2006/relationships/oleObject" Target="file:////C:\Users\masse\Zoolz\Results_Archive\Dropbox_Results\Insight_Results\results_compare_updated\change_apps_names_colors.xlsx" TargetMode="External"/><Relationship Id="rId1" Type="http://schemas.microsoft.com/office/2011/relationships/chartStyle" Target="style20.xml"/><Relationship Id="rId2" Type="http://schemas.microsoft.com/office/2011/relationships/chartColorStyle" Target="colors20.xml"/></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oleObject" Target="file:////C:\Users\masse\Dropbox\Public\results_compare_updated\results_compare.xlsx" TargetMode="External"/></Relationships>
</file>

<file path=ppt/charts/_rels/chart22.xml.rels><?xml version="1.0" encoding="UTF-8" standalone="yes"?>
<Relationships xmlns="http://schemas.openxmlformats.org/package/2006/relationships"><Relationship Id="rId3" Type="http://schemas.openxmlformats.org/officeDocument/2006/relationships/themeOverride" Target="../theme/themeOverride21.xml"/><Relationship Id="rId4" Type="http://schemas.openxmlformats.org/officeDocument/2006/relationships/oleObject" Target="file:////C:\Users\masse\Dropbox\Public\results_compare_updated\results_compare.xlsx" TargetMode="External"/><Relationship Id="rId1" Type="http://schemas.microsoft.com/office/2011/relationships/chartStyle" Target="style22.xml"/><Relationship Id="rId2" Type="http://schemas.microsoft.com/office/2011/relationships/chartColorStyle" Target="colors22.xml"/></Relationships>
</file>

<file path=ppt/charts/_rels/chart23.xml.rels><?xml version="1.0" encoding="UTF-8" standalone="yes"?>
<Relationships xmlns="http://schemas.openxmlformats.org/package/2006/relationships"><Relationship Id="rId3" Type="http://schemas.openxmlformats.org/officeDocument/2006/relationships/themeOverride" Target="../theme/themeOverride22.xml"/><Relationship Id="rId4" Type="http://schemas.openxmlformats.org/officeDocument/2006/relationships/oleObject" Target="file:////C:\Users\masse\Dropbox\Public\results_compare_updated\results_compare.xlsx" TargetMode="External"/><Relationship Id="rId1" Type="http://schemas.microsoft.com/office/2011/relationships/chartStyle" Target="style23.xml"/><Relationship Id="rId2" Type="http://schemas.microsoft.com/office/2011/relationships/chartColorStyle" Target="colors23.xml"/></Relationships>
</file>

<file path=ppt/charts/_rels/chart24.xml.rels><?xml version="1.0" encoding="UTF-8" standalone="yes"?>
<Relationships xmlns="http://schemas.openxmlformats.org/package/2006/relationships"><Relationship Id="rId3" Type="http://schemas.openxmlformats.org/officeDocument/2006/relationships/themeOverride" Target="../theme/themeOverride23.xml"/><Relationship Id="rId4" Type="http://schemas.openxmlformats.org/officeDocument/2006/relationships/oleObject" Target="file:////C:\Users\masse\Dropbox\Public\results_compare_updated\results_compare.xlsx" TargetMode="External"/><Relationship Id="rId1" Type="http://schemas.microsoft.com/office/2011/relationships/chartStyle" Target="style24.xml"/><Relationship Id="rId2" Type="http://schemas.microsoft.com/office/2011/relationships/chartColorStyle" Target="colors24.xml"/></Relationships>
</file>

<file path=ppt/charts/_rels/chart25.xml.rels><?xml version="1.0" encoding="UTF-8" standalone="yes"?>
<Relationships xmlns="http://schemas.openxmlformats.org/package/2006/relationships"><Relationship Id="rId3" Type="http://schemas.openxmlformats.org/officeDocument/2006/relationships/themeOverride" Target="../theme/themeOverride24.xml"/><Relationship Id="rId4" Type="http://schemas.openxmlformats.org/officeDocument/2006/relationships/oleObject" Target="file:////C:\Users\masse\Dropbox\Public\results_compare_updated\results_compare.xlsx" TargetMode="External"/><Relationship Id="rId1" Type="http://schemas.microsoft.com/office/2011/relationships/chartStyle" Target="style25.xml"/><Relationship Id="rId2" Type="http://schemas.microsoft.com/office/2011/relationships/chartColorStyle" Target="colors25.xml"/></Relationships>
</file>

<file path=ppt/charts/_rels/chart26.xml.rels><?xml version="1.0" encoding="UTF-8" standalone="yes"?>
<Relationships xmlns="http://schemas.openxmlformats.org/package/2006/relationships"><Relationship Id="rId3" Type="http://schemas.openxmlformats.org/officeDocument/2006/relationships/themeOverride" Target="../theme/themeOverride25.xml"/><Relationship Id="rId4" Type="http://schemas.openxmlformats.org/officeDocument/2006/relationships/oleObject" Target="file:////C:\Users\masse\Dropbox\Public\results_compare_updated\results_compare.xlsx" TargetMode="External"/><Relationship Id="rId1" Type="http://schemas.microsoft.com/office/2011/relationships/chartStyle" Target="style26.xml"/><Relationship Id="rId2" Type="http://schemas.microsoft.com/office/2011/relationships/chartColorStyle" Target="colors26.xml"/></Relationships>
</file>

<file path=ppt/charts/_rels/chart27.xml.rels><?xml version="1.0" encoding="UTF-8" standalone="yes"?>
<Relationships xmlns="http://schemas.openxmlformats.org/package/2006/relationships"><Relationship Id="rId3" Type="http://schemas.openxmlformats.org/officeDocument/2006/relationships/themeOverride" Target="../theme/themeOverride26.xml"/><Relationship Id="rId4" Type="http://schemas.openxmlformats.org/officeDocument/2006/relationships/oleObject" Target="file:////C:\Users\masse\Dropbox\Public\results_compare_updated\results_compare.xlsx" TargetMode="External"/><Relationship Id="rId1" Type="http://schemas.microsoft.com/office/2011/relationships/chartStyle" Target="style27.xml"/><Relationship Id="rId2" Type="http://schemas.microsoft.com/office/2011/relationships/chartColorStyle" Target="colors27.xml"/></Relationships>
</file>

<file path=ppt/charts/_rels/chart28.xml.rels><?xml version="1.0" encoding="UTF-8" standalone="yes"?>
<Relationships xmlns="http://schemas.openxmlformats.org/package/2006/relationships"><Relationship Id="rId3" Type="http://schemas.openxmlformats.org/officeDocument/2006/relationships/themeOverride" Target="../theme/themeOverride27.xml"/><Relationship Id="rId4" Type="http://schemas.openxmlformats.org/officeDocument/2006/relationships/oleObject" Target="file:////C:\Users\masse\Zoolz\Results_Archive\Dropbox_Results\change_core_count_84X16\mesh10x10_84_16.xlsx" TargetMode="External"/><Relationship Id="rId5" Type="http://schemas.openxmlformats.org/officeDocument/2006/relationships/chartUserShapes" Target="../drawings/drawing5.xml"/><Relationship Id="rId1" Type="http://schemas.microsoft.com/office/2011/relationships/chartStyle" Target="style28.xml"/><Relationship Id="rId2" Type="http://schemas.microsoft.com/office/2011/relationships/chartColorStyle" Target="colors28.xml"/></Relationships>
</file>

<file path=ppt/charts/_rels/chart29.xml.rels><?xml version="1.0" encoding="UTF-8" standalone="yes"?>
<Relationships xmlns="http://schemas.openxmlformats.org/package/2006/relationships"><Relationship Id="rId3" Type="http://schemas.openxmlformats.org/officeDocument/2006/relationships/themeOverride" Target="../theme/themeOverride28.xml"/><Relationship Id="rId4" Type="http://schemas.openxmlformats.org/officeDocument/2006/relationships/oleObject" Target="../embeddings/oleObject1.bin"/><Relationship Id="rId1" Type="http://schemas.microsoft.com/office/2011/relationships/chartStyle" Target="style29.xml"/><Relationship Id="rId2" Type="http://schemas.microsoft.com/office/2011/relationships/chartColorStyle" Target="colors29.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4" Type="http://schemas.openxmlformats.org/officeDocument/2006/relationships/oleObject" Target="file:////C:\Users\masse\Zoolz\Results_Archive\Dropbox_Results\Insight_Results\motivation_figs_exps_updated\motivation_figs_exps_updated.xlsx" TargetMode="External"/><Relationship Id="rId1" Type="http://schemas.microsoft.com/office/2011/relationships/chartStyle" Target="style3.xml"/><Relationship Id="rId2" Type="http://schemas.microsoft.com/office/2011/relationships/chartColorStyle" Target="colors3.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4" Type="http://schemas.openxmlformats.org/officeDocument/2006/relationships/oleObject" Target="file:////C:\Users\masse\Zoolz\Results_Archive\Dropbox_Results\Insight_Results\motivation_figs_exps_updated\motivation_figs_exps_updated.xlsx" TargetMode="External"/><Relationship Id="rId1" Type="http://schemas.microsoft.com/office/2011/relationships/chartStyle" Target="style4.xml"/><Relationship Id="rId2" Type="http://schemas.microsoft.com/office/2011/relationships/chartColorStyle" Target="colors4.xm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4" Type="http://schemas.openxmlformats.org/officeDocument/2006/relationships/oleObject" Target="file:////C:\Users\masse\Dropbox\Public\Insight_Results\change_core_count\change_core_count.xlsx" TargetMode="External"/><Relationship Id="rId1" Type="http://schemas.microsoft.com/office/2011/relationships/chartStyle" Target="style5.xml"/><Relationship Id="rId2" Type="http://schemas.microsoft.com/office/2011/relationships/chartColorStyle" Target="colors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4" Type="http://schemas.openxmlformats.org/officeDocument/2006/relationships/oleObject" Target="file:////C:\Users\masse\Dropbox\Public\change_core_count\change_core_count.xlsx" TargetMode="External"/><Relationship Id="rId1" Type="http://schemas.microsoft.com/office/2011/relationships/chartStyle" Target="style6.xml"/><Relationship Id="rId2" Type="http://schemas.microsoft.com/office/2011/relationships/chartColorStyle" Target="colors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4" Type="http://schemas.openxmlformats.org/officeDocument/2006/relationships/oleObject" Target="file:////C:\Users\masse\Zoolz\Results_Archive\Dropbox_Results\Insight_Results\C27_Supplier_2L_disabled\C27_supplier_no_2L.xlsx" TargetMode="External"/><Relationship Id="rId1" Type="http://schemas.microsoft.com/office/2011/relationships/chartStyle" Target="style7.xml"/><Relationship Id="rId2" Type="http://schemas.microsoft.com/office/2011/relationships/chartColorStyle" Target="colors7.xm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4" Type="http://schemas.openxmlformats.org/officeDocument/2006/relationships/oleObject" Target="file:////C:\Users\masse\Zoolz\Results_Archive\Dropbox_Results\Insight_Results\C27_Supplier_2L_disabled\C27_supplier_no_2L.xlsx" TargetMode="External"/><Relationship Id="rId1" Type="http://schemas.microsoft.com/office/2011/relationships/chartStyle" Target="style8.xml"/><Relationship Id="rId2" Type="http://schemas.microsoft.com/office/2011/relationships/chartColorStyle" Target="colors8.xm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4" Type="http://schemas.openxmlformats.org/officeDocument/2006/relationships/oleObject" Target="file:////C:\Users\masse\Zoolz\Results_Archive\Dropbox_Results\Insight_Results\motivation_figs_exps_updated\change_app_names_colors.xlsx" TargetMode="External"/><Relationship Id="rId1" Type="http://schemas.microsoft.com/office/2011/relationships/chartStyle" Target="style9.xml"/><Relationship Id="rId2" Type="http://schemas.microsoft.com/office/2011/relationships/chartColorStyle" Target="colors9.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Sheet1!$F$1</c:f>
              <c:strCache>
                <c:ptCount val="1"/>
                <c:pt idx="0">
                  <c:v>Area</c:v>
                </c:pt>
              </c:strCache>
            </c:strRef>
          </c:tx>
          <c:spPr>
            <a:ln w="28575" cap="rnd">
              <a:solidFill>
                <a:srgbClr val="115740"/>
              </a:solidFill>
              <a:round/>
            </a:ln>
            <a:effectLst/>
          </c:spPr>
          <c:marker>
            <c:symbol val="circle"/>
            <c:size val="7"/>
            <c:spPr>
              <a:solidFill>
                <a:srgbClr val="115740"/>
              </a:solidFill>
              <a:ln w="9525">
                <a:solidFill>
                  <a:srgbClr val="115740"/>
                </a:solidFill>
              </a:ln>
              <a:effectLst/>
            </c:spPr>
          </c:marker>
          <c:cat>
            <c:numRef>
              <c:f>Sheet1!$C$2:$C$16</c:f>
              <c:numCache>
                <c:formatCode>General</c:formatCode>
                <c:ptCount val="15"/>
                <c:pt idx="0">
                  <c:v>1999.0</c:v>
                </c:pt>
                <c:pt idx="1">
                  <c:v>2000.0</c:v>
                </c:pt>
                <c:pt idx="2">
                  <c:v>2001.0</c:v>
                </c:pt>
                <c:pt idx="3">
                  <c:v>2002.0</c:v>
                </c:pt>
                <c:pt idx="4">
                  <c:v>2003.0</c:v>
                </c:pt>
                <c:pt idx="5">
                  <c:v>2004.0</c:v>
                </c:pt>
                <c:pt idx="6">
                  <c:v>2005.0</c:v>
                </c:pt>
                <c:pt idx="7">
                  <c:v>2006.0</c:v>
                </c:pt>
                <c:pt idx="8">
                  <c:v>2007.0</c:v>
                </c:pt>
                <c:pt idx="9">
                  <c:v>2008.0</c:v>
                </c:pt>
                <c:pt idx="10">
                  <c:v>2009.0</c:v>
                </c:pt>
                <c:pt idx="11">
                  <c:v>2010.0</c:v>
                </c:pt>
                <c:pt idx="12">
                  <c:v>2011.0</c:v>
                </c:pt>
                <c:pt idx="13">
                  <c:v>2013.0</c:v>
                </c:pt>
                <c:pt idx="14">
                  <c:v>2015.0</c:v>
                </c:pt>
              </c:numCache>
            </c:numRef>
          </c:cat>
          <c:val>
            <c:numRef>
              <c:f>Sheet1!$F$2:$F$16</c:f>
              <c:numCache>
                <c:formatCode>0.00</c:formatCode>
                <c:ptCount val="15"/>
                <c:pt idx="0">
                  <c:v>70.0</c:v>
                </c:pt>
                <c:pt idx="1">
                  <c:v>97.0</c:v>
                </c:pt>
                <c:pt idx="2">
                  <c:v>68.0</c:v>
                </c:pt>
                <c:pt idx="3">
                  <c:v>218.0</c:v>
                </c:pt>
                <c:pt idx="4">
                  <c:v>218.0</c:v>
                </c:pt>
                <c:pt idx="5">
                  <c:v>297.0</c:v>
                </c:pt>
                <c:pt idx="6">
                  <c:v>288.0</c:v>
                </c:pt>
                <c:pt idx="7">
                  <c:v>352.0</c:v>
                </c:pt>
                <c:pt idx="8">
                  <c:v>420.0</c:v>
                </c:pt>
                <c:pt idx="9">
                  <c:v>282.0</c:v>
                </c:pt>
                <c:pt idx="10">
                  <c:v>334.0</c:v>
                </c:pt>
                <c:pt idx="11">
                  <c:v>389.0</c:v>
                </c:pt>
                <c:pt idx="12">
                  <c:v>365.0</c:v>
                </c:pt>
                <c:pt idx="13">
                  <c:v>438.0</c:v>
                </c:pt>
                <c:pt idx="14">
                  <c:v>596.0</c:v>
                </c:pt>
              </c:numCache>
            </c:numRef>
          </c:val>
          <c:smooth val="0"/>
          <c:extLst xmlns:c16r2="http://schemas.microsoft.com/office/drawing/2015/06/chart">
            <c:ext xmlns:c16="http://schemas.microsoft.com/office/drawing/2014/chart" uri="{C3380CC4-5D6E-409C-BE32-E72D297353CC}">
              <c16:uniqueId val="{0000000F-BCC2-4BB0-AAD4-C7E4ABC1EED2}"/>
            </c:ext>
          </c:extLst>
        </c:ser>
        <c:dLbls>
          <c:showLegendKey val="0"/>
          <c:showVal val="0"/>
          <c:showCatName val="0"/>
          <c:showSerName val="0"/>
          <c:showPercent val="0"/>
          <c:showBubbleSize val="0"/>
        </c:dLbls>
        <c:marker val="1"/>
        <c:smooth val="0"/>
        <c:axId val="-1809714816"/>
        <c:axId val="-1809713040"/>
        <c:extLst xmlns:c16r2="http://schemas.microsoft.com/office/drawing/2015/06/chart">
          <c:ext xmlns:c15="http://schemas.microsoft.com/office/drawing/2012/chart" uri="{02D57815-91ED-43cb-92C2-25804820EDAC}">
            <c15:filteredLineSeries>
              <c15:ser>
                <c:idx val="1"/>
                <c:order val="1"/>
                <c:tx>
                  <c:strRef>
                    <c:extLst xmlns:c16r2="http://schemas.microsoft.com/office/drawing/2015/06/chart">
                      <c:ext uri="{02D57815-91ED-43cb-92C2-25804820EDAC}">
                        <c15:formulaRef>
                          <c15:sqref>Sheet1!$A$1</c15:sqref>
                        </c15:formulaRef>
                      </c:ext>
                    </c:extLst>
                    <c:strCache>
                      <c:ptCount val="1"/>
                      <c:pt idx="0">
                        <c:v>Processor</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extLst xmlns:c16r2="http://schemas.microsoft.com/office/drawing/2015/06/chart">
                      <c:ext uri="{02D57815-91ED-43cb-92C2-25804820EDAC}">
                        <c15:formulaRef>
                          <c15:sqref>Sheet1!$A$2:$A$16</c15:sqref>
                        </c15:formulaRef>
                      </c:ext>
                    </c:extLst>
                    <c:numCache>
                      <c:formatCode>General</c:formatCode>
                      <c:ptCount val="15"/>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numCache>
                  </c:numRef>
                </c:val>
                <c:smooth val="0"/>
                <c:extLst xmlns:c16r2="http://schemas.microsoft.com/office/drawing/2015/06/chart">
                  <c:ext xmlns:c16="http://schemas.microsoft.com/office/drawing/2014/chart" uri="{C3380CC4-5D6E-409C-BE32-E72D297353CC}">
                    <c16:uniqueId val="{00000010-BCC2-4BB0-AAD4-C7E4ABC1EED2}"/>
                  </c:ext>
                </c:extLst>
              </c15:ser>
            </c15:filteredLineSeries>
          </c:ext>
        </c:extLst>
      </c:lineChart>
      <c:catAx>
        <c:axId val="-1809714816"/>
        <c:scaling>
          <c:orientation val="minMax"/>
        </c:scaling>
        <c:delete val="0"/>
        <c:axPos val="b"/>
        <c:title>
          <c:tx>
            <c:rich>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Year</a:t>
                </a:r>
              </a:p>
            </c:rich>
          </c:tx>
          <c:layout>
            <c:manualLayout>
              <c:xMode val="edge"/>
              <c:yMode val="edge"/>
              <c:x val="0.533237627869851"/>
              <c:y val="0.9108678978754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solidFill>
              <a:schemeClr val="tx1"/>
            </a:solidFill>
            <a:round/>
          </a:ln>
          <a:effectLst/>
        </c:spPr>
        <c:txPr>
          <a:bodyPr rot="-5400000" spcFirstLastPara="1" vertOverflow="ellipsis"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809713040"/>
        <c:crosses val="autoZero"/>
        <c:auto val="1"/>
        <c:lblAlgn val="ctr"/>
        <c:lblOffset val="100"/>
        <c:noMultiLvlLbl val="0"/>
      </c:catAx>
      <c:valAx>
        <c:axId val="-180971304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Die Area (mm2)</a:t>
                </a:r>
              </a:p>
            </c:rich>
          </c:tx>
          <c:layout>
            <c:manualLayout>
              <c:xMode val="edge"/>
              <c:yMode val="edge"/>
              <c:x val="0.011671077782679"/>
              <c:y val="0.231804700678927"/>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809714816"/>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1"/>
          <c:order val="0"/>
          <c:tx>
            <c:strRef>
              <c:f>'[Chart in Microsoft PowerPoint]CUDA-BFS'!$G$32</c:f>
              <c:strCache>
                <c:ptCount val="1"/>
                <c:pt idx="0">
                  <c:v>C-BFS</c:v>
                </c:pt>
              </c:strCache>
            </c:strRef>
          </c:tx>
          <c:spPr>
            <a:solidFill>
              <a:srgbClr val="115740"/>
            </a:solidFill>
            <a:ln>
              <a:solidFill>
                <a:schemeClr val="tx1"/>
              </a:solidFill>
            </a:ln>
            <a:effectLst/>
          </c:spPr>
          <c:invertIfNegative val="0"/>
          <c:cat>
            <c:numRef>
              <c:f>'[Chart in Microsoft PowerPoint]CUDA-BFS'!$F$33:$F$41</c:f>
              <c:numCache>
                <c:formatCode>General</c:formatCode>
                <c:ptCount val="9"/>
                <c:pt idx="0">
                  <c:v>32.0</c:v>
                </c:pt>
                <c:pt idx="1">
                  <c:v>80.0</c:v>
                </c:pt>
                <c:pt idx="2">
                  <c:v>184.0</c:v>
                </c:pt>
                <c:pt idx="3">
                  <c:v>200.0</c:v>
                </c:pt>
                <c:pt idx="4">
                  <c:v>264.0</c:v>
                </c:pt>
                <c:pt idx="5">
                  <c:v>288.0</c:v>
                </c:pt>
                <c:pt idx="6">
                  <c:v>344.0</c:v>
                </c:pt>
                <c:pt idx="7">
                  <c:v>432.0</c:v>
                </c:pt>
                <c:pt idx="8">
                  <c:v>440.0</c:v>
                </c:pt>
              </c:numCache>
            </c:numRef>
          </c:cat>
          <c:val>
            <c:numRef>
              <c:f>'[Chart in Microsoft PowerPoint]CUDA-BFS'!$G$33:$G$41</c:f>
              <c:numCache>
                <c:formatCode>General</c:formatCode>
                <c:ptCount val="9"/>
                <c:pt idx="0">
                  <c:v>0.0</c:v>
                </c:pt>
                <c:pt idx="1">
                  <c:v>0.245295055821372</c:v>
                </c:pt>
                <c:pt idx="2">
                  <c:v>0.00811529933481153</c:v>
                </c:pt>
                <c:pt idx="3">
                  <c:v>0.00881995133819951</c:v>
                </c:pt>
                <c:pt idx="4">
                  <c:v>0.0012762698885391</c:v>
                </c:pt>
                <c:pt idx="5">
                  <c:v>0.965331886210442</c:v>
                </c:pt>
                <c:pt idx="6">
                  <c:v>0.00315297562074207</c:v>
                </c:pt>
                <c:pt idx="7">
                  <c:v>0.00104944641701502</c:v>
                </c:pt>
                <c:pt idx="8">
                  <c:v>0.0</c:v>
                </c:pt>
              </c:numCache>
            </c:numRef>
          </c:val>
          <c:extLst xmlns:c16r2="http://schemas.microsoft.com/office/drawing/2015/06/chart">
            <c:ext xmlns:c16="http://schemas.microsoft.com/office/drawing/2014/chart" uri="{C3380CC4-5D6E-409C-BE32-E72D297353CC}">
              <c16:uniqueId val="{00000000-BCF9-4F50-99F3-C6DEAD428512}"/>
            </c:ext>
          </c:extLst>
        </c:ser>
        <c:dLbls>
          <c:showLegendKey val="0"/>
          <c:showVal val="0"/>
          <c:showCatName val="0"/>
          <c:showSerName val="0"/>
          <c:showPercent val="0"/>
          <c:showBubbleSize val="0"/>
        </c:dLbls>
        <c:gapWidth val="150"/>
        <c:axId val="-2128115856"/>
        <c:axId val="-2128464688"/>
      </c:barChart>
      <c:catAx>
        <c:axId val="-2128115856"/>
        <c:scaling>
          <c:orientation val="minMax"/>
        </c:scaling>
        <c:delete val="0"/>
        <c:axPos val="b"/>
        <c:majorGridlines>
          <c:spPr>
            <a:ln w="9525" cap="flat" cmpd="sng" algn="ctr">
              <a:solidFill>
                <a:schemeClr val="tx1">
                  <a:lumMod val="15000"/>
                  <a:lumOff val="85000"/>
                </a:schemeClr>
              </a:solidFill>
              <a:round/>
            </a:ln>
            <a:effectLst/>
          </c:spPr>
        </c:majorGridlines>
        <c:title>
          <c:tx>
            <c:strRef>
              <c:f>'[Chart in Microsoft PowerPoint]CUDA-BFS'!$A$59</c:f>
              <c:strCache>
                <c:ptCount val="1"/>
                <c:pt idx="0">
                  <c:v>PC</c:v>
                </c:pt>
              </c:strCache>
            </c:strRef>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128464688"/>
        <c:crosses val="autoZero"/>
        <c:auto val="1"/>
        <c:lblAlgn val="ctr"/>
        <c:lblOffset val="100"/>
        <c:noMultiLvlLbl val="0"/>
      </c:catAx>
      <c:valAx>
        <c:axId val="-2128464688"/>
        <c:scaling>
          <c:orientation val="minMax"/>
          <c:max val="1.0"/>
        </c:scaling>
        <c:delete val="0"/>
        <c:axPos val="l"/>
        <c:majorGridlines>
          <c:spPr>
            <a:ln w="9525" cap="flat" cmpd="sng" algn="ctr">
              <a:solidFill>
                <a:schemeClr val="tx1">
                  <a:lumMod val="15000"/>
                  <a:lumOff val="85000"/>
                </a:schemeClr>
              </a:solidFill>
              <a:round/>
            </a:ln>
            <a:effectLst/>
          </c:spPr>
        </c:majorGridlines>
        <c:title>
          <c:tx>
            <c:strRef>
              <c:f>'[Chart in Microsoft PowerPoint]CUDA-BFS'!$A$58</c:f>
              <c:strCache>
                <c:ptCount val="1"/>
                <c:pt idx="0">
                  <c:v>Remote Hit Rate</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128115856"/>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231846019248"/>
          <c:y val="0.126811594202899"/>
          <c:w val="0.827212598425197"/>
          <c:h val="0.522100284339458"/>
        </c:manualLayout>
      </c:layout>
      <c:lineChart>
        <c:grouping val="standard"/>
        <c:varyColors val="0"/>
        <c:ser>
          <c:idx val="2"/>
          <c:order val="0"/>
          <c:tx>
            <c:strRef>
              <c:f>'IPC-C20'!$A$84</c:f>
              <c:strCache>
                <c:ptCount val="1"/>
                <c:pt idx="0">
                  <c:v>C=15</c:v>
                </c:pt>
              </c:strCache>
            </c:strRef>
          </c:tx>
          <c:spPr>
            <a:ln w="31750" cap="rnd">
              <a:noFill/>
              <a:round/>
            </a:ln>
            <a:effectLst/>
          </c:spPr>
          <c:marker>
            <c:symbol val="square"/>
            <c:size val="7"/>
            <c:spPr>
              <a:noFill/>
              <a:ln w="9525">
                <a:no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'IPC-C20'!$B$84:$AZ$84</c:f>
              <c:numCache>
                <c:formatCode>General</c:formatCode>
                <c:ptCount val="23"/>
                <c:pt idx="0">
                  <c:v>1.022670514942192</c:v>
                </c:pt>
                <c:pt idx="1">
                  <c:v>1.034541835732897</c:v>
                </c:pt>
                <c:pt idx="2">
                  <c:v>1.058971888601726</c:v>
                </c:pt>
                <c:pt idx="3">
                  <c:v>1.07861192996488</c:v>
                </c:pt>
                <c:pt idx="4">
                  <c:v>1.091581924670141</c:v>
                </c:pt>
                <c:pt idx="5">
                  <c:v>1.116354384883051</c:v>
                </c:pt>
                <c:pt idx="6">
                  <c:v>1.132793494026965</c:v>
                </c:pt>
                <c:pt idx="7">
                  <c:v>1.16609370175146</c:v>
                </c:pt>
                <c:pt idx="8">
                  <c:v>1.18650721091603</c:v>
                </c:pt>
                <c:pt idx="9">
                  <c:v>1.19788833356663</c:v>
                </c:pt>
                <c:pt idx="10">
                  <c:v>1.202044808407914</c:v>
                </c:pt>
                <c:pt idx="11">
                  <c:v>1.205959458141034</c:v>
                </c:pt>
                <c:pt idx="12">
                  <c:v>1.20021420382857</c:v>
                </c:pt>
                <c:pt idx="13">
                  <c:v>1.191879042358482</c:v>
                </c:pt>
                <c:pt idx="14">
                  <c:v>1.193586553888427</c:v>
                </c:pt>
                <c:pt idx="15">
                  <c:v>1.175675807849934</c:v>
                </c:pt>
                <c:pt idx="16">
                  <c:v>1.162245850742566</c:v>
                </c:pt>
                <c:pt idx="17">
                  <c:v>1.145002920567699</c:v>
                </c:pt>
                <c:pt idx="18">
                  <c:v>1.130200639094774</c:v>
                </c:pt>
                <c:pt idx="19">
                  <c:v>1.110770118495322</c:v>
                </c:pt>
                <c:pt idx="20">
                  <c:v>1.054544988161424</c:v>
                </c:pt>
                <c:pt idx="21">
                  <c:v>1.013543577036143</c:v>
                </c:pt>
                <c:pt idx="22">
                  <c:v>0.987072038223584</c:v>
                </c:pt>
              </c:numCache>
            </c:numRef>
          </c:val>
          <c:smooth val="0"/>
          <c:extLst xmlns:c16r2="http://schemas.microsoft.com/office/drawing/2015/06/chart">
            <c:ext xmlns:c16="http://schemas.microsoft.com/office/drawing/2014/chart" uri="{C3380CC4-5D6E-409C-BE32-E72D297353CC}">
              <c16:uniqueId val="{00000000-1741-4857-B5F4-40848F356429}"/>
            </c:ext>
          </c:extLst>
        </c:ser>
        <c:ser>
          <c:idx val="3"/>
          <c:order val="1"/>
          <c:tx>
            <c:strRef>
              <c:f>'IPC-C20'!$A$85</c:f>
              <c:strCache>
                <c:ptCount val="1"/>
                <c:pt idx="0">
                  <c:v>C=20</c:v>
                </c:pt>
              </c:strCache>
            </c:strRef>
          </c:tx>
          <c:spPr>
            <a:ln w="31750" cap="rnd">
              <a:noFill/>
              <a:round/>
            </a:ln>
            <a:effectLst/>
          </c:spPr>
          <c:marker>
            <c:symbol val="plus"/>
            <c:size val="7"/>
            <c:spPr>
              <a:noFill/>
              <a:ln w="9525">
                <a:no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'IPC-C20'!$B$85:$AZ$85</c:f>
              <c:numCache>
                <c:formatCode>General</c:formatCode>
                <c:ptCount val="23"/>
                <c:pt idx="0">
                  <c:v>1.020898432773998</c:v>
                </c:pt>
                <c:pt idx="1">
                  <c:v>1.040679381718455</c:v>
                </c:pt>
                <c:pt idx="2">
                  <c:v>1.059339660136559</c:v>
                </c:pt>
                <c:pt idx="3">
                  <c:v>1.074637627989721</c:v>
                </c:pt>
                <c:pt idx="4">
                  <c:v>1.102909238347452</c:v>
                </c:pt>
                <c:pt idx="5">
                  <c:v>1.117093784744914</c:v>
                </c:pt>
                <c:pt idx="6">
                  <c:v>1.144635745973801</c:v>
                </c:pt>
                <c:pt idx="7">
                  <c:v>1.173244546345494</c:v>
                </c:pt>
                <c:pt idx="8">
                  <c:v>1.165824027751577</c:v>
                </c:pt>
                <c:pt idx="9">
                  <c:v>1.204299303459319</c:v>
                </c:pt>
                <c:pt idx="10">
                  <c:v>1.179174883412091</c:v>
                </c:pt>
                <c:pt idx="11">
                  <c:v>1.182321440728592</c:v>
                </c:pt>
                <c:pt idx="12">
                  <c:v>1.175024435897481</c:v>
                </c:pt>
                <c:pt idx="13">
                  <c:v>1.15804764982229</c:v>
                </c:pt>
                <c:pt idx="14">
                  <c:v>1.127564312868716</c:v>
                </c:pt>
                <c:pt idx="15">
                  <c:v>1.102958912503257</c:v>
                </c:pt>
                <c:pt idx="16">
                  <c:v>1.090930065244103</c:v>
                </c:pt>
                <c:pt idx="17">
                  <c:v>1.069027401028439</c:v>
                </c:pt>
                <c:pt idx="18">
                  <c:v>1.044737962887943</c:v>
                </c:pt>
                <c:pt idx="19">
                  <c:v>1.026563315146817</c:v>
                </c:pt>
                <c:pt idx="20">
                  <c:v>0.960881335600247</c:v>
                </c:pt>
                <c:pt idx="21">
                  <c:v>0.921347051881294</c:v>
                </c:pt>
                <c:pt idx="22">
                  <c:v>0.895485499933279</c:v>
                </c:pt>
              </c:numCache>
            </c:numRef>
          </c:val>
          <c:smooth val="0"/>
          <c:extLst xmlns:c16r2="http://schemas.microsoft.com/office/drawing/2015/06/chart">
            <c:ext xmlns:c16="http://schemas.microsoft.com/office/drawing/2014/chart" uri="{C3380CC4-5D6E-409C-BE32-E72D297353CC}">
              <c16:uniqueId val="{00000001-1741-4857-B5F4-40848F356429}"/>
            </c:ext>
          </c:extLst>
        </c:ser>
        <c:ser>
          <c:idx val="4"/>
          <c:order val="2"/>
          <c:tx>
            <c:strRef>
              <c:f>'IPC-C20'!$A$86</c:f>
              <c:strCache>
                <c:ptCount val="1"/>
                <c:pt idx="0">
                  <c:v>C=27</c:v>
                </c:pt>
              </c:strCache>
            </c:strRef>
          </c:tx>
          <c:spPr>
            <a:ln w="31750" cap="rnd">
              <a:noFill/>
              <a:round/>
            </a:ln>
            <a:effectLst/>
          </c:spPr>
          <c:marker>
            <c:symbol val="triangle"/>
            <c:size val="7"/>
            <c:spPr>
              <a:noFill/>
              <a:ln w="9525">
                <a:no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'IPC-C20'!$B$86:$AZ$86</c:f>
              <c:numCache>
                <c:formatCode>General</c:formatCode>
                <c:ptCount val="23"/>
                <c:pt idx="0">
                  <c:v>1.023759425035179</c:v>
                </c:pt>
                <c:pt idx="1">
                  <c:v>1.035295768187596</c:v>
                </c:pt>
                <c:pt idx="2">
                  <c:v>1.052486154202929</c:v>
                </c:pt>
                <c:pt idx="3">
                  <c:v>1.073707482563834</c:v>
                </c:pt>
                <c:pt idx="4">
                  <c:v>1.096774737926049</c:v>
                </c:pt>
                <c:pt idx="5">
                  <c:v>1.110319622516468</c:v>
                </c:pt>
                <c:pt idx="6">
                  <c:v>1.138809882030075</c:v>
                </c:pt>
                <c:pt idx="7">
                  <c:v>1.161665764354444</c:v>
                </c:pt>
                <c:pt idx="8">
                  <c:v>1.149251044546812</c:v>
                </c:pt>
                <c:pt idx="9">
                  <c:v>1.161083009570625</c:v>
                </c:pt>
                <c:pt idx="10">
                  <c:v>1.15037635614694</c:v>
                </c:pt>
                <c:pt idx="11">
                  <c:v>1.152775568597844</c:v>
                </c:pt>
                <c:pt idx="12">
                  <c:v>1.122143589713108</c:v>
                </c:pt>
                <c:pt idx="13">
                  <c:v>1.12838983053131</c:v>
                </c:pt>
                <c:pt idx="14">
                  <c:v>1.090352208196103</c:v>
                </c:pt>
                <c:pt idx="15">
                  <c:v>1.082927751171814</c:v>
                </c:pt>
                <c:pt idx="16">
                  <c:v>1.073187670252095</c:v>
                </c:pt>
                <c:pt idx="17">
                  <c:v>1.051031247378127</c:v>
                </c:pt>
                <c:pt idx="18">
                  <c:v>1.031678426649911</c:v>
                </c:pt>
                <c:pt idx="19">
                  <c:v>1.014309339327244</c:v>
                </c:pt>
                <c:pt idx="20">
                  <c:v>0.908024901918941</c:v>
                </c:pt>
                <c:pt idx="21">
                  <c:v>0.854004230373267</c:v>
                </c:pt>
                <c:pt idx="22">
                  <c:v>0.825600065479781</c:v>
                </c:pt>
              </c:numCache>
            </c:numRef>
          </c:val>
          <c:smooth val="0"/>
          <c:extLst xmlns:c16r2="http://schemas.microsoft.com/office/drawing/2015/06/chart">
            <c:ext xmlns:c16="http://schemas.microsoft.com/office/drawing/2014/chart" uri="{C3380CC4-5D6E-409C-BE32-E72D297353CC}">
              <c16:uniqueId val="{00000002-1741-4857-B5F4-40848F356429}"/>
            </c:ext>
          </c:extLst>
        </c:ser>
        <c:dLbls>
          <c:showLegendKey val="0"/>
          <c:showVal val="0"/>
          <c:showCatName val="0"/>
          <c:showSerName val="0"/>
          <c:showPercent val="0"/>
          <c:showBubbleSize val="0"/>
        </c:dLbls>
        <c:marker val="1"/>
        <c:smooth val="0"/>
        <c:axId val="-1889036624"/>
        <c:axId val="-1657092704"/>
      </c:lineChart>
      <c:catAx>
        <c:axId val="-188903662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57092704"/>
        <c:crosses val="autoZero"/>
        <c:auto val="1"/>
        <c:lblAlgn val="ctr"/>
        <c:lblOffset val="100"/>
        <c:noMultiLvlLbl val="0"/>
      </c:catAx>
      <c:valAx>
        <c:axId val="-1657092704"/>
        <c:scaling>
          <c:orientation val="minMax"/>
          <c:min val="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0.0305555555555556"/>
              <c:y val="0.085144903762029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889036624"/>
        <c:crosses val="autoZero"/>
        <c:crossBetween val="between"/>
      </c:valAx>
      <c:spPr>
        <a:noFill/>
        <a:ln>
          <a:solidFill>
            <a:schemeClr val="tx1"/>
          </a:solidFill>
        </a:ln>
        <a:effectLst/>
      </c:spPr>
    </c:plotArea>
    <c:legend>
      <c:legendPos val="t"/>
      <c:layout>
        <c:manualLayout>
          <c:xMode val="edge"/>
          <c:yMode val="edge"/>
          <c:x val="0.150885826771654"/>
          <c:y val="0.0"/>
          <c:w val="0.803783902012248"/>
          <c:h val="0.106356746167599"/>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231846019248"/>
          <c:y val="0.126811594202899"/>
          <c:w val="0.827212598425197"/>
          <c:h val="0.522100284339458"/>
        </c:manualLayout>
      </c:layout>
      <c:lineChart>
        <c:grouping val="standard"/>
        <c:varyColors val="0"/>
        <c:ser>
          <c:idx val="0"/>
          <c:order val="0"/>
          <c:tx>
            <c:strRef>
              <c:f>'IPC-C20'!$A$82</c:f>
              <c:strCache>
                <c:ptCount val="1"/>
                <c:pt idx="0">
                  <c:v>C=5</c:v>
                </c:pt>
              </c:strCache>
            </c:strRef>
          </c:tx>
          <c:spPr>
            <a:ln w="31750" cap="rnd">
              <a:solidFill>
                <a:sysClr val="windowText" lastClr="000000"/>
              </a:solidFill>
              <a:round/>
            </a:ln>
            <a:effectLst/>
          </c:spPr>
          <c:marker>
            <c:symbol val="x"/>
            <c:size val="7"/>
            <c:spPr>
              <a:noFill/>
              <a:ln w="9525">
                <a:solidFill>
                  <a:schemeClr val="tx1"/>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'IPC-C20'!$B$82:$AZ$82</c:f>
              <c:numCache>
                <c:formatCode>General</c:formatCode>
                <c:ptCount val="23"/>
                <c:pt idx="0">
                  <c:v>1.012185548181211</c:v>
                </c:pt>
                <c:pt idx="1">
                  <c:v>1.031062524286045</c:v>
                </c:pt>
                <c:pt idx="2">
                  <c:v>1.037894393496479</c:v>
                </c:pt>
                <c:pt idx="3">
                  <c:v>1.050397378174435</c:v>
                </c:pt>
                <c:pt idx="4">
                  <c:v>1.060987829030872</c:v>
                </c:pt>
                <c:pt idx="5">
                  <c:v>1.078919375525378</c:v>
                </c:pt>
                <c:pt idx="6">
                  <c:v>1.088469965792996</c:v>
                </c:pt>
                <c:pt idx="7">
                  <c:v>1.098994179118733</c:v>
                </c:pt>
                <c:pt idx="8">
                  <c:v>1.106151138685519</c:v>
                </c:pt>
                <c:pt idx="9">
                  <c:v>1.123153641619717</c:v>
                </c:pt>
                <c:pt idx="10">
                  <c:v>1.118822773134262</c:v>
                </c:pt>
                <c:pt idx="11">
                  <c:v>1.115295044710037</c:v>
                </c:pt>
                <c:pt idx="12">
                  <c:v>1.118096094628692</c:v>
                </c:pt>
                <c:pt idx="13">
                  <c:v>1.113881208606908</c:v>
                </c:pt>
                <c:pt idx="14">
                  <c:v>1.125118441087721</c:v>
                </c:pt>
                <c:pt idx="15">
                  <c:v>1.124961498775692</c:v>
                </c:pt>
                <c:pt idx="16">
                  <c:v>1.123634127702403</c:v>
                </c:pt>
                <c:pt idx="17">
                  <c:v>1.116687211828306</c:v>
                </c:pt>
                <c:pt idx="18">
                  <c:v>1.113982176720983</c:v>
                </c:pt>
                <c:pt idx="19">
                  <c:v>1.121900034829758</c:v>
                </c:pt>
                <c:pt idx="20">
                  <c:v>1.111484026664874</c:v>
                </c:pt>
                <c:pt idx="21">
                  <c:v>1.105436974614041</c:v>
                </c:pt>
                <c:pt idx="22">
                  <c:v>1.091243019996734</c:v>
                </c:pt>
              </c:numCache>
            </c:numRef>
          </c:val>
          <c:smooth val="0"/>
          <c:extLst xmlns:c16r2="http://schemas.microsoft.com/office/drawing/2015/06/chart">
            <c:ext xmlns:c16="http://schemas.microsoft.com/office/drawing/2014/chart" uri="{C3380CC4-5D6E-409C-BE32-E72D297353CC}">
              <c16:uniqueId val="{00000000-51B1-4A0F-B6B8-1C8CCBCAE9C6}"/>
            </c:ext>
          </c:extLst>
        </c:ser>
        <c:ser>
          <c:idx val="2"/>
          <c:order val="1"/>
          <c:tx>
            <c:strRef>
              <c:f>'IPC-C20'!$A$84</c:f>
              <c:strCache>
                <c:ptCount val="1"/>
                <c:pt idx="0">
                  <c:v>C=15</c:v>
                </c:pt>
              </c:strCache>
            </c:strRef>
          </c:tx>
          <c:spPr>
            <a:ln w="31750" cap="rnd">
              <a:solidFill>
                <a:srgbClr val="B9975B"/>
              </a:solidFill>
              <a:round/>
            </a:ln>
            <a:effectLst/>
          </c:spPr>
          <c:marker>
            <c:symbol val="square"/>
            <c:size val="7"/>
            <c:spPr>
              <a:solidFill>
                <a:srgbClr val="B9975B"/>
              </a:solidFill>
              <a:ln w="9525">
                <a:solidFill>
                  <a:srgbClr val="B9975B"/>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'IPC-C20'!$B$84:$AZ$84</c:f>
              <c:numCache>
                <c:formatCode>General</c:formatCode>
                <c:ptCount val="23"/>
                <c:pt idx="0">
                  <c:v>1.022670514942192</c:v>
                </c:pt>
                <c:pt idx="1">
                  <c:v>1.034541835732897</c:v>
                </c:pt>
                <c:pt idx="2">
                  <c:v>1.058971888601726</c:v>
                </c:pt>
                <c:pt idx="3">
                  <c:v>1.07861192996488</c:v>
                </c:pt>
                <c:pt idx="4">
                  <c:v>1.091581924670141</c:v>
                </c:pt>
                <c:pt idx="5">
                  <c:v>1.116354384883051</c:v>
                </c:pt>
                <c:pt idx="6">
                  <c:v>1.132793494026965</c:v>
                </c:pt>
                <c:pt idx="7">
                  <c:v>1.16609370175146</c:v>
                </c:pt>
                <c:pt idx="8">
                  <c:v>1.18650721091603</c:v>
                </c:pt>
                <c:pt idx="9">
                  <c:v>1.19788833356663</c:v>
                </c:pt>
                <c:pt idx="10">
                  <c:v>1.202044808407914</c:v>
                </c:pt>
                <c:pt idx="11">
                  <c:v>1.205959458141034</c:v>
                </c:pt>
                <c:pt idx="12">
                  <c:v>1.20021420382857</c:v>
                </c:pt>
                <c:pt idx="13">
                  <c:v>1.191879042358482</c:v>
                </c:pt>
                <c:pt idx="14">
                  <c:v>1.193586553888427</c:v>
                </c:pt>
                <c:pt idx="15">
                  <c:v>1.175675807849934</c:v>
                </c:pt>
                <c:pt idx="16">
                  <c:v>1.162245850742566</c:v>
                </c:pt>
                <c:pt idx="17">
                  <c:v>1.145002920567699</c:v>
                </c:pt>
                <c:pt idx="18">
                  <c:v>1.130200639094774</c:v>
                </c:pt>
                <c:pt idx="19">
                  <c:v>1.110770118495322</c:v>
                </c:pt>
                <c:pt idx="20">
                  <c:v>1.054544988161424</c:v>
                </c:pt>
                <c:pt idx="21">
                  <c:v>1.013543577036143</c:v>
                </c:pt>
                <c:pt idx="22">
                  <c:v>0.987072038223584</c:v>
                </c:pt>
              </c:numCache>
            </c:numRef>
          </c:val>
          <c:smooth val="0"/>
          <c:extLst xmlns:c16r2="http://schemas.microsoft.com/office/drawing/2015/06/chart">
            <c:ext xmlns:c16="http://schemas.microsoft.com/office/drawing/2014/chart" uri="{C3380CC4-5D6E-409C-BE32-E72D297353CC}">
              <c16:uniqueId val="{00000001-51B1-4A0F-B6B8-1C8CCBCAE9C6}"/>
            </c:ext>
          </c:extLst>
        </c:ser>
        <c:dLbls>
          <c:showLegendKey val="0"/>
          <c:showVal val="0"/>
          <c:showCatName val="0"/>
          <c:showSerName val="0"/>
          <c:showPercent val="0"/>
          <c:showBubbleSize val="0"/>
        </c:dLbls>
        <c:marker val="1"/>
        <c:smooth val="0"/>
        <c:axId val="-1736432576"/>
        <c:axId val="-1657177472"/>
      </c:lineChart>
      <c:catAx>
        <c:axId val="-17364325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57177472"/>
        <c:crosses val="autoZero"/>
        <c:auto val="1"/>
        <c:lblAlgn val="ctr"/>
        <c:lblOffset val="100"/>
        <c:noMultiLvlLbl val="0"/>
      </c:catAx>
      <c:valAx>
        <c:axId val="-1657177472"/>
        <c:scaling>
          <c:orientation val="minMax"/>
          <c:min val="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0.0305555555555556"/>
              <c:y val="0.085144903762029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36432576"/>
        <c:crosses val="autoZero"/>
        <c:crossBetween val="between"/>
      </c:valAx>
      <c:spPr>
        <a:noFill/>
        <a:ln>
          <a:solidFill>
            <a:schemeClr val="tx1"/>
          </a:solidFill>
        </a:ln>
        <a:effectLst/>
      </c:spPr>
    </c:plotArea>
    <c:legend>
      <c:legendPos val="t"/>
      <c:layout>
        <c:manualLayout>
          <c:xMode val="edge"/>
          <c:yMode val="edge"/>
          <c:x val="0.150885826771654"/>
          <c:y val="0.0"/>
          <c:w val="0.803783902012248"/>
          <c:h val="0.106356746167599"/>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231846019248"/>
          <c:y val="0.126811594202899"/>
          <c:w val="0.827212598425197"/>
          <c:h val="0.522100284339458"/>
        </c:manualLayout>
      </c:layout>
      <c:lineChart>
        <c:grouping val="standard"/>
        <c:varyColors val="0"/>
        <c:ser>
          <c:idx val="0"/>
          <c:order val="0"/>
          <c:tx>
            <c:strRef>
              <c:f>'IPC-C20'!$A$82</c:f>
              <c:strCache>
                <c:ptCount val="1"/>
                <c:pt idx="0">
                  <c:v>C=5</c:v>
                </c:pt>
              </c:strCache>
            </c:strRef>
          </c:tx>
          <c:spPr>
            <a:ln w="31750" cap="rnd">
              <a:solidFill>
                <a:sysClr val="windowText" lastClr="000000"/>
              </a:solidFill>
              <a:round/>
            </a:ln>
            <a:effectLst/>
          </c:spPr>
          <c:marker>
            <c:symbol val="x"/>
            <c:size val="7"/>
            <c:spPr>
              <a:noFill/>
              <a:ln w="9525">
                <a:solidFill>
                  <a:schemeClr val="tx1"/>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'IPC-C20'!$B$82:$AZ$82</c:f>
              <c:numCache>
                <c:formatCode>General</c:formatCode>
                <c:ptCount val="23"/>
                <c:pt idx="0">
                  <c:v>1.012185548181211</c:v>
                </c:pt>
                <c:pt idx="1">
                  <c:v>1.031062524286045</c:v>
                </c:pt>
                <c:pt idx="2">
                  <c:v>1.037894393496479</c:v>
                </c:pt>
                <c:pt idx="3">
                  <c:v>1.050397378174435</c:v>
                </c:pt>
                <c:pt idx="4">
                  <c:v>1.060987829030872</c:v>
                </c:pt>
                <c:pt idx="5">
                  <c:v>1.078919375525378</c:v>
                </c:pt>
                <c:pt idx="6">
                  <c:v>1.088469965792996</c:v>
                </c:pt>
                <c:pt idx="7">
                  <c:v>1.098994179118733</c:v>
                </c:pt>
                <c:pt idx="8">
                  <c:v>1.106151138685519</c:v>
                </c:pt>
                <c:pt idx="9">
                  <c:v>1.123153641619717</c:v>
                </c:pt>
                <c:pt idx="10">
                  <c:v>1.118822773134262</c:v>
                </c:pt>
                <c:pt idx="11">
                  <c:v>1.115295044710037</c:v>
                </c:pt>
                <c:pt idx="12">
                  <c:v>1.118096094628692</c:v>
                </c:pt>
                <c:pt idx="13">
                  <c:v>1.113881208606908</c:v>
                </c:pt>
                <c:pt idx="14">
                  <c:v>1.125118441087721</c:v>
                </c:pt>
                <c:pt idx="15">
                  <c:v>1.124961498775692</c:v>
                </c:pt>
                <c:pt idx="16">
                  <c:v>1.123634127702403</c:v>
                </c:pt>
                <c:pt idx="17">
                  <c:v>1.116687211828306</c:v>
                </c:pt>
                <c:pt idx="18">
                  <c:v>1.113982176720983</c:v>
                </c:pt>
                <c:pt idx="19">
                  <c:v>1.121900034829758</c:v>
                </c:pt>
                <c:pt idx="20">
                  <c:v>1.111484026664874</c:v>
                </c:pt>
                <c:pt idx="21">
                  <c:v>1.105436974614041</c:v>
                </c:pt>
                <c:pt idx="22">
                  <c:v>1.091243019996734</c:v>
                </c:pt>
              </c:numCache>
            </c:numRef>
          </c:val>
          <c:smooth val="0"/>
          <c:extLst xmlns:c16r2="http://schemas.microsoft.com/office/drawing/2015/06/chart">
            <c:ext xmlns:c16="http://schemas.microsoft.com/office/drawing/2014/chart" uri="{C3380CC4-5D6E-409C-BE32-E72D297353CC}">
              <c16:uniqueId val="{00000000-E9E4-4079-A372-1A6AB79CB2CB}"/>
            </c:ext>
          </c:extLst>
        </c:ser>
        <c:ser>
          <c:idx val="1"/>
          <c:order val="1"/>
          <c:tx>
            <c:strRef>
              <c:f>'IPC-C20'!$A$83</c:f>
              <c:strCache>
                <c:ptCount val="1"/>
                <c:pt idx="0">
                  <c:v>C=10</c:v>
                </c:pt>
              </c:strCache>
            </c:strRef>
          </c:tx>
          <c:spPr>
            <a:ln w="31750" cap="rnd">
              <a:solidFill>
                <a:srgbClr val="C00000"/>
              </a:solidFill>
              <a:round/>
            </a:ln>
            <a:effectLst/>
          </c:spPr>
          <c:marker>
            <c:symbol val="diamond"/>
            <c:size val="7"/>
            <c:spPr>
              <a:solidFill>
                <a:srgbClr val="C00000"/>
              </a:solidFill>
              <a:ln w="9525">
                <a:solidFill>
                  <a:srgbClr val="C00000"/>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'IPC-C20'!$B$83:$AZ$83</c:f>
              <c:numCache>
                <c:formatCode>General</c:formatCode>
                <c:ptCount val="23"/>
                <c:pt idx="0">
                  <c:v>1.017711727223562</c:v>
                </c:pt>
                <c:pt idx="1">
                  <c:v>1.033938749591543</c:v>
                </c:pt>
                <c:pt idx="2">
                  <c:v>1.053998418476089</c:v>
                </c:pt>
                <c:pt idx="3">
                  <c:v>1.069838573693902</c:v>
                </c:pt>
                <c:pt idx="4">
                  <c:v>1.088330412486154</c:v>
                </c:pt>
                <c:pt idx="5">
                  <c:v>1.106226883705352</c:v>
                </c:pt>
                <c:pt idx="6">
                  <c:v>1.122858177727651</c:v>
                </c:pt>
                <c:pt idx="7">
                  <c:v>1.137242089777327</c:v>
                </c:pt>
                <c:pt idx="8">
                  <c:v>1.155330572261455</c:v>
                </c:pt>
                <c:pt idx="9">
                  <c:v>1.181588318660184</c:v>
                </c:pt>
                <c:pt idx="10">
                  <c:v>1.171872209136626</c:v>
                </c:pt>
                <c:pt idx="11">
                  <c:v>1.18273108516369</c:v>
                </c:pt>
                <c:pt idx="12">
                  <c:v>1.181306063255618</c:v>
                </c:pt>
                <c:pt idx="13">
                  <c:v>1.174906250964266</c:v>
                </c:pt>
                <c:pt idx="14">
                  <c:v>1.176490296864837</c:v>
                </c:pt>
                <c:pt idx="15">
                  <c:v>1.17179906134361</c:v>
                </c:pt>
                <c:pt idx="16">
                  <c:v>1.162288589303009</c:v>
                </c:pt>
                <c:pt idx="17">
                  <c:v>1.171964308222375</c:v>
                </c:pt>
                <c:pt idx="18">
                  <c:v>1.157193286899068</c:v>
                </c:pt>
                <c:pt idx="19">
                  <c:v>1.156170676832911</c:v>
                </c:pt>
                <c:pt idx="20">
                  <c:v>1.12209723186861</c:v>
                </c:pt>
                <c:pt idx="21">
                  <c:v>1.09450446765259</c:v>
                </c:pt>
                <c:pt idx="22">
                  <c:v>1.066683203734277</c:v>
                </c:pt>
              </c:numCache>
            </c:numRef>
          </c:val>
          <c:smooth val="0"/>
          <c:extLst xmlns:c16r2="http://schemas.microsoft.com/office/drawing/2015/06/chart">
            <c:ext xmlns:c16="http://schemas.microsoft.com/office/drawing/2014/chart" uri="{C3380CC4-5D6E-409C-BE32-E72D297353CC}">
              <c16:uniqueId val="{00000001-E9E4-4079-A372-1A6AB79CB2CB}"/>
            </c:ext>
          </c:extLst>
        </c:ser>
        <c:ser>
          <c:idx val="2"/>
          <c:order val="2"/>
          <c:tx>
            <c:strRef>
              <c:f>'IPC-C20'!$A$84</c:f>
              <c:strCache>
                <c:ptCount val="1"/>
                <c:pt idx="0">
                  <c:v>C=15</c:v>
                </c:pt>
              </c:strCache>
            </c:strRef>
          </c:tx>
          <c:spPr>
            <a:ln w="31750" cap="rnd">
              <a:solidFill>
                <a:srgbClr val="B9975B"/>
              </a:solidFill>
              <a:round/>
            </a:ln>
            <a:effectLst/>
          </c:spPr>
          <c:marker>
            <c:symbol val="square"/>
            <c:size val="7"/>
            <c:spPr>
              <a:solidFill>
                <a:srgbClr val="B9975B"/>
              </a:solidFill>
              <a:ln w="9525">
                <a:solidFill>
                  <a:srgbClr val="B9975B"/>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'IPC-C20'!$B$84:$AZ$84</c:f>
              <c:numCache>
                <c:formatCode>General</c:formatCode>
                <c:ptCount val="23"/>
                <c:pt idx="0">
                  <c:v>1.022670514942192</c:v>
                </c:pt>
                <c:pt idx="1">
                  <c:v>1.034541835732897</c:v>
                </c:pt>
                <c:pt idx="2">
                  <c:v>1.058971888601726</c:v>
                </c:pt>
                <c:pt idx="3">
                  <c:v>1.07861192996488</c:v>
                </c:pt>
                <c:pt idx="4">
                  <c:v>1.091581924670141</c:v>
                </c:pt>
                <c:pt idx="5">
                  <c:v>1.116354384883051</c:v>
                </c:pt>
                <c:pt idx="6">
                  <c:v>1.132793494026965</c:v>
                </c:pt>
                <c:pt idx="7">
                  <c:v>1.16609370175146</c:v>
                </c:pt>
                <c:pt idx="8">
                  <c:v>1.18650721091603</c:v>
                </c:pt>
                <c:pt idx="9">
                  <c:v>1.19788833356663</c:v>
                </c:pt>
                <c:pt idx="10">
                  <c:v>1.202044808407914</c:v>
                </c:pt>
                <c:pt idx="11">
                  <c:v>1.205959458141034</c:v>
                </c:pt>
                <c:pt idx="12">
                  <c:v>1.20021420382857</c:v>
                </c:pt>
                <c:pt idx="13">
                  <c:v>1.191879042358482</c:v>
                </c:pt>
                <c:pt idx="14">
                  <c:v>1.193586553888427</c:v>
                </c:pt>
                <c:pt idx="15">
                  <c:v>1.175675807849934</c:v>
                </c:pt>
                <c:pt idx="16">
                  <c:v>1.162245850742566</c:v>
                </c:pt>
                <c:pt idx="17">
                  <c:v>1.145002920567699</c:v>
                </c:pt>
                <c:pt idx="18">
                  <c:v>1.130200639094774</c:v>
                </c:pt>
                <c:pt idx="19">
                  <c:v>1.110770118495322</c:v>
                </c:pt>
                <c:pt idx="20">
                  <c:v>1.054544988161424</c:v>
                </c:pt>
                <c:pt idx="21">
                  <c:v>1.013543577036143</c:v>
                </c:pt>
                <c:pt idx="22">
                  <c:v>0.987072038223584</c:v>
                </c:pt>
              </c:numCache>
            </c:numRef>
          </c:val>
          <c:smooth val="0"/>
          <c:extLst xmlns:c16r2="http://schemas.microsoft.com/office/drawing/2015/06/chart">
            <c:ext xmlns:c16="http://schemas.microsoft.com/office/drawing/2014/chart" uri="{C3380CC4-5D6E-409C-BE32-E72D297353CC}">
              <c16:uniqueId val="{00000002-E9E4-4079-A372-1A6AB79CB2CB}"/>
            </c:ext>
          </c:extLst>
        </c:ser>
        <c:dLbls>
          <c:showLegendKey val="0"/>
          <c:showVal val="0"/>
          <c:showCatName val="0"/>
          <c:showSerName val="0"/>
          <c:showPercent val="0"/>
          <c:showBubbleSize val="0"/>
        </c:dLbls>
        <c:marker val="1"/>
        <c:smooth val="0"/>
        <c:axId val="-2128288880"/>
        <c:axId val="-2128319632"/>
      </c:lineChart>
      <c:catAx>
        <c:axId val="-21282888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8319632"/>
        <c:crosses val="autoZero"/>
        <c:auto val="1"/>
        <c:lblAlgn val="ctr"/>
        <c:lblOffset val="100"/>
        <c:noMultiLvlLbl val="0"/>
      </c:catAx>
      <c:valAx>
        <c:axId val="-2128319632"/>
        <c:scaling>
          <c:orientation val="minMax"/>
          <c:min val="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0.0305555555555556"/>
              <c:y val="0.085144903762029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8288880"/>
        <c:crosses val="autoZero"/>
        <c:crossBetween val="between"/>
      </c:valAx>
      <c:spPr>
        <a:noFill/>
        <a:ln>
          <a:solidFill>
            <a:schemeClr val="tx1"/>
          </a:solidFill>
        </a:ln>
        <a:effectLst/>
      </c:spPr>
    </c:plotArea>
    <c:legend>
      <c:legendPos val="t"/>
      <c:layout>
        <c:manualLayout>
          <c:xMode val="edge"/>
          <c:yMode val="edge"/>
          <c:x val="0.150885826771654"/>
          <c:y val="0.0"/>
          <c:w val="0.803783902012248"/>
          <c:h val="0.106356746167599"/>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42231846019248"/>
          <c:y val="0.126811594202899"/>
          <c:w val="0.827212598425197"/>
          <c:h val="0.522100284339458"/>
        </c:manualLayout>
      </c:layout>
      <c:lineChart>
        <c:grouping val="standard"/>
        <c:varyColors val="0"/>
        <c:ser>
          <c:idx val="2"/>
          <c:order val="0"/>
          <c:tx>
            <c:strRef>
              <c:f>'IPC-C20'!$A$84</c:f>
              <c:strCache>
                <c:ptCount val="1"/>
                <c:pt idx="0">
                  <c:v>C=15</c:v>
                </c:pt>
              </c:strCache>
            </c:strRef>
          </c:tx>
          <c:spPr>
            <a:ln w="31750" cap="rnd">
              <a:solidFill>
                <a:srgbClr val="B9975B"/>
              </a:solidFill>
              <a:round/>
            </a:ln>
            <a:effectLst/>
          </c:spPr>
          <c:marker>
            <c:symbol val="square"/>
            <c:size val="7"/>
            <c:spPr>
              <a:solidFill>
                <a:srgbClr val="B9975B"/>
              </a:solidFill>
              <a:ln w="9525">
                <a:solidFill>
                  <a:srgbClr val="B9975B"/>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'IPC-C20'!$B$84:$AZ$84</c:f>
              <c:numCache>
                <c:formatCode>General</c:formatCode>
                <c:ptCount val="23"/>
                <c:pt idx="0">
                  <c:v>1.022670514942192</c:v>
                </c:pt>
                <c:pt idx="1">
                  <c:v>1.034541835732897</c:v>
                </c:pt>
                <c:pt idx="2">
                  <c:v>1.058971888601726</c:v>
                </c:pt>
                <c:pt idx="3">
                  <c:v>1.07861192996488</c:v>
                </c:pt>
                <c:pt idx="4">
                  <c:v>1.091581924670141</c:v>
                </c:pt>
                <c:pt idx="5">
                  <c:v>1.116354384883051</c:v>
                </c:pt>
                <c:pt idx="6">
                  <c:v>1.132793494026965</c:v>
                </c:pt>
                <c:pt idx="7">
                  <c:v>1.16609370175146</c:v>
                </c:pt>
                <c:pt idx="8">
                  <c:v>1.18650721091603</c:v>
                </c:pt>
                <c:pt idx="9">
                  <c:v>1.19788833356663</c:v>
                </c:pt>
                <c:pt idx="10">
                  <c:v>1.202044808407914</c:v>
                </c:pt>
                <c:pt idx="11">
                  <c:v>1.205959458141034</c:v>
                </c:pt>
                <c:pt idx="12">
                  <c:v>1.20021420382857</c:v>
                </c:pt>
                <c:pt idx="13">
                  <c:v>1.191879042358482</c:v>
                </c:pt>
                <c:pt idx="14">
                  <c:v>1.193586553888427</c:v>
                </c:pt>
                <c:pt idx="15">
                  <c:v>1.175675807849934</c:v>
                </c:pt>
                <c:pt idx="16">
                  <c:v>1.162245850742566</c:v>
                </c:pt>
                <c:pt idx="17">
                  <c:v>1.145002920567699</c:v>
                </c:pt>
                <c:pt idx="18">
                  <c:v>1.130200639094774</c:v>
                </c:pt>
                <c:pt idx="19">
                  <c:v>1.110770118495322</c:v>
                </c:pt>
                <c:pt idx="20">
                  <c:v>1.054544988161424</c:v>
                </c:pt>
                <c:pt idx="21">
                  <c:v>1.013543577036143</c:v>
                </c:pt>
                <c:pt idx="22">
                  <c:v>0.987072038223584</c:v>
                </c:pt>
              </c:numCache>
            </c:numRef>
          </c:val>
          <c:smooth val="0"/>
          <c:extLst xmlns:c16r2="http://schemas.microsoft.com/office/drawing/2015/06/chart">
            <c:ext xmlns:c16="http://schemas.microsoft.com/office/drawing/2014/chart" uri="{C3380CC4-5D6E-409C-BE32-E72D297353CC}">
              <c16:uniqueId val="{00000000-1710-4D8A-9E6D-53F426332A9B}"/>
            </c:ext>
          </c:extLst>
        </c:ser>
        <c:ser>
          <c:idx val="3"/>
          <c:order val="1"/>
          <c:tx>
            <c:strRef>
              <c:f>'IPC-C20'!$A$85</c:f>
              <c:strCache>
                <c:ptCount val="1"/>
                <c:pt idx="0">
                  <c:v>C=20</c:v>
                </c:pt>
              </c:strCache>
            </c:strRef>
          </c:tx>
          <c:spPr>
            <a:ln w="31750" cap="rnd">
              <a:solidFill>
                <a:srgbClr val="115740"/>
              </a:solidFill>
              <a:round/>
            </a:ln>
            <a:effectLst/>
          </c:spPr>
          <c:marker>
            <c:symbol val="plus"/>
            <c:size val="7"/>
            <c:spPr>
              <a:noFill/>
              <a:ln w="9525">
                <a:solidFill>
                  <a:srgbClr val="115740"/>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'IPC-C20'!$B$85:$AZ$85</c:f>
              <c:numCache>
                <c:formatCode>General</c:formatCode>
                <c:ptCount val="23"/>
                <c:pt idx="0">
                  <c:v>1.020898432773998</c:v>
                </c:pt>
                <c:pt idx="1">
                  <c:v>1.040679381718455</c:v>
                </c:pt>
                <c:pt idx="2">
                  <c:v>1.059339660136559</c:v>
                </c:pt>
                <c:pt idx="3">
                  <c:v>1.074637627989721</c:v>
                </c:pt>
                <c:pt idx="4">
                  <c:v>1.102909238347452</c:v>
                </c:pt>
                <c:pt idx="5">
                  <c:v>1.117093784744914</c:v>
                </c:pt>
                <c:pt idx="6">
                  <c:v>1.144635745973801</c:v>
                </c:pt>
                <c:pt idx="7">
                  <c:v>1.173244546345494</c:v>
                </c:pt>
                <c:pt idx="8">
                  <c:v>1.165824027751577</c:v>
                </c:pt>
                <c:pt idx="9">
                  <c:v>1.204299303459319</c:v>
                </c:pt>
                <c:pt idx="10">
                  <c:v>1.179174883412091</c:v>
                </c:pt>
                <c:pt idx="11">
                  <c:v>1.182321440728592</c:v>
                </c:pt>
                <c:pt idx="12">
                  <c:v>1.175024435897481</c:v>
                </c:pt>
                <c:pt idx="13">
                  <c:v>1.15804764982229</c:v>
                </c:pt>
                <c:pt idx="14">
                  <c:v>1.127564312868716</c:v>
                </c:pt>
                <c:pt idx="15">
                  <c:v>1.102958912503257</c:v>
                </c:pt>
                <c:pt idx="16">
                  <c:v>1.090930065244103</c:v>
                </c:pt>
                <c:pt idx="17">
                  <c:v>1.069027401028439</c:v>
                </c:pt>
                <c:pt idx="18">
                  <c:v>1.044737962887943</c:v>
                </c:pt>
                <c:pt idx="19">
                  <c:v>1.026563315146817</c:v>
                </c:pt>
                <c:pt idx="20">
                  <c:v>0.960881335600247</c:v>
                </c:pt>
                <c:pt idx="21">
                  <c:v>0.921347051881294</c:v>
                </c:pt>
                <c:pt idx="22">
                  <c:v>0.895485499933279</c:v>
                </c:pt>
              </c:numCache>
            </c:numRef>
          </c:val>
          <c:smooth val="0"/>
          <c:extLst xmlns:c16r2="http://schemas.microsoft.com/office/drawing/2015/06/chart">
            <c:ext xmlns:c16="http://schemas.microsoft.com/office/drawing/2014/chart" uri="{C3380CC4-5D6E-409C-BE32-E72D297353CC}">
              <c16:uniqueId val="{00000001-1710-4D8A-9E6D-53F426332A9B}"/>
            </c:ext>
          </c:extLst>
        </c:ser>
        <c:ser>
          <c:idx val="4"/>
          <c:order val="2"/>
          <c:tx>
            <c:strRef>
              <c:f>'IPC-C20'!$A$86</c:f>
              <c:strCache>
                <c:ptCount val="1"/>
                <c:pt idx="0">
                  <c:v>C=27</c:v>
                </c:pt>
              </c:strCache>
            </c:strRef>
          </c:tx>
          <c:spPr>
            <a:ln w="31750" cap="rnd">
              <a:solidFill>
                <a:srgbClr val="2F5597"/>
              </a:solidFill>
              <a:round/>
            </a:ln>
            <a:effectLst/>
          </c:spPr>
          <c:marker>
            <c:symbol val="triangle"/>
            <c:size val="7"/>
            <c:spPr>
              <a:solidFill>
                <a:srgbClr val="2F5597"/>
              </a:solidFill>
              <a:ln w="9525">
                <a:solidFill>
                  <a:srgbClr val="2F5597"/>
                </a:solidFill>
              </a:ln>
              <a:effectLst/>
            </c:spPr>
          </c:marker>
          <c:cat>
            <c:multiLvlStrRef>
              <c:f>'IPC-C20'!$B$80:$AZ$81</c:f>
              <c:multiLvlStrCache>
                <c:ptCount val="23"/>
                <c:lvl>
                  <c:pt idx="0">
                    <c:v>IP(C,1,0.1)</c:v>
                  </c:pt>
                  <c:pt idx="1">
                    <c:v>IP(C,1,0.2)</c:v>
                  </c:pt>
                  <c:pt idx="2">
                    <c:v>IP(C,1,0.3)</c:v>
                  </c:pt>
                  <c:pt idx="3">
                    <c:v>IP(C,1,0.4)</c:v>
                  </c:pt>
                  <c:pt idx="4">
                    <c:v>IP(C,1,0.5)</c:v>
                  </c:pt>
                  <c:pt idx="5">
                    <c:v>IP(C,1,0.6)</c:v>
                  </c:pt>
                  <c:pt idx="6">
                    <c:v>IP(C,1,0.7)</c:v>
                  </c:pt>
                  <c:pt idx="7">
                    <c:v>IP(C,1,0.8)</c:v>
                  </c:pt>
                  <c:pt idx="8">
                    <c:v>IP(C,1,0.9)</c:v>
                  </c:pt>
                  <c:pt idx="9">
                    <c:v>IP(C,1,1)</c:v>
                  </c:pt>
                  <c:pt idx="10">
                    <c:v>IP(C,2,0.1)</c:v>
                  </c:pt>
                  <c:pt idx="11">
                    <c:v>IP(C,2,0.2)</c:v>
                  </c:pt>
                  <c:pt idx="12">
                    <c:v>IP(C,2,0.3)</c:v>
                  </c:pt>
                  <c:pt idx="13">
                    <c:v>IP(C,2,0.4)</c:v>
                  </c:pt>
                  <c:pt idx="14">
                    <c:v>IP(C,2,0.5)</c:v>
                  </c:pt>
                  <c:pt idx="15">
                    <c:v>IP(C,2,0.6)</c:v>
                  </c:pt>
                  <c:pt idx="16">
                    <c:v>IP(C,2,0.7)</c:v>
                  </c:pt>
                  <c:pt idx="17">
                    <c:v>IP(C,2,0.8)</c:v>
                  </c:pt>
                  <c:pt idx="18">
                    <c:v>IP(C,2,0.9)</c:v>
                  </c:pt>
                  <c:pt idx="19">
                    <c:v>IP(C,2,1)</c:v>
                  </c:pt>
                  <c:pt idx="20">
                    <c:v>IP(C,3,1)</c:v>
                  </c:pt>
                  <c:pt idx="21">
                    <c:v>IP(C,4,1)</c:v>
                  </c:pt>
                  <c:pt idx="22">
                    <c:v>IP(C,5,1)</c:v>
                  </c:pt>
                </c:lvl>
                <c:lvl/>
              </c:multiLvlStrCache>
            </c:multiLvlStrRef>
          </c:cat>
          <c:val>
            <c:numRef>
              <c:f>'IPC-C20'!$B$86:$AZ$86</c:f>
              <c:numCache>
                <c:formatCode>General</c:formatCode>
                <c:ptCount val="23"/>
                <c:pt idx="0">
                  <c:v>1.023759425035179</c:v>
                </c:pt>
                <c:pt idx="1">
                  <c:v>1.035295768187596</c:v>
                </c:pt>
                <c:pt idx="2">
                  <c:v>1.052486154202929</c:v>
                </c:pt>
                <c:pt idx="3">
                  <c:v>1.073707482563834</c:v>
                </c:pt>
                <c:pt idx="4">
                  <c:v>1.096774737926049</c:v>
                </c:pt>
                <c:pt idx="5">
                  <c:v>1.110319622516468</c:v>
                </c:pt>
                <c:pt idx="6">
                  <c:v>1.138809882030075</c:v>
                </c:pt>
                <c:pt idx="7">
                  <c:v>1.161665764354444</c:v>
                </c:pt>
                <c:pt idx="8">
                  <c:v>1.149251044546812</c:v>
                </c:pt>
                <c:pt idx="9">
                  <c:v>1.161083009570625</c:v>
                </c:pt>
                <c:pt idx="10">
                  <c:v>1.15037635614694</c:v>
                </c:pt>
                <c:pt idx="11">
                  <c:v>1.152775568597844</c:v>
                </c:pt>
                <c:pt idx="12">
                  <c:v>1.122143589713108</c:v>
                </c:pt>
                <c:pt idx="13">
                  <c:v>1.12838983053131</c:v>
                </c:pt>
                <c:pt idx="14">
                  <c:v>1.090352208196103</c:v>
                </c:pt>
                <c:pt idx="15">
                  <c:v>1.082927751171814</c:v>
                </c:pt>
                <c:pt idx="16">
                  <c:v>1.073187670252095</c:v>
                </c:pt>
                <c:pt idx="17">
                  <c:v>1.051031247378127</c:v>
                </c:pt>
                <c:pt idx="18">
                  <c:v>1.031678426649911</c:v>
                </c:pt>
                <c:pt idx="19">
                  <c:v>1.014309339327244</c:v>
                </c:pt>
                <c:pt idx="20">
                  <c:v>0.908024901918941</c:v>
                </c:pt>
                <c:pt idx="21">
                  <c:v>0.854004230373267</c:v>
                </c:pt>
                <c:pt idx="22">
                  <c:v>0.825600065479781</c:v>
                </c:pt>
              </c:numCache>
            </c:numRef>
          </c:val>
          <c:smooth val="0"/>
          <c:extLst xmlns:c16r2="http://schemas.microsoft.com/office/drawing/2015/06/chart">
            <c:ext xmlns:c16="http://schemas.microsoft.com/office/drawing/2014/chart" uri="{C3380CC4-5D6E-409C-BE32-E72D297353CC}">
              <c16:uniqueId val="{00000002-1710-4D8A-9E6D-53F426332A9B}"/>
            </c:ext>
          </c:extLst>
        </c:ser>
        <c:dLbls>
          <c:showLegendKey val="0"/>
          <c:showVal val="0"/>
          <c:showCatName val="0"/>
          <c:showSerName val="0"/>
          <c:showPercent val="0"/>
          <c:showBubbleSize val="0"/>
        </c:dLbls>
        <c:marker val="1"/>
        <c:smooth val="0"/>
        <c:axId val="-1736182800"/>
        <c:axId val="-1736180752"/>
      </c:lineChart>
      <c:catAx>
        <c:axId val="-17361828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36180752"/>
        <c:crosses val="autoZero"/>
        <c:auto val="1"/>
        <c:lblAlgn val="ctr"/>
        <c:lblOffset val="100"/>
        <c:noMultiLvlLbl val="0"/>
      </c:catAx>
      <c:valAx>
        <c:axId val="-1736180752"/>
        <c:scaling>
          <c:orientation val="minMax"/>
          <c:min val="0.7"/>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0.0305555555555556"/>
              <c:y val="0.085144903762029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36182800"/>
        <c:crosses val="autoZero"/>
        <c:crossBetween val="between"/>
      </c:valAx>
      <c:spPr>
        <a:noFill/>
        <a:ln>
          <a:solidFill>
            <a:schemeClr val="tx1"/>
          </a:solidFill>
        </a:ln>
        <a:effectLst/>
      </c:spPr>
    </c:plotArea>
    <c:legend>
      <c:legendPos val="t"/>
      <c:layout>
        <c:manualLayout>
          <c:xMode val="edge"/>
          <c:yMode val="edge"/>
          <c:x val="0.150885826771654"/>
          <c:y val="0.0"/>
          <c:w val="0.803783902012248"/>
          <c:h val="0.106356746167599"/>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1"/>
          <c:tx>
            <c:strRef>
              <c:f>'ReplyBWUpdate2-Norm-UpdateName'!$A$76</c:f>
              <c:strCache>
                <c:ptCount val="1"/>
                <c:pt idx="0">
                  <c:v>L2 Reply</c:v>
                </c:pt>
              </c:strCache>
            </c:strRef>
          </c:tx>
          <c:spPr>
            <a:pattFill prst="dkUpDiag">
              <a:fgClr>
                <a:srgbClr val="115740"/>
              </a:fgClr>
              <a:bgClr>
                <a:sysClr val="window" lastClr="FFFFFF"/>
              </a:bgClr>
            </a:pattFill>
            <a:ln>
              <a:solidFill>
                <a:schemeClr val="tx1"/>
              </a:solidFill>
            </a:ln>
            <a:effectLst/>
          </c:spPr>
          <c:invertIfNegative val="0"/>
          <c:cat>
            <c:multiLvlStrRef>
              <c:f>'ReplyBWUpdate2-Norm-UpdateName'!$B$74:$DM$75</c:f>
              <c:multiLvlStrCache>
                <c:ptCount val="80"/>
                <c:lvl>
                  <c:pt idx="1">
                    <c:v>Baseline</c:v>
                  </c:pt>
                  <c:pt idx="2">
                    <c:v>IP(15,2,0.2)</c:v>
                  </c:pt>
                  <c:pt idx="3">
                    <c:v>IP(27,1,1)</c:v>
                  </c:pt>
                  <c:pt idx="4">
                    <c:v>RP(5,2,0.5)</c:v>
                  </c:pt>
                  <c:pt idx="7">
                    <c:v>Baseline</c:v>
                  </c:pt>
                  <c:pt idx="8">
                    <c:v>IP(15,2,0.2)</c:v>
                  </c:pt>
                  <c:pt idx="9">
                    <c:v>IP(27,1,1)</c:v>
                  </c:pt>
                  <c:pt idx="10">
                    <c:v>RP(5,2,0.5)</c:v>
                  </c:pt>
                  <c:pt idx="13">
                    <c:v>Baseline</c:v>
                  </c:pt>
                  <c:pt idx="14">
                    <c:v>IP(15,2,0.2)</c:v>
                  </c:pt>
                  <c:pt idx="15">
                    <c:v>IP(27,1,1)</c:v>
                  </c:pt>
                  <c:pt idx="16">
                    <c:v>RP(5,2,0.5)</c:v>
                  </c:pt>
                  <c:pt idx="19">
                    <c:v>Baseline</c:v>
                  </c:pt>
                  <c:pt idx="20">
                    <c:v>IP(15,2,0.2)</c:v>
                  </c:pt>
                  <c:pt idx="21">
                    <c:v>IP(27,1,1)</c:v>
                  </c:pt>
                  <c:pt idx="22">
                    <c:v>RP(5,2,0.5)</c:v>
                  </c:pt>
                  <c:pt idx="25">
                    <c:v>Baseline</c:v>
                  </c:pt>
                  <c:pt idx="26">
                    <c:v>IP(15,2,0.2)</c:v>
                  </c:pt>
                  <c:pt idx="27">
                    <c:v>IP(27,1,1)</c:v>
                  </c:pt>
                  <c:pt idx="28">
                    <c:v>RP(5,2,0.5)</c:v>
                  </c:pt>
                  <c:pt idx="31">
                    <c:v>Baseline</c:v>
                  </c:pt>
                  <c:pt idx="32">
                    <c:v>IP(15,2,0.2)</c:v>
                  </c:pt>
                  <c:pt idx="33">
                    <c:v>IP(27,1,1)</c:v>
                  </c:pt>
                  <c:pt idx="34">
                    <c:v>RP(5,2,0.5)</c:v>
                  </c:pt>
                  <c:pt idx="37">
                    <c:v>Baseline</c:v>
                  </c:pt>
                  <c:pt idx="38">
                    <c:v>IP(15,2,0.2)</c:v>
                  </c:pt>
                  <c:pt idx="39">
                    <c:v>IP(27,1,1)</c:v>
                  </c:pt>
                  <c:pt idx="40">
                    <c:v>RP(5,2,0.5)</c:v>
                  </c:pt>
                  <c:pt idx="43">
                    <c:v>Baseline</c:v>
                  </c:pt>
                  <c:pt idx="44">
                    <c:v>IP(15,2,0.2)</c:v>
                  </c:pt>
                  <c:pt idx="45">
                    <c:v>IP(27,1,1)</c:v>
                  </c:pt>
                  <c:pt idx="46">
                    <c:v>RP(5,2,0.5)</c:v>
                  </c:pt>
                  <c:pt idx="49">
                    <c:v>Baseline</c:v>
                  </c:pt>
                  <c:pt idx="50">
                    <c:v>IP(15,2,0.2)</c:v>
                  </c:pt>
                  <c:pt idx="51">
                    <c:v>IP(27,1,1)</c:v>
                  </c:pt>
                  <c:pt idx="52">
                    <c:v>RP(5,2,0.5)</c:v>
                  </c:pt>
                  <c:pt idx="55">
                    <c:v>Baseline</c:v>
                  </c:pt>
                  <c:pt idx="56">
                    <c:v>IP(15,2,0.2)</c:v>
                  </c:pt>
                  <c:pt idx="57">
                    <c:v>IP(27,1,1)</c:v>
                  </c:pt>
                  <c:pt idx="58">
                    <c:v>RP(5,2,0.5)</c:v>
                  </c:pt>
                  <c:pt idx="61">
                    <c:v>Baseline</c:v>
                  </c:pt>
                  <c:pt idx="62">
                    <c:v>IP(15,2,0.2)</c:v>
                  </c:pt>
                  <c:pt idx="63">
                    <c:v>IP(27,1,1)</c:v>
                  </c:pt>
                  <c:pt idx="64">
                    <c:v>RP(5,2,0.5)</c:v>
                  </c:pt>
                  <c:pt idx="67">
                    <c:v>Baseline</c:v>
                  </c:pt>
                  <c:pt idx="68">
                    <c:v>IP(15,2,0.2)</c:v>
                  </c:pt>
                  <c:pt idx="69">
                    <c:v>IP(27,1,1)</c:v>
                  </c:pt>
                  <c:pt idx="70">
                    <c:v>RP(5,2,0.5)</c:v>
                  </c:pt>
                  <c:pt idx="73">
                    <c:v>Fill</c:v>
                  </c:pt>
                  <c:pt idx="74">
                    <c:v>Fill</c:v>
                  </c:pt>
                  <c:pt idx="75">
                    <c:v>Fill</c:v>
                  </c:pt>
                  <c:pt idx="76">
                    <c:v>Fill</c:v>
                  </c:pt>
                  <c:pt idx="77">
                    <c:v>Fill</c:v>
                  </c:pt>
                  <c:pt idx="78">
                    <c:v>Fill</c:v>
                  </c:pt>
                  <c:pt idx="79">
                    <c:v>Fill</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pt idx="72">
                    <c:v>FILL</c:v>
                  </c:pt>
                </c:lvl>
              </c:multiLvlStrCache>
            </c:multiLvlStrRef>
          </c:cat>
          <c:val>
            <c:numRef>
              <c:f>'ReplyBWUpdate2-Norm-UpdateName'!$B$76:$DE$76</c:f>
              <c:numCache>
                <c:formatCode>General</c:formatCode>
                <c:ptCount val="72"/>
                <c:pt idx="1">
                  <c:v>1.0</c:v>
                </c:pt>
                <c:pt idx="2">
                  <c:v>0.820043045466774</c:v>
                </c:pt>
                <c:pt idx="3">
                  <c:v>0.648641377454937</c:v>
                </c:pt>
                <c:pt idx="4">
                  <c:v>0.917998385794996</c:v>
                </c:pt>
                <c:pt idx="7">
                  <c:v>1.0</c:v>
                </c:pt>
                <c:pt idx="8">
                  <c:v>0.496660234525753</c:v>
                </c:pt>
                <c:pt idx="9">
                  <c:v>0.380881698085201</c:v>
                </c:pt>
                <c:pt idx="10">
                  <c:v>0.67730443817723</c:v>
                </c:pt>
                <c:pt idx="13">
                  <c:v>1.0</c:v>
                </c:pt>
                <c:pt idx="14">
                  <c:v>0.825155900694199</c:v>
                </c:pt>
                <c:pt idx="15">
                  <c:v>0.624285210024709</c:v>
                </c:pt>
                <c:pt idx="16">
                  <c:v>0.87619719967055</c:v>
                </c:pt>
                <c:pt idx="19">
                  <c:v>1.0</c:v>
                </c:pt>
                <c:pt idx="20">
                  <c:v>0.79643815159979</c:v>
                </c:pt>
                <c:pt idx="21">
                  <c:v>0.537623406432344</c:v>
                </c:pt>
                <c:pt idx="22">
                  <c:v>0.919332983048035</c:v>
                </c:pt>
                <c:pt idx="25">
                  <c:v>1.0</c:v>
                </c:pt>
                <c:pt idx="26">
                  <c:v>0.0445026178010471</c:v>
                </c:pt>
                <c:pt idx="27">
                  <c:v>0.0886312640239342</c:v>
                </c:pt>
                <c:pt idx="28">
                  <c:v>0.117053103964099</c:v>
                </c:pt>
                <c:pt idx="31">
                  <c:v>1.0</c:v>
                </c:pt>
                <c:pt idx="32">
                  <c:v>0.860341372399972</c:v>
                </c:pt>
                <c:pt idx="33">
                  <c:v>0.771715845484072</c:v>
                </c:pt>
                <c:pt idx="34">
                  <c:v>0.944958883283809</c:v>
                </c:pt>
                <c:pt idx="37">
                  <c:v>1.0</c:v>
                </c:pt>
                <c:pt idx="38">
                  <c:v>0.892604131526204</c:v>
                </c:pt>
                <c:pt idx="39">
                  <c:v>0.694521064433552</c:v>
                </c:pt>
                <c:pt idx="40">
                  <c:v>0.976901553787232</c:v>
                </c:pt>
                <c:pt idx="43">
                  <c:v>1.0</c:v>
                </c:pt>
                <c:pt idx="44">
                  <c:v>0.917265925764509</c:v>
                </c:pt>
                <c:pt idx="45">
                  <c:v>0.82654173022445</c:v>
                </c:pt>
                <c:pt idx="46">
                  <c:v>0.973245199874095</c:v>
                </c:pt>
                <c:pt idx="49">
                  <c:v>1.0</c:v>
                </c:pt>
                <c:pt idx="50">
                  <c:v>0.613783136882988</c:v>
                </c:pt>
                <c:pt idx="51">
                  <c:v>0.55570609221876</c:v>
                </c:pt>
                <c:pt idx="52">
                  <c:v>0.670640834575261</c:v>
                </c:pt>
                <c:pt idx="55">
                  <c:v>1.0</c:v>
                </c:pt>
                <c:pt idx="56">
                  <c:v>0.653127071823204</c:v>
                </c:pt>
                <c:pt idx="57">
                  <c:v>0.561458563535911</c:v>
                </c:pt>
                <c:pt idx="58">
                  <c:v>0.811933701657458</c:v>
                </c:pt>
                <c:pt idx="61">
                  <c:v>1.0</c:v>
                </c:pt>
                <c:pt idx="62">
                  <c:v>0.736430654569021</c:v>
                </c:pt>
                <c:pt idx="63">
                  <c:v>0.635045366169799</c:v>
                </c:pt>
                <c:pt idx="64">
                  <c:v>0.804641931302657</c:v>
                </c:pt>
                <c:pt idx="67">
                  <c:v>1.0</c:v>
                </c:pt>
                <c:pt idx="68">
                  <c:v>0.696032022095769</c:v>
                </c:pt>
                <c:pt idx="69">
                  <c:v>0.575004692553425</c:v>
                </c:pt>
                <c:pt idx="70">
                  <c:v>0.790018928648675</c:v>
                </c:pt>
              </c:numCache>
            </c:numRef>
          </c:val>
          <c:extLst xmlns:c16r2="http://schemas.microsoft.com/office/drawing/2015/06/chart">
            <c:ext xmlns:c16="http://schemas.microsoft.com/office/drawing/2014/chart" uri="{C3380CC4-5D6E-409C-BE32-E72D297353CC}">
              <c16:uniqueId val="{00000000-F2FF-45CE-99F9-0BA051E685C5}"/>
            </c:ext>
          </c:extLst>
        </c:ser>
        <c:ser>
          <c:idx val="1"/>
          <c:order val="2"/>
          <c:tx>
            <c:strRef>
              <c:f>'ReplyBWUpdate2-Norm-UpdateName'!$A$77</c:f>
              <c:strCache>
                <c:ptCount val="1"/>
                <c:pt idx="0">
                  <c:v>Remote-core Reply</c:v>
                </c:pt>
              </c:strCache>
            </c:strRef>
          </c:tx>
          <c:spPr>
            <a:solidFill>
              <a:srgbClr val="115740"/>
            </a:solidFill>
            <a:ln>
              <a:solidFill>
                <a:schemeClr val="tx1"/>
              </a:solidFill>
            </a:ln>
            <a:effectLst/>
          </c:spPr>
          <c:invertIfNegative val="0"/>
          <c:cat>
            <c:multiLvlStrRef>
              <c:f>'ReplyBWUpdate2-Norm-UpdateName'!$B$74:$DM$75</c:f>
              <c:multiLvlStrCache>
                <c:ptCount val="80"/>
                <c:lvl>
                  <c:pt idx="1">
                    <c:v>Baseline</c:v>
                  </c:pt>
                  <c:pt idx="2">
                    <c:v>IP(15,2,0.2)</c:v>
                  </c:pt>
                  <c:pt idx="3">
                    <c:v>IP(27,1,1)</c:v>
                  </c:pt>
                  <c:pt idx="4">
                    <c:v>RP(5,2,0.5)</c:v>
                  </c:pt>
                  <c:pt idx="7">
                    <c:v>Baseline</c:v>
                  </c:pt>
                  <c:pt idx="8">
                    <c:v>IP(15,2,0.2)</c:v>
                  </c:pt>
                  <c:pt idx="9">
                    <c:v>IP(27,1,1)</c:v>
                  </c:pt>
                  <c:pt idx="10">
                    <c:v>RP(5,2,0.5)</c:v>
                  </c:pt>
                  <c:pt idx="13">
                    <c:v>Baseline</c:v>
                  </c:pt>
                  <c:pt idx="14">
                    <c:v>IP(15,2,0.2)</c:v>
                  </c:pt>
                  <c:pt idx="15">
                    <c:v>IP(27,1,1)</c:v>
                  </c:pt>
                  <c:pt idx="16">
                    <c:v>RP(5,2,0.5)</c:v>
                  </c:pt>
                  <c:pt idx="19">
                    <c:v>Baseline</c:v>
                  </c:pt>
                  <c:pt idx="20">
                    <c:v>IP(15,2,0.2)</c:v>
                  </c:pt>
                  <c:pt idx="21">
                    <c:v>IP(27,1,1)</c:v>
                  </c:pt>
                  <c:pt idx="22">
                    <c:v>RP(5,2,0.5)</c:v>
                  </c:pt>
                  <c:pt idx="25">
                    <c:v>Baseline</c:v>
                  </c:pt>
                  <c:pt idx="26">
                    <c:v>IP(15,2,0.2)</c:v>
                  </c:pt>
                  <c:pt idx="27">
                    <c:v>IP(27,1,1)</c:v>
                  </c:pt>
                  <c:pt idx="28">
                    <c:v>RP(5,2,0.5)</c:v>
                  </c:pt>
                  <c:pt idx="31">
                    <c:v>Baseline</c:v>
                  </c:pt>
                  <c:pt idx="32">
                    <c:v>IP(15,2,0.2)</c:v>
                  </c:pt>
                  <c:pt idx="33">
                    <c:v>IP(27,1,1)</c:v>
                  </c:pt>
                  <c:pt idx="34">
                    <c:v>RP(5,2,0.5)</c:v>
                  </c:pt>
                  <c:pt idx="37">
                    <c:v>Baseline</c:v>
                  </c:pt>
                  <c:pt idx="38">
                    <c:v>IP(15,2,0.2)</c:v>
                  </c:pt>
                  <c:pt idx="39">
                    <c:v>IP(27,1,1)</c:v>
                  </c:pt>
                  <c:pt idx="40">
                    <c:v>RP(5,2,0.5)</c:v>
                  </c:pt>
                  <c:pt idx="43">
                    <c:v>Baseline</c:v>
                  </c:pt>
                  <c:pt idx="44">
                    <c:v>IP(15,2,0.2)</c:v>
                  </c:pt>
                  <c:pt idx="45">
                    <c:v>IP(27,1,1)</c:v>
                  </c:pt>
                  <c:pt idx="46">
                    <c:v>RP(5,2,0.5)</c:v>
                  </c:pt>
                  <c:pt idx="49">
                    <c:v>Baseline</c:v>
                  </c:pt>
                  <c:pt idx="50">
                    <c:v>IP(15,2,0.2)</c:v>
                  </c:pt>
                  <c:pt idx="51">
                    <c:v>IP(27,1,1)</c:v>
                  </c:pt>
                  <c:pt idx="52">
                    <c:v>RP(5,2,0.5)</c:v>
                  </c:pt>
                  <c:pt idx="55">
                    <c:v>Baseline</c:v>
                  </c:pt>
                  <c:pt idx="56">
                    <c:v>IP(15,2,0.2)</c:v>
                  </c:pt>
                  <c:pt idx="57">
                    <c:v>IP(27,1,1)</c:v>
                  </c:pt>
                  <c:pt idx="58">
                    <c:v>RP(5,2,0.5)</c:v>
                  </c:pt>
                  <c:pt idx="61">
                    <c:v>Baseline</c:v>
                  </c:pt>
                  <c:pt idx="62">
                    <c:v>IP(15,2,0.2)</c:v>
                  </c:pt>
                  <c:pt idx="63">
                    <c:v>IP(27,1,1)</c:v>
                  </c:pt>
                  <c:pt idx="64">
                    <c:v>RP(5,2,0.5)</c:v>
                  </c:pt>
                  <c:pt idx="67">
                    <c:v>Baseline</c:v>
                  </c:pt>
                  <c:pt idx="68">
                    <c:v>IP(15,2,0.2)</c:v>
                  </c:pt>
                  <c:pt idx="69">
                    <c:v>IP(27,1,1)</c:v>
                  </c:pt>
                  <c:pt idx="70">
                    <c:v>RP(5,2,0.5)</c:v>
                  </c:pt>
                  <c:pt idx="73">
                    <c:v>Fill</c:v>
                  </c:pt>
                  <c:pt idx="74">
                    <c:v>Fill</c:v>
                  </c:pt>
                  <c:pt idx="75">
                    <c:v>Fill</c:v>
                  </c:pt>
                  <c:pt idx="76">
                    <c:v>Fill</c:v>
                  </c:pt>
                  <c:pt idx="77">
                    <c:v>Fill</c:v>
                  </c:pt>
                  <c:pt idx="78">
                    <c:v>Fill</c:v>
                  </c:pt>
                  <c:pt idx="79">
                    <c:v>Fill</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pt idx="72">
                    <c:v>FILL</c:v>
                  </c:pt>
                </c:lvl>
              </c:multiLvlStrCache>
            </c:multiLvlStrRef>
          </c:cat>
          <c:val>
            <c:numRef>
              <c:f>'ReplyBWUpdate2-Norm-UpdateName'!$B$77:$DE$77</c:f>
              <c:numCache>
                <c:formatCode>General</c:formatCode>
                <c:ptCount val="72"/>
                <c:pt idx="1">
                  <c:v>0.0</c:v>
                </c:pt>
                <c:pt idx="2">
                  <c:v>0.557896152811407</c:v>
                </c:pt>
                <c:pt idx="3">
                  <c:v>0.597793919827818</c:v>
                </c:pt>
                <c:pt idx="4">
                  <c:v>0.298950766747377</c:v>
                </c:pt>
                <c:pt idx="7">
                  <c:v>0.0</c:v>
                </c:pt>
                <c:pt idx="8">
                  <c:v>0.661421997921924</c:v>
                </c:pt>
                <c:pt idx="9">
                  <c:v>0.592400178120825</c:v>
                </c:pt>
                <c:pt idx="10">
                  <c:v>0.425560338429568</c:v>
                </c:pt>
                <c:pt idx="13">
                  <c:v>0.0</c:v>
                </c:pt>
                <c:pt idx="14">
                  <c:v>0.569502294387575</c:v>
                </c:pt>
                <c:pt idx="15">
                  <c:v>0.470620072949759</c:v>
                </c:pt>
                <c:pt idx="16">
                  <c:v>0.386657253794564</c:v>
                </c:pt>
                <c:pt idx="19">
                  <c:v>0.0</c:v>
                </c:pt>
                <c:pt idx="20">
                  <c:v>0.437487901330163</c:v>
                </c:pt>
                <c:pt idx="21">
                  <c:v>0.451895688725422</c:v>
                </c:pt>
                <c:pt idx="22">
                  <c:v>0.16686485440115</c:v>
                </c:pt>
                <c:pt idx="25">
                  <c:v>0.0</c:v>
                </c:pt>
                <c:pt idx="26">
                  <c:v>1.038893044128646</c:v>
                </c:pt>
                <c:pt idx="27">
                  <c:v>0.853403141361256</c:v>
                </c:pt>
                <c:pt idx="28">
                  <c:v>0.927823485415108</c:v>
                </c:pt>
                <c:pt idx="31">
                  <c:v>0.0</c:v>
                </c:pt>
                <c:pt idx="32">
                  <c:v>0.245456430101583</c:v>
                </c:pt>
                <c:pt idx="33">
                  <c:v>0.330764978232327</c:v>
                </c:pt>
                <c:pt idx="34">
                  <c:v>0.0838573699122383</c:v>
                </c:pt>
                <c:pt idx="37">
                  <c:v>0.0</c:v>
                </c:pt>
                <c:pt idx="38">
                  <c:v>0.441985990117675</c:v>
                </c:pt>
                <c:pt idx="39">
                  <c:v>0.390093862242772</c:v>
                </c:pt>
                <c:pt idx="40">
                  <c:v>0.104200980294882</c:v>
                </c:pt>
                <c:pt idx="43">
                  <c:v>0.0</c:v>
                </c:pt>
                <c:pt idx="44">
                  <c:v>0.312583230430256</c:v>
                </c:pt>
                <c:pt idx="45">
                  <c:v>0.32260720079417</c:v>
                </c:pt>
                <c:pt idx="46">
                  <c:v>0.0911600203384906</c:v>
                </c:pt>
                <c:pt idx="49">
                  <c:v>0.0</c:v>
                </c:pt>
                <c:pt idx="50">
                  <c:v>0.788511041864246</c:v>
                </c:pt>
                <c:pt idx="51">
                  <c:v>0.704466422797272</c:v>
                </c:pt>
                <c:pt idx="52">
                  <c:v>0.527525628866911</c:v>
                </c:pt>
                <c:pt idx="55">
                  <c:v>0.0</c:v>
                </c:pt>
                <c:pt idx="56">
                  <c:v>0.472</c:v>
                </c:pt>
                <c:pt idx="57">
                  <c:v>0.570563535911602</c:v>
                </c:pt>
                <c:pt idx="58">
                  <c:v>0.307447513812155</c:v>
                </c:pt>
                <c:pt idx="61">
                  <c:v>0.0</c:v>
                </c:pt>
                <c:pt idx="62">
                  <c:v>0.526045042125729</c:v>
                </c:pt>
                <c:pt idx="63">
                  <c:v>0.554803953337654</c:v>
                </c:pt>
                <c:pt idx="64">
                  <c:v>0.294272521062865</c:v>
                </c:pt>
                <c:pt idx="67">
                  <c:v>0.0</c:v>
                </c:pt>
                <c:pt idx="68">
                  <c:v>0.550162102292655</c:v>
                </c:pt>
                <c:pt idx="69">
                  <c:v>0.530855723118262</c:v>
                </c:pt>
                <c:pt idx="70">
                  <c:v>0.328574612097755</c:v>
                </c:pt>
              </c:numCache>
            </c:numRef>
          </c:val>
          <c:extLst xmlns:c16r2="http://schemas.microsoft.com/office/drawing/2015/06/chart">
            <c:ext xmlns:c16="http://schemas.microsoft.com/office/drawing/2014/chart" uri="{C3380CC4-5D6E-409C-BE32-E72D297353CC}">
              <c16:uniqueId val="{00000001-F2FF-45CE-99F9-0BA051E685C5}"/>
            </c:ext>
          </c:extLst>
        </c:ser>
        <c:dLbls>
          <c:showLegendKey val="0"/>
          <c:showVal val="0"/>
          <c:showCatName val="0"/>
          <c:showSerName val="0"/>
          <c:showPercent val="0"/>
          <c:showBubbleSize val="0"/>
        </c:dLbls>
        <c:gapWidth val="25"/>
        <c:overlap val="100"/>
        <c:axId val="-1736368096"/>
        <c:axId val="-1736371488"/>
      </c:barChart>
      <c:lineChart>
        <c:grouping val="standard"/>
        <c:varyColors val="0"/>
        <c:ser>
          <c:idx val="2"/>
          <c:order val="0"/>
          <c:tx>
            <c:strRef>
              <c:f>IPCUpdate2!$A$22</c:f>
              <c:strCache>
                <c:ptCount val="1"/>
                <c:pt idx="0">
                  <c:v>IPC</c:v>
                </c:pt>
              </c:strCache>
            </c:strRef>
          </c:tx>
          <c:spPr>
            <a:ln w="28575" cap="rnd">
              <a:solidFill>
                <a:schemeClr val="tx1"/>
              </a:solidFill>
              <a:round/>
            </a:ln>
            <a:effectLst/>
          </c:spPr>
          <c:marker>
            <c:symbol val="x"/>
            <c:size val="7"/>
            <c:spPr>
              <a:noFill/>
              <a:ln w="12700">
                <a:solidFill>
                  <a:sysClr val="windowText" lastClr="000000"/>
                </a:solidFill>
              </a:ln>
              <a:effectLst/>
            </c:spPr>
          </c:marker>
          <c:cat>
            <c:multiLvlStrRef>
              <c:f>IPCUpdate2!$B$20:$DM$21</c:f>
              <c:multiLvlStrCache>
                <c:ptCount val="72"/>
                <c:lvl>
                  <c:pt idx="1">
                    <c:v>Baseline</c:v>
                  </c:pt>
                  <c:pt idx="2">
                    <c:v>IP(15,2,0.2)</c:v>
                  </c:pt>
                  <c:pt idx="3">
                    <c:v>IP(27,1,1)</c:v>
                  </c:pt>
                  <c:pt idx="4">
                    <c:v>RP(5,2,0.5)</c:v>
                  </c:pt>
                  <c:pt idx="7">
                    <c:v>Baseline</c:v>
                  </c:pt>
                  <c:pt idx="8">
                    <c:v>IP(15,2,0.2)</c:v>
                  </c:pt>
                  <c:pt idx="9">
                    <c:v>IP(27,1,1)</c:v>
                  </c:pt>
                  <c:pt idx="10">
                    <c:v>RP(5,2,0.5)</c:v>
                  </c:pt>
                  <c:pt idx="13">
                    <c:v>Baseline</c:v>
                  </c:pt>
                  <c:pt idx="14">
                    <c:v>IP(15,2,0.2)</c:v>
                  </c:pt>
                  <c:pt idx="15">
                    <c:v>IP(27,1,1)</c:v>
                  </c:pt>
                  <c:pt idx="16">
                    <c:v>RP(5,2,0.5)</c:v>
                  </c:pt>
                  <c:pt idx="19">
                    <c:v>Baseline</c:v>
                  </c:pt>
                  <c:pt idx="20">
                    <c:v>IP(15,2,0.2)</c:v>
                  </c:pt>
                  <c:pt idx="21">
                    <c:v>IP(27,1,1)</c:v>
                  </c:pt>
                  <c:pt idx="22">
                    <c:v>RP(5,2,0.5)</c:v>
                  </c:pt>
                  <c:pt idx="25">
                    <c:v>Baseline</c:v>
                  </c:pt>
                  <c:pt idx="26">
                    <c:v>IP(15,2,0.2)</c:v>
                  </c:pt>
                  <c:pt idx="27">
                    <c:v>IP(27,1,1)</c:v>
                  </c:pt>
                  <c:pt idx="28">
                    <c:v>RP(5,2,0.5)</c:v>
                  </c:pt>
                  <c:pt idx="31">
                    <c:v>Baseline</c:v>
                  </c:pt>
                  <c:pt idx="32">
                    <c:v>IP(15,2,0.2)</c:v>
                  </c:pt>
                  <c:pt idx="33">
                    <c:v>IP(27,1,1)</c:v>
                  </c:pt>
                  <c:pt idx="34">
                    <c:v>RP(5,2,0.5)</c:v>
                  </c:pt>
                  <c:pt idx="37">
                    <c:v>Baseline</c:v>
                  </c:pt>
                  <c:pt idx="38">
                    <c:v>IP(15,2,0.2)</c:v>
                  </c:pt>
                  <c:pt idx="39">
                    <c:v>IP(27,1,1)</c:v>
                  </c:pt>
                  <c:pt idx="40">
                    <c:v>RP(5,2,0.5)</c:v>
                  </c:pt>
                  <c:pt idx="43">
                    <c:v>Baseline</c:v>
                  </c:pt>
                  <c:pt idx="44">
                    <c:v>IP(15,2,0.2)</c:v>
                  </c:pt>
                  <c:pt idx="45">
                    <c:v>IP(27,1,1)</c:v>
                  </c:pt>
                  <c:pt idx="46">
                    <c:v>RP(5,2,0.5)</c:v>
                  </c:pt>
                  <c:pt idx="49">
                    <c:v>Baseline</c:v>
                  </c:pt>
                  <c:pt idx="50">
                    <c:v>IP(15,2,0.2)</c:v>
                  </c:pt>
                  <c:pt idx="51">
                    <c:v>IP(27,1,1)</c:v>
                  </c:pt>
                  <c:pt idx="52">
                    <c:v>RP(5,2,0.5)</c:v>
                  </c:pt>
                  <c:pt idx="55">
                    <c:v>Baseline</c:v>
                  </c:pt>
                  <c:pt idx="56">
                    <c:v>IP(15,2,0.2)</c:v>
                  </c:pt>
                  <c:pt idx="57">
                    <c:v>IP(27,1,1)</c:v>
                  </c:pt>
                  <c:pt idx="58">
                    <c:v>RP(5,2,0.5)</c:v>
                  </c:pt>
                  <c:pt idx="61">
                    <c:v>Baseline</c:v>
                  </c:pt>
                  <c:pt idx="62">
                    <c:v>IP(15,2,0.2)</c:v>
                  </c:pt>
                  <c:pt idx="63">
                    <c:v>IP(27,1,1)</c:v>
                  </c:pt>
                  <c:pt idx="64">
                    <c:v>RP(5,2,0.5)</c:v>
                  </c:pt>
                  <c:pt idx="67">
                    <c:v>Baseline</c:v>
                  </c:pt>
                  <c:pt idx="68">
                    <c:v>IP(15,2,0.2)</c:v>
                  </c:pt>
                  <c:pt idx="69">
                    <c:v>IP(27,1,1)</c:v>
                  </c:pt>
                  <c:pt idx="70">
                    <c:v>RP(5,2,0.5)</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lvl>
              </c:multiLvlStrCache>
            </c:multiLvlStrRef>
          </c:cat>
          <c:val>
            <c:numRef>
              <c:f>IPCUpdate2!$B$22:$DM$22</c:f>
              <c:numCache>
                <c:formatCode>General</c:formatCode>
                <c:ptCount val="72"/>
                <c:pt idx="1">
                  <c:v>1.0</c:v>
                </c:pt>
                <c:pt idx="2">
                  <c:v>1.346331357018828</c:v>
                </c:pt>
                <c:pt idx="3">
                  <c:v>1.207593379986933</c:v>
                </c:pt>
                <c:pt idx="4">
                  <c:v>1.207170632688498</c:v>
                </c:pt>
                <c:pt idx="7">
                  <c:v>1.0</c:v>
                </c:pt>
                <c:pt idx="8">
                  <c:v>1.06186435689879</c:v>
                </c:pt>
                <c:pt idx="9">
                  <c:v>1.012662521723776</c:v>
                </c:pt>
                <c:pt idx="10">
                  <c:v>1.041842857718175</c:v>
                </c:pt>
                <c:pt idx="13">
                  <c:v>1.0</c:v>
                </c:pt>
                <c:pt idx="14">
                  <c:v>1.379725646313972</c:v>
                </c:pt>
                <c:pt idx="15">
                  <c:v>1.07026715909636</c:v>
                </c:pt>
                <c:pt idx="16">
                  <c:v>1.25635761907046</c:v>
                </c:pt>
                <c:pt idx="19">
                  <c:v>1.0</c:v>
                </c:pt>
                <c:pt idx="20">
                  <c:v>1.19634846612836</c:v>
                </c:pt>
                <c:pt idx="21">
                  <c:v>0.903075508667418</c:v>
                </c:pt>
                <c:pt idx="22">
                  <c:v>1.059586160418998</c:v>
                </c:pt>
                <c:pt idx="25">
                  <c:v>1.0</c:v>
                </c:pt>
                <c:pt idx="26">
                  <c:v>1.05719044785104</c:v>
                </c:pt>
                <c:pt idx="27">
                  <c:v>0.858321875406158</c:v>
                </c:pt>
                <c:pt idx="28">
                  <c:v>1.022006060730434</c:v>
                </c:pt>
                <c:pt idx="31">
                  <c:v>1.0</c:v>
                </c:pt>
                <c:pt idx="32">
                  <c:v>1.120165026385837</c:v>
                </c:pt>
                <c:pt idx="33">
                  <c:v>1.129866355907828</c:v>
                </c:pt>
                <c:pt idx="34">
                  <c:v>1.048277334471992</c:v>
                </c:pt>
                <c:pt idx="37">
                  <c:v>1.0</c:v>
                </c:pt>
                <c:pt idx="38">
                  <c:v>1.369231060398674</c:v>
                </c:pt>
                <c:pt idx="39">
                  <c:v>1.086966601845412</c:v>
                </c:pt>
                <c:pt idx="40">
                  <c:v>1.097529965466967</c:v>
                </c:pt>
                <c:pt idx="43">
                  <c:v>1.0</c:v>
                </c:pt>
                <c:pt idx="44">
                  <c:v>1.272595016146379</c:v>
                </c:pt>
                <c:pt idx="45">
                  <c:v>1.200429614546122</c:v>
                </c:pt>
                <c:pt idx="46">
                  <c:v>1.088503845365519</c:v>
                </c:pt>
                <c:pt idx="49">
                  <c:v>1.0</c:v>
                </c:pt>
                <c:pt idx="50">
                  <c:v>1.247059261114848</c:v>
                </c:pt>
                <c:pt idx="51">
                  <c:v>1.235454047215837</c:v>
                </c:pt>
                <c:pt idx="52">
                  <c:v>1.133995250721825</c:v>
                </c:pt>
                <c:pt idx="55">
                  <c:v>1.0</c:v>
                </c:pt>
                <c:pt idx="56">
                  <c:v>1.09251900206345</c:v>
                </c:pt>
                <c:pt idx="57">
                  <c:v>1.117272845766402</c:v>
                </c:pt>
                <c:pt idx="58">
                  <c:v>1.096055895126115</c:v>
                </c:pt>
                <c:pt idx="61">
                  <c:v>1.0</c:v>
                </c:pt>
                <c:pt idx="62">
                  <c:v>1.182687639822161</c:v>
                </c:pt>
                <c:pt idx="63">
                  <c:v>1.12436839827015</c:v>
                </c:pt>
                <c:pt idx="64">
                  <c:v>1.031904231175335</c:v>
                </c:pt>
                <c:pt idx="67">
                  <c:v>1.0</c:v>
                </c:pt>
                <c:pt idx="68">
                  <c:v>1.205959458141034</c:v>
                </c:pt>
                <c:pt idx="69">
                  <c:v>1.079562649279758</c:v>
                </c:pt>
                <c:pt idx="70">
                  <c:v>1.096267008163326</c:v>
                </c:pt>
              </c:numCache>
            </c:numRef>
          </c:val>
          <c:smooth val="0"/>
          <c:extLst xmlns:c16r2="http://schemas.microsoft.com/office/drawing/2015/06/chart">
            <c:ext xmlns:c16="http://schemas.microsoft.com/office/drawing/2014/chart" uri="{C3380CC4-5D6E-409C-BE32-E72D297353CC}">
              <c16:uniqueId val="{00000002-F2FF-45CE-99F9-0BA051E685C5}"/>
            </c:ext>
          </c:extLst>
        </c:ser>
        <c:dLbls>
          <c:showLegendKey val="0"/>
          <c:showVal val="0"/>
          <c:showCatName val="0"/>
          <c:showSerName val="0"/>
          <c:showPercent val="0"/>
          <c:showBubbleSize val="0"/>
        </c:dLbls>
        <c:marker val="1"/>
        <c:smooth val="0"/>
        <c:axId val="-1736218688"/>
        <c:axId val="-1736216128"/>
      </c:lineChart>
      <c:catAx>
        <c:axId val="-17362186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1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36216128"/>
        <c:crosses val="autoZero"/>
        <c:auto val="1"/>
        <c:lblAlgn val="ctr"/>
        <c:lblOffset val="100"/>
        <c:noMultiLvlLbl val="0"/>
      </c:catAx>
      <c:valAx>
        <c:axId val="-17362161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36218688"/>
        <c:crosses val="autoZero"/>
        <c:crossBetween val="between"/>
      </c:valAx>
      <c:valAx>
        <c:axId val="-1736371488"/>
        <c:scaling>
          <c:orientation val="minMax"/>
        </c:scaling>
        <c:delete val="0"/>
        <c:axPos val="r"/>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Reply BW</a:t>
                </a:r>
              </a:p>
              <a:p>
                <a:pPr>
                  <a:defRPr/>
                </a:pPr>
                <a:r>
                  <a:rPr lang="en-US"/>
                  <a:t>(Reply/Core/Cycle)</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36368096"/>
        <c:crosses val="max"/>
        <c:crossBetween val="between"/>
      </c:valAx>
      <c:catAx>
        <c:axId val="-1736368096"/>
        <c:scaling>
          <c:orientation val="minMax"/>
        </c:scaling>
        <c:delete val="1"/>
        <c:axPos val="b"/>
        <c:numFmt formatCode="General" sourceLinked="1"/>
        <c:majorTickMark val="out"/>
        <c:minorTickMark val="none"/>
        <c:tickLblPos val="nextTo"/>
        <c:crossAx val="-1736371488"/>
        <c:crosses val="autoZero"/>
        <c:auto val="1"/>
        <c:lblAlgn val="ctr"/>
        <c:lblOffset val="100"/>
        <c:noMultiLvlLbl val="0"/>
      </c:catAx>
      <c:spPr>
        <a:noFill/>
        <a:ln>
          <a:solidFill>
            <a:schemeClr val="tx1"/>
          </a:solidFill>
        </a:ln>
        <a:effectLst/>
      </c:spPr>
    </c:plotArea>
    <c:legend>
      <c:legendPos val="t"/>
      <c:layout>
        <c:manualLayout>
          <c:xMode val="edge"/>
          <c:yMode val="edge"/>
          <c:x val="0.360035022965879"/>
          <c:y val="0.0576130067074949"/>
          <c:w val="0.279064796587927"/>
          <c:h val="0.059735993648942"/>
        </c:manualLayout>
      </c:layout>
      <c:overlay val="1"/>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'Precision-Recall-UpdateName'!$A$16</c:f>
              <c:strCache>
                <c:ptCount val="1"/>
                <c:pt idx="0">
                  <c:v>Precision</c:v>
                </c:pt>
              </c:strCache>
            </c:strRef>
          </c:tx>
          <c:spPr>
            <a:solidFill>
              <a:srgbClr val="115740"/>
            </a:solidFill>
            <a:ln>
              <a:solidFill>
                <a:schemeClr val="tx1"/>
              </a:solidFill>
            </a:ln>
            <a:effectLst/>
          </c:spPr>
          <c:invertIfNegative val="0"/>
          <c:cat>
            <c:strRef>
              <c:f>'Precision-Recall-UpdateName'!$B$15:$M$15</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'Precision-Recall-UpdateName'!$B$16:$M$16</c:f>
              <c:numCache>
                <c:formatCode>General</c:formatCode>
                <c:ptCount val="12"/>
                <c:pt idx="0">
                  <c:v>0.899989</c:v>
                </c:pt>
                <c:pt idx="1">
                  <c:v>0.811123</c:v>
                </c:pt>
                <c:pt idx="2">
                  <c:v>0.931474</c:v>
                </c:pt>
                <c:pt idx="3">
                  <c:v>0.558139</c:v>
                </c:pt>
                <c:pt idx="4">
                  <c:v>0.995274</c:v>
                </c:pt>
                <c:pt idx="5">
                  <c:v>0.560056</c:v>
                </c:pt>
                <c:pt idx="6">
                  <c:v>0.51226</c:v>
                </c:pt>
                <c:pt idx="7">
                  <c:v>0.426418</c:v>
                </c:pt>
                <c:pt idx="8">
                  <c:v>0.932287</c:v>
                </c:pt>
                <c:pt idx="9">
                  <c:v>0.790521</c:v>
                </c:pt>
                <c:pt idx="10">
                  <c:v>0.783585</c:v>
                </c:pt>
                <c:pt idx="11">
                  <c:v>0.719341498098697</c:v>
                </c:pt>
              </c:numCache>
            </c:numRef>
          </c:val>
          <c:extLst xmlns:c16r2="http://schemas.microsoft.com/office/drawing/2015/06/chart">
            <c:ext xmlns:c16="http://schemas.microsoft.com/office/drawing/2014/chart" uri="{C3380CC4-5D6E-409C-BE32-E72D297353CC}">
              <c16:uniqueId val="{00000000-0CD2-454A-A9E0-5242C3B2234F}"/>
            </c:ext>
          </c:extLst>
        </c:ser>
        <c:dLbls>
          <c:showLegendKey val="0"/>
          <c:showVal val="0"/>
          <c:showCatName val="0"/>
          <c:showSerName val="0"/>
          <c:showPercent val="0"/>
          <c:showBubbleSize val="0"/>
        </c:dLbls>
        <c:gapWidth val="100"/>
        <c:axId val="-1699542784"/>
        <c:axId val="-1699541008"/>
        <c:extLst xmlns:c16r2="http://schemas.microsoft.com/office/drawing/2015/06/chart">
          <c:ext xmlns:c15="http://schemas.microsoft.com/office/drawing/2012/chart" uri="{02D57815-91ED-43cb-92C2-25804820EDAC}">
            <c15:filteredBarSeries>
              <c15:ser>
                <c:idx val="1"/>
                <c:order val="1"/>
                <c:tx>
                  <c:strRef>
                    <c:extLst xmlns:c16r2="http://schemas.microsoft.com/office/drawing/2015/06/chart">
                      <c:ext uri="{02D57815-91ED-43cb-92C2-25804820EDAC}">
                        <c15:formulaRef>
                          <c15:sqref>'Precision-Recall-UpdateName'!$A$17</c15:sqref>
                        </c15:formulaRef>
                      </c:ext>
                    </c:extLst>
                    <c:strCache>
                      <c:ptCount val="1"/>
                      <c:pt idx="0">
                        <c:v>Recall</c:v>
                      </c:pt>
                    </c:strCache>
                  </c:strRef>
                </c:tx>
                <c:spPr>
                  <a:solidFill>
                    <a:schemeClr val="accent2"/>
                  </a:solidFill>
                  <a:ln>
                    <a:solidFill>
                      <a:schemeClr val="tx1"/>
                    </a:solidFill>
                  </a:ln>
                  <a:effectLst/>
                </c:spPr>
                <c:invertIfNegative val="0"/>
                <c:cat>
                  <c:strRef>
                    <c:extLst xmlns:c16r2="http://schemas.microsoft.com/office/drawing/2015/06/chart">
                      <c:ext uri="{02D57815-91ED-43cb-92C2-25804820EDAC}">
                        <c15:formulaRef>
                          <c15:sqref>'Precision-Recall-UpdateName'!$B$15:$M$15</c15:sqref>
                        </c15:formulaRef>
                      </c:ext>
                    </c:extLst>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extLst xmlns:c16r2="http://schemas.microsoft.com/office/drawing/2015/06/chart">
                      <c:ext uri="{02D57815-91ED-43cb-92C2-25804820EDAC}">
                        <c15:formulaRef>
                          <c15:sqref>'Precision-Recall-UpdateName'!$B$17:$M$17</c15:sqref>
                        </c15:formulaRef>
                      </c:ext>
                    </c:extLst>
                    <c:numCache>
                      <c:formatCode>General</c:formatCode>
                      <c:ptCount val="12"/>
                      <c:pt idx="0">
                        <c:v>0.866968</c:v>
                      </c:pt>
                      <c:pt idx="1">
                        <c:v>0.903537</c:v>
                      </c:pt>
                      <c:pt idx="2">
                        <c:v>0.952586</c:v>
                      </c:pt>
                      <c:pt idx="3">
                        <c:v>0.798719</c:v>
                      </c:pt>
                      <c:pt idx="4">
                        <c:v>0.998616</c:v>
                      </c:pt>
                      <c:pt idx="5">
                        <c:v>0.744151</c:v>
                      </c:pt>
                      <c:pt idx="6">
                        <c:v>0.779008</c:v>
                      </c:pt>
                      <c:pt idx="7">
                        <c:v>0.856456</c:v>
                      </c:pt>
                      <c:pt idx="8">
                        <c:v>0.960994</c:v>
                      </c:pt>
                      <c:pt idx="9">
                        <c:v>0.899022</c:v>
                      </c:pt>
                      <c:pt idx="10">
                        <c:v>0.90256</c:v>
                      </c:pt>
                      <c:pt idx="11">
                        <c:v>0.875079179715045</c:v>
                      </c:pt>
                    </c:numCache>
                  </c:numRef>
                </c:val>
                <c:extLst xmlns:c16r2="http://schemas.microsoft.com/office/drawing/2015/06/chart">
                  <c:ext xmlns:c16="http://schemas.microsoft.com/office/drawing/2014/chart" uri="{C3380CC4-5D6E-409C-BE32-E72D297353CC}">
                    <c16:uniqueId val="{00000001-0CD2-454A-A9E0-5242C3B2234F}"/>
                  </c:ext>
                </c:extLst>
              </c15:ser>
            </c15:filteredBarSeries>
          </c:ext>
        </c:extLst>
      </c:barChart>
      <c:catAx>
        <c:axId val="-169954278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99541008"/>
        <c:crosses val="autoZero"/>
        <c:auto val="1"/>
        <c:lblAlgn val="ctr"/>
        <c:lblOffset val="100"/>
        <c:noMultiLvlLbl val="0"/>
      </c:catAx>
      <c:valAx>
        <c:axId val="-1699541008"/>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dirty="0"/>
                  <a:t>Precision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99542784"/>
        <c:crosses val="autoZero"/>
        <c:crossBetween val="between"/>
      </c:valAx>
      <c:spPr>
        <a:noFill/>
        <a:ln>
          <a:solidFill>
            <a:schemeClr val="tx1"/>
          </a:solidFill>
        </a:ln>
        <a:effectLst/>
      </c:spPr>
    </c:plotArea>
    <c:plotVisOnly val="1"/>
    <c:dispBlanksAs val="gap"/>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'[Chart in Microsoft PowerPoint]PolyBench-2DCONV'!$G$32</c:f>
              <c:strCache>
                <c:ptCount val="1"/>
                <c:pt idx="0">
                  <c:v>P-2DCONV</c:v>
                </c:pt>
              </c:strCache>
            </c:strRef>
          </c:tx>
          <c:spPr>
            <a:solidFill>
              <a:srgbClr val="115740"/>
            </a:solidFill>
            <a:ln>
              <a:solidFill>
                <a:schemeClr val="tx1"/>
              </a:solidFill>
            </a:ln>
            <a:effectLst/>
          </c:spPr>
          <c:invertIfNegative val="0"/>
          <c:cat>
            <c:numRef>
              <c:f>'[Chart in Microsoft PowerPoint]PolyBench-2DCONV'!$F$33:$F$42</c:f>
              <c:numCache>
                <c:formatCode>General</c:formatCode>
                <c:ptCount val="10"/>
                <c:pt idx="0">
                  <c:v>208.0</c:v>
                </c:pt>
                <c:pt idx="1">
                  <c:v>224.0</c:v>
                </c:pt>
                <c:pt idx="2">
                  <c:v>248.0</c:v>
                </c:pt>
                <c:pt idx="3">
                  <c:v>272.0</c:v>
                </c:pt>
                <c:pt idx="4">
                  <c:v>296.0</c:v>
                </c:pt>
                <c:pt idx="5">
                  <c:v>320.0</c:v>
                </c:pt>
                <c:pt idx="6">
                  <c:v>344.0</c:v>
                </c:pt>
                <c:pt idx="7">
                  <c:v>368.0</c:v>
                </c:pt>
                <c:pt idx="8">
                  <c:v>392.0</c:v>
                </c:pt>
                <c:pt idx="9">
                  <c:v>416.0</c:v>
                </c:pt>
              </c:numCache>
            </c:numRef>
          </c:cat>
          <c:val>
            <c:numRef>
              <c:f>'[Chart in Microsoft PowerPoint]PolyBench-2DCONV'!$G$33:$G$42</c:f>
              <c:numCache>
                <c:formatCode>General</c:formatCode>
                <c:ptCount val="10"/>
                <c:pt idx="0">
                  <c:v>0.0</c:v>
                </c:pt>
                <c:pt idx="1">
                  <c:v>0.17175403671754</c:v>
                </c:pt>
                <c:pt idx="2">
                  <c:v>0.420994459678773</c:v>
                </c:pt>
                <c:pt idx="3">
                  <c:v>0.562347678986151</c:v>
                </c:pt>
                <c:pt idx="4">
                  <c:v>0.376637305768947</c:v>
                </c:pt>
                <c:pt idx="5">
                  <c:v>0.531256188527295</c:v>
                </c:pt>
                <c:pt idx="6">
                  <c:v>0.499061699011351</c:v>
                </c:pt>
                <c:pt idx="7">
                  <c:v>0.456901281498609</c:v>
                </c:pt>
                <c:pt idx="8">
                  <c:v>0.566192588061375</c:v>
                </c:pt>
                <c:pt idx="9">
                  <c:v>0.547422281047228</c:v>
                </c:pt>
              </c:numCache>
            </c:numRef>
          </c:val>
          <c:extLst xmlns:c16r2="http://schemas.microsoft.com/office/drawing/2015/06/chart">
            <c:ext xmlns:c16="http://schemas.microsoft.com/office/drawing/2014/chart" uri="{C3380CC4-5D6E-409C-BE32-E72D297353CC}">
              <c16:uniqueId val="{00000000-F775-46EC-B44A-FFC02B76D8D0}"/>
            </c:ext>
          </c:extLst>
        </c:ser>
        <c:dLbls>
          <c:showLegendKey val="0"/>
          <c:showVal val="0"/>
          <c:showCatName val="0"/>
          <c:showSerName val="0"/>
          <c:showPercent val="0"/>
          <c:showBubbleSize val="0"/>
        </c:dLbls>
        <c:gapWidth val="150"/>
        <c:axId val="-1699735088"/>
        <c:axId val="-1807503264"/>
      </c:barChart>
      <c:catAx>
        <c:axId val="-1699735088"/>
        <c:scaling>
          <c:orientation val="minMax"/>
        </c:scaling>
        <c:delete val="0"/>
        <c:axPos val="b"/>
        <c:majorGridlines>
          <c:spPr>
            <a:ln w="9525" cap="flat" cmpd="sng" algn="ctr">
              <a:solidFill>
                <a:schemeClr val="tx1">
                  <a:lumMod val="15000"/>
                  <a:lumOff val="85000"/>
                </a:schemeClr>
              </a:solidFill>
              <a:round/>
            </a:ln>
            <a:effectLst/>
          </c:spPr>
        </c:majorGridlines>
        <c:title>
          <c:tx>
            <c:strRef>
              <c:f>'[Chart in Microsoft PowerPoint]CUDA-BFS'!$A$59</c:f>
              <c:strCache>
                <c:ptCount val="1"/>
                <c:pt idx="0">
                  <c:v>PC</c:v>
                </c:pt>
              </c:strCache>
            </c:strRef>
          </c:tx>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807503264"/>
        <c:crosses val="autoZero"/>
        <c:auto val="1"/>
        <c:lblAlgn val="ctr"/>
        <c:lblOffset val="100"/>
        <c:noMultiLvlLbl val="0"/>
      </c:catAx>
      <c:valAx>
        <c:axId val="-1807503264"/>
        <c:scaling>
          <c:orientation val="minMax"/>
          <c:max val="1.0"/>
        </c:scaling>
        <c:delete val="0"/>
        <c:axPos val="l"/>
        <c:majorGridlines>
          <c:spPr>
            <a:ln w="9525" cap="flat" cmpd="sng" algn="ctr">
              <a:solidFill>
                <a:schemeClr val="tx1">
                  <a:lumMod val="15000"/>
                  <a:lumOff val="85000"/>
                </a:schemeClr>
              </a:solidFill>
              <a:round/>
            </a:ln>
            <a:effectLst/>
          </c:spPr>
        </c:majorGridlines>
        <c:title>
          <c:tx>
            <c:strRef>
              <c:f>'[Chart in Microsoft PowerPoint]CUDA-BFS'!$A$58</c:f>
              <c:strCache>
                <c:ptCount val="1"/>
                <c:pt idx="0">
                  <c:v>Remote Hit Rate</c:v>
                </c:pt>
              </c:strCache>
            </c:strRef>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99735088"/>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1"/>
          <c:order val="1"/>
          <c:tx>
            <c:strRef>
              <c:f>'IPC-UpdateName'!$A$17</c:f>
              <c:strCache>
                <c:ptCount val="1"/>
                <c:pt idx="0">
                  <c:v>PP</c:v>
                </c:pt>
              </c:strCache>
            </c:strRef>
          </c:tx>
          <c:spPr>
            <a:pattFill prst="dkUpDiag">
              <a:fgClr>
                <a:srgbClr val="115740"/>
              </a:fgClr>
              <a:bgClr>
                <a:sysClr val="window" lastClr="FFFFFF"/>
              </a:bgClr>
            </a:pattFill>
            <a:ln>
              <a:solidFill>
                <a:schemeClr val="tx1"/>
              </a:solidFill>
            </a:ln>
            <a:effectLst/>
          </c:spPr>
          <c:invertIfNegative val="0"/>
          <c:cat>
            <c:strRef>
              <c:f>'IPC-UpdateName'!$B$15:$G$15</c:f>
              <c:strCache>
                <c:ptCount val="6"/>
                <c:pt idx="0">
                  <c:v>C-RAY</c:v>
                </c:pt>
                <c:pt idx="1">
                  <c:v>R-BFS</c:v>
                </c:pt>
                <c:pt idx="2">
                  <c:v>S-MD</c:v>
                </c:pt>
                <c:pt idx="3">
                  <c:v>L-SSSP</c:v>
                </c:pt>
                <c:pt idx="4">
                  <c:v>P-BICG</c:v>
                </c:pt>
                <c:pt idx="5">
                  <c:v>Mean</c:v>
                </c:pt>
              </c:strCache>
            </c:strRef>
          </c:cat>
          <c:val>
            <c:numRef>
              <c:f>'IPC-UpdateName'!$B$17:$G$17</c:f>
              <c:numCache>
                <c:formatCode>General</c:formatCode>
                <c:ptCount val="6"/>
                <c:pt idx="0">
                  <c:v>1.027666085364462</c:v>
                </c:pt>
                <c:pt idx="1">
                  <c:v>1.00095534831059</c:v>
                </c:pt>
                <c:pt idx="2">
                  <c:v>0.9997182201594</c:v>
                </c:pt>
                <c:pt idx="3">
                  <c:v>1.00608421389224</c:v>
                </c:pt>
                <c:pt idx="4">
                  <c:v>0.999970066175654</c:v>
                </c:pt>
                <c:pt idx="5">
                  <c:v>1.006823013983366</c:v>
                </c:pt>
              </c:numCache>
            </c:numRef>
          </c:val>
          <c:extLst xmlns:c16r2="http://schemas.microsoft.com/office/drawing/2015/06/chart">
            <c:ext xmlns:c16="http://schemas.microsoft.com/office/drawing/2014/chart" uri="{C3380CC4-5D6E-409C-BE32-E72D297353CC}">
              <c16:uniqueId val="{00000000-A59E-4275-BE0F-73D4B3C6EE8E}"/>
            </c:ext>
          </c:extLst>
        </c:ser>
        <c:ser>
          <c:idx val="3"/>
          <c:order val="2"/>
          <c:tx>
            <c:strRef>
              <c:f>'IPC-UpdateName'!$A$19</c:f>
              <c:strCache>
                <c:ptCount val="1"/>
                <c:pt idx="0">
                  <c:v>IP(15,2,0.2)</c:v>
                </c:pt>
              </c:strCache>
            </c:strRef>
          </c:tx>
          <c:spPr>
            <a:pattFill prst="wdDnDiag">
              <a:fgClr>
                <a:srgbClr val="B9975B"/>
              </a:fgClr>
              <a:bgClr>
                <a:sysClr val="window" lastClr="FFFFFF"/>
              </a:bgClr>
            </a:pattFill>
            <a:ln>
              <a:solidFill>
                <a:schemeClr val="tx1"/>
              </a:solidFill>
            </a:ln>
            <a:effectLst/>
          </c:spPr>
          <c:invertIfNegative val="0"/>
          <c:cat>
            <c:strRef>
              <c:f>'IPC-UpdateName'!$B$15:$G$15</c:f>
              <c:strCache>
                <c:ptCount val="6"/>
                <c:pt idx="0">
                  <c:v>C-RAY</c:v>
                </c:pt>
                <c:pt idx="1">
                  <c:v>R-BFS</c:v>
                </c:pt>
                <c:pt idx="2">
                  <c:v>S-MD</c:v>
                </c:pt>
                <c:pt idx="3">
                  <c:v>L-SSSP</c:v>
                </c:pt>
                <c:pt idx="4">
                  <c:v>P-BICG</c:v>
                </c:pt>
                <c:pt idx="5">
                  <c:v>Mean</c:v>
                </c:pt>
              </c:strCache>
            </c:strRef>
          </c:cat>
          <c:val>
            <c:numRef>
              <c:f>'IPC-UpdateName'!$B$19:$G$19</c:f>
              <c:numCache>
                <c:formatCode>General</c:formatCode>
                <c:ptCount val="6"/>
                <c:pt idx="0">
                  <c:v>0.999601888427786</c:v>
                </c:pt>
                <c:pt idx="1">
                  <c:v>1.002876977927881</c:v>
                </c:pt>
                <c:pt idx="2">
                  <c:v>1.000453596816575</c:v>
                </c:pt>
                <c:pt idx="3">
                  <c:v>1.001752881498816</c:v>
                </c:pt>
                <c:pt idx="4">
                  <c:v>0.999621811682661</c:v>
                </c:pt>
                <c:pt idx="5">
                  <c:v>1.000860617644377</c:v>
                </c:pt>
              </c:numCache>
            </c:numRef>
          </c:val>
          <c:extLst xmlns:c16r2="http://schemas.microsoft.com/office/drawing/2015/06/chart">
            <c:ext xmlns:c16="http://schemas.microsoft.com/office/drawing/2014/chart" uri="{C3380CC4-5D6E-409C-BE32-E72D297353CC}">
              <c16:uniqueId val="{00000002-A59E-4275-BE0F-73D4B3C6EE8E}"/>
            </c:ext>
          </c:extLst>
        </c:ser>
        <c:ser>
          <c:idx val="4"/>
          <c:order val="3"/>
          <c:tx>
            <c:strRef>
              <c:f>'IPC-UpdateName'!$A$20</c:f>
              <c:strCache>
                <c:ptCount val="1"/>
                <c:pt idx="0">
                  <c:v>RP(5,2,0.5)</c:v>
                </c:pt>
              </c:strCache>
            </c:strRef>
          </c:tx>
          <c:spPr>
            <a:solidFill>
              <a:sysClr val="windowText" lastClr="000000"/>
            </a:solidFill>
            <a:ln>
              <a:solidFill>
                <a:schemeClr val="tx1"/>
              </a:solidFill>
            </a:ln>
            <a:effectLst/>
          </c:spPr>
          <c:invertIfNegative val="0"/>
          <c:cat>
            <c:strRef>
              <c:f>'IPC-UpdateName'!$B$15:$G$15</c:f>
              <c:strCache>
                <c:ptCount val="6"/>
                <c:pt idx="0">
                  <c:v>C-RAY</c:v>
                </c:pt>
                <c:pt idx="1">
                  <c:v>R-BFS</c:v>
                </c:pt>
                <c:pt idx="2">
                  <c:v>S-MD</c:v>
                </c:pt>
                <c:pt idx="3">
                  <c:v>L-SSSP</c:v>
                </c:pt>
                <c:pt idx="4">
                  <c:v>P-BICG</c:v>
                </c:pt>
                <c:pt idx="5">
                  <c:v>Mean</c:v>
                </c:pt>
              </c:strCache>
            </c:strRef>
          </c:cat>
          <c:val>
            <c:numRef>
              <c:f>'IPC-UpdateName'!$B$20:$G$20</c:f>
              <c:numCache>
                <c:formatCode>General</c:formatCode>
                <c:ptCount val="6"/>
                <c:pt idx="0">
                  <c:v>0.960536912393436</c:v>
                </c:pt>
                <c:pt idx="1">
                  <c:v>0.991068097721786</c:v>
                </c:pt>
                <c:pt idx="2">
                  <c:v>0.990515702926157</c:v>
                </c:pt>
                <c:pt idx="3">
                  <c:v>0.998531998081423</c:v>
                </c:pt>
                <c:pt idx="4">
                  <c:v>0.99734684103241</c:v>
                </c:pt>
                <c:pt idx="5">
                  <c:v>0.987500728442564</c:v>
                </c:pt>
              </c:numCache>
            </c:numRef>
          </c:val>
          <c:extLst xmlns:c16r2="http://schemas.microsoft.com/office/drawing/2015/06/chart">
            <c:ext xmlns:c16="http://schemas.microsoft.com/office/drawing/2014/chart" uri="{C3380CC4-5D6E-409C-BE32-E72D297353CC}">
              <c16:uniqueId val="{00000003-A59E-4275-BE0F-73D4B3C6EE8E}"/>
            </c:ext>
          </c:extLst>
        </c:ser>
        <c:dLbls>
          <c:showLegendKey val="0"/>
          <c:showVal val="0"/>
          <c:showCatName val="0"/>
          <c:showSerName val="0"/>
          <c:showPercent val="0"/>
          <c:showBubbleSize val="0"/>
        </c:dLbls>
        <c:gapWidth val="125"/>
        <c:axId val="-1652906576"/>
        <c:axId val="-180928656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'IPC-UpdateName'!$A$16</c15:sqref>
                        </c15:formulaRef>
                      </c:ext>
                    </c:extLst>
                    <c:strCache>
                      <c:ptCount val="1"/>
                      <c:pt idx="0">
                        <c:v>Baseline</c:v>
                      </c:pt>
                    </c:strCache>
                  </c:strRef>
                </c:tx>
                <c:spPr>
                  <a:solidFill>
                    <a:schemeClr val="accent1"/>
                  </a:solidFill>
                  <a:ln>
                    <a:solidFill>
                      <a:schemeClr val="tx1"/>
                    </a:solidFill>
                  </a:ln>
                  <a:effectLst/>
                </c:spPr>
                <c:invertIfNegative val="0"/>
                <c:cat>
                  <c:strRef>
                    <c:extLst xmlns:c16r2="http://schemas.microsoft.com/office/drawing/2015/06/chart">
                      <c:ext uri="{02D57815-91ED-43cb-92C2-25804820EDAC}">
                        <c15:formulaRef>
                          <c15:sqref>'IPC-UpdateName'!$B$15:$G$15</c15:sqref>
                        </c15:formulaRef>
                      </c:ext>
                    </c:extLst>
                    <c:strCache>
                      <c:ptCount val="6"/>
                      <c:pt idx="0">
                        <c:v>C-RAY</c:v>
                      </c:pt>
                      <c:pt idx="1">
                        <c:v>R-BFS</c:v>
                      </c:pt>
                      <c:pt idx="2">
                        <c:v>S-MD</c:v>
                      </c:pt>
                      <c:pt idx="3">
                        <c:v>L-SSSP</c:v>
                      </c:pt>
                      <c:pt idx="4">
                        <c:v>P-BICG</c:v>
                      </c:pt>
                      <c:pt idx="5">
                        <c:v>Mean</c:v>
                      </c:pt>
                    </c:strCache>
                  </c:strRef>
                </c:cat>
                <c:val>
                  <c:numRef>
                    <c:extLst xmlns:c16r2="http://schemas.microsoft.com/office/drawing/2015/06/chart">
                      <c:ext uri="{02D57815-91ED-43cb-92C2-25804820EDAC}">
                        <c15:formulaRef>
                          <c15:sqref>'IPC-UpdateName'!$B$16:$G$16</c15:sqref>
                        </c15:formulaRef>
                      </c:ext>
                    </c:extLst>
                    <c:numCache>
                      <c:formatCode>General</c:formatCode>
                      <c:ptCount val="6"/>
                      <c:pt idx="0">
                        <c:v>1.0</c:v>
                      </c:pt>
                      <c:pt idx="1">
                        <c:v>1.0</c:v>
                      </c:pt>
                      <c:pt idx="2">
                        <c:v>1.0</c:v>
                      </c:pt>
                      <c:pt idx="3">
                        <c:v>1.0</c:v>
                      </c:pt>
                      <c:pt idx="4">
                        <c:v>1.0</c:v>
                      </c:pt>
                      <c:pt idx="5">
                        <c:v>1.0</c:v>
                      </c:pt>
                    </c:numCache>
                  </c:numRef>
                </c:val>
                <c:extLst xmlns:c16r2="http://schemas.microsoft.com/office/drawing/2015/06/chart">
                  <c:ext xmlns:c16="http://schemas.microsoft.com/office/drawing/2014/chart" uri="{C3380CC4-5D6E-409C-BE32-E72D297353CC}">
                    <c16:uniqueId val="{00000004-A59E-4275-BE0F-73D4B3C6EE8E}"/>
                  </c:ext>
                </c:extLst>
              </c15:ser>
            </c15:filteredBarSeries>
          </c:ext>
        </c:extLst>
      </c:barChart>
      <c:catAx>
        <c:axId val="-1652906576"/>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809286560"/>
        <c:crosses val="autoZero"/>
        <c:auto val="1"/>
        <c:lblAlgn val="ctr"/>
        <c:lblOffset val="100"/>
        <c:noMultiLvlLbl val="0"/>
      </c:catAx>
      <c:valAx>
        <c:axId val="-1809286560"/>
        <c:scaling>
          <c:orientation val="minMax"/>
          <c:min val="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0.0162037037037037"/>
              <c:y val="0.252369495479732"/>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52906576"/>
        <c:crosses val="autoZero"/>
        <c:crossBetween val="between"/>
      </c:valAx>
      <c:spPr>
        <a:noFill/>
        <a:ln>
          <a:solidFill>
            <a:schemeClr val="tx1"/>
          </a:solidFill>
        </a:ln>
        <a:effectLst/>
      </c:spPr>
    </c:plotArea>
    <c:legend>
      <c:legendPos val="t"/>
      <c:layout>
        <c:manualLayout>
          <c:xMode val="edge"/>
          <c:yMode val="edge"/>
          <c:x val="0.22570428696413"/>
          <c:y val="0.0277777777777778"/>
          <c:w val="0.664332166812482"/>
          <c:h val="0.0994612131816856"/>
        </c:manualLayou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1"/>
          <c:tx>
            <c:strRef>
              <c:f>'ReplyBWUpdate2-Norm-UpdateName'!$A$76</c:f>
              <c:strCache>
                <c:ptCount val="1"/>
                <c:pt idx="0">
                  <c:v>L2 Reply</c:v>
                </c:pt>
              </c:strCache>
            </c:strRef>
          </c:tx>
          <c:spPr>
            <a:pattFill prst="dkUpDiag">
              <a:fgClr>
                <a:srgbClr val="115740"/>
              </a:fgClr>
              <a:bgClr>
                <a:sysClr val="window" lastClr="FFFFFF"/>
              </a:bgClr>
            </a:pattFill>
            <a:ln>
              <a:solidFill>
                <a:schemeClr val="tx1"/>
              </a:solidFill>
            </a:ln>
            <a:effectLst/>
          </c:spPr>
          <c:invertIfNegative val="0"/>
          <c:cat>
            <c:multiLvlStrRef>
              <c:f>'ReplyBWUpdate2-Norm-UpdateName'!$B$74:$DM$75</c:f>
              <c:multiLvlStrCache>
                <c:ptCount val="80"/>
                <c:lvl>
                  <c:pt idx="1">
                    <c:v>Baseline</c:v>
                  </c:pt>
                  <c:pt idx="2">
                    <c:v>RP(27,1,1)</c:v>
                  </c:pt>
                  <c:pt idx="3">
                    <c:v>LA-LLC</c:v>
                  </c:pt>
                  <c:pt idx="4">
                    <c:v>RP(5,2,0.5)</c:v>
                  </c:pt>
                  <c:pt idx="7">
                    <c:v>Baseline</c:v>
                  </c:pt>
                  <c:pt idx="8">
                    <c:v>RP(27,1,1)</c:v>
                  </c:pt>
                  <c:pt idx="9">
                    <c:v>LA-LLC</c:v>
                  </c:pt>
                  <c:pt idx="10">
                    <c:v>RP(5,2,0.5)</c:v>
                  </c:pt>
                  <c:pt idx="13">
                    <c:v>Baseline</c:v>
                  </c:pt>
                  <c:pt idx="14">
                    <c:v>RP(27,1,1)</c:v>
                  </c:pt>
                  <c:pt idx="15">
                    <c:v>LA-LLC</c:v>
                  </c:pt>
                  <c:pt idx="16">
                    <c:v>RP(5,2,0.5)</c:v>
                  </c:pt>
                  <c:pt idx="19">
                    <c:v>Baseline</c:v>
                  </c:pt>
                  <c:pt idx="20">
                    <c:v>RP(27,1,1)</c:v>
                  </c:pt>
                  <c:pt idx="21">
                    <c:v>LA-LLC</c:v>
                  </c:pt>
                  <c:pt idx="22">
                    <c:v>RP(5,2,0.5)</c:v>
                  </c:pt>
                  <c:pt idx="25">
                    <c:v>Baseline</c:v>
                  </c:pt>
                  <c:pt idx="26">
                    <c:v>RP(27,1,1)</c:v>
                  </c:pt>
                  <c:pt idx="27">
                    <c:v>LA-LLC</c:v>
                  </c:pt>
                  <c:pt idx="28">
                    <c:v>RP(5,2,0.5)</c:v>
                  </c:pt>
                  <c:pt idx="31">
                    <c:v>Baseline</c:v>
                  </c:pt>
                  <c:pt idx="32">
                    <c:v>RP(27,1,1)</c:v>
                  </c:pt>
                  <c:pt idx="33">
                    <c:v>LA-LLC</c:v>
                  </c:pt>
                  <c:pt idx="34">
                    <c:v>RP(5,2,0.5)</c:v>
                  </c:pt>
                  <c:pt idx="37">
                    <c:v>Baseline</c:v>
                  </c:pt>
                  <c:pt idx="38">
                    <c:v>RP(27,1,1)</c:v>
                  </c:pt>
                  <c:pt idx="39">
                    <c:v>LA-LLC</c:v>
                  </c:pt>
                  <c:pt idx="40">
                    <c:v>RP(5,2,0.5)</c:v>
                  </c:pt>
                  <c:pt idx="43">
                    <c:v>Baseline</c:v>
                  </c:pt>
                  <c:pt idx="44">
                    <c:v>RP(27,1,1)</c:v>
                  </c:pt>
                  <c:pt idx="45">
                    <c:v>LA-LLC</c:v>
                  </c:pt>
                  <c:pt idx="46">
                    <c:v>RP(5,2,0.5)</c:v>
                  </c:pt>
                  <c:pt idx="49">
                    <c:v>Baseline</c:v>
                  </c:pt>
                  <c:pt idx="50">
                    <c:v>RP(27,1,1)</c:v>
                  </c:pt>
                  <c:pt idx="51">
                    <c:v>LA-LLC</c:v>
                  </c:pt>
                  <c:pt idx="52">
                    <c:v>RP(5,2,0.5)</c:v>
                  </c:pt>
                  <c:pt idx="55">
                    <c:v>Baseline</c:v>
                  </c:pt>
                  <c:pt idx="56">
                    <c:v>RP(27,1,1)</c:v>
                  </c:pt>
                  <c:pt idx="57">
                    <c:v>LA-LLC</c:v>
                  </c:pt>
                  <c:pt idx="58">
                    <c:v>RP(5,2,0.5)</c:v>
                  </c:pt>
                  <c:pt idx="61">
                    <c:v>Baseline</c:v>
                  </c:pt>
                  <c:pt idx="62">
                    <c:v>RP(27,1,1)</c:v>
                  </c:pt>
                  <c:pt idx="63">
                    <c:v>LA-LLC</c:v>
                  </c:pt>
                  <c:pt idx="64">
                    <c:v>RP(5,2,0.5)</c:v>
                  </c:pt>
                  <c:pt idx="67">
                    <c:v>Baseline</c:v>
                  </c:pt>
                  <c:pt idx="68">
                    <c:v>RP(27,1,1)</c:v>
                  </c:pt>
                  <c:pt idx="69">
                    <c:v>LA-LLC</c:v>
                  </c:pt>
                  <c:pt idx="70">
                    <c:v>RP(5,2,0.5)</c:v>
                  </c:pt>
                  <c:pt idx="73">
                    <c:v>Fill</c:v>
                  </c:pt>
                  <c:pt idx="74">
                    <c:v>Fill</c:v>
                  </c:pt>
                  <c:pt idx="75">
                    <c:v>Fill</c:v>
                  </c:pt>
                  <c:pt idx="76">
                    <c:v>Fill</c:v>
                  </c:pt>
                  <c:pt idx="77">
                    <c:v>Fill</c:v>
                  </c:pt>
                  <c:pt idx="78">
                    <c:v>Fill</c:v>
                  </c:pt>
                  <c:pt idx="79">
                    <c:v>Fill</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pt idx="72">
                    <c:v>FILL</c:v>
                  </c:pt>
                </c:lvl>
              </c:multiLvlStrCache>
            </c:multiLvlStrRef>
          </c:cat>
          <c:val>
            <c:numRef>
              <c:f>'ReplyBWUpdate2-Norm-UpdateName'!$B$76:$DE$76</c:f>
              <c:numCache>
                <c:formatCode>General</c:formatCode>
                <c:ptCount val="72"/>
                <c:pt idx="1">
                  <c:v>1.0</c:v>
                </c:pt>
                <c:pt idx="2">
                  <c:v>0.602475114339521</c:v>
                </c:pt>
                <c:pt idx="3">
                  <c:v>0.718052192628464</c:v>
                </c:pt>
                <c:pt idx="4">
                  <c:v>0.917998385794996</c:v>
                </c:pt>
                <c:pt idx="7">
                  <c:v>1.0</c:v>
                </c:pt>
                <c:pt idx="8">
                  <c:v>0.465785958141606</c:v>
                </c:pt>
                <c:pt idx="9">
                  <c:v>0.383701944485676</c:v>
                </c:pt>
                <c:pt idx="10">
                  <c:v>0.67730443817723</c:v>
                </c:pt>
                <c:pt idx="13">
                  <c:v>1.0</c:v>
                </c:pt>
                <c:pt idx="14">
                  <c:v>0.604941757853865</c:v>
                </c:pt>
                <c:pt idx="15">
                  <c:v>0.7759265795976</c:v>
                </c:pt>
                <c:pt idx="16">
                  <c:v>0.87619719967055</c:v>
                </c:pt>
                <c:pt idx="19">
                  <c:v>1.0</c:v>
                </c:pt>
                <c:pt idx="20">
                  <c:v>0.377865656370123</c:v>
                </c:pt>
                <c:pt idx="21">
                  <c:v>0.671745803489948</c:v>
                </c:pt>
                <c:pt idx="22">
                  <c:v>0.919332983048035</c:v>
                </c:pt>
                <c:pt idx="25">
                  <c:v>1.0</c:v>
                </c:pt>
                <c:pt idx="26">
                  <c:v>0.105459985041137</c:v>
                </c:pt>
                <c:pt idx="27">
                  <c:v>0.220643231114435</c:v>
                </c:pt>
                <c:pt idx="28">
                  <c:v>0.117053103964099</c:v>
                </c:pt>
                <c:pt idx="31">
                  <c:v>1.0</c:v>
                </c:pt>
                <c:pt idx="32">
                  <c:v>0.584202888535692</c:v>
                </c:pt>
                <c:pt idx="33">
                  <c:v>0.73111740722825</c:v>
                </c:pt>
                <c:pt idx="34">
                  <c:v>0.944958883283809</c:v>
                </c:pt>
                <c:pt idx="37">
                  <c:v>1.0</c:v>
                </c:pt>
                <c:pt idx="38">
                  <c:v>0.307364118032266</c:v>
                </c:pt>
                <c:pt idx="39">
                  <c:v>0.733514575437064</c:v>
                </c:pt>
                <c:pt idx="40">
                  <c:v>0.976901553787232</c:v>
                </c:pt>
                <c:pt idx="43">
                  <c:v>1.0</c:v>
                </c:pt>
                <c:pt idx="44">
                  <c:v>0.544272535773952</c:v>
                </c:pt>
                <c:pt idx="45">
                  <c:v>0.786155298903174</c:v>
                </c:pt>
                <c:pt idx="46">
                  <c:v>0.973245199874095</c:v>
                </c:pt>
                <c:pt idx="49">
                  <c:v>1.0</c:v>
                </c:pt>
                <c:pt idx="50">
                  <c:v>0.500609673485978</c:v>
                </c:pt>
                <c:pt idx="51">
                  <c:v>0.596305830284966</c:v>
                </c:pt>
                <c:pt idx="52">
                  <c:v>0.670640834575261</c:v>
                </c:pt>
                <c:pt idx="55">
                  <c:v>1.0</c:v>
                </c:pt>
                <c:pt idx="56">
                  <c:v>0.432</c:v>
                </c:pt>
                <c:pt idx="57">
                  <c:v>0.563933701657458</c:v>
                </c:pt>
                <c:pt idx="58">
                  <c:v>0.811933701657458</c:v>
                </c:pt>
                <c:pt idx="61">
                  <c:v>1.0</c:v>
                </c:pt>
                <c:pt idx="62">
                  <c:v>0.381642903434867</c:v>
                </c:pt>
                <c:pt idx="63">
                  <c:v>0.542854828256643</c:v>
                </c:pt>
                <c:pt idx="64">
                  <c:v>0.804641931302657</c:v>
                </c:pt>
                <c:pt idx="67">
                  <c:v>1.0</c:v>
                </c:pt>
                <c:pt idx="68">
                  <c:v>0.446056417364455</c:v>
                </c:pt>
                <c:pt idx="69">
                  <c:v>0.611268308462152</c:v>
                </c:pt>
                <c:pt idx="70">
                  <c:v>0.790018928648675</c:v>
                </c:pt>
              </c:numCache>
            </c:numRef>
          </c:val>
          <c:extLst xmlns:c16r2="http://schemas.microsoft.com/office/drawing/2015/06/chart">
            <c:ext xmlns:c16="http://schemas.microsoft.com/office/drawing/2014/chart" uri="{C3380CC4-5D6E-409C-BE32-E72D297353CC}">
              <c16:uniqueId val="{00000000-F2FF-45CE-99F9-0BA051E685C5}"/>
            </c:ext>
          </c:extLst>
        </c:ser>
        <c:ser>
          <c:idx val="1"/>
          <c:order val="2"/>
          <c:tx>
            <c:strRef>
              <c:f>'ReplyBWUpdate2-Norm-UpdateName'!$A$77</c:f>
              <c:strCache>
                <c:ptCount val="1"/>
                <c:pt idx="0">
                  <c:v>Remote-core Reply</c:v>
                </c:pt>
              </c:strCache>
            </c:strRef>
          </c:tx>
          <c:spPr>
            <a:solidFill>
              <a:srgbClr val="115740"/>
            </a:solidFill>
            <a:ln>
              <a:solidFill>
                <a:schemeClr val="tx1"/>
              </a:solidFill>
            </a:ln>
            <a:effectLst/>
          </c:spPr>
          <c:invertIfNegative val="0"/>
          <c:cat>
            <c:multiLvlStrRef>
              <c:f>'ReplyBWUpdate2-Norm-UpdateName'!$B$74:$DM$75</c:f>
              <c:multiLvlStrCache>
                <c:ptCount val="80"/>
                <c:lvl>
                  <c:pt idx="1">
                    <c:v>Baseline</c:v>
                  </c:pt>
                  <c:pt idx="2">
                    <c:v>RP(27,1,1)</c:v>
                  </c:pt>
                  <c:pt idx="3">
                    <c:v>LA-LLC</c:v>
                  </c:pt>
                  <c:pt idx="4">
                    <c:v>RP(5,2,0.5)</c:v>
                  </c:pt>
                  <c:pt idx="7">
                    <c:v>Baseline</c:v>
                  </c:pt>
                  <c:pt idx="8">
                    <c:v>RP(27,1,1)</c:v>
                  </c:pt>
                  <c:pt idx="9">
                    <c:v>LA-LLC</c:v>
                  </c:pt>
                  <c:pt idx="10">
                    <c:v>RP(5,2,0.5)</c:v>
                  </c:pt>
                  <c:pt idx="13">
                    <c:v>Baseline</c:v>
                  </c:pt>
                  <c:pt idx="14">
                    <c:v>RP(27,1,1)</c:v>
                  </c:pt>
                  <c:pt idx="15">
                    <c:v>LA-LLC</c:v>
                  </c:pt>
                  <c:pt idx="16">
                    <c:v>RP(5,2,0.5)</c:v>
                  </c:pt>
                  <c:pt idx="19">
                    <c:v>Baseline</c:v>
                  </c:pt>
                  <c:pt idx="20">
                    <c:v>RP(27,1,1)</c:v>
                  </c:pt>
                  <c:pt idx="21">
                    <c:v>LA-LLC</c:v>
                  </c:pt>
                  <c:pt idx="22">
                    <c:v>RP(5,2,0.5)</c:v>
                  </c:pt>
                  <c:pt idx="25">
                    <c:v>Baseline</c:v>
                  </c:pt>
                  <c:pt idx="26">
                    <c:v>RP(27,1,1)</c:v>
                  </c:pt>
                  <c:pt idx="27">
                    <c:v>LA-LLC</c:v>
                  </c:pt>
                  <c:pt idx="28">
                    <c:v>RP(5,2,0.5)</c:v>
                  </c:pt>
                  <c:pt idx="31">
                    <c:v>Baseline</c:v>
                  </c:pt>
                  <c:pt idx="32">
                    <c:v>RP(27,1,1)</c:v>
                  </c:pt>
                  <c:pt idx="33">
                    <c:v>LA-LLC</c:v>
                  </c:pt>
                  <c:pt idx="34">
                    <c:v>RP(5,2,0.5)</c:v>
                  </c:pt>
                  <c:pt idx="37">
                    <c:v>Baseline</c:v>
                  </c:pt>
                  <c:pt idx="38">
                    <c:v>RP(27,1,1)</c:v>
                  </c:pt>
                  <c:pt idx="39">
                    <c:v>LA-LLC</c:v>
                  </c:pt>
                  <c:pt idx="40">
                    <c:v>RP(5,2,0.5)</c:v>
                  </c:pt>
                  <c:pt idx="43">
                    <c:v>Baseline</c:v>
                  </c:pt>
                  <c:pt idx="44">
                    <c:v>RP(27,1,1)</c:v>
                  </c:pt>
                  <c:pt idx="45">
                    <c:v>LA-LLC</c:v>
                  </c:pt>
                  <c:pt idx="46">
                    <c:v>RP(5,2,0.5)</c:v>
                  </c:pt>
                  <c:pt idx="49">
                    <c:v>Baseline</c:v>
                  </c:pt>
                  <c:pt idx="50">
                    <c:v>RP(27,1,1)</c:v>
                  </c:pt>
                  <c:pt idx="51">
                    <c:v>LA-LLC</c:v>
                  </c:pt>
                  <c:pt idx="52">
                    <c:v>RP(5,2,0.5)</c:v>
                  </c:pt>
                  <c:pt idx="55">
                    <c:v>Baseline</c:v>
                  </c:pt>
                  <c:pt idx="56">
                    <c:v>RP(27,1,1)</c:v>
                  </c:pt>
                  <c:pt idx="57">
                    <c:v>LA-LLC</c:v>
                  </c:pt>
                  <c:pt idx="58">
                    <c:v>RP(5,2,0.5)</c:v>
                  </c:pt>
                  <c:pt idx="61">
                    <c:v>Baseline</c:v>
                  </c:pt>
                  <c:pt idx="62">
                    <c:v>RP(27,1,1)</c:v>
                  </c:pt>
                  <c:pt idx="63">
                    <c:v>LA-LLC</c:v>
                  </c:pt>
                  <c:pt idx="64">
                    <c:v>RP(5,2,0.5)</c:v>
                  </c:pt>
                  <c:pt idx="67">
                    <c:v>Baseline</c:v>
                  </c:pt>
                  <c:pt idx="68">
                    <c:v>RP(27,1,1)</c:v>
                  </c:pt>
                  <c:pt idx="69">
                    <c:v>LA-LLC</c:v>
                  </c:pt>
                  <c:pt idx="70">
                    <c:v>RP(5,2,0.5)</c:v>
                  </c:pt>
                  <c:pt idx="73">
                    <c:v>Fill</c:v>
                  </c:pt>
                  <c:pt idx="74">
                    <c:v>Fill</c:v>
                  </c:pt>
                  <c:pt idx="75">
                    <c:v>Fill</c:v>
                  </c:pt>
                  <c:pt idx="76">
                    <c:v>Fill</c:v>
                  </c:pt>
                  <c:pt idx="77">
                    <c:v>Fill</c:v>
                  </c:pt>
                  <c:pt idx="78">
                    <c:v>Fill</c:v>
                  </c:pt>
                  <c:pt idx="79">
                    <c:v>Fill</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pt idx="72">
                    <c:v>FILL</c:v>
                  </c:pt>
                </c:lvl>
              </c:multiLvlStrCache>
            </c:multiLvlStrRef>
          </c:cat>
          <c:val>
            <c:numRef>
              <c:f>'ReplyBWUpdate2-Norm-UpdateName'!$B$77:$DE$77</c:f>
              <c:numCache>
                <c:formatCode>General</c:formatCode>
                <c:ptCount val="72"/>
                <c:pt idx="1">
                  <c:v>0.0</c:v>
                </c:pt>
                <c:pt idx="2">
                  <c:v>0.545601291364004</c:v>
                </c:pt>
                <c:pt idx="3">
                  <c:v>0.478692493946731</c:v>
                </c:pt>
                <c:pt idx="4">
                  <c:v>0.298950766747377</c:v>
                </c:pt>
                <c:pt idx="7">
                  <c:v>0.0</c:v>
                </c:pt>
                <c:pt idx="8">
                  <c:v>0.460739201424967</c:v>
                </c:pt>
                <c:pt idx="9">
                  <c:v>0.585126911088021</c:v>
                </c:pt>
                <c:pt idx="10">
                  <c:v>0.425560338429568</c:v>
                </c:pt>
                <c:pt idx="13">
                  <c:v>0.0</c:v>
                </c:pt>
                <c:pt idx="14">
                  <c:v>0.442263795740675</c:v>
                </c:pt>
                <c:pt idx="15">
                  <c:v>0.428591599011648</c:v>
                </c:pt>
                <c:pt idx="16">
                  <c:v>0.386657253794564</c:v>
                </c:pt>
                <c:pt idx="19">
                  <c:v>0.0</c:v>
                </c:pt>
                <c:pt idx="20">
                  <c:v>0.349962666961644</c:v>
                </c:pt>
                <c:pt idx="21">
                  <c:v>0.42302480572993</c:v>
                </c:pt>
                <c:pt idx="22">
                  <c:v>0.16686485440115</c:v>
                </c:pt>
                <c:pt idx="25">
                  <c:v>0.0</c:v>
                </c:pt>
                <c:pt idx="26">
                  <c:v>0.855272999252057</c:v>
                </c:pt>
                <c:pt idx="27">
                  <c:v>0.771129394166043</c:v>
                </c:pt>
                <c:pt idx="28">
                  <c:v>0.927823485415108</c:v>
                </c:pt>
                <c:pt idx="31">
                  <c:v>0.0</c:v>
                </c:pt>
                <c:pt idx="32">
                  <c:v>0.278418906779076</c:v>
                </c:pt>
                <c:pt idx="33">
                  <c:v>0.27434178702232</c:v>
                </c:pt>
                <c:pt idx="34">
                  <c:v>0.0838573699122383</c:v>
                </c:pt>
                <c:pt idx="37">
                  <c:v>0.0</c:v>
                </c:pt>
                <c:pt idx="38">
                  <c:v>0.288571825451948</c:v>
                </c:pt>
                <c:pt idx="39">
                  <c:v>0.44018018375568</c:v>
                </c:pt>
                <c:pt idx="40">
                  <c:v>0.104200980294882</c:v>
                </c:pt>
                <c:pt idx="43">
                  <c:v>0.0</c:v>
                </c:pt>
                <c:pt idx="44">
                  <c:v>0.212803564078352</c:v>
                </c:pt>
                <c:pt idx="45">
                  <c:v>0.295513425825041</c:v>
                </c:pt>
                <c:pt idx="46">
                  <c:v>0.0911600203384906</c:v>
                </c:pt>
                <c:pt idx="49">
                  <c:v>0.0</c:v>
                </c:pt>
                <c:pt idx="50">
                  <c:v>0.571467280856252</c:v>
                </c:pt>
                <c:pt idx="51">
                  <c:v>0.371675021451475</c:v>
                </c:pt>
                <c:pt idx="52">
                  <c:v>0.527525628866911</c:v>
                </c:pt>
                <c:pt idx="55">
                  <c:v>0.0</c:v>
                </c:pt>
                <c:pt idx="56">
                  <c:v>0.271469613259669</c:v>
                </c:pt>
                <c:pt idx="57">
                  <c:v>0.256618784530387</c:v>
                </c:pt>
                <c:pt idx="58">
                  <c:v>0.307447513812155</c:v>
                </c:pt>
                <c:pt idx="61">
                  <c:v>0.0</c:v>
                </c:pt>
                <c:pt idx="62">
                  <c:v>0.372205119896306</c:v>
                </c:pt>
                <c:pt idx="63">
                  <c:v>0.244815294880104</c:v>
                </c:pt>
                <c:pt idx="64">
                  <c:v>0.294272521062865</c:v>
                </c:pt>
                <c:pt idx="67">
                  <c:v>0.0</c:v>
                </c:pt>
                <c:pt idx="68">
                  <c:v>0.422616024096813</c:v>
                </c:pt>
                <c:pt idx="69">
                  <c:v>0.415428154673398</c:v>
                </c:pt>
                <c:pt idx="70">
                  <c:v>0.328574612097755</c:v>
                </c:pt>
              </c:numCache>
            </c:numRef>
          </c:val>
          <c:extLst xmlns:c16r2="http://schemas.microsoft.com/office/drawing/2015/06/chart">
            <c:ext xmlns:c16="http://schemas.microsoft.com/office/drawing/2014/chart" uri="{C3380CC4-5D6E-409C-BE32-E72D297353CC}">
              <c16:uniqueId val="{00000001-F2FF-45CE-99F9-0BA051E685C5}"/>
            </c:ext>
          </c:extLst>
        </c:ser>
        <c:dLbls>
          <c:showLegendKey val="0"/>
          <c:showVal val="0"/>
          <c:showCatName val="0"/>
          <c:showSerName val="0"/>
          <c:showPercent val="0"/>
          <c:showBubbleSize val="0"/>
        </c:dLbls>
        <c:gapWidth val="25"/>
        <c:overlap val="100"/>
        <c:axId val="-1654282352"/>
        <c:axId val="-1653082768"/>
      </c:barChart>
      <c:lineChart>
        <c:grouping val="standard"/>
        <c:varyColors val="0"/>
        <c:ser>
          <c:idx val="2"/>
          <c:order val="0"/>
          <c:tx>
            <c:strRef>
              <c:f>IPCUpdate2!$A$22</c:f>
              <c:strCache>
                <c:ptCount val="1"/>
                <c:pt idx="0">
                  <c:v>IPC</c:v>
                </c:pt>
              </c:strCache>
            </c:strRef>
          </c:tx>
          <c:spPr>
            <a:ln w="28575" cap="rnd">
              <a:solidFill>
                <a:schemeClr val="tx1"/>
              </a:solidFill>
              <a:round/>
            </a:ln>
            <a:effectLst/>
          </c:spPr>
          <c:marker>
            <c:symbol val="x"/>
            <c:size val="7"/>
            <c:spPr>
              <a:noFill/>
              <a:ln w="12700">
                <a:solidFill>
                  <a:sysClr val="windowText" lastClr="000000"/>
                </a:solidFill>
              </a:ln>
              <a:effectLst/>
            </c:spPr>
          </c:marker>
          <c:cat>
            <c:multiLvlStrRef>
              <c:f>IPCUpdate2!$B$20:$DM$21</c:f>
              <c:multiLvlStrCache>
                <c:ptCount val="72"/>
                <c:lvl>
                  <c:pt idx="1">
                    <c:v>Baseline</c:v>
                  </c:pt>
                  <c:pt idx="2">
                    <c:v>RP(27,1,1)</c:v>
                  </c:pt>
                  <c:pt idx="3">
                    <c:v>LA-LLC</c:v>
                  </c:pt>
                  <c:pt idx="4">
                    <c:v>RP(5,2,0.5)</c:v>
                  </c:pt>
                  <c:pt idx="7">
                    <c:v>Baseline</c:v>
                  </c:pt>
                  <c:pt idx="8">
                    <c:v>RP(27,1,1)</c:v>
                  </c:pt>
                  <c:pt idx="9">
                    <c:v>LA-LLC</c:v>
                  </c:pt>
                  <c:pt idx="10">
                    <c:v>RP(5,2,0.5)</c:v>
                  </c:pt>
                  <c:pt idx="13">
                    <c:v>Baseline</c:v>
                  </c:pt>
                  <c:pt idx="14">
                    <c:v>RP(27,1,1)</c:v>
                  </c:pt>
                  <c:pt idx="15">
                    <c:v>LA-LLC</c:v>
                  </c:pt>
                  <c:pt idx="16">
                    <c:v>RP(5,2,0.5)</c:v>
                  </c:pt>
                  <c:pt idx="19">
                    <c:v>Baseline</c:v>
                  </c:pt>
                  <c:pt idx="20">
                    <c:v>RP(27,1,1)</c:v>
                  </c:pt>
                  <c:pt idx="21">
                    <c:v>LA-LLC</c:v>
                  </c:pt>
                  <c:pt idx="22">
                    <c:v>RP(5,2,0.5)</c:v>
                  </c:pt>
                  <c:pt idx="25">
                    <c:v>Baseline</c:v>
                  </c:pt>
                  <c:pt idx="26">
                    <c:v>RP(27,1,1)</c:v>
                  </c:pt>
                  <c:pt idx="27">
                    <c:v>LA-LLC</c:v>
                  </c:pt>
                  <c:pt idx="28">
                    <c:v>RP(5,2,0.5)</c:v>
                  </c:pt>
                  <c:pt idx="31">
                    <c:v>Baseline</c:v>
                  </c:pt>
                  <c:pt idx="32">
                    <c:v>RP(27,1,1)</c:v>
                  </c:pt>
                  <c:pt idx="33">
                    <c:v>LA-LLC</c:v>
                  </c:pt>
                  <c:pt idx="34">
                    <c:v>RP(5,2,0.5)</c:v>
                  </c:pt>
                  <c:pt idx="37">
                    <c:v>Baseline</c:v>
                  </c:pt>
                  <c:pt idx="38">
                    <c:v>RP(27,1,1)</c:v>
                  </c:pt>
                  <c:pt idx="39">
                    <c:v>LA-LLC</c:v>
                  </c:pt>
                  <c:pt idx="40">
                    <c:v>RP(5,2,0.5)</c:v>
                  </c:pt>
                  <c:pt idx="43">
                    <c:v>Baseline</c:v>
                  </c:pt>
                  <c:pt idx="44">
                    <c:v>RP(27,1,1)</c:v>
                  </c:pt>
                  <c:pt idx="45">
                    <c:v>LA-LLC</c:v>
                  </c:pt>
                  <c:pt idx="46">
                    <c:v>RP(5,2,0.5)</c:v>
                  </c:pt>
                  <c:pt idx="49">
                    <c:v>Baseline</c:v>
                  </c:pt>
                  <c:pt idx="50">
                    <c:v>RP(27,1,1)</c:v>
                  </c:pt>
                  <c:pt idx="51">
                    <c:v>LA-LLC</c:v>
                  </c:pt>
                  <c:pt idx="52">
                    <c:v>RP(5,2,0.5)</c:v>
                  </c:pt>
                  <c:pt idx="55">
                    <c:v>Baseline</c:v>
                  </c:pt>
                  <c:pt idx="56">
                    <c:v>RP(27,1,1)</c:v>
                  </c:pt>
                  <c:pt idx="57">
                    <c:v>LA-LLC</c:v>
                  </c:pt>
                  <c:pt idx="58">
                    <c:v>RP(5,2,0.5)</c:v>
                  </c:pt>
                  <c:pt idx="61">
                    <c:v>Baseline</c:v>
                  </c:pt>
                  <c:pt idx="62">
                    <c:v>RP(27,1,1)</c:v>
                  </c:pt>
                  <c:pt idx="63">
                    <c:v>LA-LLC</c:v>
                  </c:pt>
                  <c:pt idx="64">
                    <c:v>RP(5,2,0.5)</c:v>
                  </c:pt>
                  <c:pt idx="67">
                    <c:v>Baseline</c:v>
                  </c:pt>
                  <c:pt idx="68">
                    <c:v>RP(27,1,1)</c:v>
                  </c:pt>
                  <c:pt idx="69">
                    <c:v>LA-LLC</c:v>
                  </c:pt>
                  <c:pt idx="70">
                    <c:v>RP(5,2,0.5)</c:v>
                  </c:pt>
                </c:lvl>
                <c:lvl>
                  <c:pt idx="0">
                    <c:v>C-BFS</c:v>
                  </c:pt>
                  <c:pt idx="6">
                    <c:v>C-NN</c:v>
                  </c:pt>
                  <c:pt idx="12">
                    <c:v>C-BFS2</c:v>
                  </c:pt>
                  <c:pt idx="18">
                    <c:v>R-CFD</c:v>
                  </c:pt>
                  <c:pt idx="24">
                    <c:v>S-SpMV</c:v>
                  </c:pt>
                  <c:pt idx="30">
                    <c:v>L-BH</c:v>
                  </c:pt>
                  <c:pt idx="36">
                    <c:v>P-2DCONV</c:v>
                  </c:pt>
                  <c:pt idx="42">
                    <c:v>P-3DCONV</c:v>
                  </c:pt>
                  <c:pt idx="48">
                    <c:v>P-2MM</c:v>
                  </c:pt>
                  <c:pt idx="54">
                    <c:v>P-3MM</c:v>
                  </c:pt>
                  <c:pt idx="60">
                    <c:v>P-GEMM</c:v>
                  </c:pt>
                  <c:pt idx="66">
                    <c:v>Mean</c:v>
                  </c:pt>
                </c:lvl>
              </c:multiLvlStrCache>
            </c:multiLvlStrRef>
          </c:cat>
          <c:val>
            <c:numRef>
              <c:f>IPCUpdate2!$B$22:$DM$22</c:f>
              <c:numCache>
                <c:formatCode>General</c:formatCode>
                <c:ptCount val="72"/>
                <c:pt idx="1">
                  <c:v>1.0</c:v>
                </c:pt>
                <c:pt idx="2">
                  <c:v>1.136910730444444</c:v>
                </c:pt>
                <c:pt idx="3">
                  <c:v>1.189051893104328</c:v>
                </c:pt>
                <c:pt idx="4">
                  <c:v>1.207170632688498</c:v>
                </c:pt>
                <c:pt idx="7">
                  <c:v>1.0</c:v>
                </c:pt>
                <c:pt idx="8">
                  <c:v>0.99221661508722</c:v>
                </c:pt>
                <c:pt idx="9">
                  <c:v>1.005875100293368</c:v>
                </c:pt>
                <c:pt idx="10">
                  <c:v>1.041842857718175</c:v>
                </c:pt>
                <c:pt idx="13">
                  <c:v>1.0</c:v>
                </c:pt>
                <c:pt idx="14">
                  <c:v>1.044994963787232</c:v>
                </c:pt>
                <c:pt idx="15">
                  <c:v>1.203405439109789</c:v>
                </c:pt>
                <c:pt idx="16">
                  <c:v>1.25635761907046</c:v>
                </c:pt>
                <c:pt idx="19">
                  <c:v>1.0</c:v>
                </c:pt>
                <c:pt idx="20">
                  <c:v>0.663000295361985</c:v>
                </c:pt>
                <c:pt idx="21">
                  <c:v>1.08784592365794</c:v>
                </c:pt>
                <c:pt idx="22">
                  <c:v>1.059586160418998</c:v>
                </c:pt>
                <c:pt idx="25">
                  <c:v>1.0</c:v>
                </c:pt>
                <c:pt idx="26">
                  <c:v>0.88837584737357</c:v>
                </c:pt>
                <c:pt idx="27">
                  <c:v>0.990272732869544</c:v>
                </c:pt>
                <c:pt idx="28">
                  <c:v>1.022006060730434</c:v>
                </c:pt>
                <c:pt idx="31">
                  <c:v>1.0</c:v>
                </c:pt>
                <c:pt idx="32">
                  <c:v>0.869946832958229</c:v>
                </c:pt>
                <c:pt idx="33">
                  <c:v>1.018187892463999</c:v>
                </c:pt>
                <c:pt idx="34">
                  <c:v>1.048277334471992</c:v>
                </c:pt>
                <c:pt idx="37">
                  <c:v>1.0</c:v>
                </c:pt>
                <c:pt idx="38">
                  <c:v>0.598666196222523</c:v>
                </c:pt>
                <c:pt idx="39">
                  <c:v>1.193743228071456</c:v>
                </c:pt>
                <c:pt idx="40">
                  <c:v>1.097529965466967</c:v>
                </c:pt>
                <c:pt idx="43">
                  <c:v>1.0</c:v>
                </c:pt>
                <c:pt idx="44">
                  <c:v>0.786111486694706</c:v>
                </c:pt>
                <c:pt idx="45">
                  <c:v>1.133750971673247</c:v>
                </c:pt>
                <c:pt idx="46">
                  <c:v>1.088503845365519</c:v>
                </c:pt>
                <c:pt idx="49">
                  <c:v>1.0</c:v>
                </c:pt>
                <c:pt idx="50">
                  <c:v>1.060453587882932</c:v>
                </c:pt>
                <c:pt idx="51">
                  <c:v>0.906818606522886</c:v>
                </c:pt>
                <c:pt idx="52">
                  <c:v>1.133995250721825</c:v>
                </c:pt>
                <c:pt idx="55">
                  <c:v>1.0</c:v>
                </c:pt>
                <c:pt idx="56">
                  <c:v>0.687875641404254</c:v>
                </c:pt>
                <c:pt idx="57">
                  <c:v>0.800114852998866</c:v>
                </c:pt>
                <c:pt idx="58">
                  <c:v>1.096055895126115</c:v>
                </c:pt>
                <c:pt idx="61">
                  <c:v>1.0</c:v>
                </c:pt>
                <c:pt idx="62">
                  <c:v>0.747858420075327</c:v>
                </c:pt>
                <c:pt idx="63">
                  <c:v>0.752052579200531</c:v>
                </c:pt>
                <c:pt idx="64">
                  <c:v>1.031904231175335</c:v>
                </c:pt>
                <c:pt idx="67">
                  <c:v>1.0</c:v>
                </c:pt>
                <c:pt idx="68">
                  <c:v>0.844136610318865</c:v>
                </c:pt>
                <c:pt idx="69">
                  <c:v>1.014050735418982</c:v>
                </c:pt>
                <c:pt idx="70">
                  <c:v>1.096267008163326</c:v>
                </c:pt>
              </c:numCache>
            </c:numRef>
          </c:val>
          <c:smooth val="0"/>
          <c:extLst xmlns:c16r2="http://schemas.microsoft.com/office/drawing/2015/06/chart">
            <c:ext xmlns:c16="http://schemas.microsoft.com/office/drawing/2014/chart" uri="{C3380CC4-5D6E-409C-BE32-E72D297353CC}">
              <c16:uniqueId val="{00000002-F2FF-45CE-99F9-0BA051E685C5}"/>
            </c:ext>
          </c:extLst>
        </c:ser>
        <c:dLbls>
          <c:showLegendKey val="0"/>
          <c:showVal val="0"/>
          <c:showCatName val="0"/>
          <c:showSerName val="0"/>
          <c:showPercent val="0"/>
          <c:showBubbleSize val="0"/>
        </c:dLbls>
        <c:marker val="1"/>
        <c:smooth val="0"/>
        <c:axId val="-1652857664"/>
        <c:axId val="-1809762896"/>
      </c:lineChart>
      <c:catAx>
        <c:axId val="-16528576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809762896"/>
        <c:crosses val="autoZero"/>
        <c:auto val="1"/>
        <c:lblAlgn val="ctr"/>
        <c:lblOffset val="100"/>
        <c:noMultiLvlLbl val="0"/>
      </c:catAx>
      <c:valAx>
        <c:axId val="-18097628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52857664"/>
        <c:crosses val="autoZero"/>
        <c:crossBetween val="between"/>
      </c:valAx>
      <c:valAx>
        <c:axId val="-1653082768"/>
        <c:scaling>
          <c:orientation val="minMax"/>
        </c:scaling>
        <c:delete val="0"/>
        <c:axPos val="r"/>
        <c:title>
          <c:tx>
            <c:rich>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Reply BW</a:t>
                </a:r>
              </a:p>
              <a:p>
                <a:pPr>
                  <a:defRPr/>
                </a:pPr>
                <a:r>
                  <a:rPr lang="en-US"/>
                  <a:t>(Reply/Core/Cycle)</a:t>
                </a:r>
              </a:p>
            </c:rich>
          </c:tx>
          <c:overlay val="0"/>
          <c:spPr>
            <a:noFill/>
            <a:ln>
              <a:noFill/>
            </a:ln>
            <a:effectLst/>
          </c:spPr>
          <c:txPr>
            <a:bodyPr rot="-54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54282352"/>
        <c:crosses val="max"/>
        <c:crossBetween val="between"/>
      </c:valAx>
      <c:catAx>
        <c:axId val="-1654282352"/>
        <c:scaling>
          <c:orientation val="minMax"/>
        </c:scaling>
        <c:delete val="1"/>
        <c:axPos val="b"/>
        <c:numFmt formatCode="General" sourceLinked="1"/>
        <c:majorTickMark val="out"/>
        <c:minorTickMark val="none"/>
        <c:tickLblPos val="nextTo"/>
        <c:crossAx val="-1653082768"/>
        <c:crosses val="autoZero"/>
        <c:auto val="1"/>
        <c:lblAlgn val="ctr"/>
        <c:lblOffset val="100"/>
        <c:noMultiLvlLbl val="0"/>
      </c:catAx>
      <c:spPr>
        <a:noFill/>
        <a:ln>
          <a:solidFill>
            <a:schemeClr val="tx1"/>
          </a:solidFill>
        </a:ln>
        <a:effectLst/>
      </c:spPr>
    </c:plotArea>
    <c:legend>
      <c:legendPos val="t"/>
      <c:layout>
        <c:manualLayout>
          <c:xMode val="edge"/>
          <c:yMode val="edge"/>
          <c:x val="0.544410022965879"/>
          <c:y val="0.0576130067074949"/>
          <c:w val="0.279064796587927"/>
          <c:h val="0.059735993648942"/>
        </c:manualLayout>
      </c:layout>
      <c:overlay val="1"/>
      <c:spPr>
        <a:solidFill>
          <a:sysClr val="window" lastClr="FFFFFF"/>
        </a:solidFill>
        <a:ln>
          <a:noFill/>
        </a:ln>
        <a:effectLst/>
      </c:spPr>
      <c:txPr>
        <a:bodyPr rot="0" spcFirstLastPara="1" vertOverflow="ellipsis" vert="horz" wrap="square" anchor="ctr" anchorCtr="1"/>
        <a:lstStyle/>
        <a:p>
          <a:pPr>
            <a:defRPr sz="12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chart>
  <c:spPr>
    <a:solidFill>
      <a:schemeClr val="bg1"/>
    </a:solidFill>
    <a:ln w="9525" cap="flat" cmpd="sng" algn="ctr">
      <a:noFill/>
      <a:round/>
    </a:ln>
    <a:effectLst/>
  </c:spPr>
  <c:txPr>
    <a:bodyPr/>
    <a:lstStyle/>
    <a:p>
      <a:pPr>
        <a:defRPr sz="12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'Baseline-RH'!$Q$1</c:f>
              <c:strCache>
                <c:ptCount val="1"/>
                <c:pt idx="0">
                  <c:v>Remote Hit Rate</c:v>
                </c:pt>
              </c:strCache>
            </c:strRef>
          </c:tx>
          <c:spPr>
            <a:solidFill>
              <a:srgbClr val="115740"/>
            </a:solidFill>
            <a:ln>
              <a:solidFill>
                <a:schemeClr val="tx1"/>
              </a:solidFill>
            </a:ln>
            <a:effectLst/>
          </c:spPr>
          <c:invertIfNegative val="0"/>
          <c:cat>
            <c:strRef>
              <c:f>'Baseline-RH'!$P$2:$P$13</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'Baseline-RH'!$Q$2:$Q$13</c:f>
              <c:numCache>
                <c:formatCode>General</c:formatCode>
                <c:ptCount val="12"/>
                <c:pt idx="0">
                  <c:v>0.537284241995401</c:v>
                </c:pt>
                <c:pt idx="1">
                  <c:v>0.708594003868377</c:v>
                </c:pt>
                <c:pt idx="2">
                  <c:v>0.451663089971452</c:v>
                </c:pt>
                <c:pt idx="3">
                  <c:v>0.517675522906073</c:v>
                </c:pt>
                <c:pt idx="4">
                  <c:v>0.995381504153913</c:v>
                </c:pt>
                <c:pt idx="5">
                  <c:v>0.356677907800707</c:v>
                </c:pt>
                <c:pt idx="6">
                  <c:v>0.48464448754249</c:v>
                </c:pt>
                <c:pt idx="7">
                  <c:v>0.331561514823111</c:v>
                </c:pt>
                <c:pt idx="8">
                  <c:v>0.571216403725145</c:v>
                </c:pt>
                <c:pt idx="9">
                  <c:v>0.531385921069547</c:v>
                </c:pt>
                <c:pt idx="10">
                  <c:v>0.477165498570532</c:v>
                </c:pt>
                <c:pt idx="11">
                  <c:v>0.4965465403811</c:v>
                </c:pt>
              </c:numCache>
            </c:numRef>
          </c:val>
          <c:extLst xmlns:c16r2="http://schemas.microsoft.com/office/drawing/2015/06/chart">
            <c:ext xmlns:c16="http://schemas.microsoft.com/office/drawing/2014/chart" uri="{C3380CC4-5D6E-409C-BE32-E72D297353CC}">
              <c16:uniqueId val="{00000000-2595-4F84-B423-A6110535C7CA}"/>
            </c:ext>
          </c:extLst>
        </c:ser>
        <c:dLbls>
          <c:showLegendKey val="0"/>
          <c:showVal val="0"/>
          <c:showCatName val="0"/>
          <c:showSerName val="0"/>
          <c:showPercent val="0"/>
          <c:showBubbleSize val="0"/>
        </c:dLbls>
        <c:gapWidth val="150"/>
        <c:axId val="-1887506000"/>
        <c:axId val="-1786342000"/>
      </c:barChart>
      <c:catAx>
        <c:axId val="-1887506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786342000"/>
        <c:crosses val="autoZero"/>
        <c:auto val="1"/>
        <c:lblAlgn val="ctr"/>
        <c:lblOffset val="100"/>
        <c:noMultiLvlLbl val="0"/>
      </c:catAx>
      <c:valAx>
        <c:axId val="-1786342000"/>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Remote Hit Rate</a:t>
                </a:r>
              </a:p>
            </c:rich>
          </c:tx>
          <c:layout>
            <c:manualLayout>
              <c:xMode val="edge"/>
              <c:yMode val="edge"/>
              <c:x val="0.0208333333333333"/>
              <c:y val="0.049"/>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887506000"/>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'Precision-Recall-UpdateName'!$A$16</c:f>
              <c:strCache>
                <c:ptCount val="1"/>
                <c:pt idx="0">
                  <c:v>Precision</c:v>
                </c:pt>
              </c:strCache>
            </c:strRef>
          </c:tx>
          <c:spPr>
            <a:pattFill prst="dkUpDiag">
              <a:fgClr>
                <a:srgbClr val="115740"/>
              </a:fgClr>
              <a:bgClr>
                <a:sysClr val="window" lastClr="FFFFFF"/>
              </a:bgClr>
            </a:pattFill>
            <a:ln>
              <a:solidFill>
                <a:schemeClr val="tx1"/>
              </a:solidFill>
            </a:ln>
            <a:effectLst/>
          </c:spPr>
          <c:invertIfNegative val="0"/>
          <c:cat>
            <c:strRef>
              <c:f>'Precision-Recall-UpdateName'!$B$15:$M$15</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'Precision-Recall-UpdateName'!$B$16:$M$16</c:f>
              <c:numCache>
                <c:formatCode>General</c:formatCode>
                <c:ptCount val="12"/>
                <c:pt idx="0">
                  <c:v>0.899989</c:v>
                </c:pt>
                <c:pt idx="1">
                  <c:v>0.811123</c:v>
                </c:pt>
                <c:pt idx="2">
                  <c:v>0.931474</c:v>
                </c:pt>
                <c:pt idx="3">
                  <c:v>0.558139</c:v>
                </c:pt>
                <c:pt idx="4">
                  <c:v>0.995274</c:v>
                </c:pt>
                <c:pt idx="5">
                  <c:v>0.560056</c:v>
                </c:pt>
                <c:pt idx="6">
                  <c:v>0.51226</c:v>
                </c:pt>
                <c:pt idx="7">
                  <c:v>0.426418</c:v>
                </c:pt>
                <c:pt idx="8">
                  <c:v>0.932287</c:v>
                </c:pt>
                <c:pt idx="9">
                  <c:v>0.790521</c:v>
                </c:pt>
                <c:pt idx="10">
                  <c:v>0.783585</c:v>
                </c:pt>
                <c:pt idx="11">
                  <c:v>0.719341498098697</c:v>
                </c:pt>
              </c:numCache>
            </c:numRef>
          </c:val>
          <c:extLst xmlns:c16r2="http://schemas.microsoft.com/office/drawing/2015/06/chart">
            <c:ext xmlns:c16="http://schemas.microsoft.com/office/drawing/2014/chart" uri="{C3380CC4-5D6E-409C-BE32-E72D297353CC}">
              <c16:uniqueId val="{00000000-B3A8-47B4-A527-10EEC0783043}"/>
            </c:ext>
          </c:extLst>
        </c:ser>
        <c:ser>
          <c:idx val="1"/>
          <c:order val="1"/>
          <c:tx>
            <c:strRef>
              <c:f>'Precision-Recall-UpdateName'!$A$17</c:f>
              <c:strCache>
                <c:ptCount val="1"/>
                <c:pt idx="0">
                  <c:v>Recall</c:v>
                </c:pt>
              </c:strCache>
            </c:strRef>
          </c:tx>
          <c:spPr>
            <a:solidFill>
              <a:srgbClr val="115740"/>
            </a:solidFill>
            <a:ln>
              <a:solidFill>
                <a:schemeClr val="tx1"/>
              </a:solidFill>
            </a:ln>
            <a:effectLst/>
          </c:spPr>
          <c:invertIfNegative val="0"/>
          <c:cat>
            <c:strRef>
              <c:f>'Precision-Recall-UpdateName'!$B$15:$M$15</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'Precision-Recall-UpdateName'!$B$17:$M$17</c:f>
              <c:numCache>
                <c:formatCode>General</c:formatCode>
                <c:ptCount val="12"/>
                <c:pt idx="0">
                  <c:v>0.866968</c:v>
                </c:pt>
                <c:pt idx="1">
                  <c:v>0.903537</c:v>
                </c:pt>
                <c:pt idx="2">
                  <c:v>0.952586</c:v>
                </c:pt>
                <c:pt idx="3">
                  <c:v>0.798719</c:v>
                </c:pt>
                <c:pt idx="4">
                  <c:v>0.998616</c:v>
                </c:pt>
                <c:pt idx="5">
                  <c:v>0.744151</c:v>
                </c:pt>
                <c:pt idx="6">
                  <c:v>0.779008</c:v>
                </c:pt>
                <c:pt idx="7">
                  <c:v>0.856456</c:v>
                </c:pt>
                <c:pt idx="8">
                  <c:v>0.960994</c:v>
                </c:pt>
                <c:pt idx="9">
                  <c:v>0.899022</c:v>
                </c:pt>
                <c:pt idx="10">
                  <c:v>0.90256</c:v>
                </c:pt>
                <c:pt idx="11">
                  <c:v>0.875079179715045</c:v>
                </c:pt>
              </c:numCache>
            </c:numRef>
          </c:val>
          <c:extLst xmlns:c16r2="http://schemas.microsoft.com/office/drawing/2015/06/chart">
            <c:ext xmlns:c16="http://schemas.microsoft.com/office/drawing/2014/chart" uri="{C3380CC4-5D6E-409C-BE32-E72D297353CC}">
              <c16:uniqueId val="{00000001-B3A8-47B4-A527-10EEC0783043}"/>
            </c:ext>
          </c:extLst>
        </c:ser>
        <c:dLbls>
          <c:showLegendKey val="0"/>
          <c:showVal val="0"/>
          <c:showCatName val="0"/>
          <c:showSerName val="0"/>
          <c:showPercent val="0"/>
          <c:showBubbleSize val="0"/>
        </c:dLbls>
        <c:gapWidth val="100"/>
        <c:axId val="-1625957248"/>
        <c:axId val="-1625955200"/>
      </c:barChart>
      <c:catAx>
        <c:axId val="-162595724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25955200"/>
        <c:crosses val="autoZero"/>
        <c:auto val="1"/>
        <c:lblAlgn val="ctr"/>
        <c:lblOffset val="100"/>
        <c:noMultiLvlLbl val="0"/>
      </c:catAx>
      <c:valAx>
        <c:axId val="-1625955200"/>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Metric</a:t>
                </a:r>
              </a:p>
            </c:rich>
          </c:tx>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25957248"/>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911763347000874"/>
          <c:y val="0.0370694900010581"/>
          <c:w val="0.0717821782178218"/>
          <c:h val="0.115019829969546"/>
        </c:manualLayout>
      </c:layout>
      <c:lineChart>
        <c:grouping val="standard"/>
        <c:varyColors val="0"/>
        <c:ser>
          <c:idx val="0"/>
          <c:order val="0"/>
          <c:tx>
            <c:strRef>
              <c:f>'PolyBench-2DCONV'!$N$126</c:f>
              <c:strCache>
                <c:ptCount val="1"/>
                <c:pt idx="0">
                  <c:v>Baseline</c:v>
                </c:pt>
              </c:strCache>
            </c:strRef>
          </c:tx>
          <c:spPr>
            <a:ln w="19050" cap="rnd">
              <a:solidFill>
                <a:schemeClr val="tx1"/>
              </a:solidFill>
              <a:round/>
            </a:ln>
            <a:effectLst/>
          </c:spPr>
          <c:marker>
            <c:symbol val="none"/>
          </c:marker>
          <c:val>
            <c:numRef>
              <c:f>'PolyBench-2DCONV'!$N$127:$N$246</c:f>
              <c:numCache>
                <c:formatCode>General</c:formatCode>
                <c:ptCount val="12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0.111367</c:v>
                </c:pt>
                <c:pt idx="29">
                  <c:v>0.124133</c:v>
                </c:pt>
                <c:pt idx="30">
                  <c:v>0.125195</c:v>
                </c:pt>
                <c:pt idx="31">
                  <c:v>0.125884</c:v>
                </c:pt>
                <c:pt idx="32">
                  <c:v>0.127183</c:v>
                </c:pt>
                <c:pt idx="33">
                  <c:v>0.12792</c:v>
                </c:pt>
                <c:pt idx="34">
                  <c:v>0.132435</c:v>
                </c:pt>
                <c:pt idx="35">
                  <c:v>0.13281</c:v>
                </c:pt>
                <c:pt idx="36">
                  <c:v>0.134568</c:v>
                </c:pt>
                <c:pt idx="37">
                  <c:v>0.13584</c:v>
                </c:pt>
                <c:pt idx="38">
                  <c:v>0.138082</c:v>
                </c:pt>
                <c:pt idx="39">
                  <c:v>0.141733</c:v>
                </c:pt>
                <c:pt idx="40">
                  <c:v>0.189923</c:v>
                </c:pt>
                <c:pt idx="41">
                  <c:v>0.191485</c:v>
                </c:pt>
                <c:pt idx="42">
                  <c:v>0.195059</c:v>
                </c:pt>
                <c:pt idx="43">
                  <c:v>0.1981</c:v>
                </c:pt>
                <c:pt idx="44">
                  <c:v>0.199354</c:v>
                </c:pt>
                <c:pt idx="45">
                  <c:v>0.200532</c:v>
                </c:pt>
                <c:pt idx="46">
                  <c:v>0.202473</c:v>
                </c:pt>
                <c:pt idx="47">
                  <c:v>0.202656</c:v>
                </c:pt>
                <c:pt idx="48">
                  <c:v>0.203147</c:v>
                </c:pt>
                <c:pt idx="49">
                  <c:v>0.208248</c:v>
                </c:pt>
                <c:pt idx="50">
                  <c:v>0.210351</c:v>
                </c:pt>
                <c:pt idx="51">
                  <c:v>0.215671</c:v>
                </c:pt>
                <c:pt idx="52">
                  <c:v>0.245345</c:v>
                </c:pt>
                <c:pt idx="53">
                  <c:v>0.246331</c:v>
                </c:pt>
                <c:pt idx="54">
                  <c:v>0.246375</c:v>
                </c:pt>
                <c:pt idx="55">
                  <c:v>0.246443</c:v>
                </c:pt>
                <c:pt idx="56">
                  <c:v>0.250925</c:v>
                </c:pt>
                <c:pt idx="57">
                  <c:v>0.251041</c:v>
                </c:pt>
                <c:pt idx="58">
                  <c:v>0.252254</c:v>
                </c:pt>
                <c:pt idx="59">
                  <c:v>0.254683</c:v>
                </c:pt>
                <c:pt idx="60">
                  <c:v>0.257632</c:v>
                </c:pt>
                <c:pt idx="61">
                  <c:v>0.258091</c:v>
                </c:pt>
                <c:pt idx="62">
                  <c:v>0.258147</c:v>
                </c:pt>
                <c:pt idx="63">
                  <c:v>0.258603</c:v>
                </c:pt>
                <c:pt idx="64">
                  <c:v>0.259653</c:v>
                </c:pt>
                <c:pt idx="65">
                  <c:v>0.260103</c:v>
                </c:pt>
                <c:pt idx="66">
                  <c:v>0.260183</c:v>
                </c:pt>
                <c:pt idx="67">
                  <c:v>0.262946</c:v>
                </c:pt>
                <c:pt idx="68">
                  <c:v>0.263523</c:v>
                </c:pt>
                <c:pt idx="69">
                  <c:v>0.264505</c:v>
                </c:pt>
                <c:pt idx="70">
                  <c:v>0.264618</c:v>
                </c:pt>
                <c:pt idx="71">
                  <c:v>0.265283</c:v>
                </c:pt>
                <c:pt idx="72">
                  <c:v>0.265979</c:v>
                </c:pt>
                <c:pt idx="73">
                  <c:v>0.26731</c:v>
                </c:pt>
                <c:pt idx="74">
                  <c:v>0.267987</c:v>
                </c:pt>
                <c:pt idx="75">
                  <c:v>0.27041</c:v>
                </c:pt>
                <c:pt idx="76">
                  <c:v>0.271336</c:v>
                </c:pt>
                <c:pt idx="77">
                  <c:v>0.278387</c:v>
                </c:pt>
                <c:pt idx="78">
                  <c:v>0.282177</c:v>
                </c:pt>
                <c:pt idx="79">
                  <c:v>0.2822</c:v>
                </c:pt>
                <c:pt idx="80">
                  <c:v>0.285129</c:v>
                </c:pt>
                <c:pt idx="81">
                  <c:v>0.293901</c:v>
                </c:pt>
                <c:pt idx="82">
                  <c:v>0.315896</c:v>
                </c:pt>
                <c:pt idx="83">
                  <c:v>0.329464</c:v>
                </c:pt>
                <c:pt idx="84">
                  <c:v>0.376919</c:v>
                </c:pt>
                <c:pt idx="85">
                  <c:v>0.377307</c:v>
                </c:pt>
                <c:pt idx="86">
                  <c:v>0.381623</c:v>
                </c:pt>
                <c:pt idx="87">
                  <c:v>0.38325</c:v>
                </c:pt>
                <c:pt idx="88">
                  <c:v>0.385407</c:v>
                </c:pt>
                <c:pt idx="89">
                  <c:v>0.388736</c:v>
                </c:pt>
                <c:pt idx="90">
                  <c:v>0.390363</c:v>
                </c:pt>
                <c:pt idx="91">
                  <c:v>0.391833</c:v>
                </c:pt>
                <c:pt idx="92">
                  <c:v>0.391842</c:v>
                </c:pt>
                <c:pt idx="93">
                  <c:v>0.395274</c:v>
                </c:pt>
                <c:pt idx="94">
                  <c:v>0.396292</c:v>
                </c:pt>
                <c:pt idx="95">
                  <c:v>0.404605</c:v>
                </c:pt>
                <c:pt idx="96">
                  <c:v>0.431321</c:v>
                </c:pt>
                <c:pt idx="97">
                  <c:v>0.437342</c:v>
                </c:pt>
                <c:pt idx="98">
                  <c:v>0.442626</c:v>
                </c:pt>
                <c:pt idx="99">
                  <c:v>0.444573</c:v>
                </c:pt>
                <c:pt idx="100">
                  <c:v>0.456795</c:v>
                </c:pt>
                <c:pt idx="101">
                  <c:v>0.463706</c:v>
                </c:pt>
                <c:pt idx="102">
                  <c:v>0.467966</c:v>
                </c:pt>
                <c:pt idx="103">
                  <c:v>0.469744</c:v>
                </c:pt>
                <c:pt idx="104">
                  <c:v>0.507285</c:v>
                </c:pt>
                <c:pt idx="105">
                  <c:v>0.513129</c:v>
                </c:pt>
                <c:pt idx="106">
                  <c:v>0.513294</c:v>
                </c:pt>
                <c:pt idx="107">
                  <c:v>0.516004</c:v>
                </c:pt>
                <c:pt idx="108">
                  <c:v>0.598294</c:v>
                </c:pt>
                <c:pt idx="109">
                  <c:v>0.613267</c:v>
                </c:pt>
                <c:pt idx="110">
                  <c:v>0.625764</c:v>
                </c:pt>
                <c:pt idx="111">
                  <c:v>0.646261</c:v>
                </c:pt>
                <c:pt idx="112">
                  <c:v>0.648146</c:v>
                </c:pt>
                <c:pt idx="113">
                  <c:v>0.656075</c:v>
                </c:pt>
                <c:pt idx="114">
                  <c:v>0.670729</c:v>
                </c:pt>
                <c:pt idx="115">
                  <c:v>0.675829</c:v>
                </c:pt>
                <c:pt idx="116">
                  <c:v>0.760879</c:v>
                </c:pt>
                <c:pt idx="117">
                  <c:v>0.785631</c:v>
                </c:pt>
                <c:pt idx="118">
                  <c:v>0.799616</c:v>
                </c:pt>
                <c:pt idx="119">
                  <c:v>0.811219</c:v>
                </c:pt>
              </c:numCache>
            </c:numRef>
          </c:val>
          <c:smooth val="0"/>
          <c:extLst xmlns:c16r2="http://schemas.microsoft.com/office/drawing/2015/06/chart">
            <c:ext xmlns:c16="http://schemas.microsoft.com/office/drawing/2014/chart" uri="{C3380CC4-5D6E-409C-BE32-E72D297353CC}">
              <c16:uniqueId val="{00000000-D266-4EA4-A0AD-1FEA633292A6}"/>
            </c:ext>
          </c:extLst>
        </c:ser>
        <c:ser>
          <c:idx val="1"/>
          <c:order val="1"/>
          <c:tx>
            <c:strRef>
              <c:f>'PolyBench-2DCONV'!$O$126</c:f>
              <c:strCache>
                <c:ptCount val="1"/>
                <c:pt idx="0">
                  <c:v>DP</c:v>
                </c:pt>
              </c:strCache>
            </c:strRef>
          </c:tx>
          <c:spPr>
            <a:ln w="19050" cap="rnd">
              <a:solidFill>
                <a:srgbClr val="FF0000"/>
              </a:solidFill>
              <a:prstDash val="sysDash"/>
              <a:round/>
            </a:ln>
            <a:effectLst/>
          </c:spPr>
          <c:marker>
            <c:symbol val="none"/>
          </c:marker>
          <c:val>
            <c:numRef>
              <c:f>'PolyBench-2DCONV'!$O$127:$O$246</c:f>
              <c:numCache>
                <c:formatCode>General</c:formatCode>
                <c:ptCount val="120"/>
                <c:pt idx="0">
                  <c:v>0.0</c:v>
                </c:pt>
                <c:pt idx="1">
                  <c:v>0.0</c:v>
                </c:pt>
                <c:pt idx="2">
                  <c:v>0.0</c:v>
                </c:pt>
                <c:pt idx="3">
                  <c:v>0.0</c:v>
                </c:pt>
                <c:pt idx="4">
                  <c:v>0.0769598</c:v>
                </c:pt>
                <c:pt idx="5">
                  <c:v>0.0874274</c:v>
                </c:pt>
                <c:pt idx="6">
                  <c:v>0.088507</c:v>
                </c:pt>
                <c:pt idx="7">
                  <c:v>0.0890493</c:v>
                </c:pt>
                <c:pt idx="8">
                  <c:v>0.0898503</c:v>
                </c:pt>
                <c:pt idx="9">
                  <c:v>0.0898851</c:v>
                </c:pt>
                <c:pt idx="10">
                  <c:v>0.0899548</c:v>
                </c:pt>
                <c:pt idx="11">
                  <c:v>0.0906662</c:v>
                </c:pt>
                <c:pt idx="12">
                  <c:v>0.0913329</c:v>
                </c:pt>
                <c:pt idx="13">
                  <c:v>0.0917259</c:v>
                </c:pt>
                <c:pt idx="14">
                  <c:v>0.094099</c:v>
                </c:pt>
                <c:pt idx="15">
                  <c:v>0.0997955</c:v>
                </c:pt>
                <c:pt idx="16">
                  <c:v>0.127472</c:v>
                </c:pt>
                <c:pt idx="17">
                  <c:v>0.132387</c:v>
                </c:pt>
                <c:pt idx="18">
                  <c:v>0.133711</c:v>
                </c:pt>
                <c:pt idx="19">
                  <c:v>0.136159</c:v>
                </c:pt>
                <c:pt idx="20">
                  <c:v>0.146193</c:v>
                </c:pt>
                <c:pt idx="21">
                  <c:v>0.152188</c:v>
                </c:pt>
                <c:pt idx="22">
                  <c:v>0.15577</c:v>
                </c:pt>
                <c:pt idx="23">
                  <c:v>0.156119</c:v>
                </c:pt>
                <c:pt idx="24">
                  <c:v>0.15788</c:v>
                </c:pt>
                <c:pt idx="25">
                  <c:v>0.158019</c:v>
                </c:pt>
                <c:pt idx="26">
                  <c:v>0.158223</c:v>
                </c:pt>
                <c:pt idx="27">
                  <c:v>0.162522</c:v>
                </c:pt>
                <c:pt idx="28">
                  <c:v>0.163959</c:v>
                </c:pt>
                <c:pt idx="29">
                  <c:v>0.167606</c:v>
                </c:pt>
                <c:pt idx="30">
                  <c:v>0.16793</c:v>
                </c:pt>
                <c:pt idx="31">
                  <c:v>0.175024</c:v>
                </c:pt>
                <c:pt idx="32">
                  <c:v>0.176089</c:v>
                </c:pt>
                <c:pt idx="33">
                  <c:v>0.177507</c:v>
                </c:pt>
                <c:pt idx="34">
                  <c:v>0.180034</c:v>
                </c:pt>
                <c:pt idx="35">
                  <c:v>0.181437</c:v>
                </c:pt>
                <c:pt idx="36">
                  <c:v>0.182347</c:v>
                </c:pt>
                <c:pt idx="37">
                  <c:v>0.184099</c:v>
                </c:pt>
                <c:pt idx="38">
                  <c:v>0.185586</c:v>
                </c:pt>
                <c:pt idx="39">
                  <c:v>0.18684</c:v>
                </c:pt>
                <c:pt idx="40">
                  <c:v>0.19388</c:v>
                </c:pt>
                <c:pt idx="41">
                  <c:v>0.194974</c:v>
                </c:pt>
                <c:pt idx="42">
                  <c:v>0.196536</c:v>
                </c:pt>
                <c:pt idx="43">
                  <c:v>0.205914</c:v>
                </c:pt>
                <c:pt idx="44">
                  <c:v>0.223472</c:v>
                </c:pt>
                <c:pt idx="45">
                  <c:v>0.237183</c:v>
                </c:pt>
                <c:pt idx="46">
                  <c:v>0.239521</c:v>
                </c:pt>
                <c:pt idx="47">
                  <c:v>0.243267</c:v>
                </c:pt>
                <c:pt idx="48">
                  <c:v>0.246068</c:v>
                </c:pt>
                <c:pt idx="49">
                  <c:v>0.246626</c:v>
                </c:pt>
                <c:pt idx="50">
                  <c:v>0.24676</c:v>
                </c:pt>
                <c:pt idx="51">
                  <c:v>0.248874</c:v>
                </c:pt>
                <c:pt idx="52">
                  <c:v>0.250093</c:v>
                </c:pt>
                <c:pt idx="53">
                  <c:v>0.253845</c:v>
                </c:pt>
                <c:pt idx="54">
                  <c:v>0.254307</c:v>
                </c:pt>
                <c:pt idx="55">
                  <c:v>0.257964</c:v>
                </c:pt>
                <c:pt idx="56">
                  <c:v>0.25868</c:v>
                </c:pt>
                <c:pt idx="57">
                  <c:v>0.259153</c:v>
                </c:pt>
                <c:pt idx="58">
                  <c:v>0.261357</c:v>
                </c:pt>
                <c:pt idx="59">
                  <c:v>0.267014</c:v>
                </c:pt>
                <c:pt idx="60">
                  <c:v>0.278108</c:v>
                </c:pt>
                <c:pt idx="61">
                  <c:v>0.280889</c:v>
                </c:pt>
                <c:pt idx="62">
                  <c:v>0.283596</c:v>
                </c:pt>
                <c:pt idx="63">
                  <c:v>0.287118</c:v>
                </c:pt>
                <c:pt idx="64">
                  <c:v>0.288989</c:v>
                </c:pt>
                <c:pt idx="65">
                  <c:v>0.289058</c:v>
                </c:pt>
                <c:pt idx="66">
                  <c:v>0.292496</c:v>
                </c:pt>
                <c:pt idx="67">
                  <c:v>0.29464</c:v>
                </c:pt>
                <c:pt idx="68">
                  <c:v>0.295252</c:v>
                </c:pt>
                <c:pt idx="69">
                  <c:v>0.295302</c:v>
                </c:pt>
                <c:pt idx="70">
                  <c:v>0.296949</c:v>
                </c:pt>
                <c:pt idx="71">
                  <c:v>0.298347</c:v>
                </c:pt>
                <c:pt idx="72">
                  <c:v>0.305222</c:v>
                </c:pt>
                <c:pt idx="73">
                  <c:v>0.307347</c:v>
                </c:pt>
                <c:pt idx="74">
                  <c:v>0.310984</c:v>
                </c:pt>
                <c:pt idx="75">
                  <c:v>0.311237</c:v>
                </c:pt>
                <c:pt idx="76">
                  <c:v>0.315889</c:v>
                </c:pt>
                <c:pt idx="77">
                  <c:v>0.322008</c:v>
                </c:pt>
                <c:pt idx="78">
                  <c:v>0.322655</c:v>
                </c:pt>
                <c:pt idx="79">
                  <c:v>0.323834</c:v>
                </c:pt>
                <c:pt idx="80">
                  <c:v>0.342949</c:v>
                </c:pt>
                <c:pt idx="81">
                  <c:v>0.343048</c:v>
                </c:pt>
                <c:pt idx="82">
                  <c:v>0.35571</c:v>
                </c:pt>
                <c:pt idx="83">
                  <c:v>0.370749</c:v>
                </c:pt>
                <c:pt idx="84">
                  <c:v>0.372162</c:v>
                </c:pt>
                <c:pt idx="85">
                  <c:v>0.373336</c:v>
                </c:pt>
                <c:pt idx="86">
                  <c:v>0.376083</c:v>
                </c:pt>
                <c:pt idx="87">
                  <c:v>0.384237</c:v>
                </c:pt>
                <c:pt idx="88">
                  <c:v>0.391904</c:v>
                </c:pt>
                <c:pt idx="89">
                  <c:v>0.393152</c:v>
                </c:pt>
                <c:pt idx="90">
                  <c:v>0.39854</c:v>
                </c:pt>
                <c:pt idx="91">
                  <c:v>0.402849</c:v>
                </c:pt>
                <c:pt idx="92">
                  <c:v>0.415963</c:v>
                </c:pt>
                <c:pt idx="93">
                  <c:v>0.430809</c:v>
                </c:pt>
                <c:pt idx="94">
                  <c:v>0.430824</c:v>
                </c:pt>
                <c:pt idx="95">
                  <c:v>0.430963</c:v>
                </c:pt>
                <c:pt idx="96">
                  <c:v>0.432451</c:v>
                </c:pt>
                <c:pt idx="97">
                  <c:v>0.435933</c:v>
                </c:pt>
                <c:pt idx="98">
                  <c:v>0.43759</c:v>
                </c:pt>
                <c:pt idx="99">
                  <c:v>0.441182</c:v>
                </c:pt>
                <c:pt idx="100">
                  <c:v>0.451908</c:v>
                </c:pt>
                <c:pt idx="101">
                  <c:v>0.459873</c:v>
                </c:pt>
                <c:pt idx="102">
                  <c:v>0.460445</c:v>
                </c:pt>
                <c:pt idx="103">
                  <c:v>0.475804</c:v>
                </c:pt>
                <c:pt idx="104">
                  <c:v>0.487017</c:v>
                </c:pt>
                <c:pt idx="105">
                  <c:v>0.492948</c:v>
                </c:pt>
                <c:pt idx="106">
                  <c:v>0.513157</c:v>
                </c:pt>
                <c:pt idx="107">
                  <c:v>0.516958</c:v>
                </c:pt>
                <c:pt idx="108">
                  <c:v>0.528709</c:v>
                </c:pt>
                <c:pt idx="109">
                  <c:v>0.542898</c:v>
                </c:pt>
                <c:pt idx="110">
                  <c:v>0.544077</c:v>
                </c:pt>
                <c:pt idx="111">
                  <c:v>0.544087</c:v>
                </c:pt>
                <c:pt idx="112">
                  <c:v>0.546092</c:v>
                </c:pt>
                <c:pt idx="113">
                  <c:v>0.547321</c:v>
                </c:pt>
                <c:pt idx="114">
                  <c:v>0.555564</c:v>
                </c:pt>
                <c:pt idx="115">
                  <c:v>0.561425</c:v>
                </c:pt>
                <c:pt idx="116">
                  <c:v>0.566052</c:v>
                </c:pt>
                <c:pt idx="117">
                  <c:v>0.58734</c:v>
                </c:pt>
                <c:pt idx="118">
                  <c:v>0.589808</c:v>
                </c:pt>
                <c:pt idx="119">
                  <c:v>0.596221</c:v>
                </c:pt>
              </c:numCache>
            </c:numRef>
          </c:val>
          <c:smooth val="0"/>
          <c:extLst xmlns:c16r2="http://schemas.microsoft.com/office/drawing/2015/06/chart">
            <c:ext xmlns:c16="http://schemas.microsoft.com/office/drawing/2014/chart" uri="{C3380CC4-5D6E-409C-BE32-E72D297353CC}">
              <c16:uniqueId val="{00000001-D266-4EA4-A0AD-1FEA633292A6}"/>
            </c:ext>
          </c:extLst>
        </c:ser>
        <c:ser>
          <c:idx val="2"/>
          <c:order val="2"/>
          <c:tx>
            <c:strRef>
              <c:f>'PolyBench-2DCONV'!$P$126</c:f>
              <c:strCache>
                <c:ptCount val="1"/>
                <c:pt idx="0">
                  <c:v>IP(15,2,0.2)</c:v>
                </c:pt>
              </c:strCache>
            </c:strRef>
          </c:tx>
          <c:spPr>
            <a:ln w="19050" cap="rnd">
              <a:solidFill>
                <a:srgbClr val="00B050"/>
              </a:solidFill>
              <a:prstDash val="dash"/>
              <a:round/>
            </a:ln>
            <a:effectLst/>
          </c:spPr>
          <c:marker>
            <c:symbol val="none"/>
          </c:marker>
          <c:val>
            <c:numRef>
              <c:f>'PolyBench-2DCONV'!$P$127:$P$246</c:f>
              <c:numCache>
                <c:formatCode>General</c:formatCode>
                <c:ptCount val="120"/>
                <c:pt idx="0">
                  <c:v>0.0</c:v>
                </c:pt>
                <c:pt idx="1">
                  <c:v>0.0</c:v>
                </c:pt>
                <c:pt idx="2">
                  <c:v>0.0</c:v>
                </c:pt>
                <c:pt idx="3">
                  <c:v>0.0</c:v>
                </c:pt>
                <c:pt idx="4">
                  <c:v>0.0485747</c:v>
                </c:pt>
                <c:pt idx="5">
                  <c:v>0.0542508</c:v>
                </c:pt>
                <c:pt idx="6">
                  <c:v>0.0542953</c:v>
                </c:pt>
                <c:pt idx="7">
                  <c:v>0.0590969</c:v>
                </c:pt>
                <c:pt idx="8">
                  <c:v>0.0610362</c:v>
                </c:pt>
                <c:pt idx="9">
                  <c:v>0.0615301</c:v>
                </c:pt>
                <c:pt idx="10">
                  <c:v>0.0672426</c:v>
                </c:pt>
                <c:pt idx="11">
                  <c:v>0.0695665</c:v>
                </c:pt>
                <c:pt idx="12">
                  <c:v>0.0733843</c:v>
                </c:pt>
                <c:pt idx="13">
                  <c:v>0.0759835</c:v>
                </c:pt>
                <c:pt idx="14">
                  <c:v>0.0779916</c:v>
                </c:pt>
                <c:pt idx="15">
                  <c:v>0.0783195</c:v>
                </c:pt>
                <c:pt idx="16">
                  <c:v>0.0855138</c:v>
                </c:pt>
                <c:pt idx="17">
                  <c:v>0.0870037</c:v>
                </c:pt>
                <c:pt idx="18">
                  <c:v>0.0887081</c:v>
                </c:pt>
                <c:pt idx="19">
                  <c:v>0.0888498</c:v>
                </c:pt>
                <c:pt idx="20">
                  <c:v>0.113036</c:v>
                </c:pt>
                <c:pt idx="21">
                  <c:v>0.114498</c:v>
                </c:pt>
                <c:pt idx="22">
                  <c:v>0.115558</c:v>
                </c:pt>
                <c:pt idx="23">
                  <c:v>0.115627</c:v>
                </c:pt>
                <c:pt idx="24">
                  <c:v>0.116485</c:v>
                </c:pt>
                <c:pt idx="25">
                  <c:v>0.116599</c:v>
                </c:pt>
                <c:pt idx="26">
                  <c:v>0.119279</c:v>
                </c:pt>
                <c:pt idx="27">
                  <c:v>0.121251</c:v>
                </c:pt>
                <c:pt idx="28">
                  <c:v>0.160246</c:v>
                </c:pt>
                <c:pt idx="29">
                  <c:v>0.161121</c:v>
                </c:pt>
                <c:pt idx="30">
                  <c:v>0.164052</c:v>
                </c:pt>
                <c:pt idx="31">
                  <c:v>0.170732</c:v>
                </c:pt>
                <c:pt idx="32">
                  <c:v>0.171036</c:v>
                </c:pt>
                <c:pt idx="33">
                  <c:v>0.171449</c:v>
                </c:pt>
                <c:pt idx="34">
                  <c:v>0.174684</c:v>
                </c:pt>
                <c:pt idx="35">
                  <c:v>0.174882</c:v>
                </c:pt>
                <c:pt idx="36">
                  <c:v>0.175748</c:v>
                </c:pt>
                <c:pt idx="37">
                  <c:v>0.183959</c:v>
                </c:pt>
                <c:pt idx="38">
                  <c:v>0.190019</c:v>
                </c:pt>
                <c:pt idx="39">
                  <c:v>0.197275</c:v>
                </c:pt>
                <c:pt idx="40">
                  <c:v>0.198092</c:v>
                </c:pt>
                <c:pt idx="41">
                  <c:v>0.202959</c:v>
                </c:pt>
                <c:pt idx="42">
                  <c:v>0.204339</c:v>
                </c:pt>
                <c:pt idx="43">
                  <c:v>0.216027</c:v>
                </c:pt>
                <c:pt idx="44">
                  <c:v>0.237173</c:v>
                </c:pt>
                <c:pt idx="45">
                  <c:v>0.240813</c:v>
                </c:pt>
                <c:pt idx="46">
                  <c:v>0.241145</c:v>
                </c:pt>
                <c:pt idx="47">
                  <c:v>0.242566</c:v>
                </c:pt>
                <c:pt idx="48">
                  <c:v>0.244995</c:v>
                </c:pt>
                <c:pt idx="49">
                  <c:v>0.249084</c:v>
                </c:pt>
                <c:pt idx="50">
                  <c:v>0.251655</c:v>
                </c:pt>
                <c:pt idx="51">
                  <c:v>0.256999</c:v>
                </c:pt>
                <c:pt idx="52">
                  <c:v>0.259869</c:v>
                </c:pt>
                <c:pt idx="53">
                  <c:v>0.265238</c:v>
                </c:pt>
                <c:pt idx="54">
                  <c:v>0.271011</c:v>
                </c:pt>
                <c:pt idx="55">
                  <c:v>0.273663</c:v>
                </c:pt>
                <c:pt idx="56">
                  <c:v>0.280076</c:v>
                </c:pt>
                <c:pt idx="57">
                  <c:v>0.280934</c:v>
                </c:pt>
                <c:pt idx="58">
                  <c:v>0.289829</c:v>
                </c:pt>
                <c:pt idx="59">
                  <c:v>0.294513</c:v>
                </c:pt>
                <c:pt idx="60">
                  <c:v>0.295323</c:v>
                </c:pt>
                <c:pt idx="61">
                  <c:v>0.297464</c:v>
                </c:pt>
                <c:pt idx="62">
                  <c:v>0.298582</c:v>
                </c:pt>
                <c:pt idx="63">
                  <c:v>0.30008</c:v>
                </c:pt>
                <c:pt idx="64">
                  <c:v>0.301375</c:v>
                </c:pt>
                <c:pt idx="65">
                  <c:v>0.304294</c:v>
                </c:pt>
                <c:pt idx="66">
                  <c:v>0.31195</c:v>
                </c:pt>
                <c:pt idx="67">
                  <c:v>0.312788</c:v>
                </c:pt>
                <c:pt idx="68">
                  <c:v>0.313197</c:v>
                </c:pt>
                <c:pt idx="69">
                  <c:v>0.313266</c:v>
                </c:pt>
                <c:pt idx="70">
                  <c:v>0.316371</c:v>
                </c:pt>
                <c:pt idx="71">
                  <c:v>0.31712</c:v>
                </c:pt>
                <c:pt idx="72">
                  <c:v>0.318051</c:v>
                </c:pt>
                <c:pt idx="73">
                  <c:v>0.325246</c:v>
                </c:pt>
                <c:pt idx="74">
                  <c:v>0.327808</c:v>
                </c:pt>
                <c:pt idx="75">
                  <c:v>0.328537</c:v>
                </c:pt>
                <c:pt idx="76">
                  <c:v>0.330659</c:v>
                </c:pt>
                <c:pt idx="77">
                  <c:v>0.332359</c:v>
                </c:pt>
                <c:pt idx="78">
                  <c:v>0.340845</c:v>
                </c:pt>
                <c:pt idx="79">
                  <c:v>0.349663</c:v>
                </c:pt>
                <c:pt idx="80">
                  <c:v>0.350302</c:v>
                </c:pt>
                <c:pt idx="81">
                  <c:v>0.350667</c:v>
                </c:pt>
                <c:pt idx="82">
                  <c:v>0.350727</c:v>
                </c:pt>
                <c:pt idx="83">
                  <c:v>0.358634</c:v>
                </c:pt>
                <c:pt idx="84">
                  <c:v>0.411703</c:v>
                </c:pt>
                <c:pt idx="85">
                  <c:v>0.412654</c:v>
                </c:pt>
                <c:pt idx="86">
                  <c:v>0.416735</c:v>
                </c:pt>
                <c:pt idx="87">
                  <c:v>0.423399</c:v>
                </c:pt>
                <c:pt idx="88">
                  <c:v>0.424893</c:v>
                </c:pt>
                <c:pt idx="89">
                  <c:v>0.424901</c:v>
                </c:pt>
                <c:pt idx="90">
                  <c:v>0.431731</c:v>
                </c:pt>
                <c:pt idx="91">
                  <c:v>0.437994</c:v>
                </c:pt>
                <c:pt idx="92">
                  <c:v>0.462164</c:v>
                </c:pt>
                <c:pt idx="93">
                  <c:v>0.462399</c:v>
                </c:pt>
                <c:pt idx="94">
                  <c:v>0.463593</c:v>
                </c:pt>
                <c:pt idx="95">
                  <c:v>0.466196</c:v>
                </c:pt>
                <c:pt idx="96">
                  <c:v>0.4665</c:v>
                </c:pt>
                <c:pt idx="97">
                  <c:v>0.470099</c:v>
                </c:pt>
                <c:pt idx="98">
                  <c:v>0.491423</c:v>
                </c:pt>
                <c:pt idx="99">
                  <c:v>0.496723</c:v>
                </c:pt>
                <c:pt idx="100">
                  <c:v>0.497844</c:v>
                </c:pt>
                <c:pt idx="101">
                  <c:v>0.502962</c:v>
                </c:pt>
                <c:pt idx="102">
                  <c:v>0.504974</c:v>
                </c:pt>
                <c:pt idx="103">
                  <c:v>0.508051</c:v>
                </c:pt>
                <c:pt idx="104">
                  <c:v>0.540054</c:v>
                </c:pt>
                <c:pt idx="105">
                  <c:v>0.542322</c:v>
                </c:pt>
                <c:pt idx="106">
                  <c:v>0.557807</c:v>
                </c:pt>
                <c:pt idx="107">
                  <c:v>0.559326</c:v>
                </c:pt>
                <c:pt idx="108">
                  <c:v>0.607763</c:v>
                </c:pt>
                <c:pt idx="109">
                  <c:v>0.619819</c:v>
                </c:pt>
                <c:pt idx="110">
                  <c:v>0.636054</c:v>
                </c:pt>
                <c:pt idx="111">
                  <c:v>0.64224</c:v>
                </c:pt>
                <c:pt idx="112">
                  <c:v>0.642427</c:v>
                </c:pt>
                <c:pt idx="113">
                  <c:v>0.652285</c:v>
                </c:pt>
                <c:pt idx="114">
                  <c:v>0.652661</c:v>
                </c:pt>
                <c:pt idx="115">
                  <c:v>0.658961</c:v>
                </c:pt>
                <c:pt idx="116">
                  <c:v>0.693082</c:v>
                </c:pt>
                <c:pt idx="117">
                  <c:v>0.70154</c:v>
                </c:pt>
                <c:pt idx="118">
                  <c:v>0.706811</c:v>
                </c:pt>
                <c:pt idx="119">
                  <c:v>0.707536</c:v>
                </c:pt>
              </c:numCache>
            </c:numRef>
          </c:val>
          <c:smooth val="0"/>
          <c:extLst xmlns:c16r2="http://schemas.microsoft.com/office/drawing/2015/06/chart">
            <c:ext xmlns:c16="http://schemas.microsoft.com/office/drawing/2014/chart" uri="{C3380CC4-5D6E-409C-BE32-E72D297353CC}">
              <c16:uniqueId val="{00000002-D266-4EA4-A0AD-1FEA633292A6}"/>
            </c:ext>
          </c:extLst>
        </c:ser>
        <c:ser>
          <c:idx val="3"/>
          <c:order val="3"/>
          <c:tx>
            <c:strRef>
              <c:f>'PolyBench-2DCONV'!$Q$126</c:f>
              <c:strCache>
                <c:ptCount val="1"/>
                <c:pt idx="0">
                  <c:v>RP(5,2,05)</c:v>
                </c:pt>
              </c:strCache>
            </c:strRef>
          </c:tx>
          <c:spPr>
            <a:ln w="19050" cap="rnd">
              <a:solidFill>
                <a:srgbClr val="0070C0"/>
              </a:solidFill>
              <a:prstDash val="lgDash"/>
              <a:round/>
            </a:ln>
            <a:effectLst/>
          </c:spPr>
          <c:marker>
            <c:symbol val="none"/>
          </c:marker>
          <c:val>
            <c:numRef>
              <c:f>'PolyBench-2DCONV'!$Q$127:$Q$246</c:f>
              <c:numCache>
                <c:formatCode>General</c:formatCode>
                <c:ptCount val="120"/>
                <c:pt idx="0">
                  <c:v>0.0</c:v>
                </c:pt>
                <c:pt idx="1">
                  <c:v>0.0</c:v>
                </c:pt>
                <c:pt idx="2">
                  <c:v>0.0</c:v>
                </c:pt>
                <c:pt idx="3">
                  <c:v>0.0</c:v>
                </c:pt>
                <c:pt idx="4">
                  <c:v>0.011422</c:v>
                </c:pt>
                <c:pt idx="5">
                  <c:v>0.0118766</c:v>
                </c:pt>
                <c:pt idx="6">
                  <c:v>0.01225</c:v>
                </c:pt>
                <c:pt idx="7">
                  <c:v>0.0127857</c:v>
                </c:pt>
                <c:pt idx="8">
                  <c:v>0.0133701</c:v>
                </c:pt>
                <c:pt idx="9">
                  <c:v>0.0138019</c:v>
                </c:pt>
                <c:pt idx="10">
                  <c:v>0.0143051</c:v>
                </c:pt>
                <c:pt idx="11">
                  <c:v>0.0153051</c:v>
                </c:pt>
                <c:pt idx="12">
                  <c:v>0.0176655</c:v>
                </c:pt>
                <c:pt idx="13">
                  <c:v>0.0182889</c:v>
                </c:pt>
                <c:pt idx="14">
                  <c:v>0.0183441</c:v>
                </c:pt>
                <c:pt idx="15">
                  <c:v>0.0191201</c:v>
                </c:pt>
                <c:pt idx="16">
                  <c:v>0.0195616</c:v>
                </c:pt>
                <c:pt idx="17">
                  <c:v>0.0199025</c:v>
                </c:pt>
                <c:pt idx="18">
                  <c:v>0.0210259</c:v>
                </c:pt>
                <c:pt idx="19">
                  <c:v>0.0215032</c:v>
                </c:pt>
                <c:pt idx="20">
                  <c:v>0.0225519</c:v>
                </c:pt>
                <c:pt idx="21">
                  <c:v>0.0230778</c:v>
                </c:pt>
                <c:pt idx="22">
                  <c:v>0.0239123</c:v>
                </c:pt>
                <c:pt idx="23">
                  <c:v>0.0246168</c:v>
                </c:pt>
                <c:pt idx="24">
                  <c:v>0.0253895</c:v>
                </c:pt>
                <c:pt idx="25">
                  <c:v>0.0262629</c:v>
                </c:pt>
                <c:pt idx="26">
                  <c:v>0.0262921</c:v>
                </c:pt>
                <c:pt idx="27">
                  <c:v>0.0267045</c:v>
                </c:pt>
                <c:pt idx="28">
                  <c:v>0.120383</c:v>
                </c:pt>
                <c:pt idx="29">
                  <c:v>0.128574</c:v>
                </c:pt>
                <c:pt idx="30">
                  <c:v>0.131204</c:v>
                </c:pt>
                <c:pt idx="31">
                  <c:v>0.132776</c:v>
                </c:pt>
                <c:pt idx="32">
                  <c:v>0.136474</c:v>
                </c:pt>
                <c:pt idx="33">
                  <c:v>0.137776</c:v>
                </c:pt>
                <c:pt idx="34">
                  <c:v>0.139662</c:v>
                </c:pt>
                <c:pt idx="35">
                  <c:v>0.140938</c:v>
                </c:pt>
                <c:pt idx="36">
                  <c:v>0.142389</c:v>
                </c:pt>
                <c:pt idx="37">
                  <c:v>0.143451</c:v>
                </c:pt>
                <c:pt idx="38">
                  <c:v>0.143818</c:v>
                </c:pt>
                <c:pt idx="39">
                  <c:v>0.154483</c:v>
                </c:pt>
                <c:pt idx="40">
                  <c:v>0.186788</c:v>
                </c:pt>
                <c:pt idx="41">
                  <c:v>0.194931</c:v>
                </c:pt>
                <c:pt idx="42">
                  <c:v>0.199545</c:v>
                </c:pt>
                <c:pt idx="43">
                  <c:v>0.201386</c:v>
                </c:pt>
                <c:pt idx="44">
                  <c:v>0.20323</c:v>
                </c:pt>
                <c:pt idx="45">
                  <c:v>0.205811</c:v>
                </c:pt>
                <c:pt idx="46">
                  <c:v>0.206197</c:v>
                </c:pt>
                <c:pt idx="47">
                  <c:v>0.206506</c:v>
                </c:pt>
                <c:pt idx="48">
                  <c:v>0.208558</c:v>
                </c:pt>
                <c:pt idx="49">
                  <c:v>0.208895</c:v>
                </c:pt>
                <c:pt idx="50">
                  <c:v>0.209071</c:v>
                </c:pt>
                <c:pt idx="51">
                  <c:v>0.209668</c:v>
                </c:pt>
                <c:pt idx="52">
                  <c:v>0.237983</c:v>
                </c:pt>
                <c:pt idx="53">
                  <c:v>0.251476</c:v>
                </c:pt>
                <c:pt idx="54">
                  <c:v>0.254032</c:v>
                </c:pt>
                <c:pt idx="55">
                  <c:v>0.255515</c:v>
                </c:pt>
                <c:pt idx="56">
                  <c:v>0.256934</c:v>
                </c:pt>
                <c:pt idx="57">
                  <c:v>0.258142</c:v>
                </c:pt>
                <c:pt idx="58">
                  <c:v>0.258775</c:v>
                </c:pt>
                <c:pt idx="59">
                  <c:v>0.259804</c:v>
                </c:pt>
                <c:pt idx="60">
                  <c:v>0.261726</c:v>
                </c:pt>
                <c:pt idx="61">
                  <c:v>0.262035</c:v>
                </c:pt>
                <c:pt idx="62">
                  <c:v>0.263882</c:v>
                </c:pt>
                <c:pt idx="63">
                  <c:v>0.264441</c:v>
                </c:pt>
                <c:pt idx="64">
                  <c:v>0.264506</c:v>
                </c:pt>
                <c:pt idx="65">
                  <c:v>0.266087</c:v>
                </c:pt>
                <c:pt idx="66">
                  <c:v>0.268931</c:v>
                </c:pt>
                <c:pt idx="67">
                  <c:v>0.269843</c:v>
                </c:pt>
                <c:pt idx="68">
                  <c:v>0.270457</c:v>
                </c:pt>
                <c:pt idx="69">
                  <c:v>0.271015</c:v>
                </c:pt>
                <c:pt idx="70">
                  <c:v>0.27373</c:v>
                </c:pt>
                <c:pt idx="71">
                  <c:v>0.274122</c:v>
                </c:pt>
                <c:pt idx="72">
                  <c:v>0.276077</c:v>
                </c:pt>
                <c:pt idx="73">
                  <c:v>0.277668</c:v>
                </c:pt>
                <c:pt idx="74">
                  <c:v>0.283493</c:v>
                </c:pt>
                <c:pt idx="75">
                  <c:v>0.285561</c:v>
                </c:pt>
                <c:pt idx="76">
                  <c:v>0.287126</c:v>
                </c:pt>
                <c:pt idx="77">
                  <c:v>0.290782</c:v>
                </c:pt>
                <c:pt idx="78">
                  <c:v>0.292596</c:v>
                </c:pt>
                <c:pt idx="79">
                  <c:v>0.292804</c:v>
                </c:pt>
                <c:pt idx="80">
                  <c:v>0.298174</c:v>
                </c:pt>
                <c:pt idx="81">
                  <c:v>0.32559</c:v>
                </c:pt>
                <c:pt idx="82">
                  <c:v>0.334619</c:v>
                </c:pt>
                <c:pt idx="83">
                  <c:v>0.345837</c:v>
                </c:pt>
                <c:pt idx="84">
                  <c:v>0.368895</c:v>
                </c:pt>
                <c:pt idx="85">
                  <c:v>0.370509</c:v>
                </c:pt>
                <c:pt idx="86">
                  <c:v>0.386401</c:v>
                </c:pt>
                <c:pt idx="87">
                  <c:v>0.390207</c:v>
                </c:pt>
                <c:pt idx="88">
                  <c:v>0.390957</c:v>
                </c:pt>
                <c:pt idx="89">
                  <c:v>0.393486</c:v>
                </c:pt>
                <c:pt idx="90">
                  <c:v>0.395914</c:v>
                </c:pt>
                <c:pt idx="91">
                  <c:v>0.40207</c:v>
                </c:pt>
                <c:pt idx="92">
                  <c:v>0.405895</c:v>
                </c:pt>
                <c:pt idx="93">
                  <c:v>0.414359</c:v>
                </c:pt>
                <c:pt idx="94">
                  <c:v>0.415781</c:v>
                </c:pt>
                <c:pt idx="95">
                  <c:v>0.421203</c:v>
                </c:pt>
                <c:pt idx="96">
                  <c:v>0.439921</c:v>
                </c:pt>
                <c:pt idx="97">
                  <c:v>0.446615</c:v>
                </c:pt>
                <c:pt idx="98">
                  <c:v>0.464563</c:v>
                </c:pt>
                <c:pt idx="99">
                  <c:v>0.465125</c:v>
                </c:pt>
                <c:pt idx="100">
                  <c:v>0.465434</c:v>
                </c:pt>
                <c:pt idx="101">
                  <c:v>0.471057</c:v>
                </c:pt>
                <c:pt idx="102">
                  <c:v>0.486196</c:v>
                </c:pt>
                <c:pt idx="103">
                  <c:v>0.486463</c:v>
                </c:pt>
                <c:pt idx="104">
                  <c:v>0.498787</c:v>
                </c:pt>
                <c:pt idx="105">
                  <c:v>0.526505</c:v>
                </c:pt>
                <c:pt idx="106">
                  <c:v>0.533391</c:v>
                </c:pt>
                <c:pt idx="107">
                  <c:v>0.535391</c:v>
                </c:pt>
                <c:pt idx="108">
                  <c:v>0.61943</c:v>
                </c:pt>
                <c:pt idx="109">
                  <c:v>0.632027</c:v>
                </c:pt>
                <c:pt idx="110">
                  <c:v>0.633498</c:v>
                </c:pt>
                <c:pt idx="111">
                  <c:v>0.645433</c:v>
                </c:pt>
                <c:pt idx="112">
                  <c:v>0.648793</c:v>
                </c:pt>
                <c:pt idx="113">
                  <c:v>0.65815</c:v>
                </c:pt>
                <c:pt idx="114">
                  <c:v>0.66255</c:v>
                </c:pt>
                <c:pt idx="115">
                  <c:v>0.663462</c:v>
                </c:pt>
                <c:pt idx="116">
                  <c:v>0.755413</c:v>
                </c:pt>
                <c:pt idx="117">
                  <c:v>0.766351</c:v>
                </c:pt>
                <c:pt idx="118">
                  <c:v>0.767994</c:v>
                </c:pt>
                <c:pt idx="119">
                  <c:v>0.780273</c:v>
                </c:pt>
              </c:numCache>
            </c:numRef>
          </c:val>
          <c:smooth val="0"/>
          <c:extLst xmlns:c16r2="http://schemas.microsoft.com/office/drawing/2015/06/chart">
            <c:ext xmlns:c16="http://schemas.microsoft.com/office/drawing/2014/chart" uri="{C3380CC4-5D6E-409C-BE32-E72D297353CC}">
              <c16:uniqueId val="{00000003-D266-4EA4-A0AD-1FEA633292A6}"/>
            </c:ext>
          </c:extLst>
        </c:ser>
        <c:dLbls>
          <c:showLegendKey val="0"/>
          <c:showVal val="0"/>
          <c:showCatName val="0"/>
          <c:showSerName val="0"/>
          <c:showPercent val="0"/>
          <c:showBubbleSize val="0"/>
        </c:dLbls>
        <c:smooth val="0"/>
        <c:axId val="-1728470304"/>
        <c:axId val="-1728468016"/>
      </c:lineChart>
      <c:catAx>
        <c:axId val="-1728470304"/>
        <c:scaling>
          <c:orientation val="minMax"/>
        </c:scaling>
        <c:delete val="1"/>
        <c:axPos val="b"/>
        <c:majorTickMark val="none"/>
        <c:minorTickMark val="none"/>
        <c:tickLblPos val="nextTo"/>
        <c:crossAx val="-1728468016"/>
        <c:crosses val="autoZero"/>
        <c:auto val="1"/>
        <c:lblAlgn val="ctr"/>
        <c:lblOffset val="100"/>
        <c:noMultiLvlLbl val="0"/>
      </c:catAx>
      <c:valAx>
        <c:axId val="-1728468016"/>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28470304"/>
        <c:crosses val="autoZero"/>
        <c:crossBetween val="between"/>
      </c:valAx>
      <c:spPr>
        <a:noFill/>
        <a:ln>
          <a:solidFill>
            <a:schemeClr val="tx1"/>
          </a:solidFill>
        </a:ln>
        <a:effectLst/>
      </c:spPr>
    </c:plotArea>
    <c:legend>
      <c:legendPos val="t"/>
      <c:legendEntry>
        <c:idx val="1"/>
        <c:delete val="1"/>
      </c:legendEntry>
      <c:layout>
        <c:manualLayout>
          <c:xMode val="edge"/>
          <c:yMode val="edge"/>
          <c:x val="0.0494461552454458"/>
          <c:y val="0.048544245977899"/>
          <c:w val="0.884066567278203"/>
          <c:h val="0.815954970926627"/>
        </c:manualLayou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C-BFS</a:t>
            </a:r>
          </a:p>
        </c:rich>
      </c:tx>
      <c:layout>
        <c:manualLayout>
          <c:xMode val="edge"/>
          <c:yMode val="edge"/>
          <c:x val="0.295287984835229"/>
          <c:y val="0.0721924759405074"/>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'CUDA-BFS'!$N$2</c:f>
              <c:strCache>
                <c:ptCount val="1"/>
                <c:pt idx="0">
                  <c:v>Baseline</c:v>
                </c:pt>
              </c:strCache>
            </c:strRef>
          </c:tx>
          <c:spPr>
            <a:ln w="9525" cap="rnd">
              <a:solidFill>
                <a:sysClr val="windowText" lastClr="000000"/>
              </a:solidFill>
              <a:round/>
            </a:ln>
            <a:effectLst/>
          </c:spPr>
          <c:marker>
            <c:symbol val="none"/>
          </c:marker>
          <c:val>
            <c:numRef>
              <c:f>'CUDA-BFS'!$N$3:$N$122</c:f>
              <c:numCache>
                <c:formatCode>General</c:formatCode>
                <c:ptCount val="12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0.0224</c:v>
                </c:pt>
                <c:pt idx="29">
                  <c:v>0.0226433</c:v>
                </c:pt>
                <c:pt idx="30">
                  <c:v>0.0233994</c:v>
                </c:pt>
                <c:pt idx="31">
                  <c:v>0.0248115</c:v>
                </c:pt>
                <c:pt idx="32">
                  <c:v>0.0257418</c:v>
                </c:pt>
                <c:pt idx="33">
                  <c:v>0.0341186</c:v>
                </c:pt>
                <c:pt idx="34">
                  <c:v>0.0343208</c:v>
                </c:pt>
                <c:pt idx="35">
                  <c:v>0.0345608</c:v>
                </c:pt>
                <c:pt idx="36">
                  <c:v>0.0348435</c:v>
                </c:pt>
                <c:pt idx="37">
                  <c:v>0.0364939</c:v>
                </c:pt>
                <c:pt idx="38">
                  <c:v>0.0367076</c:v>
                </c:pt>
                <c:pt idx="39">
                  <c:v>0.038856</c:v>
                </c:pt>
                <c:pt idx="40">
                  <c:v>0.0444351</c:v>
                </c:pt>
                <c:pt idx="41">
                  <c:v>0.0445337</c:v>
                </c:pt>
                <c:pt idx="42">
                  <c:v>0.0447803</c:v>
                </c:pt>
                <c:pt idx="43">
                  <c:v>0.0448247</c:v>
                </c:pt>
                <c:pt idx="44">
                  <c:v>0.0453244</c:v>
                </c:pt>
                <c:pt idx="45">
                  <c:v>0.0456153</c:v>
                </c:pt>
                <c:pt idx="46">
                  <c:v>0.0456877</c:v>
                </c:pt>
                <c:pt idx="47">
                  <c:v>0.0457583</c:v>
                </c:pt>
                <c:pt idx="48">
                  <c:v>0.0474597</c:v>
                </c:pt>
                <c:pt idx="49">
                  <c:v>0.0481386</c:v>
                </c:pt>
                <c:pt idx="50">
                  <c:v>0.0487616</c:v>
                </c:pt>
                <c:pt idx="51">
                  <c:v>0.0519324</c:v>
                </c:pt>
                <c:pt idx="52">
                  <c:v>0.0525308</c:v>
                </c:pt>
                <c:pt idx="53">
                  <c:v>0.0600281</c:v>
                </c:pt>
                <c:pt idx="54">
                  <c:v>0.0610736</c:v>
                </c:pt>
                <c:pt idx="55">
                  <c:v>0.0630051</c:v>
                </c:pt>
                <c:pt idx="56">
                  <c:v>0.0682356</c:v>
                </c:pt>
                <c:pt idx="57">
                  <c:v>0.0683425</c:v>
                </c:pt>
                <c:pt idx="58">
                  <c:v>0.0694191</c:v>
                </c:pt>
                <c:pt idx="59">
                  <c:v>0.0713638</c:v>
                </c:pt>
                <c:pt idx="60">
                  <c:v>0.0723484</c:v>
                </c:pt>
                <c:pt idx="61">
                  <c:v>0.0725161</c:v>
                </c:pt>
                <c:pt idx="62">
                  <c:v>0.0726936</c:v>
                </c:pt>
                <c:pt idx="63">
                  <c:v>0.0729484</c:v>
                </c:pt>
                <c:pt idx="64">
                  <c:v>0.0737982</c:v>
                </c:pt>
                <c:pt idx="65">
                  <c:v>0.0759105</c:v>
                </c:pt>
                <c:pt idx="66">
                  <c:v>0.0768984</c:v>
                </c:pt>
                <c:pt idx="67">
                  <c:v>0.0794282</c:v>
                </c:pt>
                <c:pt idx="68">
                  <c:v>0.0805526</c:v>
                </c:pt>
                <c:pt idx="69">
                  <c:v>0.0844714</c:v>
                </c:pt>
                <c:pt idx="70">
                  <c:v>0.0854116</c:v>
                </c:pt>
                <c:pt idx="71">
                  <c:v>0.0854264</c:v>
                </c:pt>
                <c:pt idx="72">
                  <c:v>0.086227</c:v>
                </c:pt>
                <c:pt idx="73">
                  <c:v>0.0864111</c:v>
                </c:pt>
                <c:pt idx="74">
                  <c:v>0.0934416</c:v>
                </c:pt>
                <c:pt idx="75">
                  <c:v>0.0976579</c:v>
                </c:pt>
                <c:pt idx="76">
                  <c:v>0.0991505</c:v>
                </c:pt>
                <c:pt idx="77">
                  <c:v>0.099374</c:v>
                </c:pt>
                <c:pt idx="78">
                  <c:v>0.102762</c:v>
                </c:pt>
                <c:pt idx="79">
                  <c:v>0.107488</c:v>
                </c:pt>
                <c:pt idx="80">
                  <c:v>0.107614</c:v>
                </c:pt>
                <c:pt idx="81">
                  <c:v>0.111607</c:v>
                </c:pt>
                <c:pt idx="82">
                  <c:v>0.113115</c:v>
                </c:pt>
                <c:pt idx="83">
                  <c:v>0.113373</c:v>
                </c:pt>
                <c:pt idx="84">
                  <c:v>0.118345</c:v>
                </c:pt>
                <c:pt idx="85">
                  <c:v>0.120303</c:v>
                </c:pt>
                <c:pt idx="86">
                  <c:v>0.124205</c:v>
                </c:pt>
                <c:pt idx="87">
                  <c:v>0.128507</c:v>
                </c:pt>
                <c:pt idx="88">
                  <c:v>0.128893</c:v>
                </c:pt>
                <c:pt idx="89">
                  <c:v>0.129255</c:v>
                </c:pt>
                <c:pt idx="90">
                  <c:v>0.129314</c:v>
                </c:pt>
                <c:pt idx="91">
                  <c:v>0.129383</c:v>
                </c:pt>
                <c:pt idx="92">
                  <c:v>0.129444</c:v>
                </c:pt>
                <c:pt idx="93">
                  <c:v>0.137282</c:v>
                </c:pt>
                <c:pt idx="94">
                  <c:v>0.140068</c:v>
                </c:pt>
                <c:pt idx="95">
                  <c:v>0.140185</c:v>
                </c:pt>
                <c:pt idx="96">
                  <c:v>0.14216</c:v>
                </c:pt>
                <c:pt idx="97">
                  <c:v>0.144986</c:v>
                </c:pt>
                <c:pt idx="98">
                  <c:v>0.145706</c:v>
                </c:pt>
                <c:pt idx="99">
                  <c:v>0.148058</c:v>
                </c:pt>
                <c:pt idx="100">
                  <c:v>0.152327</c:v>
                </c:pt>
                <c:pt idx="101">
                  <c:v>0.155554</c:v>
                </c:pt>
                <c:pt idx="102">
                  <c:v>0.170246</c:v>
                </c:pt>
                <c:pt idx="103">
                  <c:v>0.171311</c:v>
                </c:pt>
                <c:pt idx="104">
                  <c:v>0.171604</c:v>
                </c:pt>
                <c:pt idx="105">
                  <c:v>0.183112</c:v>
                </c:pt>
                <c:pt idx="106">
                  <c:v>0.183346</c:v>
                </c:pt>
                <c:pt idx="107">
                  <c:v>0.183352</c:v>
                </c:pt>
                <c:pt idx="108">
                  <c:v>0.18361</c:v>
                </c:pt>
                <c:pt idx="109">
                  <c:v>0.196144</c:v>
                </c:pt>
                <c:pt idx="110">
                  <c:v>0.211073</c:v>
                </c:pt>
                <c:pt idx="111">
                  <c:v>0.214228</c:v>
                </c:pt>
                <c:pt idx="112">
                  <c:v>0.223518</c:v>
                </c:pt>
                <c:pt idx="113">
                  <c:v>0.224191</c:v>
                </c:pt>
                <c:pt idx="114">
                  <c:v>0.224477</c:v>
                </c:pt>
                <c:pt idx="115">
                  <c:v>0.225141</c:v>
                </c:pt>
                <c:pt idx="116">
                  <c:v>0.232457</c:v>
                </c:pt>
                <c:pt idx="117">
                  <c:v>0.245805</c:v>
                </c:pt>
                <c:pt idx="118">
                  <c:v>0.24769</c:v>
                </c:pt>
                <c:pt idx="119">
                  <c:v>0.29698</c:v>
                </c:pt>
              </c:numCache>
            </c:numRef>
          </c:val>
          <c:smooth val="0"/>
          <c:extLst xmlns:c16r2="http://schemas.microsoft.com/office/drawing/2015/06/chart">
            <c:ext xmlns:c16="http://schemas.microsoft.com/office/drawing/2014/chart" uri="{C3380CC4-5D6E-409C-BE32-E72D297353CC}">
              <c16:uniqueId val="{00000000-684B-4634-85B8-241555929AAE}"/>
            </c:ext>
          </c:extLst>
        </c:ser>
        <c:ser>
          <c:idx val="2"/>
          <c:order val="1"/>
          <c:tx>
            <c:strRef>
              <c:f>'CUDA-BFS'!$P$2</c:f>
              <c:strCache>
                <c:ptCount val="1"/>
                <c:pt idx="0">
                  <c:v>IP</c:v>
                </c:pt>
              </c:strCache>
            </c:strRef>
          </c:tx>
          <c:spPr>
            <a:ln w="9525" cap="rnd">
              <a:solidFill>
                <a:srgbClr val="00B050"/>
              </a:solidFill>
              <a:prstDash val="dash"/>
              <a:round/>
            </a:ln>
            <a:effectLst/>
          </c:spPr>
          <c:marker>
            <c:symbol val="none"/>
          </c:marker>
          <c:val>
            <c:numRef>
              <c:f>'CUDA-BFS'!$P$3:$P$122</c:f>
              <c:numCache>
                <c:formatCode>General</c:formatCode>
                <c:ptCount val="120"/>
                <c:pt idx="0">
                  <c:v>0.0</c:v>
                </c:pt>
                <c:pt idx="1">
                  <c:v>0.0</c:v>
                </c:pt>
                <c:pt idx="2">
                  <c:v>0.0</c:v>
                </c:pt>
                <c:pt idx="3">
                  <c:v>0.0</c:v>
                </c:pt>
                <c:pt idx="4">
                  <c:v>0.127242</c:v>
                </c:pt>
                <c:pt idx="5">
                  <c:v>0.128011</c:v>
                </c:pt>
                <c:pt idx="6">
                  <c:v>0.129457</c:v>
                </c:pt>
                <c:pt idx="7">
                  <c:v>0.129804</c:v>
                </c:pt>
                <c:pt idx="8">
                  <c:v>0.13069</c:v>
                </c:pt>
                <c:pt idx="9">
                  <c:v>0.138561</c:v>
                </c:pt>
                <c:pt idx="10">
                  <c:v>0.145156</c:v>
                </c:pt>
                <c:pt idx="11">
                  <c:v>0.146057</c:v>
                </c:pt>
                <c:pt idx="12">
                  <c:v>0.147184</c:v>
                </c:pt>
                <c:pt idx="13">
                  <c:v>0.147228</c:v>
                </c:pt>
                <c:pt idx="14">
                  <c:v>0.147479</c:v>
                </c:pt>
                <c:pt idx="15">
                  <c:v>0.148692</c:v>
                </c:pt>
                <c:pt idx="16">
                  <c:v>0.149015</c:v>
                </c:pt>
                <c:pt idx="17">
                  <c:v>0.152052</c:v>
                </c:pt>
                <c:pt idx="18">
                  <c:v>0.153192</c:v>
                </c:pt>
                <c:pt idx="19">
                  <c:v>0.155379</c:v>
                </c:pt>
                <c:pt idx="20">
                  <c:v>0.158677</c:v>
                </c:pt>
                <c:pt idx="21">
                  <c:v>0.159407</c:v>
                </c:pt>
                <c:pt idx="22">
                  <c:v>0.159611</c:v>
                </c:pt>
                <c:pt idx="23">
                  <c:v>0.164138</c:v>
                </c:pt>
                <c:pt idx="24">
                  <c:v>0.164973</c:v>
                </c:pt>
                <c:pt idx="25">
                  <c:v>0.165338</c:v>
                </c:pt>
                <c:pt idx="26">
                  <c:v>0.167408</c:v>
                </c:pt>
                <c:pt idx="27">
                  <c:v>0.169891</c:v>
                </c:pt>
                <c:pt idx="28">
                  <c:v>0.171723</c:v>
                </c:pt>
                <c:pt idx="29">
                  <c:v>0.173323</c:v>
                </c:pt>
                <c:pt idx="30">
                  <c:v>0.176879</c:v>
                </c:pt>
                <c:pt idx="31">
                  <c:v>0.17858</c:v>
                </c:pt>
                <c:pt idx="32">
                  <c:v>0.178997</c:v>
                </c:pt>
                <c:pt idx="33">
                  <c:v>0.179239</c:v>
                </c:pt>
                <c:pt idx="34">
                  <c:v>0.181885</c:v>
                </c:pt>
                <c:pt idx="35">
                  <c:v>0.186216</c:v>
                </c:pt>
                <c:pt idx="36">
                  <c:v>0.187103</c:v>
                </c:pt>
                <c:pt idx="37">
                  <c:v>0.190967</c:v>
                </c:pt>
                <c:pt idx="38">
                  <c:v>0.202659</c:v>
                </c:pt>
                <c:pt idx="39">
                  <c:v>0.202732</c:v>
                </c:pt>
                <c:pt idx="40">
                  <c:v>0.20391</c:v>
                </c:pt>
                <c:pt idx="41">
                  <c:v>0.207975</c:v>
                </c:pt>
                <c:pt idx="42">
                  <c:v>0.210885</c:v>
                </c:pt>
                <c:pt idx="43">
                  <c:v>0.212724</c:v>
                </c:pt>
                <c:pt idx="44">
                  <c:v>0.21293</c:v>
                </c:pt>
                <c:pt idx="45">
                  <c:v>0.2166</c:v>
                </c:pt>
                <c:pt idx="46">
                  <c:v>0.220334</c:v>
                </c:pt>
                <c:pt idx="47">
                  <c:v>0.224792</c:v>
                </c:pt>
                <c:pt idx="48">
                  <c:v>0.227139</c:v>
                </c:pt>
                <c:pt idx="49">
                  <c:v>0.227333</c:v>
                </c:pt>
                <c:pt idx="50">
                  <c:v>0.22837</c:v>
                </c:pt>
                <c:pt idx="51">
                  <c:v>0.235182</c:v>
                </c:pt>
                <c:pt idx="52">
                  <c:v>0.23667</c:v>
                </c:pt>
                <c:pt idx="53">
                  <c:v>0.238234</c:v>
                </c:pt>
                <c:pt idx="54">
                  <c:v>0.238562</c:v>
                </c:pt>
                <c:pt idx="55">
                  <c:v>0.239076</c:v>
                </c:pt>
                <c:pt idx="56">
                  <c:v>0.241557</c:v>
                </c:pt>
                <c:pt idx="57">
                  <c:v>0.242594</c:v>
                </c:pt>
                <c:pt idx="58">
                  <c:v>0.243814</c:v>
                </c:pt>
                <c:pt idx="59">
                  <c:v>0.248068</c:v>
                </c:pt>
                <c:pt idx="60">
                  <c:v>0.249318</c:v>
                </c:pt>
                <c:pt idx="61">
                  <c:v>0.252039</c:v>
                </c:pt>
                <c:pt idx="62">
                  <c:v>0.252245</c:v>
                </c:pt>
                <c:pt idx="63">
                  <c:v>0.257086</c:v>
                </c:pt>
                <c:pt idx="64">
                  <c:v>0.258622</c:v>
                </c:pt>
                <c:pt idx="65">
                  <c:v>0.259431</c:v>
                </c:pt>
                <c:pt idx="66">
                  <c:v>0.259807</c:v>
                </c:pt>
                <c:pt idx="67">
                  <c:v>0.264243</c:v>
                </c:pt>
                <c:pt idx="68">
                  <c:v>0.26478</c:v>
                </c:pt>
                <c:pt idx="69">
                  <c:v>0.265133</c:v>
                </c:pt>
                <c:pt idx="70">
                  <c:v>0.26723</c:v>
                </c:pt>
                <c:pt idx="71">
                  <c:v>0.269282</c:v>
                </c:pt>
                <c:pt idx="72">
                  <c:v>0.269911</c:v>
                </c:pt>
                <c:pt idx="73">
                  <c:v>0.270005</c:v>
                </c:pt>
                <c:pt idx="74">
                  <c:v>0.272455</c:v>
                </c:pt>
                <c:pt idx="75">
                  <c:v>0.272528</c:v>
                </c:pt>
                <c:pt idx="76">
                  <c:v>0.277274</c:v>
                </c:pt>
                <c:pt idx="77">
                  <c:v>0.277877</c:v>
                </c:pt>
                <c:pt idx="78">
                  <c:v>0.278852</c:v>
                </c:pt>
                <c:pt idx="79">
                  <c:v>0.280478</c:v>
                </c:pt>
                <c:pt idx="80">
                  <c:v>0.282353</c:v>
                </c:pt>
                <c:pt idx="81">
                  <c:v>0.283052</c:v>
                </c:pt>
                <c:pt idx="82">
                  <c:v>0.28528</c:v>
                </c:pt>
                <c:pt idx="83">
                  <c:v>0.286983</c:v>
                </c:pt>
                <c:pt idx="84">
                  <c:v>0.289796</c:v>
                </c:pt>
                <c:pt idx="85">
                  <c:v>0.294305</c:v>
                </c:pt>
                <c:pt idx="86">
                  <c:v>0.294808</c:v>
                </c:pt>
                <c:pt idx="87">
                  <c:v>0.304758</c:v>
                </c:pt>
                <c:pt idx="88">
                  <c:v>0.310474</c:v>
                </c:pt>
                <c:pt idx="89">
                  <c:v>0.31072</c:v>
                </c:pt>
                <c:pt idx="90">
                  <c:v>0.312757</c:v>
                </c:pt>
                <c:pt idx="91">
                  <c:v>0.313988</c:v>
                </c:pt>
                <c:pt idx="92">
                  <c:v>0.31444</c:v>
                </c:pt>
                <c:pt idx="93">
                  <c:v>0.316288</c:v>
                </c:pt>
                <c:pt idx="94">
                  <c:v>0.31651</c:v>
                </c:pt>
                <c:pt idx="95">
                  <c:v>0.326254</c:v>
                </c:pt>
                <c:pt idx="96">
                  <c:v>0.333114</c:v>
                </c:pt>
                <c:pt idx="97">
                  <c:v>0.346521</c:v>
                </c:pt>
                <c:pt idx="98">
                  <c:v>0.347473</c:v>
                </c:pt>
                <c:pt idx="99">
                  <c:v>0.350804</c:v>
                </c:pt>
                <c:pt idx="100">
                  <c:v>0.352718</c:v>
                </c:pt>
                <c:pt idx="101">
                  <c:v>0.35762</c:v>
                </c:pt>
                <c:pt idx="102">
                  <c:v>0.357796</c:v>
                </c:pt>
                <c:pt idx="103">
                  <c:v>0.359506</c:v>
                </c:pt>
                <c:pt idx="104">
                  <c:v>0.359642</c:v>
                </c:pt>
                <c:pt idx="105">
                  <c:v>0.359827</c:v>
                </c:pt>
                <c:pt idx="106">
                  <c:v>0.362833</c:v>
                </c:pt>
                <c:pt idx="107">
                  <c:v>0.368443</c:v>
                </c:pt>
                <c:pt idx="108">
                  <c:v>0.370739</c:v>
                </c:pt>
                <c:pt idx="109">
                  <c:v>0.375534</c:v>
                </c:pt>
                <c:pt idx="110">
                  <c:v>0.388341</c:v>
                </c:pt>
                <c:pt idx="111">
                  <c:v>0.393268</c:v>
                </c:pt>
                <c:pt idx="112">
                  <c:v>0.396212</c:v>
                </c:pt>
                <c:pt idx="113">
                  <c:v>0.404978</c:v>
                </c:pt>
                <c:pt idx="114">
                  <c:v>0.409402</c:v>
                </c:pt>
                <c:pt idx="115">
                  <c:v>0.409828</c:v>
                </c:pt>
                <c:pt idx="116">
                  <c:v>0.412298</c:v>
                </c:pt>
                <c:pt idx="117">
                  <c:v>0.420807</c:v>
                </c:pt>
                <c:pt idx="118">
                  <c:v>0.42552</c:v>
                </c:pt>
                <c:pt idx="119">
                  <c:v>0.442203</c:v>
                </c:pt>
              </c:numCache>
            </c:numRef>
          </c:val>
          <c:smooth val="0"/>
          <c:extLst xmlns:c16r2="http://schemas.microsoft.com/office/drawing/2015/06/chart">
            <c:ext xmlns:c16="http://schemas.microsoft.com/office/drawing/2014/chart" uri="{C3380CC4-5D6E-409C-BE32-E72D297353CC}">
              <c16:uniqueId val="{00000002-684B-4634-85B8-241555929AAE}"/>
            </c:ext>
          </c:extLst>
        </c:ser>
        <c:ser>
          <c:idx val="3"/>
          <c:order val="2"/>
          <c:tx>
            <c:strRef>
              <c:f>'CUDA-BFS'!$Q$2</c:f>
              <c:strCache>
                <c:ptCount val="1"/>
                <c:pt idx="0">
                  <c:v>RP</c:v>
                </c:pt>
              </c:strCache>
            </c:strRef>
          </c:tx>
          <c:spPr>
            <a:ln w="9525" cap="rnd">
              <a:solidFill>
                <a:srgbClr val="0070C0"/>
              </a:solidFill>
              <a:prstDash val="lgDash"/>
              <a:round/>
            </a:ln>
            <a:effectLst/>
          </c:spPr>
          <c:marker>
            <c:symbol val="none"/>
          </c:marker>
          <c:val>
            <c:numRef>
              <c:f>'CUDA-BFS'!$Q$3:$Q$122</c:f>
              <c:numCache>
                <c:formatCode>General</c:formatCode>
                <c:ptCount val="120"/>
                <c:pt idx="0">
                  <c:v>0.0</c:v>
                </c:pt>
                <c:pt idx="1">
                  <c:v>0.0</c:v>
                </c:pt>
                <c:pt idx="2">
                  <c:v>0.0</c:v>
                </c:pt>
                <c:pt idx="3">
                  <c:v>0.0</c:v>
                </c:pt>
                <c:pt idx="4">
                  <c:v>0.104431</c:v>
                </c:pt>
                <c:pt idx="5">
                  <c:v>0.104963</c:v>
                </c:pt>
                <c:pt idx="6">
                  <c:v>0.10537</c:v>
                </c:pt>
                <c:pt idx="7">
                  <c:v>0.112427</c:v>
                </c:pt>
                <c:pt idx="8">
                  <c:v>0.112772</c:v>
                </c:pt>
                <c:pt idx="9">
                  <c:v>0.113261</c:v>
                </c:pt>
                <c:pt idx="10">
                  <c:v>0.117885</c:v>
                </c:pt>
                <c:pt idx="11">
                  <c:v>0.118291</c:v>
                </c:pt>
                <c:pt idx="12">
                  <c:v>0.124596</c:v>
                </c:pt>
                <c:pt idx="13">
                  <c:v>0.125244</c:v>
                </c:pt>
                <c:pt idx="14">
                  <c:v>0.125635</c:v>
                </c:pt>
                <c:pt idx="15">
                  <c:v>0.126295</c:v>
                </c:pt>
                <c:pt idx="16">
                  <c:v>0.126532</c:v>
                </c:pt>
                <c:pt idx="17">
                  <c:v>0.130543</c:v>
                </c:pt>
                <c:pt idx="18">
                  <c:v>0.132256</c:v>
                </c:pt>
                <c:pt idx="19">
                  <c:v>0.134092</c:v>
                </c:pt>
                <c:pt idx="20">
                  <c:v>0.134118</c:v>
                </c:pt>
                <c:pt idx="21">
                  <c:v>0.135023</c:v>
                </c:pt>
                <c:pt idx="22">
                  <c:v>0.135248</c:v>
                </c:pt>
                <c:pt idx="23">
                  <c:v>0.137592</c:v>
                </c:pt>
                <c:pt idx="24">
                  <c:v>0.142153</c:v>
                </c:pt>
                <c:pt idx="25">
                  <c:v>0.143275</c:v>
                </c:pt>
                <c:pt idx="26">
                  <c:v>0.143589</c:v>
                </c:pt>
                <c:pt idx="27">
                  <c:v>0.146336</c:v>
                </c:pt>
                <c:pt idx="28">
                  <c:v>0.148025</c:v>
                </c:pt>
                <c:pt idx="29">
                  <c:v>0.149999</c:v>
                </c:pt>
                <c:pt idx="30">
                  <c:v>0.151819</c:v>
                </c:pt>
                <c:pt idx="31">
                  <c:v>0.152665</c:v>
                </c:pt>
                <c:pt idx="32">
                  <c:v>0.156725</c:v>
                </c:pt>
                <c:pt idx="33">
                  <c:v>0.166703</c:v>
                </c:pt>
                <c:pt idx="34">
                  <c:v>0.166829</c:v>
                </c:pt>
                <c:pt idx="35">
                  <c:v>0.16887</c:v>
                </c:pt>
                <c:pt idx="36">
                  <c:v>0.169994</c:v>
                </c:pt>
                <c:pt idx="37">
                  <c:v>0.17073</c:v>
                </c:pt>
                <c:pt idx="38">
                  <c:v>0.171658</c:v>
                </c:pt>
                <c:pt idx="39">
                  <c:v>0.171785</c:v>
                </c:pt>
                <c:pt idx="40">
                  <c:v>0.174466</c:v>
                </c:pt>
                <c:pt idx="41">
                  <c:v>0.175502</c:v>
                </c:pt>
                <c:pt idx="42">
                  <c:v>0.178862</c:v>
                </c:pt>
                <c:pt idx="43">
                  <c:v>0.180043</c:v>
                </c:pt>
                <c:pt idx="44">
                  <c:v>0.182837</c:v>
                </c:pt>
                <c:pt idx="45">
                  <c:v>0.186515</c:v>
                </c:pt>
                <c:pt idx="46">
                  <c:v>0.188406</c:v>
                </c:pt>
                <c:pt idx="47">
                  <c:v>0.190683</c:v>
                </c:pt>
                <c:pt idx="48">
                  <c:v>0.192807</c:v>
                </c:pt>
                <c:pt idx="49">
                  <c:v>0.195617</c:v>
                </c:pt>
                <c:pt idx="50">
                  <c:v>0.195962</c:v>
                </c:pt>
                <c:pt idx="51">
                  <c:v>0.196694</c:v>
                </c:pt>
                <c:pt idx="52">
                  <c:v>0.1986</c:v>
                </c:pt>
                <c:pt idx="53">
                  <c:v>0.203948</c:v>
                </c:pt>
                <c:pt idx="54">
                  <c:v>0.205892</c:v>
                </c:pt>
                <c:pt idx="55">
                  <c:v>0.207659</c:v>
                </c:pt>
                <c:pt idx="56">
                  <c:v>0.208625</c:v>
                </c:pt>
                <c:pt idx="57">
                  <c:v>0.212484</c:v>
                </c:pt>
                <c:pt idx="58">
                  <c:v>0.216854</c:v>
                </c:pt>
                <c:pt idx="59">
                  <c:v>0.217195</c:v>
                </c:pt>
                <c:pt idx="60">
                  <c:v>0.218268</c:v>
                </c:pt>
                <c:pt idx="61">
                  <c:v>0.221654</c:v>
                </c:pt>
                <c:pt idx="62">
                  <c:v>0.222527</c:v>
                </c:pt>
                <c:pt idx="63">
                  <c:v>0.22302</c:v>
                </c:pt>
                <c:pt idx="64">
                  <c:v>0.223683</c:v>
                </c:pt>
                <c:pt idx="65">
                  <c:v>0.225106</c:v>
                </c:pt>
                <c:pt idx="66">
                  <c:v>0.225866</c:v>
                </c:pt>
                <c:pt idx="67">
                  <c:v>0.228062</c:v>
                </c:pt>
                <c:pt idx="68">
                  <c:v>0.229817</c:v>
                </c:pt>
                <c:pt idx="69">
                  <c:v>0.230409</c:v>
                </c:pt>
                <c:pt idx="70">
                  <c:v>0.231947</c:v>
                </c:pt>
                <c:pt idx="71">
                  <c:v>0.232984</c:v>
                </c:pt>
                <c:pt idx="72">
                  <c:v>0.234039</c:v>
                </c:pt>
                <c:pt idx="73">
                  <c:v>0.234351</c:v>
                </c:pt>
                <c:pt idx="74">
                  <c:v>0.236035</c:v>
                </c:pt>
                <c:pt idx="75">
                  <c:v>0.236135</c:v>
                </c:pt>
                <c:pt idx="76">
                  <c:v>0.23639</c:v>
                </c:pt>
                <c:pt idx="77">
                  <c:v>0.23677</c:v>
                </c:pt>
                <c:pt idx="78">
                  <c:v>0.242201</c:v>
                </c:pt>
                <c:pt idx="79">
                  <c:v>0.242506</c:v>
                </c:pt>
                <c:pt idx="80">
                  <c:v>0.243005</c:v>
                </c:pt>
                <c:pt idx="81">
                  <c:v>0.249349</c:v>
                </c:pt>
                <c:pt idx="82">
                  <c:v>0.256428</c:v>
                </c:pt>
                <c:pt idx="83">
                  <c:v>0.258682</c:v>
                </c:pt>
                <c:pt idx="84">
                  <c:v>0.259212</c:v>
                </c:pt>
                <c:pt idx="85">
                  <c:v>0.26144</c:v>
                </c:pt>
                <c:pt idx="86">
                  <c:v>0.269549</c:v>
                </c:pt>
                <c:pt idx="87">
                  <c:v>0.270006</c:v>
                </c:pt>
                <c:pt idx="88">
                  <c:v>0.270347</c:v>
                </c:pt>
                <c:pt idx="89">
                  <c:v>0.275557</c:v>
                </c:pt>
                <c:pt idx="90">
                  <c:v>0.280576</c:v>
                </c:pt>
                <c:pt idx="91">
                  <c:v>0.284261</c:v>
                </c:pt>
                <c:pt idx="92">
                  <c:v>0.285206</c:v>
                </c:pt>
                <c:pt idx="93">
                  <c:v>0.288317</c:v>
                </c:pt>
                <c:pt idx="94">
                  <c:v>0.289132</c:v>
                </c:pt>
                <c:pt idx="95">
                  <c:v>0.29347</c:v>
                </c:pt>
                <c:pt idx="96">
                  <c:v>0.293641</c:v>
                </c:pt>
                <c:pt idx="97">
                  <c:v>0.30146</c:v>
                </c:pt>
                <c:pt idx="98">
                  <c:v>0.305413</c:v>
                </c:pt>
                <c:pt idx="99">
                  <c:v>0.307222</c:v>
                </c:pt>
                <c:pt idx="100">
                  <c:v>0.314831</c:v>
                </c:pt>
                <c:pt idx="101">
                  <c:v>0.316557</c:v>
                </c:pt>
                <c:pt idx="102">
                  <c:v>0.316973</c:v>
                </c:pt>
                <c:pt idx="103">
                  <c:v>0.317</c:v>
                </c:pt>
                <c:pt idx="104">
                  <c:v>0.319021</c:v>
                </c:pt>
                <c:pt idx="105">
                  <c:v>0.320136</c:v>
                </c:pt>
                <c:pt idx="106">
                  <c:v>0.325136</c:v>
                </c:pt>
                <c:pt idx="107">
                  <c:v>0.327686</c:v>
                </c:pt>
                <c:pt idx="108">
                  <c:v>0.328406</c:v>
                </c:pt>
                <c:pt idx="109">
                  <c:v>0.329054</c:v>
                </c:pt>
                <c:pt idx="110">
                  <c:v>0.329918</c:v>
                </c:pt>
                <c:pt idx="111">
                  <c:v>0.331042</c:v>
                </c:pt>
                <c:pt idx="112">
                  <c:v>0.341457</c:v>
                </c:pt>
                <c:pt idx="113">
                  <c:v>0.350128</c:v>
                </c:pt>
                <c:pt idx="114">
                  <c:v>0.350213</c:v>
                </c:pt>
                <c:pt idx="115">
                  <c:v>0.350583</c:v>
                </c:pt>
                <c:pt idx="116">
                  <c:v>0.365457</c:v>
                </c:pt>
                <c:pt idx="117">
                  <c:v>0.373727</c:v>
                </c:pt>
                <c:pt idx="118">
                  <c:v>0.373879</c:v>
                </c:pt>
                <c:pt idx="119">
                  <c:v>0.392914</c:v>
                </c:pt>
              </c:numCache>
            </c:numRef>
          </c:val>
          <c:smooth val="0"/>
          <c:extLst xmlns:c16r2="http://schemas.microsoft.com/office/drawing/2015/06/chart">
            <c:ext xmlns:c16="http://schemas.microsoft.com/office/drawing/2014/chart" uri="{C3380CC4-5D6E-409C-BE32-E72D297353CC}">
              <c16:uniqueId val="{00000003-684B-4634-85B8-241555929AAE}"/>
            </c:ext>
          </c:extLst>
        </c:ser>
        <c:dLbls>
          <c:showLegendKey val="0"/>
          <c:showVal val="0"/>
          <c:showCatName val="0"/>
          <c:showSerName val="0"/>
          <c:showPercent val="0"/>
          <c:showBubbleSize val="0"/>
        </c:dLbls>
        <c:smooth val="0"/>
        <c:axId val="-1809107872"/>
        <c:axId val="-1783023168"/>
      </c:lineChart>
      <c:catAx>
        <c:axId val="-1809107872"/>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1783023168"/>
        <c:crosses val="autoZero"/>
        <c:auto val="1"/>
        <c:lblAlgn val="ctr"/>
        <c:lblOffset val="100"/>
        <c:noMultiLvlLbl val="0"/>
      </c:catAx>
      <c:valAx>
        <c:axId val="-1783023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809107872"/>
        <c:crosses val="autoZero"/>
        <c:crossBetween val="between"/>
        <c:majorUnit val="0.1"/>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R-CFD</a:t>
            </a:r>
          </a:p>
        </c:rich>
      </c:tx>
      <c:layout>
        <c:manualLayout>
          <c:xMode val="edge"/>
          <c:yMode val="edge"/>
          <c:x val="0.301344415281423"/>
          <c:y val="0.0721924759405075"/>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'Rodinia-CFD'!$N$2</c:f>
              <c:strCache>
                <c:ptCount val="1"/>
                <c:pt idx="0">
                  <c:v>Baseline</c:v>
                </c:pt>
              </c:strCache>
            </c:strRef>
          </c:tx>
          <c:spPr>
            <a:ln w="9525" cap="rnd">
              <a:solidFill>
                <a:sysClr val="windowText" lastClr="000000"/>
              </a:solidFill>
              <a:round/>
            </a:ln>
            <a:effectLst/>
          </c:spPr>
          <c:marker>
            <c:symbol val="none"/>
          </c:marker>
          <c:val>
            <c:numRef>
              <c:f>'Rodinia-CFD'!$N$3:$N$122</c:f>
              <c:numCache>
                <c:formatCode>General</c:formatCode>
                <c:ptCount val="12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0.0347602</c:v>
                </c:pt>
                <c:pt idx="29">
                  <c:v>0.0362828</c:v>
                </c:pt>
                <c:pt idx="30">
                  <c:v>0.0365019</c:v>
                </c:pt>
                <c:pt idx="31">
                  <c:v>0.0369677</c:v>
                </c:pt>
                <c:pt idx="32">
                  <c:v>0.0370542</c:v>
                </c:pt>
                <c:pt idx="33">
                  <c:v>0.0375026</c:v>
                </c:pt>
                <c:pt idx="34">
                  <c:v>0.0379034</c:v>
                </c:pt>
                <c:pt idx="35">
                  <c:v>0.0380606</c:v>
                </c:pt>
                <c:pt idx="36">
                  <c:v>0.0386316</c:v>
                </c:pt>
                <c:pt idx="37">
                  <c:v>0.0409515</c:v>
                </c:pt>
                <c:pt idx="38">
                  <c:v>0.0419392</c:v>
                </c:pt>
                <c:pt idx="39">
                  <c:v>0.0423602</c:v>
                </c:pt>
                <c:pt idx="40">
                  <c:v>0.045329</c:v>
                </c:pt>
                <c:pt idx="41">
                  <c:v>0.0463916</c:v>
                </c:pt>
                <c:pt idx="42">
                  <c:v>0.0494584</c:v>
                </c:pt>
                <c:pt idx="43">
                  <c:v>0.0515434</c:v>
                </c:pt>
                <c:pt idx="44">
                  <c:v>0.0534149</c:v>
                </c:pt>
                <c:pt idx="45">
                  <c:v>0.0553369</c:v>
                </c:pt>
                <c:pt idx="46">
                  <c:v>0.0567903</c:v>
                </c:pt>
                <c:pt idx="47">
                  <c:v>0.0574968</c:v>
                </c:pt>
                <c:pt idx="48">
                  <c:v>0.0582941</c:v>
                </c:pt>
                <c:pt idx="49">
                  <c:v>0.0603805</c:v>
                </c:pt>
                <c:pt idx="50">
                  <c:v>0.0604973</c:v>
                </c:pt>
                <c:pt idx="51">
                  <c:v>0.0610423</c:v>
                </c:pt>
                <c:pt idx="52">
                  <c:v>0.0626471</c:v>
                </c:pt>
                <c:pt idx="53">
                  <c:v>0.0630926</c:v>
                </c:pt>
                <c:pt idx="54">
                  <c:v>0.0645921</c:v>
                </c:pt>
                <c:pt idx="55">
                  <c:v>0.0647637</c:v>
                </c:pt>
                <c:pt idx="56">
                  <c:v>0.0657312</c:v>
                </c:pt>
                <c:pt idx="57">
                  <c:v>0.0658682</c:v>
                </c:pt>
                <c:pt idx="58">
                  <c:v>0.066021</c:v>
                </c:pt>
                <c:pt idx="59">
                  <c:v>0.0666626</c:v>
                </c:pt>
                <c:pt idx="60">
                  <c:v>0.0676099</c:v>
                </c:pt>
                <c:pt idx="61">
                  <c:v>0.0678594</c:v>
                </c:pt>
                <c:pt idx="62">
                  <c:v>0.0684794</c:v>
                </c:pt>
                <c:pt idx="63">
                  <c:v>0.0694497</c:v>
                </c:pt>
                <c:pt idx="64">
                  <c:v>0.0694829</c:v>
                </c:pt>
                <c:pt idx="65">
                  <c:v>0.0696141</c:v>
                </c:pt>
                <c:pt idx="66">
                  <c:v>0.0697006</c:v>
                </c:pt>
                <c:pt idx="67">
                  <c:v>0.0700712</c:v>
                </c:pt>
                <c:pt idx="68">
                  <c:v>0.0701908</c:v>
                </c:pt>
                <c:pt idx="69">
                  <c:v>0.0701966</c:v>
                </c:pt>
                <c:pt idx="70">
                  <c:v>0.0704432</c:v>
                </c:pt>
                <c:pt idx="71">
                  <c:v>0.0707171</c:v>
                </c:pt>
                <c:pt idx="72">
                  <c:v>0.0712405</c:v>
                </c:pt>
                <c:pt idx="73">
                  <c:v>0.0714683</c:v>
                </c:pt>
                <c:pt idx="74">
                  <c:v>0.0717927</c:v>
                </c:pt>
                <c:pt idx="75">
                  <c:v>0.0719384</c:v>
                </c:pt>
                <c:pt idx="76">
                  <c:v>0.0744241</c:v>
                </c:pt>
                <c:pt idx="77">
                  <c:v>0.0747572</c:v>
                </c:pt>
                <c:pt idx="78">
                  <c:v>0.0760678</c:v>
                </c:pt>
                <c:pt idx="79">
                  <c:v>0.0762726</c:v>
                </c:pt>
                <c:pt idx="80">
                  <c:v>0.0775155</c:v>
                </c:pt>
                <c:pt idx="81">
                  <c:v>0.0781672</c:v>
                </c:pt>
                <c:pt idx="82">
                  <c:v>0.0784801</c:v>
                </c:pt>
                <c:pt idx="83">
                  <c:v>0.079573</c:v>
                </c:pt>
                <c:pt idx="84">
                  <c:v>0.083404</c:v>
                </c:pt>
                <c:pt idx="85">
                  <c:v>0.0849367</c:v>
                </c:pt>
                <c:pt idx="86">
                  <c:v>0.0886667</c:v>
                </c:pt>
                <c:pt idx="87">
                  <c:v>0.0912448</c:v>
                </c:pt>
                <c:pt idx="88">
                  <c:v>0.0951594</c:v>
                </c:pt>
                <c:pt idx="89">
                  <c:v>0.0967858</c:v>
                </c:pt>
                <c:pt idx="90">
                  <c:v>0.0982781</c:v>
                </c:pt>
                <c:pt idx="91">
                  <c:v>0.0999521</c:v>
                </c:pt>
                <c:pt idx="92">
                  <c:v>0.106145</c:v>
                </c:pt>
                <c:pt idx="93">
                  <c:v>0.10875</c:v>
                </c:pt>
                <c:pt idx="94">
                  <c:v>0.109151</c:v>
                </c:pt>
                <c:pt idx="95">
                  <c:v>0.110733</c:v>
                </c:pt>
                <c:pt idx="96">
                  <c:v>0.111108</c:v>
                </c:pt>
                <c:pt idx="97">
                  <c:v>0.112946</c:v>
                </c:pt>
                <c:pt idx="98">
                  <c:v>0.11332</c:v>
                </c:pt>
                <c:pt idx="99">
                  <c:v>0.114089</c:v>
                </c:pt>
                <c:pt idx="100">
                  <c:v>0.114382</c:v>
                </c:pt>
                <c:pt idx="101">
                  <c:v>0.114968</c:v>
                </c:pt>
                <c:pt idx="102">
                  <c:v>0.115048</c:v>
                </c:pt>
                <c:pt idx="103">
                  <c:v>0.115334</c:v>
                </c:pt>
                <c:pt idx="104">
                  <c:v>0.115614</c:v>
                </c:pt>
                <c:pt idx="105">
                  <c:v>0.116203</c:v>
                </c:pt>
                <c:pt idx="106">
                  <c:v>0.116881</c:v>
                </c:pt>
                <c:pt idx="107">
                  <c:v>0.11877</c:v>
                </c:pt>
                <c:pt idx="108">
                  <c:v>0.156245</c:v>
                </c:pt>
                <c:pt idx="109">
                  <c:v>0.156481</c:v>
                </c:pt>
                <c:pt idx="110">
                  <c:v>0.157387</c:v>
                </c:pt>
                <c:pt idx="111">
                  <c:v>0.158429</c:v>
                </c:pt>
                <c:pt idx="112">
                  <c:v>0.158764</c:v>
                </c:pt>
                <c:pt idx="113">
                  <c:v>0.160038</c:v>
                </c:pt>
                <c:pt idx="114">
                  <c:v>0.160151</c:v>
                </c:pt>
                <c:pt idx="115">
                  <c:v>0.160387</c:v>
                </c:pt>
                <c:pt idx="116">
                  <c:v>0.19242</c:v>
                </c:pt>
                <c:pt idx="117">
                  <c:v>0.194225</c:v>
                </c:pt>
                <c:pt idx="118">
                  <c:v>0.195208</c:v>
                </c:pt>
                <c:pt idx="119">
                  <c:v>0.196352</c:v>
                </c:pt>
              </c:numCache>
            </c:numRef>
          </c:val>
          <c:smooth val="0"/>
          <c:extLst xmlns:c16r2="http://schemas.microsoft.com/office/drawing/2015/06/chart">
            <c:ext xmlns:c16="http://schemas.microsoft.com/office/drawing/2014/chart" uri="{C3380CC4-5D6E-409C-BE32-E72D297353CC}">
              <c16:uniqueId val="{00000000-C81E-4FF3-9FDF-7E6133C9B038}"/>
            </c:ext>
          </c:extLst>
        </c:ser>
        <c:ser>
          <c:idx val="2"/>
          <c:order val="1"/>
          <c:tx>
            <c:strRef>
              <c:f>'Rodinia-CFD'!$P$2</c:f>
              <c:strCache>
                <c:ptCount val="1"/>
                <c:pt idx="0">
                  <c:v>IP</c:v>
                </c:pt>
              </c:strCache>
            </c:strRef>
          </c:tx>
          <c:spPr>
            <a:ln w="9525" cap="rnd">
              <a:solidFill>
                <a:srgbClr val="00B050"/>
              </a:solidFill>
              <a:prstDash val="dash"/>
              <a:round/>
            </a:ln>
            <a:effectLst/>
          </c:spPr>
          <c:marker>
            <c:symbol val="none"/>
          </c:marker>
          <c:val>
            <c:numRef>
              <c:f>'Rodinia-CFD'!$P$3:$P$122</c:f>
              <c:numCache>
                <c:formatCode>General</c:formatCode>
                <c:ptCount val="120"/>
                <c:pt idx="0">
                  <c:v>0.0</c:v>
                </c:pt>
                <c:pt idx="1">
                  <c:v>0.0</c:v>
                </c:pt>
                <c:pt idx="2">
                  <c:v>0.0</c:v>
                </c:pt>
                <c:pt idx="3">
                  <c:v>0.0</c:v>
                </c:pt>
                <c:pt idx="4">
                  <c:v>0.115814</c:v>
                </c:pt>
                <c:pt idx="5">
                  <c:v>0.116122</c:v>
                </c:pt>
                <c:pt idx="6">
                  <c:v>0.118636</c:v>
                </c:pt>
                <c:pt idx="7">
                  <c:v>0.120923</c:v>
                </c:pt>
                <c:pt idx="8">
                  <c:v>0.124463</c:v>
                </c:pt>
                <c:pt idx="9">
                  <c:v>0.125877</c:v>
                </c:pt>
                <c:pt idx="10">
                  <c:v>0.127492</c:v>
                </c:pt>
                <c:pt idx="11">
                  <c:v>0.127795</c:v>
                </c:pt>
                <c:pt idx="12">
                  <c:v>0.128499</c:v>
                </c:pt>
                <c:pt idx="13">
                  <c:v>0.128568</c:v>
                </c:pt>
                <c:pt idx="14">
                  <c:v>0.132183</c:v>
                </c:pt>
                <c:pt idx="15">
                  <c:v>0.133748</c:v>
                </c:pt>
                <c:pt idx="16">
                  <c:v>0.136036</c:v>
                </c:pt>
                <c:pt idx="17">
                  <c:v>0.13724</c:v>
                </c:pt>
                <c:pt idx="18">
                  <c:v>0.139447</c:v>
                </c:pt>
                <c:pt idx="19">
                  <c:v>0.139449</c:v>
                </c:pt>
                <c:pt idx="20">
                  <c:v>0.140741</c:v>
                </c:pt>
                <c:pt idx="21">
                  <c:v>0.143835</c:v>
                </c:pt>
                <c:pt idx="22">
                  <c:v>0.145188</c:v>
                </c:pt>
                <c:pt idx="23">
                  <c:v>0.145837</c:v>
                </c:pt>
                <c:pt idx="24">
                  <c:v>0.145897</c:v>
                </c:pt>
                <c:pt idx="25">
                  <c:v>0.145944</c:v>
                </c:pt>
                <c:pt idx="26">
                  <c:v>0.149609</c:v>
                </c:pt>
                <c:pt idx="27">
                  <c:v>0.149666</c:v>
                </c:pt>
                <c:pt idx="28">
                  <c:v>0.153484</c:v>
                </c:pt>
                <c:pt idx="29">
                  <c:v>0.155028</c:v>
                </c:pt>
                <c:pt idx="30">
                  <c:v>0.155983</c:v>
                </c:pt>
                <c:pt idx="31">
                  <c:v>0.158124</c:v>
                </c:pt>
                <c:pt idx="32">
                  <c:v>0.158298</c:v>
                </c:pt>
                <c:pt idx="33">
                  <c:v>0.158376</c:v>
                </c:pt>
                <c:pt idx="34">
                  <c:v>0.160974</c:v>
                </c:pt>
                <c:pt idx="35">
                  <c:v>0.161138</c:v>
                </c:pt>
                <c:pt idx="36">
                  <c:v>0.161846</c:v>
                </c:pt>
                <c:pt idx="37">
                  <c:v>0.162432</c:v>
                </c:pt>
                <c:pt idx="38">
                  <c:v>0.163499</c:v>
                </c:pt>
                <c:pt idx="39">
                  <c:v>0.166863</c:v>
                </c:pt>
                <c:pt idx="40">
                  <c:v>0.172935</c:v>
                </c:pt>
                <c:pt idx="41">
                  <c:v>0.17651</c:v>
                </c:pt>
                <c:pt idx="42">
                  <c:v>0.17905</c:v>
                </c:pt>
                <c:pt idx="43">
                  <c:v>0.180684</c:v>
                </c:pt>
                <c:pt idx="44">
                  <c:v>0.182541</c:v>
                </c:pt>
                <c:pt idx="45">
                  <c:v>0.184168</c:v>
                </c:pt>
                <c:pt idx="46">
                  <c:v>0.18453</c:v>
                </c:pt>
                <c:pt idx="47">
                  <c:v>0.185305</c:v>
                </c:pt>
                <c:pt idx="48">
                  <c:v>0.186606</c:v>
                </c:pt>
                <c:pt idx="49">
                  <c:v>0.18696</c:v>
                </c:pt>
                <c:pt idx="50">
                  <c:v>0.188171</c:v>
                </c:pt>
                <c:pt idx="51">
                  <c:v>0.191356</c:v>
                </c:pt>
                <c:pt idx="52">
                  <c:v>0.192568</c:v>
                </c:pt>
                <c:pt idx="53">
                  <c:v>0.193379</c:v>
                </c:pt>
                <c:pt idx="54">
                  <c:v>0.193946</c:v>
                </c:pt>
                <c:pt idx="55">
                  <c:v>0.195235</c:v>
                </c:pt>
                <c:pt idx="56">
                  <c:v>0.200998</c:v>
                </c:pt>
                <c:pt idx="57">
                  <c:v>0.201457</c:v>
                </c:pt>
                <c:pt idx="58">
                  <c:v>0.202405</c:v>
                </c:pt>
                <c:pt idx="59">
                  <c:v>0.202446</c:v>
                </c:pt>
                <c:pt idx="60">
                  <c:v>0.202953</c:v>
                </c:pt>
                <c:pt idx="61">
                  <c:v>0.204216</c:v>
                </c:pt>
                <c:pt idx="62">
                  <c:v>0.204865</c:v>
                </c:pt>
                <c:pt idx="63">
                  <c:v>0.204945</c:v>
                </c:pt>
                <c:pt idx="64">
                  <c:v>0.206104</c:v>
                </c:pt>
                <c:pt idx="65">
                  <c:v>0.212493</c:v>
                </c:pt>
                <c:pt idx="66">
                  <c:v>0.216333</c:v>
                </c:pt>
                <c:pt idx="67">
                  <c:v>0.220708</c:v>
                </c:pt>
                <c:pt idx="68">
                  <c:v>0.227044</c:v>
                </c:pt>
                <c:pt idx="69">
                  <c:v>0.228093</c:v>
                </c:pt>
                <c:pt idx="70">
                  <c:v>0.228363</c:v>
                </c:pt>
                <c:pt idx="71">
                  <c:v>0.228604</c:v>
                </c:pt>
                <c:pt idx="72">
                  <c:v>0.229493</c:v>
                </c:pt>
                <c:pt idx="73">
                  <c:v>0.232685</c:v>
                </c:pt>
                <c:pt idx="74">
                  <c:v>0.234933</c:v>
                </c:pt>
                <c:pt idx="75">
                  <c:v>0.236086</c:v>
                </c:pt>
                <c:pt idx="76">
                  <c:v>0.236836</c:v>
                </c:pt>
                <c:pt idx="77">
                  <c:v>0.237634</c:v>
                </c:pt>
                <c:pt idx="78">
                  <c:v>0.238313</c:v>
                </c:pt>
                <c:pt idx="79">
                  <c:v>0.238759</c:v>
                </c:pt>
                <c:pt idx="80">
                  <c:v>0.238859</c:v>
                </c:pt>
                <c:pt idx="81">
                  <c:v>0.239521</c:v>
                </c:pt>
                <c:pt idx="82">
                  <c:v>0.239885</c:v>
                </c:pt>
                <c:pt idx="83">
                  <c:v>0.241547</c:v>
                </c:pt>
                <c:pt idx="84">
                  <c:v>0.241587</c:v>
                </c:pt>
                <c:pt idx="85">
                  <c:v>0.242827</c:v>
                </c:pt>
                <c:pt idx="86">
                  <c:v>0.243704</c:v>
                </c:pt>
                <c:pt idx="87">
                  <c:v>0.245405</c:v>
                </c:pt>
                <c:pt idx="88">
                  <c:v>0.246442</c:v>
                </c:pt>
                <c:pt idx="89">
                  <c:v>0.248633</c:v>
                </c:pt>
                <c:pt idx="90">
                  <c:v>0.249258</c:v>
                </c:pt>
                <c:pt idx="91">
                  <c:v>0.254843</c:v>
                </c:pt>
                <c:pt idx="92">
                  <c:v>0.26061</c:v>
                </c:pt>
                <c:pt idx="93">
                  <c:v>0.264832</c:v>
                </c:pt>
                <c:pt idx="94">
                  <c:v>0.265736</c:v>
                </c:pt>
                <c:pt idx="95">
                  <c:v>0.268796</c:v>
                </c:pt>
                <c:pt idx="96">
                  <c:v>0.26906</c:v>
                </c:pt>
                <c:pt idx="97">
                  <c:v>0.270959</c:v>
                </c:pt>
                <c:pt idx="98">
                  <c:v>0.271496</c:v>
                </c:pt>
                <c:pt idx="99">
                  <c:v>0.272026</c:v>
                </c:pt>
                <c:pt idx="100">
                  <c:v>0.272919</c:v>
                </c:pt>
                <c:pt idx="101">
                  <c:v>0.274602</c:v>
                </c:pt>
                <c:pt idx="102">
                  <c:v>0.275268</c:v>
                </c:pt>
                <c:pt idx="103">
                  <c:v>0.276001</c:v>
                </c:pt>
                <c:pt idx="104">
                  <c:v>0.27753</c:v>
                </c:pt>
                <c:pt idx="105">
                  <c:v>0.27792</c:v>
                </c:pt>
                <c:pt idx="106">
                  <c:v>0.278206</c:v>
                </c:pt>
                <c:pt idx="107">
                  <c:v>0.27837</c:v>
                </c:pt>
                <c:pt idx="108">
                  <c:v>0.278527</c:v>
                </c:pt>
                <c:pt idx="109">
                  <c:v>0.278919</c:v>
                </c:pt>
                <c:pt idx="110">
                  <c:v>0.281369</c:v>
                </c:pt>
                <c:pt idx="111">
                  <c:v>0.282479</c:v>
                </c:pt>
                <c:pt idx="112">
                  <c:v>0.284905</c:v>
                </c:pt>
                <c:pt idx="113">
                  <c:v>0.287636</c:v>
                </c:pt>
                <c:pt idx="114">
                  <c:v>0.293618</c:v>
                </c:pt>
                <c:pt idx="115">
                  <c:v>0.303376</c:v>
                </c:pt>
                <c:pt idx="116">
                  <c:v>0.314146</c:v>
                </c:pt>
                <c:pt idx="117">
                  <c:v>0.316436</c:v>
                </c:pt>
                <c:pt idx="118">
                  <c:v>0.323452</c:v>
                </c:pt>
                <c:pt idx="119">
                  <c:v>0.335238</c:v>
                </c:pt>
              </c:numCache>
            </c:numRef>
          </c:val>
          <c:smooth val="0"/>
          <c:extLst xmlns:c16r2="http://schemas.microsoft.com/office/drawing/2015/06/chart">
            <c:ext xmlns:c16="http://schemas.microsoft.com/office/drawing/2014/chart" uri="{C3380CC4-5D6E-409C-BE32-E72D297353CC}">
              <c16:uniqueId val="{00000002-C81E-4FF3-9FDF-7E6133C9B038}"/>
            </c:ext>
          </c:extLst>
        </c:ser>
        <c:ser>
          <c:idx val="3"/>
          <c:order val="2"/>
          <c:tx>
            <c:strRef>
              <c:f>'Rodinia-CFD'!$Q$2</c:f>
              <c:strCache>
                <c:ptCount val="1"/>
                <c:pt idx="0">
                  <c:v>RP</c:v>
                </c:pt>
              </c:strCache>
            </c:strRef>
          </c:tx>
          <c:spPr>
            <a:ln w="9525" cap="rnd">
              <a:solidFill>
                <a:srgbClr val="0070C0"/>
              </a:solidFill>
              <a:prstDash val="lgDash"/>
              <a:round/>
            </a:ln>
            <a:effectLst/>
          </c:spPr>
          <c:marker>
            <c:symbol val="none"/>
          </c:marker>
          <c:val>
            <c:numRef>
              <c:f>'Rodinia-CFD'!$Q$3:$Q$122</c:f>
              <c:numCache>
                <c:formatCode>General</c:formatCode>
                <c:ptCount val="120"/>
                <c:pt idx="0">
                  <c:v>0.0</c:v>
                </c:pt>
                <c:pt idx="1">
                  <c:v>0.0</c:v>
                </c:pt>
                <c:pt idx="2">
                  <c:v>0.0</c:v>
                </c:pt>
                <c:pt idx="3">
                  <c:v>0.0</c:v>
                </c:pt>
                <c:pt idx="4">
                  <c:v>0.113804</c:v>
                </c:pt>
                <c:pt idx="5">
                  <c:v>0.114053</c:v>
                </c:pt>
                <c:pt idx="6">
                  <c:v>0.116317</c:v>
                </c:pt>
                <c:pt idx="7">
                  <c:v>0.118279</c:v>
                </c:pt>
                <c:pt idx="8">
                  <c:v>0.12472</c:v>
                </c:pt>
                <c:pt idx="9">
                  <c:v>0.126908</c:v>
                </c:pt>
                <c:pt idx="10">
                  <c:v>0.127422</c:v>
                </c:pt>
                <c:pt idx="11">
                  <c:v>0.128979</c:v>
                </c:pt>
                <c:pt idx="12">
                  <c:v>0.129026</c:v>
                </c:pt>
                <c:pt idx="13">
                  <c:v>0.129669</c:v>
                </c:pt>
                <c:pt idx="14">
                  <c:v>0.13303</c:v>
                </c:pt>
                <c:pt idx="15">
                  <c:v>0.135626</c:v>
                </c:pt>
                <c:pt idx="16">
                  <c:v>0.137932</c:v>
                </c:pt>
                <c:pt idx="17">
                  <c:v>0.13819</c:v>
                </c:pt>
                <c:pt idx="18">
                  <c:v>0.139124</c:v>
                </c:pt>
                <c:pt idx="19">
                  <c:v>0.139792</c:v>
                </c:pt>
                <c:pt idx="20">
                  <c:v>0.140108</c:v>
                </c:pt>
                <c:pt idx="21">
                  <c:v>0.141166</c:v>
                </c:pt>
                <c:pt idx="22">
                  <c:v>0.141198</c:v>
                </c:pt>
                <c:pt idx="23">
                  <c:v>0.14146</c:v>
                </c:pt>
                <c:pt idx="24">
                  <c:v>0.144428</c:v>
                </c:pt>
                <c:pt idx="25">
                  <c:v>0.144683</c:v>
                </c:pt>
                <c:pt idx="26">
                  <c:v>0.144741</c:v>
                </c:pt>
                <c:pt idx="27">
                  <c:v>0.145518</c:v>
                </c:pt>
                <c:pt idx="28">
                  <c:v>0.155915</c:v>
                </c:pt>
                <c:pt idx="29">
                  <c:v>0.156595</c:v>
                </c:pt>
                <c:pt idx="30">
                  <c:v>0.157611</c:v>
                </c:pt>
                <c:pt idx="31">
                  <c:v>0.158634</c:v>
                </c:pt>
                <c:pt idx="32">
                  <c:v>0.16012</c:v>
                </c:pt>
                <c:pt idx="33">
                  <c:v>0.160357</c:v>
                </c:pt>
                <c:pt idx="34">
                  <c:v>0.162747</c:v>
                </c:pt>
                <c:pt idx="35">
                  <c:v>0.162773</c:v>
                </c:pt>
                <c:pt idx="36">
                  <c:v>0.163148</c:v>
                </c:pt>
                <c:pt idx="37">
                  <c:v>0.164705</c:v>
                </c:pt>
                <c:pt idx="38">
                  <c:v>0.165256</c:v>
                </c:pt>
                <c:pt idx="39">
                  <c:v>0.167382</c:v>
                </c:pt>
                <c:pt idx="40">
                  <c:v>0.167873</c:v>
                </c:pt>
                <c:pt idx="41">
                  <c:v>0.169975</c:v>
                </c:pt>
                <c:pt idx="42">
                  <c:v>0.175121</c:v>
                </c:pt>
                <c:pt idx="43">
                  <c:v>0.176066</c:v>
                </c:pt>
                <c:pt idx="44">
                  <c:v>0.177002</c:v>
                </c:pt>
                <c:pt idx="45">
                  <c:v>0.178971</c:v>
                </c:pt>
                <c:pt idx="46">
                  <c:v>0.182136</c:v>
                </c:pt>
                <c:pt idx="47">
                  <c:v>0.1845</c:v>
                </c:pt>
                <c:pt idx="48">
                  <c:v>0.185073</c:v>
                </c:pt>
                <c:pt idx="49">
                  <c:v>0.185538</c:v>
                </c:pt>
                <c:pt idx="50">
                  <c:v>0.189748</c:v>
                </c:pt>
                <c:pt idx="51">
                  <c:v>0.191126</c:v>
                </c:pt>
                <c:pt idx="52">
                  <c:v>0.192365</c:v>
                </c:pt>
                <c:pt idx="53">
                  <c:v>0.193525</c:v>
                </c:pt>
                <c:pt idx="54">
                  <c:v>0.193822</c:v>
                </c:pt>
                <c:pt idx="55">
                  <c:v>0.195507</c:v>
                </c:pt>
                <c:pt idx="56">
                  <c:v>0.195562</c:v>
                </c:pt>
                <c:pt idx="57">
                  <c:v>0.200167</c:v>
                </c:pt>
                <c:pt idx="58">
                  <c:v>0.20278</c:v>
                </c:pt>
                <c:pt idx="59">
                  <c:v>0.204178</c:v>
                </c:pt>
                <c:pt idx="60">
                  <c:v>0.204383</c:v>
                </c:pt>
                <c:pt idx="61">
                  <c:v>0.204759</c:v>
                </c:pt>
                <c:pt idx="62">
                  <c:v>0.206105</c:v>
                </c:pt>
                <c:pt idx="63">
                  <c:v>0.20623</c:v>
                </c:pt>
                <c:pt idx="64">
                  <c:v>0.206262</c:v>
                </c:pt>
                <c:pt idx="65">
                  <c:v>0.20796</c:v>
                </c:pt>
                <c:pt idx="66">
                  <c:v>0.212595</c:v>
                </c:pt>
                <c:pt idx="67">
                  <c:v>0.213014</c:v>
                </c:pt>
                <c:pt idx="68">
                  <c:v>0.224282</c:v>
                </c:pt>
                <c:pt idx="69">
                  <c:v>0.22857</c:v>
                </c:pt>
                <c:pt idx="70">
                  <c:v>0.230038</c:v>
                </c:pt>
                <c:pt idx="71">
                  <c:v>0.231094</c:v>
                </c:pt>
                <c:pt idx="72">
                  <c:v>0.231107</c:v>
                </c:pt>
                <c:pt idx="73">
                  <c:v>0.232878</c:v>
                </c:pt>
                <c:pt idx="74">
                  <c:v>0.233778</c:v>
                </c:pt>
                <c:pt idx="75">
                  <c:v>0.233804</c:v>
                </c:pt>
                <c:pt idx="76">
                  <c:v>0.236253</c:v>
                </c:pt>
                <c:pt idx="77">
                  <c:v>0.236733</c:v>
                </c:pt>
                <c:pt idx="78">
                  <c:v>0.237604</c:v>
                </c:pt>
                <c:pt idx="79">
                  <c:v>0.237636</c:v>
                </c:pt>
                <c:pt idx="80">
                  <c:v>0.238405</c:v>
                </c:pt>
                <c:pt idx="81">
                  <c:v>0.24033</c:v>
                </c:pt>
                <c:pt idx="82">
                  <c:v>0.241001</c:v>
                </c:pt>
                <c:pt idx="83">
                  <c:v>0.242112</c:v>
                </c:pt>
                <c:pt idx="84">
                  <c:v>0.242919</c:v>
                </c:pt>
                <c:pt idx="85">
                  <c:v>0.242928</c:v>
                </c:pt>
                <c:pt idx="86">
                  <c:v>0.244472</c:v>
                </c:pt>
                <c:pt idx="87">
                  <c:v>0.246157</c:v>
                </c:pt>
                <c:pt idx="88">
                  <c:v>0.247988</c:v>
                </c:pt>
                <c:pt idx="89">
                  <c:v>0.251909</c:v>
                </c:pt>
                <c:pt idx="90">
                  <c:v>0.251952</c:v>
                </c:pt>
                <c:pt idx="91">
                  <c:v>0.256721</c:v>
                </c:pt>
                <c:pt idx="92">
                  <c:v>0.262334</c:v>
                </c:pt>
                <c:pt idx="93">
                  <c:v>0.262617</c:v>
                </c:pt>
                <c:pt idx="94">
                  <c:v>0.263148</c:v>
                </c:pt>
                <c:pt idx="95">
                  <c:v>0.267432</c:v>
                </c:pt>
                <c:pt idx="96">
                  <c:v>0.268401</c:v>
                </c:pt>
                <c:pt idx="97">
                  <c:v>0.269018</c:v>
                </c:pt>
                <c:pt idx="98">
                  <c:v>0.269849</c:v>
                </c:pt>
                <c:pt idx="99">
                  <c:v>0.269979</c:v>
                </c:pt>
                <c:pt idx="100">
                  <c:v>0.27083</c:v>
                </c:pt>
                <c:pt idx="101">
                  <c:v>0.271029</c:v>
                </c:pt>
                <c:pt idx="102">
                  <c:v>0.272106</c:v>
                </c:pt>
                <c:pt idx="103">
                  <c:v>0.272207</c:v>
                </c:pt>
                <c:pt idx="104">
                  <c:v>0.272591</c:v>
                </c:pt>
                <c:pt idx="105">
                  <c:v>0.273388</c:v>
                </c:pt>
                <c:pt idx="106">
                  <c:v>0.273396</c:v>
                </c:pt>
                <c:pt idx="107">
                  <c:v>0.273923</c:v>
                </c:pt>
                <c:pt idx="108">
                  <c:v>0.274892</c:v>
                </c:pt>
                <c:pt idx="109">
                  <c:v>0.274915</c:v>
                </c:pt>
                <c:pt idx="110">
                  <c:v>0.276585</c:v>
                </c:pt>
                <c:pt idx="111">
                  <c:v>0.276892</c:v>
                </c:pt>
                <c:pt idx="112">
                  <c:v>0.282912</c:v>
                </c:pt>
                <c:pt idx="113">
                  <c:v>0.283907</c:v>
                </c:pt>
                <c:pt idx="114">
                  <c:v>0.291504</c:v>
                </c:pt>
                <c:pt idx="115">
                  <c:v>0.292166</c:v>
                </c:pt>
                <c:pt idx="116">
                  <c:v>0.304394</c:v>
                </c:pt>
                <c:pt idx="117">
                  <c:v>0.307426</c:v>
                </c:pt>
                <c:pt idx="118">
                  <c:v>0.318427</c:v>
                </c:pt>
                <c:pt idx="119">
                  <c:v>0.326023</c:v>
                </c:pt>
              </c:numCache>
            </c:numRef>
          </c:val>
          <c:smooth val="0"/>
          <c:extLst xmlns:c16r2="http://schemas.microsoft.com/office/drawing/2015/06/chart">
            <c:ext xmlns:c16="http://schemas.microsoft.com/office/drawing/2014/chart" uri="{C3380CC4-5D6E-409C-BE32-E72D297353CC}">
              <c16:uniqueId val="{00000003-C81E-4FF3-9FDF-7E6133C9B038}"/>
            </c:ext>
          </c:extLst>
        </c:ser>
        <c:dLbls>
          <c:showLegendKey val="0"/>
          <c:showVal val="0"/>
          <c:showCatName val="0"/>
          <c:showSerName val="0"/>
          <c:showPercent val="0"/>
          <c:showBubbleSize val="0"/>
        </c:dLbls>
        <c:smooth val="0"/>
        <c:axId val="-2123524688"/>
        <c:axId val="-2123522496"/>
      </c:lineChart>
      <c:catAx>
        <c:axId val="-2123524688"/>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2123522496"/>
        <c:crosses val="autoZero"/>
        <c:auto val="1"/>
        <c:lblAlgn val="ctr"/>
        <c:lblOffset val="100"/>
        <c:noMultiLvlLbl val="0"/>
      </c:catAx>
      <c:valAx>
        <c:axId val="-2123522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3524688"/>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P-2DCONV</a:t>
            </a:r>
          </a:p>
        </c:rich>
      </c:tx>
      <c:layout>
        <c:manualLayout>
          <c:xMode val="edge"/>
          <c:yMode val="edge"/>
          <c:x val="0.294238845144357"/>
          <c:y val="0.0758967629046369"/>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'PolyBench-2DCONV'!$N$2</c:f>
              <c:strCache>
                <c:ptCount val="1"/>
                <c:pt idx="0">
                  <c:v>Baseline</c:v>
                </c:pt>
              </c:strCache>
            </c:strRef>
          </c:tx>
          <c:spPr>
            <a:ln w="9525" cap="rnd">
              <a:solidFill>
                <a:sysClr val="windowText" lastClr="000000"/>
              </a:solidFill>
              <a:round/>
            </a:ln>
            <a:effectLst/>
          </c:spPr>
          <c:marker>
            <c:symbol val="none"/>
          </c:marker>
          <c:val>
            <c:numRef>
              <c:f>'PolyBench-2DCONV'!$N$3:$N$122</c:f>
              <c:numCache>
                <c:formatCode>General</c:formatCode>
                <c:ptCount val="12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0.0370591</c:v>
                </c:pt>
                <c:pt idx="29">
                  <c:v>0.0371005</c:v>
                </c:pt>
                <c:pt idx="30">
                  <c:v>0.037133</c:v>
                </c:pt>
                <c:pt idx="31">
                  <c:v>0.0372159</c:v>
                </c:pt>
                <c:pt idx="32">
                  <c:v>0.0378076</c:v>
                </c:pt>
                <c:pt idx="33">
                  <c:v>0.0382218</c:v>
                </c:pt>
                <c:pt idx="34">
                  <c:v>0.038275</c:v>
                </c:pt>
                <c:pt idx="35">
                  <c:v>0.039704</c:v>
                </c:pt>
                <c:pt idx="36">
                  <c:v>0.0406626</c:v>
                </c:pt>
                <c:pt idx="37">
                  <c:v>0.041275</c:v>
                </c:pt>
                <c:pt idx="38">
                  <c:v>0.042133</c:v>
                </c:pt>
                <c:pt idx="39">
                  <c:v>0.0426301</c:v>
                </c:pt>
                <c:pt idx="40">
                  <c:v>0.0566862</c:v>
                </c:pt>
                <c:pt idx="41">
                  <c:v>0.0570442</c:v>
                </c:pt>
                <c:pt idx="42">
                  <c:v>0.0574998</c:v>
                </c:pt>
                <c:pt idx="43">
                  <c:v>0.0589614</c:v>
                </c:pt>
                <c:pt idx="44">
                  <c:v>0.0597898</c:v>
                </c:pt>
                <c:pt idx="45">
                  <c:v>0.060275</c:v>
                </c:pt>
                <c:pt idx="46">
                  <c:v>0.0603312</c:v>
                </c:pt>
                <c:pt idx="47">
                  <c:v>0.0619998</c:v>
                </c:pt>
                <c:pt idx="48">
                  <c:v>0.0631389</c:v>
                </c:pt>
                <c:pt idx="49">
                  <c:v>0.0635205</c:v>
                </c:pt>
                <c:pt idx="50">
                  <c:v>0.0636744</c:v>
                </c:pt>
                <c:pt idx="51">
                  <c:v>0.0650471</c:v>
                </c:pt>
                <c:pt idx="52">
                  <c:v>0.0729377</c:v>
                </c:pt>
                <c:pt idx="53">
                  <c:v>0.0730619</c:v>
                </c:pt>
                <c:pt idx="54">
                  <c:v>0.0751566</c:v>
                </c:pt>
                <c:pt idx="55">
                  <c:v>0.0755323</c:v>
                </c:pt>
                <c:pt idx="56">
                  <c:v>0.0758489</c:v>
                </c:pt>
                <c:pt idx="57">
                  <c:v>0.0759169</c:v>
                </c:pt>
                <c:pt idx="58">
                  <c:v>0.0770619</c:v>
                </c:pt>
                <c:pt idx="59">
                  <c:v>0.0773134</c:v>
                </c:pt>
                <c:pt idx="60">
                  <c:v>0.0776832</c:v>
                </c:pt>
                <c:pt idx="61">
                  <c:v>0.0780146</c:v>
                </c:pt>
                <c:pt idx="62">
                  <c:v>0.0783489</c:v>
                </c:pt>
                <c:pt idx="63">
                  <c:v>0.0787897</c:v>
                </c:pt>
                <c:pt idx="64">
                  <c:v>0.0789524</c:v>
                </c:pt>
                <c:pt idx="65">
                  <c:v>0.0792187</c:v>
                </c:pt>
                <c:pt idx="66">
                  <c:v>0.0793045</c:v>
                </c:pt>
                <c:pt idx="67">
                  <c:v>0.0796921</c:v>
                </c:pt>
                <c:pt idx="68">
                  <c:v>0.0806477</c:v>
                </c:pt>
                <c:pt idx="69">
                  <c:v>0.0807867</c:v>
                </c:pt>
                <c:pt idx="70">
                  <c:v>0.0814938</c:v>
                </c:pt>
                <c:pt idx="71">
                  <c:v>0.0820915</c:v>
                </c:pt>
                <c:pt idx="72">
                  <c:v>0.0825116</c:v>
                </c:pt>
                <c:pt idx="73">
                  <c:v>0.0827157</c:v>
                </c:pt>
                <c:pt idx="74">
                  <c:v>0.0829998</c:v>
                </c:pt>
                <c:pt idx="75">
                  <c:v>0.0836092</c:v>
                </c:pt>
                <c:pt idx="76">
                  <c:v>0.0839317</c:v>
                </c:pt>
                <c:pt idx="77">
                  <c:v>0.0839968</c:v>
                </c:pt>
                <c:pt idx="78">
                  <c:v>0.0842009</c:v>
                </c:pt>
                <c:pt idx="79">
                  <c:v>0.0891536</c:v>
                </c:pt>
                <c:pt idx="80">
                  <c:v>0.091053</c:v>
                </c:pt>
                <c:pt idx="81">
                  <c:v>0.0939406</c:v>
                </c:pt>
                <c:pt idx="82">
                  <c:v>0.0964583</c:v>
                </c:pt>
                <c:pt idx="83">
                  <c:v>0.100796</c:v>
                </c:pt>
                <c:pt idx="84">
                  <c:v>0.110304</c:v>
                </c:pt>
                <c:pt idx="85">
                  <c:v>0.112899</c:v>
                </c:pt>
                <c:pt idx="86">
                  <c:v>0.114908</c:v>
                </c:pt>
                <c:pt idx="87">
                  <c:v>0.115074</c:v>
                </c:pt>
                <c:pt idx="88">
                  <c:v>0.11573</c:v>
                </c:pt>
                <c:pt idx="89">
                  <c:v>0.116017</c:v>
                </c:pt>
                <c:pt idx="90">
                  <c:v>0.116408</c:v>
                </c:pt>
                <c:pt idx="91">
                  <c:v>0.117867</c:v>
                </c:pt>
                <c:pt idx="92">
                  <c:v>0.118473</c:v>
                </c:pt>
                <c:pt idx="93">
                  <c:v>0.118701</c:v>
                </c:pt>
                <c:pt idx="94">
                  <c:v>0.121509</c:v>
                </c:pt>
                <c:pt idx="95">
                  <c:v>0.122224</c:v>
                </c:pt>
                <c:pt idx="96">
                  <c:v>0.133639</c:v>
                </c:pt>
                <c:pt idx="97">
                  <c:v>0.134988</c:v>
                </c:pt>
                <c:pt idx="98">
                  <c:v>0.136538</c:v>
                </c:pt>
                <c:pt idx="99">
                  <c:v>0.137207</c:v>
                </c:pt>
                <c:pt idx="100">
                  <c:v>0.138946</c:v>
                </c:pt>
                <c:pt idx="101">
                  <c:v>0.140565</c:v>
                </c:pt>
                <c:pt idx="102">
                  <c:v>0.141624</c:v>
                </c:pt>
                <c:pt idx="103">
                  <c:v>0.142905</c:v>
                </c:pt>
                <c:pt idx="104">
                  <c:v>0.152032</c:v>
                </c:pt>
                <c:pt idx="105">
                  <c:v>0.153795</c:v>
                </c:pt>
                <c:pt idx="106">
                  <c:v>0.154973</c:v>
                </c:pt>
                <c:pt idx="107">
                  <c:v>0.159988</c:v>
                </c:pt>
                <c:pt idx="108">
                  <c:v>0.191417</c:v>
                </c:pt>
                <c:pt idx="109">
                  <c:v>0.192118</c:v>
                </c:pt>
                <c:pt idx="110">
                  <c:v>0.193674</c:v>
                </c:pt>
                <c:pt idx="111">
                  <c:v>0.194242</c:v>
                </c:pt>
                <c:pt idx="112">
                  <c:v>0.19489</c:v>
                </c:pt>
                <c:pt idx="113">
                  <c:v>0.195408</c:v>
                </c:pt>
                <c:pt idx="114">
                  <c:v>0.200707</c:v>
                </c:pt>
                <c:pt idx="115">
                  <c:v>0.202354</c:v>
                </c:pt>
                <c:pt idx="116">
                  <c:v>0.226097</c:v>
                </c:pt>
                <c:pt idx="117">
                  <c:v>0.229556</c:v>
                </c:pt>
                <c:pt idx="118">
                  <c:v>0.235064</c:v>
                </c:pt>
                <c:pt idx="119">
                  <c:v>0.239416</c:v>
                </c:pt>
              </c:numCache>
            </c:numRef>
          </c:val>
          <c:smooth val="0"/>
          <c:extLst xmlns:c16r2="http://schemas.microsoft.com/office/drawing/2015/06/chart">
            <c:ext xmlns:c16="http://schemas.microsoft.com/office/drawing/2014/chart" uri="{C3380CC4-5D6E-409C-BE32-E72D297353CC}">
              <c16:uniqueId val="{00000000-4C36-4E62-A621-F1D11FC30DE8}"/>
            </c:ext>
          </c:extLst>
        </c:ser>
        <c:ser>
          <c:idx val="2"/>
          <c:order val="1"/>
          <c:tx>
            <c:strRef>
              <c:f>'PolyBench-2DCONV'!$P$2</c:f>
              <c:strCache>
                <c:ptCount val="1"/>
                <c:pt idx="0">
                  <c:v>IP</c:v>
                </c:pt>
              </c:strCache>
            </c:strRef>
          </c:tx>
          <c:spPr>
            <a:ln w="9525" cap="rnd">
              <a:solidFill>
                <a:srgbClr val="00B050"/>
              </a:solidFill>
              <a:prstDash val="dash"/>
              <a:round/>
            </a:ln>
            <a:effectLst/>
          </c:spPr>
          <c:marker>
            <c:symbol val="none"/>
          </c:marker>
          <c:val>
            <c:numRef>
              <c:f>'PolyBench-2DCONV'!$P$3:$P$122</c:f>
              <c:numCache>
                <c:formatCode>General</c:formatCode>
                <c:ptCount val="120"/>
                <c:pt idx="0">
                  <c:v>0.0</c:v>
                </c:pt>
                <c:pt idx="1">
                  <c:v>0.0</c:v>
                </c:pt>
                <c:pt idx="2">
                  <c:v>0.0</c:v>
                </c:pt>
                <c:pt idx="3">
                  <c:v>0.0</c:v>
                </c:pt>
                <c:pt idx="4">
                  <c:v>0.157574</c:v>
                </c:pt>
                <c:pt idx="5">
                  <c:v>0.159615</c:v>
                </c:pt>
                <c:pt idx="6">
                  <c:v>0.159785</c:v>
                </c:pt>
                <c:pt idx="7">
                  <c:v>0.162356</c:v>
                </c:pt>
                <c:pt idx="8">
                  <c:v>0.162987</c:v>
                </c:pt>
                <c:pt idx="9">
                  <c:v>0.164145</c:v>
                </c:pt>
                <c:pt idx="10">
                  <c:v>0.164955</c:v>
                </c:pt>
                <c:pt idx="11">
                  <c:v>0.165084</c:v>
                </c:pt>
                <c:pt idx="12">
                  <c:v>0.168918</c:v>
                </c:pt>
                <c:pt idx="13">
                  <c:v>0.169558</c:v>
                </c:pt>
                <c:pt idx="14">
                  <c:v>0.172862</c:v>
                </c:pt>
                <c:pt idx="15">
                  <c:v>0.179639</c:v>
                </c:pt>
                <c:pt idx="16">
                  <c:v>0.182789</c:v>
                </c:pt>
                <c:pt idx="17">
                  <c:v>0.182967</c:v>
                </c:pt>
                <c:pt idx="18">
                  <c:v>0.183481</c:v>
                </c:pt>
                <c:pt idx="19">
                  <c:v>0.184829</c:v>
                </c:pt>
                <c:pt idx="20">
                  <c:v>0.186428</c:v>
                </c:pt>
                <c:pt idx="21">
                  <c:v>0.188331</c:v>
                </c:pt>
                <c:pt idx="22">
                  <c:v>0.189683</c:v>
                </c:pt>
                <c:pt idx="23">
                  <c:v>0.193485</c:v>
                </c:pt>
                <c:pt idx="24">
                  <c:v>0.199465</c:v>
                </c:pt>
                <c:pt idx="25">
                  <c:v>0.199987</c:v>
                </c:pt>
                <c:pt idx="26">
                  <c:v>0.20038</c:v>
                </c:pt>
                <c:pt idx="27">
                  <c:v>0.200679</c:v>
                </c:pt>
                <c:pt idx="28">
                  <c:v>0.200837</c:v>
                </c:pt>
                <c:pt idx="29">
                  <c:v>0.202177</c:v>
                </c:pt>
                <c:pt idx="30">
                  <c:v>0.20253</c:v>
                </c:pt>
                <c:pt idx="31">
                  <c:v>0.206307</c:v>
                </c:pt>
                <c:pt idx="32">
                  <c:v>0.207619</c:v>
                </c:pt>
                <c:pt idx="33">
                  <c:v>0.208246</c:v>
                </c:pt>
                <c:pt idx="34">
                  <c:v>0.208578</c:v>
                </c:pt>
                <c:pt idx="35">
                  <c:v>0.208874</c:v>
                </c:pt>
                <c:pt idx="36">
                  <c:v>0.209861</c:v>
                </c:pt>
                <c:pt idx="37">
                  <c:v>0.211198</c:v>
                </c:pt>
                <c:pt idx="38">
                  <c:v>0.212967</c:v>
                </c:pt>
                <c:pt idx="39">
                  <c:v>0.217404</c:v>
                </c:pt>
                <c:pt idx="40">
                  <c:v>0.242772</c:v>
                </c:pt>
                <c:pt idx="41">
                  <c:v>0.244631</c:v>
                </c:pt>
                <c:pt idx="42">
                  <c:v>0.245546</c:v>
                </c:pt>
                <c:pt idx="43">
                  <c:v>0.249412</c:v>
                </c:pt>
                <c:pt idx="44">
                  <c:v>0.251129</c:v>
                </c:pt>
                <c:pt idx="45">
                  <c:v>0.252133</c:v>
                </c:pt>
                <c:pt idx="46">
                  <c:v>0.253679</c:v>
                </c:pt>
                <c:pt idx="47">
                  <c:v>0.254578</c:v>
                </c:pt>
                <c:pt idx="48">
                  <c:v>0.255169</c:v>
                </c:pt>
                <c:pt idx="49">
                  <c:v>0.256784</c:v>
                </c:pt>
                <c:pt idx="50">
                  <c:v>0.257048</c:v>
                </c:pt>
                <c:pt idx="51">
                  <c:v>0.257703</c:v>
                </c:pt>
                <c:pt idx="52">
                  <c:v>0.257748</c:v>
                </c:pt>
                <c:pt idx="53">
                  <c:v>0.259363</c:v>
                </c:pt>
                <c:pt idx="54">
                  <c:v>0.260432</c:v>
                </c:pt>
                <c:pt idx="55">
                  <c:v>0.261072</c:v>
                </c:pt>
                <c:pt idx="56">
                  <c:v>0.261841</c:v>
                </c:pt>
                <c:pt idx="57">
                  <c:v>0.263363</c:v>
                </c:pt>
                <c:pt idx="58">
                  <c:v>0.264792</c:v>
                </c:pt>
                <c:pt idx="59">
                  <c:v>0.264849</c:v>
                </c:pt>
                <c:pt idx="60">
                  <c:v>0.271987</c:v>
                </c:pt>
                <c:pt idx="61">
                  <c:v>0.275764</c:v>
                </c:pt>
                <c:pt idx="62">
                  <c:v>0.278805</c:v>
                </c:pt>
                <c:pt idx="63">
                  <c:v>0.279246</c:v>
                </c:pt>
                <c:pt idx="64">
                  <c:v>0.280493</c:v>
                </c:pt>
                <c:pt idx="65">
                  <c:v>0.281436</c:v>
                </c:pt>
                <c:pt idx="66">
                  <c:v>0.28842</c:v>
                </c:pt>
                <c:pt idx="67">
                  <c:v>0.289829</c:v>
                </c:pt>
                <c:pt idx="68">
                  <c:v>0.300319</c:v>
                </c:pt>
                <c:pt idx="69">
                  <c:v>0.307124</c:v>
                </c:pt>
                <c:pt idx="70">
                  <c:v>0.309582</c:v>
                </c:pt>
                <c:pt idx="71">
                  <c:v>0.309861</c:v>
                </c:pt>
                <c:pt idx="72">
                  <c:v>0.312626</c:v>
                </c:pt>
                <c:pt idx="73">
                  <c:v>0.314424</c:v>
                </c:pt>
                <c:pt idx="74">
                  <c:v>0.315727</c:v>
                </c:pt>
                <c:pt idx="75">
                  <c:v>0.315817</c:v>
                </c:pt>
                <c:pt idx="76">
                  <c:v>0.316655</c:v>
                </c:pt>
                <c:pt idx="77">
                  <c:v>0.317213</c:v>
                </c:pt>
                <c:pt idx="78">
                  <c:v>0.319149</c:v>
                </c:pt>
                <c:pt idx="79">
                  <c:v>0.319812</c:v>
                </c:pt>
                <c:pt idx="80">
                  <c:v>0.321157</c:v>
                </c:pt>
                <c:pt idx="81">
                  <c:v>0.321991</c:v>
                </c:pt>
                <c:pt idx="82">
                  <c:v>0.327355</c:v>
                </c:pt>
                <c:pt idx="83">
                  <c:v>0.328906</c:v>
                </c:pt>
                <c:pt idx="84">
                  <c:v>0.329484</c:v>
                </c:pt>
                <c:pt idx="85">
                  <c:v>0.330027</c:v>
                </c:pt>
                <c:pt idx="86">
                  <c:v>0.331112</c:v>
                </c:pt>
                <c:pt idx="87">
                  <c:v>0.333003</c:v>
                </c:pt>
                <c:pt idx="88">
                  <c:v>0.333497</c:v>
                </c:pt>
                <c:pt idx="89">
                  <c:v>0.334663</c:v>
                </c:pt>
                <c:pt idx="90">
                  <c:v>0.338699</c:v>
                </c:pt>
                <c:pt idx="91">
                  <c:v>0.338776</c:v>
                </c:pt>
                <c:pt idx="92">
                  <c:v>0.352557</c:v>
                </c:pt>
                <c:pt idx="93">
                  <c:v>0.355367</c:v>
                </c:pt>
                <c:pt idx="94">
                  <c:v>0.357881</c:v>
                </c:pt>
                <c:pt idx="95">
                  <c:v>0.365922</c:v>
                </c:pt>
                <c:pt idx="96">
                  <c:v>0.367189</c:v>
                </c:pt>
                <c:pt idx="97">
                  <c:v>0.368768</c:v>
                </c:pt>
                <c:pt idx="98">
                  <c:v>0.369448</c:v>
                </c:pt>
                <c:pt idx="99">
                  <c:v>0.374039</c:v>
                </c:pt>
                <c:pt idx="100">
                  <c:v>0.374245</c:v>
                </c:pt>
                <c:pt idx="101">
                  <c:v>0.374387</c:v>
                </c:pt>
                <c:pt idx="102">
                  <c:v>0.37561</c:v>
                </c:pt>
                <c:pt idx="103">
                  <c:v>0.376492</c:v>
                </c:pt>
                <c:pt idx="104">
                  <c:v>0.377128</c:v>
                </c:pt>
                <c:pt idx="105">
                  <c:v>0.377221</c:v>
                </c:pt>
                <c:pt idx="106">
                  <c:v>0.377241</c:v>
                </c:pt>
                <c:pt idx="107">
                  <c:v>0.382865</c:v>
                </c:pt>
                <c:pt idx="108">
                  <c:v>0.397023</c:v>
                </c:pt>
                <c:pt idx="109">
                  <c:v>0.406383</c:v>
                </c:pt>
                <c:pt idx="110">
                  <c:v>0.410824</c:v>
                </c:pt>
                <c:pt idx="111">
                  <c:v>0.411444</c:v>
                </c:pt>
                <c:pt idx="112">
                  <c:v>0.411484</c:v>
                </c:pt>
                <c:pt idx="113">
                  <c:v>0.416946</c:v>
                </c:pt>
                <c:pt idx="114">
                  <c:v>0.420294</c:v>
                </c:pt>
                <c:pt idx="115">
                  <c:v>0.421504</c:v>
                </c:pt>
                <c:pt idx="116">
                  <c:v>0.451035</c:v>
                </c:pt>
                <c:pt idx="117">
                  <c:v>0.460609</c:v>
                </c:pt>
                <c:pt idx="118">
                  <c:v>0.460735</c:v>
                </c:pt>
                <c:pt idx="119">
                  <c:v>0.461051</c:v>
                </c:pt>
              </c:numCache>
            </c:numRef>
          </c:val>
          <c:smooth val="0"/>
          <c:extLst xmlns:c16r2="http://schemas.microsoft.com/office/drawing/2015/06/chart">
            <c:ext xmlns:c16="http://schemas.microsoft.com/office/drawing/2014/chart" uri="{C3380CC4-5D6E-409C-BE32-E72D297353CC}">
              <c16:uniqueId val="{00000002-4C36-4E62-A621-F1D11FC30DE8}"/>
            </c:ext>
          </c:extLst>
        </c:ser>
        <c:ser>
          <c:idx val="3"/>
          <c:order val="2"/>
          <c:tx>
            <c:strRef>
              <c:f>'PolyBench-2DCONV'!$Q$2</c:f>
              <c:strCache>
                <c:ptCount val="1"/>
                <c:pt idx="0">
                  <c:v>RP</c:v>
                </c:pt>
              </c:strCache>
            </c:strRef>
          </c:tx>
          <c:spPr>
            <a:ln w="9525" cap="rnd">
              <a:solidFill>
                <a:srgbClr val="0070C0"/>
              </a:solidFill>
              <a:prstDash val="lgDash"/>
              <a:round/>
            </a:ln>
            <a:effectLst/>
          </c:spPr>
          <c:marker>
            <c:symbol val="none"/>
          </c:marker>
          <c:val>
            <c:numRef>
              <c:f>'PolyBench-2DCONV'!$Q$3:$Q$122</c:f>
              <c:numCache>
                <c:formatCode>General</c:formatCode>
                <c:ptCount val="120"/>
                <c:pt idx="0">
                  <c:v>0.0</c:v>
                </c:pt>
                <c:pt idx="1">
                  <c:v>0.0</c:v>
                </c:pt>
                <c:pt idx="2">
                  <c:v>0.0</c:v>
                </c:pt>
                <c:pt idx="3">
                  <c:v>0.0</c:v>
                </c:pt>
                <c:pt idx="4">
                  <c:v>0.134071</c:v>
                </c:pt>
                <c:pt idx="5">
                  <c:v>0.134639</c:v>
                </c:pt>
                <c:pt idx="6">
                  <c:v>0.136168</c:v>
                </c:pt>
                <c:pt idx="7">
                  <c:v>0.138103</c:v>
                </c:pt>
                <c:pt idx="8">
                  <c:v>0.139233</c:v>
                </c:pt>
                <c:pt idx="9">
                  <c:v>0.140545</c:v>
                </c:pt>
                <c:pt idx="10">
                  <c:v>0.140905</c:v>
                </c:pt>
                <c:pt idx="11">
                  <c:v>0.141016</c:v>
                </c:pt>
                <c:pt idx="12">
                  <c:v>0.143918</c:v>
                </c:pt>
                <c:pt idx="13">
                  <c:v>0.148652</c:v>
                </c:pt>
                <c:pt idx="14">
                  <c:v>0.15099</c:v>
                </c:pt>
                <c:pt idx="15">
                  <c:v>0.151558</c:v>
                </c:pt>
                <c:pt idx="16">
                  <c:v>0.152035</c:v>
                </c:pt>
                <c:pt idx="17">
                  <c:v>0.154386</c:v>
                </c:pt>
                <c:pt idx="18">
                  <c:v>0.155775</c:v>
                </c:pt>
                <c:pt idx="19">
                  <c:v>0.155801</c:v>
                </c:pt>
                <c:pt idx="20">
                  <c:v>0.156211</c:v>
                </c:pt>
                <c:pt idx="21">
                  <c:v>0.158818</c:v>
                </c:pt>
                <c:pt idx="22">
                  <c:v>0.160178</c:v>
                </c:pt>
                <c:pt idx="23">
                  <c:v>0.161597</c:v>
                </c:pt>
                <c:pt idx="24">
                  <c:v>0.164863</c:v>
                </c:pt>
                <c:pt idx="25">
                  <c:v>0.165996</c:v>
                </c:pt>
                <c:pt idx="26">
                  <c:v>0.166834</c:v>
                </c:pt>
                <c:pt idx="27">
                  <c:v>0.168376</c:v>
                </c:pt>
                <c:pt idx="28">
                  <c:v>0.169201</c:v>
                </c:pt>
                <c:pt idx="29">
                  <c:v>0.172159</c:v>
                </c:pt>
                <c:pt idx="30">
                  <c:v>0.176623</c:v>
                </c:pt>
                <c:pt idx="31">
                  <c:v>0.177434</c:v>
                </c:pt>
                <c:pt idx="32">
                  <c:v>0.178818</c:v>
                </c:pt>
                <c:pt idx="33">
                  <c:v>0.182785</c:v>
                </c:pt>
                <c:pt idx="34">
                  <c:v>0.183279</c:v>
                </c:pt>
                <c:pt idx="35">
                  <c:v>0.183983</c:v>
                </c:pt>
                <c:pt idx="36">
                  <c:v>0.185016</c:v>
                </c:pt>
                <c:pt idx="37">
                  <c:v>0.18659</c:v>
                </c:pt>
                <c:pt idx="38">
                  <c:v>0.192376</c:v>
                </c:pt>
                <c:pt idx="39">
                  <c:v>0.194194</c:v>
                </c:pt>
                <c:pt idx="40">
                  <c:v>0.194863</c:v>
                </c:pt>
                <c:pt idx="41">
                  <c:v>0.205217</c:v>
                </c:pt>
                <c:pt idx="42">
                  <c:v>0.208509</c:v>
                </c:pt>
                <c:pt idx="43">
                  <c:v>0.211779</c:v>
                </c:pt>
                <c:pt idx="44">
                  <c:v>0.212191</c:v>
                </c:pt>
                <c:pt idx="45">
                  <c:v>0.213701</c:v>
                </c:pt>
                <c:pt idx="46">
                  <c:v>0.216769</c:v>
                </c:pt>
                <c:pt idx="47">
                  <c:v>0.217545</c:v>
                </c:pt>
                <c:pt idx="48">
                  <c:v>0.224619</c:v>
                </c:pt>
                <c:pt idx="49">
                  <c:v>0.227899</c:v>
                </c:pt>
                <c:pt idx="50">
                  <c:v>0.229895</c:v>
                </c:pt>
                <c:pt idx="51">
                  <c:v>0.230168</c:v>
                </c:pt>
                <c:pt idx="52">
                  <c:v>0.231204</c:v>
                </c:pt>
                <c:pt idx="53">
                  <c:v>0.231291</c:v>
                </c:pt>
                <c:pt idx="54">
                  <c:v>0.232275</c:v>
                </c:pt>
                <c:pt idx="55">
                  <c:v>0.232425</c:v>
                </c:pt>
                <c:pt idx="56">
                  <c:v>0.233178</c:v>
                </c:pt>
                <c:pt idx="57">
                  <c:v>0.233675</c:v>
                </c:pt>
                <c:pt idx="58">
                  <c:v>0.233843</c:v>
                </c:pt>
                <c:pt idx="59">
                  <c:v>0.234308</c:v>
                </c:pt>
                <c:pt idx="60">
                  <c:v>0.234587</c:v>
                </c:pt>
                <c:pt idx="61">
                  <c:v>0.23722</c:v>
                </c:pt>
                <c:pt idx="62">
                  <c:v>0.237386</c:v>
                </c:pt>
                <c:pt idx="63">
                  <c:v>0.23823</c:v>
                </c:pt>
                <c:pt idx="64">
                  <c:v>0.239847</c:v>
                </c:pt>
                <c:pt idx="65">
                  <c:v>0.244564</c:v>
                </c:pt>
                <c:pt idx="66">
                  <c:v>0.245713</c:v>
                </c:pt>
                <c:pt idx="67">
                  <c:v>0.246431</c:v>
                </c:pt>
                <c:pt idx="68">
                  <c:v>0.259071</c:v>
                </c:pt>
                <c:pt idx="69">
                  <c:v>0.260265</c:v>
                </c:pt>
                <c:pt idx="70">
                  <c:v>0.26248</c:v>
                </c:pt>
                <c:pt idx="71">
                  <c:v>0.2631</c:v>
                </c:pt>
                <c:pt idx="72">
                  <c:v>0.265665</c:v>
                </c:pt>
                <c:pt idx="73">
                  <c:v>0.267996</c:v>
                </c:pt>
                <c:pt idx="74">
                  <c:v>0.269009</c:v>
                </c:pt>
                <c:pt idx="75">
                  <c:v>0.269577</c:v>
                </c:pt>
                <c:pt idx="76">
                  <c:v>0.26986</c:v>
                </c:pt>
                <c:pt idx="77">
                  <c:v>0.271187</c:v>
                </c:pt>
                <c:pt idx="78">
                  <c:v>0.271561</c:v>
                </c:pt>
                <c:pt idx="79">
                  <c:v>0.271811</c:v>
                </c:pt>
                <c:pt idx="80">
                  <c:v>0.27423</c:v>
                </c:pt>
                <c:pt idx="81">
                  <c:v>0.275606</c:v>
                </c:pt>
                <c:pt idx="82">
                  <c:v>0.275915</c:v>
                </c:pt>
                <c:pt idx="83">
                  <c:v>0.276321</c:v>
                </c:pt>
                <c:pt idx="84">
                  <c:v>0.280476</c:v>
                </c:pt>
                <c:pt idx="85">
                  <c:v>0.280551</c:v>
                </c:pt>
                <c:pt idx="86">
                  <c:v>0.281113</c:v>
                </c:pt>
                <c:pt idx="87">
                  <c:v>0.282298</c:v>
                </c:pt>
                <c:pt idx="88">
                  <c:v>0.282551</c:v>
                </c:pt>
                <c:pt idx="89">
                  <c:v>0.283032</c:v>
                </c:pt>
                <c:pt idx="90">
                  <c:v>0.283064</c:v>
                </c:pt>
                <c:pt idx="91">
                  <c:v>0.284814</c:v>
                </c:pt>
                <c:pt idx="92">
                  <c:v>0.311648</c:v>
                </c:pt>
                <c:pt idx="93">
                  <c:v>0.320768</c:v>
                </c:pt>
                <c:pt idx="94">
                  <c:v>0.321716</c:v>
                </c:pt>
                <c:pt idx="95">
                  <c:v>0.323392</c:v>
                </c:pt>
                <c:pt idx="96">
                  <c:v>0.324113</c:v>
                </c:pt>
                <c:pt idx="97">
                  <c:v>0.324535</c:v>
                </c:pt>
                <c:pt idx="98">
                  <c:v>0.325158</c:v>
                </c:pt>
                <c:pt idx="99">
                  <c:v>0.325213</c:v>
                </c:pt>
                <c:pt idx="100">
                  <c:v>0.327174</c:v>
                </c:pt>
                <c:pt idx="101">
                  <c:v>0.328973</c:v>
                </c:pt>
                <c:pt idx="102">
                  <c:v>0.331223</c:v>
                </c:pt>
                <c:pt idx="103">
                  <c:v>0.33219</c:v>
                </c:pt>
                <c:pt idx="104">
                  <c:v>0.333645</c:v>
                </c:pt>
                <c:pt idx="105">
                  <c:v>0.334382</c:v>
                </c:pt>
                <c:pt idx="106">
                  <c:v>0.334765</c:v>
                </c:pt>
                <c:pt idx="107">
                  <c:v>0.337265</c:v>
                </c:pt>
                <c:pt idx="108">
                  <c:v>0.337395</c:v>
                </c:pt>
                <c:pt idx="109">
                  <c:v>0.338466</c:v>
                </c:pt>
                <c:pt idx="110">
                  <c:v>0.338736</c:v>
                </c:pt>
                <c:pt idx="111">
                  <c:v>0.342759</c:v>
                </c:pt>
                <c:pt idx="112">
                  <c:v>0.362986</c:v>
                </c:pt>
                <c:pt idx="113">
                  <c:v>0.364509</c:v>
                </c:pt>
                <c:pt idx="114">
                  <c:v>0.367483</c:v>
                </c:pt>
                <c:pt idx="115">
                  <c:v>0.371535</c:v>
                </c:pt>
                <c:pt idx="116">
                  <c:v>0.384086</c:v>
                </c:pt>
                <c:pt idx="117">
                  <c:v>0.385642</c:v>
                </c:pt>
                <c:pt idx="118">
                  <c:v>0.396236</c:v>
                </c:pt>
                <c:pt idx="119">
                  <c:v>0.399018</c:v>
                </c:pt>
              </c:numCache>
            </c:numRef>
          </c:val>
          <c:smooth val="0"/>
          <c:extLst xmlns:c16r2="http://schemas.microsoft.com/office/drawing/2015/06/chart">
            <c:ext xmlns:c16="http://schemas.microsoft.com/office/drawing/2014/chart" uri="{C3380CC4-5D6E-409C-BE32-E72D297353CC}">
              <c16:uniqueId val="{00000003-4C36-4E62-A621-F1D11FC30DE8}"/>
            </c:ext>
          </c:extLst>
        </c:ser>
        <c:dLbls>
          <c:showLegendKey val="0"/>
          <c:showVal val="0"/>
          <c:showCatName val="0"/>
          <c:showSerName val="0"/>
          <c:showPercent val="0"/>
          <c:showBubbleSize val="0"/>
        </c:dLbls>
        <c:smooth val="0"/>
        <c:axId val="-1782819584"/>
        <c:axId val="-1782816880"/>
      </c:lineChart>
      <c:catAx>
        <c:axId val="-1782819584"/>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1782816880"/>
        <c:crosses val="autoZero"/>
        <c:auto val="1"/>
        <c:lblAlgn val="ctr"/>
        <c:lblOffset val="100"/>
        <c:noMultiLvlLbl val="0"/>
      </c:catAx>
      <c:valAx>
        <c:axId val="-17828168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82819584"/>
        <c:crosses val="autoZero"/>
        <c:crossBetween val="between"/>
        <c:majorUnit val="0.1"/>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C-BFS</a:t>
            </a:r>
          </a:p>
        </c:rich>
      </c:tx>
      <c:layout>
        <c:manualLayout>
          <c:xMode val="edge"/>
          <c:yMode val="edge"/>
          <c:x val="0.299840332458443"/>
          <c:y val="0.0745371828521435"/>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'CUDA-BFS'!$N$126</c:f>
              <c:strCache>
                <c:ptCount val="1"/>
                <c:pt idx="0">
                  <c:v>Baseline</c:v>
                </c:pt>
              </c:strCache>
            </c:strRef>
          </c:tx>
          <c:spPr>
            <a:ln w="9525" cap="rnd">
              <a:solidFill>
                <a:sysClr val="windowText" lastClr="000000"/>
              </a:solidFill>
              <a:round/>
            </a:ln>
            <a:effectLst/>
          </c:spPr>
          <c:marker>
            <c:symbol val="none"/>
          </c:marker>
          <c:val>
            <c:numRef>
              <c:f>'CUDA-BFS'!$N$127:$N$246</c:f>
              <c:numCache>
                <c:formatCode>General</c:formatCode>
                <c:ptCount val="12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0.0615026</c:v>
                </c:pt>
                <c:pt idx="29">
                  <c:v>0.0645864</c:v>
                </c:pt>
                <c:pt idx="30">
                  <c:v>0.0676652</c:v>
                </c:pt>
                <c:pt idx="31">
                  <c:v>0.0715462</c:v>
                </c:pt>
                <c:pt idx="32">
                  <c:v>0.0956213</c:v>
                </c:pt>
                <c:pt idx="33">
                  <c:v>0.097436</c:v>
                </c:pt>
                <c:pt idx="34">
                  <c:v>0.0981889</c:v>
                </c:pt>
                <c:pt idx="35">
                  <c:v>0.0982563</c:v>
                </c:pt>
                <c:pt idx="36">
                  <c:v>0.0984387</c:v>
                </c:pt>
                <c:pt idx="37">
                  <c:v>0.100632</c:v>
                </c:pt>
                <c:pt idx="38">
                  <c:v>0.102918</c:v>
                </c:pt>
                <c:pt idx="39">
                  <c:v>0.126171</c:v>
                </c:pt>
                <c:pt idx="40">
                  <c:v>0.126865</c:v>
                </c:pt>
                <c:pt idx="41">
                  <c:v>0.12721</c:v>
                </c:pt>
                <c:pt idx="42">
                  <c:v>0.129988</c:v>
                </c:pt>
                <c:pt idx="43">
                  <c:v>0.134984</c:v>
                </c:pt>
                <c:pt idx="44">
                  <c:v>0.137589</c:v>
                </c:pt>
                <c:pt idx="45">
                  <c:v>0.145326</c:v>
                </c:pt>
                <c:pt idx="46">
                  <c:v>0.165132</c:v>
                </c:pt>
                <c:pt idx="47">
                  <c:v>0.165769</c:v>
                </c:pt>
                <c:pt idx="48">
                  <c:v>0.167452</c:v>
                </c:pt>
                <c:pt idx="49">
                  <c:v>0.169336</c:v>
                </c:pt>
                <c:pt idx="50">
                  <c:v>0.172229</c:v>
                </c:pt>
                <c:pt idx="51">
                  <c:v>0.176006</c:v>
                </c:pt>
                <c:pt idx="52">
                  <c:v>0.179018</c:v>
                </c:pt>
                <c:pt idx="53">
                  <c:v>0.182714</c:v>
                </c:pt>
                <c:pt idx="54">
                  <c:v>0.183421</c:v>
                </c:pt>
                <c:pt idx="55">
                  <c:v>0.183887</c:v>
                </c:pt>
                <c:pt idx="56">
                  <c:v>0.193388</c:v>
                </c:pt>
                <c:pt idx="57">
                  <c:v>0.194606</c:v>
                </c:pt>
                <c:pt idx="58">
                  <c:v>0.195053</c:v>
                </c:pt>
                <c:pt idx="59">
                  <c:v>0.196328</c:v>
                </c:pt>
                <c:pt idx="60">
                  <c:v>0.198204</c:v>
                </c:pt>
                <c:pt idx="61">
                  <c:v>0.199106</c:v>
                </c:pt>
                <c:pt idx="62">
                  <c:v>0.199812</c:v>
                </c:pt>
                <c:pt idx="63">
                  <c:v>0.199823</c:v>
                </c:pt>
                <c:pt idx="64">
                  <c:v>0.200048</c:v>
                </c:pt>
                <c:pt idx="65">
                  <c:v>0.20687</c:v>
                </c:pt>
                <c:pt idx="66">
                  <c:v>0.210089</c:v>
                </c:pt>
                <c:pt idx="67">
                  <c:v>0.225683</c:v>
                </c:pt>
                <c:pt idx="68">
                  <c:v>0.226101</c:v>
                </c:pt>
                <c:pt idx="69">
                  <c:v>0.229469</c:v>
                </c:pt>
                <c:pt idx="70">
                  <c:v>0.239665</c:v>
                </c:pt>
                <c:pt idx="71">
                  <c:v>0.250927</c:v>
                </c:pt>
                <c:pt idx="72">
                  <c:v>0.251031</c:v>
                </c:pt>
                <c:pt idx="73">
                  <c:v>0.252377</c:v>
                </c:pt>
                <c:pt idx="74">
                  <c:v>0.256505</c:v>
                </c:pt>
                <c:pt idx="75">
                  <c:v>0.256804</c:v>
                </c:pt>
                <c:pt idx="76">
                  <c:v>0.259925</c:v>
                </c:pt>
                <c:pt idx="77">
                  <c:v>0.260196</c:v>
                </c:pt>
                <c:pt idx="78">
                  <c:v>0.263566</c:v>
                </c:pt>
                <c:pt idx="79">
                  <c:v>0.263731</c:v>
                </c:pt>
                <c:pt idx="80">
                  <c:v>0.265953</c:v>
                </c:pt>
                <c:pt idx="81">
                  <c:v>0.268554</c:v>
                </c:pt>
                <c:pt idx="82">
                  <c:v>0.270587</c:v>
                </c:pt>
                <c:pt idx="83">
                  <c:v>0.274188</c:v>
                </c:pt>
                <c:pt idx="84">
                  <c:v>0.278337</c:v>
                </c:pt>
                <c:pt idx="85">
                  <c:v>0.294606</c:v>
                </c:pt>
                <c:pt idx="86">
                  <c:v>0.29794</c:v>
                </c:pt>
                <c:pt idx="87">
                  <c:v>0.310115</c:v>
                </c:pt>
                <c:pt idx="88">
                  <c:v>0.31479</c:v>
                </c:pt>
                <c:pt idx="89">
                  <c:v>0.315964</c:v>
                </c:pt>
                <c:pt idx="90">
                  <c:v>0.317779</c:v>
                </c:pt>
                <c:pt idx="91">
                  <c:v>0.320946</c:v>
                </c:pt>
                <c:pt idx="92">
                  <c:v>0.325435</c:v>
                </c:pt>
                <c:pt idx="93">
                  <c:v>0.326034</c:v>
                </c:pt>
                <c:pt idx="94">
                  <c:v>0.329279</c:v>
                </c:pt>
                <c:pt idx="95">
                  <c:v>0.333577</c:v>
                </c:pt>
                <c:pt idx="96">
                  <c:v>0.333952</c:v>
                </c:pt>
                <c:pt idx="97">
                  <c:v>0.340488</c:v>
                </c:pt>
                <c:pt idx="98">
                  <c:v>0.354728</c:v>
                </c:pt>
                <c:pt idx="99">
                  <c:v>0.398206</c:v>
                </c:pt>
                <c:pt idx="100">
                  <c:v>0.40416</c:v>
                </c:pt>
                <c:pt idx="101">
                  <c:v>0.404928</c:v>
                </c:pt>
                <c:pt idx="102">
                  <c:v>0.407559</c:v>
                </c:pt>
                <c:pt idx="103">
                  <c:v>0.413716</c:v>
                </c:pt>
                <c:pt idx="104">
                  <c:v>0.414005</c:v>
                </c:pt>
                <c:pt idx="105">
                  <c:v>0.433678</c:v>
                </c:pt>
                <c:pt idx="106">
                  <c:v>0.450165</c:v>
                </c:pt>
                <c:pt idx="107">
                  <c:v>0.460551</c:v>
                </c:pt>
                <c:pt idx="108">
                  <c:v>0.46634</c:v>
                </c:pt>
                <c:pt idx="109">
                  <c:v>0.467285</c:v>
                </c:pt>
                <c:pt idx="110">
                  <c:v>0.477863</c:v>
                </c:pt>
                <c:pt idx="111">
                  <c:v>0.507473</c:v>
                </c:pt>
                <c:pt idx="112">
                  <c:v>0.536837</c:v>
                </c:pt>
                <c:pt idx="113">
                  <c:v>0.536862</c:v>
                </c:pt>
                <c:pt idx="114">
                  <c:v>0.539783</c:v>
                </c:pt>
                <c:pt idx="115">
                  <c:v>0.545747</c:v>
                </c:pt>
                <c:pt idx="116">
                  <c:v>0.586835</c:v>
                </c:pt>
                <c:pt idx="117">
                  <c:v>0.590552</c:v>
                </c:pt>
                <c:pt idx="118">
                  <c:v>0.620804</c:v>
                </c:pt>
                <c:pt idx="119">
                  <c:v>0.628484</c:v>
                </c:pt>
              </c:numCache>
            </c:numRef>
          </c:val>
          <c:smooth val="0"/>
          <c:extLst xmlns:c16r2="http://schemas.microsoft.com/office/drawing/2015/06/chart">
            <c:ext xmlns:c16="http://schemas.microsoft.com/office/drawing/2014/chart" uri="{C3380CC4-5D6E-409C-BE32-E72D297353CC}">
              <c16:uniqueId val="{00000000-1B58-44C5-B446-84ACC88AFE08}"/>
            </c:ext>
          </c:extLst>
        </c:ser>
        <c:ser>
          <c:idx val="2"/>
          <c:order val="1"/>
          <c:tx>
            <c:strRef>
              <c:f>'CUDA-BFS'!$P$126</c:f>
              <c:strCache>
                <c:ptCount val="1"/>
                <c:pt idx="0">
                  <c:v>IP</c:v>
                </c:pt>
              </c:strCache>
            </c:strRef>
          </c:tx>
          <c:spPr>
            <a:ln w="9525" cap="rnd">
              <a:solidFill>
                <a:srgbClr val="00B050"/>
              </a:solidFill>
              <a:prstDash val="dash"/>
              <a:round/>
            </a:ln>
            <a:effectLst/>
          </c:spPr>
          <c:marker>
            <c:symbol val="none"/>
          </c:marker>
          <c:val>
            <c:numRef>
              <c:f>'CUDA-BFS'!$P$127:$P$246</c:f>
              <c:numCache>
                <c:formatCode>General</c:formatCode>
                <c:ptCount val="120"/>
                <c:pt idx="0">
                  <c:v>0.0</c:v>
                </c:pt>
                <c:pt idx="1">
                  <c:v>0.0</c:v>
                </c:pt>
                <c:pt idx="2">
                  <c:v>0.0</c:v>
                </c:pt>
                <c:pt idx="3">
                  <c:v>0.0</c:v>
                </c:pt>
                <c:pt idx="4">
                  <c:v>0.0282485</c:v>
                </c:pt>
                <c:pt idx="5">
                  <c:v>0.0296021</c:v>
                </c:pt>
                <c:pt idx="6">
                  <c:v>0.0300218</c:v>
                </c:pt>
                <c:pt idx="7">
                  <c:v>0.0301844</c:v>
                </c:pt>
                <c:pt idx="8">
                  <c:v>0.030703</c:v>
                </c:pt>
                <c:pt idx="9">
                  <c:v>0.0331246</c:v>
                </c:pt>
                <c:pt idx="10">
                  <c:v>0.0336828</c:v>
                </c:pt>
                <c:pt idx="11">
                  <c:v>0.035421</c:v>
                </c:pt>
                <c:pt idx="12">
                  <c:v>0.0356957</c:v>
                </c:pt>
                <c:pt idx="13">
                  <c:v>0.0390446</c:v>
                </c:pt>
                <c:pt idx="14">
                  <c:v>0.0421167</c:v>
                </c:pt>
                <c:pt idx="15">
                  <c:v>0.0442416</c:v>
                </c:pt>
                <c:pt idx="16">
                  <c:v>0.0488453</c:v>
                </c:pt>
                <c:pt idx="17">
                  <c:v>0.0496606</c:v>
                </c:pt>
                <c:pt idx="18">
                  <c:v>0.0545785</c:v>
                </c:pt>
                <c:pt idx="19">
                  <c:v>0.0554795</c:v>
                </c:pt>
                <c:pt idx="20">
                  <c:v>0.0604546</c:v>
                </c:pt>
                <c:pt idx="21">
                  <c:v>0.0658867</c:v>
                </c:pt>
                <c:pt idx="22">
                  <c:v>0.0661944</c:v>
                </c:pt>
                <c:pt idx="23">
                  <c:v>0.0662273</c:v>
                </c:pt>
                <c:pt idx="24">
                  <c:v>0.0662295</c:v>
                </c:pt>
                <c:pt idx="25">
                  <c:v>0.0663548</c:v>
                </c:pt>
                <c:pt idx="26">
                  <c:v>0.091162</c:v>
                </c:pt>
                <c:pt idx="27">
                  <c:v>0.0995651</c:v>
                </c:pt>
                <c:pt idx="28">
                  <c:v>0.102152</c:v>
                </c:pt>
                <c:pt idx="29">
                  <c:v>0.105419</c:v>
                </c:pt>
                <c:pt idx="30">
                  <c:v>0.112172</c:v>
                </c:pt>
                <c:pt idx="31">
                  <c:v>0.120665</c:v>
                </c:pt>
                <c:pt idx="32">
                  <c:v>0.124126</c:v>
                </c:pt>
                <c:pt idx="33">
                  <c:v>0.127231</c:v>
                </c:pt>
                <c:pt idx="34">
                  <c:v>0.128075</c:v>
                </c:pt>
                <c:pt idx="35">
                  <c:v>0.130029</c:v>
                </c:pt>
                <c:pt idx="36">
                  <c:v>0.131026</c:v>
                </c:pt>
                <c:pt idx="37">
                  <c:v>0.134542</c:v>
                </c:pt>
                <c:pt idx="38">
                  <c:v>0.145176</c:v>
                </c:pt>
                <c:pt idx="39">
                  <c:v>0.146354</c:v>
                </c:pt>
                <c:pt idx="40">
                  <c:v>0.14941</c:v>
                </c:pt>
                <c:pt idx="41">
                  <c:v>0.152357</c:v>
                </c:pt>
                <c:pt idx="42">
                  <c:v>0.157044</c:v>
                </c:pt>
                <c:pt idx="43">
                  <c:v>0.158765</c:v>
                </c:pt>
                <c:pt idx="44">
                  <c:v>0.163498</c:v>
                </c:pt>
                <c:pt idx="45">
                  <c:v>0.169366</c:v>
                </c:pt>
                <c:pt idx="46">
                  <c:v>0.170963</c:v>
                </c:pt>
                <c:pt idx="47">
                  <c:v>0.174769</c:v>
                </c:pt>
                <c:pt idx="48">
                  <c:v>0.177663</c:v>
                </c:pt>
                <c:pt idx="49">
                  <c:v>0.179278</c:v>
                </c:pt>
                <c:pt idx="50">
                  <c:v>0.184012</c:v>
                </c:pt>
                <c:pt idx="51">
                  <c:v>0.188686</c:v>
                </c:pt>
                <c:pt idx="52">
                  <c:v>0.189213</c:v>
                </c:pt>
                <c:pt idx="53">
                  <c:v>0.191973</c:v>
                </c:pt>
                <c:pt idx="54">
                  <c:v>0.193474</c:v>
                </c:pt>
                <c:pt idx="55">
                  <c:v>0.197273</c:v>
                </c:pt>
                <c:pt idx="56">
                  <c:v>0.197335</c:v>
                </c:pt>
                <c:pt idx="57">
                  <c:v>0.200666</c:v>
                </c:pt>
                <c:pt idx="58">
                  <c:v>0.202947</c:v>
                </c:pt>
                <c:pt idx="59">
                  <c:v>0.20531</c:v>
                </c:pt>
                <c:pt idx="60">
                  <c:v>0.205797</c:v>
                </c:pt>
                <c:pt idx="61">
                  <c:v>0.209953</c:v>
                </c:pt>
                <c:pt idx="62">
                  <c:v>0.211706</c:v>
                </c:pt>
                <c:pt idx="63">
                  <c:v>0.214324</c:v>
                </c:pt>
                <c:pt idx="64">
                  <c:v>0.217545</c:v>
                </c:pt>
                <c:pt idx="65">
                  <c:v>0.218198</c:v>
                </c:pt>
                <c:pt idx="66">
                  <c:v>0.221254</c:v>
                </c:pt>
                <c:pt idx="67">
                  <c:v>0.227082</c:v>
                </c:pt>
                <c:pt idx="68">
                  <c:v>0.228715</c:v>
                </c:pt>
                <c:pt idx="69">
                  <c:v>0.230886</c:v>
                </c:pt>
                <c:pt idx="70">
                  <c:v>0.233659</c:v>
                </c:pt>
                <c:pt idx="71">
                  <c:v>0.23612</c:v>
                </c:pt>
                <c:pt idx="72">
                  <c:v>0.236764</c:v>
                </c:pt>
                <c:pt idx="73">
                  <c:v>0.242917</c:v>
                </c:pt>
                <c:pt idx="74">
                  <c:v>0.247235</c:v>
                </c:pt>
                <c:pt idx="75">
                  <c:v>0.247993</c:v>
                </c:pt>
                <c:pt idx="76">
                  <c:v>0.24974</c:v>
                </c:pt>
                <c:pt idx="77">
                  <c:v>0.25257</c:v>
                </c:pt>
                <c:pt idx="78">
                  <c:v>0.25401</c:v>
                </c:pt>
                <c:pt idx="79">
                  <c:v>0.258086</c:v>
                </c:pt>
                <c:pt idx="80">
                  <c:v>0.258537</c:v>
                </c:pt>
                <c:pt idx="81">
                  <c:v>0.262288</c:v>
                </c:pt>
                <c:pt idx="82">
                  <c:v>0.266836</c:v>
                </c:pt>
                <c:pt idx="83">
                  <c:v>0.267364</c:v>
                </c:pt>
                <c:pt idx="84">
                  <c:v>0.267863</c:v>
                </c:pt>
                <c:pt idx="85">
                  <c:v>0.284034</c:v>
                </c:pt>
                <c:pt idx="86">
                  <c:v>0.287431</c:v>
                </c:pt>
                <c:pt idx="87">
                  <c:v>0.288143</c:v>
                </c:pt>
                <c:pt idx="88">
                  <c:v>0.294204</c:v>
                </c:pt>
                <c:pt idx="89">
                  <c:v>0.296074</c:v>
                </c:pt>
                <c:pt idx="90">
                  <c:v>0.309859</c:v>
                </c:pt>
                <c:pt idx="91">
                  <c:v>0.327807</c:v>
                </c:pt>
                <c:pt idx="92">
                  <c:v>0.331392</c:v>
                </c:pt>
                <c:pt idx="93">
                  <c:v>0.334257</c:v>
                </c:pt>
                <c:pt idx="94">
                  <c:v>0.338724</c:v>
                </c:pt>
                <c:pt idx="95">
                  <c:v>0.343904</c:v>
                </c:pt>
                <c:pt idx="96">
                  <c:v>0.344071</c:v>
                </c:pt>
                <c:pt idx="97">
                  <c:v>0.359104</c:v>
                </c:pt>
                <c:pt idx="98">
                  <c:v>0.367518</c:v>
                </c:pt>
                <c:pt idx="99">
                  <c:v>0.36959</c:v>
                </c:pt>
                <c:pt idx="100">
                  <c:v>0.376547</c:v>
                </c:pt>
                <c:pt idx="101">
                  <c:v>0.377264</c:v>
                </c:pt>
                <c:pt idx="102">
                  <c:v>0.378395</c:v>
                </c:pt>
                <c:pt idx="103">
                  <c:v>0.389928</c:v>
                </c:pt>
                <c:pt idx="104">
                  <c:v>0.391655</c:v>
                </c:pt>
                <c:pt idx="105">
                  <c:v>0.394545</c:v>
                </c:pt>
                <c:pt idx="106">
                  <c:v>0.454869</c:v>
                </c:pt>
                <c:pt idx="107">
                  <c:v>0.455608</c:v>
                </c:pt>
                <c:pt idx="108">
                  <c:v>0.457322</c:v>
                </c:pt>
                <c:pt idx="109">
                  <c:v>0.460174</c:v>
                </c:pt>
                <c:pt idx="110">
                  <c:v>0.468131</c:v>
                </c:pt>
                <c:pt idx="111">
                  <c:v>0.486614</c:v>
                </c:pt>
                <c:pt idx="112">
                  <c:v>0.486924</c:v>
                </c:pt>
                <c:pt idx="113">
                  <c:v>0.489275</c:v>
                </c:pt>
                <c:pt idx="114">
                  <c:v>0.491587</c:v>
                </c:pt>
                <c:pt idx="115">
                  <c:v>0.526628</c:v>
                </c:pt>
                <c:pt idx="116">
                  <c:v>0.527678</c:v>
                </c:pt>
                <c:pt idx="117">
                  <c:v>0.531117</c:v>
                </c:pt>
                <c:pt idx="118">
                  <c:v>0.540377</c:v>
                </c:pt>
                <c:pt idx="119">
                  <c:v>0.543601</c:v>
                </c:pt>
              </c:numCache>
            </c:numRef>
          </c:val>
          <c:smooth val="0"/>
          <c:extLst xmlns:c16r2="http://schemas.microsoft.com/office/drawing/2015/06/chart">
            <c:ext xmlns:c16="http://schemas.microsoft.com/office/drawing/2014/chart" uri="{C3380CC4-5D6E-409C-BE32-E72D297353CC}">
              <c16:uniqueId val="{00000002-1B58-44C5-B446-84ACC88AFE08}"/>
            </c:ext>
          </c:extLst>
        </c:ser>
        <c:ser>
          <c:idx val="3"/>
          <c:order val="2"/>
          <c:tx>
            <c:strRef>
              <c:f>'CUDA-BFS'!$Q$126</c:f>
              <c:strCache>
                <c:ptCount val="1"/>
                <c:pt idx="0">
                  <c:v>RP</c:v>
                </c:pt>
              </c:strCache>
            </c:strRef>
          </c:tx>
          <c:spPr>
            <a:ln w="9525" cap="rnd">
              <a:solidFill>
                <a:srgbClr val="0070C0"/>
              </a:solidFill>
              <a:prstDash val="lgDash"/>
              <a:round/>
            </a:ln>
            <a:effectLst/>
          </c:spPr>
          <c:marker>
            <c:symbol val="none"/>
          </c:marker>
          <c:val>
            <c:numRef>
              <c:f>'CUDA-BFS'!$Q$127:$Q$246</c:f>
              <c:numCache>
                <c:formatCode>General</c:formatCode>
                <c:ptCount val="120"/>
                <c:pt idx="0">
                  <c:v>0.0</c:v>
                </c:pt>
                <c:pt idx="1">
                  <c:v>0.0</c:v>
                </c:pt>
                <c:pt idx="2">
                  <c:v>0.0</c:v>
                </c:pt>
                <c:pt idx="3">
                  <c:v>0.0</c:v>
                </c:pt>
                <c:pt idx="4">
                  <c:v>0.0146905</c:v>
                </c:pt>
                <c:pt idx="5">
                  <c:v>0.0155956</c:v>
                </c:pt>
                <c:pt idx="6">
                  <c:v>0.0157909</c:v>
                </c:pt>
                <c:pt idx="7">
                  <c:v>0.0159802</c:v>
                </c:pt>
                <c:pt idx="8">
                  <c:v>0.0160078</c:v>
                </c:pt>
                <c:pt idx="9">
                  <c:v>0.0169898</c:v>
                </c:pt>
                <c:pt idx="10">
                  <c:v>0.0173802</c:v>
                </c:pt>
                <c:pt idx="11">
                  <c:v>0.0186185</c:v>
                </c:pt>
                <c:pt idx="12">
                  <c:v>0.0193679</c:v>
                </c:pt>
                <c:pt idx="13">
                  <c:v>0.0206299</c:v>
                </c:pt>
                <c:pt idx="14">
                  <c:v>0.0218998</c:v>
                </c:pt>
                <c:pt idx="15">
                  <c:v>0.0221522</c:v>
                </c:pt>
                <c:pt idx="16">
                  <c:v>0.0223099</c:v>
                </c:pt>
                <c:pt idx="17">
                  <c:v>0.0232327</c:v>
                </c:pt>
                <c:pt idx="18">
                  <c:v>0.0305366</c:v>
                </c:pt>
                <c:pt idx="19">
                  <c:v>0.0313451</c:v>
                </c:pt>
                <c:pt idx="20">
                  <c:v>0.0315502</c:v>
                </c:pt>
                <c:pt idx="21">
                  <c:v>0.0315837</c:v>
                </c:pt>
                <c:pt idx="22">
                  <c:v>0.0317631</c:v>
                </c:pt>
                <c:pt idx="23">
                  <c:v>0.0330803</c:v>
                </c:pt>
                <c:pt idx="24">
                  <c:v>0.0385543</c:v>
                </c:pt>
                <c:pt idx="25">
                  <c:v>0.0397571</c:v>
                </c:pt>
                <c:pt idx="26">
                  <c:v>0.0409699</c:v>
                </c:pt>
                <c:pt idx="27">
                  <c:v>0.0424389</c:v>
                </c:pt>
                <c:pt idx="28">
                  <c:v>0.0836296</c:v>
                </c:pt>
                <c:pt idx="29">
                  <c:v>0.0955043</c:v>
                </c:pt>
                <c:pt idx="30">
                  <c:v>0.099594</c:v>
                </c:pt>
                <c:pt idx="31">
                  <c:v>0.108842</c:v>
                </c:pt>
                <c:pt idx="32">
                  <c:v>0.113395</c:v>
                </c:pt>
                <c:pt idx="33">
                  <c:v>0.118577</c:v>
                </c:pt>
                <c:pt idx="34">
                  <c:v>0.125771</c:v>
                </c:pt>
                <c:pt idx="35">
                  <c:v>0.128019</c:v>
                </c:pt>
                <c:pt idx="36">
                  <c:v>0.128311</c:v>
                </c:pt>
                <c:pt idx="37">
                  <c:v>0.129064</c:v>
                </c:pt>
                <c:pt idx="38">
                  <c:v>0.13197</c:v>
                </c:pt>
                <c:pt idx="39">
                  <c:v>0.139365</c:v>
                </c:pt>
                <c:pt idx="40">
                  <c:v>0.142202</c:v>
                </c:pt>
                <c:pt idx="41">
                  <c:v>0.150305</c:v>
                </c:pt>
                <c:pt idx="42">
                  <c:v>0.150581</c:v>
                </c:pt>
                <c:pt idx="43">
                  <c:v>0.151244</c:v>
                </c:pt>
                <c:pt idx="44">
                  <c:v>0.155586</c:v>
                </c:pt>
                <c:pt idx="45">
                  <c:v>0.156765</c:v>
                </c:pt>
                <c:pt idx="46">
                  <c:v>0.161219</c:v>
                </c:pt>
                <c:pt idx="47">
                  <c:v>0.161282</c:v>
                </c:pt>
                <c:pt idx="48">
                  <c:v>0.172173</c:v>
                </c:pt>
                <c:pt idx="49">
                  <c:v>0.174881</c:v>
                </c:pt>
                <c:pt idx="50">
                  <c:v>0.178089</c:v>
                </c:pt>
                <c:pt idx="51">
                  <c:v>0.185119</c:v>
                </c:pt>
                <c:pt idx="52">
                  <c:v>0.185225</c:v>
                </c:pt>
                <c:pt idx="53">
                  <c:v>0.186237</c:v>
                </c:pt>
                <c:pt idx="54">
                  <c:v>0.189881</c:v>
                </c:pt>
                <c:pt idx="55">
                  <c:v>0.19417</c:v>
                </c:pt>
                <c:pt idx="56">
                  <c:v>0.197823</c:v>
                </c:pt>
                <c:pt idx="57">
                  <c:v>0.198161</c:v>
                </c:pt>
                <c:pt idx="58">
                  <c:v>0.199801</c:v>
                </c:pt>
                <c:pt idx="59">
                  <c:v>0.207308</c:v>
                </c:pt>
                <c:pt idx="60">
                  <c:v>0.208334</c:v>
                </c:pt>
                <c:pt idx="61">
                  <c:v>0.211355</c:v>
                </c:pt>
                <c:pt idx="62">
                  <c:v>0.21992</c:v>
                </c:pt>
                <c:pt idx="63">
                  <c:v>0.220331</c:v>
                </c:pt>
                <c:pt idx="64">
                  <c:v>0.224986</c:v>
                </c:pt>
                <c:pt idx="65">
                  <c:v>0.22582</c:v>
                </c:pt>
                <c:pt idx="66">
                  <c:v>0.232949</c:v>
                </c:pt>
                <c:pt idx="67">
                  <c:v>0.23482</c:v>
                </c:pt>
                <c:pt idx="68">
                  <c:v>0.236267</c:v>
                </c:pt>
                <c:pt idx="69">
                  <c:v>0.23915</c:v>
                </c:pt>
                <c:pt idx="70">
                  <c:v>0.241229</c:v>
                </c:pt>
                <c:pt idx="71">
                  <c:v>0.242664</c:v>
                </c:pt>
                <c:pt idx="72">
                  <c:v>0.243502</c:v>
                </c:pt>
                <c:pt idx="73">
                  <c:v>0.243703</c:v>
                </c:pt>
                <c:pt idx="74">
                  <c:v>0.244226</c:v>
                </c:pt>
                <c:pt idx="75">
                  <c:v>0.247002</c:v>
                </c:pt>
                <c:pt idx="76">
                  <c:v>0.248625</c:v>
                </c:pt>
                <c:pt idx="77">
                  <c:v>0.24929</c:v>
                </c:pt>
                <c:pt idx="78">
                  <c:v>0.25042</c:v>
                </c:pt>
                <c:pt idx="79">
                  <c:v>0.254858</c:v>
                </c:pt>
                <c:pt idx="80">
                  <c:v>0.25782</c:v>
                </c:pt>
                <c:pt idx="81">
                  <c:v>0.260671</c:v>
                </c:pt>
                <c:pt idx="82">
                  <c:v>0.266875</c:v>
                </c:pt>
                <c:pt idx="83">
                  <c:v>0.268819</c:v>
                </c:pt>
                <c:pt idx="84">
                  <c:v>0.271856</c:v>
                </c:pt>
                <c:pt idx="85">
                  <c:v>0.277878</c:v>
                </c:pt>
                <c:pt idx="86">
                  <c:v>0.278261</c:v>
                </c:pt>
                <c:pt idx="87">
                  <c:v>0.279008</c:v>
                </c:pt>
                <c:pt idx="88">
                  <c:v>0.284582</c:v>
                </c:pt>
                <c:pt idx="89">
                  <c:v>0.312733</c:v>
                </c:pt>
                <c:pt idx="90">
                  <c:v>0.333408</c:v>
                </c:pt>
                <c:pt idx="91">
                  <c:v>0.337748</c:v>
                </c:pt>
                <c:pt idx="92">
                  <c:v>0.338277</c:v>
                </c:pt>
                <c:pt idx="93">
                  <c:v>0.340939</c:v>
                </c:pt>
                <c:pt idx="94">
                  <c:v>0.345232</c:v>
                </c:pt>
                <c:pt idx="95">
                  <c:v>0.352557</c:v>
                </c:pt>
                <c:pt idx="96">
                  <c:v>0.358836</c:v>
                </c:pt>
                <c:pt idx="97">
                  <c:v>0.36991</c:v>
                </c:pt>
                <c:pt idx="98">
                  <c:v>0.371998</c:v>
                </c:pt>
                <c:pt idx="99">
                  <c:v>0.384452</c:v>
                </c:pt>
                <c:pt idx="100">
                  <c:v>0.384488</c:v>
                </c:pt>
                <c:pt idx="101">
                  <c:v>0.389467</c:v>
                </c:pt>
                <c:pt idx="102">
                  <c:v>0.389836</c:v>
                </c:pt>
                <c:pt idx="103">
                  <c:v>0.394752</c:v>
                </c:pt>
                <c:pt idx="104">
                  <c:v>0.400517</c:v>
                </c:pt>
                <c:pt idx="105">
                  <c:v>0.401141</c:v>
                </c:pt>
                <c:pt idx="106">
                  <c:v>0.467702</c:v>
                </c:pt>
                <c:pt idx="107">
                  <c:v>0.471839</c:v>
                </c:pt>
                <c:pt idx="108">
                  <c:v>0.472901</c:v>
                </c:pt>
                <c:pt idx="109">
                  <c:v>0.478941</c:v>
                </c:pt>
                <c:pt idx="110">
                  <c:v>0.480024</c:v>
                </c:pt>
                <c:pt idx="111">
                  <c:v>0.519627</c:v>
                </c:pt>
                <c:pt idx="112">
                  <c:v>0.522049</c:v>
                </c:pt>
                <c:pt idx="113">
                  <c:v>0.524131</c:v>
                </c:pt>
                <c:pt idx="114">
                  <c:v>0.530116</c:v>
                </c:pt>
                <c:pt idx="115">
                  <c:v>0.531957</c:v>
                </c:pt>
                <c:pt idx="116">
                  <c:v>0.562052</c:v>
                </c:pt>
                <c:pt idx="117">
                  <c:v>0.57259</c:v>
                </c:pt>
                <c:pt idx="118">
                  <c:v>0.590925</c:v>
                </c:pt>
                <c:pt idx="119">
                  <c:v>0.59254</c:v>
                </c:pt>
              </c:numCache>
            </c:numRef>
          </c:val>
          <c:smooth val="0"/>
          <c:extLst xmlns:c16r2="http://schemas.microsoft.com/office/drawing/2015/06/chart">
            <c:ext xmlns:c16="http://schemas.microsoft.com/office/drawing/2014/chart" uri="{C3380CC4-5D6E-409C-BE32-E72D297353CC}">
              <c16:uniqueId val="{00000003-1B58-44C5-B446-84ACC88AFE08}"/>
            </c:ext>
          </c:extLst>
        </c:ser>
        <c:dLbls>
          <c:showLegendKey val="0"/>
          <c:showVal val="0"/>
          <c:showCatName val="0"/>
          <c:showSerName val="0"/>
          <c:showPercent val="0"/>
          <c:showBubbleSize val="0"/>
        </c:dLbls>
        <c:smooth val="0"/>
        <c:axId val="-1780304384"/>
        <c:axId val="-1729012816"/>
      </c:lineChart>
      <c:catAx>
        <c:axId val="-1780304384"/>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1729012816"/>
        <c:crosses val="autoZero"/>
        <c:auto val="1"/>
        <c:lblAlgn val="ctr"/>
        <c:lblOffset val="100"/>
        <c:noMultiLvlLbl val="0"/>
      </c:catAx>
      <c:valAx>
        <c:axId val="-17290128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80304384"/>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R-CFD</a:t>
            </a:r>
          </a:p>
        </c:rich>
      </c:tx>
      <c:layout>
        <c:manualLayout>
          <c:xMode val="edge"/>
          <c:yMode val="edge"/>
          <c:x val="0.296135899679207"/>
          <c:y val="0.080092738407699"/>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'Rodinia-CFD'!$N$126</c:f>
              <c:strCache>
                <c:ptCount val="1"/>
                <c:pt idx="0">
                  <c:v>Baseline</c:v>
                </c:pt>
              </c:strCache>
            </c:strRef>
          </c:tx>
          <c:spPr>
            <a:ln w="9525" cap="rnd">
              <a:solidFill>
                <a:sysClr val="windowText" lastClr="000000"/>
              </a:solidFill>
              <a:round/>
            </a:ln>
            <a:effectLst/>
          </c:spPr>
          <c:marker>
            <c:symbol val="none"/>
          </c:marker>
          <c:val>
            <c:numRef>
              <c:f>'Rodinia-CFD'!$N$127:$N$246</c:f>
              <c:numCache>
                <c:formatCode>General</c:formatCode>
                <c:ptCount val="12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0.0957246</c:v>
                </c:pt>
                <c:pt idx="29">
                  <c:v>0.0972155</c:v>
                </c:pt>
                <c:pt idx="30">
                  <c:v>0.0991346</c:v>
                </c:pt>
                <c:pt idx="31">
                  <c:v>0.100901</c:v>
                </c:pt>
                <c:pt idx="32">
                  <c:v>0.101367</c:v>
                </c:pt>
                <c:pt idx="33">
                  <c:v>0.104566</c:v>
                </c:pt>
                <c:pt idx="34">
                  <c:v>0.104775</c:v>
                </c:pt>
                <c:pt idx="35">
                  <c:v>0.10564</c:v>
                </c:pt>
                <c:pt idx="36">
                  <c:v>0.108181</c:v>
                </c:pt>
                <c:pt idx="37">
                  <c:v>0.108547</c:v>
                </c:pt>
                <c:pt idx="38">
                  <c:v>0.11059</c:v>
                </c:pt>
                <c:pt idx="39">
                  <c:v>0.112775</c:v>
                </c:pt>
                <c:pt idx="40">
                  <c:v>0.141065</c:v>
                </c:pt>
                <c:pt idx="41">
                  <c:v>0.141541</c:v>
                </c:pt>
                <c:pt idx="42">
                  <c:v>0.144802</c:v>
                </c:pt>
                <c:pt idx="43">
                  <c:v>0.151399</c:v>
                </c:pt>
                <c:pt idx="44">
                  <c:v>0.156127</c:v>
                </c:pt>
                <c:pt idx="45">
                  <c:v>0.157026</c:v>
                </c:pt>
                <c:pt idx="46">
                  <c:v>0.157587</c:v>
                </c:pt>
                <c:pt idx="47">
                  <c:v>0.163091</c:v>
                </c:pt>
                <c:pt idx="48">
                  <c:v>0.163911</c:v>
                </c:pt>
                <c:pt idx="49">
                  <c:v>0.166361</c:v>
                </c:pt>
                <c:pt idx="50">
                  <c:v>0.167096</c:v>
                </c:pt>
                <c:pt idx="51">
                  <c:v>0.170281</c:v>
                </c:pt>
                <c:pt idx="52">
                  <c:v>0.180745</c:v>
                </c:pt>
                <c:pt idx="53">
                  <c:v>0.187401</c:v>
                </c:pt>
                <c:pt idx="54">
                  <c:v>0.188318</c:v>
                </c:pt>
                <c:pt idx="55">
                  <c:v>0.188726</c:v>
                </c:pt>
                <c:pt idx="56">
                  <c:v>0.190489</c:v>
                </c:pt>
                <c:pt idx="57">
                  <c:v>0.190607</c:v>
                </c:pt>
                <c:pt idx="58">
                  <c:v>0.19211</c:v>
                </c:pt>
                <c:pt idx="59">
                  <c:v>0.193495</c:v>
                </c:pt>
                <c:pt idx="60">
                  <c:v>0.194046</c:v>
                </c:pt>
                <c:pt idx="61">
                  <c:v>0.195191</c:v>
                </c:pt>
                <c:pt idx="62">
                  <c:v>0.195433</c:v>
                </c:pt>
                <c:pt idx="63">
                  <c:v>0.195883</c:v>
                </c:pt>
                <c:pt idx="64">
                  <c:v>0.195912</c:v>
                </c:pt>
                <c:pt idx="65">
                  <c:v>0.197602</c:v>
                </c:pt>
                <c:pt idx="66">
                  <c:v>0.199201</c:v>
                </c:pt>
                <c:pt idx="67">
                  <c:v>0.199415</c:v>
                </c:pt>
                <c:pt idx="68">
                  <c:v>0.199434</c:v>
                </c:pt>
                <c:pt idx="69">
                  <c:v>0.200497</c:v>
                </c:pt>
                <c:pt idx="70">
                  <c:v>0.20095</c:v>
                </c:pt>
                <c:pt idx="71">
                  <c:v>0.201113</c:v>
                </c:pt>
                <c:pt idx="72">
                  <c:v>0.202025</c:v>
                </c:pt>
                <c:pt idx="73">
                  <c:v>0.202818</c:v>
                </c:pt>
                <c:pt idx="74">
                  <c:v>0.203128</c:v>
                </c:pt>
                <c:pt idx="75">
                  <c:v>0.203528</c:v>
                </c:pt>
                <c:pt idx="76">
                  <c:v>0.206048</c:v>
                </c:pt>
                <c:pt idx="77">
                  <c:v>0.20637</c:v>
                </c:pt>
                <c:pt idx="78">
                  <c:v>0.20704</c:v>
                </c:pt>
                <c:pt idx="79">
                  <c:v>0.207709</c:v>
                </c:pt>
                <c:pt idx="80">
                  <c:v>0.224199</c:v>
                </c:pt>
                <c:pt idx="81">
                  <c:v>0.228388</c:v>
                </c:pt>
                <c:pt idx="82">
                  <c:v>0.229165</c:v>
                </c:pt>
                <c:pt idx="83">
                  <c:v>0.231903</c:v>
                </c:pt>
                <c:pt idx="84">
                  <c:v>0.262995</c:v>
                </c:pt>
                <c:pt idx="85">
                  <c:v>0.275875</c:v>
                </c:pt>
                <c:pt idx="86">
                  <c:v>0.27857</c:v>
                </c:pt>
                <c:pt idx="87">
                  <c:v>0.279199</c:v>
                </c:pt>
                <c:pt idx="88">
                  <c:v>0.280094</c:v>
                </c:pt>
                <c:pt idx="89">
                  <c:v>0.280899</c:v>
                </c:pt>
                <c:pt idx="90">
                  <c:v>0.281177</c:v>
                </c:pt>
                <c:pt idx="91">
                  <c:v>0.286992</c:v>
                </c:pt>
                <c:pt idx="92">
                  <c:v>0.288864</c:v>
                </c:pt>
                <c:pt idx="93">
                  <c:v>0.291892</c:v>
                </c:pt>
                <c:pt idx="94">
                  <c:v>0.296229</c:v>
                </c:pt>
                <c:pt idx="95">
                  <c:v>0.298216</c:v>
                </c:pt>
                <c:pt idx="96">
                  <c:v>0.327319</c:v>
                </c:pt>
                <c:pt idx="97">
                  <c:v>0.327628</c:v>
                </c:pt>
                <c:pt idx="98">
                  <c:v>0.329781</c:v>
                </c:pt>
                <c:pt idx="99">
                  <c:v>0.332474</c:v>
                </c:pt>
                <c:pt idx="100">
                  <c:v>0.33704</c:v>
                </c:pt>
                <c:pt idx="101">
                  <c:v>0.338126</c:v>
                </c:pt>
                <c:pt idx="102">
                  <c:v>0.344888</c:v>
                </c:pt>
                <c:pt idx="103">
                  <c:v>0.348905</c:v>
                </c:pt>
                <c:pt idx="104">
                  <c:v>0.352931</c:v>
                </c:pt>
                <c:pt idx="105">
                  <c:v>0.358962</c:v>
                </c:pt>
                <c:pt idx="106">
                  <c:v>0.360609</c:v>
                </c:pt>
                <c:pt idx="107">
                  <c:v>0.360734</c:v>
                </c:pt>
                <c:pt idx="108">
                  <c:v>0.462247</c:v>
                </c:pt>
                <c:pt idx="109">
                  <c:v>0.464262</c:v>
                </c:pt>
                <c:pt idx="110">
                  <c:v>0.468164</c:v>
                </c:pt>
                <c:pt idx="111">
                  <c:v>0.471004</c:v>
                </c:pt>
                <c:pt idx="112">
                  <c:v>0.480136</c:v>
                </c:pt>
                <c:pt idx="113">
                  <c:v>0.483015</c:v>
                </c:pt>
                <c:pt idx="114">
                  <c:v>0.487478</c:v>
                </c:pt>
                <c:pt idx="115">
                  <c:v>0.48927</c:v>
                </c:pt>
                <c:pt idx="116">
                  <c:v>0.554026</c:v>
                </c:pt>
                <c:pt idx="117">
                  <c:v>0.564782</c:v>
                </c:pt>
                <c:pt idx="118">
                  <c:v>0.569479</c:v>
                </c:pt>
                <c:pt idx="119">
                  <c:v>0.579732</c:v>
                </c:pt>
              </c:numCache>
            </c:numRef>
          </c:val>
          <c:smooth val="0"/>
          <c:extLst xmlns:c16r2="http://schemas.microsoft.com/office/drawing/2015/06/chart">
            <c:ext xmlns:c16="http://schemas.microsoft.com/office/drawing/2014/chart" uri="{C3380CC4-5D6E-409C-BE32-E72D297353CC}">
              <c16:uniqueId val="{00000000-34D7-4675-895D-D143B7D7BFA9}"/>
            </c:ext>
          </c:extLst>
        </c:ser>
        <c:ser>
          <c:idx val="2"/>
          <c:order val="1"/>
          <c:tx>
            <c:strRef>
              <c:f>'Rodinia-CFD'!$P$126</c:f>
              <c:strCache>
                <c:ptCount val="1"/>
                <c:pt idx="0">
                  <c:v>IP</c:v>
                </c:pt>
              </c:strCache>
            </c:strRef>
          </c:tx>
          <c:spPr>
            <a:ln w="9525" cap="rnd">
              <a:solidFill>
                <a:srgbClr val="00B050"/>
              </a:solidFill>
              <a:prstDash val="dash"/>
              <a:round/>
            </a:ln>
            <a:effectLst/>
          </c:spPr>
          <c:marker>
            <c:symbol val="none"/>
          </c:marker>
          <c:val>
            <c:numRef>
              <c:f>'Rodinia-CFD'!$P$127:$P$246</c:f>
              <c:numCache>
                <c:formatCode>General</c:formatCode>
                <c:ptCount val="120"/>
                <c:pt idx="0">
                  <c:v>0.0</c:v>
                </c:pt>
                <c:pt idx="1">
                  <c:v>0.0</c:v>
                </c:pt>
                <c:pt idx="2">
                  <c:v>0.0</c:v>
                </c:pt>
                <c:pt idx="3">
                  <c:v>0.0</c:v>
                </c:pt>
                <c:pt idx="4">
                  <c:v>0.0181778</c:v>
                </c:pt>
                <c:pt idx="5">
                  <c:v>0.0230747</c:v>
                </c:pt>
                <c:pt idx="6">
                  <c:v>0.0276075</c:v>
                </c:pt>
                <c:pt idx="7">
                  <c:v>0.0284202</c:v>
                </c:pt>
                <c:pt idx="8">
                  <c:v>0.0323094</c:v>
                </c:pt>
                <c:pt idx="9">
                  <c:v>0.0323836</c:v>
                </c:pt>
                <c:pt idx="10">
                  <c:v>0.0324716</c:v>
                </c:pt>
                <c:pt idx="11">
                  <c:v>0.0329203</c:v>
                </c:pt>
                <c:pt idx="12">
                  <c:v>0.033255</c:v>
                </c:pt>
                <c:pt idx="13">
                  <c:v>0.0344076</c:v>
                </c:pt>
                <c:pt idx="14">
                  <c:v>0.0353221</c:v>
                </c:pt>
                <c:pt idx="15">
                  <c:v>0.0356776</c:v>
                </c:pt>
                <c:pt idx="16">
                  <c:v>0.0364368</c:v>
                </c:pt>
                <c:pt idx="17">
                  <c:v>0.0379069</c:v>
                </c:pt>
                <c:pt idx="18">
                  <c:v>0.0441289</c:v>
                </c:pt>
                <c:pt idx="19">
                  <c:v>0.0457923</c:v>
                </c:pt>
                <c:pt idx="20">
                  <c:v>0.0497988</c:v>
                </c:pt>
                <c:pt idx="21">
                  <c:v>0.0515036</c:v>
                </c:pt>
                <c:pt idx="22">
                  <c:v>0.0515122</c:v>
                </c:pt>
                <c:pt idx="23">
                  <c:v>0.0532567</c:v>
                </c:pt>
                <c:pt idx="24">
                  <c:v>0.0542453</c:v>
                </c:pt>
                <c:pt idx="25">
                  <c:v>0.0560433</c:v>
                </c:pt>
                <c:pt idx="26">
                  <c:v>0.0604726</c:v>
                </c:pt>
                <c:pt idx="27">
                  <c:v>0.0633903</c:v>
                </c:pt>
                <c:pt idx="28">
                  <c:v>0.0959017</c:v>
                </c:pt>
                <c:pt idx="29">
                  <c:v>0.0964124</c:v>
                </c:pt>
                <c:pt idx="30">
                  <c:v>0.0971457</c:v>
                </c:pt>
                <c:pt idx="31">
                  <c:v>0.100038</c:v>
                </c:pt>
                <c:pt idx="32">
                  <c:v>0.108762</c:v>
                </c:pt>
                <c:pt idx="33">
                  <c:v>0.111434</c:v>
                </c:pt>
                <c:pt idx="34">
                  <c:v>0.111911</c:v>
                </c:pt>
                <c:pt idx="35">
                  <c:v>0.115513</c:v>
                </c:pt>
                <c:pt idx="36">
                  <c:v>0.115957</c:v>
                </c:pt>
                <c:pt idx="37">
                  <c:v>0.118202</c:v>
                </c:pt>
                <c:pt idx="38">
                  <c:v>0.120448</c:v>
                </c:pt>
                <c:pt idx="39">
                  <c:v>0.125999</c:v>
                </c:pt>
                <c:pt idx="40">
                  <c:v>0.131043</c:v>
                </c:pt>
                <c:pt idx="41">
                  <c:v>0.136609</c:v>
                </c:pt>
                <c:pt idx="42">
                  <c:v>0.139294</c:v>
                </c:pt>
                <c:pt idx="43">
                  <c:v>0.140938</c:v>
                </c:pt>
                <c:pt idx="44">
                  <c:v>0.157589</c:v>
                </c:pt>
                <c:pt idx="45">
                  <c:v>0.157779</c:v>
                </c:pt>
                <c:pt idx="46">
                  <c:v>0.163771</c:v>
                </c:pt>
                <c:pt idx="47">
                  <c:v>0.16417</c:v>
                </c:pt>
                <c:pt idx="48">
                  <c:v>0.165034</c:v>
                </c:pt>
                <c:pt idx="49">
                  <c:v>0.165119</c:v>
                </c:pt>
                <c:pt idx="50">
                  <c:v>0.16598</c:v>
                </c:pt>
                <c:pt idx="51">
                  <c:v>0.166166</c:v>
                </c:pt>
                <c:pt idx="52">
                  <c:v>0.171244</c:v>
                </c:pt>
                <c:pt idx="53">
                  <c:v>0.175206</c:v>
                </c:pt>
                <c:pt idx="54">
                  <c:v>0.17641</c:v>
                </c:pt>
                <c:pt idx="55">
                  <c:v>0.178027</c:v>
                </c:pt>
                <c:pt idx="56">
                  <c:v>0.180695</c:v>
                </c:pt>
                <c:pt idx="57">
                  <c:v>0.181601</c:v>
                </c:pt>
                <c:pt idx="58">
                  <c:v>0.182092</c:v>
                </c:pt>
                <c:pt idx="59">
                  <c:v>0.182425</c:v>
                </c:pt>
                <c:pt idx="60">
                  <c:v>0.183933</c:v>
                </c:pt>
                <c:pt idx="61">
                  <c:v>0.184637</c:v>
                </c:pt>
                <c:pt idx="62">
                  <c:v>0.186394</c:v>
                </c:pt>
                <c:pt idx="63">
                  <c:v>0.187414</c:v>
                </c:pt>
                <c:pt idx="64">
                  <c:v>0.189874</c:v>
                </c:pt>
                <c:pt idx="65">
                  <c:v>0.190815</c:v>
                </c:pt>
                <c:pt idx="66">
                  <c:v>0.191441</c:v>
                </c:pt>
                <c:pt idx="67">
                  <c:v>0.195378</c:v>
                </c:pt>
                <c:pt idx="68">
                  <c:v>0.196253</c:v>
                </c:pt>
                <c:pt idx="69">
                  <c:v>0.196747</c:v>
                </c:pt>
                <c:pt idx="70">
                  <c:v>0.197044</c:v>
                </c:pt>
                <c:pt idx="71">
                  <c:v>0.197739</c:v>
                </c:pt>
                <c:pt idx="72">
                  <c:v>0.198158</c:v>
                </c:pt>
                <c:pt idx="73">
                  <c:v>0.198842</c:v>
                </c:pt>
                <c:pt idx="74">
                  <c:v>0.200845</c:v>
                </c:pt>
                <c:pt idx="75">
                  <c:v>0.201642</c:v>
                </c:pt>
                <c:pt idx="76">
                  <c:v>0.216843</c:v>
                </c:pt>
                <c:pt idx="77">
                  <c:v>0.220717</c:v>
                </c:pt>
                <c:pt idx="78">
                  <c:v>0.222482</c:v>
                </c:pt>
                <c:pt idx="79">
                  <c:v>0.223326</c:v>
                </c:pt>
                <c:pt idx="80">
                  <c:v>0.224589</c:v>
                </c:pt>
                <c:pt idx="81">
                  <c:v>0.224998</c:v>
                </c:pt>
                <c:pt idx="82">
                  <c:v>0.226354</c:v>
                </c:pt>
                <c:pt idx="83">
                  <c:v>0.234907</c:v>
                </c:pt>
                <c:pt idx="84">
                  <c:v>0.238693</c:v>
                </c:pt>
                <c:pt idx="85">
                  <c:v>0.251755</c:v>
                </c:pt>
                <c:pt idx="86">
                  <c:v>0.252186</c:v>
                </c:pt>
                <c:pt idx="87">
                  <c:v>0.257252</c:v>
                </c:pt>
                <c:pt idx="88">
                  <c:v>0.259607</c:v>
                </c:pt>
                <c:pt idx="89">
                  <c:v>0.265576</c:v>
                </c:pt>
                <c:pt idx="90">
                  <c:v>0.266254</c:v>
                </c:pt>
                <c:pt idx="91">
                  <c:v>0.273556</c:v>
                </c:pt>
                <c:pt idx="92">
                  <c:v>0.295649</c:v>
                </c:pt>
                <c:pt idx="93">
                  <c:v>0.297349</c:v>
                </c:pt>
                <c:pt idx="94">
                  <c:v>0.305652</c:v>
                </c:pt>
                <c:pt idx="95">
                  <c:v>0.307415</c:v>
                </c:pt>
                <c:pt idx="96">
                  <c:v>0.308278</c:v>
                </c:pt>
                <c:pt idx="97">
                  <c:v>0.310074</c:v>
                </c:pt>
                <c:pt idx="98">
                  <c:v>0.313572</c:v>
                </c:pt>
                <c:pt idx="99">
                  <c:v>0.317673</c:v>
                </c:pt>
                <c:pt idx="100">
                  <c:v>0.324756</c:v>
                </c:pt>
                <c:pt idx="101">
                  <c:v>0.326033</c:v>
                </c:pt>
                <c:pt idx="102">
                  <c:v>0.328626</c:v>
                </c:pt>
                <c:pt idx="103">
                  <c:v>0.329838</c:v>
                </c:pt>
                <c:pt idx="104">
                  <c:v>0.34904</c:v>
                </c:pt>
                <c:pt idx="105">
                  <c:v>0.352522</c:v>
                </c:pt>
                <c:pt idx="106">
                  <c:v>0.369523</c:v>
                </c:pt>
                <c:pt idx="107">
                  <c:v>0.373544</c:v>
                </c:pt>
                <c:pt idx="108">
                  <c:v>0.411609</c:v>
                </c:pt>
                <c:pt idx="109">
                  <c:v>0.418399</c:v>
                </c:pt>
                <c:pt idx="110">
                  <c:v>0.422507</c:v>
                </c:pt>
                <c:pt idx="111">
                  <c:v>0.425494</c:v>
                </c:pt>
                <c:pt idx="112">
                  <c:v>0.428419</c:v>
                </c:pt>
                <c:pt idx="113">
                  <c:v>0.430006</c:v>
                </c:pt>
                <c:pt idx="114">
                  <c:v>0.441827</c:v>
                </c:pt>
                <c:pt idx="115">
                  <c:v>0.444795</c:v>
                </c:pt>
                <c:pt idx="116">
                  <c:v>0.45309</c:v>
                </c:pt>
                <c:pt idx="117">
                  <c:v>0.471768</c:v>
                </c:pt>
                <c:pt idx="118">
                  <c:v>0.474891</c:v>
                </c:pt>
                <c:pt idx="119">
                  <c:v>0.484436</c:v>
                </c:pt>
              </c:numCache>
            </c:numRef>
          </c:val>
          <c:smooth val="0"/>
          <c:extLst xmlns:c16r2="http://schemas.microsoft.com/office/drawing/2015/06/chart">
            <c:ext xmlns:c16="http://schemas.microsoft.com/office/drawing/2014/chart" uri="{C3380CC4-5D6E-409C-BE32-E72D297353CC}">
              <c16:uniqueId val="{00000002-34D7-4675-895D-D143B7D7BFA9}"/>
            </c:ext>
          </c:extLst>
        </c:ser>
        <c:ser>
          <c:idx val="3"/>
          <c:order val="2"/>
          <c:tx>
            <c:strRef>
              <c:f>'Rodinia-CFD'!$Q$126</c:f>
              <c:strCache>
                <c:ptCount val="1"/>
                <c:pt idx="0">
                  <c:v>RP</c:v>
                </c:pt>
              </c:strCache>
            </c:strRef>
          </c:tx>
          <c:spPr>
            <a:ln w="9525" cap="rnd">
              <a:solidFill>
                <a:srgbClr val="0070C0"/>
              </a:solidFill>
              <a:prstDash val="lgDash"/>
              <a:round/>
            </a:ln>
            <a:effectLst/>
          </c:spPr>
          <c:marker>
            <c:symbol val="none"/>
          </c:marker>
          <c:val>
            <c:numRef>
              <c:f>'Rodinia-CFD'!$Q$127:$Q$246</c:f>
              <c:numCache>
                <c:formatCode>General</c:formatCode>
                <c:ptCount val="120"/>
                <c:pt idx="0">
                  <c:v>0.0</c:v>
                </c:pt>
                <c:pt idx="1">
                  <c:v>0.0</c:v>
                </c:pt>
                <c:pt idx="2">
                  <c:v>0.0</c:v>
                </c:pt>
                <c:pt idx="3">
                  <c:v>0.0</c:v>
                </c:pt>
                <c:pt idx="4">
                  <c:v>0.00772622</c:v>
                </c:pt>
                <c:pt idx="5">
                  <c:v>0.00937507</c:v>
                </c:pt>
                <c:pt idx="6">
                  <c:v>0.0100047</c:v>
                </c:pt>
                <c:pt idx="7">
                  <c:v>0.0100154</c:v>
                </c:pt>
                <c:pt idx="8">
                  <c:v>0.0112287</c:v>
                </c:pt>
                <c:pt idx="9">
                  <c:v>0.0115909</c:v>
                </c:pt>
                <c:pt idx="10">
                  <c:v>0.011927</c:v>
                </c:pt>
                <c:pt idx="11">
                  <c:v>0.0125368</c:v>
                </c:pt>
                <c:pt idx="12">
                  <c:v>0.0125429</c:v>
                </c:pt>
                <c:pt idx="13">
                  <c:v>0.0125918</c:v>
                </c:pt>
                <c:pt idx="14">
                  <c:v>0.014097</c:v>
                </c:pt>
                <c:pt idx="15">
                  <c:v>0.0147541</c:v>
                </c:pt>
                <c:pt idx="16">
                  <c:v>0.015046</c:v>
                </c:pt>
                <c:pt idx="17">
                  <c:v>0.0152446</c:v>
                </c:pt>
                <c:pt idx="18">
                  <c:v>0.0156022</c:v>
                </c:pt>
                <c:pt idx="19">
                  <c:v>0.016409</c:v>
                </c:pt>
                <c:pt idx="20">
                  <c:v>0.0171105</c:v>
                </c:pt>
                <c:pt idx="21">
                  <c:v>0.0183284</c:v>
                </c:pt>
                <c:pt idx="22">
                  <c:v>0.0197847</c:v>
                </c:pt>
                <c:pt idx="23">
                  <c:v>0.0200277</c:v>
                </c:pt>
                <c:pt idx="24">
                  <c:v>0.0200613</c:v>
                </c:pt>
                <c:pt idx="25">
                  <c:v>0.020914</c:v>
                </c:pt>
                <c:pt idx="26">
                  <c:v>0.0214992</c:v>
                </c:pt>
                <c:pt idx="27">
                  <c:v>0.0222083</c:v>
                </c:pt>
                <c:pt idx="28">
                  <c:v>0.0966725</c:v>
                </c:pt>
                <c:pt idx="29">
                  <c:v>0.099174</c:v>
                </c:pt>
                <c:pt idx="30">
                  <c:v>0.0991756</c:v>
                </c:pt>
                <c:pt idx="31">
                  <c:v>0.0993849</c:v>
                </c:pt>
                <c:pt idx="32">
                  <c:v>0.0999412</c:v>
                </c:pt>
                <c:pt idx="33">
                  <c:v>0.101034</c:v>
                </c:pt>
                <c:pt idx="34">
                  <c:v>0.103726</c:v>
                </c:pt>
                <c:pt idx="35">
                  <c:v>0.106135</c:v>
                </c:pt>
                <c:pt idx="36">
                  <c:v>0.106896</c:v>
                </c:pt>
                <c:pt idx="37">
                  <c:v>0.109509</c:v>
                </c:pt>
                <c:pt idx="38">
                  <c:v>0.111258</c:v>
                </c:pt>
                <c:pt idx="39">
                  <c:v>0.111751</c:v>
                </c:pt>
                <c:pt idx="40">
                  <c:v>0.13268</c:v>
                </c:pt>
                <c:pt idx="41">
                  <c:v>0.132897</c:v>
                </c:pt>
                <c:pt idx="42">
                  <c:v>0.138445</c:v>
                </c:pt>
                <c:pt idx="43">
                  <c:v>0.14323</c:v>
                </c:pt>
                <c:pt idx="44">
                  <c:v>0.152762</c:v>
                </c:pt>
                <c:pt idx="45">
                  <c:v>0.153609</c:v>
                </c:pt>
                <c:pt idx="46">
                  <c:v>0.15373</c:v>
                </c:pt>
                <c:pt idx="47">
                  <c:v>0.153902</c:v>
                </c:pt>
                <c:pt idx="48">
                  <c:v>0.155678</c:v>
                </c:pt>
                <c:pt idx="49">
                  <c:v>0.159051</c:v>
                </c:pt>
                <c:pt idx="50">
                  <c:v>0.159343</c:v>
                </c:pt>
                <c:pt idx="51">
                  <c:v>0.162923</c:v>
                </c:pt>
                <c:pt idx="52">
                  <c:v>0.17998</c:v>
                </c:pt>
                <c:pt idx="53">
                  <c:v>0.180052</c:v>
                </c:pt>
                <c:pt idx="54">
                  <c:v>0.180312</c:v>
                </c:pt>
                <c:pt idx="55">
                  <c:v>0.180749</c:v>
                </c:pt>
                <c:pt idx="56">
                  <c:v>0.182407</c:v>
                </c:pt>
                <c:pt idx="57">
                  <c:v>0.18459</c:v>
                </c:pt>
                <c:pt idx="58">
                  <c:v>0.186106</c:v>
                </c:pt>
                <c:pt idx="59">
                  <c:v>0.186212</c:v>
                </c:pt>
                <c:pt idx="60">
                  <c:v>0.186531</c:v>
                </c:pt>
                <c:pt idx="61">
                  <c:v>0.186953</c:v>
                </c:pt>
                <c:pt idx="62">
                  <c:v>0.189158</c:v>
                </c:pt>
                <c:pt idx="63">
                  <c:v>0.189344</c:v>
                </c:pt>
                <c:pt idx="64">
                  <c:v>0.190001</c:v>
                </c:pt>
                <c:pt idx="65">
                  <c:v>0.190037</c:v>
                </c:pt>
                <c:pt idx="66">
                  <c:v>0.190168</c:v>
                </c:pt>
                <c:pt idx="67">
                  <c:v>0.190594</c:v>
                </c:pt>
                <c:pt idx="68">
                  <c:v>0.191316</c:v>
                </c:pt>
                <c:pt idx="69">
                  <c:v>0.192329</c:v>
                </c:pt>
                <c:pt idx="70">
                  <c:v>0.192381</c:v>
                </c:pt>
                <c:pt idx="71">
                  <c:v>0.192555</c:v>
                </c:pt>
                <c:pt idx="72">
                  <c:v>0.195377</c:v>
                </c:pt>
                <c:pt idx="73">
                  <c:v>0.196976</c:v>
                </c:pt>
                <c:pt idx="74">
                  <c:v>0.200694</c:v>
                </c:pt>
                <c:pt idx="75">
                  <c:v>0.203053</c:v>
                </c:pt>
                <c:pt idx="76">
                  <c:v>0.203182</c:v>
                </c:pt>
                <c:pt idx="77">
                  <c:v>0.205506</c:v>
                </c:pt>
                <c:pt idx="78">
                  <c:v>0.212491</c:v>
                </c:pt>
                <c:pt idx="79">
                  <c:v>0.21542</c:v>
                </c:pt>
                <c:pt idx="80">
                  <c:v>0.226577</c:v>
                </c:pt>
                <c:pt idx="81">
                  <c:v>0.234883</c:v>
                </c:pt>
                <c:pt idx="82">
                  <c:v>0.240703</c:v>
                </c:pt>
                <c:pt idx="83">
                  <c:v>0.248811</c:v>
                </c:pt>
                <c:pt idx="84">
                  <c:v>0.256385</c:v>
                </c:pt>
                <c:pt idx="85">
                  <c:v>0.258712</c:v>
                </c:pt>
                <c:pt idx="86">
                  <c:v>0.26578</c:v>
                </c:pt>
                <c:pt idx="87">
                  <c:v>0.265798</c:v>
                </c:pt>
                <c:pt idx="88">
                  <c:v>0.265936</c:v>
                </c:pt>
                <c:pt idx="89">
                  <c:v>0.269437</c:v>
                </c:pt>
                <c:pt idx="90">
                  <c:v>0.270175</c:v>
                </c:pt>
                <c:pt idx="91">
                  <c:v>0.282961</c:v>
                </c:pt>
                <c:pt idx="92">
                  <c:v>0.286208</c:v>
                </c:pt>
                <c:pt idx="93">
                  <c:v>0.288398</c:v>
                </c:pt>
                <c:pt idx="94">
                  <c:v>0.301054</c:v>
                </c:pt>
                <c:pt idx="95">
                  <c:v>0.302864</c:v>
                </c:pt>
                <c:pt idx="96">
                  <c:v>0.32229</c:v>
                </c:pt>
                <c:pt idx="97">
                  <c:v>0.322509</c:v>
                </c:pt>
                <c:pt idx="98">
                  <c:v>0.326774</c:v>
                </c:pt>
                <c:pt idx="99">
                  <c:v>0.330935</c:v>
                </c:pt>
                <c:pt idx="100">
                  <c:v>0.331092</c:v>
                </c:pt>
                <c:pt idx="101">
                  <c:v>0.332156</c:v>
                </c:pt>
                <c:pt idx="102">
                  <c:v>0.332385</c:v>
                </c:pt>
                <c:pt idx="103">
                  <c:v>0.349723</c:v>
                </c:pt>
                <c:pt idx="104">
                  <c:v>0.365651</c:v>
                </c:pt>
                <c:pt idx="105">
                  <c:v>0.370278</c:v>
                </c:pt>
                <c:pt idx="106">
                  <c:v>0.382301</c:v>
                </c:pt>
                <c:pt idx="107">
                  <c:v>0.386308</c:v>
                </c:pt>
                <c:pt idx="108">
                  <c:v>0.44697</c:v>
                </c:pt>
                <c:pt idx="109">
                  <c:v>0.447063</c:v>
                </c:pt>
                <c:pt idx="110">
                  <c:v>0.460285</c:v>
                </c:pt>
                <c:pt idx="111">
                  <c:v>0.460308</c:v>
                </c:pt>
                <c:pt idx="112">
                  <c:v>0.465289</c:v>
                </c:pt>
                <c:pt idx="113">
                  <c:v>0.470051</c:v>
                </c:pt>
                <c:pt idx="114">
                  <c:v>0.471507</c:v>
                </c:pt>
                <c:pt idx="115">
                  <c:v>0.483867</c:v>
                </c:pt>
                <c:pt idx="116">
                  <c:v>0.520916</c:v>
                </c:pt>
                <c:pt idx="117">
                  <c:v>0.537052</c:v>
                </c:pt>
                <c:pt idx="118">
                  <c:v>0.540978</c:v>
                </c:pt>
                <c:pt idx="119">
                  <c:v>0.543586</c:v>
                </c:pt>
              </c:numCache>
            </c:numRef>
          </c:val>
          <c:smooth val="0"/>
          <c:extLst xmlns:c16r2="http://schemas.microsoft.com/office/drawing/2015/06/chart">
            <c:ext xmlns:c16="http://schemas.microsoft.com/office/drawing/2014/chart" uri="{C3380CC4-5D6E-409C-BE32-E72D297353CC}">
              <c16:uniqueId val="{00000003-34D7-4675-895D-D143B7D7BFA9}"/>
            </c:ext>
          </c:extLst>
        </c:ser>
        <c:dLbls>
          <c:showLegendKey val="0"/>
          <c:showVal val="0"/>
          <c:showCatName val="0"/>
          <c:showSerName val="0"/>
          <c:showPercent val="0"/>
          <c:showBubbleSize val="0"/>
        </c:dLbls>
        <c:smooth val="0"/>
        <c:axId val="-1728682000"/>
        <c:axId val="-1728678608"/>
      </c:lineChart>
      <c:catAx>
        <c:axId val="-1728682000"/>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1728678608"/>
        <c:crosses val="autoZero"/>
        <c:auto val="1"/>
        <c:lblAlgn val="ctr"/>
        <c:lblOffset val="100"/>
        <c:noMultiLvlLbl val="0"/>
      </c:catAx>
      <c:valAx>
        <c:axId val="-17286786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28682000"/>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a:t>P-2DCONV</a:t>
            </a:r>
          </a:p>
        </c:rich>
      </c:tx>
      <c:layout>
        <c:manualLayout>
          <c:xMode val="edge"/>
          <c:yMode val="edge"/>
          <c:x val="0.302295858850977"/>
          <c:y val="0.0763893263342082"/>
        </c:manualLayout>
      </c:layout>
      <c:overlay val="1"/>
      <c:spPr>
        <a:noFill/>
        <a:ln>
          <a:noFill/>
        </a:ln>
        <a:effectLst/>
      </c:spPr>
      <c:txPr>
        <a:bodyPr rot="0" spcFirstLastPara="1" vertOverflow="ellipsis" vert="horz" wrap="square" anchor="ctr" anchorCtr="1"/>
        <a:lstStyle/>
        <a:p>
          <a:pPr algn="l">
            <a:defRPr sz="168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'PolyBench-2DCONV'!$N$126</c:f>
              <c:strCache>
                <c:ptCount val="1"/>
                <c:pt idx="0">
                  <c:v>Baseline</c:v>
                </c:pt>
              </c:strCache>
            </c:strRef>
          </c:tx>
          <c:spPr>
            <a:ln w="9525" cap="rnd">
              <a:solidFill>
                <a:sysClr val="windowText" lastClr="000000"/>
              </a:solidFill>
              <a:round/>
            </a:ln>
            <a:effectLst/>
          </c:spPr>
          <c:marker>
            <c:symbol val="none"/>
          </c:marker>
          <c:val>
            <c:numRef>
              <c:f>'PolyBench-2DCONV'!$N$127:$N$246</c:f>
              <c:numCache>
                <c:formatCode>General</c:formatCode>
                <c:ptCount val="120"/>
                <c:pt idx="0">
                  <c:v>0.0</c:v>
                </c:pt>
                <c:pt idx="1">
                  <c:v>0.0</c:v>
                </c:pt>
                <c:pt idx="2">
                  <c:v>0.0</c:v>
                </c:pt>
                <c:pt idx="3">
                  <c:v>0.0</c:v>
                </c:pt>
                <c:pt idx="4">
                  <c:v>0.0</c:v>
                </c:pt>
                <c:pt idx="5">
                  <c:v>0.0</c:v>
                </c:pt>
                <c:pt idx="6">
                  <c:v>0.0</c:v>
                </c:pt>
                <c:pt idx="7">
                  <c:v>0.0</c:v>
                </c:pt>
                <c:pt idx="8">
                  <c:v>0.0</c:v>
                </c:pt>
                <c:pt idx="9">
                  <c:v>0.0</c:v>
                </c:pt>
                <c:pt idx="10">
                  <c:v>0.0</c:v>
                </c:pt>
                <c:pt idx="11">
                  <c:v>0.0</c:v>
                </c:pt>
                <c:pt idx="12">
                  <c:v>0.0</c:v>
                </c:pt>
                <c:pt idx="13">
                  <c:v>0.0</c:v>
                </c:pt>
                <c:pt idx="14">
                  <c:v>0.0</c:v>
                </c:pt>
                <c:pt idx="15">
                  <c:v>0.0</c:v>
                </c:pt>
                <c:pt idx="16">
                  <c:v>0.0</c:v>
                </c:pt>
                <c:pt idx="17">
                  <c:v>0.0</c:v>
                </c:pt>
                <c:pt idx="18">
                  <c:v>0.0</c:v>
                </c:pt>
                <c:pt idx="19">
                  <c:v>0.0</c:v>
                </c:pt>
                <c:pt idx="20">
                  <c:v>0.0</c:v>
                </c:pt>
                <c:pt idx="21">
                  <c:v>0.0</c:v>
                </c:pt>
                <c:pt idx="22">
                  <c:v>0.0</c:v>
                </c:pt>
                <c:pt idx="23">
                  <c:v>0.0</c:v>
                </c:pt>
                <c:pt idx="24">
                  <c:v>0.0</c:v>
                </c:pt>
                <c:pt idx="25">
                  <c:v>0.0</c:v>
                </c:pt>
                <c:pt idx="26">
                  <c:v>0.0</c:v>
                </c:pt>
                <c:pt idx="27">
                  <c:v>0.0</c:v>
                </c:pt>
                <c:pt idx="28">
                  <c:v>0.111367</c:v>
                </c:pt>
                <c:pt idx="29">
                  <c:v>0.124133</c:v>
                </c:pt>
                <c:pt idx="30">
                  <c:v>0.125195</c:v>
                </c:pt>
                <c:pt idx="31">
                  <c:v>0.125884</c:v>
                </c:pt>
                <c:pt idx="32">
                  <c:v>0.127183</c:v>
                </c:pt>
                <c:pt idx="33">
                  <c:v>0.12792</c:v>
                </c:pt>
                <c:pt idx="34">
                  <c:v>0.132435</c:v>
                </c:pt>
                <c:pt idx="35">
                  <c:v>0.13281</c:v>
                </c:pt>
                <c:pt idx="36">
                  <c:v>0.134568</c:v>
                </c:pt>
                <c:pt idx="37">
                  <c:v>0.13584</c:v>
                </c:pt>
                <c:pt idx="38">
                  <c:v>0.138082</c:v>
                </c:pt>
                <c:pt idx="39">
                  <c:v>0.141733</c:v>
                </c:pt>
                <c:pt idx="40">
                  <c:v>0.189923</c:v>
                </c:pt>
                <c:pt idx="41">
                  <c:v>0.191485</c:v>
                </c:pt>
                <c:pt idx="42">
                  <c:v>0.195059</c:v>
                </c:pt>
                <c:pt idx="43">
                  <c:v>0.1981</c:v>
                </c:pt>
                <c:pt idx="44">
                  <c:v>0.199354</c:v>
                </c:pt>
                <c:pt idx="45">
                  <c:v>0.200532</c:v>
                </c:pt>
                <c:pt idx="46">
                  <c:v>0.202473</c:v>
                </c:pt>
                <c:pt idx="47">
                  <c:v>0.202656</c:v>
                </c:pt>
                <c:pt idx="48">
                  <c:v>0.203147</c:v>
                </c:pt>
                <c:pt idx="49">
                  <c:v>0.208248</c:v>
                </c:pt>
                <c:pt idx="50">
                  <c:v>0.210351</c:v>
                </c:pt>
                <c:pt idx="51">
                  <c:v>0.215671</c:v>
                </c:pt>
                <c:pt idx="52">
                  <c:v>0.245345</c:v>
                </c:pt>
                <c:pt idx="53">
                  <c:v>0.246331</c:v>
                </c:pt>
                <c:pt idx="54">
                  <c:v>0.246375</c:v>
                </c:pt>
                <c:pt idx="55">
                  <c:v>0.246443</c:v>
                </c:pt>
                <c:pt idx="56">
                  <c:v>0.250925</c:v>
                </c:pt>
                <c:pt idx="57">
                  <c:v>0.251041</c:v>
                </c:pt>
                <c:pt idx="58">
                  <c:v>0.252254</c:v>
                </c:pt>
                <c:pt idx="59">
                  <c:v>0.254683</c:v>
                </c:pt>
                <c:pt idx="60">
                  <c:v>0.257632</c:v>
                </c:pt>
                <c:pt idx="61">
                  <c:v>0.258091</c:v>
                </c:pt>
                <c:pt idx="62">
                  <c:v>0.258147</c:v>
                </c:pt>
                <c:pt idx="63">
                  <c:v>0.258603</c:v>
                </c:pt>
                <c:pt idx="64">
                  <c:v>0.259653</c:v>
                </c:pt>
                <c:pt idx="65">
                  <c:v>0.260103</c:v>
                </c:pt>
                <c:pt idx="66">
                  <c:v>0.260183</c:v>
                </c:pt>
                <c:pt idx="67">
                  <c:v>0.262946</c:v>
                </c:pt>
                <c:pt idx="68">
                  <c:v>0.263523</c:v>
                </c:pt>
                <c:pt idx="69">
                  <c:v>0.264505</c:v>
                </c:pt>
                <c:pt idx="70">
                  <c:v>0.264618</c:v>
                </c:pt>
                <c:pt idx="71">
                  <c:v>0.265283</c:v>
                </c:pt>
                <c:pt idx="72">
                  <c:v>0.265979</c:v>
                </c:pt>
                <c:pt idx="73">
                  <c:v>0.26731</c:v>
                </c:pt>
                <c:pt idx="74">
                  <c:v>0.267987</c:v>
                </c:pt>
                <c:pt idx="75">
                  <c:v>0.27041</c:v>
                </c:pt>
                <c:pt idx="76">
                  <c:v>0.271336</c:v>
                </c:pt>
                <c:pt idx="77">
                  <c:v>0.278387</c:v>
                </c:pt>
                <c:pt idx="78">
                  <c:v>0.282177</c:v>
                </c:pt>
                <c:pt idx="79">
                  <c:v>0.2822</c:v>
                </c:pt>
                <c:pt idx="80">
                  <c:v>0.285129</c:v>
                </c:pt>
                <c:pt idx="81">
                  <c:v>0.293901</c:v>
                </c:pt>
                <c:pt idx="82">
                  <c:v>0.315896</c:v>
                </c:pt>
                <c:pt idx="83">
                  <c:v>0.329464</c:v>
                </c:pt>
                <c:pt idx="84">
                  <c:v>0.376919</c:v>
                </c:pt>
                <c:pt idx="85">
                  <c:v>0.377307</c:v>
                </c:pt>
                <c:pt idx="86">
                  <c:v>0.381623</c:v>
                </c:pt>
                <c:pt idx="87">
                  <c:v>0.38325</c:v>
                </c:pt>
                <c:pt idx="88">
                  <c:v>0.385407</c:v>
                </c:pt>
                <c:pt idx="89">
                  <c:v>0.388736</c:v>
                </c:pt>
                <c:pt idx="90">
                  <c:v>0.390363</c:v>
                </c:pt>
                <c:pt idx="91">
                  <c:v>0.391833</c:v>
                </c:pt>
                <c:pt idx="92">
                  <c:v>0.391842</c:v>
                </c:pt>
                <c:pt idx="93">
                  <c:v>0.395274</c:v>
                </c:pt>
                <c:pt idx="94">
                  <c:v>0.396292</c:v>
                </c:pt>
                <c:pt idx="95">
                  <c:v>0.404605</c:v>
                </c:pt>
                <c:pt idx="96">
                  <c:v>0.431321</c:v>
                </c:pt>
                <c:pt idx="97">
                  <c:v>0.437342</c:v>
                </c:pt>
                <c:pt idx="98">
                  <c:v>0.442626</c:v>
                </c:pt>
                <c:pt idx="99">
                  <c:v>0.444573</c:v>
                </c:pt>
                <c:pt idx="100">
                  <c:v>0.456795</c:v>
                </c:pt>
                <c:pt idx="101">
                  <c:v>0.463706</c:v>
                </c:pt>
                <c:pt idx="102">
                  <c:v>0.467966</c:v>
                </c:pt>
                <c:pt idx="103">
                  <c:v>0.469744</c:v>
                </c:pt>
                <c:pt idx="104">
                  <c:v>0.507285</c:v>
                </c:pt>
                <c:pt idx="105">
                  <c:v>0.513129</c:v>
                </c:pt>
                <c:pt idx="106">
                  <c:v>0.513294</c:v>
                </c:pt>
                <c:pt idx="107">
                  <c:v>0.516004</c:v>
                </c:pt>
                <c:pt idx="108">
                  <c:v>0.598294</c:v>
                </c:pt>
                <c:pt idx="109">
                  <c:v>0.613267</c:v>
                </c:pt>
                <c:pt idx="110">
                  <c:v>0.625764</c:v>
                </c:pt>
                <c:pt idx="111">
                  <c:v>0.646261</c:v>
                </c:pt>
                <c:pt idx="112">
                  <c:v>0.648146</c:v>
                </c:pt>
                <c:pt idx="113">
                  <c:v>0.656075</c:v>
                </c:pt>
                <c:pt idx="114">
                  <c:v>0.670729</c:v>
                </c:pt>
                <c:pt idx="115">
                  <c:v>0.675829</c:v>
                </c:pt>
                <c:pt idx="116">
                  <c:v>0.760879</c:v>
                </c:pt>
                <c:pt idx="117">
                  <c:v>0.785631</c:v>
                </c:pt>
                <c:pt idx="118">
                  <c:v>0.799616</c:v>
                </c:pt>
                <c:pt idx="119">
                  <c:v>0.811219</c:v>
                </c:pt>
              </c:numCache>
            </c:numRef>
          </c:val>
          <c:smooth val="0"/>
          <c:extLst xmlns:c16r2="http://schemas.microsoft.com/office/drawing/2015/06/chart">
            <c:ext xmlns:c16="http://schemas.microsoft.com/office/drawing/2014/chart" uri="{C3380CC4-5D6E-409C-BE32-E72D297353CC}">
              <c16:uniqueId val="{00000000-3418-4E13-B364-C04D43F6A877}"/>
            </c:ext>
          </c:extLst>
        </c:ser>
        <c:ser>
          <c:idx val="2"/>
          <c:order val="1"/>
          <c:tx>
            <c:strRef>
              <c:f>'PolyBench-2DCONV'!$P$126</c:f>
              <c:strCache>
                <c:ptCount val="1"/>
                <c:pt idx="0">
                  <c:v>IP(15,2,0.2)</c:v>
                </c:pt>
              </c:strCache>
            </c:strRef>
          </c:tx>
          <c:spPr>
            <a:ln w="9525" cap="rnd">
              <a:solidFill>
                <a:srgbClr val="00B050"/>
              </a:solidFill>
              <a:prstDash val="dash"/>
              <a:round/>
            </a:ln>
            <a:effectLst/>
          </c:spPr>
          <c:marker>
            <c:symbol val="none"/>
          </c:marker>
          <c:val>
            <c:numRef>
              <c:f>'PolyBench-2DCONV'!$P$127:$P$246</c:f>
              <c:numCache>
                <c:formatCode>General</c:formatCode>
                <c:ptCount val="120"/>
                <c:pt idx="0">
                  <c:v>0.0</c:v>
                </c:pt>
                <c:pt idx="1">
                  <c:v>0.0</c:v>
                </c:pt>
                <c:pt idx="2">
                  <c:v>0.0</c:v>
                </c:pt>
                <c:pt idx="3">
                  <c:v>0.0</c:v>
                </c:pt>
                <c:pt idx="4">
                  <c:v>0.0485747</c:v>
                </c:pt>
                <c:pt idx="5">
                  <c:v>0.0542508</c:v>
                </c:pt>
                <c:pt idx="6">
                  <c:v>0.0542953</c:v>
                </c:pt>
                <c:pt idx="7">
                  <c:v>0.0590969</c:v>
                </c:pt>
                <c:pt idx="8">
                  <c:v>0.0610362</c:v>
                </c:pt>
                <c:pt idx="9">
                  <c:v>0.0615301</c:v>
                </c:pt>
                <c:pt idx="10">
                  <c:v>0.0672426</c:v>
                </c:pt>
                <c:pt idx="11">
                  <c:v>0.0695665</c:v>
                </c:pt>
                <c:pt idx="12">
                  <c:v>0.0733843</c:v>
                </c:pt>
                <c:pt idx="13">
                  <c:v>0.0759835</c:v>
                </c:pt>
                <c:pt idx="14">
                  <c:v>0.0779916</c:v>
                </c:pt>
                <c:pt idx="15">
                  <c:v>0.0783195</c:v>
                </c:pt>
                <c:pt idx="16">
                  <c:v>0.0855138</c:v>
                </c:pt>
                <c:pt idx="17">
                  <c:v>0.0870037</c:v>
                </c:pt>
                <c:pt idx="18">
                  <c:v>0.0887081</c:v>
                </c:pt>
                <c:pt idx="19">
                  <c:v>0.0888498</c:v>
                </c:pt>
                <c:pt idx="20">
                  <c:v>0.113036</c:v>
                </c:pt>
                <c:pt idx="21">
                  <c:v>0.114498</c:v>
                </c:pt>
                <c:pt idx="22">
                  <c:v>0.115558</c:v>
                </c:pt>
                <c:pt idx="23">
                  <c:v>0.115627</c:v>
                </c:pt>
                <c:pt idx="24">
                  <c:v>0.116485</c:v>
                </c:pt>
                <c:pt idx="25">
                  <c:v>0.116599</c:v>
                </c:pt>
                <c:pt idx="26">
                  <c:v>0.119279</c:v>
                </c:pt>
                <c:pt idx="27">
                  <c:v>0.121251</c:v>
                </c:pt>
                <c:pt idx="28">
                  <c:v>0.160246</c:v>
                </c:pt>
                <c:pt idx="29">
                  <c:v>0.161121</c:v>
                </c:pt>
                <c:pt idx="30">
                  <c:v>0.164052</c:v>
                </c:pt>
                <c:pt idx="31">
                  <c:v>0.170732</c:v>
                </c:pt>
                <c:pt idx="32">
                  <c:v>0.171036</c:v>
                </c:pt>
                <c:pt idx="33">
                  <c:v>0.171449</c:v>
                </c:pt>
                <c:pt idx="34">
                  <c:v>0.174684</c:v>
                </c:pt>
                <c:pt idx="35">
                  <c:v>0.174882</c:v>
                </c:pt>
                <c:pt idx="36">
                  <c:v>0.175748</c:v>
                </c:pt>
                <c:pt idx="37">
                  <c:v>0.183959</c:v>
                </c:pt>
                <c:pt idx="38">
                  <c:v>0.190019</c:v>
                </c:pt>
                <c:pt idx="39">
                  <c:v>0.197275</c:v>
                </c:pt>
                <c:pt idx="40">
                  <c:v>0.198092</c:v>
                </c:pt>
                <c:pt idx="41">
                  <c:v>0.202959</c:v>
                </c:pt>
                <c:pt idx="42">
                  <c:v>0.204339</c:v>
                </c:pt>
                <c:pt idx="43">
                  <c:v>0.216027</c:v>
                </c:pt>
                <c:pt idx="44">
                  <c:v>0.237173</c:v>
                </c:pt>
                <c:pt idx="45">
                  <c:v>0.240813</c:v>
                </c:pt>
                <c:pt idx="46">
                  <c:v>0.241145</c:v>
                </c:pt>
                <c:pt idx="47">
                  <c:v>0.242566</c:v>
                </c:pt>
                <c:pt idx="48">
                  <c:v>0.244995</c:v>
                </c:pt>
                <c:pt idx="49">
                  <c:v>0.249084</c:v>
                </c:pt>
                <c:pt idx="50">
                  <c:v>0.251655</c:v>
                </c:pt>
                <c:pt idx="51">
                  <c:v>0.256999</c:v>
                </c:pt>
                <c:pt idx="52">
                  <c:v>0.259869</c:v>
                </c:pt>
                <c:pt idx="53">
                  <c:v>0.265238</c:v>
                </c:pt>
                <c:pt idx="54">
                  <c:v>0.271011</c:v>
                </c:pt>
                <c:pt idx="55">
                  <c:v>0.273663</c:v>
                </c:pt>
                <c:pt idx="56">
                  <c:v>0.280076</c:v>
                </c:pt>
                <c:pt idx="57">
                  <c:v>0.280934</c:v>
                </c:pt>
                <c:pt idx="58">
                  <c:v>0.289829</c:v>
                </c:pt>
                <c:pt idx="59">
                  <c:v>0.294513</c:v>
                </c:pt>
                <c:pt idx="60">
                  <c:v>0.295323</c:v>
                </c:pt>
                <c:pt idx="61">
                  <c:v>0.297464</c:v>
                </c:pt>
                <c:pt idx="62">
                  <c:v>0.298582</c:v>
                </c:pt>
                <c:pt idx="63">
                  <c:v>0.30008</c:v>
                </c:pt>
                <c:pt idx="64">
                  <c:v>0.301375</c:v>
                </c:pt>
                <c:pt idx="65">
                  <c:v>0.304294</c:v>
                </c:pt>
                <c:pt idx="66">
                  <c:v>0.31195</c:v>
                </c:pt>
                <c:pt idx="67">
                  <c:v>0.312788</c:v>
                </c:pt>
                <c:pt idx="68">
                  <c:v>0.313197</c:v>
                </c:pt>
                <c:pt idx="69">
                  <c:v>0.313266</c:v>
                </c:pt>
                <c:pt idx="70">
                  <c:v>0.316371</c:v>
                </c:pt>
                <c:pt idx="71">
                  <c:v>0.31712</c:v>
                </c:pt>
                <c:pt idx="72">
                  <c:v>0.318051</c:v>
                </c:pt>
                <c:pt idx="73">
                  <c:v>0.325246</c:v>
                </c:pt>
                <c:pt idx="74">
                  <c:v>0.327808</c:v>
                </c:pt>
                <c:pt idx="75">
                  <c:v>0.328537</c:v>
                </c:pt>
                <c:pt idx="76">
                  <c:v>0.330659</c:v>
                </c:pt>
                <c:pt idx="77">
                  <c:v>0.332359</c:v>
                </c:pt>
                <c:pt idx="78">
                  <c:v>0.340845</c:v>
                </c:pt>
                <c:pt idx="79">
                  <c:v>0.349663</c:v>
                </c:pt>
                <c:pt idx="80">
                  <c:v>0.350302</c:v>
                </c:pt>
                <c:pt idx="81">
                  <c:v>0.350667</c:v>
                </c:pt>
                <c:pt idx="82">
                  <c:v>0.350727</c:v>
                </c:pt>
                <c:pt idx="83">
                  <c:v>0.358634</c:v>
                </c:pt>
                <c:pt idx="84">
                  <c:v>0.411703</c:v>
                </c:pt>
                <c:pt idx="85">
                  <c:v>0.412654</c:v>
                </c:pt>
                <c:pt idx="86">
                  <c:v>0.416735</c:v>
                </c:pt>
                <c:pt idx="87">
                  <c:v>0.423399</c:v>
                </c:pt>
                <c:pt idx="88">
                  <c:v>0.424893</c:v>
                </c:pt>
                <c:pt idx="89">
                  <c:v>0.424901</c:v>
                </c:pt>
                <c:pt idx="90">
                  <c:v>0.431731</c:v>
                </c:pt>
                <c:pt idx="91">
                  <c:v>0.437994</c:v>
                </c:pt>
                <c:pt idx="92">
                  <c:v>0.462164</c:v>
                </c:pt>
                <c:pt idx="93">
                  <c:v>0.462399</c:v>
                </c:pt>
                <c:pt idx="94">
                  <c:v>0.463593</c:v>
                </c:pt>
                <c:pt idx="95">
                  <c:v>0.466196</c:v>
                </c:pt>
                <c:pt idx="96">
                  <c:v>0.4665</c:v>
                </c:pt>
                <c:pt idx="97">
                  <c:v>0.470099</c:v>
                </c:pt>
                <c:pt idx="98">
                  <c:v>0.491423</c:v>
                </c:pt>
                <c:pt idx="99">
                  <c:v>0.496723</c:v>
                </c:pt>
                <c:pt idx="100">
                  <c:v>0.497844</c:v>
                </c:pt>
                <c:pt idx="101">
                  <c:v>0.502962</c:v>
                </c:pt>
                <c:pt idx="102">
                  <c:v>0.504974</c:v>
                </c:pt>
                <c:pt idx="103">
                  <c:v>0.508051</c:v>
                </c:pt>
                <c:pt idx="104">
                  <c:v>0.540054</c:v>
                </c:pt>
                <c:pt idx="105">
                  <c:v>0.542322</c:v>
                </c:pt>
                <c:pt idx="106">
                  <c:v>0.557807</c:v>
                </c:pt>
                <c:pt idx="107">
                  <c:v>0.559326</c:v>
                </c:pt>
                <c:pt idx="108">
                  <c:v>0.607763</c:v>
                </c:pt>
                <c:pt idx="109">
                  <c:v>0.619819</c:v>
                </c:pt>
                <c:pt idx="110">
                  <c:v>0.636054</c:v>
                </c:pt>
                <c:pt idx="111">
                  <c:v>0.64224</c:v>
                </c:pt>
                <c:pt idx="112">
                  <c:v>0.642427</c:v>
                </c:pt>
                <c:pt idx="113">
                  <c:v>0.652285</c:v>
                </c:pt>
                <c:pt idx="114">
                  <c:v>0.652661</c:v>
                </c:pt>
                <c:pt idx="115">
                  <c:v>0.658961</c:v>
                </c:pt>
                <c:pt idx="116">
                  <c:v>0.693082</c:v>
                </c:pt>
                <c:pt idx="117">
                  <c:v>0.70154</c:v>
                </c:pt>
                <c:pt idx="118">
                  <c:v>0.706811</c:v>
                </c:pt>
                <c:pt idx="119">
                  <c:v>0.707536</c:v>
                </c:pt>
              </c:numCache>
            </c:numRef>
          </c:val>
          <c:smooth val="0"/>
          <c:extLst xmlns:c16r2="http://schemas.microsoft.com/office/drawing/2015/06/chart">
            <c:ext xmlns:c16="http://schemas.microsoft.com/office/drawing/2014/chart" uri="{C3380CC4-5D6E-409C-BE32-E72D297353CC}">
              <c16:uniqueId val="{00000002-3418-4E13-B364-C04D43F6A877}"/>
            </c:ext>
          </c:extLst>
        </c:ser>
        <c:ser>
          <c:idx val="3"/>
          <c:order val="2"/>
          <c:tx>
            <c:strRef>
              <c:f>'PolyBench-2DCONV'!$Q$126</c:f>
              <c:strCache>
                <c:ptCount val="1"/>
                <c:pt idx="0">
                  <c:v>RP(5,2,05)</c:v>
                </c:pt>
              </c:strCache>
            </c:strRef>
          </c:tx>
          <c:spPr>
            <a:ln w="9525" cap="rnd">
              <a:solidFill>
                <a:srgbClr val="0070C0"/>
              </a:solidFill>
              <a:prstDash val="lgDash"/>
              <a:round/>
            </a:ln>
            <a:effectLst/>
          </c:spPr>
          <c:marker>
            <c:symbol val="none"/>
          </c:marker>
          <c:val>
            <c:numRef>
              <c:f>'PolyBench-2DCONV'!$Q$127:$Q$246</c:f>
              <c:numCache>
                <c:formatCode>General</c:formatCode>
                <c:ptCount val="120"/>
                <c:pt idx="0">
                  <c:v>0.0</c:v>
                </c:pt>
                <c:pt idx="1">
                  <c:v>0.0</c:v>
                </c:pt>
                <c:pt idx="2">
                  <c:v>0.0</c:v>
                </c:pt>
                <c:pt idx="3">
                  <c:v>0.0</c:v>
                </c:pt>
                <c:pt idx="4">
                  <c:v>0.011422</c:v>
                </c:pt>
                <c:pt idx="5">
                  <c:v>0.0118766</c:v>
                </c:pt>
                <c:pt idx="6">
                  <c:v>0.01225</c:v>
                </c:pt>
                <c:pt idx="7">
                  <c:v>0.0127857</c:v>
                </c:pt>
                <c:pt idx="8">
                  <c:v>0.0133701</c:v>
                </c:pt>
                <c:pt idx="9">
                  <c:v>0.0138019</c:v>
                </c:pt>
                <c:pt idx="10">
                  <c:v>0.0143051</c:v>
                </c:pt>
                <c:pt idx="11">
                  <c:v>0.0153051</c:v>
                </c:pt>
                <c:pt idx="12">
                  <c:v>0.0176655</c:v>
                </c:pt>
                <c:pt idx="13">
                  <c:v>0.0182889</c:v>
                </c:pt>
                <c:pt idx="14">
                  <c:v>0.0183441</c:v>
                </c:pt>
                <c:pt idx="15">
                  <c:v>0.0191201</c:v>
                </c:pt>
                <c:pt idx="16">
                  <c:v>0.0195616</c:v>
                </c:pt>
                <c:pt idx="17">
                  <c:v>0.0199025</c:v>
                </c:pt>
                <c:pt idx="18">
                  <c:v>0.0210259</c:v>
                </c:pt>
                <c:pt idx="19">
                  <c:v>0.0215032</c:v>
                </c:pt>
                <c:pt idx="20">
                  <c:v>0.0225519</c:v>
                </c:pt>
                <c:pt idx="21">
                  <c:v>0.0230778</c:v>
                </c:pt>
                <c:pt idx="22">
                  <c:v>0.0239123</c:v>
                </c:pt>
                <c:pt idx="23">
                  <c:v>0.0246168</c:v>
                </c:pt>
                <c:pt idx="24">
                  <c:v>0.0253895</c:v>
                </c:pt>
                <c:pt idx="25">
                  <c:v>0.0262629</c:v>
                </c:pt>
                <c:pt idx="26">
                  <c:v>0.0262921</c:v>
                </c:pt>
                <c:pt idx="27">
                  <c:v>0.0267045</c:v>
                </c:pt>
                <c:pt idx="28">
                  <c:v>0.120383</c:v>
                </c:pt>
                <c:pt idx="29">
                  <c:v>0.128574</c:v>
                </c:pt>
                <c:pt idx="30">
                  <c:v>0.131204</c:v>
                </c:pt>
                <c:pt idx="31">
                  <c:v>0.132776</c:v>
                </c:pt>
                <c:pt idx="32">
                  <c:v>0.136474</c:v>
                </c:pt>
                <c:pt idx="33">
                  <c:v>0.137776</c:v>
                </c:pt>
                <c:pt idx="34">
                  <c:v>0.139662</c:v>
                </c:pt>
                <c:pt idx="35">
                  <c:v>0.140938</c:v>
                </c:pt>
                <c:pt idx="36">
                  <c:v>0.142389</c:v>
                </c:pt>
                <c:pt idx="37">
                  <c:v>0.143451</c:v>
                </c:pt>
                <c:pt idx="38">
                  <c:v>0.143818</c:v>
                </c:pt>
                <c:pt idx="39">
                  <c:v>0.154483</c:v>
                </c:pt>
                <c:pt idx="40">
                  <c:v>0.186788</c:v>
                </c:pt>
                <c:pt idx="41">
                  <c:v>0.194931</c:v>
                </c:pt>
                <c:pt idx="42">
                  <c:v>0.199545</c:v>
                </c:pt>
                <c:pt idx="43">
                  <c:v>0.201386</c:v>
                </c:pt>
                <c:pt idx="44">
                  <c:v>0.20323</c:v>
                </c:pt>
                <c:pt idx="45">
                  <c:v>0.205811</c:v>
                </c:pt>
                <c:pt idx="46">
                  <c:v>0.206197</c:v>
                </c:pt>
                <c:pt idx="47">
                  <c:v>0.206506</c:v>
                </c:pt>
                <c:pt idx="48">
                  <c:v>0.208558</c:v>
                </c:pt>
                <c:pt idx="49">
                  <c:v>0.208895</c:v>
                </c:pt>
                <c:pt idx="50">
                  <c:v>0.209071</c:v>
                </c:pt>
                <c:pt idx="51">
                  <c:v>0.209668</c:v>
                </c:pt>
                <c:pt idx="52">
                  <c:v>0.237983</c:v>
                </c:pt>
                <c:pt idx="53">
                  <c:v>0.251476</c:v>
                </c:pt>
                <c:pt idx="54">
                  <c:v>0.254032</c:v>
                </c:pt>
                <c:pt idx="55">
                  <c:v>0.255515</c:v>
                </c:pt>
                <c:pt idx="56">
                  <c:v>0.256934</c:v>
                </c:pt>
                <c:pt idx="57">
                  <c:v>0.258142</c:v>
                </c:pt>
                <c:pt idx="58">
                  <c:v>0.258775</c:v>
                </c:pt>
                <c:pt idx="59">
                  <c:v>0.259804</c:v>
                </c:pt>
                <c:pt idx="60">
                  <c:v>0.261726</c:v>
                </c:pt>
                <c:pt idx="61">
                  <c:v>0.262035</c:v>
                </c:pt>
                <c:pt idx="62">
                  <c:v>0.263882</c:v>
                </c:pt>
                <c:pt idx="63">
                  <c:v>0.264441</c:v>
                </c:pt>
                <c:pt idx="64">
                  <c:v>0.264506</c:v>
                </c:pt>
                <c:pt idx="65">
                  <c:v>0.266087</c:v>
                </c:pt>
                <c:pt idx="66">
                  <c:v>0.268931</c:v>
                </c:pt>
                <c:pt idx="67">
                  <c:v>0.269843</c:v>
                </c:pt>
                <c:pt idx="68">
                  <c:v>0.270457</c:v>
                </c:pt>
                <c:pt idx="69">
                  <c:v>0.271015</c:v>
                </c:pt>
                <c:pt idx="70">
                  <c:v>0.27373</c:v>
                </c:pt>
                <c:pt idx="71">
                  <c:v>0.274122</c:v>
                </c:pt>
                <c:pt idx="72">
                  <c:v>0.276077</c:v>
                </c:pt>
                <c:pt idx="73">
                  <c:v>0.277668</c:v>
                </c:pt>
                <c:pt idx="74">
                  <c:v>0.283493</c:v>
                </c:pt>
                <c:pt idx="75">
                  <c:v>0.285561</c:v>
                </c:pt>
                <c:pt idx="76">
                  <c:v>0.287126</c:v>
                </c:pt>
                <c:pt idx="77">
                  <c:v>0.290782</c:v>
                </c:pt>
                <c:pt idx="78">
                  <c:v>0.292596</c:v>
                </c:pt>
                <c:pt idx="79">
                  <c:v>0.292804</c:v>
                </c:pt>
                <c:pt idx="80">
                  <c:v>0.298174</c:v>
                </c:pt>
                <c:pt idx="81">
                  <c:v>0.32559</c:v>
                </c:pt>
                <c:pt idx="82">
                  <c:v>0.334619</c:v>
                </c:pt>
                <c:pt idx="83">
                  <c:v>0.345837</c:v>
                </c:pt>
                <c:pt idx="84">
                  <c:v>0.368895</c:v>
                </c:pt>
                <c:pt idx="85">
                  <c:v>0.370509</c:v>
                </c:pt>
                <c:pt idx="86">
                  <c:v>0.386401</c:v>
                </c:pt>
                <c:pt idx="87">
                  <c:v>0.390207</c:v>
                </c:pt>
                <c:pt idx="88">
                  <c:v>0.390957</c:v>
                </c:pt>
                <c:pt idx="89">
                  <c:v>0.393486</c:v>
                </c:pt>
                <c:pt idx="90">
                  <c:v>0.395914</c:v>
                </c:pt>
                <c:pt idx="91">
                  <c:v>0.40207</c:v>
                </c:pt>
                <c:pt idx="92">
                  <c:v>0.405895</c:v>
                </c:pt>
                <c:pt idx="93">
                  <c:v>0.414359</c:v>
                </c:pt>
                <c:pt idx="94">
                  <c:v>0.415781</c:v>
                </c:pt>
                <c:pt idx="95">
                  <c:v>0.421203</c:v>
                </c:pt>
                <c:pt idx="96">
                  <c:v>0.439921</c:v>
                </c:pt>
                <c:pt idx="97">
                  <c:v>0.446615</c:v>
                </c:pt>
                <c:pt idx="98">
                  <c:v>0.464563</c:v>
                </c:pt>
                <c:pt idx="99">
                  <c:v>0.465125</c:v>
                </c:pt>
                <c:pt idx="100">
                  <c:v>0.465434</c:v>
                </c:pt>
                <c:pt idx="101">
                  <c:v>0.471057</c:v>
                </c:pt>
                <c:pt idx="102">
                  <c:v>0.486196</c:v>
                </c:pt>
                <c:pt idx="103">
                  <c:v>0.486463</c:v>
                </c:pt>
                <c:pt idx="104">
                  <c:v>0.498787</c:v>
                </c:pt>
                <c:pt idx="105">
                  <c:v>0.526505</c:v>
                </c:pt>
                <c:pt idx="106">
                  <c:v>0.533391</c:v>
                </c:pt>
                <c:pt idx="107">
                  <c:v>0.535391</c:v>
                </c:pt>
                <c:pt idx="108">
                  <c:v>0.61943</c:v>
                </c:pt>
                <c:pt idx="109">
                  <c:v>0.632027</c:v>
                </c:pt>
                <c:pt idx="110">
                  <c:v>0.633498</c:v>
                </c:pt>
                <c:pt idx="111">
                  <c:v>0.645433</c:v>
                </c:pt>
                <c:pt idx="112">
                  <c:v>0.648793</c:v>
                </c:pt>
                <c:pt idx="113">
                  <c:v>0.65815</c:v>
                </c:pt>
                <c:pt idx="114">
                  <c:v>0.66255</c:v>
                </c:pt>
                <c:pt idx="115">
                  <c:v>0.663462</c:v>
                </c:pt>
                <c:pt idx="116">
                  <c:v>0.755413</c:v>
                </c:pt>
                <c:pt idx="117">
                  <c:v>0.766351</c:v>
                </c:pt>
                <c:pt idx="118">
                  <c:v>0.767994</c:v>
                </c:pt>
                <c:pt idx="119">
                  <c:v>0.780273</c:v>
                </c:pt>
              </c:numCache>
            </c:numRef>
          </c:val>
          <c:smooth val="0"/>
          <c:extLst xmlns:c16r2="http://schemas.microsoft.com/office/drawing/2015/06/chart">
            <c:ext xmlns:c16="http://schemas.microsoft.com/office/drawing/2014/chart" uri="{C3380CC4-5D6E-409C-BE32-E72D297353CC}">
              <c16:uniqueId val="{00000003-3418-4E13-B364-C04D43F6A877}"/>
            </c:ext>
          </c:extLst>
        </c:ser>
        <c:dLbls>
          <c:showLegendKey val="0"/>
          <c:showVal val="0"/>
          <c:showCatName val="0"/>
          <c:showSerName val="0"/>
          <c:showPercent val="0"/>
          <c:showBubbleSize val="0"/>
        </c:dLbls>
        <c:smooth val="0"/>
        <c:axId val="-2122892160"/>
        <c:axId val="-2122723360"/>
      </c:lineChart>
      <c:catAx>
        <c:axId val="-2122892160"/>
        <c:scaling>
          <c:orientation val="minMax"/>
        </c:scaling>
        <c:delete val="1"/>
        <c:axPos val="b"/>
        <c:title>
          <c:tx>
            <c:rich>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Links</a:t>
                </a:r>
              </a:p>
            </c:rich>
          </c:tx>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majorTickMark val="none"/>
        <c:minorTickMark val="none"/>
        <c:tickLblPos val="nextTo"/>
        <c:crossAx val="-2122723360"/>
        <c:crosses val="autoZero"/>
        <c:auto val="1"/>
        <c:lblAlgn val="ctr"/>
        <c:lblOffset val="100"/>
        <c:noMultiLvlLbl val="0"/>
      </c:catAx>
      <c:valAx>
        <c:axId val="-21227233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Link Utilization</a:t>
                </a:r>
              </a:p>
            </c:rich>
          </c:tx>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2892160"/>
        <c:crosses val="autoZero"/>
        <c:crossBetween val="between"/>
        <c:majorUnit val="0.2"/>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'Diff_NoC_Size_Norm-Remove-bh'!$A$95</c:f>
              <c:strCache>
                <c:ptCount val="1"/>
                <c:pt idx="0">
                  <c:v>L2 Reply BW</c:v>
                </c:pt>
              </c:strCache>
            </c:strRef>
          </c:tx>
          <c:spPr>
            <a:pattFill prst="dkUpDiag">
              <a:fgClr>
                <a:srgbClr val="115740"/>
              </a:fgClr>
              <a:bgClr>
                <a:sysClr val="window" lastClr="FFFFFF"/>
              </a:bgClr>
            </a:pattFill>
            <a:ln>
              <a:solidFill>
                <a:schemeClr val="tx1"/>
              </a:solidFill>
            </a:ln>
            <a:effectLst/>
          </c:spPr>
          <c:invertIfNegative val="0"/>
          <c:cat>
            <c:multiLvlStrRef>
              <c:f>'Diff_NoC_Size_Norm-Remove-bh'!$B$93:$AN$94</c:f>
              <c:multiLvlStrCache>
                <c:ptCount val="28"/>
                <c:lvl>
                  <c:pt idx="1">
                    <c:v>Mesh-Base</c:v>
                  </c:pt>
                  <c:pt idx="2">
                    <c:v>C=25%</c:v>
                  </c:pt>
                  <c:pt idx="3">
                    <c:v>C=50%</c:v>
                  </c:pt>
                  <c:pt idx="4">
                    <c:v>C=75%</c:v>
                  </c:pt>
                  <c:pt idx="5">
                    <c:v>C=100%</c:v>
                  </c:pt>
                  <c:pt idx="8">
                    <c:v>Mesh-Base</c:v>
                  </c:pt>
                  <c:pt idx="9">
                    <c:v>C=25%</c:v>
                  </c:pt>
                  <c:pt idx="10">
                    <c:v>C=50%</c:v>
                  </c:pt>
                  <c:pt idx="11">
                    <c:v>C=75%</c:v>
                  </c:pt>
                  <c:pt idx="12">
                    <c:v>C=100%</c:v>
                  </c:pt>
                  <c:pt idx="15">
                    <c:v>Mesh-Base</c:v>
                  </c:pt>
                  <c:pt idx="16">
                    <c:v>C=25%</c:v>
                  </c:pt>
                  <c:pt idx="17">
                    <c:v>C=50%</c:v>
                  </c:pt>
                  <c:pt idx="18">
                    <c:v>C=75%</c:v>
                  </c:pt>
                  <c:pt idx="19">
                    <c:v>C=100%</c:v>
                  </c:pt>
                  <c:pt idx="22">
                    <c:v>Mesh-Base</c:v>
                  </c:pt>
                  <c:pt idx="23">
                    <c:v>C=25%</c:v>
                  </c:pt>
                  <c:pt idx="24">
                    <c:v>C=50%</c:v>
                  </c:pt>
                  <c:pt idx="25">
                    <c:v>C=75%</c:v>
                  </c:pt>
                  <c:pt idx="26">
                    <c:v>C=100%</c:v>
                  </c:pt>
                </c:lvl>
                <c:lvl>
                  <c:pt idx="0">
                    <c:v>(56,8)</c:v>
                  </c:pt>
                  <c:pt idx="7">
                    <c:v>(48,16)</c:v>
                  </c:pt>
                  <c:pt idx="14">
                    <c:v>(84,16)</c:v>
                  </c:pt>
                  <c:pt idx="21">
                    <c:v>(68,32)</c:v>
                  </c:pt>
                </c:lvl>
              </c:multiLvlStrCache>
            </c:multiLvlStrRef>
          </c:cat>
          <c:val>
            <c:numRef>
              <c:f>'Diff_NoC_Size_Norm-Remove-bh'!$B$95:$AN$95</c:f>
              <c:numCache>
                <c:formatCode>General</c:formatCode>
                <c:ptCount val="28"/>
                <c:pt idx="1">
                  <c:v>1.0</c:v>
                </c:pt>
                <c:pt idx="2">
                  <c:v>0.792800685520395</c:v>
                </c:pt>
                <c:pt idx="3">
                  <c:v>0.726417681746201</c:v>
                </c:pt>
                <c:pt idx="4">
                  <c:v>0.690311156503697</c:v>
                </c:pt>
                <c:pt idx="5">
                  <c:v>0.65848836998983</c:v>
                </c:pt>
                <c:pt idx="8">
                  <c:v>1.0</c:v>
                </c:pt>
                <c:pt idx="9">
                  <c:v>0.769887609578395</c:v>
                </c:pt>
                <c:pt idx="10">
                  <c:v>0.715956476556174</c:v>
                </c:pt>
                <c:pt idx="11">
                  <c:v>0.667239077822551</c:v>
                </c:pt>
                <c:pt idx="12">
                  <c:v>0.626756673425871</c:v>
                </c:pt>
                <c:pt idx="15">
                  <c:v>1.0</c:v>
                </c:pt>
                <c:pt idx="16">
                  <c:v>0.722488472202321</c:v>
                </c:pt>
                <c:pt idx="17">
                  <c:v>0.668108583356319</c:v>
                </c:pt>
                <c:pt idx="18">
                  <c:v>0.614882341963045</c:v>
                </c:pt>
                <c:pt idx="19">
                  <c:v>0.562761104801625</c:v>
                </c:pt>
                <c:pt idx="22">
                  <c:v>1.0</c:v>
                </c:pt>
                <c:pt idx="23">
                  <c:v>0.694436410713565</c:v>
                </c:pt>
                <c:pt idx="24">
                  <c:v>0.614730744551589</c:v>
                </c:pt>
                <c:pt idx="25">
                  <c:v>0.554304297461223</c:v>
                </c:pt>
                <c:pt idx="26">
                  <c:v>0.507919025445042</c:v>
                </c:pt>
              </c:numCache>
            </c:numRef>
          </c:val>
          <c:extLst xmlns:c16r2="http://schemas.microsoft.com/office/drawing/2015/06/chart">
            <c:ext xmlns:c16="http://schemas.microsoft.com/office/drawing/2014/chart" uri="{C3380CC4-5D6E-409C-BE32-E72D297353CC}">
              <c16:uniqueId val="{00000000-667F-4897-95FB-F8E418D836D6}"/>
            </c:ext>
          </c:extLst>
        </c:ser>
        <c:ser>
          <c:idx val="2"/>
          <c:order val="1"/>
          <c:tx>
            <c:strRef>
              <c:f>'Diff_NoC_Size_Norm-Remove-bh'!$A$96</c:f>
              <c:strCache>
                <c:ptCount val="1"/>
                <c:pt idx="0">
                  <c:v>Remote-core Reply BW</c:v>
                </c:pt>
              </c:strCache>
            </c:strRef>
          </c:tx>
          <c:spPr>
            <a:solidFill>
              <a:srgbClr val="115740"/>
            </a:solidFill>
            <a:ln>
              <a:solidFill>
                <a:schemeClr val="tx1"/>
              </a:solidFill>
            </a:ln>
            <a:effectLst/>
          </c:spPr>
          <c:invertIfNegative val="0"/>
          <c:cat>
            <c:multiLvlStrRef>
              <c:f>'Diff_NoC_Size_Norm-Remove-bh'!$B$93:$AN$94</c:f>
              <c:multiLvlStrCache>
                <c:ptCount val="28"/>
                <c:lvl>
                  <c:pt idx="1">
                    <c:v>Mesh-Base</c:v>
                  </c:pt>
                  <c:pt idx="2">
                    <c:v>C=25%</c:v>
                  </c:pt>
                  <c:pt idx="3">
                    <c:v>C=50%</c:v>
                  </c:pt>
                  <c:pt idx="4">
                    <c:v>C=75%</c:v>
                  </c:pt>
                  <c:pt idx="5">
                    <c:v>C=100%</c:v>
                  </c:pt>
                  <c:pt idx="8">
                    <c:v>Mesh-Base</c:v>
                  </c:pt>
                  <c:pt idx="9">
                    <c:v>C=25%</c:v>
                  </c:pt>
                  <c:pt idx="10">
                    <c:v>C=50%</c:v>
                  </c:pt>
                  <c:pt idx="11">
                    <c:v>C=75%</c:v>
                  </c:pt>
                  <c:pt idx="12">
                    <c:v>C=100%</c:v>
                  </c:pt>
                  <c:pt idx="15">
                    <c:v>Mesh-Base</c:v>
                  </c:pt>
                  <c:pt idx="16">
                    <c:v>C=25%</c:v>
                  </c:pt>
                  <c:pt idx="17">
                    <c:v>C=50%</c:v>
                  </c:pt>
                  <c:pt idx="18">
                    <c:v>C=75%</c:v>
                  </c:pt>
                  <c:pt idx="19">
                    <c:v>C=100%</c:v>
                  </c:pt>
                  <c:pt idx="22">
                    <c:v>Mesh-Base</c:v>
                  </c:pt>
                  <c:pt idx="23">
                    <c:v>C=25%</c:v>
                  </c:pt>
                  <c:pt idx="24">
                    <c:v>C=50%</c:v>
                  </c:pt>
                  <c:pt idx="25">
                    <c:v>C=75%</c:v>
                  </c:pt>
                  <c:pt idx="26">
                    <c:v>C=100%</c:v>
                  </c:pt>
                </c:lvl>
                <c:lvl>
                  <c:pt idx="0">
                    <c:v>(56,8)</c:v>
                  </c:pt>
                  <c:pt idx="7">
                    <c:v>(48,16)</c:v>
                  </c:pt>
                  <c:pt idx="14">
                    <c:v>(84,16)</c:v>
                  </c:pt>
                  <c:pt idx="21">
                    <c:v>(68,32)</c:v>
                  </c:pt>
                </c:lvl>
              </c:multiLvlStrCache>
            </c:multiLvlStrRef>
          </c:cat>
          <c:val>
            <c:numRef>
              <c:f>'Diff_NoC_Size_Norm-Remove-bh'!$B$96:$AN$96</c:f>
              <c:numCache>
                <c:formatCode>General</c:formatCode>
                <c:ptCount val="28"/>
                <c:pt idx="1">
                  <c:v>0.0</c:v>
                </c:pt>
                <c:pt idx="2">
                  <c:v>0.419807454381625</c:v>
                </c:pt>
                <c:pt idx="3">
                  <c:v>0.499091062298794</c:v>
                </c:pt>
                <c:pt idx="4">
                  <c:v>0.550744274522937</c:v>
                </c:pt>
                <c:pt idx="5">
                  <c:v>0.547978690704414</c:v>
                </c:pt>
                <c:pt idx="8">
                  <c:v>0.0</c:v>
                </c:pt>
                <c:pt idx="9">
                  <c:v>0.422471828554694</c:v>
                </c:pt>
                <c:pt idx="10">
                  <c:v>0.507782381969744</c:v>
                </c:pt>
                <c:pt idx="11">
                  <c:v>0.52345530205976</c:v>
                </c:pt>
                <c:pt idx="12">
                  <c:v>0.505016496610559</c:v>
                </c:pt>
                <c:pt idx="15">
                  <c:v>0.0</c:v>
                </c:pt>
                <c:pt idx="16">
                  <c:v>0.471308534740553</c:v>
                </c:pt>
                <c:pt idx="17">
                  <c:v>0.525052752549751</c:v>
                </c:pt>
                <c:pt idx="18">
                  <c:v>0.532663292229888</c:v>
                </c:pt>
                <c:pt idx="19">
                  <c:v>0.5178947977466</c:v>
                </c:pt>
                <c:pt idx="22">
                  <c:v>0.0</c:v>
                </c:pt>
                <c:pt idx="23">
                  <c:v>0.477191305386075</c:v>
                </c:pt>
                <c:pt idx="24">
                  <c:v>0.54925459731328</c:v>
                </c:pt>
                <c:pt idx="25">
                  <c:v>0.552643367210604</c:v>
                </c:pt>
                <c:pt idx="26">
                  <c:v>0.551481076540459</c:v>
                </c:pt>
              </c:numCache>
            </c:numRef>
          </c:val>
          <c:extLst xmlns:c16r2="http://schemas.microsoft.com/office/drawing/2015/06/chart">
            <c:ext xmlns:c16="http://schemas.microsoft.com/office/drawing/2014/chart" uri="{C3380CC4-5D6E-409C-BE32-E72D297353CC}">
              <c16:uniqueId val="{00000001-667F-4897-95FB-F8E418D836D6}"/>
            </c:ext>
          </c:extLst>
        </c:ser>
        <c:dLbls>
          <c:showLegendKey val="0"/>
          <c:showVal val="0"/>
          <c:showCatName val="0"/>
          <c:showSerName val="0"/>
          <c:showPercent val="0"/>
          <c:showBubbleSize val="0"/>
        </c:dLbls>
        <c:gapWidth val="25"/>
        <c:overlap val="100"/>
        <c:axId val="-1728567744"/>
        <c:axId val="-1728566384"/>
      </c:barChart>
      <c:lineChart>
        <c:grouping val="standard"/>
        <c:varyColors val="0"/>
        <c:ser>
          <c:idx val="0"/>
          <c:order val="2"/>
          <c:tx>
            <c:strRef>
              <c:f>'Diff_NoC_Size_Norm-Remove-bh'!$A$75</c:f>
              <c:strCache>
                <c:ptCount val="1"/>
                <c:pt idx="0">
                  <c:v>IPC</c:v>
                </c:pt>
              </c:strCache>
            </c:strRef>
          </c:tx>
          <c:spPr>
            <a:ln w="28575" cap="rnd">
              <a:solidFill>
                <a:schemeClr val="tx1"/>
              </a:solidFill>
              <a:round/>
            </a:ln>
            <a:effectLst/>
          </c:spPr>
          <c:marker>
            <c:symbol val="x"/>
            <c:size val="7"/>
            <c:spPr>
              <a:noFill/>
              <a:ln w="15875">
                <a:solidFill>
                  <a:sysClr val="windowText" lastClr="000000"/>
                </a:solidFill>
              </a:ln>
              <a:effectLst/>
            </c:spPr>
          </c:marker>
          <c:cat>
            <c:multiLvlStrRef>
              <c:f>'Diff_NoC_Size_Norm-Remove-bh'!$B$73:$AN$74</c:f>
              <c:multiLvlStrCache>
                <c:ptCount val="35"/>
                <c:lvl>
                  <c:pt idx="1">
                    <c:v>Mesh-Base</c:v>
                  </c:pt>
                  <c:pt idx="2">
                    <c:v>C=25%</c:v>
                  </c:pt>
                  <c:pt idx="3">
                    <c:v>C=50%</c:v>
                  </c:pt>
                  <c:pt idx="4">
                    <c:v>C=75%</c:v>
                  </c:pt>
                  <c:pt idx="5">
                    <c:v>C=100%</c:v>
                  </c:pt>
                  <c:pt idx="8">
                    <c:v>Mesh-Base</c:v>
                  </c:pt>
                  <c:pt idx="9">
                    <c:v>C=25%</c:v>
                  </c:pt>
                  <c:pt idx="10">
                    <c:v>C=50%</c:v>
                  </c:pt>
                  <c:pt idx="11">
                    <c:v>C=75%</c:v>
                  </c:pt>
                  <c:pt idx="12">
                    <c:v>C=100%</c:v>
                  </c:pt>
                  <c:pt idx="15">
                    <c:v>Mesh-Base</c:v>
                  </c:pt>
                  <c:pt idx="16">
                    <c:v>C=25%</c:v>
                  </c:pt>
                  <c:pt idx="17">
                    <c:v>C=50%</c:v>
                  </c:pt>
                  <c:pt idx="18">
                    <c:v>C=75%</c:v>
                  </c:pt>
                  <c:pt idx="19">
                    <c:v>C=100%</c:v>
                  </c:pt>
                  <c:pt idx="22">
                    <c:v>Mesh-Base</c:v>
                  </c:pt>
                  <c:pt idx="23">
                    <c:v>C=25%</c:v>
                  </c:pt>
                  <c:pt idx="24">
                    <c:v>C=50%</c:v>
                  </c:pt>
                  <c:pt idx="25">
                    <c:v>C=75%</c:v>
                  </c:pt>
                  <c:pt idx="26">
                    <c:v>C=100%</c:v>
                  </c:pt>
                  <c:pt idx="29">
                    <c:v>FILL</c:v>
                  </c:pt>
                  <c:pt idx="30">
                    <c:v>FILL</c:v>
                  </c:pt>
                  <c:pt idx="31">
                    <c:v>FILL</c:v>
                  </c:pt>
                  <c:pt idx="32">
                    <c:v>FILL</c:v>
                  </c:pt>
                  <c:pt idx="33">
                    <c:v>FILL</c:v>
                  </c:pt>
                  <c:pt idx="34">
                    <c:v>FILL</c:v>
                  </c:pt>
                </c:lvl>
                <c:lvl>
                  <c:pt idx="0">
                    <c:v>(56,8)</c:v>
                  </c:pt>
                  <c:pt idx="7">
                    <c:v>(48,16)</c:v>
                  </c:pt>
                  <c:pt idx="14">
                    <c:v>(84,16)</c:v>
                  </c:pt>
                  <c:pt idx="21">
                    <c:v>(68,32)</c:v>
                  </c:pt>
                  <c:pt idx="28">
                    <c:v>FILL</c:v>
                  </c:pt>
                </c:lvl>
              </c:multiLvlStrCache>
            </c:multiLvlStrRef>
          </c:cat>
          <c:val>
            <c:numRef>
              <c:f>'Diff_NoC_Size_Norm-Remove-bh'!$B$75:$AG$75</c:f>
              <c:numCache>
                <c:formatCode>General</c:formatCode>
                <c:ptCount val="28"/>
                <c:pt idx="1">
                  <c:v>1.0</c:v>
                </c:pt>
                <c:pt idx="2">
                  <c:v>1.129363416814692</c:v>
                </c:pt>
                <c:pt idx="3">
                  <c:v>1.122196996882168</c:v>
                </c:pt>
                <c:pt idx="4">
                  <c:v>1.118902726411808</c:v>
                </c:pt>
                <c:pt idx="5">
                  <c:v>1.084286897962691</c:v>
                </c:pt>
                <c:pt idx="8">
                  <c:v>1.0</c:v>
                </c:pt>
                <c:pt idx="9">
                  <c:v>1.143209834861492</c:v>
                </c:pt>
                <c:pt idx="10">
                  <c:v>1.146364629637017</c:v>
                </c:pt>
                <c:pt idx="11">
                  <c:v>1.099713290537816</c:v>
                </c:pt>
                <c:pt idx="12">
                  <c:v>1.027055420460916</c:v>
                </c:pt>
                <c:pt idx="15">
                  <c:v>1.0</c:v>
                </c:pt>
                <c:pt idx="16">
                  <c:v>1.131205282534877</c:v>
                </c:pt>
                <c:pt idx="17">
                  <c:v>1.125534545408918</c:v>
                </c:pt>
                <c:pt idx="18">
                  <c:v>1.06674584077826</c:v>
                </c:pt>
                <c:pt idx="19">
                  <c:v>0.983639468898233</c:v>
                </c:pt>
                <c:pt idx="22">
                  <c:v>1.0</c:v>
                </c:pt>
                <c:pt idx="23">
                  <c:v>1.169564602168116</c:v>
                </c:pt>
                <c:pt idx="24">
                  <c:v>1.149267580988148</c:v>
                </c:pt>
                <c:pt idx="25">
                  <c:v>1.082327346644501</c:v>
                </c:pt>
                <c:pt idx="26">
                  <c:v>1.006709451943576</c:v>
                </c:pt>
              </c:numCache>
            </c:numRef>
          </c:val>
          <c:smooth val="0"/>
          <c:extLst xmlns:c16r2="http://schemas.microsoft.com/office/drawing/2015/06/chart">
            <c:ext xmlns:c16="http://schemas.microsoft.com/office/drawing/2014/chart" uri="{C3380CC4-5D6E-409C-BE32-E72D297353CC}">
              <c16:uniqueId val="{00000002-667F-4897-95FB-F8E418D836D6}"/>
            </c:ext>
          </c:extLst>
        </c:ser>
        <c:dLbls>
          <c:showLegendKey val="0"/>
          <c:showVal val="0"/>
          <c:showCatName val="0"/>
          <c:showSerName val="0"/>
          <c:showPercent val="0"/>
          <c:showBubbleSize val="0"/>
        </c:dLbls>
        <c:marker val="1"/>
        <c:smooth val="0"/>
        <c:axId val="-1728567744"/>
        <c:axId val="-1728566384"/>
      </c:lineChart>
      <c:catAx>
        <c:axId val="-17285677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28566384"/>
        <c:crosses val="autoZero"/>
        <c:auto val="1"/>
        <c:lblAlgn val="ctr"/>
        <c:lblOffset val="100"/>
        <c:noMultiLvlLbl val="0"/>
      </c:catAx>
      <c:valAx>
        <c:axId val="-1728566384"/>
        <c:scaling>
          <c:orientation val="minMax"/>
          <c:max val="1.25"/>
          <c:min val="0.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Metric</a:t>
                </a:r>
              </a:p>
            </c:rich>
          </c:tx>
          <c:layout>
            <c:manualLayout>
              <c:xMode val="edge"/>
              <c:yMode val="edge"/>
              <c:x val="0.0154929071366079"/>
              <c:y val="0.0946834770653668"/>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28567744"/>
        <c:crosses val="autoZero"/>
        <c:crossBetween val="between"/>
      </c:valAx>
      <c:spPr>
        <a:noFill/>
        <a:ln>
          <a:solidFill>
            <a:schemeClr val="tx1"/>
          </a:solidFill>
        </a:ln>
        <a:effectLst/>
      </c:spPr>
    </c:plotArea>
    <c:legend>
      <c:legendPos val="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userShapes r:id="rId5"/>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81864063867017"/>
          <c:y val="0.102189656848449"/>
          <c:w val="0.77999343832021"/>
          <c:h val="0.429358656556819"/>
        </c:manualLayout>
      </c:layout>
      <c:barChart>
        <c:barDir val="col"/>
        <c:grouping val="percentStacked"/>
        <c:varyColors val="0"/>
        <c:ser>
          <c:idx val="0"/>
          <c:order val="0"/>
          <c:tx>
            <c:strRef>
              <c:f>'Sheet1-Updated-UpdateName'!$B$14</c:f>
              <c:strCache>
                <c:ptCount val="1"/>
                <c:pt idx="0">
                  <c:v>CTA Dist &lt;= 8 </c:v>
                </c:pt>
              </c:strCache>
            </c:strRef>
          </c:tx>
          <c:spPr>
            <a:pattFill prst="dkUpDiag">
              <a:fgClr>
                <a:srgbClr val="115740"/>
              </a:fgClr>
              <a:bgClr>
                <a:sysClr val="window" lastClr="FFFFFF"/>
              </a:bgClr>
            </a:pattFill>
            <a:ln>
              <a:solidFill>
                <a:schemeClr val="tx1"/>
              </a:solidFill>
            </a:ln>
            <a:effectLst/>
          </c:spPr>
          <c:invertIfNegative val="0"/>
          <c:cat>
            <c:strRef>
              <c:f>'Sheet1-Updated-UpdateName'!$A$15:$A$25</c:f>
              <c:strCache>
                <c:ptCount val="11"/>
                <c:pt idx="0">
                  <c:v>C-BFS</c:v>
                </c:pt>
                <c:pt idx="1">
                  <c:v>C-NN</c:v>
                </c:pt>
                <c:pt idx="2">
                  <c:v>C-BFS2</c:v>
                </c:pt>
                <c:pt idx="3">
                  <c:v>R-CFD</c:v>
                </c:pt>
                <c:pt idx="4">
                  <c:v>S-SpMV</c:v>
                </c:pt>
                <c:pt idx="5">
                  <c:v>L-BH</c:v>
                </c:pt>
                <c:pt idx="6">
                  <c:v>P-2DCONV</c:v>
                </c:pt>
                <c:pt idx="7">
                  <c:v>P-3DCONV</c:v>
                </c:pt>
                <c:pt idx="8">
                  <c:v>P-2MM</c:v>
                </c:pt>
                <c:pt idx="9">
                  <c:v>P-3MM</c:v>
                </c:pt>
                <c:pt idx="10">
                  <c:v>P-GEMM</c:v>
                </c:pt>
              </c:strCache>
            </c:strRef>
          </c:cat>
          <c:val>
            <c:numRef>
              <c:f>'Sheet1-Updated-UpdateName'!$B$15:$B$25</c:f>
              <c:numCache>
                <c:formatCode>General</c:formatCode>
                <c:ptCount val="11"/>
                <c:pt idx="0">
                  <c:v>90747.0</c:v>
                </c:pt>
                <c:pt idx="1">
                  <c:v>57750.0</c:v>
                </c:pt>
                <c:pt idx="2">
                  <c:v>271234.0</c:v>
                </c:pt>
                <c:pt idx="3">
                  <c:v>174280.0</c:v>
                </c:pt>
                <c:pt idx="4">
                  <c:v>255319.0</c:v>
                </c:pt>
                <c:pt idx="5">
                  <c:v>90083.0</c:v>
                </c:pt>
                <c:pt idx="6">
                  <c:v>38294.0</c:v>
                </c:pt>
                <c:pt idx="7">
                  <c:v>41696.0</c:v>
                </c:pt>
                <c:pt idx="8">
                  <c:v>48361.0</c:v>
                </c:pt>
                <c:pt idx="9">
                  <c:v>43645.0</c:v>
                </c:pt>
                <c:pt idx="10">
                  <c:v>43854.0</c:v>
                </c:pt>
              </c:numCache>
            </c:numRef>
          </c:val>
          <c:extLst xmlns:c16r2="http://schemas.microsoft.com/office/drawing/2015/06/chart">
            <c:ext xmlns:c16="http://schemas.microsoft.com/office/drawing/2014/chart" uri="{C3380CC4-5D6E-409C-BE32-E72D297353CC}">
              <c16:uniqueId val="{00000000-CEF0-4216-BB8F-86DD8767A699}"/>
            </c:ext>
          </c:extLst>
        </c:ser>
        <c:ser>
          <c:idx val="1"/>
          <c:order val="1"/>
          <c:tx>
            <c:strRef>
              <c:f>'Sheet1-Updated-UpdateName'!$C$14</c:f>
              <c:strCache>
                <c:ptCount val="1"/>
                <c:pt idx="0">
                  <c:v>CTA Dist &gt; 8</c:v>
                </c:pt>
              </c:strCache>
            </c:strRef>
          </c:tx>
          <c:spPr>
            <a:solidFill>
              <a:srgbClr val="115740"/>
            </a:solidFill>
            <a:ln>
              <a:solidFill>
                <a:schemeClr val="tx1"/>
              </a:solidFill>
            </a:ln>
            <a:effectLst/>
          </c:spPr>
          <c:invertIfNegative val="0"/>
          <c:cat>
            <c:strRef>
              <c:f>'Sheet1-Updated-UpdateName'!$A$15:$A$25</c:f>
              <c:strCache>
                <c:ptCount val="11"/>
                <c:pt idx="0">
                  <c:v>C-BFS</c:v>
                </c:pt>
                <c:pt idx="1">
                  <c:v>C-NN</c:v>
                </c:pt>
                <c:pt idx="2">
                  <c:v>C-BFS2</c:v>
                </c:pt>
                <c:pt idx="3">
                  <c:v>R-CFD</c:v>
                </c:pt>
                <c:pt idx="4">
                  <c:v>S-SpMV</c:v>
                </c:pt>
                <c:pt idx="5">
                  <c:v>L-BH</c:v>
                </c:pt>
                <c:pt idx="6">
                  <c:v>P-2DCONV</c:v>
                </c:pt>
                <c:pt idx="7">
                  <c:v>P-3DCONV</c:v>
                </c:pt>
                <c:pt idx="8">
                  <c:v>P-2MM</c:v>
                </c:pt>
                <c:pt idx="9">
                  <c:v>P-3MM</c:v>
                </c:pt>
                <c:pt idx="10">
                  <c:v>P-GEMM</c:v>
                </c:pt>
              </c:strCache>
            </c:strRef>
          </c:cat>
          <c:val>
            <c:numRef>
              <c:f>'Sheet1-Updated-UpdateName'!$C$15:$C$25</c:f>
              <c:numCache>
                <c:formatCode>General</c:formatCode>
                <c:ptCount val="11"/>
                <c:pt idx="0">
                  <c:v>245225.0</c:v>
                </c:pt>
                <c:pt idx="1">
                  <c:v>112182.0</c:v>
                </c:pt>
                <c:pt idx="2">
                  <c:v>88003.0</c:v>
                </c:pt>
                <c:pt idx="3">
                  <c:v>198599.0</c:v>
                </c:pt>
                <c:pt idx="4">
                  <c:v>0.0</c:v>
                </c:pt>
                <c:pt idx="5">
                  <c:v>197149.0</c:v>
                </c:pt>
                <c:pt idx="6">
                  <c:v>186508.0</c:v>
                </c:pt>
                <c:pt idx="7">
                  <c:v>144997.0</c:v>
                </c:pt>
                <c:pt idx="8">
                  <c:v>108379.0</c:v>
                </c:pt>
                <c:pt idx="9">
                  <c:v>73880.0</c:v>
                </c:pt>
                <c:pt idx="10">
                  <c:v>97322.0</c:v>
                </c:pt>
              </c:numCache>
            </c:numRef>
          </c:val>
          <c:extLst xmlns:c16r2="http://schemas.microsoft.com/office/drawing/2015/06/chart">
            <c:ext xmlns:c16="http://schemas.microsoft.com/office/drawing/2014/chart" uri="{C3380CC4-5D6E-409C-BE32-E72D297353CC}">
              <c16:uniqueId val="{00000001-CEF0-4216-BB8F-86DD8767A699}"/>
            </c:ext>
          </c:extLst>
        </c:ser>
        <c:dLbls>
          <c:showLegendKey val="0"/>
          <c:showVal val="0"/>
          <c:showCatName val="0"/>
          <c:showSerName val="0"/>
          <c:showPercent val="0"/>
          <c:showBubbleSize val="0"/>
        </c:dLbls>
        <c:gapWidth val="150"/>
        <c:overlap val="100"/>
        <c:axId val="-2125631488"/>
        <c:axId val="-2125642704"/>
      </c:barChart>
      <c:catAx>
        <c:axId val="-21256314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5642704"/>
        <c:crosses val="autoZero"/>
        <c:auto val="1"/>
        <c:lblAlgn val="ctr"/>
        <c:lblOffset val="100"/>
        <c:noMultiLvlLbl val="0"/>
      </c:catAx>
      <c:valAx>
        <c:axId val="-212564270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Remote Hit Req %</a:t>
                </a:r>
              </a:p>
            </c:rich>
          </c:tx>
          <c:layout>
            <c:manualLayout>
              <c:xMode val="edge"/>
              <c:yMode val="edge"/>
              <c:x val="0.0315476190476191"/>
              <c:y val="0.0414169582968796"/>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5631488"/>
        <c:crosses val="autoZero"/>
        <c:crossBetween val="between"/>
        <c:majorUnit val="0.2"/>
      </c:valAx>
      <c:spPr>
        <a:noFill/>
        <a:ln>
          <a:solidFill>
            <a:schemeClr val="tx1"/>
          </a:solidFill>
        </a:ln>
        <a:effectLst/>
      </c:spPr>
    </c:plotArea>
    <c:legend>
      <c:legendPos val="t"/>
      <c:layout>
        <c:manualLayout>
          <c:xMode val="edge"/>
          <c:yMode val="edge"/>
          <c:x val="0.17865813648294"/>
          <c:y val="0.0"/>
          <c:w val="0.781330927384077"/>
          <c:h val="0.0992972737743515"/>
        </c:manualLayout>
      </c:layout>
      <c:overlay val="1"/>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'ReplyBW-Norm-UpdateName'!$A$52</c:f>
              <c:strCache>
                <c:ptCount val="1"/>
                <c:pt idx="0">
                  <c:v>L2 Reply</c:v>
                </c:pt>
              </c:strCache>
            </c:strRef>
          </c:tx>
          <c:spPr>
            <a:pattFill prst="dkUpDiag">
              <a:fgClr>
                <a:srgbClr val="115740"/>
              </a:fgClr>
              <a:bgClr>
                <a:sysClr val="window" lastClr="FFFFFF"/>
              </a:bgClr>
            </a:pattFill>
            <a:ln>
              <a:solidFill>
                <a:schemeClr val="tx1"/>
              </a:solidFill>
            </a:ln>
            <a:effectLst/>
          </c:spPr>
          <c:invertIfNegative val="0"/>
          <c:cat>
            <c:multiLvlStrRef>
              <c:f>'ReplyBW-Norm-UpdateName'!$B$50:$BZ$51</c:f>
              <c:multiLvlStrCache>
                <c:ptCount val="48"/>
                <c:lvl>
                  <c:pt idx="1">
                    <c:v>Baseline</c:v>
                  </c:pt>
                  <c:pt idx="2">
                    <c:v>PP</c:v>
                  </c:pt>
                  <c:pt idx="5">
                    <c:v>Baseline</c:v>
                  </c:pt>
                  <c:pt idx="6">
                    <c:v>PP</c:v>
                  </c:pt>
                  <c:pt idx="9">
                    <c:v>Baseline</c:v>
                  </c:pt>
                  <c:pt idx="10">
                    <c:v>PP</c:v>
                  </c:pt>
                  <c:pt idx="13">
                    <c:v>Baseline</c:v>
                  </c:pt>
                  <c:pt idx="14">
                    <c:v>PP</c:v>
                  </c:pt>
                  <c:pt idx="17">
                    <c:v>Baseline</c:v>
                  </c:pt>
                  <c:pt idx="18">
                    <c:v>PP</c:v>
                  </c:pt>
                  <c:pt idx="21">
                    <c:v>Baseline</c:v>
                  </c:pt>
                  <c:pt idx="22">
                    <c:v>PP</c:v>
                  </c:pt>
                  <c:pt idx="25">
                    <c:v>Baseline</c:v>
                  </c:pt>
                  <c:pt idx="26">
                    <c:v>PP</c:v>
                  </c:pt>
                  <c:pt idx="29">
                    <c:v>Baseline</c:v>
                  </c:pt>
                  <c:pt idx="30">
                    <c:v>PP</c:v>
                  </c:pt>
                  <c:pt idx="33">
                    <c:v>Baseline</c:v>
                  </c:pt>
                  <c:pt idx="34">
                    <c:v>PP</c:v>
                  </c:pt>
                  <c:pt idx="37">
                    <c:v>Baseline</c:v>
                  </c:pt>
                  <c:pt idx="38">
                    <c:v>PP</c:v>
                  </c:pt>
                  <c:pt idx="41">
                    <c:v>Baseline</c:v>
                  </c:pt>
                  <c:pt idx="42">
                    <c:v>PP</c:v>
                  </c:pt>
                  <c:pt idx="45">
                    <c:v>Baseline</c:v>
                  </c:pt>
                  <c:pt idx="46">
                    <c:v>PP</c:v>
                  </c:pt>
                </c:lvl>
                <c:lvl>
                  <c:pt idx="0">
                    <c:v>C-BFS</c:v>
                  </c:pt>
                  <c:pt idx="4">
                    <c:v>C-NN</c:v>
                  </c:pt>
                  <c:pt idx="8">
                    <c:v>C-BFS2</c:v>
                  </c:pt>
                  <c:pt idx="12">
                    <c:v>R-CFD</c:v>
                  </c:pt>
                  <c:pt idx="16">
                    <c:v>S-SpMV</c:v>
                  </c:pt>
                  <c:pt idx="20">
                    <c:v>L-BH</c:v>
                  </c:pt>
                  <c:pt idx="24">
                    <c:v>P-2DCONV</c:v>
                  </c:pt>
                  <c:pt idx="28">
                    <c:v>P-3DCONV</c:v>
                  </c:pt>
                  <c:pt idx="32">
                    <c:v>P-2MM</c:v>
                  </c:pt>
                  <c:pt idx="36">
                    <c:v>P-3MM</c:v>
                  </c:pt>
                  <c:pt idx="40">
                    <c:v>P-GEMM</c:v>
                  </c:pt>
                  <c:pt idx="44">
                    <c:v>Mean</c:v>
                  </c:pt>
                </c:lvl>
              </c:multiLvlStrCache>
            </c:multiLvlStrRef>
          </c:cat>
          <c:val>
            <c:numRef>
              <c:f>'ReplyBW-Norm-UpdateName'!$B$52:$BZ$52</c:f>
              <c:numCache>
                <c:formatCode>General</c:formatCode>
                <c:ptCount val="48"/>
                <c:pt idx="1">
                  <c:v>1.0</c:v>
                </c:pt>
                <c:pt idx="2">
                  <c:v>0.77834274952919</c:v>
                </c:pt>
                <c:pt idx="5">
                  <c:v>1.0</c:v>
                </c:pt>
                <c:pt idx="6">
                  <c:v>0.549057443966157</c:v>
                </c:pt>
                <c:pt idx="9">
                  <c:v>1.0</c:v>
                </c:pt>
                <c:pt idx="10">
                  <c:v>0.857277326744323</c:v>
                </c:pt>
                <c:pt idx="13">
                  <c:v>1.0</c:v>
                </c:pt>
                <c:pt idx="14">
                  <c:v>0.712618566964409</c:v>
                </c:pt>
                <c:pt idx="17">
                  <c:v>1.0</c:v>
                </c:pt>
                <c:pt idx="18">
                  <c:v>0.00523560209424084</c:v>
                </c:pt>
                <c:pt idx="21">
                  <c:v>1.0</c:v>
                </c:pt>
                <c:pt idx="22">
                  <c:v>0.813005320986801</c:v>
                </c:pt>
                <c:pt idx="25">
                  <c:v>1.0</c:v>
                </c:pt>
                <c:pt idx="26">
                  <c:v>0.690095846645368</c:v>
                </c:pt>
                <c:pt idx="29">
                  <c:v>1.0</c:v>
                </c:pt>
                <c:pt idx="30">
                  <c:v>0.922350548412871</c:v>
                </c:pt>
                <c:pt idx="33">
                  <c:v>1.0</c:v>
                </c:pt>
                <c:pt idx="34">
                  <c:v>0.550467416339249</c:v>
                </c:pt>
                <c:pt idx="37">
                  <c:v>1.0</c:v>
                </c:pt>
                <c:pt idx="38">
                  <c:v>0.59553591160221</c:v>
                </c:pt>
                <c:pt idx="41">
                  <c:v>1.0</c:v>
                </c:pt>
                <c:pt idx="42">
                  <c:v>0.53098671419313</c:v>
                </c:pt>
                <c:pt idx="45">
                  <c:v>1.0</c:v>
                </c:pt>
                <c:pt idx="46">
                  <c:v>0.636815767952541</c:v>
                </c:pt>
              </c:numCache>
            </c:numRef>
          </c:val>
          <c:extLst xmlns:c16r2="http://schemas.microsoft.com/office/drawing/2015/06/chart">
            <c:ext xmlns:c16="http://schemas.microsoft.com/office/drawing/2014/chart" uri="{C3380CC4-5D6E-409C-BE32-E72D297353CC}">
              <c16:uniqueId val="{00000000-6580-4F76-8D74-EF161EC35580}"/>
            </c:ext>
          </c:extLst>
        </c:ser>
        <c:ser>
          <c:idx val="2"/>
          <c:order val="1"/>
          <c:tx>
            <c:strRef>
              <c:f>'ReplyBW-Norm-UpdateName'!$A$53</c:f>
              <c:strCache>
                <c:ptCount val="1"/>
                <c:pt idx="0">
                  <c:v>Remote-core Reply</c:v>
                </c:pt>
              </c:strCache>
            </c:strRef>
          </c:tx>
          <c:spPr>
            <a:solidFill>
              <a:srgbClr val="115740"/>
            </a:solidFill>
            <a:ln>
              <a:solidFill>
                <a:schemeClr val="tx1"/>
              </a:solidFill>
            </a:ln>
            <a:effectLst/>
          </c:spPr>
          <c:invertIfNegative val="0"/>
          <c:cat>
            <c:multiLvlStrRef>
              <c:f>'ReplyBW-Norm-UpdateName'!$B$50:$BZ$51</c:f>
              <c:multiLvlStrCache>
                <c:ptCount val="48"/>
                <c:lvl>
                  <c:pt idx="1">
                    <c:v>Baseline</c:v>
                  </c:pt>
                  <c:pt idx="2">
                    <c:v>PP</c:v>
                  </c:pt>
                  <c:pt idx="5">
                    <c:v>Baseline</c:v>
                  </c:pt>
                  <c:pt idx="6">
                    <c:v>PP</c:v>
                  </c:pt>
                  <c:pt idx="9">
                    <c:v>Baseline</c:v>
                  </c:pt>
                  <c:pt idx="10">
                    <c:v>PP</c:v>
                  </c:pt>
                  <c:pt idx="13">
                    <c:v>Baseline</c:v>
                  </c:pt>
                  <c:pt idx="14">
                    <c:v>PP</c:v>
                  </c:pt>
                  <c:pt idx="17">
                    <c:v>Baseline</c:v>
                  </c:pt>
                  <c:pt idx="18">
                    <c:v>PP</c:v>
                  </c:pt>
                  <c:pt idx="21">
                    <c:v>Baseline</c:v>
                  </c:pt>
                  <c:pt idx="22">
                    <c:v>PP</c:v>
                  </c:pt>
                  <c:pt idx="25">
                    <c:v>Baseline</c:v>
                  </c:pt>
                  <c:pt idx="26">
                    <c:v>PP</c:v>
                  </c:pt>
                  <c:pt idx="29">
                    <c:v>Baseline</c:v>
                  </c:pt>
                  <c:pt idx="30">
                    <c:v>PP</c:v>
                  </c:pt>
                  <c:pt idx="33">
                    <c:v>Baseline</c:v>
                  </c:pt>
                  <c:pt idx="34">
                    <c:v>PP</c:v>
                  </c:pt>
                  <c:pt idx="37">
                    <c:v>Baseline</c:v>
                  </c:pt>
                  <c:pt idx="38">
                    <c:v>PP</c:v>
                  </c:pt>
                  <c:pt idx="41">
                    <c:v>Baseline</c:v>
                  </c:pt>
                  <c:pt idx="42">
                    <c:v>PP</c:v>
                  </c:pt>
                  <c:pt idx="45">
                    <c:v>Baseline</c:v>
                  </c:pt>
                  <c:pt idx="46">
                    <c:v>PP</c:v>
                  </c:pt>
                </c:lvl>
                <c:lvl>
                  <c:pt idx="0">
                    <c:v>C-BFS</c:v>
                  </c:pt>
                  <c:pt idx="4">
                    <c:v>C-NN</c:v>
                  </c:pt>
                  <c:pt idx="8">
                    <c:v>C-BFS2</c:v>
                  </c:pt>
                  <c:pt idx="12">
                    <c:v>R-CFD</c:v>
                  </c:pt>
                  <c:pt idx="16">
                    <c:v>S-SpMV</c:v>
                  </c:pt>
                  <c:pt idx="20">
                    <c:v>L-BH</c:v>
                  </c:pt>
                  <c:pt idx="24">
                    <c:v>P-2DCONV</c:v>
                  </c:pt>
                  <c:pt idx="28">
                    <c:v>P-3DCONV</c:v>
                  </c:pt>
                  <c:pt idx="32">
                    <c:v>P-2MM</c:v>
                  </c:pt>
                  <c:pt idx="36">
                    <c:v>P-3MM</c:v>
                  </c:pt>
                  <c:pt idx="40">
                    <c:v>P-GEMM</c:v>
                  </c:pt>
                  <c:pt idx="44">
                    <c:v>Mean</c:v>
                  </c:pt>
                </c:lvl>
              </c:multiLvlStrCache>
            </c:multiLvlStrRef>
          </c:cat>
          <c:val>
            <c:numRef>
              <c:f>'ReplyBW-Norm-UpdateName'!$B$53:$BZ$53</c:f>
              <c:numCache>
                <c:formatCode>General</c:formatCode>
                <c:ptCount val="48"/>
                <c:pt idx="1">
                  <c:v>0.0</c:v>
                </c:pt>
                <c:pt idx="2">
                  <c:v>0.917460317460318</c:v>
                </c:pt>
                <c:pt idx="5">
                  <c:v>0.0</c:v>
                </c:pt>
                <c:pt idx="6">
                  <c:v>0.719756568205433</c:v>
                </c:pt>
                <c:pt idx="9">
                  <c:v>0.0</c:v>
                </c:pt>
                <c:pt idx="10">
                  <c:v>0.723026238380986</c:v>
                </c:pt>
                <c:pt idx="13">
                  <c:v>0.0</c:v>
                </c:pt>
                <c:pt idx="14">
                  <c:v>0.679101794751251</c:v>
                </c:pt>
                <c:pt idx="17">
                  <c:v>0.0</c:v>
                </c:pt>
                <c:pt idx="18">
                  <c:v>1.130890052356021</c:v>
                </c:pt>
                <c:pt idx="21">
                  <c:v>0.0</c:v>
                </c:pt>
                <c:pt idx="22">
                  <c:v>0.410234261626701</c:v>
                </c:pt>
                <c:pt idx="25">
                  <c:v>0.0</c:v>
                </c:pt>
                <c:pt idx="26">
                  <c:v>0.733792391800448</c:v>
                </c:pt>
                <c:pt idx="29">
                  <c:v>0.0</c:v>
                </c:pt>
                <c:pt idx="30">
                  <c:v>0.461465824072057</c:v>
                </c:pt>
                <c:pt idx="33">
                  <c:v>0.0</c:v>
                </c:pt>
                <c:pt idx="34">
                  <c:v>1.150521609538003</c:v>
                </c:pt>
                <c:pt idx="37">
                  <c:v>0.0</c:v>
                </c:pt>
                <c:pt idx="38">
                  <c:v>1.013480662983425</c:v>
                </c:pt>
                <c:pt idx="41">
                  <c:v>0.0</c:v>
                </c:pt>
                <c:pt idx="42">
                  <c:v>0.806343162670123</c:v>
                </c:pt>
                <c:pt idx="45">
                  <c:v>0.0</c:v>
                </c:pt>
                <c:pt idx="46">
                  <c:v>0.795097534894979</c:v>
                </c:pt>
              </c:numCache>
            </c:numRef>
          </c:val>
          <c:extLst xmlns:c16r2="http://schemas.microsoft.com/office/drawing/2015/06/chart">
            <c:ext xmlns:c16="http://schemas.microsoft.com/office/drawing/2014/chart" uri="{C3380CC4-5D6E-409C-BE32-E72D297353CC}">
              <c16:uniqueId val="{00000001-6580-4F76-8D74-EF161EC35580}"/>
            </c:ext>
          </c:extLst>
        </c:ser>
        <c:dLbls>
          <c:showLegendKey val="0"/>
          <c:showVal val="0"/>
          <c:showCatName val="0"/>
          <c:showSerName val="0"/>
          <c:showPercent val="0"/>
          <c:showBubbleSize val="0"/>
        </c:dLbls>
        <c:gapWidth val="25"/>
        <c:overlap val="100"/>
        <c:axId val="-1889856144"/>
        <c:axId val="-1699359744"/>
      </c:barChart>
      <c:catAx>
        <c:axId val="-18898561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99359744"/>
        <c:crosses val="autoZero"/>
        <c:auto val="1"/>
        <c:lblAlgn val="ctr"/>
        <c:lblOffset val="100"/>
        <c:noMultiLvlLbl val="0"/>
      </c:catAx>
      <c:valAx>
        <c:axId val="-16993597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Reply BW</a:t>
                </a:r>
              </a:p>
              <a:p>
                <a:pPr>
                  <a:defRPr/>
                </a:pPr>
                <a:r>
                  <a:rPr lang="en-US"/>
                  <a:t>(Reply/Core/Cycle)</a:t>
                </a:r>
              </a:p>
            </c:rich>
          </c:tx>
          <c:layout>
            <c:manualLayout>
              <c:xMode val="edge"/>
              <c:yMode val="edge"/>
              <c:x val="0.00810476815398075"/>
              <c:y val="0.0223330417031204"/>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889856144"/>
        <c:crosses val="autoZero"/>
        <c:crossBetween val="between"/>
        <c:majorUnit val="0.5"/>
      </c:valAx>
      <c:spPr>
        <a:noFill/>
        <a:ln>
          <a:solidFill>
            <a:schemeClr val="tx1"/>
          </a:solidFill>
        </a:ln>
        <a:effectLst/>
      </c:spPr>
    </c:plotArea>
    <c:legend>
      <c:legendPos val="t"/>
      <c:layout>
        <c:manualLayout>
          <c:xMode val="edge"/>
          <c:yMode val="edge"/>
          <c:x val="0.368249461605761"/>
          <c:y val="0.0645446923301254"/>
          <c:w val="0.259771182448348"/>
          <c:h val="0.0730457130358705"/>
        </c:manualLayout>
      </c:layout>
      <c:overlay val="1"/>
      <c:spPr>
        <a:solidFill>
          <a:schemeClr val="bg1"/>
        </a:solid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1"/>
          <c:order val="0"/>
          <c:tx>
            <c:strRef>
              <c:f>'ReplyBW-Norm-UpdateName'!$A$52</c:f>
              <c:strCache>
                <c:ptCount val="1"/>
                <c:pt idx="0">
                  <c:v>L2 Reply</c:v>
                </c:pt>
              </c:strCache>
            </c:strRef>
          </c:tx>
          <c:spPr>
            <a:pattFill prst="dkUpDiag">
              <a:fgClr>
                <a:srgbClr val="115740"/>
              </a:fgClr>
              <a:bgClr>
                <a:sysClr val="window" lastClr="FFFFFF"/>
              </a:bgClr>
            </a:pattFill>
            <a:ln>
              <a:solidFill>
                <a:schemeClr val="tx1"/>
              </a:solidFill>
            </a:ln>
            <a:effectLst/>
          </c:spPr>
          <c:invertIfNegative val="0"/>
          <c:cat>
            <c:multiLvlStrRef>
              <c:f>'ReplyBW-Norm-UpdateName'!$B$50:$BZ$51</c:f>
              <c:multiLvlStrCache>
                <c:ptCount val="60"/>
                <c:lvl>
                  <c:pt idx="1">
                    <c:v>Baseline</c:v>
                  </c:pt>
                  <c:pt idx="2">
                    <c:v>PP</c:v>
                  </c:pt>
                  <c:pt idx="3">
                    <c:v>n-IP</c:v>
                  </c:pt>
                  <c:pt idx="6">
                    <c:v>Baseline</c:v>
                  </c:pt>
                  <c:pt idx="7">
                    <c:v>PP</c:v>
                  </c:pt>
                  <c:pt idx="8">
                    <c:v>n-IP</c:v>
                  </c:pt>
                  <c:pt idx="11">
                    <c:v>Baseline</c:v>
                  </c:pt>
                  <c:pt idx="12">
                    <c:v>PP</c:v>
                  </c:pt>
                  <c:pt idx="13">
                    <c:v>n-IP</c:v>
                  </c:pt>
                  <c:pt idx="16">
                    <c:v>Baseline</c:v>
                  </c:pt>
                  <c:pt idx="17">
                    <c:v>PP</c:v>
                  </c:pt>
                  <c:pt idx="18">
                    <c:v>n-IP</c:v>
                  </c:pt>
                  <c:pt idx="21">
                    <c:v>Baseline</c:v>
                  </c:pt>
                  <c:pt idx="22">
                    <c:v>PP</c:v>
                  </c:pt>
                  <c:pt idx="23">
                    <c:v>n-IP</c:v>
                  </c:pt>
                  <c:pt idx="26">
                    <c:v>Baseline</c:v>
                  </c:pt>
                  <c:pt idx="27">
                    <c:v>PP</c:v>
                  </c:pt>
                  <c:pt idx="28">
                    <c:v>n-IP</c:v>
                  </c:pt>
                  <c:pt idx="31">
                    <c:v>Baseline</c:v>
                  </c:pt>
                  <c:pt idx="32">
                    <c:v>PP</c:v>
                  </c:pt>
                  <c:pt idx="33">
                    <c:v>n-IP</c:v>
                  </c:pt>
                  <c:pt idx="36">
                    <c:v>Baseline</c:v>
                  </c:pt>
                  <c:pt idx="37">
                    <c:v>PP</c:v>
                  </c:pt>
                  <c:pt idx="38">
                    <c:v>n-IP</c:v>
                  </c:pt>
                  <c:pt idx="41">
                    <c:v>Baseline</c:v>
                  </c:pt>
                  <c:pt idx="42">
                    <c:v>PP</c:v>
                  </c:pt>
                  <c:pt idx="43">
                    <c:v>n-IP</c:v>
                  </c:pt>
                  <c:pt idx="46">
                    <c:v>Baseline</c:v>
                  </c:pt>
                  <c:pt idx="47">
                    <c:v>PP</c:v>
                  </c:pt>
                  <c:pt idx="48">
                    <c:v>n-IP</c:v>
                  </c:pt>
                  <c:pt idx="51">
                    <c:v>Baseline</c:v>
                  </c:pt>
                  <c:pt idx="52">
                    <c:v>PP</c:v>
                  </c:pt>
                  <c:pt idx="53">
                    <c:v>n-IP</c:v>
                  </c:pt>
                  <c:pt idx="56">
                    <c:v>Baseline</c:v>
                  </c:pt>
                  <c:pt idx="57">
                    <c:v>PP</c:v>
                  </c:pt>
                  <c:pt idx="58">
                    <c:v>n-IP</c:v>
                  </c:pt>
                </c:lvl>
                <c:lvl>
                  <c:pt idx="0">
                    <c:v>C-BFS</c:v>
                  </c:pt>
                  <c:pt idx="5">
                    <c:v>C-NN</c:v>
                  </c:pt>
                  <c:pt idx="10">
                    <c:v>C-BFS2</c:v>
                  </c:pt>
                  <c:pt idx="15">
                    <c:v>R-CFD</c:v>
                  </c:pt>
                  <c:pt idx="20">
                    <c:v>S-SpMV</c:v>
                  </c:pt>
                  <c:pt idx="25">
                    <c:v>L-BH</c:v>
                  </c:pt>
                  <c:pt idx="30">
                    <c:v>P-2DCONV</c:v>
                  </c:pt>
                  <c:pt idx="35">
                    <c:v>P-3DCONV</c:v>
                  </c:pt>
                  <c:pt idx="40">
                    <c:v>P-2MM</c:v>
                  </c:pt>
                  <c:pt idx="45">
                    <c:v>P-3MM</c:v>
                  </c:pt>
                  <c:pt idx="50">
                    <c:v>P-GEMM</c:v>
                  </c:pt>
                  <c:pt idx="55">
                    <c:v>Mean</c:v>
                  </c:pt>
                </c:lvl>
              </c:multiLvlStrCache>
            </c:multiLvlStrRef>
          </c:cat>
          <c:val>
            <c:numRef>
              <c:f>'ReplyBW-Norm-UpdateName'!$B$52:$BZ$52</c:f>
              <c:numCache>
                <c:formatCode>General</c:formatCode>
                <c:ptCount val="60"/>
                <c:pt idx="1">
                  <c:v>1.0</c:v>
                </c:pt>
                <c:pt idx="2">
                  <c:v>0.77834274952919</c:v>
                </c:pt>
                <c:pt idx="3">
                  <c:v>0.648641377454937</c:v>
                </c:pt>
                <c:pt idx="6">
                  <c:v>1.0</c:v>
                </c:pt>
                <c:pt idx="7">
                  <c:v>0.549057443966157</c:v>
                </c:pt>
                <c:pt idx="8">
                  <c:v>0.380881698085201</c:v>
                </c:pt>
                <c:pt idx="11">
                  <c:v>1.0</c:v>
                </c:pt>
                <c:pt idx="12">
                  <c:v>0.857277326744323</c:v>
                </c:pt>
                <c:pt idx="13">
                  <c:v>0.624285210024709</c:v>
                </c:pt>
                <c:pt idx="16">
                  <c:v>1.0</c:v>
                </c:pt>
                <c:pt idx="17">
                  <c:v>0.712618566964409</c:v>
                </c:pt>
                <c:pt idx="18">
                  <c:v>0.537623406432344</c:v>
                </c:pt>
                <c:pt idx="21">
                  <c:v>1.0</c:v>
                </c:pt>
                <c:pt idx="22">
                  <c:v>0.00523560209424084</c:v>
                </c:pt>
                <c:pt idx="23">
                  <c:v>0.0886312640239342</c:v>
                </c:pt>
                <c:pt idx="26">
                  <c:v>1.0</c:v>
                </c:pt>
                <c:pt idx="27">
                  <c:v>0.813005320986801</c:v>
                </c:pt>
                <c:pt idx="28">
                  <c:v>0.771715845484072</c:v>
                </c:pt>
                <c:pt idx="31">
                  <c:v>1.0</c:v>
                </c:pt>
                <c:pt idx="32">
                  <c:v>0.690095846645368</c:v>
                </c:pt>
                <c:pt idx="33">
                  <c:v>0.694521064433552</c:v>
                </c:pt>
                <c:pt idx="36">
                  <c:v>1.0</c:v>
                </c:pt>
                <c:pt idx="37">
                  <c:v>0.922350548412871</c:v>
                </c:pt>
                <c:pt idx="38">
                  <c:v>0.82654173022445</c:v>
                </c:pt>
                <c:pt idx="41">
                  <c:v>1.0</c:v>
                </c:pt>
                <c:pt idx="42">
                  <c:v>0.550467416339249</c:v>
                </c:pt>
                <c:pt idx="43">
                  <c:v>0.55570609221876</c:v>
                </c:pt>
                <c:pt idx="46">
                  <c:v>1.0</c:v>
                </c:pt>
                <c:pt idx="47">
                  <c:v>0.59553591160221</c:v>
                </c:pt>
                <c:pt idx="48">
                  <c:v>0.561458563535911</c:v>
                </c:pt>
                <c:pt idx="51">
                  <c:v>1.0</c:v>
                </c:pt>
                <c:pt idx="52">
                  <c:v>0.53098671419313</c:v>
                </c:pt>
                <c:pt idx="53">
                  <c:v>0.635045366169799</c:v>
                </c:pt>
                <c:pt idx="56">
                  <c:v>1.0</c:v>
                </c:pt>
                <c:pt idx="57">
                  <c:v>0.636815767952541</c:v>
                </c:pt>
                <c:pt idx="58">
                  <c:v>0.575004692553425</c:v>
                </c:pt>
              </c:numCache>
            </c:numRef>
          </c:val>
          <c:extLst xmlns:c16r2="http://schemas.microsoft.com/office/drawing/2015/06/chart">
            <c:ext xmlns:c16="http://schemas.microsoft.com/office/drawing/2014/chart" uri="{C3380CC4-5D6E-409C-BE32-E72D297353CC}">
              <c16:uniqueId val="{00000000-2CE4-4BA3-A669-33510A6BFECE}"/>
            </c:ext>
          </c:extLst>
        </c:ser>
        <c:ser>
          <c:idx val="2"/>
          <c:order val="1"/>
          <c:tx>
            <c:strRef>
              <c:f>'ReplyBW-Norm-UpdateName'!$A$53</c:f>
              <c:strCache>
                <c:ptCount val="1"/>
                <c:pt idx="0">
                  <c:v>Remote-core Reply</c:v>
                </c:pt>
              </c:strCache>
            </c:strRef>
          </c:tx>
          <c:spPr>
            <a:solidFill>
              <a:srgbClr val="115740"/>
            </a:solidFill>
            <a:ln>
              <a:solidFill>
                <a:schemeClr val="tx1"/>
              </a:solidFill>
            </a:ln>
            <a:effectLst/>
          </c:spPr>
          <c:invertIfNegative val="0"/>
          <c:cat>
            <c:multiLvlStrRef>
              <c:f>'ReplyBW-Norm-UpdateName'!$B$50:$BZ$51</c:f>
              <c:multiLvlStrCache>
                <c:ptCount val="60"/>
                <c:lvl>
                  <c:pt idx="1">
                    <c:v>Baseline</c:v>
                  </c:pt>
                  <c:pt idx="2">
                    <c:v>PP</c:v>
                  </c:pt>
                  <c:pt idx="3">
                    <c:v>n-IP</c:v>
                  </c:pt>
                  <c:pt idx="6">
                    <c:v>Baseline</c:v>
                  </c:pt>
                  <c:pt idx="7">
                    <c:v>PP</c:v>
                  </c:pt>
                  <c:pt idx="8">
                    <c:v>n-IP</c:v>
                  </c:pt>
                  <c:pt idx="11">
                    <c:v>Baseline</c:v>
                  </c:pt>
                  <c:pt idx="12">
                    <c:v>PP</c:v>
                  </c:pt>
                  <c:pt idx="13">
                    <c:v>n-IP</c:v>
                  </c:pt>
                  <c:pt idx="16">
                    <c:v>Baseline</c:v>
                  </c:pt>
                  <c:pt idx="17">
                    <c:v>PP</c:v>
                  </c:pt>
                  <c:pt idx="18">
                    <c:v>n-IP</c:v>
                  </c:pt>
                  <c:pt idx="21">
                    <c:v>Baseline</c:v>
                  </c:pt>
                  <c:pt idx="22">
                    <c:v>PP</c:v>
                  </c:pt>
                  <c:pt idx="23">
                    <c:v>n-IP</c:v>
                  </c:pt>
                  <c:pt idx="26">
                    <c:v>Baseline</c:v>
                  </c:pt>
                  <c:pt idx="27">
                    <c:v>PP</c:v>
                  </c:pt>
                  <c:pt idx="28">
                    <c:v>n-IP</c:v>
                  </c:pt>
                  <c:pt idx="31">
                    <c:v>Baseline</c:v>
                  </c:pt>
                  <c:pt idx="32">
                    <c:v>PP</c:v>
                  </c:pt>
                  <c:pt idx="33">
                    <c:v>n-IP</c:v>
                  </c:pt>
                  <c:pt idx="36">
                    <c:v>Baseline</c:v>
                  </c:pt>
                  <c:pt idx="37">
                    <c:v>PP</c:v>
                  </c:pt>
                  <c:pt idx="38">
                    <c:v>n-IP</c:v>
                  </c:pt>
                  <c:pt idx="41">
                    <c:v>Baseline</c:v>
                  </c:pt>
                  <c:pt idx="42">
                    <c:v>PP</c:v>
                  </c:pt>
                  <c:pt idx="43">
                    <c:v>n-IP</c:v>
                  </c:pt>
                  <c:pt idx="46">
                    <c:v>Baseline</c:v>
                  </c:pt>
                  <c:pt idx="47">
                    <c:v>PP</c:v>
                  </c:pt>
                  <c:pt idx="48">
                    <c:v>n-IP</c:v>
                  </c:pt>
                  <c:pt idx="51">
                    <c:v>Baseline</c:v>
                  </c:pt>
                  <c:pt idx="52">
                    <c:v>PP</c:v>
                  </c:pt>
                  <c:pt idx="53">
                    <c:v>n-IP</c:v>
                  </c:pt>
                  <c:pt idx="56">
                    <c:v>Baseline</c:v>
                  </c:pt>
                  <c:pt idx="57">
                    <c:v>PP</c:v>
                  </c:pt>
                  <c:pt idx="58">
                    <c:v>n-IP</c:v>
                  </c:pt>
                </c:lvl>
                <c:lvl>
                  <c:pt idx="0">
                    <c:v>C-BFS</c:v>
                  </c:pt>
                  <c:pt idx="5">
                    <c:v>C-NN</c:v>
                  </c:pt>
                  <c:pt idx="10">
                    <c:v>C-BFS2</c:v>
                  </c:pt>
                  <c:pt idx="15">
                    <c:v>R-CFD</c:v>
                  </c:pt>
                  <c:pt idx="20">
                    <c:v>S-SpMV</c:v>
                  </c:pt>
                  <c:pt idx="25">
                    <c:v>L-BH</c:v>
                  </c:pt>
                  <c:pt idx="30">
                    <c:v>P-2DCONV</c:v>
                  </c:pt>
                  <c:pt idx="35">
                    <c:v>P-3DCONV</c:v>
                  </c:pt>
                  <c:pt idx="40">
                    <c:v>P-2MM</c:v>
                  </c:pt>
                  <c:pt idx="45">
                    <c:v>P-3MM</c:v>
                  </c:pt>
                  <c:pt idx="50">
                    <c:v>P-GEMM</c:v>
                  </c:pt>
                  <c:pt idx="55">
                    <c:v>Mean</c:v>
                  </c:pt>
                </c:lvl>
              </c:multiLvlStrCache>
            </c:multiLvlStrRef>
          </c:cat>
          <c:val>
            <c:numRef>
              <c:f>'ReplyBW-Norm-UpdateName'!$B$53:$BZ$53</c:f>
              <c:numCache>
                <c:formatCode>General</c:formatCode>
                <c:ptCount val="60"/>
                <c:pt idx="1">
                  <c:v>0.0</c:v>
                </c:pt>
                <c:pt idx="2">
                  <c:v>0.917460317460318</c:v>
                </c:pt>
                <c:pt idx="3">
                  <c:v>0.597793919827818</c:v>
                </c:pt>
                <c:pt idx="6">
                  <c:v>0.0</c:v>
                </c:pt>
                <c:pt idx="7">
                  <c:v>0.719756568205433</c:v>
                </c:pt>
                <c:pt idx="8">
                  <c:v>0.592400178120825</c:v>
                </c:pt>
                <c:pt idx="11">
                  <c:v>0.0</c:v>
                </c:pt>
                <c:pt idx="12">
                  <c:v>0.723026238380986</c:v>
                </c:pt>
                <c:pt idx="13">
                  <c:v>0.470620072949759</c:v>
                </c:pt>
                <c:pt idx="16">
                  <c:v>0.0</c:v>
                </c:pt>
                <c:pt idx="17">
                  <c:v>0.679101794751251</c:v>
                </c:pt>
                <c:pt idx="18">
                  <c:v>0.451895688725422</c:v>
                </c:pt>
                <c:pt idx="21">
                  <c:v>0.0</c:v>
                </c:pt>
                <c:pt idx="22">
                  <c:v>1.130890052356021</c:v>
                </c:pt>
                <c:pt idx="23">
                  <c:v>0.853403141361256</c:v>
                </c:pt>
                <c:pt idx="26">
                  <c:v>0.0</c:v>
                </c:pt>
                <c:pt idx="27">
                  <c:v>0.410234261626701</c:v>
                </c:pt>
                <c:pt idx="28">
                  <c:v>0.330764978232327</c:v>
                </c:pt>
                <c:pt idx="31">
                  <c:v>0.0</c:v>
                </c:pt>
                <c:pt idx="32">
                  <c:v>0.733792391800448</c:v>
                </c:pt>
                <c:pt idx="33">
                  <c:v>0.390093862242772</c:v>
                </c:pt>
                <c:pt idx="36">
                  <c:v>0.0</c:v>
                </c:pt>
                <c:pt idx="37">
                  <c:v>0.461465824072057</c:v>
                </c:pt>
                <c:pt idx="38">
                  <c:v>0.32260720079417</c:v>
                </c:pt>
                <c:pt idx="41">
                  <c:v>0.0</c:v>
                </c:pt>
                <c:pt idx="42">
                  <c:v>1.150521609538003</c:v>
                </c:pt>
                <c:pt idx="43">
                  <c:v>0.704466422797272</c:v>
                </c:pt>
                <c:pt idx="46">
                  <c:v>0.0</c:v>
                </c:pt>
                <c:pt idx="47">
                  <c:v>1.013480662983425</c:v>
                </c:pt>
                <c:pt idx="48">
                  <c:v>0.570563535911602</c:v>
                </c:pt>
                <c:pt idx="51">
                  <c:v>0.0</c:v>
                </c:pt>
                <c:pt idx="52">
                  <c:v>0.806343162670123</c:v>
                </c:pt>
                <c:pt idx="53">
                  <c:v>0.554803953337654</c:v>
                </c:pt>
                <c:pt idx="56">
                  <c:v>0.0</c:v>
                </c:pt>
                <c:pt idx="57">
                  <c:v>0.795097534894979</c:v>
                </c:pt>
                <c:pt idx="58">
                  <c:v>0.530855723118262</c:v>
                </c:pt>
              </c:numCache>
            </c:numRef>
          </c:val>
          <c:extLst xmlns:c16r2="http://schemas.microsoft.com/office/drawing/2015/06/chart">
            <c:ext xmlns:c16="http://schemas.microsoft.com/office/drawing/2014/chart" uri="{C3380CC4-5D6E-409C-BE32-E72D297353CC}">
              <c16:uniqueId val="{00000001-2CE4-4BA3-A669-33510A6BFECE}"/>
            </c:ext>
          </c:extLst>
        </c:ser>
        <c:dLbls>
          <c:showLegendKey val="0"/>
          <c:showVal val="0"/>
          <c:showCatName val="0"/>
          <c:showSerName val="0"/>
          <c:showPercent val="0"/>
          <c:showBubbleSize val="0"/>
        </c:dLbls>
        <c:gapWidth val="25"/>
        <c:overlap val="100"/>
        <c:axId val="-1655064480"/>
        <c:axId val="-1655062704"/>
      </c:barChart>
      <c:catAx>
        <c:axId val="-16550644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55062704"/>
        <c:crosses val="autoZero"/>
        <c:auto val="1"/>
        <c:lblAlgn val="ctr"/>
        <c:lblOffset val="100"/>
        <c:noMultiLvlLbl val="0"/>
      </c:catAx>
      <c:valAx>
        <c:axId val="-1655062704"/>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Reply BW</a:t>
                </a:r>
              </a:p>
              <a:p>
                <a:pPr>
                  <a:defRPr/>
                </a:pPr>
                <a:r>
                  <a:rPr lang="en-US"/>
                  <a:t>(Reply/Core/Cycle)</a:t>
                </a:r>
              </a:p>
            </c:rich>
          </c:tx>
          <c:layout>
            <c:manualLayout>
              <c:xMode val="edge"/>
              <c:yMode val="edge"/>
              <c:x val="0.00810476815398075"/>
              <c:y val="0.0223330417031204"/>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55064480"/>
        <c:crosses val="autoZero"/>
        <c:crossBetween val="between"/>
        <c:majorUnit val="0.5"/>
      </c:valAx>
      <c:spPr>
        <a:noFill/>
        <a:ln>
          <a:solidFill>
            <a:schemeClr val="tx1"/>
          </a:solidFill>
        </a:ln>
        <a:effectLst/>
      </c:spPr>
    </c:plotArea>
    <c:legend>
      <c:legendPos val="t"/>
      <c:layout>
        <c:manualLayout>
          <c:xMode val="edge"/>
          <c:yMode val="edge"/>
          <c:x val="0.367715273571573"/>
          <c:y val="0.069174321959755"/>
          <c:w val="0.262887223231711"/>
          <c:h val="0.0637864537766113"/>
        </c:manualLayout>
      </c:layout>
      <c:overlay val="1"/>
      <c:spPr>
        <a:solidFill>
          <a:schemeClr val="bg1"/>
        </a:solid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'RequestBW-Average-Norm'!$A$59</c:f>
              <c:strCache>
                <c:ptCount val="1"/>
                <c:pt idx="0">
                  <c:v>L2 Request</c:v>
                </c:pt>
              </c:strCache>
            </c:strRef>
          </c:tx>
          <c:spPr>
            <a:pattFill prst="dkUpDiag">
              <a:fgClr>
                <a:srgbClr val="115740"/>
              </a:fgClr>
              <a:bgClr>
                <a:sysClr val="window" lastClr="FFFFFF"/>
              </a:bgClr>
            </a:pattFill>
            <a:ln>
              <a:solidFill>
                <a:schemeClr val="tx1"/>
              </a:solidFill>
            </a:ln>
            <a:effectLst/>
          </c:spPr>
          <c:invertIfNegative val="0"/>
          <c:cat>
            <c:multiLvlStrRef>
              <c:f>'RequestBW-Average-Norm'!$B$57:$N$58</c:f>
              <c:multiLvlStrCache>
                <c:ptCount val="5"/>
                <c:lvl>
                  <c:pt idx="0">
                    <c:v>C=5</c:v>
                  </c:pt>
                  <c:pt idx="1">
                    <c:v>C=10</c:v>
                  </c:pt>
                  <c:pt idx="2">
                    <c:v>C=15</c:v>
                  </c:pt>
                  <c:pt idx="3">
                    <c:v>C=20</c:v>
                  </c:pt>
                  <c:pt idx="4">
                    <c:v>C=27</c:v>
                  </c:pt>
                </c:lvl>
                <c:lvl/>
              </c:multiLvlStrCache>
            </c:multiLvlStrRef>
          </c:cat>
          <c:val>
            <c:numRef>
              <c:f>'RequestBW-Average-Norm'!$B$59:$N$59</c:f>
              <c:numCache>
                <c:formatCode>General</c:formatCode>
                <c:ptCount val="5"/>
                <c:pt idx="0">
                  <c:v>0.478336673078562</c:v>
                </c:pt>
                <c:pt idx="1">
                  <c:v>0.435957484589034</c:v>
                </c:pt>
                <c:pt idx="2">
                  <c:v>0.413491645206389</c:v>
                </c:pt>
                <c:pt idx="3">
                  <c:v>0.405995536570873</c:v>
                </c:pt>
                <c:pt idx="4">
                  <c:v>0.388905954005227</c:v>
                </c:pt>
              </c:numCache>
            </c:numRef>
          </c:val>
          <c:extLst xmlns:c16r2="http://schemas.microsoft.com/office/drawing/2015/06/chart">
            <c:ext xmlns:c16="http://schemas.microsoft.com/office/drawing/2014/chart" uri="{C3380CC4-5D6E-409C-BE32-E72D297353CC}">
              <c16:uniqueId val="{00000000-FC0D-4E59-B2C1-18A7BFCF8A3A}"/>
            </c:ext>
          </c:extLst>
        </c:ser>
        <c:ser>
          <c:idx val="1"/>
          <c:order val="1"/>
          <c:tx>
            <c:strRef>
              <c:f>'RequestBW-Average-Norm'!$A$60</c:f>
              <c:strCache>
                <c:ptCount val="1"/>
                <c:pt idx="0">
                  <c:v>Probe Request</c:v>
                </c:pt>
              </c:strCache>
            </c:strRef>
          </c:tx>
          <c:spPr>
            <a:solidFill>
              <a:srgbClr val="115740"/>
            </a:solidFill>
            <a:ln>
              <a:solidFill>
                <a:schemeClr val="tx1"/>
              </a:solidFill>
            </a:ln>
            <a:effectLst/>
          </c:spPr>
          <c:invertIfNegative val="0"/>
          <c:cat>
            <c:multiLvlStrRef>
              <c:f>'RequestBW-Average-Norm'!$B$57:$N$58</c:f>
              <c:multiLvlStrCache>
                <c:ptCount val="5"/>
                <c:lvl>
                  <c:pt idx="0">
                    <c:v>C=5</c:v>
                  </c:pt>
                  <c:pt idx="1">
                    <c:v>C=10</c:v>
                  </c:pt>
                  <c:pt idx="2">
                    <c:v>C=15</c:v>
                  </c:pt>
                  <c:pt idx="3">
                    <c:v>C=20</c:v>
                  </c:pt>
                  <c:pt idx="4">
                    <c:v>C=27</c:v>
                  </c:pt>
                </c:lvl>
                <c:lvl/>
              </c:multiLvlStrCache>
            </c:multiLvlStrRef>
          </c:cat>
          <c:val>
            <c:numRef>
              <c:f>'RequestBW-Average-Norm'!$B$60:$N$60</c:f>
              <c:numCache>
                <c:formatCode>General</c:formatCode>
                <c:ptCount val="5"/>
                <c:pt idx="0">
                  <c:v>0.216739090891647</c:v>
                </c:pt>
                <c:pt idx="1">
                  <c:v>0.309282605848398</c:v>
                </c:pt>
                <c:pt idx="2">
                  <c:v>0.37005895324111</c:v>
                </c:pt>
                <c:pt idx="3">
                  <c:v>0.420179279124582</c:v>
                </c:pt>
                <c:pt idx="4">
                  <c:v>0.455939019572796</c:v>
                </c:pt>
              </c:numCache>
            </c:numRef>
          </c:val>
          <c:extLst xmlns:c16r2="http://schemas.microsoft.com/office/drawing/2015/06/chart">
            <c:ext xmlns:c16="http://schemas.microsoft.com/office/drawing/2014/chart" uri="{C3380CC4-5D6E-409C-BE32-E72D297353CC}">
              <c16:uniqueId val="{00000001-FC0D-4E59-B2C1-18A7BFCF8A3A}"/>
            </c:ext>
          </c:extLst>
        </c:ser>
        <c:ser>
          <c:idx val="2"/>
          <c:order val="2"/>
          <c:tx>
            <c:strRef>
              <c:f>'RequestBW-Average-Norm'!$A$61</c:f>
              <c:strCache>
                <c:ptCount val="1"/>
                <c:pt idx="0">
                  <c:v>Forwarded Probe Request</c:v>
                </c:pt>
              </c:strCache>
            </c:strRef>
          </c:tx>
          <c:spPr>
            <a:pattFill prst="wdDnDiag">
              <a:fgClr>
                <a:srgbClr val="B9975B"/>
              </a:fgClr>
              <a:bgClr>
                <a:sysClr val="window" lastClr="FFFFFF"/>
              </a:bgClr>
            </a:pattFill>
            <a:ln>
              <a:solidFill>
                <a:schemeClr val="tx1"/>
              </a:solidFill>
            </a:ln>
            <a:effectLst/>
          </c:spPr>
          <c:invertIfNegative val="0"/>
          <c:cat>
            <c:multiLvlStrRef>
              <c:f>'RequestBW-Average-Norm'!$B$57:$N$58</c:f>
              <c:multiLvlStrCache>
                <c:ptCount val="5"/>
                <c:lvl>
                  <c:pt idx="0">
                    <c:v>C=5</c:v>
                  </c:pt>
                  <c:pt idx="1">
                    <c:v>C=10</c:v>
                  </c:pt>
                  <c:pt idx="2">
                    <c:v>C=15</c:v>
                  </c:pt>
                  <c:pt idx="3">
                    <c:v>C=20</c:v>
                  </c:pt>
                  <c:pt idx="4">
                    <c:v>C=27</c:v>
                  </c:pt>
                </c:lvl>
                <c:lvl/>
              </c:multiLvlStrCache>
            </c:multiLvlStrRef>
          </c:cat>
          <c:val>
            <c:numRef>
              <c:f>'RequestBW-Average-Norm'!$B$61:$N$61</c:f>
              <c:numCache>
                <c:formatCode>General</c:formatCode>
                <c:ptCount val="5"/>
                <c:pt idx="0">
                  <c:v>0.304924236029791</c:v>
                </c:pt>
                <c:pt idx="1">
                  <c:v>0.806288500081412</c:v>
                </c:pt>
                <c:pt idx="2">
                  <c:v>1.312704430122981</c:v>
                </c:pt>
                <c:pt idx="3">
                  <c:v>1.75622509096897</c:v>
                </c:pt>
                <c:pt idx="4">
                  <c:v>2.207497016544699</c:v>
                </c:pt>
              </c:numCache>
            </c:numRef>
          </c:val>
          <c:extLst xmlns:c16r2="http://schemas.microsoft.com/office/drawing/2015/06/chart">
            <c:ext xmlns:c16="http://schemas.microsoft.com/office/drawing/2014/chart" uri="{C3380CC4-5D6E-409C-BE32-E72D297353CC}">
              <c16:uniqueId val="{00000002-FC0D-4E59-B2C1-18A7BFCF8A3A}"/>
            </c:ext>
          </c:extLst>
        </c:ser>
        <c:dLbls>
          <c:showLegendKey val="0"/>
          <c:showVal val="0"/>
          <c:showCatName val="0"/>
          <c:showSerName val="0"/>
          <c:showPercent val="0"/>
          <c:showBubbleSize val="0"/>
        </c:dLbls>
        <c:gapWidth val="150"/>
        <c:overlap val="100"/>
        <c:axId val="-1698943456"/>
        <c:axId val="-1699180736"/>
      </c:barChart>
      <c:catAx>
        <c:axId val="-16989434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99180736"/>
        <c:crosses val="autoZero"/>
        <c:auto val="1"/>
        <c:lblAlgn val="ctr"/>
        <c:lblOffset val="100"/>
        <c:noMultiLvlLbl val="0"/>
      </c:catAx>
      <c:valAx>
        <c:axId val="-1699180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dirty="0"/>
                  <a:t>Normalized Req BW</a:t>
                </a:r>
              </a:p>
              <a:p>
                <a:pPr>
                  <a:defRPr/>
                </a:pPr>
                <a:r>
                  <a:rPr lang="en-US" dirty="0"/>
                  <a:t>(Req/Core/Cycle)</a:t>
                </a:r>
              </a:p>
            </c:rich>
          </c:tx>
          <c:layout>
            <c:manualLayout>
              <c:xMode val="edge"/>
              <c:yMode val="edge"/>
              <c:x val="0.0149912510936133"/>
              <c:y val="0.130489938757655"/>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98943456"/>
        <c:crosses val="autoZero"/>
        <c:crossBetween val="between"/>
      </c:valAx>
      <c:spPr>
        <a:noFill/>
        <a:ln>
          <a:solidFill>
            <a:schemeClr val="tx1"/>
          </a:solidFill>
        </a:ln>
        <a:effectLst/>
      </c:spPr>
    </c:plotArea>
    <c:legend>
      <c:legendPos val="t"/>
      <c:layout>
        <c:manualLayout>
          <c:xMode val="edge"/>
          <c:yMode val="edge"/>
          <c:x val="0.157142857142857"/>
          <c:y val="0.0277777777777778"/>
          <c:w val="0.818650793650794"/>
          <c:h val="0.0994612131816856"/>
        </c:manualLayout>
      </c:layout>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UniqueReplies2Misses!$A$19</c:f>
              <c:strCache>
                <c:ptCount val="1"/>
                <c:pt idx="0">
                  <c:v>Inter-core Locality</c:v>
                </c:pt>
              </c:strCache>
            </c:strRef>
          </c:tx>
          <c:spPr>
            <a:solidFill>
              <a:srgbClr val="115740"/>
            </a:solidFill>
            <a:ln>
              <a:solidFill>
                <a:schemeClr val="tx1"/>
              </a:solidFill>
            </a:ln>
            <a:effectLst/>
          </c:spPr>
          <c:invertIfNegative val="0"/>
          <c:cat>
            <c:multiLvlStrRef>
              <c:f>UniqueReplies2Misses!$B$17:$N$18</c:f>
              <c:multiLvlStrCache>
                <c:ptCount val="5"/>
                <c:lvl>
                  <c:pt idx="0">
                    <c:v>C=5</c:v>
                  </c:pt>
                  <c:pt idx="1">
                    <c:v>C=10</c:v>
                  </c:pt>
                  <c:pt idx="2">
                    <c:v>C=15</c:v>
                  </c:pt>
                  <c:pt idx="3">
                    <c:v>C=20</c:v>
                  </c:pt>
                  <c:pt idx="4">
                    <c:v>C=27</c:v>
                  </c:pt>
                </c:lvl>
                <c:lvl/>
              </c:multiLvlStrCache>
            </c:multiLvlStrRef>
          </c:cat>
          <c:val>
            <c:numRef>
              <c:f>UniqueReplies2Misses!$B$19:$N$19</c:f>
              <c:numCache>
                <c:formatCode>General</c:formatCode>
                <c:ptCount val="5"/>
                <c:pt idx="0">
                  <c:v>0.520935838654931</c:v>
                </c:pt>
                <c:pt idx="1">
                  <c:v>0.710502950147093</c:v>
                </c:pt>
                <c:pt idx="2">
                  <c:v>0.806417853519964</c:v>
                </c:pt>
                <c:pt idx="3">
                  <c:v>0.864618043418146</c:v>
                </c:pt>
                <c:pt idx="4">
                  <c:v>0.911120920475867</c:v>
                </c:pt>
              </c:numCache>
            </c:numRef>
          </c:val>
          <c:extLst xmlns:c16r2="http://schemas.microsoft.com/office/drawing/2015/06/chart">
            <c:ext xmlns:c16="http://schemas.microsoft.com/office/drawing/2014/chart" uri="{C3380CC4-5D6E-409C-BE32-E72D297353CC}">
              <c16:uniqueId val="{00000000-3830-4CE2-A210-84A29A3C37D2}"/>
            </c:ext>
          </c:extLst>
        </c:ser>
        <c:dLbls>
          <c:showLegendKey val="0"/>
          <c:showVal val="0"/>
          <c:showCatName val="0"/>
          <c:showSerName val="0"/>
          <c:showPercent val="0"/>
          <c:showBubbleSize val="0"/>
        </c:dLbls>
        <c:gapWidth val="150"/>
        <c:overlap val="100"/>
        <c:axId val="-1735671104"/>
        <c:axId val="-1781166192"/>
      </c:barChart>
      <c:catAx>
        <c:axId val="-173567110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81166192"/>
        <c:crosses val="autoZero"/>
        <c:auto val="1"/>
        <c:lblAlgn val="ctr"/>
        <c:lblOffset val="100"/>
        <c:noMultiLvlLbl val="0"/>
      </c:catAx>
      <c:valAx>
        <c:axId val="-1781166192"/>
        <c:scaling>
          <c:orientation val="minMax"/>
          <c:min val="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Remote Hit Rate</a:t>
                </a:r>
              </a:p>
            </c:rich>
          </c:tx>
          <c:layout>
            <c:manualLayout>
              <c:xMode val="edge"/>
              <c:yMode val="edge"/>
              <c:x val="0.0194444444444444"/>
              <c:y val="0.0730275590551181"/>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735671104"/>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'IPC-Update'!$A$74</c:f>
              <c:strCache>
                <c:ptCount val="1"/>
                <c:pt idx="0">
                  <c:v>Index-based</c:v>
                </c:pt>
              </c:strCache>
            </c:strRef>
          </c:tx>
          <c:spPr>
            <a:ln w="31750" cap="rnd">
              <a:noFill/>
              <a:round/>
            </a:ln>
            <a:effectLst/>
          </c:spPr>
          <c:marker>
            <c:symbol val="x"/>
            <c:size val="7"/>
            <c:spPr>
              <a:noFill/>
              <a:ln w="9525">
                <a:noFill/>
              </a:ln>
              <a:effectLst/>
            </c:spPr>
          </c:marker>
          <c:dPt>
            <c:idx val="7"/>
            <c:marker>
              <c:symbol val="x"/>
              <c:size val="7"/>
              <c:spPr>
                <a:noFill/>
                <a:ln w="9525">
                  <a:noFill/>
                </a:ln>
                <a:effectLst/>
              </c:spPr>
            </c:marker>
            <c:bubble3D val="0"/>
            <c:extLst xmlns:c16r2="http://schemas.microsoft.com/office/drawing/2015/06/chart">
              <c:ext xmlns:c16="http://schemas.microsoft.com/office/drawing/2014/chart" uri="{C3380CC4-5D6E-409C-BE32-E72D297353CC}">
                <c16:uniqueId val="{00000000-A303-4766-A398-717A887B473B}"/>
              </c:ext>
            </c:extLst>
          </c:dPt>
          <c:cat>
            <c:multiLvlStrRef>
              <c:f>'IPC-Update'!$B$72:$AZ$73</c:f>
              <c:multiLvlStrCache>
                <c:ptCount val="23"/>
                <c:lvl>
                  <c:pt idx="0">
                    <c:v>IP(27,1,0.1)</c:v>
                  </c:pt>
                  <c:pt idx="1">
                    <c:v>IP(27,1,0.2)</c:v>
                  </c:pt>
                  <c:pt idx="2">
                    <c:v>IP(27,1,0.3)</c:v>
                  </c:pt>
                  <c:pt idx="3">
                    <c:v>IP(27,1,0.4)</c:v>
                  </c:pt>
                  <c:pt idx="4">
                    <c:v>IP(27,1,0.5)</c:v>
                  </c:pt>
                  <c:pt idx="5">
                    <c:v>IP(27,1,0.6)</c:v>
                  </c:pt>
                  <c:pt idx="6">
                    <c:v>IP(27,1,0.7)</c:v>
                  </c:pt>
                  <c:pt idx="7">
                    <c:v>IP(27,1,0.8)</c:v>
                  </c:pt>
                  <c:pt idx="8">
                    <c:v>IP(27,1,0.9)</c:v>
                  </c:pt>
                  <c:pt idx="9">
                    <c:v>IP(27,1,1)</c:v>
                  </c:pt>
                  <c:pt idx="10">
                    <c:v>IP(27,2,0.1)</c:v>
                  </c:pt>
                  <c:pt idx="11">
                    <c:v>IP(27,2,0.2)</c:v>
                  </c:pt>
                  <c:pt idx="12">
                    <c:v>IP(27,2,0.3)</c:v>
                  </c:pt>
                  <c:pt idx="13">
                    <c:v>IP(27,2,0.4)</c:v>
                  </c:pt>
                  <c:pt idx="14">
                    <c:v>IP(27,2,0.5)</c:v>
                  </c:pt>
                  <c:pt idx="15">
                    <c:v>IP(27,2,0.6)</c:v>
                  </c:pt>
                  <c:pt idx="16">
                    <c:v>IP(27,2,0.7)</c:v>
                  </c:pt>
                  <c:pt idx="17">
                    <c:v>IP(27,2,0.8)</c:v>
                  </c:pt>
                  <c:pt idx="18">
                    <c:v>IP(27,2,0.9)</c:v>
                  </c:pt>
                  <c:pt idx="19">
                    <c:v>IP(27,2,1)</c:v>
                  </c:pt>
                  <c:pt idx="20">
                    <c:v>IP(27,3,1)</c:v>
                  </c:pt>
                  <c:pt idx="21">
                    <c:v>IP(27,4,1)</c:v>
                  </c:pt>
                  <c:pt idx="22">
                    <c:v>IP(27,5,1)</c:v>
                  </c:pt>
                </c:lvl>
                <c:lvl/>
              </c:multiLvlStrCache>
            </c:multiLvlStrRef>
          </c:cat>
          <c:val>
            <c:numRef>
              <c:f>'IPC-Update'!$B$74:$AZ$74</c:f>
              <c:numCache>
                <c:formatCode>General</c:formatCode>
                <c:ptCount val="23"/>
                <c:pt idx="0">
                  <c:v>1.022947142612578</c:v>
                </c:pt>
                <c:pt idx="1">
                  <c:v>1.032939351484681</c:v>
                </c:pt>
                <c:pt idx="2">
                  <c:v>1.054223455138126</c:v>
                </c:pt>
                <c:pt idx="3">
                  <c:v>1.126216271927833</c:v>
                </c:pt>
                <c:pt idx="4">
                  <c:v>1.164239072331714</c:v>
                </c:pt>
                <c:pt idx="5">
                  <c:v>1.194330993665778</c:v>
                </c:pt>
                <c:pt idx="6">
                  <c:v>1.223643802210165</c:v>
                </c:pt>
                <c:pt idx="7">
                  <c:v>1.267896011152144</c:v>
                </c:pt>
                <c:pt idx="8">
                  <c:v>1.23642754076367</c:v>
                </c:pt>
                <c:pt idx="9">
                  <c:v>1.207593379986933</c:v>
                </c:pt>
                <c:pt idx="10">
                  <c:v>1.18174640053385</c:v>
                </c:pt>
                <c:pt idx="11">
                  <c:v>1.137305527508272</c:v>
                </c:pt>
                <c:pt idx="12">
                  <c:v>1.120765976179412</c:v>
                </c:pt>
                <c:pt idx="13">
                  <c:v>1.0972074221848</c:v>
                </c:pt>
                <c:pt idx="14">
                  <c:v>1.112440300045769</c:v>
                </c:pt>
                <c:pt idx="15">
                  <c:v>1.076084032380347</c:v>
                </c:pt>
                <c:pt idx="16">
                  <c:v>1.026035643536683</c:v>
                </c:pt>
                <c:pt idx="17">
                  <c:v>1.019858641688474</c:v>
                </c:pt>
                <c:pt idx="18">
                  <c:v>1.057025466157507</c:v>
                </c:pt>
                <c:pt idx="19">
                  <c:v>1.001834234146103</c:v>
                </c:pt>
                <c:pt idx="20">
                  <c:v>0.763932318506899</c:v>
                </c:pt>
                <c:pt idx="21">
                  <c:v>0.669579314031367</c:v>
                </c:pt>
                <c:pt idx="22">
                  <c:v>0.584718907984334</c:v>
                </c:pt>
              </c:numCache>
            </c:numRef>
          </c:val>
          <c:smooth val="0"/>
          <c:extLst xmlns:c16r2="http://schemas.microsoft.com/office/drawing/2015/06/chart">
            <c:ext xmlns:c16="http://schemas.microsoft.com/office/drawing/2014/chart" uri="{C3380CC4-5D6E-409C-BE32-E72D297353CC}">
              <c16:uniqueId val="{00000001-A303-4766-A398-717A887B473B}"/>
            </c:ext>
          </c:extLst>
        </c:ser>
        <c:ser>
          <c:idx val="1"/>
          <c:order val="1"/>
          <c:tx>
            <c:strRef>
              <c:f>'IPC-Update'!$A$75</c:f>
              <c:strCache>
                <c:ptCount val="1"/>
                <c:pt idx="0">
                  <c:v>Supplier-based</c:v>
                </c:pt>
              </c:strCache>
            </c:strRef>
          </c:tx>
          <c:spPr>
            <a:ln w="44450" cap="rnd">
              <a:noFill/>
              <a:round/>
            </a:ln>
            <a:effectLst/>
          </c:spPr>
          <c:marker>
            <c:symbol val="circle"/>
            <c:size val="8"/>
            <c:spPr>
              <a:noFill/>
              <a:ln w="9525">
                <a:noFill/>
              </a:ln>
              <a:effectLst/>
            </c:spPr>
          </c:marker>
          <c:dPt>
            <c:idx val="9"/>
            <c:marker>
              <c:symbol val="circle"/>
              <c:size val="8"/>
              <c:spPr>
                <a:noFill/>
                <a:ln w="9525">
                  <a:noFill/>
                </a:ln>
                <a:effectLst/>
              </c:spPr>
            </c:marker>
            <c:bubble3D val="0"/>
            <c:extLst xmlns:c16r2="http://schemas.microsoft.com/office/drawing/2015/06/chart">
              <c:ext xmlns:c16="http://schemas.microsoft.com/office/drawing/2014/chart" uri="{C3380CC4-5D6E-409C-BE32-E72D297353CC}">
                <c16:uniqueId val="{00000002-A303-4766-A398-717A887B473B}"/>
              </c:ext>
            </c:extLst>
          </c:dPt>
          <c:cat>
            <c:multiLvlStrRef>
              <c:f>'IPC-Update'!$B$72:$AZ$73</c:f>
              <c:multiLvlStrCache>
                <c:ptCount val="23"/>
                <c:lvl>
                  <c:pt idx="0">
                    <c:v>IP(27,1,0.1)</c:v>
                  </c:pt>
                  <c:pt idx="1">
                    <c:v>IP(27,1,0.2)</c:v>
                  </c:pt>
                  <c:pt idx="2">
                    <c:v>IP(27,1,0.3)</c:v>
                  </c:pt>
                  <c:pt idx="3">
                    <c:v>IP(27,1,0.4)</c:v>
                  </c:pt>
                  <c:pt idx="4">
                    <c:v>IP(27,1,0.5)</c:v>
                  </c:pt>
                  <c:pt idx="5">
                    <c:v>IP(27,1,0.6)</c:v>
                  </c:pt>
                  <c:pt idx="6">
                    <c:v>IP(27,1,0.7)</c:v>
                  </c:pt>
                  <c:pt idx="7">
                    <c:v>IP(27,1,0.8)</c:v>
                  </c:pt>
                  <c:pt idx="8">
                    <c:v>IP(27,1,0.9)</c:v>
                  </c:pt>
                  <c:pt idx="9">
                    <c:v>IP(27,1,1)</c:v>
                  </c:pt>
                  <c:pt idx="10">
                    <c:v>IP(27,2,0.1)</c:v>
                  </c:pt>
                  <c:pt idx="11">
                    <c:v>IP(27,2,0.2)</c:v>
                  </c:pt>
                  <c:pt idx="12">
                    <c:v>IP(27,2,0.3)</c:v>
                  </c:pt>
                  <c:pt idx="13">
                    <c:v>IP(27,2,0.4)</c:v>
                  </c:pt>
                  <c:pt idx="14">
                    <c:v>IP(27,2,0.5)</c:v>
                  </c:pt>
                  <c:pt idx="15">
                    <c:v>IP(27,2,0.6)</c:v>
                  </c:pt>
                  <c:pt idx="16">
                    <c:v>IP(27,2,0.7)</c:v>
                  </c:pt>
                  <c:pt idx="17">
                    <c:v>IP(27,2,0.8)</c:v>
                  </c:pt>
                  <c:pt idx="18">
                    <c:v>IP(27,2,0.9)</c:v>
                  </c:pt>
                  <c:pt idx="19">
                    <c:v>IP(27,2,1)</c:v>
                  </c:pt>
                  <c:pt idx="20">
                    <c:v>IP(27,3,1)</c:v>
                  </c:pt>
                  <c:pt idx="21">
                    <c:v>IP(27,4,1)</c:v>
                  </c:pt>
                  <c:pt idx="22">
                    <c:v>IP(27,5,1)</c:v>
                  </c:pt>
                </c:lvl>
                <c:lvl/>
              </c:multiLvlStrCache>
            </c:multiLvlStrRef>
          </c:cat>
          <c:val>
            <c:numRef>
              <c:f>'IPC-Update'!$B$75:$AZ$75</c:f>
              <c:numCache>
                <c:formatCode>General</c:formatCode>
                <c:ptCount val="23"/>
                <c:pt idx="0">
                  <c:v>1.005198743636954</c:v>
                </c:pt>
                <c:pt idx="1">
                  <c:v>1.027653263364579</c:v>
                </c:pt>
                <c:pt idx="2">
                  <c:v>1.063747497580558</c:v>
                </c:pt>
                <c:pt idx="3">
                  <c:v>1.101281168878812</c:v>
                </c:pt>
                <c:pt idx="4">
                  <c:v>1.15123173190135</c:v>
                </c:pt>
                <c:pt idx="5">
                  <c:v>1.224471827910405</c:v>
                </c:pt>
                <c:pt idx="6">
                  <c:v>1.282269419298938</c:v>
                </c:pt>
                <c:pt idx="7">
                  <c:v>1.352735454523222</c:v>
                </c:pt>
                <c:pt idx="8">
                  <c:v>1.383753227378652</c:v>
                </c:pt>
                <c:pt idx="9">
                  <c:v>1.391457010792285</c:v>
                </c:pt>
                <c:pt idx="10">
                  <c:v>1.341384165493339</c:v>
                </c:pt>
                <c:pt idx="11">
                  <c:v>1.288799292859064</c:v>
                </c:pt>
                <c:pt idx="12">
                  <c:v>1.26951363098004</c:v>
                </c:pt>
                <c:pt idx="13">
                  <c:v>1.223828972514438</c:v>
                </c:pt>
                <c:pt idx="14">
                  <c:v>1.173204110081999</c:v>
                </c:pt>
                <c:pt idx="15">
                  <c:v>1.14482414061763</c:v>
                </c:pt>
                <c:pt idx="16">
                  <c:v>1.088071189247545</c:v>
                </c:pt>
                <c:pt idx="17">
                  <c:v>1.035325602764278</c:v>
                </c:pt>
                <c:pt idx="18">
                  <c:v>0.992736432781433</c:v>
                </c:pt>
                <c:pt idx="19">
                  <c:v>0.919814270691035</c:v>
                </c:pt>
                <c:pt idx="20">
                  <c:v>0.703144052015387</c:v>
                </c:pt>
                <c:pt idx="21">
                  <c:v>0.574125769068174</c:v>
                </c:pt>
                <c:pt idx="22">
                  <c:v>0.52300129619213</c:v>
                </c:pt>
              </c:numCache>
            </c:numRef>
          </c:val>
          <c:smooth val="0"/>
          <c:extLst xmlns:c16r2="http://schemas.microsoft.com/office/drawing/2015/06/chart">
            <c:ext xmlns:c16="http://schemas.microsoft.com/office/drawing/2014/chart" uri="{C3380CC4-5D6E-409C-BE32-E72D297353CC}">
              <c16:uniqueId val="{00000003-A303-4766-A398-717A887B473B}"/>
            </c:ext>
          </c:extLst>
        </c:ser>
        <c:dLbls>
          <c:showLegendKey val="0"/>
          <c:showVal val="0"/>
          <c:showCatName val="0"/>
          <c:showSerName val="0"/>
          <c:showPercent val="0"/>
          <c:showBubbleSize val="0"/>
        </c:dLbls>
        <c:marker val="1"/>
        <c:smooth val="0"/>
        <c:axId val="-2113087456"/>
        <c:axId val="-2113085136"/>
      </c:lineChart>
      <c:catAx>
        <c:axId val="-21130874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13085136"/>
        <c:crosses val="autoZero"/>
        <c:auto val="1"/>
        <c:lblAlgn val="ctr"/>
        <c:lblOffset val="100"/>
        <c:noMultiLvlLbl val="0"/>
      </c:catAx>
      <c:valAx>
        <c:axId val="-21130851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0.0166666666666667"/>
              <c:y val="0.159653871391076"/>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13087456"/>
        <c:crosses val="autoZero"/>
        <c:crossBetween val="between"/>
      </c:valAx>
      <c:spPr>
        <a:noFill/>
        <a:ln>
          <a:solidFill>
            <a:schemeClr val="tx1"/>
          </a:solidFill>
        </a:ln>
        <a:effectLst/>
      </c:spPr>
    </c:plotArea>
    <c:legend>
      <c:legendPos val="t"/>
      <c:legendEntry>
        <c:idx val="0"/>
        <c:delete val="1"/>
      </c:legendEntry>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lineChart>
        <c:grouping val="standard"/>
        <c:varyColors val="0"/>
        <c:ser>
          <c:idx val="0"/>
          <c:order val="0"/>
          <c:tx>
            <c:strRef>
              <c:f>'IPC-Update'!$A$74</c:f>
              <c:strCache>
                <c:ptCount val="1"/>
                <c:pt idx="0">
                  <c:v>Index-based</c:v>
                </c:pt>
              </c:strCache>
            </c:strRef>
          </c:tx>
          <c:spPr>
            <a:ln w="31750" cap="rnd">
              <a:noFill/>
              <a:round/>
            </a:ln>
            <a:effectLst/>
          </c:spPr>
          <c:marker>
            <c:symbol val="x"/>
            <c:size val="7"/>
            <c:spPr>
              <a:noFill/>
              <a:ln w="9525">
                <a:noFill/>
              </a:ln>
              <a:effectLst/>
            </c:spPr>
          </c:marker>
          <c:dPt>
            <c:idx val="7"/>
            <c:marker>
              <c:symbol val="x"/>
              <c:size val="7"/>
              <c:spPr>
                <a:noFill/>
                <a:ln w="9525">
                  <a:noFill/>
                </a:ln>
                <a:effectLst/>
              </c:spPr>
            </c:marker>
            <c:bubble3D val="0"/>
            <c:extLst xmlns:c16r2="http://schemas.microsoft.com/office/drawing/2015/06/chart">
              <c:ext xmlns:c16="http://schemas.microsoft.com/office/drawing/2014/chart" uri="{C3380CC4-5D6E-409C-BE32-E72D297353CC}">
                <c16:uniqueId val="{00000000-1290-48A0-8384-27A330019BE1}"/>
              </c:ext>
            </c:extLst>
          </c:dPt>
          <c:cat>
            <c:multiLvlStrRef>
              <c:f>'IPC-Update'!$B$72:$AZ$73</c:f>
              <c:multiLvlStrCache>
                <c:ptCount val="23"/>
                <c:lvl>
                  <c:pt idx="0">
                    <c:v>IP(27,1,0.1)</c:v>
                  </c:pt>
                  <c:pt idx="1">
                    <c:v>IP(27,1,0.2)</c:v>
                  </c:pt>
                  <c:pt idx="2">
                    <c:v>IP(27,1,0.3)</c:v>
                  </c:pt>
                  <c:pt idx="3">
                    <c:v>IP(27,1,0.4)</c:v>
                  </c:pt>
                  <c:pt idx="4">
                    <c:v>IP(27,1,0.5)</c:v>
                  </c:pt>
                  <c:pt idx="5">
                    <c:v>IP(27,1,0.6)</c:v>
                  </c:pt>
                  <c:pt idx="6">
                    <c:v>IP(27,1,0.7)</c:v>
                  </c:pt>
                  <c:pt idx="7">
                    <c:v>IP(27,1,0.8)</c:v>
                  </c:pt>
                  <c:pt idx="8">
                    <c:v>IP(27,1,0.9)</c:v>
                  </c:pt>
                  <c:pt idx="9">
                    <c:v>IP(27,1,1)</c:v>
                  </c:pt>
                  <c:pt idx="10">
                    <c:v>IP(27,2,0.1)</c:v>
                  </c:pt>
                  <c:pt idx="11">
                    <c:v>IP(27,2,0.2)</c:v>
                  </c:pt>
                  <c:pt idx="12">
                    <c:v>IP(27,2,0.3)</c:v>
                  </c:pt>
                  <c:pt idx="13">
                    <c:v>IP(27,2,0.4)</c:v>
                  </c:pt>
                  <c:pt idx="14">
                    <c:v>IP(27,2,0.5)</c:v>
                  </c:pt>
                  <c:pt idx="15">
                    <c:v>IP(27,2,0.6)</c:v>
                  </c:pt>
                  <c:pt idx="16">
                    <c:v>IP(27,2,0.7)</c:v>
                  </c:pt>
                  <c:pt idx="17">
                    <c:v>IP(27,2,0.8)</c:v>
                  </c:pt>
                  <c:pt idx="18">
                    <c:v>IP(27,2,0.9)</c:v>
                  </c:pt>
                  <c:pt idx="19">
                    <c:v>IP(27,2,1)</c:v>
                  </c:pt>
                  <c:pt idx="20">
                    <c:v>IP(27,3,1)</c:v>
                  </c:pt>
                  <c:pt idx="21">
                    <c:v>IP(27,4,1)</c:v>
                  </c:pt>
                  <c:pt idx="22">
                    <c:v>IP(27,5,1)</c:v>
                  </c:pt>
                </c:lvl>
                <c:lvl/>
              </c:multiLvlStrCache>
            </c:multiLvlStrRef>
          </c:cat>
          <c:val>
            <c:numRef>
              <c:f>'IPC-Update'!$B$74:$AZ$74</c:f>
              <c:numCache>
                <c:formatCode>General</c:formatCode>
                <c:ptCount val="23"/>
                <c:pt idx="0">
                  <c:v>1.022947142612578</c:v>
                </c:pt>
                <c:pt idx="1">
                  <c:v>1.032939351484681</c:v>
                </c:pt>
                <c:pt idx="2">
                  <c:v>1.054223455138126</c:v>
                </c:pt>
                <c:pt idx="3">
                  <c:v>1.126216271927833</c:v>
                </c:pt>
                <c:pt idx="4">
                  <c:v>1.164239072331714</c:v>
                </c:pt>
                <c:pt idx="5">
                  <c:v>1.194330993665778</c:v>
                </c:pt>
                <c:pt idx="6">
                  <c:v>1.223643802210165</c:v>
                </c:pt>
                <c:pt idx="7">
                  <c:v>1.267896011152144</c:v>
                </c:pt>
                <c:pt idx="8">
                  <c:v>1.23642754076367</c:v>
                </c:pt>
                <c:pt idx="9">
                  <c:v>1.207593379986933</c:v>
                </c:pt>
                <c:pt idx="10">
                  <c:v>1.18174640053385</c:v>
                </c:pt>
                <c:pt idx="11">
                  <c:v>1.137305527508272</c:v>
                </c:pt>
                <c:pt idx="12">
                  <c:v>1.120765976179412</c:v>
                </c:pt>
                <c:pt idx="13">
                  <c:v>1.0972074221848</c:v>
                </c:pt>
                <c:pt idx="14">
                  <c:v>1.112440300045769</c:v>
                </c:pt>
                <c:pt idx="15">
                  <c:v>1.076084032380347</c:v>
                </c:pt>
                <c:pt idx="16">
                  <c:v>1.026035643536683</c:v>
                </c:pt>
                <c:pt idx="17">
                  <c:v>1.019858641688474</c:v>
                </c:pt>
                <c:pt idx="18">
                  <c:v>1.057025466157507</c:v>
                </c:pt>
                <c:pt idx="19">
                  <c:v>1.001834234146103</c:v>
                </c:pt>
                <c:pt idx="20">
                  <c:v>0.763932318506899</c:v>
                </c:pt>
                <c:pt idx="21">
                  <c:v>0.669579314031367</c:v>
                </c:pt>
                <c:pt idx="22">
                  <c:v>0.584718907984334</c:v>
                </c:pt>
              </c:numCache>
            </c:numRef>
          </c:val>
          <c:smooth val="0"/>
          <c:extLst xmlns:c16r2="http://schemas.microsoft.com/office/drawing/2015/06/chart">
            <c:ext xmlns:c16="http://schemas.microsoft.com/office/drawing/2014/chart" uri="{C3380CC4-5D6E-409C-BE32-E72D297353CC}">
              <c16:uniqueId val="{00000001-1290-48A0-8384-27A330019BE1}"/>
            </c:ext>
          </c:extLst>
        </c:ser>
        <c:ser>
          <c:idx val="1"/>
          <c:order val="1"/>
          <c:tx>
            <c:strRef>
              <c:f>'IPC-Update'!$A$75</c:f>
              <c:strCache>
                <c:ptCount val="1"/>
                <c:pt idx="0">
                  <c:v>Supplier-based</c:v>
                </c:pt>
              </c:strCache>
            </c:strRef>
          </c:tx>
          <c:spPr>
            <a:ln w="44450" cap="rnd">
              <a:solidFill>
                <a:srgbClr val="115740"/>
              </a:solidFill>
              <a:round/>
            </a:ln>
            <a:effectLst/>
          </c:spPr>
          <c:marker>
            <c:symbol val="circle"/>
            <c:size val="8"/>
            <c:spPr>
              <a:solidFill>
                <a:srgbClr val="115740"/>
              </a:solidFill>
              <a:ln w="9525">
                <a:solidFill>
                  <a:srgbClr val="115740"/>
                </a:solidFill>
              </a:ln>
              <a:effectLst/>
            </c:spPr>
          </c:marker>
          <c:dPt>
            <c:idx val="9"/>
            <c:marker>
              <c:symbol val="circle"/>
              <c:size val="8"/>
              <c:spPr>
                <a:solidFill>
                  <a:srgbClr val="115740"/>
                </a:solidFill>
                <a:ln w="9525">
                  <a:solidFill>
                    <a:srgbClr val="115740"/>
                  </a:solidFill>
                </a:ln>
                <a:effectLst/>
              </c:spPr>
            </c:marker>
            <c:bubble3D val="0"/>
            <c:extLst xmlns:c16r2="http://schemas.microsoft.com/office/drawing/2015/06/chart">
              <c:ext xmlns:c16="http://schemas.microsoft.com/office/drawing/2014/chart" uri="{C3380CC4-5D6E-409C-BE32-E72D297353CC}">
                <c16:uniqueId val="{00000002-1290-48A0-8384-27A330019BE1}"/>
              </c:ext>
            </c:extLst>
          </c:dPt>
          <c:cat>
            <c:multiLvlStrRef>
              <c:f>'IPC-Update'!$B$72:$AZ$73</c:f>
              <c:multiLvlStrCache>
                <c:ptCount val="23"/>
                <c:lvl>
                  <c:pt idx="0">
                    <c:v>IP(27,1,0.1)</c:v>
                  </c:pt>
                  <c:pt idx="1">
                    <c:v>IP(27,1,0.2)</c:v>
                  </c:pt>
                  <c:pt idx="2">
                    <c:v>IP(27,1,0.3)</c:v>
                  </c:pt>
                  <c:pt idx="3">
                    <c:v>IP(27,1,0.4)</c:v>
                  </c:pt>
                  <c:pt idx="4">
                    <c:v>IP(27,1,0.5)</c:v>
                  </c:pt>
                  <c:pt idx="5">
                    <c:v>IP(27,1,0.6)</c:v>
                  </c:pt>
                  <c:pt idx="6">
                    <c:v>IP(27,1,0.7)</c:v>
                  </c:pt>
                  <c:pt idx="7">
                    <c:v>IP(27,1,0.8)</c:v>
                  </c:pt>
                  <c:pt idx="8">
                    <c:v>IP(27,1,0.9)</c:v>
                  </c:pt>
                  <c:pt idx="9">
                    <c:v>IP(27,1,1)</c:v>
                  </c:pt>
                  <c:pt idx="10">
                    <c:v>IP(27,2,0.1)</c:v>
                  </c:pt>
                  <c:pt idx="11">
                    <c:v>IP(27,2,0.2)</c:v>
                  </c:pt>
                  <c:pt idx="12">
                    <c:v>IP(27,2,0.3)</c:v>
                  </c:pt>
                  <c:pt idx="13">
                    <c:v>IP(27,2,0.4)</c:v>
                  </c:pt>
                  <c:pt idx="14">
                    <c:v>IP(27,2,0.5)</c:v>
                  </c:pt>
                  <c:pt idx="15">
                    <c:v>IP(27,2,0.6)</c:v>
                  </c:pt>
                  <c:pt idx="16">
                    <c:v>IP(27,2,0.7)</c:v>
                  </c:pt>
                  <c:pt idx="17">
                    <c:v>IP(27,2,0.8)</c:v>
                  </c:pt>
                  <c:pt idx="18">
                    <c:v>IP(27,2,0.9)</c:v>
                  </c:pt>
                  <c:pt idx="19">
                    <c:v>IP(27,2,1)</c:v>
                  </c:pt>
                  <c:pt idx="20">
                    <c:v>IP(27,3,1)</c:v>
                  </c:pt>
                  <c:pt idx="21">
                    <c:v>IP(27,4,1)</c:v>
                  </c:pt>
                  <c:pt idx="22">
                    <c:v>IP(27,5,1)</c:v>
                  </c:pt>
                </c:lvl>
                <c:lvl/>
              </c:multiLvlStrCache>
            </c:multiLvlStrRef>
          </c:cat>
          <c:val>
            <c:numRef>
              <c:f>'IPC-Update'!$B$75:$AZ$75</c:f>
              <c:numCache>
                <c:formatCode>General</c:formatCode>
                <c:ptCount val="23"/>
                <c:pt idx="0">
                  <c:v>1.005198743636954</c:v>
                </c:pt>
                <c:pt idx="1">
                  <c:v>1.027653263364579</c:v>
                </c:pt>
                <c:pt idx="2">
                  <c:v>1.063747497580558</c:v>
                </c:pt>
                <c:pt idx="3">
                  <c:v>1.101281168878812</c:v>
                </c:pt>
                <c:pt idx="4">
                  <c:v>1.15123173190135</c:v>
                </c:pt>
                <c:pt idx="5">
                  <c:v>1.224471827910405</c:v>
                </c:pt>
                <c:pt idx="6">
                  <c:v>1.282269419298938</c:v>
                </c:pt>
                <c:pt idx="7">
                  <c:v>1.352735454523222</c:v>
                </c:pt>
                <c:pt idx="8">
                  <c:v>1.383753227378652</c:v>
                </c:pt>
                <c:pt idx="9">
                  <c:v>1.391457010792285</c:v>
                </c:pt>
                <c:pt idx="10">
                  <c:v>1.341384165493339</c:v>
                </c:pt>
                <c:pt idx="11">
                  <c:v>1.288799292859064</c:v>
                </c:pt>
                <c:pt idx="12">
                  <c:v>1.26951363098004</c:v>
                </c:pt>
                <c:pt idx="13">
                  <c:v>1.223828972514438</c:v>
                </c:pt>
                <c:pt idx="14">
                  <c:v>1.173204110081999</c:v>
                </c:pt>
                <c:pt idx="15">
                  <c:v>1.14482414061763</c:v>
                </c:pt>
                <c:pt idx="16">
                  <c:v>1.088071189247545</c:v>
                </c:pt>
                <c:pt idx="17">
                  <c:v>1.035325602764278</c:v>
                </c:pt>
                <c:pt idx="18">
                  <c:v>0.992736432781433</c:v>
                </c:pt>
                <c:pt idx="19">
                  <c:v>0.919814270691035</c:v>
                </c:pt>
                <c:pt idx="20">
                  <c:v>0.703144052015387</c:v>
                </c:pt>
                <c:pt idx="21">
                  <c:v>0.574125769068174</c:v>
                </c:pt>
                <c:pt idx="22">
                  <c:v>0.52300129619213</c:v>
                </c:pt>
              </c:numCache>
            </c:numRef>
          </c:val>
          <c:smooth val="0"/>
          <c:extLst xmlns:c16r2="http://schemas.microsoft.com/office/drawing/2015/06/chart">
            <c:ext xmlns:c16="http://schemas.microsoft.com/office/drawing/2014/chart" uri="{C3380CC4-5D6E-409C-BE32-E72D297353CC}">
              <c16:uniqueId val="{00000003-1290-48A0-8384-27A330019BE1}"/>
            </c:ext>
          </c:extLst>
        </c:ser>
        <c:dLbls>
          <c:showLegendKey val="0"/>
          <c:showVal val="0"/>
          <c:showCatName val="0"/>
          <c:showSerName val="0"/>
          <c:showPercent val="0"/>
          <c:showBubbleSize val="0"/>
        </c:dLbls>
        <c:marker val="1"/>
        <c:smooth val="0"/>
        <c:axId val="-1695732016"/>
        <c:axId val="-1696301312"/>
      </c:lineChart>
      <c:catAx>
        <c:axId val="-16957320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96301312"/>
        <c:crosses val="autoZero"/>
        <c:auto val="1"/>
        <c:lblAlgn val="ctr"/>
        <c:lblOffset val="100"/>
        <c:noMultiLvlLbl val="0"/>
      </c:catAx>
      <c:valAx>
        <c:axId val="-16963013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t>Normalized IPC</a:t>
                </a:r>
              </a:p>
            </c:rich>
          </c:tx>
          <c:layout>
            <c:manualLayout>
              <c:xMode val="edge"/>
              <c:yMode val="edge"/>
              <c:x val="0.0166666666666667"/>
              <c:y val="0.159653871391076"/>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695732016"/>
        <c:crosses val="autoZero"/>
        <c:crossBetween val="between"/>
      </c:valAx>
      <c:spPr>
        <a:noFill/>
        <a:ln>
          <a:solidFill>
            <a:schemeClr val="tx1"/>
          </a:solidFill>
        </a:ln>
        <a:effectLst/>
      </c:spPr>
    </c:plotArea>
    <c:legend>
      <c:legendPos val="t"/>
      <c:legendEntry>
        <c:idx val="0"/>
        <c:delete val="1"/>
      </c:legendEntry>
      <c:overlay val="0"/>
      <c:spPr>
        <a:noFill/>
        <a:ln>
          <a:noFill/>
        </a:ln>
        <a:effectLst/>
      </c:spPr>
      <c:txPr>
        <a:bodyPr rot="0" spcFirstLastPara="1" vertOverflow="ellipsis" vert="horz" wrap="square" anchor="ctr" anchorCtr="1"/>
        <a:lstStyle/>
        <a:p>
          <a:pPr>
            <a:defRPr sz="14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ysClr val="windowText" lastClr="000000"/>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'Baseline-RH'!$Q$1</c:f>
              <c:strCache>
                <c:ptCount val="1"/>
                <c:pt idx="0">
                  <c:v>Remote Hit Rate</c:v>
                </c:pt>
              </c:strCache>
            </c:strRef>
          </c:tx>
          <c:spPr>
            <a:solidFill>
              <a:srgbClr val="115740"/>
            </a:solidFill>
            <a:ln>
              <a:solidFill>
                <a:schemeClr val="tx1"/>
              </a:solidFill>
            </a:ln>
            <a:effectLst/>
          </c:spPr>
          <c:invertIfNegative val="0"/>
          <c:cat>
            <c:strRef>
              <c:f>'Baseline-RH'!$P$2:$P$13</c:f>
              <c:strCache>
                <c:ptCount val="12"/>
                <c:pt idx="0">
                  <c:v>C-BFS</c:v>
                </c:pt>
                <c:pt idx="1">
                  <c:v>C-NN</c:v>
                </c:pt>
                <c:pt idx="2">
                  <c:v>C-BFS2</c:v>
                </c:pt>
                <c:pt idx="3">
                  <c:v>R-CFD</c:v>
                </c:pt>
                <c:pt idx="4">
                  <c:v>S-SpMV</c:v>
                </c:pt>
                <c:pt idx="5">
                  <c:v>L-BH</c:v>
                </c:pt>
                <c:pt idx="6">
                  <c:v>P-2DCONV</c:v>
                </c:pt>
                <c:pt idx="7">
                  <c:v>P-3DCONV</c:v>
                </c:pt>
                <c:pt idx="8">
                  <c:v>P-2MM</c:v>
                </c:pt>
                <c:pt idx="9">
                  <c:v>P-3MM</c:v>
                </c:pt>
                <c:pt idx="10">
                  <c:v>P-GEMM</c:v>
                </c:pt>
                <c:pt idx="11">
                  <c:v>Mean</c:v>
                </c:pt>
              </c:strCache>
            </c:strRef>
          </c:cat>
          <c:val>
            <c:numRef>
              <c:f>'Baseline-RH'!$Q$2:$Q$13</c:f>
              <c:numCache>
                <c:formatCode>General</c:formatCode>
                <c:ptCount val="12"/>
                <c:pt idx="0">
                  <c:v>0.537284241995401</c:v>
                </c:pt>
                <c:pt idx="1">
                  <c:v>0.708594003868377</c:v>
                </c:pt>
                <c:pt idx="2">
                  <c:v>0.451663089971452</c:v>
                </c:pt>
                <c:pt idx="3">
                  <c:v>0.517675522906073</c:v>
                </c:pt>
                <c:pt idx="4">
                  <c:v>0.995381504153913</c:v>
                </c:pt>
                <c:pt idx="5">
                  <c:v>0.356677907800707</c:v>
                </c:pt>
                <c:pt idx="6">
                  <c:v>0.48464448754249</c:v>
                </c:pt>
                <c:pt idx="7">
                  <c:v>0.331561514823111</c:v>
                </c:pt>
                <c:pt idx="8">
                  <c:v>0.571216403725145</c:v>
                </c:pt>
                <c:pt idx="9">
                  <c:v>0.531385921069547</c:v>
                </c:pt>
                <c:pt idx="10">
                  <c:v>0.477165498570532</c:v>
                </c:pt>
                <c:pt idx="11">
                  <c:v>0.4965465403811</c:v>
                </c:pt>
              </c:numCache>
            </c:numRef>
          </c:val>
          <c:extLst xmlns:c16r2="http://schemas.microsoft.com/office/drawing/2015/06/chart">
            <c:ext xmlns:c16="http://schemas.microsoft.com/office/drawing/2014/chart" uri="{C3380CC4-5D6E-409C-BE32-E72D297353CC}">
              <c16:uniqueId val="{00000000-48E2-4541-BA38-96A53C119CE4}"/>
            </c:ext>
          </c:extLst>
        </c:ser>
        <c:dLbls>
          <c:showLegendKey val="0"/>
          <c:showVal val="0"/>
          <c:showCatName val="0"/>
          <c:showSerName val="0"/>
          <c:showPercent val="0"/>
          <c:showBubbleSize val="0"/>
        </c:dLbls>
        <c:gapWidth val="150"/>
        <c:axId val="-2113384960"/>
        <c:axId val="-1696003728"/>
      </c:barChart>
      <c:catAx>
        <c:axId val="-21133849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696003728"/>
        <c:crosses val="autoZero"/>
        <c:auto val="1"/>
        <c:lblAlgn val="ctr"/>
        <c:lblOffset val="100"/>
        <c:noMultiLvlLbl val="0"/>
      </c:catAx>
      <c:valAx>
        <c:axId val="-1696003728"/>
        <c:scaling>
          <c:orientation val="minMax"/>
          <c:max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r>
                  <a:rPr lang="en-US"/>
                  <a:t>Remote Hit Rate</a:t>
                </a:r>
              </a:p>
            </c:rich>
          </c:tx>
          <c:layout>
            <c:manualLayout>
              <c:xMode val="edge"/>
              <c:yMode val="edge"/>
              <c:x val="0.0208333333333333"/>
              <c:y val="0.049"/>
            </c:manualLayout>
          </c:layout>
          <c:overlay val="0"/>
          <c:spPr>
            <a:noFill/>
            <a:ln>
              <a:noFill/>
            </a:ln>
            <a:effectLst/>
          </c:spPr>
          <c:txPr>
            <a:bodyPr rot="-54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113384960"/>
        <c:crosses val="autoZero"/>
        <c:crossBetween val="between"/>
      </c:valAx>
      <c:spPr>
        <a:noFill/>
        <a:ln>
          <a:solidFill>
            <a:schemeClr val="tx1"/>
          </a:solid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400" b="1">
          <a:solidFill>
            <a:schemeClr val="tx1"/>
          </a:solidFill>
          <a:latin typeface="Arial" panose="020B0604020202020204" pitchFamily="34" charset="0"/>
          <a:cs typeface="Arial" panose="020B0604020202020204" pitchFamily="34" charset="0"/>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0.14167</cdr:x>
      <cdr:y>0.38641</cdr:y>
    </cdr:from>
    <cdr:to>
      <cdr:x>0.97</cdr:x>
      <cdr:y>0.38669</cdr:y>
    </cdr:to>
    <cdr:cxnSp macro="">
      <cdr:nvCxnSpPr>
        <cdr:cNvPr id="2" name="Straight Connector 1">
          <a:extLst xmlns:a="http://schemas.openxmlformats.org/drawingml/2006/main">
            <a:ext uri="{FF2B5EF4-FFF2-40B4-BE49-F238E27FC236}">
              <a16:creationId xmlns:a16="http://schemas.microsoft.com/office/drawing/2014/main" xmlns="" id="{0C617B94-4636-417F-A48B-9C51522F1181}"/>
            </a:ext>
          </a:extLst>
        </cdr:cNvPr>
        <cdr:cNvCxnSpPr/>
      </cdr:nvCxnSpPr>
      <cdr:spPr>
        <a:xfrm xmlns:a="http://schemas.openxmlformats.org/drawingml/2006/main" flipV="1">
          <a:off x="647715" y="706667"/>
          <a:ext cx="3787125" cy="512"/>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0.14167</cdr:x>
      <cdr:y>0.38641</cdr:y>
    </cdr:from>
    <cdr:to>
      <cdr:x>0.97</cdr:x>
      <cdr:y>0.38669</cdr:y>
    </cdr:to>
    <cdr:cxnSp macro="">
      <cdr:nvCxnSpPr>
        <cdr:cNvPr id="2" name="Straight Connector 1">
          <a:extLst xmlns:a="http://schemas.openxmlformats.org/drawingml/2006/main">
            <a:ext uri="{FF2B5EF4-FFF2-40B4-BE49-F238E27FC236}">
              <a16:creationId xmlns:a16="http://schemas.microsoft.com/office/drawing/2014/main" xmlns="" id="{0C617B94-4636-417F-A48B-9C51522F1181}"/>
            </a:ext>
          </a:extLst>
        </cdr:cNvPr>
        <cdr:cNvCxnSpPr/>
      </cdr:nvCxnSpPr>
      <cdr:spPr>
        <a:xfrm xmlns:a="http://schemas.openxmlformats.org/drawingml/2006/main" flipV="1">
          <a:off x="647715" y="706667"/>
          <a:ext cx="3787125" cy="512"/>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0.14167</cdr:x>
      <cdr:y>0.38641</cdr:y>
    </cdr:from>
    <cdr:to>
      <cdr:x>0.97</cdr:x>
      <cdr:y>0.38669</cdr:y>
    </cdr:to>
    <cdr:cxnSp macro="">
      <cdr:nvCxnSpPr>
        <cdr:cNvPr id="2" name="Straight Connector 1">
          <a:extLst xmlns:a="http://schemas.openxmlformats.org/drawingml/2006/main">
            <a:ext uri="{FF2B5EF4-FFF2-40B4-BE49-F238E27FC236}">
              <a16:creationId xmlns:a16="http://schemas.microsoft.com/office/drawing/2014/main" xmlns="" id="{0C617B94-4636-417F-A48B-9C51522F1181}"/>
            </a:ext>
          </a:extLst>
        </cdr:cNvPr>
        <cdr:cNvCxnSpPr/>
      </cdr:nvCxnSpPr>
      <cdr:spPr>
        <a:xfrm xmlns:a="http://schemas.openxmlformats.org/drawingml/2006/main" flipV="1">
          <a:off x="647715" y="706667"/>
          <a:ext cx="3787125" cy="512"/>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4.xml><?xml version="1.0" encoding="utf-8"?>
<c:userShapes xmlns:c="http://schemas.openxmlformats.org/drawingml/2006/chart">
  <cdr:relSizeAnchor xmlns:cdr="http://schemas.openxmlformats.org/drawingml/2006/chartDrawing">
    <cdr:from>
      <cdr:x>0.14167</cdr:x>
      <cdr:y>0.38641</cdr:y>
    </cdr:from>
    <cdr:to>
      <cdr:x>0.97</cdr:x>
      <cdr:y>0.38669</cdr:y>
    </cdr:to>
    <cdr:cxnSp macro="">
      <cdr:nvCxnSpPr>
        <cdr:cNvPr id="2" name="Straight Connector 1">
          <a:extLst xmlns:a="http://schemas.openxmlformats.org/drawingml/2006/main">
            <a:ext uri="{FF2B5EF4-FFF2-40B4-BE49-F238E27FC236}">
              <a16:creationId xmlns:a16="http://schemas.microsoft.com/office/drawing/2014/main" xmlns="" id="{0C617B94-4636-417F-A48B-9C51522F1181}"/>
            </a:ext>
          </a:extLst>
        </cdr:cNvPr>
        <cdr:cNvCxnSpPr/>
      </cdr:nvCxnSpPr>
      <cdr:spPr>
        <a:xfrm xmlns:a="http://schemas.openxmlformats.org/drawingml/2006/main" flipV="1">
          <a:off x="647715" y="706667"/>
          <a:ext cx="3787125" cy="512"/>
        </a:xfrm>
        <a:prstGeom xmlns:a="http://schemas.openxmlformats.org/drawingml/2006/main" prst="line">
          <a:avLst/>
        </a:prstGeom>
        <a:ln xmlns:a="http://schemas.openxmlformats.org/drawingml/2006/main" w="12700">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0.13946</cdr:x>
      <cdr:y>0.27474</cdr:y>
    </cdr:from>
    <cdr:to>
      <cdr:x>0.97812</cdr:x>
      <cdr:y>0.27474</cdr:y>
    </cdr:to>
    <cdr:cxnSp macro="">
      <cdr:nvCxnSpPr>
        <cdr:cNvPr id="2" name="Straight Connector 1">
          <a:extLst xmlns:a="http://schemas.openxmlformats.org/drawingml/2006/main">
            <a:ext uri="{FF2B5EF4-FFF2-40B4-BE49-F238E27FC236}">
              <a16:creationId xmlns:a16="http://schemas.microsoft.com/office/drawing/2014/main" xmlns="" id="{B902052F-D31B-4736-A91D-3BB86231F791}"/>
            </a:ext>
          </a:extLst>
        </cdr:cNvPr>
        <cdr:cNvCxnSpPr/>
      </cdr:nvCxnSpPr>
      <cdr:spPr>
        <a:xfrm xmlns:a="http://schemas.openxmlformats.org/drawingml/2006/main">
          <a:off x="892629" y="879264"/>
          <a:ext cx="5368132" cy="0"/>
        </a:xfrm>
        <a:prstGeom xmlns:a="http://schemas.openxmlformats.org/drawingml/2006/main" prst="line">
          <a:avLst/>
        </a:prstGeom>
        <a:ln xmlns:a="http://schemas.openxmlformats.org/drawingml/2006/main" w="9525">
          <a:solidFill>
            <a:schemeClr val="tx1"/>
          </a:solidFill>
          <a:prstDash val="lgDash"/>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E8861-0912-4207-854D-FA9ED013A7CC}" type="datetimeFigureOut">
              <a:rPr lang="en-US" smtClean="0"/>
              <a:t>9/28/19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326AB6-F954-4078-A837-A8BDFB0913E1}" type="slidenum">
              <a:rPr lang="en-US" smtClean="0"/>
              <a:t>‹#›</a:t>
            </a:fld>
            <a:endParaRPr lang="en-US"/>
          </a:p>
        </p:txBody>
      </p:sp>
    </p:spTree>
    <p:extLst>
      <p:ext uri="{BB962C8B-B14F-4D97-AF65-F5344CB8AC3E}">
        <p14:creationId xmlns:p14="http://schemas.microsoft.com/office/powerpoint/2010/main" val="2488490004"/>
      </p:ext>
    </p:extLst>
  </p:cSld>
  <p:clrMap bg1="lt1" tx1="dk1" bg2="lt2" tx2="dk2" accent1="accent1" accent2="accent2" accent3="accent3" accent4="accent4" accent5="accent5" accent6="accent6" hlink="hlink" folHlink="folHlink"/>
  <p:notesStyle>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a:t>Hi, my name is Mohamed Assem Ibrahim. Today, I will present our work “</a:t>
            </a:r>
            <a:r>
              <a:rPr lang="en-US" sz="1800" b="0" dirty="0">
                <a:latin typeface="Arial" panose="020B0604020202020204" pitchFamily="34" charset="0"/>
                <a:cs typeface="Arial" panose="020B0604020202020204" pitchFamily="34" charset="0"/>
              </a:rPr>
              <a:t>Analyzing and Leveraging Remote-core Bandwidth for Enhanced Performance in GPUs</a:t>
            </a:r>
            <a:r>
              <a:rPr lang="en-US" sz="1800" baseline="0" dirty="0"/>
              <a:t>”. This work was jointly performed with my advisor and colleagues at William &amp; Mary and our collaborators at AMD. </a:t>
            </a:r>
          </a:p>
        </p:txBody>
      </p:sp>
      <p:sp>
        <p:nvSpPr>
          <p:cNvPr id="4" name="Slide Number Placeholder 3"/>
          <p:cNvSpPr>
            <a:spLocks noGrp="1"/>
          </p:cNvSpPr>
          <p:nvPr>
            <p:ph type="sldNum" sz="quarter" idx="10"/>
          </p:nvPr>
        </p:nvSpPr>
        <p:spPr/>
        <p:txBody>
          <a:bodyPr/>
          <a:lstStyle/>
          <a:p>
            <a:fld id="{5E326AB6-F954-4078-A837-A8BDFB0913E1}" type="slidenum">
              <a:rPr lang="en-US" smtClean="0"/>
              <a:t>1</a:t>
            </a:fld>
            <a:endParaRPr lang="en-US"/>
          </a:p>
        </p:txBody>
      </p:sp>
    </p:spTree>
    <p:extLst>
      <p:ext uri="{BB962C8B-B14F-4D97-AF65-F5344CB8AC3E}">
        <p14:creationId xmlns:p14="http://schemas.microsoft.com/office/powerpoint/2010/main" val="553856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inter-core communication is not the only challenge. </a:t>
            </a:r>
          </a:p>
          <a:p>
            <a:endParaRPr lang="en-US" dirty="0"/>
          </a:p>
          <a:p>
            <a:r>
              <a:rPr lang="en-US" dirty="0"/>
              <a:t>To enable efficient inter-core communication, we need to a answer the following questions:</a:t>
            </a:r>
          </a:p>
          <a:p>
            <a:r>
              <a:rPr lang="en-US" dirty="0"/>
              <a:t>*</a:t>
            </a:r>
          </a:p>
          <a:p>
            <a:r>
              <a:rPr lang="en-US" dirty="0"/>
              <a:t>First, not every cache line is shared across cores, so we need to identify which data is shared? </a:t>
            </a:r>
          </a:p>
          <a:p>
            <a:r>
              <a:rPr lang="en-US" dirty="0"/>
              <a:t>*</a:t>
            </a:r>
          </a:p>
          <a:p>
            <a:r>
              <a:rPr lang="en-US" dirty="0"/>
              <a:t>Second, no every remote core has the shared data, so we need to filter the cores that can supply the shared data.</a:t>
            </a:r>
          </a:p>
          <a:p>
            <a:r>
              <a:rPr lang="en-US" dirty="0"/>
              <a:t>*</a:t>
            </a:r>
          </a:p>
          <a:p>
            <a:r>
              <a:rPr lang="en-US" dirty="0"/>
              <a:t>Finally, how to fetch the shared data? Do we broadcast, or multicast, or search the remote cores one at a time? What about the possible redundant replies from the remote cores? </a:t>
            </a:r>
          </a:p>
          <a:p>
            <a:r>
              <a:rPr lang="en-US" dirty="0"/>
              <a:t>*</a:t>
            </a:r>
          </a:p>
          <a:p>
            <a:r>
              <a:rPr lang="en-US" dirty="0"/>
              <a:t>These questions are the focus of this work.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10</a:t>
            </a:fld>
            <a:endParaRPr lang="en-US"/>
          </a:p>
        </p:txBody>
      </p:sp>
    </p:spTree>
    <p:extLst>
      <p:ext uri="{BB962C8B-B14F-4D97-AF65-F5344CB8AC3E}">
        <p14:creationId xmlns:p14="http://schemas.microsoft.com/office/powerpoint/2010/main" val="333541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estimate the scope of unlocking the remote-core bandwidth, we start by assuming a perfect communication scenario in which </a:t>
            </a:r>
          </a:p>
          <a:p>
            <a:r>
              <a:rPr lang="en-US" dirty="0"/>
              <a:t>*</a:t>
            </a:r>
          </a:p>
          <a:p>
            <a:r>
              <a:rPr lang="en-US" dirty="0"/>
              <a:t>we oracularly know if the required data is shared or not, </a:t>
            </a:r>
          </a:p>
          <a:p>
            <a:r>
              <a:rPr lang="en-US" dirty="0"/>
              <a:t>*</a:t>
            </a:r>
          </a:p>
          <a:p>
            <a:r>
              <a:rPr lang="en-US" dirty="0"/>
              <a:t>and we know the supplier cores, </a:t>
            </a:r>
          </a:p>
          <a:p>
            <a:r>
              <a:rPr lang="en-US" dirty="0"/>
              <a:t>*</a:t>
            </a:r>
          </a:p>
          <a:p>
            <a:r>
              <a:rPr lang="en-US" dirty="0"/>
              <a:t>and we can fetch the data from the remote core in zero cycles. </a:t>
            </a:r>
          </a:p>
          <a:p>
            <a:endParaRPr lang="en-US" dirty="0"/>
          </a:p>
          <a:p>
            <a:r>
              <a:rPr lang="en-US" dirty="0"/>
              <a:t>We call this scenario Perfect Probing or PP for short.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11</a:t>
            </a:fld>
            <a:endParaRPr lang="en-US"/>
          </a:p>
        </p:txBody>
      </p:sp>
    </p:spTree>
    <p:extLst>
      <p:ext uri="{BB962C8B-B14F-4D97-AF65-F5344CB8AC3E}">
        <p14:creationId xmlns:p14="http://schemas.microsoft.com/office/powerpoint/2010/main" val="2493207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figure shows, on the Y-Axis, the reply BW breakdown for PP as replies from L2 (shown as shaded green) and from remote cores (shown as solid green), normalized to the baseline with no inter-core communication.</a:t>
            </a:r>
          </a:p>
          <a:p>
            <a:r>
              <a:rPr lang="en-US" dirty="0"/>
              <a:t>*</a:t>
            </a:r>
          </a:p>
          <a:p>
            <a:r>
              <a:rPr lang="en-US" dirty="0"/>
              <a:t>We observe that, under PP, we obtain additional on-chip BW from remote cores.</a:t>
            </a:r>
          </a:p>
          <a:p>
            <a:r>
              <a:rPr lang="en-US" dirty="0"/>
              <a:t>*</a:t>
            </a:r>
          </a:p>
          <a:p>
            <a:r>
              <a:rPr lang="en-US" dirty="0"/>
              <a:t>Such BW boost translates to performance improvement of up to 75%.</a:t>
            </a:r>
          </a:p>
          <a:p>
            <a:r>
              <a:rPr lang="en-US" dirty="0"/>
              <a:t>*</a:t>
            </a:r>
          </a:p>
          <a:p>
            <a:endParaRPr lang="en-US" dirty="0"/>
          </a:p>
          <a:p>
            <a:r>
              <a:rPr lang="en-US" dirty="0"/>
              <a:t>####################################################################</a:t>
            </a:r>
          </a:p>
        </p:txBody>
      </p:sp>
      <p:sp>
        <p:nvSpPr>
          <p:cNvPr id="4" name="Slide Number Placeholder 3"/>
          <p:cNvSpPr>
            <a:spLocks noGrp="1"/>
          </p:cNvSpPr>
          <p:nvPr>
            <p:ph type="sldNum" sz="quarter" idx="10"/>
          </p:nvPr>
        </p:nvSpPr>
        <p:spPr/>
        <p:txBody>
          <a:bodyPr/>
          <a:lstStyle/>
          <a:p>
            <a:fld id="{2535EB5D-A4D1-4ED6-8E54-0AF796CCE08C}" type="slidenum">
              <a:rPr lang="en-US" smtClean="0"/>
              <a:t>12</a:t>
            </a:fld>
            <a:endParaRPr lang="en-US"/>
          </a:p>
        </p:txBody>
      </p:sp>
    </p:spTree>
    <p:extLst>
      <p:ext uri="{BB962C8B-B14F-4D97-AF65-F5344CB8AC3E}">
        <p14:creationId xmlns:p14="http://schemas.microsoft.com/office/powerpoint/2010/main" val="2721218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 us assume a less perfect communication scenario where we still oracularly know which data is shared, </a:t>
            </a:r>
          </a:p>
          <a:p>
            <a:r>
              <a:rPr lang="en-US" dirty="0"/>
              <a:t>*</a:t>
            </a:r>
          </a:p>
          <a:p>
            <a:r>
              <a:rPr lang="en-US" dirty="0"/>
              <a:t>but to find the data we need to sequentially search all the cores. </a:t>
            </a:r>
          </a:p>
          <a:p>
            <a:endParaRPr lang="en-US" dirty="0"/>
          </a:p>
          <a:p>
            <a:r>
              <a:rPr lang="en-US" dirty="0"/>
              <a:t>We call this scenario Naïve Indirect Probing or n-IP for short. </a:t>
            </a:r>
          </a:p>
          <a:p>
            <a:r>
              <a:rPr lang="en-US" dirty="0"/>
              <a:t>*</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13</a:t>
            </a:fld>
            <a:endParaRPr lang="en-US"/>
          </a:p>
        </p:txBody>
      </p:sp>
    </p:spTree>
    <p:extLst>
      <p:ext uri="{BB962C8B-B14F-4D97-AF65-F5344CB8AC3E}">
        <p14:creationId xmlns:p14="http://schemas.microsoft.com/office/powerpoint/2010/main" val="3215344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Similar to the previous figure, we show the normalized reply BW for the evaluated applications.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Under n-IP, we achieve less BW from the remote cores compared to PP.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This leads to less performance boost.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The reason behind that is the loss in the inter-core locality and naive searching overhead.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So what is the 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Our solution enables efficient inter-core communication to exploit the inter-core locality while managing the communication and searching overheads.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sym typeface="Wingdings" panose="05000000000000000000" pitchFamily="2" charset="2"/>
              </a:rPr>
              <a:t>####################################################################</a:t>
            </a:r>
          </a:p>
        </p:txBody>
      </p:sp>
      <p:sp>
        <p:nvSpPr>
          <p:cNvPr id="4" name="Slide Number Placeholder 3"/>
          <p:cNvSpPr>
            <a:spLocks noGrp="1"/>
          </p:cNvSpPr>
          <p:nvPr>
            <p:ph type="sldNum" sz="quarter" idx="5"/>
          </p:nvPr>
        </p:nvSpPr>
        <p:spPr/>
        <p:txBody>
          <a:bodyPr/>
          <a:lstStyle/>
          <a:p>
            <a:fld id="{5E326AB6-F954-4078-A837-A8BDFB0913E1}" type="slidenum">
              <a:rPr lang="en-US" smtClean="0"/>
              <a:t>14</a:t>
            </a:fld>
            <a:endParaRPr lang="en-US"/>
          </a:p>
        </p:txBody>
      </p:sp>
    </p:spTree>
    <p:extLst>
      <p:ext uri="{BB962C8B-B14F-4D97-AF65-F5344CB8AC3E}">
        <p14:creationId xmlns:p14="http://schemas.microsoft.com/office/powerpoint/2010/main" val="222659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to discussing our proposed schemes. </a:t>
            </a:r>
          </a:p>
          <a:p>
            <a:r>
              <a:rPr lang="en-US" dirty="0"/>
              <a:t>*</a:t>
            </a:r>
          </a:p>
          <a:p>
            <a:endParaRPr lang="en-US" dirty="0"/>
          </a:p>
          <a:p>
            <a:r>
              <a:rPr lang="en-US" dirty="0"/>
              <a:t>####################################################################</a:t>
            </a:r>
          </a:p>
        </p:txBody>
      </p:sp>
      <p:sp>
        <p:nvSpPr>
          <p:cNvPr id="4" name="Slide Number Placeholder 3"/>
          <p:cNvSpPr>
            <a:spLocks noGrp="1"/>
          </p:cNvSpPr>
          <p:nvPr>
            <p:ph type="sldNum" sz="quarter" idx="10"/>
          </p:nvPr>
        </p:nvSpPr>
        <p:spPr/>
        <p:txBody>
          <a:bodyPr/>
          <a:lstStyle/>
          <a:p>
            <a:fld id="{5E326AB6-F954-4078-A837-A8BDFB0913E1}" type="slidenum">
              <a:rPr lang="en-US" smtClean="0"/>
              <a:t>15</a:t>
            </a:fld>
            <a:endParaRPr lang="en-US"/>
          </a:p>
        </p:txBody>
      </p:sp>
    </p:spTree>
    <p:extLst>
      <p:ext uri="{BB962C8B-B14F-4D97-AF65-F5344CB8AC3E}">
        <p14:creationId xmlns:p14="http://schemas.microsoft.com/office/powerpoint/2010/main" val="1500501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by assuming an oracle knowledge of which data is shared. </a:t>
            </a:r>
          </a:p>
          <a:p>
            <a:endParaRPr lang="en-US" dirty="0"/>
          </a:p>
          <a:p>
            <a:r>
              <a:rPr lang="en-US" dirty="0"/>
              <a:t>However, we still need to identify the supplier cores and efficiently fetch the shared data. </a:t>
            </a:r>
          </a:p>
          <a:p>
            <a:endParaRPr lang="en-US" dirty="0"/>
          </a:p>
          <a:p>
            <a:r>
              <a:rPr lang="en-US" dirty="0"/>
              <a:t>We call this communication scenario as Indirect Probing or IP for short. </a:t>
            </a:r>
          </a:p>
          <a:p>
            <a:r>
              <a:rPr lang="en-US" dirty="0"/>
              <a:t>*</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16</a:t>
            </a:fld>
            <a:endParaRPr lang="en-US"/>
          </a:p>
        </p:txBody>
      </p:sp>
    </p:spTree>
    <p:extLst>
      <p:ext uri="{BB962C8B-B14F-4D97-AF65-F5344CB8AC3E}">
        <p14:creationId xmlns:p14="http://schemas.microsoft.com/office/powerpoint/2010/main" val="4171993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first tackle “Which remote cores have the shared data” question. </a:t>
            </a:r>
          </a:p>
          <a:p>
            <a:r>
              <a:rPr lang="en-US" dirty="0"/>
              <a:t>*</a:t>
            </a:r>
          </a:p>
          <a:p>
            <a:r>
              <a:rPr lang="en-US" dirty="0"/>
              <a:t>To do so, we need to first answer how many cores to search? </a:t>
            </a:r>
          </a:p>
          <a:p>
            <a:endParaRPr lang="en-US" dirty="0"/>
          </a:p>
          <a:p>
            <a:r>
              <a:rPr lang="en-US" dirty="0"/>
              <a:t>May be we do not need to search all the cores.</a:t>
            </a:r>
          </a:p>
          <a:p>
            <a:r>
              <a:rPr lang="en-US" dirty="0"/>
              <a:t>*</a:t>
            </a:r>
          </a:p>
          <a:p>
            <a:r>
              <a:rPr lang="en-US" dirty="0"/>
              <a:t>Also, we need to know which remote cores have better chance to provide the required data so we search them first.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17</a:t>
            </a:fld>
            <a:endParaRPr lang="en-US"/>
          </a:p>
        </p:txBody>
      </p:sp>
    </p:spTree>
    <p:extLst>
      <p:ext uri="{BB962C8B-B14F-4D97-AF65-F5344CB8AC3E}">
        <p14:creationId xmlns:p14="http://schemas.microsoft.com/office/powerpoint/2010/main" val="3408416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use Probe Coverage (denoted as C) to study how many remote cores to search.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figure shows the remote hit rate (or the inter-core locality) on the Y-Axis, averaged across the evaluated applications, under different probe coverage ranging from searching 5 cores to all 27 remote cores.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observe that searching less cores leads to a drop in the inter-core locality.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if we study the request </a:t>
            </a:r>
            <a:r>
              <a:rPr lang="en-US" dirty="0" err="1"/>
              <a:t>NoC</a:t>
            </a:r>
            <a:r>
              <a:rPr lang="en-US" dirty="0"/>
              <a:t> BW demand as shown in the right figure.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observe that searching more cores increases the request </a:t>
            </a:r>
            <a:r>
              <a:rPr lang="en-US" dirty="0" err="1"/>
              <a:t>NoC</a:t>
            </a:r>
            <a:r>
              <a:rPr lang="en-US" dirty="0"/>
              <a:t> BW demand.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we need to select the probe coverage that balances the inter-core locality and the request </a:t>
            </a:r>
            <a:r>
              <a:rPr lang="en-US" dirty="0" err="1"/>
              <a:t>NoC</a:t>
            </a:r>
            <a:r>
              <a:rPr lang="en-US" dirty="0"/>
              <a:t> BW demand. From these figure C=15 seems to be a good trade-off.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18</a:t>
            </a:fld>
            <a:endParaRPr lang="en-US"/>
          </a:p>
        </p:txBody>
      </p:sp>
    </p:spTree>
    <p:extLst>
      <p:ext uri="{BB962C8B-B14F-4D97-AF65-F5344CB8AC3E}">
        <p14:creationId xmlns:p14="http://schemas.microsoft.com/office/powerpoint/2010/main" val="26050882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to identify which cores to search first. </a:t>
            </a:r>
          </a:p>
          <a:p>
            <a:endParaRPr lang="en-US" dirty="0"/>
          </a:p>
          <a:p>
            <a:r>
              <a:rPr lang="en-US" dirty="0"/>
              <a:t>For that we utilize our KEY OBSERVATION that not all remote cores are equal!</a:t>
            </a:r>
          </a:p>
          <a:p>
            <a:r>
              <a:rPr lang="en-US" dirty="0"/>
              <a:t>*</a:t>
            </a:r>
          </a:p>
          <a:p>
            <a:r>
              <a:rPr lang="en-US" dirty="0"/>
              <a:t>To showcase that, we show the heat map for 3 applications from different benchmark suites </a:t>
            </a:r>
          </a:p>
          <a:p>
            <a:endParaRPr lang="en-US" dirty="0"/>
          </a:p>
          <a:p>
            <a:r>
              <a:rPr lang="en-US" dirty="0"/>
              <a:t>where each cell represents how many times that core CAN supply the data required by another core L1 read miss.</a:t>
            </a:r>
          </a:p>
          <a:p>
            <a:r>
              <a:rPr lang="en-US" dirty="0"/>
              <a:t>*</a:t>
            </a:r>
          </a:p>
          <a:p>
            <a:r>
              <a:rPr lang="en-US" dirty="0"/>
              <a:t>As shown, some cores, marked by the black circles, are better supplier for required shared data.  </a:t>
            </a:r>
          </a:p>
          <a:p>
            <a:r>
              <a:rPr lang="en-US" dirty="0"/>
              <a:t>*</a:t>
            </a:r>
          </a:p>
          <a:p>
            <a:r>
              <a:rPr lang="en-US" dirty="0"/>
              <a:t>Based on this observation, we propose our Supplier-based Core Selector, </a:t>
            </a:r>
          </a:p>
          <a:p>
            <a:endParaRPr lang="en-US" dirty="0"/>
          </a:p>
          <a:p>
            <a:r>
              <a:rPr lang="en-US" dirty="0"/>
              <a:t>in which each core locally track the received replies from the remote cores and form a locality map. </a:t>
            </a:r>
          </a:p>
          <a:p>
            <a:endParaRPr lang="en-US" dirty="0"/>
          </a:p>
          <a:p>
            <a:r>
              <a:rPr lang="en-US" dirty="0"/>
              <a:t>Using this information, each core can locally choose to first search the remote cores that have higher chance of supplying the required data.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19</a:t>
            </a:fld>
            <a:endParaRPr lang="en-US"/>
          </a:p>
        </p:txBody>
      </p:sp>
    </p:spTree>
    <p:extLst>
      <p:ext uri="{BB962C8B-B14F-4D97-AF65-F5344CB8AC3E}">
        <p14:creationId xmlns:p14="http://schemas.microsoft.com/office/powerpoint/2010/main" val="3968392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sz="1200" dirty="0"/>
              <a:t>GPUs are a crucial part of most computing systems as they provide orders of magnitude faster and energy-efficient execution </a:t>
            </a:r>
            <a:r>
              <a:rPr lang="en-US" sz="1200" u="none" dirty="0"/>
              <a:t>for many general-purpose applications. </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sz="1200" dirty="0"/>
              <a:t>To match the increasing computational demand, GPUs have been scaling in die size as shown in this plot.</a:t>
            </a:r>
          </a:p>
          <a:p>
            <a:r>
              <a:rPr lang="en-US" sz="1200" dirty="0"/>
              <a:t>*</a:t>
            </a:r>
          </a:p>
          <a:p>
            <a:r>
              <a:rPr lang="en-US" sz="1200" dirty="0"/>
              <a:t>As the die size increases, the number of cores increases as well.</a:t>
            </a:r>
            <a:endParaRPr lang="en-US" sz="1200" baseline="0" dirty="0"/>
          </a:p>
          <a:p>
            <a:r>
              <a:rPr lang="en-US" sz="1200" baseline="0" dirty="0"/>
              <a:t>*</a:t>
            </a:r>
          </a:p>
          <a:p>
            <a:r>
              <a:rPr lang="en-US" sz="1200" baseline="0" dirty="0"/>
              <a:t>Such trend also exists in domain-specific accelerators area as recently shown by </a:t>
            </a:r>
            <a:r>
              <a:rPr lang="en-US" sz="1200" baseline="0" dirty="0" err="1"/>
              <a:t>Cerebras</a:t>
            </a:r>
            <a:r>
              <a:rPr lang="en-US" sz="1200" baseline="0" dirty="0"/>
              <a:t>. </a:t>
            </a:r>
          </a:p>
          <a:p>
            <a:r>
              <a:rPr lang="en-US" sz="1200" baseline="0" dirty="0"/>
              <a:t>*</a:t>
            </a:r>
          </a:p>
          <a:p>
            <a:endParaRPr lang="en-US" sz="1200" baseline="0" dirty="0"/>
          </a:p>
          <a:p>
            <a:r>
              <a:rPr lang="en-US" sz="1200" baseline="0" dirty="0"/>
              <a:t>####################################################################</a:t>
            </a:r>
          </a:p>
          <a:p>
            <a:endParaRPr lang="en-US" sz="1200" baseline="0" dirty="0"/>
          </a:p>
          <a:p>
            <a:endParaRPr lang="en-US" sz="1200" dirty="0"/>
          </a:p>
        </p:txBody>
      </p:sp>
      <p:sp>
        <p:nvSpPr>
          <p:cNvPr id="4" name="Slide Number Placeholder 3"/>
          <p:cNvSpPr>
            <a:spLocks noGrp="1"/>
          </p:cNvSpPr>
          <p:nvPr>
            <p:ph type="sldNum" sz="quarter" idx="10"/>
          </p:nvPr>
        </p:nvSpPr>
        <p:spPr/>
        <p:txBody>
          <a:bodyPr/>
          <a:lstStyle/>
          <a:p>
            <a:fld id="{8BA538DF-8137-40F1-92D6-A298F2A5FAC5}" type="slidenum">
              <a:rPr lang="en-US" smtClean="0"/>
              <a:pPr/>
              <a:t>2</a:t>
            </a:fld>
            <a:endParaRPr lang="en-US"/>
          </a:p>
        </p:txBody>
      </p:sp>
    </p:spTree>
    <p:extLst>
      <p:ext uri="{BB962C8B-B14F-4D97-AF65-F5344CB8AC3E}">
        <p14:creationId xmlns:p14="http://schemas.microsoft.com/office/powerpoint/2010/main" val="1279372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to “How to fetch the shared data” question. </a:t>
            </a:r>
          </a:p>
          <a:p>
            <a:endParaRPr lang="en-US" dirty="0"/>
          </a:p>
          <a:p>
            <a:r>
              <a:rPr lang="en-US" dirty="0"/>
              <a:t>For that we formally define the Indirect Probing scenario using IP(C,S,P), where C represents the probe coverage and S,P pair represents the Probe Rate.</a:t>
            </a:r>
          </a:p>
          <a:p>
            <a:r>
              <a:rPr lang="en-US" dirty="0"/>
              <a:t>*</a:t>
            </a:r>
          </a:p>
          <a:p>
            <a:r>
              <a:rPr lang="en-US" dirty="0"/>
              <a:t>Under IP, we send S parallel probes for P% of the shared L1 read misses to search C cores.  </a:t>
            </a:r>
          </a:p>
          <a:p>
            <a:r>
              <a:rPr lang="en-US" dirty="0"/>
              <a:t>*</a:t>
            </a:r>
          </a:p>
          <a:p>
            <a:r>
              <a:rPr lang="en-US" dirty="0"/>
              <a:t>and, we send S-1 parallel probes for the remaining shared L1 read misses to search C cores.  </a:t>
            </a:r>
          </a:p>
          <a:p>
            <a:r>
              <a:rPr lang="en-US" dirty="0"/>
              <a:t>*</a:t>
            </a:r>
          </a:p>
          <a:p>
            <a:r>
              <a:rPr lang="en-US" dirty="0"/>
              <a:t>If we have to send S or more parallel probes, then the C cores are disjointly divided as equally as possible among the parallel probes. </a:t>
            </a:r>
          </a:p>
          <a:p>
            <a:r>
              <a:rPr lang="en-US" dirty="0"/>
              <a:t>*</a:t>
            </a:r>
          </a:p>
          <a:p>
            <a:r>
              <a:rPr lang="en-US" dirty="0"/>
              <a:t>For example, under IP(15, 2, 0.2).</a:t>
            </a:r>
          </a:p>
          <a:p>
            <a:r>
              <a:rPr lang="en-US" dirty="0"/>
              <a:t>*</a:t>
            </a:r>
          </a:p>
          <a:p>
            <a:r>
              <a:rPr lang="en-US" dirty="0"/>
              <a:t>We send 2 parallel probes to search 15 cores for 20% of the shared L1 read misses.</a:t>
            </a:r>
          </a:p>
          <a:p>
            <a:r>
              <a:rPr lang="en-US" dirty="0"/>
              <a:t>*</a:t>
            </a:r>
          </a:p>
          <a:p>
            <a:r>
              <a:rPr lang="en-US" dirty="0"/>
              <a:t>Where the first probe searches 8 cores and the second probe search 7 cores.</a:t>
            </a:r>
          </a:p>
          <a:p>
            <a:r>
              <a:rPr lang="en-US" dirty="0"/>
              <a:t>*</a:t>
            </a:r>
          </a:p>
          <a:p>
            <a:r>
              <a:rPr lang="en-US" dirty="0"/>
              <a:t>For the remaining shared L1 read misses, we send one probes to search the 15 cores.</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20</a:t>
            </a:fld>
            <a:endParaRPr lang="en-US"/>
          </a:p>
        </p:txBody>
      </p:sp>
    </p:spTree>
    <p:extLst>
      <p:ext uri="{BB962C8B-B14F-4D97-AF65-F5344CB8AC3E}">
        <p14:creationId xmlns:p14="http://schemas.microsoft.com/office/powerpoint/2010/main" val="2651392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figure, we study the effect of changing the probe rate (S,P) under a probe coverage of 27 (shown on the X-Axis) on the performance (shown on Y-Axis).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blue region shows the Probe Rate if we send 1 probe,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yellow region shows the Probe Rate if we send 2 probes,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remaining is for sending more than two probes.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observe that the peak performance is achieved when we send one probe to search the 27 cores.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Once we start sending two parallel probes for a fraction of the L1 read misses, the performance starts dropping.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drop is more aggressive as we more towards the right.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possible reason is that when we send parallel probes to search for data, we may end up receiving redundant replies which can bottleneck the reply </a:t>
            </a:r>
            <a:r>
              <a:rPr lang="en-US" dirty="0" err="1"/>
              <a:t>NoC</a:t>
            </a:r>
            <a:r>
              <a:rPr lang="en-US" dirty="0"/>
              <a:t> BW.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eliminate the redundant replies, we propose our Two-level Probing mechanism.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21</a:t>
            </a:fld>
            <a:endParaRPr lang="en-US"/>
          </a:p>
        </p:txBody>
      </p:sp>
    </p:spTree>
    <p:extLst>
      <p:ext uri="{BB962C8B-B14F-4D97-AF65-F5344CB8AC3E}">
        <p14:creationId xmlns:p14="http://schemas.microsoft.com/office/powerpoint/2010/main" val="3420889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Under two-level probing, we define two types of probes.</a:t>
            </a:r>
          </a:p>
          <a:p>
            <a:r>
              <a:rPr lang="en-US" dirty="0"/>
              <a:t>*</a:t>
            </a:r>
          </a:p>
          <a:p>
            <a:r>
              <a:rPr lang="en-US" dirty="0"/>
              <a:t>The first type is the Leader probe, which will search the assigned remote cores till if finds the data and return with the reply or unsuccessfully return to the requester if data is not found.</a:t>
            </a:r>
          </a:p>
          <a:p>
            <a:r>
              <a:rPr lang="en-US" dirty="0"/>
              <a:t>*</a:t>
            </a:r>
          </a:p>
          <a:p>
            <a:r>
              <a:rPr lang="en-US" dirty="0"/>
              <a:t>The other type is the Scout probe, which will search ALL the assigned remote cores and keep track of the cores which have the required data.</a:t>
            </a:r>
          </a:p>
          <a:p>
            <a:r>
              <a:rPr lang="en-US" dirty="0"/>
              <a:t>*</a:t>
            </a:r>
          </a:p>
          <a:p>
            <a:r>
              <a:rPr lang="en-US" dirty="0"/>
              <a:t>To visualize how two-level probing works. Assume that we have one leader probe searching the green cores and one scout probe searching the brown cores. </a:t>
            </a:r>
          </a:p>
          <a:p>
            <a:r>
              <a:rPr lang="en-US" dirty="0"/>
              <a:t>*</a:t>
            </a:r>
          </a:p>
          <a:p>
            <a:r>
              <a:rPr lang="en-US" dirty="0"/>
              <a:t>Assume that the data can be found in the supplier cores marked by S1, S2, and S3.</a:t>
            </a:r>
          </a:p>
          <a:p>
            <a:r>
              <a:rPr lang="en-US" dirty="0"/>
              <a:t>*</a:t>
            </a:r>
          </a:p>
          <a:p>
            <a:r>
              <a:rPr lang="en-US" dirty="0"/>
              <a:t>Starting with the leader probe. It will search the assigned cores till it finds the data in S1 and return with the reply.</a:t>
            </a:r>
          </a:p>
          <a:p>
            <a:endParaRPr lang="en-US" dirty="0"/>
          </a:p>
          <a:p>
            <a:r>
              <a:rPr lang="en-US" dirty="0"/>
              <a:t>To simplify the example, we assume sequential searching. </a:t>
            </a:r>
          </a:p>
          <a:p>
            <a:r>
              <a:rPr lang="en-US" dirty="0"/>
              <a:t>*</a:t>
            </a:r>
          </a:p>
          <a:p>
            <a:r>
              <a:rPr lang="en-US" dirty="0"/>
              <a:t>In parallel, the scout searches the assigned cores sequentially as well till it finds the data is S2.</a:t>
            </a:r>
          </a:p>
          <a:p>
            <a:endParaRPr lang="en-US" dirty="0"/>
          </a:p>
          <a:p>
            <a:r>
              <a:rPr lang="en-US" dirty="0"/>
              <a:t>So it marks S2 as a supplier of data, </a:t>
            </a:r>
          </a:p>
          <a:p>
            <a:r>
              <a:rPr lang="en-US" dirty="0"/>
              <a:t>*</a:t>
            </a:r>
          </a:p>
          <a:p>
            <a:r>
              <a:rPr lang="en-US" dirty="0"/>
              <a:t>and keep searching the assigned cores till it finds another supplier (S3) so it marks it as well.</a:t>
            </a:r>
          </a:p>
          <a:p>
            <a:r>
              <a:rPr lang="en-US" dirty="0"/>
              <a:t>*</a:t>
            </a:r>
          </a:p>
          <a:p>
            <a:r>
              <a:rPr lang="en-US" dirty="0"/>
              <a:t>It will continue searching the rest of the assigned cores and then returns to the requester with the ids of the two suppliers S2 and S3.</a:t>
            </a:r>
          </a:p>
          <a:p>
            <a:endParaRPr lang="en-US" dirty="0"/>
          </a:p>
          <a:p>
            <a:r>
              <a:rPr lang="en-US" dirty="0"/>
              <a:t>Since the leader already found the data, the supplier list is ignored.</a:t>
            </a:r>
          </a:p>
          <a:p>
            <a:r>
              <a:rPr lang="en-US" dirty="0"/>
              <a:t>*</a:t>
            </a:r>
          </a:p>
          <a:p>
            <a:r>
              <a:rPr lang="en-US" dirty="0"/>
              <a:t>However, if the data was not in S1.</a:t>
            </a:r>
          </a:p>
          <a:p>
            <a:r>
              <a:rPr lang="en-US" dirty="0"/>
              <a:t>*</a:t>
            </a:r>
          </a:p>
          <a:p>
            <a:r>
              <a:rPr lang="en-US" dirty="0"/>
              <a:t>Then the leader will continue searching the assigned cores without success and returns to the requester. </a:t>
            </a:r>
          </a:p>
          <a:p>
            <a:r>
              <a:rPr lang="en-US" dirty="0"/>
              <a:t>*</a:t>
            </a:r>
          </a:p>
          <a:p>
            <a:r>
              <a:rPr lang="en-US" dirty="0"/>
              <a:t>In this case, the requester will utilize the supplier list collected by the scout and initiates a second level of probing to get the data from S2.</a:t>
            </a:r>
          </a:p>
          <a:p>
            <a:r>
              <a:rPr lang="en-US" dirty="0"/>
              <a:t>*</a:t>
            </a:r>
          </a:p>
          <a:p>
            <a:r>
              <a:rPr lang="en-US" dirty="0"/>
              <a:t>Or from S3 if the data was evicted from S2.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22</a:t>
            </a:fld>
            <a:endParaRPr lang="en-US"/>
          </a:p>
        </p:txBody>
      </p:sp>
    </p:spTree>
    <p:extLst>
      <p:ext uri="{BB962C8B-B14F-4D97-AF65-F5344CB8AC3E}">
        <p14:creationId xmlns:p14="http://schemas.microsoft.com/office/powerpoint/2010/main" val="4275165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tackle the last question “Which data is shared”. </a:t>
            </a:r>
          </a:p>
          <a:p>
            <a:endParaRPr lang="en-US" dirty="0"/>
          </a:p>
          <a:p>
            <a:r>
              <a:rPr lang="en-US" dirty="0"/>
              <a:t>For that, we assume our final and realistic communication scenario which utilizes our supplier-based core selector and two-level probing.</a:t>
            </a:r>
          </a:p>
          <a:p>
            <a:endParaRPr lang="en-US" dirty="0"/>
          </a:p>
          <a:p>
            <a:r>
              <a:rPr lang="en-US" dirty="0"/>
              <a:t>However, this realistic scenario needs to predict if the data is shared or not. </a:t>
            </a:r>
          </a:p>
          <a:p>
            <a:endParaRPr lang="en-US" dirty="0"/>
          </a:p>
          <a:p>
            <a:r>
              <a:rPr lang="en-US" dirty="0"/>
              <a:t>We call this scenario as Realistic Probing or RP for short.</a:t>
            </a:r>
          </a:p>
          <a:p>
            <a:r>
              <a:rPr lang="en-US" dirty="0"/>
              <a:t>*</a:t>
            </a:r>
          </a:p>
          <a:p>
            <a:r>
              <a:rPr lang="en-US" dirty="0"/>
              <a:t>We start by asking why do we need to decide if the data is shared or not. </a:t>
            </a:r>
          </a:p>
          <a:p>
            <a:endParaRPr lang="en-US" dirty="0"/>
          </a:p>
          <a:p>
            <a:r>
              <a:rPr lang="en-US" dirty="0"/>
              <a:t>As shown before, not every L1 read miss is shared. </a:t>
            </a:r>
          </a:p>
          <a:p>
            <a:endParaRPr lang="en-US" dirty="0"/>
          </a:p>
          <a:p>
            <a:r>
              <a:rPr lang="en-US" dirty="0"/>
              <a:t>The inter-core locality is around 50%. </a:t>
            </a:r>
          </a:p>
          <a:p>
            <a:r>
              <a:rPr lang="en-US" dirty="0"/>
              <a:t>*</a:t>
            </a:r>
          </a:p>
          <a:p>
            <a:r>
              <a:rPr lang="en-US" dirty="0"/>
              <a:t>Therefore, falsely assuming that every L1 read miss is shared will lead to unnecessary search overhead as the data is actually not shared.</a:t>
            </a:r>
          </a:p>
          <a:p>
            <a:r>
              <a:rPr lang="en-US" dirty="0"/>
              <a:t>*</a:t>
            </a:r>
          </a:p>
          <a:p>
            <a:endParaRPr lang="en-US" dirty="0"/>
          </a:p>
          <a:p>
            <a:r>
              <a:rPr lang="en-US" dirty="0"/>
              <a:t>####################################################################</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23</a:t>
            </a:fld>
            <a:endParaRPr lang="en-US"/>
          </a:p>
        </p:txBody>
      </p:sp>
    </p:spTree>
    <p:extLst>
      <p:ext uri="{BB962C8B-B14F-4D97-AF65-F5344CB8AC3E}">
        <p14:creationId xmlns:p14="http://schemas.microsoft.com/office/powerpoint/2010/main" val="3612794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answer that, we utilize our KEY OBSERVATION that there is a relation between inter-core locality and the Program Counter (PC).</a:t>
            </a:r>
          </a:p>
          <a:p>
            <a:r>
              <a:rPr lang="en-US" dirty="0"/>
              <a:t>*</a:t>
            </a:r>
          </a:p>
          <a:p>
            <a:r>
              <a:rPr lang="en-US" dirty="0"/>
              <a:t>This figure shows the various PC values under CUDA-BFS on the X-Axis and the inter-core locality of each PC as remote hit (shown as black). </a:t>
            </a:r>
          </a:p>
          <a:p>
            <a:r>
              <a:rPr lang="en-US" dirty="0"/>
              <a:t>*</a:t>
            </a:r>
          </a:p>
          <a:p>
            <a:r>
              <a:rPr lang="en-US" dirty="0"/>
              <a:t>We observe that only two PCs have inter-core locality. </a:t>
            </a:r>
          </a:p>
          <a:p>
            <a:endParaRPr lang="en-US" dirty="0"/>
          </a:p>
          <a:p>
            <a:r>
              <a:rPr lang="en-US" dirty="0"/>
              <a:t>For example, more than 90% of PC 288 L1 read misses are shared.</a:t>
            </a:r>
          </a:p>
          <a:p>
            <a:r>
              <a:rPr lang="en-US" dirty="0"/>
              <a:t>*</a:t>
            </a:r>
          </a:p>
          <a:p>
            <a:r>
              <a:rPr lang="en-US" dirty="0"/>
              <a:t>Therefore, we propose our 2-bit PC-based Sharing Predictor </a:t>
            </a:r>
          </a:p>
          <a:p>
            <a:r>
              <a:rPr lang="en-US" dirty="0"/>
              <a:t>*</a:t>
            </a:r>
          </a:p>
          <a:p>
            <a:r>
              <a:rPr lang="en-US" dirty="0"/>
              <a:t>which locally and periodically track the requests and replies per PC.</a:t>
            </a:r>
          </a:p>
          <a:p>
            <a:r>
              <a:rPr lang="en-US" dirty="0"/>
              <a:t>*</a:t>
            </a:r>
          </a:p>
          <a:p>
            <a:r>
              <a:rPr lang="en-US" dirty="0"/>
              <a:t>And it will place each PC in one of 4 states. The PC with high inter-core locality will end up being in </a:t>
            </a:r>
            <a:r>
              <a:rPr lang="en-US"/>
              <a:t>the Strong </a:t>
            </a:r>
            <a:r>
              <a:rPr lang="en-US" dirty="0"/>
              <a:t>Shared state, while the low inter-core locality PCs will end up being in the Strong Non-Shared state.</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24</a:t>
            </a:fld>
            <a:endParaRPr lang="en-US"/>
          </a:p>
        </p:txBody>
      </p:sp>
    </p:spTree>
    <p:extLst>
      <p:ext uri="{BB962C8B-B14F-4D97-AF65-F5344CB8AC3E}">
        <p14:creationId xmlns:p14="http://schemas.microsoft.com/office/powerpoint/2010/main" val="3514775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move to evaluating our proposed schemes. </a:t>
            </a:r>
          </a:p>
          <a:p>
            <a:r>
              <a:rPr lang="en-US" dirty="0"/>
              <a:t>*</a:t>
            </a:r>
          </a:p>
          <a:p>
            <a:endParaRPr lang="en-US" dirty="0"/>
          </a:p>
          <a:p>
            <a:r>
              <a:rPr lang="en-US" dirty="0"/>
              <a:t>####################################################################</a:t>
            </a:r>
          </a:p>
        </p:txBody>
      </p:sp>
      <p:sp>
        <p:nvSpPr>
          <p:cNvPr id="4" name="Slide Number Placeholder 3"/>
          <p:cNvSpPr>
            <a:spLocks noGrp="1"/>
          </p:cNvSpPr>
          <p:nvPr>
            <p:ph type="sldNum" sz="quarter" idx="10"/>
          </p:nvPr>
        </p:nvSpPr>
        <p:spPr/>
        <p:txBody>
          <a:bodyPr/>
          <a:lstStyle/>
          <a:p>
            <a:fld id="{5E326AB6-F954-4078-A837-A8BDFB0913E1}" type="slidenum">
              <a:rPr lang="en-US" smtClean="0"/>
              <a:t>25</a:t>
            </a:fld>
            <a:endParaRPr lang="en-US"/>
          </a:p>
        </p:txBody>
      </p:sp>
    </p:spTree>
    <p:extLst>
      <p:ext uri="{BB962C8B-B14F-4D97-AF65-F5344CB8AC3E}">
        <p14:creationId xmlns:p14="http://schemas.microsoft.com/office/powerpoint/2010/main" val="22780202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evaluate our schemes on GPGPU-Sim.</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Our baseline consists of 28 cores connected to 8 memory partitions via a 6x6 2D mesh.</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We use 16 applications from different benchmarks suites,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11 of them posses inter-core locality of more than 30%.</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And the remaining 5 have inter-core locality of less than 10%.</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p:txBody>
      </p:sp>
      <p:sp>
        <p:nvSpPr>
          <p:cNvPr id="4" name="Slide Number Placeholder 3"/>
          <p:cNvSpPr>
            <a:spLocks noGrp="1"/>
          </p:cNvSpPr>
          <p:nvPr>
            <p:ph type="sldNum" sz="quarter" idx="10"/>
          </p:nvPr>
        </p:nvSpPr>
        <p:spPr/>
        <p:txBody>
          <a:bodyPr/>
          <a:lstStyle/>
          <a:p>
            <a:fld id="{5E326AB6-F954-4078-A837-A8BDFB0913E1}" type="slidenum">
              <a:rPr lang="en-US" smtClean="0"/>
              <a:t>26</a:t>
            </a:fld>
            <a:endParaRPr lang="en-US"/>
          </a:p>
        </p:txBody>
      </p:sp>
    </p:spTree>
    <p:extLst>
      <p:ext uri="{BB962C8B-B14F-4D97-AF65-F5344CB8AC3E}">
        <p14:creationId xmlns:p14="http://schemas.microsoft.com/office/powerpoint/2010/main" val="2806861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start by studying the trade-off between Probe Coverage and Probe Rate under 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figure , we show the effect of changing the probe rate (S,P), shown on the X-Axis, under IP assuming our Supplier-base Core selector and Two-level probing,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blue region shows the Probe Rate if we send 1 probe,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yellow region shows the Probe Rate if we send 2 probes,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remaining is for sending more than two probes.</a:t>
            </a:r>
          </a:p>
          <a:p>
            <a:r>
              <a:rPr lang="en-US" dirty="0"/>
              <a:t>*</a:t>
            </a:r>
          </a:p>
          <a:p>
            <a:r>
              <a:rPr lang="en-US" dirty="0"/>
              <a:t>Each line represents a different Probe Coverage.</a:t>
            </a:r>
          </a:p>
          <a:p>
            <a:endParaRPr lang="en-US" dirty="0"/>
          </a:p>
          <a:p>
            <a:r>
              <a:rPr lang="en-US" dirty="0"/>
              <a:t>We observe that searching 15 cores, under our 28 cores system, performs better than searching all remote 27 cores or 20 cores,</a:t>
            </a:r>
          </a:p>
          <a:p>
            <a:endParaRPr lang="en-US" dirty="0"/>
          </a:p>
          <a:p>
            <a:r>
              <a:rPr lang="en-US" dirty="0"/>
              <a:t>Even if we send more than 2 probes.</a:t>
            </a:r>
          </a:p>
          <a:p>
            <a:r>
              <a:rPr lang="en-US" dirty="0"/>
              <a:t>*</a:t>
            </a:r>
          </a:p>
          <a:p>
            <a:r>
              <a:rPr lang="en-US" dirty="0"/>
              <a:t>When compared to searching 5 or 10 cores, searching 15 cores still performs better as long as we send 1 or 2 probes.</a:t>
            </a:r>
          </a:p>
          <a:p>
            <a:endParaRPr lang="en-US" dirty="0"/>
          </a:p>
          <a:p>
            <a:r>
              <a:rPr lang="en-US" dirty="0"/>
              <a:t>However, searching 5 or 10 cores performs better and more stable if we send more than 2 probes.</a:t>
            </a:r>
          </a:p>
          <a:p>
            <a:r>
              <a:rPr lang="en-US" dirty="0"/>
              <a:t>*</a:t>
            </a:r>
          </a:p>
          <a:p>
            <a:r>
              <a:rPr lang="en-US" dirty="0"/>
              <a:t>Therefore, we choose 1P(15,2,0.2) if an oracle sharing predictor is used. </a:t>
            </a:r>
          </a:p>
          <a:p>
            <a:endParaRPr lang="en-US" dirty="0"/>
          </a:p>
          <a:p>
            <a:r>
              <a:rPr lang="en-US" dirty="0"/>
              <a:t>This means searching 15 cores with 2 probes for 20% of the shared L1 read misses, and 1 probe for the rest.</a:t>
            </a:r>
          </a:p>
          <a:p>
            <a:r>
              <a:rPr lang="en-US" dirty="0"/>
              <a:t>*</a:t>
            </a:r>
          </a:p>
          <a:p>
            <a:r>
              <a:rPr lang="en-US" dirty="0"/>
              <a:t>On the other hand, if we use our PC-based sharing predictor, then we choose RP(5,2,0.5), </a:t>
            </a:r>
          </a:p>
          <a:p>
            <a:endParaRPr lang="en-US" dirty="0"/>
          </a:p>
          <a:p>
            <a:r>
              <a:rPr lang="en-US" dirty="0"/>
              <a:t>Where we search 5 cores with 2 probes for 50% of the L1 read misses predicted to be shared and 1 probe for the rest.</a:t>
            </a:r>
          </a:p>
          <a:p>
            <a:endParaRPr lang="en-US" dirty="0"/>
          </a:p>
          <a:p>
            <a:r>
              <a:rPr lang="en-US" dirty="0"/>
              <a:t>We choose searching 5 cores under RP as it reduces the penalty of a miss prediction.</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endParaRPr lang="en-US" dirty="0"/>
          </a:p>
          <a:p>
            <a:r>
              <a:rPr lang="en-US" dirty="0"/>
              <a:t>In general, given an arbitrary GPU, searching 35%-55% of the cores is a valid choice to maintain the required balance under IP scenario.</a:t>
            </a:r>
          </a:p>
          <a:p>
            <a:r>
              <a:rPr lang="en-US" dirty="0"/>
              <a:t>In general, under RP, searching 15%- 25% of the cores balances the inter-core locality and the request </a:t>
            </a:r>
            <a:r>
              <a:rPr lang="en-US" dirty="0" err="1"/>
              <a:t>NoC</a:t>
            </a:r>
            <a:r>
              <a:rPr lang="en-US" dirty="0"/>
              <a:t> bandwidth consumption.</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27</a:t>
            </a:fld>
            <a:endParaRPr lang="en-US"/>
          </a:p>
        </p:txBody>
      </p:sp>
    </p:spTree>
    <p:extLst>
      <p:ext uri="{BB962C8B-B14F-4D97-AF65-F5344CB8AC3E}">
        <p14:creationId xmlns:p14="http://schemas.microsoft.com/office/powerpoint/2010/main" val="1426129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Now, we evaluate both these configurations normalized to a baseline with no inter-core communication.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figure shows, for the evaluated applications on the X-Axis, the normalized performance on the left Y-Axis and the normalized reply BW on the right Y-Axis.</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We observe that our selected IP configuration improves the performance by 21% on average.</a:t>
            </a:r>
          </a:p>
          <a:p>
            <a:pPr marL="0" indent="0">
              <a:buFont typeface="Arial" panose="020B0604020202020204" pitchFamily="34" charset="0"/>
              <a:buNone/>
            </a:pPr>
            <a:r>
              <a:rPr lang="en-US" dirty="0"/>
              <a:t>*</a:t>
            </a:r>
          </a:p>
          <a:p>
            <a:pPr marL="0" indent="0">
              <a:buFont typeface="Arial" panose="020B0604020202020204" pitchFamily="34" charset="0"/>
              <a:buNone/>
            </a:pPr>
            <a:r>
              <a:rPr lang="en-US" dirty="0"/>
              <a:t>As for our chosen RP configuration, it improves the performance by 10% on average.</a:t>
            </a:r>
          </a:p>
          <a:p>
            <a:pPr marL="0" indent="0">
              <a:buFont typeface="Arial" panose="020B0604020202020204" pitchFamily="34" charset="0"/>
              <a:buNone/>
            </a:pP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28</a:t>
            </a:fld>
            <a:endParaRPr lang="en-US"/>
          </a:p>
        </p:txBody>
      </p:sp>
    </p:spTree>
    <p:extLst>
      <p:ext uri="{BB962C8B-B14F-4D97-AF65-F5344CB8AC3E}">
        <p14:creationId xmlns:p14="http://schemas.microsoft.com/office/powerpoint/2010/main" val="32943797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lower performance of RP compared to IP, we evaluate the precision of our PC-based sharing predictor.</a:t>
            </a:r>
          </a:p>
          <a:p>
            <a:endParaRPr lang="en-US" dirty="0"/>
          </a:p>
          <a:p>
            <a:r>
              <a:rPr lang="en-US" dirty="0"/>
              <a:t>Precision measures the percentage of the shared predictions that were truly shared. </a:t>
            </a:r>
          </a:p>
          <a:p>
            <a:r>
              <a:rPr lang="en-US" dirty="0"/>
              <a:t>*</a:t>
            </a:r>
          </a:p>
          <a:p>
            <a:r>
              <a:rPr lang="en-US" dirty="0"/>
              <a:t>Averaged across the evaluated applications, the precision of our predictor is 72%.</a:t>
            </a:r>
          </a:p>
          <a:p>
            <a:r>
              <a:rPr lang="en-US" dirty="0"/>
              <a:t>*</a:t>
            </a:r>
          </a:p>
          <a:p>
            <a:r>
              <a:rPr lang="en-US" dirty="0"/>
              <a:t>The reason behind the precision drop is the behavior of some application like PolyBench-2DCONV, </a:t>
            </a:r>
          </a:p>
          <a:p>
            <a:endParaRPr lang="en-US" dirty="0"/>
          </a:p>
          <a:p>
            <a:r>
              <a:rPr lang="en-US" dirty="0"/>
              <a:t>Where the majority of the PC have around 50% inter-core locality. </a:t>
            </a:r>
          </a:p>
          <a:p>
            <a:endParaRPr lang="en-US" dirty="0"/>
          </a:p>
          <a:p>
            <a:r>
              <a:rPr lang="en-US" dirty="0"/>
              <a:t>This means that if we predict these PC as shared, then we will unsuccessfully search for data for around 50% of the L1 read misses. </a:t>
            </a:r>
          </a:p>
          <a:p>
            <a:r>
              <a:rPr lang="en-US" dirty="0"/>
              <a:t>*</a:t>
            </a:r>
          </a:p>
          <a:p>
            <a:r>
              <a:rPr lang="en-US" dirty="0"/>
              <a:t>So, can we do better?</a:t>
            </a:r>
          </a:p>
          <a:p>
            <a:r>
              <a:rPr lang="en-US" dirty="0"/>
              <a:t>*</a:t>
            </a:r>
          </a:p>
          <a:p>
            <a:r>
              <a:rPr lang="en-US" dirty="0"/>
              <a:t>We found that utilizing hints from the programmer or the software-side concerning the sharing can reduce the gap between IP and RP.</a:t>
            </a:r>
          </a:p>
          <a:p>
            <a:endParaRPr lang="en-US" dirty="0"/>
          </a:p>
          <a:p>
            <a:r>
              <a:rPr lang="en-US" dirty="0"/>
              <a:t>More details about that is in the paper.</a:t>
            </a:r>
          </a:p>
          <a:p>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29</a:t>
            </a:fld>
            <a:endParaRPr lang="en-US"/>
          </a:p>
        </p:txBody>
      </p:sp>
    </p:spTree>
    <p:extLst>
      <p:ext uri="{BB962C8B-B14F-4D97-AF65-F5344CB8AC3E}">
        <p14:creationId xmlns:p14="http://schemas.microsoft.com/office/powerpoint/2010/main" val="4070507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GPU scales, the volumes of the requests from the MANY cores increases, </a:t>
            </a:r>
          </a:p>
          <a:p>
            <a:r>
              <a:rPr lang="en-US" dirty="0"/>
              <a:t>*</a:t>
            </a:r>
          </a:p>
          <a:p>
            <a:r>
              <a:rPr lang="en-US" dirty="0"/>
              <a:t>which puts pressure on the reply BW from the FEW L2 slices.</a:t>
            </a:r>
          </a:p>
          <a:p>
            <a:r>
              <a:rPr lang="en-US" dirty="0"/>
              <a:t>*</a:t>
            </a:r>
          </a:p>
          <a:p>
            <a:r>
              <a:rPr lang="en-US" dirty="0"/>
              <a:t>Specifically, recent simulation studies have shown that 77% of the requested data is served by the L2.</a:t>
            </a:r>
          </a:p>
          <a:p>
            <a:r>
              <a:rPr lang="en-US" dirty="0"/>
              <a:t>*</a:t>
            </a:r>
          </a:p>
          <a:p>
            <a:r>
              <a:rPr lang="en-US" dirty="0"/>
              <a:t>Additionally, these requests incur significant delays at L2 cache ports.</a:t>
            </a:r>
          </a:p>
          <a:p>
            <a:r>
              <a:rPr lang="en-US" dirty="0"/>
              <a:t>*</a:t>
            </a:r>
          </a:p>
          <a:p>
            <a:r>
              <a:rPr lang="en-US" dirty="0"/>
              <a:t>Therefore, the on-chip L2 is bottlenecked. </a:t>
            </a:r>
          </a:p>
          <a:p>
            <a:r>
              <a:rPr lang="en-US" dirty="0"/>
              <a: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Based on these observations, we can say that more L2 BW can help. But increasing L2 bandwidth is not straightforward as it may increase the memory modules count. Therefore, increase the cost and complicate the physical design.</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On the other hand, we can utilize the data sharing (or replication) across the cores’ L1 caches. For example, some cores share the yellow cache line.</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So our idea is to use the remote cores as an additional BW source.</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 typeface="Wingdings 3" pitchFamily="18" charset="2"/>
              <a:buNone/>
              <a:tabLst/>
              <a:defRPr/>
            </a:pPr>
            <a:r>
              <a:rPr lang="en-US" dirty="0"/>
              <a:t>But to exploit this BW source, we need to ENABLE and OPTIMIZE the inter-core communication. </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a:t>
            </a:fld>
            <a:endParaRPr lang="en-US"/>
          </a:p>
        </p:txBody>
      </p:sp>
    </p:spTree>
    <p:extLst>
      <p:ext uri="{BB962C8B-B14F-4D97-AF65-F5344CB8AC3E}">
        <p14:creationId xmlns:p14="http://schemas.microsoft.com/office/powerpoint/2010/main" val="4107002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now evaluate the performance of Perfect Probing, IP, and RP under the applications with low or none inter-core locality.</a:t>
            </a:r>
          </a:p>
          <a:p>
            <a:r>
              <a:rPr lang="en-US" dirty="0"/>
              <a:t>*</a:t>
            </a:r>
          </a:p>
          <a:p>
            <a:r>
              <a:rPr lang="en-US" dirty="0"/>
              <a:t>On average, both PP and IP improves the performance by less than 1% because of the low inter-core locality.</a:t>
            </a:r>
          </a:p>
          <a:p>
            <a:r>
              <a:rPr lang="en-US" dirty="0"/>
              <a:t>*</a:t>
            </a:r>
          </a:p>
          <a:p>
            <a:r>
              <a:rPr lang="en-US" dirty="0"/>
              <a:t>On the other hand, RP incurs less than 1% performance loss.</a:t>
            </a:r>
          </a:p>
          <a:p>
            <a:r>
              <a:rPr lang="en-US" dirty="0"/>
              <a:t>*</a:t>
            </a:r>
          </a:p>
          <a:p>
            <a:r>
              <a:rPr lang="en-US" dirty="0"/>
              <a:t>This shows that our schemes handle the absence of the inter-core locality without degrading the performance.</a:t>
            </a:r>
          </a:p>
          <a:p>
            <a:r>
              <a:rPr lang="en-US" dirty="0"/>
              <a:t>*</a:t>
            </a:r>
          </a:p>
          <a:p>
            <a:r>
              <a:rPr lang="en-US" dirty="0"/>
              <a:t>More results related to link utilization, prior work, sensitivity studies can be found in the paper.</a:t>
            </a:r>
          </a:p>
          <a:p>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
            </a:r>
          </a:p>
          <a:p>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30</a:t>
            </a:fld>
            <a:endParaRPr lang="en-US"/>
          </a:p>
        </p:txBody>
      </p:sp>
    </p:spTree>
    <p:extLst>
      <p:ext uri="{BB962C8B-B14F-4D97-AF65-F5344CB8AC3E}">
        <p14:creationId xmlns:p14="http://schemas.microsoft.com/office/powerpoint/2010/main" val="21496884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observed an ample scope for an unexploited source of on-chip BW from the remote cores,</a:t>
            </a:r>
          </a:p>
          <a:p>
            <a:endParaRPr lang="en-US" dirty="0"/>
          </a:p>
          <a:p>
            <a:r>
              <a:rPr lang="en-US" dirty="0"/>
              <a:t>Which can help reduce the L2 pressure and improves the performance.</a:t>
            </a:r>
          </a:p>
          <a:p>
            <a:r>
              <a:rPr lang="en-US" dirty="0"/>
              <a:t>*</a:t>
            </a:r>
          </a:p>
          <a:p>
            <a:r>
              <a:rPr lang="en-US" dirty="0"/>
              <a:t>We unlocked this additional BW by:</a:t>
            </a:r>
          </a:p>
          <a:p>
            <a:endParaRPr lang="en-US" dirty="0"/>
          </a:p>
          <a:p>
            <a:r>
              <a:rPr lang="en-US" dirty="0"/>
              <a:t>Leveraging the bi-modal distribution of remote-core locality across PCs to predict the data sharing.</a:t>
            </a:r>
          </a:p>
          <a:p>
            <a:endParaRPr lang="en-US" dirty="0"/>
          </a:p>
          <a:p>
            <a:r>
              <a:rPr lang="en-US" dirty="0"/>
              <a:t>Also, we generated a remote-core locality map to determine the supplier cores.</a:t>
            </a:r>
          </a:p>
          <a:p>
            <a:endParaRPr lang="en-US" dirty="0"/>
          </a:p>
          <a:p>
            <a:r>
              <a:rPr lang="en-US" dirty="0"/>
              <a:t>Finally, we developed a two-level probing mechanism to search the supplier cores.</a:t>
            </a:r>
          </a:p>
          <a:p>
            <a:r>
              <a:rPr lang="en-US" dirty="0"/>
              <a:t>*</a:t>
            </a:r>
          </a:p>
          <a:p>
            <a:r>
              <a:rPr lang="en-US" dirty="0"/>
              <a:t>Our schemes improve the performance by 21% on average using a perfect sharing predictor,</a:t>
            </a:r>
          </a:p>
          <a:p>
            <a:endParaRPr lang="en-US" dirty="0"/>
          </a:p>
          <a:p>
            <a:r>
              <a:rPr lang="en-US" dirty="0"/>
              <a:t>and by 10% using our PC-based sharing predictor.</a:t>
            </a:r>
          </a:p>
          <a:p>
            <a:endParaRPr lang="en-US" dirty="0"/>
          </a:p>
          <a:p>
            <a:r>
              <a:rPr lang="en-US" dirty="0"/>
              <a:t>As for the applications with low inter-core locality, our schemes incur less than 1% performance loss.</a:t>
            </a:r>
          </a:p>
          <a:p>
            <a:endParaRPr lang="en-US" dirty="0"/>
          </a:p>
          <a:p>
            <a:r>
              <a:rPr lang="en-US" dirty="0"/>
              <a:t>Our schemes achieves that with a modest overhead of 0.058 mm^2 per core.</a:t>
            </a:r>
          </a:p>
          <a:p>
            <a:r>
              <a:rPr lang="en-US" dirty="0"/>
              <a:t>*</a:t>
            </a:r>
          </a:p>
          <a:p>
            <a:endParaRPr lang="en-US" dirty="0"/>
          </a:p>
          <a:p>
            <a:r>
              <a:rPr lang="en-US" dirty="0"/>
              <a:t>####################################################################</a:t>
            </a:r>
            <a:endParaRPr lang="en-US" b="0" u="none"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5E326AB6-F954-4078-A837-A8BDFB0913E1}" type="slidenum">
              <a:rPr lang="en-US" smtClean="0"/>
              <a:t>31</a:t>
            </a:fld>
            <a:endParaRPr lang="en-US"/>
          </a:p>
        </p:txBody>
      </p:sp>
    </p:spTree>
    <p:extLst>
      <p:ext uri="{BB962C8B-B14F-4D97-AF65-F5344CB8AC3E}">
        <p14:creationId xmlns:p14="http://schemas.microsoft.com/office/powerpoint/2010/main" val="28666624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32</a:t>
            </a:fld>
            <a:endParaRPr lang="en-US"/>
          </a:p>
        </p:txBody>
      </p:sp>
    </p:spTree>
    <p:extLst>
      <p:ext uri="{BB962C8B-B14F-4D97-AF65-F5344CB8AC3E}">
        <p14:creationId xmlns:p14="http://schemas.microsoft.com/office/powerpoint/2010/main" val="950834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5E326AB6-F954-4078-A837-A8BDFB0913E1}" type="slidenum">
              <a:rPr lang="en-US" smtClean="0"/>
              <a:t>33</a:t>
            </a:fld>
            <a:endParaRPr lang="en-US"/>
          </a:p>
        </p:txBody>
      </p:sp>
    </p:spTree>
    <p:extLst>
      <p:ext uri="{BB962C8B-B14F-4D97-AF65-F5344CB8AC3E}">
        <p14:creationId xmlns:p14="http://schemas.microsoft.com/office/powerpoint/2010/main" val="19509131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326AB6-F954-4078-A837-A8BDFB0913E1}" type="slidenum">
              <a:rPr lang="en-US" smtClean="0"/>
              <a:t>34</a:t>
            </a:fld>
            <a:endParaRPr lang="en-US"/>
          </a:p>
        </p:txBody>
      </p:sp>
    </p:spTree>
    <p:extLst>
      <p:ext uri="{BB962C8B-B14F-4D97-AF65-F5344CB8AC3E}">
        <p14:creationId xmlns:p14="http://schemas.microsoft.com/office/powerpoint/2010/main" val="2322720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Timeout</a:t>
            </a:r>
          </a:p>
          <a:p>
            <a:r>
              <a:rPr lang="en-US" dirty="0"/>
              <a:t>-- L1 cache arbitration</a:t>
            </a:r>
          </a:p>
          <a:p>
            <a:r>
              <a:rPr lang="en-US" dirty="0"/>
              <a:t>-- Injection arbitration (Single </a:t>
            </a:r>
            <a:r>
              <a:rPr lang="en-US" dirty="0" err="1"/>
              <a:t>NoC</a:t>
            </a:r>
            <a:r>
              <a:rPr lang="en-US" dirty="0"/>
              <a:t> Port)</a:t>
            </a:r>
          </a:p>
          <a:p>
            <a:r>
              <a:rPr lang="en-US" dirty="0"/>
              <a:t>-- Deflection</a:t>
            </a:r>
          </a:p>
          <a:p>
            <a:endParaRPr lang="en-US" dirty="0"/>
          </a:p>
          <a:p>
            <a:pPr marL="0" indent="0">
              <a:buFontTx/>
              <a:buNone/>
            </a:pPr>
            <a:r>
              <a:rPr lang="en-US" sz="1200" dirty="0"/>
              <a:t>-- Modest area overhead of 0.058 mm2 per core (determined by detailed RTL synthesis).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35</a:t>
            </a:fld>
            <a:endParaRPr lang="en-US"/>
          </a:p>
        </p:txBody>
      </p:sp>
    </p:spTree>
    <p:extLst>
      <p:ext uri="{BB962C8B-B14F-4D97-AF65-F5344CB8AC3E}">
        <p14:creationId xmlns:p14="http://schemas.microsoft.com/office/powerpoint/2010/main" val="3890747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36</a:t>
            </a:fld>
            <a:endParaRPr lang="en-US"/>
          </a:p>
        </p:txBody>
      </p:sp>
    </p:spTree>
    <p:extLst>
      <p:ext uri="{BB962C8B-B14F-4D97-AF65-F5344CB8AC3E}">
        <p14:creationId xmlns:p14="http://schemas.microsoft.com/office/powerpoint/2010/main" val="27578016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general, given an arbitrary GPU, searching 35%-55% of the cores is a valid choice to maintain the required balance under IP scenario.</a:t>
            </a:r>
          </a:p>
          <a:p>
            <a:r>
              <a:rPr lang="en-US" dirty="0"/>
              <a:t>In general, under RP, searching 15%- 25% of the cores balances the inter-core locality and the request </a:t>
            </a:r>
            <a:r>
              <a:rPr lang="en-US" dirty="0" err="1"/>
              <a:t>NoC</a:t>
            </a:r>
            <a:r>
              <a:rPr lang="en-US" dirty="0"/>
              <a:t> bandwidth consumption.</a:t>
            </a:r>
          </a:p>
        </p:txBody>
      </p:sp>
      <p:sp>
        <p:nvSpPr>
          <p:cNvPr id="4" name="Slide Number Placeholder 3"/>
          <p:cNvSpPr>
            <a:spLocks noGrp="1"/>
          </p:cNvSpPr>
          <p:nvPr>
            <p:ph type="sldNum" sz="quarter" idx="10"/>
          </p:nvPr>
        </p:nvSpPr>
        <p:spPr/>
        <p:txBody>
          <a:bodyPr/>
          <a:lstStyle/>
          <a:p>
            <a:fld id="{5E326AB6-F954-4078-A837-A8BDFB0913E1}" type="slidenum">
              <a:rPr lang="en-US" smtClean="0"/>
              <a:t>39</a:t>
            </a:fld>
            <a:endParaRPr lang="en-US"/>
          </a:p>
        </p:txBody>
      </p:sp>
    </p:spTree>
    <p:extLst>
      <p:ext uri="{BB962C8B-B14F-4D97-AF65-F5344CB8AC3E}">
        <p14:creationId xmlns:p14="http://schemas.microsoft.com/office/powerpoint/2010/main" val="3844874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u="none" dirty="0">
                <a:sym typeface="Wingdings" panose="05000000000000000000" pitchFamily="2" charset="2"/>
              </a:rPr>
              <a:t>To do that, we have to address the following challenges. </a:t>
            </a:r>
          </a:p>
          <a:p>
            <a:pPr rtl="0"/>
            <a:r>
              <a:rPr lang="en-US" b="0" u="none" dirty="0">
                <a:sym typeface="Wingdings" panose="05000000000000000000" pitchFamily="2" charset="2"/>
              </a:rPr>
              <a:t>*</a:t>
            </a:r>
          </a:p>
          <a:p>
            <a:pPr rtl="0"/>
            <a:r>
              <a:rPr lang="en-US" b="0" u="none" dirty="0">
                <a:sym typeface="Wingdings" panose="05000000000000000000" pitchFamily="2" charset="2"/>
              </a:rPr>
              <a:t>First, we have to identify which data is shared. We address that challenge using our PC-based Sharing Predictor.</a:t>
            </a:r>
          </a:p>
          <a:p>
            <a:pPr rtl="0"/>
            <a:r>
              <a:rPr lang="en-US" b="0" u="none" dirty="0">
                <a:sym typeface="Wingdings" panose="05000000000000000000" pitchFamily="2" charset="2"/>
              </a:rPr>
              <a:t>*</a:t>
            </a:r>
          </a:p>
          <a:p>
            <a:pPr rtl="0"/>
            <a:r>
              <a:rPr lang="en-US" b="0" u="none" dirty="0">
                <a:sym typeface="Wingdings" panose="05000000000000000000" pitchFamily="2" charset="2"/>
              </a:rPr>
              <a:t>The second challenge is to identify which remote cores have the shared data and for that we use our Supplier-based core Selector.</a:t>
            </a:r>
          </a:p>
          <a:p>
            <a:pPr rtl="0"/>
            <a:r>
              <a:rPr lang="en-US" b="0" u="none" dirty="0">
                <a:sym typeface="Wingdings" panose="05000000000000000000" pitchFamily="2" charset="2"/>
              </a:rPr>
              <a:t>*</a:t>
            </a:r>
          </a:p>
          <a:p>
            <a:pPr rtl="0"/>
            <a:r>
              <a:rPr lang="en-US" b="0" u="none" dirty="0">
                <a:sym typeface="Wingdings" panose="05000000000000000000" pitchFamily="2" charset="2"/>
              </a:rPr>
              <a:t>Finally, we have to fetch the shared data from the remote core efficiently. We achieve that with the help of our Two-level Probing mechanism. </a:t>
            </a:r>
          </a:p>
          <a:p>
            <a:pPr rtl="0"/>
            <a:r>
              <a:rPr lang="en-US" b="0" u="none" dirty="0">
                <a:sym typeface="Wingdings" panose="05000000000000000000" pitchFamily="2" charset="2"/>
              </a:rPr>
              <a:t>*</a:t>
            </a:r>
          </a:p>
          <a:p>
            <a:pPr rtl="0"/>
            <a:r>
              <a:rPr lang="en-US" b="0" u="none" dirty="0">
                <a:sym typeface="Wingdings" panose="05000000000000000000" pitchFamily="2" charset="2"/>
              </a:rPr>
              <a:t>Our schemes improve the performance, </a:t>
            </a:r>
            <a:r>
              <a:rPr lang="en-US" sz="1200" dirty="0">
                <a:sym typeface="Wingdings" panose="05000000000000000000" pitchFamily="2" charset="2"/>
              </a:rPr>
              <a:t>over a baseline with no inter-core communication,</a:t>
            </a:r>
            <a:r>
              <a:rPr lang="en-US" b="0" u="none" dirty="0">
                <a:sym typeface="Wingdings" panose="05000000000000000000" pitchFamily="2" charset="2"/>
              </a:rPr>
              <a:t> by up to 40% assuming an oracle sharing predictor and up to 26% using our PC-based sharing predictor.</a:t>
            </a:r>
          </a:p>
          <a:p>
            <a:pPr rtl="0"/>
            <a:r>
              <a:rPr lang="en-US" b="0" u="none" dirty="0">
                <a:sym typeface="Wingdings" panose="05000000000000000000" pitchFamily="2" charset="2"/>
              </a:rPr>
              <a:t>*</a:t>
            </a:r>
          </a:p>
          <a:p>
            <a:pPr rtl="0"/>
            <a:endParaRPr lang="en-US" b="0" u="none" dirty="0">
              <a:sym typeface="Wingdings" panose="05000000000000000000" pitchFamily="2" charset="2"/>
            </a:endParaRPr>
          </a:p>
          <a:p>
            <a:pPr rtl="0"/>
            <a:r>
              <a:rPr lang="en-US" baseline="0" dirty="0"/>
              <a:t>####################################################################</a:t>
            </a:r>
            <a:endParaRPr lang="en-US" b="0" u="none" dirty="0">
              <a:sym typeface="Wingdings" panose="05000000000000000000" pitchFamily="2" charset="2"/>
            </a:endParaRPr>
          </a:p>
          <a:p>
            <a:pPr rtl="0"/>
            <a:endParaRPr lang="en-US" b="0" u="none"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5E326AB6-F954-4078-A837-A8BDFB0913E1}" type="slidenum">
              <a:rPr lang="en-US" smtClean="0"/>
              <a:t>4</a:t>
            </a:fld>
            <a:endParaRPr lang="en-US"/>
          </a:p>
        </p:txBody>
      </p:sp>
    </p:spTree>
    <p:extLst>
      <p:ext uri="{BB962C8B-B14F-4D97-AF65-F5344CB8AC3E}">
        <p14:creationId xmlns:p14="http://schemas.microsoft.com/office/powerpoint/2010/main" val="2797862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our talk outline. We start by a quick introduction and motivation. Then, we discuss our proposed schemes to enable efficient inter-core communication. Finally, we evaluate our schemes and conclude our work.</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10"/>
          </p:nvPr>
        </p:nvSpPr>
        <p:spPr/>
        <p:txBody>
          <a:bodyPr/>
          <a:lstStyle/>
          <a:p>
            <a:fld id="{5E326AB6-F954-4078-A837-A8BDFB0913E1}" type="slidenum">
              <a:rPr lang="en-US" smtClean="0"/>
              <a:t>5</a:t>
            </a:fld>
            <a:endParaRPr lang="en-US"/>
          </a:p>
        </p:txBody>
      </p:sp>
    </p:spTree>
    <p:extLst>
      <p:ext uri="{BB962C8B-B14F-4D97-AF65-F5344CB8AC3E}">
        <p14:creationId xmlns:p14="http://schemas.microsoft.com/office/powerpoint/2010/main" val="1358641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before discussing our work, let me tell you about the time I wanted to bake a cake!</a:t>
            </a:r>
          </a:p>
          <a:p>
            <a:r>
              <a:rPr lang="en-US" dirty="0"/>
              <a:t>*</a:t>
            </a:r>
          </a:p>
          <a:p>
            <a:r>
              <a:rPr lang="en-US" dirty="0"/>
              <a:t>For that, I needed the following ingredients. </a:t>
            </a:r>
          </a:p>
          <a:p>
            <a:r>
              <a:rPr lang="en-US" dirty="0"/>
              <a:t>*</a:t>
            </a:r>
          </a:p>
          <a:p>
            <a:r>
              <a:rPr lang="en-US" dirty="0"/>
              <a:t>I found out that I have some of the ingredients like sugar and eggs.</a:t>
            </a:r>
          </a:p>
          <a:p>
            <a:r>
              <a:rPr lang="en-US" dirty="0"/>
              <a:t>*</a:t>
            </a:r>
          </a:p>
          <a:p>
            <a:r>
              <a:rPr lang="en-US" dirty="0"/>
              <a:t>However, I did not have other ingredients like the cocoa (</a:t>
            </a:r>
            <a:r>
              <a:rPr lang="en-US" dirty="0" err="1"/>
              <a:t>kow-kow</a:t>
            </a:r>
            <a:r>
              <a:rPr lang="en-US" dirty="0"/>
              <a:t>) and the baking powder.</a:t>
            </a:r>
          </a:p>
          <a:p>
            <a:r>
              <a:rPr lang="en-US" dirty="0"/>
              <a:t>*</a:t>
            </a:r>
          </a:p>
          <a:p>
            <a:r>
              <a:rPr lang="en-US" dirty="0"/>
              <a:t>For the missing ingredients, I had two choices. Either I go to the supermarket and RISK waiting in line </a:t>
            </a:r>
          </a:p>
          <a:p>
            <a:r>
              <a:rPr lang="en-US" dirty="0"/>
              <a:t>*</a:t>
            </a:r>
          </a:p>
          <a:p>
            <a:r>
              <a:rPr lang="en-US" dirty="0"/>
              <a:t>OR I can go and *bother* my neighbors and ask them if they have these ingredients and get from them. </a:t>
            </a:r>
          </a:p>
          <a:p>
            <a:r>
              <a:rPr lang="en-US" dirty="0"/>
              <a:t>*</a:t>
            </a:r>
          </a:p>
          <a:p>
            <a:r>
              <a:rPr lang="en-US" dirty="0"/>
              <a:t>You can see that I am using my neighbors as an additional source of ingredients.</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6</a:t>
            </a:fld>
            <a:endParaRPr lang="en-US"/>
          </a:p>
        </p:txBody>
      </p:sp>
    </p:spTree>
    <p:extLst>
      <p:ext uri="{BB962C8B-B14F-4D97-AF65-F5344CB8AC3E}">
        <p14:creationId xmlns:p14="http://schemas.microsoft.com/office/powerpoint/2010/main" val="2982041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behavior is observed in our applications. </a:t>
            </a:r>
          </a:p>
          <a:p>
            <a:endParaRPr lang="en-US" dirty="0"/>
          </a:p>
          <a:p>
            <a:r>
              <a:rPr lang="en-US" dirty="0"/>
              <a:t>This slide shows a pseudo code for BFS application. </a:t>
            </a:r>
          </a:p>
          <a:p>
            <a:endParaRPr lang="en-US" dirty="0"/>
          </a:p>
          <a:p>
            <a:r>
              <a:rPr lang="en-US" dirty="0"/>
              <a:t>Each graph node utilizes the nodes connected to it to perform the required computation.</a:t>
            </a:r>
          </a:p>
          <a:p>
            <a:r>
              <a:rPr lang="en-US" dirty="0"/>
              <a:t>*</a:t>
            </a:r>
          </a:p>
          <a:p>
            <a:r>
              <a:rPr lang="en-US" dirty="0"/>
              <a:t>For example, let us assume a toy graph where the nodes 0 and 1 are processed by different cores A and B.</a:t>
            </a:r>
          </a:p>
          <a:p>
            <a:r>
              <a:rPr lang="en-US" dirty="0"/>
              <a:t>*</a:t>
            </a:r>
          </a:p>
          <a:p>
            <a:r>
              <a:rPr lang="en-US" dirty="0"/>
              <a:t>Both nodes 0 and 1 are connected to node 2. </a:t>
            </a:r>
          </a:p>
          <a:p>
            <a:r>
              <a:rPr lang="en-US" dirty="0"/>
              <a:t>*</a:t>
            </a:r>
          </a:p>
          <a:p>
            <a:r>
              <a:rPr lang="en-US" dirty="0"/>
              <a:t>Therefore, while running this code, both cores A and B will end up having the data for node 2.</a:t>
            </a:r>
          </a:p>
          <a:p>
            <a:r>
              <a:rPr lang="en-US" dirty="0"/>
              <a:t>*</a:t>
            </a:r>
          </a:p>
          <a:p>
            <a:r>
              <a:rPr lang="en-US" dirty="0"/>
              <a:t>Such accessing of shared data structures is the source of Inter-core Locality.</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7</a:t>
            </a:fld>
            <a:endParaRPr lang="en-US"/>
          </a:p>
        </p:txBody>
      </p:sp>
    </p:spTree>
    <p:extLst>
      <p:ext uri="{BB962C8B-B14F-4D97-AF65-F5344CB8AC3E}">
        <p14:creationId xmlns:p14="http://schemas.microsoft.com/office/powerpoint/2010/main" val="2733317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Formally, we define the Inter-core Locality (or the remote hit rate) as the fraction of the L1 read misses that can be found in at least 1 remote core.</a:t>
            </a:r>
          </a:p>
          <a:p>
            <a:r>
              <a:rPr lang="en-US" dirty="0"/>
              <a:t>*</a:t>
            </a:r>
          </a:p>
          <a:p>
            <a:pPr rtl="0"/>
            <a:r>
              <a:rPr lang="en-US" dirty="0"/>
              <a:t>This figure shows on the Y-Axis the remote hit rate for the applications shown on the X-Axis. </a:t>
            </a:r>
          </a:p>
          <a:p>
            <a:pPr rtl="0"/>
            <a:r>
              <a:rPr lang="en-US" dirty="0"/>
              <a:t>*</a:t>
            </a:r>
          </a:p>
          <a:p>
            <a:pPr rtl="0"/>
            <a:r>
              <a:rPr lang="en-US" dirty="0"/>
              <a:t>On average, 50% of the L1 read misses are shared, which means can be found in at least 1 remote core.</a:t>
            </a:r>
          </a:p>
          <a:p>
            <a:pPr rtl="0"/>
            <a:r>
              <a:rPr lang="en-US" dirty="0"/>
              <a:t>*</a:t>
            </a:r>
          </a:p>
          <a:p>
            <a:pPr rtl="0"/>
            <a:r>
              <a:rPr lang="en-US" dirty="0"/>
              <a:t>If we utilize this inter-core locality, then we will unlock the on-chip remote core BW.</a:t>
            </a:r>
          </a:p>
          <a:p>
            <a:r>
              <a:rPr lang="en-US" dirty="0"/>
              <a:t>*</a:t>
            </a:r>
          </a:p>
          <a:p>
            <a:endParaRPr lang="en-US" dirty="0"/>
          </a:p>
          <a:p>
            <a:r>
              <a:rPr lang="en-US" baseline="0" dirty="0"/>
              <a:t>####################################################################</a:t>
            </a:r>
            <a:endParaRPr lang="en-US" dirty="0"/>
          </a:p>
        </p:txBody>
      </p:sp>
      <p:sp>
        <p:nvSpPr>
          <p:cNvPr id="4" name="Slide Number Placeholder 3"/>
          <p:cNvSpPr>
            <a:spLocks noGrp="1"/>
          </p:cNvSpPr>
          <p:nvPr>
            <p:ph type="sldNum" sz="quarter" idx="5"/>
          </p:nvPr>
        </p:nvSpPr>
        <p:spPr/>
        <p:txBody>
          <a:bodyPr/>
          <a:lstStyle/>
          <a:p>
            <a:fld id="{5E326AB6-F954-4078-A837-A8BDFB0913E1}" type="slidenum">
              <a:rPr lang="en-US" smtClean="0"/>
              <a:t>8</a:t>
            </a:fld>
            <a:endParaRPr lang="en-US"/>
          </a:p>
        </p:txBody>
      </p:sp>
    </p:spTree>
    <p:extLst>
      <p:ext uri="{BB962C8B-B14F-4D97-AF65-F5344CB8AC3E}">
        <p14:creationId xmlns:p14="http://schemas.microsoft.com/office/powerpoint/2010/main" val="31124611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to achieve that, we need core-to-core communication.</a:t>
            </a:r>
          </a:p>
          <a:p>
            <a:r>
              <a:rPr lang="en-US" dirty="0"/>
              <a:t>*</a:t>
            </a:r>
          </a:p>
          <a:p>
            <a:r>
              <a:rPr lang="en-US" dirty="0"/>
              <a:t>Therefore, in this work, we use a 2D mesh as it inherently has core-to-core links</a:t>
            </a:r>
          </a:p>
          <a:p>
            <a:r>
              <a:rPr lang="en-US" dirty="0"/>
              <a:t>*</a:t>
            </a:r>
          </a:p>
          <a:p>
            <a:r>
              <a:rPr lang="en-US" dirty="0"/>
              <a:t>which are under-utilized as shown by this link utilization heat map.  </a:t>
            </a:r>
          </a:p>
          <a:p>
            <a:r>
              <a:rPr lang="en-US" dirty="0"/>
              <a:t>*</a:t>
            </a:r>
          </a:p>
          <a:p>
            <a:r>
              <a:rPr lang="en-US" dirty="0"/>
              <a:t>Under a baseline with no inter-core communication, an L1 read miss will be routed to the target L2 slice to be served. </a:t>
            </a:r>
          </a:p>
          <a:p>
            <a:r>
              <a:rPr lang="en-US" dirty="0"/>
              <a:t>*</a:t>
            </a:r>
          </a:p>
          <a:p>
            <a:r>
              <a:rPr lang="en-US" dirty="0"/>
              <a:t>With inter-core communication, the L1 read miss can be routed to a remote core. </a:t>
            </a:r>
          </a:p>
          <a:p>
            <a:endParaRPr lang="en-US" dirty="0"/>
          </a:p>
          <a:p>
            <a:r>
              <a:rPr lang="en-US" dirty="0"/>
              <a:t>If the data is found, the remote core will send the read reply to the requester core. </a:t>
            </a:r>
          </a:p>
          <a:p>
            <a:endParaRPr lang="en-US" dirty="0"/>
          </a:p>
          <a:p>
            <a:r>
              <a:rPr lang="en-US" dirty="0"/>
              <a:t>Otherwise, the requester core can fall back to communicating with the L2.   </a:t>
            </a:r>
          </a:p>
          <a:p>
            <a:r>
              <a:rPr lang="en-US" dirty="0"/>
              <a:t>*</a:t>
            </a:r>
          </a:p>
          <a:p>
            <a:endParaRPr lang="en-US" dirty="0"/>
          </a:p>
          <a:p>
            <a:r>
              <a:rPr lang="en-US" dirty="0"/>
              <a:t>####################################################################</a:t>
            </a:r>
          </a:p>
        </p:txBody>
      </p:sp>
      <p:sp>
        <p:nvSpPr>
          <p:cNvPr id="4" name="Slide Number Placeholder 3"/>
          <p:cNvSpPr>
            <a:spLocks noGrp="1"/>
          </p:cNvSpPr>
          <p:nvPr>
            <p:ph type="sldNum" sz="quarter" idx="5"/>
          </p:nvPr>
        </p:nvSpPr>
        <p:spPr/>
        <p:txBody>
          <a:bodyPr/>
          <a:lstStyle/>
          <a:p>
            <a:fld id="{5E326AB6-F954-4078-A837-A8BDFB0913E1}" type="slidenum">
              <a:rPr lang="en-US" smtClean="0"/>
              <a:t>9</a:t>
            </a:fld>
            <a:endParaRPr lang="en-US"/>
          </a:p>
        </p:txBody>
      </p:sp>
    </p:spTree>
    <p:extLst>
      <p:ext uri="{BB962C8B-B14F-4D97-AF65-F5344CB8AC3E}">
        <p14:creationId xmlns:p14="http://schemas.microsoft.com/office/powerpoint/2010/main" val="81055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microsoft.com/office/2007/relationships/hdphoto" Target="../media/hdphoto1.wdp"/></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09600" y="6356351"/>
            <a:ext cx="2844800" cy="365125"/>
          </a:xfrm>
        </p:spPr>
        <p:txBody>
          <a:bodyPr/>
          <a:lstStyle/>
          <a:p>
            <a:fld id="{1E8A72DC-99C3-40A8-9238-BBF359FA008A}" type="datetime1">
              <a:rPr lang="en-US" smtClean="0"/>
              <a:t>9/28/19</a:t>
            </a:fld>
            <a:endParaRPr lang="en-US"/>
          </a:p>
        </p:txBody>
      </p:sp>
      <p:sp>
        <p:nvSpPr>
          <p:cNvPr id="5" name="Footer Placeholder 4"/>
          <p:cNvSpPr>
            <a:spLocks noGrp="1"/>
          </p:cNvSpPr>
          <p:nvPr>
            <p:ph type="ftr" sz="quarter" idx="11"/>
          </p:nvPr>
        </p:nvSpPr>
        <p:spPr>
          <a:xfrm>
            <a:off x="4165600" y="6356351"/>
            <a:ext cx="3860800" cy="365125"/>
          </a:xfrm>
        </p:spPr>
        <p:txBody>
          <a:bodyPr/>
          <a:lstStyle/>
          <a:p>
            <a:endParaRPr lang="en-US"/>
          </a:p>
        </p:txBody>
      </p:sp>
      <p:sp>
        <p:nvSpPr>
          <p:cNvPr id="6"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232692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5D9A66-B802-481A-8F67-E2F0D94EC7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EDF5132-7AB4-46A8-B90F-FE5076396E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CD7B751-5C5A-4304-B7DE-F1B11EAD12B4}"/>
              </a:ext>
            </a:extLst>
          </p:cNvPr>
          <p:cNvSpPr>
            <a:spLocks noGrp="1"/>
          </p:cNvSpPr>
          <p:nvPr>
            <p:ph type="dt" sz="half" idx="10"/>
          </p:nvPr>
        </p:nvSpPr>
        <p:spPr/>
        <p:txBody>
          <a:bodyPr/>
          <a:lstStyle/>
          <a:p>
            <a:fld id="{79C1906B-9EEB-4B64-899D-0797BC03FE4A}" type="datetime1">
              <a:rPr lang="en-US" smtClean="0"/>
              <a:t>9/28/19</a:t>
            </a:fld>
            <a:endParaRPr lang="en-US"/>
          </a:p>
        </p:txBody>
      </p:sp>
      <p:sp>
        <p:nvSpPr>
          <p:cNvPr id="5" name="Footer Placeholder 4">
            <a:extLst>
              <a:ext uri="{FF2B5EF4-FFF2-40B4-BE49-F238E27FC236}">
                <a16:creationId xmlns:a16="http://schemas.microsoft.com/office/drawing/2014/main" xmlns="" id="{DFA0ACCC-DABF-4D03-A21D-CE9766205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57B8E20-8090-4857-8749-4F857C18A9E8}"/>
              </a:ext>
            </a:extLst>
          </p:cNvPr>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170298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Bulleted List &amp; Description">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xmlns="" id="{B1F4AB32-A871-D445-A617-12BDB624CA2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11368342" y="6467047"/>
            <a:ext cx="607178" cy="145694"/>
          </a:xfrm>
          <a:prstGeom prst="rect">
            <a:avLst/>
          </a:prstGeom>
        </p:spPr>
      </p:pic>
      <p:sp>
        <p:nvSpPr>
          <p:cNvPr id="18" name="Slide Number Placeholder 7">
            <a:extLst>
              <a:ext uri="{FF2B5EF4-FFF2-40B4-BE49-F238E27FC236}">
                <a16:creationId xmlns:a16="http://schemas.microsoft.com/office/drawing/2014/main" xmlns="" id="{A100F1BA-FE3D-744C-96E3-6B551FE1166C}"/>
              </a:ext>
            </a:extLst>
          </p:cNvPr>
          <p:cNvSpPr txBox="1">
            <a:spLocks/>
          </p:cNvSpPr>
          <p:nvPr/>
        </p:nvSpPr>
        <p:spPr>
          <a:xfrm>
            <a:off x="165204" y="6442744"/>
            <a:ext cx="345990" cy="204829"/>
          </a:xfrm>
          <a:prstGeom prst="rect">
            <a:avLst/>
          </a:prstGeom>
        </p:spPr>
        <p:txBody>
          <a:bodyPr vert="horz" lIns="81280" tIns="40640" rIns="81280" bIns="40640" rtlCol="0" anchor="ctr"/>
          <a:lstStyle>
            <a:defPPr>
              <a:defRPr lang="en-US"/>
            </a:defPPr>
            <a:lvl1pPr marL="0" algn="ctr" defTabSz="914400" rtl="0" eaLnBrk="1" latinLnBrk="0" hangingPunct="1">
              <a:defRPr sz="800" b="0" i="0" kern="1200">
                <a:solidFill>
                  <a:schemeClr val="accent6">
                    <a:lumMod val="25000"/>
                    <a:lumOff val="75000"/>
                  </a:schemeClr>
                </a:solidFill>
                <a:latin typeface="Arial" panose="020B06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59A88F6-A667-2F47-A1AA-6AA2965AA51F}" type="slidenum">
              <a:rPr lang="en-US" sz="711" smtClean="0">
                <a:solidFill>
                  <a:schemeClr val="accent6">
                    <a:lumMod val="50000"/>
                    <a:lumOff val="50000"/>
                  </a:schemeClr>
                </a:solidFill>
              </a:rPr>
              <a:pPr/>
              <a:t>‹#›</a:t>
            </a:fld>
            <a:endParaRPr lang="en-US" sz="711" dirty="0">
              <a:solidFill>
                <a:schemeClr val="accent6">
                  <a:lumMod val="50000"/>
                  <a:lumOff val="50000"/>
                </a:schemeClr>
              </a:solidFill>
            </a:endParaRPr>
          </a:p>
        </p:txBody>
      </p:sp>
      <p:cxnSp>
        <p:nvCxnSpPr>
          <p:cNvPr id="19" name="Straight Connector 18">
            <a:extLst>
              <a:ext uri="{FF2B5EF4-FFF2-40B4-BE49-F238E27FC236}">
                <a16:creationId xmlns:a16="http://schemas.microsoft.com/office/drawing/2014/main" xmlns="" id="{8A3D588C-0B53-B540-B647-D8E5AA61A9ED}"/>
              </a:ext>
            </a:extLst>
          </p:cNvPr>
          <p:cNvCxnSpPr>
            <a:cxnSpLocks/>
          </p:cNvCxnSpPr>
          <p:nvPr/>
        </p:nvCxnSpPr>
        <p:spPr>
          <a:xfrm>
            <a:off x="0" y="160151"/>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C3C1A766-7F70-634B-AD08-7C0432CA9F77}"/>
              </a:ext>
            </a:extLst>
          </p:cNvPr>
          <p:cNvCxnSpPr>
            <a:cxnSpLocks/>
          </p:cNvCxnSpPr>
          <p:nvPr/>
        </p:nvCxnSpPr>
        <p:spPr>
          <a:xfrm>
            <a:off x="0" y="6693686"/>
            <a:ext cx="12192000" cy="0"/>
          </a:xfrm>
          <a:prstGeom prst="line">
            <a:avLst/>
          </a:prstGeom>
          <a:ln w="25400">
            <a:gradFill flip="none" rotWithShape="1">
              <a:gsLst>
                <a:gs pos="0">
                  <a:schemeClr val="tx1">
                    <a:alpha val="0"/>
                  </a:schemeClr>
                </a:gs>
                <a:gs pos="55000">
                  <a:schemeClr val="accent2"/>
                </a:gs>
                <a:gs pos="45000">
                  <a:schemeClr val="accent2"/>
                </a:gs>
                <a:gs pos="99000">
                  <a:schemeClr val="tx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9" name="Text Placeholder 2">
            <a:extLst>
              <a:ext uri="{FF2B5EF4-FFF2-40B4-BE49-F238E27FC236}">
                <a16:creationId xmlns:a16="http://schemas.microsoft.com/office/drawing/2014/main" xmlns="" id="{224D2590-BF05-0146-BD80-3091FEDD6A64}"/>
              </a:ext>
            </a:extLst>
          </p:cNvPr>
          <p:cNvSpPr>
            <a:spLocks noGrp="1"/>
          </p:cNvSpPr>
          <p:nvPr>
            <p:ph type="body" sz="quarter" idx="10"/>
          </p:nvPr>
        </p:nvSpPr>
        <p:spPr>
          <a:xfrm>
            <a:off x="391238" y="1695268"/>
            <a:ext cx="11409528" cy="4500816"/>
          </a:xfrm>
        </p:spPr>
        <p:txBody>
          <a:bodyPr>
            <a:normAutofit/>
          </a:bodyPr>
          <a:lstStyle>
            <a:lvl1pPr marL="406405" marR="0" indent="-406405" algn="l" defTabSz="812810" rtl="0" eaLnBrk="1" fontAlgn="auto" latinLnBrk="0" hangingPunct="1">
              <a:lnSpc>
                <a:spcPct val="90000"/>
              </a:lnSpc>
              <a:spcBef>
                <a:spcPts val="889"/>
              </a:spcBef>
              <a:spcAft>
                <a:spcPts val="0"/>
              </a:spcAft>
              <a:buClr>
                <a:schemeClr val="tx1">
                  <a:lumMod val="85000"/>
                </a:schemeClr>
              </a:buClr>
              <a:buSzTx/>
              <a:buFont typeface="Arial" panose="020B0604020202020204" pitchFamily="34" charset="0"/>
              <a:buChar char="•"/>
              <a:tabLst/>
              <a:defRPr sz="2133"/>
            </a:lvl1pPr>
            <a:lvl2pPr marL="711209" indent="-304804">
              <a:buFont typeface="Arial" panose="020B0604020202020204" pitchFamily="34" charset="0"/>
              <a:buChar char="•"/>
              <a:defRPr/>
            </a:lvl2pPr>
            <a:lvl3pPr marL="1117614" indent="-304804">
              <a:buFont typeface="Arial" panose="020B0604020202020204" pitchFamily="34" charset="0"/>
              <a:buChar char="•"/>
              <a:defRPr/>
            </a:lvl3pPr>
            <a:lvl4pPr marL="1473218" indent="-254003">
              <a:buFont typeface="Arial" panose="020B0604020202020204" pitchFamily="34" charset="0"/>
              <a:buChar char="•"/>
              <a:defRPr/>
            </a:lvl4pPr>
            <a:lvl5pPr marL="1879623" indent="-254003">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3">
            <a:extLst>
              <a:ext uri="{FF2B5EF4-FFF2-40B4-BE49-F238E27FC236}">
                <a16:creationId xmlns:a16="http://schemas.microsoft.com/office/drawing/2014/main" xmlns="" id="{177BDB90-1E59-074D-9825-03BCAD17A2E7}"/>
              </a:ext>
            </a:extLst>
          </p:cNvPr>
          <p:cNvSpPr>
            <a:spLocks noGrp="1"/>
          </p:cNvSpPr>
          <p:nvPr>
            <p:ph type="title"/>
          </p:nvPr>
        </p:nvSpPr>
        <p:spPr>
          <a:xfrm>
            <a:off x="391237" y="447260"/>
            <a:ext cx="11409528" cy="1041171"/>
          </a:xfrm>
          <a:prstGeom prst="rect">
            <a:avLst/>
          </a:prstGeom>
        </p:spPr>
        <p:txBody>
          <a:bodyPr>
            <a:normAutofit/>
          </a:bodyPr>
          <a:lstStyle>
            <a:lvl1pPr>
              <a:defRPr sz="3556" b="1" cap="all"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868966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2228076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3466311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5691" y="306706"/>
            <a:ext cx="9997440" cy="474345"/>
          </a:xfrm>
        </p:spPr>
        <p:txBody>
          <a:bodyPr/>
          <a:lstStyle>
            <a:lvl1pPr>
              <a:defRPr baseline="0">
                <a:solidFill>
                  <a:schemeClr val="tx1"/>
                </a:solidFill>
              </a:defRPr>
            </a:lvl1pPr>
          </a:lstStyle>
          <a:p>
            <a:r>
              <a:rPr lang="en-US"/>
              <a:t>Click to edit Master title style</a:t>
            </a:r>
            <a:endParaRPr lang="en-US" dirty="0"/>
          </a:p>
        </p:txBody>
      </p:sp>
      <p:sp>
        <p:nvSpPr>
          <p:cNvPr id="3" name="Content Placeholder 2"/>
          <p:cNvSpPr>
            <a:spLocks noGrp="1"/>
          </p:cNvSpPr>
          <p:nvPr>
            <p:ph idx="1"/>
          </p:nvPr>
        </p:nvSpPr>
        <p:spPr>
          <a:xfrm>
            <a:off x="365851" y="1381123"/>
            <a:ext cx="11460480" cy="4937760"/>
          </a:xfrm>
        </p:spPr>
        <p:txBody>
          <a:bodyPr/>
          <a:lstStyle>
            <a:lvl1pPr>
              <a:buClr>
                <a:schemeClr val="tx1"/>
              </a:buCl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stStyle>
          <a:p>
            <a:pPr lvl="0"/>
            <a:r>
              <a:rPr lang="en-US"/>
              <a:t>Click to edit Master text styles</a:t>
            </a:r>
          </a:p>
          <a:p>
            <a:pPr lvl="1"/>
            <a:r>
              <a:rPr lang="en-US"/>
              <a:t>Second level</a:t>
            </a:r>
          </a:p>
          <a:p>
            <a:pPr lvl="2"/>
            <a:r>
              <a:rPr lang="en-US"/>
              <a:t>Third level</a:t>
            </a:r>
          </a:p>
        </p:txBody>
      </p:sp>
      <p:sp>
        <p:nvSpPr>
          <p:cNvPr id="4" name="Text Placeholder 8"/>
          <p:cNvSpPr>
            <a:spLocks noGrp="1"/>
          </p:cNvSpPr>
          <p:nvPr>
            <p:ph type="body" sz="quarter" idx="10"/>
          </p:nvPr>
        </p:nvSpPr>
        <p:spPr>
          <a:xfrm>
            <a:off x="365851" y="752474"/>
            <a:ext cx="9997440" cy="285750"/>
          </a:xfrm>
        </p:spPr>
        <p:txBody>
          <a:bodyPr tIns="0" bIns="0">
            <a:noAutofit/>
          </a:bodyPr>
          <a:lstStyle>
            <a:lvl1pPr marL="0" indent="0" algn="l" defTabSz="914400" rtl="0" eaLnBrk="1" latinLnBrk="0" hangingPunct="1">
              <a:spcBef>
                <a:spcPct val="0"/>
              </a:spcBef>
              <a:buNone/>
              <a:defRPr lang="en-US" sz="1800" strike="noStrike" kern="1200" cap="all" baseline="0" dirty="0" smtClean="0">
                <a:solidFill>
                  <a:schemeClr val="tx1"/>
                </a:solidFill>
                <a:latin typeface="Calibri" pitchFamily="34" charset="0"/>
                <a:ea typeface="+mj-ea"/>
                <a:cs typeface="+mj-cs"/>
              </a:defRPr>
            </a:lvl1pPr>
            <a:lvl2pPr marL="36766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2pPr>
            <a:lvl3pPr marL="746125"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3pPr>
            <a:lvl4pPr marL="1188720" indent="0" algn="l" defTabSz="914400" rtl="0" eaLnBrk="1" latinLnBrk="0" hangingPunct="1">
              <a:spcBef>
                <a:spcPct val="0"/>
              </a:spcBef>
              <a:buNone/>
              <a:defRPr lang="en-US" sz="2400" strike="noStrike" kern="1200" cap="all" baseline="0" dirty="0" smtClean="0">
                <a:solidFill>
                  <a:schemeClr val="tx1"/>
                </a:solidFill>
                <a:latin typeface="Calibri" pitchFamily="34" charset="0"/>
                <a:ea typeface="+mj-ea"/>
                <a:cs typeface="+mj-cs"/>
              </a:defRPr>
            </a:lvl4pPr>
            <a:lvl5pPr marL="1481328" indent="0" algn="l" defTabSz="914400" rtl="0" eaLnBrk="1" latinLnBrk="0" hangingPunct="1">
              <a:spcBef>
                <a:spcPct val="0"/>
              </a:spcBef>
              <a:buNone/>
              <a:defRPr lang="en-US" sz="2400" strike="noStrike" kern="1200" cap="all" baseline="0" dirty="0">
                <a:solidFill>
                  <a:schemeClr val="tx1"/>
                </a:solidFill>
                <a:latin typeface="Calibri" pitchFamily="34" charset="0"/>
                <a:ea typeface="+mj-ea"/>
                <a:cs typeface="+mj-cs"/>
              </a:defRPr>
            </a:lvl5pPr>
          </a:lstStyle>
          <a:p>
            <a:pPr lvl="0"/>
            <a:r>
              <a:rPr lang="en-US"/>
              <a:t>Click to edit Master text styles</a:t>
            </a:r>
          </a:p>
        </p:txBody>
      </p:sp>
    </p:spTree>
    <p:extLst>
      <p:ext uri="{BB962C8B-B14F-4D97-AF65-F5344CB8AC3E}">
        <p14:creationId xmlns:p14="http://schemas.microsoft.com/office/powerpoint/2010/main" val="17633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609600" y="274639"/>
            <a:ext cx="10972800" cy="1143000"/>
          </a:xfrm>
        </p:spPr>
        <p:txBody>
          <a:bodyPr/>
          <a:lstStyle/>
          <a:p>
            <a:r>
              <a:rPr lang="en-US"/>
              <a:t>Click to edit Master title style</a:t>
            </a:r>
          </a:p>
        </p:txBody>
      </p:sp>
      <p:sp>
        <p:nvSpPr>
          <p:cNvPr id="5" name="Content Placeholder 2"/>
          <p:cNvSpPr>
            <a:spLocks noGrp="1"/>
          </p:cNvSpPr>
          <p:nvPr>
            <p:ph idx="1"/>
          </p:nvPr>
        </p:nvSpPr>
        <p:spPr>
          <a:xfrm>
            <a:off x="609600" y="1600201"/>
            <a:ext cx="10972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a:xfrm>
            <a:off x="609600" y="6356351"/>
            <a:ext cx="2844800" cy="365125"/>
          </a:xfrm>
        </p:spPr>
        <p:txBody>
          <a:bodyPr/>
          <a:lstStyle/>
          <a:p>
            <a:fld id="{30FBD2EB-20A4-4B4D-8CBB-464A356F3446}" type="datetime1">
              <a:rPr lang="en-US" smtClean="0"/>
              <a:t>9/28/19</a:t>
            </a:fld>
            <a:endParaRPr lang="en-US"/>
          </a:p>
        </p:txBody>
      </p:sp>
      <p:sp>
        <p:nvSpPr>
          <p:cNvPr id="7" name="Footer Placeholder 4"/>
          <p:cNvSpPr>
            <a:spLocks noGrp="1"/>
          </p:cNvSpPr>
          <p:nvPr>
            <p:ph type="ftr" sz="quarter" idx="11"/>
          </p:nvPr>
        </p:nvSpPr>
        <p:spPr>
          <a:xfrm>
            <a:off x="4165600" y="6356351"/>
            <a:ext cx="3860800" cy="365125"/>
          </a:xfrm>
        </p:spPr>
        <p:txBody>
          <a:bodyPr/>
          <a:lstStyle/>
          <a:p>
            <a:endParaRPr lang="en-US"/>
          </a:p>
        </p:txBody>
      </p:sp>
      <p:sp>
        <p:nvSpPr>
          <p:cNvPr id="9" name="Slide Number Placeholder 5"/>
          <p:cNvSpPr>
            <a:spLocks noGrp="1"/>
          </p:cNvSpPr>
          <p:nvPr>
            <p:ph type="sldNum" sz="quarter" idx="12"/>
          </p:nvPr>
        </p:nvSpPr>
        <p:spPr>
          <a:xfrm>
            <a:off x="8737600" y="6356351"/>
            <a:ext cx="2844800" cy="365125"/>
          </a:xfrm>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261736575"/>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5C5FA7-125C-0C4A-A698-3C3B1B89F9E6}" type="datetime1">
              <a:rPr lang="en-US" smtClean="0"/>
              <a:t>9/28/19</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8ECD8BD-D1A9-4DC4-89AE-4427480F30AB}" type="slidenum">
              <a:rPr lang="en-US" smtClean="0"/>
              <a:t>‹#›</a:t>
            </a:fld>
            <a:endParaRPr lang="en-US" dirty="0"/>
          </a:p>
        </p:txBody>
      </p:sp>
    </p:spTree>
    <p:extLst>
      <p:ext uri="{BB962C8B-B14F-4D97-AF65-F5344CB8AC3E}">
        <p14:creationId xmlns:p14="http://schemas.microsoft.com/office/powerpoint/2010/main" val="1465820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with Graphic">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BD2EB-20A4-4B4D-8CBB-464A356F3446}" type="datetime1">
              <a:rPr lang="en-US" smtClean="0"/>
              <a:t>9/28/19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7" name="Title 1"/>
          <p:cNvSpPr>
            <a:spLocks noGrp="1"/>
          </p:cNvSpPr>
          <p:nvPr>
            <p:ph type="title"/>
          </p:nvPr>
        </p:nvSpPr>
        <p:spPr>
          <a:xfrm>
            <a:off x="609600" y="274639"/>
            <a:ext cx="10972800" cy="1143000"/>
          </a:xfrm>
        </p:spPr>
        <p:txBody>
          <a:bodyPr>
            <a:normAutofit/>
          </a:bodyPr>
          <a:lstStyle>
            <a:lvl1pPr algn="l">
              <a:defRPr sz="4000" b="1"/>
            </a:lvl1pPr>
          </a:lstStyle>
          <a:p>
            <a:r>
              <a:rPr lang="en-US" dirty="0"/>
              <a:t>Click to edit Master title style</a:t>
            </a:r>
          </a:p>
        </p:txBody>
      </p:sp>
    </p:spTree>
    <p:extLst>
      <p:ext uri="{BB962C8B-B14F-4D97-AF65-F5344CB8AC3E}">
        <p14:creationId xmlns:p14="http://schemas.microsoft.com/office/powerpoint/2010/main" val="247897714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Date Placeholder 2"/>
          <p:cNvSpPr>
            <a:spLocks noGrp="1"/>
          </p:cNvSpPr>
          <p:nvPr>
            <p:ph type="dt" sz="half" idx="10"/>
          </p:nvPr>
        </p:nvSpPr>
        <p:spPr/>
        <p:txBody>
          <a:bodyPr/>
          <a:lstStyle/>
          <a:p>
            <a:fld id="{24DD56D1-60D4-460D-B788-9586EA186353}" type="datetime1">
              <a:rPr lang="en-US" smtClean="0"/>
              <a:t>9/28/19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382375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4000" b="1"/>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EBE362-C77D-4844-8277-5AEDA38A4FB3}" type="datetime1">
              <a:rPr lang="en-US" smtClean="0"/>
              <a:t>9/28/19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445333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49"/>
            <a:ext cx="10972800" cy="1162051"/>
          </a:xfrm>
        </p:spPr>
        <p:txBody>
          <a:bodyPr anchor="b">
            <a:normAutofit/>
          </a:bodyPr>
          <a:lstStyle>
            <a:lvl1pPr algn="l">
              <a:defRPr sz="4000" b="1"/>
            </a:lvl1pPr>
          </a:lstStyle>
          <a:p>
            <a:r>
              <a:rPr lang="en-US" dirty="0"/>
              <a:t>Click to edit Master title style</a:t>
            </a:r>
          </a:p>
        </p:txBody>
      </p:sp>
      <p:sp>
        <p:nvSpPr>
          <p:cNvPr id="3" name="Content Placeholder 2"/>
          <p:cNvSpPr>
            <a:spLocks noGrp="1"/>
          </p:cNvSpPr>
          <p:nvPr>
            <p:ph idx="1"/>
          </p:nvPr>
        </p:nvSpPr>
        <p:spPr>
          <a:xfrm>
            <a:off x="4766733" y="1435102"/>
            <a:ext cx="6815667" cy="469106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0C2A9B35-7157-4380-B340-1B4C812D56B0}" type="datetime1">
              <a:rPr lang="en-US" smtClean="0"/>
              <a:t>9/28/19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730857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46432007-598E-40D6-A2D6-06934AE23363}" type="datetime1">
              <a:rPr lang="en-US" smtClean="0"/>
              <a:t>9/28/19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ECD8BD-D1A9-4DC4-89AE-4427480F30AB}" type="slidenum">
              <a:rPr lang="en-US" smtClean="0"/>
              <a:t>‹#›</a:t>
            </a:fld>
            <a:endParaRPr lang="en-US"/>
          </a:p>
        </p:txBody>
      </p:sp>
    </p:spTree>
    <p:extLst>
      <p:ext uri="{BB962C8B-B14F-4D97-AF65-F5344CB8AC3E}">
        <p14:creationId xmlns:p14="http://schemas.microsoft.com/office/powerpoint/2010/main" val="283629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FBD2EB-20A4-4B4D-8CBB-464A356F3446}" type="datetime1">
              <a:rPr lang="en-US" smtClean="0"/>
              <a:t>9/28/19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ECD8BD-D1A9-4DC4-89AE-4427480F30AB}" type="slidenum">
              <a:rPr lang="en-US" smtClean="0"/>
              <a:t>‹#›</a:t>
            </a:fld>
            <a:endParaRPr lang="en-US"/>
          </a:p>
        </p:txBody>
      </p:sp>
      <p:sp>
        <p:nvSpPr>
          <p:cNvPr id="10" name="Text Placeholder 3"/>
          <p:cNvSpPr>
            <a:spLocks noGrp="1"/>
          </p:cNvSpPr>
          <p:nvPr>
            <p:ph type="body" sz="half" idx="2" hasCustomPrompt="1"/>
          </p:nvPr>
        </p:nvSpPr>
        <p:spPr>
          <a:xfrm>
            <a:off x="2389717" y="3539518"/>
            <a:ext cx="7315200" cy="380389"/>
          </a:xfrm>
        </p:spPr>
        <p:txBody>
          <a:bodyPr>
            <a:normAutofit/>
          </a:bodyPr>
          <a:lstStyle>
            <a:lvl1pPr marL="0" indent="0" algn="ctr">
              <a:buNone/>
              <a:defRPr sz="2400" baseline="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-Johnny Appleseed</a:t>
            </a:r>
          </a:p>
        </p:txBody>
      </p:sp>
      <p:sp>
        <p:nvSpPr>
          <p:cNvPr id="8" name="Text Placeholder 7"/>
          <p:cNvSpPr>
            <a:spLocks noGrp="1"/>
          </p:cNvSpPr>
          <p:nvPr>
            <p:ph type="body" sz="quarter" idx="13" hasCustomPrompt="1"/>
          </p:nvPr>
        </p:nvSpPr>
        <p:spPr>
          <a:xfrm>
            <a:off x="866141" y="1854360"/>
            <a:ext cx="10472420" cy="1396841"/>
          </a:xfrm>
        </p:spPr>
        <p:txBody>
          <a:bodyPr anchor="ctr" anchorCtr="1">
            <a:normAutofit/>
          </a:bodyPr>
          <a:lstStyle>
            <a:lvl1pPr marL="0" indent="0" algn="ctr">
              <a:buNone/>
              <a:defRPr sz="3733">
                <a:latin typeface="+mn-lt"/>
              </a:defRPr>
            </a:lvl1pPr>
          </a:lstStyle>
          <a:p>
            <a:pPr lvl="0"/>
            <a:r>
              <a:rPr lang="en-US" dirty="0"/>
              <a:t>“Type a quote here.”</a:t>
            </a:r>
          </a:p>
        </p:txBody>
      </p:sp>
    </p:spTree>
    <p:extLst>
      <p:ext uri="{BB962C8B-B14F-4D97-AF65-F5344CB8AC3E}">
        <p14:creationId xmlns:p14="http://schemas.microsoft.com/office/powerpoint/2010/main" val="375283969"/>
      </p:ext>
    </p:extLst>
  </p:cSld>
  <p:clrMapOvr>
    <a:masterClrMapping/>
  </p:clrMapOvr>
  <p:hf hdr="0" dt="0"/>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latin typeface="Avenir Next Regular"/>
                <a:cs typeface="Avenir Next Regular"/>
              </a:defRPr>
            </a:lvl1pPr>
          </a:lstStyle>
          <a:p>
            <a:fld id="{30FBD2EB-20A4-4B4D-8CBB-464A356F3446}" type="datetime1">
              <a:rPr lang="en-US" smtClean="0"/>
              <a:t>9/28/19</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b="0" i="0">
                <a:solidFill>
                  <a:schemeClr val="tx1">
                    <a:tint val="75000"/>
                  </a:schemeClr>
                </a:solidFill>
                <a:latin typeface="Avenir Next Regular"/>
                <a:cs typeface="Avenir Next Regular"/>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b="0" i="0">
                <a:solidFill>
                  <a:schemeClr val="tx1">
                    <a:tint val="75000"/>
                  </a:schemeClr>
                </a:solidFill>
                <a:latin typeface="Avenir Next Regular"/>
                <a:cs typeface="Avenir Next Regular"/>
              </a:defRPr>
            </a:lvl1pPr>
          </a:lstStyle>
          <a:p>
            <a:fld id="{98ECD8BD-D1A9-4DC4-89AE-4427480F30AB}" type="slidenum">
              <a:rPr lang="en-US" smtClean="0"/>
              <a:t>‹#›</a:t>
            </a:fld>
            <a:endParaRPr lang="en-US"/>
          </a:p>
        </p:txBody>
      </p:sp>
    </p:spTree>
    <p:extLst>
      <p:ext uri="{BB962C8B-B14F-4D97-AF65-F5344CB8AC3E}">
        <p14:creationId xmlns:p14="http://schemas.microsoft.com/office/powerpoint/2010/main" val="37775716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ctr" defTabSz="609585" rtl="0" eaLnBrk="1" latinLnBrk="0" hangingPunct="1">
        <a:spcBef>
          <a:spcPct val="0"/>
        </a:spcBef>
        <a:buNone/>
        <a:defRPr sz="5867" kern="1200">
          <a:solidFill>
            <a:schemeClr val="tx2"/>
          </a:solidFill>
          <a:latin typeface="Arial"/>
          <a:ea typeface="+mj-ea"/>
          <a:cs typeface="Arial"/>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chart" Target="../charts/char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0.png"/><Relationship Id="rId4" Type="http://schemas.openxmlformats.org/officeDocument/2006/relationships/image" Target="../media/image11.png"/><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4" Type="http://schemas.openxmlformats.org/officeDocument/2006/relationships/image" Target="../media/image110.png"/><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chart" Target="../charts/chart5.xml"/><Relationship Id="rId4" Type="http://schemas.openxmlformats.org/officeDocument/2006/relationships/chart" Target="../charts/chart6.xml"/><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image" Target="../media/image6.png"/><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chart" Target="../charts/chart7.xml"/><Relationship Id="rId4" Type="http://schemas.openxmlformats.org/officeDocument/2006/relationships/chart" Target="../charts/chart8.xml"/><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chart" Target="../charts/chart9.xml"/><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chart" Target="../charts/char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chart" Target="../charts/chart11.xml"/><Relationship Id="rId4" Type="http://schemas.openxmlformats.org/officeDocument/2006/relationships/chart" Target="../charts/chart12.xml"/><Relationship Id="rId5" Type="http://schemas.openxmlformats.org/officeDocument/2006/relationships/chart" Target="../charts/chart13.xml"/><Relationship Id="rId6" Type="http://schemas.openxmlformats.org/officeDocument/2006/relationships/chart" Target="../charts/chart14.xml"/><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chart" Target="../charts/chart15.xml"/></Relationships>
</file>

<file path=ppt/slides/_rels/slide29.xml.rels><?xml version="1.0" encoding="UTF-8" standalone="yes"?>
<Relationships xmlns="http://schemas.openxmlformats.org/package/2006/relationships"><Relationship Id="rId3" Type="http://schemas.openxmlformats.org/officeDocument/2006/relationships/chart" Target="../charts/chart16.xml"/><Relationship Id="rId4" Type="http://schemas.openxmlformats.org/officeDocument/2006/relationships/chart" Target="../charts/chart17.xml"/><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chart" Target="../charts/char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chart" Target="../charts/chart1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20.xml"/></Relationships>
</file>

<file path=ppt/slides/_rels/slide38.xml.rels><?xml version="1.0" encoding="UTF-8" standalone="yes"?>
<Relationships xmlns="http://schemas.openxmlformats.org/package/2006/relationships"><Relationship Id="rId3" Type="http://schemas.openxmlformats.org/officeDocument/2006/relationships/chart" Target="../charts/chart22.xml"/><Relationship Id="rId4" Type="http://schemas.openxmlformats.org/officeDocument/2006/relationships/chart" Target="../charts/chart23.xml"/><Relationship Id="rId5" Type="http://schemas.openxmlformats.org/officeDocument/2006/relationships/chart" Target="../charts/chart24.xml"/><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1" Type="http://schemas.openxmlformats.org/officeDocument/2006/relationships/slideLayout" Target="../slideLayouts/slideLayout3.xml"/><Relationship Id="rId2" Type="http://schemas.openxmlformats.org/officeDocument/2006/relationships/chart" Target="../charts/chart2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chart" Target="../charts/char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chart" Target="../charts/char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hart" Target="../charts/char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2997269-2765-43F6-9333-69A3C47403F5}"/>
              </a:ext>
            </a:extLst>
          </p:cNvPr>
          <p:cNvSpPr>
            <a:spLocks noGrp="1"/>
          </p:cNvSpPr>
          <p:nvPr>
            <p:ph type="ctrTitle"/>
          </p:nvPr>
        </p:nvSpPr>
        <p:spPr>
          <a:xfrm>
            <a:off x="222069" y="935660"/>
            <a:ext cx="11747863" cy="1404716"/>
          </a:xfrm>
        </p:spPr>
        <p:txBody>
          <a:bodyPr anchor="ctr">
            <a:noAutofit/>
          </a:bodyPr>
          <a:lstStyle/>
          <a:p>
            <a:r>
              <a:rPr lang="en-US" sz="4000" b="1" dirty="0">
                <a:latin typeface="Arial" panose="020B0604020202020204" pitchFamily="34" charset="0"/>
                <a:cs typeface="Arial" panose="020B0604020202020204" pitchFamily="34" charset="0"/>
              </a:rPr>
              <a:t>Analyzing and Leveraging Remote-core Bandwidth for Enhanced Performance in GPUs</a:t>
            </a:r>
          </a:p>
        </p:txBody>
      </p:sp>
      <p:sp>
        <p:nvSpPr>
          <p:cNvPr id="3" name="Subtitle 2">
            <a:extLst>
              <a:ext uri="{FF2B5EF4-FFF2-40B4-BE49-F238E27FC236}">
                <a16:creationId xmlns:a16="http://schemas.microsoft.com/office/drawing/2014/main" xmlns="" id="{B9F2C1E0-3DEA-45BA-ADAB-4DD66F0DFCFD}"/>
              </a:ext>
            </a:extLst>
          </p:cNvPr>
          <p:cNvSpPr>
            <a:spLocks noGrp="1"/>
          </p:cNvSpPr>
          <p:nvPr>
            <p:ph type="subTitle" idx="1"/>
          </p:nvPr>
        </p:nvSpPr>
        <p:spPr>
          <a:xfrm>
            <a:off x="591671" y="3127371"/>
            <a:ext cx="10999694" cy="817123"/>
          </a:xfrm>
        </p:spPr>
        <p:txBody>
          <a:bodyPr anchor="ctr">
            <a:noAutofit/>
          </a:bodyPr>
          <a:lstStyle/>
          <a:p>
            <a:r>
              <a:rPr lang="en-US" sz="3200" b="1" u="sng" dirty="0">
                <a:solidFill>
                  <a:schemeClr val="bg1"/>
                </a:solidFill>
                <a:latin typeface="Arial" panose="020B0604020202020204" pitchFamily="34" charset="0"/>
                <a:cs typeface="Arial" panose="020B0604020202020204" pitchFamily="34" charset="0"/>
              </a:rPr>
              <a:t>Mohamed Assem Ibrahim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Hongyuan</a:t>
            </a:r>
            <a:r>
              <a:rPr lang="en-US" sz="3200" dirty="0">
                <a:solidFill>
                  <a:schemeClr val="bg1"/>
                </a:solidFill>
                <a:latin typeface="Arial" panose="020B0604020202020204" pitchFamily="34" charset="0"/>
                <a:cs typeface="Arial" panose="020B0604020202020204" pitchFamily="34" charset="0"/>
              </a:rPr>
              <a:t> Liu (William &amp; Mary), </a:t>
            </a:r>
            <a:r>
              <a:rPr lang="en-US" sz="3200" dirty="0" err="1">
                <a:solidFill>
                  <a:schemeClr val="bg1"/>
                </a:solidFill>
                <a:latin typeface="Arial" panose="020B0604020202020204" pitchFamily="34" charset="0"/>
                <a:cs typeface="Arial" panose="020B0604020202020204" pitchFamily="34" charset="0"/>
              </a:rPr>
              <a:t>Onur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Kayiran</a:t>
            </a:r>
            <a:r>
              <a:rPr lang="en-US" sz="3200" dirty="0">
                <a:solidFill>
                  <a:schemeClr val="bg1"/>
                </a:solidFill>
                <a:latin typeface="Arial" panose="020B0604020202020204" pitchFamily="34" charset="0"/>
                <a:cs typeface="Arial" panose="020B0604020202020204" pitchFamily="34" charset="0"/>
              </a:rPr>
              <a:t> (AMD), </a:t>
            </a:r>
            <a:r>
              <a:rPr lang="en-US" sz="3200" dirty="0" err="1">
                <a:solidFill>
                  <a:schemeClr val="bg1"/>
                </a:solidFill>
                <a:latin typeface="Arial" panose="020B0604020202020204" pitchFamily="34" charset="0"/>
                <a:cs typeface="Arial" panose="020B0604020202020204" pitchFamily="34" charset="0"/>
              </a:rPr>
              <a:t>Adwait</a:t>
            </a:r>
            <a:r>
              <a:rPr lang="en-US" sz="3200" dirty="0">
                <a:solidFill>
                  <a:schemeClr val="bg1"/>
                </a:solidFill>
                <a:latin typeface="Arial" panose="020B0604020202020204" pitchFamily="34" charset="0"/>
                <a:cs typeface="Arial" panose="020B0604020202020204" pitchFamily="34" charset="0"/>
              </a:rPr>
              <a:t> Jog (William &amp; Mary)</a:t>
            </a:r>
          </a:p>
        </p:txBody>
      </p:sp>
      <p:grpSp>
        <p:nvGrpSpPr>
          <p:cNvPr id="4" name="Group 3">
            <a:extLst>
              <a:ext uri="{FF2B5EF4-FFF2-40B4-BE49-F238E27FC236}">
                <a16:creationId xmlns:a16="http://schemas.microsoft.com/office/drawing/2014/main" xmlns=""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xmlns=""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xmlns=""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4229235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9B90AB-F577-4ACB-A97F-446F95F55495}"/>
              </a:ext>
            </a:extLst>
          </p:cNvPr>
          <p:cNvSpPr>
            <a:spLocks noGrp="1"/>
          </p:cNvSpPr>
          <p:nvPr>
            <p:ph type="title"/>
          </p:nvPr>
        </p:nvSpPr>
        <p:spPr/>
        <p:txBody>
          <a:bodyPr>
            <a:normAutofit/>
          </a:bodyPr>
          <a:lstStyle/>
          <a:p>
            <a:pPr algn="l"/>
            <a:r>
              <a:rPr lang="en-US" sz="4000" b="1" dirty="0"/>
              <a:t>More Challenges?</a:t>
            </a:r>
            <a:endParaRPr lang="en-US" sz="4000" dirty="0"/>
          </a:p>
        </p:txBody>
      </p:sp>
      <p:sp>
        <p:nvSpPr>
          <p:cNvPr id="3" name="Content Placeholder 2">
            <a:extLst>
              <a:ext uri="{FF2B5EF4-FFF2-40B4-BE49-F238E27FC236}">
                <a16:creationId xmlns:a16="http://schemas.microsoft.com/office/drawing/2014/main" xmlns="" id="{17683D42-24FD-4106-A7C6-F68A934C3085}"/>
              </a:ext>
            </a:extLst>
          </p:cNvPr>
          <p:cNvSpPr>
            <a:spLocks noGrp="1"/>
          </p:cNvSpPr>
          <p:nvPr>
            <p:ph idx="1"/>
          </p:nvPr>
        </p:nvSpPr>
        <p:spPr/>
        <p:txBody>
          <a:bodyPr>
            <a:normAutofit fontScale="77500" lnSpcReduction="20000"/>
          </a:bodyPr>
          <a:lstStyle/>
          <a:p>
            <a:r>
              <a:rPr lang="en-US" b="1" dirty="0">
                <a:solidFill>
                  <a:srgbClr val="C00000"/>
                </a:solidFill>
              </a:rPr>
              <a:t>Which data is shared?</a:t>
            </a:r>
          </a:p>
          <a:p>
            <a:pPr lvl="1"/>
            <a:r>
              <a:rPr lang="en-US" dirty="0"/>
              <a:t>Not every cache line is shared.</a:t>
            </a:r>
          </a:p>
          <a:p>
            <a:endParaRPr lang="en-US" dirty="0">
              <a:solidFill>
                <a:srgbClr val="C00000"/>
              </a:solidFill>
            </a:endParaRPr>
          </a:p>
          <a:p>
            <a:r>
              <a:rPr lang="en-US" b="1" dirty="0">
                <a:solidFill>
                  <a:srgbClr val="C00000"/>
                </a:solidFill>
              </a:rPr>
              <a:t>Which remote cores have the shared data?</a:t>
            </a:r>
          </a:p>
          <a:p>
            <a:pPr lvl="1"/>
            <a:r>
              <a:rPr lang="en-US" dirty="0"/>
              <a:t>Not every core has the shared data.</a:t>
            </a:r>
          </a:p>
          <a:p>
            <a:endParaRPr lang="en-US" dirty="0">
              <a:solidFill>
                <a:srgbClr val="C00000"/>
              </a:solidFill>
            </a:endParaRPr>
          </a:p>
          <a:p>
            <a:r>
              <a:rPr lang="en-US" b="1" dirty="0">
                <a:solidFill>
                  <a:srgbClr val="C00000"/>
                </a:solidFill>
              </a:rPr>
              <a:t>How to fetch the shared data?</a:t>
            </a:r>
          </a:p>
          <a:p>
            <a:pPr lvl="1"/>
            <a:r>
              <a:rPr lang="en-US" dirty="0"/>
              <a:t>Broadcast, multicast, unicast … </a:t>
            </a:r>
          </a:p>
          <a:p>
            <a:pPr lvl="1"/>
            <a:r>
              <a:rPr lang="en-US" dirty="0"/>
              <a:t>Redundant replies!</a:t>
            </a:r>
          </a:p>
        </p:txBody>
      </p:sp>
      <p:sp>
        <p:nvSpPr>
          <p:cNvPr id="4" name="Footer Placeholder 3">
            <a:extLst>
              <a:ext uri="{FF2B5EF4-FFF2-40B4-BE49-F238E27FC236}">
                <a16:creationId xmlns:a16="http://schemas.microsoft.com/office/drawing/2014/main" xmlns="" id="{65657851-24AC-49FF-A554-CA8CD0393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DC6C348-9CAD-4AD2-87B9-5911C2EC0168}"/>
              </a:ext>
            </a:extLst>
          </p:cNvPr>
          <p:cNvSpPr>
            <a:spLocks noGrp="1"/>
          </p:cNvSpPr>
          <p:nvPr>
            <p:ph type="sldNum" sz="quarter" idx="12"/>
          </p:nvPr>
        </p:nvSpPr>
        <p:spPr/>
        <p:txBody>
          <a:bodyPr/>
          <a:lstStyle/>
          <a:p>
            <a:fld id="{98ECD8BD-D1A9-4DC4-89AE-4427480F30AB}" type="slidenum">
              <a:rPr lang="en-US" smtClean="0"/>
              <a:t>10</a:t>
            </a:fld>
            <a:endParaRPr lang="en-US"/>
          </a:p>
        </p:txBody>
      </p:sp>
      <p:sp>
        <p:nvSpPr>
          <p:cNvPr id="6" name="TextBox 5">
            <a:extLst>
              <a:ext uri="{FF2B5EF4-FFF2-40B4-BE49-F238E27FC236}">
                <a16:creationId xmlns:a16="http://schemas.microsoft.com/office/drawing/2014/main" xmlns="" id="{E4788B50-7B33-4F4E-9A59-DFC33F54D94C}"/>
              </a:ext>
            </a:extLst>
          </p:cNvPr>
          <p:cNvSpPr txBox="1"/>
          <p:nvPr/>
        </p:nvSpPr>
        <p:spPr>
          <a:xfrm>
            <a:off x="5510598" y="553751"/>
            <a:ext cx="3938899" cy="584775"/>
          </a:xfrm>
          <a:prstGeom prst="rect">
            <a:avLst/>
          </a:prstGeom>
          <a:noFill/>
        </p:spPr>
        <p:txBody>
          <a:bodyPr wrap="none" rtlCol="0">
            <a:spAutoFit/>
          </a:bodyPr>
          <a:lstStyle/>
          <a:p>
            <a:pPr algn="ctr"/>
            <a:r>
              <a:rPr lang="en-US" sz="3200" b="1" dirty="0">
                <a:solidFill>
                  <a:srgbClr val="00B050"/>
                </a:solidFill>
              </a:rPr>
              <a:t>Focus of this work!</a:t>
            </a:r>
            <a:endParaRPr lang="en-US" sz="2400" b="1" dirty="0">
              <a:solidFill>
                <a:srgbClr val="00B050"/>
              </a:solidFill>
            </a:endParaRPr>
          </a:p>
        </p:txBody>
      </p:sp>
    </p:spTree>
    <p:extLst>
      <p:ext uri="{BB962C8B-B14F-4D97-AF65-F5344CB8AC3E}">
        <p14:creationId xmlns:p14="http://schemas.microsoft.com/office/powerpoint/2010/main" val="1809762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57F9A-8729-4CAE-BED9-5AB382BE4D28}"/>
              </a:ext>
            </a:extLst>
          </p:cNvPr>
          <p:cNvSpPr>
            <a:spLocks noGrp="1"/>
          </p:cNvSpPr>
          <p:nvPr>
            <p:ph type="title"/>
          </p:nvPr>
        </p:nvSpPr>
        <p:spPr/>
        <p:txBody>
          <a:bodyPr/>
          <a:lstStyle/>
          <a:p>
            <a:r>
              <a:rPr lang="en-US" dirty="0"/>
              <a:t>Communication Scenarios</a:t>
            </a:r>
          </a:p>
        </p:txBody>
      </p:sp>
      <p:sp>
        <p:nvSpPr>
          <p:cNvPr id="4" name="Footer Placeholder 3">
            <a:extLst>
              <a:ext uri="{FF2B5EF4-FFF2-40B4-BE49-F238E27FC236}">
                <a16:creationId xmlns:a16="http://schemas.microsoft.com/office/drawing/2014/main" xmlns="" id="{D3379A62-AA9A-4843-BE64-55BBD482D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4B2D8BC-7354-4D79-B011-684A0F0337C8}"/>
              </a:ext>
            </a:extLst>
          </p:cNvPr>
          <p:cNvSpPr>
            <a:spLocks noGrp="1"/>
          </p:cNvSpPr>
          <p:nvPr>
            <p:ph type="sldNum" sz="quarter" idx="12"/>
          </p:nvPr>
        </p:nvSpPr>
        <p:spPr/>
        <p:txBody>
          <a:bodyPr/>
          <a:lstStyle/>
          <a:p>
            <a:fld id="{98ECD8BD-D1A9-4DC4-89AE-4427480F30AB}" type="slidenum">
              <a:rPr lang="en-US" smtClean="0"/>
              <a:t>11</a:t>
            </a:fld>
            <a:endParaRPr lang="en-US" dirty="0"/>
          </a:p>
        </p:txBody>
      </p:sp>
      <p:graphicFrame>
        <p:nvGraphicFramePr>
          <p:cNvPr id="6" name="Table 5">
            <a:extLst>
              <a:ext uri="{FF2B5EF4-FFF2-40B4-BE49-F238E27FC236}">
                <a16:creationId xmlns:a16="http://schemas.microsoft.com/office/drawing/2014/main" xmlns="" id="{8E00F2E9-7A0F-4592-BEE4-0C10414B5354}"/>
              </a:ext>
            </a:extLst>
          </p:cNvPr>
          <p:cNvGraphicFramePr>
            <a:graphicFrameLocks noGrp="1"/>
          </p:cNvGraphicFramePr>
          <p:nvPr>
            <p:extLst>
              <p:ext uri="{D42A27DB-BD31-4B8C-83A1-F6EECF244321}">
                <p14:modId xmlns:p14="http://schemas.microsoft.com/office/powerpoint/2010/main" val="1596229889"/>
              </p:ext>
            </p:extLst>
          </p:nvPr>
        </p:nvGraphicFramePr>
        <p:xfrm>
          <a:off x="609600" y="2519320"/>
          <a:ext cx="10972799" cy="135228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xmlns="" val="2849303443"/>
                    </a:ext>
                  </a:extLst>
                </a:gridCol>
                <a:gridCol w="1956444">
                  <a:extLst>
                    <a:ext uri="{9D8B030D-6E8A-4147-A177-3AD203B41FA5}">
                      <a16:colId xmlns:a16="http://schemas.microsoft.com/office/drawing/2014/main" xmlns="" val="590529503"/>
                    </a:ext>
                  </a:extLst>
                </a:gridCol>
                <a:gridCol w="3107925">
                  <a:extLst>
                    <a:ext uri="{9D8B030D-6E8A-4147-A177-3AD203B41FA5}">
                      <a16:colId xmlns:a16="http://schemas.microsoft.com/office/drawing/2014/main" xmlns="" val="98308668"/>
                    </a:ext>
                  </a:extLst>
                </a:gridCol>
                <a:gridCol w="3165230">
                  <a:extLst>
                    <a:ext uri="{9D8B030D-6E8A-4147-A177-3AD203B41FA5}">
                      <a16:colId xmlns:a16="http://schemas.microsoft.com/office/drawing/2014/main" xmlns="" val="505369393"/>
                    </a:ext>
                  </a:extLst>
                </a:gridCol>
              </a:tblGrid>
              <a:tr h="1352282">
                <a:tc>
                  <a:txBody>
                    <a:bodyPr/>
                    <a:lstStyle/>
                    <a:p>
                      <a:pPr algn="ctr"/>
                      <a:r>
                        <a:rPr lang="en-US" sz="2600" b="0" dirty="0">
                          <a:solidFill>
                            <a:schemeClr val="tx1"/>
                          </a:solidFill>
                        </a:rPr>
                        <a:t>Scenario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data is shared?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remote cores have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How to fetch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15617666"/>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xmlns="" id="{D348A9C9-08A1-4436-B5CC-59C7C28DFD6C}"/>
                  </a:ext>
                </a:extLst>
              </p:cNvPr>
              <p:cNvGraphicFramePr>
                <a:graphicFrameLocks noGrp="1"/>
              </p:cNvGraphicFramePr>
              <p:nvPr>
                <p:extLst>
                  <p:ext uri="{D42A27DB-BD31-4B8C-83A1-F6EECF244321}">
                    <p14:modId xmlns:p14="http://schemas.microsoft.com/office/powerpoint/2010/main" val="395071391"/>
                  </p:ext>
                </p:extLst>
              </p:nvPr>
            </p:nvGraphicFramePr>
            <p:xfrm>
              <a:off x="609600" y="3871602"/>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xmlns="" val="2849303443"/>
                        </a:ext>
                      </a:extLst>
                    </a:gridCol>
                    <a:gridCol w="1956444">
                      <a:extLst>
                        <a:ext uri="{9D8B030D-6E8A-4147-A177-3AD203B41FA5}">
                          <a16:colId xmlns:a16="http://schemas.microsoft.com/office/drawing/2014/main" xmlns="" val="590529503"/>
                        </a:ext>
                      </a:extLst>
                    </a:gridCol>
                    <a:gridCol w="3107925">
                      <a:extLst>
                        <a:ext uri="{9D8B030D-6E8A-4147-A177-3AD203B41FA5}">
                          <a16:colId xmlns:a16="http://schemas.microsoft.com/office/drawing/2014/main" xmlns="" val="98308668"/>
                        </a:ext>
                      </a:extLst>
                    </a:gridCol>
                    <a:gridCol w="3165230">
                      <a:extLst>
                        <a:ext uri="{9D8B030D-6E8A-4147-A177-3AD203B41FA5}">
                          <a16:colId xmlns:a16="http://schemas.microsoft.com/office/drawing/2014/main" xmlns="" val="505369393"/>
                        </a:ext>
                      </a:extLst>
                    </a:gridCol>
                  </a:tblGrid>
                  <a:tr h="933718">
                    <a:tc>
                      <a:txBody>
                        <a:bodyPr/>
                        <a:lstStyle/>
                        <a:p>
                          <a:pPr algn="ctr"/>
                          <a:r>
                            <a:rPr lang="en-US" sz="2600" b="1" dirty="0">
                              <a:solidFill>
                                <a:schemeClr val="tx1"/>
                              </a:solidFill>
                            </a:rPr>
                            <a:t>Perfect Probing (</a:t>
                          </a:r>
                          <a14:m>
                            <m:oMath xmlns:m="http://schemas.openxmlformats.org/officeDocument/2006/math">
                              <m:r>
                                <a:rPr lang="en-US" sz="2600" b="1" i="1" dirty="0" smtClean="0">
                                  <a:solidFill>
                                    <a:schemeClr val="tx1"/>
                                  </a:solidFill>
                                  <a:latin typeface="Cambria Math" panose="02040503050406030204" pitchFamily="18" charset="0"/>
                                </a:rPr>
                                <m:t>𝑷𝑷</m:t>
                              </m:r>
                            </m:oMath>
                          </a14:m>
                          <a:r>
                            <a:rPr lang="en-US" sz="2600" b="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Zero-cycle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66986589"/>
                      </a:ext>
                    </a:extLst>
                  </a:tr>
                </a:tbl>
              </a:graphicData>
            </a:graphic>
          </p:graphicFrame>
        </mc:Choice>
        <mc:Fallback xmlns="">
          <p:graphicFrame>
            <p:nvGraphicFramePr>
              <p:cNvPr id="8" name="Table 7">
                <a:extLst>
                  <a:ext uri="{FF2B5EF4-FFF2-40B4-BE49-F238E27FC236}">
                    <a16:creationId xmlns:a16="http://schemas.microsoft.com/office/drawing/2014/main" id="{D348A9C9-08A1-4436-B5CC-59C7C28DFD6C}"/>
                  </a:ext>
                </a:extLst>
              </p:cNvPr>
              <p:cNvGraphicFramePr>
                <a:graphicFrameLocks noGrp="1"/>
              </p:cNvGraphicFramePr>
              <p:nvPr>
                <p:extLst>
                  <p:ext uri="{D42A27DB-BD31-4B8C-83A1-F6EECF244321}">
                    <p14:modId xmlns:p14="http://schemas.microsoft.com/office/powerpoint/2010/main" val="395071391"/>
                  </p:ext>
                </p:extLst>
              </p:nvPr>
            </p:nvGraphicFramePr>
            <p:xfrm>
              <a:off x="609600" y="3871602"/>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44" t="-3247" r="-300667" b="-13636"/>
                          </a:stretch>
                        </a:blipFill>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Zero-cycle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p:sp>
        <p:nvSpPr>
          <p:cNvPr id="3" name="Rectangle 2">
            <a:extLst>
              <a:ext uri="{FF2B5EF4-FFF2-40B4-BE49-F238E27FC236}">
                <a16:creationId xmlns:a16="http://schemas.microsoft.com/office/drawing/2014/main" xmlns="" id="{C3C33479-F332-45BB-9E71-EF8CB87F91B3}"/>
              </a:ext>
            </a:extLst>
          </p:cNvPr>
          <p:cNvSpPr/>
          <p:nvPr/>
        </p:nvSpPr>
        <p:spPr>
          <a:xfrm>
            <a:off x="3419605" y="3933173"/>
            <a:ext cx="1816274"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xmlns="" id="{DF44EA7C-0044-421D-B9EE-2386F5FE0EE6}"/>
              </a:ext>
            </a:extLst>
          </p:cNvPr>
          <p:cNvSpPr/>
          <p:nvPr/>
        </p:nvSpPr>
        <p:spPr>
          <a:xfrm>
            <a:off x="5388278" y="3933173"/>
            <a:ext cx="2941529"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xmlns="" id="{269399DF-0B89-4267-A007-F1E7FBA7DC76}"/>
              </a:ext>
            </a:extLst>
          </p:cNvPr>
          <p:cNvSpPr/>
          <p:nvPr/>
        </p:nvSpPr>
        <p:spPr>
          <a:xfrm>
            <a:off x="8482206" y="3914914"/>
            <a:ext cx="2941529"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5181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A5C427-06DE-4E1A-806D-B3EFA787D9EC}"/>
              </a:ext>
            </a:extLst>
          </p:cNvPr>
          <p:cNvSpPr>
            <a:spLocks noGrp="1"/>
          </p:cNvSpPr>
          <p:nvPr>
            <p:ph type="title"/>
          </p:nvPr>
        </p:nvSpPr>
        <p:spPr/>
        <p:txBody>
          <a:bodyPr>
            <a:normAutofit/>
          </a:bodyPr>
          <a:lstStyle/>
          <a:p>
            <a:r>
              <a:rPr lang="en-US" dirty="0"/>
              <a:t>Communication Scenarios</a:t>
            </a:r>
            <a:br>
              <a:rPr lang="en-US" dirty="0"/>
            </a:br>
            <a:r>
              <a:rPr lang="en-US" sz="2800" dirty="0"/>
              <a:t>PP Performance Scope</a:t>
            </a:r>
            <a:endParaRPr lang="en-US" dirty="0"/>
          </a:p>
        </p:txBody>
      </p:sp>
      <p:sp>
        <p:nvSpPr>
          <p:cNvPr id="6" name="Text Placeholder 5">
            <a:extLst>
              <a:ext uri="{FF2B5EF4-FFF2-40B4-BE49-F238E27FC236}">
                <a16:creationId xmlns:a16="http://schemas.microsoft.com/office/drawing/2014/main" xmlns="" id="{4AF36994-466E-4963-A6EF-493955812033}"/>
              </a:ext>
            </a:extLst>
          </p:cNvPr>
          <p:cNvSpPr>
            <a:spLocks noGrp="1"/>
          </p:cNvSpPr>
          <p:nvPr>
            <p:ph idx="1"/>
          </p:nvPr>
        </p:nvSpPr>
        <p:spPr>
          <a:xfrm>
            <a:off x="609600" y="4520251"/>
            <a:ext cx="10972800" cy="1923414"/>
          </a:xfrm>
        </p:spPr>
        <p:txBody>
          <a:bodyPr>
            <a:normAutofit fontScale="92500" lnSpcReduction="10000"/>
          </a:bodyPr>
          <a:lstStyle/>
          <a:p>
            <a:r>
              <a:rPr lang="en-US" dirty="0"/>
              <a:t>Additional BW from remote cores.</a:t>
            </a:r>
          </a:p>
          <a:p>
            <a:r>
              <a:rPr lang="en-US" dirty="0"/>
              <a:t>This additional BW is correlated with IPC.</a:t>
            </a:r>
          </a:p>
          <a:p>
            <a:pPr lvl="1"/>
            <a:r>
              <a:rPr lang="en-US" dirty="0"/>
              <a:t>IPC increases (up to </a:t>
            </a:r>
            <a:r>
              <a:rPr lang="en-US" dirty="0">
                <a:solidFill>
                  <a:srgbClr val="00B050"/>
                </a:solidFill>
              </a:rPr>
              <a:t>75%</a:t>
            </a:r>
            <a:r>
              <a:rPr lang="en-US" dirty="0"/>
              <a:t>).</a:t>
            </a:r>
          </a:p>
        </p:txBody>
      </p:sp>
      <p:graphicFrame>
        <p:nvGraphicFramePr>
          <p:cNvPr id="8" name="Chart 7">
            <a:extLst>
              <a:ext uri="{FF2B5EF4-FFF2-40B4-BE49-F238E27FC236}">
                <a16:creationId xmlns:a16="http://schemas.microsoft.com/office/drawing/2014/main" xmlns="" id="{8D4E77CC-0E9C-40B9-B0D6-FEB021D94D66}"/>
              </a:ext>
            </a:extLst>
          </p:cNvPr>
          <p:cNvGraphicFramePr>
            <a:graphicFrameLocks/>
          </p:cNvGraphicFramePr>
          <p:nvPr>
            <p:extLst>
              <p:ext uri="{D42A27DB-BD31-4B8C-83A1-F6EECF244321}">
                <p14:modId xmlns:p14="http://schemas.microsoft.com/office/powerpoint/2010/main" val="3655450532"/>
              </p:ext>
            </p:extLst>
          </p:nvPr>
        </p:nvGraphicFramePr>
        <p:xfrm>
          <a:off x="152400" y="1599428"/>
          <a:ext cx="118872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Rounded Corners 6">
            <a:extLst>
              <a:ext uri="{FF2B5EF4-FFF2-40B4-BE49-F238E27FC236}">
                <a16:creationId xmlns:a16="http://schemas.microsoft.com/office/drawing/2014/main" xmlns="" id="{C11D4B4D-F978-4ED3-81F9-C01108F0355A}"/>
              </a:ext>
            </a:extLst>
          </p:cNvPr>
          <p:cNvSpPr/>
          <p:nvPr/>
        </p:nvSpPr>
        <p:spPr>
          <a:xfrm>
            <a:off x="11150670" y="1979111"/>
            <a:ext cx="586740" cy="214195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9" name="Slide Number Placeholder 4">
            <a:extLst>
              <a:ext uri="{FF2B5EF4-FFF2-40B4-BE49-F238E27FC236}">
                <a16:creationId xmlns:a16="http://schemas.microsoft.com/office/drawing/2014/main" xmlns="" id="{A6FC4EE8-57E0-431F-8BAB-A6FC82781C8D}"/>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12</a:t>
            </a:fld>
            <a:endParaRPr lang="en-US" dirty="0"/>
          </a:p>
        </p:txBody>
      </p:sp>
    </p:spTree>
    <p:extLst>
      <p:ext uri="{BB962C8B-B14F-4D97-AF65-F5344CB8AC3E}">
        <p14:creationId xmlns:p14="http://schemas.microsoft.com/office/powerpoint/2010/main" val="2437981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fade">
                                      <p:cBhvr>
                                        <p:cTn id="20" dur="500"/>
                                        <p:tgtEl>
                                          <p:spTgt spid="6">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fade">
                                      <p:cBhvr>
                                        <p:cTn id="23"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57F9A-8729-4CAE-BED9-5AB382BE4D28}"/>
              </a:ext>
            </a:extLst>
          </p:cNvPr>
          <p:cNvSpPr>
            <a:spLocks noGrp="1"/>
          </p:cNvSpPr>
          <p:nvPr>
            <p:ph type="title"/>
          </p:nvPr>
        </p:nvSpPr>
        <p:spPr/>
        <p:txBody>
          <a:bodyPr/>
          <a:lstStyle/>
          <a:p>
            <a:r>
              <a:rPr lang="en-US" dirty="0"/>
              <a:t>Communication Scenarios</a:t>
            </a:r>
          </a:p>
        </p:txBody>
      </p:sp>
      <p:sp>
        <p:nvSpPr>
          <p:cNvPr id="4" name="Footer Placeholder 3">
            <a:extLst>
              <a:ext uri="{FF2B5EF4-FFF2-40B4-BE49-F238E27FC236}">
                <a16:creationId xmlns:a16="http://schemas.microsoft.com/office/drawing/2014/main" xmlns="" id="{D3379A62-AA9A-4843-BE64-55BBD482DF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4B2D8BC-7354-4D79-B011-684A0F0337C8}"/>
              </a:ext>
            </a:extLst>
          </p:cNvPr>
          <p:cNvSpPr>
            <a:spLocks noGrp="1"/>
          </p:cNvSpPr>
          <p:nvPr>
            <p:ph type="sldNum" sz="quarter" idx="12"/>
          </p:nvPr>
        </p:nvSpPr>
        <p:spPr/>
        <p:txBody>
          <a:bodyPr/>
          <a:lstStyle/>
          <a:p>
            <a:fld id="{98ECD8BD-D1A9-4DC4-89AE-4427480F30AB}" type="slidenum">
              <a:rPr lang="en-US" smtClean="0"/>
              <a:t>13</a:t>
            </a:fld>
            <a:endParaRPr lang="en-US"/>
          </a:p>
        </p:txBody>
      </p:sp>
      <p:graphicFrame>
        <p:nvGraphicFramePr>
          <p:cNvPr id="6" name="Table 5">
            <a:extLst>
              <a:ext uri="{FF2B5EF4-FFF2-40B4-BE49-F238E27FC236}">
                <a16:creationId xmlns:a16="http://schemas.microsoft.com/office/drawing/2014/main" xmlns="" id="{8E00F2E9-7A0F-4592-BEE4-0C10414B5354}"/>
              </a:ext>
            </a:extLst>
          </p:cNvPr>
          <p:cNvGraphicFramePr>
            <a:graphicFrameLocks noGrp="1"/>
          </p:cNvGraphicFramePr>
          <p:nvPr>
            <p:extLst>
              <p:ext uri="{D42A27DB-BD31-4B8C-83A1-F6EECF244321}">
                <p14:modId xmlns:p14="http://schemas.microsoft.com/office/powerpoint/2010/main" val="522622237"/>
              </p:ext>
            </p:extLst>
          </p:nvPr>
        </p:nvGraphicFramePr>
        <p:xfrm>
          <a:off x="609600" y="2127431"/>
          <a:ext cx="10972799" cy="135228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xmlns="" val="2849303443"/>
                    </a:ext>
                  </a:extLst>
                </a:gridCol>
                <a:gridCol w="1956444">
                  <a:extLst>
                    <a:ext uri="{9D8B030D-6E8A-4147-A177-3AD203B41FA5}">
                      <a16:colId xmlns:a16="http://schemas.microsoft.com/office/drawing/2014/main" xmlns="" val="590529503"/>
                    </a:ext>
                  </a:extLst>
                </a:gridCol>
                <a:gridCol w="3107925">
                  <a:extLst>
                    <a:ext uri="{9D8B030D-6E8A-4147-A177-3AD203B41FA5}">
                      <a16:colId xmlns:a16="http://schemas.microsoft.com/office/drawing/2014/main" xmlns="" val="98308668"/>
                    </a:ext>
                  </a:extLst>
                </a:gridCol>
                <a:gridCol w="3165230">
                  <a:extLst>
                    <a:ext uri="{9D8B030D-6E8A-4147-A177-3AD203B41FA5}">
                      <a16:colId xmlns:a16="http://schemas.microsoft.com/office/drawing/2014/main" xmlns="" val="505369393"/>
                    </a:ext>
                  </a:extLst>
                </a:gridCol>
              </a:tblGrid>
              <a:tr h="1352282">
                <a:tc>
                  <a:txBody>
                    <a:bodyPr/>
                    <a:lstStyle/>
                    <a:p>
                      <a:pPr algn="ctr"/>
                      <a:r>
                        <a:rPr lang="en-US" sz="2600" b="0" dirty="0">
                          <a:solidFill>
                            <a:schemeClr val="tx1"/>
                          </a:solidFill>
                        </a:rPr>
                        <a:t>Scenario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data is shared?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remote cores have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How to fetch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15617666"/>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xmlns="" id="{D348A9C9-08A1-4436-B5CC-59C7C28DFD6C}"/>
                  </a:ext>
                </a:extLst>
              </p:cNvPr>
              <p:cNvGraphicFramePr>
                <a:graphicFrameLocks noGrp="1"/>
              </p:cNvGraphicFramePr>
              <p:nvPr>
                <p:extLst>
                  <p:ext uri="{D42A27DB-BD31-4B8C-83A1-F6EECF244321}">
                    <p14:modId xmlns:p14="http://schemas.microsoft.com/office/powerpoint/2010/main" val="3225235243"/>
                  </p:ext>
                </p:extLst>
              </p:nvPr>
            </p:nvGraphicFramePr>
            <p:xfrm>
              <a:off x="609600" y="3479713"/>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xmlns="" val="2849303443"/>
                        </a:ext>
                      </a:extLst>
                    </a:gridCol>
                    <a:gridCol w="1956444">
                      <a:extLst>
                        <a:ext uri="{9D8B030D-6E8A-4147-A177-3AD203B41FA5}">
                          <a16:colId xmlns:a16="http://schemas.microsoft.com/office/drawing/2014/main" xmlns="" val="590529503"/>
                        </a:ext>
                      </a:extLst>
                    </a:gridCol>
                    <a:gridCol w="3107925">
                      <a:extLst>
                        <a:ext uri="{9D8B030D-6E8A-4147-A177-3AD203B41FA5}">
                          <a16:colId xmlns:a16="http://schemas.microsoft.com/office/drawing/2014/main" xmlns="" val="98308668"/>
                        </a:ext>
                      </a:extLst>
                    </a:gridCol>
                    <a:gridCol w="3165230">
                      <a:extLst>
                        <a:ext uri="{9D8B030D-6E8A-4147-A177-3AD203B41FA5}">
                          <a16:colId xmlns:a16="http://schemas.microsoft.com/office/drawing/2014/main" xmlns="" val="505369393"/>
                        </a:ext>
                      </a:extLst>
                    </a:gridCol>
                  </a:tblGrid>
                  <a:tr h="933718">
                    <a:tc>
                      <a:txBody>
                        <a:bodyPr/>
                        <a:lstStyle/>
                        <a:p>
                          <a:pPr algn="ctr"/>
                          <a:r>
                            <a:rPr lang="en-US" sz="2600" b="1" dirty="0">
                              <a:solidFill>
                                <a:schemeClr val="tx1"/>
                              </a:solidFill>
                            </a:rPr>
                            <a:t>Perfect Probing (</a:t>
                          </a:r>
                          <a14:m>
                            <m:oMath xmlns:m="http://schemas.openxmlformats.org/officeDocument/2006/math">
                              <m:r>
                                <a:rPr lang="en-US" sz="2600" b="1" i="1" dirty="0" smtClean="0">
                                  <a:solidFill>
                                    <a:schemeClr val="tx1"/>
                                  </a:solidFill>
                                  <a:latin typeface="Cambria Math" panose="02040503050406030204" pitchFamily="18" charset="0"/>
                                </a:rPr>
                                <m:t>𝑷𝑷</m:t>
                              </m:r>
                            </m:oMath>
                          </a14:m>
                          <a:r>
                            <a:rPr lang="en-US" sz="2600" b="1"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Zero-cycle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66986589"/>
                      </a:ext>
                    </a:extLst>
                  </a:tr>
                </a:tbl>
              </a:graphicData>
            </a:graphic>
          </p:graphicFrame>
        </mc:Choice>
        <mc:Fallback xmlns="">
          <p:graphicFrame>
            <p:nvGraphicFramePr>
              <p:cNvPr id="8" name="Table 7">
                <a:extLst>
                  <a:ext uri="{FF2B5EF4-FFF2-40B4-BE49-F238E27FC236}">
                    <a16:creationId xmlns:a16="http://schemas.microsoft.com/office/drawing/2014/main" id="{D348A9C9-08A1-4436-B5CC-59C7C28DFD6C}"/>
                  </a:ext>
                </a:extLst>
              </p:cNvPr>
              <p:cNvGraphicFramePr>
                <a:graphicFrameLocks noGrp="1"/>
              </p:cNvGraphicFramePr>
              <p:nvPr>
                <p:extLst>
                  <p:ext uri="{D42A27DB-BD31-4B8C-83A1-F6EECF244321}">
                    <p14:modId xmlns:p14="http://schemas.microsoft.com/office/powerpoint/2010/main" val="3225235243"/>
                  </p:ext>
                </p:extLst>
              </p:nvPr>
            </p:nvGraphicFramePr>
            <p:xfrm>
              <a:off x="609600" y="3479713"/>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44" t="-2597" r="-300667" b="-13636"/>
                          </a:stretch>
                        </a:blipFill>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Zero-cycle communication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xmlns="" id="{4ACEB1FA-1538-4BF3-97ED-BF72685C8C0A}"/>
                  </a:ext>
                </a:extLst>
              </p:cNvPr>
              <p:cNvGraphicFramePr>
                <a:graphicFrameLocks noGrp="1"/>
              </p:cNvGraphicFramePr>
              <p:nvPr>
                <p:extLst>
                  <p:ext uri="{D42A27DB-BD31-4B8C-83A1-F6EECF244321}">
                    <p14:modId xmlns:p14="http://schemas.microsoft.com/office/powerpoint/2010/main" val="1296803111"/>
                  </p:ext>
                </p:extLst>
              </p:nvPr>
            </p:nvGraphicFramePr>
            <p:xfrm>
              <a:off x="609600" y="4413431"/>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xmlns="" val="2849303443"/>
                        </a:ext>
                      </a:extLst>
                    </a:gridCol>
                    <a:gridCol w="1956444">
                      <a:extLst>
                        <a:ext uri="{9D8B030D-6E8A-4147-A177-3AD203B41FA5}">
                          <a16:colId xmlns:a16="http://schemas.microsoft.com/office/drawing/2014/main" xmlns="" val="590529503"/>
                        </a:ext>
                      </a:extLst>
                    </a:gridCol>
                    <a:gridCol w="3107925">
                      <a:extLst>
                        <a:ext uri="{9D8B030D-6E8A-4147-A177-3AD203B41FA5}">
                          <a16:colId xmlns:a16="http://schemas.microsoft.com/office/drawing/2014/main" xmlns="" val="98308668"/>
                        </a:ext>
                      </a:extLst>
                    </a:gridCol>
                    <a:gridCol w="3165230">
                      <a:extLst>
                        <a:ext uri="{9D8B030D-6E8A-4147-A177-3AD203B41FA5}">
                          <a16:colId xmlns:a16="http://schemas.microsoft.com/office/drawing/2014/main" xmlns="" val="505369393"/>
                        </a:ext>
                      </a:extLst>
                    </a:gridCol>
                  </a:tblGrid>
                  <a:tr h="933718">
                    <a:tc>
                      <a:txBody>
                        <a:bodyPr/>
                        <a:lstStyle/>
                        <a:p>
                          <a:pPr algn="ctr"/>
                          <a:r>
                            <a:rPr lang="en-US" sz="2600" b="1" dirty="0">
                              <a:solidFill>
                                <a:schemeClr val="tx1"/>
                              </a:solidFill>
                            </a:rPr>
                            <a:t>Naïve Indirect Probing (</a:t>
                          </a:r>
                          <a14:m>
                            <m:oMath xmlns:m="http://schemas.openxmlformats.org/officeDocument/2006/math">
                              <m:r>
                                <a:rPr lang="en-US" sz="2600" b="1" i="1" dirty="0" smtClean="0">
                                  <a:solidFill>
                                    <a:schemeClr val="tx1"/>
                                  </a:solidFill>
                                  <a:latin typeface="Cambria Math" panose="02040503050406030204" pitchFamily="18" charset="0"/>
                                </a:rPr>
                                <m:t>𝒏</m:t>
                              </m:r>
                              <m:r>
                                <a:rPr lang="en-US" sz="2600" b="1" i="1" dirty="0" smtClean="0">
                                  <a:solidFill>
                                    <a:schemeClr val="tx1"/>
                                  </a:solidFill>
                                  <a:latin typeface="Cambria Math" panose="02040503050406030204" pitchFamily="18" charset="0"/>
                                </a:rPr>
                                <m:t>−</m:t>
                              </m:r>
                              <m:r>
                                <a:rPr lang="en-US" sz="2600" b="1" i="1" dirty="0" smtClean="0">
                                  <a:solidFill>
                                    <a:schemeClr val="tx1"/>
                                  </a:solidFill>
                                  <a:latin typeface="Cambria Math" panose="02040503050406030204" pitchFamily="18" charset="0"/>
                                </a:rPr>
                                <m:t>𝑰𝑷</m:t>
                              </m:r>
                            </m:oMath>
                          </a14:m>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Search all cores</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50" b="1" dirty="0">
                              <a:solidFill>
                                <a:schemeClr val="tx1"/>
                              </a:solidFill>
                            </a:rPr>
                            <a:t>Sequentially search the cores one by one</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66986589"/>
                      </a:ext>
                    </a:extLst>
                  </a:tr>
                </a:tbl>
              </a:graphicData>
            </a:graphic>
          </p:graphicFrame>
        </mc:Choice>
        <mc:Fallback xmlns="">
          <p:graphicFrame>
            <p:nvGraphicFramePr>
              <p:cNvPr id="7" name="Table 6">
                <a:extLst>
                  <a:ext uri="{FF2B5EF4-FFF2-40B4-BE49-F238E27FC236}">
                    <a16:creationId xmlns:a16="http://schemas.microsoft.com/office/drawing/2014/main" id="{4ACEB1FA-1538-4BF3-97ED-BF72685C8C0A}"/>
                  </a:ext>
                </a:extLst>
              </p:cNvPr>
              <p:cNvGraphicFramePr>
                <a:graphicFrameLocks noGrp="1"/>
              </p:cNvGraphicFramePr>
              <p:nvPr>
                <p:extLst>
                  <p:ext uri="{D42A27DB-BD31-4B8C-83A1-F6EECF244321}">
                    <p14:modId xmlns:p14="http://schemas.microsoft.com/office/powerpoint/2010/main" val="1296803111"/>
                  </p:ext>
                </p:extLst>
              </p:nvPr>
            </p:nvGraphicFramePr>
            <p:xfrm>
              <a:off x="609600" y="4413431"/>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444" t="-2581" r="-300667" b="-13548"/>
                          </a:stretch>
                        </a:blipFill>
                      </a:tcPr>
                    </a:tc>
                    <a:tc>
                      <a:txBody>
                        <a:bodyPr/>
                        <a:lstStyle/>
                        <a:p>
                          <a:pPr algn="ctr"/>
                          <a:r>
                            <a:rPr lang="en-US" sz="2600" b="1" dirty="0">
                              <a:solidFill>
                                <a:schemeClr val="tx1"/>
                              </a:solidFill>
                            </a:rPr>
                            <a:t>Oracularly Known</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Search all cores</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350" b="1" dirty="0">
                              <a:solidFill>
                                <a:schemeClr val="tx1"/>
                              </a:solidFill>
                            </a:rPr>
                            <a:t>Sequentially search the cores one by one</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p:sp>
        <p:nvSpPr>
          <p:cNvPr id="9" name="Rectangle 8">
            <a:extLst>
              <a:ext uri="{FF2B5EF4-FFF2-40B4-BE49-F238E27FC236}">
                <a16:creationId xmlns:a16="http://schemas.microsoft.com/office/drawing/2014/main" xmlns="" id="{512A9A06-FBD2-4689-BD8A-1B951CE9D676}"/>
              </a:ext>
            </a:extLst>
          </p:cNvPr>
          <p:cNvSpPr/>
          <p:nvPr/>
        </p:nvSpPr>
        <p:spPr>
          <a:xfrm>
            <a:off x="5423768" y="4469268"/>
            <a:ext cx="2780779"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xmlns="" id="{CCA56095-62B1-4623-AD7E-23251C7411D0}"/>
              </a:ext>
            </a:extLst>
          </p:cNvPr>
          <p:cNvSpPr/>
          <p:nvPr/>
        </p:nvSpPr>
        <p:spPr>
          <a:xfrm>
            <a:off x="8490557" y="4469268"/>
            <a:ext cx="2995810" cy="82204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4936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par>
                                <p:cTn id="13" presetID="10" presetClass="exit" presetSubtype="0" fill="hold" grpId="0" nodeType="with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a:extLst>
              <a:ext uri="{FF2B5EF4-FFF2-40B4-BE49-F238E27FC236}">
                <a16:creationId xmlns:a16="http://schemas.microsoft.com/office/drawing/2014/main" xmlns="" id="{B8DF34D1-79C6-42FF-B9EE-9C9BF12B2756}"/>
              </a:ext>
            </a:extLst>
          </p:cNvPr>
          <p:cNvGraphicFramePr>
            <a:graphicFrameLocks/>
          </p:cNvGraphicFramePr>
          <p:nvPr>
            <p:extLst>
              <p:ext uri="{D42A27DB-BD31-4B8C-83A1-F6EECF244321}">
                <p14:modId xmlns:p14="http://schemas.microsoft.com/office/powerpoint/2010/main" val="1855454727"/>
              </p:ext>
            </p:extLst>
          </p:nvPr>
        </p:nvGraphicFramePr>
        <p:xfrm>
          <a:off x="152399" y="1599428"/>
          <a:ext cx="118872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Placeholder 6">
            <a:extLst>
              <a:ext uri="{FF2B5EF4-FFF2-40B4-BE49-F238E27FC236}">
                <a16:creationId xmlns:a16="http://schemas.microsoft.com/office/drawing/2014/main" xmlns="" id="{A97CC207-0CAD-422A-AA21-D3BEB163BDB2}"/>
              </a:ext>
            </a:extLst>
          </p:cNvPr>
          <p:cNvSpPr>
            <a:spLocks noGrp="1"/>
          </p:cNvSpPr>
          <p:nvPr>
            <p:ph idx="1"/>
          </p:nvPr>
        </p:nvSpPr>
        <p:spPr>
          <a:xfrm>
            <a:off x="609600" y="4524416"/>
            <a:ext cx="10972800" cy="1931947"/>
          </a:xfrm>
        </p:spPr>
        <p:txBody>
          <a:bodyPr>
            <a:normAutofit fontScale="77500" lnSpcReduction="20000"/>
          </a:bodyPr>
          <a:lstStyle/>
          <a:p>
            <a:r>
              <a:rPr lang="en-US" dirty="0"/>
              <a:t>Less BW from remote cores.</a:t>
            </a:r>
          </a:p>
          <a:p>
            <a:r>
              <a:rPr lang="en-US" dirty="0"/>
              <a:t>Less performance boost.</a:t>
            </a:r>
          </a:p>
          <a:p>
            <a:r>
              <a:rPr lang="en-US" dirty="0"/>
              <a:t>Loss in inter-core locality + Naïve Searching Overhead</a:t>
            </a:r>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xmlns="" id="{B0AE786C-0718-4060-BECE-DDB3143C8518}"/>
                  </a:ext>
                </a:extLst>
              </p:cNvPr>
              <p:cNvSpPr>
                <a:spLocks noGrp="1"/>
              </p:cNvSpPr>
              <p:nvPr>
                <p:ph type="title"/>
              </p:nvPr>
            </p:nvSpPr>
            <p:spPr/>
            <p:txBody>
              <a:bodyPr>
                <a:normAutofit/>
              </a:bodyPr>
              <a:lstStyle/>
              <a:p>
                <a:r>
                  <a:rPr lang="en-US" dirty="0"/>
                  <a:t>Communication Scenarios</a:t>
                </a:r>
                <a:r>
                  <a:rPr lang="en-US" i="1" dirty="0">
                    <a:latin typeface="Cambria Math" panose="02040503050406030204" pitchFamily="18" charset="0"/>
                  </a:rPr>
                  <a:t/>
                </a:r>
                <a:br>
                  <a:rPr lang="en-US" i="1" dirty="0">
                    <a:latin typeface="Cambria Math" panose="02040503050406030204" pitchFamily="18" charset="0"/>
                  </a:rPr>
                </a:br>
                <a14:m>
                  <m:oMath xmlns:m="http://schemas.openxmlformats.org/officeDocument/2006/math">
                    <m:r>
                      <a:rPr lang="en-US" sz="2800" i="1" dirty="0" smtClean="0">
                        <a:latin typeface="Cambria Math" panose="02040503050406030204" pitchFamily="18" charset="0"/>
                      </a:rPr>
                      <m:t>𝑛</m:t>
                    </m:r>
                    <m:r>
                      <a:rPr lang="en-US" sz="2800" i="1" dirty="0" smtClean="0">
                        <a:latin typeface="Cambria Math" panose="02040503050406030204" pitchFamily="18" charset="0"/>
                      </a:rPr>
                      <m:t>−</m:t>
                    </m:r>
                    <m:r>
                      <a:rPr lang="en-US" sz="2800" i="1" dirty="0" smtClean="0">
                        <a:latin typeface="Cambria Math" panose="02040503050406030204" pitchFamily="18" charset="0"/>
                      </a:rPr>
                      <m:t>𝐼𝑃</m:t>
                    </m:r>
                  </m:oMath>
                </a14:m>
                <a:r>
                  <a:rPr lang="en-US" sz="2800" dirty="0"/>
                  <a:t> Performance</a:t>
                </a:r>
                <a:endParaRPr lang="en-US" dirty="0"/>
              </a:p>
            </p:txBody>
          </p:sp>
        </mc:Choice>
        <mc:Fallback xmlns="">
          <p:sp>
            <p:nvSpPr>
              <p:cNvPr id="2" name="Title 1">
                <a:extLst>
                  <a:ext uri="{FF2B5EF4-FFF2-40B4-BE49-F238E27FC236}">
                    <a16:creationId xmlns:a16="http://schemas.microsoft.com/office/drawing/2014/main" id="{B0AE786C-0718-4060-BECE-DDB3143C8518}"/>
                  </a:ext>
                </a:extLst>
              </p:cNvPr>
              <p:cNvSpPr>
                <a:spLocks noGrp="1" noRot="1" noChangeAspect="1" noMove="1" noResize="1" noEditPoints="1" noAdjustHandles="1" noChangeArrowheads="1" noChangeShapeType="1" noTextEdit="1"/>
              </p:cNvSpPr>
              <p:nvPr>
                <p:ph type="title"/>
              </p:nvPr>
            </p:nvSpPr>
            <p:spPr>
              <a:blipFill>
                <a:blip r:embed="rId4"/>
                <a:stretch>
                  <a:fillRect l="-1944" t="-9043" b="-1383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xmlns="" id="{5CC34CC9-F153-411F-9012-05A4C70CED1E}"/>
              </a:ext>
            </a:extLst>
          </p:cNvPr>
          <p:cNvSpPr txBox="1"/>
          <p:nvPr/>
        </p:nvSpPr>
        <p:spPr>
          <a:xfrm>
            <a:off x="4939272" y="5937030"/>
            <a:ext cx="2313455" cy="646331"/>
          </a:xfrm>
          <a:prstGeom prst="rect">
            <a:avLst/>
          </a:prstGeom>
          <a:noFill/>
        </p:spPr>
        <p:txBody>
          <a:bodyPr wrap="none" rtlCol="0">
            <a:spAutoFit/>
          </a:bodyPr>
          <a:lstStyle/>
          <a:p>
            <a:pPr algn="ctr"/>
            <a:r>
              <a:rPr lang="en-US" sz="3600" b="1" dirty="0">
                <a:solidFill>
                  <a:srgbClr val="C00000"/>
                </a:solidFill>
              </a:rPr>
              <a:t>Solution?</a:t>
            </a:r>
          </a:p>
        </p:txBody>
      </p:sp>
      <p:sp>
        <p:nvSpPr>
          <p:cNvPr id="10" name="Rectangle: Rounded Corners 9">
            <a:extLst>
              <a:ext uri="{FF2B5EF4-FFF2-40B4-BE49-F238E27FC236}">
                <a16:creationId xmlns:a16="http://schemas.microsoft.com/office/drawing/2014/main" xmlns="" id="{542E267C-1AD1-4B81-829B-2BF45D512D21}"/>
              </a:ext>
            </a:extLst>
          </p:cNvPr>
          <p:cNvSpPr/>
          <p:nvPr/>
        </p:nvSpPr>
        <p:spPr>
          <a:xfrm>
            <a:off x="11110586" y="1991637"/>
            <a:ext cx="675362" cy="213925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Slide Number Placeholder 4">
            <a:extLst>
              <a:ext uri="{FF2B5EF4-FFF2-40B4-BE49-F238E27FC236}">
                <a16:creationId xmlns:a16="http://schemas.microsoft.com/office/drawing/2014/main" xmlns="" id="{7BF6A8F1-31F6-478B-8CFA-6A01082FA4D3}"/>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14</a:t>
            </a:fld>
            <a:endParaRPr lang="en-US" dirty="0"/>
          </a:p>
        </p:txBody>
      </p:sp>
      <p:sp>
        <p:nvSpPr>
          <p:cNvPr id="12" name="Rectangle: Rounded Corners 11">
            <a:extLst>
              <a:ext uri="{FF2B5EF4-FFF2-40B4-BE49-F238E27FC236}">
                <a16:creationId xmlns:a16="http://schemas.microsoft.com/office/drawing/2014/main" xmlns="" id="{627784F3-4CA0-43F2-8C63-052CB7A6F10E}"/>
              </a:ext>
            </a:extLst>
          </p:cNvPr>
          <p:cNvSpPr/>
          <p:nvPr/>
        </p:nvSpPr>
        <p:spPr>
          <a:xfrm>
            <a:off x="609600" y="1599428"/>
            <a:ext cx="10972800" cy="4400777"/>
          </a:xfrm>
          <a:prstGeom prst="roundRect">
            <a:avLst>
              <a:gd name="adj" fmla="val 5094"/>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800" b="1" u="sng" kern="0" dirty="0">
                <a:solidFill>
                  <a:schemeClr val="tx2"/>
                </a:solidFill>
                <a:latin typeface="Arial" panose="020B0604020202020204" pitchFamily="34" charset="0"/>
                <a:cs typeface="Arial" panose="020B0604020202020204" pitchFamily="34" charset="0"/>
              </a:rPr>
              <a:t>Solution: </a:t>
            </a:r>
          </a:p>
          <a:p>
            <a:pPr algn="ctr"/>
            <a:r>
              <a:rPr lang="en-US" sz="4800" b="1" kern="0" dirty="0">
                <a:latin typeface="Arial" panose="020B0604020202020204" pitchFamily="34" charset="0"/>
                <a:cs typeface="Arial" panose="020B0604020202020204" pitchFamily="34" charset="0"/>
              </a:rPr>
              <a:t>Efficient inter-core communication to exploit the inter-core locality</a:t>
            </a:r>
          </a:p>
          <a:p>
            <a:pPr algn="ctr"/>
            <a:r>
              <a:rPr lang="en-US" sz="2400" b="1" kern="0" dirty="0">
                <a:latin typeface="Arial" panose="020B0604020202020204" pitchFamily="34" charset="0"/>
                <a:cs typeface="Arial" panose="020B0604020202020204" pitchFamily="34" charset="0"/>
              </a:rPr>
              <a:t>(while managing the communication/searching overhead in the </a:t>
            </a:r>
            <a:r>
              <a:rPr lang="en-US" sz="2400" b="1" kern="0" dirty="0" err="1">
                <a:latin typeface="Arial" panose="020B0604020202020204" pitchFamily="34" charset="0"/>
                <a:cs typeface="Arial" panose="020B0604020202020204" pitchFamily="34" charset="0"/>
              </a:rPr>
              <a:t>NoC</a:t>
            </a:r>
            <a:r>
              <a:rPr lang="en-US" sz="2400" b="1" kern="0" dirty="0">
                <a:latin typeface="Arial" panose="020B0604020202020204" pitchFamily="34" charset="0"/>
                <a:cs typeface="Arial" panose="020B0604020202020204" pitchFamily="34" charset="0"/>
              </a:rPr>
              <a:t>)</a:t>
            </a:r>
            <a:endParaRPr lang="en-US" sz="4800" b="1" dirty="0">
              <a:solidFill>
                <a:schemeClr val="bg1"/>
              </a:solidFill>
            </a:endParaRPr>
          </a:p>
        </p:txBody>
      </p:sp>
    </p:spTree>
    <p:extLst>
      <p:ext uri="{BB962C8B-B14F-4D97-AF65-F5344CB8AC3E}">
        <p14:creationId xmlns:p14="http://schemas.microsoft.com/office/powerpoint/2010/main" val="2428432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fade">
                                      <p:cBhvr>
                                        <p:cTn id="16" dur="500"/>
                                        <p:tgtEl>
                                          <p:spTgt spid="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500"/>
                                        <p:tgtEl>
                                          <p:spTgt spid="7">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500"/>
                                        <p:tgtEl>
                                          <p:spTgt spid="7">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xit" presetSubtype="0" fill="hold" grpId="1" nodeType="clickEffect">
                                  <p:stCondLst>
                                    <p:cond delay="0"/>
                                  </p:stCondLst>
                                  <p:childTnLst>
                                    <p:set>
                                      <p:cBhvr>
                                        <p:cTn id="35" dur="1" fill="hold">
                                          <p:stCondLst>
                                            <p:cond delay="0"/>
                                          </p:stCondLst>
                                        </p:cTn>
                                        <p:tgtEl>
                                          <p:spTgt spid="8"/>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hidden"/>
                                      </p:to>
                                    </p:set>
                                  </p:childTnLst>
                                </p:cTn>
                              </p:par>
                              <p:par>
                                <p:cTn id="38" presetID="1" presetClass="exit" presetSubtype="0" fill="hold" grpId="1" nodeType="withEffect">
                                  <p:stCondLst>
                                    <p:cond delay="0"/>
                                  </p:stCondLst>
                                  <p:childTnLst>
                                    <p:set>
                                      <p:cBhvr>
                                        <p:cTn id="39" dur="1" fill="hold">
                                          <p:stCondLst>
                                            <p:cond delay="0"/>
                                          </p:stCondLst>
                                        </p:cTn>
                                        <p:tgtEl>
                                          <p:spTgt spid="1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9" grpId="1">
        <p:bldAsOne/>
      </p:bldGraphic>
      <p:bldP spid="8" grpId="0"/>
      <p:bldP spid="8" grpId="1"/>
      <p:bldP spid="10" grpId="0" animBg="1"/>
      <p:bldP spid="10" grpId="1"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xmlns="" id="{06F53B24-1E1F-470E-927C-D5BC40E00638}"/>
              </a:ext>
            </a:extLst>
          </p:cNvPr>
          <p:cNvSpPr>
            <a:spLocks noGrp="1"/>
          </p:cNvSpPr>
          <p:nvPr>
            <p:ph idx="1"/>
          </p:nvPr>
        </p:nvSpPr>
        <p:spPr>
          <a:xfrm>
            <a:off x="609600" y="1600201"/>
            <a:ext cx="11239500" cy="4525963"/>
          </a:xfrm>
        </p:spPr>
        <p:txBody>
          <a:bodyPr>
            <a:normAutofit/>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t>Enabling Efficient Inter-core Communication</a:t>
            </a:r>
          </a:p>
          <a:p>
            <a:r>
              <a:rPr lang="en-US" dirty="0"/>
              <a:t>Evaluation</a:t>
            </a:r>
          </a:p>
          <a:p>
            <a:r>
              <a:rPr lang="en-US" dirty="0"/>
              <a:t>Conclusions</a:t>
            </a:r>
          </a:p>
        </p:txBody>
      </p:sp>
      <p:sp>
        <p:nvSpPr>
          <p:cNvPr id="4" name="Footer Placeholder 3">
            <a:extLst>
              <a:ext uri="{FF2B5EF4-FFF2-40B4-BE49-F238E27FC236}">
                <a16:creationId xmlns:a16="http://schemas.microsoft.com/office/drawing/2014/main" xmlns=""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C5C6784-1F5E-40C3-80E3-C4CDCDD5D60E}"/>
              </a:ext>
            </a:extLst>
          </p:cNvPr>
          <p:cNvSpPr>
            <a:spLocks noGrp="1"/>
          </p:cNvSpPr>
          <p:nvPr>
            <p:ph type="sldNum" sz="quarter" idx="12"/>
          </p:nvPr>
        </p:nvSpPr>
        <p:spPr/>
        <p:txBody>
          <a:bodyPr/>
          <a:lstStyle/>
          <a:p>
            <a:fld id="{98ECD8BD-D1A9-4DC4-89AE-4427480F30AB}" type="slidenum">
              <a:rPr lang="en-US" smtClean="0"/>
              <a:t>15</a:t>
            </a:fld>
            <a:endParaRPr lang="en-US"/>
          </a:p>
        </p:txBody>
      </p:sp>
    </p:spTree>
    <p:extLst>
      <p:ext uri="{BB962C8B-B14F-4D97-AF65-F5344CB8AC3E}">
        <p14:creationId xmlns:p14="http://schemas.microsoft.com/office/powerpoint/2010/main" val="3174513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15F0AF-6811-4943-8EEC-F2D3433E98B1}"/>
              </a:ext>
            </a:extLst>
          </p:cNvPr>
          <p:cNvSpPr>
            <a:spLocks noGrp="1"/>
          </p:cNvSpPr>
          <p:nvPr>
            <p:ph type="title"/>
          </p:nvPr>
        </p:nvSpPr>
        <p:spPr/>
        <p:txBody>
          <a:bodyPr>
            <a:normAutofit/>
          </a:bodyPr>
          <a:lstStyle/>
          <a:p>
            <a:r>
              <a:rPr lang="en-US" dirty="0"/>
              <a:t>Communication Scenario</a:t>
            </a:r>
          </a:p>
        </p:txBody>
      </p:sp>
      <p:sp>
        <p:nvSpPr>
          <p:cNvPr id="4" name="Footer Placeholder 3">
            <a:extLst>
              <a:ext uri="{FF2B5EF4-FFF2-40B4-BE49-F238E27FC236}">
                <a16:creationId xmlns:a16="http://schemas.microsoft.com/office/drawing/2014/main" xmlns="" id="{3E22579E-EBDE-4C0D-B96A-4AC8034D7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1E09484-52F7-4B03-96B5-B6C29A442648}"/>
              </a:ext>
            </a:extLst>
          </p:cNvPr>
          <p:cNvSpPr>
            <a:spLocks noGrp="1"/>
          </p:cNvSpPr>
          <p:nvPr>
            <p:ph type="sldNum" sz="quarter" idx="12"/>
          </p:nvPr>
        </p:nvSpPr>
        <p:spPr/>
        <p:txBody>
          <a:bodyPr/>
          <a:lstStyle/>
          <a:p>
            <a:fld id="{98ECD8BD-D1A9-4DC4-89AE-4427480F30AB}" type="slidenum">
              <a:rPr lang="en-US" smtClean="0"/>
              <a:t>16</a:t>
            </a:fld>
            <a:endParaRPr lang="en-US"/>
          </a:p>
        </p:txBody>
      </p:sp>
      <p:graphicFrame>
        <p:nvGraphicFramePr>
          <p:cNvPr id="7" name="Table 6">
            <a:extLst>
              <a:ext uri="{FF2B5EF4-FFF2-40B4-BE49-F238E27FC236}">
                <a16:creationId xmlns:a16="http://schemas.microsoft.com/office/drawing/2014/main" xmlns="" id="{EBB27A8E-B0AC-43F8-BF79-E439F7F5A399}"/>
              </a:ext>
            </a:extLst>
          </p:cNvPr>
          <p:cNvGraphicFramePr>
            <a:graphicFrameLocks noGrp="1"/>
          </p:cNvGraphicFramePr>
          <p:nvPr>
            <p:extLst>
              <p:ext uri="{D42A27DB-BD31-4B8C-83A1-F6EECF244321}">
                <p14:modId xmlns:p14="http://schemas.microsoft.com/office/powerpoint/2010/main" val="2223949546"/>
              </p:ext>
            </p:extLst>
          </p:nvPr>
        </p:nvGraphicFramePr>
        <p:xfrm>
          <a:off x="609600" y="2510615"/>
          <a:ext cx="10972799" cy="135228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xmlns="" val="2849303443"/>
                    </a:ext>
                  </a:extLst>
                </a:gridCol>
                <a:gridCol w="1956444">
                  <a:extLst>
                    <a:ext uri="{9D8B030D-6E8A-4147-A177-3AD203B41FA5}">
                      <a16:colId xmlns:a16="http://schemas.microsoft.com/office/drawing/2014/main" xmlns="" val="590529503"/>
                    </a:ext>
                  </a:extLst>
                </a:gridCol>
                <a:gridCol w="3107925">
                  <a:extLst>
                    <a:ext uri="{9D8B030D-6E8A-4147-A177-3AD203B41FA5}">
                      <a16:colId xmlns:a16="http://schemas.microsoft.com/office/drawing/2014/main" xmlns="" val="98308668"/>
                    </a:ext>
                  </a:extLst>
                </a:gridCol>
                <a:gridCol w="3165230">
                  <a:extLst>
                    <a:ext uri="{9D8B030D-6E8A-4147-A177-3AD203B41FA5}">
                      <a16:colId xmlns:a16="http://schemas.microsoft.com/office/drawing/2014/main" xmlns="" val="505369393"/>
                    </a:ext>
                  </a:extLst>
                </a:gridCol>
              </a:tblGrid>
              <a:tr h="1352282">
                <a:tc>
                  <a:txBody>
                    <a:bodyPr/>
                    <a:lstStyle/>
                    <a:p>
                      <a:pPr algn="ctr"/>
                      <a:r>
                        <a:rPr lang="en-US" sz="2600" b="0" dirty="0">
                          <a:solidFill>
                            <a:schemeClr val="tx1"/>
                          </a:solidFill>
                        </a:rPr>
                        <a:t>Scenario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data is shared?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remote cores have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How to fetch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15617666"/>
                  </a:ext>
                </a:extLst>
              </a:tr>
            </a:tbl>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xmlns="" id="{10811E47-5BED-4BC9-B6FF-63E56692FE8D}"/>
                  </a:ext>
                </a:extLst>
              </p:cNvPr>
              <p:cNvGraphicFramePr>
                <a:graphicFrameLocks noGrp="1"/>
              </p:cNvGraphicFramePr>
              <p:nvPr>
                <p:extLst>
                  <p:ext uri="{D42A27DB-BD31-4B8C-83A1-F6EECF244321}">
                    <p14:modId xmlns:p14="http://schemas.microsoft.com/office/powerpoint/2010/main" val="3114441817"/>
                  </p:ext>
                </p:extLst>
              </p:nvPr>
            </p:nvGraphicFramePr>
            <p:xfrm>
              <a:off x="609600" y="3862897"/>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xmlns="" val="2849303443"/>
                        </a:ext>
                      </a:extLst>
                    </a:gridCol>
                    <a:gridCol w="1956444">
                      <a:extLst>
                        <a:ext uri="{9D8B030D-6E8A-4147-A177-3AD203B41FA5}">
                          <a16:colId xmlns:a16="http://schemas.microsoft.com/office/drawing/2014/main" xmlns="" val="590529503"/>
                        </a:ext>
                      </a:extLst>
                    </a:gridCol>
                    <a:gridCol w="3107925">
                      <a:extLst>
                        <a:ext uri="{9D8B030D-6E8A-4147-A177-3AD203B41FA5}">
                          <a16:colId xmlns:a16="http://schemas.microsoft.com/office/drawing/2014/main" xmlns="" val="98308668"/>
                        </a:ext>
                      </a:extLst>
                    </a:gridCol>
                    <a:gridCol w="3165230">
                      <a:extLst>
                        <a:ext uri="{9D8B030D-6E8A-4147-A177-3AD203B41FA5}">
                          <a16:colId xmlns:a16="http://schemas.microsoft.com/office/drawing/2014/main" xmlns="" val="505369393"/>
                        </a:ext>
                      </a:extLst>
                    </a:gridCol>
                  </a:tblGrid>
                  <a:tr h="933718">
                    <a:tc>
                      <a:txBody>
                        <a:bodyPr/>
                        <a:lstStyle/>
                        <a:p>
                          <a:pPr algn="ctr"/>
                          <a:r>
                            <a:rPr lang="en-US" sz="2600" b="1" dirty="0">
                              <a:solidFill>
                                <a:schemeClr val="tx1"/>
                              </a:solidFill>
                            </a:rPr>
                            <a:t>Indirect Probing (</a:t>
                          </a:r>
                          <a14:m>
                            <m:oMath xmlns:m="http://schemas.openxmlformats.org/officeDocument/2006/math">
                              <m:r>
                                <a:rPr lang="en-US" sz="2600" b="1" i="1" dirty="0" smtClean="0">
                                  <a:solidFill>
                                    <a:schemeClr val="tx1"/>
                                  </a:solidFill>
                                  <a:latin typeface="Cambria Math" panose="02040503050406030204" pitchFamily="18" charset="0"/>
                                </a:rPr>
                                <m:t>𝑰𝑷</m:t>
                              </m:r>
                            </m:oMath>
                          </a14:m>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Oracularly Known</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66986589"/>
                      </a:ext>
                    </a:extLst>
                  </a:tr>
                </a:tbl>
              </a:graphicData>
            </a:graphic>
          </p:graphicFrame>
        </mc:Choice>
        <mc:Fallback xmlns="">
          <p:graphicFrame>
            <p:nvGraphicFramePr>
              <p:cNvPr id="8" name="Table 7">
                <a:extLst>
                  <a:ext uri="{FF2B5EF4-FFF2-40B4-BE49-F238E27FC236}">
                    <a16:creationId xmlns:a16="http://schemas.microsoft.com/office/drawing/2014/main" id="{10811E47-5BED-4BC9-B6FF-63E56692FE8D}"/>
                  </a:ext>
                </a:extLst>
              </p:cNvPr>
              <p:cNvGraphicFramePr>
                <a:graphicFrameLocks noGrp="1"/>
              </p:cNvGraphicFramePr>
              <p:nvPr>
                <p:extLst>
                  <p:ext uri="{D42A27DB-BD31-4B8C-83A1-F6EECF244321}">
                    <p14:modId xmlns:p14="http://schemas.microsoft.com/office/powerpoint/2010/main" val="3114441817"/>
                  </p:ext>
                </p:extLst>
              </p:nvPr>
            </p:nvGraphicFramePr>
            <p:xfrm>
              <a:off x="609600" y="3862897"/>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44" t="-2597" r="-300667" b="-13636"/>
                          </a:stretch>
                        </a:blipFill>
                      </a:tcPr>
                    </a:tc>
                    <a:tc>
                      <a:txBody>
                        <a:bodyPr/>
                        <a:lstStyle/>
                        <a:p>
                          <a:pPr algn="ctr"/>
                          <a:r>
                            <a:rPr lang="en-US" sz="2600" b="1" dirty="0">
                              <a:solidFill>
                                <a:schemeClr val="tx1"/>
                              </a:solidFill>
                            </a:rPr>
                            <a:t>Oracularly Known</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p:spTree>
    <p:extLst>
      <p:ext uri="{BB962C8B-B14F-4D97-AF65-F5344CB8AC3E}">
        <p14:creationId xmlns:p14="http://schemas.microsoft.com/office/powerpoint/2010/main" val="260136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BA341-375B-47E4-A529-FD8D11FAB65F}"/>
              </a:ext>
            </a:extLst>
          </p:cNvPr>
          <p:cNvSpPr>
            <a:spLocks noGrp="1"/>
          </p:cNvSpPr>
          <p:nvPr>
            <p:ph type="title"/>
          </p:nvPr>
        </p:nvSpPr>
        <p:spPr/>
        <p:txBody>
          <a:bodyPr>
            <a:normAutofit/>
          </a:bodyPr>
          <a:lstStyle/>
          <a:p>
            <a:r>
              <a:rPr lang="en-US" dirty="0"/>
              <a:t>Which Remote Cores have the Shared Data?</a:t>
            </a:r>
          </a:p>
        </p:txBody>
      </p:sp>
      <p:sp>
        <p:nvSpPr>
          <p:cNvPr id="3" name="Content Placeholder 2">
            <a:extLst>
              <a:ext uri="{FF2B5EF4-FFF2-40B4-BE49-F238E27FC236}">
                <a16:creationId xmlns:a16="http://schemas.microsoft.com/office/drawing/2014/main" xmlns="" id="{D4A44889-5D24-4451-A41D-5160092BBE50}"/>
              </a:ext>
            </a:extLst>
          </p:cNvPr>
          <p:cNvSpPr>
            <a:spLocks noGrp="1"/>
          </p:cNvSpPr>
          <p:nvPr>
            <p:ph idx="1"/>
          </p:nvPr>
        </p:nvSpPr>
        <p:spPr/>
        <p:txBody>
          <a:bodyPr/>
          <a:lstStyle/>
          <a:p>
            <a:pPr marL="742950" indent="-742950">
              <a:buFont typeface="+mj-lt"/>
              <a:buAutoNum type="arabicParenR"/>
            </a:pPr>
            <a:r>
              <a:rPr lang="en-US" b="1" dirty="0"/>
              <a:t>How many remote cores to search?</a:t>
            </a:r>
          </a:p>
          <a:p>
            <a:pPr lvl="1"/>
            <a:r>
              <a:rPr lang="en-US" dirty="0"/>
              <a:t>Do we have to search all the remote cores?</a:t>
            </a:r>
          </a:p>
          <a:p>
            <a:endParaRPr lang="en-US" dirty="0"/>
          </a:p>
          <a:p>
            <a:pPr marL="742950" indent="-742950">
              <a:buFont typeface="+mj-lt"/>
              <a:buAutoNum type="arabicParenR" startAt="2"/>
            </a:pPr>
            <a:r>
              <a:rPr lang="en-US" b="1" dirty="0"/>
              <a:t>Which remote cores to search first? </a:t>
            </a:r>
          </a:p>
          <a:p>
            <a:pPr lvl="1"/>
            <a:r>
              <a:rPr lang="en-US" dirty="0"/>
              <a:t>Which remote cores have higher probability to supply required data?</a:t>
            </a:r>
          </a:p>
        </p:txBody>
      </p:sp>
      <p:sp>
        <p:nvSpPr>
          <p:cNvPr id="4" name="Footer Placeholder 3">
            <a:extLst>
              <a:ext uri="{FF2B5EF4-FFF2-40B4-BE49-F238E27FC236}">
                <a16:creationId xmlns:a16="http://schemas.microsoft.com/office/drawing/2014/main" xmlns="" id="{A796F2CE-5364-4F44-87A8-035EB9334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0B39571-8FC9-4112-9F59-E7677D86DD71}"/>
              </a:ext>
            </a:extLst>
          </p:cNvPr>
          <p:cNvSpPr>
            <a:spLocks noGrp="1"/>
          </p:cNvSpPr>
          <p:nvPr>
            <p:ph type="sldNum" sz="quarter" idx="12"/>
          </p:nvPr>
        </p:nvSpPr>
        <p:spPr/>
        <p:txBody>
          <a:bodyPr/>
          <a:lstStyle/>
          <a:p>
            <a:fld id="{98ECD8BD-D1A9-4DC4-89AE-4427480F30AB}" type="slidenum">
              <a:rPr lang="en-US" smtClean="0"/>
              <a:t>17</a:t>
            </a:fld>
            <a:endParaRPr lang="en-US"/>
          </a:p>
        </p:txBody>
      </p:sp>
    </p:spTree>
    <p:extLst>
      <p:ext uri="{BB962C8B-B14F-4D97-AF65-F5344CB8AC3E}">
        <p14:creationId xmlns:p14="http://schemas.microsoft.com/office/powerpoint/2010/main" val="413529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xmlns="" id="{F3F77737-FCA9-4E73-959E-3B549FDB553E}"/>
              </a:ext>
            </a:extLst>
          </p:cNvPr>
          <p:cNvSpPr>
            <a:spLocks noGrp="1"/>
          </p:cNvSpPr>
          <p:nvPr>
            <p:ph idx="1"/>
          </p:nvPr>
        </p:nvSpPr>
        <p:spPr>
          <a:xfrm>
            <a:off x="609600" y="4904508"/>
            <a:ext cx="10972800" cy="1496291"/>
          </a:xfrm>
        </p:spPr>
        <p:txBody>
          <a:bodyPr>
            <a:normAutofit/>
          </a:bodyPr>
          <a:lstStyle/>
          <a:p>
            <a:r>
              <a:rPr lang="en-US" sz="4000" dirty="0"/>
              <a:t>Select </a:t>
            </a:r>
            <a:r>
              <a:rPr lang="en-US" sz="4000" b="1" dirty="0"/>
              <a:t>C</a:t>
            </a:r>
            <a:r>
              <a:rPr lang="en-US" sz="4000" dirty="0"/>
              <a:t> that balances the inter-core locality and the request </a:t>
            </a:r>
            <a:r>
              <a:rPr lang="en-US" sz="4000" dirty="0" err="1"/>
              <a:t>NoC</a:t>
            </a:r>
            <a:r>
              <a:rPr lang="en-US" sz="4000" dirty="0"/>
              <a:t> BW demand</a:t>
            </a:r>
            <a:r>
              <a:rPr lang="en-US" sz="4000" dirty="0">
                <a:sym typeface="Wingdings" panose="05000000000000000000" pitchFamily="2" charset="2"/>
              </a:rPr>
              <a:t>.</a:t>
            </a:r>
            <a:endParaRPr lang="en-US" sz="4000" b="1" dirty="0">
              <a:solidFill>
                <a:schemeClr val="bg1"/>
              </a:solidFill>
            </a:endParaRPr>
          </a:p>
        </p:txBody>
      </p:sp>
      <p:graphicFrame>
        <p:nvGraphicFramePr>
          <p:cNvPr id="9" name="Chart 8">
            <a:extLst>
              <a:ext uri="{FF2B5EF4-FFF2-40B4-BE49-F238E27FC236}">
                <a16:creationId xmlns:a16="http://schemas.microsoft.com/office/drawing/2014/main" xmlns="" id="{A890F142-B666-482C-964E-E69F3F1F2238}"/>
              </a:ext>
            </a:extLst>
          </p:cNvPr>
          <p:cNvGraphicFramePr>
            <a:graphicFrameLocks/>
          </p:cNvGraphicFramePr>
          <p:nvPr>
            <p:extLst/>
          </p:nvPr>
        </p:nvGraphicFramePr>
        <p:xfrm>
          <a:off x="5181600" y="1873249"/>
          <a:ext cx="64008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xmlns="" id="{403BA341-375B-47E4-A529-FD8D11FAB65F}"/>
              </a:ext>
            </a:extLst>
          </p:cNvPr>
          <p:cNvSpPr>
            <a:spLocks noGrp="1"/>
          </p:cNvSpPr>
          <p:nvPr>
            <p:ph type="title"/>
          </p:nvPr>
        </p:nvSpPr>
        <p:spPr/>
        <p:txBody>
          <a:bodyPr>
            <a:normAutofit fontScale="90000"/>
          </a:bodyPr>
          <a:lstStyle/>
          <a:p>
            <a:r>
              <a:rPr lang="en-US" sz="4400" dirty="0"/>
              <a:t>How many Remote Cores to Search?</a:t>
            </a:r>
            <a:br>
              <a:rPr lang="en-US" sz="4400" dirty="0"/>
            </a:br>
            <a:r>
              <a:rPr lang="en-US" sz="3100" dirty="0"/>
              <a:t>Probe Coverage (C)</a:t>
            </a:r>
            <a:endParaRPr lang="en-US" sz="5400" dirty="0"/>
          </a:p>
        </p:txBody>
      </p:sp>
      <p:sp>
        <p:nvSpPr>
          <p:cNvPr id="4" name="Footer Placeholder 3">
            <a:extLst>
              <a:ext uri="{FF2B5EF4-FFF2-40B4-BE49-F238E27FC236}">
                <a16:creationId xmlns:a16="http://schemas.microsoft.com/office/drawing/2014/main" xmlns="" id="{A796F2CE-5364-4F44-87A8-035EB9334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0B39571-8FC9-4112-9F59-E7677D86DD71}"/>
              </a:ext>
            </a:extLst>
          </p:cNvPr>
          <p:cNvSpPr>
            <a:spLocks noGrp="1"/>
          </p:cNvSpPr>
          <p:nvPr>
            <p:ph type="sldNum" sz="quarter" idx="12"/>
          </p:nvPr>
        </p:nvSpPr>
        <p:spPr/>
        <p:txBody>
          <a:bodyPr/>
          <a:lstStyle/>
          <a:p>
            <a:fld id="{98ECD8BD-D1A9-4DC4-89AE-4427480F30AB}" type="slidenum">
              <a:rPr lang="en-US" smtClean="0"/>
              <a:t>18</a:t>
            </a:fld>
            <a:endParaRPr lang="en-US"/>
          </a:p>
        </p:txBody>
      </p:sp>
      <p:graphicFrame>
        <p:nvGraphicFramePr>
          <p:cNvPr id="6" name="Chart 5">
            <a:extLst>
              <a:ext uri="{FF2B5EF4-FFF2-40B4-BE49-F238E27FC236}">
                <a16:creationId xmlns:a16="http://schemas.microsoft.com/office/drawing/2014/main" xmlns="" id="{4F148899-E5C1-4E7D-95CC-2EA854227184}"/>
              </a:ext>
            </a:extLst>
          </p:cNvPr>
          <p:cNvGraphicFramePr>
            <a:graphicFrameLocks/>
          </p:cNvGraphicFramePr>
          <p:nvPr>
            <p:extLst/>
          </p:nvPr>
        </p:nvGraphicFramePr>
        <p:xfrm>
          <a:off x="609600" y="1873249"/>
          <a:ext cx="4572000" cy="2286000"/>
        </p:xfrm>
        <a:graphic>
          <a:graphicData uri="http://schemas.openxmlformats.org/drawingml/2006/chart">
            <c:chart xmlns:c="http://schemas.openxmlformats.org/drawingml/2006/chart" xmlns:r="http://schemas.openxmlformats.org/officeDocument/2006/relationships" r:id="rId4"/>
          </a:graphicData>
        </a:graphic>
      </p:graphicFrame>
      <p:cxnSp>
        <p:nvCxnSpPr>
          <p:cNvPr id="14" name="Straight Arrow Connector 13">
            <a:extLst>
              <a:ext uri="{FF2B5EF4-FFF2-40B4-BE49-F238E27FC236}">
                <a16:creationId xmlns:a16="http://schemas.microsoft.com/office/drawing/2014/main" xmlns="" id="{B14481A6-862C-41B3-98C8-9F5664DE9D54}"/>
              </a:ext>
            </a:extLst>
          </p:cNvPr>
          <p:cNvCxnSpPr>
            <a:cxnSpLocks/>
          </p:cNvCxnSpPr>
          <p:nvPr/>
        </p:nvCxnSpPr>
        <p:spPr>
          <a:xfrm flipH="1">
            <a:off x="1930401" y="2489200"/>
            <a:ext cx="2743199" cy="712790"/>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xmlns="" id="{B33DC133-EFD6-48EC-B656-F70357B4A7C1}"/>
              </a:ext>
            </a:extLst>
          </p:cNvPr>
          <p:cNvSpPr txBox="1"/>
          <p:nvPr/>
        </p:nvSpPr>
        <p:spPr>
          <a:xfrm>
            <a:off x="1764559" y="4151281"/>
            <a:ext cx="3074881" cy="400110"/>
          </a:xfrm>
          <a:prstGeom prst="rect">
            <a:avLst/>
          </a:prstGeom>
          <a:solidFill>
            <a:schemeClr val="bg1"/>
          </a:solidFill>
        </p:spPr>
        <p:txBody>
          <a:bodyPr wrap="none" rtlCol="0">
            <a:spAutoFit/>
          </a:bodyPr>
          <a:lstStyle/>
          <a:p>
            <a:pPr algn="ctr"/>
            <a:r>
              <a:rPr lang="en-US" sz="2000" b="1" dirty="0">
                <a:solidFill>
                  <a:srgbClr val="C00000"/>
                </a:solidFill>
              </a:rPr>
              <a:t>Lose Inter-core Locality</a:t>
            </a:r>
          </a:p>
        </p:txBody>
      </p:sp>
      <p:sp>
        <p:nvSpPr>
          <p:cNvPr id="18" name="TextBox 17">
            <a:extLst>
              <a:ext uri="{FF2B5EF4-FFF2-40B4-BE49-F238E27FC236}">
                <a16:creationId xmlns:a16="http://schemas.microsoft.com/office/drawing/2014/main" xmlns="" id="{EAEDF998-1084-4999-B604-E91FD8137DAE}"/>
              </a:ext>
            </a:extLst>
          </p:cNvPr>
          <p:cNvSpPr txBox="1"/>
          <p:nvPr/>
        </p:nvSpPr>
        <p:spPr>
          <a:xfrm>
            <a:off x="6492434" y="4151281"/>
            <a:ext cx="4490332" cy="400110"/>
          </a:xfrm>
          <a:prstGeom prst="rect">
            <a:avLst/>
          </a:prstGeom>
          <a:solidFill>
            <a:schemeClr val="bg1"/>
          </a:solidFill>
        </p:spPr>
        <p:txBody>
          <a:bodyPr wrap="none" rtlCol="0">
            <a:spAutoFit/>
          </a:bodyPr>
          <a:lstStyle/>
          <a:p>
            <a:pPr algn="ctr"/>
            <a:r>
              <a:rPr lang="en-US" sz="2000" b="1" dirty="0">
                <a:solidFill>
                  <a:srgbClr val="C00000"/>
                </a:solidFill>
              </a:rPr>
              <a:t>Increase Request </a:t>
            </a:r>
            <a:r>
              <a:rPr lang="en-US" sz="2000" b="1" dirty="0" err="1">
                <a:solidFill>
                  <a:srgbClr val="C00000"/>
                </a:solidFill>
              </a:rPr>
              <a:t>NoC</a:t>
            </a:r>
            <a:r>
              <a:rPr lang="en-US" sz="2000" b="1" dirty="0">
                <a:solidFill>
                  <a:srgbClr val="C00000"/>
                </a:solidFill>
              </a:rPr>
              <a:t> BW Demand</a:t>
            </a:r>
          </a:p>
        </p:txBody>
      </p:sp>
      <p:cxnSp>
        <p:nvCxnSpPr>
          <p:cNvPr id="19" name="Straight Arrow Connector 18">
            <a:extLst>
              <a:ext uri="{FF2B5EF4-FFF2-40B4-BE49-F238E27FC236}">
                <a16:creationId xmlns:a16="http://schemas.microsoft.com/office/drawing/2014/main" xmlns="" id="{06A89001-76C6-44AA-99D0-84DEA258F7A4}"/>
              </a:ext>
            </a:extLst>
          </p:cNvPr>
          <p:cNvCxnSpPr>
            <a:cxnSpLocks/>
          </p:cNvCxnSpPr>
          <p:nvPr/>
        </p:nvCxnSpPr>
        <p:spPr>
          <a:xfrm flipV="1">
            <a:off x="6502401" y="2845595"/>
            <a:ext cx="4480365" cy="681023"/>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15824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Graphic spid="9" grpId="0">
        <p:bldAsOne/>
      </p:bldGraphic>
      <p:bldGraphic spid="6" grpId="0">
        <p:bldAsOne/>
      </p:bldGraphic>
      <p:bldP spid="17"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BA341-375B-47E4-A529-FD8D11FAB65F}"/>
              </a:ext>
            </a:extLst>
          </p:cNvPr>
          <p:cNvSpPr>
            <a:spLocks noGrp="1"/>
          </p:cNvSpPr>
          <p:nvPr>
            <p:ph type="title"/>
          </p:nvPr>
        </p:nvSpPr>
        <p:spPr/>
        <p:txBody>
          <a:bodyPr>
            <a:normAutofit fontScale="90000"/>
          </a:bodyPr>
          <a:lstStyle/>
          <a:p>
            <a:r>
              <a:rPr lang="en-US" sz="4400" dirty="0"/>
              <a:t>Which Remote Cores to Search First?</a:t>
            </a:r>
            <a:r>
              <a:rPr lang="en-US" dirty="0"/>
              <a:t/>
            </a:r>
            <a:br>
              <a:rPr lang="en-US" dirty="0"/>
            </a:br>
            <a:r>
              <a:rPr lang="en-US" sz="3100" dirty="0"/>
              <a:t>Key Observation</a:t>
            </a:r>
            <a:endParaRPr lang="en-US" dirty="0"/>
          </a:p>
        </p:txBody>
      </p:sp>
      <p:sp>
        <p:nvSpPr>
          <p:cNvPr id="3" name="Content Placeholder 2">
            <a:extLst>
              <a:ext uri="{FF2B5EF4-FFF2-40B4-BE49-F238E27FC236}">
                <a16:creationId xmlns:a16="http://schemas.microsoft.com/office/drawing/2014/main" xmlns="" id="{D4A44889-5D24-4451-A41D-5160092BBE50}"/>
              </a:ext>
            </a:extLst>
          </p:cNvPr>
          <p:cNvSpPr>
            <a:spLocks noGrp="1"/>
          </p:cNvSpPr>
          <p:nvPr>
            <p:ph idx="1"/>
          </p:nvPr>
        </p:nvSpPr>
        <p:spPr>
          <a:xfrm>
            <a:off x="609600" y="1613214"/>
            <a:ext cx="10972800" cy="1305647"/>
          </a:xfrm>
        </p:spPr>
        <p:txBody>
          <a:bodyPr>
            <a:normAutofit fontScale="92500" lnSpcReduction="10000"/>
          </a:bodyPr>
          <a:lstStyle/>
          <a:p>
            <a:r>
              <a:rPr lang="en-US" dirty="0"/>
              <a:t>Not all remote cores are equal! </a:t>
            </a:r>
          </a:p>
          <a:p>
            <a:pPr lvl="1"/>
            <a:r>
              <a:rPr lang="en-US" dirty="0"/>
              <a:t>Some cores are better supplier for shared data.</a:t>
            </a:r>
          </a:p>
          <a:p>
            <a:endParaRPr lang="en-US" dirty="0"/>
          </a:p>
        </p:txBody>
      </p:sp>
      <p:sp>
        <p:nvSpPr>
          <p:cNvPr id="4" name="Footer Placeholder 3">
            <a:extLst>
              <a:ext uri="{FF2B5EF4-FFF2-40B4-BE49-F238E27FC236}">
                <a16:creationId xmlns:a16="http://schemas.microsoft.com/office/drawing/2014/main" xmlns="" id="{A796F2CE-5364-4F44-87A8-035EB93341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0B39571-8FC9-4112-9F59-E7677D86DD71}"/>
              </a:ext>
            </a:extLst>
          </p:cNvPr>
          <p:cNvSpPr>
            <a:spLocks noGrp="1"/>
          </p:cNvSpPr>
          <p:nvPr>
            <p:ph type="sldNum" sz="quarter" idx="12"/>
          </p:nvPr>
        </p:nvSpPr>
        <p:spPr/>
        <p:txBody>
          <a:bodyPr/>
          <a:lstStyle/>
          <a:p>
            <a:fld id="{98ECD8BD-D1A9-4DC4-89AE-4427480F30AB}" type="slidenum">
              <a:rPr lang="en-US" smtClean="0"/>
              <a:t>19</a:t>
            </a:fld>
            <a:endParaRPr lang="en-US"/>
          </a:p>
        </p:txBody>
      </p:sp>
      <p:graphicFrame>
        <p:nvGraphicFramePr>
          <p:cNvPr id="6" name="Table 5">
            <a:extLst>
              <a:ext uri="{FF2B5EF4-FFF2-40B4-BE49-F238E27FC236}">
                <a16:creationId xmlns:a16="http://schemas.microsoft.com/office/drawing/2014/main" xmlns="" id="{E3EE1EBC-EE74-4744-B0D6-8550DBBD0A7C}"/>
              </a:ext>
            </a:extLst>
          </p:cNvPr>
          <p:cNvGraphicFramePr>
            <a:graphicFrameLocks noGrp="1"/>
          </p:cNvGraphicFramePr>
          <p:nvPr>
            <p:extLst>
              <p:ext uri="{D42A27DB-BD31-4B8C-83A1-F6EECF244321}">
                <p14:modId xmlns:p14="http://schemas.microsoft.com/office/powerpoint/2010/main" val="52831652"/>
              </p:ext>
            </p:extLst>
          </p:nvPr>
        </p:nvGraphicFramePr>
        <p:xfrm>
          <a:off x="2148863" y="3071084"/>
          <a:ext cx="1828800" cy="1828800"/>
        </p:xfrm>
        <a:graphic>
          <a:graphicData uri="http://schemas.openxmlformats.org/drawingml/2006/table">
            <a:tbl>
              <a:tblPr/>
              <a:tblGrid>
                <a:gridCol w="304800">
                  <a:extLst>
                    <a:ext uri="{9D8B030D-6E8A-4147-A177-3AD203B41FA5}">
                      <a16:colId xmlns:a16="http://schemas.microsoft.com/office/drawing/2014/main" xmlns="" val="3167224915"/>
                    </a:ext>
                  </a:extLst>
                </a:gridCol>
                <a:gridCol w="304800">
                  <a:extLst>
                    <a:ext uri="{9D8B030D-6E8A-4147-A177-3AD203B41FA5}">
                      <a16:colId xmlns:a16="http://schemas.microsoft.com/office/drawing/2014/main" xmlns="" val="3295486717"/>
                    </a:ext>
                  </a:extLst>
                </a:gridCol>
                <a:gridCol w="304800">
                  <a:extLst>
                    <a:ext uri="{9D8B030D-6E8A-4147-A177-3AD203B41FA5}">
                      <a16:colId xmlns:a16="http://schemas.microsoft.com/office/drawing/2014/main" xmlns="" val="4093048896"/>
                    </a:ext>
                  </a:extLst>
                </a:gridCol>
                <a:gridCol w="304800">
                  <a:extLst>
                    <a:ext uri="{9D8B030D-6E8A-4147-A177-3AD203B41FA5}">
                      <a16:colId xmlns:a16="http://schemas.microsoft.com/office/drawing/2014/main" xmlns="" val="164208334"/>
                    </a:ext>
                  </a:extLst>
                </a:gridCol>
                <a:gridCol w="304800">
                  <a:extLst>
                    <a:ext uri="{9D8B030D-6E8A-4147-A177-3AD203B41FA5}">
                      <a16:colId xmlns:a16="http://schemas.microsoft.com/office/drawing/2014/main" xmlns="" val="1758829003"/>
                    </a:ext>
                  </a:extLst>
                </a:gridCol>
                <a:gridCol w="304800">
                  <a:extLst>
                    <a:ext uri="{9D8B030D-6E8A-4147-A177-3AD203B41FA5}">
                      <a16:colId xmlns:a16="http://schemas.microsoft.com/office/drawing/2014/main" xmlns="" val="1211938810"/>
                    </a:ext>
                  </a:extLst>
                </a:gridCol>
              </a:tblGrid>
              <a:tr h="304800">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1C67C"/>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6DA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B77A"/>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63BE7B"/>
                    </a:solidFill>
                  </a:tcPr>
                </a:tc>
                <a:extLst>
                  <a:ext uri="{0D108BD9-81ED-4DB2-BD59-A6C34878D82A}">
                    <a16:rowId xmlns:a16="http://schemas.microsoft.com/office/drawing/2014/main" xmlns="" val="4064244618"/>
                  </a:ext>
                </a:extLst>
              </a:tr>
              <a:tr h="304800">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4DE81"/>
                    </a:solidFill>
                  </a:tcPr>
                </a:tc>
                <a:tc>
                  <a:txBody>
                    <a:bodyPr/>
                    <a:lstStyle/>
                    <a:p>
                      <a:pPr algn="ctr" fontAlgn="ctr"/>
                      <a:endParaRPr lang="en-US" sz="1000" b="0"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5E8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7D17E"/>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xmlns="" val="2846401293"/>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5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07F"/>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57D"/>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B97B"/>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E5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677"/>
                    </a:solidFill>
                  </a:tcPr>
                </a:tc>
                <a:extLst>
                  <a:ext uri="{0D108BD9-81ED-4DB2-BD59-A6C34878D82A}">
                    <a16:rowId xmlns:a16="http://schemas.microsoft.com/office/drawing/2014/main" xmlns="" val="3730732919"/>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DC07C"/>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3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17F"/>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A81"/>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3D57F"/>
                    </a:solidFill>
                  </a:tcPr>
                </a:tc>
                <a:extLst>
                  <a:ext uri="{0D108BD9-81ED-4DB2-BD59-A6C34878D82A}">
                    <a16:rowId xmlns:a16="http://schemas.microsoft.com/office/drawing/2014/main" xmlns="" val="2790154623"/>
                  </a:ext>
                </a:extLst>
              </a:tr>
              <a:tr h="304800">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D07F"/>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A84"/>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0E2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2C77C"/>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xmlns="" val="3805849447"/>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82"/>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E783"/>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EA83"/>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6C37C"/>
                    </a:solidFill>
                  </a:tcPr>
                </a:tc>
                <a:extLst>
                  <a:ext uri="{0D108BD9-81ED-4DB2-BD59-A6C34878D82A}">
                    <a16:rowId xmlns:a16="http://schemas.microsoft.com/office/drawing/2014/main" xmlns="" val="586023352"/>
                  </a:ext>
                </a:extLst>
              </a:tr>
            </a:tbl>
          </a:graphicData>
        </a:graphic>
      </p:graphicFrame>
      <p:graphicFrame>
        <p:nvGraphicFramePr>
          <p:cNvPr id="7" name="Table 6">
            <a:extLst>
              <a:ext uri="{FF2B5EF4-FFF2-40B4-BE49-F238E27FC236}">
                <a16:creationId xmlns:a16="http://schemas.microsoft.com/office/drawing/2014/main" xmlns="" id="{365D5D97-05E9-4B8A-92E7-8CB0C0273544}"/>
              </a:ext>
            </a:extLst>
          </p:cNvPr>
          <p:cNvGraphicFramePr>
            <a:graphicFrameLocks noGrp="1"/>
          </p:cNvGraphicFramePr>
          <p:nvPr>
            <p:extLst>
              <p:ext uri="{D42A27DB-BD31-4B8C-83A1-F6EECF244321}">
                <p14:modId xmlns:p14="http://schemas.microsoft.com/office/powerpoint/2010/main" val="2683427602"/>
              </p:ext>
            </p:extLst>
          </p:nvPr>
        </p:nvGraphicFramePr>
        <p:xfrm>
          <a:off x="5184603" y="3071084"/>
          <a:ext cx="1828800" cy="1828800"/>
        </p:xfrm>
        <a:graphic>
          <a:graphicData uri="http://schemas.openxmlformats.org/drawingml/2006/table">
            <a:tbl>
              <a:tblPr/>
              <a:tblGrid>
                <a:gridCol w="304800">
                  <a:extLst>
                    <a:ext uri="{9D8B030D-6E8A-4147-A177-3AD203B41FA5}">
                      <a16:colId xmlns:a16="http://schemas.microsoft.com/office/drawing/2014/main" xmlns="" val="3155041307"/>
                    </a:ext>
                  </a:extLst>
                </a:gridCol>
                <a:gridCol w="304800">
                  <a:extLst>
                    <a:ext uri="{9D8B030D-6E8A-4147-A177-3AD203B41FA5}">
                      <a16:colId xmlns:a16="http://schemas.microsoft.com/office/drawing/2014/main" xmlns="" val="2026043135"/>
                    </a:ext>
                  </a:extLst>
                </a:gridCol>
                <a:gridCol w="304800">
                  <a:extLst>
                    <a:ext uri="{9D8B030D-6E8A-4147-A177-3AD203B41FA5}">
                      <a16:colId xmlns:a16="http://schemas.microsoft.com/office/drawing/2014/main" xmlns="" val="2884029223"/>
                    </a:ext>
                  </a:extLst>
                </a:gridCol>
                <a:gridCol w="304800">
                  <a:extLst>
                    <a:ext uri="{9D8B030D-6E8A-4147-A177-3AD203B41FA5}">
                      <a16:colId xmlns:a16="http://schemas.microsoft.com/office/drawing/2014/main" xmlns="" val="3234309987"/>
                    </a:ext>
                  </a:extLst>
                </a:gridCol>
                <a:gridCol w="304800">
                  <a:extLst>
                    <a:ext uri="{9D8B030D-6E8A-4147-A177-3AD203B41FA5}">
                      <a16:colId xmlns:a16="http://schemas.microsoft.com/office/drawing/2014/main" xmlns="" val="2487344308"/>
                    </a:ext>
                  </a:extLst>
                </a:gridCol>
                <a:gridCol w="304800">
                  <a:extLst>
                    <a:ext uri="{9D8B030D-6E8A-4147-A177-3AD203B41FA5}">
                      <a16:colId xmlns:a16="http://schemas.microsoft.com/office/drawing/2014/main" xmlns="" val="2529804629"/>
                    </a:ext>
                  </a:extLst>
                </a:gridCol>
              </a:tblGrid>
              <a:tr h="304800">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A8471"/>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57D"/>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B9774"/>
                    </a:solidFill>
                  </a:tcPr>
                </a:tc>
                <a:extLst>
                  <a:ext uri="{0D108BD9-81ED-4DB2-BD59-A6C34878D82A}">
                    <a16:rowId xmlns:a16="http://schemas.microsoft.com/office/drawing/2014/main" xmlns="" val="4230072856"/>
                  </a:ext>
                </a:extLst>
              </a:tr>
              <a:tr h="304800">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E8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683"/>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DC37D"/>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270"/>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xmlns="" val="3378763455"/>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8CD7E"/>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CD37F"/>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5C37C"/>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2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E983"/>
                    </a:solidFill>
                  </a:tcPr>
                </a:tc>
                <a:extLst>
                  <a:ext uri="{0D108BD9-81ED-4DB2-BD59-A6C34878D82A}">
                    <a16:rowId xmlns:a16="http://schemas.microsoft.com/office/drawing/2014/main" xmlns="" val="1701685531"/>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9C97D"/>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3C27B"/>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CB7D"/>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9C47C"/>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E8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B4D57F"/>
                    </a:solidFill>
                  </a:tcPr>
                </a:tc>
                <a:extLst>
                  <a:ext uri="{0D108BD9-81ED-4DB2-BD59-A6C34878D82A}">
                    <a16:rowId xmlns:a16="http://schemas.microsoft.com/office/drawing/2014/main" xmlns="" val="1303406908"/>
                  </a:ext>
                </a:extLst>
              </a:tr>
              <a:tr h="304800">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283"/>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2E282"/>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6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D580"/>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xmlns="" val="3638857427"/>
                  </a:ext>
                </a:extLst>
              </a:tr>
              <a:tr h="304800">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978"/>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D79"/>
                    </a:solidFill>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B8F73"/>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A677"/>
                    </a:solidFill>
                  </a:tcPr>
                </a:tc>
                <a:extLst>
                  <a:ext uri="{0D108BD9-81ED-4DB2-BD59-A6C34878D82A}">
                    <a16:rowId xmlns:a16="http://schemas.microsoft.com/office/drawing/2014/main" xmlns="" val="1056953404"/>
                  </a:ext>
                </a:extLst>
              </a:tr>
            </a:tbl>
          </a:graphicData>
        </a:graphic>
      </p:graphicFrame>
      <p:graphicFrame>
        <p:nvGraphicFramePr>
          <p:cNvPr id="8" name="Table 7">
            <a:extLst>
              <a:ext uri="{FF2B5EF4-FFF2-40B4-BE49-F238E27FC236}">
                <a16:creationId xmlns:a16="http://schemas.microsoft.com/office/drawing/2014/main" xmlns="" id="{C9D3BC9D-7257-42CF-A5F6-71E1D9184416}"/>
              </a:ext>
            </a:extLst>
          </p:cNvPr>
          <p:cNvGraphicFramePr>
            <a:graphicFrameLocks noGrp="1"/>
          </p:cNvGraphicFramePr>
          <p:nvPr>
            <p:extLst>
              <p:ext uri="{D42A27DB-BD31-4B8C-83A1-F6EECF244321}">
                <p14:modId xmlns:p14="http://schemas.microsoft.com/office/powerpoint/2010/main" val="720683583"/>
              </p:ext>
            </p:extLst>
          </p:nvPr>
        </p:nvGraphicFramePr>
        <p:xfrm>
          <a:off x="8235554" y="3071084"/>
          <a:ext cx="1828800" cy="1828800"/>
        </p:xfrm>
        <a:graphic>
          <a:graphicData uri="http://schemas.openxmlformats.org/drawingml/2006/table">
            <a:tbl>
              <a:tblPr/>
              <a:tblGrid>
                <a:gridCol w="304800">
                  <a:extLst>
                    <a:ext uri="{9D8B030D-6E8A-4147-A177-3AD203B41FA5}">
                      <a16:colId xmlns:a16="http://schemas.microsoft.com/office/drawing/2014/main" xmlns="" val="2731655378"/>
                    </a:ext>
                  </a:extLst>
                </a:gridCol>
                <a:gridCol w="304800">
                  <a:extLst>
                    <a:ext uri="{9D8B030D-6E8A-4147-A177-3AD203B41FA5}">
                      <a16:colId xmlns:a16="http://schemas.microsoft.com/office/drawing/2014/main" xmlns="" val="1135004432"/>
                    </a:ext>
                  </a:extLst>
                </a:gridCol>
                <a:gridCol w="304800">
                  <a:extLst>
                    <a:ext uri="{9D8B030D-6E8A-4147-A177-3AD203B41FA5}">
                      <a16:colId xmlns:a16="http://schemas.microsoft.com/office/drawing/2014/main" xmlns="" val="4223651033"/>
                    </a:ext>
                  </a:extLst>
                </a:gridCol>
                <a:gridCol w="304800">
                  <a:extLst>
                    <a:ext uri="{9D8B030D-6E8A-4147-A177-3AD203B41FA5}">
                      <a16:colId xmlns:a16="http://schemas.microsoft.com/office/drawing/2014/main" xmlns="" val="2691080819"/>
                    </a:ext>
                  </a:extLst>
                </a:gridCol>
                <a:gridCol w="304800">
                  <a:extLst>
                    <a:ext uri="{9D8B030D-6E8A-4147-A177-3AD203B41FA5}">
                      <a16:colId xmlns:a16="http://schemas.microsoft.com/office/drawing/2014/main" xmlns="" val="2213383762"/>
                    </a:ext>
                  </a:extLst>
                </a:gridCol>
                <a:gridCol w="304800">
                  <a:extLst>
                    <a:ext uri="{9D8B030D-6E8A-4147-A177-3AD203B41FA5}">
                      <a16:colId xmlns:a16="http://schemas.microsoft.com/office/drawing/2014/main" xmlns="" val="3878588066"/>
                    </a:ext>
                  </a:extLst>
                </a:gridCol>
              </a:tblGrid>
              <a:tr h="304800">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E8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EC17B"/>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6D6C"/>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CB7E"/>
                    </a:solidFill>
                  </a:tcPr>
                </a:tc>
                <a:extLst>
                  <a:ext uri="{0D108BD9-81ED-4DB2-BD59-A6C34878D82A}">
                    <a16:rowId xmlns:a16="http://schemas.microsoft.com/office/drawing/2014/main" xmlns="" val="3331243563"/>
                  </a:ext>
                </a:extLst>
              </a:tr>
              <a:tr h="304800">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E783"/>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7C87D"/>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671"/>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CB7E"/>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xmlns="" val="2897540698"/>
                  </a:ext>
                </a:extLst>
              </a:tr>
              <a:tr h="304800">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8E48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1C27B"/>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6D6C"/>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DD8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D4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3C77C"/>
                    </a:solidFill>
                  </a:tcPr>
                </a:tc>
                <a:extLst>
                  <a:ext uri="{0D108BD9-81ED-4DB2-BD59-A6C34878D82A}">
                    <a16:rowId xmlns:a16="http://schemas.microsoft.com/office/drawing/2014/main" xmlns="" val="3169974715"/>
                  </a:ext>
                </a:extLst>
              </a:tr>
              <a:tr h="304800">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B9874"/>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82"/>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7E482"/>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4C77C"/>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7A6F"/>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ED380"/>
                    </a:solidFill>
                  </a:tcPr>
                </a:tc>
                <a:extLst>
                  <a:ext uri="{0D108BD9-81ED-4DB2-BD59-A6C34878D82A}">
                    <a16:rowId xmlns:a16="http://schemas.microsoft.com/office/drawing/2014/main" xmlns="" val="211457953"/>
                  </a:ext>
                </a:extLst>
              </a:tr>
              <a:tr h="304800">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DBE081"/>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BE7B"/>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837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283"/>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extLst>
                  <a:ext uri="{0D108BD9-81ED-4DB2-BD59-A6C34878D82A}">
                    <a16:rowId xmlns:a16="http://schemas.microsoft.com/office/drawing/2014/main" xmlns="" val="2318294520"/>
                  </a:ext>
                </a:extLst>
              </a:tr>
              <a:tr h="304800">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AE081"/>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ECA7D"/>
                    </a:solidFill>
                  </a:tcPr>
                </a:tc>
                <a:tc>
                  <a:txBody>
                    <a:bodyPr/>
                    <a:lstStyle/>
                    <a:p>
                      <a:pPr algn="ctr" fontAlgn="ctr"/>
                      <a:endParaRPr lang="en-US" sz="1000" b="1" i="0" u="none" strike="noStrike">
                        <a:solidFill>
                          <a:srgbClr val="000000"/>
                        </a:solidFill>
                        <a:effectLst/>
                        <a:latin typeface="Arial" panose="020B0604020202020204" pitchFamily="34" charset="0"/>
                        <a:cs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8696B"/>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808080"/>
                    </a:solidFill>
                  </a:tcPr>
                </a:tc>
                <a:tc>
                  <a:txBody>
                    <a:bodyPr/>
                    <a:lstStyle/>
                    <a:p>
                      <a:pPr algn="ctr" fontAlgn="ctr"/>
                      <a:endParaRPr lang="en-US" sz="1000" b="1" i="0" u="none" strike="noStrike" dirty="0">
                        <a:solidFill>
                          <a:srgbClr val="000000"/>
                        </a:solidFill>
                        <a:effectLst/>
                        <a:latin typeface="Arial" panose="020B0604020202020204" pitchFamily="34" charset="0"/>
                        <a:cs typeface="Arial" panose="020B0604020202020204" pitchFamily="34" charset="0"/>
                      </a:endParaRPr>
                    </a:p>
                  </a:txBody>
                  <a:tcPr marL="9525" marR="9525" marT="9525"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E783"/>
                    </a:solidFill>
                  </a:tcPr>
                </a:tc>
                <a:extLst>
                  <a:ext uri="{0D108BD9-81ED-4DB2-BD59-A6C34878D82A}">
                    <a16:rowId xmlns:a16="http://schemas.microsoft.com/office/drawing/2014/main" xmlns="" val="2893218312"/>
                  </a:ext>
                </a:extLst>
              </a:tr>
            </a:tbl>
          </a:graphicData>
        </a:graphic>
      </p:graphicFrame>
      <p:sp>
        <p:nvSpPr>
          <p:cNvPr id="11" name="Rectangle 10">
            <a:extLst>
              <a:ext uri="{FF2B5EF4-FFF2-40B4-BE49-F238E27FC236}">
                <a16:creationId xmlns:a16="http://schemas.microsoft.com/office/drawing/2014/main" xmlns="" id="{D1193592-97B3-471C-B0E1-073021EFBF93}"/>
              </a:ext>
            </a:extLst>
          </p:cNvPr>
          <p:cNvSpPr/>
          <p:nvPr/>
        </p:nvSpPr>
        <p:spPr>
          <a:xfrm>
            <a:off x="10686353" y="3071084"/>
            <a:ext cx="124201" cy="1818416"/>
          </a:xfrm>
          <a:prstGeom prst="rect">
            <a:avLst/>
          </a:prstGeom>
          <a:gradFill flip="none" rotWithShape="1">
            <a:gsLst>
              <a:gs pos="100000">
                <a:srgbClr val="F8696B"/>
              </a:gs>
              <a:gs pos="50000">
                <a:srgbClr val="FFEB84"/>
              </a:gs>
              <a:gs pos="0">
                <a:srgbClr val="63BE7B"/>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xmlns="" id="{150646DA-62D6-43D8-9000-E80C979D0433}"/>
              </a:ext>
            </a:extLst>
          </p:cNvPr>
          <p:cNvSpPr txBox="1"/>
          <p:nvPr/>
        </p:nvSpPr>
        <p:spPr>
          <a:xfrm flipH="1">
            <a:off x="10461927" y="4881219"/>
            <a:ext cx="553944"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Min</a:t>
            </a:r>
          </a:p>
        </p:txBody>
      </p:sp>
      <p:sp>
        <p:nvSpPr>
          <p:cNvPr id="13" name="TextBox 12">
            <a:extLst>
              <a:ext uri="{FF2B5EF4-FFF2-40B4-BE49-F238E27FC236}">
                <a16:creationId xmlns:a16="http://schemas.microsoft.com/office/drawing/2014/main" xmlns="" id="{BDDB3F21-1083-4F98-90F0-2B4B0ECCAE4D}"/>
              </a:ext>
            </a:extLst>
          </p:cNvPr>
          <p:cNvSpPr txBox="1"/>
          <p:nvPr/>
        </p:nvSpPr>
        <p:spPr>
          <a:xfrm flipH="1">
            <a:off x="10437289" y="2824801"/>
            <a:ext cx="613578"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Max</a:t>
            </a:r>
          </a:p>
        </p:txBody>
      </p:sp>
      <p:sp>
        <p:nvSpPr>
          <p:cNvPr id="14" name="TextBox 13">
            <a:extLst>
              <a:ext uri="{FF2B5EF4-FFF2-40B4-BE49-F238E27FC236}">
                <a16:creationId xmlns:a16="http://schemas.microsoft.com/office/drawing/2014/main" xmlns="" id="{33260799-4057-4F7B-993D-DCC4A8AD70A6}"/>
              </a:ext>
            </a:extLst>
          </p:cNvPr>
          <p:cNvSpPr txBox="1"/>
          <p:nvPr/>
        </p:nvSpPr>
        <p:spPr>
          <a:xfrm>
            <a:off x="2614798" y="4899884"/>
            <a:ext cx="896929"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C-BFS</a:t>
            </a:r>
          </a:p>
        </p:txBody>
      </p:sp>
      <p:sp>
        <p:nvSpPr>
          <p:cNvPr id="15" name="TextBox 14">
            <a:extLst>
              <a:ext uri="{FF2B5EF4-FFF2-40B4-BE49-F238E27FC236}">
                <a16:creationId xmlns:a16="http://schemas.microsoft.com/office/drawing/2014/main" xmlns="" id="{269AB6D7-1A26-4C47-8F20-65C4C9B74BF3}"/>
              </a:ext>
            </a:extLst>
          </p:cNvPr>
          <p:cNvSpPr txBox="1"/>
          <p:nvPr/>
        </p:nvSpPr>
        <p:spPr>
          <a:xfrm>
            <a:off x="5702930" y="4900684"/>
            <a:ext cx="792145"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R-CFD</a:t>
            </a:r>
          </a:p>
        </p:txBody>
      </p:sp>
      <p:sp>
        <p:nvSpPr>
          <p:cNvPr id="16" name="TextBox 15">
            <a:extLst>
              <a:ext uri="{FF2B5EF4-FFF2-40B4-BE49-F238E27FC236}">
                <a16:creationId xmlns:a16="http://schemas.microsoft.com/office/drawing/2014/main" xmlns="" id="{43091023-C0C4-44E1-B6C8-162AD6FD4DDE}"/>
              </a:ext>
            </a:extLst>
          </p:cNvPr>
          <p:cNvSpPr txBox="1"/>
          <p:nvPr/>
        </p:nvSpPr>
        <p:spPr>
          <a:xfrm>
            <a:off x="8685341" y="4899884"/>
            <a:ext cx="896929" cy="307777"/>
          </a:xfrm>
          <a:prstGeom prst="rect">
            <a:avLst/>
          </a:prstGeom>
          <a:noFill/>
        </p:spPr>
        <p:txBody>
          <a:bodyPr wrap="square" rtlCol="0">
            <a:spAutoFit/>
          </a:bodyPr>
          <a:lstStyle/>
          <a:p>
            <a:pPr algn="ctr"/>
            <a:r>
              <a:rPr lang="en-US" sz="1400" b="1" dirty="0">
                <a:latin typeface="Arial" panose="020B0604020202020204" pitchFamily="34" charset="0"/>
                <a:cs typeface="Arial" panose="020B0604020202020204" pitchFamily="34" charset="0"/>
              </a:rPr>
              <a:t>S-</a:t>
            </a:r>
            <a:r>
              <a:rPr lang="en-US" sz="1400" b="1" dirty="0" err="1">
                <a:latin typeface="Arial" panose="020B0604020202020204" pitchFamily="34" charset="0"/>
                <a:cs typeface="Arial" panose="020B0604020202020204" pitchFamily="34" charset="0"/>
              </a:rPr>
              <a:t>SpMV</a:t>
            </a:r>
            <a:endParaRPr lang="en-US" sz="1400" b="1" dirty="0">
              <a:latin typeface="Arial" panose="020B0604020202020204" pitchFamily="34" charset="0"/>
              <a:cs typeface="Arial" panose="020B0604020202020204" pitchFamily="34" charset="0"/>
            </a:endParaRPr>
          </a:p>
        </p:txBody>
      </p:sp>
      <p:sp>
        <p:nvSpPr>
          <p:cNvPr id="19" name="Oval 18">
            <a:extLst>
              <a:ext uri="{FF2B5EF4-FFF2-40B4-BE49-F238E27FC236}">
                <a16:creationId xmlns:a16="http://schemas.microsoft.com/office/drawing/2014/main" xmlns="" id="{C8CE02FD-1154-4E81-B073-36F60337A774}"/>
              </a:ext>
            </a:extLst>
          </p:cNvPr>
          <p:cNvSpPr>
            <a:spLocks noChangeAspect="1"/>
          </p:cNvSpPr>
          <p:nvPr/>
        </p:nvSpPr>
        <p:spPr>
          <a:xfrm>
            <a:off x="3033322" y="3348814"/>
            <a:ext cx="347472" cy="351327"/>
          </a:xfrm>
          <a:prstGeom prst="ellipse">
            <a:avLst/>
          </a:prstGeom>
          <a:noFill/>
          <a:ln w="38100">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xmlns="" id="{75DB55C0-7706-4696-8206-E02F0FAF8065}"/>
              </a:ext>
            </a:extLst>
          </p:cNvPr>
          <p:cNvSpPr>
            <a:spLocks noChangeAspect="1"/>
          </p:cNvSpPr>
          <p:nvPr/>
        </p:nvSpPr>
        <p:spPr>
          <a:xfrm>
            <a:off x="5773259" y="3036463"/>
            <a:ext cx="343659" cy="347472"/>
          </a:xfrm>
          <a:prstGeom prst="ellipse">
            <a:avLst/>
          </a:prstGeom>
          <a:noFill/>
          <a:ln w="38100">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xmlns="" id="{66347B38-58EB-48C4-AEA2-920B13645099}"/>
              </a:ext>
            </a:extLst>
          </p:cNvPr>
          <p:cNvSpPr>
            <a:spLocks noChangeAspect="1"/>
          </p:cNvSpPr>
          <p:nvPr/>
        </p:nvSpPr>
        <p:spPr>
          <a:xfrm>
            <a:off x="9133806" y="4572469"/>
            <a:ext cx="343659" cy="347472"/>
          </a:xfrm>
          <a:prstGeom prst="ellipse">
            <a:avLst/>
          </a:prstGeom>
          <a:noFill/>
          <a:ln w="38100">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Oval 21">
            <a:extLst>
              <a:ext uri="{FF2B5EF4-FFF2-40B4-BE49-F238E27FC236}">
                <a16:creationId xmlns:a16="http://schemas.microsoft.com/office/drawing/2014/main" xmlns="" id="{22B04A88-45C9-4325-95AD-F1A3F82301D2}"/>
              </a:ext>
            </a:extLst>
          </p:cNvPr>
          <p:cNvSpPr>
            <a:spLocks noChangeAspect="1"/>
          </p:cNvSpPr>
          <p:nvPr/>
        </p:nvSpPr>
        <p:spPr>
          <a:xfrm>
            <a:off x="8823793" y="3667191"/>
            <a:ext cx="343659" cy="347472"/>
          </a:xfrm>
          <a:prstGeom prst="ellipse">
            <a:avLst/>
          </a:prstGeom>
          <a:noFill/>
          <a:ln w="38100">
            <a:solidFill>
              <a:schemeClr val="tx1">
                <a:lumMod val="95000"/>
                <a:lumOff val="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xmlns="" id="{F33176CC-05F3-43A8-907D-E3CEA4E59E62}"/>
              </a:ext>
            </a:extLst>
          </p:cNvPr>
          <p:cNvSpPr/>
          <p:nvPr/>
        </p:nvSpPr>
        <p:spPr>
          <a:xfrm>
            <a:off x="482905" y="5448300"/>
            <a:ext cx="3008086" cy="908051"/>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Supplier-based Core Selector</a:t>
            </a:r>
          </a:p>
        </p:txBody>
      </p:sp>
      <p:sp>
        <p:nvSpPr>
          <p:cNvPr id="27" name="Content Placeholder 2">
            <a:extLst>
              <a:ext uri="{FF2B5EF4-FFF2-40B4-BE49-F238E27FC236}">
                <a16:creationId xmlns:a16="http://schemas.microsoft.com/office/drawing/2014/main" xmlns="" id="{CF9DC9DC-F014-487D-A324-3726E32EA041}"/>
              </a:ext>
            </a:extLst>
          </p:cNvPr>
          <p:cNvSpPr txBox="1">
            <a:spLocks/>
          </p:cNvSpPr>
          <p:nvPr/>
        </p:nvSpPr>
        <p:spPr>
          <a:xfrm>
            <a:off x="3699400" y="5448301"/>
            <a:ext cx="7883000" cy="938492"/>
          </a:xfrm>
          <a:prstGeom prst="rect">
            <a:avLst/>
          </a:prstGeom>
        </p:spPr>
        <p:txBody>
          <a:bodyPr vert="horz" lIns="91440" tIns="45720" rIns="91440" bIns="45720" rtlCol="0" anchor="ctr">
            <a:normAutofit fontScale="700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 </a:t>
            </a:r>
            <a:r>
              <a:rPr lang="en-US" dirty="0">
                <a:solidFill>
                  <a:srgbClr val="00B050"/>
                </a:solidFill>
              </a:rPr>
              <a:t>Locally</a:t>
            </a:r>
            <a:r>
              <a:rPr lang="en-US" dirty="0"/>
              <a:t> track replies from remote cores.</a:t>
            </a:r>
          </a:p>
          <a:p>
            <a:r>
              <a:rPr lang="en-US" dirty="0"/>
              <a:t> Form remote-core </a:t>
            </a:r>
            <a:r>
              <a:rPr lang="en-US" dirty="0">
                <a:solidFill>
                  <a:srgbClr val="00B050"/>
                </a:solidFill>
              </a:rPr>
              <a:t>locality map</a:t>
            </a:r>
            <a:r>
              <a:rPr lang="en-US" dirty="0"/>
              <a:t>.</a:t>
            </a:r>
          </a:p>
        </p:txBody>
      </p:sp>
      <p:sp>
        <p:nvSpPr>
          <p:cNvPr id="28" name="TextBox 27">
            <a:extLst>
              <a:ext uri="{FF2B5EF4-FFF2-40B4-BE49-F238E27FC236}">
                <a16:creationId xmlns:a16="http://schemas.microsoft.com/office/drawing/2014/main" xmlns="" id="{C9BB43B9-6520-478A-8B73-C4E21726EF1A}"/>
              </a:ext>
            </a:extLst>
          </p:cNvPr>
          <p:cNvSpPr txBox="1"/>
          <p:nvPr/>
        </p:nvSpPr>
        <p:spPr>
          <a:xfrm>
            <a:off x="1020869" y="3640444"/>
            <a:ext cx="918708" cy="369332"/>
          </a:xfrm>
          <a:prstGeom prst="rect">
            <a:avLst/>
          </a:prstGeom>
          <a:noFill/>
        </p:spPr>
        <p:txBody>
          <a:bodyPr wrap="square" rtlCol="0" anchor="ctr">
            <a:spAutoFit/>
          </a:bodyPr>
          <a:lstStyle/>
          <a:p>
            <a:pPr algn="ctr"/>
            <a:r>
              <a:rPr lang="en-US" b="1" dirty="0"/>
              <a:t>Core</a:t>
            </a:r>
          </a:p>
        </p:txBody>
      </p:sp>
      <p:sp>
        <p:nvSpPr>
          <p:cNvPr id="29" name="TextBox 28">
            <a:extLst>
              <a:ext uri="{FF2B5EF4-FFF2-40B4-BE49-F238E27FC236}">
                <a16:creationId xmlns:a16="http://schemas.microsoft.com/office/drawing/2014/main" xmlns="" id="{7EA6A1D1-E900-442F-87A3-3BF1F5B461A8}"/>
              </a:ext>
            </a:extLst>
          </p:cNvPr>
          <p:cNvSpPr txBox="1"/>
          <p:nvPr/>
        </p:nvSpPr>
        <p:spPr>
          <a:xfrm>
            <a:off x="366910" y="4228612"/>
            <a:ext cx="1470953" cy="369332"/>
          </a:xfrm>
          <a:prstGeom prst="rect">
            <a:avLst/>
          </a:prstGeom>
          <a:noFill/>
        </p:spPr>
        <p:txBody>
          <a:bodyPr wrap="square" rtlCol="0" anchor="ctr">
            <a:spAutoFit/>
          </a:bodyPr>
          <a:lstStyle/>
          <a:p>
            <a:pPr algn="ctr"/>
            <a:r>
              <a:rPr lang="en-US" b="1" dirty="0"/>
              <a:t>L2+Memory</a:t>
            </a:r>
          </a:p>
        </p:txBody>
      </p:sp>
      <p:cxnSp>
        <p:nvCxnSpPr>
          <p:cNvPr id="23" name="Straight Arrow Connector 22">
            <a:extLst>
              <a:ext uri="{FF2B5EF4-FFF2-40B4-BE49-F238E27FC236}">
                <a16:creationId xmlns:a16="http://schemas.microsoft.com/office/drawing/2014/main" xmlns="" id="{D46933A0-F4B3-43C7-929A-F35EC3EBB46B}"/>
              </a:ext>
            </a:extLst>
          </p:cNvPr>
          <p:cNvCxnSpPr>
            <a:cxnSpLocks/>
          </p:cNvCxnSpPr>
          <p:nvPr/>
        </p:nvCxnSpPr>
        <p:spPr>
          <a:xfrm>
            <a:off x="1791222" y="3845490"/>
            <a:ext cx="357641" cy="0"/>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xmlns="" id="{4076A2D5-7CFF-45A8-984D-B934B0B3DB13}"/>
              </a:ext>
            </a:extLst>
          </p:cNvPr>
          <p:cNvCxnSpPr>
            <a:cxnSpLocks/>
          </p:cNvCxnSpPr>
          <p:nvPr/>
        </p:nvCxnSpPr>
        <p:spPr>
          <a:xfrm>
            <a:off x="1791222" y="4436301"/>
            <a:ext cx="357641" cy="0"/>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9023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500"/>
                                        <p:tgtEl>
                                          <p:spTgt spid="30"/>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fade">
                                      <p:cBhvr>
                                        <p:cTn id="48" dur="500"/>
                                        <p:tgtEl>
                                          <p:spTgt spid="1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animEffect transition="in" filter="fade">
                                      <p:cBhvr>
                                        <p:cTn id="53" dur="500"/>
                                        <p:tgtEl>
                                          <p:spTgt spid="3">
                                            <p:txEl>
                                              <p:pRg st="1" end="1"/>
                                            </p:txEl>
                                          </p:spTgt>
                                        </p:tgtEl>
                                      </p:cBhvr>
                                    </p:animEffect>
                                  </p:childTnLst>
                                </p:cTn>
                              </p:par>
                            </p:childTnLst>
                          </p:cTn>
                        </p:par>
                        <p:par>
                          <p:cTn id="54" fill="hold">
                            <p:stCondLst>
                              <p:cond delay="500"/>
                            </p:stCondLst>
                            <p:childTnLst>
                              <p:par>
                                <p:cTn id="55" presetID="10"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fade">
                                      <p:cBhvr>
                                        <p:cTn id="60" dur="500"/>
                                        <p:tgtEl>
                                          <p:spTgt spid="2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fade">
                                      <p:cBhvr>
                                        <p:cTn id="63" dur="500"/>
                                        <p:tgtEl>
                                          <p:spTgt spid="21"/>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27">
                                            <p:txEl>
                                              <p:pRg st="0" end="0"/>
                                            </p:txEl>
                                          </p:spTgt>
                                        </p:tgtEl>
                                        <p:attrNameLst>
                                          <p:attrName>style.visibility</p:attrName>
                                        </p:attrNameLst>
                                      </p:cBhvr>
                                      <p:to>
                                        <p:strVal val="visible"/>
                                      </p:to>
                                    </p:set>
                                    <p:animEffect transition="in" filter="fade">
                                      <p:cBhvr>
                                        <p:cTn id="75" dur="500"/>
                                        <p:tgtEl>
                                          <p:spTgt spid="27">
                                            <p:txEl>
                                              <p:pRg st="0" end="0"/>
                                            </p:txEl>
                                          </p:spTgt>
                                        </p:tgtEl>
                                      </p:cBhvr>
                                    </p:animEffect>
                                  </p:childTnLst>
                                </p:cTn>
                              </p:par>
                            </p:childTnLst>
                          </p:cTn>
                        </p:par>
                        <p:par>
                          <p:cTn id="76" fill="hold">
                            <p:stCondLst>
                              <p:cond delay="1000"/>
                            </p:stCondLst>
                            <p:childTnLst>
                              <p:par>
                                <p:cTn id="77" presetID="10" presetClass="entr" presetSubtype="0" fill="hold" grpId="0" nodeType="afterEffect">
                                  <p:stCondLst>
                                    <p:cond delay="0"/>
                                  </p:stCondLst>
                                  <p:childTnLst>
                                    <p:set>
                                      <p:cBhvr>
                                        <p:cTn id="78" dur="1" fill="hold">
                                          <p:stCondLst>
                                            <p:cond delay="0"/>
                                          </p:stCondLst>
                                        </p:cTn>
                                        <p:tgtEl>
                                          <p:spTgt spid="27">
                                            <p:txEl>
                                              <p:pRg st="1" end="1"/>
                                            </p:txEl>
                                          </p:spTgt>
                                        </p:tgtEl>
                                        <p:attrNameLst>
                                          <p:attrName>style.visibility</p:attrName>
                                        </p:attrNameLst>
                                      </p:cBhvr>
                                      <p:to>
                                        <p:strVal val="visible"/>
                                      </p:to>
                                    </p:set>
                                    <p:animEffect transition="in" filter="fade">
                                      <p:cBhvr>
                                        <p:cTn id="79"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P spid="12" grpId="0"/>
      <p:bldP spid="13" grpId="0"/>
      <p:bldP spid="14" grpId="0"/>
      <p:bldP spid="15" grpId="0"/>
      <p:bldP spid="16" grpId="0"/>
      <p:bldP spid="19" grpId="0" animBg="1"/>
      <p:bldP spid="20" grpId="0" animBg="1"/>
      <p:bldP spid="21" grpId="0" animBg="1"/>
      <p:bldP spid="22" grpId="0" animBg="1"/>
      <p:bldP spid="26" grpId="0" animBg="1"/>
      <p:bldP spid="27" grpId="0" uiExpand="1" build="p"/>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State of GPU Computing</a:t>
            </a:r>
            <a:br>
              <a:rPr lang="en-US" dirty="0"/>
            </a:br>
            <a:r>
              <a:rPr lang="en-US" sz="2800" dirty="0"/>
              <a:t>GPU Scaling Trends</a:t>
            </a:r>
            <a:endParaRPr lang="en-US" dirty="0"/>
          </a:p>
        </p:txBody>
      </p:sp>
      <p:sp>
        <p:nvSpPr>
          <p:cNvPr id="8" name="Content Placeholder 7"/>
          <p:cNvSpPr>
            <a:spLocks noGrp="1"/>
          </p:cNvSpPr>
          <p:nvPr>
            <p:ph idx="1"/>
          </p:nvPr>
        </p:nvSpPr>
        <p:spPr>
          <a:xfrm>
            <a:off x="609600" y="1600201"/>
            <a:ext cx="10972800" cy="1406783"/>
          </a:xfrm>
        </p:spPr>
        <p:txBody>
          <a:bodyPr>
            <a:normAutofit/>
          </a:bodyPr>
          <a:lstStyle/>
          <a:p>
            <a:r>
              <a:rPr lang="en-US" sz="3000" dirty="0">
                <a:sym typeface="Wingdings" panose="05000000000000000000" pitchFamily="2" charset="2"/>
              </a:rPr>
              <a:t>GPU die sizes are getting larger.</a:t>
            </a:r>
          </a:p>
          <a:p>
            <a:r>
              <a:rPr lang="en-US" sz="3000" dirty="0">
                <a:sym typeface="Wingdings" panose="05000000000000000000" pitchFamily="2" charset="2"/>
              </a:rPr>
              <a:t>Core count is increasing as well.</a:t>
            </a:r>
          </a:p>
        </p:txBody>
      </p:sp>
      <p:graphicFrame>
        <p:nvGraphicFramePr>
          <p:cNvPr id="10" name="Chart 9">
            <a:extLst>
              <a:ext uri="{FF2B5EF4-FFF2-40B4-BE49-F238E27FC236}">
                <a16:creationId xmlns:a16="http://schemas.microsoft.com/office/drawing/2014/main" xmlns="" id="{00000000-0008-0000-0000-000007000000}"/>
              </a:ext>
            </a:extLst>
          </p:cNvPr>
          <p:cNvGraphicFramePr>
            <a:graphicFrameLocks/>
          </p:cNvGraphicFramePr>
          <p:nvPr>
            <p:extLst>
              <p:ext uri="{D42A27DB-BD31-4B8C-83A1-F6EECF244321}">
                <p14:modId xmlns:p14="http://schemas.microsoft.com/office/powerpoint/2010/main" val="989270812"/>
              </p:ext>
            </p:extLst>
          </p:nvPr>
        </p:nvGraphicFramePr>
        <p:xfrm>
          <a:off x="2287440" y="2905384"/>
          <a:ext cx="7617120" cy="3576377"/>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4">
            <a:extLst>
              <a:ext uri="{FF2B5EF4-FFF2-40B4-BE49-F238E27FC236}">
                <a16:creationId xmlns:a16="http://schemas.microsoft.com/office/drawing/2014/main" xmlns="" id="{4ECCC679-2905-4D52-838C-2101E5BFABC0}"/>
              </a:ext>
            </a:extLst>
          </p:cNvPr>
          <p:cNvSpPr>
            <a:spLocks noGrp="1"/>
          </p:cNvSpPr>
          <p:nvPr>
            <p:ph type="sldNum" sz="quarter" idx="12"/>
          </p:nvPr>
        </p:nvSpPr>
        <p:spPr>
          <a:xfrm>
            <a:off x="8737600" y="6356351"/>
            <a:ext cx="2844800" cy="365125"/>
          </a:xfrm>
        </p:spPr>
        <p:txBody>
          <a:bodyPr/>
          <a:lstStyle/>
          <a:p>
            <a:fld id="{98ECD8BD-D1A9-4DC4-89AE-4427480F30AB}" type="slidenum">
              <a:rPr lang="en-US" smtClean="0"/>
              <a:t>2</a:t>
            </a:fld>
            <a:endParaRPr lang="en-US"/>
          </a:p>
        </p:txBody>
      </p:sp>
      <p:sp>
        <p:nvSpPr>
          <p:cNvPr id="9" name="TextBox 8">
            <a:extLst>
              <a:ext uri="{FF2B5EF4-FFF2-40B4-BE49-F238E27FC236}">
                <a16:creationId xmlns:a16="http://schemas.microsoft.com/office/drawing/2014/main" xmlns="" id="{CB066919-4036-46AB-8F18-B6DDBFDF9EAC}"/>
              </a:ext>
            </a:extLst>
          </p:cNvPr>
          <p:cNvSpPr txBox="1"/>
          <p:nvPr/>
        </p:nvSpPr>
        <p:spPr>
          <a:xfrm>
            <a:off x="0" y="6431191"/>
            <a:ext cx="7760677" cy="230832"/>
          </a:xfrm>
          <a:prstGeom prst="rect">
            <a:avLst/>
          </a:prstGeom>
          <a:noFill/>
        </p:spPr>
        <p:txBody>
          <a:bodyPr wrap="square" rtlCol="0">
            <a:spAutoFit/>
          </a:bodyPr>
          <a:lstStyle/>
          <a:p>
            <a:pPr>
              <a:spcAft>
                <a:spcPts val="600"/>
              </a:spcAft>
              <a:buClr>
                <a:schemeClr val="bg2"/>
              </a:buClr>
            </a:pPr>
            <a:r>
              <a:rPr lang="en-US" sz="900" dirty="0"/>
              <a:t>Wikipedia (Data), </a:t>
            </a:r>
            <a:r>
              <a:rPr lang="en-US" sz="900" dirty="0" err="1"/>
              <a:t>Cerebras</a:t>
            </a:r>
            <a:r>
              <a:rPr lang="en-US" sz="900" dirty="0"/>
              <a:t> Blog Post</a:t>
            </a:r>
          </a:p>
        </p:txBody>
      </p:sp>
      <p:pic>
        <p:nvPicPr>
          <p:cNvPr id="12" name="Picture 11">
            <a:extLst>
              <a:ext uri="{FF2B5EF4-FFF2-40B4-BE49-F238E27FC236}">
                <a16:creationId xmlns:a16="http://schemas.microsoft.com/office/drawing/2014/main" xmlns="" id="{9DC006FA-57EB-47AB-A73B-F8AE226108C5}"/>
              </a:ext>
            </a:extLst>
          </p:cNvPr>
          <p:cNvPicPr>
            <a:picLocks noChangeAspect="1"/>
          </p:cNvPicPr>
          <p:nvPr/>
        </p:nvPicPr>
        <p:blipFill rotWithShape="1">
          <a:blip r:embed="rId4">
            <a:extLst>
              <a:ext uri="{28A0092B-C50C-407E-A947-70E740481C1C}">
                <a14:useLocalDpi xmlns:a14="http://schemas.microsoft.com/office/drawing/2010/main" val="0"/>
              </a:ext>
            </a:extLst>
          </a:blip>
          <a:srcRect l="15625" t="5787" r="39062" b="3703"/>
          <a:stretch/>
        </p:blipFill>
        <p:spPr>
          <a:xfrm>
            <a:off x="8132699" y="2386011"/>
            <a:ext cx="3645322" cy="4095750"/>
          </a:xfrm>
          <a:prstGeom prst="rect">
            <a:avLst/>
          </a:prstGeom>
        </p:spPr>
      </p:pic>
    </p:spTree>
    <p:extLst>
      <p:ext uri="{BB962C8B-B14F-4D97-AF65-F5344CB8AC3E}">
        <p14:creationId xmlns:p14="http://schemas.microsoft.com/office/powerpoint/2010/main" val="22034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0" nodeType="clickEffect">
                                  <p:stCondLst>
                                    <p:cond delay="0"/>
                                  </p:stCondLst>
                                  <p:childTnLst>
                                    <p:animMotion origin="layout" path="M 0 7.40741E-7 L -0.13646 -0.00093 " pathEditMode="relative" rAng="0" ptsTypes="AA">
                                      <p:cBhvr>
                                        <p:cTn id="15" dur="1000" fill="hold"/>
                                        <p:tgtEl>
                                          <p:spTgt spid="10"/>
                                        </p:tgtEl>
                                        <p:attrNameLst>
                                          <p:attrName>ppt_x</p:attrName>
                                          <p:attrName>ppt_y</p:attrName>
                                        </p:attrNameLst>
                                      </p:cBhvr>
                                      <p:rCtr x="-6823" y="-46"/>
                                    </p:animMotion>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0" grpId="1">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B8D07A-70E4-4727-98CF-A7B87D6DE1CC}"/>
              </a:ext>
            </a:extLst>
          </p:cNvPr>
          <p:cNvSpPr>
            <a:spLocks noGrp="1"/>
          </p:cNvSpPr>
          <p:nvPr>
            <p:ph type="title"/>
          </p:nvPr>
        </p:nvSpPr>
        <p:spPr/>
        <p:txBody>
          <a:bodyPr/>
          <a:lstStyle/>
          <a:p>
            <a:r>
              <a:rPr lang="en-US" dirty="0"/>
              <a:t>How to Fetch the Shared Data?</a:t>
            </a:r>
            <a:br>
              <a:rPr lang="en-US" dirty="0"/>
            </a:br>
            <a:r>
              <a:rPr lang="en-US" sz="2800" dirty="0"/>
              <a:t>Probe Rate (S,P)</a:t>
            </a:r>
            <a:endParaRPr lang="en-US" dirty="0"/>
          </a:p>
        </p:txBody>
      </p:sp>
      <p:sp>
        <p:nvSpPr>
          <p:cNvPr id="3" name="Content Placeholder 2">
            <a:extLst>
              <a:ext uri="{FF2B5EF4-FFF2-40B4-BE49-F238E27FC236}">
                <a16:creationId xmlns:a16="http://schemas.microsoft.com/office/drawing/2014/main" xmlns="" id="{6E8C6ED1-29DB-4AB0-9C3C-0CF710D0DCDE}"/>
              </a:ext>
            </a:extLst>
          </p:cNvPr>
          <p:cNvSpPr>
            <a:spLocks noGrp="1"/>
          </p:cNvSpPr>
          <p:nvPr>
            <p:ph idx="1"/>
          </p:nvPr>
        </p:nvSpPr>
        <p:spPr>
          <a:xfrm>
            <a:off x="609600" y="1600202"/>
            <a:ext cx="10972800" cy="2754084"/>
          </a:xfrm>
        </p:spPr>
        <p:txBody>
          <a:bodyPr>
            <a:normAutofit fontScale="62500" lnSpcReduction="20000"/>
          </a:bodyPr>
          <a:lstStyle/>
          <a:p>
            <a:r>
              <a:rPr lang="en-US" dirty="0"/>
              <a:t>To search C cores under IP(C, </a:t>
            </a:r>
            <a:r>
              <a:rPr lang="en-US" dirty="0">
                <a:solidFill>
                  <a:schemeClr val="tx2"/>
                </a:solidFill>
              </a:rPr>
              <a:t>S, P</a:t>
            </a:r>
            <a:r>
              <a:rPr lang="en-US" dirty="0"/>
              <a:t>)</a:t>
            </a:r>
          </a:p>
          <a:p>
            <a:pPr lvl="1"/>
            <a:r>
              <a:rPr lang="en-US" dirty="0"/>
              <a:t>Send </a:t>
            </a:r>
            <a:r>
              <a:rPr lang="en-US" dirty="0">
                <a:solidFill>
                  <a:schemeClr val="tx2"/>
                </a:solidFill>
              </a:rPr>
              <a:t>(S) parallel probes</a:t>
            </a:r>
            <a:r>
              <a:rPr lang="en-US" dirty="0"/>
              <a:t> per read miss with a </a:t>
            </a:r>
            <a:r>
              <a:rPr lang="en-US" dirty="0">
                <a:solidFill>
                  <a:schemeClr val="tx2"/>
                </a:solidFill>
              </a:rPr>
              <a:t>probability of (P)</a:t>
            </a:r>
          </a:p>
          <a:p>
            <a:pPr marL="609585" lvl="1" indent="0" algn="ctr">
              <a:buNone/>
            </a:pPr>
            <a:r>
              <a:rPr lang="en-US" sz="3200" dirty="0"/>
              <a:t>or</a:t>
            </a:r>
            <a:r>
              <a:rPr lang="en-US" dirty="0"/>
              <a:t> </a:t>
            </a:r>
          </a:p>
          <a:p>
            <a:pPr lvl="1"/>
            <a:r>
              <a:rPr lang="en-US" dirty="0"/>
              <a:t>Send </a:t>
            </a:r>
            <a:r>
              <a:rPr lang="en-US" dirty="0">
                <a:solidFill>
                  <a:schemeClr val="tx2"/>
                </a:solidFill>
              </a:rPr>
              <a:t>(S−1) parallel probes</a:t>
            </a:r>
            <a:r>
              <a:rPr lang="en-US" dirty="0"/>
              <a:t> per read miss with a </a:t>
            </a:r>
            <a:r>
              <a:rPr lang="en-US" dirty="0">
                <a:solidFill>
                  <a:schemeClr val="tx2"/>
                </a:solidFill>
              </a:rPr>
              <a:t>probability of (1 − P)</a:t>
            </a:r>
          </a:p>
          <a:p>
            <a:endParaRPr lang="en-US" dirty="0"/>
          </a:p>
          <a:p>
            <a:r>
              <a:rPr lang="en-US" dirty="0"/>
              <a:t>If S ≥ 2 </a:t>
            </a:r>
            <a:r>
              <a:rPr lang="en-US" dirty="0">
                <a:sym typeface="Wingdings" panose="05000000000000000000" pitchFamily="2" charset="2"/>
              </a:rPr>
              <a:t> </a:t>
            </a:r>
            <a:r>
              <a:rPr lang="en-US" dirty="0"/>
              <a:t>C cores are </a:t>
            </a:r>
            <a:r>
              <a:rPr lang="en-US" dirty="0">
                <a:solidFill>
                  <a:srgbClr val="00B050"/>
                </a:solidFill>
              </a:rPr>
              <a:t>disjointly divided</a:t>
            </a:r>
            <a:r>
              <a:rPr lang="en-US" dirty="0"/>
              <a:t> among the S probes </a:t>
            </a:r>
            <a:r>
              <a:rPr lang="en-US" dirty="0">
                <a:solidFill>
                  <a:srgbClr val="00B050"/>
                </a:solidFill>
              </a:rPr>
              <a:t>as equally as possible</a:t>
            </a:r>
            <a:r>
              <a:rPr lang="en-US" dirty="0"/>
              <a:t>.</a:t>
            </a:r>
          </a:p>
        </p:txBody>
      </p:sp>
      <p:sp>
        <p:nvSpPr>
          <p:cNvPr id="4" name="Footer Placeholder 3">
            <a:extLst>
              <a:ext uri="{FF2B5EF4-FFF2-40B4-BE49-F238E27FC236}">
                <a16:creationId xmlns:a16="http://schemas.microsoft.com/office/drawing/2014/main" xmlns="" id="{43DDF2DB-CC14-4011-8A74-31AC7506362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C3518478-4458-45FF-B0ED-C59EB9FF6328}"/>
              </a:ext>
            </a:extLst>
          </p:cNvPr>
          <p:cNvSpPr>
            <a:spLocks noGrp="1"/>
          </p:cNvSpPr>
          <p:nvPr>
            <p:ph type="sldNum" sz="quarter" idx="12"/>
          </p:nvPr>
        </p:nvSpPr>
        <p:spPr/>
        <p:txBody>
          <a:bodyPr/>
          <a:lstStyle/>
          <a:p>
            <a:fld id="{98ECD8BD-D1A9-4DC4-89AE-4427480F30AB}" type="slidenum">
              <a:rPr lang="en-US" smtClean="0"/>
              <a:t>20</a:t>
            </a:fld>
            <a:endParaRPr lang="en-US" dirty="0"/>
          </a:p>
        </p:txBody>
      </p:sp>
      <p:sp>
        <p:nvSpPr>
          <p:cNvPr id="7" name="Content Placeholder 2">
            <a:extLst>
              <a:ext uri="{FF2B5EF4-FFF2-40B4-BE49-F238E27FC236}">
                <a16:creationId xmlns:a16="http://schemas.microsoft.com/office/drawing/2014/main" xmlns="" id="{883BDC09-EAC2-4EF6-8D19-07A6FD6223F8}"/>
              </a:ext>
            </a:extLst>
          </p:cNvPr>
          <p:cNvSpPr txBox="1">
            <a:spLocks/>
          </p:cNvSpPr>
          <p:nvPr/>
        </p:nvSpPr>
        <p:spPr>
          <a:xfrm>
            <a:off x="609599" y="4536848"/>
            <a:ext cx="7114904" cy="1646235"/>
          </a:xfrm>
          <a:prstGeom prst="rect">
            <a:avLst/>
          </a:prstGeom>
        </p:spPr>
        <p:txBody>
          <a:bodyPr vert="horz" lIns="91440" tIns="45720" rIns="91440" bIns="45720" rtlCol="0">
            <a:noAutofit/>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sz="2700" b="1" u="sng" dirty="0"/>
              <a:t>Example:</a:t>
            </a:r>
            <a:r>
              <a:rPr lang="en-US" sz="2700" dirty="0"/>
              <a:t> IP(15, 2, 0.2) </a:t>
            </a:r>
          </a:p>
          <a:p>
            <a:pPr lvl="1"/>
            <a:r>
              <a:rPr lang="en-US" sz="2300" dirty="0"/>
              <a:t>Send </a:t>
            </a:r>
            <a:r>
              <a:rPr lang="en-US" sz="2300" dirty="0">
                <a:solidFill>
                  <a:srgbClr val="00B050"/>
                </a:solidFill>
              </a:rPr>
              <a:t>2 probes for 20%</a:t>
            </a:r>
            <a:r>
              <a:rPr lang="en-US" sz="2300" dirty="0"/>
              <a:t> of the L1 read misses.</a:t>
            </a:r>
          </a:p>
          <a:p>
            <a:pPr lvl="1"/>
            <a:r>
              <a:rPr lang="en-US" sz="2300" dirty="0"/>
              <a:t>Send 1 probe for the remaining 80%.</a:t>
            </a:r>
          </a:p>
        </p:txBody>
      </p:sp>
      <p:sp>
        <p:nvSpPr>
          <p:cNvPr id="8" name="Rectangle: Rounded Corners 7">
            <a:extLst>
              <a:ext uri="{FF2B5EF4-FFF2-40B4-BE49-F238E27FC236}">
                <a16:creationId xmlns:a16="http://schemas.microsoft.com/office/drawing/2014/main" xmlns="" id="{DD6B8D58-C61D-45C1-A114-7FCD8B12E4A9}"/>
              </a:ext>
            </a:extLst>
          </p:cNvPr>
          <p:cNvSpPr/>
          <p:nvPr/>
        </p:nvSpPr>
        <p:spPr>
          <a:xfrm>
            <a:off x="8312938" y="4562971"/>
            <a:ext cx="3108097" cy="716057"/>
          </a:xfrm>
          <a:prstGeom prst="roundRect">
            <a:avLst/>
          </a:prstGeom>
          <a:solidFill>
            <a:schemeClr val="bg2">
              <a:lumMod val="75000"/>
            </a:schemeClr>
          </a:solidFill>
          <a:ln w="19050"/>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Probe1</a:t>
            </a:r>
            <a:endParaRPr lang="en-US" sz="2400" b="1" dirty="0">
              <a:solidFill>
                <a:schemeClr val="tx1"/>
              </a:solidFill>
            </a:endParaRPr>
          </a:p>
        </p:txBody>
      </p:sp>
      <p:sp>
        <p:nvSpPr>
          <p:cNvPr id="9" name="Rectangle: Rounded Corners 8">
            <a:extLst>
              <a:ext uri="{FF2B5EF4-FFF2-40B4-BE49-F238E27FC236}">
                <a16:creationId xmlns:a16="http://schemas.microsoft.com/office/drawing/2014/main" xmlns="" id="{7B919D5F-2768-4222-8E04-8E3BEF3309CF}"/>
              </a:ext>
            </a:extLst>
          </p:cNvPr>
          <p:cNvSpPr/>
          <p:nvPr/>
        </p:nvSpPr>
        <p:spPr>
          <a:xfrm>
            <a:off x="8312938" y="5453746"/>
            <a:ext cx="3108097" cy="716057"/>
          </a:xfrm>
          <a:prstGeom prst="round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Probe2</a:t>
            </a:r>
            <a:endParaRPr lang="en-US" sz="2400" b="1" dirty="0">
              <a:solidFill>
                <a:schemeClr val="tx1"/>
              </a:solidFill>
            </a:endParaRPr>
          </a:p>
        </p:txBody>
      </p:sp>
      <p:sp>
        <p:nvSpPr>
          <p:cNvPr id="10" name="Oval 9">
            <a:extLst>
              <a:ext uri="{FF2B5EF4-FFF2-40B4-BE49-F238E27FC236}">
                <a16:creationId xmlns:a16="http://schemas.microsoft.com/office/drawing/2014/main" xmlns="" id="{96C58517-E332-484B-A61C-3D6B9C9FEE1B}"/>
              </a:ext>
            </a:extLst>
          </p:cNvPr>
          <p:cNvSpPr/>
          <p:nvPr/>
        </p:nvSpPr>
        <p:spPr>
          <a:xfrm>
            <a:off x="9434285" y="4664066"/>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1" name="Oval 10">
            <a:extLst>
              <a:ext uri="{FF2B5EF4-FFF2-40B4-BE49-F238E27FC236}">
                <a16:creationId xmlns:a16="http://schemas.microsoft.com/office/drawing/2014/main" xmlns="" id="{986DA519-80E5-4AAA-B630-E64EEAF5288D}"/>
              </a:ext>
            </a:extLst>
          </p:cNvPr>
          <p:cNvSpPr/>
          <p:nvPr/>
        </p:nvSpPr>
        <p:spPr>
          <a:xfrm>
            <a:off x="9890531" y="4666962"/>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2" name="Oval 11">
            <a:extLst>
              <a:ext uri="{FF2B5EF4-FFF2-40B4-BE49-F238E27FC236}">
                <a16:creationId xmlns:a16="http://schemas.microsoft.com/office/drawing/2014/main" xmlns="" id="{C77F283C-9C53-478C-BC09-D8647D291E40}"/>
              </a:ext>
            </a:extLst>
          </p:cNvPr>
          <p:cNvSpPr/>
          <p:nvPr/>
        </p:nvSpPr>
        <p:spPr>
          <a:xfrm>
            <a:off x="10346777" y="4664065"/>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3" name="Oval 12">
            <a:extLst>
              <a:ext uri="{FF2B5EF4-FFF2-40B4-BE49-F238E27FC236}">
                <a16:creationId xmlns:a16="http://schemas.microsoft.com/office/drawing/2014/main" xmlns="" id="{1A4579C7-4425-46FA-86CA-6C9A67995532}"/>
              </a:ext>
            </a:extLst>
          </p:cNvPr>
          <p:cNvSpPr/>
          <p:nvPr/>
        </p:nvSpPr>
        <p:spPr>
          <a:xfrm>
            <a:off x="10803023" y="4664065"/>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4" name="Oval 13">
            <a:extLst>
              <a:ext uri="{FF2B5EF4-FFF2-40B4-BE49-F238E27FC236}">
                <a16:creationId xmlns:a16="http://schemas.microsoft.com/office/drawing/2014/main" xmlns="" id="{0FED2AB1-5F52-4ADC-B856-E8E897990256}"/>
              </a:ext>
            </a:extLst>
          </p:cNvPr>
          <p:cNvSpPr/>
          <p:nvPr/>
        </p:nvSpPr>
        <p:spPr>
          <a:xfrm>
            <a:off x="10118654" y="4923762"/>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5" name="Oval 14">
            <a:extLst>
              <a:ext uri="{FF2B5EF4-FFF2-40B4-BE49-F238E27FC236}">
                <a16:creationId xmlns:a16="http://schemas.microsoft.com/office/drawing/2014/main" xmlns="" id="{0DB8683C-C40E-4D6F-B4FF-158848160FE7}"/>
              </a:ext>
            </a:extLst>
          </p:cNvPr>
          <p:cNvSpPr/>
          <p:nvPr/>
        </p:nvSpPr>
        <p:spPr>
          <a:xfrm>
            <a:off x="9662408" y="4927211"/>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6" name="Oval 15">
            <a:extLst>
              <a:ext uri="{FF2B5EF4-FFF2-40B4-BE49-F238E27FC236}">
                <a16:creationId xmlns:a16="http://schemas.microsoft.com/office/drawing/2014/main" xmlns="" id="{90DBE975-7C04-400E-8EC6-484CC1181A83}"/>
              </a:ext>
            </a:extLst>
          </p:cNvPr>
          <p:cNvSpPr/>
          <p:nvPr/>
        </p:nvSpPr>
        <p:spPr>
          <a:xfrm>
            <a:off x="10574900" y="4927210"/>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7" name="Oval 16">
            <a:extLst>
              <a:ext uri="{FF2B5EF4-FFF2-40B4-BE49-F238E27FC236}">
                <a16:creationId xmlns:a16="http://schemas.microsoft.com/office/drawing/2014/main" xmlns="" id="{E101F0FB-6746-479C-8FA7-4669CF193ADC}"/>
              </a:ext>
            </a:extLst>
          </p:cNvPr>
          <p:cNvSpPr/>
          <p:nvPr/>
        </p:nvSpPr>
        <p:spPr>
          <a:xfrm>
            <a:off x="11031146" y="4923762"/>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8" name="Oval 17">
            <a:extLst>
              <a:ext uri="{FF2B5EF4-FFF2-40B4-BE49-F238E27FC236}">
                <a16:creationId xmlns:a16="http://schemas.microsoft.com/office/drawing/2014/main" xmlns="" id="{D8D044B3-3A71-4677-BDA9-154E66FE72D2}"/>
              </a:ext>
            </a:extLst>
          </p:cNvPr>
          <p:cNvSpPr/>
          <p:nvPr/>
        </p:nvSpPr>
        <p:spPr>
          <a:xfrm>
            <a:off x="9434285" y="5557477"/>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19" name="Oval 18">
            <a:extLst>
              <a:ext uri="{FF2B5EF4-FFF2-40B4-BE49-F238E27FC236}">
                <a16:creationId xmlns:a16="http://schemas.microsoft.com/office/drawing/2014/main" xmlns="" id="{4531576C-71BB-4455-A72C-114D08FFF166}"/>
              </a:ext>
            </a:extLst>
          </p:cNvPr>
          <p:cNvSpPr/>
          <p:nvPr/>
        </p:nvSpPr>
        <p:spPr>
          <a:xfrm>
            <a:off x="9890531" y="5560373"/>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0" name="Oval 19">
            <a:extLst>
              <a:ext uri="{FF2B5EF4-FFF2-40B4-BE49-F238E27FC236}">
                <a16:creationId xmlns:a16="http://schemas.microsoft.com/office/drawing/2014/main" xmlns="" id="{B9FCBCCD-7DF5-4456-9349-619AD2969243}"/>
              </a:ext>
            </a:extLst>
          </p:cNvPr>
          <p:cNvSpPr/>
          <p:nvPr/>
        </p:nvSpPr>
        <p:spPr>
          <a:xfrm>
            <a:off x="10346777" y="5557476"/>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1" name="Oval 20">
            <a:extLst>
              <a:ext uri="{FF2B5EF4-FFF2-40B4-BE49-F238E27FC236}">
                <a16:creationId xmlns:a16="http://schemas.microsoft.com/office/drawing/2014/main" xmlns="" id="{3DBC69A1-0B07-4CE5-B18D-C031B6327734}"/>
              </a:ext>
            </a:extLst>
          </p:cNvPr>
          <p:cNvSpPr/>
          <p:nvPr/>
        </p:nvSpPr>
        <p:spPr>
          <a:xfrm>
            <a:off x="10803023" y="5557476"/>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2" name="Oval 21">
            <a:extLst>
              <a:ext uri="{FF2B5EF4-FFF2-40B4-BE49-F238E27FC236}">
                <a16:creationId xmlns:a16="http://schemas.microsoft.com/office/drawing/2014/main" xmlns="" id="{A352528C-38A7-4232-B2BC-D13002C500E9}"/>
              </a:ext>
            </a:extLst>
          </p:cNvPr>
          <p:cNvSpPr/>
          <p:nvPr/>
        </p:nvSpPr>
        <p:spPr>
          <a:xfrm>
            <a:off x="10118654" y="5817173"/>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3" name="Oval 22">
            <a:extLst>
              <a:ext uri="{FF2B5EF4-FFF2-40B4-BE49-F238E27FC236}">
                <a16:creationId xmlns:a16="http://schemas.microsoft.com/office/drawing/2014/main" xmlns="" id="{3DFF5789-643D-4497-9606-8A63FF480A48}"/>
              </a:ext>
            </a:extLst>
          </p:cNvPr>
          <p:cNvSpPr/>
          <p:nvPr/>
        </p:nvSpPr>
        <p:spPr>
          <a:xfrm>
            <a:off x="9662408" y="5820622"/>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4" name="Oval 23">
            <a:extLst>
              <a:ext uri="{FF2B5EF4-FFF2-40B4-BE49-F238E27FC236}">
                <a16:creationId xmlns:a16="http://schemas.microsoft.com/office/drawing/2014/main" xmlns="" id="{3B4337FB-876D-4B1E-B8B7-963447917B86}"/>
              </a:ext>
            </a:extLst>
          </p:cNvPr>
          <p:cNvSpPr/>
          <p:nvPr/>
        </p:nvSpPr>
        <p:spPr>
          <a:xfrm>
            <a:off x="10574900" y="5820621"/>
            <a:ext cx="259697" cy="259697"/>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t>C</a:t>
            </a:r>
          </a:p>
        </p:txBody>
      </p:sp>
      <p:sp>
        <p:nvSpPr>
          <p:cNvPr id="26" name="Rectangle 25">
            <a:extLst>
              <a:ext uri="{FF2B5EF4-FFF2-40B4-BE49-F238E27FC236}">
                <a16:creationId xmlns:a16="http://schemas.microsoft.com/office/drawing/2014/main" xmlns="" id="{35C31E2E-62DF-4841-85D9-D10E9EAE53FD}"/>
              </a:ext>
            </a:extLst>
          </p:cNvPr>
          <p:cNvSpPr/>
          <p:nvPr/>
        </p:nvSpPr>
        <p:spPr>
          <a:xfrm>
            <a:off x="3690522" y="4532316"/>
            <a:ext cx="385042" cy="523220"/>
          </a:xfrm>
          <a:prstGeom prst="rect">
            <a:avLst/>
          </a:prstGeom>
        </p:spPr>
        <p:txBody>
          <a:bodyPr wrap="none">
            <a:spAutoFit/>
          </a:bodyPr>
          <a:lstStyle/>
          <a:p>
            <a:r>
              <a:rPr lang="en-US" sz="2800" b="1" dirty="0">
                <a:solidFill>
                  <a:srgbClr val="00B050"/>
                </a:solidFill>
                <a:latin typeface="Arial" panose="020B0604020202020204" pitchFamily="34" charset="0"/>
                <a:cs typeface="Arial" panose="020B0604020202020204" pitchFamily="34" charset="0"/>
              </a:rPr>
              <a:t>2</a:t>
            </a:r>
          </a:p>
        </p:txBody>
      </p:sp>
      <p:sp>
        <p:nvSpPr>
          <p:cNvPr id="25" name="Rectangle 24">
            <a:extLst>
              <a:ext uri="{FF2B5EF4-FFF2-40B4-BE49-F238E27FC236}">
                <a16:creationId xmlns:a16="http://schemas.microsoft.com/office/drawing/2014/main" xmlns="" id="{F898394C-0739-4E77-9F8E-80988D339CDF}"/>
              </a:ext>
            </a:extLst>
          </p:cNvPr>
          <p:cNvSpPr/>
          <p:nvPr/>
        </p:nvSpPr>
        <p:spPr>
          <a:xfrm>
            <a:off x="4073183" y="4532316"/>
            <a:ext cx="484428" cy="523220"/>
          </a:xfrm>
          <a:prstGeom prst="rect">
            <a:avLst/>
          </a:prstGeom>
        </p:spPr>
        <p:txBody>
          <a:bodyPr wrap="none">
            <a:spAutoFit/>
          </a:bodyPr>
          <a:lstStyle/>
          <a:p>
            <a:r>
              <a:rPr lang="en-US" sz="2800" b="1" dirty="0">
                <a:solidFill>
                  <a:srgbClr val="00B050"/>
                </a:solidFill>
                <a:latin typeface="Arial" panose="020B0604020202020204" pitchFamily="34" charset="0"/>
                <a:cs typeface="Arial" panose="020B0604020202020204" pitchFamily="34" charset="0"/>
              </a:rPr>
              <a:t>0.</a:t>
            </a:r>
          </a:p>
        </p:txBody>
      </p:sp>
      <p:sp>
        <p:nvSpPr>
          <p:cNvPr id="27" name="Rectangle 26">
            <a:extLst>
              <a:ext uri="{FF2B5EF4-FFF2-40B4-BE49-F238E27FC236}">
                <a16:creationId xmlns:a16="http://schemas.microsoft.com/office/drawing/2014/main" xmlns="" id="{C4346B88-31C3-44C2-8E7B-327BC86A7DA6}"/>
              </a:ext>
            </a:extLst>
          </p:cNvPr>
          <p:cNvSpPr/>
          <p:nvPr/>
        </p:nvSpPr>
        <p:spPr>
          <a:xfrm>
            <a:off x="4360328" y="4532316"/>
            <a:ext cx="385042" cy="523220"/>
          </a:xfrm>
          <a:prstGeom prst="rect">
            <a:avLst/>
          </a:prstGeom>
        </p:spPr>
        <p:txBody>
          <a:bodyPr wrap="none">
            <a:spAutoFit/>
          </a:bodyPr>
          <a:lstStyle/>
          <a:p>
            <a:r>
              <a:rPr lang="en-US" sz="2800" b="1" dirty="0">
                <a:solidFill>
                  <a:srgbClr val="00B050"/>
                </a:solidFill>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113864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fade">
                                      <p:cBhvr>
                                        <p:cTn id="30" dur="500"/>
                                        <p:tgtEl>
                                          <p:spTgt spid="7">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0" presetClass="entr" presetSubtype="0" fill="hold" nodeType="with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fade">
                                      <p:cBhvr>
                                        <p:cTn id="41" dur="500"/>
                                        <p:tgtEl>
                                          <p:spTgt spid="7">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par>
                          <p:cTn id="50" fill="hold">
                            <p:stCondLst>
                              <p:cond delay="500"/>
                            </p:stCondLst>
                            <p:childTnLst>
                              <p:par>
                                <p:cTn id="51" presetID="10" presetClass="entr" presetSubtype="0" fill="hold" grpId="0" nodeType="after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fade">
                                      <p:cBhvr>
                                        <p:cTn id="53" dur="500"/>
                                        <p:tgtEl>
                                          <p:spTgt spid="1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fade">
                                      <p:cBhvr>
                                        <p:cTn id="59" dur="500"/>
                                        <p:tgtEl>
                                          <p:spTgt spid="12"/>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5"/>
                                        </p:tgtEl>
                                        <p:attrNameLst>
                                          <p:attrName>style.visibility</p:attrName>
                                        </p:attrNameLst>
                                      </p:cBhvr>
                                      <p:to>
                                        <p:strVal val="visible"/>
                                      </p:to>
                                    </p:set>
                                    <p:animEffect transition="in" filter="fade">
                                      <p:cBhvr>
                                        <p:cTn id="68" dur="500"/>
                                        <p:tgtEl>
                                          <p:spTgt spid="1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animEffect transition="in" filter="fade">
                                      <p:cBhvr>
                                        <p:cTn id="71" dur="500"/>
                                        <p:tgtEl>
                                          <p:spTgt spid="1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500"/>
                                        <p:tgtEl>
                                          <p:spTgt spid="18"/>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19"/>
                                        </p:tgtEl>
                                        <p:attrNameLst>
                                          <p:attrName>style.visibility</p:attrName>
                                        </p:attrNameLst>
                                      </p:cBhvr>
                                      <p:to>
                                        <p:strVal val="visible"/>
                                      </p:to>
                                    </p:set>
                                    <p:animEffect transition="in" filter="fade">
                                      <p:cBhvr>
                                        <p:cTn id="81" dur="500"/>
                                        <p:tgtEl>
                                          <p:spTgt spid="1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Effect transition="in" filter="fade">
                                      <p:cBhvr>
                                        <p:cTn id="84" dur="500"/>
                                        <p:tgtEl>
                                          <p:spTgt spid="2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Effect transition="in" filter="fade">
                                      <p:cBhvr>
                                        <p:cTn id="87" dur="500"/>
                                        <p:tgtEl>
                                          <p:spTgt spid="21"/>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fade">
                                      <p:cBhvr>
                                        <p:cTn id="90" dur="500"/>
                                        <p:tgtEl>
                                          <p:spTgt spid="22"/>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fade">
                                      <p:cBhvr>
                                        <p:cTn id="93" dur="500"/>
                                        <p:tgtEl>
                                          <p:spTgt spid="23"/>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fade">
                                      <p:cBhvr>
                                        <p:cTn id="96" dur="500"/>
                                        <p:tgtEl>
                                          <p:spTgt spid="24"/>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7">
                                            <p:txEl>
                                              <p:pRg st="2" end="2"/>
                                            </p:txEl>
                                          </p:spTgt>
                                        </p:tgtEl>
                                        <p:attrNameLst>
                                          <p:attrName>style.visibility</p:attrName>
                                        </p:attrNameLst>
                                      </p:cBhvr>
                                      <p:to>
                                        <p:strVal val="visible"/>
                                      </p:to>
                                    </p:set>
                                    <p:animEffect transition="in" filter="fade">
                                      <p:cBhvr>
                                        <p:cTn id="101"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p:bldP spid="25" grpId="0"/>
      <p:bldP spid="2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hart 13">
            <a:extLst>
              <a:ext uri="{FF2B5EF4-FFF2-40B4-BE49-F238E27FC236}">
                <a16:creationId xmlns:a16="http://schemas.microsoft.com/office/drawing/2014/main" xmlns="" id="{26E57270-E26C-4EE7-A482-217DF2EF2C56}"/>
              </a:ext>
            </a:extLst>
          </p:cNvPr>
          <p:cNvGraphicFramePr>
            <a:graphicFrameLocks/>
          </p:cNvGraphicFramePr>
          <p:nvPr>
            <p:extLst>
              <p:ext uri="{D42A27DB-BD31-4B8C-83A1-F6EECF244321}">
                <p14:modId xmlns:p14="http://schemas.microsoft.com/office/powerpoint/2010/main" val="3369630416"/>
              </p:ext>
            </p:extLst>
          </p:nvPr>
        </p:nvGraphicFramePr>
        <p:xfrm>
          <a:off x="2895600" y="1600199"/>
          <a:ext cx="6400800"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6" name="Chart 25">
            <a:extLst>
              <a:ext uri="{FF2B5EF4-FFF2-40B4-BE49-F238E27FC236}">
                <a16:creationId xmlns:a16="http://schemas.microsoft.com/office/drawing/2014/main" xmlns="" id="{DABC6A19-CDC1-441B-9C54-332012D77A45}"/>
              </a:ext>
            </a:extLst>
          </p:cNvPr>
          <p:cNvGraphicFramePr>
            <a:graphicFrameLocks/>
          </p:cNvGraphicFramePr>
          <p:nvPr>
            <p:extLst>
              <p:ext uri="{D42A27DB-BD31-4B8C-83A1-F6EECF244321}">
                <p14:modId xmlns:p14="http://schemas.microsoft.com/office/powerpoint/2010/main" val="3478996556"/>
              </p:ext>
            </p:extLst>
          </p:nvPr>
        </p:nvGraphicFramePr>
        <p:xfrm>
          <a:off x="2895600" y="1600199"/>
          <a:ext cx="6400800" cy="3657600"/>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a:extLst>
              <a:ext uri="{FF2B5EF4-FFF2-40B4-BE49-F238E27FC236}">
                <a16:creationId xmlns:a16="http://schemas.microsoft.com/office/drawing/2014/main" xmlns="" id="{B2099439-16B4-4427-B2D2-733DA0B17FBF}"/>
              </a:ext>
            </a:extLst>
          </p:cNvPr>
          <p:cNvSpPr>
            <a:spLocks noGrp="1"/>
          </p:cNvSpPr>
          <p:nvPr>
            <p:ph type="title"/>
          </p:nvPr>
        </p:nvSpPr>
        <p:spPr/>
        <p:txBody>
          <a:bodyPr>
            <a:normAutofit fontScale="90000"/>
          </a:bodyPr>
          <a:lstStyle/>
          <a:p>
            <a:r>
              <a:rPr lang="en-US" sz="4400" dirty="0"/>
              <a:t>How to Fetch the Shared Data?</a:t>
            </a:r>
            <a:r>
              <a:rPr lang="en-US" dirty="0"/>
              <a:t/>
            </a:r>
            <a:br>
              <a:rPr lang="en-US" dirty="0"/>
            </a:br>
            <a:r>
              <a:rPr lang="en-US" sz="3100" dirty="0"/>
              <a:t>Probe Rate (S,P)</a:t>
            </a:r>
            <a:endParaRPr lang="en-US" dirty="0"/>
          </a:p>
        </p:txBody>
      </p:sp>
      <p:sp>
        <p:nvSpPr>
          <p:cNvPr id="4" name="Footer Placeholder 3">
            <a:extLst>
              <a:ext uri="{FF2B5EF4-FFF2-40B4-BE49-F238E27FC236}">
                <a16:creationId xmlns:a16="http://schemas.microsoft.com/office/drawing/2014/main" xmlns="" id="{D30D24F1-0B9B-46D6-BC94-156BCC3D92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97F08A1-C77E-459A-A141-3117E99938A5}"/>
              </a:ext>
            </a:extLst>
          </p:cNvPr>
          <p:cNvSpPr>
            <a:spLocks noGrp="1"/>
          </p:cNvSpPr>
          <p:nvPr>
            <p:ph type="sldNum" sz="quarter" idx="12"/>
          </p:nvPr>
        </p:nvSpPr>
        <p:spPr/>
        <p:txBody>
          <a:bodyPr/>
          <a:lstStyle/>
          <a:p>
            <a:fld id="{98ECD8BD-D1A9-4DC4-89AE-4427480F30AB}" type="slidenum">
              <a:rPr lang="en-US" smtClean="0"/>
              <a:t>21</a:t>
            </a:fld>
            <a:endParaRPr lang="en-US"/>
          </a:p>
        </p:txBody>
      </p:sp>
      <p:cxnSp>
        <p:nvCxnSpPr>
          <p:cNvPr id="15" name="Straight Connector 14">
            <a:extLst>
              <a:ext uri="{FF2B5EF4-FFF2-40B4-BE49-F238E27FC236}">
                <a16:creationId xmlns:a16="http://schemas.microsoft.com/office/drawing/2014/main" xmlns="" id="{072BB462-8E10-4C61-A07B-99367CFF5599}"/>
              </a:ext>
            </a:extLst>
          </p:cNvPr>
          <p:cNvCxnSpPr>
            <a:cxnSpLocks/>
          </p:cNvCxnSpPr>
          <p:nvPr/>
        </p:nvCxnSpPr>
        <p:spPr>
          <a:xfrm>
            <a:off x="3696926" y="2870819"/>
            <a:ext cx="5473200" cy="0"/>
          </a:xfrm>
          <a:prstGeom prst="line">
            <a:avLst/>
          </a:prstGeom>
          <a:noFill/>
          <a:ln w="12700" cap="flat" cmpd="sng" algn="ctr">
            <a:solidFill>
              <a:sysClr val="windowText" lastClr="000000"/>
            </a:solidFill>
            <a:prstDash val="lgDash"/>
            <a:miter lim="800000"/>
          </a:ln>
          <a:effectLst/>
        </p:spPr>
      </p:cxnSp>
      <p:sp>
        <p:nvSpPr>
          <p:cNvPr id="20" name="TextBox 19">
            <a:extLst>
              <a:ext uri="{FF2B5EF4-FFF2-40B4-BE49-F238E27FC236}">
                <a16:creationId xmlns:a16="http://schemas.microsoft.com/office/drawing/2014/main" xmlns="" id="{C474A89C-2ECF-4510-8653-7F17943135DE}"/>
              </a:ext>
            </a:extLst>
          </p:cNvPr>
          <p:cNvSpPr txBox="1"/>
          <p:nvPr/>
        </p:nvSpPr>
        <p:spPr>
          <a:xfrm>
            <a:off x="4023959" y="5292635"/>
            <a:ext cx="4144083" cy="584775"/>
          </a:xfrm>
          <a:prstGeom prst="rect">
            <a:avLst/>
          </a:prstGeom>
          <a:noFill/>
        </p:spPr>
        <p:txBody>
          <a:bodyPr wrap="none" rtlCol="0">
            <a:spAutoFit/>
          </a:bodyPr>
          <a:lstStyle/>
          <a:p>
            <a:pPr algn="ctr"/>
            <a:r>
              <a:rPr lang="en-US" sz="3200" b="1" dirty="0">
                <a:solidFill>
                  <a:srgbClr val="C00000"/>
                </a:solidFill>
              </a:rPr>
              <a:t>Redundant Replies?</a:t>
            </a:r>
          </a:p>
        </p:txBody>
      </p:sp>
      <p:sp>
        <p:nvSpPr>
          <p:cNvPr id="21" name="Rectangle: Rounded Corners 20">
            <a:extLst>
              <a:ext uri="{FF2B5EF4-FFF2-40B4-BE49-F238E27FC236}">
                <a16:creationId xmlns:a16="http://schemas.microsoft.com/office/drawing/2014/main" xmlns="" id="{44707B8F-9539-47AA-92D2-8374B662F90A}"/>
              </a:ext>
            </a:extLst>
          </p:cNvPr>
          <p:cNvSpPr/>
          <p:nvPr/>
        </p:nvSpPr>
        <p:spPr>
          <a:xfrm>
            <a:off x="6392790" y="5256457"/>
            <a:ext cx="3721917" cy="657130"/>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bg1"/>
                </a:solidFill>
              </a:rPr>
              <a:t>Two-level Probing</a:t>
            </a:r>
          </a:p>
        </p:txBody>
      </p:sp>
      <p:sp>
        <p:nvSpPr>
          <p:cNvPr id="6" name="Rectangle 5">
            <a:extLst>
              <a:ext uri="{FF2B5EF4-FFF2-40B4-BE49-F238E27FC236}">
                <a16:creationId xmlns:a16="http://schemas.microsoft.com/office/drawing/2014/main" xmlns="" id="{D8D45B84-6A40-4349-ADE5-5FCB03D9C04B}"/>
              </a:ext>
            </a:extLst>
          </p:cNvPr>
          <p:cNvSpPr/>
          <p:nvPr/>
        </p:nvSpPr>
        <p:spPr>
          <a:xfrm>
            <a:off x="5210175" y="1600199"/>
            <a:ext cx="1809750" cy="3619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TextBox 1">
            <a:extLst>
              <a:ext uri="{FF2B5EF4-FFF2-40B4-BE49-F238E27FC236}">
                <a16:creationId xmlns:a16="http://schemas.microsoft.com/office/drawing/2014/main" xmlns="" id="{A8A31C58-7937-4372-9BCB-3D37FC262256}"/>
              </a:ext>
            </a:extLst>
          </p:cNvPr>
          <p:cNvSpPr txBox="1"/>
          <p:nvPr/>
        </p:nvSpPr>
        <p:spPr>
          <a:xfrm>
            <a:off x="3639685" y="4157665"/>
            <a:ext cx="5587682" cy="1081084"/>
          </a:xfrm>
          <a:prstGeom prst="rect">
            <a:avLst/>
          </a:prstGeom>
          <a:solidFill>
            <a:schemeClr val="bg1"/>
          </a:solidFill>
          <a:ln>
            <a:noFill/>
          </a:ln>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400" b="1" dirty="0">
                <a:latin typeface="Arial" panose="020B0604020202020204" pitchFamily="34" charset="0"/>
                <a:cs typeface="Arial" panose="020B0604020202020204" pitchFamily="34" charset="0"/>
              </a:rPr>
              <a:t>IP Probe Rate Increases →</a:t>
            </a:r>
          </a:p>
        </p:txBody>
      </p:sp>
      <p:sp>
        <p:nvSpPr>
          <p:cNvPr id="19" name="Rectangle: Rounded Corners 18">
            <a:extLst>
              <a:ext uri="{FF2B5EF4-FFF2-40B4-BE49-F238E27FC236}">
                <a16:creationId xmlns:a16="http://schemas.microsoft.com/office/drawing/2014/main" xmlns="" id="{246D582C-ABE3-448A-861A-DC4D75723EB4}"/>
              </a:ext>
            </a:extLst>
          </p:cNvPr>
          <p:cNvSpPr/>
          <p:nvPr/>
        </p:nvSpPr>
        <p:spPr>
          <a:xfrm>
            <a:off x="8155545" y="2041890"/>
            <a:ext cx="1073577" cy="215741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7" name="TextBox 1">
            <a:extLst>
              <a:ext uri="{FF2B5EF4-FFF2-40B4-BE49-F238E27FC236}">
                <a16:creationId xmlns:a16="http://schemas.microsoft.com/office/drawing/2014/main" xmlns="" id="{3A247CD8-371E-424F-BBE7-7E33C2EC6335}"/>
              </a:ext>
            </a:extLst>
          </p:cNvPr>
          <p:cNvSpPr txBox="1"/>
          <p:nvPr/>
        </p:nvSpPr>
        <p:spPr>
          <a:xfrm>
            <a:off x="8412382" y="2110320"/>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&gt; 2</a:t>
            </a:r>
          </a:p>
        </p:txBody>
      </p:sp>
      <p:sp>
        <p:nvSpPr>
          <p:cNvPr id="22" name="Rectangle: Rounded Corners 21">
            <a:extLst>
              <a:ext uri="{FF2B5EF4-FFF2-40B4-BE49-F238E27FC236}">
                <a16:creationId xmlns:a16="http://schemas.microsoft.com/office/drawing/2014/main" xmlns="" id="{97CD9F2A-9A8A-42AE-B3AA-5F62D0CF4EF7}"/>
              </a:ext>
            </a:extLst>
          </p:cNvPr>
          <p:cNvSpPr/>
          <p:nvPr/>
        </p:nvSpPr>
        <p:spPr>
          <a:xfrm>
            <a:off x="3698163" y="2119318"/>
            <a:ext cx="2374022" cy="2019290"/>
          </a:xfrm>
          <a:prstGeom prst="roundRect">
            <a:avLst>
              <a:gd name="adj" fmla="val 0"/>
            </a:avLst>
          </a:prstGeom>
          <a:solidFill>
            <a:srgbClr val="0070C0">
              <a:alpha val="1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 name="Rectangle: Rounded Corners 22">
            <a:extLst>
              <a:ext uri="{FF2B5EF4-FFF2-40B4-BE49-F238E27FC236}">
                <a16:creationId xmlns:a16="http://schemas.microsoft.com/office/drawing/2014/main" xmlns="" id="{CEF50D36-DB34-43A6-A5AD-CFDDBCA11BBD}"/>
              </a:ext>
            </a:extLst>
          </p:cNvPr>
          <p:cNvSpPr/>
          <p:nvPr/>
        </p:nvSpPr>
        <p:spPr>
          <a:xfrm>
            <a:off x="6068722" y="2113935"/>
            <a:ext cx="2374022" cy="2019290"/>
          </a:xfrm>
          <a:prstGeom prst="roundRect">
            <a:avLst>
              <a:gd name="adj" fmla="val 0"/>
            </a:avLst>
          </a:prstGeom>
          <a:solidFill>
            <a:srgbClr val="FFC000">
              <a:alpha val="1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4" name="TextBox 1">
            <a:extLst>
              <a:ext uri="{FF2B5EF4-FFF2-40B4-BE49-F238E27FC236}">
                <a16:creationId xmlns:a16="http://schemas.microsoft.com/office/drawing/2014/main" xmlns="" id="{6FF53147-FE45-40A2-8BF0-5F677D5F8763}"/>
              </a:ext>
            </a:extLst>
          </p:cNvPr>
          <p:cNvSpPr txBox="1"/>
          <p:nvPr/>
        </p:nvSpPr>
        <p:spPr>
          <a:xfrm>
            <a:off x="6867800" y="2110320"/>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 2</a:t>
            </a:r>
          </a:p>
        </p:txBody>
      </p:sp>
      <p:sp>
        <p:nvSpPr>
          <p:cNvPr id="25" name="TextBox 1">
            <a:extLst>
              <a:ext uri="{FF2B5EF4-FFF2-40B4-BE49-F238E27FC236}">
                <a16:creationId xmlns:a16="http://schemas.microsoft.com/office/drawing/2014/main" xmlns="" id="{E6A375E7-BBFA-4686-BAB2-D2AA1C2DF4ED}"/>
              </a:ext>
            </a:extLst>
          </p:cNvPr>
          <p:cNvSpPr txBox="1"/>
          <p:nvPr/>
        </p:nvSpPr>
        <p:spPr>
          <a:xfrm>
            <a:off x="4500401" y="2115896"/>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 1</a:t>
            </a:r>
          </a:p>
        </p:txBody>
      </p:sp>
    </p:spTree>
    <p:extLst>
      <p:ext uri="{BB962C8B-B14F-4D97-AF65-F5344CB8AC3E}">
        <p14:creationId xmlns:p14="http://schemas.microsoft.com/office/powerpoint/2010/main" val="202446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0 -1.85185E-6 L -0.15833 0.00023 " pathEditMode="relative" rAng="0" ptsTypes="AA">
                                      <p:cBhvr>
                                        <p:cTn id="46" dur="750" fill="hold"/>
                                        <p:tgtEl>
                                          <p:spTgt spid="20"/>
                                        </p:tgtEl>
                                        <p:attrNameLst>
                                          <p:attrName>ppt_x</p:attrName>
                                          <p:attrName>ppt_y</p:attrName>
                                        </p:attrNameLst>
                                      </p:cBhvr>
                                      <p:rCtr x="-7917" y="0"/>
                                    </p:animMotion>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p:bldAsOne/>
      </p:bldGraphic>
      <p:bldGraphic spid="26" grpId="0">
        <p:bldAsOne/>
      </p:bldGraphic>
      <p:bldP spid="20" grpId="0"/>
      <p:bldP spid="20" grpId="1"/>
      <p:bldP spid="21" grpId="0" animBg="1"/>
      <p:bldP spid="16" grpId="0" animBg="1"/>
      <p:bldP spid="19" grpId="0" animBg="1"/>
      <p:bldP spid="17" grpId="0"/>
      <p:bldP spid="22" grpId="0" animBg="1"/>
      <p:bldP spid="23" grpId="0" animBg="1"/>
      <p:bldP spid="24" grpId="0"/>
      <p:bldP spid="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Rectangle: Rounded Corners 278">
            <a:extLst>
              <a:ext uri="{FF2B5EF4-FFF2-40B4-BE49-F238E27FC236}">
                <a16:creationId xmlns:a16="http://schemas.microsoft.com/office/drawing/2014/main" xmlns="" id="{8835B51D-7113-4CE7-A45C-4177D921C108}"/>
              </a:ext>
            </a:extLst>
          </p:cNvPr>
          <p:cNvSpPr/>
          <p:nvPr/>
        </p:nvSpPr>
        <p:spPr>
          <a:xfrm>
            <a:off x="7506644" y="3905502"/>
            <a:ext cx="3999553" cy="2268286"/>
          </a:xfrm>
          <a:prstGeom prst="roundRect">
            <a:avLst>
              <a:gd name="adj" fmla="val 7316"/>
            </a:avLst>
          </a:prstGeom>
          <a:solidFill>
            <a:schemeClr val="tx2">
              <a:lumMod val="5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78" name="Rectangle: Rounded Corners 277">
            <a:extLst>
              <a:ext uri="{FF2B5EF4-FFF2-40B4-BE49-F238E27FC236}">
                <a16:creationId xmlns:a16="http://schemas.microsoft.com/office/drawing/2014/main" xmlns="" id="{899D6A05-B736-40DC-AA35-A57B3B9E4435}"/>
              </a:ext>
            </a:extLst>
          </p:cNvPr>
          <p:cNvSpPr/>
          <p:nvPr/>
        </p:nvSpPr>
        <p:spPr>
          <a:xfrm>
            <a:off x="7506644" y="1600202"/>
            <a:ext cx="3999553" cy="2268286"/>
          </a:xfrm>
          <a:prstGeom prst="roundRect">
            <a:avLst>
              <a:gd name="adj" fmla="val 7316"/>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xmlns="" id="{8F0D6149-AB9E-43D3-88A8-8C77D7C0E12E}"/>
              </a:ext>
            </a:extLst>
          </p:cNvPr>
          <p:cNvSpPr>
            <a:spLocks noGrp="1"/>
          </p:cNvSpPr>
          <p:nvPr>
            <p:ph type="title"/>
          </p:nvPr>
        </p:nvSpPr>
        <p:spPr>
          <a:xfrm>
            <a:off x="609600" y="274639"/>
            <a:ext cx="10972800" cy="1143000"/>
          </a:xfrm>
        </p:spPr>
        <p:txBody>
          <a:bodyPr>
            <a:normAutofit fontScale="90000"/>
          </a:bodyPr>
          <a:lstStyle/>
          <a:p>
            <a:r>
              <a:rPr lang="en-US" dirty="0"/>
              <a:t>How to Fetch the Shared Data?</a:t>
            </a:r>
            <a:br>
              <a:rPr lang="en-US" dirty="0"/>
            </a:br>
            <a:r>
              <a:rPr lang="en-US" dirty="0"/>
              <a:t>Two-level Probing</a:t>
            </a:r>
          </a:p>
        </p:txBody>
      </p:sp>
      <p:sp>
        <p:nvSpPr>
          <p:cNvPr id="3" name="Content Placeholder 2">
            <a:extLst>
              <a:ext uri="{FF2B5EF4-FFF2-40B4-BE49-F238E27FC236}">
                <a16:creationId xmlns:a16="http://schemas.microsoft.com/office/drawing/2014/main" xmlns="" id="{08AEBF5D-5E1A-4296-8165-DFFC022A4AEE}"/>
              </a:ext>
            </a:extLst>
          </p:cNvPr>
          <p:cNvSpPr>
            <a:spLocks noGrp="1"/>
          </p:cNvSpPr>
          <p:nvPr>
            <p:ph idx="1"/>
          </p:nvPr>
        </p:nvSpPr>
        <p:spPr>
          <a:xfrm>
            <a:off x="609601" y="1600201"/>
            <a:ext cx="6407726" cy="4585852"/>
          </a:xfrm>
        </p:spPr>
        <p:txBody>
          <a:bodyPr>
            <a:normAutofit fontScale="92500" lnSpcReduction="10000"/>
          </a:bodyPr>
          <a:lstStyle/>
          <a:p>
            <a:r>
              <a:rPr lang="en-US" dirty="0"/>
              <a:t>Probe Types</a:t>
            </a:r>
          </a:p>
          <a:p>
            <a:pPr lvl="1"/>
            <a:r>
              <a:rPr lang="en-US" b="1" dirty="0">
                <a:solidFill>
                  <a:srgbClr val="00B050"/>
                </a:solidFill>
              </a:rPr>
              <a:t>Leader</a:t>
            </a:r>
            <a:r>
              <a:rPr lang="en-US" dirty="0"/>
              <a:t> </a:t>
            </a:r>
          </a:p>
          <a:p>
            <a:pPr lvl="2"/>
            <a:r>
              <a:rPr lang="en-US" dirty="0">
                <a:sym typeface="Wingdings" panose="05000000000000000000" pitchFamily="2" charset="2"/>
              </a:rPr>
              <a:t>Return with data if found</a:t>
            </a:r>
            <a:endParaRPr lang="en-US" dirty="0"/>
          </a:p>
          <a:p>
            <a:pPr lvl="1"/>
            <a:r>
              <a:rPr lang="en-US" b="1" dirty="0">
                <a:solidFill>
                  <a:srgbClr val="C00000"/>
                </a:solidFill>
              </a:rPr>
              <a:t>Scout</a:t>
            </a:r>
          </a:p>
          <a:p>
            <a:pPr lvl="2"/>
            <a:r>
              <a:rPr lang="en-US" dirty="0">
                <a:sym typeface="Wingdings" panose="05000000000000000000" pitchFamily="2" charset="2"/>
              </a:rPr>
              <a:t>Return with locations if data found</a:t>
            </a:r>
            <a:endParaRPr lang="en-US" dirty="0"/>
          </a:p>
          <a:p>
            <a:endParaRPr lang="en-US" dirty="0"/>
          </a:p>
          <a:p>
            <a:r>
              <a:rPr lang="en-US" dirty="0"/>
              <a:t>Operation </a:t>
            </a:r>
          </a:p>
        </p:txBody>
      </p:sp>
      <p:sp>
        <p:nvSpPr>
          <p:cNvPr id="4" name="Footer Placeholder 3">
            <a:extLst>
              <a:ext uri="{FF2B5EF4-FFF2-40B4-BE49-F238E27FC236}">
                <a16:creationId xmlns:a16="http://schemas.microsoft.com/office/drawing/2014/main" xmlns="" id="{49549381-32B8-4C98-A503-FA1DC79B91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ABFCE05-6822-4A3E-B562-929420C3B88E}"/>
              </a:ext>
            </a:extLst>
          </p:cNvPr>
          <p:cNvSpPr>
            <a:spLocks noGrp="1"/>
          </p:cNvSpPr>
          <p:nvPr>
            <p:ph type="sldNum" sz="quarter" idx="12"/>
          </p:nvPr>
        </p:nvSpPr>
        <p:spPr/>
        <p:txBody>
          <a:bodyPr/>
          <a:lstStyle/>
          <a:p>
            <a:fld id="{98ECD8BD-D1A9-4DC4-89AE-4427480F30AB}" type="slidenum">
              <a:rPr lang="en-US" smtClean="0"/>
              <a:t>22</a:t>
            </a:fld>
            <a:endParaRPr lang="en-US"/>
          </a:p>
        </p:txBody>
      </p:sp>
      <p:sp>
        <p:nvSpPr>
          <p:cNvPr id="11" name="Rectangle 10">
            <a:extLst>
              <a:ext uri="{FF2B5EF4-FFF2-40B4-BE49-F238E27FC236}">
                <a16:creationId xmlns:a16="http://schemas.microsoft.com/office/drawing/2014/main" xmlns="" id="{2A53C424-6D73-4F4E-9AC6-C3C3B28C0447}"/>
              </a:ext>
            </a:extLst>
          </p:cNvPr>
          <p:cNvSpPr/>
          <p:nvPr/>
        </p:nvSpPr>
        <p:spPr>
          <a:xfrm>
            <a:off x="7620692" y="1715295"/>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xmlns="" id="{CC86F3B3-3B4E-4CB8-8707-A8B28D8A42AB}"/>
              </a:ext>
            </a:extLst>
          </p:cNvPr>
          <p:cNvSpPr/>
          <p:nvPr/>
        </p:nvSpPr>
        <p:spPr>
          <a:xfrm>
            <a:off x="8288334" y="1715295"/>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xmlns="" id="{8DA19992-B1BF-4D35-BC54-462AE2CA8674}"/>
              </a:ext>
            </a:extLst>
          </p:cNvPr>
          <p:cNvSpPr/>
          <p:nvPr/>
        </p:nvSpPr>
        <p:spPr>
          <a:xfrm>
            <a:off x="8955975" y="171710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xmlns="" id="{64F5B89C-5A85-46B7-A1D2-380C03C71661}"/>
              </a:ext>
            </a:extLst>
          </p:cNvPr>
          <p:cNvSpPr/>
          <p:nvPr/>
        </p:nvSpPr>
        <p:spPr>
          <a:xfrm>
            <a:off x="9623617" y="171710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767E0963-91AD-470C-A4CC-70D7B6FFD638}"/>
              </a:ext>
            </a:extLst>
          </p:cNvPr>
          <p:cNvSpPr/>
          <p:nvPr/>
        </p:nvSpPr>
        <p:spPr>
          <a:xfrm>
            <a:off x="10275439" y="1715295"/>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xmlns="" id="{5146312B-C82E-45BE-9632-99E687091B10}"/>
              </a:ext>
            </a:extLst>
          </p:cNvPr>
          <p:cNvSpPr/>
          <p:nvPr/>
        </p:nvSpPr>
        <p:spPr>
          <a:xfrm>
            <a:off x="10943081" y="1715295"/>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xmlns="" id="{B1EAA33E-5997-4ADD-8706-FA1629F7430F}"/>
              </a:ext>
            </a:extLst>
          </p:cNvPr>
          <p:cNvCxnSpPr>
            <a:cxnSpLocks/>
            <a:stCxn id="71" idx="3"/>
            <a:endCxn id="75" idx="1"/>
          </p:cNvCxnSpPr>
          <p:nvPr/>
        </p:nvCxnSpPr>
        <p:spPr>
          <a:xfrm flipV="1">
            <a:off x="8085625" y="2130168"/>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6FA2CC4D-5D98-4CC1-9E44-6B806C21242D}"/>
              </a:ext>
            </a:extLst>
          </p:cNvPr>
          <p:cNvCxnSpPr>
            <a:cxnSpLocks/>
            <a:stCxn id="75" idx="3"/>
            <a:endCxn id="79" idx="1"/>
          </p:cNvCxnSpPr>
          <p:nvPr/>
        </p:nvCxnSpPr>
        <p:spPr>
          <a:xfrm>
            <a:off x="8753067" y="2130168"/>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5C87C571-8DBB-4902-B1D6-0B987E67AF74}"/>
              </a:ext>
            </a:extLst>
          </p:cNvPr>
          <p:cNvCxnSpPr>
            <a:cxnSpLocks/>
            <a:stCxn id="79" idx="3"/>
            <a:endCxn id="83" idx="1"/>
          </p:cNvCxnSpPr>
          <p:nvPr/>
        </p:nvCxnSpPr>
        <p:spPr>
          <a:xfrm>
            <a:off x="9420709" y="2135449"/>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0645B3BB-0574-41B8-BEFC-FC8633368F79}"/>
              </a:ext>
            </a:extLst>
          </p:cNvPr>
          <p:cNvCxnSpPr>
            <a:cxnSpLocks/>
            <a:stCxn id="83" idx="3"/>
            <a:endCxn id="87" idx="1"/>
          </p:cNvCxnSpPr>
          <p:nvPr/>
        </p:nvCxnSpPr>
        <p:spPr>
          <a:xfrm flipV="1">
            <a:off x="10088950" y="2133638"/>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C0FDF27B-00DB-4C8E-B653-3E6B96354E02}"/>
              </a:ext>
            </a:extLst>
          </p:cNvPr>
          <p:cNvCxnSpPr>
            <a:cxnSpLocks/>
            <a:stCxn id="87" idx="3"/>
            <a:endCxn id="91" idx="1"/>
          </p:cNvCxnSpPr>
          <p:nvPr/>
        </p:nvCxnSpPr>
        <p:spPr>
          <a:xfrm>
            <a:off x="10740173" y="2133638"/>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xmlns="" id="{5E928C28-6C17-48CC-B277-F6F3E0DA9A6D}"/>
              </a:ext>
            </a:extLst>
          </p:cNvPr>
          <p:cNvSpPr/>
          <p:nvPr/>
        </p:nvSpPr>
        <p:spPr>
          <a:xfrm>
            <a:off x="7615419" y="2469886"/>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32422A53-E589-44A8-99CB-F7393CA122CB}"/>
              </a:ext>
            </a:extLst>
          </p:cNvPr>
          <p:cNvSpPr/>
          <p:nvPr/>
        </p:nvSpPr>
        <p:spPr>
          <a:xfrm>
            <a:off x="8283061" y="246988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xmlns="" id="{603962CC-322C-49A9-9EAA-13181BE9E211}"/>
              </a:ext>
            </a:extLst>
          </p:cNvPr>
          <p:cNvSpPr/>
          <p:nvPr/>
        </p:nvSpPr>
        <p:spPr>
          <a:xfrm>
            <a:off x="8950702" y="247169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xmlns="" id="{20675BA1-9C97-4610-9397-AC6A4E9086AA}"/>
              </a:ext>
            </a:extLst>
          </p:cNvPr>
          <p:cNvSpPr/>
          <p:nvPr/>
        </p:nvSpPr>
        <p:spPr>
          <a:xfrm>
            <a:off x="9618344" y="247169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xmlns="" id="{5E6B09B9-7B53-4F9F-A271-DD09445C6B18}"/>
              </a:ext>
            </a:extLst>
          </p:cNvPr>
          <p:cNvSpPr/>
          <p:nvPr/>
        </p:nvSpPr>
        <p:spPr>
          <a:xfrm>
            <a:off x="10270167" y="246988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xmlns="" id="{789BA776-C072-45C3-ABBB-258473675BF5}"/>
              </a:ext>
            </a:extLst>
          </p:cNvPr>
          <p:cNvSpPr/>
          <p:nvPr/>
        </p:nvSpPr>
        <p:spPr>
          <a:xfrm>
            <a:off x="10889005" y="2469886"/>
            <a:ext cx="513357"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xmlns="" id="{7F8E74AE-51BA-4420-812A-D32E63E55ED3}"/>
              </a:ext>
            </a:extLst>
          </p:cNvPr>
          <p:cNvSpPr/>
          <p:nvPr/>
        </p:nvSpPr>
        <p:spPr>
          <a:xfrm>
            <a:off x="7615418" y="324257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xmlns="" id="{AD220A99-528D-4140-B466-0CDB36C406F4}"/>
              </a:ext>
            </a:extLst>
          </p:cNvPr>
          <p:cNvSpPr/>
          <p:nvPr/>
        </p:nvSpPr>
        <p:spPr>
          <a:xfrm>
            <a:off x="8283060" y="324257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xmlns="" id="{716F9EE6-E644-4AFB-B87D-9EF9891FA21B}"/>
              </a:ext>
            </a:extLst>
          </p:cNvPr>
          <p:cNvSpPr/>
          <p:nvPr/>
        </p:nvSpPr>
        <p:spPr>
          <a:xfrm>
            <a:off x="8950701" y="3244388"/>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xmlns="" id="{63271FD1-E309-41F8-9902-ABE8B9E16DFE}"/>
              </a:ext>
            </a:extLst>
          </p:cNvPr>
          <p:cNvSpPr/>
          <p:nvPr/>
        </p:nvSpPr>
        <p:spPr>
          <a:xfrm>
            <a:off x="9618343" y="3244388"/>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xmlns="" id="{D2315FAB-CB0D-4610-B346-DC17E60C97EB}"/>
              </a:ext>
            </a:extLst>
          </p:cNvPr>
          <p:cNvSpPr/>
          <p:nvPr/>
        </p:nvSpPr>
        <p:spPr>
          <a:xfrm>
            <a:off x="10270165" y="324257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xmlns="" id="{830A29A6-DB54-45FF-ACE2-0B07C26B32AD}"/>
              </a:ext>
            </a:extLst>
          </p:cNvPr>
          <p:cNvSpPr/>
          <p:nvPr/>
        </p:nvSpPr>
        <p:spPr>
          <a:xfrm>
            <a:off x="10937807" y="3242576"/>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xmlns="" id="{2EFD382F-EC8F-4A6D-8BA1-56A3C1F49533}"/>
              </a:ext>
            </a:extLst>
          </p:cNvPr>
          <p:cNvSpPr/>
          <p:nvPr/>
        </p:nvSpPr>
        <p:spPr>
          <a:xfrm>
            <a:off x="7610144" y="4757783"/>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xmlns="" id="{09EB2130-AFA6-45D1-9E66-C5117BF19603}"/>
              </a:ext>
            </a:extLst>
          </p:cNvPr>
          <p:cNvSpPr/>
          <p:nvPr/>
        </p:nvSpPr>
        <p:spPr>
          <a:xfrm>
            <a:off x="8277786" y="4757783"/>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xmlns="" id="{523EC75D-BF6A-48BE-9F98-EE986D2E3545}"/>
              </a:ext>
            </a:extLst>
          </p:cNvPr>
          <p:cNvSpPr/>
          <p:nvPr/>
        </p:nvSpPr>
        <p:spPr>
          <a:xfrm>
            <a:off x="8945427" y="4759595"/>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xmlns="" id="{734E5339-2A49-4F61-B3DA-DE5D20382B96}"/>
              </a:ext>
            </a:extLst>
          </p:cNvPr>
          <p:cNvSpPr/>
          <p:nvPr/>
        </p:nvSpPr>
        <p:spPr>
          <a:xfrm>
            <a:off x="9613068" y="4759595"/>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xmlns="" id="{5261012C-DD2B-4488-99FE-D75C5CB7550E}"/>
              </a:ext>
            </a:extLst>
          </p:cNvPr>
          <p:cNvSpPr/>
          <p:nvPr/>
        </p:nvSpPr>
        <p:spPr>
          <a:xfrm>
            <a:off x="10264891" y="4757783"/>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xmlns="" id="{4099028E-8EA5-42FB-ABAF-DA0032AE5C9C}"/>
              </a:ext>
            </a:extLst>
          </p:cNvPr>
          <p:cNvSpPr/>
          <p:nvPr/>
        </p:nvSpPr>
        <p:spPr>
          <a:xfrm>
            <a:off x="10932533" y="4757783"/>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xmlns="" id="{EE20C567-98E2-4EB2-987E-A2FEDC730B2E}"/>
              </a:ext>
            </a:extLst>
          </p:cNvPr>
          <p:cNvSpPr/>
          <p:nvPr/>
        </p:nvSpPr>
        <p:spPr>
          <a:xfrm>
            <a:off x="7615418" y="552444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xmlns="" id="{6136EA26-2CC5-4C62-AD62-37AB2365C8CC}"/>
              </a:ext>
            </a:extLst>
          </p:cNvPr>
          <p:cNvSpPr/>
          <p:nvPr/>
        </p:nvSpPr>
        <p:spPr>
          <a:xfrm>
            <a:off x="8283060" y="5524447"/>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xmlns="" id="{19A7D592-2F84-4AEE-B752-D201FF0F172C}"/>
              </a:ext>
            </a:extLst>
          </p:cNvPr>
          <p:cNvSpPr/>
          <p:nvPr/>
        </p:nvSpPr>
        <p:spPr>
          <a:xfrm>
            <a:off x="8950701" y="5526259"/>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xmlns="" id="{3DBA20DB-F9F2-4CB0-83D0-1CF61001A330}"/>
              </a:ext>
            </a:extLst>
          </p:cNvPr>
          <p:cNvSpPr/>
          <p:nvPr/>
        </p:nvSpPr>
        <p:spPr>
          <a:xfrm>
            <a:off x="9618343" y="5526259"/>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xmlns="" id="{560D14AA-0568-4B12-A829-EB9D4F2C7E9E}"/>
              </a:ext>
            </a:extLst>
          </p:cNvPr>
          <p:cNvSpPr/>
          <p:nvPr/>
        </p:nvSpPr>
        <p:spPr>
          <a:xfrm>
            <a:off x="10270165" y="5524447"/>
            <a:ext cx="465133" cy="532436"/>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xmlns="" id="{19143BB9-3853-4E99-8C8E-F8995866916F}"/>
              </a:ext>
            </a:extLst>
          </p:cNvPr>
          <p:cNvSpPr/>
          <p:nvPr/>
        </p:nvSpPr>
        <p:spPr>
          <a:xfrm>
            <a:off x="10937807" y="552444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6" name="Straight Connector 45">
            <a:extLst>
              <a:ext uri="{FF2B5EF4-FFF2-40B4-BE49-F238E27FC236}">
                <a16:creationId xmlns:a16="http://schemas.microsoft.com/office/drawing/2014/main" xmlns="" id="{B91EA685-2824-4EB8-8D7D-94BECCAD71AF}"/>
              </a:ext>
            </a:extLst>
          </p:cNvPr>
          <p:cNvCxnSpPr>
            <a:cxnSpLocks/>
            <a:stCxn id="71" idx="2"/>
          </p:cNvCxnSpPr>
          <p:nvPr/>
        </p:nvCxnSpPr>
        <p:spPr>
          <a:xfrm flipH="1">
            <a:off x="7980882" y="2245166"/>
            <a:ext cx="5073" cy="5289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xmlns="" id="{E80D1C8D-1575-4843-B8E0-2FACA7ECE05A}"/>
              </a:ext>
            </a:extLst>
          </p:cNvPr>
          <p:cNvCxnSpPr>
            <a:cxnSpLocks/>
          </p:cNvCxnSpPr>
          <p:nvPr/>
        </p:nvCxnSpPr>
        <p:spPr>
          <a:xfrm flipH="1">
            <a:off x="8648523" y="2247731"/>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xmlns="" id="{CE84C0A3-74C6-4186-8262-721ACB20E45D}"/>
              </a:ext>
            </a:extLst>
          </p:cNvPr>
          <p:cNvCxnSpPr>
            <a:cxnSpLocks/>
          </p:cNvCxnSpPr>
          <p:nvPr/>
        </p:nvCxnSpPr>
        <p:spPr>
          <a:xfrm flipH="1">
            <a:off x="9316164" y="224954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15477D63-77DC-42C3-A298-6D74ECA82376}"/>
              </a:ext>
            </a:extLst>
          </p:cNvPr>
          <p:cNvCxnSpPr>
            <a:cxnSpLocks/>
          </p:cNvCxnSpPr>
          <p:nvPr/>
        </p:nvCxnSpPr>
        <p:spPr>
          <a:xfrm flipH="1">
            <a:off x="9983806" y="224954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74665BE6-8209-4029-AC3D-AE61E7872D01}"/>
              </a:ext>
            </a:extLst>
          </p:cNvPr>
          <p:cNvCxnSpPr>
            <a:cxnSpLocks/>
          </p:cNvCxnSpPr>
          <p:nvPr/>
        </p:nvCxnSpPr>
        <p:spPr>
          <a:xfrm flipH="1">
            <a:off x="10635629" y="2247731"/>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FEE2856C-9FE4-4E4D-AC7C-6B18DE248707}"/>
              </a:ext>
            </a:extLst>
          </p:cNvPr>
          <p:cNvCxnSpPr>
            <a:cxnSpLocks/>
          </p:cNvCxnSpPr>
          <p:nvPr/>
        </p:nvCxnSpPr>
        <p:spPr>
          <a:xfrm flipH="1">
            <a:off x="11303270" y="2247731"/>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3136807C-67FC-40E8-9553-F374897AF355}"/>
              </a:ext>
            </a:extLst>
          </p:cNvPr>
          <p:cNvCxnSpPr>
            <a:cxnSpLocks/>
          </p:cNvCxnSpPr>
          <p:nvPr/>
        </p:nvCxnSpPr>
        <p:spPr>
          <a:xfrm flipH="1">
            <a:off x="7980880" y="3002322"/>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26F95BAC-D52B-4DBA-889B-03084B84509C}"/>
              </a:ext>
            </a:extLst>
          </p:cNvPr>
          <p:cNvCxnSpPr>
            <a:cxnSpLocks/>
          </p:cNvCxnSpPr>
          <p:nvPr/>
        </p:nvCxnSpPr>
        <p:spPr>
          <a:xfrm flipH="1">
            <a:off x="8648522" y="3002322"/>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5C32CD0F-59EB-4292-A4A0-900144838E08}"/>
              </a:ext>
            </a:extLst>
          </p:cNvPr>
          <p:cNvCxnSpPr>
            <a:cxnSpLocks/>
          </p:cNvCxnSpPr>
          <p:nvPr/>
        </p:nvCxnSpPr>
        <p:spPr>
          <a:xfrm flipH="1">
            <a:off x="9316163" y="3004134"/>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D7C1A8E6-ECA9-4757-8F96-86839AC4CBFC}"/>
              </a:ext>
            </a:extLst>
          </p:cNvPr>
          <p:cNvCxnSpPr>
            <a:cxnSpLocks/>
          </p:cNvCxnSpPr>
          <p:nvPr/>
        </p:nvCxnSpPr>
        <p:spPr>
          <a:xfrm flipH="1">
            <a:off x="9983805" y="3004134"/>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8B07AB5B-ABB4-467D-845B-03CC5E59D8E1}"/>
              </a:ext>
            </a:extLst>
          </p:cNvPr>
          <p:cNvCxnSpPr>
            <a:cxnSpLocks/>
          </p:cNvCxnSpPr>
          <p:nvPr/>
        </p:nvCxnSpPr>
        <p:spPr>
          <a:xfrm flipH="1">
            <a:off x="10635627" y="3002322"/>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DC64B808-9DDF-4E52-BD36-8C3970FD1F40}"/>
              </a:ext>
            </a:extLst>
          </p:cNvPr>
          <p:cNvCxnSpPr>
            <a:cxnSpLocks/>
          </p:cNvCxnSpPr>
          <p:nvPr/>
        </p:nvCxnSpPr>
        <p:spPr>
          <a:xfrm flipH="1">
            <a:off x="11303269" y="3002322"/>
            <a:ext cx="1" cy="5445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005A2D70-2AD3-42B9-AD7A-AD7FF5A9122B}"/>
              </a:ext>
            </a:extLst>
          </p:cNvPr>
          <p:cNvCxnSpPr>
            <a:cxnSpLocks/>
          </p:cNvCxnSpPr>
          <p:nvPr/>
        </p:nvCxnSpPr>
        <p:spPr>
          <a:xfrm flipH="1">
            <a:off x="7975606" y="452960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7500E3BD-E611-45AC-BC75-FA791FC3721A}"/>
              </a:ext>
            </a:extLst>
          </p:cNvPr>
          <p:cNvCxnSpPr>
            <a:cxnSpLocks/>
          </p:cNvCxnSpPr>
          <p:nvPr/>
        </p:nvCxnSpPr>
        <p:spPr>
          <a:xfrm flipH="1">
            <a:off x="8643248" y="452960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0F0DE2D5-D871-41FC-9CD8-B6D0F7111AEF}"/>
              </a:ext>
            </a:extLst>
          </p:cNvPr>
          <p:cNvCxnSpPr>
            <a:cxnSpLocks/>
          </p:cNvCxnSpPr>
          <p:nvPr/>
        </p:nvCxnSpPr>
        <p:spPr>
          <a:xfrm flipH="1">
            <a:off x="9310889" y="453141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3A0B5499-8F8A-480F-B226-74CF28E2FB06}"/>
              </a:ext>
            </a:extLst>
          </p:cNvPr>
          <p:cNvCxnSpPr>
            <a:cxnSpLocks/>
          </p:cNvCxnSpPr>
          <p:nvPr/>
        </p:nvCxnSpPr>
        <p:spPr>
          <a:xfrm flipH="1">
            <a:off x="9978531" y="453141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090E014A-829C-4027-8FF2-1CFFCDFE12A7}"/>
              </a:ext>
            </a:extLst>
          </p:cNvPr>
          <p:cNvCxnSpPr>
            <a:cxnSpLocks/>
          </p:cNvCxnSpPr>
          <p:nvPr/>
        </p:nvCxnSpPr>
        <p:spPr>
          <a:xfrm flipH="1">
            <a:off x="10630353" y="452960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87620DAA-501B-4508-B7C2-5D5D1D474AC1}"/>
              </a:ext>
            </a:extLst>
          </p:cNvPr>
          <p:cNvCxnSpPr>
            <a:cxnSpLocks/>
          </p:cNvCxnSpPr>
          <p:nvPr/>
        </p:nvCxnSpPr>
        <p:spPr>
          <a:xfrm flipH="1">
            <a:off x="11297995" y="4529604"/>
            <a:ext cx="1" cy="5324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714152DE-F891-4C72-A48C-95933EC8ED8A}"/>
              </a:ext>
            </a:extLst>
          </p:cNvPr>
          <p:cNvCxnSpPr>
            <a:cxnSpLocks/>
          </p:cNvCxnSpPr>
          <p:nvPr/>
        </p:nvCxnSpPr>
        <p:spPr>
          <a:xfrm>
            <a:off x="7975606" y="5290220"/>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7A7C0BEC-ED7C-413C-8A0C-365EF2584E91}"/>
              </a:ext>
            </a:extLst>
          </p:cNvPr>
          <p:cNvCxnSpPr>
            <a:cxnSpLocks/>
          </p:cNvCxnSpPr>
          <p:nvPr/>
        </p:nvCxnSpPr>
        <p:spPr>
          <a:xfrm>
            <a:off x="8643248" y="5290220"/>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42E1F495-8EF4-44D6-8BEE-9D9E4D5B6ADB}"/>
              </a:ext>
            </a:extLst>
          </p:cNvPr>
          <p:cNvCxnSpPr>
            <a:cxnSpLocks/>
          </p:cNvCxnSpPr>
          <p:nvPr/>
        </p:nvCxnSpPr>
        <p:spPr>
          <a:xfrm>
            <a:off x="9310889" y="5292031"/>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F7912B2F-ED58-4F05-B4FB-07E7795E88E0}"/>
              </a:ext>
            </a:extLst>
          </p:cNvPr>
          <p:cNvCxnSpPr>
            <a:cxnSpLocks/>
          </p:cNvCxnSpPr>
          <p:nvPr/>
        </p:nvCxnSpPr>
        <p:spPr>
          <a:xfrm>
            <a:off x="9978531" y="5292031"/>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0097252F-5186-4E57-897A-233C67C1319F}"/>
              </a:ext>
            </a:extLst>
          </p:cNvPr>
          <p:cNvCxnSpPr>
            <a:cxnSpLocks/>
          </p:cNvCxnSpPr>
          <p:nvPr/>
        </p:nvCxnSpPr>
        <p:spPr>
          <a:xfrm>
            <a:off x="10630353" y="5290220"/>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3A572738-A0F2-454A-8C62-4AB6B292C9A3}"/>
              </a:ext>
            </a:extLst>
          </p:cNvPr>
          <p:cNvCxnSpPr>
            <a:cxnSpLocks/>
          </p:cNvCxnSpPr>
          <p:nvPr/>
        </p:nvCxnSpPr>
        <p:spPr>
          <a:xfrm>
            <a:off x="11297995" y="5290220"/>
            <a:ext cx="5274" cy="53847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xmlns="" id="{6F098EBF-97AA-4E49-B1B2-B48774B057E3}"/>
              </a:ext>
            </a:extLst>
          </p:cNvPr>
          <p:cNvGrpSpPr/>
          <p:nvPr/>
        </p:nvGrpSpPr>
        <p:grpSpPr>
          <a:xfrm>
            <a:off x="7885883" y="2016979"/>
            <a:ext cx="199742" cy="228186"/>
            <a:chOff x="2468389" y="1081651"/>
            <a:chExt cx="274870" cy="274320"/>
          </a:xfrm>
          <a:solidFill>
            <a:schemeClr val="bg1"/>
          </a:solidFill>
        </p:grpSpPr>
        <p:sp>
          <p:nvSpPr>
            <p:cNvPr id="71" name="Rectangle 70">
              <a:extLst>
                <a:ext uri="{FF2B5EF4-FFF2-40B4-BE49-F238E27FC236}">
                  <a16:creationId xmlns:a16="http://schemas.microsoft.com/office/drawing/2014/main" xmlns="" id="{13DDAEB0-06CA-46EA-BA57-C14B48B16D8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72" name="Straight Connector 71">
              <a:extLst>
                <a:ext uri="{FF2B5EF4-FFF2-40B4-BE49-F238E27FC236}">
                  <a16:creationId xmlns:a16="http://schemas.microsoft.com/office/drawing/2014/main" xmlns="" id="{D2BDBC10-949F-4796-AE60-2BD66DD87A4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4093B997-7D89-43D8-9444-609692C68E5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xmlns="" id="{15A7AA15-1025-496B-8390-A5113E9D52EE}"/>
              </a:ext>
            </a:extLst>
          </p:cNvPr>
          <p:cNvGrpSpPr/>
          <p:nvPr/>
        </p:nvGrpSpPr>
        <p:grpSpPr>
          <a:xfrm>
            <a:off x="8553325" y="2016075"/>
            <a:ext cx="199742" cy="228186"/>
            <a:chOff x="2468389" y="1081651"/>
            <a:chExt cx="274870" cy="274320"/>
          </a:xfrm>
          <a:solidFill>
            <a:schemeClr val="bg1"/>
          </a:solidFill>
        </p:grpSpPr>
        <p:sp>
          <p:nvSpPr>
            <p:cNvPr id="75" name="Rectangle 74">
              <a:extLst>
                <a:ext uri="{FF2B5EF4-FFF2-40B4-BE49-F238E27FC236}">
                  <a16:creationId xmlns:a16="http://schemas.microsoft.com/office/drawing/2014/main" xmlns="" id="{E9F8B7FB-AD1C-4AAA-9940-97F442E7E59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76" name="Straight Connector 75">
              <a:extLst>
                <a:ext uri="{FF2B5EF4-FFF2-40B4-BE49-F238E27FC236}">
                  <a16:creationId xmlns:a16="http://schemas.microsoft.com/office/drawing/2014/main" xmlns="" id="{D9774E9E-A4F4-40A5-B0AA-694B66F0FBB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0B2A98CA-7BB3-4E5B-8BC1-57AD6CF735F6}"/>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xmlns="" id="{F4492F90-D4AF-4BA0-9B2D-DAE6256F8A7A}"/>
              </a:ext>
            </a:extLst>
          </p:cNvPr>
          <p:cNvGrpSpPr/>
          <p:nvPr/>
        </p:nvGrpSpPr>
        <p:grpSpPr>
          <a:xfrm>
            <a:off x="9889208" y="2021357"/>
            <a:ext cx="199742" cy="228186"/>
            <a:chOff x="2468389" y="1081651"/>
            <a:chExt cx="274870" cy="274320"/>
          </a:xfrm>
          <a:solidFill>
            <a:schemeClr val="bg1"/>
          </a:solidFill>
        </p:grpSpPr>
        <p:sp>
          <p:nvSpPr>
            <p:cNvPr id="83" name="Rectangle 82">
              <a:extLst>
                <a:ext uri="{FF2B5EF4-FFF2-40B4-BE49-F238E27FC236}">
                  <a16:creationId xmlns:a16="http://schemas.microsoft.com/office/drawing/2014/main" xmlns="" id="{88FC6380-81BC-422B-A97E-6AEF292ACED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4" name="Straight Connector 83">
              <a:extLst>
                <a:ext uri="{FF2B5EF4-FFF2-40B4-BE49-F238E27FC236}">
                  <a16:creationId xmlns:a16="http://schemas.microsoft.com/office/drawing/2014/main" xmlns="" id="{AADBAC3D-FF21-4E20-A983-166CE8EEBC1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59549326-2473-4FA4-B6B7-D76F791A93D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xmlns="" id="{D2C32FC8-663D-48AA-AEB4-EFF4E61DD6BC}"/>
              </a:ext>
            </a:extLst>
          </p:cNvPr>
          <p:cNvGrpSpPr/>
          <p:nvPr/>
        </p:nvGrpSpPr>
        <p:grpSpPr>
          <a:xfrm>
            <a:off x="10540431" y="2019544"/>
            <a:ext cx="199742" cy="228186"/>
            <a:chOff x="2468389" y="1081651"/>
            <a:chExt cx="274870" cy="274320"/>
          </a:xfrm>
          <a:solidFill>
            <a:schemeClr val="bg1"/>
          </a:solidFill>
        </p:grpSpPr>
        <p:sp>
          <p:nvSpPr>
            <p:cNvPr id="87" name="Rectangle 86">
              <a:extLst>
                <a:ext uri="{FF2B5EF4-FFF2-40B4-BE49-F238E27FC236}">
                  <a16:creationId xmlns:a16="http://schemas.microsoft.com/office/drawing/2014/main" xmlns="" id="{556948FD-9605-4B69-8A1A-0D49F8AC45A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8" name="Straight Connector 87">
              <a:extLst>
                <a:ext uri="{FF2B5EF4-FFF2-40B4-BE49-F238E27FC236}">
                  <a16:creationId xmlns:a16="http://schemas.microsoft.com/office/drawing/2014/main" xmlns="" id="{145C65F0-1901-41B0-8846-3B5E1FB42AE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xmlns="" id="{CA088C69-BCF0-4155-8C2E-F23BF165BA0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xmlns="" id="{2BA12F02-EA32-4D9B-BFDF-B4E789DD8856}"/>
              </a:ext>
            </a:extLst>
          </p:cNvPr>
          <p:cNvGrpSpPr/>
          <p:nvPr/>
        </p:nvGrpSpPr>
        <p:grpSpPr>
          <a:xfrm>
            <a:off x="11208672" y="2021044"/>
            <a:ext cx="199742" cy="228186"/>
            <a:chOff x="2468389" y="1081651"/>
            <a:chExt cx="274870" cy="274320"/>
          </a:xfrm>
          <a:solidFill>
            <a:schemeClr val="bg1"/>
          </a:solidFill>
        </p:grpSpPr>
        <p:sp>
          <p:nvSpPr>
            <p:cNvPr id="91" name="Rectangle 90">
              <a:extLst>
                <a:ext uri="{FF2B5EF4-FFF2-40B4-BE49-F238E27FC236}">
                  <a16:creationId xmlns:a16="http://schemas.microsoft.com/office/drawing/2014/main" xmlns="" id="{78D9406C-FC76-4F99-8E51-C5BD0574802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92" name="Straight Connector 91">
              <a:extLst>
                <a:ext uri="{FF2B5EF4-FFF2-40B4-BE49-F238E27FC236}">
                  <a16:creationId xmlns:a16="http://schemas.microsoft.com/office/drawing/2014/main" xmlns="" id="{6E79F1DB-F6F0-4305-AEF2-144743A643EB}"/>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xmlns="" id="{D68FF384-05F2-41D9-8CF4-A1A0822B7217}"/>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4" name="Straight Connector 93">
            <a:extLst>
              <a:ext uri="{FF2B5EF4-FFF2-40B4-BE49-F238E27FC236}">
                <a16:creationId xmlns:a16="http://schemas.microsoft.com/office/drawing/2014/main" xmlns="" id="{3197A42A-31D0-4EE9-87C1-057D3EB65F6A}"/>
              </a:ext>
            </a:extLst>
          </p:cNvPr>
          <p:cNvCxnSpPr>
            <a:cxnSpLocks/>
            <a:stCxn id="100" idx="3"/>
            <a:endCxn id="104" idx="1"/>
          </p:cNvCxnSpPr>
          <p:nvPr/>
        </p:nvCxnSpPr>
        <p:spPr>
          <a:xfrm flipV="1">
            <a:off x="8080152" y="2885574"/>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xmlns="" id="{C086589E-0636-4DA5-B96F-4005C6ECB1BD}"/>
              </a:ext>
            </a:extLst>
          </p:cNvPr>
          <p:cNvCxnSpPr>
            <a:cxnSpLocks/>
            <a:stCxn id="104" idx="3"/>
            <a:endCxn id="108" idx="1"/>
          </p:cNvCxnSpPr>
          <p:nvPr/>
        </p:nvCxnSpPr>
        <p:spPr>
          <a:xfrm>
            <a:off x="8747594" y="2885574"/>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06A31225-82DF-4364-B7A0-29925BBB1906}"/>
              </a:ext>
            </a:extLst>
          </p:cNvPr>
          <p:cNvCxnSpPr>
            <a:cxnSpLocks/>
            <a:stCxn id="108" idx="3"/>
            <a:endCxn id="112" idx="1"/>
          </p:cNvCxnSpPr>
          <p:nvPr/>
        </p:nvCxnSpPr>
        <p:spPr>
          <a:xfrm>
            <a:off x="9415235" y="2890856"/>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1DF3742C-F5FD-4995-8A13-37AC80C265E2}"/>
              </a:ext>
            </a:extLst>
          </p:cNvPr>
          <p:cNvCxnSpPr>
            <a:cxnSpLocks/>
            <a:stCxn id="112" idx="3"/>
            <a:endCxn id="116" idx="1"/>
          </p:cNvCxnSpPr>
          <p:nvPr/>
        </p:nvCxnSpPr>
        <p:spPr>
          <a:xfrm flipV="1">
            <a:off x="10083475" y="2889044"/>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AC6A4631-01F5-4D2B-8D1A-1AB3E4DF7CB9}"/>
              </a:ext>
            </a:extLst>
          </p:cNvPr>
          <p:cNvCxnSpPr>
            <a:cxnSpLocks/>
            <a:stCxn id="116" idx="3"/>
            <a:endCxn id="120" idx="1"/>
          </p:cNvCxnSpPr>
          <p:nvPr/>
        </p:nvCxnSpPr>
        <p:spPr>
          <a:xfrm>
            <a:off x="10734699" y="2889044"/>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9" name="Group 98">
            <a:extLst>
              <a:ext uri="{FF2B5EF4-FFF2-40B4-BE49-F238E27FC236}">
                <a16:creationId xmlns:a16="http://schemas.microsoft.com/office/drawing/2014/main" xmlns="" id="{222BAECA-CD2F-4500-82FB-8263C769F394}"/>
              </a:ext>
            </a:extLst>
          </p:cNvPr>
          <p:cNvGrpSpPr/>
          <p:nvPr/>
        </p:nvGrpSpPr>
        <p:grpSpPr>
          <a:xfrm>
            <a:off x="7880409" y="2772385"/>
            <a:ext cx="199742" cy="228186"/>
            <a:chOff x="2468389" y="1081651"/>
            <a:chExt cx="274870" cy="274320"/>
          </a:xfrm>
          <a:solidFill>
            <a:schemeClr val="bg1"/>
          </a:solidFill>
        </p:grpSpPr>
        <p:sp>
          <p:nvSpPr>
            <p:cNvPr id="100" name="Rectangle 99">
              <a:extLst>
                <a:ext uri="{FF2B5EF4-FFF2-40B4-BE49-F238E27FC236}">
                  <a16:creationId xmlns:a16="http://schemas.microsoft.com/office/drawing/2014/main" xmlns="" id="{7DE259E4-69F0-4C85-B682-FD5A4C9CD18E}"/>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01" name="Straight Connector 100">
              <a:extLst>
                <a:ext uri="{FF2B5EF4-FFF2-40B4-BE49-F238E27FC236}">
                  <a16:creationId xmlns:a16="http://schemas.microsoft.com/office/drawing/2014/main" xmlns="" id="{7D5D44A0-FF5E-4251-9B08-27881001188A}"/>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xmlns="" id="{5E9A1132-ABBB-40E3-972F-592DDB66AE5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xmlns="" id="{456D16CD-2D9F-49C1-A1E2-EF259CB60D28}"/>
              </a:ext>
            </a:extLst>
          </p:cNvPr>
          <p:cNvGrpSpPr/>
          <p:nvPr/>
        </p:nvGrpSpPr>
        <p:grpSpPr>
          <a:xfrm>
            <a:off x="8547851" y="2771480"/>
            <a:ext cx="199742" cy="228186"/>
            <a:chOff x="2468389" y="1081651"/>
            <a:chExt cx="274870" cy="274320"/>
          </a:xfrm>
          <a:solidFill>
            <a:schemeClr val="bg1"/>
          </a:solidFill>
        </p:grpSpPr>
        <p:sp>
          <p:nvSpPr>
            <p:cNvPr id="104" name="Rectangle 103">
              <a:extLst>
                <a:ext uri="{FF2B5EF4-FFF2-40B4-BE49-F238E27FC236}">
                  <a16:creationId xmlns:a16="http://schemas.microsoft.com/office/drawing/2014/main" xmlns="" id="{733E331F-E877-43BB-BF20-9278AE75998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05" name="Straight Connector 104">
              <a:extLst>
                <a:ext uri="{FF2B5EF4-FFF2-40B4-BE49-F238E27FC236}">
                  <a16:creationId xmlns:a16="http://schemas.microsoft.com/office/drawing/2014/main" xmlns="" id="{E6876DB1-5CDD-40E6-A093-A1189B6BC59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xmlns="" id="{E9B16742-EEE0-44EA-A2F4-C416A48D491C}"/>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7" name="Group 106">
            <a:extLst>
              <a:ext uri="{FF2B5EF4-FFF2-40B4-BE49-F238E27FC236}">
                <a16:creationId xmlns:a16="http://schemas.microsoft.com/office/drawing/2014/main" xmlns="" id="{AECA07F3-7EAC-4EE3-B956-57398DC2C1E9}"/>
              </a:ext>
            </a:extLst>
          </p:cNvPr>
          <p:cNvGrpSpPr/>
          <p:nvPr/>
        </p:nvGrpSpPr>
        <p:grpSpPr>
          <a:xfrm>
            <a:off x="9215493" y="2776762"/>
            <a:ext cx="199742" cy="228186"/>
            <a:chOff x="2468389" y="1081651"/>
            <a:chExt cx="274870" cy="274320"/>
          </a:xfrm>
          <a:solidFill>
            <a:schemeClr val="bg1"/>
          </a:solidFill>
        </p:grpSpPr>
        <p:sp>
          <p:nvSpPr>
            <p:cNvPr id="108" name="Rectangle 107">
              <a:extLst>
                <a:ext uri="{FF2B5EF4-FFF2-40B4-BE49-F238E27FC236}">
                  <a16:creationId xmlns:a16="http://schemas.microsoft.com/office/drawing/2014/main" xmlns="" id="{2CFFEA9C-5F6D-4F19-A149-77209FC8D3B6}"/>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09" name="Straight Connector 108">
              <a:extLst>
                <a:ext uri="{FF2B5EF4-FFF2-40B4-BE49-F238E27FC236}">
                  <a16:creationId xmlns:a16="http://schemas.microsoft.com/office/drawing/2014/main" xmlns="" id="{3DA9D02B-CAD8-406A-89FE-C6600280797C}"/>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A35024EC-A573-4ABD-A3F9-E802C8A51B8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1" name="Group 110">
            <a:extLst>
              <a:ext uri="{FF2B5EF4-FFF2-40B4-BE49-F238E27FC236}">
                <a16:creationId xmlns:a16="http://schemas.microsoft.com/office/drawing/2014/main" xmlns="" id="{82ACE7B8-716C-4CC3-A882-381A1E9CD6A6}"/>
              </a:ext>
            </a:extLst>
          </p:cNvPr>
          <p:cNvGrpSpPr/>
          <p:nvPr/>
        </p:nvGrpSpPr>
        <p:grpSpPr>
          <a:xfrm>
            <a:off x="9883733" y="2776762"/>
            <a:ext cx="199742" cy="228186"/>
            <a:chOff x="2468389" y="1081651"/>
            <a:chExt cx="274870" cy="274320"/>
          </a:xfrm>
          <a:solidFill>
            <a:schemeClr val="bg1"/>
          </a:solidFill>
        </p:grpSpPr>
        <p:sp>
          <p:nvSpPr>
            <p:cNvPr id="112" name="Rectangle 111">
              <a:extLst>
                <a:ext uri="{FF2B5EF4-FFF2-40B4-BE49-F238E27FC236}">
                  <a16:creationId xmlns:a16="http://schemas.microsoft.com/office/drawing/2014/main" xmlns="" id="{13F405F9-AA83-4988-8416-CC40E9090F27}"/>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13" name="Straight Connector 112">
              <a:extLst>
                <a:ext uri="{FF2B5EF4-FFF2-40B4-BE49-F238E27FC236}">
                  <a16:creationId xmlns:a16="http://schemas.microsoft.com/office/drawing/2014/main" xmlns="" id="{28A9A4DB-242B-48DD-A02E-A81A63F1A8F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xmlns="" id="{BD4D7359-F875-4C7B-817A-5F0EC83108DC}"/>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xmlns="" id="{E7E2C062-E498-4354-8A1B-7930DC702793}"/>
              </a:ext>
            </a:extLst>
          </p:cNvPr>
          <p:cNvGrpSpPr/>
          <p:nvPr/>
        </p:nvGrpSpPr>
        <p:grpSpPr>
          <a:xfrm>
            <a:off x="10534957" y="2774950"/>
            <a:ext cx="199742" cy="228186"/>
            <a:chOff x="2468389" y="1081651"/>
            <a:chExt cx="274870" cy="274320"/>
          </a:xfrm>
          <a:solidFill>
            <a:schemeClr val="bg1"/>
          </a:solidFill>
        </p:grpSpPr>
        <p:sp>
          <p:nvSpPr>
            <p:cNvPr id="116" name="Rectangle 115">
              <a:extLst>
                <a:ext uri="{FF2B5EF4-FFF2-40B4-BE49-F238E27FC236}">
                  <a16:creationId xmlns:a16="http://schemas.microsoft.com/office/drawing/2014/main" xmlns="" id="{A79CFFF2-B88A-47E2-9F4D-37212B0CA6C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17" name="Straight Connector 116">
              <a:extLst>
                <a:ext uri="{FF2B5EF4-FFF2-40B4-BE49-F238E27FC236}">
                  <a16:creationId xmlns:a16="http://schemas.microsoft.com/office/drawing/2014/main" xmlns="" id="{18732E55-1A4B-4A0B-AFFE-DBB6606E11E3}"/>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6299D836-1048-4BF6-A28F-FFE0ED2936DA}"/>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9" name="Group 118">
            <a:extLst>
              <a:ext uri="{FF2B5EF4-FFF2-40B4-BE49-F238E27FC236}">
                <a16:creationId xmlns:a16="http://schemas.microsoft.com/office/drawing/2014/main" xmlns="" id="{000A8DB6-D8CB-4744-9F85-9B5DC22BB09B}"/>
              </a:ext>
            </a:extLst>
          </p:cNvPr>
          <p:cNvGrpSpPr/>
          <p:nvPr/>
        </p:nvGrpSpPr>
        <p:grpSpPr>
          <a:xfrm>
            <a:off x="11203198" y="2776450"/>
            <a:ext cx="199742" cy="228186"/>
            <a:chOff x="2468389" y="1081651"/>
            <a:chExt cx="274870" cy="274320"/>
          </a:xfrm>
          <a:solidFill>
            <a:schemeClr val="bg1"/>
          </a:solidFill>
        </p:grpSpPr>
        <p:sp>
          <p:nvSpPr>
            <p:cNvPr id="120" name="Rectangle 119">
              <a:extLst>
                <a:ext uri="{FF2B5EF4-FFF2-40B4-BE49-F238E27FC236}">
                  <a16:creationId xmlns:a16="http://schemas.microsoft.com/office/drawing/2014/main" xmlns="" id="{4D25FFE5-78A0-4628-A9AF-0B89EBABC12B}"/>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21" name="Straight Connector 120">
              <a:extLst>
                <a:ext uri="{FF2B5EF4-FFF2-40B4-BE49-F238E27FC236}">
                  <a16:creationId xmlns:a16="http://schemas.microsoft.com/office/drawing/2014/main" xmlns="" id="{C96B96C7-FF79-48D2-972D-A08E62036D4D}"/>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xmlns="" id="{3992C5C2-64B7-4E5C-B68F-CDB9F254547D}"/>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3" name="Straight Connector 122">
            <a:extLst>
              <a:ext uri="{FF2B5EF4-FFF2-40B4-BE49-F238E27FC236}">
                <a16:creationId xmlns:a16="http://schemas.microsoft.com/office/drawing/2014/main" xmlns="" id="{CBFCFD75-9497-47ED-A20F-B9567B7461F7}"/>
              </a:ext>
            </a:extLst>
          </p:cNvPr>
          <p:cNvCxnSpPr>
            <a:cxnSpLocks/>
            <a:stCxn id="129" idx="3"/>
            <a:endCxn id="133" idx="1"/>
          </p:cNvCxnSpPr>
          <p:nvPr/>
        </p:nvCxnSpPr>
        <p:spPr>
          <a:xfrm flipV="1">
            <a:off x="8080752" y="3658576"/>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xmlns="" id="{A42B3821-070A-4C22-9356-7AD6F17AD243}"/>
              </a:ext>
            </a:extLst>
          </p:cNvPr>
          <p:cNvCxnSpPr>
            <a:cxnSpLocks/>
            <a:stCxn id="133" idx="3"/>
            <a:endCxn id="137" idx="1"/>
          </p:cNvCxnSpPr>
          <p:nvPr/>
        </p:nvCxnSpPr>
        <p:spPr>
          <a:xfrm>
            <a:off x="8748193" y="3658576"/>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xmlns="" id="{87FBD098-EB86-4975-B3C2-D170E093B198}"/>
              </a:ext>
            </a:extLst>
          </p:cNvPr>
          <p:cNvCxnSpPr>
            <a:cxnSpLocks/>
            <a:stCxn id="137" idx="3"/>
            <a:endCxn id="141" idx="1"/>
          </p:cNvCxnSpPr>
          <p:nvPr/>
        </p:nvCxnSpPr>
        <p:spPr>
          <a:xfrm>
            <a:off x="9415835" y="3663858"/>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xmlns="" id="{2800271D-9441-49AD-BBB5-F10BAB2697C7}"/>
              </a:ext>
            </a:extLst>
          </p:cNvPr>
          <p:cNvCxnSpPr>
            <a:cxnSpLocks/>
            <a:stCxn id="141" idx="3"/>
            <a:endCxn id="145" idx="1"/>
          </p:cNvCxnSpPr>
          <p:nvPr/>
        </p:nvCxnSpPr>
        <p:spPr>
          <a:xfrm flipV="1">
            <a:off x="10084075" y="3662046"/>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xmlns="" id="{2F522909-FEAF-4122-BC70-847CC1643A47}"/>
              </a:ext>
            </a:extLst>
          </p:cNvPr>
          <p:cNvCxnSpPr>
            <a:cxnSpLocks/>
            <a:stCxn id="145" idx="3"/>
            <a:endCxn id="149" idx="1"/>
          </p:cNvCxnSpPr>
          <p:nvPr/>
        </p:nvCxnSpPr>
        <p:spPr>
          <a:xfrm>
            <a:off x="10735299" y="3662046"/>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8" name="Group 127">
            <a:extLst>
              <a:ext uri="{FF2B5EF4-FFF2-40B4-BE49-F238E27FC236}">
                <a16:creationId xmlns:a16="http://schemas.microsoft.com/office/drawing/2014/main" xmlns="" id="{B76177B6-2DB6-4CD4-BC3F-8913139B52CA}"/>
              </a:ext>
            </a:extLst>
          </p:cNvPr>
          <p:cNvGrpSpPr/>
          <p:nvPr/>
        </p:nvGrpSpPr>
        <p:grpSpPr>
          <a:xfrm>
            <a:off x="7881009" y="3545387"/>
            <a:ext cx="199742" cy="228186"/>
            <a:chOff x="2468389" y="1081651"/>
            <a:chExt cx="274870" cy="274320"/>
          </a:xfrm>
          <a:solidFill>
            <a:schemeClr val="bg1"/>
          </a:solidFill>
        </p:grpSpPr>
        <p:sp>
          <p:nvSpPr>
            <p:cNvPr id="129" name="Rectangle 128">
              <a:extLst>
                <a:ext uri="{FF2B5EF4-FFF2-40B4-BE49-F238E27FC236}">
                  <a16:creationId xmlns:a16="http://schemas.microsoft.com/office/drawing/2014/main" xmlns="" id="{DC4F5757-EDF1-459E-B1C7-CA4474AEA6E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30" name="Straight Connector 129">
              <a:extLst>
                <a:ext uri="{FF2B5EF4-FFF2-40B4-BE49-F238E27FC236}">
                  <a16:creationId xmlns:a16="http://schemas.microsoft.com/office/drawing/2014/main" xmlns="" id="{9D7D3912-92DC-41AD-8922-02C29A63028F}"/>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E0CD30F7-57DB-4362-BAD9-40CCB7AB6F84}"/>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xmlns="" id="{99477395-BF4D-4C4B-989E-9C2DD7982432}"/>
              </a:ext>
            </a:extLst>
          </p:cNvPr>
          <p:cNvGrpSpPr/>
          <p:nvPr/>
        </p:nvGrpSpPr>
        <p:grpSpPr>
          <a:xfrm>
            <a:off x="8548451" y="3544483"/>
            <a:ext cx="199742" cy="228186"/>
            <a:chOff x="2468389" y="1081651"/>
            <a:chExt cx="274870" cy="274320"/>
          </a:xfrm>
          <a:solidFill>
            <a:schemeClr val="bg1"/>
          </a:solidFill>
        </p:grpSpPr>
        <p:sp>
          <p:nvSpPr>
            <p:cNvPr id="133" name="Rectangle 132">
              <a:extLst>
                <a:ext uri="{FF2B5EF4-FFF2-40B4-BE49-F238E27FC236}">
                  <a16:creationId xmlns:a16="http://schemas.microsoft.com/office/drawing/2014/main" xmlns="" id="{D6F07679-AA41-4F87-9B64-ED76FB17F052}"/>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34" name="Straight Connector 133">
              <a:extLst>
                <a:ext uri="{FF2B5EF4-FFF2-40B4-BE49-F238E27FC236}">
                  <a16:creationId xmlns:a16="http://schemas.microsoft.com/office/drawing/2014/main" xmlns="" id="{0CAB16DF-2995-4052-9FCC-387DF8CC155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xmlns="" id="{9C46B053-D229-406D-8C72-33E66E0BA9EA}"/>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xmlns="" id="{2F6374E7-F7DE-4246-B85E-01E68D13F590}"/>
              </a:ext>
            </a:extLst>
          </p:cNvPr>
          <p:cNvGrpSpPr/>
          <p:nvPr/>
        </p:nvGrpSpPr>
        <p:grpSpPr>
          <a:xfrm>
            <a:off x="9216091" y="3549764"/>
            <a:ext cx="199742" cy="228186"/>
            <a:chOff x="2468389" y="1081651"/>
            <a:chExt cx="274870" cy="274320"/>
          </a:xfrm>
          <a:solidFill>
            <a:schemeClr val="bg1"/>
          </a:solidFill>
        </p:grpSpPr>
        <p:sp>
          <p:nvSpPr>
            <p:cNvPr id="137" name="Rectangle 136">
              <a:extLst>
                <a:ext uri="{FF2B5EF4-FFF2-40B4-BE49-F238E27FC236}">
                  <a16:creationId xmlns:a16="http://schemas.microsoft.com/office/drawing/2014/main" xmlns="" id="{B3A8572C-6F14-4DDE-B0BE-3ABC07B5813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38" name="Straight Connector 137">
              <a:extLst>
                <a:ext uri="{FF2B5EF4-FFF2-40B4-BE49-F238E27FC236}">
                  <a16:creationId xmlns:a16="http://schemas.microsoft.com/office/drawing/2014/main" xmlns="" id="{8557D14C-0454-45C4-A432-FB32CF8A226F}"/>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xmlns="" id="{0F873F44-98F8-41B8-BD97-548A905F494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xmlns="" id="{BD199B84-6147-4513-981C-908B9EA4AFB5}"/>
              </a:ext>
            </a:extLst>
          </p:cNvPr>
          <p:cNvGrpSpPr/>
          <p:nvPr/>
        </p:nvGrpSpPr>
        <p:grpSpPr>
          <a:xfrm>
            <a:off x="9884332" y="3549764"/>
            <a:ext cx="199742" cy="228186"/>
            <a:chOff x="2468389" y="1081651"/>
            <a:chExt cx="274870" cy="274320"/>
          </a:xfrm>
          <a:solidFill>
            <a:schemeClr val="bg1"/>
          </a:solidFill>
        </p:grpSpPr>
        <p:sp>
          <p:nvSpPr>
            <p:cNvPr id="141" name="Rectangle 140">
              <a:extLst>
                <a:ext uri="{FF2B5EF4-FFF2-40B4-BE49-F238E27FC236}">
                  <a16:creationId xmlns:a16="http://schemas.microsoft.com/office/drawing/2014/main" xmlns="" id="{C006F3FB-A55B-472F-90A6-B040BAEB7110}"/>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42" name="Straight Connector 141">
              <a:extLst>
                <a:ext uri="{FF2B5EF4-FFF2-40B4-BE49-F238E27FC236}">
                  <a16:creationId xmlns:a16="http://schemas.microsoft.com/office/drawing/2014/main" xmlns="" id="{0A7D3002-1697-4737-BDB3-05DD49B5D37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xmlns="" id="{BD97F7BF-9E9E-4483-90B2-0336E257BDE3}"/>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xmlns="" id="{BACD514F-E9E5-4673-BEA1-8D9C0E265AD8}"/>
              </a:ext>
            </a:extLst>
          </p:cNvPr>
          <p:cNvGrpSpPr/>
          <p:nvPr/>
        </p:nvGrpSpPr>
        <p:grpSpPr>
          <a:xfrm>
            <a:off x="10535557" y="3547953"/>
            <a:ext cx="199742" cy="228186"/>
            <a:chOff x="2468389" y="1081651"/>
            <a:chExt cx="274870" cy="274320"/>
          </a:xfrm>
          <a:solidFill>
            <a:schemeClr val="bg1"/>
          </a:solidFill>
        </p:grpSpPr>
        <p:sp>
          <p:nvSpPr>
            <p:cNvPr id="145" name="Rectangle 144">
              <a:extLst>
                <a:ext uri="{FF2B5EF4-FFF2-40B4-BE49-F238E27FC236}">
                  <a16:creationId xmlns:a16="http://schemas.microsoft.com/office/drawing/2014/main" xmlns="" id="{508BBA6B-C5B5-4430-8E81-95885E5191E1}"/>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46" name="Straight Connector 145">
              <a:extLst>
                <a:ext uri="{FF2B5EF4-FFF2-40B4-BE49-F238E27FC236}">
                  <a16:creationId xmlns:a16="http://schemas.microsoft.com/office/drawing/2014/main" xmlns="" id="{F2EC4998-D8C9-41AE-9E4F-41866A7F485F}"/>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xmlns="" id="{C7C07E55-2290-498C-AD04-8337A8D2A21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8" name="Group 147">
            <a:extLst>
              <a:ext uri="{FF2B5EF4-FFF2-40B4-BE49-F238E27FC236}">
                <a16:creationId xmlns:a16="http://schemas.microsoft.com/office/drawing/2014/main" xmlns="" id="{BD2B7581-2026-4C96-B8A5-F1910F222AFC}"/>
              </a:ext>
            </a:extLst>
          </p:cNvPr>
          <p:cNvGrpSpPr/>
          <p:nvPr/>
        </p:nvGrpSpPr>
        <p:grpSpPr>
          <a:xfrm>
            <a:off x="11203797" y="3549452"/>
            <a:ext cx="199742" cy="228186"/>
            <a:chOff x="2468389" y="1081651"/>
            <a:chExt cx="274870" cy="274320"/>
          </a:xfrm>
          <a:solidFill>
            <a:schemeClr val="bg1"/>
          </a:solidFill>
        </p:grpSpPr>
        <p:sp>
          <p:nvSpPr>
            <p:cNvPr id="149" name="Rectangle 148">
              <a:extLst>
                <a:ext uri="{FF2B5EF4-FFF2-40B4-BE49-F238E27FC236}">
                  <a16:creationId xmlns:a16="http://schemas.microsoft.com/office/drawing/2014/main" xmlns="" id="{DAE2FD1E-AFB0-4639-9B82-BEF834B4B3C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50" name="Straight Connector 149">
              <a:extLst>
                <a:ext uri="{FF2B5EF4-FFF2-40B4-BE49-F238E27FC236}">
                  <a16:creationId xmlns:a16="http://schemas.microsoft.com/office/drawing/2014/main" xmlns="" id="{16C2C0FF-9E20-411C-8750-3D99828C4133}"/>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xmlns="" id="{6A9FABB0-0812-4529-82EC-13BEDF02DD96}"/>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2" name="Straight Connector 151">
            <a:extLst>
              <a:ext uri="{FF2B5EF4-FFF2-40B4-BE49-F238E27FC236}">
                <a16:creationId xmlns:a16="http://schemas.microsoft.com/office/drawing/2014/main" xmlns="" id="{105FACB6-BCEC-4D96-963B-B516603B0CC8}"/>
              </a:ext>
            </a:extLst>
          </p:cNvPr>
          <p:cNvCxnSpPr>
            <a:cxnSpLocks/>
            <a:stCxn id="158" idx="3"/>
            <a:endCxn id="162" idx="1"/>
          </p:cNvCxnSpPr>
          <p:nvPr/>
        </p:nvCxnSpPr>
        <p:spPr>
          <a:xfrm flipV="1">
            <a:off x="8074878" y="5172581"/>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xmlns="" id="{E19FAF37-4FBE-48A1-AF20-C0B295DB8AF6}"/>
              </a:ext>
            </a:extLst>
          </p:cNvPr>
          <p:cNvCxnSpPr>
            <a:cxnSpLocks/>
            <a:stCxn id="162" idx="3"/>
            <a:endCxn id="166" idx="1"/>
          </p:cNvCxnSpPr>
          <p:nvPr/>
        </p:nvCxnSpPr>
        <p:spPr>
          <a:xfrm>
            <a:off x="8742320" y="5172581"/>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xmlns="" id="{ACCAC567-0578-4F8E-A0EC-A7154A78CC4A}"/>
              </a:ext>
            </a:extLst>
          </p:cNvPr>
          <p:cNvCxnSpPr>
            <a:cxnSpLocks/>
            <a:stCxn id="166" idx="3"/>
            <a:endCxn id="170" idx="1"/>
          </p:cNvCxnSpPr>
          <p:nvPr/>
        </p:nvCxnSpPr>
        <p:spPr>
          <a:xfrm>
            <a:off x="9409961" y="5177863"/>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xmlns="" id="{A84BD8D8-1B97-4F6F-B497-B29A0817550E}"/>
              </a:ext>
            </a:extLst>
          </p:cNvPr>
          <p:cNvCxnSpPr>
            <a:cxnSpLocks/>
            <a:stCxn id="170" idx="3"/>
            <a:endCxn id="174" idx="1"/>
          </p:cNvCxnSpPr>
          <p:nvPr/>
        </p:nvCxnSpPr>
        <p:spPr>
          <a:xfrm flipV="1">
            <a:off x="10078201" y="5176051"/>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xmlns="" id="{5E16FD0F-047A-4E28-832D-3DF7EB624E4F}"/>
              </a:ext>
            </a:extLst>
          </p:cNvPr>
          <p:cNvCxnSpPr>
            <a:cxnSpLocks/>
            <a:stCxn id="174" idx="3"/>
            <a:endCxn id="178" idx="1"/>
          </p:cNvCxnSpPr>
          <p:nvPr/>
        </p:nvCxnSpPr>
        <p:spPr>
          <a:xfrm>
            <a:off x="10729425" y="5176051"/>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7" name="Group 156">
            <a:extLst>
              <a:ext uri="{FF2B5EF4-FFF2-40B4-BE49-F238E27FC236}">
                <a16:creationId xmlns:a16="http://schemas.microsoft.com/office/drawing/2014/main" xmlns="" id="{A6DC3FC7-B0B1-4B12-AB15-D86022990627}"/>
              </a:ext>
            </a:extLst>
          </p:cNvPr>
          <p:cNvGrpSpPr/>
          <p:nvPr/>
        </p:nvGrpSpPr>
        <p:grpSpPr>
          <a:xfrm>
            <a:off x="7875135" y="5059392"/>
            <a:ext cx="199742" cy="228186"/>
            <a:chOff x="2468389" y="1081651"/>
            <a:chExt cx="274870" cy="274320"/>
          </a:xfrm>
          <a:solidFill>
            <a:schemeClr val="bg1"/>
          </a:solidFill>
        </p:grpSpPr>
        <p:sp>
          <p:nvSpPr>
            <p:cNvPr id="158" name="Rectangle 157">
              <a:extLst>
                <a:ext uri="{FF2B5EF4-FFF2-40B4-BE49-F238E27FC236}">
                  <a16:creationId xmlns:a16="http://schemas.microsoft.com/office/drawing/2014/main" xmlns="" id="{20376B8C-9811-4A03-809C-F2E443DB5822}"/>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59" name="Straight Connector 158">
              <a:extLst>
                <a:ext uri="{FF2B5EF4-FFF2-40B4-BE49-F238E27FC236}">
                  <a16:creationId xmlns:a16="http://schemas.microsoft.com/office/drawing/2014/main" xmlns="" id="{E7F8AAB3-38AF-43E6-A604-8390B067BC30}"/>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xmlns="" id="{26B292EC-0833-4376-9C92-951D4C431E59}"/>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1" name="Group 160">
            <a:extLst>
              <a:ext uri="{FF2B5EF4-FFF2-40B4-BE49-F238E27FC236}">
                <a16:creationId xmlns:a16="http://schemas.microsoft.com/office/drawing/2014/main" xmlns="" id="{A4F33124-ECF5-4DC3-BFAE-D5B3CC9ABA9D}"/>
              </a:ext>
            </a:extLst>
          </p:cNvPr>
          <p:cNvGrpSpPr/>
          <p:nvPr/>
        </p:nvGrpSpPr>
        <p:grpSpPr>
          <a:xfrm>
            <a:off x="8542577" y="5058488"/>
            <a:ext cx="199742" cy="228186"/>
            <a:chOff x="2468389" y="1081651"/>
            <a:chExt cx="274870" cy="274320"/>
          </a:xfrm>
          <a:solidFill>
            <a:schemeClr val="bg1"/>
          </a:solidFill>
        </p:grpSpPr>
        <p:sp>
          <p:nvSpPr>
            <p:cNvPr id="162" name="Rectangle 161">
              <a:extLst>
                <a:ext uri="{FF2B5EF4-FFF2-40B4-BE49-F238E27FC236}">
                  <a16:creationId xmlns:a16="http://schemas.microsoft.com/office/drawing/2014/main" xmlns="" id="{5C80B3CE-BD66-4FED-87B8-5F98BEC5E1E0}"/>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63" name="Straight Connector 162">
              <a:extLst>
                <a:ext uri="{FF2B5EF4-FFF2-40B4-BE49-F238E27FC236}">
                  <a16:creationId xmlns:a16="http://schemas.microsoft.com/office/drawing/2014/main" xmlns="" id="{9FE21783-326B-4B85-A0E5-BE799882BCF3}"/>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xmlns="" id="{DFFE1737-F84B-408B-AAFB-7A92AF9480B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5" name="Group 164">
            <a:extLst>
              <a:ext uri="{FF2B5EF4-FFF2-40B4-BE49-F238E27FC236}">
                <a16:creationId xmlns:a16="http://schemas.microsoft.com/office/drawing/2014/main" xmlns="" id="{CDA2F0E6-31FB-424A-AC3A-74707DAB3CCC}"/>
              </a:ext>
            </a:extLst>
          </p:cNvPr>
          <p:cNvGrpSpPr/>
          <p:nvPr/>
        </p:nvGrpSpPr>
        <p:grpSpPr>
          <a:xfrm>
            <a:off x="9210219" y="5063770"/>
            <a:ext cx="199742" cy="228186"/>
            <a:chOff x="2468389" y="1081651"/>
            <a:chExt cx="274870" cy="274320"/>
          </a:xfrm>
        </p:grpSpPr>
        <p:sp>
          <p:nvSpPr>
            <p:cNvPr id="166" name="Rectangle 165">
              <a:extLst>
                <a:ext uri="{FF2B5EF4-FFF2-40B4-BE49-F238E27FC236}">
                  <a16:creationId xmlns:a16="http://schemas.microsoft.com/office/drawing/2014/main" xmlns="" id="{35FBC80C-833F-4CF9-ACE5-0E269858936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67" name="Straight Connector 166">
              <a:extLst>
                <a:ext uri="{FF2B5EF4-FFF2-40B4-BE49-F238E27FC236}">
                  <a16:creationId xmlns:a16="http://schemas.microsoft.com/office/drawing/2014/main" xmlns="" id="{C4A4E1A0-9AB5-4E48-84EB-B8998C45A1E0}"/>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xmlns="" id="{7E6AAE73-F05D-437F-8640-6A0BCD2E23BE}"/>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69" name="Group 168">
            <a:extLst>
              <a:ext uri="{FF2B5EF4-FFF2-40B4-BE49-F238E27FC236}">
                <a16:creationId xmlns:a16="http://schemas.microsoft.com/office/drawing/2014/main" xmlns="" id="{EB8E736F-1E91-44E6-B142-EE13E5EC14B4}"/>
              </a:ext>
            </a:extLst>
          </p:cNvPr>
          <p:cNvGrpSpPr/>
          <p:nvPr/>
        </p:nvGrpSpPr>
        <p:grpSpPr>
          <a:xfrm>
            <a:off x="9878459" y="5063770"/>
            <a:ext cx="199742" cy="228186"/>
            <a:chOff x="2468389" y="1081651"/>
            <a:chExt cx="274870" cy="274320"/>
          </a:xfrm>
        </p:grpSpPr>
        <p:sp>
          <p:nvSpPr>
            <p:cNvPr id="170" name="Rectangle 169">
              <a:extLst>
                <a:ext uri="{FF2B5EF4-FFF2-40B4-BE49-F238E27FC236}">
                  <a16:creationId xmlns:a16="http://schemas.microsoft.com/office/drawing/2014/main" xmlns="" id="{4865C639-2D32-4AAB-A2E5-63B1E0B516D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71" name="Straight Connector 170">
              <a:extLst>
                <a:ext uri="{FF2B5EF4-FFF2-40B4-BE49-F238E27FC236}">
                  <a16:creationId xmlns:a16="http://schemas.microsoft.com/office/drawing/2014/main" xmlns="" id="{02FEE280-E6FF-4D65-941D-2A7A63B489E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7FB4B74D-D08F-4E76-8CA7-43D2CFE6874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3" name="Group 172">
            <a:extLst>
              <a:ext uri="{FF2B5EF4-FFF2-40B4-BE49-F238E27FC236}">
                <a16:creationId xmlns:a16="http://schemas.microsoft.com/office/drawing/2014/main" xmlns="" id="{BF097F4B-BACC-475A-98EA-6CB31AE39719}"/>
              </a:ext>
            </a:extLst>
          </p:cNvPr>
          <p:cNvGrpSpPr/>
          <p:nvPr/>
        </p:nvGrpSpPr>
        <p:grpSpPr>
          <a:xfrm>
            <a:off x="10529683" y="5061957"/>
            <a:ext cx="199742" cy="228186"/>
            <a:chOff x="2468389" y="1081651"/>
            <a:chExt cx="274870" cy="274320"/>
          </a:xfrm>
        </p:grpSpPr>
        <p:sp>
          <p:nvSpPr>
            <p:cNvPr id="174" name="Rectangle 173">
              <a:extLst>
                <a:ext uri="{FF2B5EF4-FFF2-40B4-BE49-F238E27FC236}">
                  <a16:creationId xmlns:a16="http://schemas.microsoft.com/office/drawing/2014/main" xmlns="" id="{A7198DE1-20F1-41E2-815A-217C23F69DBD}"/>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75" name="Straight Connector 174">
              <a:extLst>
                <a:ext uri="{FF2B5EF4-FFF2-40B4-BE49-F238E27FC236}">
                  <a16:creationId xmlns:a16="http://schemas.microsoft.com/office/drawing/2014/main" xmlns="" id="{79C78ACC-FCED-47EA-8963-FB4EC963DFD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xmlns="" id="{F0C186C9-E529-4939-A310-0CB2F218F2A7}"/>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77" name="Group 176">
            <a:extLst>
              <a:ext uri="{FF2B5EF4-FFF2-40B4-BE49-F238E27FC236}">
                <a16:creationId xmlns:a16="http://schemas.microsoft.com/office/drawing/2014/main" xmlns="" id="{24F56A8E-9DF5-49E3-BFE3-C345A6989DC0}"/>
              </a:ext>
            </a:extLst>
          </p:cNvPr>
          <p:cNvGrpSpPr/>
          <p:nvPr/>
        </p:nvGrpSpPr>
        <p:grpSpPr>
          <a:xfrm>
            <a:off x="11197923" y="5063457"/>
            <a:ext cx="199742" cy="228186"/>
            <a:chOff x="2468389" y="1081651"/>
            <a:chExt cx="274870" cy="274320"/>
          </a:xfrm>
          <a:solidFill>
            <a:schemeClr val="bg1"/>
          </a:solidFill>
        </p:grpSpPr>
        <p:sp>
          <p:nvSpPr>
            <p:cNvPr id="178" name="Rectangle 177">
              <a:extLst>
                <a:ext uri="{FF2B5EF4-FFF2-40B4-BE49-F238E27FC236}">
                  <a16:creationId xmlns:a16="http://schemas.microsoft.com/office/drawing/2014/main" xmlns="" id="{4281EB04-7489-4557-B155-11CC6F3D0D87}"/>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79" name="Straight Connector 178">
              <a:extLst>
                <a:ext uri="{FF2B5EF4-FFF2-40B4-BE49-F238E27FC236}">
                  <a16:creationId xmlns:a16="http://schemas.microsoft.com/office/drawing/2014/main" xmlns="" id="{30F6C3A1-762F-454B-8CB7-FFCDA0D34AE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xmlns="" id="{D7573D0F-4F6A-4693-93EB-A79CDBB933C4}"/>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1" name="Straight Connector 180">
            <a:extLst>
              <a:ext uri="{FF2B5EF4-FFF2-40B4-BE49-F238E27FC236}">
                <a16:creationId xmlns:a16="http://schemas.microsoft.com/office/drawing/2014/main" xmlns="" id="{61CED05C-B03F-4E61-8182-4847DC39447F}"/>
              </a:ext>
            </a:extLst>
          </p:cNvPr>
          <p:cNvCxnSpPr>
            <a:cxnSpLocks/>
            <a:stCxn id="187" idx="3"/>
            <a:endCxn id="191" idx="1"/>
          </p:cNvCxnSpPr>
          <p:nvPr/>
        </p:nvCxnSpPr>
        <p:spPr>
          <a:xfrm flipV="1">
            <a:off x="8079752" y="5940718"/>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xmlns="" id="{DFDECBED-103A-4024-98D0-A7485BD47B7B}"/>
              </a:ext>
            </a:extLst>
          </p:cNvPr>
          <p:cNvCxnSpPr>
            <a:cxnSpLocks/>
            <a:stCxn id="191" idx="3"/>
            <a:endCxn id="195" idx="1"/>
          </p:cNvCxnSpPr>
          <p:nvPr/>
        </p:nvCxnSpPr>
        <p:spPr>
          <a:xfrm>
            <a:off x="8747194" y="5940718"/>
            <a:ext cx="468298" cy="346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DF395CAB-1BED-471D-B5CC-1D4EF6E178D9}"/>
              </a:ext>
            </a:extLst>
          </p:cNvPr>
          <p:cNvCxnSpPr>
            <a:cxnSpLocks/>
            <a:stCxn id="195" idx="3"/>
            <a:endCxn id="199" idx="1"/>
          </p:cNvCxnSpPr>
          <p:nvPr/>
        </p:nvCxnSpPr>
        <p:spPr>
          <a:xfrm flipV="1">
            <a:off x="9414835" y="5941623"/>
            <a:ext cx="468898" cy="2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A2D7A5B6-A5CC-432B-9F1B-234C9698C2EF}"/>
              </a:ext>
            </a:extLst>
          </p:cNvPr>
          <p:cNvCxnSpPr>
            <a:cxnSpLocks/>
            <a:stCxn id="199" idx="3"/>
            <a:endCxn id="203" idx="1"/>
          </p:cNvCxnSpPr>
          <p:nvPr/>
        </p:nvCxnSpPr>
        <p:spPr>
          <a:xfrm>
            <a:off x="10083076" y="5941623"/>
            <a:ext cx="451881" cy="256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409699F4-90C3-465F-A4A4-1DD570995371}"/>
              </a:ext>
            </a:extLst>
          </p:cNvPr>
          <p:cNvCxnSpPr>
            <a:cxnSpLocks/>
            <a:stCxn id="203" idx="3"/>
            <a:endCxn id="207" idx="1"/>
          </p:cNvCxnSpPr>
          <p:nvPr/>
        </p:nvCxnSpPr>
        <p:spPr>
          <a:xfrm flipV="1">
            <a:off x="10734299" y="5940554"/>
            <a:ext cx="468898" cy="363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6" name="Group 185">
            <a:extLst>
              <a:ext uri="{FF2B5EF4-FFF2-40B4-BE49-F238E27FC236}">
                <a16:creationId xmlns:a16="http://schemas.microsoft.com/office/drawing/2014/main" xmlns="" id="{BFD8C9AA-4882-4C81-92A1-0EEE75846744}"/>
              </a:ext>
            </a:extLst>
          </p:cNvPr>
          <p:cNvGrpSpPr/>
          <p:nvPr/>
        </p:nvGrpSpPr>
        <p:grpSpPr>
          <a:xfrm>
            <a:off x="7880009" y="5827529"/>
            <a:ext cx="199742" cy="228186"/>
            <a:chOff x="2468389" y="1081651"/>
            <a:chExt cx="274870" cy="274320"/>
          </a:xfrm>
        </p:grpSpPr>
        <p:sp>
          <p:nvSpPr>
            <p:cNvPr id="187" name="Rectangle 186">
              <a:extLst>
                <a:ext uri="{FF2B5EF4-FFF2-40B4-BE49-F238E27FC236}">
                  <a16:creationId xmlns:a16="http://schemas.microsoft.com/office/drawing/2014/main" xmlns="" id="{A02845D4-EB02-4FE1-A6CC-A8A3D6ACE2C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88" name="Straight Connector 187">
              <a:extLst>
                <a:ext uri="{FF2B5EF4-FFF2-40B4-BE49-F238E27FC236}">
                  <a16:creationId xmlns:a16="http://schemas.microsoft.com/office/drawing/2014/main" xmlns="" id="{AA93DCA8-3E00-4EA7-9CD9-7D2D1B0EB73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735A3D22-44D2-4D0C-A64F-5EEB5C00067E}"/>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0" name="Group 189">
            <a:extLst>
              <a:ext uri="{FF2B5EF4-FFF2-40B4-BE49-F238E27FC236}">
                <a16:creationId xmlns:a16="http://schemas.microsoft.com/office/drawing/2014/main" xmlns="" id="{D6D51ED7-933F-4456-82D2-EDE8E182E527}"/>
              </a:ext>
            </a:extLst>
          </p:cNvPr>
          <p:cNvGrpSpPr/>
          <p:nvPr/>
        </p:nvGrpSpPr>
        <p:grpSpPr>
          <a:xfrm>
            <a:off x="8547451" y="5826625"/>
            <a:ext cx="199742" cy="228186"/>
            <a:chOff x="2468389" y="1081651"/>
            <a:chExt cx="274870" cy="274320"/>
          </a:xfrm>
          <a:solidFill>
            <a:schemeClr val="bg1"/>
          </a:solidFill>
        </p:grpSpPr>
        <p:sp>
          <p:nvSpPr>
            <p:cNvPr id="191" name="Rectangle 190">
              <a:extLst>
                <a:ext uri="{FF2B5EF4-FFF2-40B4-BE49-F238E27FC236}">
                  <a16:creationId xmlns:a16="http://schemas.microsoft.com/office/drawing/2014/main" xmlns="" id="{A4EC89C9-E9CF-42C6-A7AF-F8C61201E742}"/>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92" name="Straight Connector 191">
              <a:extLst>
                <a:ext uri="{FF2B5EF4-FFF2-40B4-BE49-F238E27FC236}">
                  <a16:creationId xmlns:a16="http://schemas.microsoft.com/office/drawing/2014/main" xmlns="" id="{2F38053C-6FBE-4748-B237-64580A75A32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E6496329-99B7-46D9-8C62-A1C79E022880}"/>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4" name="Group 193">
            <a:extLst>
              <a:ext uri="{FF2B5EF4-FFF2-40B4-BE49-F238E27FC236}">
                <a16:creationId xmlns:a16="http://schemas.microsoft.com/office/drawing/2014/main" xmlns="" id="{4A1C2AC4-3AB5-4798-9D04-EC16DF0B54B6}"/>
              </a:ext>
            </a:extLst>
          </p:cNvPr>
          <p:cNvGrpSpPr/>
          <p:nvPr/>
        </p:nvGrpSpPr>
        <p:grpSpPr>
          <a:xfrm>
            <a:off x="9215093" y="5830094"/>
            <a:ext cx="199742" cy="228186"/>
            <a:chOff x="2468389" y="1081651"/>
            <a:chExt cx="274870" cy="274320"/>
          </a:xfrm>
        </p:grpSpPr>
        <p:sp>
          <p:nvSpPr>
            <p:cNvPr id="195" name="Rectangle 194">
              <a:extLst>
                <a:ext uri="{FF2B5EF4-FFF2-40B4-BE49-F238E27FC236}">
                  <a16:creationId xmlns:a16="http://schemas.microsoft.com/office/drawing/2014/main" xmlns="" id="{37409CBF-D73B-42A1-BE72-B66C5A9F9EE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196" name="Straight Connector 195">
              <a:extLst>
                <a:ext uri="{FF2B5EF4-FFF2-40B4-BE49-F238E27FC236}">
                  <a16:creationId xmlns:a16="http://schemas.microsoft.com/office/drawing/2014/main" xmlns="" id="{04615071-0FA7-49E5-B9E5-BBB937BD23C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EEA6A57E-8854-4DE9-B046-1A1C4C4A9F3C}"/>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8" name="Group 197">
            <a:extLst>
              <a:ext uri="{FF2B5EF4-FFF2-40B4-BE49-F238E27FC236}">
                <a16:creationId xmlns:a16="http://schemas.microsoft.com/office/drawing/2014/main" xmlns="" id="{3271B47B-1606-49D5-8F68-C8CA17CE04CE}"/>
              </a:ext>
            </a:extLst>
          </p:cNvPr>
          <p:cNvGrpSpPr/>
          <p:nvPr/>
        </p:nvGrpSpPr>
        <p:grpSpPr>
          <a:xfrm>
            <a:off x="9883334" y="5827529"/>
            <a:ext cx="199742" cy="228186"/>
            <a:chOff x="2468389" y="1081651"/>
            <a:chExt cx="274870" cy="274320"/>
          </a:xfrm>
        </p:grpSpPr>
        <p:sp>
          <p:nvSpPr>
            <p:cNvPr id="199" name="Rectangle 198">
              <a:extLst>
                <a:ext uri="{FF2B5EF4-FFF2-40B4-BE49-F238E27FC236}">
                  <a16:creationId xmlns:a16="http://schemas.microsoft.com/office/drawing/2014/main" xmlns="" id="{3E5D05C8-4231-4029-8499-BEBE2226C4B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00" name="Straight Connector 199">
              <a:extLst>
                <a:ext uri="{FF2B5EF4-FFF2-40B4-BE49-F238E27FC236}">
                  <a16:creationId xmlns:a16="http://schemas.microsoft.com/office/drawing/2014/main" xmlns="" id="{8333A235-8FE8-4BF0-83A3-6FAD0226AFCA}"/>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2A69ED03-B4A3-495B-AD89-4F43B865403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2" name="Group 201">
            <a:extLst>
              <a:ext uri="{FF2B5EF4-FFF2-40B4-BE49-F238E27FC236}">
                <a16:creationId xmlns:a16="http://schemas.microsoft.com/office/drawing/2014/main" xmlns="" id="{8B4D5D5F-4DD3-4874-99D8-325E9951238C}"/>
              </a:ext>
            </a:extLst>
          </p:cNvPr>
          <p:cNvGrpSpPr/>
          <p:nvPr/>
        </p:nvGrpSpPr>
        <p:grpSpPr>
          <a:xfrm>
            <a:off x="10534557" y="5830094"/>
            <a:ext cx="199742" cy="228186"/>
            <a:chOff x="2468389" y="1081651"/>
            <a:chExt cx="274870" cy="274320"/>
          </a:xfrm>
          <a:solidFill>
            <a:schemeClr val="bg1"/>
          </a:solidFill>
        </p:grpSpPr>
        <p:sp>
          <p:nvSpPr>
            <p:cNvPr id="203" name="Rectangle 202">
              <a:extLst>
                <a:ext uri="{FF2B5EF4-FFF2-40B4-BE49-F238E27FC236}">
                  <a16:creationId xmlns:a16="http://schemas.microsoft.com/office/drawing/2014/main" xmlns="" id="{FEAF951C-E395-4DFD-9016-DCAFA4A7C9DE}"/>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04" name="Straight Connector 203">
              <a:extLst>
                <a:ext uri="{FF2B5EF4-FFF2-40B4-BE49-F238E27FC236}">
                  <a16:creationId xmlns:a16="http://schemas.microsoft.com/office/drawing/2014/main" xmlns="" id="{E77C9ACF-7332-41DD-8D2D-9D59F55844A6}"/>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534A58D7-5E3C-47A2-A20B-13B4A6CED274}"/>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6" name="Group 205">
            <a:extLst>
              <a:ext uri="{FF2B5EF4-FFF2-40B4-BE49-F238E27FC236}">
                <a16:creationId xmlns:a16="http://schemas.microsoft.com/office/drawing/2014/main" xmlns="" id="{A7AF5BE4-727F-460A-9F48-37331665A55C}"/>
              </a:ext>
            </a:extLst>
          </p:cNvPr>
          <p:cNvGrpSpPr/>
          <p:nvPr/>
        </p:nvGrpSpPr>
        <p:grpSpPr>
          <a:xfrm>
            <a:off x="11202798" y="5826460"/>
            <a:ext cx="199742" cy="228186"/>
            <a:chOff x="2468389" y="1081651"/>
            <a:chExt cx="274870" cy="274320"/>
          </a:xfrm>
        </p:grpSpPr>
        <p:sp>
          <p:nvSpPr>
            <p:cNvPr id="207" name="Rectangle 206">
              <a:extLst>
                <a:ext uri="{FF2B5EF4-FFF2-40B4-BE49-F238E27FC236}">
                  <a16:creationId xmlns:a16="http://schemas.microsoft.com/office/drawing/2014/main" xmlns="" id="{52AACEF2-9470-4D81-AFC8-C299F0F0229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08" name="Straight Connector 207">
              <a:extLst>
                <a:ext uri="{FF2B5EF4-FFF2-40B4-BE49-F238E27FC236}">
                  <a16:creationId xmlns:a16="http://schemas.microsoft.com/office/drawing/2014/main" xmlns="" id="{B7A2895A-CCA8-4227-8F2C-A0DB47B15D5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B5CC7711-887D-49AA-AC1D-40DE43238E2C}"/>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0" name="Rectangle 229">
            <a:extLst>
              <a:ext uri="{FF2B5EF4-FFF2-40B4-BE49-F238E27FC236}">
                <a16:creationId xmlns:a16="http://schemas.microsoft.com/office/drawing/2014/main" xmlns="" id="{DFD8C7CD-204E-40B1-BED3-19FF5CB3E744}"/>
              </a:ext>
            </a:extLst>
          </p:cNvPr>
          <p:cNvSpPr/>
          <p:nvPr/>
        </p:nvSpPr>
        <p:spPr>
          <a:xfrm>
            <a:off x="7610145" y="399716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230">
            <a:extLst>
              <a:ext uri="{FF2B5EF4-FFF2-40B4-BE49-F238E27FC236}">
                <a16:creationId xmlns:a16="http://schemas.microsoft.com/office/drawing/2014/main" xmlns="" id="{34B76A6C-3432-4DBC-A3A9-2C09A4F2B879}"/>
              </a:ext>
            </a:extLst>
          </p:cNvPr>
          <p:cNvSpPr/>
          <p:nvPr/>
        </p:nvSpPr>
        <p:spPr>
          <a:xfrm>
            <a:off x="8277787" y="399716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xmlns="" id="{09906872-CC3A-4BC7-A95B-20DCE415BF1F}"/>
              </a:ext>
            </a:extLst>
          </p:cNvPr>
          <p:cNvSpPr/>
          <p:nvPr/>
        </p:nvSpPr>
        <p:spPr>
          <a:xfrm>
            <a:off x="8945428" y="3998979"/>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3" name="Rectangle 232">
            <a:extLst>
              <a:ext uri="{FF2B5EF4-FFF2-40B4-BE49-F238E27FC236}">
                <a16:creationId xmlns:a16="http://schemas.microsoft.com/office/drawing/2014/main" xmlns="" id="{B26FD2D2-5DCA-401D-9EF2-2BFEE71CB67F}"/>
              </a:ext>
            </a:extLst>
          </p:cNvPr>
          <p:cNvSpPr/>
          <p:nvPr/>
        </p:nvSpPr>
        <p:spPr>
          <a:xfrm>
            <a:off x="9613070" y="3998979"/>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4" name="Rectangle 233">
            <a:extLst>
              <a:ext uri="{FF2B5EF4-FFF2-40B4-BE49-F238E27FC236}">
                <a16:creationId xmlns:a16="http://schemas.microsoft.com/office/drawing/2014/main" xmlns="" id="{D9140251-35F3-4BD9-B0AE-AA5EE5433431}"/>
              </a:ext>
            </a:extLst>
          </p:cNvPr>
          <p:cNvSpPr/>
          <p:nvPr/>
        </p:nvSpPr>
        <p:spPr>
          <a:xfrm>
            <a:off x="10264893" y="399716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5" name="Rectangle 234">
            <a:extLst>
              <a:ext uri="{FF2B5EF4-FFF2-40B4-BE49-F238E27FC236}">
                <a16:creationId xmlns:a16="http://schemas.microsoft.com/office/drawing/2014/main" xmlns="" id="{E4EDC59A-4C2D-40D4-9EBA-E0BED019735B}"/>
              </a:ext>
            </a:extLst>
          </p:cNvPr>
          <p:cNvSpPr/>
          <p:nvPr/>
        </p:nvSpPr>
        <p:spPr>
          <a:xfrm>
            <a:off x="10932534" y="3997167"/>
            <a:ext cx="465133" cy="532436"/>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6" name="Straight Connector 235">
            <a:extLst>
              <a:ext uri="{FF2B5EF4-FFF2-40B4-BE49-F238E27FC236}">
                <a16:creationId xmlns:a16="http://schemas.microsoft.com/office/drawing/2014/main" xmlns="" id="{47705668-555D-44DF-BA7C-43EA7EDBDD7A}"/>
              </a:ext>
            </a:extLst>
          </p:cNvPr>
          <p:cNvCxnSpPr>
            <a:cxnSpLocks/>
            <a:stCxn id="242" idx="3"/>
            <a:endCxn id="246" idx="1"/>
          </p:cNvCxnSpPr>
          <p:nvPr/>
        </p:nvCxnSpPr>
        <p:spPr>
          <a:xfrm flipV="1">
            <a:off x="8075277" y="4412769"/>
            <a:ext cx="468099" cy="90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D27E670E-2B29-46CA-8401-6F5F7876E6D0}"/>
              </a:ext>
            </a:extLst>
          </p:cNvPr>
          <p:cNvCxnSpPr>
            <a:cxnSpLocks/>
            <a:stCxn id="246" idx="3"/>
            <a:endCxn id="250" idx="1"/>
          </p:cNvCxnSpPr>
          <p:nvPr/>
        </p:nvCxnSpPr>
        <p:spPr>
          <a:xfrm>
            <a:off x="8742719" y="4412769"/>
            <a:ext cx="468298" cy="528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1412460F-24D0-4A84-A98C-A5C489B27A14}"/>
              </a:ext>
            </a:extLst>
          </p:cNvPr>
          <p:cNvCxnSpPr>
            <a:cxnSpLocks/>
            <a:stCxn id="250" idx="3"/>
            <a:endCxn id="254" idx="1"/>
          </p:cNvCxnSpPr>
          <p:nvPr/>
        </p:nvCxnSpPr>
        <p:spPr>
          <a:xfrm>
            <a:off x="9410360" y="4418051"/>
            <a:ext cx="46889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00F4B8FC-B323-4180-BB7E-9EA703CBD18A}"/>
              </a:ext>
            </a:extLst>
          </p:cNvPr>
          <p:cNvCxnSpPr>
            <a:cxnSpLocks/>
            <a:stCxn id="254" idx="3"/>
            <a:endCxn id="258" idx="1"/>
          </p:cNvCxnSpPr>
          <p:nvPr/>
        </p:nvCxnSpPr>
        <p:spPr>
          <a:xfrm flipV="1">
            <a:off x="10078601" y="4416239"/>
            <a:ext cx="451881" cy="18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2746A620-CFF9-4AAF-8436-7548E3965D57}"/>
              </a:ext>
            </a:extLst>
          </p:cNvPr>
          <p:cNvCxnSpPr>
            <a:cxnSpLocks/>
            <a:stCxn id="258" idx="3"/>
            <a:endCxn id="262" idx="1"/>
          </p:cNvCxnSpPr>
          <p:nvPr/>
        </p:nvCxnSpPr>
        <p:spPr>
          <a:xfrm>
            <a:off x="10729824" y="4416239"/>
            <a:ext cx="468898" cy="15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1" name="Group 240">
            <a:extLst>
              <a:ext uri="{FF2B5EF4-FFF2-40B4-BE49-F238E27FC236}">
                <a16:creationId xmlns:a16="http://schemas.microsoft.com/office/drawing/2014/main" xmlns="" id="{ACB971A1-43A8-4170-AA65-76F1EA5D17D4}"/>
              </a:ext>
            </a:extLst>
          </p:cNvPr>
          <p:cNvGrpSpPr/>
          <p:nvPr/>
        </p:nvGrpSpPr>
        <p:grpSpPr>
          <a:xfrm>
            <a:off x="7875534" y="4299580"/>
            <a:ext cx="199742" cy="228186"/>
            <a:chOff x="2468389" y="1081651"/>
            <a:chExt cx="274870" cy="274320"/>
          </a:xfrm>
        </p:grpSpPr>
        <p:sp>
          <p:nvSpPr>
            <p:cNvPr id="242" name="Rectangle 241">
              <a:extLst>
                <a:ext uri="{FF2B5EF4-FFF2-40B4-BE49-F238E27FC236}">
                  <a16:creationId xmlns:a16="http://schemas.microsoft.com/office/drawing/2014/main" xmlns="" id="{3A419513-A61C-40B8-934C-9BE17BE5B61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3" name="Straight Connector 242">
              <a:extLst>
                <a:ext uri="{FF2B5EF4-FFF2-40B4-BE49-F238E27FC236}">
                  <a16:creationId xmlns:a16="http://schemas.microsoft.com/office/drawing/2014/main" xmlns="" id="{9FDD47B6-ED44-4D28-BEC5-DCA7460DF3A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7601E1D9-1BDB-432E-839B-C73D9538679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5" name="Group 244">
            <a:extLst>
              <a:ext uri="{FF2B5EF4-FFF2-40B4-BE49-F238E27FC236}">
                <a16:creationId xmlns:a16="http://schemas.microsoft.com/office/drawing/2014/main" xmlns="" id="{0DAD3BCC-3314-4874-B6B7-BCFCB8708155}"/>
              </a:ext>
            </a:extLst>
          </p:cNvPr>
          <p:cNvGrpSpPr/>
          <p:nvPr/>
        </p:nvGrpSpPr>
        <p:grpSpPr>
          <a:xfrm>
            <a:off x="8542976" y="4298676"/>
            <a:ext cx="199742" cy="228186"/>
            <a:chOff x="2468389" y="1081651"/>
            <a:chExt cx="274870" cy="274320"/>
          </a:xfrm>
        </p:grpSpPr>
        <p:sp>
          <p:nvSpPr>
            <p:cNvPr id="246" name="Rectangle 245">
              <a:extLst>
                <a:ext uri="{FF2B5EF4-FFF2-40B4-BE49-F238E27FC236}">
                  <a16:creationId xmlns:a16="http://schemas.microsoft.com/office/drawing/2014/main" xmlns="" id="{34296145-274E-4102-ADDF-CC08BAA8398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47" name="Straight Connector 246">
              <a:extLst>
                <a:ext uri="{FF2B5EF4-FFF2-40B4-BE49-F238E27FC236}">
                  <a16:creationId xmlns:a16="http://schemas.microsoft.com/office/drawing/2014/main" xmlns="" id="{9A550135-EEAF-4E53-B7D7-620CBEA1900C}"/>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55FC7A04-A49D-4730-A549-7680B5069A0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49" name="Group 248">
            <a:extLst>
              <a:ext uri="{FF2B5EF4-FFF2-40B4-BE49-F238E27FC236}">
                <a16:creationId xmlns:a16="http://schemas.microsoft.com/office/drawing/2014/main" xmlns="" id="{2AF09832-E097-42D0-8C06-F66239AA72AA}"/>
              </a:ext>
            </a:extLst>
          </p:cNvPr>
          <p:cNvGrpSpPr/>
          <p:nvPr/>
        </p:nvGrpSpPr>
        <p:grpSpPr>
          <a:xfrm>
            <a:off x="9210618" y="4303957"/>
            <a:ext cx="199742" cy="228186"/>
            <a:chOff x="2468389" y="1081651"/>
            <a:chExt cx="274870" cy="274320"/>
          </a:xfrm>
        </p:grpSpPr>
        <p:sp>
          <p:nvSpPr>
            <p:cNvPr id="250" name="Rectangle 249">
              <a:extLst>
                <a:ext uri="{FF2B5EF4-FFF2-40B4-BE49-F238E27FC236}">
                  <a16:creationId xmlns:a16="http://schemas.microsoft.com/office/drawing/2014/main" xmlns="" id="{58E3BA84-47A6-434C-BCF9-FA47BC901591}"/>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51" name="Straight Connector 250">
              <a:extLst>
                <a:ext uri="{FF2B5EF4-FFF2-40B4-BE49-F238E27FC236}">
                  <a16:creationId xmlns:a16="http://schemas.microsoft.com/office/drawing/2014/main" xmlns="" id="{1EAA997E-F75F-4A2F-A6BF-1B0F93DCA78B}"/>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D0161555-A297-46DE-973B-F7FBE7031EE0}"/>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3" name="Group 252">
            <a:extLst>
              <a:ext uri="{FF2B5EF4-FFF2-40B4-BE49-F238E27FC236}">
                <a16:creationId xmlns:a16="http://schemas.microsoft.com/office/drawing/2014/main" xmlns="" id="{17154615-2FBC-4545-9FFB-F0E5FCDE478F}"/>
              </a:ext>
            </a:extLst>
          </p:cNvPr>
          <p:cNvGrpSpPr/>
          <p:nvPr/>
        </p:nvGrpSpPr>
        <p:grpSpPr>
          <a:xfrm>
            <a:off x="9878859" y="4303957"/>
            <a:ext cx="199742" cy="228186"/>
            <a:chOff x="2468389" y="1081651"/>
            <a:chExt cx="274870" cy="274320"/>
          </a:xfrm>
        </p:grpSpPr>
        <p:sp>
          <p:nvSpPr>
            <p:cNvPr id="254" name="Rectangle 253">
              <a:extLst>
                <a:ext uri="{FF2B5EF4-FFF2-40B4-BE49-F238E27FC236}">
                  <a16:creationId xmlns:a16="http://schemas.microsoft.com/office/drawing/2014/main" xmlns="" id="{C295A57F-F72D-40F0-863E-51972F6BA5A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55" name="Straight Connector 254">
              <a:extLst>
                <a:ext uri="{FF2B5EF4-FFF2-40B4-BE49-F238E27FC236}">
                  <a16:creationId xmlns:a16="http://schemas.microsoft.com/office/drawing/2014/main" xmlns="" id="{2CEE847F-DC5A-46BD-A826-B661ADDC2788}"/>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D30C3EB0-6409-40E9-8309-5CFC6DB5BB28}"/>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7" name="Group 256">
            <a:extLst>
              <a:ext uri="{FF2B5EF4-FFF2-40B4-BE49-F238E27FC236}">
                <a16:creationId xmlns:a16="http://schemas.microsoft.com/office/drawing/2014/main" xmlns="" id="{5D9B4E40-E1FC-461F-9B8C-C3B62E3A4490}"/>
              </a:ext>
            </a:extLst>
          </p:cNvPr>
          <p:cNvGrpSpPr/>
          <p:nvPr/>
        </p:nvGrpSpPr>
        <p:grpSpPr>
          <a:xfrm>
            <a:off x="10530082" y="4302145"/>
            <a:ext cx="199742" cy="228186"/>
            <a:chOff x="2468389" y="1081651"/>
            <a:chExt cx="274870" cy="274320"/>
          </a:xfrm>
          <a:solidFill>
            <a:schemeClr val="bg1"/>
          </a:solidFill>
        </p:grpSpPr>
        <p:sp>
          <p:nvSpPr>
            <p:cNvPr id="258" name="Rectangle 257">
              <a:extLst>
                <a:ext uri="{FF2B5EF4-FFF2-40B4-BE49-F238E27FC236}">
                  <a16:creationId xmlns:a16="http://schemas.microsoft.com/office/drawing/2014/main" xmlns="" id="{E1A2C775-923F-4D60-82C2-7AA5E2A252F6}"/>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59" name="Straight Connector 258">
              <a:extLst>
                <a:ext uri="{FF2B5EF4-FFF2-40B4-BE49-F238E27FC236}">
                  <a16:creationId xmlns:a16="http://schemas.microsoft.com/office/drawing/2014/main" xmlns="" id="{F0FBF401-9816-45D2-B1E1-02E7C3FABF59}"/>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xmlns="" id="{68E5AEF1-2D7E-4B1E-A574-5211B294626F}"/>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1" name="Group 260">
            <a:extLst>
              <a:ext uri="{FF2B5EF4-FFF2-40B4-BE49-F238E27FC236}">
                <a16:creationId xmlns:a16="http://schemas.microsoft.com/office/drawing/2014/main" xmlns="" id="{0EE4C4FB-61C3-4C83-8A04-4F89518C2C3B}"/>
              </a:ext>
            </a:extLst>
          </p:cNvPr>
          <p:cNvGrpSpPr/>
          <p:nvPr/>
        </p:nvGrpSpPr>
        <p:grpSpPr>
          <a:xfrm>
            <a:off x="11198323" y="4303645"/>
            <a:ext cx="199742" cy="228186"/>
            <a:chOff x="2468389" y="1081651"/>
            <a:chExt cx="274870" cy="274320"/>
          </a:xfrm>
        </p:grpSpPr>
        <p:sp>
          <p:nvSpPr>
            <p:cNvPr id="262" name="Rectangle 261">
              <a:extLst>
                <a:ext uri="{FF2B5EF4-FFF2-40B4-BE49-F238E27FC236}">
                  <a16:creationId xmlns:a16="http://schemas.microsoft.com/office/drawing/2014/main" xmlns="" id="{F68BDE81-C692-4EB3-AF8D-AD4DFEB83282}"/>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63" name="Straight Connector 262">
              <a:extLst>
                <a:ext uri="{FF2B5EF4-FFF2-40B4-BE49-F238E27FC236}">
                  <a16:creationId xmlns:a16="http://schemas.microsoft.com/office/drawing/2014/main" xmlns="" id="{4C546B3C-E34C-4A74-A84D-E6E8637542C6}"/>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xmlns="" id="{BCA48B99-EFCE-41E2-9C39-042183E0182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6" name="Group 265">
            <a:extLst>
              <a:ext uri="{FF2B5EF4-FFF2-40B4-BE49-F238E27FC236}">
                <a16:creationId xmlns:a16="http://schemas.microsoft.com/office/drawing/2014/main" xmlns="" id="{66E08709-99D9-4D94-B696-3B56D1DE549C}"/>
              </a:ext>
            </a:extLst>
          </p:cNvPr>
          <p:cNvGrpSpPr/>
          <p:nvPr/>
        </p:nvGrpSpPr>
        <p:grpSpPr>
          <a:xfrm>
            <a:off x="7744446" y="4522532"/>
            <a:ext cx="199742" cy="228186"/>
            <a:chOff x="2468389" y="1081651"/>
            <a:chExt cx="274870" cy="274320"/>
          </a:xfrm>
          <a:noFill/>
        </p:grpSpPr>
        <p:sp>
          <p:nvSpPr>
            <p:cNvPr id="267" name="Rectangle 266">
              <a:extLst>
                <a:ext uri="{FF2B5EF4-FFF2-40B4-BE49-F238E27FC236}">
                  <a16:creationId xmlns:a16="http://schemas.microsoft.com/office/drawing/2014/main" xmlns="" id="{56E1E413-078B-469B-ADA4-A5C83E46AD1E}"/>
                </a:ext>
              </a:extLst>
            </p:cNvPr>
            <p:cNvSpPr/>
            <p:nvPr/>
          </p:nvSpPr>
          <p:spPr>
            <a:xfrm>
              <a:off x="2468939" y="1081651"/>
              <a:ext cx="274320" cy="274320"/>
            </a:xfrm>
            <a:prstGeom prst="rect">
              <a:avLst/>
            </a:pr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268" name="Straight Connector 267">
              <a:extLst>
                <a:ext uri="{FF2B5EF4-FFF2-40B4-BE49-F238E27FC236}">
                  <a16:creationId xmlns:a16="http://schemas.microsoft.com/office/drawing/2014/main" xmlns="" id="{69604232-A283-47F1-A3C5-F9BF89EF80E1}"/>
                </a:ext>
              </a:extLst>
            </p:cNvPr>
            <p:cNvCxnSpPr>
              <a:cxnSpLocks/>
            </p:cNvCxnSpPr>
            <p:nvPr/>
          </p:nvCxnSpPr>
          <p:spPr>
            <a:xfrm flipV="1">
              <a:off x="2468939" y="1081651"/>
              <a:ext cx="274320" cy="27432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AB6F7CD3-C542-48E4-A374-20A8BAE942D5}"/>
                </a:ext>
              </a:extLst>
            </p:cNvPr>
            <p:cNvCxnSpPr>
              <a:cxnSpLocks/>
            </p:cNvCxnSpPr>
            <p:nvPr/>
          </p:nvCxnSpPr>
          <p:spPr>
            <a:xfrm rot="16200000" flipV="1">
              <a:off x="2468389" y="1081651"/>
              <a:ext cx="274320" cy="274320"/>
            </a:xfrm>
            <a:prstGeom prst="line">
              <a:avLst/>
            </a:prstGeom>
            <a:grpFill/>
            <a:ln w="28575">
              <a:noFill/>
            </a:ln>
          </p:spPr>
          <p:style>
            <a:lnRef idx="1">
              <a:schemeClr val="accent1"/>
            </a:lnRef>
            <a:fillRef idx="0">
              <a:schemeClr val="accent1"/>
            </a:fillRef>
            <a:effectRef idx="0">
              <a:schemeClr val="accent1"/>
            </a:effectRef>
            <a:fontRef idx="minor">
              <a:schemeClr val="tx1"/>
            </a:fontRef>
          </p:style>
        </p:cxnSp>
      </p:grpSp>
      <p:cxnSp>
        <p:nvCxnSpPr>
          <p:cNvPr id="271" name="Straight Connector 270">
            <a:extLst>
              <a:ext uri="{FF2B5EF4-FFF2-40B4-BE49-F238E27FC236}">
                <a16:creationId xmlns:a16="http://schemas.microsoft.com/office/drawing/2014/main" xmlns="" id="{179539A7-7F18-4418-918A-C250B4C1909C}"/>
              </a:ext>
            </a:extLst>
          </p:cNvPr>
          <p:cNvCxnSpPr>
            <a:cxnSpLocks/>
          </p:cNvCxnSpPr>
          <p:nvPr/>
        </p:nvCxnSpPr>
        <p:spPr>
          <a:xfrm flipH="1">
            <a:off x="7975607" y="377501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51E03548-D973-437E-83D8-1A2DADBBC76D}"/>
              </a:ext>
            </a:extLst>
          </p:cNvPr>
          <p:cNvCxnSpPr>
            <a:cxnSpLocks/>
          </p:cNvCxnSpPr>
          <p:nvPr/>
        </p:nvCxnSpPr>
        <p:spPr>
          <a:xfrm flipH="1">
            <a:off x="8643249" y="377501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7CA5BBB0-AEEA-4B19-9900-C2C2BC9DFB28}"/>
              </a:ext>
            </a:extLst>
          </p:cNvPr>
          <p:cNvCxnSpPr>
            <a:cxnSpLocks/>
          </p:cNvCxnSpPr>
          <p:nvPr/>
        </p:nvCxnSpPr>
        <p:spPr>
          <a:xfrm flipH="1">
            <a:off x="9310890" y="3776824"/>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C056A5A5-3C0D-4F9E-B6E7-3B5649601112}"/>
              </a:ext>
            </a:extLst>
          </p:cNvPr>
          <p:cNvCxnSpPr>
            <a:cxnSpLocks/>
          </p:cNvCxnSpPr>
          <p:nvPr/>
        </p:nvCxnSpPr>
        <p:spPr>
          <a:xfrm flipH="1">
            <a:off x="9978532" y="3776824"/>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EAD9169D-48EA-4C6C-9EBA-A8ADCDF87EBA}"/>
              </a:ext>
            </a:extLst>
          </p:cNvPr>
          <p:cNvCxnSpPr>
            <a:cxnSpLocks/>
          </p:cNvCxnSpPr>
          <p:nvPr/>
        </p:nvCxnSpPr>
        <p:spPr>
          <a:xfrm flipH="1">
            <a:off x="10630355" y="377501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0791103F-4172-4081-9EB8-1AF13FF98EEF}"/>
              </a:ext>
            </a:extLst>
          </p:cNvPr>
          <p:cNvCxnSpPr>
            <a:cxnSpLocks/>
          </p:cNvCxnSpPr>
          <p:nvPr/>
        </p:nvCxnSpPr>
        <p:spPr>
          <a:xfrm flipH="1">
            <a:off x="11297996" y="3775013"/>
            <a:ext cx="5273" cy="526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80" name="Oval 279">
            <a:extLst>
              <a:ext uri="{FF2B5EF4-FFF2-40B4-BE49-F238E27FC236}">
                <a16:creationId xmlns:a16="http://schemas.microsoft.com/office/drawing/2014/main" xmlns="" id="{C75B2E5B-62A7-44EE-B9AF-EE57986DC6B9}"/>
              </a:ext>
            </a:extLst>
          </p:cNvPr>
          <p:cNvSpPr/>
          <p:nvPr/>
        </p:nvSpPr>
        <p:spPr>
          <a:xfrm>
            <a:off x="9488038" y="1625939"/>
            <a:ext cx="582568" cy="444270"/>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S1</a:t>
            </a:r>
          </a:p>
        </p:txBody>
      </p:sp>
      <p:sp>
        <p:nvSpPr>
          <p:cNvPr id="281" name="Oval 280">
            <a:extLst>
              <a:ext uri="{FF2B5EF4-FFF2-40B4-BE49-F238E27FC236}">
                <a16:creationId xmlns:a16="http://schemas.microsoft.com/office/drawing/2014/main" xmlns="" id="{F8970D7D-F2DF-4E9E-8A57-F1D560FCF027}"/>
              </a:ext>
            </a:extLst>
          </p:cNvPr>
          <p:cNvSpPr/>
          <p:nvPr/>
        </p:nvSpPr>
        <p:spPr>
          <a:xfrm>
            <a:off x="10134584" y="3904788"/>
            <a:ext cx="582568" cy="444270"/>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S2</a:t>
            </a:r>
          </a:p>
        </p:txBody>
      </p:sp>
      <p:sp>
        <p:nvSpPr>
          <p:cNvPr id="282" name="Oval 281">
            <a:extLst>
              <a:ext uri="{FF2B5EF4-FFF2-40B4-BE49-F238E27FC236}">
                <a16:creationId xmlns:a16="http://schemas.microsoft.com/office/drawing/2014/main" xmlns="" id="{69FE47C6-4D35-44FD-BF17-615832DAB161}"/>
              </a:ext>
            </a:extLst>
          </p:cNvPr>
          <p:cNvSpPr/>
          <p:nvPr/>
        </p:nvSpPr>
        <p:spPr>
          <a:xfrm>
            <a:off x="8144332" y="4661251"/>
            <a:ext cx="582568" cy="444270"/>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S3</a:t>
            </a:r>
          </a:p>
        </p:txBody>
      </p:sp>
      <p:sp>
        <p:nvSpPr>
          <p:cNvPr id="283" name="Oval 282">
            <a:extLst>
              <a:ext uri="{FF2B5EF4-FFF2-40B4-BE49-F238E27FC236}">
                <a16:creationId xmlns:a16="http://schemas.microsoft.com/office/drawing/2014/main" xmlns="" id="{C6574F24-83E0-4AE6-AD0F-6B6739573113}"/>
              </a:ext>
            </a:extLst>
          </p:cNvPr>
          <p:cNvSpPr/>
          <p:nvPr/>
        </p:nvSpPr>
        <p:spPr>
          <a:xfrm>
            <a:off x="7448091" y="1625939"/>
            <a:ext cx="582568" cy="444270"/>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1"/>
                </a:solidFill>
              </a:rPr>
              <a:t>R</a:t>
            </a:r>
          </a:p>
        </p:txBody>
      </p:sp>
      <p:cxnSp>
        <p:nvCxnSpPr>
          <p:cNvPr id="284" name="Straight Arrow Connector 283">
            <a:extLst>
              <a:ext uri="{FF2B5EF4-FFF2-40B4-BE49-F238E27FC236}">
                <a16:creationId xmlns:a16="http://schemas.microsoft.com/office/drawing/2014/main" xmlns="" id="{A5F35F1A-9F94-4304-AF2E-C6A66B7DD04E}"/>
              </a:ext>
            </a:extLst>
          </p:cNvPr>
          <p:cNvCxnSpPr>
            <a:cxnSpLocks/>
            <a:stCxn id="71" idx="3"/>
            <a:endCxn id="79" idx="1"/>
          </p:cNvCxnSpPr>
          <p:nvPr/>
        </p:nvCxnSpPr>
        <p:spPr>
          <a:xfrm>
            <a:off x="8085625" y="2131072"/>
            <a:ext cx="1135741" cy="4378"/>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grpSp>
        <p:nvGrpSpPr>
          <p:cNvPr id="78" name="Group 77">
            <a:extLst>
              <a:ext uri="{FF2B5EF4-FFF2-40B4-BE49-F238E27FC236}">
                <a16:creationId xmlns:a16="http://schemas.microsoft.com/office/drawing/2014/main" xmlns="" id="{C9782825-1A97-4A71-9C8D-59543D71FF4D}"/>
              </a:ext>
            </a:extLst>
          </p:cNvPr>
          <p:cNvGrpSpPr/>
          <p:nvPr/>
        </p:nvGrpSpPr>
        <p:grpSpPr>
          <a:xfrm>
            <a:off x="9220966" y="2021357"/>
            <a:ext cx="199742" cy="228186"/>
            <a:chOff x="2468389" y="1081651"/>
            <a:chExt cx="274870" cy="274320"/>
          </a:xfrm>
          <a:solidFill>
            <a:schemeClr val="bg1"/>
          </a:solidFill>
        </p:grpSpPr>
        <p:sp>
          <p:nvSpPr>
            <p:cNvPr id="79" name="Rectangle 78">
              <a:extLst>
                <a:ext uri="{FF2B5EF4-FFF2-40B4-BE49-F238E27FC236}">
                  <a16:creationId xmlns:a16="http://schemas.microsoft.com/office/drawing/2014/main" xmlns="" id="{0F2F4684-E41D-4DD1-AC49-1B5A6FE4B1D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tx1"/>
                </a:solidFill>
                <a:latin typeface="Arial" panose="020B0604020202020204" pitchFamily="34" charset="0"/>
                <a:cs typeface="Arial" panose="020B0604020202020204" pitchFamily="34" charset="0"/>
              </a:endParaRPr>
            </a:p>
          </p:txBody>
        </p:sp>
        <p:cxnSp>
          <p:nvCxnSpPr>
            <p:cNvPr id="80" name="Straight Connector 79">
              <a:extLst>
                <a:ext uri="{FF2B5EF4-FFF2-40B4-BE49-F238E27FC236}">
                  <a16:creationId xmlns:a16="http://schemas.microsoft.com/office/drawing/2014/main" xmlns="" id="{3B75BC74-4D0B-4742-BAAC-C6E9BDF9EC8C}"/>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xmlns="" id="{5863447B-8104-44DB-943F-37068DEB9F7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9" name="Straight Arrow Connector 288">
            <a:extLst>
              <a:ext uri="{FF2B5EF4-FFF2-40B4-BE49-F238E27FC236}">
                <a16:creationId xmlns:a16="http://schemas.microsoft.com/office/drawing/2014/main" xmlns="" id="{5C069932-B939-4891-8E99-B184B429DA72}"/>
              </a:ext>
            </a:extLst>
          </p:cNvPr>
          <p:cNvCxnSpPr>
            <a:cxnSpLocks/>
            <a:stCxn id="79" idx="3"/>
            <a:endCxn id="83" idx="1"/>
          </p:cNvCxnSpPr>
          <p:nvPr/>
        </p:nvCxnSpPr>
        <p:spPr>
          <a:xfrm>
            <a:off x="9420708" y="2135450"/>
            <a:ext cx="468900" cy="0"/>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2" name="Straight Arrow Connector 291">
            <a:extLst>
              <a:ext uri="{FF2B5EF4-FFF2-40B4-BE49-F238E27FC236}">
                <a16:creationId xmlns:a16="http://schemas.microsoft.com/office/drawing/2014/main" xmlns="" id="{86F6E6D7-54B2-46F4-B605-679D0A7F5707}"/>
              </a:ext>
            </a:extLst>
          </p:cNvPr>
          <p:cNvCxnSpPr>
            <a:cxnSpLocks/>
            <a:endCxn id="242" idx="0"/>
          </p:cNvCxnSpPr>
          <p:nvPr/>
        </p:nvCxnSpPr>
        <p:spPr>
          <a:xfrm flipH="1">
            <a:off x="7975605" y="3904788"/>
            <a:ext cx="1989" cy="394792"/>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5" name="Straight Arrow Connector 294">
            <a:extLst>
              <a:ext uri="{FF2B5EF4-FFF2-40B4-BE49-F238E27FC236}">
                <a16:creationId xmlns:a16="http://schemas.microsoft.com/office/drawing/2014/main" xmlns="" id="{5B0F7414-E451-4765-9515-7331D3291D8F}"/>
              </a:ext>
            </a:extLst>
          </p:cNvPr>
          <p:cNvCxnSpPr>
            <a:cxnSpLocks/>
            <a:stCxn id="242" idx="3"/>
            <a:endCxn id="246" idx="1"/>
          </p:cNvCxnSpPr>
          <p:nvPr/>
        </p:nvCxnSpPr>
        <p:spPr>
          <a:xfrm flipV="1">
            <a:off x="8075276" y="4412769"/>
            <a:ext cx="468100" cy="904"/>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9" name="Straight Arrow Connector 298">
            <a:extLst>
              <a:ext uri="{FF2B5EF4-FFF2-40B4-BE49-F238E27FC236}">
                <a16:creationId xmlns:a16="http://schemas.microsoft.com/office/drawing/2014/main" xmlns="" id="{46ACA366-8598-4B8C-954C-B688317BDABE}"/>
              </a:ext>
            </a:extLst>
          </p:cNvPr>
          <p:cNvCxnSpPr>
            <a:cxnSpLocks/>
            <a:stCxn id="246" idx="3"/>
            <a:endCxn id="250" idx="1"/>
          </p:cNvCxnSpPr>
          <p:nvPr/>
        </p:nvCxnSpPr>
        <p:spPr>
          <a:xfrm>
            <a:off x="8742718" y="4412769"/>
            <a:ext cx="468300" cy="5281"/>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2" name="Straight Arrow Connector 301">
            <a:extLst>
              <a:ext uri="{FF2B5EF4-FFF2-40B4-BE49-F238E27FC236}">
                <a16:creationId xmlns:a16="http://schemas.microsoft.com/office/drawing/2014/main" xmlns="" id="{57FD4AA7-38E9-4244-9410-D6072619B984}"/>
              </a:ext>
            </a:extLst>
          </p:cNvPr>
          <p:cNvCxnSpPr>
            <a:cxnSpLocks/>
            <a:stCxn id="250" idx="3"/>
            <a:endCxn id="254" idx="1"/>
          </p:cNvCxnSpPr>
          <p:nvPr/>
        </p:nvCxnSpPr>
        <p:spPr>
          <a:xfrm>
            <a:off x="9410360" y="4418050"/>
            <a:ext cx="468899" cy="0"/>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5" name="Straight Arrow Connector 304">
            <a:extLst>
              <a:ext uri="{FF2B5EF4-FFF2-40B4-BE49-F238E27FC236}">
                <a16:creationId xmlns:a16="http://schemas.microsoft.com/office/drawing/2014/main" xmlns="" id="{24D71599-B292-4302-B464-21FEB588DF30}"/>
              </a:ext>
            </a:extLst>
          </p:cNvPr>
          <p:cNvCxnSpPr>
            <a:cxnSpLocks/>
            <a:stCxn id="254" idx="3"/>
            <a:endCxn id="258" idx="1"/>
          </p:cNvCxnSpPr>
          <p:nvPr/>
        </p:nvCxnSpPr>
        <p:spPr>
          <a:xfrm flipV="1">
            <a:off x="10078601" y="4416238"/>
            <a:ext cx="451881" cy="1812"/>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08" name="Straight Arrow Connector 307">
            <a:extLst>
              <a:ext uri="{FF2B5EF4-FFF2-40B4-BE49-F238E27FC236}">
                <a16:creationId xmlns:a16="http://schemas.microsoft.com/office/drawing/2014/main" xmlns="" id="{112D717B-1731-4D87-AAF4-48DDBF4CEA79}"/>
              </a:ext>
            </a:extLst>
          </p:cNvPr>
          <p:cNvCxnSpPr>
            <a:cxnSpLocks/>
            <a:stCxn id="258" idx="3"/>
            <a:endCxn id="262" idx="1"/>
          </p:cNvCxnSpPr>
          <p:nvPr/>
        </p:nvCxnSpPr>
        <p:spPr>
          <a:xfrm>
            <a:off x="10729824" y="4416238"/>
            <a:ext cx="468899" cy="1500"/>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1" name="Straight Arrow Connector 310">
            <a:extLst>
              <a:ext uri="{FF2B5EF4-FFF2-40B4-BE49-F238E27FC236}">
                <a16:creationId xmlns:a16="http://schemas.microsoft.com/office/drawing/2014/main" xmlns="" id="{F4CD4759-EBEE-4AFF-AB79-2505D6FCBE53}"/>
              </a:ext>
            </a:extLst>
          </p:cNvPr>
          <p:cNvCxnSpPr>
            <a:cxnSpLocks/>
            <a:stCxn id="174" idx="1"/>
            <a:endCxn id="170" idx="3"/>
          </p:cNvCxnSpPr>
          <p:nvPr/>
        </p:nvCxnSpPr>
        <p:spPr>
          <a:xfrm flipH="1">
            <a:off x="10078201" y="5176050"/>
            <a:ext cx="451882" cy="1813"/>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4" name="Straight Arrow Connector 313">
            <a:extLst>
              <a:ext uri="{FF2B5EF4-FFF2-40B4-BE49-F238E27FC236}">
                <a16:creationId xmlns:a16="http://schemas.microsoft.com/office/drawing/2014/main" xmlns="" id="{D1CEA1B8-D85E-47E5-9790-C402B38B937A}"/>
              </a:ext>
            </a:extLst>
          </p:cNvPr>
          <p:cNvCxnSpPr>
            <a:cxnSpLocks/>
            <a:stCxn id="170" idx="1"/>
            <a:endCxn id="166" idx="3"/>
          </p:cNvCxnSpPr>
          <p:nvPr/>
        </p:nvCxnSpPr>
        <p:spPr>
          <a:xfrm flipH="1">
            <a:off x="9409961" y="5177863"/>
            <a:ext cx="468898" cy="0"/>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17" name="Straight Arrow Connector 316">
            <a:extLst>
              <a:ext uri="{FF2B5EF4-FFF2-40B4-BE49-F238E27FC236}">
                <a16:creationId xmlns:a16="http://schemas.microsoft.com/office/drawing/2014/main" xmlns="" id="{E2AF979B-A9EE-402F-AFB5-0A450DB3E9DE}"/>
              </a:ext>
            </a:extLst>
          </p:cNvPr>
          <p:cNvCxnSpPr>
            <a:cxnSpLocks/>
            <a:stCxn id="166" idx="1"/>
            <a:endCxn id="162" idx="3"/>
          </p:cNvCxnSpPr>
          <p:nvPr/>
        </p:nvCxnSpPr>
        <p:spPr>
          <a:xfrm flipH="1" flipV="1">
            <a:off x="8742319" y="5172581"/>
            <a:ext cx="468300" cy="5282"/>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0" name="Straight Arrow Connector 319">
            <a:extLst>
              <a:ext uri="{FF2B5EF4-FFF2-40B4-BE49-F238E27FC236}">
                <a16:creationId xmlns:a16="http://schemas.microsoft.com/office/drawing/2014/main" xmlns="" id="{60113FC7-B70A-4B88-9922-D9B4C036A559}"/>
              </a:ext>
            </a:extLst>
          </p:cNvPr>
          <p:cNvCxnSpPr>
            <a:cxnSpLocks/>
            <a:stCxn id="187" idx="3"/>
            <a:endCxn id="195" idx="1"/>
          </p:cNvCxnSpPr>
          <p:nvPr/>
        </p:nvCxnSpPr>
        <p:spPr>
          <a:xfrm>
            <a:off x="8079751" y="5941622"/>
            <a:ext cx="1135742" cy="2565"/>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3" name="Straight Arrow Connector 322">
            <a:extLst>
              <a:ext uri="{FF2B5EF4-FFF2-40B4-BE49-F238E27FC236}">
                <a16:creationId xmlns:a16="http://schemas.microsoft.com/office/drawing/2014/main" xmlns="" id="{2557454F-66D4-44BF-8EFC-17FAC5B1BE8B}"/>
              </a:ext>
            </a:extLst>
          </p:cNvPr>
          <p:cNvCxnSpPr>
            <a:cxnSpLocks/>
            <a:stCxn id="195" idx="3"/>
            <a:endCxn id="199" idx="1"/>
          </p:cNvCxnSpPr>
          <p:nvPr/>
        </p:nvCxnSpPr>
        <p:spPr>
          <a:xfrm flipV="1">
            <a:off x="9414835" y="5941622"/>
            <a:ext cx="468899" cy="2565"/>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26" name="Straight Arrow Connector 325">
            <a:extLst>
              <a:ext uri="{FF2B5EF4-FFF2-40B4-BE49-F238E27FC236}">
                <a16:creationId xmlns:a16="http://schemas.microsoft.com/office/drawing/2014/main" xmlns="" id="{4C19B3E7-EF5C-4089-82FE-0B568570E1CA}"/>
              </a:ext>
            </a:extLst>
          </p:cNvPr>
          <p:cNvCxnSpPr>
            <a:cxnSpLocks/>
            <a:stCxn id="199" idx="3"/>
            <a:endCxn id="207" idx="1"/>
          </p:cNvCxnSpPr>
          <p:nvPr/>
        </p:nvCxnSpPr>
        <p:spPr>
          <a:xfrm flipV="1">
            <a:off x="10083076" y="5940553"/>
            <a:ext cx="1120122" cy="1069"/>
          </a:xfrm>
          <a:prstGeom prst="straightConnector1">
            <a:avLst/>
          </a:prstGeom>
          <a:ln w="571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0" name="Connector: Elbow 329">
            <a:extLst>
              <a:ext uri="{FF2B5EF4-FFF2-40B4-BE49-F238E27FC236}">
                <a16:creationId xmlns:a16="http://schemas.microsoft.com/office/drawing/2014/main" xmlns="" id="{80302570-B2CA-4569-8B73-10A4BE98B110}"/>
              </a:ext>
            </a:extLst>
          </p:cNvPr>
          <p:cNvCxnSpPr>
            <a:stCxn id="262" idx="2"/>
            <a:endCxn id="174" idx="3"/>
          </p:cNvCxnSpPr>
          <p:nvPr/>
        </p:nvCxnSpPr>
        <p:spPr>
          <a:xfrm rot="5400000">
            <a:off x="10691801" y="4569456"/>
            <a:ext cx="644219" cy="568969"/>
          </a:xfrm>
          <a:prstGeom prst="bentConnector2">
            <a:avLst/>
          </a:prstGeom>
          <a:ln w="57150">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2" name="Connector: Elbow 331">
            <a:extLst>
              <a:ext uri="{FF2B5EF4-FFF2-40B4-BE49-F238E27FC236}">
                <a16:creationId xmlns:a16="http://schemas.microsoft.com/office/drawing/2014/main" xmlns="" id="{F6C9C933-4C35-44A2-A41D-DAACD1C7518C}"/>
              </a:ext>
            </a:extLst>
          </p:cNvPr>
          <p:cNvCxnSpPr>
            <a:cxnSpLocks/>
            <a:stCxn id="162" idx="1"/>
            <a:endCxn id="187" idx="0"/>
          </p:cNvCxnSpPr>
          <p:nvPr/>
        </p:nvCxnSpPr>
        <p:spPr>
          <a:xfrm rot="10800000" flipV="1">
            <a:off x="7980081" y="5172581"/>
            <a:ext cx="562897" cy="654948"/>
          </a:xfrm>
          <a:prstGeom prst="bentConnector2">
            <a:avLst/>
          </a:prstGeom>
          <a:ln w="57150">
            <a:solidFill>
              <a:srgbClr val="C0000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35" name="Straight Arrow Connector 334">
            <a:extLst>
              <a:ext uri="{FF2B5EF4-FFF2-40B4-BE49-F238E27FC236}">
                <a16:creationId xmlns:a16="http://schemas.microsoft.com/office/drawing/2014/main" xmlns="" id="{3C2CED39-3537-41E6-93B2-2E3904BA3FA4}"/>
              </a:ext>
            </a:extLst>
          </p:cNvPr>
          <p:cNvCxnSpPr>
            <a:cxnSpLocks/>
            <a:stCxn id="83" idx="3"/>
            <a:endCxn id="91" idx="1"/>
          </p:cNvCxnSpPr>
          <p:nvPr/>
        </p:nvCxnSpPr>
        <p:spPr>
          <a:xfrm flipV="1">
            <a:off x="10088950" y="2135137"/>
            <a:ext cx="1120122" cy="313"/>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38" name="Straight Arrow Connector 337">
            <a:extLst>
              <a:ext uri="{FF2B5EF4-FFF2-40B4-BE49-F238E27FC236}">
                <a16:creationId xmlns:a16="http://schemas.microsoft.com/office/drawing/2014/main" xmlns="" id="{1F1AFA97-38C3-4E98-AAB5-FE4FE9A02A99}"/>
              </a:ext>
            </a:extLst>
          </p:cNvPr>
          <p:cNvCxnSpPr>
            <a:cxnSpLocks/>
            <a:stCxn id="116" idx="1"/>
            <a:endCxn id="112" idx="3"/>
          </p:cNvCxnSpPr>
          <p:nvPr/>
        </p:nvCxnSpPr>
        <p:spPr>
          <a:xfrm flipH="1">
            <a:off x="10083475" y="2889043"/>
            <a:ext cx="451882" cy="1812"/>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1" name="Straight Arrow Connector 340">
            <a:extLst>
              <a:ext uri="{FF2B5EF4-FFF2-40B4-BE49-F238E27FC236}">
                <a16:creationId xmlns:a16="http://schemas.microsoft.com/office/drawing/2014/main" xmlns="" id="{10214A79-09A5-4416-B893-F7643EEB7742}"/>
              </a:ext>
            </a:extLst>
          </p:cNvPr>
          <p:cNvCxnSpPr>
            <a:cxnSpLocks/>
            <a:stCxn id="112" idx="1"/>
            <a:endCxn id="108" idx="3"/>
          </p:cNvCxnSpPr>
          <p:nvPr/>
        </p:nvCxnSpPr>
        <p:spPr>
          <a:xfrm flipH="1">
            <a:off x="9415235" y="2890855"/>
            <a:ext cx="468898" cy="0"/>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4" name="Straight Arrow Connector 343">
            <a:extLst>
              <a:ext uri="{FF2B5EF4-FFF2-40B4-BE49-F238E27FC236}">
                <a16:creationId xmlns:a16="http://schemas.microsoft.com/office/drawing/2014/main" xmlns="" id="{853B1550-5CCA-46FE-A1EC-214CB221F390}"/>
              </a:ext>
            </a:extLst>
          </p:cNvPr>
          <p:cNvCxnSpPr>
            <a:cxnSpLocks/>
            <a:stCxn id="108" idx="1"/>
            <a:endCxn id="104" idx="3"/>
          </p:cNvCxnSpPr>
          <p:nvPr/>
        </p:nvCxnSpPr>
        <p:spPr>
          <a:xfrm flipH="1" flipV="1">
            <a:off x="8747593" y="2885573"/>
            <a:ext cx="468300" cy="5282"/>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7" name="Straight Arrow Connector 346">
            <a:extLst>
              <a:ext uri="{FF2B5EF4-FFF2-40B4-BE49-F238E27FC236}">
                <a16:creationId xmlns:a16="http://schemas.microsoft.com/office/drawing/2014/main" xmlns="" id="{DCD18233-46DC-4C9B-87C5-E5701FB71E24}"/>
              </a:ext>
            </a:extLst>
          </p:cNvPr>
          <p:cNvCxnSpPr>
            <a:cxnSpLocks/>
            <a:stCxn id="129" idx="3"/>
            <a:endCxn id="133" idx="1"/>
          </p:cNvCxnSpPr>
          <p:nvPr/>
        </p:nvCxnSpPr>
        <p:spPr>
          <a:xfrm flipV="1">
            <a:off x="8080751" y="3658576"/>
            <a:ext cx="468100" cy="904"/>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0" name="Straight Arrow Connector 349">
            <a:extLst>
              <a:ext uri="{FF2B5EF4-FFF2-40B4-BE49-F238E27FC236}">
                <a16:creationId xmlns:a16="http://schemas.microsoft.com/office/drawing/2014/main" xmlns="" id="{C16D0608-4742-42A7-AA78-014539310B3C}"/>
              </a:ext>
            </a:extLst>
          </p:cNvPr>
          <p:cNvCxnSpPr>
            <a:cxnSpLocks/>
            <a:stCxn id="133" idx="3"/>
            <a:endCxn id="137" idx="1"/>
          </p:cNvCxnSpPr>
          <p:nvPr/>
        </p:nvCxnSpPr>
        <p:spPr>
          <a:xfrm>
            <a:off x="8748193" y="3658576"/>
            <a:ext cx="468298" cy="5281"/>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3" name="Straight Arrow Connector 352">
            <a:extLst>
              <a:ext uri="{FF2B5EF4-FFF2-40B4-BE49-F238E27FC236}">
                <a16:creationId xmlns:a16="http://schemas.microsoft.com/office/drawing/2014/main" xmlns="" id="{F4F2D65B-CF9B-483F-9D5F-B11EB1569E92}"/>
              </a:ext>
            </a:extLst>
          </p:cNvPr>
          <p:cNvCxnSpPr>
            <a:cxnSpLocks/>
            <a:stCxn id="137" idx="3"/>
            <a:endCxn id="141" idx="1"/>
          </p:cNvCxnSpPr>
          <p:nvPr/>
        </p:nvCxnSpPr>
        <p:spPr>
          <a:xfrm>
            <a:off x="9415833" y="3663857"/>
            <a:ext cx="468899" cy="0"/>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6" name="Straight Arrow Connector 355">
            <a:extLst>
              <a:ext uri="{FF2B5EF4-FFF2-40B4-BE49-F238E27FC236}">
                <a16:creationId xmlns:a16="http://schemas.microsoft.com/office/drawing/2014/main" xmlns="" id="{F349D87F-B9EB-499C-8B24-E00AF1351281}"/>
              </a:ext>
            </a:extLst>
          </p:cNvPr>
          <p:cNvCxnSpPr>
            <a:cxnSpLocks/>
            <a:endCxn id="145" idx="1"/>
          </p:cNvCxnSpPr>
          <p:nvPr/>
        </p:nvCxnSpPr>
        <p:spPr>
          <a:xfrm>
            <a:off x="10088550" y="3662046"/>
            <a:ext cx="447407" cy="0"/>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59" name="Straight Arrow Connector 358">
            <a:extLst>
              <a:ext uri="{FF2B5EF4-FFF2-40B4-BE49-F238E27FC236}">
                <a16:creationId xmlns:a16="http://schemas.microsoft.com/office/drawing/2014/main" xmlns="" id="{A0A039BE-EA8A-4879-8A03-1DB57EFF6FD2}"/>
              </a:ext>
            </a:extLst>
          </p:cNvPr>
          <p:cNvCxnSpPr>
            <a:cxnSpLocks/>
            <a:stCxn id="145" idx="3"/>
            <a:endCxn id="149" idx="1"/>
          </p:cNvCxnSpPr>
          <p:nvPr/>
        </p:nvCxnSpPr>
        <p:spPr>
          <a:xfrm>
            <a:off x="10735299" y="3662046"/>
            <a:ext cx="468898" cy="1499"/>
          </a:xfrm>
          <a:prstGeom prst="straightConnector1">
            <a:avLst/>
          </a:prstGeom>
          <a:ln w="57150">
            <a:solidFill>
              <a:srgbClr val="00B05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62" name="Connector: Elbow 361">
            <a:extLst>
              <a:ext uri="{FF2B5EF4-FFF2-40B4-BE49-F238E27FC236}">
                <a16:creationId xmlns:a16="http://schemas.microsoft.com/office/drawing/2014/main" xmlns="" id="{7EC2242A-D1DF-4651-B24B-686BE836A58A}"/>
              </a:ext>
            </a:extLst>
          </p:cNvPr>
          <p:cNvCxnSpPr>
            <a:cxnSpLocks/>
            <a:stCxn id="91" idx="2"/>
            <a:endCxn id="116" idx="3"/>
          </p:cNvCxnSpPr>
          <p:nvPr/>
        </p:nvCxnSpPr>
        <p:spPr>
          <a:xfrm rot="5400000">
            <a:off x="10701815" y="2282114"/>
            <a:ext cx="639813" cy="574044"/>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65" name="Connector: Elbow 364">
            <a:extLst>
              <a:ext uri="{FF2B5EF4-FFF2-40B4-BE49-F238E27FC236}">
                <a16:creationId xmlns:a16="http://schemas.microsoft.com/office/drawing/2014/main" xmlns="" id="{9B5927CB-435B-489E-8067-EDAC0566EC3E}"/>
              </a:ext>
            </a:extLst>
          </p:cNvPr>
          <p:cNvCxnSpPr>
            <a:cxnSpLocks/>
            <a:stCxn id="104" idx="1"/>
            <a:endCxn id="129" idx="0"/>
          </p:cNvCxnSpPr>
          <p:nvPr/>
        </p:nvCxnSpPr>
        <p:spPr>
          <a:xfrm rot="10800000" flipV="1">
            <a:off x="7981081" y="2885573"/>
            <a:ext cx="567171" cy="659814"/>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69" name="Connector: Elbow 368">
            <a:extLst>
              <a:ext uri="{FF2B5EF4-FFF2-40B4-BE49-F238E27FC236}">
                <a16:creationId xmlns:a16="http://schemas.microsoft.com/office/drawing/2014/main" xmlns="" id="{7128FA3C-C069-4F27-AA9A-211DAE27AC92}"/>
              </a:ext>
            </a:extLst>
          </p:cNvPr>
          <p:cNvCxnSpPr>
            <a:cxnSpLocks/>
            <a:stCxn id="71" idx="3"/>
            <a:endCxn id="258" idx="0"/>
          </p:cNvCxnSpPr>
          <p:nvPr/>
        </p:nvCxnSpPr>
        <p:spPr>
          <a:xfrm>
            <a:off x="8085625" y="2131072"/>
            <a:ext cx="2544528" cy="2171073"/>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72" name="Connector: Elbow 371">
            <a:extLst>
              <a:ext uri="{FF2B5EF4-FFF2-40B4-BE49-F238E27FC236}">
                <a16:creationId xmlns:a16="http://schemas.microsoft.com/office/drawing/2014/main" xmlns="" id="{BF10AC42-6217-4EC6-A615-47FB75156B2F}"/>
              </a:ext>
            </a:extLst>
          </p:cNvPr>
          <p:cNvCxnSpPr>
            <a:cxnSpLocks/>
            <a:stCxn id="258" idx="1"/>
            <a:endCxn id="162" idx="0"/>
          </p:cNvCxnSpPr>
          <p:nvPr/>
        </p:nvCxnSpPr>
        <p:spPr>
          <a:xfrm rot="10800000" flipV="1">
            <a:off x="8642648" y="4416238"/>
            <a:ext cx="1887834" cy="642250"/>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85" name="TextBox 284">
            <a:extLst>
              <a:ext uri="{FF2B5EF4-FFF2-40B4-BE49-F238E27FC236}">
                <a16:creationId xmlns:a16="http://schemas.microsoft.com/office/drawing/2014/main" xmlns="" id="{43508741-1997-4ADF-83E0-A2A02AFEBA44}"/>
              </a:ext>
            </a:extLst>
          </p:cNvPr>
          <p:cNvSpPr txBox="1"/>
          <p:nvPr/>
        </p:nvSpPr>
        <p:spPr>
          <a:xfrm>
            <a:off x="6547107" y="1156340"/>
            <a:ext cx="2091594" cy="369332"/>
          </a:xfrm>
          <a:prstGeom prst="rect">
            <a:avLst/>
          </a:prstGeom>
          <a:noFill/>
        </p:spPr>
        <p:txBody>
          <a:bodyPr wrap="square" rtlCol="0" anchor="ctr">
            <a:spAutoFit/>
          </a:bodyPr>
          <a:lstStyle/>
          <a:p>
            <a:pPr algn="ctr"/>
            <a:r>
              <a:rPr lang="en-US" b="1" dirty="0"/>
              <a:t>Core (CU or SM)</a:t>
            </a:r>
          </a:p>
        </p:txBody>
      </p:sp>
      <p:sp>
        <p:nvSpPr>
          <p:cNvPr id="286" name="TextBox 285">
            <a:extLst>
              <a:ext uri="{FF2B5EF4-FFF2-40B4-BE49-F238E27FC236}">
                <a16:creationId xmlns:a16="http://schemas.microsoft.com/office/drawing/2014/main" xmlns="" id="{50F2588E-CF1B-444B-94CE-84D76474565F}"/>
              </a:ext>
            </a:extLst>
          </p:cNvPr>
          <p:cNvSpPr txBox="1"/>
          <p:nvPr/>
        </p:nvSpPr>
        <p:spPr>
          <a:xfrm>
            <a:off x="9694937" y="1158037"/>
            <a:ext cx="1470953" cy="369332"/>
          </a:xfrm>
          <a:prstGeom prst="rect">
            <a:avLst/>
          </a:prstGeom>
          <a:noFill/>
        </p:spPr>
        <p:txBody>
          <a:bodyPr wrap="square" rtlCol="0" anchor="ctr">
            <a:spAutoFit/>
          </a:bodyPr>
          <a:lstStyle/>
          <a:p>
            <a:pPr algn="ctr"/>
            <a:r>
              <a:rPr lang="en-US" b="1" dirty="0"/>
              <a:t>L2+Memory</a:t>
            </a:r>
          </a:p>
        </p:txBody>
      </p:sp>
      <p:cxnSp>
        <p:nvCxnSpPr>
          <p:cNvPr id="287" name="Straight Arrow Connector 286">
            <a:extLst>
              <a:ext uri="{FF2B5EF4-FFF2-40B4-BE49-F238E27FC236}">
                <a16:creationId xmlns:a16="http://schemas.microsoft.com/office/drawing/2014/main" xmlns="" id="{2FCDC9EB-6DEC-4EB0-8732-BB5469716FFC}"/>
              </a:ext>
            </a:extLst>
          </p:cNvPr>
          <p:cNvCxnSpPr>
            <a:cxnSpLocks/>
            <a:endCxn id="11" idx="0"/>
          </p:cNvCxnSpPr>
          <p:nvPr/>
        </p:nvCxnSpPr>
        <p:spPr>
          <a:xfrm>
            <a:off x="7853259" y="1482725"/>
            <a:ext cx="0" cy="232570"/>
          </a:xfrm>
          <a:prstGeom prst="straightConnector1">
            <a:avLst/>
          </a:prstGeom>
          <a:ln>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91" name="Straight Arrow Connector 290">
            <a:extLst>
              <a:ext uri="{FF2B5EF4-FFF2-40B4-BE49-F238E27FC236}">
                <a16:creationId xmlns:a16="http://schemas.microsoft.com/office/drawing/2014/main" xmlns="" id="{CB472542-9D3B-44E6-B81A-B1679A03A1E9}"/>
              </a:ext>
            </a:extLst>
          </p:cNvPr>
          <p:cNvCxnSpPr>
            <a:cxnSpLocks/>
            <a:endCxn id="15" idx="0"/>
          </p:cNvCxnSpPr>
          <p:nvPr/>
        </p:nvCxnSpPr>
        <p:spPr>
          <a:xfrm>
            <a:off x="10508006" y="1502469"/>
            <a:ext cx="0" cy="212826"/>
          </a:xfrm>
          <a:prstGeom prst="straightConnector1">
            <a:avLst/>
          </a:prstGeom>
          <a:ln>
            <a:solidFill>
              <a:schemeClr val="tx1"/>
            </a:solidFill>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698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85"/>
                                        </p:tgtEl>
                                        <p:attrNameLst>
                                          <p:attrName>style.visibility</p:attrName>
                                        </p:attrNameLst>
                                      </p:cBhvr>
                                      <p:to>
                                        <p:strVal val="visible"/>
                                      </p:to>
                                    </p:set>
                                    <p:animEffect transition="in" filter="fade">
                                      <p:cBhvr>
                                        <p:cTn id="35" dur="500"/>
                                        <p:tgtEl>
                                          <p:spTgt spid="28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86"/>
                                        </p:tgtEl>
                                        <p:attrNameLst>
                                          <p:attrName>style.visibility</p:attrName>
                                        </p:attrNameLst>
                                      </p:cBhvr>
                                      <p:to>
                                        <p:strVal val="visible"/>
                                      </p:to>
                                    </p:set>
                                    <p:animEffect transition="in" filter="fade">
                                      <p:cBhvr>
                                        <p:cTn id="38" dur="500"/>
                                        <p:tgtEl>
                                          <p:spTgt spid="286"/>
                                        </p:tgtEl>
                                      </p:cBhvr>
                                    </p:animEffect>
                                  </p:childTnLst>
                                </p:cTn>
                              </p:par>
                              <p:par>
                                <p:cTn id="39" presetID="10" presetClass="entr" presetSubtype="0" fill="hold" nodeType="withEffect">
                                  <p:stCondLst>
                                    <p:cond delay="0"/>
                                  </p:stCondLst>
                                  <p:childTnLst>
                                    <p:set>
                                      <p:cBhvr>
                                        <p:cTn id="40" dur="1" fill="hold">
                                          <p:stCondLst>
                                            <p:cond delay="0"/>
                                          </p:stCondLst>
                                        </p:cTn>
                                        <p:tgtEl>
                                          <p:spTgt spid="287"/>
                                        </p:tgtEl>
                                        <p:attrNameLst>
                                          <p:attrName>style.visibility</p:attrName>
                                        </p:attrNameLst>
                                      </p:cBhvr>
                                      <p:to>
                                        <p:strVal val="visible"/>
                                      </p:to>
                                    </p:set>
                                    <p:animEffect transition="in" filter="fade">
                                      <p:cBhvr>
                                        <p:cTn id="41" dur="500"/>
                                        <p:tgtEl>
                                          <p:spTgt spid="287"/>
                                        </p:tgtEl>
                                      </p:cBhvr>
                                    </p:animEffect>
                                  </p:childTnLst>
                                </p:cTn>
                              </p:par>
                              <p:par>
                                <p:cTn id="42" presetID="10" presetClass="entr" presetSubtype="0" fill="hold" nodeType="withEffect">
                                  <p:stCondLst>
                                    <p:cond delay="0"/>
                                  </p:stCondLst>
                                  <p:childTnLst>
                                    <p:set>
                                      <p:cBhvr>
                                        <p:cTn id="43" dur="1" fill="hold">
                                          <p:stCondLst>
                                            <p:cond delay="0"/>
                                          </p:stCondLst>
                                        </p:cTn>
                                        <p:tgtEl>
                                          <p:spTgt spid="291"/>
                                        </p:tgtEl>
                                        <p:attrNameLst>
                                          <p:attrName>style.visibility</p:attrName>
                                        </p:attrNameLst>
                                      </p:cBhvr>
                                      <p:to>
                                        <p:strVal val="visible"/>
                                      </p:to>
                                    </p:set>
                                    <p:animEffect transition="in" filter="fade">
                                      <p:cBhvr>
                                        <p:cTn id="44" dur="500"/>
                                        <p:tgtEl>
                                          <p:spTgt spid="29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fade">
                                      <p:cBhvr>
                                        <p:cTn id="56" dur="500"/>
                                        <p:tgtEl>
                                          <p:spTgt spid="15"/>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Effect transition="in" filter="fade">
                                      <p:cBhvr>
                                        <p:cTn id="59" dur="500"/>
                                        <p:tgtEl>
                                          <p:spTgt spid="16"/>
                                        </p:tgtEl>
                                      </p:cBhvr>
                                    </p:animEffect>
                                  </p:childTnLst>
                                </p:cTn>
                              </p:par>
                              <p:par>
                                <p:cTn id="60" presetID="10" presetClass="entr" presetSubtype="0" fill="hold" nodeType="with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fade">
                                      <p:cBhvr>
                                        <p:cTn id="62" dur="500"/>
                                        <p:tgtEl>
                                          <p:spTgt spid="17"/>
                                        </p:tgtEl>
                                      </p:cBhvr>
                                    </p:animEffect>
                                  </p:childTnLst>
                                </p:cTn>
                              </p:par>
                              <p:par>
                                <p:cTn id="63" presetID="10" presetClass="entr" presetSubtype="0" fill="hold" nodeType="withEffect">
                                  <p:stCondLst>
                                    <p:cond delay="0"/>
                                  </p:stCondLst>
                                  <p:childTnLst>
                                    <p:set>
                                      <p:cBhvr>
                                        <p:cTn id="64" dur="1" fill="hold">
                                          <p:stCondLst>
                                            <p:cond delay="0"/>
                                          </p:stCondLst>
                                        </p:cTn>
                                        <p:tgtEl>
                                          <p:spTgt spid="18"/>
                                        </p:tgtEl>
                                        <p:attrNameLst>
                                          <p:attrName>style.visibility</p:attrName>
                                        </p:attrNameLst>
                                      </p:cBhvr>
                                      <p:to>
                                        <p:strVal val="visible"/>
                                      </p:to>
                                    </p:set>
                                    <p:animEffect transition="in" filter="fade">
                                      <p:cBhvr>
                                        <p:cTn id="65" dur="500"/>
                                        <p:tgtEl>
                                          <p:spTgt spid="18"/>
                                        </p:tgtEl>
                                      </p:cBhvr>
                                    </p:animEffect>
                                  </p:childTnLst>
                                </p:cTn>
                              </p:par>
                              <p:par>
                                <p:cTn id="66" presetID="10" presetClass="entr" presetSubtype="0" fill="hold" nodeType="with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fade">
                                      <p:cBhvr>
                                        <p:cTn id="68" dur="500"/>
                                        <p:tgtEl>
                                          <p:spTgt spid="19"/>
                                        </p:tgtEl>
                                      </p:cBhvr>
                                    </p:animEffect>
                                  </p:childTnLst>
                                </p:cTn>
                              </p:par>
                              <p:par>
                                <p:cTn id="69" presetID="10" presetClass="entr" presetSubtype="0" fill="hold" nodeType="with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10" presetClass="entr" presetSubtype="0" fill="hold"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fade">
                                      <p:cBhvr>
                                        <p:cTn id="77" dur="500"/>
                                        <p:tgtEl>
                                          <p:spTgt spid="22"/>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3"/>
                                        </p:tgtEl>
                                        <p:attrNameLst>
                                          <p:attrName>style.visibility</p:attrName>
                                        </p:attrNameLst>
                                      </p:cBhvr>
                                      <p:to>
                                        <p:strVal val="visible"/>
                                      </p:to>
                                    </p:set>
                                    <p:animEffect transition="in" filter="fade">
                                      <p:cBhvr>
                                        <p:cTn id="80" dur="500"/>
                                        <p:tgtEl>
                                          <p:spTgt spid="2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500"/>
                                        <p:tgtEl>
                                          <p:spTgt spid="24"/>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500"/>
                                        <p:tgtEl>
                                          <p:spTgt spid="27"/>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fade">
                                      <p:cBhvr>
                                        <p:cTn id="95" dur="500"/>
                                        <p:tgtEl>
                                          <p:spTgt spid="28"/>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fade">
                                      <p:cBhvr>
                                        <p:cTn id="101" dur="500"/>
                                        <p:tgtEl>
                                          <p:spTgt spid="30"/>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fade">
                                      <p:cBhvr>
                                        <p:cTn id="104" dur="500"/>
                                        <p:tgtEl>
                                          <p:spTgt spid="31"/>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fade">
                                      <p:cBhvr>
                                        <p:cTn id="107" dur="500"/>
                                        <p:tgtEl>
                                          <p:spTgt spid="32"/>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3"/>
                                        </p:tgtEl>
                                        <p:attrNameLst>
                                          <p:attrName>style.visibility</p:attrName>
                                        </p:attrNameLst>
                                      </p:cBhvr>
                                      <p:to>
                                        <p:strVal val="visible"/>
                                      </p:to>
                                    </p:set>
                                    <p:animEffect transition="in" filter="fade">
                                      <p:cBhvr>
                                        <p:cTn id="110" dur="500"/>
                                        <p:tgtEl>
                                          <p:spTgt spid="33"/>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fade">
                                      <p:cBhvr>
                                        <p:cTn id="113" dur="500"/>
                                        <p:tgtEl>
                                          <p:spTgt spid="34"/>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5"/>
                                        </p:tgtEl>
                                        <p:attrNameLst>
                                          <p:attrName>style.visibility</p:attrName>
                                        </p:attrNameLst>
                                      </p:cBhvr>
                                      <p:to>
                                        <p:strVal val="visible"/>
                                      </p:to>
                                    </p:set>
                                    <p:animEffect transition="in" filter="fade">
                                      <p:cBhvr>
                                        <p:cTn id="116" dur="500"/>
                                        <p:tgtEl>
                                          <p:spTgt spid="35"/>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36"/>
                                        </p:tgtEl>
                                        <p:attrNameLst>
                                          <p:attrName>style.visibility</p:attrName>
                                        </p:attrNameLst>
                                      </p:cBhvr>
                                      <p:to>
                                        <p:strVal val="visible"/>
                                      </p:to>
                                    </p:set>
                                    <p:animEffect transition="in" filter="fade">
                                      <p:cBhvr>
                                        <p:cTn id="119" dur="500"/>
                                        <p:tgtEl>
                                          <p:spTgt spid="36"/>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fade">
                                      <p:cBhvr>
                                        <p:cTn id="122" dur="500"/>
                                        <p:tgtEl>
                                          <p:spTgt spid="37"/>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38"/>
                                        </p:tgtEl>
                                        <p:attrNameLst>
                                          <p:attrName>style.visibility</p:attrName>
                                        </p:attrNameLst>
                                      </p:cBhvr>
                                      <p:to>
                                        <p:strVal val="visible"/>
                                      </p:to>
                                    </p:set>
                                    <p:animEffect transition="in" filter="fade">
                                      <p:cBhvr>
                                        <p:cTn id="125" dur="500"/>
                                        <p:tgtEl>
                                          <p:spTgt spid="38"/>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fade">
                                      <p:cBhvr>
                                        <p:cTn id="128" dur="500"/>
                                        <p:tgtEl>
                                          <p:spTgt spid="39"/>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0"/>
                                        </p:tgtEl>
                                        <p:attrNameLst>
                                          <p:attrName>style.visibility</p:attrName>
                                        </p:attrNameLst>
                                      </p:cBhvr>
                                      <p:to>
                                        <p:strVal val="visible"/>
                                      </p:to>
                                    </p:set>
                                    <p:animEffect transition="in" filter="fade">
                                      <p:cBhvr>
                                        <p:cTn id="131" dur="500"/>
                                        <p:tgtEl>
                                          <p:spTgt spid="4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1"/>
                                        </p:tgtEl>
                                        <p:attrNameLst>
                                          <p:attrName>style.visibility</p:attrName>
                                        </p:attrNameLst>
                                      </p:cBhvr>
                                      <p:to>
                                        <p:strVal val="visible"/>
                                      </p:to>
                                    </p:set>
                                    <p:animEffect transition="in" filter="fade">
                                      <p:cBhvr>
                                        <p:cTn id="134" dur="500"/>
                                        <p:tgtEl>
                                          <p:spTgt spid="4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2"/>
                                        </p:tgtEl>
                                        <p:attrNameLst>
                                          <p:attrName>style.visibility</p:attrName>
                                        </p:attrNameLst>
                                      </p:cBhvr>
                                      <p:to>
                                        <p:strVal val="visible"/>
                                      </p:to>
                                    </p:set>
                                    <p:animEffect transition="in" filter="fade">
                                      <p:cBhvr>
                                        <p:cTn id="137" dur="500"/>
                                        <p:tgtEl>
                                          <p:spTgt spid="42"/>
                                        </p:tgtEl>
                                      </p:cBhvr>
                                    </p:animEffect>
                                  </p:childTnLst>
                                </p:cTn>
                              </p:par>
                              <p:par>
                                <p:cTn id="138" presetID="10" presetClass="entr" presetSubtype="0" fill="hold" grpId="0" nodeType="withEffect">
                                  <p:stCondLst>
                                    <p:cond delay="0"/>
                                  </p:stCondLst>
                                  <p:childTnLst>
                                    <p:set>
                                      <p:cBhvr>
                                        <p:cTn id="139" dur="1" fill="hold">
                                          <p:stCondLst>
                                            <p:cond delay="0"/>
                                          </p:stCondLst>
                                        </p:cTn>
                                        <p:tgtEl>
                                          <p:spTgt spid="43"/>
                                        </p:tgtEl>
                                        <p:attrNameLst>
                                          <p:attrName>style.visibility</p:attrName>
                                        </p:attrNameLst>
                                      </p:cBhvr>
                                      <p:to>
                                        <p:strVal val="visible"/>
                                      </p:to>
                                    </p:set>
                                    <p:animEffect transition="in" filter="fade">
                                      <p:cBhvr>
                                        <p:cTn id="140" dur="500"/>
                                        <p:tgtEl>
                                          <p:spTgt spid="43"/>
                                        </p:tgtEl>
                                      </p:cBhvr>
                                    </p:animEffect>
                                  </p:childTnLst>
                                </p:cTn>
                              </p:par>
                              <p:par>
                                <p:cTn id="141" presetID="10" presetClass="entr" presetSubtype="0" fill="hold" grpId="0" nodeType="withEffect">
                                  <p:stCondLst>
                                    <p:cond delay="0"/>
                                  </p:stCondLst>
                                  <p:childTnLst>
                                    <p:set>
                                      <p:cBhvr>
                                        <p:cTn id="142" dur="1" fill="hold">
                                          <p:stCondLst>
                                            <p:cond delay="0"/>
                                          </p:stCondLst>
                                        </p:cTn>
                                        <p:tgtEl>
                                          <p:spTgt spid="44"/>
                                        </p:tgtEl>
                                        <p:attrNameLst>
                                          <p:attrName>style.visibility</p:attrName>
                                        </p:attrNameLst>
                                      </p:cBhvr>
                                      <p:to>
                                        <p:strVal val="visible"/>
                                      </p:to>
                                    </p:set>
                                    <p:animEffect transition="in" filter="fade">
                                      <p:cBhvr>
                                        <p:cTn id="143" dur="500"/>
                                        <p:tgtEl>
                                          <p:spTgt spid="44"/>
                                        </p:tgtEl>
                                      </p:cBhvr>
                                    </p:animEffect>
                                  </p:childTnLst>
                                </p:cTn>
                              </p:par>
                              <p:par>
                                <p:cTn id="144" presetID="10" presetClass="entr" presetSubtype="0" fill="hold" grpId="0" nodeType="withEffect">
                                  <p:stCondLst>
                                    <p:cond delay="0"/>
                                  </p:stCondLst>
                                  <p:childTnLst>
                                    <p:set>
                                      <p:cBhvr>
                                        <p:cTn id="145" dur="1" fill="hold">
                                          <p:stCondLst>
                                            <p:cond delay="0"/>
                                          </p:stCondLst>
                                        </p:cTn>
                                        <p:tgtEl>
                                          <p:spTgt spid="45"/>
                                        </p:tgtEl>
                                        <p:attrNameLst>
                                          <p:attrName>style.visibility</p:attrName>
                                        </p:attrNameLst>
                                      </p:cBhvr>
                                      <p:to>
                                        <p:strVal val="visible"/>
                                      </p:to>
                                    </p:set>
                                    <p:animEffect transition="in" filter="fade">
                                      <p:cBhvr>
                                        <p:cTn id="146" dur="500"/>
                                        <p:tgtEl>
                                          <p:spTgt spid="45"/>
                                        </p:tgtEl>
                                      </p:cBhvr>
                                    </p:animEffect>
                                  </p:childTnLst>
                                </p:cTn>
                              </p:par>
                              <p:par>
                                <p:cTn id="147" presetID="10" presetClass="entr" presetSubtype="0" fill="hold" nodeType="withEffect">
                                  <p:stCondLst>
                                    <p:cond delay="0"/>
                                  </p:stCondLst>
                                  <p:childTnLst>
                                    <p:set>
                                      <p:cBhvr>
                                        <p:cTn id="148" dur="1" fill="hold">
                                          <p:stCondLst>
                                            <p:cond delay="0"/>
                                          </p:stCondLst>
                                        </p:cTn>
                                        <p:tgtEl>
                                          <p:spTgt spid="46"/>
                                        </p:tgtEl>
                                        <p:attrNameLst>
                                          <p:attrName>style.visibility</p:attrName>
                                        </p:attrNameLst>
                                      </p:cBhvr>
                                      <p:to>
                                        <p:strVal val="visible"/>
                                      </p:to>
                                    </p:set>
                                    <p:animEffect transition="in" filter="fade">
                                      <p:cBhvr>
                                        <p:cTn id="149" dur="500"/>
                                        <p:tgtEl>
                                          <p:spTgt spid="46"/>
                                        </p:tgtEl>
                                      </p:cBhvr>
                                    </p:animEffect>
                                  </p:childTnLst>
                                </p:cTn>
                              </p:par>
                              <p:par>
                                <p:cTn id="150" presetID="10" presetClass="entr" presetSubtype="0" fill="hold" nodeType="withEffect">
                                  <p:stCondLst>
                                    <p:cond delay="0"/>
                                  </p:stCondLst>
                                  <p:childTnLst>
                                    <p:set>
                                      <p:cBhvr>
                                        <p:cTn id="151" dur="1" fill="hold">
                                          <p:stCondLst>
                                            <p:cond delay="0"/>
                                          </p:stCondLst>
                                        </p:cTn>
                                        <p:tgtEl>
                                          <p:spTgt spid="47"/>
                                        </p:tgtEl>
                                        <p:attrNameLst>
                                          <p:attrName>style.visibility</p:attrName>
                                        </p:attrNameLst>
                                      </p:cBhvr>
                                      <p:to>
                                        <p:strVal val="visible"/>
                                      </p:to>
                                    </p:set>
                                    <p:animEffect transition="in" filter="fade">
                                      <p:cBhvr>
                                        <p:cTn id="152" dur="500"/>
                                        <p:tgtEl>
                                          <p:spTgt spid="47"/>
                                        </p:tgtEl>
                                      </p:cBhvr>
                                    </p:animEffect>
                                  </p:childTnLst>
                                </p:cTn>
                              </p:par>
                              <p:par>
                                <p:cTn id="153" presetID="10" presetClass="entr" presetSubtype="0" fill="hold" nodeType="withEffect">
                                  <p:stCondLst>
                                    <p:cond delay="0"/>
                                  </p:stCondLst>
                                  <p:childTnLst>
                                    <p:set>
                                      <p:cBhvr>
                                        <p:cTn id="154" dur="1" fill="hold">
                                          <p:stCondLst>
                                            <p:cond delay="0"/>
                                          </p:stCondLst>
                                        </p:cTn>
                                        <p:tgtEl>
                                          <p:spTgt spid="48"/>
                                        </p:tgtEl>
                                        <p:attrNameLst>
                                          <p:attrName>style.visibility</p:attrName>
                                        </p:attrNameLst>
                                      </p:cBhvr>
                                      <p:to>
                                        <p:strVal val="visible"/>
                                      </p:to>
                                    </p:set>
                                    <p:animEffect transition="in" filter="fade">
                                      <p:cBhvr>
                                        <p:cTn id="155" dur="500"/>
                                        <p:tgtEl>
                                          <p:spTgt spid="48"/>
                                        </p:tgtEl>
                                      </p:cBhvr>
                                    </p:animEffect>
                                  </p:childTnLst>
                                </p:cTn>
                              </p:par>
                              <p:par>
                                <p:cTn id="156" presetID="10" presetClass="entr" presetSubtype="0" fill="hold" nodeType="withEffect">
                                  <p:stCondLst>
                                    <p:cond delay="0"/>
                                  </p:stCondLst>
                                  <p:childTnLst>
                                    <p:set>
                                      <p:cBhvr>
                                        <p:cTn id="157" dur="1" fill="hold">
                                          <p:stCondLst>
                                            <p:cond delay="0"/>
                                          </p:stCondLst>
                                        </p:cTn>
                                        <p:tgtEl>
                                          <p:spTgt spid="49"/>
                                        </p:tgtEl>
                                        <p:attrNameLst>
                                          <p:attrName>style.visibility</p:attrName>
                                        </p:attrNameLst>
                                      </p:cBhvr>
                                      <p:to>
                                        <p:strVal val="visible"/>
                                      </p:to>
                                    </p:set>
                                    <p:animEffect transition="in" filter="fade">
                                      <p:cBhvr>
                                        <p:cTn id="158" dur="500"/>
                                        <p:tgtEl>
                                          <p:spTgt spid="49"/>
                                        </p:tgtEl>
                                      </p:cBhvr>
                                    </p:animEffect>
                                  </p:childTnLst>
                                </p:cTn>
                              </p:par>
                              <p:par>
                                <p:cTn id="159" presetID="10" presetClass="entr" presetSubtype="0" fill="hold" nodeType="withEffect">
                                  <p:stCondLst>
                                    <p:cond delay="0"/>
                                  </p:stCondLst>
                                  <p:childTnLst>
                                    <p:set>
                                      <p:cBhvr>
                                        <p:cTn id="160" dur="1" fill="hold">
                                          <p:stCondLst>
                                            <p:cond delay="0"/>
                                          </p:stCondLst>
                                        </p:cTn>
                                        <p:tgtEl>
                                          <p:spTgt spid="50"/>
                                        </p:tgtEl>
                                        <p:attrNameLst>
                                          <p:attrName>style.visibility</p:attrName>
                                        </p:attrNameLst>
                                      </p:cBhvr>
                                      <p:to>
                                        <p:strVal val="visible"/>
                                      </p:to>
                                    </p:set>
                                    <p:animEffect transition="in" filter="fade">
                                      <p:cBhvr>
                                        <p:cTn id="161" dur="500"/>
                                        <p:tgtEl>
                                          <p:spTgt spid="50"/>
                                        </p:tgtEl>
                                      </p:cBhvr>
                                    </p:animEffect>
                                  </p:childTnLst>
                                </p:cTn>
                              </p:par>
                              <p:par>
                                <p:cTn id="162" presetID="10" presetClass="entr" presetSubtype="0" fill="hold" nodeType="withEffect">
                                  <p:stCondLst>
                                    <p:cond delay="0"/>
                                  </p:stCondLst>
                                  <p:childTnLst>
                                    <p:set>
                                      <p:cBhvr>
                                        <p:cTn id="163" dur="1" fill="hold">
                                          <p:stCondLst>
                                            <p:cond delay="0"/>
                                          </p:stCondLst>
                                        </p:cTn>
                                        <p:tgtEl>
                                          <p:spTgt spid="51"/>
                                        </p:tgtEl>
                                        <p:attrNameLst>
                                          <p:attrName>style.visibility</p:attrName>
                                        </p:attrNameLst>
                                      </p:cBhvr>
                                      <p:to>
                                        <p:strVal val="visible"/>
                                      </p:to>
                                    </p:set>
                                    <p:animEffect transition="in" filter="fade">
                                      <p:cBhvr>
                                        <p:cTn id="164" dur="500"/>
                                        <p:tgtEl>
                                          <p:spTgt spid="51"/>
                                        </p:tgtEl>
                                      </p:cBhvr>
                                    </p:animEffect>
                                  </p:childTnLst>
                                </p:cTn>
                              </p:par>
                              <p:par>
                                <p:cTn id="165" presetID="10" presetClass="entr" presetSubtype="0"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Effect transition="in" filter="fade">
                                      <p:cBhvr>
                                        <p:cTn id="167" dur="500"/>
                                        <p:tgtEl>
                                          <p:spTgt spid="52"/>
                                        </p:tgtEl>
                                      </p:cBhvr>
                                    </p:animEffect>
                                  </p:childTnLst>
                                </p:cTn>
                              </p:par>
                              <p:par>
                                <p:cTn id="168" presetID="10" presetClass="entr" presetSubtype="0" fill="hold" nodeType="withEffect">
                                  <p:stCondLst>
                                    <p:cond delay="0"/>
                                  </p:stCondLst>
                                  <p:childTnLst>
                                    <p:set>
                                      <p:cBhvr>
                                        <p:cTn id="169" dur="1" fill="hold">
                                          <p:stCondLst>
                                            <p:cond delay="0"/>
                                          </p:stCondLst>
                                        </p:cTn>
                                        <p:tgtEl>
                                          <p:spTgt spid="53"/>
                                        </p:tgtEl>
                                        <p:attrNameLst>
                                          <p:attrName>style.visibility</p:attrName>
                                        </p:attrNameLst>
                                      </p:cBhvr>
                                      <p:to>
                                        <p:strVal val="visible"/>
                                      </p:to>
                                    </p:set>
                                    <p:animEffect transition="in" filter="fade">
                                      <p:cBhvr>
                                        <p:cTn id="170" dur="500"/>
                                        <p:tgtEl>
                                          <p:spTgt spid="53"/>
                                        </p:tgtEl>
                                      </p:cBhvr>
                                    </p:animEffect>
                                  </p:childTnLst>
                                </p:cTn>
                              </p:par>
                              <p:par>
                                <p:cTn id="171" presetID="10" presetClass="entr" presetSubtype="0" fill="hold" nodeType="withEffect">
                                  <p:stCondLst>
                                    <p:cond delay="0"/>
                                  </p:stCondLst>
                                  <p:childTnLst>
                                    <p:set>
                                      <p:cBhvr>
                                        <p:cTn id="172" dur="1" fill="hold">
                                          <p:stCondLst>
                                            <p:cond delay="0"/>
                                          </p:stCondLst>
                                        </p:cTn>
                                        <p:tgtEl>
                                          <p:spTgt spid="54"/>
                                        </p:tgtEl>
                                        <p:attrNameLst>
                                          <p:attrName>style.visibility</p:attrName>
                                        </p:attrNameLst>
                                      </p:cBhvr>
                                      <p:to>
                                        <p:strVal val="visible"/>
                                      </p:to>
                                    </p:set>
                                    <p:animEffect transition="in" filter="fade">
                                      <p:cBhvr>
                                        <p:cTn id="173" dur="500"/>
                                        <p:tgtEl>
                                          <p:spTgt spid="54"/>
                                        </p:tgtEl>
                                      </p:cBhvr>
                                    </p:animEffect>
                                  </p:childTnLst>
                                </p:cTn>
                              </p:par>
                              <p:par>
                                <p:cTn id="174" presetID="10" presetClass="entr" presetSubtype="0" fill="hold" nodeType="withEffect">
                                  <p:stCondLst>
                                    <p:cond delay="0"/>
                                  </p:stCondLst>
                                  <p:childTnLst>
                                    <p:set>
                                      <p:cBhvr>
                                        <p:cTn id="175" dur="1" fill="hold">
                                          <p:stCondLst>
                                            <p:cond delay="0"/>
                                          </p:stCondLst>
                                        </p:cTn>
                                        <p:tgtEl>
                                          <p:spTgt spid="55"/>
                                        </p:tgtEl>
                                        <p:attrNameLst>
                                          <p:attrName>style.visibility</p:attrName>
                                        </p:attrNameLst>
                                      </p:cBhvr>
                                      <p:to>
                                        <p:strVal val="visible"/>
                                      </p:to>
                                    </p:set>
                                    <p:animEffect transition="in" filter="fade">
                                      <p:cBhvr>
                                        <p:cTn id="176" dur="500"/>
                                        <p:tgtEl>
                                          <p:spTgt spid="55"/>
                                        </p:tgtEl>
                                      </p:cBhvr>
                                    </p:animEffect>
                                  </p:childTnLst>
                                </p:cTn>
                              </p:par>
                              <p:par>
                                <p:cTn id="177" presetID="10" presetClass="entr" presetSubtype="0" fill="hold" nodeType="withEffect">
                                  <p:stCondLst>
                                    <p:cond delay="0"/>
                                  </p:stCondLst>
                                  <p:childTnLst>
                                    <p:set>
                                      <p:cBhvr>
                                        <p:cTn id="178" dur="1" fill="hold">
                                          <p:stCondLst>
                                            <p:cond delay="0"/>
                                          </p:stCondLst>
                                        </p:cTn>
                                        <p:tgtEl>
                                          <p:spTgt spid="56"/>
                                        </p:tgtEl>
                                        <p:attrNameLst>
                                          <p:attrName>style.visibility</p:attrName>
                                        </p:attrNameLst>
                                      </p:cBhvr>
                                      <p:to>
                                        <p:strVal val="visible"/>
                                      </p:to>
                                    </p:set>
                                    <p:animEffect transition="in" filter="fade">
                                      <p:cBhvr>
                                        <p:cTn id="179" dur="500"/>
                                        <p:tgtEl>
                                          <p:spTgt spid="56"/>
                                        </p:tgtEl>
                                      </p:cBhvr>
                                    </p:animEffect>
                                  </p:childTnLst>
                                </p:cTn>
                              </p:par>
                              <p:par>
                                <p:cTn id="180" presetID="10" presetClass="entr" presetSubtype="0" fill="hold" nodeType="withEffect">
                                  <p:stCondLst>
                                    <p:cond delay="0"/>
                                  </p:stCondLst>
                                  <p:childTnLst>
                                    <p:set>
                                      <p:cBhvr>
                                        <p:cTn id="181" dur="1" fill="hold">
                                          <p:stCondLst>
                                            <p:cond delay="0"/>
                                          </p:stCondLst>
                                        </p:cTn>
                                        <p:tgtEl>
                                          <p:spTgt spid="57"/>
                                        </p:tgtEl>
                                        <p:attrNameLst>
                                          <p:attrName>style.visibility</p:attrName>
                                        </p:attrNameLst>
                                      </p:cBhvr>
                                      <p:to>
                                        <p:strVal val="visible"/>
                                      </p:to>
                                    </p:set>
                                    <p:animEffect transition="in" filter="fade">
                                      <p:cBhvr>
                                        <p:cTn id="182" dur="500"/>
                                        <p:tgtEl>
                                          <p:spTgt spid="57"/>
                                        </p:tgtEl>
                                      </p:cBhvr>
                                    </p:animEffect>
                                  </p:childTnLst>
                                </p:cTn>
                              </p:par>
                              <p:par>
                                <p:cTn id="183" presetID="10" presetClass="entr" presetSubtype="0" fill="hold" nodeType="withEffect">
                                  <p:stCondLst>
                                    <p:cond delay="0"/>
                                  </p:stCondLst>
                                  <p:childTnLst>
                                    <p:set>
                                      <p:cBhvr>
                                        <p:cTn id="184" dur="1" fill="hold">
                                          <p:stCondLst>
                                            <p:cond delay="0"/>
                                          </p:stCondLst>
                                        </p:cTn>
                                        <p:tgtEl>
                                          <p:spTgt spid="58"/>
                                        </p:tgtEl>
                                        <p:attrNameLst>
                                          <p:attrName>style.visibility</p:attrName>
                                        </p:attrNameLst>
                                      </p:cBhvr>
                                      <p:to>
                                        <p:strVal val="visible"/>
                                      </p:to>
                                    </p:set>
                                    <p:animEffect transition="in" filter="fade">
                                      <p:cBhvr>
                                        <p:cTn id="185" dur="500"/>
                                        <p:tgtEl>
                                          <p:spTgt spid="58"/>
                                        </p:tgtEl>
                                      </p:cBhvr>
                                    </p:animEffect>
                                  </p:childTnLst>
                                </p:cTn>
                              </p:par>
                              <p:par>
                                <p:cTn id="186" presetID="10" presetClass="entr" presetSubtype="0" fill="hold" nodeType="withEffect">
                                  <p:stCondLst>
                                    <p:cond delay="0"/>
                                  </p:stCondLst>
                                  <p:childTnLst>
                                    <p:set>
                                      <p:cBhvr>
                                        <p:cTn id="187" dur="1" fill="hold">
                                          <p:stCondLst>
                                            <p:cond delay="0"/>
                                          </p:stCondLst>
                                        </p:cTn>
                                        <p:tgtEl>
                                          <p:spTgt spid="59"/>
                                        </p:tgtEl>
                                        <p:attrNameLst>
                                          <p:attrName>style.visibility</p:attrName>
                                        </p:attrNameLst>
                                      </p:cBhvr>
                                      <p:to>
                                        <p:strVal val="visible"/>
                                      </p:to>
                                    </p:set>
                                    <p:animEffect transition="in" filter="fade">
                                      <p:cBhvr>
                                        <p:cTn id="188" dur="500"/>
                                        <p:tgtEl>
                                          <p:spTgt spid="59"/>
                                        </p:tgtEl>
                                      </p:cBhvr>
                                    </p:animEffect>
                                  </p:childTnLst>
                                </p:cTn>
                              </p:par>
                              <p:par>
                                <p:cTn id="189" presetID="10" presetClass="entr" presetSubtype="0" fill="hold" nodeType="withEffect">
                                  <p:stCondLst>
                                    <p:cond delay="0"/>
                                  </p:stCondLst>
                                  <p:childTnLst>
                                    <p:set>
                                      <p:cBhvr>
                                        <p:cTn id="190" dur="1" fill="hold">
                                          <p:stCondLst>
                                            <p:cond delay="0"/>
                                          </p:stCondLst>
                                        </p:cTn>
                                        <p:tgtEl>
                                          <p:spTgt spid="60"/>
                                        </p:tgtEl>
                                        <p:attrNameLst>
                                          <p:attrName>style.visibility</p:attrName>
                                        </p:attrNameLst>
                                      </p:cBhvr>
                                      <p:to>
                                        <p:strVal val="visible"/>
                                      </p:to>
                                    </p:set>
                                    <p:animEffect transition="in" filter="fade">
                                      <p:cBhvr>
                                        <p:cTn id="191" dur="500"/>
                                        <p:tgtEl>
                                          <p:spTgt spid="60"/>
                                        </p:tgtEl>
                                      </p:cBhvr>
                                    </p:animEffect>
                                  </p:childTnLst>
                                </p:cTn>
                              </p:par>
                              <p:par>
                                <p:cTn id="192" presetID="10" presetClass="entr" presetSubtype="0" fill="hold" nodeType="withEffect">
                                  <p:stCondLst>
                                    <p:cond delay="0"/>
                                  </p:stCondLst>
                                  <p:childTnLst>
                                    <p:set>
                                      <p:cBhvr>
                                        <p:cTn id="193" dur="1" fill="hold">
                                          <p:stCondLst>
                                            <p:cond delay="0"/>
                                          </p:stCondLst>
                                        </p:cTn>
                                        <p:tgtEl>
                                          <p:spTgt spid="61"/>
                                        </p:tgtEl>
                                        <p:attrNameLst>
                                          <p:attrName>style.visibility</p:attrName>
                                        </p:attrNameLst>
                                      </p:cBhvr>
                                      <p:to>
                                        <p:strVal val="visible"/>
                                      </p:to>
                                    </p:set>
                                    <p:animEffect transition="in" filter="fade">
                                      <p:cBhvr>
                                        <p:cTn id="194" dur="500"/>
                                        <p:tgtEl>
                                          <p:spTgt spid="61"/>
                                        </p:tgtEl>
                                      </p:cBhvr>
                                    </p:animEffect>
                                  </p:childTnLst>
                                </p:cTn>
                              </p:par>
                              <p:par>
                                <p:cTn id="195" presetID="10" presetClass="entr" presetSubtype="0" fill="hold" nodeType="withEffect">
                                  <p:stCondLst>
                                    <p:cond delay="0"/>
                                  </p:stCondLst>
                                  <p:childTnLst>
                                    <p:set>
                                      <p:cBhvr>
                                        <p:cTn id="196" dur="1" fill="hold">
                                          <p:stCondLst>
                                            <p:cond delay="0"/>
                                          </p:stCondLst>
                                        </p:cTn>
                                        <p:tgtEl>
                                          <p:spTgt spid="62"/>
                                        </p:tgtEl>
                                        <p:attrNameLst>
                                          <p:attrName>style.visibility</p:attrName>
                                        </p:attrNameLst>
                                      </p:cBhvr>
                                      <p:to>
                                        <p:strVal val="visible"/>
                                      </p:to>
                                    </p:set>
                                    <p:animEffect transition="in" filter="fade">
                                      <p:cBhvr>
                                        <p:cTn id="197" dur="500"/>
                                        <p:tgtEl>
                                          <p:spTgt spid="62"/>
                                        </p:tgtEl>
                                      </p:cBhvr>
                                    </p:animEffect>
                                  </p:childTnLst>
                                </p:cTn>
                              </p:par>
                              <p:par>
                                <p:cTn id="198" presetID="10" presetClass="entr" presetSubtype="0" fill="hold" nodeType="withEffect">
                                  <p:stCondLst>
                                    <p:cond delay="0"/>
                                  </p:stCondLst>
                                  <p:childTnLst>
                                    <p:set>
                                      <p:cBhvr>
                                        <p:cTn id="199" dur="1" fill="hold">
                                          <p:stCondLst>
                                            <p:cond delay="0"/>
                                          </p:stCondLst>
                                        </p:cTn>
                                        <p:tgtEl>
                                          <p:spTgt spid="63"/>
                                        </p:tgtEl>
                                        <p:attrNameLst>
                                          <p:attrName>style.visibility</p:attrName>
                                        </p:attrNameLst>
                                      </p:cBhvr>
                                      <p:to>
                                        <p:strVal val="visible"/>
                                      </p:to>
                                    </p:set>
                                    <p:animEffect transition="in" filter="fade">
                                      <p:cBhvr>
                                        <p:cTn id="200" dur="500"/>
                                        <p:tgtEl>
                                          <p:spTgt spid="63"/>
                                        </p:tgtEl>
                                      </p:cBhvr>
                                    </p:animEffect>
                                  </p:childTnLst>
                                </p:cTn>
                              </p:par>
                              <p:par>
                                <p:cTn id="201" presetID="10" presetClass="entr" presetSubtype="0" fill="hold" nodeType="withEffect">
                                  <p:stCondLst>
                                    <p:cond delay="0"/>
                                  </p:stCondLst>
                                  <p:childTnLst>
                                    <p:set>
                                      <p:cBhvr>
                                        <p:cTn id="202" dur="1" fill="hold">
                                          <p:stCondLst>
                                            <p:cond delay="0"/>
                                          </p:stCondLst>
                                        </p:cTn>
                                        <p:tgtEl>
                                          <p:spTgt spid="64"/>
                                        </p:tgtEl>
                                        <p:attrNameLst>
                                          <p:attrName>style.visibility</p:attrName>
                                        </p:attrNameLst>
                                      </p:cBhvr>
                                      <p:to>
                                        <p:strVal val="visible"/>
                                      </p:to>
                                    </p:set>
                                    <p:animEffect transition="in" filter="fade">
                                      <p:cBhvr>
                                        <p:cTn id="203" dur="500"/>
                                        <p:tgtEl>
                                          <p:spTgt spid="64"/>
                                        </p:tgtEl>
                                      </p:cBhvr>
                                    </p:animEffect>
                                  </p:childTnLst>
                                </p:cTn>
                              </p:par>
                              <p:par>
                                <p:cTn id="204" presetID="10" presetClass="entr" presetSubtype="0" fill="hold" nodeType="withEffect">
                                  <p:stCondLst>
                                    <p:cond delay="0"/>
                                  </p:stCondLst>
                                  <p:childTnLst>
                                    <p:set>
                                      <p:cBhvr>
                                        <p:cTn id="205" dur="1" fill="hold">
                                          <p:stCondLst>
                                            <p:cond delay="0"/>
                                          </p:stCondLst>
                                        </p:cTn>
                                        <p:tgtEl>
                                          <p:spTgt spid="65"/>
                                        </p:tgtEl>
                                        <p:attrNameLst>
                                          <p:attrName>style.visibility</p:attrName>
                                        </p:attrNameLst>
                                      </p:cBhvr>
                                      <p:to>
                                        <p:strVal val="visible"/>
                                      </p:to>
                                    </p:set>
                                    <p:animEffect transition="in" filter="fade">
                                      <p:cBhvr>
                                        <p:cTn id="206" dur="500"/>
                                        <p:tgtEl>
                                          <p:spTgt spid="65"/>
                                        </p:tgtEl>
                                      </p:cBhvr>
                                    </p:animEffect>
                                  </p:childTnLst>
                                </p:cTn>
                              </p:par>
                              <p:par>
                                <p:cTn id="207" presetID="10" presetClass="entr" presetSubtype="0" fill="hold" nodeType="withEffect">
                                  <p:stCondLst>
                                    <p:cond delay="0"/>
                                  </p:stCondLst>
                                  <p:childTnLst>
                                    <p:set>
                                      <p:cBhvr>
                                        <p:cTn id="208" dur="1" fill="hold">
                                          <p:stCondLst>
                                            <p:cond delay="0"/>
                                          </p:stCondLst>
                                        </p:cTn>
                                        <p:tgtEl>
                                          <p:spTgt spid="66"/>
                                        </p:tgtEl>
                                        <p:attrNameLst>
                                          <p:attrName>style.visibility</p:attrName>
                                        </p:attrNameLst>
                                      </p:cBhvr>
                                      <p:to>
                                        <p:strVal val="visible"/>
                                      </p:to>
                                    </p:set>
                                    <p:animEffect transition="in" filter="fade">
                                      <p:cBhvr>
                                        <p:cTn id="209" dur="500"/>
                                        <p:tgtEl>
                                          <p:spTgt spid="66"/>
                                        </p:tgtEl>
                                      </p:cBhvr>
                                    </p:animEffect>
                                  </p:childTnLst>
                                </p:cTn>
                              </p:par>
                              <p:par>
                                <p:cTn id="210" presetID="10" presetClass="entr" presetSubtype="0" fill="hold" nodeType="withEffect">
                                  <p:stCondLst>
                                    <p:cond delay="0"/>
                                  </p:stCondLst>
                                  <p:childTnLst>
                                    <p:set>
                                      <p:cBhvr>
                                        <p:cTn id="211" dur="1" fill="hold">
                                          <p:stCondLst>
                                            <p:cond delay="0"/>
                                          </p:stCondLst>
                                        </p:cTn>
                                        <p:tgtEl>
                                          <p:spTgt spid="67"/>
                                        </p:tgtEl>
                                        <p:attrNameLst>
                                          <p:attrName>style.visibility</p:attrName>
                                        </p:attrNameLst>
                                      </p:cBhvr>
                                      <p:to>
                                        <p:strVal val="visible"/>
                                      </p:to>
                                    </p:set>
                                    <p:animEffect transition="in" filter="fade">
                                      <p:cBhvr>
                                        <p:cTn id="212" dur="500"/>
                                        <p:tgtEl>
                                          <p:spTgt spid="67"/>
                                        </p:tgtEl>
                                      </p:cBhvr>
                                    </p:animEffect>
                                  </p:childTnLst>
                                </p:cTn>
                              </p:par>
                              <p:par>
                                <p:cTn id="213" presetID="10" presetClass="entr" presetSubtype="0" fill="hold" nodeType="withEffect">
                                  <p:stCondLst>
                                    <p:cond delay="0"/>
                                  </p:stCondLst>
                                  <p:childTnLst>
                                    <p:set>
                                      <p:cBhvr>
                                        <p:cTn id="214" dur="1" fill="hold">
                                          <p:stCondLst>
                                            <p:cond delay="0"/>
                                          </p:stCondLst>
                                        </p:cTn>
                                        <p:tgtEl>
                                          <p:spTgt spid="68"/>
                                        </p:tgtEl>
                                        <p:attrNameLst>
                                          <p:attrName>style.visibility</p:attrName>
                                        </p:attrNameLst>
                                      </p:cBhvr>
                                      <p:to>
                                        <p:strVal val="visible"/>
                                      </p:to>
                                    </p:set>
                                    <p:animEffect transition="in" filter="fade">
                                      <p:cBhvr>
                                        <p:cTn id="215" dur="500"/>
                                        <p:tgtEl>
                                          <p:spTgt spid="68"/>
                                        </p:tgtEl>
                                      </p:cBhvr>
                                    </p:animEffect>
                                  </p:childTnLst>
                                </p:cTn>
                              </p:par>
                              <p:par>
                                <p:cTn id="216" presetID="10" presetClass="entr" presetSubtype="0" fill="hold" nodeType="withEffect">
                                  <p:stCondLst>
                                    <p:cond delay="0"/>
                                  </p:stCondLst>
                                  <p:childTnLst>
                                    <p:set>
                                      <p:cBhvr>
                                        <p:cTn id="217" dur="1" fill="hold">
                                          <p:stCondLst>
                                            <p:cond delay="0"/>
                                          </p:stCondLst>
                                        </p:cTn>
                                        <p:tgtEl>
                                          <p:spTgt spid="69"/>
                                        </p:tgtEl>
                                        <p:attrNameLst>
                                          <p:attrName>style.visibility</p:attrName>
                                        </p:attrNameLst>
                                      </p:cBhvr>
                                      <p:to>
                                        <p:strVal val="visible"/>
                                      </p:to>
                                    </p:set>
                                    <p:animEffect transition="in" filter="fade">
                                      <p:cBhvr>
                                        <p:cTn id="218" dur="500"/>
                                        <p:tgtEl>
                                          <p:spTgt spid="69"/>
                                        </p:tgtEl>
                                      </p:cBhvr>
                                    </p:animEffect>
                                  </p:childTnLst>
                                </p:cTn>
                              </p:par>
                              <p:par>
                                <p:cTn id="219" presetID="10" presetClass="entr" presetSubtype="0" fill="hold" nodeType="withEffect">
                                  <p:stCondLst>
                                    <p:cond delay="0"/>
                                  </p:stCondLst>
                                  <p:childTnLst>
                                    <p:set>
                                      <p:cBhvr>
                                        <p:cTn id="220" dur="1" fill="hold">
                                          <p:stCondLst>
                                            <p:cond delay="0"/>
                                          </p:stCondLst>
                                        </p:cTn>
                                        <p:tgtEl>
                                          <p:spTgt spid="70"/>
                                        </p:tgtEl>
                                        <p:attrNameLst>
                                          <p:attrName>style.visibility</p:attrName>
                                        </p:attrNameLst>
                                      </p:cBhvr>
                                      <p:to>
                                        <p:strVal val="visible"/>
                                      </p:to>
                                    </p:set>
                                    <p:animEffect transition="in" filter="fade">
                                      <p:cBhvr>
                                        <p:cTn id="221" dur="500"/>
                                        <p:tgtEl>
                                          <p:spTgt spid="70"/>
                                        </p:tgtEl>
                                      </p:cBhvr>
                                    </p:animEffect>
                                  </p:childTnLst>
                                </p:cTn>
                              </p:par>
                              <p:par>
                                <p:cTn id="222" presetID="10" presetClass="entr" presetSubtype="0" fill="hold" nodeType="with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fade">
                                      <p:cBhvr>
                                        <p:cTn id="224" dur="500"/>
                                        <p:tgtEl>
                                          <p:spTgt spid="74"/>
                                        </p:tgtEl>
                                      </p:cBhvr>
                                    </p:animEffect>
                                  </p:childTnLst>
                                </p:cTn>
                              </p:par>
                              <p:par>
                                <p:cTn id="225" presetID="10" presetClass="entr" presetSubtype="0" fill="hold" nodeType="withEffect">
                                  <p:stCondLst>
                                    <p:cond delay="0"/>
                                  </p:stCondLst>
                                  <p:childTnLst>
                                    <p:set>
                                      <p:cBhvr>
                                        <p:cTn id="226" dur="1" fill="hold">
                                          <p:stCondLst>
                                            <p:cond delay="0"/>
                                          </p:stCondLst>
                                        </p:cTn>
                                        <p:tgtEl>
                                          <p:spTgt spid="78"/>
                                        </p:tgtEl>
                                        <p:attrNameLst>
                                          <p:attrName>style.visibility</p:attrName>
                                        </p:attrNameLst>
                                      </p:cBhvr>
                                      <p:to>
                                        <p:strVal val="visible"/>
                                      </p:to>
                                    </p:set>
                                    <p:animEffect transition="in" filter="fade">
                                      <p:cBhvr>
                                        <p:cTn id="227" dur="500"/>
                                        <p:tgtEl>
                                          <p:spTgt spid="78"/>
                                        </p:tgtEl>
                                      </p:cBhvr>
                                    </p:animEffect>
                                  </p:childTnLst>
                                </p:cTn>
                              </p:par>
                              <p:par>
                                <p:cTn id="228" presetID="10" presetClass="entr" presetSubtype="0" fill="hold" nodeType="withEffect">
                                  <p:stCondLst>
                                    <p:cond delay="0"/>
                                  </p:stCondLst>
                                  <p:childTnLst>
                                    <p:set>
                                      <p:cBhvr>
                                        <p:cTn id="229" dur="1" fill="hold">
                                          <p:stCondLst>
                                            <p:cond delay="0"/>
                                          </p:stCondLst>
                                        </p:cTn>
                                        <p:tgtEl>
                                          <p:spTgt spid="82"/>
                                        </p:tgtEl>
                                        <p:attrNameLst>
                                          <p:attrName>style.visibility</p:attrName>
                                        </p:attrNameLst>
                                      </p:cBhvr>
                                      <p:to>
                                        <p:strVal val="visible"/>
                                      </p:to>
                                    </p:set>
                                    <p:animEffect transition="in" filter="fade">
                                      <p:cBhvr>
                                        <p:cTn id="230" dur="500"/>
                                        <p:tgtEl>
                                          <p:spTgt spid="82"/>
                                        </p:tgtEl>
                                      </p:cBhvr>
                                    </p:animEffect>
                                  </p:childTnLst>
                                </p:cTn>
                              </p:par>
                              <p:par>
                                <p:cTn id="231" presetID="10" presetClass="entr" presetSubtype="0" fill="hold" nodeType="withEffect">
                                  <p:stCondLst>
                                    <p:cond delay="0"/>
                                  </p:stCondLst>
                                  <p:childTnLst>
                                    <p:set>
                                      <p:cBhvr>
                                        <p:cTn id="232" dur="1" fill="hold">
                                          <p:stCondLst>
                                            <p:cond delay="0"/>
                                          </p:stCondLst>
                                        </p:cTn>
                                        <p:tgtEl>
                                          <p:spTgt spid="86"/>
                                        </p:tgtEl>
                                        <p:attrNameLst>
                                          <p:attrName>style.visibility</p:attrName>
                                        </p:attrNameLst>
                                      </p:cBhvr>
                                      <p:to>
                                        <p:strVal val="visible"/>
                                      </p:to>
                                    </p:set>
                                    <p:animEffect transition="in" filter="fade">
                                      <p:cBhvr>
                                        <p:cTn id="233" dur="500"/>
                                        <p:tgtEl>
                                          <p:spTgt spid="86"/>
                                        </p:tgtEl>
                                      </p:cBhvr>
                                    </p:animEffect>
                                  </p:childTnLst>
                                </p:cTn>
                              </p:par>
                              <p:par>
                                <p:cTn id="234" presetID="10" presetClass="entr" presetSubtype="0" fill="hold" nodeType="withEffect">
                                  <p:stCondLst>
                                    <p:cond delay="0"/>
                                  </p:stCondLst>
                                  <p:childTnLst>
                                    <p:set>
                                      <p:cBhvr>
                                        <p:cTn id="235" dur="1" fill="hold">
                                          <p:stCondLst>
                                            <p:cond delay="0"/>
                                          </p:stCondLst>
                                        </p:cTn>
                                        <p:tgtEl>
                                          <p:spTgt spid="90"/>
                                        </p:tgtEl>
                                        <p:attrNameLst>
                                          <p:attrName>style.visibility</p:attrName>
                                        </p:attrNameLst>
                                      </p:cBhvr>
                                      <p:to>
                                        <p:strVal val="visible"/>
                                      </p:to>
                                    </p:set>
                                    <p:animEffect transition="in" filter="fade">
                                      <p:cBhvr>
                                        <p:cTn id="236" dur="500"/>
                                        <p:tgtEl>
                                          <p:spTgt spid="90"/>
                                        </p:tgtEl>
                                      </p:cBhvr>
                                    </p:animEffect>
                                  </p:childTnLst>
                                </p:cTn>
                              </p:par>
                              <p:par>
                                <p:cTn id="237" presetID="10" presetClass="entr" presetSubtype="0" fill="hold" nodeType="withEffect">
                                  <p:stCondLst>
                                    <p:cond delay="0"/>
                                  </p:stCondLst>
                                  <p:childTnLst>
                                    <p:set>
                                      <p:cBhvr>
                                        <p:cTn id="238" dur="1" fill="hold">
                                          <p:stCondLst>
                                            <p:cond delay="0"/>
                                          </p:stCondLst>
                                        </p:cTn>
                                        <p:tgtEl>
                                          <p:spTgt spid="94"/>
                                        </p:tgtEl>
                                        <p:attrNameLst>
                                          <p:attrName>style.visibility</p:attrName>
                                        </p:attrNameLst>
                                      </p:cBhvr>
                                      <p:to>
                                        <p:strVal val="visible"/>
                                      </p:to>
                                    </p:set>
                                    <p:animEffect transition="in" filter="fade">
                                      <p:cBhvr>
                                        <p:cTn id="239" dur="500"/>
                                        <p:tgtEl>
                                          <p:spTgt spid="94"/>
                                        </p:tgtEl>
                                      </p:cBhvr>
                                    </p:animEffect>
                                  </p:childTnLst>
                                </p:cTn>
                              </p:par>
                              <p:par>
                                <p:cTn id="240" presetID="10" presetClass="entr" presetSubtype="0" fill="hold" nodeType="withEffect">
                                  <p:stCondLst>
                                    <p:cond delay="0"/>
                                  </p:stCondLst>
                                  <p:childTnLst>
                                    <p:set>
                                      <p:cBhvr>
                                        <p:cTn id="241" dur="1" fill="hold">
                                          <p:stCondLst>
                                            <p:cond delay="0"/>
                                          </p:stCondLst>
                                        </p:cTn>
                                        <p:tgtEl>
                                          <p:spTgt spid="95"/>
                                        </p:tgtEl>
                                        <p:attrNameLst>
                                          <p:attrName>style.visibility</p:attrName>
                                        </p:attrNameLst>
                                      </p:cBhvr>
                                      <p:to>
                                        <p:strVal val="visible"/>
                                      </p:to>
                                    </p:set>
                                    <p:animEffect transition="in" filter="fade">
                                      <p:cBhvr>
                                        <p:cTn id="242" dur="500"/>
                                        <p:tgtEl>
                                          <p:spTgt spid="95"/>
                                        </p:tgtEl>
                                      </p:cBhvr>
                                    </p:animEffect>
                                  </p:childTnLst>
                                </p:cTn>
                              </p:par>
                              <p:par>
                                <p:cTn id="243" presetID="10" presetClass="entr" presetSubtype="0" fill="hold" nodeType="withEffect">
                                  <p:stCondLst>
                                    <p:cond delay="0"/>
                                  </p:stCondLst>
                                  <p:childTnLst>
                                    <p:set>
                                      <p:cBhvr>
                                        <p:cTn id="244" dur="1" fill="hold">
                                          <p:stCondLst>
                                            <p:cond delay="0"/>
                                          </p:stCondLst>
                                        </p:cTn>
                                        <p:tgtEl>
                                          <p:spTgt spid="96"/>
                                        </p:tgtEl>
                                        <p:attrNameLst>
                                          <p:attrName>style.visibility</p:attrName>
                                        </p:attrNameLst>
                                      </p:cBhvr>
                                      <p:to>
                                        <p:strVal val="visible"/>
                                      </p:to>
                                    </p:set>
                                    <p:animEffect transition="in" filter="fade">
                                      <p:cBhvr>
                                        <p:cTn id="245" dur="500"/>
                                        <p:tgtEl>
                                          <p:spTgt spid="96"/>
                                        </p:tgtEl>
                                      </p:cBhvr>
                                    </p:animEffect>
                                  </p:childTnLst>
                                </p:cTn>
                              </p:par>
                              <p:par>
                                <p:cTn id="246" presetID="10" presetClass="entr" presetSubtype="0" fill="hold" nodeType="withEffect">
                                  <p:stCondLst>
                                    <p:cond delay="0"/>
                                  </p:stCondLst>
                                  <p:childTnLst>
                                    <p:set>
                                      <p:cBhvr>
                                        <p:cTn id="247" dur="1" fill="hold">
                                          <p:stCondLst>
                                            <p:cond delay="0"/>
                                          </p:stCondLst>
                                        </p:cTn>
                                        <p:tgtEl>
                                          <p:spTgt spid="97"/>
                                        </p:tgtEl>
                                        <p:attrNameLst>
                                          <p:attrName>style.visibility</p:attrName>
                                        </p:attrNameLst>
                                      </p:cBhvr>
                                      <p:to>
                                        <p:strVal val="visible"/>
                                      </p:to>
                                    </p:set>
                                    <p:animEffect transition="in" filter="fade">
                                      <p:cBhvr>
                                        <p:cTn id="248" dur="500"/>
                                        <p:tgtEl>
                                          <p:spTgt spid="97"/>
                                        </p:tgtEl>
                                      </p:cBhvr>
                                    </p:animEffect>
                                  </p:childTnLst>
                                </p:cTn>
                              </p:par>
                              <p:par>
                                <p:cTn id="249" presetID="10" presetClass="entr" presetSubtype="0" fill="hold" nodeType="withEffect">
                                  <p:stCondLst>
                                    <p:cond delay="0"/>
                                  </p:stCondLst>
                                  <p:childTnLst>
                                    <p:set>
                                      <p:cBhvr>
                                        <p:cTn id="250" dur="1" fill="hold">
                                          <p:stCondLst>
                                            <p:cond delay="0"/>
                                          </p:stCondLst>
                                        </p:cTn>
                                        <p:tgtEl>
                                          <p:spTgt spid="98"/>
                                        </p:tgtEl>
                                        <p:attrNameLst>
                                          <p:attrName>style.visibility</p:attrName>
                                        </p:attrNameLst>
                                      </p:cBhvr>
                                      <p:to>
                                        <p:strVal val="visible"/>
                                      </p:to>
                                    </p:set>
                                    <p:animEffect transition="in" filter="fade">
                                      <p:cBhvr>
                                        <p:cTn id="251" dur="500"/>
                                        <p:tgtEl>
                                          <p:spTgt spid="98"/>
                                        </p:tgtEl>
                                      </p:cBhvr>
                                    </p:animEffect>
                                  </p:childTnLst>
                                </p:cTn>
                              </p:par>
                              <p:par>
                                <p:cTn id="252" presetID="10" presetClass="entr" presetSubtype="0" fill="hold" nodeType="withEffect">
                                  <p:stCondLst>
                                    <p:cond delay="0"/>
                                  </p:stCondLst>
                                  <p:childTnLst>
                                    <p:set>
                                      <p:cBhvr>
                                        <p:cTn id="253" dur="1" fill="hold">
                                          <p:stCondLst>
                                            <p:cond delay="0"/>
                                          </p:stCondLst>
                                        </p:cTn>
                                        <p:tgtEl>
                                          <p:spTgt spid="99"/>
                                        </p:tgtEl>
                                        <p:attrNameLst>
                                          <p:attrName>style.visibility</p:attrName>
                                        </p:attrNameLst>
                                      </p:cBhvr>
                                      <p:to>
                                        <p:strVal val="visible"/>
                                      </p:to>
                                    </p:set>
                                    <p:animEffect transition="in" filter="fade">
                                      <p:cBhvr>
                                        <p:cTn id="254" dur="500"/>
                                        <p:tgtEl>
                                          <p:spTgt spid="99"/>
                                        </p:tgtEl>
                                      </p:cBhvr>
                                    </p:animEffect>
                                  </p:childTnLst>
                                </p:cTn>
                              </p:par>
                              <p:par>
                                <p:cTn id="255" presetID="10" presetClass="entr" presetSubtype="0" fill="hold" nodeType="withEffect">
                                  <p:stCondLst>
                                    <p:cond delay="0"/>
                                  </p:stCondLst>
                                  <p:childTnLst>
                                    <p:set>
                                      <p:cBhvr>
                                        <p:cTn id="256" dur="1" fill="hold">
                                          <p:stCondLst>
                                            <p:cond delay="0"/>
                                          </p:stCondLst>
                                        </p:cTn>
                                        <p:tgtEl>
                                          <p:spTgt spid="103"/>
                                        </p:tgtEl>
                                        <p:attrNameLst>
                                          <p:attrName>style.visibility</p:attrName>
                                        </p:attrNameLst>
                                      </p:cBhvr>
                                      <p:to>
                                        <p:strVal val="visible"/>
                                      </p:to>
                                    </p:set>
                                    <p:animEffect transition="in" filter="fade">
                                      <p:cBhvr>
                                        <p:cTn id="257" dur="500"/>
                                        <p:tgtEl>
                                          <p:spTgt spid="103"/>
                                        </p:tgtEl>
                                      </p:cBhvr>
                                    </p:animEffect>
                                  </p:childTnLst>
                                </p:cTn>
                              </p:par>
                              <p:par>
                                <p:cTn id="258" presetID="10" presetClass="entr" presetSubtype="0" fill="hold" nodeType="withEffect">
                                  <p:stCondLst>
                                    <p:cond delay="0"/>
                                  </p:stCondLst>
                                  <p:childTnLst>
                                    <p:set>
                                      <p:cBhvr>
                                        <p:cTn id="259" dur="1" fill="hold">
                                          <p:stCondLst>
                                            <p:cond delay="0"/>
                                          </p:stCondLst>
                                        </p:cTn>
                                        <p:tgtEl>
                                          <p:spTgt spid="107"/>
                                        </p:tgtEl>
                                        <p:attrNameLst>
                                          <p:attrName>style.visibility</p:attrName>
                                        </p:attrNameLst>
                                      </p:cBhvr>
                                      <p:to>
                                        <p:strVal val="visible"/>
                                      </p:to>
                                    </p:set>
                                    <p:animEffect transition="in" filter="fade">
                                      <p:cBhvr>
                                        <p:cTn id="260" dur="500"/>
                                        <p:tgtEl>
                                          <p:spTgt spid="107"/>
                                        </p:tgtEl>
                                      </p:cBhvr>
                                    </p:animEffect>
                                  </p:childTnLst>
                                </p:cTn>
                              </p:par>
                              <p:par>
                                <p:cTn id="261" presetID="10" presetClass="entr" presetSubtype="0" fill="hold" nodeType="withEffect">
                                  <p:stCondLst>
                                    <p:cond delay="0"/>
                                  </p:stCondLst>
                                  <p:childTnLst>
                                    <p:set>
                                      <p:cBhvr>
                                        <p:cTn id="262" dur="1" fill="hold">
                                          <p:stCondLst>
                                            <p:cond delay="0"/>
                                          </p:stCondLst>
                                        </p:cTn>
                                        <p:tgtEl>
                                          <p:spTgt spid="111"/>
                                        </p:tgtEl>
                                        <p:attrNameLst>
                                          <p:attrName>style.visibility</p:attrName>
                                        </p:attrNameLst>
                                      </p:cBhvr>
                                      <p:to>
                                        <p:strVal val="visible"/>
                                      </p:to>
                                    </p:set>
                                    <p:animEffect transition="in" filter="fade">
                                      <p:cBhvr>
                                        <p:cTn id="263" dur="500"/>
                                        <p:tgtEl>
                                          <p:spTgt spid="111"/>
                                        </p:tgtEl>
                                      </p:cBhvr>
                                    </p:animEffect>
                                  </p:childTnLst>
                                </p:cTn>
                              </p:par>
                              <p:par>
                                <p:cTn id="264" presetID="10" presetClass="entr" presetSubtype="0" fill="hold" nodeType="withEffect">
                                  <p:stCondLst>
                                    <p:cond delay="0"/>
                                  </p:stCondLst>
                                  <p:childTnLst>
                                    <p:set>
                                      <p:cBhvr>
                                        <p:cTn id="265" dur="1" fill="hold">
                                          <p:stCondLst>
                                            <p:cond delay="0"/>
                                          </p:stCondLst>
                                        </p:cTn>
                                        <p:tgtEl>
                                          <p:spTgt spid="115"/>
                                        </p:tgtEl>
                                        <p:attrNameLst>
                                          <p:attrName>style.visibility</p:attrName>
                                        </p:attrNameLst>
                                      </p:cBhvr>
                                      <p:to>
                                        <p:strVal val="visible"/>
                                      </p:to>
                                    </p:set>
                                    <p:animEffect transition="in" filter="fade">
                                      <p:cBhvr>
                                        <p:cTn id="266" dur="500"/>
                                        <p:tgtEl>
                                          <p:spTgt spid="115"/>
                                        </p:tgtEl>
                                      </p:cBhvr>
                                    </p:animEffect>
                                  </p:childTnLst>
                                </p:cTn>
                              </p:par>
                              <p:par>
                                <p:cTn id="267" presetID="10" presetClass="entr" presetSubtype="0" fill="hold" nodeType="withEffect">
                                  <p:stCondLst>
                                    <p:cond delay="0"/>
                                  </p:stCondLst>
                                  <p:childTnLst>
                                    <p:set>
                                      <p:cBhvr>
                                        <p:cTn id="268" dur="1" fill="hold">
                                          <p:stCondLst>
                                            <p:cond delay="0"/>
                                          </p:stCondLst>
                                        </p:cTn>
                                        <p:tgtEl>
                                          <p:spTgt spid="119"/>
                                        </p:tgtEl>
                                        <p:attrNameLst>
                                          <p:attrName>style.visibility</p:attrName>
                                        </p:attrNameLst>
                                      </p:cBhvr>
                                      <p:to>
                                        <p:strVal val="visible"/>
                                      </p:to>
                                    </p:set>
                                    <p:animEffect transition="in" filter="fade">
                                      <p:cBhvr>
                                        <p:cTn id="269" dur="500"/>
                                        <p:tgtEl>
                                          <p:spTgt spid="119"/>
                                        </p:tgtEl>
                                      </p:cBhvr>
                                    </p:animEffect>
                                  </p:childTnLst>
                                </p:cTn>
                              </p:par>
                              <p:par>
                                <p:cTn id="270" presetID="10" presetClass="entr" presetSubtype="0" fill="hold" nodeType="withEffect">
                                  <p:stCondLst>
                                    <p:cond delay="0"/>
                                  </p:stCondLst>
                                  <p:childTnLst>
                                    <p:set>
                                      <p:cBhvr>
                                        <p:cTn id="271" dur="1" fill="hold">
                                          <p:stCondLst>
                                            <p:cond delay="0"/>
                                          </p:stCondLst>
                                        </p:cTn>
                                        <p:tgtEl>
                                          <p:spTgt spid="123"/>
                                        </p:tgtEl>
                                        <p:attrNameLst>
                                          <p:attrName>style.visibility</p:attrName>
                                        </p:attrNameLst>
                                      </p:cBhvr>
                                      <p:to>
                                        <p:strVal val="visible"/>
                                      </p:to>
                                    </p:set>
                                    <p:animEffect transition="in" filter="fade">
                                      <p:cBhvr>
                                        <p:cTn id="272" dur="500"/>
                                        <p:tgtEl>
                                          <p:spTgt spid="123"/>
                                        </p:tgtEl>
                                      </p:cBhvr>
                                    </p:animEffect>
                                  </p:childTnLst>
                                </p:cTn>
                              </p:par>
                              <p:par>
                                <p:cTn id="273" presetID="10" presetClass="entr" presetSubtype="0" fill="hold" nodeType="withEffect">
                                  <p:stCondLst>
                                    <p:cond delay="0"/>
                                  </p:stCondLst>
                                  <p:childTnLst>
                                    <p:set>
                                      <p:cBhvr>
                                        <p:cTn id="274" dur="1" fill="hold">
                                          <p:stCondLst>
                                            <p:cond delay="0"/>
                                          </p:stCondLst>
                                        </p:cTn>
                                        <p:tgtEl>
                                          <p:spTgt spid="124"/>
                                        </p:tgtEl>
                                        <p:attrNameLst>
                                          <p:attrName>style.visibility</p:attrName>
                                        </p:attrNameLst>
                                      </p:cBhvr>
                                      <p:to>
                                        <p:strVal val="visible"/>
                                      </p:to>
                                    </p:set>
                                    <p:animEffect transition="in" filter="fade">
                                      <p:cBhvr>
                                        <p:cTn id="275" dur="500"/>
                                        <p:tgtEl>
                                          <p:spTgt spid="124"/>
                                        </p:tgtEl>
                                      </p:cBhvr>
                                    </p:animEffect>
                                  </p:childTnLst>
                                </p:cTn>
                              </p:par>
                              <p:par>
                                <p:cTn id="276" presetID="10" presetClass="entr" presetSubtype="0" fill="hold" nodeType="withEffect">
                                  <p:stCondLst>
                                    <p:cond delay="0"/>
                                  </p:stCondLst>
                                  <p:childTnLst>
                                    <p:set>
                                      <p:cBhvr>
                                        <p:cTn id="277" dur="1" fill="hold">
                                          <p:stCondLst>
                                            <p:cond delay="0"/>
                                          </p:stCondLst>
                                        </p:cTn>
                                        <p:tgtEl>
                                          <p:spTgt spid="125"/>
                                        </p:tgtEl>
                                        <p:attrNameLst>
                                          <p:attrName>style.visibility</p:attrName>
                                        </p:attrNameLst>
                                      </p:cBhvr>
                                      <p:to>
                                        <p:strVal val="visible"/>
                                      </p:to>
                                    </p:set>
                                    <p:animEffect transition="in" filter="fade">
                                      <p:cBhvr>
                                        <p:cTn id="278" dur="500"/>
                                        <p:tgtEl>
                                          <p:spTgt spid="125"/>
                                        </p:tgtEl>
                                      </p:cBhvr>
                                    </p:animEffect>
                                  </p:childTnLst>
                                </p:cTn>
                              </p:par>
                              <p:par>
                                <p:cTn id="279" presetID="10" presetClass="entr" presetSubtype="0" fill="hold" nodeType="withEffect">
                                  <p:stCondLst>
                                    <p:cond delay="0"/>
                                  </p:stCondLst>
                                  <p:childTnLst>
                                    <p:set>
                                      <p:cBhvr>
                                        <p:cTn id="280" dur="1" fill="hold">
                                          <p:stCondLst>
                                            <p:cond delay="0"/>
                                          </p:stCondLst>
                                        </p:cTn>
                                        <p:tgtEl>
                                          <p:spTgt spid="126"/>
                                        </p:tgtEl>
                                        <p:attrNameLst>
                                          <p:attrName>style.visibility</p:attrName>
                                        </p:attrNameLst>
                                      </p:cBhvr>
                                      <p:to>
                                        <p:strVal val="visible"/>
                                      </p:to>
                                    </p:set>
                                    <p:animEffect transition="in" filter="fade">
                                      <p:cBhvr>
                                        <p:cTn id="281" dur="500"/>
                                        <p:tgtEl>
                                          <p:spTgt spid="126"/>
                                        </p:tgtEl>
                                      </p:cBhvr>
                                    </p:animEffect>
                                  </p:childTnLst>
                                </p:cTn>
                              </p:par>
                              <p:par>
                                <p:cTn id="282" presetID="10" presetClass="entr" presetSubtype="0" fill="hold" nodeType="withEffect">
                                  <p:stCondLst>
                                    <p:cond delay="0"/>
                                  </p:stCondLst>
                                  <p:childTnLst>
                                    <p:set>
                                      <p:cBhvr>
                                        <p:cTn id="283" dur="1" fill="hold">
                                          <p:stCondLst>
                                            <p:cond delay="0"/>
                                          </p:stCondLst>
                                        </p:cTn>
                                        <p:tgtEl>
                                          <p:spTgt spid="127"/>
                                        </p:tgtEl>
                                        <p:attrNameLst>
                                          <p:attrName>style.visibility</p:attrName>
                                        </p:attrNameLst>
                                      </p:cBhvr>
                                      <p:to>
                                        <p:strVal val="visible"/>
                                      </p:to>
                                    </p:set>
                                    <p:animEffect transition="in" filter="fade">
                                      <p:cBhvr>
                                        <p:cTn id="284" dur="500"/>
                                        <p:tgtEl>
                                          <p:spTgt spid="127"/>
                                        </p:tgtEl>
                                      </p:cBhvr>
                                    </p:animEffect>
                                  </p:childTnLst>
                                </p:cTn>
                              </p:par>
                              <p:par>
                                <p:cTn id="285" presetID="10" presetClass="entr" presetSubtype="0" fill="hold" nodeType="withEffect">
                                  <p:stCondLst>
                                    <p:cond delay="0"/>
                                  </p:stCondLst>
                                  <p:childTnLst>
                                    <p:set>
                                      <p:cBhvr>
                                        <p:cTn id="286" dur="1" fill="hold">
                                          <p:stCondLst>
                                            <p:cond delay="0"/>
                                          </p:stCondLst>
                                        </p:cTn>
                                        <p:tgtEl>
                                          <p:spTgt spid="128"/>
                                        </p:tgtEl>
                                        <p:attrNameLst>
                                          <p:attrName>style.visibility</p:attrName>
                                        </p:attrNameLst>
                                      </p:cBhvr>
                                      <p:to>
                                        <p:strVal val="visible"/>
                                      </p:to>
                                    </p:set>
                                    <p:animEffect transition="in" filter="fade">
                                      <p:cBhvr>
                                        <p:cTn id="287" dur="500"/>
                                        <p:tgtEl>
                                          <p:spTgt spid="128"/>
                                        </p:tgtEl>
                                      </p:cBhvr>
                                    </p:animEffect>
                                  </p:childTnLst>
                                </p:cTn>
                              </p:par>
                              <p:par>
                                <p:cTn id="288" presetID="10" presetClass="entr" presetSubtype="0" fill="hold" nodeType="withEffect">
                                  <p:stCondLst>
                                    <p:cond delay="0"/>
                                  </p:stCondLst>
                                  <p:childTnLst>
                                    <p:set>
                                      <p:cBhvr>
                                        <p:cTn id="289" dur="1" fill="hold">
                                          <p:stCondLst>
                                            <p:cond delay="0"/>
                                          </p:stCondLst>
                                        </p:cTn>
                                        <p:tgtEl>
                                          <p:spTgt spid="132"/>
                                        </p:tgtEl>
                                        <p:attrNameLst>
                                          <p:attrName>style.visibility</p:attrName>
                                        </p:attrNameLst>
                                      </p:cBhvr>
                                      <p:to>
                                        <p:strVal val="visible"/>
                                      </p:to>
                                    </p:set>
                                    <p:animEffect transition="in" filter="fade">
                                      <p:cBhvr>
                                        <p:cTn id="290" dur="500"/>
                                        <p:tgtEl>
                                          <p:spTgt spid="132"/>
                                        </p:tgtEl>
                                      </p:cBhvr>
                                    </p:animEffect>
                                  </p:childTnLst>
                                </p:cTn>
                              </p:par>
                              <p:par>
                                <p:cTn id="291" presetID="10" presetClass="entr" presetSubtype="0" fill="hold" nodeType="withEffect">
                                  <p:stCondLst>
                                    <p:cond delay="0"/>
                                  </p:stCondLst>
                                  <p:childTnLst>
                                    <p:set>
                                      <p:cBhvr>
                                        <p:cTn id="292" dur="1" fill="hold">
                                          <p:stCondLst>
                                            <p:cond delay="0"/>
                                          </p:stCondLst>
                                        </p:cTn>
                                        <p:tgtEl>
                                          <p:spTgt spid="136"/>
                                        </p:tgtEl>
                                        <p:attrNameLst>
                                          <p:attrName>style.visibility</p:attrName>
                                        </p:attrNameLst>
                                      </p:cBhvr>
                                      <p:to>
                                        <p:strVal val="visible"/>
                                      </p:to>
                                    </p:set>
                                    <p:animEffect transition="in" filter="fade">
                                      <p:cBhvr>
                                        <p:cTn id="293" dur="500"/>
                                        <p:tgtEl>
                                          <p:spTgt spid="136"/>
                                        </p:tgtEl>
                                      </p:cBhvr>
                                    </p:animEffect>
                                  </p:childTnLst>
                                </p:cTn>
                              </p:par>
                              <p:par>
                                <p:cTn id="294" presetID="10" presetClass="entr" presetSubtype="0" fill="hold" nodeType="withEffect">
                                  <p:stCondLst>
                                    <p:cond delay="0"/>
                                  </p:stCondLst>
                                  <p:childTnLst>
                                    <p:set>
                                      <p:cBhvr>
                                        <p:cTn id="295" dur="1" fill="hold">
                                          <p:stCondLst>
                                            <p:cond delay="0"/>
                                          </p:stCondLst>
                                        </p:cTn>
                                        <p:tgtEl>
                                          <p:spTgt spid="140"/>
                                        </p:tgtEl>
                                        <p:attrNameLst>
                                          <p:attrName>style.visibility</p:attrName>
                                        </p:attrNameLst>
                                      </p:cBhvr>
                                      <p:to>
                                        <p:strVal val="visible"/>
                                      </p:to>
                                    </p:set>
                                    <p:animEffect transition="in" filter="fade">
                                      <p:cBhvr>
                                        <p:cTn id="296" dur="500"/>
                                        <p:tgtEl>
                                          <p:spTgt spid="140"/>
                                        </p:tgtEl>
                                      </p:cBhvr>
                                    </p:animEffect>
                                  </p:childTnLst>
                                </p:cTn>
                              </p:par>
                              <p:par>
                                <p:cTn id="297" presetID="10" presetClass="entr" presetSubtype="0" fill="hold" nodeType="withEffect">
                                  <p:stCondLst>
                                    <p:cond delay="0"/>
                                  </p:stCondLst>
                                  <p:childTnLst>
                                    <p:set>
                                      <p:cBhvr>
                                        <p:cTn id="298" dur="1" fill="hold">
                                          <p:stCondLst>
                                            <p:cond delay="0"/>
                                          </p:stCondLst>
                                        </p:cTn>
                                        <p:tgtEl>
                                          <p:spTgt spid="144"/>
                                        </p:tgtEl>
                                        <p:attrNameLst>
                                          <p:attrName>style.visibility</p:attrName>
                                        </p:attrNameLst>
                                      </p:cBhvr>
                                      <p:to>
                                        <p:strVal val="visible"/>
                                      </p:to>
                                    </p:set>
                                    <p:animEffect transition="in" filter="fade">
                                      <p:cBhvr>
                                        <p:cTn id="299" dur="500"/>
                                        <p:tgtEl>
                                          <p:spTgt spid="144"/>
                                        </p:tgtEl>
                                      </p:cBhvr>
                                    </p:animEffect>
                                  </p:childTnLst>
                                </p:cTn>
                              </p:par>
                              <p:par>
                                <p:cTn id="300" presetID="10" presetClass="entr" presetSubtype="0" fill="hold" nodeType="withEffect">
                                  <p:stCondLst>
                                    <p:cond delay="0"/>
                                  </p:stCondLst>
                                  <p:childTnLst>
                                    <p:set>
                                      <p:cBhvr>
                                        <p:cTn id="301" dur="1" fill="hold">
                                          <p:stCondLst>
                                            <p:cond delay="0"/>
                                          </p:stCondLst>
                                        </p:cTn>
                                        <p:tgtEl>
                                          <p:spTgt spid="148"/>
                                        </p:tgtEl>
                                        <p:attrNameLst>
                                          <p:attrName>style.visibility</p:attrName>
                                        </p:attrNameLst>
                                      </p:cBhvr>
                                      <p:to>
                                        <p:strVal val="visible"/>
                                      </p:to>
                                    </p:set>
                                    <p:animEffect transition="in" filter="fade">
                                      <p:cBhvr>
                                        <p:cTn id="302" dur="500"/>
                                        <p:tgtEl>
                                          <p:spTgt spid="148"/>
                                        </p:tgtEl>
                                      </p:cBhvr>
                                    </p:animEffect>
                                  </p:childTnLst>
                                </p:cTn>
                              </p:par>
                              <p:par>
                                <p:cTn id="303" presetID="10" presetClass="entr" presetSubtype="0" fill="hold" nodeType="withEffect">
                                  <p:stCondLst>
                                    <p:cond delay="0"/>
                                  </p:stCondLst>
                                  <p:childTnLst>
                                    <p:set>
                                      <p:cBhvr>
                                        <p:cTn id="304" dur="1" fill="hold">
                                          <p:stCondLst>
                                            <p:cond delay="0"/>
                                          </p:stCondLst>
                                        </p:cTn>
                                        <p:tgtEl>
                                          <p:spTgt spid="152"/>
                                        </p:tgtEl>
                                        <p:attrNameLst>
                                          <p:attrName>style.visibility</p:attrName>
                                        </p:attrNameLst>
                                      </p:cBhvr>
                                      <p:to>
                                        <p:strVal val="visible"/>
                                      </p:to>
                                    </p:set>
                                    <p:animEffect transition="in" filter="fade">
                                      <p:cBhvr>
                                        <p:cTn id="305" dur="500"/>
                                        <p:tgtEl>
                                          <p:spTgt spid="152"/>
                                        </p:tgtEl>
                                      </p:cBhvr>
                                    </p:animEffect>
                                  </p:childTnLst>
                                </p:cTn>
                              </p:par>
                              <p:par>
                                <p:cTn id="306" presetID="10" presetClass="entr" presetSubtype="0" fill="hold" nodeType="withEffect">
                                  <p:stCondLst>
                                    <p:cond delay="0"/>
                                  </p:stCondLst>
                                  <p:childTnLst>
                                    <p:set>
                                      <p:cBhvr>
                                        <p:cTn id="307" dur="1" fill="hold">
                                          <p:stCondLst>
                                            <p:cond delay="0"/>
                                          </p:stCondLst>
                                        </p:cTn>
                                        <p:tgtEl>
                                          <p:spTgt spid="153"/>
                                        </p:tgtEl>
                                        <p:attrNameLst>
                                          <p:attrName>style.visibility</p:attrName>
                                        </p:attrNameLst>
                                      </p:cBhvr>
                                      <p:to>
                                        <p:strVal val="visible"/>
                                      </p:to>
                                    </p:set>
                                    <p:animEffect transition="in" filter="fade">
                                      <p:cBhvr>
                                        <p:cTn id="308" dur="500"/>
                                        <p:tgtEl>
                                          <p:spTgt spid="153"/>
                                        </p:tgtEl>
                                      </p:cBhvr>
                                    </p:animEffect>
                                  </p:childTnLst>
                                </p:cTn>
                              </p:par>
                              <p:par>
                                <p:cTn id="309" presetID="10" presetClass="entr" presetSubtype="0" fill="hold" nodeType="withEffect">
                                  <p:stCondLst>
                                    <p:cond delay="0"/>
                                  </p:stCondLst>
                                  <p:childTnLst>
                                    <p:set>
                                      <p:cBhvr>
                                        <p:cTn id="310" dur="1" fill="hold">
                                          <p:stCondLst>
                                            <p:cond delay="0"/>
                                          </p:stCondLst>
                                        </p:cTn>
                                        <p:tgtEl>
                                          <p:spTgt spid="154"/>
                                        </p:tgtEl>
                                        <p:attrNameLst>
                                          <p:attrName>style.visibility</p:attrName>
                                        </p:attrNameLst>
                                      </p:cBhvr>
                                      <p:to>
                                        <p:strVal val="visible"/>
                                      </p:to>
                                    </p:set>
                                    <p:animEffect transition="in" filter="fade">
                                      <p:cBhvr>
                                        <p:cTn id="311" dur="500"/>
                                        <p:tgtEl>
                                          <p:spTgt spid="154"/>
                                        </p:tgtEl>
                                      </p:cBhvr>
                                    </p:animEffect>
                                  </p:childTnLst>
                                </p:cTn>
                              </p:par>
                              <p:par>
                                <p:cTn id="312" presetID="10" presetClass="entr" presetSubtype="0" fill="hold" nodeType="withEffect">
                                  <p:stCondLst>
                                    <p:cond delay="0"/>
                                  </p:stCondLst>
                                  <p:childTnLst>
                                    <p:set>
                                      <p:cBhvr>
                                        <p:cTn id="313" dur="1" fill="hold">
                                          <p:stCondLst>
                                            <p:cond delay="0"/>
                                          </p:stCondLst>
                                        </p:cTn>
                                        <p:tgtEl>
                                          <p:spTgt spid="155"/>
                                        </p:tgtEl>
                                        <p:attrNameLst>
                                          <p:attrName>style.visibility</p:attrName>
                                        </p:attrNameLst>
                                      </p:cBhvr>
                                      <p:to>
                                        <p:strVal val="visible"/>
                                      </p:to>
                                    </p:set>
                                    <p:animEffect transition="in" filter="fade">
                                      <p:cBhvr>
                                        <p:cTn id="314" dur="500"/>
                                        <p:tgtEl>
                                          <p:spTgt spid="155"/>
                                        </p:tgtEl>
                                      </p:cBhvr>
                                    </p:animEffect>
                                  </p:childTnLst>
                                </p:cTn>
                              </p:par>
                              <p:par>
                                <p:cTn id="315" presetID="10" presetClass="entr" presetSubtype="0" fill="hold" nodeType="withEffect">
                                  <p:stCondLst>
                                    <p:cond delay="0"/>
                                  </p:stCondLst>
                                  <p:childTnLst>
                                    <p:set>
                                      <p:cBhvr>
                                        <p:cTn id="316" dur="1" fill="hold">
                                          <p:stCondLst>
                                            <p:cond delay="0"/>
                                          </p:stCondLst>
                                        </p:cTn>
                                        <p:tgtEl>
                                          <p:spTgt spid="156"/>
                                        </p:tgtEl>
                                        <p:attrNameLst>
                                          <p:attrName>style.visibility</p:attrName>
                                        </p:attrNameLst>
                                      </p:cBhvr>
                                      <p:to>
                                        <p:strVal val="visible"/>
                                      </p:to>
                                    </p:set>
                                    <p:animEffect transition="in" filter="fade">
                                      <p:cBhvr>
                                        <p:cTn id="317" dur="500"/>
                                        <p:tgtEl>
                                          <p:spTgt spid="156"/>
                                        </p:tgtEl>
                                      </p:cBhvr>
                                    </p:animEffect>
                                  </p:childTnLst>
                                </p:cTn>
                              </p:par>
                              <p:par>
                                <p:cTn id="318" presetID="10" presetClass="entr" presetSubtype="0" fill="hold" nodeType="withEffect">
                                  <p:stCondLst>
                                    <p:cond delay="0"/>
                                  </p:stCondLst>
                                  <p:childTnLst>
                                    <p:set>
                                      <p:cBhvr>
                                        <p:cTn id="319" dur="1" fill="hold">
                                          <p:stCondLst>
                                            <p:cond delay="0"/>
                                          </p:stCondLst>
                                        </p:cTn>
                                        <p:tgtEl>
                                          <p:spTgt spid="157"/>
                                        </p:tgtEl>
                                        <p:attrNameLst>
                                          <p:attrName>style.visibility</p:attrName>
                                        </p:attrNameLst>
                                      </p:cBhvr>
                                      <p:to>
                                        <p:strVal val="visible"/>
                                      </p:to>
                                    </p:set>
                                    <p:animEffect transition="in" filter="fade">
                                      <p:cBhvr>
                                        <p:cTn id="320" dur="500"/>
                                        <p:tgtEl>
                                          <p:spTgt spid="157"/>
                                        </p:tgtEl>
                                      </p:cBhvr>
                                    </p:animEffect>
                                  </p:childTnLst>
                                </p:cTn>
                              </p:par>
                              <p:par>
                                <p:cTn id="321" presetID="10" presetClass="entr" presetSubtype="0" fill="hold" nodeType="withEffect">
                                  <p:stCondLst>
                                    <p:cond delay="0"/>
                                  </p:stCondLst>
                                  <p:childTnLst>
                                    <p:set>
                                      <p:cBhvr>
                                        <p:cTn id="322" dur="1" fill="hold">
                                          <p:stCondLst>
                                            <p:cond delay="0"/>
                                          </p:stCondLst>
                                        </p:cTn>
                                        <p:tgtEl>
                                          <p:spTgt spid="161"/>
                                        </p:tgtEl>
                                        <p:attrNameLst>
                                          <p:attrName>style.visibility</p:attrName>
                                        </p:attrNameLst>
                                      </p:cBhvr>
                                      <p:to>
                                        <p:strVal val="visible"/>
                                      </p:to>
                                    </p:set>
                                    <p:animEffect transition="in" filter="fade">
                                      <p:cBhvr>
                                        <p:cTn id="323" dur="500"/>
                                        <p:tgtEl>
                                          <p:spTgt spid="161"/>
                                        </p:tgtEl>
                                      </p:cBhvr>
                                    </p:animEffect>
                                  </p:childTnLst>
                                </p:cTn>
                              </p:par>
                              <p:par>
                                <p:cTn id="324" presetID="10" presetClass="entr" presetSubtype="0" fill="hold" nodeType="withEffect">
                                  <p:stCondLst>
                                    <p:cond delay="0"/>
                                  </p:stCondLst>
                                  <p:childTnLst>
                                    <p:set>
                                      <p:cBhvr>
                                        <p:cTn id="325" dur="1" fill="hold">
                                          <p:stCondLst>
                                            <p:cond delay="0"/>
                                          </p:stCondLst>
                                        </p:cTn>
                                        <p:tgtEl>
                                          <p:spTgt spid="165"/>
                                        </p:tgtEl>
                                        <p:attrNameLst>
                                          <p:attrName>style.visibility</p:attrName>
                                        </p:attrNameLst>
                                      </p:cBhvr>
                                      <p:to>
                                        <p:strVal val="visible"/>
                                      </p:to>
                                    </p:set>
                                    <p:animEffect transition="in" filter="fade">
                                      <p:cBhvr>
                                        <p:cTn id="326" dur="500"/>
                                        <p:tgtEl>
                                          <p:spTgt spid="165"/>
                                        </p:tgtEl>
                                      </p:cBhvr>
                                    </p:animEffect>
                                  </p:childTnLst>
                                </p:cTn>
                              </p:par>
                              <p:par>
                                <p:cTn id="327" presetID="10" presetClass="entr" presetSubtype="0" fill="hold" nodeType="withEffect">
                                  <p:stCondLst>
                                    <p:cond delay="0"/>
                                  </p:stCondLst>
                                  <p:childTnLst>
                                    <p:set>
                                      <p:cBhvr>
                                        <p:cTn id="328" dur="1" fill="hold">
                                          <p:stCondLst>
                                            <p:cond delay="0"/>
                                          </p:stCondLst>
                                        </p:cTn>
                                        <p:tgtEl>
                                          <p:spTgt spid="169"/>
                                        </p:tgtEl>
                                        <p:attrNameLst>
                                          <p:attrName>style.visibility</p:attrName>
                                        </p:attrNameLst>
                                      </p:cBhvr>
                                      <p:to>
                                        <p:strVal val="visible"/>
                                      </p:to>
                                    </p:set>
                                    <p:animEffect transition="in" filter="fade">
                                      <p:cBhvr>
                                        <p:cTn id="329" dur="500"/>
                                        <p:tgtEl>
                                          <p:spTgt spid="169"/>
                                        </p:tgtEl>
                                      </p:cBhvr>
                                    </p:animEffect>
                                  </p:childTnLst>
                                </p:cTn>
                              </p:par>
                              <p:par>
                                <p:cTn id="330" presetID="10" presetClass="entr" presetSubtype="0" fill="hold" nodeType="withEffect">
                                  <p:stCondLst>
                                    <p:cond delay="0"/>
                                  </p:stCondLst>
                                  <p:childTnLst>
                                    <p:set>
                                      <p:cBhvr>
                                        <p:cTn id="331" dur="1" fill="hold">
                                          <p:stCondLst>
                                            <p:cond delay="0"/>
                                          </p:stCondLst>
                                        </p:cTn>
                                        <p:tgtEl>
                                          <p:spTgt spid="173"/>
                                        </p:tgtEl>
                                        <p:attrNameLst>
                                          <p:attrName>style.visibility</p:attrName>
                                        </p:attrNameLst>
                                      </p:cBhvr>
                                      <p:to>
                                        <p:strVal val="visible"/>
                                      </p:to>
                                    </p:set>
                                    <p:animEffect transition="in" filter="fade">
                                      <p:cBhvr>
                                        <p:cTn id="332" dur="500"/>
                                        <p:tgtEl>
                                          <p:spTgt spid="173"/>
                                        </p:tgtEl>
                                      </p:cBhvr>
                                    </p:animEffect>
                                  </p:childTnLst>
                                </p:cTn>
                              </p:par>
                              <p:par>
                                <p:cTn id="333" presetID="10" presetClass="entr" presetSubtype="0" fill="hold" nodeType="withEffect">
                                  <p:stCondLst>
                                    <p:cond delay="0"/>
                                  </p:stCondLst>
                                  <p:childTnLst>
                                    <p:set>
                                      <p:cBhvr>
                                        <p:cTn id="334" dur="1" fill="hold">
                                          <p:stCondLst>
                                            <p:cond delay="0"/>
                                          </p:stCondLst>
                                        </p:cTn>
                                        <p:tgtEl>
                                          <p:spTgt spid="177"/>
                                        </p:tgtEl>
                                        <p:attrNameLst>
                                          <p:attrName>style.visibility</p:attrName>
                                        </p:attrNameLst>
                                      </p:cBhvr>
                                      <p:to>
                                        <p:strVal val="visible"/>
                                      </p:to>
                                    </p:set>
                                    <p:animEffect transition="in" filter="fade">
                                      <p:cBhvr>
                                        <p:cTn id="335" dur="500"/>
                                        <p:tgtEl>
                                          <p:spTgt spid="177"/>
                                        </p:tgtEl>
                                      </p:cBhvr>
                                    </p:animEffect>
                                  </p:childTnLst>
                                </p:cTn>
                              </p:par>
                              <p:par>
                                <p:cTn id="336" presetID="10" presetClass="entr" presetSubtype="0" fill="hold" nodeType="withEffect">
                                  <p:stCondLst>
                                    <p:cond delay="0"/>
                                  </p:stCondLst>
                                  <p:childTnLst>
                                    <p:set>
                                      <p:cBhvr>
                                        <p:cTn id="337" dur="1" fill="hold">
                                          <p:stCondLst>
                                            <p:cond delay="0"/>
                                          </p:stCondLst>
                                        </p:cTn>
                                        <p:tgtEl>
                                          <p:spTgt spid="181"/>
                                        </p:tgtEl>
                                        <p:attrNameLst>
                                          <p:attrName>style.visibility</p:attrName>
                                        </p:attrNameLst>
                                      </p:cBhvr>
                                      <p:to>
                                        <p:strVal val="visible"/>
                                      </p:to>
                                    </p:set>
                                    <p:animEffect transition="in" filter="fade">
                                      <p:cBhvr>
                                        <p:cTn id="338" dur="500"/>
                                        <p:tgtEl>
                                          <p:spTgt spid="181"/>
                                        </p:tgtEl>
                                      </p:cBhvr>
                                    </p:animEffect>
                                  </p:childTnLst>
                                </p:cTn>
                              </p:par>
                              <p:par>
                                <p:cTn id="339" presetID="10" presetClass="entr" presetSubtype="0" fill="hold" nodeType="withEffect">
                                  <p:stCondLst>
                                    <p:cond delay="0"/>
                                  </p:stCondLst>
                                  <p:childTnLst>
                                    <p:set>
                                      <p:cBhvr>
                                        <p:cTn id="340" dur="1" fill="hold">
                                          <p:stCondLst>
                                            <p:cond delay="0"/>
                                          </p:stCondLst>
                                        </p:cTn>
                                        <p:tgtEl>
                                          <p:spTgt spid="182"/>
                                        </p:tgtEl>
                                        <p:attrNameLst>
                                          <p:attrName>style.visibility</p:attrName>
                                        </p:attrNameLst>
                                      </p:cBhvr>
                                      <p:to>
                                        <p:strVal val="visible"/>
                                      </p:to>
                                    </p:set>
                                    <p:animEffect transition="in" filter="fade">
                                      <p:cBhvr>
                                        <p:cTn id="341" dur="500"/>
                                        <p:tgtEl>
                                          <p:spTgt spid="182"/>
                                        </p:tgtEl>
                                      </p:cBhvr>
                                    </p:animEffect>
                                  </p:childTnLst>
                                </p:cTn>
                              </p:par>
                              <p:par>
                                <p:cTn id="342" presetID="10" presetClass="entr" presetSubtype="0" fill="hold" nodeType="withEffect">
                                  <p:stCondLst>
                                    <p:cond delay="0"/>
                                  </p:stCondLst>
                                  <p:childTnLst>
                                    <p:set>
                                      <p:cBhvr>
                                        <p:cTn id="343" dur="1" fill="hold">
                                          <p:stCondLst>
                                            <p:cond delay="0"/>
                                          </p:stCondLst>
                                        </p:cTn>
                                        <p:tgtEl>
                                          <p:spTgt spid="183"/>
                                        </p:tgtEl>
                                        <p:attrNameLst>
                                          <p:attrName>style.visibility</p:attrName>
                                        </p:attrNameLst>
                                      </p:cBhvr>
                                      <p:to>
                                        <p:strVal val="visible"/>
                                      </p:to>
                                    </p:set>
                                    <p:animEffect transition="in" filter="fade">
                                      <p:cBhvr>
                                        <p:cTn id="344" dur="500"/>
                                        <p:tgtEl>
                                          <p:spTgt spid="183"/>
                                        </p:tgtEl>
                                      </p:cBhvr>
                                    </p:animEffect>
                                  </p:childTnLst>
                                </p:cTn>
                              </p:par>
                              <p:par>
                                <p:cTn id="345" presetID="10" presetClass="entr" presetSubtype="0" fill="hold" nodeType="withEffect">
                                  <p:stCondLst>
                                    <p:cond delay="0"/>
                                  </p:stCondLst>
                                  <p:childTnLst>
                                    <p:set>
                                      <p:cBhvr>
                                        <p:cTn id="346" dur="1" fill="hold">
                                          <p:stCondLst>
                                            <p:cond delay="0"/>
                                          </p:stCondLst>
                                        </p:cTn>
                                        <p:tgtEl>
                                          <p:spTgt spid="184"/>
                                        </p:tgtEl>
                                        <p:attrNameLst>
                                          <p:attrName>style.visibility</p:attrName>
                                        </p:attrNameLst>
                                      </p:cBhvr>
                                      <p:to>
                                        <p:strVal val="visible"/>
                                      </p:to>
                                    </p:set>
                                    <p:animEffect transition="in" filter="fade">
                                      <p:cBhvr>
                                        <p:cTn id="347" dur="500"/>
                                        <p:tgtEl>
                                          <p:spTgt spid="184"/>
                                        </p:tgtEl>
                                      </p:cBhvr>
                                    </p:animEffect>
                                  </p:childTnLst>
                                </p:cTn>
                              </p:par>
                              <p:par>
                                <p:cTn id="348" presetID="10" presetClass="entr" presetSubtype="0" fill="hold" nodeType="withEffect">
                                  <p:stCondLst>
                                    <p:cond delay="0"/>
                                  </p:stCondLst>
                                  <p:childTnLst>
                                    <p:set>
                                      <p:cBhvr>
                                        <p:cTn id="349" dur="1" fill="hold">
                                          <p:stCondLst>
                                            <p:cond delay="0"/>
                                          </p:stCondLst>
                                        </p:cTn>
                                        <p:tgtEl>
                                          <p:spTgt spid="185"/>
                                        </p:tgtEl>
                                        <p:attrNameLst>
                                          <p:attrName>style.visibility</p:attrName>
                                        </p:attrNameLst>
                                      </p:cBhvr>
                                      <p:to>
                                        <p:strVal val="visible"/>
                                      </p:to>
                                    </p:set>
                                    <p:animEffect transition="in" filter="fade">
                                      <p:cBhvr>
                                        <p:cTn id="350" dur="500"/>
                                        <p:tgtEl>
                                          <p:spTgt spid="185"/>
                                        </p:tgtEl>
                                      </p:cBhvr>
                                    </p:animEffect>
                                  </p:childTnLst>
                                </p:cTn>
                              </p:par>
                              <p:par>
                                <p:cTn id="351" presetID="10" presetClass="entr" presetSubtype="0" fill="hold" nodeType="withEffect">
                                  <p:stCondLst>
                                    <p:cond delay="0"/>
                                  </p:stCondLst>
                                  <p:childTnLst>
                                    <p:set>
                                      <p:cBhvr>
                                        <p:cTn id="352" dur="1" fill="hold">
                                          <p:stCondLst>
                                            <p:cond delay="0"/>
                                          </p:stCondLst>
                                        </p:cTn>
                                        <p:tgtEl>
                                          <p:spTgt spid="186"/>
                                        </p:tgtEl>
                                        <p:attrNameLst>
                                          <p:attrName>style.visibility</p:attrName>
                                        </p:attrNameLst>
                                      </p:cBhvr>
                                      <p:to>
                                        <p:strVal val="visible"/>
                                      </p:to>
                                    </p:set>
                                    <p:animEffect transition="in" filter="fade">
                                      <p:cBhvr>
                                        <p:cTn id="353" dur="500"/>
                                        <p:tgtEl>
                                          <p:spTgt spid="186"/>
                                        </p:tgtEl>
                                      </p:cBhvr>
                                    </p:animEffect>
                                  </p:childTnLst>
                                </p:cTn>
                              </p:par>
                              <p:par>
                                <p:cTn id="354" presetID="10" presetClass="entr" presetSubtype="0" fill="hold" nodeType="withEffect">
                                  <p:stCondLst>
                                    <p:cond delay="0"/>
                                  </p:stCondLst>
                                  <p:childTnLst>
                                    <p:set>
                                      <p:cBhvr>
                                        <p:cTn id="355" dur="1" fill="hold">
                                          <p:stCondLst>
                                            <p:cond delay="0"/>
                                          </p:stCondLst>
                                        </p:cTn>
                                        <p:tgtEl>
                                          <p:spTgt spid="190"/>
                                        </p:tgtEl>
                                        <p:attrNameLst>
                                          <p:attrName>style.visibility</p:attrName>
                                        </p:attrNameLst>
                                      </p:cBhvr>
                                      <p:to>
                                        <p:strVal val="visible"/>
                                      </p:to>
                                    </p:set>
                                    <p:animEffect transition="in" filter="fade">
                                      <p:cBhvr>
                                        <p:cTn id="356" dur="500"/>
                                        <p:tgtEl>
                                          <p:spTgt spid="190"/>
                                        </p:tgtEl>
                                      </p:cBhvr>
                                    </p:animEffect>
                                  </p:childTnLst>
                                </p:cTn>
                              </p:par>
                              <p:par>
                                <p:cTn id="357" presetID="10" presetClass="entr" presetSubtype="0" fill="hold" nodeType="withEffect">
                                  <p:stCondLst>
                                    <p:cond delay="0"/>
                                  </p:stCondLst>
                                  <p:childTnLst>
                                    <p:set>
                                      <p:cBhvr>
                                        <p:cTn id="358" dur="1" fill="hold">
                                          <p:stCondLst>
                                            <p:cond delay="0"/>
                                          </p:stCondLst>
                                        </p:cTn>
                                        <p:tgtEl>
                                          <p:spTgt spid="194"/>
                                        </p:tgtEl>
                                        <p:attrNameLst>
                                          <p:attrName>style.visibility</p:attrName>
                                        </p:attrNameLst>
                                      </p:cBhvr>
                                      <p:to>
                                        <p:strVal val="visible"/>
                                      </p:to>
                                    </p:set>
                                    <p:animEffect transition="in" filter="fade">
                                      <p:cBhvr>
                                        <p:cTn id="359" dur="500"/>
                                        <p:tgtEl>
                                          <p:spTgt spid="194"/>
                                        </p:tgtEl>
                                      </p:cBhvr>
                                    </p:animEffect>
                                  </p:childTnLst>
                                </p:cTn>
                              </p:par>
                              <p:par>
                                <p:cTn id="360" presetID="10" presetClass="entr" presetSubtype="0" fill="hold" nodeType="withEffect">
                                  <p:stCondLst>
                                    <p:cond delay="0"/>
                                  </p:stCondLst>
                                  <p:childTnLst>
                                    <p:set>
                                      <p:cBhvr>
                                        <p:cTn id="361" dur="1" fill="hold">
                                          <p:stCondLst>
                                            <p:cond delay="0"/>
                                          </p:stCondLst>
                                        </p:cTn>
                                        <p:tgtEl>
                                          <p:spTgt spid="198"/>
                                        </p:tgtEl>
                                        <p:attrNameLst>
                                          <p:attrName>style.visibility</p:attrName>
                                        </p:attrNameLst>
                                      </p:cBhvr>
                                      <p:to>
                                        <p:strVal val="visible"/>
                                      </p:to>
                                    </p:set>
                                    <p:animEffect transition="in" filter="fade">
                                      <p:cBhvr>
                                        <p:cTn id="362" dur="500"/>
                                        <p:tgtEl>
                                          <p:spTgt spid="198"/>
                                        </p:tgtEl>
                                      </p:cBhvr>
                                    </p:animEffect>
                                  </p:childTnLst>
                                </p:cTn>
                              </p:par>
                              <p:par>
                                <p:cTn id="363" presetID="10" presetClass="entr" presetSubtype="0" fill="hold" nodeType="withEffect">
                                  <p:stCondLst>
                                    <p:cond delay="0"/>
                                  </p:stCondLst>
                                  <p:childTnLst>
                                    <p:set>
                                      <p:cBhvr>
                                        <p:cTn id="364" dur="1" fill="hold">
                                          <p:stCondLst>
                                            <p:cond delay="0"/>
                                          </p:stCondLst>
                                        </p:cTn>
                                        <p:tgtEl>
                                          <p:spTgt spid="202"/>
                                        </p:tgtEl>
                                        <p:attrNameLst>
                                          <p:attrName>style.visibility</p:attrName>
                                        </p:attrNameLst>
                                      </p:cBhvr>
                                      <p:to>
                                        <p:strVal val="visible"/>
                                      </p:to>
                                    </p:set>
                                    <p:animEffect transition="in" filter="fade">
                                      <p:cBhvr>
                                        <p:cTn id="365" dur="500"/>
                                        <p:tgtEl>
                                          <p:spTgt spid="202"/>
                                        </p:tgtEl>
                                      </p:cBhvr>
                                    </p:animEffect>
                                  </p:childTnLst>
                                </p:cTn>
                              </p:par>
                              <p:par>
                                <p:cTn id="366" presetID="10" presetClass="entr" presetSubtype="0" fill="hold" nodeType="withEffect">
                                  <p:stCondLst>
                                    <p:cond delay="0"/>
                                  </p:stCondLst>
                                  <p:childTnLst>
                                    <p:set>
                                      <p:cBhvr>
                                        <p:cTn id="367" dur="1" fill="hold">
                                          <p:stCondLst>
                                            <p:cond delay="0"/>
                                          </p:stCondLst>
                                        </p:cTn>
                                        <p:tgtEl>
                                          <p:spTgt spid="206"/>
                                        </p:tgtEl>
                                        <p:attrNameLst>
                                          <p:attrName>style.visibility</p:attrName>
                                        </p:attrNameLst>
                                      </p:cBhvr>
                                      <p:to>
                                        <p:strVal val="visible"/>
                                      </p:to>
                                    </p:set>
                                    <p:animEffect transition="in" filter="fade">
                                      <p:cBhvr>
                                        <p:cTn id="368" dur="500"/>
                                        <p:tgtEl>
                                          <p:spTgt spid="206"/>
                                        </p:tgtEl>
                                      </p:cBhvr>
                                    </p:animEffect>
                                  </p:childTnLst>
                                </p:cTn>
                              </p:par>
                              <p:par>
                                <p:cTn id="369" presetID="10" presetClass="entr" presetSubtype="0" fill="hold" grpId="0" nodeType="withEffect">
                                  <p:stCondLst>
                                    <p:cond delay="0"/>
                                  </p:stCondLst>
                                  <p:childTnLst>
                                    <p:set>
                                      <p:cBhvr>
                                        <p:cTn id="370" dur="1" fill="hold">
                                          <p:stCondLst>
                                            <p:cond delay="0"/>
                                          </p:stCondLst>
                                        </p:cTn>
                                        <p:tgtEl>
                                          <p:spTgt spid="230"/>
                                        </p:tgtEl>
                                        <p:attrNameLst>
                                          <p:attrName>style.visibility</p:attrName>
                                        </p:attrNameLst>
                                      </p:cBhvr>
                                      <p:to>
                                        <p:strVal val="visible"/>
                                      </p:to>
                                    </p:set>
                                    <p:animEffect transition="in" filter="fade">
                                      <p:cBhvr>
                                        <p:cTn id="371" dur="500"/>
                                        <p:tgtEl>
                                          <p:spTgt spid="230"/>
                                        </p:tgtEl>
                                      </p:cBhvr>
                                    </p:animEffect>
                                  </p:childTnLst>
                                </p:cTn>
                              </p:par>
                              <p:par>
                                <p:cTn id="372" presetID="10" presetClass="entr" presetSubtype="0" fill="hold" grpId="0" nodeType="withEffect">
                                  <p:stCondLst>
                                    <p:cond delay="0"/>
                                  </p:stCondLst>
                                  <p:childTnLst>
                                    <p:set>
                                      <p:cBhvr>
                                        <p:cTn id="373" dur="1" fill="hold">
                                          <p:stCondLst>
                                            <p:cond delay="0"/>
                                          </p:stCondLst>
                                        </p:cTn>
                                        <p:tgtEl>
                                          <p:spTgt spid="231"/>
                                        </p:tgtEl>
                                        <p:attrNameLst>
                                          <p:attrName>style.visibility</p:attrName>
                                        </p:attrNameLst>
                                      </p:cBhvr>
                                      <p:to>
                                        <p:strVal val="visible"/>
                                      </p:to>
                                    </p:set>
                                    <p:animEffect transition="in" filter="fade">
                                      <p:cBhvr>
                                        <p:cTn id="374" dur="500"/>
                                        <p:tgtEl>
                                          <p:spTgt spid="231"/>
                                        </p:tgtEl>
                                      </p:cBhvr>
                                    </p:animEffect>
                                  </p:childTnLst>
                                </p:cTn>
                              </p:par>
                              <p:par>
                                <p:cTn id="375" presetID="10" presetClass="entr" presetSubtype="0" fill="hold" grpId="0" nodeType="withEffect">
                                  <p:stCondLst>
                                    <p:cond delay="0"/>
                                  </p:stCondLst>
                                  <p:childTnLst>
                                    <p:set>
                                      <p:cBhvr>
                                        <p:cTn id="376" dur="1" fill="hold">
                                          <p:stCondLst>
                                            <p:cond delay="0"/>
                                          </p:stCondLst>
                                        </p:cTn>
                                        <p:tgtEl>
                                          <p:spTgt spid="232"/>
                                        </p:tgtEl>
                                        <p:attrNameLst>
                                          <p:attrName>style.visibility</p:attrName>
                                        </p:attrNameLst>
                                      </p:cBhvr>
                                      <p:to>
                                        <p:strVal val="visible"/>
                                      </p:to>
                                    </p:set>
                                    <p:animEffect transition="in" filter="fade">
                                      <p:cBhvr>
                                        <p:cTn id="377" dur="500"/>
                                        <p:tgtEl>
                                          <p:spTgt spid="232"/>
                                        </p:tgtEl>
                                      </p:cBhvr>
                                    </p:animEffect>
                                  </p:childTnLst>
                                </p:cTn>
                              </p:par>
                              <p:par>
                                <p:cTn id="378" presetID="10" presetClass="entr" presetSubtype="0" fill="hold" grpId="0" nodeType="withEffect">
                                  <p:stCondLst>
                                    <p:cond delay="0"/>
                                  </p:stCondLst>
                                  <p:childTnLst>
                                    <p:set>
                                      <p:cBhvr>
                                        <p:cTn id="379" dur="1" fill="hold">
                                          <p:stCondLst>
                                            <p:cond delay="0"/>
                                          </p:stCondLst>
                                        </p:cTn>
                                        <p:tgtEl>
                                          <p:spTgt spid="233"/>
                                        </p:tgtEl>
                                        <p:attrNameLst>
                                          <p:attrName>style.visibility</p:attrName>
                                        </p:attrNameLst>
                                      </p:cBhvr>
                                      <p:to>
                                        <p:strVal val="visible"/>
                                      </p:to>
                                    </p:set>
                                    <p:animEffect transition="in" filter="fade">
                                      <p:cBhvr>
                                        <p:cTn id="380" dur="500"/>
                                        <p:tgtEl>
                                          <p:spTgt spid="233"/>
                                        </p:tgtEl>
                                      </p:cBhvr>
                                    </p:animEffect>
                                  </p:childTnLst>
                                </p:cTn>
                              </p:par>
                              <p:par>
                                <p:cTn id="381" presetID="10" presetClass="entr" presetSubtype="0" fill="hold" grpId="0" nodeType="withEffect">
                                  <p:stCondLst>
                                    <p:cond delay="0"/>
                                  </p:stCondLst>
                                  <p:childTnLst>
                                    <p:set>
                                      <p:cBhvr>
                                        <p:cTn id="382" dur="1" fill="hold">
                                          <p:stCondLst>
                                            <p:cond delay="0"/>
                                          </p:stCondLst>
                                        </p:cTn>
                                        <p:tgtEl>
                                          <p:spTgt spid="234"/>
                                        </p:tgtEl>
                                        <p:attrNameLst>
                                          <p:attrName>style.visibility</p:attrName>
                                        </p:attrNameLst>
                                      </p:cBhvr>
                                      <p:to>
                                        <p:strVal val="visible"/>
                                      </p:to>
                                    </p:set>
                                    <p:animEffect transition="in" filter="fade">
                                      <p:cBhvr>
                                        <p:cTn id="383" dur="500"/>
                                        <p:tgtEl>
                                          <p:spTgt spid="234"/>
                                        </p:tgtEl>
                                      </p:cBhvr>
                                    </p:animEffect>
                                  </p:childTnLst>
                                </p:cTn>
                              </p:par>
                              <p:par>
                                <p:cTn id="384" presetID="10" presetClass="entr" presetSubtype="0" fill="hold" grpId="0" nodeType="withEffect">
                                  <p:stCondLst>
                                    <p:cond delay="0"/>
                                  </p:stCondLst>
                                  <p:childTnLst>
                                    <p:set>
                                      <p:cBhvr>
                                        <p:cTn id="385" dur="1" fill="hold">
                                          <p:stCondLst>
                                            <p:cond delay="0"/>
                                          </p:stCondLst>
                                        </p:cTn>
                                        <p:tgtEl>
                                          <p:spTgt spid="235"/>
                                        </p:tgtEl>
                                        <p:attrNameLst>
                                          <p:attrName>style.visibility</p:attrName>
                                        </p:attrNameLst>
                                      </p:cBhvr>
                                      <p:to>
                                        <p:strVal val="visible"/>
                                      </p:to>
                                    </p:set>
                                    <p:animEffect transition="in" filter="fade">
                                      <p:cBhvr>
                                        <p:cTn id="386" dur="500"/>
                                        <p:tgtEl>
                                          <p:spTgt spid="235"/>
                                        </p:tgtEl>
                                      </p:cBhvr>
                                    </p:animEffect>
                                  </p:childTnLst>
                                </p:cTn>
                              </p:par>
                              <p:par>
                                <p:cTn id="387" presetID="10" presetClass="entr" presetSubtype="0" fill="hold" nodeType="withEffect">
                                  <p:stCondLst>
                                    <p:cond delay="0"/>
                                  </p:stCondLst>
                                  <p:childTnLst>
                                    <p:set>
                                      <p:cBhvr>
                                        <p:cTn id="388" dur="1" fill="hold">
                                          <p:stCondLst>
                                            <p:cond delay="0"/>
                                          </p:stCondLst>
                                        </p:cTn>
                                        <p:tgtEl>
                                          <p:spTgt spid="236"/>
                                        </p:tgtEl>
                                        <p:attrNameLst>
                                          <p:attrName>style.visibility</p:attrName>
                                        </p:attrNameLst>
                                      </p:cBhvr>
                                      <p:to>
                                        <p:strVal val="visible"/>
                                      </p:to>
                                    </p:set>
                                    <p:animEffect transition="in" filter="fade">
                                      <p:cBhvr>
                                        <p:cTn id="389" dur="500"/>
                                        <p:tgtEl>
                                          <p:spTgt spid="236"/>
                                        </p:tgtEl>
                                      </p:cBhvr>
                                    </p:animEffect>
                                  </p:childTnLst>
                                </p:cTn>
                              </p:par>
                              <p:par>
                                <p:cTn id="390" presetID="10" presetClass="entr" presetSubtype="0" fill="hold" nodeType="withEffect">
                                  <p:stCondLst>
                                    <p:cond delay="0"/>
                                  </p:stCondLst>
                                  <p:childTnLst>
                                    <p:set>
                                      <p:cBhvr>
                                        <p:cTn id="391" dur="1" fill="hold">
                                          <p:stCondLst>
                                            <p:cond delay="0"/>
                                          </p:stCondLst>
                                        </p:cTn>
                                        <p:tgtEl>
                                          <p:spTgt spid="237"/>
                                        </p:tgtEl>
                                        <p:attrNameLst>
                                          <p:attrName>style.visibility</p:attrName>
                                        </p:attrNameLst>
                                      </p:cBhvr>
                                      <p:to>
                                        <p:strVal val="visible"/>
                                      </p:to>
                                    </p:set>
                                    <p:animEffect transition="in" filter="fade">
                                      <p:cBhvr>
                                        <p:cTn id="392" dur="500"/>
                                        <p:tgtEl>
                                          <p:spTgt spid="237"/>
                                        </p:tgtEl>
                                      </p:cBhvr>
                                    </p:animEffect>
                                  </p:childTnLst>
                                </p:cTn>
                              </p:par>
                              <p:par>
                                <p:cTn id="393" presetID="10" presetClass="entr" presetSubtype="0" fill="hold" nodeType="withEffect">
                                  <p:stCondLst>
                                    <p:cond delay="0"/>
                                  </p:stCondLst>
                                  <p:childTnLst>
                                    <p:set>
                                      <p:cBhvr>
                                        <p:cTn id="394" dur="1" fill="hold">
                                          <p:stCondLst>
                                            <p:cond delay="0"/>
                                          </p:stCondLst>
                                        </p:cTn>
                                        <p:tgtEl>
                                          <p:spTgt spid="238"/>
                                        </p:tgtEl>
                                        <p:attrNameLst>
                                          <p:attrName>style.visibility</p:attrName>
                                        </p:attrNameLst>
                                      </p:cBhvr>
                                      <p:to>
                                        <p:strVal val="visible"/>
                                      </p:to>
                                    </p:set>
                                    <p:animEffect transition="in" filter="fade">
                                      <p:cBhvr>
                                        <p:cTn id="395" dur="500"/>
                                        <p:tgtEl>
                                          <p:spTgt spid="238"/>
                                        </p:tgtEl>
                                      </p:cBhvr>
                                    </p:animEffect>
                                  </p:childTnLst>
                                </p:cTn>
                              </p:par>
                              <p:par>
                                <p:cTn id="396" presetID="10" presetClass="entr" presetSubtype="0" fill="hold" nodeType="withEffect">
                                  <p:stCondLst>
                                    <p:cond delay="0"/>
                                  </p:stCondLst>
                                  <p:childTnLst>
                                    <p:set>
                                      <p:cBhvr>
                                        <p:cTn id="397" dur="1" fill="hold">
                                          <p:stCondLst>
                                            <p:cond delay="0"/>
                                          </p:stCondLst>
                                        </p:cTn>
                                        <p:tgtEl>
                                          <p:spTgt spid="239"/>
                                        </p:tgtEl>
                                        <p:attrNameLst>
                                          <p:attrName>style.visibility</p:attrName>
                                        </p:attrNameLst>
                                      </p:cBhvr>
                                      <p:to>
                                        <p:strVal val="visible"/>
                                      </p:to>
                                    </p:set>
                                    <p:animEffect transition="in" filter="fade">
                                      <p:cBhvr>
                                        <p:cTn id="398" dur="500"/>
                                        <p:tgtEl>
                                          <p:spTgt spid="239"/>
                                        </p:tgtEl>
                                      </p:cBhvr>
                                    </p:animEffect>
                                  </p:childTnLst>
                                </p:cTn>
                              </p:par>
                              <p:par>
                                <p:cTn id="399" presetID="10" presetClass="entr" presetSubtype="0" fill="hold" nodeType="withEffect">
                                  <p:stCondLst>
                                    <p:cond delay="0"/>
                                  </p:stCondLst>
                                  <p:childTnLst>
                                    <p:set>
                                      <p:cBhvr>
                                        <p:cTn id="400" dur="1" fill="hold">
                                          <p:stCondLst>
                                            <p:cond delay="0"/>
                                          </p:stCondLst>
                                        </p:cTn>
                                        <p:tgtEl>
                                          <p:spTgt spid="240"/>
                                        </p:tgtEl>
                                        <p:attrNameLst>
                                          <p:attrName>style.visibility</p:attrName>
                                        </p:attrNameLst>
                                      </p:cBhvr>
                                      <p:to>
                                        <p:strVal val="visible"/>
                                      </p:to>
                                    </p:set>
                                    <p:animEffect transition="in" filter="fade">
                                      <p:cBhvr>
                                        <p:cTn id="401" dur="500"/>
                                        <p:tgtEl>
                                          <p:spTgt spid="240"/>
                                        </p:tgtEl>
                                      </p:cBhvr>
                                    </p:animEffect>
                                  </p:childTnLst>
                                </p:cTn>
                              </p:par>
                              <p:par>
                                <p:cTn id="402" presetID="10" presetClass="entr" presetSubtype="0" fill="hold" nodeType="withEffect">
                                  <p:stCondLst>
                                    <p:cond delay="0"/>
                                  </p:stCondLst>
                                  <p:childTnLst>
                                    <p:set>
                                      <p:cBhvr>
                                        <p:cTn id="403" dur="1" fill="hold">
                                          <p:stCondLst>
                                            <p:cond delay="0"/>
                                          </p:stCondLst>
                                        </p:cTn>
                                        <p:tgtEl>
                                          <p:spTgt spid="241"/>
                                        </p:tgtEl>
                                        <p:attrNameLst>
                                          <p:attrName>style.visibility</p:attrName>
                                        </p:attrNameLst>
                                      </p:cBhvr>
                                      <p:to>
                                        <p:strVal val="visible"/>
                                      </p:to>
                                    </p:set>
                                    <p:animEffect transition="in" filter="fade">
                                      <p:cBhvr>
                                        <p:cTn id="404" dur="500"/>
                                        <p:tgtEl>
                                          <p:spTgt spid="241"/>
                                        </p:tgtEl>
                                      </p:cBhvr>
                                    </p:animEffect>
                                  </p:childTnLst>
                                </p:cTn>
                              </p:par>
                              <p:par>
                                <p:cTn id="405" presetID="10" presetClass="entr" presetSubtype="0" fill="hold" nodeType="withEffect">
                                  <p:stCondLst>
                                    <p:cond delay="0"/>
                                  </p:stCondLst>
                                  <p:childTnLst>
                                    <p:set>
                                      <p:cBhvr>
                                        <p:cTn id="406" dur="1" fill="hold">
                                          <p:stCondLst>
                                            <p:cond delay="0"/>
                                          </p:stCondLst>
                                        </p:cTn>
                                        <p:tgtEl>
                                          <p:spTgt spid="245"/>
                                        </p:tgtEl>
                                        <p:attrNameLst>
                                          <p:attrName>style.visibility</p:attrName>
                                        </p:attrNameLst>
                                      </p:cBhvr>
                                      <p:to>
                                        <p:strVal val="visible"/>
                                      </p:to>
                                    </p:set>
                                    <p:animEffect transition="in" filter="fade">
                                      <p:cBhvr>
                                        <p:cTn id="407" dur="500"/>
                                        <p:tgtEl>
                                          <p:spTgt spid="245"/>
                                        </p:tgtEl>
                                      </p:cBhvr>
                                    </p:animEffect>
                                  </p:childTnLst>
                                </p:cTn>
                              </p:par>
                              <p:par>
                                <p:cTn id="408" presetID="10" presetClass="entr" presetSubtype="0" fill="hold" nodeType="withEffect">
                                  <p:stCondLst>
                                    <p:cond delay="0"/>
                                  </p:stCondLst>
                                  <p:childTnLst>
                                    <p:set>
                                      <p:cBhvr>
                                        <p:cTn id="409" dur="1" fill="hold">
                                          <p:stCondLst>
                                            <p:cond delay="0"/>
                                          </p:stCondLst>
                                        </p:cTn>
                                        <p:tgtEl>
                                          <p:spTgt spid="249"/>
                                        </p:tgtEl>
                                        <p:attrNameLst>
                                          <p:attrName>style.visibility</p:attrName>
                                        </p:attrNameLst>
                                      </p:cBhvr>
                                      <p:to>
                                        <p:strVal val="visible"/>
                                      </p:to>
                                    </p:set>
                                    <p:animEffect transition="in" filter="fade">
                                      <p:cBhvr>
                                        <p:cTn id="410" dur="500"/>
                                        <p:tgtEl>
                                          <p:spTgt spid="249"/>
                                        </p:tgtEl>
                                      </p:cBhvr>
                                    </p:animEffect>
                                  </p:childTnLst>
                                </p:cTn>
                              </p:par>
                              <p:par>
                                <p:cTn id="411" presetID="10" presetClass="entr" presetSubtype="0" fill="hold" nodeType="withEffect">
                                  <p:stCondLst>
                                    <p:cond delay="0"/>
                                  </p:stCondLst>
                                  <p:childTnLst>
                                    <p:set>
                                      <p:cBhvr>
                                        <p:cTn id="412" dur="1" fill="hold">
                                          <p:stCondLst>
                                            <p:cond delay="0"/>
                                          </p:stCondLst>
                                        </p:cTn>
                                        <p:tgtEl>
                                          <p:spTgt spid="253"/>
                                        </p:tgtEl>
                                        <p:attrNameLst>
                                          <p:attrName>style.visibility</p:attrName>
                                        </p:attrNameLst>
                                      </p:cBhvr>
                                      <p:to>
                                        <p:strVal val="visible"/>
                                      </p:to>
                                    </p:set>
                                    <p:animEffect transition="in" filter="fade">
                                      <p:cBhvr>
                                        <p:cTn id="413" dur="500"/>
                                        <p:tgtEl>
                                          <p:spTgt spid="253"/>
                                        </p:tgtEl>
                                      </p:cBhvr>
                                    </p:animEffect>
                                  </p:childTnLst>
                                </p:cTn>
                              </p:par>
                              <p:par>
                                <p:cTn id="414" presetID="10" presetClass="entr" presetSubtype="0" fill="hold" nodeType="withEffect">
                                  <p:stCondLst>
                                    <p:cond delay="0"/>
                                  </p:stCondLst>
                                  <p:childTnLst>
                                    <p:set>
                                      <p:cBhvr>
                                        <p:cTn id="415" dur="1" fill="hold">
                                          <p:stCondLst>
                                            <p:cond delay="0"/>
                                          </p:stCondLst>
                                        </p:cTn>
                                        <p:tgtEl>
                                          <p:spTgt spid="257"/>
                                        </p:tgtEl>
                                        <p:attrNameLst>
                                          <p:attrName>style.visibility</p:attrName>
                                        </p:attrNameLst>
                                      </p:cBhvr>
                                      <p:to>
                                        <p:strVal val="visible"/>
                                      </p:to>
                                    </p:set>
                                    <p:animEffect transition="in" filter="fade">
                                      <p:cBhvr>
                                        <p:cTn id="416" dur="500"/>
                                        <p:tgtEl>
                                          <p:spTgt spid="257"/>
                                        </p:tgtEl>
                                      </p:cBhvr>
                                    </p:animEffect>
                                  </p:childTnLst>
                                </p:cTn>
                              </p:par>
                              <p:par>
                                <p:cTn id="417" presetID="10" presetClass="entr" presetSubtype="0" fill="hold" nodeType="withEffect">
                                  <p:stCondLst>
                                    <p:cond delay="0"/>
                                  </p:stCondLst>
                                  <p:childTnLst>
                                    <p:set>
                                      <p:cBhvr>
                                        <p:cTn id="418" dur="1" fill="hold">
                                          <p:stCondLst>
                                            <p:cond delay="0"/>
                                          </p:stCondLst>
                                        </p:cTn>
                                        <p:tgtEl>
                                          <p:spTgt spid="261"/>
                                        </p:tgtEl>
                                        <p:attrNameLst>
                                          <p:attrName>style.visibility</p:attrName>
                                        </p:attrNameLst>
                                      </p:cBhvr>
                                      <p:to>
                                        <p:strVal val="visible"/>
                                      </p:to>
                                    </p:set>
                                    <p:animEffect transition="in" filter="fade">
                                      <p:cBhvr>
                                        <p:cTn id="419" dur="500"/>
                                        <p:tgtEl>
                                          <p:spTgt spid="261"/>
                                        </p:tgtEl>
                                      </p:cBhvr>
                                    </p:animEffect>
                                  </p:childTnLst>
                                </p:cTn>
                              </p:par>
                              <p:par>
                                <p:cTn id="420" presetID="10" presetClass="entr" presetSubtype="0" fill="hold" nodeType="withEffect">
                                  <p:stCondLst>
                                    <p:cond delay="0"/>
                                  </p:stCondLst>
                                  <p:childTnLst>
                                    <p:set>
                                      <p:cBhvr>
                                        <p:cTn id="421" dur="1" fill="hold">
                                          <p:stCondLst>
                                            <p:cond delay="0"/>
                                          </p:stCondLst>
                                        </p:cTn>
                                        <p:tgtEl>
                                          <p:spTgt spid="266"/>
                                        </p:tgtEl>
                                        <p:attrNameLst>
                                          <p:attrName>style.visibility</p:attrName>
                                        </p:attrNameLst>
                                      </p:cBhvr>
                                      <p:to>
                                        <p:strVal val="visible"/>
                                      </p:to>
                                    </p:set>
                                    <p:animEffect transition="in" filter="fade">
                                      <p:cBhvr>
                                        <p:cTn id="422" dur="500"/>
                                        <p:tgtEl>
                                          <p:spTgt spid="266"/>
                                        </p:tgtEl>
                                      </p:cBhvr>
                                    </p:animEffect>
                                  </p:childTnLst>
                                </p:cTn>
                              </p:par>
                              <p:par>
                                <p:cTn id="423" presetID="10" presetClass="entr" presetSubtype="0" fill="hold" nodeType="withEffect">
                                  <p:stCondLst>
                                    <p:cond delay="0"/>
                                  </p:stCondLst>
                                  <p:childTnLst>
                                    <p:set>
                                      <p:cBhvr>
                                        <p:cTn id="424" dur="1" fill="hold">
                                          <p:stCondLst>
                                            <p:cond delay="0"/>
                                          </p:stCondLst>
                                        </p:cTn>
                                        <p:tgtEl>
                                          <p:spTgt spid="271"/>
                                        </p:tgtEl>
                                        <p:attrNameLst>
                                          <p:attrName>style.visibility</p:attrName>
                                        </p:attrNameLst>
                                      </p:cBhvr>
                                      <p:to>
                                        <p:strVal val="visible"/>
                                      </p:to>
                                    </p:set>
                                    <p:animEffect transition="in" filter="fade">
                                      <p:cBhvr>
                                        <p:cTn id="425" dur="500"/>
                                        <p:tgtEl>
                                          <p:spTgt spid="271"/>
                                        </p:tgtEl>
                                      </p:cBhvr>
                                    </p:animEffect>
                                  </p:childTnLst>
                                </p:cTn>
                              </p:par>
                              <p:par>
                                <p:cTn id="426" presetID="10" presetClass="entr" presetSubtype="0" fill="hold" nodeType="withEffect">
                                  <p:stCondLst>
                                    <p:cond delay="0"/>
                                  </p:stCondLst>
                                  <p:childTnLst>
                                    <p:set>
                                      <p:cBhvr>
                                        <p:cTn id="427" dur="1" fill="hold">
                                          <p:stCondLst>
                                            <p:cond delay="0"/>
                                          </p:stCondLst>
                                        </p:cTn>
                                        <p:tgtEl>
                                          <p:spTgt spid="272"/>
                                        </p:tgtEl>
                                        <p:attrNameLst>
                                          <p:attrName>style.visibility</p:attrName>
                                        </p:attrNameLst>
                                      </p:cBhvr>
                                      <p:to>
                                        <p:strVal val="visible"/>
                                      </p:to>
                                    </p:set>
                                    <p:animEffect transition="in" filter="fade">
                                      <p:cBhvr>
                                        <p:cTn id="428" dur="500"/>
                                        <p:tgtEl>
                                          <p:spTgt spid="272"/>
                                        </p:tgtEl>
                                      </p:cBhvr>
                                    </p:animEffect>
                                  </p:childTnLst>
                                </p:cTn>
                              </p:par>
                              <p:par>
                                <p:cTn id="429" presetID="10" presetClass="entr" presetSubtype="0" fill="hold" nodeType="withEffect">
                                  <p:stCondLst>
                                    <p:cond delay="0"/>
                                  </p:stCondLst>
                                  <p:childTnLst>
                                    <p:set>
                                      <p:cBhvr>
                                        <p:cTn id="430" dur="1" fill="hold">
                                          <p:stCondLst>
                                            <p:cond delay="0"/>
                                          </p:stCondLst>
                                        </p:cTn>
                                        <p:tgtEl>
                                          <p:spTgt spid="273"/>
                                        </p:tgtEl>
                                        <p:attrNameLst>
                                          <p:attrName>style.visibility</p:attrName>
                                        </p:attrNameLst>
                                      </p:cBhvr>
                                      <p:to>
                                        <p:strVal val="visible"/>
                                      </p:to>
                                    </p:set>
                                    <p:animEffect transition="in" filter="fade">
                                      <p:cBhvr>
                                        <p:cTn id="431" dur="500"/>
                                        <p:tgtEl>
                                          <p:spTgt spid="273"/>
                                        </p:tgtEl>
                                      </p:cBhvr>
                                    </p:animEffect>
                                  </p:childTnLst>
                                </p:cTn>
                              </p:par>
                              <p:par>
                                <p:cTn id="432" presetID="10" presetClass="entr" presetSubtype="0" fill="hold" nodeType="withEffect">
                                  <p:stCondLst>
                                    <p:cond delay="0"/>
                                  </p:stCondLst>
                                  <p:childTnLst>
                                    <p:set>
                                      <p:cBhvr>
                                        <p:cTn id="433" dur="1" fill="hold">
                                          <p:stCondLst>
                                            <p:cond delay="0"/>
                                          </p:stCondLst>
                                        </p:cTn>
                                        <p:tgtEl>
                                          <p:spTgt spid="274"/>
                                        </p:tgtEl>
                                        <p:attrNameLst>
                                          <p:attrName>style.visibility</p:attrName>
                                        </p:attrNameLst>
                                      </p:cBhvr>
                                      <p:to>
                                        <p:strVal val="visible"/>
                                      </p:to>
                                    </p:set>
                                    <p:animEffect transition="in" filter="fade">
                                      <p:cBhvr>
                                        <p:cTn id="434" dur="500"/>
                                        <p:tgtEl>
                                          <p:spTgt spid="274"/>
                                        </p:tgtEl>
                                      </p:cBhvr>
                                    </p:animEffect>
                                  </p:childTnLst>
                                </p:cTn>
                              </p:par>
                              <p:par>
                                <p:cTn id="435" presetID="10" presetClass="entr" presetSubtype="0" fill="hold" nodeType="withEffect">
                                  <p:stCondLst>
                                    <p:cond delay="0"/>
                                  </p:stCondLst>
                                  <p:childTnLst>
                                    <p:set>
                                      <p:cBhvr>
                                        <p:cTn id="436" dur="1" fill="hold">
                                          <p:stCondLst>
                                            <p:cond delay="0"/>
                                          </p:stCondLst>
                                        </p:cTn>
                                        <p:tgtEl>
                                          <p:spTgt spid="275"/>
                                        </p:tgtEl>
                                        <p:attrNameLst>
                                          <p:attrName>style.visibility</p:attrName>
                                        </p:attrNameLst>
                                      </p:cBhvr>
                                      <p:to>
                                        <p:strVal val="visible"/>
                                      </p:to>
                                    </p:set>
                                    <p:animEffect transition="in" filter="fade">
                                      <p:cBhvr>
                                        <p:cTn id="437" dur="500"/>
                                        <p:tgtEl>
                                          <p:spTgt spid="275"/>
                                        </p:tgtEl>
                                      </p:cBhvr>
                                    </p:animEffect>
                                  </p:childTnLst>
                                </p:cTn>
                              </p:par>
                              <p:par>
                                <p:cTn id="438" presetID="10" presetClass="entr" presetSubtype="0" fill="hold" nodeType="withEffect">
                                  <p:stCondLst>
                                    <p:cond delay="0"/>
                                  </p:stCondLst>
                                  <p:childTnLst>
                                    <p:set>
                                      <p:cBhvr>
                                        <p:cTn id="439" dur="1" fill="hold">
                                          <p:stCondLst>
                                            <p:cond delay="0"/>
                                          </p:stCondLst>
                                        </p:cTn>
                                        <p:tgtEl>
                                          <p:spTgt spid="276"/>
                                        </p:tgtEl>
                                        <p:attrNameLst>
                                          <p:attrName>style.visibility</p:attrName>
                                        </p:attrNameLst>
                                      </p:cBhvr>
                                      <p:to>
                                        <p:strVal val="visible"/>
                                      </p:to>
                                    </p:set>
                                    <p:animEffect transition="in" filter="fade">
                                      <p:cBhvr>
                                        <p:cTn id="440" dur="500"/>
                                        <p:tgtEl>
                                          <p:spTgt spid="276"/>
                                        </p:tgtEl>
                                      </p:cBhvr>
                                    </p:animEffect>
                                  </p:childTnLst>
                                </p:cTn>
                              </p:par>
                            </p:childTnLst>
                          </p:cTn>
                        </p:par>
                        <p:par>
                          <p:cTn id="441" fill="hold">
                            <p:stCondLst>
                              <p:cond delay="1000"/>
                            </p:stCondLst>
                            <p:childTnLst>
                              <p:par>
                                <p:cTn id="442" presetID="10" presetClass="entr" presetSubtype="0" fill="hold" grpId="0" nodeType="afterEffect">
                                  <p:stCondLst>
                                    <p:cond delay="0"/>
                                  </p:stCondLst>
                                  <p:childTnLst>
                                    <p:set>
                                      <p:cBhvr>
                                        <p:cTn id="443" dur="1" fill="hold">
                                          <p:stCondLst>
                                            <p:cond delay="0"/>
                                          </p:stCondLst>
                                        </p:cTn>
                                        <p:tgtEl>
                                          <p:spTgt spid="278"/>
                                        </p:tgtEl>
                                        <p:attrNameLst>
                                          <p:attrName>style.visibility</p:attrName>
                                        </p:attrNameLst>
                                      </p:cBhvr>
                                      <p:to>
                                        <p:strVal val="visible"/>
                                      </p:to>
                                    </p:set>
                                    <p:animEffect transition="in" filter="fade">
                                      <p:cBhvr>
                                        <p:cTn id="444" dur="500"/>
                                        <p:tgtEl>
                                          <p:spTgt spid="278"/>
                                        </p:tgtEl>
                                      </p:cBhvr>
                                    </p:animEffect>
                                  </p:childTnLst>
                                </p:cTn>
                              </p:par>
                              <p:par>
                                <p:cTn id="445" presetID="10" presetClass="entr" presetSubtype="0" fill="hold" grpId="0" nodeType="withEffect">
                                  <p:stCondLst>
                                    <p:cond delay="0"/>
                                  </p:stCondLst>
                                  <p:childTnLst>
                                    <p:set>
                                      <p:cBhvr>
                                        <p:cTn id="446" dur="1" fill="hold">
                                          <p:stCondLst>
                                            <p:cond delay="0"/>
                                          </p:stCondLst>
                                        </p:cTn>
                                        <p:tgtEl>
                                          <p:spTgt spid="279"/>
                                        </p:tgtEl>
                                        <p:attrNameLst>
                                          <p:attrName>style.visibility</p:attrName>
                                        </p:attrNameLst>
                                      </p:cBhvr>
                                      <p:to>
                                        <p:strVal val="visible"/>
                                      </p:to>
                                    </p:set>
                                    <p:animEffect transition="in" filter="fade">
                                      <p:cBhvr>
                                        <p:cTn id="447" dur="500"/>
                                        <p:tgtEl>
                                          <p:spTgt spid="279"/>
                                        </p:tgtEl>
                                      </p:cBhvr>
                                    </p:animEffect>
                                  </p:childTnLst>
                                </p:cTn>
                              </p:par>
                            </p:childTnLst>
                          </p:cTn>
                        </p:par>
                      </p:childTnLst>
                    </p:cTn>
                  </p:par>
                  <p:par>
                    <p:cTn id="448" fill="hold">
                      <p:stCondLst>
                        <p:cond delay="indefinite"/>
                      </p:stCondLst>
                      <p:childTnLst>
                        <p:par>
                          <p:cTn id="449" fill="hold">
                            <p:stCondLst>
                              <p:cond delay="0"/>
                            </p:stCondLst>
                            <p:childTnLst>
                              <p:par>
                                <p:cTn id="450" presetID="10" presetClass="entr" presetSubtype="0" fill="hold" grpId="1" nodeType="clickEffect">
                                  <p:stCondLst>
                                    <p:cond delay="0"/>
                                  </p:stCondLst>
                                  <p:childTnLst>
                                    <p:set>
                                      <p:cBhvr>
                                        <p:cTn id="451" dur="1" fill="hold">
                                          <p:stCondLst>
                                            <p:cond delay="0"/>
                                          </p:stCondLst>
                                        </p:cTn>
                                        <p:tgtEl>
                                          <p:spTgt spid="280"/>
                                        </p:tgtEl>
                                        <p:attrNameLst>
                                          <p:attrName>style.visibility</p:attrName>
                                        </p:attrNameLst>
                                      </p:cBhvr>
                                      <p:to>
                                        <p:strVal val="visible"/>
                                      </p:to>
                                    </p:set>
                                    <p:animEffect transition="in" filter="fade">
                                      <p:cBhvr>
                                        <p:cTn id="452" dur="500"/>
                                        <p:tgtEl>
                                          <p:spTgt spid="280"/>
                                        </p:tgtEl>
                                      </p:cBhvr>
                                    </p:animEffect>
                                  </p:childTnLst>
                                </p:cTn>
                              </p:par>
                              <p:par>
                                <p:cTn id="453" presetID="10" presetClass="entr" presetSubtype="0" fill="hold" grpId="1" nodeType="withEffect">
                                  <p:stCondLst>
                                    <p:cond delay="0"/>
                                  </p:stCondLst>
                                  <p:childTnLst>
                                    <p:set>
                                      <p:cBhvr>
                                        <p:cTn id="454" dur="1" fill="hold">
                                          <p:stCondLst>
                                            <p:cond delay="0"/>
                                          </p:stCondLst>
                                        </p:cTn>
                                        <p:tgtEl>
                                          <p:spTgt spid="281"/>
                                        </p:tgtEl>
                                        <p:attrNameLst>
                                          <p:attrName>style.visibility</p:attrName>
                                        </p:attrNameLst>
                                      </p:cBhvr>
                                      <p:to>
                                        <p:strVal val="visible"/>
                                      </p:to>
                                    </p:set>
                                    <p:animEffect transition="in" filter="fade">
                                      <p:cBhvr>
                                        <p:cTn id="455" dur="500"/>
                                        <p:tgtEl>
                                          <p:spTgt spid="281"/>
                                        </p:tgtEl>
                                      </p:cBhvr>
                                    </p:animEffect>
                                  </p:childTnLst>
                                </p:cTn>
                              </p:par>
                              <p:par>
                                <p:cTn id="456" presetID="10" presetClass="entr" presetSubtype="0" fill="hold" grpId="1" nodeType="withEffect">
                                  <p:stCondLst>
                                    <p:cond delay="0"/>
                                  </p:stCondLst>
                                  <p:childTnLst>
                                    <p:set>
                                      <p:cBhvr>
                                        <p:cTn id="457" dur="1" fill="hold">
                                          <p:stCondLst>
                                            <p:cond delay="0"/>
                                          </p:stCondLst>
                                        </p:cTn>
                                        <p:tgtEl>
                                          <p:spTgt spid="282"/>
                                        </p:tgtEl>
                                        <p:attrNameLst>
                                          <p:attrName>style.visibility</p:attrName>
                                        </p:attrNameLst>
                                      </p:cBhvr>
                                      <p:to>
                                        <p:strVal val="visible"/>
                                      </p:to>
                                    </p:set>
                                    <p:animEffect transition="in" filter="fade">
                                      <p:cBhvr>
                                        <p:cTn id="458" dur="500"/>
                                        <p:tgtEl>
                                          <p:spTgt spid="282"/>
                                        </p:tgtEl>
                                      </p:cBhvr>
                                    </p:animEffect>
                                  </p:childTnLst>
                                </p:cTn>
                              </p:par>
                              <p:par>
                                <p:cTn id="459" presetID="10" presetClass="entr" presetSubtype="0" fill="hold" grpId="1" nodeType="withEffect">
                                  <p:stCondLst>
                                    <p:cond delay="0"/>
                                  </p:stCondLst>
                                  <p:childTnLst>
                                    <p:set>
                                      <p:cBhvr>
                                        <p:cTn id="460" dur="1" fill="hold">
                                          <p:stCondLst>
                                            <p:cond delay="0"/>
                                          </p:stCondLst>
                                        </p:cTn>
                                        <p:tgtEl>
                                          <p:spTgt spid="283"/>
                                        </p:tgtEl>
                                        <p:attrNameLst>
                                          <p:attrName>style.visibility</p:attrName>
                                        </p:attrNameLst>
                                      </p:cBhvr>
                                      <p:to>
                                        <p:strVal val="visible"/>
                                      </p:to>
                                    </p:set>
                                    <p:animEffect transition="in" filter="fade">
                                      <p:cBhvr>
                                        <p:cTn id="461" dur="500"/>
                                        <p:tgtEl>
                                          <p:spTgt spid="283"/>
                                        </p:tgtEl>
                                      </p:cBhvr>
                                    </p:animEffect>
                                  </p:childTnLst>
                                </p:cTn>
                              </p:par>
                            </p:childTnLst>
                          </p:cTn>
                        </p:par>
                      </p:childTnLst>
                    </p:cTn>
                  </p:par>
                  <p:par>
                    <p:cTn id="462" fill="hold">
                      <p:stCondLst>
                        <p:cond delay="indefinite"/>
                      </p:stCondLst>
                      <p:childTnLst>
                        <p:par>
                          <p:cTn id="463" fill="hold">
                            <p:stCondLst>
                              <p:cond delay="0"/>
                            </p:stCondLst>
                            <p:childTnLst>
                              <p:par>
                                <p:cTn id="464" presetID="10" presetClass="entr" presetSubtype="0" fill="hold" nodeType="clickEffect">
                                  <p:stCondLst>
                                    <p:cond delay="0"/>
                                  </p:stCondLst>
                                  <p:childTnLst>
                                    <p:set>
                                      <p:cBhvr>
                                        <p:cTn id="465" dur="1" fill="hold">
                                          <p:stCondLst>
                                            <p:cond delay="0"/>
                                          </p:stCondLst>
                                        </p:cTn>
                                        <p:tgtEl>
                                          <p:spTgt spid="284"/>
                                        </p:tgtEl>
                                        <p:attrNameLst>
                                          <p:attrName>style.visibility</p:attrName>
                                        </p:attrNameLst>
                                      </p:cBhvr>
                                      <p:to>
                                        <p:strVal val="visible"/>
                                      </p:to>
                                    </p:set>
                                    <p:animEffect transition="in" filter="fade">
                                      <p:cBhvr>
                                        <p:cTn id="466" dur="500"/>
                                        <p:tgtEl>
                                          <p:spTgt spid="284"/>
                                        </p:tgtEl>
                                      </p:cBhvr>
                                    </p:animEffect>
                                  </p:childTnLst>
                                </p:cTn>
                              </p:par>
                            </p:childTnLst>
                          </p:cTn>
                        </p:par>
                        <p:par>
                          <p:cTn id="467" fill="hold">
                            <p:stCondLst>
                              <p:cond delay="500"/>
                            </p:stCondLst>
                            <p:childTnLst>
                              <p:par>
                                <p:cTn id="468" presetID="10" presetClass="entr" presetSubtype="0" fill="hold" nodeType="afterEffect">
                                  <p:stCondLst>
                                    <p:cond delay="0"/>
                                  </p:stCondLst>
                                  <p:childTnLst>
                                    <p:set>
                                      <p:cBhvr>
                                        <p:cTn id="469" dur="1" fill="hold">
                                          <p:stCondLst>
                                            <p:cond delay="0"/>
                                          </p:stCondLst>
                                        </p:cTn>
                                        <p:tgtEl>
                                          <p:spTgt spid="289"/>
                                        </p:tgtEl>
                                        <p:attrNameLst>
                                          <p:attrName>style.visibility</p:attrName>
                                        </p:attrNameLst>
                                      </p:cBhvr>
                                      <p:to>
                                        <p:strVal val="visible"/>
                                      </p:to>
                                    </p:set>
                                    <p:animEffect transition="in" filter="fade">
                                      <p:cBhvr>
                                        <p:cTn id="470" dur="500"/>
                                        <p:tgtEl>
                                          <p:spTgt spid="289"/>
                                        </p:tgtEl>
                                      </p:cBhvr>
                                    </p:animEffect>
                                  </p:childTnLst>
                                </p:cTn>
                              </p:par>
                            </p:childTnLst>
                          </p:cTn>
                        </p:par>
                        <p:par>
                          <p:cTn id="471" fill="hold">
                            <p:stCondLst>
                              <p:cond delay="1000"/>
                            </p:stCondLst>
                            <p:childTnLst>
                              <p:par>
                                <p:cTn id="472" presetID="1" presetClass="emph" presetSubtype="2" fill="hold" nodeType="afterEffect">
                                  <p:stCondLst>
                                    <p:cond delay="0"/>
                                  </p:stCondLst>
                                  <p:childTnLst>
                                    <p:animClr clrSpc="rgb" dir="cw">
                                      <p:cBhvr>
                                        <p:cTn id="473" dur="500" fill="hold"/>
                                        <p:tgtEl>
                                          <p:spTgt spid="14"/>
                                        </p:tgtEl>
                                        <p:attrNameLst>
                                          <p:attrName>fillcolor</p:attrName>
                                        </p:attrNameLst>
                                      </p:cBhvr>
                                      <p:to>
                                        <a:srgbClr val="FFFF00"/>
                                      </p:to>
                                    </p:animClr>
                                    <p:set>
                                      <p:cBhvr>
                                        <p:cTn id="474" dur="500" fill="hold"/>
                                        <p:tgtEl>
                                          <p:spTgt spid="14"/>
                                        </p:tgtEl>
                                        <p:attrNameLst>
                                          <p:attrName>fill.type</p:attrName>
                                        </p:attrNameLst>
                                      </p:cBhvr>
                                      <p:to>
                                        <p:strVal val="solid"/>
                                      </p:to>
                                    </p:set>
                                    <p:set>
                                      <p:cBhvr>
                                        <p:cTn id="475" dur="500" fill="hold"/>
                                        <p:tgtEl>
                                          <p:spTgt spid="14"/>
                                        </p:tgtEl>
                                        <p:attrNameLst>
                                          <p:attrName>fill.on</p:attrName>
                                        </p:attrNameLst>
                                      </p:cBhvr>
                                      <p:to>
                                        <p:strVal val="true"/>
                                      </p:to>
                                    </p:set>
                                  </p:childTnLst>
                                </p:cTn>
                              </p:par>
                            </p:childTnLst>
                          </p:cTn>
                        </p:par>
                      </p:childTnLst>
                    </p:cTn>
                  </p:par>
                  <p:par>
                    <p:cTn id="476" fill="hold">
                      <p:stCondLst>
                        <p:cond delay="indefinite"/>
                      </p:stCondLst>
                      <p:childTnLst>
                        <p:par>
                          <p:cTn id="477" fill="hold">
                            <p:stCondLst>
                              <p:cond delay="0"/>
                            </p:stCondLst>
                            <p:childTnLst>
                              <p:par>
                                <p:cTn id="478" presetID="10" presetClass="entr" presetSubtype="0" fill="hold" nodeType="clickEffect">
                                  <p:stCondLst>
                                    <p:cond delay="0"/>
                                  </p:stCondLst>
                                  <p:childTnLst>
                                    <p:set>
                                      <p:cBhvr>
                                        <p:cTn id="479" dur="1" fill="hold">
                                          <p:stCondLst>
                                            <p:cond delay="0"/>
                                          </p:stCondLst>
                                        </p:cTn>
                                        <p:tgtEl>
                                          <p:spTgt spid="292"/>
                                        </p:tgtEl>
                                        <p:attrNameLst>
                                          <p:attrName>style.visibility</p:attrName>
                                        </p:attrNameLst>
                                      </p:cBhvr>
                                      <p:to>
                                        <p:strVal val="visible"/>
                                      </p:to>
                                    </p:set>
                                    <p:animEffect transition="in" filter="fade">
                                      <p:cBhvr>
                                        <p:cTn id="480" dur="500"/>
                                        <p:tgtEl>
                                          <p:spTgt spid="292"/>
                                        </p:tgtEl>
                                      </p:cBhvr>
                                    </p:animEffect>
                                  </p:childTnLst>
                                </p:cTn>
                              </p:par>
                            </p:childTnLst>
                          </p:cTn>
                        </p:par>
                        <p:par>
                          <p:cTn id="481" fill="hold">
                            <p:stCondLst>
                              <p:cond delay="500"/>
                            </p:stCondLst>
                            <p:childTnLst>
                              <p:par>
                                <p:cTn id="482" presetID="10" presetClass="entr" presetSubtype="0" fill="hold" nodeType="afterEffect">
                                  <p:stCondLst>
                                    <p:cond delay="0"/>
                                  </p:stCondLst>
                                  <p:childTnLst>
                                    <p:set>
                                      <p:cBhvr>
                                        <p:cTn id="483" dur="1" fill="hold">
                                          <p:stCondLst>
                                            <p:cond delay="0"/>
                                          </p:stCondLst>
                                        </p:cTn>
                                        <p:tgtEl>
                                          <p:spTgt spid="295"/>
                                        </p:tgtEl>
                                        <p:attrNameLst>
                                          <p:attrName>style.visibility</p:attrName>
                                        </p:attrNameLst>
                                      </p:cBhvr>
                                      <p:to>
                                        <p:strVal val="visible"/>
                                      </p:to>
                                    </p:set>
                                    <p:animEffect transition="in" filter="fade">
                                      <p:cBhvr>
                                        <p:cTn id="484" dur="500"/>
                                        <p:tgtEl>
                                          <p:spTgt spid="295"/>
                                        </p:tgtEl>
                                      </p:cBhvr>
                                    </p:animEffect>
                                  </p:childTnLst>
                                </p:cTn>
                              </p:par>
                            </p:childTnLst>
                          </p:cTn>
                        </p:par>
                        <p:par>
                          <p:cTn id="485" fill="hold">
                            <p:stCondLst>
                              <p:cond delay="1000"/>
                            </p:stCondLst>
                            <p:childTnLst>
                              <p:par>
                                <p:cTn id="486" presetID="10" presetClass="entr" presetSubtype="0" fill="hold" nodeType="afterEffect">
                                  <p:stCondLst>
                                    <p:cond delay="0"/>
                                  </p:stCondLst>
                                  <p:childTnLst>
                                    <p:set>
                                      <p:cBhvr>
                                        <p:cTn id="487" dur="1" fill="hold">
                                          <p:stCondLst>
                                            <p:cond delay="0"/>
                                          </p:stCondLst>
                                        </p:cTn>
                                        <p:tgtEl>
                                          <p:spTgt spid="299"/>
                                        </p:tgtEl>
                                        <p:attrNameLst>
                                          <p:attrName>style.visibility</p:attrName>
                                        </p:attrNameLst>
                                      </p:cBhvr>
                                      <p:to>
                                        <p:strVal val="visible"/>
                                      </p:to>
                                    </p:set>
                                    <p:animEffect transition="in" filter="fade">
                                      <p:cBhvr>
                                        <p:cTn id="488" dur="500"/>
                                        <p:tgtEl>
                                          <p:spTgt spid="299"/>
                                        </p:tgtEl>
                                      </p:cBhvr>
                                    </p:animEffect>
                                  </p:childTnLst>
                                </p:cTn>
                              </p:par>
                            </p:childTnLst>
                          </p:cTn>
                        </p:par>
                        <p:par>
                          <p:cTn id="489" fill="hold">
                            <p:stCondLst>
                              <p:cond delay="1500"/>
                            </p:stCondLst>
                            <p:childTnLst>
                              <p:par>
                                <p:cTn id="490" presetID="10" presetClass="entr" presetSubtype="0" fill="hold" nodeType="afterEffect">
                                  <p:stCondLst>
                                    <p:cond delay="0"/>
                                  </p:stCondLst>
                                  <p:childTnLst>
                                    <p:set>
                                      <p:cBhvr>
                                        <p:cTn id="491" dur="1" fill="hold">
                                          <p:stCondLst>
                                            <p:cond delay="0"/>
                                          </p:stCondLst>
                                        </p:cTn>
                                        <p:tgtEl>
                                          <p:spTgt spid="302"/>
                                        </p:tgtEl>
                                        <p:attrNameLst>
                                          <p:attrName>style.visibility</p:attrName>
                                        </p:attrNameLst>
                                      </p:cBhvr>
                                      <p:to>
                                        <p:strVal val="visible"/>
                                      </p:to>
                                    </p:set>
                                    <p:animEffect transition="in" filter="fade">
                                      <p:cBhvr>
                                        <p:cTn id="492" dur="500"/>
                                        <p:tgtEl>
                                          <p:spTgt spid="302"/>
                                        </p:tgtEl>
                                      </p:cBhvr>
                                    </p:animEffect>
                                  </p:childTnLst>
                                </p:cTn>
                              </p:par>
                            </p:childTnLst>
                          </p:cTn>
                        </p:par>
                        <p:par>
                          <p:cTn id="493" fill="hold">
                            <p:stCondLst>
                              <p:cond delay="2000"/>
                            </p:stCondLst>
                            <p:childTnLst>
                              <p:par>
                                <p:cTn id="494" presetID="10" presetClass="entr" presetSubtype="0" fill="hold" nodeType="afterEffect">
                                  <p:stCondLst>
                                    <p:cond delay="0"/>
                                  </p:stCondLst>
                                  <p:childTnLst>
                                    <p:set>
                                      <p:cBhvr>
                                        <p:cTn id="495" dur="1" fill="hold">
                                          <p:stCondLst>
                                            <p:cond delay="0"/>
                                          </p:stCondLst>
                                        </p:cTn>
                                        <p:tgtEl>
                                          <p:spTgt spid="305"/>
                                        </p:tgtEl>
                                        <p:attrNameLst>
                                          <p:attrName>style.visibility</p:attrName>
                                        </p:attrNameLst>
                                      </p:cBhvr>
                                      <p:to>
                                        <p:strVal val="visible"/>
                                      </p:to>
                                    </p:set>
                                    <p:animEffect transition="in" filter="fade">
                                      <p:cBhvr>
                                        <p:cTn id="496" dur="500"/>
                                        <p:tgtEl>
                                          <p:spTgt spid="305"/>
                                        </p:tgtEl>
                                      </p:cBhvr>
                                    </p:animEffect>
                                  </p:childTnLst>
                                </p:cTn>
                              </p:par>
                            </p:childTnLst>
                          </p:cTn>
                        </p:par>
                        <p:par>
                          <p:cTn id="497" fill="hold">
                            <p:stCondLst>
                              <p:cond delay="2500"/>
                            </p:stCondLst>
                            <p:childTnLst>
                              <p:par>
                                <p:cTn id="498" presetID="1" presetClass="emph" presetSubtype="2" fill="hold" nodeType="afterEffect">
                                  <p:stCondLst>
                                    <p:cond delay="0"/>
                                  </p:stCondLst>
                                  <p:childTnLst>
                                    <p:animClr clrSpc="rgb" dir="cw">
                                      <p:cBhvr>
                                        <p:cTn id="499" dur="500" fill="hold"/>
                                        <p:tgtEl>
                                          <p:spTgt spid="234"/>
                                        </p:tgtEl>
                                        <p:attrNameLst>
                                          <p:attrName>fillcolor</p:attrName>
                                        </p:attrNameLst>
                                      </p:cBhvr>
                                      <p:to>
                                        <a:srgbClr val="FFFF00"/>
                                      </p:to>
                                    </p:animClr>
                                    <p:set>
                                      <p:cBhvr>
                                        <p:cTn id="500" dur="500" fill="hold"/>
                                        <p:tgtEl>
                                          <p:spTgt spid="234"/>
                                        </p:tgtEl>
                                        <p:attrNameLst>
                                          <p:attrName>fill.type</p:attrName>
                                        </p:attrNameLst>
                                      </p:cBhvr>
                                      <p:to>
                                        <p:strVal val="solid"/>
                                      </p:to>
                                    </p:set>
                                    <p:set>
                                      <p:cBhvr>
                                        <p:cTn id="501" dur="500" fill="hold"/>
                                        <p:tgtEl>
                                          <p:spTgt spid="234"/>
                                        </p:tgtEl>
                                        <p:attrNameLst>
                                          <p:attrName>fill.on</p:attrName>
                                        </p:attrNameLst>
                                      </p:cBhvr>
                                      <p:to>
                                        <p:strVal val="true"/>
                                      </p:to>
                                    </p:set>
                                  </p:childTnLst>
                                </p:cTn>
                              </p:par>
                            </p:childTnLst>
                          </p:cTn>
                        </p:par>
                      </p:childTnLst>
                    </p:cTn>
                  </p:par>
                  <p:par>
                    <p:cTn id="502" fill="hold">
                      <p:stCondLst>
                        <p:cond delay="indefinite"/>
                      </p:stCondLst>
                      <p:childTnLst>
                        <p:par>
                          <p:cTn id="503" fill="hold">
                            <p:stCondLst>
                              <p:cond delay="0"/>
                            </p:stCondLst>
                            <p:childTnLst>
                              <p:par>
                                <p:cTn id="504" presetID="10" presetClass="entr" presetSubtype="0" fill="hold" nodeType="clickEffect">
                                  <p:stCondLst>
                                    <p:cond delay="0"/>
                                  </p:stCondLst>
                                  <p:childTnLst>
                                    <p:set>
                                      <p:cBhvr>
                                        <p:cTn id="505" dur="1" fill="hold">
                                          <p:stCondLst>
                                            <p:cond delay="0"/>
                                          </p:stCondLst>
                                        </p:cTn>
                                        <p:tgtEl>
                                          <p:spTgt spid="308"/>
                                        </p:tgtEl>
                                        <p:attrNameLst>
                                          <p:attrName>style.visibility</p:attrName>
                                        </p:attrNameLst>
                                      </p:cBhvr>
                                      <p:to>
                                        <p:strVal val="visible"/>
                                      </p:to>
                                    </p:set>
                                    <p:animEffect transition="in" filter="fade">
                                      <p:cBhvr>
                                        <p:cTn id="506" dur="500"/>
                                        <p:tgtEl>
                                          <p:spTgt spid="308"/>
                                        </p:tgtEl>
                                      </p:cBhvr>
                                    </p:animEffect>
                                  </p:childTnLst>
                                </p:cTn>
                              </p:par>
                              <p:par>
                                <p:cTn id="507" presetID="10" presetClass="entr" presetSubtype="0" fill="hold" nodeType="withEffect">
                                  <p:stCondLst>
                                    <p:cond delay="0"/>
                                  </p:stCondLst>
                                  <p:childTnLst>
                                    <p:set>
                                      <p:cBhvr>
                                        <p:cTn id="508" dur="1" fill="hold">
                                          <p:stCondLst>
                                            <p:cond delay="0"/>
                                          </p:stCondLst>
                                        </p:cTn>
                                        <p:tgtEl>
                                          <p:spTgt spid="330"/>
                                        </p:tgtEl>
                                        <p:attrNameLst>
                                          <p:attrName>style.visibility</p:attrName>
                                        </p:attrNameLst>
                                      </p:cBhvr>
                                      <p:to>
                                        <p:strVal val="visible"/>
                                      </p:to>
                                    </p:set>
                                    <p:animEffect transition="in" filter="fade">
                                      <p:cBhvr>
                                        <p:cTn id="509" dur="500"/>
                                        <p:tgtEl>
                                          <p:spTgt spid="330"/>
                                        </p:tgtEl>
                                      </p:cBhvr>
                                    </p:animEffect>
                                  </p:childTnLst>
                                </p:cTn>
                              </p:par>
                              <p:par>
                                <p:cTn id="510" presetID="10" presetClass="entr" presetSubtype="0" fill="hold" nodeType="withEffect">
                                  <p:stCondLst>
                                    <p:cond delay="0"/>
                                  </p:stCondLst>
                                  <p:childTnLst>
                                    <p:set>
                                      <p:cBhvr>
                                        <p:cTn id="511" dur="1" fill="hold">
                                          <p:stCondLst>
                                            <p:cond delay="0"/>
                                          </p:stCondLst>
                                        </p:cTn>
                                        <p:tgtEl>
                                          <p:spTgt spid="311"/>
                                        </p:tgtEl>
                                        <p:attrNameLst>
                                          <p:attrName>style.visibility</p:attrName>
                                        </p:attrNameLst>
                                      </p:cBhvr>
                                      <p:to>
                                        <p:strVal val="visible"/>
                                      </p:to>
                                    </p:set>
                                    <p:animEffect transition="in" filter="fade">
                                      <p:cBhvr>
                                        <p:cTn id="512" dur="500"/>
                                        <p:tgtEl>
                                          <p:spTgt spid="311"/>
                                        </p:tgtEl>
                                      </p:cBhvr>
                                    </p:animEffect>
                                  </p:childTnLst>
                                </p:cTn>
                              </p:par>
                              <p:par>
                                <p:cTn id="513" presetID="10" presetClass="entr" presetSubtype="0" fill="hold" nodeType="withEffect">
                                  <p:stCondLst>
                                    <p:cond delay="0"/>
                                  </p:stCondLst>
                                  <p:childTnLst>
                                    <p:set>
                                      <p:cBhvr>
                                        <p:cTn id="514" dur="1" fill="hold">
                                          <p:stCondLst>
                                            <p:cond delay="0"/>
                                          </p:stCondLst>
                                        </p:cTn>
                                        <p:tgtEl>
                                          <p:spTgt spid="314"/>
                                        </p:tgtEl>
                                        <p:attrNameLst>
                                          <p:attrName>style.visibility</p:attrName>
                                        </p:attrNameLst>
                                      </p:cBhvr>
                                      <p:to>
                                        <p:strVal val="visible"/>
                                      </p:to>
                                    </p:set>
                                    <p:animEffect transition="in" filter="fade">
                                      <p:cBhvr>
                                        <p:cTn id="515" dur="500"/>
                                        <p:tgtEl>
                                          <p:spTgt spid="314"/>
                                        </p:tgtEl>
                                      </p:cBhvr>
                                    </p:animEffect>
                                  </p:childTnLst>
                                </p:cTn>
                              </p:par>
                              <p:par>
                                <p:cTn id="516" presetID="10" presetClass="entr" presetSubtype="0" fill="hold" nodeType="withEffect">
                                  <p:stCondLst>
                                    <p:cond delay="0"/>
                                  </p:stCondLst>
                                  <p:childTnLst>
                                    <p:set>
                                      <p:cBhvr>
                                        <p:cTn id="517" dur="1" fill="hold">
                                          <p:stCondLst>
                                            <p:cond delay="0"/>
                                          </p:stCondLst>
                                        </p:cTn>
                                        <p:tgtEl>
                                          <p:spTgt spid="317"/>
                                        </p:tgtEl>
                                        <p:attrNameLst>
                                          <p:attrName>style.visibility</p:attrName>
                                        </p:attrNameLst>
                                      </p:cBhvr>
                                      <p:to>
                                        <p:strVal val="visible"/>
                                      </p:to>
                                    </p:set>
                                    <p:animEffect transition="in" filter="fade">
                                      <p:cBhvr>
                                        <p:cTn id="518" dur="500"/>
                                        <p:tgtEl>
                                          <p:spTgt spid="317"/>
                                        </p:tgtEl>
                                      </p:cBhvr>
                                    </p:animEffect>
                                  </p:childTnLst>
                                </p:cTn>
                              </p:par>
                            </p:childTnLst>
                          </p:cTn>
                        </p:par>
                        <p:par>
                          <p:cTn id="519" fill="hold">
                            <p:stCondLst>
                              <p:cond delay="500"/>
                            </p:stCondLst>
                            <p:childTnLst>
                              <p:par>
                                <p:cTn id="520" presetID="1" presetClass="emph" presetSubtype="2" fill="hold" nodeType="afterEffect">
                                  <p:stCondLst>
                                    <p:cond delay="0"/>
                                  </p:stCondLst>
                                  <p:childTnLst>
                                    <p:animClr clrSpc="rgb" dir="cw">
                                      <p:cBhvr>
                                        <p:cTn id="521" dur="500" fill="hold"/>
                                        <p:tgtEl>
                                          <p:spTgt spid="35"/>
                                        </p:tgtEl>
                                        <p:attrNameLst>
                                          <p:attrName>fillcolor</p:attrName>
                                        </p:attrNameLst>
                                      </p:cBhvr>
                                      <p:to>
                                        <a:srgbClr val="FFFF00"/>
                                      </p:to>
                                    </p:animClr>
                                    <p:set>
                                      <p:cBhvr>
                                        <p:cTn id="522" dur="500" fill="hold"/>
                                        <p:tgtEl>
                                          <p:spTgt spid="35"/>
                                        </p:tgtEl>
                                        <p:attrNameLst>
                                          <p:attrName>fill.type</p:attrName>
                                        </p:attrNameLst>
                                      </p:cBhvr>
                                      <p:to>
                                        <p:strVal val="solid"/>
                                      </p:to>
                                    </p:set>
                                    <p:set>
                                      <p:cBhvr>
                                        <p:cTn id="523" dur="500" fill="hold"/>
                                        <p:tgtEl>
                                          <p:spTgt spid="35"/>
                                        </p:tgtEl>
                                        <p:attrNameLst>
                                          <p:attrName>fill.on</p:attrName>
                                        </p:attrNameLst>
                                      </p:cBhvr>
                                      <p:to>
                                        <p:strVal val="true"/>
                                      </p:to>
                                    </p:set>
                                  </p:childTnLst>
                                </p:cTn>
                              </p:par>
                            </p:childTnLst>
                          </p:cTn>
                        </p:par>
                      </p:childTnLst>
                    </p:cTn>
                  </p:par>
                  <p:par>
                    <p:cTn id="524" fill="hold">
                      <p:stCondLst>
                        <p:cond delay="indefinite"/>
                      </p:stCondLst>
                      <p:childTnLst>
                        <p:par>
                          <p:cTn id="525" fill="hold">
                            <p:stCondLst>
                              <p:cond delay="0"/>
                            </p:stCondLst>
                            <p:childTnLst>
                              <p:par>
                                <p:cTn id="526" presetID="10" presetClass="entr" presetSubtype="0" fill="hold" nodeType="clickEffect">
                                  <p:stCondLst>
                                    <p:cond delay="0"/>
                                  </p:stCondLst>
                                  <p:childTnLst>
                                    <p:set>
                                      <p:cBhvr>
                                        <p:cTn id="527" dur="1" fill="hold">
                                          <p:stCondLst>
                                            <p:cond delay="0"/>
                                          </p:stCondLst>
                                        </p:cTn>
                                        <p:tgtEl>
                                          <p:spTgt spid="332"/>
                                        </p:tgtEl>
                                        <p:attrNameLst>
                                          <p:attrName>style.visibility</p:attrName>
                                        </p:attrNameLst>
                                      </p:cBhvr>
                                      <p:to>
                                        <p:strVal val="visible"/>
                                      </p:to>
                                    </p:set>
                                    <p:animEffect transition="in" filter="fade">
                                      <p:cBhvr>
                                        <p:cTn id="528" dur="500"/>
                                        <p:tgtEl>
                                          <p:spTgt spid="332"/>
                                        </p:tgtEl>
                                      </p:cBhvr>
                                    </p:animEffect>
                                  </p:childTnLst>
                                </p:cTn>
                              </p:par>
                              <p:par>
                                <p:cTn id="529" presetID="10" presetClass="entr" presetSubtype="0" fill="hold" nodeType="withEffect">
                                  <p:stCondLst>
                                    <p:cond delay="0"/>
                                  </p:stCondLst>
                                  <p:childTnLst>
                                    <p:set>
                                      <p:cBhvr>
                                        <p:cTn id="530" dur="1" fill="hold">
                                          <p:stCondLst>
                                            <p:cond delay="0"/>
                                          </p:stCondLst>
                                        </p:cTn>
                                        <p:tgtEl>
                                          <p:spTgt spid="320"/>
                                        </p:tgtEl>
                                        <p:attrNameLst>
                                          <p:attrName>style.visibility</p:attrName>
                                        </p:attrNameLst>
                                      </p:cBhvr>
                                      <p:to>
                                        <p:strVal val="visible"/>
                                      </p:to>
                                    </p:set>
                                    <p:animEffect transition="in" filter="fade">
                                      <p:cBhvr>
                                        <p:cTn id="531" dur="500"/>
                                        <p:tgtEl>
                                          <p:spTgt spid="320"/>
                                        </p:tgtEl>
                                      </p:cBhvr>
                                    </p:animEffect>
                                  </p:childTnLst>
                                </p:cTn>
                              </p:par>
                              <p:par>
                                <p:cTn id="532" presetID="10" presetClass="entr" presetSubtype="0" fill="hold" nodeType="withEffect">
                                  <p:stCondLst>
                                    <p:cond delay="0"/>
                                  </p:stCondLst>
                                  <p:childTnLst>
                                    <p:set>
                                      <p:cBhvr>
                                        <p:cTn id="533" dur="1" fill="hold">
                                          <p:stCondLst>
                                            <p:cond delay="0"/>
                                          </p:stCondLst>
                                        </p:cTn>
                                        <p:tgtEl>
                                          <p:spTgt spid="323"/>
                                        </p:tgtEl>
                                        <p:attrNameLst>
                                          <p:attrName>style.visibility</p:attrName>
                                        </p:attrNameLst>
                                      </p:cBhvr>
                                      <p:to>
                                        <p:strVal val="visible"/>
                                      </p:to>
                                    </p:set>
                                    <p:animEffect transition="in" filter="fade">
                                      <p:cBhvr>
                                        <p:cTn id="534" dur="500"/>
                                        <p:tgtEl>
                                          <p:spTgt spid="323"/>
                                        </p:tgtEl>
                                      </p:cBhvr>
                                    </p:animEffect>
                                  </p:childTnLst>
                                </p:cTn>
                              </p:par>
                              <p:par>
                                <p:cTn id="535" presetID="10" presetClass="entr" presetSubtype="0" fill="hold" nodeType="withEffect">
                                  <p:stCondLst>
                                    <p:cond delay="0"/>
                                  </p:stCondLst>
                                  <p:childTnLst>
                                    <p:set>
                                      <p:cBhvr>
                                        <p:cTn id="536" dur="1" fill="hold">
                                          <p:stCondLst>
                                            <p:cond delay="0"/>
                                          </p:stCondLst>
                                        </p:cTn>
                                        <p:tgtEl>
                                          <p:spTgt spid="326"/>
                                        </p:tgtEl>
                                        <p:attrNameLst>
                                          <p:attrName>style.visibility</p:attrName>
                                        </p:attrNameLst>
                                      </p:cBhvr>
                                      <p:to>
                                        <p:strVal val="visible"/>
                                      </p:to>
                                    </p:set>
                                    <p:animEffect transition="in" filter="fade">
                                      <p:cBhvr>
                                        <p:cTn id="537" dur="500"/>
                                        <p:tgtEl>
                                          <p:spTgt spid="326"/>
                                        </p:tgtEl>
                                      </p:cBhvr>
                                    </p:animEffect>
                                  </p:childTnLst>
                                </p:cTn>
                              </p:par>
                            </p:childTnLst>
                          </p:cTn>
                        </p:par>
                      </p:childTnLst>
                    </p:cTn>
                  </p:par>
                  <p:par>
                    <p:cTn id="538" fill="hold">
                      <p:stCondLst>
                        <p:cond delay="indefinite"/>
                      </p:stCondLst>
                      <p:childTnLst>
                        <p:par>
                          <p:cTn id="539" fill="hold">
                            <p:stCondLst>
                              <p:cond delay="0"/>
                            </p:stCondLst>
                            <p:childTnLst>
                              <p:par>
                                <p:cTn id="540" presetID="1" presetClass="exit" presetSubtype="0" fill="hold" grpId="0" nodeType="clickEffect">
                                  <p:stCondLst>
                                    <p:cond delay="0"/>
                                  </p:stCondLst>
                                  <p:childTnLst>
                                    <p:set>
                                      <p:cBhvr>
                                        <p:cTn id="541" dur="1" fill="hold">
                                          <p:stCondLst>
                                            <p:cond delay="0"/>
                                          </p:stCondLst>
                                        </p:cTn>
                                        <p:tgtEl>
                                          <p:spTgt spid="280"/>
                                        </p:tgtEl>
                                        <p:attrNameLst>
                                          <p:attrName>style.visibility</p:attrName>
                                        </p:attrNameLst>
                                      </p:cBhvr>
                                      <p:to>
                                        <p:strVal val="hidden"/>
                                      </p:to>
                                    </p:set>
                                  </p:childTnLst>
                                </p:cTn>
                              </p:par>
                              <p:par>
                                <p:cTn id="542" presetID="1" presetClass="emph" presetSubtype="2" fill="hold" nodeType="withEffect">
                                  <p:stCondLst>
                                    <p:cond delay="0"/>
                                  </p:stCondLst>
                                  <p:childTnLst>
                                    <p:animClr clrSpc="rgb" dir="cw">
                                      <p:cBhvr>
                                        <p:cTn id="543" dur="500" fill="hold"/>
                                        <p:tgtEl>
                                          <p:spTgt spid="14"/>
                                        </p:tgtEl>
                                        <p:attrNameLst>
                                          <p:attrName>fillcolor</p:attrName>
                                        </p:attrNameLst>
                                      </p:cBhvr>
                                      <p:to>
                                        <a:schemeClr val="bg1"/>
                                      </p:to>
                                    </p:animClr>
                                    <p:set>
                                      <p:cBhvr>
                                        <p:cTn id="544" dur="500" fill="hold"/>
                                        <p:tgtEl>
                                          <p:spTgt spid="14"/>
                                        </p:tgtEl>
                                        <p:attrNameLst>
                                          <p:attrName>fill.type</p:attrName>
                                        </p:attrNameLst>
                                      </p:cBhvr>
                                      <p:to>
                                        <p:strVal val="solid"/>
                                      </p:to>
                                    </p:set>
                                    <p:set>
                                      <p:cBhvr>
                                        <p:cTn id="545" dur="500" fill="hold"/>
                                        <p:tgtEl>
                                          <p:spTgt spid="14"/>
                                        </p:tgtEl>
                                        <p:attrNameLst>
                                          <p:attrName>fill.on</p:attrName>
                                        </p:attrNameLst>
                                      </p:cBhvr>
                                      <p:to>
                                        <p:strVal val="true"/>
                                      </p:to>
                                    </p:set>
                                  </p:childTnLst>
                                </p:cTn>
                              </p:par>
                            </p:childTnLst>
                          </p:cTn>
                        </p:par>
                      </p:childTnLst>
                    </p:cTn>
                  </p:par>
                  <p:par>
                    <p:cTn id="546" fill="hold">
                      <p:stCondLst>
                        <p:cond delay="indefinite"/>
                      </p:stCondLst>
                      <p:childTnLst>
                        <p:par>
                          <p:cTn id="547" fill="hold">
                            <p:stCondLst>
                              <p:cond delay="0"/>
                            </p:stCondLst>
                            <p:childTnLst>
                              <p:par>
                                <p:cTn id="548" presetID="10" presetClass="entr" presetSubtype="0" fill="hold" nodeType="clickEffect">
                                  <p:stCondLst>
                                    <p:cond delay="0"/>
                                  </p:stCondLst>
                                  <p:childTnLst>
                                    <p:set>
                                      <p:cBhvr>
                                        <p:cTn id="549" dur="1" fill="hold">
                                          <p:stCondLst>
                                            <p:cond delay="0"/>
                                          </p:stCondLst>
                                        </p:cTn>
                                        <p:tgtEl>
                                          <p:spTgt spid="335"/>
                                        </p:tgtEl>
                                        <p:attrNameLst>
                                          <p:attrName>style.visibility</p:attrName>
                                        </p:attrNameLst>
                                      </p:cBhvr>
                                      <p:to>
                                        <p:strVal val="visible"/>
                                      </p:to>
                                    </p:set>
                                    <p:animEffect transition="in" filter="fade">
                                      <p:cBhvr>
                                        <p:cTn id="550" dur="500"/>
                                        <p:tgtEl>
                                          <p:spTgt spid="335"/>
                                        </p:tgtEl>
                                      </p:cBhvr>
                                    </p:animEffect>
                                  </p:childTnLst>
                                </p:cTn>
                              </p:par>
                              <p:par>
                                <p:cTn id="551" presetID="10" presetClass="entr" presetSubtype="0" fill="hold" nodeType="withEffect">
                                  <p:stCondLst>
                                    <p:cond delay="0"/>
                                  </p:stCondLst>
                                  <p:childTnLst>
                                    <p:set>
                                      <p:cBhvr>
                                        <p:cTn id="552" dur="1" fill="hold">
                                          <p:stCondLst>
                                            <p:cond delay="0"/>
                                          </p:stCondLst>
                                        </p:cTn>
                                        <p:tgtEl>
                                          <p:spTgt spid="338"/>
                                        </p:tgtEl>
                                        <p:attrNameLst>
                                          <p:attrName>style.visibility</p:attrName>
                                        </p:attrNameLst>
                                      </p:cBhvr>
                                      <p:to>
                                        <p:strVal val="visible"/>
                                      </p:to>
                                    </p:set>
                                    <p:animEffect transition="in" filter="fade">
                                      <p:cBhvr>
                                        <p:cTn id="553" dur="500"/>
                                        <p:tgtEl>
                                          <p:spTgt spid="338"/>
                                        </p:tgtEl>
                                      </p:cBhvr>
                                    </p:animEffect>
                                  </p:childTnLst>
                                </p:cTn>
                              </p:par>
                              <p:par>
                                <p:cTn id="554" presetID="10" presetClass="entr" presetSubtype="0" fill="hold" nodeType="withEffect">
                                  <p:stCondLst>
                                    <p:cond delay="0"/>
                                  </p:stCondLst>
                                  <p:childTnLst>
                                    <p:set>
                                      <p:cBhvr>
                                        <p:cTn id="555" dur="1" fill="hold">
                                          <p:stCondLst>
                                            <p:cond delay="0"/>
                                          </p:stCondLst>
                                        </p:cTn>
                                        <p:tgtEl>
                                          <p:spTgt spid="341"/>
                                        </p:tgtEl>
                                        <p:attrNameLst>
                                          <p:attrName>style.visibility</p:attrName>
                                        </p:attrNameLst>
                                      </p:cBhvr>
                                      <p:to>
                                        <p:strVal val="visible"/>
                                      </p:to>
                                    </p:set>
                                    <p:animEffect transition="in" filter="fade">
                                      <p:cBhvr>
                                        <p:cTn id="556" dur="500"/>
                                        <p:tgtEl>
                                          <p:spTgt spid="341"/>
                                        </p:tgtEl>
                                      </p:cBhvr>
                                    </p:animEffect>
                                  </p:childTnLst>
                                </p:cTn>
                              </p:par>
                              <p:par>
                                <p:cTn id="557" presetID="10" presetClass="entr" presetSubtype="0" fill="hold" nodeType="withEffect">
                                  <p:stCondLst>
                                    <p:cond delay="0"/>
                                  </p:stCondLst>
                                  <p:childTnLst>
                                    <p:set>
                                      <p:cBhvr>
                                        <p:cTn id="558" dur="1" fill="hold">
                                          <p:stCondLst>
                                            <p:cond delay="0"/>
                                          </p:stCondLst>
                                        </p:cTn>
                                        <p:tgtEl>
                                          <p:spTgt spid="344"/>
                                        </p:tgtEl>
                                        <p:attrNameLst>
                                          <p:attrName>style.visibility</p:attrName>
                                        </p:attrNameLst>
                                      </p:cBhvr>
                                      <p:to>
                                        <p:strVal val="visible"/>
                                      </p:to>
                                    </p:set>
                                    <p:animEffect transition="in" filter="fade">
                                      <p:cBhvr>
                                        <p:cTn id="559" dur="500"/>
                                        <p:tgtEl>
                                          <p:spTgt spid="344"/>
                                        </p:tgtEl>
                                      </p:cBhvr>
                                    </p:animEffect>
                                  </p:childTnLst>
                                </p:cTn>
                              </p:par>
                              <p:par>
                                <p:cTn id="560" presetID="10" presetClass="entr" presetSubtype="0" fill="hold" nodeType="withEffect">
                                  <p:stCondLst>
                                    <p:cond delay="0"/>
                                  </p:stCondLst>
                                  <p:childTnLst>
                                    <p:set>
                                      <p:cBhvr>
                                        <p:cTn id="561" dur="1" fill="hold">
                                          <p:stCondLst>
                                            <p:cond delay="0"/>
                                          </p:stCondLst>
                                        </p:cTn>
                                        <p:tgtEl>
                                          <p:spTgt spid="347"/>
                                        </p:tgtEl>
                                        <p:attrNameLst>
                                          <p:attrName>style.visibility</p:attrName>
                                        </p:attrNameLst>
                                      </p:cBhvr>
                                      <p:to>
                                        <p:strVal val="visible"/>
                                      </p:to>
                                    </p:set>
                                    <p:animEffect transition="in" filter="fade">
                                      <p:cBhvr>
                                        <p:cTn id="562" dur="500"/>
                                        <p:tgtEl>
                                          <p:spTgt spid="347"/>
                                        </p:tgtEl>
                                      </p:cBhvr>
                                    </p:animEffect>
                                  </p:childTnLst>
                                </p:cTn>
                              </p:par>
                              <p:par>
                                <p:cTn id="563" presetID="10" presetClass="entr" presetSubtype="0" fill="hold" nodeType="withEffect">
                                  <p:stCondLst>
                                    <p:cond delay="0"/>
                                  </p:stCondLst>
                                  <p:childTnLst>
                                    <p:set>
                                      <p:cBhvr>
                                        <p:cTn id="564" dur="1" fill="hold">
                                          <p:stCondLst>
                                            <p:cond delay="0"/>
                                          </p:stCondLst>
                                        </p:cTn>
                                        <p:tgtEl>
                                          <p:spTgt spid="350"/>
                                        </p:tgtEl>
                                        <p:attrNameLst>
                                          <p:attrName>style.visibility</p:attrName>
                                        </p:attrNameLst>
                                      </p:cBhvr>
                                      <p:to>
                                        <p:strVal val="visible"/>
                                      </p:to>
                                    </p:set>
                                    <p:animEffect transition="in" filter="fade">
                                      <p:cBhvr>
                                        <p:cTn id="565" dur="500"/>
                                        <p:tgtEl>
                                          <p:spTgt spid="350"/>
                                        </p:tgtEl>
                                      </p:cBhvr>
                                    </p:animEffect>
                                  </p:childTnLst>
                                </p:cTn>
                              </p:par>
                              <p:par>
                                <p:cTn id="566" presetID="10" presetClass="entr" presetSubtype="0" fill="hold" nodeType="withEffect">
                                  <p:stCondLst>
                                    <p:cond delay="0"/>
                                  </p:stCondLst>
                                  <p:childTnLst>
                                    <p:set>
                                      <p:cBhvr>
                                        <p:cTn id="567" dur="1" fill="hold">
                                          <p:stCondLst>
                                            <p:cond delay="0"/>
                                          </p:stCondLst>
                                        </p:cTn>
                                        <p:tgtEl>
                                          <p:spTgt spid="353"/>
                                        </p:tgtEl>
                                        <p:attrNameLst>
                                          <p:attrName>style.visibility</p:attrName>
                                        </p:attrNameLst>
                                      </p:cBhvr>
                                      <p:to>
                                        <p:strVal val="visible"/>
                                      </p:to>
                                    </p:set>
                                    <p:animEffect transition="in" filter="fade">
                                      <p:cBhvr>
                                        <p:cTn id="568" dur="500"/>
                                        <p:tgtEl>
                                          <p:spTgt spid="353"/>
                                        </p:tgtEl>
                                      </p:cBhvr>
                                    </p:animEffect>
                                  </p:childTnLst>
                                </p:cTn>
                              </p:par>
                              <p:par>
                                <p:cTn id="569" presetID="10" presetClass="entr" presetSubtype="0" fill="hold" nodeType="withEffect">
                                  <p:stCondLst>
                                    <p:cond delay="0"/>
                                  </p:stCondLst>
                                  <p:childTnLst>
                                    <p:set>
                                      <p:cBhvr>
                                        <p:cTn id="570" dur="1" fill="hold">
                                          <p:stCondLst>
                                            <p:cond delay="0"/>
                                          </p:stCondLst>
                                        </p:cTn>
                                        <p:tgtEl>
                                          <p:spTgt spid="356"/>
                                        </p:tgtEl>
                                        <p:attrNameLst>
                                          <p:attrName>style.visibility</p:attrName>
                                        </p:attrNameLst>
                                      </p:cBhvr>
                                      <p:to>
                                        <p:strVal val="visible"/>
                                      </p:to>
                                    </p:set>
                                    <p:animEffect transition="in" filter="fade">
                                      <p:cBhvr>
                                        <p:cTn id="571" dur="500"/>
                                        <p:tgtEl>
                                          <p:spTgt spid="356"/>
                                        </p:tgtEl>
                                      </p:cBhvr>
                                    </p:animEffect>
                                  </p:childTnLst>
                                </p:cTn>
                              </p:par>
                              <p:par>
                                <p:cTn id="572" presetID="10" presetClass="entr" presetSubtype="0" fill="hold" nodeType="withEffect">
                                  <p:stCondLst>
                                    <p:cond delay="0"/>
                                  </p:stCondLst>
                                  <p:childTnLst>
                                    <p:set>
                                      <p:cBhvr>
                                        <p:cTn id="573" dur="1" fill="hold">
                                          <p:stCondLst>
                                            <p:cond delay="0"/>
                                          </p:stCondLst>
                                        </p:cTn>
                                        <p:tgtEl>
                                          <p:spTgt spid="359"/>
                                        </p:tgtEl>
                                        <p:attrNameLst>
                                          <p:attrName>style.visibility</p:attrName>
                                        </p:attrNameLst>
                                      </p:cBhvr>
                                      <p:to>
                                        <p:strVal val="visible"/>
                                      </p:to>
                                    </p:set>
                                    <p:animEffect transition="in" filter="fade">
                                      <p:cBhvr>
                                        <p:cTn id="574" dur="500"/>
                                        <p:tgtEl>
                                          <p:spTgt spid="359"/>
                                        </p:tgtEl>
                                      </p:cBhvr>
                                    </p:animEffect>
                                  </p:childTnLst>
                                </p:cTn>
                              </p:par>
                              <p:par>
                                <p:cTn id="575" presetID="10" presetClass="entr" presetSubtype="0" fill="hold" nodeType="withEffect">
                                  <p:stCondLst>
                                    <p:cond delay="0"/>
                                  </p:stCondLst>
                                  <p:childTnLst>
                                    <p:set>
                                      <p:cBhvr>
                                        <p:cTn id="576" dur="1" fill="hold">
                                          <p:stCondLst>
                                            <p:cond delay="0"/>
                                          </p:stCondLst>
                                        </p:cTn>
                                        <p:tgtEl>
                                          <p:spTgt spid="362"/>
                                        </p:tgtEl>
                                        <p:attrNameLst>
                                          <p:attrName>style.visibility</p:attrName>
                                        </p:attrNameLst>
                                      </p:cBhvr>
                                      <p:to>
                                        <p:strVal val="visible"/>
                                      </p:to>
                                    </p:set>
                                    <p:animEffect transition="in" filter="fade">
                                      <p:cBhvr>
                                        <p:cTn id="577" dur="500"/>
                                        <p:tgtEl>
                                          <p:spTgt spid="362"/>
                                        </p:tgtEl>
                                      </p:cBhvr>
                                    </p:animEffect>
                                  </p:childTnLst>
                                </p:cTn>
                              </p:par>
                              <p:par>
                                <p:cTn id="578" presetID="10" presetClass="entr" presetSubtype="0" fill="hold" nodeType="withEffect">
                                  <p:stCondLst>
                                    <p:cond delay="0"/>
                                  </p:stCondLst>
                                  <p:childTnLst>
                                    <p:set>
                                      <p:cBhvr>
                                        <p:cTn id="579" dur="1" fill="hold">
                                          <p:stCondLst>
                                            <p:cond delay="0"/>
                                          </p:stCondLst>
                                        </p:cTn>
                                        <p:tgtEl>
                                          <p:spTgt spid="365"/>
                                        </p:tgtEl>
                                        <p:attrNameLst>
                                          <p:attrName>style.visibility</p:attrName>
                                        </p:attrNameLst>
                                      </p:cBhvr>
                                      <p:to>
                                        <p:strVal val="visible"/>
                                      </p:to>
                                    </p:set>
                                    <p:animEffect transition="in" filter="fade">
                                      <p:cBhvr>
                                        <p:cTn id="580" dur="500"/>
                                        <p:tgtEl>
                                          <p:spTgt spid="365"/>
                                        </p:tgtEl>
                                      </p:cBhvr>
                                    </p:animEffect>
                                  </p:childTnLst>
                                </p:cTn>
                              </p:par>
                            </p:childTnLst>
                          </p:cTn>
                        </p:par>
                      </p:childTnLst>
                    </p:cTn>
                  </p:par>
                  <p:par>
                    <p:cTn id="581" fill="hold">
                      <p:stCondLst>
                        <p:cond delay="indefinite"/>
                      </p:stCondLst>
                      <p:childTnLst>
                        <p:par>
                          <p:cTn id="582" fill="hold">
                            <p:stCondLst>
                              <p:cond delay="0"/>
                            </p:stCondLst>
                            <p:childTnLst>
                              <p:par>
                                <p:cTn id="583" presetID="1" presetClass="exit" presetSubtype="0" fill="hold" grpId="1" nodeType="clickEffect">
                                  <p:stCondLst>
                                    <p:cond delay="0"/>
                                  </p:stCondLst>
                                  <p:childTnLst>
                                    <p:set>
                                      <p:cBhvr>
                                        <p:cTn id="584" dur="1" fill="hold">
                                          <p:stCondLst>
                                            <p:cond delay="0"/>
                                          </p:stCondLst>
                                        </p:cTn>
                                        <p:tgtEl>
                                          <p:spTgt spid="278"/>
                                        </p:tgtEl>
                                        <p:attrNameLst>
                                          <p:attrName>style.visibility</p:attrName>
                                        </p:attrNameLst>
                                      </p:cBhvr>
                                      <p:to>
                                        <p:strVal val="hidden"/>
                                      </p:to>
                                    </p:set>
                                  </p:childTnLst>
                                </p:cTn>
                              </p:par>
                              <p:par>
                                <p:cTn id="585" presetID="1" presetClass="exit" presetSubtype="0" fill="hold" grpId="1" nodeType="withEffect">
                                  <p:stCondLst>
                                    <p:cond delay="0"/>
                                  </p:stCondLst>
                                  <p:childTnLst>
                                    <p:set>
                                      <p:cBhvr>
                                        <p:cTn id="586" dur="1" fill="hold">
                                          <p:stCondLst>
                                            <p:cond delay="0"/>
                                          </p:stCondLst>
                                        </p:cTn>
                                        <p:tgtEl>
                                          <p:spTgt spid="279"/>
                                        </p:tgtEl>
                                        <p:attrNameLst>
                                          <p:attrName>style.visibility</p:attrName>
                                        </p:attrNameLst>
                                      </p:cBhvr>
                                      <p:to>
                                        <p:strVal val="hidden"/>
                                      </p:to>
                                    </p:set>
                                  </p:childTnLst>
                                </p:cTn>
                              </p:par>
                              <p:par>
                                <p:cTn id="587" presetID="1" presetClass="exit" presetSubtype="0" fill="hold" nodeType="withEffect">
                                  <p:stCondLst>
                                    <p:cond delay="0"/>
                                  </p:stCondLst>
                                  <p:childTnLst>
                                    <p:set>
                                      <p:cBhvr>
                                        <p:cTn id="588" dur="1" fill="hold">
                                          <p:stCondLst>
                                            <p:cond delay="0"/>
                                          </p:stCondLst>
                                        </p:cTn>
                                        <p:tgtEl>
                                          <p:spTgt spid="284"/>
                                        </p:tgtEl>
                                        <p:attrNameLst>
                                          <p:attrName>style.visibility</p:attrName>
                                        </p:attrNameLst>
                                      </p:cBhvr>
                                      <p:to>
                                        <p:strVal val="hidden"/>
                                      </p:to>
                                    </p:set>
                                  </p:childTnLst>
                                </p:cTn>
                              </p:par>
                              <p:par>
                                <p:cTn id="589" presetID="1" presetClass="exit" presetSubtype="0" fill="hold" nodeType="withEffect">
                                  <p:stCondLst>
                                    <p:cond delay="0"/>
                                  </p:stCondLst>
                                  <p:childTnLst>
                                    <p:set>
                                      <p:cBhvr>
                                        <p:cTn id="590" dur="1" fill="hold">
                                          <p:stCondLst>
                                            <p:cond delay="0"/>
                                          </p:stCondLst>
                                        </p:cTn>
                                        <p:tgtEl>
                                          <p:spTgt spid="289"/>
                                        </p:tgtEl>
                                        <p:attrNameLst>
                                          <p:attrName>style.visibility</p:attrName>
                                        </p:attrNameLst>
                                      </p:cBhvr>
                                      <p:to>
                                        <p:strVal val="hidden"/>
                                      </p:to>
                                    </p:set>
                                  </p:childTnLst>
                                </p:cTn>
                              </p:par>
                              <p:par>
                                <p:cTn id="591" presetID="1" presetClass="exit" presetSubtype="0" fill="hold" nodeType="withEffect">
                                  <p:stCondLst>
                                    <p:cond delay="0"/>
                                  </p:stCondLst>
                                  <p:childTnLst>
                                    <p:set>
                                      <p:cBhvr>
                                        <p:cTn id="592" dur="1" fill="hold">
                                          <p:stCondLst>
                                            <p:cond delay="0"/>
                                          </p:stCondLst>
                                        </p:cTn>
                                        <p:tgtEl>
                                          <p:spTgt spid="292"/>
                                        </p:tgtEl>
                                        <p:attrNameLst>
                                          <p:attrName>style.visibility</p:attrName>
                                        </p:attrNameLst>
                                      </p:cBhvr>
                                      <p:to>
                                        <p:strVal val="hidden"/>
                                      </p:to>
                                    </p:set>
                                  </p:childTnLst>
                                </p:cTn>
                              </p:par>
                              <p:par>
                                <p:cTn id="593" presetID="1" presetClass="exit" presetSubtype="0" fill="hold" nodeType="withEffect">
                                  <p:stCondLst>
                                    <p:cond delay="0"/>
                                  </p:stCondLst>
                                  <p:childTnLst>
                                    <p:set>
                                      <p:cBhvr>
                                        <p:cTn id="594" dur="1" fill="hold">
                                          <p:stCondLst>
                                            <p:cond delay="0"/>
                                          </p:stCondLst>
                                        </p:cTn>
                                        <p:tgtEl>
                                          <p:spTgt spid="295"/>
                                        </p:tgtEl>
                                        <p:attrNameLst>
                                          <p:attrName>style.visibility</p:attrName>
                                        </p:attrNameLst>
                                      </p:cBhvr>
                                      <p:to>
                                        <p:strVal val="hidden"/>
                                      </p:to>
                                    </p:set>
                                  </p:childTnLst>
                                </p:cTn>
                              </p:par>
                              <p:par>
                                <p:cTn id="595" presetID="1" presetClass="exit" presetSubtype="0" fill="hold" nodeType="withEffect">
                                  <p:stCondLst>
                                    <p:cond delay="0"/>
                                  </p:stCondLst>
                                  <p:childTnLst>
                                    <p:set>
                                      <p:cBhvr>
                                        <p:cTn id="596" dur="1" fill="hold">
                                          <p:stCondLst>
                                            <p:cond delay="0"/>
                                          </p:stCondLst>
                                        </p:cTn>
                                        <p:tgtEl>
                                          <p:spTgt spid="299"/>
                                        </p:tgtEl>
                                        <p:attrNameLst>
                                          <p:attrName>style.visibility</p:attrName>
                                        </p:attrNameLst>
                                      </p:cBhvr>
                                      <p:to>
                                        <p:strVal val="hidden"/>
                                      </p:to>
                                    </p:set>
                                  </p:childTnLst>
                                </p:cTn>
                              </p:par>
                              <p:par>
                                <p:cTn id="597" presetID="1" presetClass="exit" presetSubtype="0" fill="hold" nodeType="withEffect">
                                  <p:stCondLst>
                                    <p:cond delay="0"/>
                                  </p:stCondLst>
                                  <p:childTnLst>
                                    <p:set>
                                      <p:cBhvr>
                                        <p:cTn id="598" dur="1" fill="hold">
                                          <p:stCondLst>
                                            <p:cond delay="0"/>
                                          </p:stCondLst>
                                        </p:cTn>
                                        <p:tgtEl>
                                          <p:spTgt spid="302"/>
                                        </p:tgtEl>
                                        <p:attrNameLst>
                                          <p:attrName>style.visibility</p:attrName>
                                        </p:attrNameLst>
                                      </p:cBhvr>
                                      <p:to>
                                        <p:strVal val="hidden"/>
                                      </p:to>
                                    </p:set>
                                  </p:childTnLst>
                                </p:cTn>
                              </p:par>
                              <p:par>
                                <p:cTn id="599" presetID="1" presetClass="exit" presetSubtype="0" fill="hold" nodeType="withEffect">
                                  <p:stCondLst>
                                    <p:cond delay="0"/>
                                  </p:stCondLst>
                                  <p:childTnLst>
                                    <p:set>
                                      <p:cBhvr>
                                        <p:cTn id="600" dur="1" fill="hold">
                                          <p:stCondLst>
                                            <p:cond delay="0"/>
                                          </p:stCondLst>
                                        </p:cTn>
                                        <p:tgtEl>
                                          <p:spTgt spid="305"/>
                                        </p:tgtEl>
                                        <p:attrNameLst>
                                          <p:attrName>style.visibility</p:attrName>
                                        </p:attrNameLst>
                                      </p:cBhvr>
                                      <p:to>
                                        <p:strVal val="hidden"/>
                                      </p:to>
                                    </p:set>
                                  </p:childTnLst>
                                </p:cTn>
                              </p:par>
                              <p:par>
                                <p:cTn id="601" presetID="1" presetClass="exit" presetSubtype="0" fill="hold" nodeType="withEffect">
                                  <p:stCondLst>
                                    <p:cond delay="0"/>
                                  </p:stCondLst>
                                  <p:childTnLst>
                                    <p:set>
                                      <p:cBhvr>
                                        <p:cTn id="602" dur="1" fill="hold">
                                          <p:stCondLst>
                                            <p:cond delay="0"/>
                                          </p:stCondLst>
                                        </p:cTn>
                                        <p:tgtEl>
                                          <p:spTgt spid="308"/>
                                        </p:tgtEl>
                                        <p:attrNameLst>
                                          <p:attrName>style.visibility</p:attrName>
                                        </p:attrNameLst>
                                      </p:cBhvr>
                                      <p:to>
                                        <p:strVal val="hidden"/>
                                      </p:to>
                                    </p:set>
                                  </p:childTnLst>
                                </p:cTn>
                              </p:par>
                              <p:par>
                                <p:cTn id="603" presetID="1" presetClass="exit" presetSubtype="0" fill="hold" nodeType="withEffect">
                                  <p:stCondLst>
                                    <p:cond delay="0"/>
                                  </p:stCondLst>
                                  <p:childTnLst>
                                    <p:set>
                                      <p:cBhvr>
                                        <p:cTn id="604" dur="1" fill="hold">
                                          <p:stCondLst>
                                            <p:cond delay="0"/>
                                          </p:stCondLst>
                                        </p:cTn>
                                        <p:tgtEl>
                                          <p:spTgt spid="330"/>
                                        </p:tgtEl>
                                        <p:attrNameLst>
                                          <p:attrName>style.visibility</p:attrName>
                                        </p:attrNameLst>
                                      </p:cBhvr>
                                      <p:to>
                                        <p:strVal val="hidden"/>
                                      </p:to>
                                    </p:set>
                                  </p:childTnLst>
                                </p:cTn>
                              </p:par>
                              <p:par>
                                <p:cTn id="605" presetID="1" presetClass="exit" presetSubtype="0" fill="hold" nodeType="withEffect">
                                  <p:stCondLst>
                                    <p:cond delay="0"/>
                                  </p:stCondLst>
                                  <p:childTnLst>
                                    <p:set>
                                      <p:cBhvr>
                                        <p:cTn id="606" dur="1" fill="hold">
                                          <p:stCondLst>
                                            <p:cond delay="0"/>
                                          </p:stCondLst>
                                        </p:cTn>
                                        <p:tgtEl>
                                          <p:spTgt spid="311"/>
                                        </p:tgtEl>
                                        <p:attrNameLst>
                                          <p:attrName>style.visibility</p:attrName>
                                        </p:attrNameLst>
                                      </p:cBhvr>
                                      <p:to>
                                        <p:strVal val="hidden"/>
                                      </p:to>
                                    </p:set>
                                  </p:childTnLst>
                                </p:cTn>
                              </p:par>
                              <p:par>
                                <p:cTn id="607" presetID="1" presetClass="exit" presetSubtype="0" fill="hold" nodeType="withEffect">
                                  <p:stCondLst>
                                    <p:cond delay="0"/>
                                  </p:stCondLst>
                                  <p:childTnLst>
                                    <p:set>
                                      <p:cBhvr>
                                        <p:cTn id="608" dur="1" fill="hold">
                                          <p:stCondLst>
                                            <p:cond delay="0"/>
                                          </p:stCondLst>
                                        </p:cTn>
                                        <p:tgtEl>
                                          <p:spTgt spid="314"/>
                                        </p:tgtEl>
                                        <p:attrNameLst>
                                          <p:attrName>style.visibility</p:attrName>
                                        </p:attrNameLst>
                                      </p:cBhvr>
                                      <p:to>
                                        <p:strVal val="hidden"/>
                                      </p:to>
                                    </p:set>
                                  </p:childTnLst>
                                </p:cTn>
                              </p:par>
                              <p:par>
                                <p:cTn id="609" presetID="1" presetClass="exit" presetSubtype="0" fill="hold" nodeType="withEffect">
                                  <p:stCondLst>
                                    <p:cond delay="0"/>
                                  </p:stCondLst>
                                  <p:childTnLst>
                                    <p:set>
                                      <p:cBhvr>
                                        <p:cTn id="610" dur="1" fill="hold">
                                          <p:stCondLst>
                                            <p:cond delay="0"/>
                                          </p:stCondLst>
                                        </p:cTn>
                                        <p:tgtEl>
                                          <p:spTgt spid="317"/>
                                        </p:tgtEl>
                                        <p:attrNameLst>
                                          <p:attrName>style.visibility</p:attrName>
                                        </p:attrNameLst>
                                      </p:cBhvr>
                                      <p:to>
                                        <p:strVal val="hidden"/>
                                      </p:to>
                                    </p:set>
                                  </p:childTnLst>
                                </p:cTn>
                              </p:par>
                              <p:par>
                                <p:cTn id="611" presetID="1" presetClass="exit" presetSubtype="0" fill="hold" nodeType="withEffect">
                                  <p:stCondLst>
                                    <p:cond delay="0"/>
                                  </p:stCondLst>
                                  <p:childTnLst>
                                    <p:set>
                                      <p:cBhvr>
                                        <p:cTn id="612" dur="1" fill="hold">
                                          <p:stCondLst>
                                            <p:cond delay="0"/>
                                          </p:stCondLst>
                                        </p:cTn>
                                        <p:tgtEl>
                                          <p:spTgt spid="332"/>
                                        </p:tgtEl>
                                        <p:attrNameLst>
                                          <p:attrName>style.visibility</p:attrName>
                                        </p:attrNameLst>
                                      </p:cBhvr>
                                      <p:to>
                                        <p:strVal val="hidden"/>
                                      </p:to>
                                    </p:set>
                                  </p:childTnLst>
                                </p:cTn>
                              </p:par>
                              <p:par>
                                <p:cTn id="613" presetID="1" presetClass="exit" presetSubtype="0" fill="hold" nodeType="withEffect">
                                  <p:stCondLst>
                                    <p:cond delay="0"/>
                                  </p:stCondLst>
                                  <p:childTnLst>
                                    <p:set>
                                      <p:cBhvr>
                                        <p:cTn id="614" dur="1" fill="hold">
                                          <p:stCondLst>
                                            <p:cond delay="0"/>
                                          </p:stCondLst>
                                        </p:cTn>
                                        <p:tgtEl>
                                          <p:spTgt spid="320"/>
                                        </p:tgtEl>
                                        <p:attrNameLst>
                                          <p:attrName>style.visibility</p:attrName>
                                        </p:attrNameLst>
                                      </p:cBhvr>
                                      <p:to>
                                        <p:strVal val="hidden"/>
                                      </p:to>
                                    </p:set>
                                  </p:childTnLst>
                                </p:cTn>
                              </p:par>
                              <p:par>
                                <p:cTn id="615" presetID="1" presetClass="exit" presetSubtype="0" fill="hold" nodeType="withEffect">
                                  <p:stCondLst>
                                    <p:cond delay="0"/>
                                  </p:stCondLst>
                                  <p:childTnLst>
                                    <p:set>
                                      <p:cBhvr>
                                        <p:cTn id="616" dur="1" fill="hold">
                                          <p:stCondLst>
                                            <p:cond delay="0"/>
                                          </p:stCondLst>
                                        </p:cTn>
                                        <p:tgtEl>
                                          <p:spTgt spid="323"/>
                                        </p:tgtEl>
                                        <p:attrNameLst>
                                          <p:attrName>style.visibility</p:attrName>
                                        </p:attrNameLst>
                                      </p:cBhvr>
                                      <p:to>
                                        <p:strVal val="hidden"/>
                                      </p:to>
                                    </p:set>
                                  </p:childTnLst>
                                </p:cTn>
                              </p:par>
                              <p:par>
                                <p:cTn id="617" presetID="1" presetClass="exit" presetSubtype="0" fill="hold" nodeType="withEffect">
                                  <p:stCondLst>
                                    <p:cond delay="0"/>
                                  </p:stCondLst>
                                  <p:childTnLst>
                                    <p:set>
                                      <p:cBhvr>
                                        <p:cTn id="618" dur="1" fill="hold">
                                          <p:stCondLst>
                                            <p:cond delay="0"/>
                                          </p:stCondLst>
                                        </p:cTn>
                                        <p:tgtEl>
                                          <p:spTgt spid="326"/>
                                        </p:tgtEl>
                                        <p:attrNameLst>
                                          <p:attrName>style.visibility</p:attrName>
                                        </p:attrNameLst>
                                      </p:cBhvr>
                                      <p:to>
                                        <p:strVal val="hidden"/>
                                      </p:to>
                                    </p:set>
                                  </p:childTnLst>
                                </p:cTn>
                              </p:par>
                              <p:par>
                                <p:cTn id="619" presetID="1" presetClass="exit" presetSubtype="0" fill="hold" nodeType="withEffect">
                                  <p:stCondLst>
                                    <p:cond delay="0"/>
                                  </p:stCondLst>
                                  <p:childTnLst>
                                    <p:set>
                                      <p:cBhvr>
                                        <p:cTn id="620" dur="1" fill="hold">
                                          <p:stCondLst>
                                            <p:cond delay="0"/>
                                          </p:stCondLst>
                                        </p:cTn>
                                        <p:tgtEl>
                                          <p:spTgt spid="335"/>
                                        </p:tgtEl>
                                        <p:attrNameLst>
                                          <p:attrName>style.visibility</p:attrName>
                                        </p:attrNameLst>
                                      </p:cBhvr>
                                      <p:to>
                                        <p:strVal val="hidden"/>
                                      </p:to>
                                    </p:set>
                                  </p:childTnLst>
                                </p:cTn>
                              </p:par>
                              <p:par>
                                <p:cTn id="621" presetID="1" presetClass="exit" presetSubtype="0" fill="hold" nodeType="withEffect">
                                  <p:stCondLst>
                                    <p:cond delay="0"/>
                                  </p:stCondLst>
                                  <p:childTnLst>
                                    <p:set>
                                      <p:cBhvr>
                                        <p:cTn id="622" dur="1" fill="hold">
                                          <p:stCondLst>
                                            <p:cond delay="0"/>
                                          </p:stCondLst>
                                        </p:cTn>
                                        <p:tgtEl>
                                          <p:spTgt spid="338"/>
                                        </p:tgtEl>
                                        <p:attrNameLst>
                                          <p:attrName>style.visibility</p:attrName>
                                        </p:attrNameLst>
                                      </p:cBhvr>
                                      <p:to>
                                        <p:strVal val="hidden"/>
                                      </p:to>
                                    </p:set>
                                  </p:childTnLst>
                                </p:cTn>
                              </p:par>
                              <p:par>
                                <p:cTn id="623" presetID="1" presetClass="exit" presetSubtype="0" fill="hold" nodeType="withEffect">
                                  <p:stCondLst>
                                    <p:cond delay="0"/>
                                  </p:stCondLst>
                                  <p:childTnLst>
                                    <p:set>
                                      <p:cBhvr>
                                        <p:cTn id="624" dur="1" fill="hold">
                                          <p:stCondLst>
                                            <p:cond delay="0"/>
                                          </p:stCondLst>
                                        </p:cTn>
                                        <p:tgtEl>
                                          <p:spTgt spid="341"/>
                                        </p:tgtEl>
                                        <p:attrNameLst>
                                          <p:attrName>style.visibility</p:attrName>
                                        </p:attrNameLst>
                                      </p:cBhvr>
                                      <p:to>
                                        <p:strVal val="hidden"/>
                                      </p:to>
                                    </p:set>
                                  </p:childTnLst>
                                </p:cTn>
                              </p:par>
                              <p:par>
                                <p:cTn id="625" presetID="1" presetClass="exit" presetSubtype="0" fill="hold" nodeType="withEffect">
                                  <p:stCondLst>
                                    <p:cond delay="0"/>
                                  </p:stCondLst>
                                  <p:childTnLst>
                                    <p:set>
                                      <p:cBhvr>
                                        <p:cTn id="626" dur="1" fill="hold">
                                          <p:stCondLst>
                                            <p:cond delay="0"/>
                                          </p:stCondLst>
                                        </p:cTn>
                                        <p:tgtEl>
                                          <p:spTgt spid="344"/>
                                        </p:tgtEl>
                                        <p:attrNameLst>
                                          <p:attrName>style.visibility</p:attrName>
                                        </p:attrNameLst>
                                      </p:cBhvr>
                                      <p:to>
                                        <p:strVal val="hidden"/>
                                      </p:to>
                                    </p:set>
                                  </p:childTnLst>
                                </p:cTn>
                              </p:par>
                              <p:par>
                                <p:cTn id="627" presetID="1" presetClass="exit" presetSubtype="0" fill="hold" nodeType="withEffect">
                                  <p:stCondLst>
                                    <p:cond delay="0"/>
                                  </p:stCondLst>
                                  <p:childTnLst>
                                    <p:set>
                                      <p:cBhvr>
                                        <p:cTn id="628" dur="1" fill="hold">
                                          <p:stCondLst>
                                            <p:cond delay="0"/>
                                          </p:stCondLst>
                                        </p:cTn>
                                        <p:tgtEl>
                                          <p:spTgt spid="347"/>
                                        </p:tgtEl>
                                        <p:attrNameLst>
                                          <p:attrName>style.visibility</p:attrName>
                                        </p:attrNameLst>
                                      </p:cBhvr>
                                      <p:to>
                                        <p:strVal val="hidden"/>
                                      </p:to>
                                    </p:set>
                                  </p:childTnLst>
                                </p:cTn>
                              </p:par>
                              <p:par>
                                <p:cTn id="629" presetID="1" presetClass="exit" presetSubtype="0" fill="hold" nodeType="withEffect">
                                  <p:stCondLst>
                                    <p:cond delay="0"/>
                                  </p:stCondLst>
                                  <p:childTnLst>
                                    <p:set>
                                      <p:cBhvr>
                                        <p:cTn id="630" dur="1" fill="hold">
                                          <p:stCondLst>
                                            <p:cond delay="0"/>
                                          </p:stCondLst>
                                        </p:cTn>
                                        <p:tgtEl>
                                          <p:spTgt spid="350"/>
                                        </p:tgtEl>
                                        <p:attrNameLst>
                                          <p:attrName>style.visibility</p:attrName>
                                        </p:attrNameLst>
                                      </p:cBhvr>
                                      <p:to>
                                        <p:strVal val="hidden"/>
                                      </p:to>
                                    </p:set>
                                  </p:childTnLst>
                                </p:cTn>
                              </p:par>
                              <p:par>
                                <p:cTn id="631" presetID="1" presetClass="exit" presetSubtype="0" fill="hold" nodeType="withEffect">
                                  <p:stCondLst>
                                    <p:cond delay="0"/>
                                  </p:stCondLst>
                                  <p:childTnLst>
                                    <p:set>
                                      <p:cBhvr>
                                        <p:cTn id="632" dur="1" fill="hold">
                                          <p:stCondLst>
                                            <p:cond delay="0"/>
                                          </p:stCondLst>
                                        </p:cTn>
                                        <p:tgtEl>
                                          <p:spTgt spid="353"/>
                                        </p:tgtEl>
                                        <p:attrNameLst>
                                          <p:attrName>style.visibility</p:attrName>
                                        </p:attrNameLst>
                                      </p:cBhvr>
                                      <p:to>
                                        <p:strVal val="hidden"/>
                                      </p:to>
                                    </p:set>
                                  </p:childTnLst>
                                </p:cTn>
                              </p:par>
                              <p:par>
                                <p:cTn id="633" presetID="1" presetClass="exit" presetSubtype="0" fill="hold" nodeType="withEffect">
                                  <p:stCondLst>
                                    <p:cond delay="0"/>
                                  </p:stCondLst>
                                  <p:childTnLst>
                                    <p:set>
                                      <p:cBhvr>
                                        <p:cTn id="634" dur="1" fill="hold">
                                          <p:stCondLst>
                                            <p:cond delay="0"/>
                                          </p:stCondLst>
                                        </p:cTn>
                                        <p:tgtEl>
                                          <p:spTgt spid="356"/>
                                        </p:tgtEl>
                                        <p:attrNameLst>
                                          <p:attrName>style.visibility</p:attrName>
                                        </p:attrNameLst>
                                      </p:cBhvr>
                                      <p:to>
                                        <p:strVal val="hidden"/>
                                      </p:to>
                                    </p:set>
                                  </p:childTnLst>
                                </p:cTn>
                              </p:par>
                              <p:par>
                                <p:cTn id="635" presetID="1" presetClass="exit" presetSubtype="0" fill="hold" nodeType="withEffect">
                                  <p:stCondLst>
                                    <p:cond delay="0"/>
                                  </p:stCondLst>
                                  <p:childTnLst>
                                    <p:set>
                                      <p:cBhvr>
                                        <p:cTn id="636" dur="1" fill="hold">
                                          <p:stCondLst>
                                            <p:cond delay="0"/>
                                          </p:stCondLst>
                                        </p:cTn>
                                        <p:tgtEl>
                                          <p:spTgt spid="359"/>
                                        </p:tgtEl>
                                        <p:attrNameLst>
                                          <p:attrName>style.visibility</p:attrName>
                                        </p:attrNameLst>
                                      </p:cBhvr>
                                      <p:to>
                                        <p:strVal val="hidden"/>
                                      </p:to>
                                    </p:set>
                                  </p:childTnLst>
                                </p:cTn>
                              </p:par>
                              <p:par>
                                <p:cTn id="637" presetID="1" presetClass="exit" presetSubtype="0" fill="hold" nodeType="withEffect">
                                  <p:stCondLst>
                                    <p:cond delay="0"/>
                                  </p:stCondLst>
                                  <p:childTnLst>
                                    <p:set>
                                      <p:cBhvr>
                                        <p:cTn id="638" dur="1" fill="hold">
                                          <p:stCondLst>
                                            <p:cond delay="0"/>
                                          </p:stCondLst>
                                        </p:cTn>
                                        <p:tgtEl>
                                          <p:spTgt spid="362"/>
                                        </p:tgtEl>
                                        <p:attrNameLst>
                                          <p:attrName>style.visibility</p:attrName>
                                        </p:attrNameLst>
                                      </p:cBhvr>
                                      <p:to>
                                        <p:strVal val="hidden"/>
                                      </p:to>
                                    </p:set>
                                  </p:childTnLst>
                                </p:cTn>
                              </p:par>
                              <p:par>
                                <p:cTn id="639" presetID="1" presetClass="exit" presetSubtype="0" fill="hold" nodeType="withEffect">
                                  <p:stCondLst>
                                    <p:cond delay="0"/>
                                  </p:stCondLst>
                                  <p:childTnLst>
                                    <p:set>
                                      <p:cBhvr>
                                        <p:cTn id="640" dur="1" fill="hold">
                                          <p:stCondLst>
                                            <p:cond delay="0"/>
                                          </p:stCondLst>
                                        </p:cTn>
                                        <p:tgtEl>
                                          <p:spTgt spid="365"/>
                                        </p:tgtEl>
                                        <p:attrNameLst>
                                          <p:attrName>style.visibility</p:attrName>
                                        </p:attrNameLst>
                                      </p:cBhvr>
                                      <p:to>
                                        <p:strVal val="hidden"/>
                                      </p:to>
                                    </p:set>
                                  </p:childTnLst>
                                </p:cTn>
                              </p:par>
                            </p:childTnLst>
                          </p:cTn>
                        </p:par>
                        <p:par>
                          <p:cTn id="641" fill="hold">
                            <p:stCondLst>
                              <p:cond delay="0"/>
                            </p:stCondLst>
                            <p:childTnLst>
                              <p:par>
                                <p:cTn id="642" presetID="10" presetClass="entr" presetSubtype="0" fill="hold" nodeType="afterEffect">
                                  <p:stCondLst>
                                    <p:cond delay="0"/>
                                  </p:stCondLst>
                                  <p:childTnLst>
                                    <p:set>
                                      <p:cBhvr>
                                        <p:cTn id="643" dur="1" fill="hold">
                                          <p:stCondLst>
                                            <p:cond delay="0"/>
                                          </p:stCondLst>
                                        </p:cTn>
                                        <p:tgtEl>
                                          <p:spTgt spid="369"/>
                                        </p:tgtEl>
                                        <p:attrNameLst>
                                          <p:attrName>style.visibility</p:attrName>
                                        </p:attrNameLst>
                                      </p:cBhvr>
                                      <p:to>
                                        <p:strVal val="visible"/>
                                      </p:to>
                                    </p:set>
                                    <p:animEffect transition="in" filter="fade">
                                      <p:cBhvr>
                                        <p:cTn id="644" dur="500"/>
                                        <p:tgtEl>
                                          <p:spTgt spid="369"/>
                                        </p:tgtEl>
                                      </p:cBhvr>
                                    </p:animEffect>
                                  </p:childTnLst>
                                </p:cTn>
                              </p:par>
                            </p:childTnLst>
                          </p:cTn>
                        </p:par>
                      </p:childTnLst>
                    </p:cTn>
                  </p:par>
                  <p:par>
                    <p:cTn id="645" fill="hold">
                      <p:stCondLst>
                        <p:cond delay="indefinite"/>
                      </p:stCondLst>
                      <p:childTnLst>
                        <p:par>
                          <p:cTn id="646" fill="hold">
                            <p:stCondLst>
                              <p:cond delay="0"/>
                            </p:stCondLst>
                            <p:childTnLst>
                              <p:par>
                                <p:cTn id="647" presetID="10" presetClass="entr" presetSubtype="0" fill="hold" nodeType="clickEffect">
                                  <p:stCondLst>
                                    <p:cond delay="0"/>
                                  </p:stCondLst>
                                  <p:childTnLst>
                                    <p:set>
                                      <p:cBhvr>
                                        <p:cTn id="648" dur="1" fill="hold">
                                          <p:stCondLst>
                                            <p:cond delay="0"/>
                                          </p:stCondLst>
                                        </p:cTn>
                                        <p:tgtEl>
                                          <p:spTgt spid="372"/>
                                        </p:tgtEl>
                                        <p:attrNameLst>
                                          <p:attrName>style.visibility</p:attrName>
                                        </p:attrNameLst>
                                      </p:cBhvr>
                                      <p:to>
                                        <p:strVal val="visible"/>
                                      </p:to>
                                    </p:set>
                                    <p:animEffect transition="in" filter="fade">
                                      <p:cBhvr>
                                        <p:cTn id="649" dur="5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animBg="1"/>
      <p:bldP spid="279" grpId="1" animBg="1"/>
      <p:bldP spid="278" grpId="0" animBg="1"/>
      <p:bldP spid="278" grpId="1" animBg="1"/>
      <p:bldP spid="11" grpId="0" animBg="1"/>
      <p:bldP spid="12" grpId="0" animBg="1"/>
      <p:bldP spid="13" grpId="0" animBg="1"/>
      <p:bldP spid="14" grpId="0" animBg="1"/>
      <p:bldP spid="15" grpId="0" animBg="1"/>
      <p:bldP spid="16"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230" grpId="0" animBg="1"/>
      <p:bldP spid="231" grpId="0" animBg="1"/>
      <p:bldP spid="232" grpId="0" animBg="1"/>
      <p:bldP spid="233" grpId="0" animBg="1"/>
      <p:bldP spid="234" grpId="0" animBg="1"/>
      <p:bldP spid="235" grpId="0" animBg="1"/>
      <p:bldP spid="280" grpId="0"/>
      <p:bldP spid="280" grpId="1"/>
      <p:bldP spid="281" grpId="1"/>
      <p:bldP spid="282" grpId="1"/>
      <p:bldP spid="283" grpId="1"/>
      <p:bldP spid="285" grpId="0"/>
      <p:bldP spid="28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3F6DE1-CB07-41DE-842A-78830E581E0F}"/>
              </a:ext>
            </a:extLst>
          </p:cNvPr>
          <p:cNvSpPr>
            <a:spLocks noGrp="1"/>
          </p:cNvSpPr>
          <p:nvPr>
            <p:ph type="title"/>
          </p:nvPr>
        </p:nvSpPr>
        <p:spPr/>
        <p:txBody>
          <a:bodyPr>
            <a:normAutofit fontScale="90000"/>
          </a:bodyPr>
          <a:lstStyle/>
          <a:p>
            <a:r>
              <a:rPr lang="en-US" sz="4400" dirty="0"/>
              <a:t>Which Data is Shared?</a:t>
            </a:r>
            <a:r>
              <a:rPr lang="en-US" dirty="0"/>
              <a:t/>
            </a:r>
            <a:br>
              <a:rPr lang="en-US" dirty="0"/>
            </a:br>
            <a:r>
              <a:rPr lang="en-US" sz="3100" dirty="0"/>
              <a:t>Why Prediction?</a:t>
            </a:r>
            <a:endParaRPr lang="en-US" dirty="0"/>
          </a:p>
        </p:txBody>
      </p:sp>
      <p:sp>
        <p:nvSpPr>
          <p:cNvPr id="3" name="Content Placeholder 2">
            <a:extLst>
              <a:ext uri="{FF2B5EF4-FFF2-40B4-BE49-F238E27FC236}">
                <a16:creationId xmlns:a16="http://schemas.microsoft.com/office/drawing/2014/main" xmlns="" id="{6D7829F2-6271-4F37-A200-3AC17450E09F}"/>
              </a:ext>
            </a:extLst>
          </p:cNvPr>
          <p:cNvSpPr>
            <a:spLocks noGrp="1"/>
          </p:cNvSpPr>
          <p:nvPr>
            <p:ph idx="1"/>
          </p:nvPr>
        </p:nvSpPr>
        <p:spPr>
          <a:xfrm>
            <a:off x="6230982" y="4106602"/>
            <a:ext cx="5843452" cy="494857"/>
          </a:xfrm>
        </p:spPr>
        <p:txBody>
          <a:bodyPr anchor="b">
            <a:normAutofit/>
          </a:bodyPr>
          <a:lstStyle/>
          <a:p>
            <a:pPr marL="0" indent="0" algn="ctr">
              <a:buNone/>
            </a:pPr>
            <a:r>
              <a:rPr lang="en-US" sz="1800" b="1" dirty="0"/>
              <a:t>Inter-core locality ≠ 100% (≈ 50%)</a:t>
            </a:r>
          </a:p>
        </p:txBody>
      </p:sp>
      <p:sp>
        <p:nvSpPr>
          <p:cNvPr id="4" name="Footer Placeholder 3">
            <a:extLst>
              <a:ext uri="{FF2B5EF4-FFF2-40B4-BE49-F238E27FC236}">
                <a16:creationId xmlns:a16="http://schemas.microsoft.com/office/drawing/2014/main" xmlns="" id="{732885F2-63D2-4B73-AFE6-EF67476B43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5F9A16C-7FE3-490C-8809-FD13C238B9F2}"/>
              </a:ext>
            </a:extLst>
          </p:cNvPr>
          <p:cNvSpPr>
            <a:spLocks noGrp="1"/>
          </p:cNvSpPr>
          <p:nvPr>
            <p:ph type="sldNum" sz="quarter" idx="12"/>
          </p:nvPr>
        </p:nvSpPr>
        <p:spPr/>
        <p:txBody>
          <a:bodyPr/>
          <a:lstStyle/>
          <a:p>
            <a:fld id="{98ECD8BD-D1A9-4DC4-89AE-4427480F30AB}" type="slidenum">
              <a:rPr lang="en-US" smtClean="0"/>
              <a:t>23</a:t>
            </a:fld>
            <a:endParaRPr lang="en-US"/>
          </a:p>
        </p:txBody>
      </p:sp>
      <p:graphicFrame>
        <p:nvGraphicFramePr>
          <p:cNvPr id="10" name="Table 9">
            <a:extLst>
              <a:ext uri="{FF2B5EF4-FFF2-40B4-BE49-F238E27FC236}">
                <a16:creationId xmlns:a16="http://schemas.microsoft.com/office/drawing/2014/main" xmlns="" id="{9F9B0778-C659-4CEF-8B12-5653FAFF9A29}"/>
              </a:ext>
            </a:extLst>
          </p:cNvPr>
          <p:cNvGraphicFramePr>
            <a:graphicFrameLocks noGrp="1"/>
          </p:cNvGraphicFramePr>
          <p:nvPr>
            <p:extLst>
              <p:ext uri="{D42A27DB-BD31-4B8C-83A1-F6EECF244321}">
                <p14:modId xmlns:p14="http://schemas.microsoft.com/office/powerpoint/2010/main" val="2868506613"/>
              </p:ext>
            </p:extLst>
          </p:nvPr>
        </p:nvGraphicFramePr>
        <p:xfrm>
          <a:off x="609601" y="1612728"/>
          <a:ext cx="10972799" cy="1352282"/>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xmlns="" val="2849303443"/>
                    </a:ext>
                  </a:extLst>
                </a:gridCol>
                <a:gridCol w="1956444">
                  <a:extLst>
                    <a:ext uri="{9D8B030D-6E8A-4147-A177-3AD203B41FA5}">
                      <a16:colId xmlns:a16="http://schemas.microsoft.com/office/drawing/2014/main" xmlns="" val="590529503"/>
                    </a:ext>
                  </a:extLst>
                </a:gridCol>
                <a:gridCol w="3107925">
                  <a:extLst>
                    <a:ext uri="{9D8B030D-6E8A-4147-A177-3AD203B41FA5}">
                      <a16:colId xmlns:a16="http://schemas.microsoft.com/office/drawing/2014/main" xmlns="" val="98308668"/>
                    </a:ext>
                  </a:extLst>
                </a:gridCol>
                <a:gridCol w="3165230">
                  <a:extLst>
                    <a:ext uri="{9D8B030D-6E8A-4147-A177-3AD203B41FA5}">
                      <a16:colId xmlns:a16="http://schemas.microsoft.com/office/drawing/2014/main" xmlns="" val="505369393"/>
                    </a:ext>
                  </a:extLst>
                </a:gridCol>
              </a:tblGrid>
              <a:tr h="1352282">
                <a:tc>
                  <a:txBody>
                    <a:bodyPr/>
                    <a:lstStyle/>
                    <a:p>
                      <a:pPr algn="ctr"/>
                      <a:r>
                        <a:rPr lang="en-US" sz="2600" b="1" dirty="0">
                          <a:solidFill>
                            <a:schemeClr val="tx1"/>
                          </a:solidFill>
                        </a:rPr>
                        <a:t>Scenario</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data is shared?</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Which remote cores have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0" dirty="0">
                          <a:solidFill>
                            <a:srgbClr val="C00000"/>
                          </a:solidFill>
                        </a:rPr>
                        <a:t>How to fetch the shared data?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2515617666"/>
                  </a:ext>
                </a:extLst>
              </a:tr>
            </a:tbl>
          </a:graphicData>
        </a:graphic>
      </p:graphicFrame>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xmlns="" id="{2738D57A-0C90-478C-8CD0-A2AC4B92BF9D}"/>
                  </a:ext>
                </a:extLst>
              </p:cNvPr>
              <p:cNvGraphicFramePr>
                <a:graphicFrameLocks noGrp="1"/>
              </p:cNvGraphicFramePr>
              <p:nvPr>
                <p:extLst>
                  <p:ext uri="{D42A27DB-BD31-4B8C-83A1-F6EECF244321}">
                    <p14:modId xmlns:p14="http://schemas.microsoft.com/office/powerpoint/2010/main" val="2355929409"/>
                  </p:ext>
                </p:extLst>
              </p:nvPr>
            </p:nvGraphicFramePr>
            <p:xfrm>
              <a:off x="609601" y="2965010"/>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xmlns="" val="2849303443"/>
                        </a:ext>
                      </a:extLst>
                    </a:gridCol>
                    <a:gridCol w="1956444">
                      <a:extLst>
                        <a:ext uri="{9D8B030D-6E8A-4147-A177-3AD203B41FA5}">
                          <a16:colId xmlns:a16="http://schemas.microsoft.com/office/drawing/2014/main" xmlns="" val="590529503"/>
                        </a:ext>
                      </a:extLst>
                    </a:gridCol>
                    <a:gridCol w="3107925">
                      <a:extLst>
                        <a:ext uri="{9D8B030D-6E8A-4147-A177-3AD203B41FA5}">
                          <a16:colId xmlns:a16="http://schemas.microsoft.com/office/drawing/2014/main" xmlns="" val="98308668"/>
                        </a:ext>
                      </a:extLst>
                    </a:gridCol>
                    <a:gridCol w="3165230">
                      <a:extLst>
                        <a:ext uri="{9D8B030D-6E8A-4147-A177-3AD203B41FA5}">
                          <a16:colId xmlns:a16="http://schemas.microsoft.com/office/drawing/2014/main" xmlns="" val="505369393"/>
                        </a:ext>
                      </a:extLst>
                    </a:gridCol>
                  </a:tblGrid>
                  <a:tr h="933718">
                    <a:tc>
                      <a:txBody>
                        <a:bodyPr/>
                        <a:lstStyle/>
                        <a:p>
                          <a:pPr algn="ctr"/>
                          <a:r>
                            <a:rPr lang="en-US" sz="2600" b="1" dirty="0">
                              <a:solidFill>
                                <a:schemeClr val="tx1"/>
                              </a:solidFill>
                            </a:rPr>
                            <a:t>Realistic Probing (</a:t>
                          </a:r>
                          <a14:m>
                            <m:oMath xmlns:m="http://schemas.openxmlformats.org/officeDocument/2006/math">
                              <m:r>
                                <a:rPr lang="en-US" sz="2600" b="1" i="1" dirty="0" smtClean="0">
                                  <a:solidFill>
                                    <a:schemeClr val="tx1"/>
                                  </a:solidFill>
                                  <a:latin typeface="Cambria Math" panose="02040503050406030204" pitchFamily="18" charset="0"/>
                                </a:rPr>
                                <m:t>𝑹𝑷</m:t>
                              </m:r>
                            </m:oMath>
                          </a14:m>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Supplier-based </a:t>
                          </a:r>
                        </a:p>
                        <a:p>
                          <a:pPr algn="ctr"/>
                          <a:r>
                            <a:rPr lang="en-US" sz="2600" b="1" dirty="0">
                              <a:solidFill>
                                <a:schemeClr val="tx1"/>
                              </a:solidFill>
                            </a:rPr>
                            <a:t>Core Selector</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Two-level Probing</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66986589"/>
                      </a:ext>
                    </a:extLst>
                  </a:tr>
                </a:tbl>
              </a:graphicData>
            </a:graphic>
          </p:graphicFrame>
        </mc:Choice>
        <mc:Fallback xmlns="">
          <p:graphicFrame>
            <p:nvGraphicFramePr>
              <p:cNvPr id="11" name="Table 10">
                <a:extLst>
                  <a:ext uri="{FF2B5EF4-FFF2-40B4-BE49-F238E27FC236}">
                    <a16:creationId xmlns:a16="http://schemas.microsoft.com/office/drawing/2014/main" id="{2738D57A-0C90-478C-8CD0-A2AC4B92BF9D}"/>
                  </a:ext>
                </a:extLst>
              </p:cNvPr>
              <p:cNvGraphicFramePr>
                <a:graphicFrameLocks noGrp="1"/>
              </p:cNvGraphicFramePr>
              <p:nvPr>
                <p:extLst>
                  <p:ext uri="{D42A27DB-BD31-4B8C-83A1-F6EECF244321}">
                    <p14:modId xmlns:p14="http://schemas.microsoft.com/office/powerpoint/2010/main" val="2355929409"/>
                  </p:ext>
                </p:extLst>
              </p:nvPr>
            </p:nvGraphicFramePr>
            <p:xfrm>
              <a:off x="609601" y="2965010"/>
              <a:ext cx="10972799" cy="933718"/>
            </p:xfrm>
            <a:graphic>
              <a:graphicData uri="http://schemas.openxmlformats.org/drawingml/2006/table">
                <a:tbl>
                  <a:tblPr firstRow="1" bandRow="1">
                    <a:tableStyleId>{5940675A-B579-460E-94D1-54222C63F5DA}</a:tableStyleId>
                  </a:tblPr>
                  <a:tblGrid>
                    <a:gridCol w="2743200">
                      <a:extLst>
                        <a:ext uri="{9D8B030D-6E8A-4147-A177-3AD203B41FA5}">
                          <a16:colId xmlns:a16="http://schemas.microsoft.com/office/drawing/2014/main" val="2849303443"/>
                        </a:ext>
                      </a:extLst>
                    </a:gridCol>
                    <a:gridCol w="1956444">
                      <a:extLst>
                        <a:ext uri="{9D8B030D-6E8A-4147-A177-3AD203B41FA5}">
                          <a16:colId xmlns:a16="http://schemas.microsoft.com/office/drawing/2014/main" val="590529503"/>
                        </a:ext>
                      </a:extLst>
                    </a:gridCol>
                    <a:gridCol w="3107925">
                      <a:extLst>
                        <a:ext uri="{9D8B030D-6E8A-4147-A177-3AD203B41FA5}">
                          <a16:colId xmlns:a16="http://schemas.microsoft.com/office/drawing/2014/main" val="98308668"/>
                        </a:ext>
                      </a:extLst>
                    </a:gridCol>
                    <a:gridCol w="3165230">
                      <a:extLst>
                        <a:ext uri="{9D8B030D-6E8A-4147-A177-3AD203B41FA5}">
                          <a16:colId xmlns:a16="http://schemas.microsoft.com/office/drawing/2014/main" val="505369393"/>
                        </a:ext>
                      </a:extLst>
                    </a:gridCol>
                  </a:tblGrid>
                  <a:tr h="933718">
                    <a:tc>
                      <a:txBody>
                        <a:bodyPr/>
                        <a:lstStyle/>
                        <a:p>
                          <a:endParaRPr lang="en-US"/>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44" t="-3247" r="-300667" b="-13636"/>
                          </a:stretch>
                        </a:blipFill>
                      </a:tcPr>
                    </a:tc>
                    <a:tc>
                      <a:txBody>
                        <a:bodyPr/>
                        <a:lstStyle/>
                        <a:p>
                          <a:pPr algn="ctr"/>
                          <a:r>
                            <a:rPr lang="en-US" sz="2600" b="1" dirty="0">
                              <a:solidFill>
                                <a:schemeClr val="tx1"/>
                              </a:solidFill>
                            </a:rPr>
                            <a:t>?</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Supplier-based </a:t>
                          </a:r>
                        </a:p>
                        <a:p>
                          <a:pPr algn="ctr"/>
                          <a:r>
                            <a:rPr lang="en-US" sz="2600" b="1" dirty="0">
                              <a:solidFill>
                                <a:schemeClr val="tx1"/>
                              </a:solidFill>
                            </a:rPr>
                            <a:t>Core Selector</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600" b="1" dirty="0">
                              <a:solidFill>
                                <a:schemeClr val="tx1"/>
                              </a:solidFill>
                            </a:rPr>
                            <a:t>Two-level Probing</a:t>
                          </a:r>
                        </a:p>
                      </a:txBody>
                      <a:tcPr marL="81280" marR="81280" marT="40640" marB="406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6986589"/>
                      </a:ext>
                    </a:extLst>
                  </a:tr>
                </a:tbl>
              </a:graphicData>
            </a:graphic>
          </p:graphicFrame>
        </mc:Fallback>
      </mc:AlternateContent>
      <p:sp>
        <p:nvSpPr>
          <p:cNvPr id="13" name="Rectangle: Rounded Corners 12">
            <a:extLst>
              <a:ext uri="{FF2B5EF4-FFF2-40B4-BE49-F238E27FC236}">
                <a16:creationId xmlns:a16="http://schemas.microsoft.com/office/drawing/2014/main" xmlns="" id="{E9B2C6A6-DB37-4571-8593-798F16EA3EC8}"/>
              </a:ext>
            </a:extLst>
          </p:cNvPr>
          <p:cNvSpPr/>
          <p:nvPr/>
        </p:nvSpPr>
        <p:spPr>
          <a:xfrm>
            <a:off x="6723017" y="4618085"/>
            <a:ext cx="4859383" cy="1566643"/>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t>Falsely assuming that data is shared</a:t>
            </a:r>
          </a:p>
          <a:p>
            <a:pPr algn="ctr"/>
            <a:r>
              <a:rPr lang="en-US" sz="2400" b="1" dirty="0">
                <a:solidFill>
                  <a:schemeClr val="bg1"/>
                </a:solidFill>
              </a:rPr>
              <a:t>↓</a:t>
            </a:r>
          </a:p>
          <a:p>
            <a:pPr algn="ctr"/>
            <a:r>
              <a:rPr lang="en-US" sz="2400" b="1" dirty="0">
                <a:sym typeface="Wingdings" panose="05000000000000000000" pitchFamily="2" charset="2"/>
              </a:rPr>
              <a:t>Unnecessary search </a:t>
            </a:r>
            <a:r>
              <a:rPr lang="en-US" sz="2400" b="1" dirty="0"/>
              <a:t>overhead</a:t>
            </a:r>
            <a:endParaRPr lang="en-US" sz="2400" b="1" dirty="0">
              <a:solidFill>
                <a:schemeClr val="bg1"/>
              </a:solidFill>
            </a:endParaRPr>
          </a:p>
        </p:txBody>
      </p:sp>
      <p:graphicFrame>
        <p:nvGraphicFramePr>
          <p:cNvPr id="12" name="Chart 11">
            <a:extLst>
              <a:ext uri="{FF2B5EF4-FFF2-40B4-BE49-F238E27FC236}">
                <a16:creationId xmlns:a16="http://schemas.microsoft.com/office/drawing/2014/main" xmlns="" id="{B70BCF27-8B36-48CF-8B08-8E64B15355B2}"/>
              </a:ext>
            </a:extLst>
          </p:cNvPr>
          <p:cNvGraphicFramePr>
            <a:graphicFrameLocks/>
          </p:cNvGraphicFramePr>
          <p:nvPr>
            <p:extLst>
              <p:ext uri="{D42A27DB-BD31-4B8C-83A1-F6EECF244321}">
                <p14:modId xmlns:p14="http://schemas.microsoft.com/office/powerpoint/2010/main" val="4283886867"/>
              </p:ext>
            </p:extLst>
          </p:nvPr>
        </p:nvGraphicFramePr>
        <p:xfrm>
          <a:off x="609600" y="4186733"/>
          <a:ext cx="5486400"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9" name="Rectangle: Rounded Corners 8">
            <a:extLst>
              <a:ext uri="{FF2B5EF4-FFF2-40B4-BE49-F238E27FC236}">
                <a16:creationId xmlns:a16="http://schemas.microsoft.com/office/drawing/2014/main" xmlns="" id="{283BB223-1488-402D-BE09-1ADC62EF5DD9}"/>
              </a:ext>
            </a:extLst>
          </p:cNvPr>
          <p:cNvSpPr/>
          <p:nvPr/>
        </p:nvSpPr>
        <p:spPr>
          <a:xfrm>
            <a:off x="5578419" y="4828689"/>
            <a:ext cx="366714" cy="754769"/>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06940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Effect transition="in" filter="fade">
                                      <p:cBhvr>
                                        <p:cTn id="19" dur="500"/>
                                        <p:tgtEl>
                                          <p:spTgt spid="3">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Graphic spid="12" grpId="0">
        <p:bldAsOne/>
      </p:bldGraphic>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Chart 35">
            <a:extLst>
              <a:ext uri="{FF2B5EF4-FFF2-40B4-BE49-F238E27FC236}">
                <a16:creationId xmlns:a16="http://schemas.microsoft.com/office/drawing/2014/main" xmlns="" id="{41C86B07-BDBE-4286-A7EA-314A52D4A825}"/>
              </a:ext>
            </a:extLst>
          </p:cNvPr>
          <p:cNvGraphicFramePr>
            <a:graphicFrameLocks/>
          </p:cNvGraphicFramePr>
          <p:nvPr>
            <p:extLst>
              <p:ext uri="{D42A27DB-BD31-4B8C-83A1-F6EECF244321}">
                <p14:modId xmlns:p14="http://schemas.microsoft.com/office/powerpoint/2010/main" val="596062613"/>
              </p:ext>
            </p:extLst>
          </p:nvPr>
        </p:nvGraphicFramePr>
        <p:xfrm>
          <a:off x="3810000" y="2715345"/>
          <a:ext cx="4572000" cy="265176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a:extLst>
              <a:ext uri="{FF2B5EF4-FFF2-40B4-BE49-F238E27FC236}">
                <a16:creationId xmlns:a16="http://schemas.microsoft.com/office/drawing/2014/main" xmlns="" id="{6AF15BDA-B975-4074-A7E2-880CC5F08D45}"/>
              </a:ext>
            </a:extLst>
          </p:cNvPr>
          <p:cNvSpPr>
            <a:spLocks noGrp="1"/>
          </p:cNvSpPr>
          <p:nvPr>
            <p:ph type="title"/>
          </p:nvPr>
        </p:nvSpPr>
        <p:spPr/>
        <p:txBody>
          <a:bodyPr>
            <a:normAutofit fontScale="90000"/>
          </a:bodyPr>
          <a:lstStyle/>
          <a:p>
            <a:r>
              <a:rPr lang="en-US" sz="4400" dirty="0"/>
              <a:t>Which Data is Shared?</a:t>
            </a:r>
            <a:br>
              <a:rPr lang="en-US" sz="4400" dirty="0"/>
            </a:br>
            <a:r>
              <a:rPr lang="en-US" sz="3100" dirty="0"/>
              <a:t>Key Observation</a:t>
            </a:r>
            <a:endParaRPr lang="en-US" dirty="0"/>
          </a:p>
        </p:txBody>
      </p:sp>
      <p:sp>
        <p:nvSpPr>
          <p:cNvPr id="3" name="Content Placeholder 2">
            <a:extLst>
              <a:ext uri="{FF2B5EF4-FFF2-40B4-BE49-F238E27FC236}">
                <a16:creationId xmlns:a16="http://schemas.microsoft.com/office/drawing/2014/main" xmlns="" id="{D676C081-CEBC-4C2C-93D1-F4D75DCD1267}"/>
              </a:ext>
            </a:extLst>
          </p:cNvPr>
          <p:cNvSpPr>
            <a:spLocks noGrp="1"/>
          </p:cNvSpPr>
          <p:nvPr>
            <p:ph idx="1"/>
          </p:nvPr>
        </p:nvSpPr>
        <p:spPr>
          <a:xfrm>
            <a:off x="609600" y="1618458"/>
            <a:ext cx="10972800" cy="1143000"/>
          </a:xfrm>
        </p:spPr>
        <p:txBody>
          <a:bodyPr>
            <a:normAutofit fontScale="92500" lnSpcReduction="20000"/>
          </a:bodyPr>
          <a:lstStyle/>
          <a:p>
            <a:r>
              <a:rPr lang="en-US" dirty="0"/>
              <a:t>Relation between request Program Counter (PC) and inter-core locality.</a:t>
            </a:r>
            <a:endParaRPr lang="en-US" dirty="0">
              <a:sym typeface="Wingdings" panose="05000000000000000000" pitchFamily="2" charset="2"/>
            </a:endParaRPr>
          </a:p>
          <a:p>
            <a:endParaRPr lang="en-US" dirty="0"/>
          </a:p>
        </p:txBody>
      </p:sp>
      <p:sp>
        <p:nvSpPr>
          <p:cNvPr id="4" name="Footer Placeholder 3">
            <a:extLst>
              <a:ext uri="{FF2B5EF4-FFF2-40B4-BE49-F238E27FC236}">
                <a16:creationId xmlns:a16="http://schemas.microsoft.com/office/drawing/2014/main" xmlns="" id="{06D7D96C-D6DE-4405-85E4-097BB5E3E6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1A6E002-D351-4231-B7C4-3B1FBC741A94}"/>
              </a:ext>
            </a:extLst>
          </p:cNvPr>
          <p:cNvSpPr>
            <a:spLocks noGrp="1"/>
          </p:cNvSpPr>
          <p:nvPr>
            <p:ph type="sldNum" sz="quarter" idx="12"/>
          </p:nvPr>
        </p:nvSpPr>
        <p:spPr/>
        <p:txBody>
          <a:bodyPr/>
          <a:lstStyle/>
          <a:p>
            <a:fld id="{98ECD8BD-D1A9-4DC4-89AE-4427480F30AB}" type="slidenum">
              <a:rPr lang="en-US" smtClean="0"/>
              <a:t>24</a:t>
            </a:fld>
            <a:endParaRPr lang="en-US"/>
          </a:p>
        </p:txBody>
      </p:sp>
      <p:sp>
        <p:nvSpPr>
          <p:cNvPr id="12" name="Rectangle: Rounded Corners 11">
            <a:extLst>
              <a:ext uri="{FF2B5EF4-FFF2-40B4-BE49-F238E27FC236}">
                <a16:creationId xmlns:a16="http://schemas.microsoft.com/office/drawing/2014/main" xmlns="" id="{F0DC498D-3931-410A-A937-C25EC2D4FED8}"/>
              </a:ext>
            </a:extLst>
          </p:cNvPr>
          <p:cNvSpPr/>
          <p:nvPr/>
        </p:nvSpPr>
        <p:spPr>
          <a:xfrm>
            <a:off x="5025506" y="4205288"/>
            <a:ext cx="366714" cy="76572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5" name="Rectangle: Rounded Corners 14">
            <a:extLst>
              <a:ext uri="{FF2B5EF4-FFF2-40B4-BE49-F238E27FC236}">
                <a16:creationId xmlns:a16="http://schemas.microsoft.com/office/drawing/2014/main" xmlns="" id="{54A5AB95-23BA-48D4-AAA0-AD5BD12FAEEA}"/>
              </a:ext>
            </a:extLst>
          </p:cNvPr>
          <p:cNvSpPr/>
          <p:nvPr/>
        </p:nvSpPr>
        <p:spPr>
          <a:xfrm>
            <a:off x="6646214" y="3162096"/>
            <a:ext cx="366714" cy="1808914"/>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Rounded Corners 9">
            <a:extLst>
              <a:ext uri="{FF2B5EF4-FFF2-40B4-BE49-F238E27FC236}">
                <a16:creationId xmlns:a16="http://schemas.microsoft.com/office/drawing/2014/main" xmlns="" id="{80456E96-C94E-4E05-8A03-7BC8BA0CAE09}"/>
              </a:ext>
            </a:extLst>
          </p:cNvPr>
          <p:cNvSpPr/>
          <p:nvPr/>
        </p:nvSpPr>
        <p:spPr>
          <a:xfrm>
            <a:off x="482905" y="5448300"/>
            <a:ext cx="3008086" cy="908051"/>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a:solidFill>
                  <a:schemeClr val="bg1"/>
                </a:solidFill>
              </a:rPr>
              <a:t>2-bit PC-based </a:t>
            </a:r>
            <a:r>
              <a:rPr lang="en-US" sz="2400" b="1" dirty="0">
                <a:solidFill>
                  <a:schemeClr val="bg1"/>
                </a:solidFill>
              </a:rPr>
              <a:t>Sharing Predictor</a:t>
            </a:r>
          </a:p>
        </p:txBody>
      </p:sp>
      <p:sp>
        <p:nvSpPr>
          <p:cNvPr id="11" name="Content Placeholder 2">
            <a:extLst>
              <a:ext uri="{FF2B5EF4-FFF2-40B4-BE49-F238E27FC236}">
                <a16:creationId xmlns:a16="http://schemas.microsoft.com/office/drawing/2014/main" xmlns="" id="{FC17B0BF-F3DF-4F5A-AA10-C0F7E1E53913}"/>
              </a:ext>
            </a:extLst>
          </p:cNvPr>
          <p:cNvSpPr txBox="1">
            <a:spLocks/>
          </p:cNvSpPr>
          <p:nvPr/>
        </p:nvSpPr>
        <p:spPr>
          <a:xfrm>
            <a:off x="3699400" y="5500141"/>
            <a:ext cx="7883000" cy="804367"/>
          </a:xfrm>
          <a:prstGeom prst="rect">
            <a:avLst/>
          </a:prstGeom>
        </p:spPr>
        <p:txBody>
          <a:bodyPr vert="horz" lIns="91440" tIns="45720" rIns="91440" bIns="45720" rtlCol="0" anchor="ctr">
            <a:normAutofit fontScale="55000" lnSpcReduction="20000"/>
          </a:bodyPr>
          <a:lstStyle>
            <a:lvl1pPr marL="457189" indent="-457189" algn="l" defTabSz="609585" rtl="0" eaLnBrk="1" latinLnBrk="0" hangingPunct="1">
              <a:spcBef>
                <a:spcPct val="20000"/>
              </a:spcBef>
              <a:buFont typeface="Arial"/>
              <a:buChar char="•"/>
              <a:defRPr sz="4267" kern="1200">
                <a:solidFill>
                  <a:schemeClr val="tx1"/>
                </a:solidFill>
                <a:latin typeface="Arial"/>
                <a:ea typeface="+mn-ea"/>
                <a:cs typeface="Arial"/>
              </a:defRPr>
            </a:lvl1pPr>
            <a:lvl2pPr marL="990575" indent="-380990" algn="l" defTabSz="609585" rtl="0" eaLnBrk="1" latinLnBrk="0" hangingPunct="1">
              <a:spcBef>
                <a:spcPct val="20000"/>
              </a:spcBef>
              <a:buFont typeface="Arial"/>
              <a:buChar char="–"/>
              <a:defRPr sz="3733" kern="1200">
                <a:solidFill>
                  <a:schemeClr val="tx1"/>
                </a:solidFill>
                <a:latin typeface="Arial"/>
                <a:ea typeface="+mn-ea"/>
                <a:cs typeface="Arial"/>
              </a:defRPr>
            </a:lvl2pPr>
            <a:lvl3pPr marL="1523962" indent="-304792" algn="l" defTabSz="609585" rtl="0" eaLnBrk="1" latinLnBrk="0" hangingPunct="1">
              <a:spcBef>
                <a:spcPct val="20000"/>
              </a:spcBef>
              <a:buFont typeface="Arial"/>
              <a:buChar char="•"/>
              <a:defRPr sz="3200" kern="1200">
                <a:solidFill>
                  <a:schemeClr val="tx1"/>
                </a:solidFill>
                <a:latin typeface="Arial"/>
                <a:ea typeface="+mn-ea"/>
                <a:cs typeface="Arial"/>
              </a:defRPr>
            </a:lvl3pPr>
            <a:lvl4pPr marL="2133547" indent="-304792" algn="l" defTabSz="609585" rtl="0" eaLnBrk="1" latinLnBrk="0" hangingPunct="1">
              <a:spcBef>
                <a:spcPct val="20000"/>
              </a:spcBef>
              <a:buFont typeface="Arial"/>
              <a:buChar char="–"/>
              <a:defRPr sz="2667" kern="1200">
                <a:solidFill>
                  <a:schemeClr val="tx1"/>
                </a:solidFill>
                <a:latin typeface="Arial"/>
                <a:ea typeface="+mn-ea"/>
                <a:cs typeface="Arial"/>
              </a:defRPr>
            </a:lvl4pPr>
            <a:lvl5pPr marL="2743131" indent="-304792" algn="l" defTabSz="609585" rtl="0" eaLnBrk="1" latinLnBrk="0" hangingPunct="1">
              <a:spcBef>
                <a:spcPct val="20000"/>
              </a:spcBef>
              <a:buFont typeface="Arial"/>
              <a:buChar char="»"/>
              <a:defRPr sz="2667" kern="1200">
                <a:solidFill>
                  <a:schemeClr val="tx1"/>
                </a:solidFill>
                <a:latin typeface="Arial"/>
                <a:ea typeface="+mn-ea"/>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 </a:t>
            </a:r>
            <a:r>
              <a:rPr lang="en-US" dirty="0">
                <a:solidFill>
                  <a:srgbClr val="00B050"/>
                </a:solidFill>
              </a:rPr>
              <a:t>Locally</a:t>
            </a:r>
            <a:r>
              <a:rPr lang="en-US" dirty="0"/>
              <a:t> &amp; </a:t>
            </a:r>
            <a:r>
              <a:rPr lang="en-US" dirty="0">
                <a:solidFill>
                  <a:srgbClr val="00B050"/>
                </a:solidFill>
              </a:rPr>
              <a:t>Periodically</a:t>
            </a:r>
            <a:r>
              <a:rPr lang="en-US" dirty="0"/>
              <a:t> track requests/replies per PC.</a:t>
            </a:r>
          </a:p>
          <a:p>
            <a:r>
              <a:rPr lang="en-US" dirty="0"/>
              <a:t> For each PC, track 4 states.</a:t>
            </a:r>
          </a:p>
        </p:txBody>
      </p:sp>
      <p:grpSp>
        <p:nvGrpSpPr>
          <p:cNvPr id="13" name="Group 12">
            <a:extLst>
              <a:ext uri="{FF2B5EF4-FFF2-40B4-BE49-F238E27FC236}">
                <a16:creationId xmlns:a16="http://schemas.microsoft.com/office/drawing/2014/main" xmlns="" id="{B85BFB71-AC1E-4EF9-B117-85CDFFD6E25E}"/>
              </a:ext>
            </a:extLst>
          </p:cNvPr>
          <p:cNvGrpSpPr/>
          <p:nvPr/>
        </p:nvGrpSpPr>
        <p:grpSpPr>
          <a:xfrm>
            <a:off x="5378681" y="3583279"/>
            <a:ext cx="6203719" cy="811255"/>
            <a:chOff x="3445888" y="2796052"/>
            <a:chExt cx="5110258" cy="668264"/>
          </a:xfrm>
        </p:grpSpPr>
        <p:sp>
          <p:nvSpPr>
            <p:cNvPr id="14" name="Oval 13">
              <a:extLst>
                <a:ext uri="{FF2B5EF4-FFF2-40B4-BE49-F238E27FC236}">
                  <a16:creationId xmlns:a16="http://schemas.microsoft.com/office/drawing/2014/main" xmlns="" id="{D4D7E22C-07D2-41E8-9C86-25DB72D0C437}"/>
                </a:ext>
              </a:extLst>
            </p:cNvPr>
            <p:cNvSpPr/>
            <p:nvPr/>
          </p:nvSpPr>
          <p:spPr>
            <a:xfrm>
              <a:off x="3869628" y="2880360"/>
              <a:ext cx="868680" cy="5486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Strong Shared</a:t>
              </a:r>
            </a:p>
          </p:txBody>
        </p:sp>
        <p:sp>
          <p:nvSpPr>
            <p:cNvPr id="17" name="Oval 16">
              <a:extLst>
                <a:ext uri="{FF2B5EF4-FFF2-40B4-BE49-F238E27FC236}">
                  <a16:creationId xmlns:a16="http://schemas.microsoft.com/office/drawing/2014/main" xmlns="" id="{601FAA98-3176-45D6-BBCF-831792C5805F}"/>
                </a:ext>
              </a:extLst>
            </p:cNvPr>
            <p:cNvSpPr/>
            <p:nvPr/>
          </p:nvSpPr>
          <p:spPr>
            <a:xfrm>
              <a:off x="4961311" y="2880360"/>
              <a:ext cx="868680" cy="5486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Weak Shared</a:t>
              </a:r>
            </a:p>
          </p:txBody>
        </p:sp>
        <p:cxnSp>
          <p:nvCxnSpPr>
            <p:cNvPr id="18" name="Connector: Curved 17">
              <a:extLst>
                <a:ext uri="{FF2B5EF4-FFF2-40B4-BE49-F238E27FC236}">
                  <a16:creationId xmlns:a16="http://schemas.microsoft.com/office/drawing/2014/main" xmlns="" id="{AA9BBF55-2B63-4EE2-B849-3BF5D19F18B7}"/>
                </a:ext>
              </a:extLst>
            </p:cNvPr>
            <p:cNvCxnSpPr>
              <a:cxnSpLocks/>
              <a:stCxn id="14" idx="7"/>
              <a:endCxn id="17" idx="1"/>
            </p:cNvCxnSpPr>
            <p:nvPr/>
          </p:nvCxnSpPr>
          <p:spPr>
            <a:xfrm rot="5400000" flipH="1" flipV="1">
              <a:off x="4849809" y="2721990"/>
              <a:ext cx="12700" cy="477433"/>
            </a:xfrm>
            <a:prstGeom prst="curvedConnector3">
              <a:avLst>
                <a:gd name="adj1" fmla="val 1289772"/>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Connector: Curved 18">
              <a:extLst>
                <a:ext uri="{FF2B5EF4-FFF2-40B4-BE49-F238E27FC236}">
                  <a16:creationId xmlns:a16="http://schemas.microsoft.com/office/drawing/2014/main" xmlns="" id="{BC4E8768-86C9-49F4-9F94-4B60B6744D0F}"/>
                </a:ext>
              </a:extLst>
            </p:cNvPr>
            <p:cNvCxnSpPr>
              <a:cxnSpLocks/>
              <a:stCxn id="17" idx="3"/>
              <a:endCxn id="14" idx="5"/>
            </p:cNvCxnSpPr>
            <p:nvPr/>
          </p:nvCxnSpPr>
          <p:spPr>
            <a:xfrm rot="5400000">
              <a:off x="4849810" y="3109938"/>
              <a:ext cx="12700" cy="477433"/>
            </a:xfrm>
            <a:prstGeom prst="curvedConnector3">
              <a:avLst>
                <a:gd name="adj1" fmla="val 1175488"/>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xmlns="" id="{E93CCD21-434D-4AB1-ADD4-89F98E72EB2C}"/>
                </a:ext>
              </a:extLst>
            </p:cNvPr>
            <p:cNvCxnSpPr>
              <a:cxnSpLocks/>
              <a:stCxn id="14" idx="1"/>
              <a:endCxn id="14" idx="2"/>
            </p:cNvCxnSpPr>
            <p:nvPr/>
          </p:nvCxnSpPr>
          <p:spPr>
            <a:xfrm rot="16200000" flipH="1" flipV="1">
              <a:off x="3836249" y="2994085"/>
              <a:ext cx="193974" cy="127215"/>
            </a:xfrm>
            <a:prstGeom prst="curvedConnector4">
              <a:avLst>
                <a:gd name="adj1" fmla="val -32068"/>
                <a:gd name="adj2" fmla="val 279696"/>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xmlns="" id="{64064A3C-7801-4F1E-A437-D6624B8667A3}"/>
                </a:ext>
              </a:extLst>
            </p:cNvPr>
            <p:cNvSpPr/>
            <p:nvPr/>
          </p:nvSpPr>
          <p:spPr>
            <a:xfrm>
              <a:off x="6061347" y="2880360"/>
              <a:ext cx="868680" cy="5486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Weak Non-Shared</a:t>
              </a:r>
            </a:p>
          </p:txBody>
        </p:sp>
        <p:cxnSp>
          <p:nvCxnSpPr>
            <p:cNvPr id="22" name="Connector: Curved 21">
              <a:extLst>
                <a:ext uri="{FF2B5EF4-FFF2-40B4-BE49-F238E27FC236}">
                  <a16:creationId xmlns:a16="http://schemas.microsoft.com/office/drawing/2014/main" xmlns="" id="{82C4A76E-C56E-4EF3-80CE-64D0F2A57509}"/>
                </a:ext>
              </a:extLst>
            </p:cNvPr>
            <p:cNvCxnSpPr>
              <a:cxnSpLocks/>
              <a:stCxn id="17" idx="7"/>
              <a:endCxn id="21" idx="1"/>
            </p:cNvCxnSpPr>
            <p:nvPr/>
          </p:nvCxnSpPr>
          <p:spPr>
            <a:xfrm rot="5400000" flipH="1" flipV="1">
              <a:off x="5945669" y="2717813"/>
              <a:ext cx="12700" cy="485786"/>
            </a:xfrm>
            <a:prstGeom prst="curvedConnector3">
              <a:avLst>
                <a:gd name="adj1" fmla="val 1346929"/>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3" name="Connector: Curved 22">
              <a:extLst>
                <a:ext uri="{FF2B5EF4-FFF2-40B4-BE49-F238E27FC236}">
                  <a16:creationId xmlns:a16="http://schemas.microsoft.com/office/drawing/2014/main" xmlns="" id="{7F36A12D-C318-4425-8AC1-B2D67E802863}"/>
                </a:ext>
              </a:extLst>
            </p:cNvPr>
            <p:cNvCxnSpPr>
              <a:cxnSpLocks/>
              <a:stCxn id="21" idx="3"/>
              <a:endCxn id="17" idx="5"/>
            </p:cNvCxnSpPr>
            <p:nvPr/>
          </p:nvCxnSpPr>
          <p:spPr>
            <a:xfrm rot="5400000">
              <a:off x="5945669" y="3105761"/>
              <a:ext cx="12700" cy="485786"/>
            </a:xfrm>
            <a:prstGeom prst="curvedConnector3">
              <a:avLst>
                <a:gd name="adj1" fmla="val 1346929"/>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4" name="Oval 23">
              <a:extLst>
                <a:ext uri="{FF2B5EF4-FFF2-40B4-BE49-F238E27FC236}">
                  <a16:creationId xmlns:a16="http://schemas.microsoft.com/office/drawing/2014/main" xmlns="" id="{99E11ED0-D6C2-4942-9161-235EEC8B3CF4}"/>
                </a:ext>
              </a:extLst>
            </p:cNvPr>
            <p:cNvSpPr/>
            <p:nvPr/>
          </p:nvSpPr>
          <p:spPr>
            <a:xfrm>
              <a:off x="7161383" y="2874558"/>
              <a:ext cx="868680" cy="54864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anose="020B0604020202020204" pitchFamily="34" charset="0"/>
                  <a:cs typeface="Arial" panose="020B0604020202020204" pitchFamily="34" charset="0"/>
                </a:rPr>
                <a:t>Strong Non-Shared</a:t>
              </a:r>
            </a:p>
          </p:txBody>
        </p:sp>
        <p:cxnSp>
          <p:nvCxnSpPr>
            <p:cNvPr id="25" name="Connector: Curved 24">
              <a:extLst>
                <a:ext uri="{FF2B5EF4-FFF2-40B4-BE49-F238E27FC236}">
                  <a16:creationId xmlns:a16="http://schemas.microsoft.com/office/drawing/2014/main" xmlns="" id="{8FE37C11-325F-4EBE-AE21-74E0975087EF}"/>
                </a:ext>
              </a:extLst>
            </p:cNvPr>
            <p:cNvCxnSpPr>
              <a:cxnSpLocks/>
              <a:stCxn id="21" idx="7"/>
              <a:endCxn id="24" idx="1"/>
            </p:cNvCxnSpPr>
            <p:nvPr/>
          </p:nvCxnSpPr>
          <p:spPr>
            <a:xfrm rot="5400000" flipH="1" flipV="1">
              <a:off x="7042804" y="2714912"/>
              <a:ext cx="5802" cy="485786"/>
            </a:xfrm>
            <a:prstGeom prst="curvedConnector3">
              <a:avLst>
                <a:gd name="adj1" fmla="val 2547966"/>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Connector: Curved 25">
              <a:extLst>
                <a:ext uri="{FF2B5EF4-FFF2-40B4-BE49-F238E27FC236}">
                  <a16:creationId xmlns:a16="http://schemas.microsoft.com/office/drawing/2014/main" xmlns="" id="{A3ACB07F-C6D8-4AF0-BFF1-AD54BAE530B5}"/>
                </a:ext>
              </a:extLst>
            </p:cNvPr>
            <p:cNvCxnSpPr>
              <a:cxnSpLocks/>
              <a:stCxn id="24" idx="3"/>
              <a:endCxn id="21" idx="5"/>
            </p:cNvCxnSpPr>
            <p:nvPr/>
          </p:nvCxnSpPr>
          <p:spPr>
            <a:xfrm rot="5400000">
              <a:off x="7042804" y="3102860"/>
              <a:ext cx="5802" cy="485786"/>
            </a:xfrm>
            <a:prstGeom prst="curvedConnector3">
              <a:avLst>
                <a:gd name="adj1" fmla="val 3048294"/>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7" name="Connector: Curved 26">
              <a:extLst>
                <a:ext uri="{FF2B5EF4-FFF2-40B4-BE49-F238E27FC236}">
                  <a16:creationId xmlns:a16="http://schemas.microsoft.com/office/drawing/2014/main" xmlns="" id="{E752BE21-F068-4B15-BD9F-149501852821}"/>
                </a:ext>
              </a:extLst>
            </p:cNvPr>
            <p:cNvCxnSpPr>
              <a:cxnSpLocks/>
              <a:stCxn id="24" idx="7"/>
              <a:endCxn id="24" idx="6"/>
            </p:cNvCxnSpPr>
            <p:nvPr/>
          </p:nvCxnSpPr>
          <p:spPr>
            <a:xfrm rot="16200000" flipH="1">
              <a:off x="7869468" y="2988284"/>
              <a:ext cx="193974" cy="127215"/>
            </a:xfrm>
            <a:prstGeom prst="curvedConnector4">
              <a:avLst>
                <a:gd name="adj1" fmla="val -24585"/>
                <a:gd name="adj2" fmla="val 279696"/>
              </a:avLst>
            </a:prstGeom>
            <a:ln w="19050">
              <a:solidFill>
                <a:schemeClr val="tx1"/>
              </a:solidFill>
              <a:prstDash val="solid"/>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8" name="TextBox 27">
              <a:extLst>
                <a:ext uri="{FF2B5EF4-FFF2-40B4-BE49-F238E27FC236}">
                  <a16:creationId xmlns:a16="http://schemas.microsoft.com/office/drawing/2014/main" xmlns="" id="{CBF8BA3D-0B6A-4A0E-A18F-DF23814F94E2}"/>
                </a:ext>
              </a:extLst>
            </p:cNvPr>
            <p:cNvSpPr txBox="1"/>
            <p:nvPr/>
          </p:nvSpPr>
          <p:spPr>
            <a:xfrm>
              <a:off x="3445888" y="2881460"/>
              <a:ext cx="251152"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S</a:t>
              </a:r>
              <a:endParaRPr lang="en-US" sz="1200" b="1" baseline="-25000" dirty="0">
                <a:latin typeface="Arial" panose="020B0604020202020204" pitchFamily="34" charset="0"/>
                <a:cs typeface="Arial" panose="020B0604020202020204" pitchFamily="34" charset="0"/>
              </a:endParaRPr>
            </a:p>
          </p:txBody>
        </p:sp>
        <p:sp>
          <p:nvSpPr>
            <p:cNvPr id="29" name="TextBox 28">
              <a:extLst>
                <a:ext uri="{FF2B5EF4-FFF2-40B4-BE49-F238E27FC236}">
                  <a16:creationId xmlns:a16="http://schemas.microsoft.com/office/drawing/2014/main" xmlns="" id="{2AF183BE-803E-44E4-A4F5-3C5B2081FF8F}"/>
                </a:ext>
              </a:extLst>
            </p:cNvPr>
            <p:cNvSpPr txBox="1"/>
            <p:nvPr/>
          </p:nvSpPr>
          <p:spPr>
            <a:xfrm>
              <a:off x="4704905" y="2801909"/>
              <a:ext cx="311893"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NS</a:t>
              </a:r>
              <a:endParaRPr lang="en-US" sz="1200" b="1" baseline="-250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xmlns="" id="{79893C1A-C030-418B-93F8-6ED422A3CE5B}"/>
                </a:ext>
              </a:extLst>
            </p:cNvPr>
            <p:cNvSpPr txBox="1"/>
            <p:nvPr/>
          </p:nvSpPr>
          <p:spPr>
            <a:xfrm>
              <a:off x="4737680" y="3236141"/>
              <a:ext cx="251152"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S</a:t>
              </a:r>
              <a:endParaRPr lang="en-US" sz="1200" b="1" baseline="-250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xmlns="" id="{F0879E0B-68A3-4E3C-B971-4169F6E13CF5}"/>
                </a:ext>
              </a:extLst>
            </p:cNvPr>
            <p:cNvSpPr txBox="1"/>
            <p:nvPr/>
          </p:nvSpPr>
          <p:spPr>
            <a:xfrm>
              <a:off x="5805790" y="3233346"/>
              <a:ext cx="312344" cy="228175"/>
            </a:xfrm>
            <a:prstGeom prst="rect">
              <a:avLst/>
            </a:prstGeom>
            <a:noFill/>
          </p:spPr>
          <p:txBody>
            <a:bodyPr wrap="squar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S</a:t>
              </a:r>
              <a:endParaRPr lang="en-US" sz="1200" b="1" baseline="-250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xmlns="" id="{F1285552-9DAA-430F-AAE3-C2CBFE92C9EC}"/>
                </a:ext>
              </a:extLst>
            </p:cNvPr>
            <p:cNvSpPr txBox="1"/>
            <p:nvPr/>
          </p:nvSpPr>
          <p:spPr>
            <a:xfrm>
              <a:off x="6914725" y="3233346"/>
              <a:ext cx="251152"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S</a:t>
              </a:r>
              <a:endParaRPr lang="en-US" sz="1200" b="1" baseline="-25000" dirty="0">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xmlns="" id="{0F7A26CE-8059-4D2E-BD04-DEA3719F2B8F}"/>
                </a:ext>
              </a:extLst>
            </p:cNvPr>
            <p:cNvSpPr txBox="1"/>
            <p:nvPr/>
          </p:nvSpPr>
          <p:spPr>
            <a:xfrm>
              <a:off x="5796981" y="2796052"/>
              <a:ext cx="311893"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NS</a:t>
              </a:r>
              <a:endParaRPr lang="en-US" sz="1200" b="1"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xmlns="" id="{6D1BF2F5-42B9-40E9-A723-4508712BB6B7}"/>
                </a:ext>
              </a:extLst>
            </p:cNvPr>
            <p:cNvSpPr txBox="1"/>
            <p:nvPr/>
          </p:nvSpPr>
          <p:spPr>
            <a:xfrm>
              <a:off x="6893784" y="2796052"/>
              <a:ext cx="311893"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NS</a:t>
              </a:r>
              <a:endParaRPr lang="en-US" sz="1200" b="1" dirty="0">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xmlns="" id="{74EBE7A5-D8AE-4AC0-995E-687962192211}"/>
                </a:ext>
              </a:extLst>
            </p:cNvPr>
            <p:cNvSpPr txBox="1"/>
            <p:nvPr/>
          </p:nvSpPr>
          <p:spPr>
            <a:xfrm>
              <a:off x="8244253" y="2881460"/>
              <a:ext cx="311893" cy="228175"/>
            </a:xfrm>
            <a:prstGeom prst="rect">
              <a:avLst/>
            </a:prstGeom>
            <a:noFill/>
          </p:spPr>
          <p:txBody>
            <a:bodyPr wrap="none" rtlCol="0">
              <a:spAutoFit/>
            </a:bodyPr>
            <a:lstStyle/>
            <a:p>
              <a:pPr algn="ctr"/>
              <a:r>
                <a:rPr lang="en-US" sz="1200" b="1" dirty="0" err="1">
                  <a:latin typeface="Arial" panose="020B0604020202020204" pitchFamily="34" charset="0"/>
                  <a:cs typeface="Arial" panose="020B0604020202020204" pitchFamily="34" charset="0"/>
                </a:rPr>
                <a:t>t</a:t>
              </a:r>
              <a:r>
                <a:rPr lang="en-US" sz="1200" b="1" baseline="-25000" dirty="0" err="1">
                  <a:latin typeface="Arial" panose="020B0604020202020204" pitchFamily="34" charset="0"/>
                  <a:cs typeface="Arial" panose="020B0604020202020204" pitchFamily="34" charset="0"/>
                </a:rPr>
                <a:t>NS</a:t>
              </a:r>
              <a:endParaRPr lang="en-US" sz="12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39538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1"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1"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0 -3.7037E-7 L -0.26003 -0.00324 " pathEditMode="relative" rAng="0" ptsTypes="AA">
                                      <p:cBhvr>
                                        <p:cTn id="24" dur="750" fill="hold"/>
                                        <p:tgtEl>
                                          <p:spTgt spid="36"/>
                                        </p:tgtEl>
                                        <p:attrNameLst>
                                          <p:attrName>ppt_x</p:attrName>
                                          <p:attrName>ppt_y</p:attrName>
                                        </p:attrNameLst>
                                      </p:cBhvr>
                                      <p:rCtr x="-13008" y="-162"/>
                                    </p:animMotion>
                                  </p:childTnLst>
                                </p:cTn>
                              </p:par>
                              <p:par>
                                <p:cTn id="25" presetID="42" presetClass="path" presetSubtype="0" accel="50000" decel="50000" fill="hold" grpId="0" nodeType="withEffect">
                                  <p:stCondLst>
                                    <p:cond delay="0"/>
                                  </p:stCondLst>
                                  <p:childTnLst>
                                    <p:animMotion origin="layout" path="M -3.54167E-6 -4.07407E-6 L -0.26028 -0.00254 " pathEditMode="relative" rAng="0" ptsTypes="AA">
                                      <p:cBhvr>
                                        <p:cTn id="26" dur="750" fill="hold"/>
                                        <p:tgtEl>
                                          <p:spTgt spid="12"/>
                                        </p:tgtEl>
                                        <p:attrNameLst>
                                          <p:attrName>ppt_x</p:attrName>
                                          <p:attrName>ppt_y</p:attrName>
                                        </p:attrNameLst>
                                      </p:cBhvr>
                                      <p:rCtr x="-13021" y="-139"/>
                                    </p:animMotion>
                                  </p:childTnLst>
                                </p:cTn>
                              </p:par>
                              <p:par>
                                <p:cTn id="27" presetID="42" presetClass="path" presetSubtype="0" accel="50000" decel="50000" fill="hold" grpId="0" nodeType="withEffect">
                                  <p:stCondLst>
                                    <p:cond delay="0"/>
                                  </p:stCondLst>
                                  <p:childTnLst>
                                    <p:animMotion origin="layout" path="M 3.75E-6 -4.07407E-6 L -0.2599 -0.00092 " pathEditMode="relative" rAng="0" ptsTypes="AA">
                                      <p:cBhvr>
                                        <p:cTn id="28" dur="750" fill="hold"/>
                                        <p:tgtEl>
                                          <p:spTgt spid="15"/>
                                        </p:tgtEl>
                                        <p:attrNameLst>
                                          <p:attrName>ppt_x</p:attrName>
                                          <p:attrName>ppt_y</p:attrName>
                                        </p:attrNameLst>
                                      </p:cBhvr>
                                      <p:rCtr x="-12995" y="-46"/>
                                    </p:animMotion>
                                  </p:childTnLst>
                                </p:cTn>
                              </p:par>
                            </p:childTnLst>
                          </p:cTn>
                        </p:par>
                        <p:par>
                          <p:cTn id="29" fill="hold">
                            <p:stCondLst>
                              <p:cond delay="75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fade">
                                      <p:cBhvr>
                                        <p:cTn id="40" dur="500"/>
                                        <p:tgtEl>
                                          <p:spTgt spid="11">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1">
                                            <p:txEl>
                                              <p:pRg st="1" end="1"/>
                                            </p:txEl>
                                          </p:spTgt>
                                        </p:tgtEl>
                                        <p:attrNameLst>
                                          <p:attrName>style.visibility</p:attrName>
                                        </p:attrNameLst>
                                      </p:cBhvr>
                                      <p:to>
                                        <p:strVal val="visible"/>
                                      </p:to>
                                    </p:set>
                                    <p:animEffect transition="in" filter="fade">
                                      <p:cBhvr>
                                        <p:cTn id="45"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Graphic spid="36" grpId="1">
        <p:bldAsOne/>
      </p:bldGraphic>
      <p:bldP spid="3" grpId="0" build="p"/>
      <p:bldP spid="12" grpId="0" animBg="1"/>
      <p:bldP spid="12" grpId="1" animBg="1"/>
      <p:bldP spid="15" grpId="0" animBg="1"/>
      <p:bldP spid="15" grpId="1" animBg="1"/>
      <p:bldP spid="10" grpId="0" animBg="1"/>
      <p:bldP spid="11"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xmlns="" id="{06F53B24-1E1F-470E-927C-D5BC40E00638}"/>
              </a:ext>
            </a:extLst>
          </p:cNvPr>
          <p:cNvSpPr>
            <a:spLocks noGrp="1"/>
          </p:cNvSpPr>
          <p:nvPr>
            <p:ph idx="1"/>
          </p:nvPr>
        </p:nvSpPr>
        <p:spPr>
          <a:xfrm>
            <a:off x="609600" y="1600201"/>
            <a:ext cx="11239500" cy="4525963"/>
          </a:xfrm>
        </p:spPr>
        <p:txBody>
          <a:bodyPr>
            <a:normAutofit/>
          </a:bodyPr>
          <a:lstStyle/>
          <a:p>
            <a:r>
              <a:rPr lang="en-US" dirty="0">
                <a:solidFill>
                  <a:schemeClr val="bg2">
                    <a:lumMod val="90000"/>
                  </a:schemeClr>
                </a:solidFill>
              </a:rPr>
              <a:t>Introduction</a:t>
            </a:r>
          </a:p>
          <a:p>
            <a:r>
              <a:rPr lang="en-US" dirty="0">
                <a:solidFill>
                  <a:schemeClr val="bg2">
                    <a:lumMod val="90000"/>
                  </a:schemeClr>
                </a:solidFill>
              </a:rPr>
              <a:t>Motivation</a:t>
            </a:r>
          </a:p>
          <a:p>
            <a:r>
              <a:rPr lang="en-US" dirty="0">
                <a:solidFill>
                  <a:schemeClr val="bg2">
                    <a:lumMod val="90000"/>
                  </a:schemeClr>
                </a:solidFill>
              </a:rPr>
              <a:t>Enabling Efficient Inter-core Communication</a:t>
            </a:r>
          </a:p>
          <a:p>
            <a:r>
              <a:rPr lang="en-US" dirty="0"/>
              <a:t>Evaluation</a:t>
            </a:r>
          </a:p>
          <a:p>
            <a:r>
              <a:rPr lang="en-US" dirty="0"/>
              <a:t>Conclusions</a:t>
            </a:r>
          </a:p>
        </p:txBody>
      </p:sp>
      <p:sp>
        <p:nvSpPr>
          <p:cNvPr id="4" name="Footer Placeholder 3">
            <a:extLst>
              <a:ext uri="{FF2B5EF4-FFF2-40B4-BE49-F238E27FC236}">
                <a16:creationId xmlns:a16="http://schemas.microsoft.com/office/drawing/2014/main" xmlns=""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C5C6784-1F5E-40C3-80E3-C4CDCDD5D60E}"/>
              </a:ext>
            </a:extLst>
          </p:cNvPr>
          <p:cNvSpPr>
            <a:spLocks noGrp="1"/>
          </p:cNvSpPr>
          <p:nvPr>
            <p:ph type="sldNum" sz="quarter" idx="12"/>
          </p:nvPr>
        </p:nvSpPr>
        <p:spPr/>
        <p:txBody>
          <a:bodyPr/>
          <a:lstStyle/>
          <a:p>
            <a:fld id="{98ECD8BD-D1A9-4DC4-89AE-4427480F30AB}" type="slidenum">
              <a:rPr lang="en-US" smtClean="0"/>
              <a:t>25</a:t>
            </a:fld>
            <a:endParaRPr lang="en-US"/>
          </a:p>
        </p:txBody>
      </p:sp>
    </p:spTree>
    <p:extLst>
      <p:ext uri="{BB962C8B-B14F-4D97-AF65-F5344CB8AC3E}">
        <p14:creationId xmlns:p14="http://schemas.microsoft.com/office/powerpoint/2010/main" val="3073769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A2B45-1D58-480B-BB92-A933970FE0A3}"/>
              </a:ext>
            </a:extLst>
          </p:cNvPr>
          <p:cNvSpPr>
            <a:spLocks noGrp="1"/>
          </p:cNvSpPr>
          <p:nvPr>
            <p:ph type="title"/>
          </p:nvPr>
        </p:nvSpPr>
        <p:spPr/>
        <p:txBody>
          <a:bodyPr>
            <a:normAutofit/>
          </a:bodyPr>
          <a:lstStyle/>
          <a:p>
            <a:r>
              <a:rPr lang="en-US" dirty="0"/>
              <a:t>Evaluation </a:t>
            </a:r>
            <a:br>
              <a:rPr lang="en-US" dirty="0"/>
            </a:br>
            <a:r>
              <a:rPr lang="en-US" sz="2800" dirty="0"/>
              <a:t>Methodology</a:t>
            </a:r>
            <a:endParaRPr lang="en-US" dirty="0"/>
          </a:p>
        </p:txBody>
      </p:sp>
      <p:sp>
        <p:nvSpPr>
          <p:cNvPr id="3" name="Content Placeholder 2">
            <a:extLst>
              <a:ext uri="{FF2B5EF4-FFF2-40B4-BE49-F238E27FC236}">
                <a16:creationId xmlns:a16="http://schemas.microsoft.com/office/drawing/2014/main" xmlns="" id="{F042CCF5-5B2F-48B5-89B0-4069F8627EED}"/>
              </a:ext>
            </a:extLst>
          </p:cNvPr>
          <p:cNvSpPr>
            <a:spLocks noGrp="1"/>
          </p:cNvSpPr>
          <p:nvPr>
            <p:ph idx="1"/>
          </p:nvPr>
        </p:nvSpPr>
        <p:spPr>
          <a:xfrm>
            <a:off x="609600" y="1600201"/>
            <a:ext cx="10972800" cy="4559299"/>
          </a:xfrm>
        </p:spPr>
        <p:txBody>
          <a:bodyPr>
            <a:normAutofit fontScale="62500" lnSpcReduction="20000"/>
          </a:bodyPr>
          <a:lstStyle/>
          <a:p>
            <a:r>
              <a:rPr lang="en-US" dirty="0"/>
              <a:t>Evaluated on </a:t>
            </a:r>
            <a:r>
              <a:rPr lang="en-US" dirty="0" err="1"/>
              <a:t>GPGPUSim</a:t>
            </a:r>
            <a:endParaRPr lang="en-US" b="1" dirty="0">
              <a:solidFill>
                <a:srgbClr val="FF0000"/>
              </a:solidFill>
            </a:endParaRPr>
          </a:p>
          <a:p>
            <a:r>
              <a:rPr lang="en-US" dirty="0"/>
              <a:t>Baseline Configuration</a:t>
            </a:r>
          </a:p>
          <a:p>
            <a:pPr lvl="1"/>
            <a:r>
              <a:rPr lang="en-US" sz="3800" dirty="0"/>
              <a:t>28 Cores</a:t>
            </a:r>
          </a:p>
          <a:p>
            <a:pPr lvl="1"/>
            <a:r>
              <a:rPr lang="en-US" sz="3800" dirty="0"/>
              <a:t>16KB L1 (4-way, 128B Cache Block) per core</a:t>
            </a:r>
          </a:p>
          <a:p>
            <a:pPr lvl="1"/>
            <a:r>
              <a:rPr lang="en-US" sz="3800" dirty="0"/>
              <a:t>128KB L2 (16-way, 128B Cache Block) per Memory Partition</a:t>
            </a:r>
          </a:p>
          <a:p>
            <a:pPr lvl="1"/>
            <a:r>
              <a:rPr lang="en-US" sz="3800" dirty="0"/>
              <a:t>8 Memory Partitions</a:t>
            </a:r>
          </a:p>
          <a:p>
            <a:pPr lvl="1"/>
            <a:r>
              <a:rPr lang="en-US" sz="3800" dirty="0"/>
              <a:t>6x6 Mesh/Direction</a:t>
            </a:r>
            <a:r>
              <a:rPr lang="en-US" dirty="0"/>
              <a:t> </a:t>
            </a:r>
          </a:p>
          <a:p>
            <a:r>
              <a:rPr lang="en-US" dirty="0"/>
              <a:t>Workloads</a:t>
            </a:r>
          </a:p>
          <a:p>
            <a:pPr lvl="1"/>
            <a:r>
              <a:rPr lang="en-US" sz="3800" dirty="0"/>
              <a:t>11 applications with inter-core locality &gt; 30%</a:t>
            </a:r>
          </a:p>
          <a:p>
            <a:pPr lvl="1"/>
            <a:r>
              <a:rPr lang="en-US" sz="3800" dirty="0"/>
              <a:t>5 applications with inter-core locality &lt; 10%</a:t>
            </a:r>
          </a:p>
          <a:p>
            <a:pPr lvl="1"/>
            <a:r>
              <a:rPr lang="en-US" sz="3800" dirty="0"/>
              <a:t>CUDA SDK (C), </a:t>
            </a:r>
            <a:r>
              <a:rPr lang="en-US" sz="3800" dirty="0" err="1"/>
              <a:t>Rodinia</a:t>
            </a:r>
            <a:r>
              <a:rPr lang="en-US" sz="3800" dirty="0"/>
              <a:t> (R), SHOC (S), Lonestar (L), </a:t>
            </a:r>
            <a:r>
              <a:rPr lang="en-US" sz="3800" dirty="0" err="1"/>
              <a:t>PolyBench</a:t>
            </a:r>
            <a:r>
              <a:rPr lang="en-US" sz="3800" dirty="0"/>
              <a:t> (P)</a:t>
            </a:r>
          </a:p>
        </p:txBody>
      </p:sp>
      <p:sp>
        <p:nvSpPr>
          <p:cNvPr id="4" name="Footer Placeholder 3">
            <a:extLst>
              <a:ext uri="{FF2B5EF4-FFF2-40B4-BE49-F238E27FC236}">
                <a16:creationId xmlns:a16="http://schemas.microsoft.com/office/drawing/2014/main" xmlns="" id="{96445EF6-366E-433E-B45D-5E8ACA8CDB3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253F9294-C4EB-4122-A5C3-15A661C99949}"/>
              </a:ext>
            </a:extLst>
          </p:cNvPr>
          <p:cNvSpPr>
            <a:spLocks noGrp="1"/>
          </p:cNvSpPr>
          <p:nvPr>
            <p:ph type="sldNum" sz="quarter" idx="12"/>
          </p:nvPr>
        </p:nvSpPr>
        <p:spPr/>
        <p:txBody>
          <a:bodyPr/>
          <a:lstStyle/>
          <a:p>
            <a:fld id="{98ECD8BD-D1A9-4DC4-89AE-4427480F30AB}" type="slidenum">
              <a:rPr lang="en-US" smtClean="0"/>
              <a:t>26</a:t>
            </a:fld>
            <a:endParaRPr lang="en-US" dirty="0"/>
          </a:p>
        </p:txBody>
      </p:sp>
    </p:spTree>
    <p:extLst>
      <p:ext uri="{BB962C8B-B14F-4D97-AF65-F5344CB8AC3E}">
        <p14:creationId xmlns:p14="http://schemas.microsoft.com/office/powerpoint/2010/main" val="172677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a:extLst>
              <a:ext uri="{FF2B5EF4-FFF2-40B4-BE49-F238E27FC236}">
                <a16:creationId xmlns:a16="http://schemas.microsoft.com/office/drawing/2014/main" xmlns="" id="{3F301B51-CD0D-4BE0-B5CE-8CFCBE9637D4}"/>
              </a:ext>
            </a:extLst>
          </p:cNvPr>
          <p:cNvGraphicFramePr>
            <a:graphicFrameLocks/>
          </p:cNvGraphicFramePr>
          <p:nvPr>
            <p:extLst>
              <p:ext uri="{D42A27DB-BD31-4B8C-83A1-F6EECF244321}">
                <p14:modId xmlns:p14="http://schemas.microsoft.com/office/powerpoint/2010/main" val="1039430229"/>
              </p:ext>
            </p:extLst>
          </p:nvPr>
        </p:nvGraphicFramePr>
        <p:xfrm>
          <a:off x="2895600" y="1600200"/>
          <a:ext cx="6400800"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8" name="Chart 17">
            <a:extLst>
              <a:ext uri="{FF2B5EF4-FFF2-40B4-BE49-F238E27FC236}">
                <a16:creationId xmlns:a16="http://schemas.microsoft.com/office/drawing/2014/main" xmlns="" id="{9D19F7EC-2FFF-4D8D-ABA8-44882B7F5802}"/>
              </a:ext>
            </a:extLst>
          </p:cNvPr>
          <p:cNvGraphicFramePr>
            <a:graphicFrameLocks/>
          </p:cNvGraphicFramePr>
          <p:nvPr>
            <p:extLst>
              <p:ext uri="{D42A27DB-BD31-4B8C-83A1-F6EECF244321}">
                <p14:modId xmlns:p14="http://schemas.microsoft.com/office/powerpoint/2010/main" val="1338743999"/>
              </p:ext>
            </p:extLst>
          </p:nvPr>
        </p:nvGraphicFramePr>
        <p:xfrm>
          <a:off x="2895600" y="1600200"/>
          <a:ext cx="6400800" cy="3657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7" name="Chart 16">
            <a:extLst>
              <a:ext uri="{FF2B5EF4-FFF2-40B4-BE49-F238E27FC236}">
                <a16:creationId xmlns:a16="http://schemas.microsoft.com/office/drawing/2014/main" xmlns="" id="{1C957E55-B169-409A-BEBD-58CF05CB18F3}"/>
              </a:ext>
            </a:extLst>
          </p:cNvPr>
          <p:cNvGraphicFramePr>
            <a:graphicFrameLocks/>
          </p:cNvGraphicFramePr>
          <p:nvPr>
            <p:extLst>
              <p:ext uri="{D42A27DB-BD31-4B8C-83A1-F6EECF244321}">
                <p14:modId xmlns:p14="http://schemas.microsoft.com/office/powerpoint/2010/main" val="3371607837"/>
              </p:ext>
            </p:extLst>
          </p:nvPr>
        </p:nvGraphicFramePr>
        <p:xfrm>
          <a:off x="2895600" y="1600200"/>
          <a:ext cx="6400800" cy="36576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6" name="Chart 15">
            <a:extLst>
              <a:ext uri="{FF2B5EF4-FFF2-40B4-BE49-F238E27FC236}">
                <a16:creationId xmlns:a16="http://schemas.microsoft.com/office/drawing/2014/main" xmlns="" id="{FBB8C5E2-E16C-4649-834F-542E96289742}"/>
              </a:ext>
            </a:extLst>
          </p:cNvPr>
          <p:cNvGraphicFramePr>
            <a:graphicFrameLocks/>
          </p:cNvGraphicFramePr>
          <p:nvPr>
            <p:extLst>
              <p:ext uri="{D42A27DB-BD31-4B8C-83A1-F6EECF244321}">
                <p14:modId xmlns:p14="http://schemas.microsoft.com/office/powerpoint/2010/main" val="539393044"/>
              </p:ext>
            </p:extLst>
          </p:nvPr>
        </p:nvGraphicFramePr>
        <p:xfrm>
          <a:off x="2895600" y="1600200"/>
          <a:ext cx="6400800" cy="3657600"/>
        </p:xfrm>
        <a:graphic>
          <a:graphicData uri="http://schemas.openxmlformats.org/drawingml/2006/chart">
            <c:chart xmlns:c="http://schemas.openxmlformats.org/drawingml/2006/chart" xmlns:r="http://schemas.openxmlformats.org/officeDocument/2006/relationships" r:id="rId6"/>
          </a:graphicData>
        </a:graphic>
      </p:graphicFrame>
      <p:sp>
        <p:nvSpPr>
          <p:cNvPr id="2" name="Title 1">
            <a:extLst>
              <a:ext uri="{FF2B5EF4-FFF2-40B4-BE49-F238E27FC236}">
                <a16:creationId xmlns:a16="http://schemas.microsoft.com/office/drawing/2014/main" xmlns="" id="{D2415C39-F4E6-41C7-A0C1-25E7DDF24E29}"/>
              </a:ext>
            </a:extLst>
          </p:cNvPr>
          <p:cNvSpPr>
            <a:spLocks noGrp="1"/>
          </p:cNvSpPr>
          <p:nvPr>
            <p:ph type="title"/>
          </p:nvPr>
        </p:nvSpPr>
        <p:spPr/>
        <p:txBody>
          <a:bodyPr>
            <a:normAutofit/>
          </a:bodyPr>
          <a:lstStyle/>
          <a:p>
            <a:r>
              <a:rPr lang="en-US" dirty="0"/>
              <a:t>Evaluation</a:t>
            </a:r>
            <a:br>
              <a:rPr lang="en-US" dirty="0"/>
            </a:br>
            <a:r>
              <a:rPr lang="en-US" sz="2800" dirty="0"/>
              <a:t>Probe Coverage and Rate Trade-off</a:t>
            </a:r>
            <a:endParaRPr lang="en-US" dirty="0"/>
          </a:p>
        </p:txBody>
      </p:sp>
      <p:sp>
        <p:nvSpPr>
          <p:cNvPr id="4" name="Footer Placeholder 3">
            <a:extLst>
              <a:ext uri="{FF2B5EF4-FFF2-40B4-BE49-F238E27FC236}">
                <a16:creationId xmlns:a16="http://schemas.microsoft.com/office/drawing/2014/main" xmlns="" id="{37A5F72C-D359-4CDA-A75B-AD4D510CA94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5E047E6B-BBEA-48B2-B61A-7473433AA8A6}"/>
              </a:ext>
            </a:extLst>
          </p:cNvPr>
          <p:cNvSpPr>
            <a:spLocks noGrp="1"/>
          </p:cNvSpPr>
          <p:nvPr>
            <p:ph type="sldNum" sz="quarter" idx="12"/>
          </p:nvPr>
        </p:nvSpPr>
        <p:spPr/>
        <p:txBody>
          <a:bodyPr/>
          <a:lstStyle/>
          <a:p>
            <a:fld id="{98ECD8BD-D1A9-4DC4-89AE-4427480F30AB}" type="slidenum">
              <a:rPr lang="en-US" smtClean="0"/>
              <a:t>27</a:t>
            </a:fld>
            <a:endParaRPr lang="en-US" dirty="0"/>
          </a:p>
        </p:txBody>
      </p:sp>
      <p:sp>
        <p:nvSpPr>
          <p:cNvPr id="7" name="Oval 6">
            <a:extLst>
              <a:ext uri="{FF2B5EF4-FFF2-40B4-BE49-F238E27FC236}">
                <a16:creationId xmlns:a16="http://schemas.microsoft.com/office/drawing/2014/main" xmlns="" id="{0DC171D5-180C-4EA9-A4DF-EE707D6D63E3}"/>
              </a:ext>
            </a:extLst>
          </p:cNvPr>
          <p:cNvSpPr/>
          <p:nvPr/>
        </p:nvSpPr>
        <p:spPr>
          <a:xfrm>
            <a:off x="3352684" y="3841495"/>
            <a:ext cx="336691" cy="21604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
            <a:extLst>
              <a:ext uri="{FF2B5EF4-FFF2-40B4-BE49-F238E27FC236}">
                <a16:creationId xmlns:a16="http://schemas.microsoft.com/office/drawing/2014/main" xmlns="" id="{387DD387-3FC4-4B0D-9D4A-F9D6804625CA}"/>
              </a:ext>
            </a:extLst>
          </p:cNvPr>
          <p:cNvSpPr txBox="1"/>
          <p:nvPr/>
        </p:nvSpPr>
        <p:spPr>
          <a:xfrm>
            <a:off x="3752005" y="3980083"/>
            <a:ext cx="5537992" cy="1081084"/>
          </a:xfrm>
          <a:prstGeom prst="rect">
            <a:avLst/>
          </a:prstGeom>
          <a:solidFill>
            <a:schemeClr val="bg1"/>
          </a:solidFill>
          <a:ln>
            <a:noFill/>
          </a:ln>
        </p:spPr>
        <p:txBody>
          <a:bodyPr wrap="square" rtlCol="0" anchor="t"/>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400" b="1" dirty="0">
                <a:latin typeface="Arial" panose="020B0604020202020204" pitchFamily="34" charset="0"/>
                <a:cs typeface="Arial" panose="020B0604020202020204" pitchFamily="34" charset="0"/>
              </a:rPr>
              <a:t>IP Probe Rate Increases →</a:t>
            </a:r>
          </a:p>
        </p:txBody>
      </p:sp>
      <p:sp>
        <p:nvSpPr>
          <p:cNvPr id="3" name="Content Placeholder 2">
            <a:extLst>
              <a:ext uri="{FF2B5EF4-FFF2-40B4-BE49-F238E27FC236}">
                <a16:creationId xmlns:a16="http://schemas.microsoft.com/office/drawing/2014/main" xmlns="" id="{1EED16FC-31B2-40A3-84D7-04FD7D5B4B10}"/>
              </a:ext>
            </a:extLst>
          </p:cNvPr>
          <p:cNvSpPr>
            <a:spLocks noGrp="1"/>
          </p:cNvSpPr>
          <p:nvPr>
            <p:ph idx="1"/>
          </p:nvPr>
        </p:nvSpPr>
        <p:spPr>
          <a:xfrm>
            <a:off x="609600" y="4744234"/>
            <a:ext cx="10972800" cy="970426"/>
          </a:xfrm>
        </p:spPr>
        <p:txBody>
          <a:bodyPr>
            <a:normAutofit fontScale="70000" lnSpcReduction="20000"/>
          </a:bodyPr>
          <a:lstStyle/>
          <a:p>
            <a:r>
              <a:rPr lang="en-US" sz="4400" dirty="0">
                <a:sym typeface="Wingdings" panose="05000000000000000000" pitchFamily="2" charset="2"/>
              </a:rPr>
              <a:t>Oracle Sharing Predictor  </a:t>
            </a:r>
            <a:r>
              <a:rPr lang="en-US" b="1" dirty="0">
                <a:solidFill>
                  <a:srgbClr val="00B050"/>
                </a:solidFill>
              </a:rPr>
              <a:t>IP(15,2,0.2)</a:t>
            </a:r>
          </a:p>
          <a:p>
            <a:r>
              <a:rPr lang="en-US" dirty="0"/>
              <a:t>PC-based Sharing Predictor </a:t>
            </a:r>
            <a:r>
              <a:rPr lang="en-US" dirty="0">
                <a:sym typeface="Wingdings" panose="05000000000000000000" pitchFamily="2" charset="2"/>
              </a:rPr>
              <a:t></a:t>
            </a:r>
            <a:r>
              <a:rPr lang="en-US" b="1" dirty="0">
                <a:solidFill>
                  <a:srgbClr val="00B050"/>
                </a:solidFill>
                <a:sym typeface="Wingdings" panose="05000000000000000000" pitchFamily="2" charset="2"/>
              </a:rPr>
              <a:t> </a:t>
            </a:r>
            <a:r>
              <a:rPr lang="en-US" b="1" dirty="0">
                <a:solidFill>
                  <a:srgbClr val="00B050"/>
                </a:solidFill>
              </a:rPr>
              <a:t>RP(5,2,0.5)</a:t>
            </a:r>
          </a:p>
        </p:txBody>
      </p:sp>
      <p:sp>
        <p:nvSpPr>
          <p:cNvPr id="14" name="TextBox 1">
            <a:extLst>
              <a:ext uri="{FF2B5EF4-FFF2-40B4-BE49-F238E27FC236}">
                <a16:creationId xmlns:a16="http://schemas.microsoft.com/office/drawing/2014/main" xmlns="" id="{4D6C08EB-656A-4817-B96C-0E8DD12F13DC}"/>
              </a:ext>
            </a:extLst>
          </p:cNvPr>
          <p:cNvSpPr txBox="1"/>
          <p:nvPr/>
        </p:nvSpPr>
        <p:spPr>
          <a:xfrm>
            <a:off x="8375651" y="2022888"/>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&gt; 2</a:t>
            </a:r>
          </a:p>
        </p:txBody>
      </p:sp>
      <p:sp>
        <p:nvSpPr>
          <p:cNvPr id="15" name="Rectangle: Rounded Corners 14">
            <a:extLst>
              <a:ext uri="{FF2B5EF4-FFF2-40B4-BE49-F238E27FC236}">
                <a16:creationId xmlns:a16="http://schemas.microsoft.com/office/drawing/2014/main" xmlns="" id="{4FFA38D0-F1A9-497F-8D6E-F374E9028BCD}"/>
              </a:ext>
            </a:extLst>
          </p:cNvPr>
          <p:cNvSpPr/>
          <p:nvPr/>
        </p:nvSpPr>
        <p:spPr>
          <a:xfrm>
            <a:off x="3799253" y="2062168"/>
            <a:ext cx="2303098" cy="1909754"/>
          </a:xfrm>
          <a:prstGeom prst="roundRect">
            <a:avLst>
              <a:gd name="adj" fmla="val 0"/>
            </a:avLst>
          </a:prstGeom>
          <a:solidFill>
            <a:srgbClr val="0070C0">
              <a:alpha val="1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9" name="Rectangle: Rounded Corners 18">
            <a:extLst>
              <a:ext uri="{FF2B5EF4-FFF2-40B4-BE49-F238E27FC236}">
                <a16:creationId xmlns:a16="http://schemas.microsoft.com/office/drawing/2014/main" xmlns="" id="{E74CAD81-F84C-4685-80B7-A44010952939}"/>
              </a:ext>
            </a:extLst>
          </p:cNvPr>
          <p:cNvSpPr/>
          <p:nvPr/>
        </p:nvSpPr>
        <p:spPr>
          <a:xfrm>
            <a:off x="6111138" y="2056785"/>
            <a:ext cx="2303098" cy="1909749"/>
          </a:xfrm>
          <a:prstGeom prst="roundRect">
            <a:avLst>
              <a:gd name="adj" fmla="val 0"/>
            </a:avLst>
          </a:prstGeom>
          <a:solidFill>
            <a:srgbClr val="FFC000">
              <a:alpha val="10000"/>
            </a:srgb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 name="TextBox 1">
            <a:extLst>
              <a:ext uri="{FF2B5EF4-FFF2-40B4-BE49-F238E27FC236}">
                <a16:creationId xmlns:a16="http://schemas.microsoft.com/office/drawing/2014/main" xmlns="" id="{7A1C856D-1092-4CB1-81F9-37A6A043D6E8}"/>
              </a:ext>
            </a:extLst>
          </p:cNvPr>
          <p:cNvSpPr txBox="1"/>
          <p:nvPr/>
        </p:nvSpPr>
        <p:spPr>
          <a:xfrm>
            <a:off x="6874150" y="2015766"/>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 2</a:t>
            </a:r>
          </a:p>
        </p:txBody>
      </p:sp>
      <p:sp>
        <p:nvSpPr>
          <p:cNvPr id="21" name="TextBox 1">
            <a:extLst>
              <a:ext uri="{FF2B5EF4-FFF2-40B4-BE49-F238E27FC236}">
                <a16:creationId xmlns:a16="http://schemas.microsoft.com/office/drawing/2014/main" xmlns="" id="{DF7AEF18-FFB1-4D36-9BD4-5FB84D44F36C}"/>
              </a:ext>
            </a:extLst>
          </p:cNvPr>
          <p:cNvSpPr txBox="1"/>
          <p:nvPr/>
        </p:nvSpPr>
        <p:spPr>
          <a:xfrm>
            <a:off x="4576601" y="2014992"/>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b="1" dirty="0">
                <a:latin typeface="Arial" panose="020B0604020202020204" pitchFamily="34" charset="0"/>
                <a:cs typeface="Arial" panose="020B0604020202020204" pitchFamily="34" charset="0"/>
              </a:rPr>
              <a:t>S = 1</a:t>
            </a:r>
          </a:p>
        </p:txBody>
      </p:sp>
      <p:sp>
        <p:nvSpPr>
          <p:cNvPr id="23" name="Rectangle 22">
            <a:extLst>
              <a:ext uri="{FF2B5EF4-FFF2-40B4-BE49-F238E27FC236}">
                <a16:creationId xmlns:a16="http://schemas.microsoft.com/office/drawing/2014/main" xmlns="" id="{8F22B65B-CF39-4D14-96F2-32178327806F}"/>
              </a:ext>
            </a:extLst>
          </p:cNvPr>
          <p:cNvSpPr/>
          <p:nvPr/>
        </p:nvSpPr>
        <p:spPr>
          <a:xfrm>
            <a:off x="4576601" y="1600199"/>
            <a:ext cx="3799049" cy="361951"/>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TextBox 23">
            <a:extLst>
              <a:ext uri="{FF2B5EF4-FFF2-40B4-BE49-F238E27FC236}">
                <a16:creationId xmlns:a16="http://schemas.microsoft.com/office/drawing/2014/main" xmlns="" id="{3904F0AB-4539-410B-850D-7F4072236C99}"/>
              </a:ext>
            </a:extLst>
          </p:cNvPr>
          <p:cNvSpPr txBox="1"/>
          <p:nvPr/>
        </p:nvSpPr>
        <p:spPr>
          <a:xfrm>
            <a:off x="4722313" y="3176683"/>
            <a:ext cx="1291452" cy="338554"/>
          </a:xfrm>
          <a:prstGeom prst="rect">
            <a:avLst/>
          </a:prstGeom>
          <a:noFill/>
        </p:spPr>
        <p:txBody>
          <a:bodyPr wrap="square" rtlCol="0" anchor="ctr">
            <a:spAutoFit/>
          </a:bodyPr>
          <a:lstStyle/>
          <a:p>
            <a:pPr algn="ctr"/>
            <a:r>
              <a:rPr lang="en-US" sz="1600" b="1" dirty="0">
                <a:solidFill>
                  <a:srgbClr val="00B050"/>
                </a:solidFill>
              </a:rPr>
              <a:t>IP(15,2,0.2)</a:t>
            </a:r>
          </a:p>
        </p:txBody>
      </p:sp>
      <p:cxnSp>
        <p:nvCxnSpPr>
          <p:cNvPr id="25" name="Straight Arrow Connector 24">
            <a:extLst>
              <a:ext uri="{FF2B5EF4-FFF2-40B4-BE49-F238E27FC236}">
                <a16:creationId xmlns:a16="http://schemas.microsoft.com/office/drawing/2014/main" xmlns="" id="{9DB741D1-A781-42A3-BB29-123219325267}"/>
              </a:ext>
            </a:extLst>
          </p:cNvPr>
          <p:cNvCxnSpPr>
            <a:cxnSpLocks/>
            <a:stCxn id="24" idx="0"/>
          </p:cNvCxnSpPr>
          <p:nvPr/>
        </p:nvCxnSpPr>
        <p:spPr>
          <a:xfrm flipV="1">
            <a:off x="5368039" y="2400303"/>
            <a:ext cx="1040381" cy="776380"/>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xmlns="" id="{4B07E442-4B2C-42F7-BD59-0DCED052EDE0}"/>
              </a:ext>
            </a:extLst>
          </p:cNvPr>
          <p:cNvCxnSpPr>
            <a:cxnSpLocks/>
            <a:stCxn id="27" idx="0"/>
          </p:cNvCxnSpPr>
          <p:nvPr/>
        </p:nvCxnSpPr>
        <p:spPr>
          <a:xfrm flipH="1" flipV="1">
            <a:off x="7141433" y="2640335"/>
            <a:ext cx="176916" cy="536348"/>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xmlns="" id="{2D4953C5-7D85-496F-A0AD-A2EDEDCB2352}"/>
              </a:ext>
            </a:extLst>
          </p:cNvPr>
          <p:cNvSpPr txBox="1"/>
          <p:nvPr/>
        </p:nvSpPr>
        <p:spPr>
          <a:xfrm>
            <a:off x="6659491" y="3176683"/>
            <a:ext cx="1317715" cy="338554"/>
          </a:xfrm>
          <a:prstGeom prst="rect">
            <a:avLst/>
          </a:prstGeom>
          <a:noFill/>
        </p:spPr>
        <p:txBody>
          <a:bodyPr wrap="square" rtlCol="0" anchor="ctr">
            <a:spAutoFit/>
          </a:bodyPr>
          <a:lstStyle/>
          <a:p>
            <a:pPr algn="ctr"/>
            <a:r>
              <a:rPr lang="en-US" sz="1600" b="1" dirty="0">
                <a:solidFill>
                  <a:srgbClr val="00B050"/>
                </a:solidFill>
              </a:rPr>
              <a:t>RP(5,2,0.2)</a:t>
            </a:r>
          </a:p>
        </p:txBody>
      </p:sp>
    </p:spTree>
    <p:extLst>
      <p:ext uri="{BB962C8B-B14F-4D97-AF65-F5344CB8AC3E}">
        <p14:creationId xmlns:p14="http://schemas.microsoft.com/office/powerpoint/2010/main" val="3367856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 presetClass="exit" presetSubtype="0" fill="hold" grpId="1" nodeType="withEffect">
                                  <p:stCondLst>
                                    <p:cond delay="0"/>
                                  </p:stCondLst>
                                  <p:childTnLst>
                                    <p:set>
                                      <p:cBhvr>
                                        <p:cTn id="33" dur="1" fill="hold">
                                          <p:stCondLst>
                                            <p:cond delay="0"/>
                                          </p:stCondLst>
                                        </p:cTn>
                                        <p:tgtEl>
                                          <p:spTgt spid="22"/>
                                        </p:tgtEl>
                                        <p:attrNameLst>
                                          <p:attrName>style.visibility</p:attrName>
                                        </p:attrNameLst>
                                      </p:cBhvr>
                                      <p:to>
                                        <p:strVal val="hidden"/>
                                      </p:to>
                                    </p:set>
                                  </p:childTnLst>
                                </p:cTn>
                              </p:par>
                              <p:par>
                                <p:cTn id="34" presetID="1" presetClass="exit"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hidden"/>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grpId="1" nodeType="clickEffect">
                                  <p:stCondLst>
                                    <p:cond delay="0"/>
                                  </p:stCondLst>
                                  <p:childTnLst>
                                    <p:set>
                                      <p:cBhvr>
                                        <p:cTn id="41" dur="1" fill="hold">
                                          <p:stCondLst>
                                            <p:cond delay="0"/>
                                          </p:stCondLst>
                                        </p:cTn>
                                        <p:tgtEl>
                                          <p:spTgt spid="16"/>
                                        </p:tgtEl>
                                        <p:attrNameLst>
                                          <p:attrName>style.visibility</p:attrName>
                                        </p:attrNameLst>
                                      </p:cBhvr>
                                      <p:to>
                                        <p:strVal val="hidden"/>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7"/>
                                        </p:tgtEl>
                                        <p:attrNameLst>
                                          <p:attrName>style.visibility</p:attrName>
                                        </p:attrNameLst>
                                      </p:cBhvr>
                                      <p:to>
                                        <p:strVal val="hidden"/>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8"/>
                                        </p:tgtEl>
                                        <p:attrNameLst>
                                          <p:attrName>style.visibility</p:attrName>
                                        </p:attrNameLst>
                                      </p:cBhvr>
                                      <p:to>
                                        <p:strVal val="visible"/>
                                      </p:to>
                                    </p:set>
                                  </p:childTnLst>
                                </p:cTn>
                              </p:par>
                            </p:childTnLst>
                          </p:cTn>
                        </p:par>
                        <p:par>
                          <p:cTn id="52" fill="hold">
                            <p:stCondLst>
                              <p:cond delay="0"/>
                            </p:stCondLst>
                            <p:childTnLst>
                              <p:par>
                                <p:cTn id="53" presetID="10" presetClass="entr" presetSubtype="0" fill="hold" grpId="0" nodeType="afterEffect">
                                  <p:stCondLst>
                                    <p:cond delay="0"/>
                                  </p:stCondLst>
                                  <p:childTnLst>
                                    <p:set>
                                      <p:cBhvr>
                                        <p:cTn id="54" dur="1" fill="hold">
                                          <p:stCondLst>
                                            <p:cond delay="0"/>
                                          </p:stCondLst>
                                        </p:cTn>
                                        <p:tgtEl>
                                          <p:spTgt spid="3">
                                            <p:txEl>
                                              <p:pRg st="0" end="0"/>
                                            </p:txEl>
                                          </p:spTgt>
                                        </p:tgtEl>
                                        <p:attrNameLst>
                                          <p:attrName>style.visibility</p:attrName>
                                        </p:attrNameLst>
                                      </p:cBhvr>
                                      <p:to>
                                        <p:strVal val="visible"/>
                                      </p:to>
                                    </p:set>
                                    <p:animEffect transition="in" filter="fade">
                                      <p:cBhvr>
                                        <p:cTn id="55" dur="500"/>
                                        <p:tgtEl>
                                          <p:spTgt spid="3">
                                            <p:txEl>
                                              <p:pRg st="0" end="0"/>
                                            </p:txEl>
                                          </p:spTgt>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fade">
                                      <p:cBhvr>
                                        <p:cTn id="59" dur="500"/>
                                        <p:tgtEl>
                                          <p:spTgt spid="24"/>
                                        </p:tgtEl>
                                      </p:cBhvr>
                                    </p:animEffect>
                                  </p:childTnLst>
                                </p:cTn>
                              </p:par>
                              <p:par>
                                <p:cTn id="60" presetID="10" presetClass="entr" presetSubtype="0" fill="hold"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fade">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 end="1"/>
                                            </p:txEl>
                                          </p:spTgt>
                                        </p:tgtEl>
                                        <p:attrNameLst>
                                          <p:attrName>style.visibility</p:attrName>
                                        </p:attrNameLst>
                                      </p:cBhvr>
                                      <p:to>
                                        <p:strVal val="visible"/>
                                      </p:to>
                                    </p:set>
                                    <p:animEffect transition="in" filter="fade">
                                      <p:cBhvr>
                                        <p:cTn id="67" dur="500"/>
                                        <p:tgtEl>
                                          <p:spTgt spid="3">
                                            <p:txEl>
                                              <p:pRg st="1" end="1"/>
                                            </p:txEl>
                                          </p:spTgt>
                                        </p:tgtEl>
                                      </p:cBhvr>
                                    </p:animEffec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fade">
                                      <p:cBhvr>
                                        <p:cTn id="71" dur="500"/>
                                        <p:tgtEl>
                                          <p:spTgt spid="26"/>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fade">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22" grpId="1">
        <p:bldAsOne/>
      </p:bldGraphic>
      <p:bldGraphic spid="18" grpId="0">
        <p:bldAsOne/>
      </p:bldGraphic>
      <p:bldGraphic spid="17" grpId="0">
        <p:bldAsOne/>
      </p:bldGraphic>
      <p:bldGraphic spid="17" grpId="1">
        <p:bldAsOne/>
      </p:bldGraphic>
      <p:bldGraphic spid="16" grpId="0">
        <p:bldAsOne/>
      </p:bldGraphic>
      <p:bldGraphic spid="16" grpId="1">
        <p:bldAsOne/>
      </p:bldGraphic>
      <p:bldP spid="7" grpId="0" animBg="1"/>
      <p:bldP spid="11" grpId="0" animBg="1"/>
      <p:bldP spid="3" grpId="0" uiExpand="1" build="p"/>
      <p:bldP spid="14" grpId="0"/>
      <p:bldP spid="15" grpId="0" animBg="1"/>
      <p:bldP spid="19" grpId="0" animBg="1"/>
      <p:bldP spid="20" grpId="0"/>
      <p:bldP spid="21" grpId="0"/>
      <p:bldP spid="23" grpId="0" animBg="1"/>
      <p:bldP spid="24"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36BE1-09E9-4CFC-9822-9184FE167386}"/>
              </a:ext>
            </a:extLst>
          </p:cNvPr>
          <p:cNvSpPr>
            <a:spLocks noGrp="1"/>
          </p:cNvSpPr>
          <p:nvPr>
            <p:ph type="title"/>
          </p:nvPr>
        </p:nvSpPr>
        <p:spPr/>
        <p:txBody>
          <a:bodyPr>
            <a:normAutofit/>
          </a:bodyPr>
          <a:lstStyle/>
          <a:p>
            <a:r>
              <a:rPr lang="en-US" dirty="0"/>
              <a:t>Evaluation</a:t>
            </a:r>
            <a:br>
              <a:rPr lang="en-US" dirty="0"/>
            </a:br>
            <a:r>
              <a:rPr lang="en-US" sz="2800" dirty="0"/>
              <a:t>IPC &amp; Reply BW</a:t>
            </a:r>
            <a:endParaRPr lang="en-US" dirty="0"/>
          </a:p>
        </p:txBody>
      </p:sp>
      <p:sp>
        <p:nvSpPr>
          <p:cNvPr id="3" name="Content Placeholder 2">
            <a:extLst>
              <a:ext uri="{FF2B5EF4-FFF2-40B4-BE49-F238E27FC236}">
                <a16:creationId xmlns:a16="http://schemas.microsoft.com/office/drawing/2014/main" xmlns="" id="{CE94D17B-F4AF-4161-B752-4E3707C33016}"/>
              </a:ext>
            </a:extLst>
          </p:cNvPr>
          <p:cNvSpPr>
            <a:spLocks noGrp="1"/>
          </p:cNvSpPr>
          <p:nvPr>
            <p:ph idx="1"/>
          </p:nvPr>
        </p:nvSpPr>
        <p:spPr>
          <a:xfrm>
            <a:off x="609600" y="4389120"/>
            <a:ext cx="10972800" cy="1737044"/>
          </a:xfrm>
        </p:spPr>
        <p:txBody>
          <a:bodyPr>
            <a:normAutofit fontScale="62500" lnSpcReduction="20000"/>
          </a:bodyPr>
          <a:lstStyle/>
          <a:p>
            <a:r>
              <a:rPr lang="en-US" dirty="0"/>
              <a:t>Results are normalized to Baseline (no inter-core communication).</a:t>
            </a:r>
          </a:p>
          <a:p>
            <a:endParaRPr lang="en-US" b="1" dirty="0"/>
          </a:p>
          <a:p>
            <a:r>
              <a:rPr lang="en-US" b="1" dirty="0"/>
              <a:t>IP(15,2,0.2)</a:t>
            </a:r>
            <a:r>
              <a:rPr lang="en-US" dirty="0"/>
              <a:t> </a:t>
            </a:r>
            <a:r>
              <a:rPr lang="en-US" dirty="0">
                <a:sym typeface="Wingdings" panose="05000000000000000000" pitchFamily="2" charset="2"/>
              </a:rPr>
              <a:t> Average = </a:t>
            </a:r>
            <a:r>
              <a:rPr lang="en-US" dirty="0">
                <a:solidFill>
                  <a:srgbClr val="00B050"/>
                </a:solidFill>
                <a:sym typeface="Wingdings" panose="05000000000000000000" pitchFamily="2" charset="2"/>
              </a:rPr>
              <a:t>21%</a:t>
            </a:r>
            <a:r>
              <a:rPr lang="en-US" dirty="0">
                <a:sym typeface="Wingdings" panose="05000000000000000000" pitchFamily="2" charset="2"/>
              </a:rPr>
              <a:t>, Max = </a:t>
            </a:r>
            <a:r>
              <a:rPr lang="en-US" dirty="0">
                <a:solidFill>
                  <a:srgbClr val="00B050"/>
                </a:solidFill>
                <a:sym typeface="Wingdings" panose="05000000000000000000" pitchFamily="2" charset="2"/>
              </a:rPr>
              <a:t>40%</a:t>
            </a:r>
          </a:p>
          <a:p>
            <a:r>
              <a:rPr lang="en-US" b="1" dirty="0">
                <a:sym typeface="Wingdings" panose="05000000000000000000" pitchFamily="2" charset="2"/>
              </a:rPr>
              <a:t>RP(5,2,0.5)</a:t>
            </a:r>
            <a:r>
              <a:rPr lang="en-US" dirty="0">
                <a:sym typeface="Wingdings" panose="05000000000000000000" pitchFamily="2" charset="2"/>
              </a:rPr>
              <a:t>  Average = </a:t>
            </a:r>
            <a:r>
              <a:rPr lang="en-US" dirty="0">
                <a:solidFill>
                  <a:srgbClr val="00B050"/>
                </a:solidFill>
                <a:sym typeface="Wingdings" panose="05000000000000000000" pitchFamily="2" charset="2"/>
              </a:rPr>
              <a:t>10%</a:t>
            </a:r>
            <a:r>
              <a:rPr lang="en-US" dirty="0">
                <a:sym typeface="Wingdings" panose="05000000000000000000" pitchFamily="2" charset="2"/>
              </a:rPr>
              <a:t>, Max = </a:t>
            </a:r>
            <a:r>
              <a:rPr lang="en-US" dirty="0">
                <a:solidFill>
                  <a:srgbClr val="00B050"/>
                </a:solidFill>
                <a:sym typeface="Wingdings" panose="05000000000000000000" pitchFamily="2" charset="2"/>
              </a:rPr>
              <a:t>26%</a:t>
            </a:r>
            <a:endParaRPr lang="en-US" dirty="0">
              <a:solidFill>
                <a:srgbClr val="00B050"/>
              </a:solidFill>
            </a:endParaRPr>
          </a:p>
        </p:txBody>
      </p:sp>
      <p:sp>
        <p:nvSpPr>
          <p:cNvPr id="4" name="Footer Placeholder 3">
            <a:extLst>
              <a:ext uri="{FF2B5EF4-FFF2-40B4-BE49-F238E27FC236}">
                <a16:creationId xmlns:a16="http://schemas.microsoft.com/office/drawing/2014/main" xmlns="" id="{EF333F30-3C7B-425D-B257-D44D5548384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CCCCD43B-3130-4585-86E4-F79B7A0E8EF6}"/>
              </a:ext>
            </a:extLst>
          </p:cNvPr>
          <p:cNvSpPr>
            <a:spLocks noGrp="1"/>
          </p:cNvSpPr>
          <p:nvPr>
            <p:ph type="sldNum" sz="quarter" idx="12"/>
          </p:nvPr>
        </p:nvSpPr>
        <p:spPr/>
        <p:txBody>
          <a:bodyPr/>
          <a:lstStyle/>
          <a:p>
            <a:fld id="{98ECD8BD-D1A9-4DC4-89AE-4427480F30AB}" type="slidenum">
              <a:rPr lang="en-US" smtClean="0"/>
              <a:t>28</a:t>
            </a:fld>
            <a:endParaRPr lang="en-US" dirty="0"/>
          </a:p>
        </p:txBody>
      </p:sp>
      <p:graphicFrame>
        <p:nvGraphicFramePr>
          <p:cNvPr id="8" name="Chart 7">
            <a:extLst>
              <a:ext uri="{FF2B5EF4-FFF2-40B4-BE49-F238E27FC236}">
                <a16:creationId xmlns:a16="http://schemas.microsoft.com/office/drawing/2014/main" xmlns="" id="{A70AD34A-5808-42BF-900C-2CB1BBE751B0}"/>
              </a:ext>
            </a:extLst>
          </p:cNvPr>
          <p:cNvGraphicFramePr>
            <a:graphicFrameLocks/>
          </p:cNvGraphicFramePr>
          <p:nvPr>
            <p:extLst>
              <p:ext uri="{D42A27DB-BD31-4B8C-83A1-F6EECF244321}">
                <p14:modId xmlns:p14="http://schemas.microsoft.com/office/powerpoint/2010/main" val="627993373"/>
              </p:ext>
            </p:extLst>
          </p:nvPr>
        </p:nvGraphicFramePr>
        <p:xfrm>
          <a:off x="0" y="1417639"/>
          <a:ext cx="121920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a:extLst>
              <a:ext uri="{FF2B5EF4-FFF2-40B4-BE49-F238E27FC236}">
                <a16:creationId xmlns:a16="http://schemas.microsoft.com/office/drawing/2014/main" xmlns="" id="{4529B9FE-519C-49BD-BB25-F85AC2BF69AB}"/>
              </a:ext>
            </a:extLst>
          </p:cNvPr>
          <p:cNvCxnSpPr>
            <a:cxnSpLocks/>
          </p:cNvCxnSpPr>
          <p:nvPr/>
        </p:nvCxnSpPr>
        <p:spPr>
          <a:xfrm>
            <a:off x="714376" y="2110563"/>
            <a:ext cx="10606768" cy="0"/>
          </a:xfrm>
          <a:prstGeom prst="line">
            <a:avLst/>
          </a:prstGeom>
          <a:ln>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xmlns="" id="{78D31FFB-84BD-4472-94FF-3A817E2D22F9}"/>
              </a:ext>
            </a:extLst>
          </p:cNvPr>
          <p:cNvSpPr/>
          <p:nvPr/>
        </p:nvSpPr>
        <p:spPr>
          <a:xfrm>
            <a:off x="10715625" y="1533533"/>
            <a:ext cx="146050" cy="234178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1" name="Rectangle: Rounded Corners 10">
            <a:extLst>
              <a:ext uri="{FF2B5EF4-FFF2-40B4-BE49-F238E27FC236}">
                <a16:creationId xmlns:a16="http://schemas.microsoft.com/office/drawing/2014/main" xmlns="" id="{490D6B72-55E1-4E8B-B812-1619A8D1B7AE}"/>
              </a:ext>
            </a:extLst>
          </p:cNvPr>
          <p:cNvSpPr/>
          <p:nvPr/>
        </p:nvSpPr>
        <p:spPr>
          <a:xfrm>
            <a:off x="11004550" y="1533533"/>
            <a:ext cx="146050" cy="2341782"/>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2" name="TextBox 1">
            <a:extLst>
              <a:ext uri="{FF2B5EF4-FFF2-40B4-BE49-F238E27FC236}">
                <a16:creationId xmlns:a16="http://schemas.microsoft.com/office/drawing/2014/main" xmlns="" id="{F150898E-661A-47B3-B2C3-E4E9173B47BD}"/>
              </a:ext>
            </a:extLst>
          </p:cNvPr>
          <p:cNvSpPr txBox="1"/>
          <p:nvPr/>
        </p:nvSpPr>
        <p:spPr>
          <a:xfrm>
            <a:off x="10402851" y="1165248"/>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solidFill>
                  <a:srgbClr val="00B050"/>
                </a:solidFill>
                <a:latin typeface="Arial" panose="020B0604020202020204" pitchFamily="34" charset="0"/>
                <a:cs typeface="Arial" panose="020B0604020202020204" pitchFamily="34" charset="0"/>
              </a:rPr>
              <a:t>21%</a:t>
            </a:r>
          </a:p>
        </p:txBody>
      </p:sp>
      <p:sp>
        <p:nvSpPr>
          <p:cNvPr id="13" name="TextBox 1">
            <a:extLst>
              <a:ext uri="{FF2B5EF4-FFF2-40B4-BE49-F238E27FC236}">
                <a16:creationId xmlns:a16="http://schemas.microsoft.com/office/drawing/2014/main" xmlns="" id="{A25BC267-0557-41DB-9633-4890509849D5}"/>
              </a:ext>
            </a:extLst>
          </p:cNvPr>
          <p:cNvSpPr txBox="1"/>
          <p:nvPr/>
        </p:nvSpPr>
        <p:spPr>
          <a:xfrm>
            <a:off x="10691776" y="1165248"/>
            <a:ext cx="771597" cy="365125"/>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solidFill>
                  <a:srgbClr val="00B050"/>
                </a:solidFill>
                <a:latin typeface="Arial" panose="020B0604020202020204" pitchFamily="34" charset="0"/>
                <a:cs typeface="Arial" panose="020B0604020202020204" pitchFamily="34" charset="0"/>
              </a:rPr>
              <a:t>10%</a:t>
            </a:r>
          </a:p>
        </p:txBody>
      </p:sp>
    </p:spTree>
    <p:extLst>
      <p:ext uri="{BB962C8B-B14F-4D97-AF65-F5344CB8AC3E}">
        <p14:creationId xmlns:p14="http://schemas.microsoft.com/office/powerpoint/2010/main" val="410098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fade">
                                      <p:cBhvr>
                                        <p:cTn id="36" dur="500"/>
                                        <p:tgtEl>
                                          <p:spTgt spid="3">
                                            <p:txEl>
                                              <p:pRg st="3" end="3"/>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0" grpId="0" animBg="1"/>
      <p:bldP spid="10" grpId="1" animBg="1"/>
      <p:bldP spid="11" grpId="0" animBg="1"/>
      <p:bldP spid="12" grpId="0"/>
      <p:bldP spid="12" grpId="1"/>
      <p:bldP spid="1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xmlns="" id="{A5BB8450-45EC-48CF-9972-F193C31925D9}"/>
              </a:ext>
            </a:extLst>
          </p:cNvPr>
          <p:cNvGraphicFramePr>
            <a:graphicFrameLocks/>
          </p:cNvGraphicFramePr>
          <p:nvPr>
            <p:extLst>
              <p:ext uri="{D42A27DB-BD31-4B8C-83A1-F6EECF244321}">
                <p14:modId xmlns:p14="http://schemas.microsoft.com/office/powerpoint/2010/main" val="4062060099"/>
              </p:ext>
            </p:extLst>
          </p:nvPr>
        </p:nvGraphicFramePr>
        <p:xfrm>
          <a:off x="3810000" y="1616932"/>
          <a:ext cx="4572000" cy="2514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a:extLst>
              <a:ext uri="{FF2B5EF4-FFF2-40B4-BE49-F238E27FC236}">
                <a16:creationId xmlns:a16="http://schemas.microsoft.com/office/drawing/2014/main" xmlns="" id="{9AAACC0D-9B11-435B-9259-274ACC70DF4E}"/>
              </a:ext>
            </a:extLst>
          </p:cNvPr>
          <p:cNvGraphicFramePr>
            <a:graphicFrameLocks/>
          </p:cNvGraphicFramePr>
          <p:nvPr>
            <p:extLst>
              <p:ext uri="{D42A27DB-BD31-4B8C-83A1-F6EECF244321}">
                <p14:modId xmlns:p14="http://schemas.microsoft.com/office/powerpoint/2010/main" val="3039405069"/>
              </p:ext>
            </p:extLst>
          </p:nvPr>
        </p:nvGraphicFramePr>
        <p:xfrm>
          <a:off x="6102552" y="1616932"/>
          <a:ext cx="4572000" cy="2514600"/>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Rounded Corners 12">
            <a:extLst>
              <a:ext uri="{FF2B5EF4-FFF2-40B4-BE49-F238E27FC236}">
                <a16:creationId xmlns:a16="http://schemas.microsoft.com/office/drawing/2014/main" xmlns="" id="{7C3EEB3C-B4B7-4242-9BB2-932D4DD46D99}"/>
              </a:ext>
            </a:extLst>
          </p:cNvPr>
          <p:cNvSpPr/>
          <p:nvPr/>
        </p:nvSpPr>
        <p:spPr>
          <a:xfrm>
            <a:off x="7265324" y="2576945"/>
            <a:ext cx="3284907" cy="1162566"/>
          </a:xfrm>
          <a:prstGeom prst="roundRect">
            <a:avLst>
              <a:gd name="adj" fmla="val 3621"/>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xmlns="" id="{F1F6C670-D8EB-42EC-B672-34A5E6FE0A36}"/>
              </a:ext>
            </a:extLst>
          </p:cNvPr>
          <p:cNvSpPr>
            <a:spLocks noGrp="1"/>
          </p:cNvSpPr>
          <p:nvPr>
            <p:ph type="title"/>
          </p:nvPr>
        </p:nvSpPr>
        <p:spPr/>
        <p:txBody>
          <a:bodyPr>
            <a:normAutofit/>
          </a:bodyPr>
          <a:lstStyle/>
          <a:p>
            <a:r>
              <a:rPr lang="en-US" dirty="0"/>
              <a:t>Evaluation</a:t>
            </a:r>
            <a:br>
              <a:rPr lang="en-US" dirty="0"/>
            </a:br>
            <a:r>
              <a:rPr lang="en-US" sz="2800" dirty="0"/>
              <a:t>Precision</a:t>
            </a:r>
            <a:endParaRPr lang="en-US" dirty="0"/>
          </a:p>
        </p:txBody>
      </p:sp>
      <p:sp>
        <p:nvSpPr>
          <p:cNvPr id="3" name="Content Placeholder 2">
            <a:extLst>
              <a:ext uri="{FF2B5EF4-FFF2-40B4-BE49-F238E27FC236}">
                <a16:creationId xmlns:a16="http://schemas.microsoft.com/office/drawing/2014/main" xmlns="" id="{0617E9AF-747B-45CC-86E6-905431B798D9}"/>
              </a:ext>
            </a:extLst>
          </p:cNvPr>
          <p:cNvSpPr>
            <a:spLocks noGrp="1"/>
          </p:cNvSpPr>
          <p:nvPr>
            <p:ph idx="1"/>
          </p:nvPr>
        </p:nvSpPr>
        <p:spPr>
          <a:xfrm>
            <a:off x="609600" y="4330829"/>
            <a:ext cx="10972800" cy="1795334"/>
          </a:xfrm>
        </p:spPr>
        <p:txBody>
          <a:bodyPr>
            <a:normAutofit fontScale="70000" lnSpcReduction="20000"/>
          </a:bodyPr>
          <a:lstStyle/>
          <a:p>
            <a:r>
              <a:rPr lang="en-US" dirty="0"/>
              <a:t>Percentage of the shared predictions that were truly shared.</a:t>
            </a:r>
          </a:p>
          <a:p>
            <a:r>
              <a:rPr lang="en-US" dirty="0"/>
              <a:t>Can we do better?</a:t>
            </a:r>
          </a:p>
          <a:p>
            <a:pPr lvl="1"/>
            <a:r>
              <a:rPr lang="en-US" dirty="0"/>
              <a:t>Software support</a:t>
            </a:r>
          </a:p>
          <a:p>
            <a:pPr lvl="1"/>
            <a:r>
              <a:rPr lang="en-US" dirty="0"/>
              <a:t>Programmer’s input</a:t>
            </a:r>
          </a:p>
        </p:txBody>
      </p:sp>
      <p:sp>
        <p:nvSpPr>
          <p:cNvPr id="4" name="Footer Placeholder 3">
            <a:extLst>
              <a:ext uri="{FF2B5EF4-FFF2-40B4-BE49-F238E27FC236}">
                <a16:creationId xmlns:a16="http://schemas.microsoft.com/office/drawing/2014/main" xmlns="" id="{FFFB77D2-20FC-4337-9FA6-832B61782D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554D2255-D1E3-4769-95A2-CD323A8DA54E}"/>
              </a:ext>
            </a:extLst>
          </p:cNvPr>
          <p:cNvSpPr>
            <a:spLocks noGrp="1"/>
          </p:cNvSpPr>
          <p:nvPr>
            <p:ph type="sldNum" sz="quarter" idx="12"/>
          </p:nvPr>
        </p:nvSpPr>
        <p:spPr/>
        <p:txBody>
          <a:bodyPr/>
          <a:lstStyle/>
          <a:p>
            <a:fld id="{98ECD8BD-D1A9-4DC4-89AE-4427480F30AB}" type="slidenum">
              <a:rPr lang="en-US" smtClean="0"/>
              <a:t>29</a:t>
            </a:fld>
            <a:endParaRPr lang="en-US" dirty="0"/>
          </a:p>
        </p:txBody>
      </p:sp>
      <p:sp>
        <p:nvSpPr>
          <p:cNvPr id="11" name="TextBox 1">
            <a:extLst>
              <a:ext uri="{FF2B5EF4-FFF2-40B4-BE49-F238E27FC236}">
                <a16:creationId xmlns:a16="http://schemas.microsoft.com/office/drawing/2014/main" xmlns="" id="{324815BF-9056-4054-8FB7-AE5703E32503}"/>
              </a:ext>
            </a:extLst>
          </p:cNvPr>
          <p:cNvSpPr txBox="1"/>
          <p:nvPr/>
        </p:nvSpPr>
        <p:spPr>
          <a:xfrm>
            <a:off x="7718828" y="1479383"/>
            <a:ext cx="734874" cy="268533"/>
          </a:xfrm>
          <a:prstGeom prst="rect">
            <a:avLst/>
          </a:prstGeom>
          <a:noFill/>
          <a:ln>
            <a:noFill/>
          </a:ln>
        </p:spPr>
        <p:txBody>
          <a:bodyPr wrap="square" rtlCol="0" anchor="ct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solidFill>
                  <a:srgbClr val="00B050"/>
                </a:solidFill>
                <a:latin typeface="Arial" panose="020B0604020202020204" pitchFamily="34" charset="0"/>
                <a:cs typeface="Arial" panose="020B0604020202020204" pitchFamily="34" charset="0"/>
              </a:rPr>
              <a:t>72%</a:t>
            </a:r>
          </a:p>
        </p:txBody>
      </p:sp>
      <p:sp>
        <p:nvSpPr>
          <p:cNvPr id="12" name="Rectangle: Rounded Corners 11">
            <a:extLst>
              <a:ext uri="{FF2B5EF4-FFF2-40B4-BE49-F238E27FC236}">
                <a16:creationId xmlns:a16="http://schemas.microsoft.com/office/drawing/2014/main" xmlns="" id="{A1D4E537-8FD1-4712-8601-594C0D6DA86E}"/>
              </a:ext>
            </a:extLst>
          </p:cNvPr>
          <p:cNvSpPr/>
          <p:nvPr/>
        </p:nvSpPr>
        <p:spPr>
          <a:xfrm>
            <a:off x="7962899" y="2118360"/>
            <a:ext cx="246733" cy="1068184"/>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302582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0 -2.96296E-6 L -0.18646 -0.00069 " pathEditMode="relative" rAng="0" ptsTypes="AA">
                                      <p:cBhvr>
                                        <p:cTn id="22" dur="750" fill="hold"/>
                                        <p:tgtEl>
                                          <p:spTgt spid="15"/>
                                        </p:tgtEl>
                                        <p:attrNameLst>
                                          <p:attrName>ppt_x</p:attrName>
                                          <p:attrName>ppt_y</p:attrName>
                                        </p:attrNameLst>
                                      </p:cBhvr>
                                      <p:rCtr x="-9323" y="-46"/>
                                    </p:animMotion>
                                  </p:childTnLst>
                                </p:cTn>
                              </p:par>
                              <p:par>
                                <p:cTn id="23" presetID="1" presetClass="exit" presetSubtype="0" fill="hold" grpId="1"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par>
                          <p:cTn id="27" fill="hold">
                            <p:stCondLst>
                              <p:cond delay="750"/>
                            </p:stCondLst>
                            <p:childTnLst>
                              <p:par>
                                <p:cTn id="28" presetID="10"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par>
                          <p:cTn id="31" fill="hold">
                            <p:stCondLst>
                              <p:cond delay="1250"/>
                            </p:stCondLst>
                            <p:childTnLst>
                              <p:par>
                                <p:cTn id="32" presetID="10"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500"/>
                                        <p:tgtEl>
                                          <p:spTgt spid="3">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fade">
                                      <p:cBhvr>
                                        <p:cTn id="44" dur="500"/>
                                        <p:tgtEl>
                                          <p:spTgt spid="3">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AsOne/>
      </p:bldGraphic>
      <p:bldGraphic spid="15" grpId="1">
        <p:bldAsOne/>
      </p:bldGraphic>
      <p:bldGraphic spid="16" grpId="0">
        <p:bldAsOne/>
      </p:bldGraphic>
      <p:bldP spid="13" grpId="0" animBg="1"/>
      <p:bldP spid="11" grpId="0"/>
      <p:bldP spid="11" grpId="1"/>
      <p:bldP spid="12" grpId="0" animBg="1"/>
      <p:bldP spid="12"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loud 17">
            <a:extLst>
              <a:ext uri="{FF2B5EF4-FFF2-40B4-BE49-F238E27FC236}">
                <a16:creationId xmlns:a16="http://schemas.microsoft.com/office/drawing/2014/main" xmlns="" id="{5C3961A5-45D0-4079-A3C5-9190BDB94F93}"/>
              </a:ext>
            </a:extLst>
          </p:cNvPr>
          <p:cNvSpPr/>
          <p:nvPr/>
        </p:nvSpPr>
        <p:spPr>
          <a:xfrm>
            <a:off x="609600" y="3074591"/>
            <a:ext cx="10968416" cy="1577182"/>
          </a:xfrm>
          <a:prstGeom prst="cloud">
            <a:avLst/>
          </a:prstGeom>
          <a:solidFill>
            <a:schemeClr val="bg2"/>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latin typeface="Arial" panose="020B0604020202020204" pitchFamily="34" charset="0"/>
                <a:cs typeface="Arial" panose="020B0604020202020204" pitchFamily="34" charset="0"/>
              </a:rPr>
              <a:t>Network-on-Chip</a:t>
            </a:r>
          </a:p>
        </p:txBody>
      </p:sp>
      <p:sp>
        <p:nvSpPr>
          <p:cNvPr id="2" name="Title 1">
            <a:extLst>
              <a:ext uri="{FF2B5EF4-FFF2-40B4-BE49-F238E27FC236}">
                <a16:creationId xmlns:a16="http://schemas.microsoft.com/office/drawing/2014/main" xmlns="" id="{22373F56-6AD1-46E3-A810-8D92B44C67C9}"/>
              </a:ext>
            </a:extLst>
          </p:cNvPr>
          <p:cNvSpPr>
            <a:spLocks noGrp="1"/>
          </p:cNvSpPr>
          <p:nvPr>
            <p:ph type="title"/>
          </p:nvPr>
        </p:nvSpPr>
        <p:spPr>
          <a:xfrm>
            <a:off x="609600" y="274639"/>
            <a:ext cx="10972800" cy="1143000"/>
          </a:xfrm>
        </p:spPr>
        <p:txBody>
          <a:bodyPr>
            <a:normAutofit fontScale="90000"/>
          </a:bodyPr>
          <a:lstStyle/>
          <a:p>
            <a:r>
              <a:rPr lang="en-US" sz="4400" dirty="0"/>
              <a:t>State of GPU Computing</a:t>
            </a:r>
            <a:r>
              <a:rPr lang="en-US" dirty="0"/>
              <a:t/>
            </a:r>
            <a:br>
              <a:rPr lang="en-US" dirty="0"/>
            </a:br>
            <a:r>
              <a:rPr lang="en-US" sz="3100" dirty="0"/>
              <a:t>Challenges with Large-Scale GPUs</a:t>
            </a:r>
            <a:endParaRPr lang="en-US" dirty="0"/>
          </a:p>
        </p:txBody>
      </p:sp>
      <p:sp>
        <p:nvSpPr>
          <p:cNvPr id="4" name="Footer Placeholder 3">
            <a:extLst>
              <a:ext uri="{FF2B5EF4-FFF2-40B4-BE49-F238E27FC236}">
                <a16:creationId xmlns:a16="http://schemas.microsoft.com/office/drawing/2014/main" xmlns="" id="{BE929E5C-4505-4550-BC52-2EC648D18C2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47F7F6C3-F038-4E05-8084-46AB6ECD332E}"/>
              </a:ext>
            </a:extLst>
          </p:cNvPr>
          <p:cNvSpPr>
            <a:spLocks noGrp="1"/>
          </p:cNvSpPr>
          <p:nvPr>
            <p:ph type="sldNum" sz="quarter" idx="12"/>
          </p:nvPr>
        </p:nvSpPr>
        <p:spPr/>
        <p:txBody>
          <a:bodyPr/>
          <a:lstStyle/>
          <a:p>
            <a:fld id="{98ECD8BD-D1A9-4DC4-89AE-4427480F30AB}" type="slidenum">
              <a:rPr lang="en-US" smtClean="0"/>
              <a:t>3</a:t>
            </a:fld>
            <a:endParaRPr lang="en-US" dirty="0"/>
          </a:p>
        </p:txBody>
      </p:sp>
      <p:cxnSp>
        <p:nvCxnSpPr>
          <p:cNvPr id="63" name="Straight Arrow Connector 62">
            <a:extLst>
              <a:ext uri="{FF2B5EF4-FFF2-40B4-BE49-F238E27FC236}">
                <a16:creationId xmlns:a16="http://schemas.microsoft.com/office/drawing/2014/main" xmlns="" id="{2567D4D1-1075-42FA-82D9-FAF2C7DB7BFB}"/>
              </a:ext>
            </a:extLst>
          </p:cNvPr>
          <p:cNvCxnSpPr>
            <a:stCxn id="23" idx="2"/>
          </p:cNvCxnSpPr>
          <p:nvPr/>
        </p:nvCxnSpPr>
        <p:spPr>
          <a:xfrm>
            <a:off x="5653346" y="25092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xmlns="" id="{B0700574-3299-4E8A-810B-1639FA0237E5}"/>
              </a:ext>
            </a:extLst>
          </p:cNvPr>
          <p:cNvCxnSpPr>
            <a:cxnSpLocks/>
            <a:stCxn id="26" idx="2"/>
          </p:cNvCxnSpPr>
          <p:nvPr/>
        </p:nvCxnSpPr>
        <p:spPr>
          <a:xfrm>
            <a:off x="6538652" y="2509256"/>
            <a:ext cx="1"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xmlns="" id="{92B765B8-74E6-4DFC-9F9A-4FB0D755EDA1}"/>
              </a:ext>
            </a:extLst>
          </p:cNvPr>
          <p:cNvCxnSpPr>
            <a:cxnSpLocks/>
            <a:stCxn id="37" idx="2"/>
          </p:cNvCxnSpPr>
          <p:nvPr/>
        </p:nvCxnSpPr>
        <p:spPr>
          <a:xfrm>
            <a:off x="7423958" y="25092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xmlns="" id="{7DC28B5E-CFD5-4959-972E-A5979E25FD61}"/>
              </a:ext>
            </a:extLst>
          </p:cNvPr>
          <p:cNvCxnSpPr>
            <a:cxnSpLocks/>
            <a:stCxn id="41" idx="2"/>
          </p:cNvCxnSpPr>
          <p:nvPr/>
        </p:nvCxnSpPr>
        <p:spPr>
          <a:xfrm>
            <a:off x="8309264" y="2509256"/>
            <a:ext cx="0" cy="612961"/>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xmlns="" id="{269C558C-86B6-4AD7-A415-9B720B50A2FC}"/>
              </a:ext>
            </a:extLst>
          </p:cNvPr>
          <p:cNvCxnSpPr>
            <a:cxnSpLocks/>
            <a:stCxn id="52" idx="2"/>
          </p:cNvCxnSpPr>
          <p:nvPr/>
        </p:nvCxnSpPr>
        <p:spPr>
          <a:xfrm>
            <a:off x="9194570" y="2509256"/>
            <a:ext cx="1" cy="589148"/>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xmlns="" id="{0DD73DE5-E22A-4103-B530-B78A57879323}"/>
              </a:ext>
            </a:extLst>
          </p:cNvPr>
          <p:cNvCxnSpPr>
            <a:cxnSpLocks/>
            <a:stCxn id="55" idx="2"/>
          </p:cNvCxnSpPr>
          <p:nvPr/>
        </p:nvCxnSpPr>
        <p:spPr>
          <a:xfrm flipH="1">
            <a:off x="10079874" y="2509256"/>
            <a:ext cx="2" cy="66256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xmlns="" id="{4311EAA2-2753-4B83-B4AA-D380093AB5C0}"/>
              </a:ext>
            </a:extLst>
          </p:cNvPr>
          <p:cNvCxnSpPr>
            <a:cxnSpLocks/>
            <a:stCxn id="20" idx="2"/>
          </p:cNvCxnSpPr>
          <p:nvPr/>
        </p:nvCxnSpPr>
        <p:spPr>
          <a:xfrm>
            <a:off x="4768040" y="2509256"/>
            <a:ext cx="0" cy="631613"/>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xmlns="" id="{6B0CC3AE-F206-4190-BAF5-8AA55DD0E872}"/>
              </a:ext>
            </a:extLst>
          </p:cNvPr>
          <p:cNvCxnSpPr>
            <a:cxnSpLocks/>
            <a:stCxn id="6" idx="2"/>
          </p:cNvCxnSpPr>
          <p:nvPr/>
        </p:nvCxnSpPr>
        <p:spPr>
          <a:xfrm>
            <a:off x="3882734" y="2509256"/>
            <a:ext cx="1"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xmlns="" id="{D71DDCE5-7552-4BBA-9FAE-0EAEF4B8222D}"/>
              </a:ext>
            </a:extLst>
          </p:cNvPr>
          <p:cNvCxnSpPr>
            <a:cxnSpLocks/>
            <a:stCxn id="49" idx="2"/>
          </p:cNvCxnSpPr>
          <p:nvPr/>
        </p:nvCxnSpPr>
        <p:spPr>
          <a:xfrm>
            <a:off x="2997428" y="2509256"/>
            <a:ext cx="0" cy="710194"/>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xmlns="" id="{7E035660-85F6-442E-949E-8C254C5ABC9A}"/>
              </a:ext>
            </a:extLst>
          </p:cNvPr>
          <p:cNvCxnSpPr>
            <a:cxnSpLocks/>
            <a:stCxn id="46" idx="2"/>
          </p:cNvCxnSpPr>
          <p:nvPr/>
        </p:nvCxnSpPr>
        <p:spPr>
          <a:xfrm>
            <a:off x="2112122" y="2509256"/>
            <a:ext cx="0" cy="7911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xmlns="" id="{48CDDA94-4739-4301-93D4-CEED15F5BA97}"/>
              </a:ext>
            </a:extLst>
          </p:cNvPr>
          <p:cNvSpPr/>
          <p:nvPr/>
        </p:nvSpPr>
        <p:spPr>
          <a:xfrm>
            <a:off x="3548978"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7" name="Rectangle 6">
            <a:extLst>
              <a:ext uri="{FF2B5EF4-FFF2-40B4-BE49-F238E27FC236}">
                <a16:creationId xmlns:a16="http://schemas.microsoft.com/office/drawing/2014/main" xmlns="" id="{D6D0DFE9-C7B3-4AFB-A41B-5DB7F93FAFD9}"/>
              </a:ext>
            </a:extLst>
          </p:cNvPr>
          <p:cNvSpPr/>
          <p:nvPr/>
        </p:nvSpPr>
        <p:spPr>
          <a:xfrm>
            <a:off x="3615728"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0" name="Rectangle 19">
            <a:extLst>
              <a:ext uri="{FF2B5EF4-FFF2-40B4-BE49-F238E27FC236}">
                <a16:creationId xmlns:a16="http://schemas.microsoft.com/office/drawing/2014/main" xmlns="" id="{E20298FF-19D8-4C96-BA2D-C0B272B8CD59}"/>
              </a:ext>
            </a:extLst>
          </p:cNvPr>
          <p:cNvSpPr/>
          <p:nvPr/>
        </p:nvSpPr>
        <p:spPr>
          <a:xfrm>
            <a:off x="4434284"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1" name="Rectangle 20">
            <a:extLst>
              <a:ext uri="{FF2B5EF4-FFF2-40B4-BE49-F238E27FC236}">
                <a16:creationId xmlns:a16="http://schemas.microsoft.com/office/drawing/2014/main" xmlns="" id="{D2FA2291-EBB0-4AF9-9E78-9606E83A6A0D}"/>
              </a:ext>
            </a:extLst>
          </p:cNvPr>
          <p:cNvSpPr/>
          <p:nvPr/>
        </p:nvSpPr>
        <p:spPr>
          <a:xfrm>
            <a:off x="4501034"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3" name="Rectangle 22">
            <a:extLst>
              <a:ext uri="{FF2B5EF4-FFF2-40B4-BE49-F238E27FC236}">
                <a16:creationId xmlns:a16="http://schemas.microsoft.com/office/drawing/2014/main" xmlns="" id="{01E38ED8-C922-4A15-B1B4-4AB28C84D09F}"/>
              </a:ext>
            </a:extLst>
          </p:cNvPr>
          <p:cNvSpPr/>
          <p:nvPr/>
        </p:nvSpPr>
        <p:spPr>
          <a:xfrm>
            <a:off x="5319590"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4" name="Rectangle 23">
            <a:extLst>
              <a:ext uri="{FF2B5EF4-FFF2-40B4-BE49-F238E27FC236}">
                <a16:creationId xmlns:a16="http://schemas.microsoft.com/office/drawing/2014/main" xmlns="" id="{CFF82639-5127-4EE9-ABAB-0095A8CEBB01}"/>
              </a:ext>
            </a:extLst>
          </p:cNvPr>
          <p:cNvSpPr/>
          <p:nvPr/>
        </p:nvSpPr>
        <p:spPr>
          <a:xfrm>
            <a:off x="5386340"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26" name="Rectangle 25">
            <a:extLst>
              <a:ext uri="{FF2B5EF4-FFF2-40B4-BE49-F238E27FC236}">
                <a16:creationId xmlns:a16="http://schemas.microsoft.com/office/drawing/2014/main" xmlns="" id="{41381580-3A68-4D05-ADF3-3D65EB973353}"/>
              </a:ext>
            </a:extLst>
          </p:cNvPr>
          <p:cNvSpPr/>
          <p:nvPr/>
        </p:nvSpPr>
        <p:spPr>
          <a:xfrm>
            <a:off x="6204896"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27" name="Rectangle 26">
            <a:extLst>
              <a:ext uri="{FF2B5EF4-FFF2-40B4-BE49-F238E27FC236}">
                <a16:creationId xmlns:a16="http://schemas.microsoft.com/office/drawing/2014/main" xmlns="" id="{C5A425AA-0E95-4433-85EA-82C100BE17A5}"/>
              </a:ext>
            </a:extLst>
          </p:cNvPr>
          <p:cNvSpPr/>
          <p:nvPr/>
        </p:nvSpPr>
        <p:spPr>
          <a:xfrm>
            <a:off x="6271646"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37" name="Rectangle 36">
            <a:extLst>
              <a:ext uri="{FF2B5EF4-FFF2-40B4-BE49-F238E27FC236}">
                <a16:creationId xmlns:a16="http://schemas.microsoft.com/office/drawing/2014/main" xmlns="" id="{E40AD063-D301-45A6-B757-54D57EDCEB1E}"/>
              </a:ext>
            </a:extLst>
          </p:cNvPr>
          <p:cNvSpPr/>
          <p:nvPr/>
        </p:nvSpPr>
        <p:spPr>
          <a:xfrm>
            <a:off x="7090202"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38" name="Rectangle 37">
            <a:extLst>
              <a:ext uri="{FF2B5EF4-FFF2-40B4-BE49-F238E27FC236}">
                <a16:creationId xmlns:a16="http://schemas.microsoft.com/office/drawing/2014/main" xmlns="" id="{B42969AC-DEB9-49F3-B580-71F108ED4833}"/>
              </a:ext>
            </a:extLst>
          </p:cNvPr>
          <p:cNvSpPr/>
          <p:nvPr/>
        </p:nvSpPr>
        <p:spPr>
          <a:xfrm>
            <a:off x="7156952"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1" name="Rectangle 40">
            <a:extLst>
              <a:ext uri="{FF2B5EF4-FFF2-40B4-BE49-F238E27FC236}">
                <a16:creationId xmlns:a16="http://schemas.microsoft.com/office/drawing/2014/main" xmlns="" id="{E248F49C-6A9A-4152-BF62-6C7A22D1C030}"/>
              </a:ext>
            </a:extLst>
          </p:cNvPr>
          <p:cNvSpPr/>
          <p:nvPr/>
        </p:nvSpPr>
        <p:spPr>
          <a:xfrm>
            <a:off x="7975508"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2" name="Rectangle 41">
            <a:extLst>
              <a:ext uri="{FF2B5EF4-FFF2-40B4-BE49-F238E27FC236}">
                <a16:creationId xmlns:a16="http://schemas.microsoft.com/office/drawing/2014/main" xmlns="" id="{6BDC44F0-B293-437A-8676-F363DE8DC461}"/>
              </a:ext>
            </a:extLst>
          </p:cNvPr>
          <p:cNvSpPr/>
          <p:nvPr/>
        </p:nvSpPr>
        <p:spPr>
          <a:xfrm>
            <a:off x="8042258"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46" name="Rectangle 45">
            <a:extLst>
              <a:ext uri="{FF2B5EF4-FFF2-40B4-BE49-F238E27FC236}">
                <a16:creationId xmlns:a16="http://schemas.microsoft.com/office/drawing/2014/main" xmlns="" id="{5EB30364-0A41-4929-83CF-03BF019FB2FB}"/>
              </a:ext>
            </a:extLst>
          </p:cNvPr>
          <p:cNvSpPr/>
          <p:nvPr/>
        </p:nvSpPr>
        <p:spPr>
          <a:xfrm>
            <a:off x="1778366"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49" name="Rectangle 48">
            <a:extLst>
              <a:ext uri="{FF2B5EF4-FFF2-40B4-BE49-F238E27FC236}">
                <a16:creationId xmlns:a16="http://schemas.microsoft.com/office/drawing/2014/main" xmlns="" id="{93CDF571-9EFF-41D1-98B7-6FFE5917F7BD}"/>
              </a:ext>
            </a:extLst>
          </p:cNvPr>
          <p:cNvSpPr/>
          <p:nvPr/>
        </p:nvSpPr>
        <p:spPr>
          <a:xfrm>
            <a:off x="2663672"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2" name="Rectangle 51">
            <a:extLst>
              <a:ext uri="{FF2B5EF4-FFF2-40B4-BE49-F238E27FC236}">
                <a16:creationId xmlns:a16="http://schemas.microsoft.com/office/drawing/2014/main" xmlns="" id="{D0DAE2A1-F765-48F8-92FC-EDD60B105F8C}"/>
              </a:ext>
            </a:extLst>
          </p:cNvPr>
          <p:cNvSpPr/>
          <p:nvPr/>
        </p:nvSpPr>
        <p:spPr>
          <a:xfrm>
            <a:off x="8860814"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3" name="Rectangle 52">
            <a:extLst>
              <a:ext uri="{FF2B5EF4-FFF2-40B4-BE49-F238E27FC236}">
                <a16:creationId xmlns:a16="http://schemas.microsoft.com/office/drawing/2014/main" xmlns="" id="{FCD9E868-CA5E-425E-8B7C-9832AD85D19B}"/>
              </a:ext>
            </a:extLst>
          </p:cNvPr>
          <p:cNvSpPr/>
          <p:nvPr/>
        </p:nvSpPr>
        <p:spPr>
          <a:xfrm>
            <a:off x="8927564"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5" name="Rectangle 54">
            <a:extLst>
              <a:ext uri="{FF2B5EF4-FFF2-40B4-BE49-F238E27FC236}">
                <a16:creationId xmlns:a16="http://schemas.microsoft.com/office/drawing/2014/main" xmlns="" id="{8A3D0200-E289-4A1E-9DEA-F49C88BE84F7}"/>
              </a:ext>
            </a:extLst>
          </p:cNvPr>
          <p:cNvSpPr/>
          <p:nvPr/>
        </p:nvSpPr>
        <p:spPr>
          <a:xfrm>
            <a:off x="9746120"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56" name="Rectangle 55">
            <a:extLst>
              <a:ext uri="{FF2B5EF4-FFF2-40B4-BE49-F238E27FC236}">
                <a16:creationId xmlns:a16="http://schemas.microsoft.com/office/drawing/2014/main" xmlns="" id="{C1B7C6EC-2BED-467E-BABC-8B357EB9E0D1}"/>
              </a:ext>
            </a:extLst>
          </p:cNvPr>
          <p:cNvSpPr/>
          <p:nvPr/>
        </p:nvSpPr>
        <p:spPr>
          <a:xfrm>
            <a:off x="9812870"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0" name="Rectangle 139">
            <a:extLst>
              <a:ext uri="{FF2B5EF4-FFF2-40B4-BE49-F238E27FC236}">
                <a16:creationId xmlns:a16="http://schemas.microsoft.com/office/drawing/2014/main" xmlns="" id="{91E9301F-3D19-44A1-8ACE-D10008186147}"/>
              </a:ext>
            </a:extLst>
          </p:cNvPr>
          <p:cNvSpPr/>
          <p:nvPr/>
        </p:nvSpPr>
        <p:spPr>
          <a:xfrm>
            <a:off x="10631425"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1" name="Rectangle 140">
            <a:extLst>
              <a:ext uri="{FF2B5EF4-FFF2-40B4-BE49-F238E27FC236}">
                <a16:creationId xmlns:a16="http://schemas.microsoft.com/office/drawing/2014/main" xmlns="" id="{60834B2B-4C4D-4E92-B83A-5D0EC3B143C1}"/>
              </a:ext>
            </a:extLst>
          </p:cNvPr>
          <p:cNvSpPr/>
          <p:nvPr/>
        </p:nvSpPr>
        <p:spPr>
          <a:xfrm>
            <a:off x="10698175"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43" name="Rectangle 142">
            <a:extLst>
              <a:ext uri="{FF2B5EF4-FFF2-40B4-BE49-F238E27FC236}">
                <a16:creationId xmlns:a16="http://schemas.microsoft.com/office/drawing/2014/main" xmlns="" id="{98E2198E-FA48-48CA-8501-7C1C9B6F4C01}"/>
              </a:ext>
            </a:extLst>
          </p:cNvPr>
          <p:cNvSpPr/>
          <p:nvPr/>
        </p:nvSpPr>
        <p:spPr>
          <a:xfrm>
            <a:off x="893060" y="1842684"/>
            <a:ext cx="667512" cy="666572"/>
          </a:xfrm>
          <a:prstGeom prst="rect">
            <a:avLst/>
          </a:prstGeom>
          <a:solidFill>
            <a:schemeClr val="tx2"/>
          </a:solidFill>
          <a:ln w="38100"/>
        </p:spPr>
        <p:style>
          <a:lnRef idx="2">
            <a:schemeClr val="dk1"/>
          </a:lnRef>
          <a:fillRef idx="1">
            <a:schemeClr val="lt1"/>
          </a:fillRef>
          <a:effectRef idx="0">
            <a:schemeClr val="dk1"/>
          </a:effectRef>
          <a:fontRef idx="minor">
            <a:schemeClr val="dk1"/>
          </a:fontRef>
        </p:style>
        <p:txBody>
          <a:bodyPr rtlCol="0" anchor="t"/>
          <a:lstStyle/>
          <a:p>
            <a:pPr algn="ctr"/>
            <a:r>
              <a:rPr lang="en-US" sz="1400" b="1" dirty="0">
                <a:latin typeface="Arial" panose="020B0604020202020204" pitchFamily="34" charset="0"/>
                <a:cs typeface="Arial" panose="020B0604020202020204" pitchFamily="34" charset="0"/>
              </a:rPr>
              <a:t>Core</a:t>
            </a:r>
          </a:p>
        </p:txBody>
      </p:sp>
      <p:sp>
        <p:nvSpPr>
          <p:cNvPr id="144" name="Rectangle 143">
            <a:extLst>
              <a:ext uri="{FF2B5EF4-FFF2-40B4-BE49-F238E27FC236}">
                <a16:creationId xmlns:a16="http://schemas.microsoft.com/office/drawing/2014/main" xmlns="" id="{A1E076E0-D6EB-4B4C-B7FB-0C161097A4F4}"/>
              </a:ext>
            </a:extLst>
          </p:cNvPr>
          <p:cNvSpPr/>
          <p:nvPr/>
        </p:nvSpPr>
        <p:spPr>
          <a:xfrm>
            <a:off x="959810"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cxnSp>
        <p:nvCxnSpPr>
          <p:cNvPr id="147" name="Straight Arrow Connector 146">
            <a:extLst>
              <a:ext uri="{FF2B5EF4-FFF2-40B4-BE49-F238E27FC236}">
                <a16:creationId xmlns:a16="http://schemas.microsoft.com/office/drawing/2014/main" xmlns="" id="{F278E18F-D953-4807-A0EF-B43ED0A2F662}"/>
              </a:ext>
            </a:extLst>
          </p:cNvPr>
          <p:cNvCxnSpPr>
            <a:cxnSpLocks/>
            <a:stCxn id="140" idx="2"/>
          </p:cNvCxnSpPr>
          <p:nvPr/>
        </p:nvCxnSpPr>
        <p:spPr>
          <a:xfrm>
            <a:off x="10965181" y="2509256"/>
            <a:ext cx="0" cy="834019"/>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xmlns="" id="{A1B2B007-226D-4C87-AB52-2EDBF0B68E1E}"/>
              </a:ext>
            </a:extLst>
          </p:cNvPr>
          <p:cNvCxnSpPr>
            <a:cxnSpLocks/>
            <a:stCxn id="143" idx="2"/>
          </p:cNvCxnSpPr>
          <p:nvPr/>
        </p:nvCxnSpPr>
        <p:spPr>
          <a:xfrm flipH="1">
            <a:off x="1226814" y="2509256"/>
            <a:ext cx="2" cy="1095957"/>
          </a:xfrm>
          <a:prstGeom prst="straightConnector1">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xmlns="" id="{D4ACF0D3-0A5A-4371-A0BF-83063F4E3AC7}"/>
              </a:ext>
            </a:extLst>
          </p:cNvPr>
          <p:cNvCxnSpPr>
            <a:cxnSpLocks/>
            <a:stCxn id="58" idx="0"/>
          </p:cNvCxnSpPr>
          <p:nvPr/>
        </p:nvCxnSpPr>
        <p:spPr>
          <a:xfrm flipV="1">
            <a:off x="8454775" y="4439693"/>
            <a:ext cx="0" cy="811600"/>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xmlns="" id="{48E8BF9B-14A3-4509-8F84-4C304C28C6A9}"/>
              </a:ext>
            </a:extLst>
          </p:cNvPr>
          <p:cNvCxnSpPr>
            <a:cxnSpLocks/>
            <a:stCxn id="29" idx="0"/>
          </p:cNvCxnSpPr>
          <p:nvPr/>
        </p:nvCxnSpPr>
        <p:spPr>
          <a:xfrm flipV="1">
            <a:off x="5454937" y="4592095"/>
            <a:ext cx="0"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xmlns="" id="{BF783091-C90D-46BB-8CB7-B3D8449B1712}"/>
              </a:ext>
            </a:extLst>
          </p:cNvPr>
          <p:cNvCxnSpPr>
            <a:cxnSpLocks/>
            <a:stCxn id="33" idx="0"/>
          </p:cNvCxnSpPr>
          <p:nvPr/>
        </p:nvCxnSpPr>
        <p:spPr>
          <a:xfrm flipH="1" flipV="1">
            <a:off x="6950472" y="4592095"/>
            <a:ext cx="4384" cy="659198"/>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xmlns="" id="{10C71B0E-8720-4224-8341-2A2C98255F8B}"/>
              </a:ext>
            </a:extLst>
          </p:cNvPr>
          <p:cNvCxnSpPr>
            <a:cxnSpLocks/>
            <a:stCxn id="11" idx="0"/>
          </p:cNvCxnSpPr>
          <p:nvPr/>
        </p:nvCxnSpPr>
        <p:spPr>
          <a:xfrm flipV="1">
            <a:off x="3955018" y="4553879"/>
            <a:ext cx="4381" cy="697414"/>
          </a:xfrm>
          <a:prstGeom prst="straightConnector1">
            <a:avLst/>
          </a:prstGeom>
          <a:ln w="10795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xmlns="" id="{6AFDA233-0C9A-4343-8312-FD67AA4781F7}"/>
              </a:ext>
            </a:extLst>
          </p:cNvPr>
          <p:cNvGrpSpPr/>
          <p:nvPr/>
        </p:nvGrpSpPr>
        <p:grpSpPr>
          <a:xfrm>
            <a:off x="3406378" y="5251293"/>
            <a:ext cx="5597037" cy="731520"/>
            <a:chOff x="4047441" y="5251293"/>
            <a:chExt cx="5597037" cy="731520"/>
          </a:xfrm>
        </p:grpSpPr>
        <p:grpSp>
          <p:nvGrpSpPr>
            <p:cNvPr id="17" name="Group 16">
              <a:extLst>
                <a:ext uri="{FF2B5EF4-FFF2-40B4-BE49-F238E27FC236}">
                  <a16:creationId xmlns:a16="http://schemas.microsoft.com/office/drawing/2014/main" xmlns="" id="{F07DD97D-053F-4C5A-BC94-EEC83C105FA2}"/>
                </a:ext>
              </a:extLst>
            </p:cNvPr>
            <p:cNvGrpSpPr/>
            <p:nvPr/>
          </p:nvGrpSpPr>
          <p:grpSpPr>
            <a:xfrm>
              <a:off x="4047441" y="5251293"/>
              <a:ext cx="1097280" cy="731520"/>
              <a:chOff x="631150" y="5251293"/>
              <a:chExt cx="1097280" cy="731520"/>
            </a:xfrm>
          </p:grpSpPr>
          <p:sp>
            <p:nvSpPr>
              <p:cNvPr id="11" name="Rectangle 10">
                <a:extLst>
                  <a:ext uri="{FF2B5EF4-FFF2-40B4-BE49-F238E27FC236}">
                    <a16:creationId xmlns:a16="http://schemas.microsoft.com/office/drawing/2014/main" xmlns="" id="{C61BB816-6E6C-487A-AB8D-29BA513FCDB2}"/>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xmlns="" id="{F4C8EF2B-BDDC-4F5E-ACE4-AD6A195C95FD}"/>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13" name="Rectangle 12">
                <a:extLst>
                  <a:ext uri="{FF2B5EF4-FFF2-40B4-BE49-F238E27FC236}">
                    <a16:creationId xmlns:a16="http://schemas.microsoft.com/office/drawing/2014/main" xmlns="" id="{5AF24EDB-565A-45F1-B352-B7F943F8AC3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28" name="Group 27">
              <a:extLst>
                <a:ext uri="{FF2B5EF4-FFF2-40B4-BE49-F238E27FC236}">
                  <a16:creationId xmlns:a16="http://schemas.microsoft.com/office/drawing/2014/main" xmlns="" id="{9F76BE43-A678-462C-B734-A0D1F9C75B6C}"/>
                </a:ext>
              </a:extLst>
            </p:cNvPr>
            <p:cNvGrpSpPr/>
            <p:nvPr/>
          </p:nvGrpSpPr>
          <p:grpSpPr>
            <a:xfrm>
              <a:off x="5547360" y="5251293"/>
              <a:ext cx="1097280" cy="731520"/>
              <a:chOff x="631150" y="5251293"/>
              <a:chExt cx="1097280" cy="731520"/>
            </a:xfrm>
          </p:grpSpPr>
          <p:sp>
            <p:nvSpPr>
              <p:cNvPr id="29" name="Rectangle 28">
                <a:extLst>
                  <a:ext uri="{FF2B5EF4-FFF2-40B4-BE49-F238E27FC236}">
                    <a16:creationId xmlns:a16="http://schemas.microsoft.com/office/drawing/2014/main" xmlns="" id="{343BBF7B-FF39-4EEB-8622-CBAF334A743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xmlns="" id="{67579CA0-AFFF-4248-B502-0DE6404FE911}"/>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1" name="Rectangle 30">
                <a:extLst>
                  <a:ext uri="{FF2B5EF4-FFF2-40B4-BE49-F238E27FC236}">
                    <a16:creationId xmlns:a16="http://schemas.microsoft.com/office/drawing/2014/main" xmlns="" id="{30B3DDEA-E705-4F7E-9F3E-2E5F2052121C}"/>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32" name="Group 31">
              <a:extLst>
                <a:ext uri="{FF2B5EF4-FFF2-40B4-BE49-F238E27FC236}">
                  <a16:creationId xmlns:a16="http://schemas.microsoft.com/office/drawing/2014/main" xmlns="" id="{EA616863-3F73-49F8-8D30-5F6C4DE1321C}"/>
                </a:ext>
              </a:extLst>
            </p:cNvPr>
            <p:cNvGrpSpPr/>
            <p:nvPr/>
          </p:nvGrpSpPr>
          <p:grpSpPr>
            <a:xfrm>
              <a:off x="7047279" y="5251293"/>
              <a:ext cx="1097280" cy="731520"/>
              <a:chOff x="631150" y="5251293"/>
              <a:chExt cx="1097280" cy="731520"/>
            </a:xfrm>
          </p:grpSpPr>
          <p:sp>
            <p:nvSpPr>
              <p:cNvPr id="33" name="Rectangle 32">
                <a:extLst>
                  <a:ext uri="{FF2B5EF4-FFF2-40B4-BE49-F238E27FC236}">
                    <a16:creationId xmlns:a16="http://schemas.microsoft.com/office/drawing/2014/main" xmlns="" id="{381FB4F5-62CF-47BD-8550-B00A335BD92F}"/>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xmlns="" id="{F3C4B986-3C2E-4CD9-B694-5A95E70297D8}"/>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35" name="Rectangle 34">
                <a:extLst>
                  <a:ext uri="{FF2B5EF4-FFF2-40B4-BE49-F238E27FC236}">
                    <a16:creationId xmlns:a16="http://schemas.microsoft.com/office/drawing/2014/main" xmlns="" id="{427359E1-0823-4E8B-95EA-0DE6A0DD5A20}"/>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nvGrpSpPr>
            <p:cNvPr id="57" name="Group 56">
              <a:extLst>
                <a:ext uri="{FF2B5EF4-FFF2-40B4-BE49-F238E27FC236}">
                  <a16:creationId xmlns:a16="http://schemas.microsoft.com/office/drawing/2014/main" xmlns="" id="{F4228333-BF3C-426D-BF32-0D660791D371}"/>
                </a:ext>
              </a:extLst>
            </p:cNvPr>
            <p:cNvGrpSpPr/>
            <p:nvPr/>
          </p:nvGrpSpPr>
          <p:grpSpPr>
            <a:xfrm>
              <a:off x="8547198" y="5251293"/>
              <a:ext cx="1097280" cy="731520"/>
              <a:chOff x="631150" y="5251293"/>
              <a:chExt cx="1097280" cy="731520"/>
            </a:xfrm>
          </p:grpSpPr>
          <p:sp>
            <p:nvSpPr>
              <p:cNvPr id="58" name="Rectangle 57">
                <a:extLst>
                  <a:ext uri="{FF2B5EF4-FFF2-40B4-BE49-F238E27FC236}">
                    <a16:creationId xmlns:a16="http://schemas.microsoft.com/office/drawing/2014/main" xmlns="" id="{421ACF6D-F248-4476-A257-1B4A4CF43D98}"/>
                  </a:ext>
                </a:extLst>
              </p:cNvPr>
              <p:cNvSpPr/>
              <p:nvPr/>
            </p:nvSpPr>
            <p:spPr>
              <a:xfrm>
                <a:off x="631150"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xmlns="" id="{98F8C8A2-75A5-4B9E-894C-439B34033E0E}"/>
                  </a:ext>
                </a:extLst>
              </p:cNvPr>
              <p:cNvSpPr/>
              <p:nvPr/>
            </p:nvSpPr>
            <p:spPr>
              <a:xfrm>
                <a:off x="736494"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60" name="Rectangle 59">
                <a:extLst>
                  <a:ext uri="{FF2B5EF4-FFF2-40B4-BE49-F238E27FC236}">
                    <a16:creationId xmlns:a16="http://schemas.microsoft.com/office/drawing/2014/main" xmlns="" id="{AF6DBBB6-5A4E-42EB-A97F-D12D673F7AE7}"/>
                  </a:ext>
                </a:extLst>
              </p:cNvPr>
              <p:cNvSpPr/>
              <p:nvPr/>
            </p:nvSpPr>
            <p:spPr>
              <a:xfrm>
                <a:off x="745259"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grpSp>
      <p:sp>
        <p:nvSpPr>
          <p:cNvPr id="65" name="TextBox 64">
            <a:extLst>
              <a:ext uri="{FF2B5EF4-FFF2-40B4-BE49-F238E27FC236}">
                <a16:creationId xmlns:a16="http://schemas.microsoft.com/office/drawing/2014/main" xmlns="" id="{D0CAB412-D486-4D44-BED5-D2272BCAC7E5}"/>
              </a:ext>
            </a:extLst>
          </p:cNvPr>
          <p:cNvSpPr txBox="1"/>
          <p:nvPr/>
        </p:nvSpPr>
        <p:spPr>
          <a:xfrm>
            <a:off x="838346" y="2556936"/>
            <a:ext cx="400110" cy="856642"/>
          </a:xfrm>
          <a:prstGeom prst="rect">
            <a:avLst/>
          </a:prstGeom>
          <a:noFill/>
        </p:spPr>
        <p:txBody>
          <a:bodyPr vert="vert270" wrap="square" rtlCol="0" anchor="ctr">
            <a:spAutoFit/>
          </a:bodyPr>
          <a:lstStyle/>
          <a:p>
            <a:pPr algn="ctr"/>
            <a:r>
              <a:rPr lang="en-US" sz="1400" b="1" dirty="0"/>
              <a:t>Request</a:t>
            </a:r>
          </a:p>
        </p:txBody>
      </p:sp>
      <p:sp>
        <p:nvSpPr>
          <p:cNvPr id="66" name="TextBox 65">
            <a:extLst>
              <a:ext uri="{FF2B5EF4-FFF2-40B4-BE49-F238E27FC236}">
                <a16:creationId xmlns:a16="http://schemas.microsoft.com/office/drawing/2014/main" xmlns="" id="{83CDF832-3838-4E9D-834A-4107405F4122}"/>
              </a:ext>
            </a:extLst>
          </p:cNvPr>
          <p:cNvSpPr txBox="1"/>
          <p:nvPr/>
        </p:nvSpPr>
        <p:spPr>
          <a:xfrm>
            <a:off x="3334190" y="4465761"/>
            <a:ext cx="400110" cy="856642"/>
          </a:xfrm>
          <a:prstGeom prst="rect">
            <a:avLst/>
          </a:prstGeom>
          <a:noFill/>
        </p:spPr>
        <p:txBody>
          <a:bodyPr vert="vert270" wrap="square" rtlCol="0" anchor="ctr">
            <a:spAutoFit/>
          </a:bodyPr>
          <a:lstStyle/>
          <a:p>
            <a:pPr algn="ctr"/>
            <a:r>
              <a:rPr lang="en-US" sz="1400" b="1" dirty="0"/>
              <a:t>Reply</a:t>
            </a:r>
          </a:p>
        </p:txBody>
      </p:sp>
      <p:sp>
        <p:nvSpPr>
          <p:cNvPr id="69" name="TextBox 68">
            <a:extLst>
              <a:ext uri="{FF2B5EF4-FFF2-40B4-BE49-F238E27FC236}">
                <a16:creationId xmlns:a16="http://schemas.microsoft.com/office/drawing/2014/main" xmlns="" id="{573D850A-AF74-4DCE-A980-866AD8B684E2}"/>
              </a:ext>
            </a:extLst>
          </p:cNvPr>
          <p:cNvSpPr txBox="1"/>
          <p:nvPr/>
        </p:nvSpPr>
        <p:spPr>
          <a:xfrm>
            <a:off x="618704" y="5293887"/>
            <a:ext cx="2333517" cy="646331"/>
          </a:xfrm>
          <a:prstGeom prst="rect">
            <a:avLst/>
          </a:prstGeom>
          <a:noFill/>
        </p:spPr>
        <p:txBody>
          <a:bodyPr wrap="square" rtlCol="0" anchor="ctr">
            <a:spAutoFit/>
          </a:bodyPr>
          <a:lstStyle/>
          <a:p>
            <a:pPr algn="ctr"/>
            <a:r>
              <a:rPr lang="en-US" b="1" dirty="0">
                <a:solidFill>
                  <a:srgbClr val="C00000"/>
                </a:solidFill>
              </a:rPr>
              <a:t>77%</a:t>
            </a:r>
            <a:r>
              <a:rPr lang="en-US" b="1" dirty="0"/>
              <a:t> cores requests </a:t>
            </a:r>
          </a:p>
          <a:p>
            <a:pPr algn="ctr"/>
            <a:r>
              <a:rPr lang="en-US" b="1" dirty="0"/>
              <a:t>served @ L2</a:t>
            </a:r>
          </a:p>
        </p:txBody>
      </p:sp>
      <p:sp>
        <p:nvSpPr>
          <p:cNvPr id="71" name="TextBox 70">
            <a:extLst>
              <a:ext uri="{FF2B5EF4-FFF2-40B4-BE49-F238E27FC236}">
                <a16:creationId xmlns:a16="http://schemas.microsoft.com/office/drawing/2014/main" xmlns="" id="{5A69638A-C0E4-4C06-9D9D-CA696BE58F73}"/>
              </a:ext>
            </a:extLst>
          </p:cNvPr>
          <p:cNvSpPr txBox="1"/>
          <p:nvPr/>
        </p:nvSpPr>
        <p:spPr>
          <a:xfrm>
            <a:off x="609600" y="5430578"/>
            <a:ext cx="2493345" cy="369332"/>
          </a:xfrm>
          <a:prstGeom prst="rect">
            <a:avLst/>
          </a:prstGeom>
          <a:noFill/>
        </p:spPr>
        <p:txBody>
          <a:bodyPr wrap="square" rtlCol="0" anchor="ctr">
            <a:spAutoFit/>
          </a:bodyPr>
          <a:lstStyle/>
          <a:p>
            <a:pPr algn="ctr"/>
            <a:r>
              <a:rPr lang="en-US" b="1" dirty="0">
                <a:solidFill>
                  <a:srgbClr val="C00000"/>
                </a:solidFill>
              </a:rPr>
              <a:t>High </a:t>
            </a:r>
            <a:r>
              <a:rPr lang="en-US" b="1" dirty="0"/>
              <a:t>queueing delay</a:t>
            </a:r>
          </a:p>
        </p:txBody>
      </p:sp>
      <p:sp>
        <p:nvSpPr>
          <p:cNvPr id="72" name="Rectangle: Rounded Corners 71">
            <a:extLst>
              <a:ext uri="{FF2B5EF4-FFF2-40B4-BE49-F238E27FC236}">
                <a16:creationId xmlns:a16="http://schemas.microsoft.com/office/drawing/2014/main" xmlns="" id="{30C41ED8-570D-47DD-A086-63774905CAC6}"/>
              </a:ext>
            </a:extLst>
          </p:cNvPr>
          <p:cNvSpPr/>
          <p:nvPr/>
        </p:nvSpPr>
        <p:spPr>
          <a:xfrm>
            <a:off x="317937" y="5202828"/>
            <a:ext cx="2653910" cy="821655"/>
          </a:xfrm>
          <a:prstGeom prst="roundRect">
            <a:avLst/>
          </a:prstGeom>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solidFill>
                  <a:srgbClr val="C00000"/>
                </a:solidFill>
              </a:rPr>
              <a:t>L2 is a bottleneck!</a:t>
            </a:r>
          </a:p>
        </p:txBody>
      </p:sp>
      <p:grpSp>
        <p:nvGrpSpPr>
          <p:cNvPr id="3" name="Group 2">
            <a:extLst>
              <a:ext uri="{FF2B5EF4-FFF2-40B4-BE49-F238E27FC236}">
                <a16:creationId xmlns:a16="http://schemas.microsoft.com/office/drawing/2014/main" xmlns="" id="{CD3DB1F5-1C3B-46CA-886A-4987B167238A}"/>
              </a:ext>
            </a:extLst>
          </p:cNvPr>
          <p:cNvGrpSpPr/>
          <p:nvPr/>
        </p:nvGrpSpPr>
        <p:grpSpPr>
          <a:xfrm>
            <a:off x="9401673" y="5251293"/>
            <a:ext cx="1097280" cy="731520"/>
            <a:chOff x="9401673" y="5251293"/>
            <a:chExt cx="1097280" cy="731520"/>
          </a:xfrm>
        </p:grpSpPr>
        <p:sp>
          <p:nvSpPr>
            <p:cNvPr id="75" name="Rectangle 74">
              <a:extLst>
                <a:ext uri="{FF2B5EF4-FFF2-40B4-BE49-F238E27FC236}">
                  <a16:creationId xmlns:a16="http://schemas.microsoft.com/office/drawing/2014/main" xmlns="" id="{1EB0BC8E-52E3-4947-AAEC-459A0F7AD59A}"/>
                </a:ext>
              </a:extLst>
            </p:cNvPr>
            <p:cNvSpPr/>
            <p:nvPr/>
          </p:nvSpPr>
          <p:spPr>
            <a:xfrm>
              <a:off x="9401673" y="5251293"/>
              <a:ext cx="1097280" cy="731520"/>
            </a:xfrm>
            <a:prstGeom prst="rect">
              <a:avLst/>
            </a:prstGeom>
            <a:solidFill>
              <a:srgbClr val="FFC000"/>
            </a:solidFill>
            <a:ln w="38100"/>
          </p:spPr>
          <p:style>
            <a:lnRef idx="2">
              <a:schemeClr val="dk1"/>
            </a:lnRef>
            <a:fillRef idx="1">
              <a:schemeClr val="lt1"/>
            </a:fillRef>
            <a:effectRef idx="0">
              <a:schemeClr val="dk1"/>
            </a:effectRef>
            <a:fontRef idx="minor">
              <a:schemeClr val="dk1"/>
            </a:fontRef>
          </p:style>
          <p:txBody>
            <a:bodyPr rtlCol="0" anchor="t"/>
            <a:lstStyle/>
            <a:p>
              <a:pPr algn="ctr"/>
              <a:endParaRPr lang="en-US" sz="1600" b="1" dirty="0">
                <a:latin typeface="Arial" panose="020B0604020202020204" pitchFamily="34" charset="0"/>
                <a:cs typeface="Arial" panose="020B0604020202020204" pitchFamily="34" charset="0"/>
              </a:endParaRPr>
            </a:p>
          </p:txBody>
        </p:sp>
        <p:sp>
          <p:nvSpPr>
            <p:cNvPr id="77" name="Rectangle 76">
              <a:extLst>
                <a:ext uri="{FF2B5EF4-FFF2-40B4-BE49-F238E27FC236}">
                  <a16:creationId xmlns:a16="http://schemas.microsoft.com/office/drawing/2014/main" xmlns="" id="{3BE1948A-93B6-425F-A7B4-BDB76719E6DB}"/>
                </a:ext>
              </a:extLst>
            </p:cNvPr>
            <p:cNvSpPr/>
            <p:nvPr/>
          </p:nvSpPr>
          <p:spPr>
            <a:xfrm>
              <a:off x="9507017" y="5344498"/>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
          <p:nvSpPr>
            <p:cNvPr id="78" name="Rectangle 77">
              <a:extLst>
                <a:ext uri="{FF2B5EF4-FFF2-40B4-BE49-F238E27FC236}">
                  <a16:creationId xmlns:a16="http://schemas.microsoft.com/office/drawing/2014/main" xmlns="" id="{8A8C8361-8D3F-4830-9448-3B1169B6A34D}"/>
                </a:ext>
              </a:extLst>
            </p:cNvPr>
            <p:cNvSpPr/>
            <p:nvPr/>
          </p:nvSpPr>
          <p:spPr>
            <a:xfrm>
              <a:off x="9515782" y="5670151"/>
              <a:ext cx="877825" cy="219457"/>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Memory</a:t>
              </a:r>
            </a:p>
          </p:txBody>
        </p:sp>
      </p:grpSp>
      <p:sp>
        <p:nvSpPr>
          <p:cNvPr id="79" name="TextBox 78">
            <a:extLst>
              <a:ext uri="{FF2B5EF4-FFF2-40B4-BE49-F238E27FC236}">
                <a16:creationId xmlns:a16="http://schemas.microsoft.com/office/drawing/2014/main" xmlns="" id="{CC37795C-A5C5-4404-A2B0-13F46DEB3F34}"/>
              </a:ext>
            </a:extLst>
          </p:cNvPr>
          <p:cNvSpPr txBox="1"/>
          <p:nvPr/>
        </p:nvSpPr>
        <p:spPr>
          <a:xfrm>
            <a:off x="8779170" y="6032339"/>
            <a:ext cx="2333517" cy="369332"/>
          </a:xfrm>
          <a:prstGeom prst="rect">
            <a:avLst/>
          </a:prstGeom>
          <a:noFill/>
        </p:spPr>
        <p:txBody>
          <a:bodyPr wrap="square" rtlCol="0" anchor="ctr">
            <a:spAutoFit/>
          </a:bodyPr>
          <a:lstStyle/>
          <a:p>
            <a:pPr algn="ctr"/>
            <a:r>
              <a:rPr lang="en-US" b="1" dirty="0"/>
              <a:t>More L2 Banks?</a:t>
            </a:r>
          </a:p>
        </p:txBody>
      </p:sp>
      <p:sp>
        <p:nvSpPr>
          <p:cNvPr id="91" name="TextBox 90">
            <a:extLst>
              <a:ext uri="{FF2B5EF4-FFF2-40B4-BE49-F238E27FC236}">
                <a16:creationId xmlns:a16="http://schemas.microsoft.com/office/drawing/2014/main" xmlns="" id="{AE11B935-21D4-4DEB-A928-D87359245A10}"/>
              </a:ext>
            </a:extLst>
          </p:cNvPr>
          <p:cNvSpPr txBox="1"/>
          <p:nvPr/>
        </p:nvSpPr>
        <p:spPr>
          <a:xfrm>
            <a:off x="0" y="6431191"/>
            <a:ext cx="7760677" cy="230832"/>
          </a:xfrm>
          <a:prstGeom prst="rect">
            <a:avLst/>
          </a:prstGeom>
          <a:noFill/>
        </p:spPr>
        <p:txBody>
          <a:bodyPr wrap="square" rtlCol="0">
            <a:spAutoFit/>
          </a:bodyPr>
          <a:lstStyle/>
          <a:p>
            <a:r>
              <a:rPr lang="en-US" sz="900" dirty="0" err="1">
                <a:latin typeface="Arial" panose="020B0604020202020204" pitchFamily="34" charset="0"/>
                <a:cs typeface="Arial" panose="020B0604020202020204" pitchFamily="34" charset="0"/>
              </a:rPr>
              <a:t>Pattnaik</a:t>
            </a:r>
            <a:r>
              <a:rPr lang="en-US" sz="900" dirty="0">
                <a:latin typeface="Arial" panose="020B0604020202020204" pitchFamily="34" charset="0"/>
                <a:cs typeface="Arial" panose="020B0604020202020204" pitchFamily="34" charset="0"/>
              </a:rPr>
              <a:t>, et al. “Opportunistic Computing in GPU Architectures.” ISCA’19.</a:t>
            </a:r>
          </a:p>
        </p:txBody>
      </p:sp>
      <p:sp>
        <p:nvSpPr>
          <p:cNvPr id="92" name="TextBox 91">
            <a:extLst>
              <a:ext uri="{FF2B5EF4-FFF2-40B4-BE49-F238E27FC236}">
                <a16:creationId xmlns:a16="http://schemas.microsoft.com/office/drawing/2014/main" xmlns="" id="{C783331F-CDB5-4902-B369-6248C148DA14}"/>
              </a:ext>
            </a:extLst>
          </p:cNvPr>
          <p:cNvSpPr txBox="1"/>
          <p:nvPr/>
        </p:nvSpPr>
        <p:spPr>
          <a:xfrm>
            <a:off x="7863998" y="1091366"/>
            <a:ext cx="2661139" cy="646331"/>
          </a:xfrm>
          <a:prstGeom prst="rect">
            <a:avLst/>
          </a:prstGeom>
          <a:noFill/>
        </p:spPr>
        <p:txBody>
          <a:bodyPr wrap="square" rtlCol="0" anchor="ctr">
            <a:spAutoFit/>
          </a:bodyPr>
          <a:lstStyle/>
          <a:p>
            <a:pPr algn="ctr"/>
            <a:r>
              <a:rPr lang="en-US" b="1" dirty="0">
                <a:solidFill>
                  <a:srgbClr val="00B050"/>
                </a:solidFill>
              </a:rPr>
              <a:t>Replication/Sharing</a:t>
            </a:r>
            <a:r>
              <a:rPr lang="en-US" b="1" dirty="0"/>
              <a:t> of L1 Data across Cores</a:t>
            </a:r>
          </a:p>
        </p:txBody>
      </p:sp>
      <p:sp>
        <p:nvSpPr>
          <p:cNvPr id="93" name="TextBox 92">
            <a:extLst>
              <a:ext uri="{FF2B5EF4-FFF2-40B4-BE49-F238E27FC236}">
                <a16:creationId xmlns:a16="http://schemas.microsoft.com/office/drawing/2014/main" xmlns="" id="{AF5ABE50-F2E3-402C-86B7-B1590F08B6C7}"/>
              </a:ext>
            </a:extLst>
          </p:cNvPr>
          <p:cNvSpPr txBox="1"/>
          <p:nvPr/>
        </p:nvSpPr>
        <p:spPr>
          <a:xfrm>
            <a:off x="7149457" y="947120"/>
            <a:ext cx="4090220" cy="830997"/>
          </a:xfrm>
          <a:prstGeom prst="rect">
            <a:avLst/>
          </a:prstGeom>
          <a:noFill/>
        </p:spPr>
        <p:txBody>
          <a:bodyPr wrap="square" rtlCol="0" anchor="ctr">
            <a:spAutoFit/>
          </a:bodyPr>
          <a:lstStyle/>
          <a:p>
            <a:pPr algn="ctr"/>
            <a:r>
              <a:rPr lang="en-US" sz="2400" b="1" dirty="0">
                <a:solidFill>
                  <a:srgbClr val="00B050"/>
                </a:solidFill>
              </a:rPr>
              <a:t>Use Remote Cores</a:t>
            </a:r>
          </a:p>
          <a:p>
            <a:pPr algn="ctr"/>
            <a:r>
              <a:rPr lang="en-US" sz="2400" b="1" dirty="0">
                <a:solidFill>
                  <a:srgbClr val="00B050"/>
                </a:solidFill>
              </a:rPr>
              <a:t>(as additional BW Source)</a:t>
            </a:r>
            <a:endParaRPr lang="en-US" sz="2400" b="1" dirty="0"/>
          </a:p>
        </p:txBody>
      </p:sp>
      <p:sp>
        <p:nvSpPr>
          <p:cNvPr id="96" name="Cloud 95">
            <a:extLst>
              <a:ext uri="{FF2B5EF4-FFF2-40B4-BE49-F238E27FC236}">
                <a16:creationId xmlns:a16="http://schemas.microsoft.com/office/drawing/2014/main" xmlns="" id="{11885203-4D3B-48EA-817C-B103DD6A7990}"/>
              </a:ext>
            </a:extLst>
          </p:cNvPr>
          <p:cNvSpPr/>
          <p:nvPr/>
        </p:nvSpPr>
        <p:spPr>
          <a:xfrm>
            <a:off x="618704" y="3068917"/>
            <a:ext cx="10968416" cy="1577182"/>
          </a:xfrm>
          <a:prstGeom prst="cloud">
            <a:avLst/>
          </a:prstGeom>
          <a:solidFill>
            <a:schemeClr val="accent1"/>
          </a:solidFill>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sz="3200" b="1" dirty="0">
              <a:solidFill>
                <a:schemeClr val="bg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xmlns="" id="{E8180D8C-7CE1-465C-A227-603AC42F7434}"/>
              </a:ext>
            </a:extLst>
          </p:cNvPr>
          <p:cNvSpPr txBox="1"/>
          <p:nvPr/>
        </p:nvSpPr>
        <p:spPr>
          <a:xfrm>
            <a:off x="1778366" y="3496300"/>
            <a:ext cx="8987957" cy="584775"/>
          </a:xfrm>
          <a:prstGeom prst="rect">
            <a:avLst/>
          </a:prstGeom>
          <a:solidFill>
            <a:schemeClr val="accent1"/>
          </a:solidFill>
        </p:spPr>
        <p:txBody>
          <a:bodyPr wrap="square" rtlCol="0" anchor="ctr">
            <a:spAutoFit/>
          </a:bodyPr>
          <a:lstStyle/>
          <a:p>
            <a:pPr algn="ctr"/>
            <a:r>
              <a:rPr lang="en-US" sz="3200" b="1" dirty="0">
                <a:solidFill>
                  <a:schemeClr val="bg1"/>
                </a:solidFill>
              </a:rPr>
              <a:t>Enable Efficient Inter-core Communication</a:t>
            </a:r>
          </a:p>
        </p:txBody>
      </p:sp>
      <p:sp>
        <p:nvSpPr>
          <p:cNvPr id="99" name="TextBox 98">
            <a:extLst>
              <a:ext uri="{FF2B5EF4-FFF2-40B4-BE49-F238E27FC236}">
                <a16:creationId xmlns:a16="http://schemas.microsoft.com/office/drawing/2014/main" xmlns="" id="{824FFD24-985A-46B9-8004-7DE897413EAC}"/>
              </a:ext>
            </a:extLst>
          </p:cNvPr>
          <p:cNvSpPr txBox="1"/>
          <p:nvPr/>
        </p:nvSpPr>
        <p:spPr>
          <a:xfrm>
            <a:off x="2167776" y="3531628"/>
            <a:ext cx="786695" cy="307777"/>
          </a:xfrm>
          <a:prstGeom prst="rect">
            <a:avLst/>
          </a:prstGeom>
          <a:noFill/>
        </p:spPr>
        <p:txBody>
          <a:bodyPr vert="horz" wrap="square" rtlCol="0" anchor="ctr">
            <a:spAutoFit/>
          </a:bodyPr>
          <a:lstStyle/>
          <a:p>
            <a:pPr algn="ctr"/>
            <a:r>
              <a:rPr lang="en-US" sz="1400" b="1" dirty="0"/>
              <a:t>Reply</a:t>
            </a:r>
          </a:p>
        </p:txBody>
      </p:sp>
      <p:cxnSp>
        <p:nvCxnSpPr>
          <p:cNvPr id="43" name="Connector: Elbow 42">
            <a:extLst>
              <a:ext uri="{FF2B5EF4-FFF2-40B4-BE49-F238E27FC236}">
                <a16:creationId xmlns:a16="http://schemas.microsoft.com/office/drawing/2014/main" xmlns="" id="{81B1E346-0CC5-45E7-B785-57021F8F720A}"/>
              </a:ext>
            </a:extLst>
          </p:cNvPr>
          <p:cNvCxnSpPr>
            <a:cxnSpLocks/>
            <a:stCxn id="47" idx="2"/>
            <a:endCxn id="50" idx="2"/>
          </p:cNvCxnSpPr>
          <p:nvPr/>
        </p:nvCxnSpPr>
        <p:spPr>
          <a:xfrm rot="16200000" flipH="1">
            <a:off x="2554774" y="1980187"/>
            <a:ext cx="12700" cy="885306"/>
          </a:xfrm>
          <a:prstGeom prst="bentConnector3">
            <a:avLst>
              <a:gd name="adj1" fmla="val 11094543"/>
            </a:avLst>
          </a:prstGeom>
          <a:ln w="38100">
            <a:solidFill>
              <a:schemeClr val="tx1"/>
            </a:solidFill>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00" name="Connector: Elbow 99">
            <a:extLst>
              <a:ext uri="{FF2B5EF4-FFF2-40B4-BE49-F238E27FC236}">
                <a16:creationId xmlns:a16="http://schemas.microsoft.com/office/drawing/2014/main" xmlns="" id="{ABB97523-7BB1-4479-A82B-35F3B806031E}"/>
              </a:ext>
            </a:extLst>
          </p:cNvPr>
          <p:cNvCxnSpPr>
            <a:cxnSpLocks/>
            <a:stCxn id="47" idx="2"/>
            <a:endCxn id="50" idx="2"/>
          </p:cNvCxnSpPr>
          <p:nvPr/>
        </p:nvCxnSpPr>
        <p:spPr>
          <a:xfrm rot="16200000" flipH="1">
            <a:off x="2554774" y="1980187"/>
            <a:ext cx="12700" cy="885306"/>
          </a:xfrm>
          <a:prstGeom prst="bentConnector3">
            <a:avLst>
              <a:gd name="adj1" fmla="val 11094535"/>
            </a:avLst>
          </a:prstGeom>
          <a:ln w="38100">
            <a:solidFill>
              <a:srgbClr val="0070C0"/>
            </a:solidFill>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47" name="Rectangle 46">
            <a:extLst>
              <a:ext uri="{FF2B5EF4-FFF2-40B4-BE49-F238E27FC236}">
                <a16:creationId xmlns:a16="http://schemas.microsoft.com/office/drawing/2014/main" xmlns="" id="{C079EF6E-94B7-4EDB-809B-9425A4E22837}"/>
              </a:ext>
            </a:extLst>
          </p:cNvPr>
          <p:cNvSpPr/>
          <p:nvPr/>
        </p:nvSpPr>
        <p:spPr>
          <a:xfrm>
            <a:off x="1845116"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50" name="Rectangle 49">
            <a:extLst>
              <a:ext uri="{FF2B5EF4-FFF2-40B4-BE49-F238E27FC236}">
                <a16:creationId xmlns:a16="http://schemas.microsoft.com/office/drawing/2014/main" xmlns="" id="{7CF49E12-4980-42E7-A72B-5A2E299CB2EE}"/>
              </a:ext>
            </a:extLst>
          </p:cNvPr>
          <p:cNvSpPr/>
          <p:nvPr/>
        </p:nvSpPr>
        <p:spPr>
          <a:xfrm>
            <a:off x="2730422" y="2222868"/>
            <a:ext cx="534009" cy="199972"/>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L1</a:t>
            </a:r>
          </a:p>
        </p:txBody>
      </p:sp>
      <p:sp>
        <p:nvSpPr>
          <p:cNvPr id="114" name="TextBox 113">
            <a:extLst>
              <a:ext uri="{FF2B5EF4-FFF2-40B4-BE49-F238E27FC236}">
                <a16:creationId xmlns:a16="http://schemas.microsoft.com/office/drawing/2014/main" xmlns="" id="{9A73C908-6B36-48B5-AA5C-8EB4F6642E06}"/>
              </a:ext>
            </a:extLst>
          </p:cNvPr>
          <p:cNvSpPr txBox="1"/>
          <p:nvPr/>
        </p:nvSpPr>
        <p:spPr>
          <a:xfrm>
            <a:off x="2096599" y="3531627"/>
            <a:ext cx="921177" cy="307777"/>
          </a:xfrm>
          <a:prstGeom prst="rect">
            <a:avLst/>
          </a:prstGeom>
          <a:noFill/>
        </p:spPr>
        <p:txBody>
          <a:bodyPr vert="horz" wrap="square" rtlCol="0" anchor="ctr">
            <a:spAutoFit/>
          </a:bodyPr>
          <a:lstStyle/>
          <a:p>
            <a:pPr algn="ctr"/>
            <a:r>
              <a:rPr lang="en-US" sz="1400" b="1" dirty="0"/>
              <a:t>Request</a:t>
            </a:r>
          </a:p>
        </p:txBody>
      </p:sp>
      <p:sp>
        <p:nvSpPr>
          <p:cNvPr id="82" name="TextBox 81">
            <a:extLst>
              <a:ext uri="{FF2B5EF4-FFF2-40B4-BE49-F238E27FC236}">
                <a16:creationId xmlns:a16="http://schemas.microsoft.com/office/drawing/2014/main" xmlns="" id="{38F89C15-1415-4D23-9078-5767D0B5B1D0}"/>
              </a:ext>
            </a:extLst>
          </p:cNvPr>
          <p:cNvSpPr txBox="1"/>
          <p:nvPr/>
        </p:nvSpPr>
        <p:spPr>
          <a:xfrm>
            <a:off x="1657882" y="1505212"/>
            <a:ext cx="921177" cy="307777"/>
          </a:xfrm>
          <a:prstGeom prst="rect">
            <a:avLst/>
          </a:prstGeom>
          <a:noFill/>
        </p:spPr>
        <p:txBody>
          <a:bodyPr vert="horz" wrap="square" rtlCol="0" anchor="ctr">
            <a:spAutoFit/>
          </a:bodyPr>
          <a:lstStyle/>
          <a:p>
            <a:pPr algn="ctr"/>
            <a:r>
              <a:rPr lang="en-US" sz="1400" b="1" dirty="0">
                <a:solidFill>
                  <a:srgbClr val="C00000"/>
                </a:solidFill>
              </a:rPr>
              <a:t>A</a:t>
            </a:r>
          </a:p>
        </p:txBody>
      </p:sp>
      <p:sp>
        <p:nvSpPr>
          <p:cNvPr id="83" name="TextBox 82">
            <a:extLst>
              <a:ext uri="{FF2B5EF4-FFF2-40B4-BE49-F238E27FC236}">
                <a16:creationId xmlns:a16="http://schemas.microsoft.com/office/drawing/2014/main" xmlns="" id="{81BFC4FE-0519-4F99-A000-E8878D1E6685}"/>
              </a:ext>
            </a:extLst>
          </p:cNvPr>
          <p:cNvSpPr txBox="1"/>
          <p:nvPr/>
        </p:nvSpPr>
        <p:spPr>
          <a:xfrm>
            <a:off x="2535486" y="1502885"/>
            <a:ext cx="921177" cy="307777"/>
          </a:xfrm>
          <a:prstGeom prst="rect">
            <a:avLst/>
          </a:prstGeom>
          <a:noFill/>
        </p:spPr>
        <p:txBody>
          <a:bodyPr vert="horz" wrap="square" rtlCol="0" anchor="ctr">
            <a:spAutoFit/>
          </a:bodyPr>
          <a:lstStyle/>
          <a:p>
            <a:pPr algn="ctr"/>
            <a:r>
              <a:rPr lang="en-US" sz="1400" b="1" dirty="0">
                <a:solidFill>
                  <a:srgbClr val="C00000"/>
                </a:solidFill>
              </a:rPr>
              <a:t>B</a:t>
            </a:r>
          </a:p>
        </p:txBody>
      </p:sp>
      <p:sp>
        <p:nvSpPr>
          <p:cNvPr id="85" name="Rectangle 84">
            <a:extLst>
              <a:ext uri="{FF2B5EF4-FFF2-40B4-BE49-F238E27FC236}">
                <a16:creationId xmlns:a16="http://schemas.microsoft.com/office/drawing/2014/main" xmlns="" id="{AC0F5302-7795-41AD-871E-4D9AB6642E20}"/>
              </a:ext>
            </a:extLst>
          </p:cNvPr>
          <p:cNvSpPr/>
          <p:nvPr/>
        </p:nvSpPr>
        <p:spPr>
          <a:xfrm>
            <a:off x="6511560" y="5344497"/>
            <a:ext cx="877825" cy="219457"/>
          </a:xfrm>
          <a:prstGeom prst="rect">
            <a:avLst/>
          </a:prstGeom>
          <a:solidFill>
            <a:srgbClr val="3399FF"/>
          </a:solidFill>
          <a:ln w="38100"/>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latin typeface="Arial" panose="020B0604020202020204" pitchFamily="34" charset="0"/>
                <a:cs typeface="Arial" panose="020B0604020202020204" pitchFamily="34" charset="0"/>
              </a:rPr>
              <a:t>L2</a:t>
            </a:r>
          </a:p>
        </p:txBody>
      </p:sp>
    </p:spTree>
    <p:extLst>
      <p:ext uri="{BB962C8B-B14F-4D97-AF65-F5344CB8AC3E}">
        <p14:creationId xmlns:p14="http://schemas.microsoft.com/office/powerpoint/2010/main" val="627949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fade">
                                      <p:cBhvr>
                                        <p:cTn id="34" dur="500"/>
                                        <p:tgtEl>
                                          <p:spTgt spid="2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fade">
                                      <p:cBhvr>
                                        <p:cTn id="46" dur="500"/>
                                        <p:tgtEl>
                                          <p:spTgt spid="4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500"/>
                                        <p:tgtEl>
                                          <p:spTgt spid="52"/>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fade">
                                      <p:cBhvr>
                                        <p:cTn id="52" dur="500"/>
                                        <p:tgtEl>
                                          <p:spTgt spid="5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0"/>
                                        </p:tgtEl>
                                        <p:attrNameLst>
                                          <p:attrName>style.visibility</p:attrName>
                                        </p:attrNameLst>
                                      </p:cBhvr>
                                      <p:to>
                                        <p:strVal val="visible"/>
                                      </p:to>
                                    </p:set>
                                    <p:animEffect transition="in" filter="fade">
                                      <p:cBhvr>
                                        <p:cTn id="58" dur="500"/>
                                        <p:tgtEl>
                                          <p:spTgt spid="50"/>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55"/>
                                        </p:tgtEl>
                                        <p:attrNameLst>
                                          <p:attrName>style.visibility</p:attrName>
                                        </p:attrNameLst>
                                      </p:cBhvr>
                                      <p:to>
                                        <p:strVal val="visible"/>
                                      </p:to>
                                    </p:set>
                                    <p:animEffect transition="in" filter="fade">
                                      <p:cBhvr>
                                        <p:cTn id="61" dur="500"/>
                                        <p:tgtEl>
                                          <p:spTgt spid="5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fade">
                                      <p:cBhvr>
                                        <p:cTn id="70" dur="500"/>
                                        <p:tgtEl>
                                          <p:spTgt spid="47"/>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40"/>
                                        </p:tgtEl>
                                        <p:attrNameLst>
                                          <p:attrName>style.visibility</p:attrName>
                                        </p:attrNameLst>
                                      </p:cBhvr>
                                      <p:to>
                                        <p:strVal val="visible"/>
                                      </p:to>
                                    </p:set>
                                    <p:animEffect transition="in" filter="fade">
                                      <p:cBhvr>
                                        <p:cTn id="73" dur="500"/>
                                        <p:tgtEl>
                                          <p:spTgt spid="140"/>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141"/>
                                        </p:tgtEl>
                                        <p:attrNameLst>
                                          <p:attrName>style.visibility</p:attrName>
                                        </p:attrNameLst>
                                      </p:cBhvr>
                                      <p:to>
                                        <p:strVal val="visible"/>
                                      </p:to>
                                    </p:set>
                                    <p:animEffect transition="in" filter="fade">
                                      <p:cBhvr>
                                        <p:cTn id="76" dur="500"/>
                                        <p:tgtEl>
                                          <p:spTgt spid="141"/>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143"/>
                                        </p:tgtEl>
                                        <p:attrNameLst>
                                          <p:attrName>style.visibility</p:attrName>
                                        </p:attrNameLst>
                                      </p:cBhvr>
                                      <p:to>
                                        <p:strVal val="visible"/>
                                      </p:to>
                                    </p:set>
                                    <p:animEffect transition="in" filter="fade">
                                      <p:cBhvr>
                                        <p:cTn id="79" dur="500"/>
                                        <p:tgtEl>
                                          <p:spTgt spid="14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44"/>
                                        </p:tgtEl>
                                        <p:attrNameLst>
                                          <p:attrName>style.visibility</p:attrName>
                                        </p:attrNameLst>
                                      </p:cBhvr>
                                      <p:to>
                                        <p:strVal val="visible"/>
                                      </p:to>
                                    </p:set>
                                    <p:animEffect transition="in" filter="fade">
                                      <p:cBhvr>
                                        <p:cTn id="82" dur="500"/>
                                        <p:tgtEl>
                                          <p:spTgt spid="144"/>
                                        </p:tgtEl>
                                      </p:cBhvr>
                                    </p:animEffect>
                                  </p:childTnLst>
                                </p:cTn>
                              </p:par>
                            </p:childTnLst>
                          </p:cTn>
                        </p:par>
                        <p:par>
                          <p:cTn id="83" fill="hold">
                            <p:stCondLst>
                              <p:cond delay="500"/>
                            </p:stCondLst>
                            <p:childTnLst>
                              <p:par>
                                <p:cTn id="84" presetID="10" presetClass="entr" presetSubtype="0" fill="hold" nodeType="afterEffect">
                                  <p:stCondLst>
                                    <p:cond delay="0"/>
                                  </p:stCondLst>
                                  <p:childTnLst>
                                    <p:set>
                                      <p:cBhvr>
                                        <p:cTn id="85" dur="1" fill="hold">
                                          <p:stCondLst>
                                            <p:cond delay="0"/>
                                          </p:stCondLst>
                                        </p:cTn>
                                        <p:tgtEl>
                                          <p:spTgt spid="63"/>
                                        </p:tgtEl>
                                        <p:attrNameLst>
                                          <p:attrName>style.visibility</p:attrName>
                                        </p:attrNameLst>
                                      </p:cBhvr>
                                      <p:to>
                                        <p:strVal val="visible"/>
                                      </p:to>
                                    </p:set>
                                    <p:animEffect transition="in" filter="fade">
                                      <p:cBhvr>
                                        <p:cTn id="86" dur="500"/>
                                        <p:tgtEl>
                                          <p:spTgt spid="63"/>
                                        </p:tgtEl>
                                      </p:cBhvr>
                                    </p:animEffect>
                                  </p:childTnLst>
                                </p:cTn>
                              </p:par>
                              <p:par>
                                <p:cTn id="87" presetID="10" presetClass="entr" presetSubtype="0" fill="hold" nodeType="withEffect">
                                  <p:stCondLst>
                                    <p:cond delay="0"/>
                                  </p:stCondLst>
                                  <p:childTnLst>
                                    <p:set>
                                      <p:cBhvr>
                                        <p:cTn id="88" dur="1" fill="hold">
                                          <p:stCondLst>
                                            <p:cond delay="0"/>
                                          </p:stCondLst>
                                        </p:cTn>
                                        <p:tgtEl>
                                          <p:spTgt spid="64"/>
                                        </p:tgtEl>
                                        <p:attrNameLst>
                                          <p:attrName>style.visibility</p:attrName>
                                        </p:attrNameLst>
                                      </p:cBhvr>
                                      <p:to>
                                        <p:strVal val="visible"/>
                                      </p:to>
                                    </p:set>
                                    <p:animEffect transition="in" filter="fade">
                                      <p:cBhvr>
                                        <p:cTn id="89" dur="500"/>
                                        <p:tgtEl>
                                          <p:spTgt spid="64"/>
                                        </p:tgtEl>
                                      </p:cBhvr>
                                    </p:animEffect>
                                  </p:childTnLst>
                                </p:cTn>
                              </p:par>
                              <p:par>
                                <p:cTn id="90" presetID="10" presetClass="entr" presetSubtype="0" fill="hold" nodeType="with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par>
                                <p:cTn id="93" presetID="10" presetClass="entr" presetSubtype="0" fill="hold" nodeType="withEffect">
                                  <p:stCondLst>
                                    <p:cond delay="0"/>
                                  </p:stCondLst>
                                  <p:childTnLst>
                                    <p:set>
                                      <p:cBhvr>
                                        <p:cTn id="94" dur="1" fill="hold">
                                          <p:stCondLst>
                                            <p:cond delay="0"/>
                                          </p:stCondLst>
                                        </p:cTn>
                                        <p:tgtEl>
                                          <p:spTgt spid="70"/>
                                        </p:tgtEl>
                                        <p:attrNameLst>
                                          <p:attrName>style.visibility</p:attrName>
                                        </p:attrNameLst>
                                      </p:cBhvr>
                                      <p:to>
                                        <p:strVal val="visible"/>
                                      </p:to>
                                    </p:set>
                                    <p:animEffect transition="in" filter="fade">
                                      <p:cBhvr>
                                        <p:cTn id="95" dur="500"/>
                                        <p:tgtEl>
                                          <p:spTgt spid="70"/>
                                        </p:tgtEl>
                                      </p:cBhvr>
                                    </p:animEffect>
                                  </p:childTnLst>
                                </p:cTn>
                              </p:par>
                              <p:par>
                                <p:cTn id="96" presetID="10" presetClass="entr" presetSubtype="0" fill="hold" nodeType="withEffect">
                                  <p:stCondLst>
                                    <p:cond delay="0"/>
                                  </p:stCondLst>
                                  <p:childTnLst>
                                    <p:set>
                                      <p:cBhvr>
                                        <p:cTn id="97" dur="1" fill="hold">
                                          <p:stCondLst>
                                            <p:cond delay="0"/>
                                          </p:stCondLst>
                                        </p:cTn>
                                        <p:tgtEl>
                                          <p:spTgt spid="80"/>
                                        </p:tgtEl>
                                        <p:attrNameLst>
                                          <p:attrName>style.visibility</p:attrName>
                                        </p:attrNameLst>
                                      </p:cBhvr>
                                      <p:to>
                                        <p:strVal val="visible"/>
                                      </p:to>
                                    </p:set>
                                    <p:animEffect transition="in" filter="fade">
                                      <p:cBhvr>
                                        <p:cTn id="98" dur="500"/>
                                        <p:tgtEl>
                                          <p:spTgt spid="80"/>
                                        </p:tgtEl>
                                      </p:cBhvr>
                                    </p:animEffect>
                                  </p:childTnLst>
                                </p:cTn>
                              </p:par>
                              <p:par>
                                <p:cTn id="99" presetID="10"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animEffect transition="in" filter="fade">
                                      <p:cBhvr>
                                        <p:cTn id="101" dur="500"/>
                                        <p:tgtEl>
                                          <p:spTgt spid="84"/>
                                        </p:tgtEl>
                                      </p:cBhvr>
                                    </p:animEffect>
                                  </p:childTnLst>
                                </p:cTn>
                              </p:par>
                              <p:par>
                                <p:cTn id="102" presetID="10" presetClass="entr" presetSubtype="0" fill="hold" nodeType="withEffect">
                                  <p:stCondLst>
                                    <p:cond delay="0"/>
                                  </p:stCondLst>
                                  <p:childTnLst>
                                    <p:set>
                                      <p:cBhvr>
                                        <p:cTn id="103" dur="1" fill="hold">
                                          <p:stCondLst>
                                            <p:cond delay="0"/>
                                          </p:stCondLst>
                                        </p:cTn>
                                        <p:tgtEl>
                                          <p:spTgt spid="73"/>
                                        </p:tgtEl>
                                        <p:attrNameLst>
                                          <p:attrName>style.visibility</p:attrName>
                                        </p:attrNameLst>
                                      </p:cBhvr>
                                      <p:to>
                                        <p:strVal val="visible"/>
                                      </p:to>
                                    </p:set>
                                    <p:animEffect transition="in" filter="fade">
                                      <p:cBhvr>
                                        <p:cTn id="104" dur="500"/>
                                        <p:tgtEl>
                                          <p:spTgt spid="73"/>
                                        </p:tgtEl>
                                      </p:cBhvr>
                                    </p:animEffect>
                                  </p:childTnLst>
                                </p:cTn>
                              </p:par>
                              <p:par>
                                <p:cTn id="105" presetID="10" presetClass="entr" presetSubtype="0" fill="hold" nodeType="with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fade">
                                      <p:cBhvr>
                                        <p:cTn id="107" dur="500"/>
                                        <p:tgtEl>
                                          <p:spTgt spid="76"/>
                                        </p:tgtEl>
                                      </p:cBhvr>
                                    </p:animEffect>
                                  </p:childTnLst>
                                </p:cTn>
                              </p:par>
                              <p:par>
                                <p:cTn id="108" presetID="10" presetClass="entr" presetSubtype="0" fill="hold" nodeType="withEffect">
                                  <p:stCondLst>
                                    <p:cond delay="0"/>
                                  </p:stCondLst>
                                  <p:childTnLst>
                                    <p:set>
                                      <p:cBhvr>
                                        <p:cTn id="109" dur="1" fill="hold">
                                          <p:stCondLst>
                                            <p:cond delay="0"/>
                                          </p:stCondLst>
                                        </p:cTn>
                                        <p:tgtEl>
                                          <p:spTgt spid="147"/>
                                        </p:tgtEl>
                                        <p:attrNameLst>
                                          <p:attrName>style.visibility</p:attrName>
                                        </p:attrNameLst>
                                      </p:cBhvr>
                                      <p:to>
                                        <p:strVal val="visible"/>
                                      </p:to>
                                    </p:set>
                                    <p:animEffect transition="in" filter="fade">
                                      <p:cBhvr>
                                        <p:cTn id="110" dur="500"/>
                                        <p:tgtEl>
                                          <p:spTgt spid="147"/>
                                        </p:tgtEl>
                                      </p:cBhvr>
                                    </p:animEffect>
                                  </p:childTnLst>
                                </p:cTn>
                              </p:par>
                              <p:par>
                                <p:cTn id="111" presetID="10" presetClass="entr" presetSubtype="0" fill="hold" nodeType="withEffect">
                                  <p:stCondLst>
                                    <p:cond delay="0"/>
                                  </p:stCondLst>
                                  <p:childTnLst>
                                    <p:set>
                                      <p:cBhvr>
                                        <p:cTn id="112" dur="1" fill="hold">
                                          <p:stCondLst>
                                            <p:cond delay="0"/>
                                          </p:stCondLst>
                                        </p:cTn>
                                        <p:tgtEl>
                                          <p:spTgt spid="87"/>
                                        </p:tgtEl>
                                        <p:attrNameLst>
                                          <p:attrName>style.visibility</p:attrName>
                                        </p:attrNameLst>
                                      </p:cBhvr>
                                      <p:to>
                                        <p:strVal val="visible"/>
                                      </p:to>
                                    </p:set>
                                    <p:animEffect transition="in" filter="fade">
                                      <p:cBhvr>
                                        <p:cTn id="113" dur="500"/>
                                        <p:tgtEl>
                                          <p:spTgt spid="87"/>
                                        </p:tgtEl>
                                      </p:cBhvr>
                                    </p:animEffect>
                                  </p:childTnLst>
                                </p:cTn>
                              </p:par>
                              <p:par>
                                <p:cTn id="114" presetID="10" presetClass="entr" presetSubtype="0" fill="hold" nodeType="withEffect">
                                  <p:stCondLst>
                                    <p:cond delay="0"/>
                                  </p:stCondLst>
                                  <p:childTnLst>
                                    <p:set>
                                      <p:cBhvr>
                                        <p:cTn id="115" dur="1" fill="hold">
                                          <p:stCondLst>
                                            <p:cond delay="0"/>
                                          </p:stCondLst>
                                        </p:cTn>
                                        <p:tgtEl>
                                          <p:spTgt spid="94"/>
                                        </p:tgtEl>
                                        <p:attrNameLst>
                                          <p:attrName>style.visibility</p:attrName>
                                        </p:attrNameLst>
                                      </p:cBhvr>
                                      <p:to>
                                        <p:strVal val="visible"/>
                                      </p:to>
                                    </p:set>
                                    <p:animEffect transition="in" filter="fade">
                                      <p:cBhvr>
                                        <p:cTn id="116" dur="500"/>
                                        <p:tgtEl>
                                          <p:spTgt spid="94"/>
                                        </p:tgtEl>
                                      </p:cBhvr>
                                    </p:animEffect>
                                  </p:childTnLst>
                                </p:cTn>
                              </p:par>
                              <p:par>
                                <p:cTn id="117" presetID="10" presetClass="entr" presetSubtype="0" fill="hold" nodeType="withEffect">
                                  <p:stCondLst>
                                    <p:cond delay="0"/>
                                  </p:stCondLst>
                                  <p:childTnLst>
                                    <p:set>
                                      <p:cBhvr>
                                        <p:cTn id="118" dur="1" fill="hold">
                                          <p:stCondLst>
                                            <p:cond delay="0"/>
                                          </p:stCondLst>
                                        </p:cTn>
                                        <p:tgtEl>
                                          <p:spTgt spid="150"/>
                                        </p:tgtEl>
                                        <p:attrNameLst>
                                          <p:attrName>style.visibility</p:attrName>
                                        </p:attrNameLst>
                                      </p:cBhvr>
                                      <p:to>
                                        <p:strVal val="visible"/>
                                      </p:to>
                                    </p:set>
                                    <p:animEffect transition="in" filter="fade">
                                      <p:cBhvr>
                                        <p:cTn id="119" dur="500"/>
                                        <p:tgtEl>
                                          <p:spTgt spid="15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65"/>
                                        </p:tgtEl>
                                        <p:attrNameLst>
                                          <p:attrName>style.visibility</p:attrName>
                                        </p:attrNameLst>
                                      </p:cBhvr>
                                      <p:to>
                                        <p:strVal val="visible"/>
                                      </p:to>
                                    </p:set>
                                    <p:animEffect transition="in" filter="fade">
                                      <p:cBhvr>
                                        <p:cTn id="122" dur="500"/>
                                        <p:tgtEl>
                                          <p:spTgt spid="65"/>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presetSubtype="0" fill="hold" nodeType="clickEffect">
                                  <p:stCondLst>
                                    <p:cond delay="0"/>
                                  </p:stCondLst>
                                  <p:childTnLst>
                                    <p:set>
                                      <p:cBhvr>
                                        <p:cTn id="126" dur="1" fill="hold">
                                          <p:stCondLst>
                                            <p:cond delay="0"/>
                                          </p:stCondLst>
                                        </p:cTn>
                                        <p:tgtEl>
                                          <p:spTgt spid="106"/>
                                        </p:tgtEl>
                                        <p:attrNameLst>
                                          <p:attrName>style.visibility</p:attrName>
                                        </p:attrNameLst>
                                      </p:cBhvr>
                                      <p:to>
                                        <p:strVal val="visible"/>
                                      </p:to>
                                    </p:set>
                                    <p:animEffect transition="in" filter="fade">
                                      <p:cBhvr>
                                        <p:cTn id="127" dur="500"/>
                                        <p:tgtEl>
                                          <p:spTgt spid="106"/>
                                        </p:tgtEl>
                                      </p:cBhvr>
                                    </p:animEffect>
                                  </p:childTnLst>
                                </p:cTn>
                              </p:par>
                              <p:par>
                                <p:cTn id="128" presetID="10" presetClass="entr" presetSubtype="0" fill="hold" nodeType="withEffect">
                                  <p:stCondLst>
                                    <p:cond delay="0"/>
                                  </p:stCondLst>
                                  <p:childTnLst>
                                    <p:set>
                                      <p:cBhvr>
                                        <p:cTn id="129" dur="1" fill="hold">
                                          <p:stCondLst>
                                            <p:cond delay="0"/>
                                          </p:stCondLst>
                                        </p:cTn>
                                        <p:tgtEl>
                                          <p:spTgt spid="103"/>
                                        </p:tgtEl>
                                        <p:attrNameLst>
                                          <p:attrName>style.visibility</p:attrName>
                                        </p:attrNameLst>
                                      </p:cBhvr>
                                      <p:to>
                                        <p:strVal val="visible"/>
                                      </p:to>
                                    </p:set>
                                    <p:animEffect transition="in" filter="fade">
                                      <p:cBhvr>
                                        <p:cTn id="130" dur="500"/>
                                        <p:tgtEl>
                                          <p:spTgt spid="103"/>
                                        </p:tgtEl>
                                      </p:cBhvr>
                                    </p:animEffect>
                                  </p:childTnLst>
                                </p:cTn>
                              </p:par>
                              <p:par>
                                <p:cTn id="131" presetID="10" presetClass="entr" presetSubtype="0" fill="hold" nodeType="withEffect">
                                  <p:stCondLst>
                                    <p:cond delay="0"/>
                                  </p:stCondLst>
                                  <p:childTnLst>
                                    <p:set>
                                      <p:cBhvr>
                                        <p:cTn id="132" dur="1" fill="hold">
                                          <p:stCondLst>
                                            <p:cond delay="0"/>
                                          </p:stCondLst>
                                        </p:cTn>
                                        <p:tgtEl>
                                          <p:spTgt spid="98"/>
                                        </p:tgtEl>
                                        <p:attrNameLst>
                                          <p:attrName>style.visibility</p:attrName>
                                        </p:attrNameLst>
                                      </p:cBhvr>
                                      <p:to>
                                        <p:strVal val="visible"/>
                                      </p:to>
                                    </p:set>
                                    <p:animEffect transition="in" filter="fade">
                                      <p:cBhvr>
                                        <p:cTn id="133" dur="500"/>
                                        <p:tgtEl>
                                          <p:spTgt spid="98"/>
                                        </p:tgtEl>
                                      </p:cBhvr>
                                    </p:animEffect>
                                  </p:childTnLst>
                                </p:cTn>
                              </p:par>
                              <p:par>
                                <p:cTn id="134" presetID="10" presetClass="entr" presetSubtype="0" fill="hold" nodeType="withEffect">
                                  <p:stCondLst>
                                    <p:cond delay="0"/>
                                  </p:stCondLst>
                                  <p:childTnLst>
                                    <p:set>
                                      <p:cBhvr>
                                        <p:cTn id="135" dur="1" fill="hold">
                                          <p:stCondLst>
                                            <p:cond delay="0"/>
                                          </p:stCondLst>
                                        </p:cTn>
                                        <p:tgtEl>
                                          <p:spTgt spid="113"/>
                                        </p:tgtEl>
                                        <p:attrNameLst>
                                          <p:attrName>style.visibility</p:attrName>
                                        </p:attrNameLst>
                                      </p:cBhvr>
                                      <p:to>
                                        <p:strVal val="visible"/>
                                      </p:to>
                                    </p:set>
                                    <p:animEffect transition="in" filter="fade">
                                      <p:cBhvr>
                                        <p:cTn id="136" dur="500"/>
                                        <p:tgtEl>
                                          <p:spTgt spid="113"/>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66"/>
                                        </p:tgtEl>
                                        <p:attrNameLst>
                                          <p:attrName>style.visibility</p:attrName>
                                        </p:attrNameLst>
                                      </p:cBhvr>
                                      <p:to>
                                        <p:strVal val="visible"/>
                                      </p:to>
                                    </p:set>
                                    <p:animEffect transition="in" filter="fade">
                                      <p:cBhvr>
                                        <p:cTn id="139" dur="500"/>
                                        <p:tgtEl>
                                          <p:spTgt spid="66"/>
                                        </p:tgtEl>
                                      </p:cBhvr>
                                    </p:animEffect>
                                  </p:childTnLst>
                                </p:cTn>
                              </p:par>
                            </p:childTnLst>
                          </p:cTn>
                        </p:par>
                      </p:childTnLst>
                    </p:cTn>
                  </p:par>
                  <p:par>
                    <p:cTn id="140" fill="hold">
                      <p:stCondLst>
                        <p:cond delay="indefinite"/>
                      </p:stCondLst>
                      <p:childTnLst>
                        <p:par>
                          <p:cTn id="141" fill="hold">
                            <p:stCondLst>
                              <p:cond delay="0"/>
                            </p:stCondLst>
                            <p:childTnLst>
                              <p:par>
                                <p:cTn id="142" presetID="10" presetClass="entr" presetSubtype="0" fill="hold" grpId="0" nodeType="clickEffect">
                                  <p:stCondLst>
                                    <p:cond delay="0"/>
                                  </p:stCondLst>
                                  <p:childTnLst>
                                    <p:set>
                                      <p:cBhvr>
                                        <p:cTn id="143" dur="1" fill="hold">
                                          <p:stCondLst>
                                            <p:cond delay="0"/>
                                          </p:stCondLst>
                                        </p:cTn>
                                        <p:tgtEl>
                                          <p:spTgt spid="69"/>
                                        </p:tgtEl>
                                        <p:attrNameLst>
                                          <p:attrName>style.visibility</p:attrName>
                                        </p:attrNameLst>
                                      </p:cBhvr>
                                      <p:to>
                                        <p:strVal val="visible"/>
                                      </p:to>
                                    </p:set>
                                    <p:animEffect transition="in" filter="fade">
                                      <p:cBhvr>
                                        <p:cTn id="144" dur="500"/>
                                        <p:tgtEl>
                                          <p:spTgt spid="69"/>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grpId="1" nodeType="clickEffect">
                                  <p:stCondLst>
                                    <p:cond delay="0"/>
                                  </p:stCondLst>
                                  <p:childTnLst>
                                    <p:set>
                                      <p:cBhvr>
                                        <p:cTn id="148" dur="1" fill="hold">
                                          <p:stCondLst>
                                            <p:cond delay="0"/>
                                          </p:stCondLst>
                                        </p:cTn>
                                        <p:tgtEl>
                                          <p:spTgt spid="69"/>
                                        </p:tgtEl>
                                        <p:attrNameLst>
                                          <p:attrName>style.visibility</p:attrName>
                                        </p:attrNameLst>
                                      </p:cBhvr>
                                      <p:to>
                                        <p:strVal val="hidden"/>
                                      </p:to>
                                    </p:set>
                                  </p:childTnLst>
                                </p:cTn>
                              </p:par>
                              <p:par>
                                <p:cTn id="149" presetID="10" presetClass="entr" presetSubtype="0" fill="hold" grpId="0" nodeType="withEffect">
                                  <p:stCondLst>
                                    <p:cond delay="0"/>
                                  </p:stCondLst>
                                  <p:childTnLst>
                                    <p:set>
                                      <p:cBhvr>
                                        <p:cTn id="150" dur="1" fill="hold">
                                          <p:stCondLst>
                                            <p:cond delay="0"/>
                                          </p:stCondLst>
                                        </p:cTn>
                                        <p:tgtEl>
                                          <p:spTgt spid="71"/>
                                        </p:tgtEl>
                                        <p:attrNameLst>
                                          <p:attrName>style.visibility</p:attrName>
                                        </p:attrNameLst>
                                      </p:cBhvr>
                                      <p:to>
                                        <p:strVal val="visible"/>
                                      </p:to>
                                    </p:set>
                                    <p:animEffect transition="in" filter="fade">
                                      <p:cBhvr>
                                        <p:cTn id="151" dur="500"/>
                                        <p:tgtEl>
                                          <p:spTgt spid="71"/>
                                        </p:tgtEl>
                                      </p:cBhvr>
                                    </p:animEffect>
                                  </p:childTnLst>
                                </p:cTn>
                              </p:par>
                            </p:childTnLst>
                          </p:cTn>
                        </p:par>
                      </p:childTnLst>
                    </p:cTn>
                  </p:par>
                  <p:par>
                    <p:cTn id="152" fill="hold">
                      <p:stCondLst>
                        <p:cond delay="indefinite"/>
                      </p:stCondLst>
                      <p:childTnLst>
                        <p:par>
                          <p:cTn id="153" fill="hold">
                            <p:stCondLst>
                              <p:cond delay="0"/>
                            </p:stCondLst>
                            <p:childTnLst>
                              <p:par>
                                <p:cTn id="154" presetID="1" presetClass="exit" presetSubtype="0" fill="hold" grpId="1" nodeType="clickEffect">
                                  <p:stCondLst>
                                    <p:cond delay="0"/>
                                  </p:stCondLst>
                                  <p:childTnLst>
                                    <p:set>
                                      <p:cBhvr>
                                        <p:cTn id="155" dur="1" fill="hold">
                                          <p:stCondLst>
                                            <p:cond delay="0"/>
                                          </p:stCondLst>
                                        </p:cTn>
                                        <p:tgtEl>
                                          <p:spTgt spid="71"/>
                                        </p:tgtEl>
                                        <p:attrNameLst>
                                          <p:attrName>style.visibility</p:attrName>
                                        </p:attrNameLst>
                                      </p:cBhvr>
                                      <p:to>
                                        <p:strVal val="hidden"/>
                                      </p:to>
                                    </p:set>
                                  </p:childTnLst>
                                </p:cTn>
                              </p:par>
                              <p:par>
                                <p:cTn id="156" presetID="10" presetClass="entr" presetSubtype="0" fill="hold" grpId="0" nodeType="withEffect">
                                  <p:stCondLst>
                                    <p:cond delay="0"/>
                                  </p:stCondLst>
                                  <p:childTnLst>
                                    <p:set>
                                      <p:cBhvr>
                                        <p:cTn id="157" dur="1" fill="hold">
                                          <p:stCondLst>
                                            <p:cond delay="0"/>
                                          </p:stCondLst>
                                        </p:cTn>
                                        <p:tgtEl>
                                          <p:spTgt spid="72"/>
                                        </p:tgtEl>
                                        <p:attrNameLst>
                                          <p:attrName>style.visibility</p:attrName>
                                        </p:attrNameLst>
                                      </p:cBhvr>
                                      <p:to>
                                        <p:strVal val="visible"/>
                                      </p:to>
                                    </p:set>
                                    <p:animEffect transition="in" filter="fade">
                                      <p:cBhvr>
                                        <p:cTn id="158" dur="500"/>
                                        <p:tgtEl>
                                          <p:spTgt spid="72"/>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79"/>
                                        </p:tgtEl>
                                        <p:attrNameLst>
                                          <p:attrName>style.visibility</p:attrName>
                                        </p:attrNameLst>
                                      </p:cBhvr>
                                      <p:to>
                                        <p:strVal val="visible"/>
                                      </p:to>
                                    </p:set>
                                    <p:animEffect transition="in" filter="fade">
                                      <p:cBhvr>
                                        <p:cTn id="163" dur="500"/>
                                        <p:tgtEl>
                                          <p:spTgt spid="79"/>
                                        </p:tgtEl>
                                      </p:cBhvr>
                                    </p:animEffect>
                                  </p:childTnLst>
                                </p:cTn>
                              </p:par>
                              <p:par>
                                <p:cTn id="164" presetID="10" presetClass="entr" presetSubtype="0" fill="hold" nodeType="withEffect">
                                  <p:stCondLst>
                                    <p:cond delay="0"/>
                                  </p:stCondLst>
                                  <p:childTnLst>
                                    <p:set>
                                      <p:cBhvr>
                                        <p:cTn id="165" dur="1" fill="hold">
                                          <p:stCondLst>
                                            <p:cond delay="0"/>
                                          </p:stCondLst>
                                        </p:cTn>
                                        <p:tgtEl>
                                          <p:spTgt spid="3"/>
                                        </p:tgtEl>
                                        <p:attrNameLst>
                                          <p:attrName>style.visibility</p:attrName>
                                        </p:attrNameLst>
                                      </p:cBhvr>
                                      <p:to>
                                        <p:strVal val="visible"/>
                                      </p:to>
                                    </p:set>
                                    <p:animEffect transition="in" filter="fade">
                                      <p:cBhvr>
                                        <p:cTn id="166" dur="500"/>
                                        <p:tgtEl>
                                          <p:spTgt spid="3"/>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79"/>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3"/>
                                        </p:tgtEl>
                                        <p:attrNameLst>
                                          <p:attrName>style.visibility</p:attrName>
                                        </p:attrNameLst>
                                      </p:cBhvr>
                                      <p:to>
                                        <p:strVal val="hidden"/>
                                      </p:to>
                                    </p:set>
                                  </p:childTnLst>
                                </p:cTn>
                              </p:par>
                              <p:par>
                                <p:cTn id="173" presetID="10" presetClass="entr" presetSubtype="0" fill="hold" grpId="0" nodeType="withEffect">
                                  <p:stCondLst>
                                    <p:cond delay="0"/>
                                  </p:stCondLst>
                                  <p:childTnLst>
                                    <p:set>
                                      <p:cBhvr>
                                        <p:cTn id="174" dur="1" fill="hold">
                                          <p:stCondLst>
                                            <p:cond delay="0"/>
                                          </p:stCondLst>
                                        </p:cTn>
                                        <p:tgtEl>
                                          <p:spTgt spid="92"/>
                                        </p:tgtEl>
                                        <p:attrNameLst>
                                          <p:attrName>style.visibility</p:attrName>
                                        </p:attrNameLst>
                                      </p:cBhvr>
                                      <p:to>
                                        <p:strVal val="visible"/>
                                      </p:to>
                                    </p:set>
                                    <p:animEffect transition="in" filter="fade">
                                      <p:cBhvr>
                                        <p:cTn id="175" dur="500"/>
                                        <p:tgtEl>
                                          <p:spTgt spid="92"/>
                                        </p:tgtEl>
                                      </p:cBhvr>
                                    </p:animEffect>
                                  </p:childTnLst>
                                </p:cTn>
                              </p:par>
                              <p:par>
                                <p:cTn id="176" presetID="1" presetClass="emph" presetSubtype="2" fill="hold" nodeType="withEffect">
                                  <p:stCondLst>
                                    <p:cond delay="0"/>
                                  </p:stCondLst>
                                  <p:childTnLst>
                                    <p:animClr clrSpc="rgb" dir="cw">
                                      <p:cBhvr>
                                        <p:cTn id="177" dur="250" fill="hold"/>
                                        <p:tgtEl>
                                          <p:spTgt spid="7"/>
                                        </p:tgtEl>
                                        <p:attrNameLst>
                                          <p:attrName>fillcolor</p:attrName>
                                        </p:attrNameLst>
                                      </p:cBhvr>
                                      <p:to>
                                        <a:srgbClr val="FFFF00"/>
                                      </p:to>
                                    </p:animClr>
                                    <p:set>
                                      <p:cBhvr>
                                        <p:cTn id="178" dur="250" fill="hold"/>
                                        <p:tgtEl>
                                          <p:spTgt spid="7"/>
                                        </p:tgtEl>
                                        <p:attrNameLst>
                                          <p:attrName>fill.type</p:attrName>
                                        </p:attrNameLst>
                                      </p:cBhvr>
                                      <p:to>
                                        <p:strVal val="solid"/>
                                      </p:to>
                                    </p:set>
                                    <p:set>
                                      <p:cBhvr>
                                        <p:cTn id="179" dur="250" fill="hold"/>
                                        <p:tgtEl>
                                          <p:spTgt spid="7"/>
                                        </p:tgtEl>
                                        <p:attrNameLst>
                                          <p:attrName>fill.on</p:attrName>
                                        </p:attrNameLst>
                                      </p:cBhvr>
                                      <p:to>
                                        <p:strVal val="true"/>
                                      </p:to>
                                    </p:set>
                                  </p:childTnLst>
                                </p:cTn>
                              </p:par>
                              <p:par>
                                <p:cTn id="180" presetID="1" presetClass="emph" presetSubtype="2" fill="hold" nodeType="withEffect">
                                  <p:stCondLst>
                                    <p:cond delay="0"/>
                                  </p:stCondLst>
                                  <p:childTnLst>
                                    <p:animClr clrSpc="rgb" dir="cw">
                                      <p:cBhvr>
                                        <p:cTn id="181" dur="250" fill="hold"/>
                                        <p:tgtEl>
                                          <p:spTgt spid="21"/>
                                        </p:tgtEl>
                                        <p:attrNameLst>
                                          <p:attrName>fillcolor</p:attrName>
                                        </p:attrNameLst>
                                      </p:cBhvr>
                                      <p:to>
                                        <a:srgbClr val="FFFF00"/>
                                      </p:to>
                                    </p:animClr>
                                    <p:set>
                                      <p:cBhvr>
                                        <p:cTn id="182" dur="250" fill="hold"/>
                                        <p:tgtEl>
                                          <p:spTgt spid="21"/>
                                        </p:tgtEl>
                                        <p:attrNameLst>
                                          <p:attrName>fill.type</p:attrName>
                                        </p:attrNameLst>
                                      </p:cBhvr>
                                      <p:to>
                                        <p:strVal val="solid"/>
                                      </p:to>
                                    </p:set>
                                    <p:set>
                                      <p:cBhvr>
                                        <p:cTn id="183" dur="250" fill="hold"/>
                                        <p:tgtEl>
                                          <p:spTgt spid="21"/>
                                        </p:tgtEl>
                                        <p:attrNameLst>
                                          <p:attrName>fill.on</p:attrName>
                                        </p:attrNameLst>
                                      </p:cBhvr>
                                      <p:to>
                                        <p:strVal val="true"/>
                                      </p:to>
                                    </p:set>
                                  </p:childTnLst>
                                </p:cTn>
                              </p:par>
                              <p:par>
                                <p:cTn id="184" presetID="1" presetClass="emph" presetSubtype="2" fill="hold" nodeType="withEffect">
                                  <p:stCondLst>
                                    <p:cond delay="0"/>
                                  </p:stCondLst>
                                  <p:childTnLst>
                                    <p:animClr clrSpc="rgb" dir="cw">
                                      <p:cBhvr>
                                        <p:cTn id="185" dur="250" fill="hold"/>
                                        <p:tgtEl>
                                          <p:spTgt spid="56"/>
                                        </p:tgtEl>
                                        <p:attrNameLst>
                                          <p:attrName>fillcolor</p:attrName>
                                        </p:attrNameLst>
                                      </p:cBhvr>
                                      <p:to>
                                        <a:srgbClr val="FFFF00"/>
                                      </p:to>
                                    </p:animClr>
                                    <p:set>
                                      <p:cBhvr>
                                        <p:cTn id="186" dur="250" fill="hold"/>
                                        <p:tgtEl>
                                          <p:spTgt spid="56"/>
                                        </p:tgtEl>
                                        <p:attrNameLst>
                                          <p:attrName>fill.type</p:attrName>
                                        </p:attrNameLst>
                                      </p:cBhvr>
                                      <p:to>
                                        <p:strVal val="solid"/>
                                      </p:to>
                                    </p:set>
                                    <p:set>
                                      <p:cBhvr>
                                        <p:cTn id="187" dur="250" fill="hold"/>
                                        <p:tgtEl>
                                          <p:spTgt spid="56"/>
                                        </p:tgtEl>
                                        <p:attrNameLst>
                                          <p:attrName>fill.on</p:attrName>
                                        </p:attrNameLst>
                                      </p:cBhvr>
                                      <p:to>
                                        <p:strVal val="true"/>
                                      </p:to>
                                    </p:set>
                                  </p:childTnLst>
                                </p:cTn>
                              </p:par>
                              <p:par>
                                <p:cTn id="188" presetID="1" presetClass="emph" presetSubtype="2" fill="hold" nodeType="withEffect">
                                  <p:stCondLst>
                                    <p:cond delay="0"/>
                                  </p:stCondLst>
                                  <p:childTnLst>
                                    <p:animClr clrSpc="rgb" dir="cw">
                                      <p:cBhvr>
                                        <p:cTn id="189" dur="250" fill="hold"/>
                                        <p:tgtEl>
                                          <p:spTgt spid="144"/>
                                        </p:tgtEl>
                                        <p:attrNameLst>
                                          <p:attrName>fillcolor</p:attrName>
                                        </p:attrNameLst>
                                      </p:cBhvr>
                                      <p:to>
                                        <a:srgbClr val="FFFF00"/>
                                      </p:to>
                                    </p:animClr>
                                    <p:set>
                                      <p:cBhvr>
                                        <p:cTn id="190" dur="250" fill="hold"/>
                                        <p:tgtEl>
                                          <p:spTgt spid="144"/>
                                        </p:tgtEl>
                                        <p:attrNameLst>
                                          <p:attrName>fill.type</p:attrName>
                                        </p:attrNameLst>
                                      </p:cBhvr>
                                      <p:to>
                                        <p:strVal val="solid"/>
                                      </p:to>
                                    </p:set>
                                    <p:set>
                                      <p:cBhvr>
                                        <p:cTn id="191" dur="250" fill="hold"/>
                                        <p:tgtEl>
                                          <p:spTgt spid="144"/>
                                        </p:tgtEl>
                                        <p:attrNameLst>
                                          <p:attrName>fill.on</p:attrName>
                                        </p:attrNameLst>
                                      </p:cBhvr>
                                      <p:to>
                                        <p:strVal val="true"/>
                                      </p:to>
                                    </p:set>
                                  </p:childTnLst>
                                </p:cTn>
                              </p:par>
                              <p:par>
                                <p:cTn id="192" presetID="1" presetClass="emph" presetSubtype="2" fill="hold" nodeType="withEffect">
                                  <p:stCondLst>
                                    <p:cond delay="0"/>
                                  </p:stCondLst>
                                  <p:childTnLst>
                                    <p:animClr clrSpc="rgb" dir="cw">
                                      <p:cBhvr>
                                        <p:cTn id="193" dur="250" fill="hold"/>
                                        <p:tgtEl>
                                          <p:spTgt spid="24"/>
                                        </p:tgtEl>
                                        <p:attrNameLst>
                                          <p:attrName>fillcolor</p:attrName>
                                        </p:attrNameLst>
                                      </p:cBhvr>
                                      <p:to>
                                        <a:srgbClr val="3399FF"/>
                                      </p:to>
                                    </p:animClr>
                                    <p:set>
                                      <p:cBhvr>
                                        <p:cTn id="194" dur="250" fill="hold"/>
                                        <p:tgtEl>
                                          <p:spTgt spid="24"/>
                                        </p:tgtEl>
                                        <p:attrNameLst>
                                          <p:attrName>fill.type</p:attrName>
                                        </p:attrNameLst>
                                      </p:cBhvr>
                                      <p:to>
                                        <p:strVal val="solid"/>
                                      </p:to>
                                    </p:set>
                                    <p:set>
                                      <p:cBhvr>
                                        <p:cTn id="195" dur="250" fill="hold"/>
                                        <p:tgtEl>
                                          <p:spTgt spid="24"/>
                                        </p:tgtEl>
                                        <p:attrNameLst>
                                          <p:attrName>fill.on</p:attrName>
                                        </p:attrNameLst>
                                      </p:cBhvr>
                                      <p:to>
                                        <p:strVal val="true"/>
                                      </p:to>
                                    </p:set>
                                  </p:childTnLst>
                                </p:cTn>
                              </p:par>
                              <p:par>
                                <p:cTn id="196" presetID="1" presetClass="emph" presetSubtype="2" fill="hold" nodeType="withEffect">
                                  <p:stCondLst>
                                    <p:cond delay="0"/>
                                  </p:stCondLst>
                                  <p:childTnLst>
                                    <p:animClr clrSpc="rgb" dir="cw">
                                      <p:cBhvr>
                                        <p:cTn id="197" dur="250" fill="hold"/>
                                        <p:tgtEl>
                                          <p:spTgt spid="38"/>
                                        </p:tgtEl>
                                        <p:attrNameLst>
                                          <p:attrName>fillcolor</p:attrName>
                                        </p:attrNameLst>
                                      </p:cBhvr>
                                      <p:to>
                                        <a:srgbClr val="3399FF"/>
                                      </p:to>
                                    </p:animClr>
                                    <p:set>
                                      <p:cBhvr>
                                        <p:cTn id="198" dur="250" fill="hold"/>
                                        <p:tgtEl>
                                          <p:spTgt spid="38"/>
                                        </p:tgtEl>
                                        <p:attrNameLst>
                                          <p:attrName>fill.type</p:attrName>
                                        </p:attrNameLst>
                                      </p:cBhvr>
                                      <p:to>
                                        <p:strVal val="solid"/>
                                      </p:to>
                                    </p:set>
                                    <p:set>
                                      <p:cBhvr>
                                        <p:cTn id="199" dur="250" fill="hold"/>
                                        <p:tgtEl>
                                          <p:spTgt spid="38"/>
                                        </p:tgtEl>
                                        <p:attrNameLst>
                                          <p:attrName>fill.on</p:attrName>
                                        </p:attrNameLst>
                                      </p:cBhvr>
                                      <p:to>
                                        <p:strVal val="true"/>
                                      </p:to>
                                    </p:set>
                                  </p:childTnLst>
                                </p:cTn>
                              </p:par>
                              <p:par>
                                <p:cTn id="200" presetID="1" presetClass="emph" presetSubtype="2" fill="hold" nodeType="withEffect">
                                  <p:stCondLst>
                                    <p:cond delay="0"/>
                                  </p:stCondLst>
                                  <p:childTnLst>
                                    <p:animClr clrSpc="rgb" dir="cw">
                                      <p:cBhvr>
                                        <p:cTn id="201" dur="250" fill="hold"/>
                                        <p:tgtEl>
                                          <p:spTgt spid="42"/>
                                        </p:tgtEl>
                                        <p:attrNameLst>
                                          <p:attrName>fillcolor</p:attrName>
                                        </p:attrNameLst>
                                      </p:cBhvr>
                                      <p:to>
                                        <a:srgbClr val="3399FF"/>
                                      </p:to>
                                    </p:animClr>
                                    <p:set>
                                      <p:cBhvr>
                                        <p:cTn id="202" dur="250" fill="hold"/>
                                        <p:tgtEl>
                                          <p:spTgt spid="42"/>
                                        </p:tgtEl>
                                        <p:attrNameLst>
                                          <p:attrName>fill.type</p:attrName>
                                        </p:attrNameLst>
                                      </p:cBhvr>
                                      <p:to>
                                        <p:strVal val="solid"/>
                                      </p:to>
                                    </p:set>
                                    <p:set>
                                      <p:cBhvr>
                                        <p:cTn id="203" dur="250" fill="hold"/>
                                        <p:tgtEl>
                                          <p:spTgt spid="42"/>
                                        </p:tgtEl>
                                        <p:attrNameLst>
                                          <p:attrName>fill.on</p:attrName>
                                        </p:attrNameLst>
                                      </p:cBhvr>
                                      <p:to>
                                        <p:strVal val="true"/>
                                      </p:to>
                                    </p:set>
                                  </p:childTnLst>
                                </p:cTn>
                              </p:par>
                              <p:par>
                                <p:cTn id="204" presetID="1" presetClass="emph" presetSubtype="2" fill="hold" nodeType="withEffect">
                                  <p:stCondLst>
                                    <p:cond delay="0"/>
                                  </p:stCondLst>
                                  <p:childTnLst>
                                    <p:animClr clrSpc="rgb" dir="cw">
                                      <p:cBhvr>
                                        <p:cTn id="205" dur="250" fill="hold"/>
                                        <p:tgtEl>
                                          <p:spTgt spid="50"/>
                                        </p:tgtEl>
                                        <p:attrNameLst>
                                          <p:attrName>fillcolor</p:attrName>
                                        </p:attrNameLst>
                                      </p:cBhvr>
                                      <p:to>
                                        <a:srgbClr val="3399FF"/>
                                      </p:to>
                                    </p:animClr>
                                    <p:set>
                                      <p:cBhvr>
                                        <p:cTn id="206" dur="250" fill="hold"/>
                                        <p:tgtEl>
                                          <p:spTgt spid="50"/>
                                        </p:tgtEl>
                                        <p:attrNameLst>
                                          <p:attrName>fill.type</p:attrName>
                                        </p:attrNameLst>
                                      </p:cBhvr>
                                      <p:to>
                                        <p:strVal val="solid"/>
                                      </p:to>
                                    </p:set>
                                    <p:set>
                                      <p:cBhvr>
                                        <p:cTn id="207" dur="250" fill="hold"/>
                                        <p:tgtEl>
                                          <p:spTgt spid="50"/>
                                        </p:tgtEl>
                                        <p:attrNameLst>
                                          <p:attrName>fill.on</p:attrName>
                                        </p:attrNameLst>
                                      </p:cBhvr>
                                      <p:to>
                                        <p:strVal val="true"/>
                                      </p:to>
                                    </p:set>
                                  </p:childTnLst>
                                </p:cTn>
                              </p:par>
                              <p:par>
                                <p:cTn id="208" presetID="1" presetClass="emph" presetSubtype="2" fill="hold" nodeType="withEffect">
                                  <p:stCondLst>
                                    <p:cond delay="0"/>
                                  </p:stCondLst>
                                  <p:childTnLst>
                                    <p:animClr clrSpc="rgb" dir="cw">
                                      <p:cBhvr>
                                        <p:cTn id="209" dur="250" fill="hold"/>
                                        <p:tgtEl>
                                          <p:spTgt spid="53"/>
                                        </p:tgtEl>
                                        <p:attrNameLst>
                                          <p:attrName>fillcolor</p:attrName>
                                        </p:attrNameLst>
                                      </p:cBhvr>
                                      <p:to>
                                        <a:srgbClr val="00CC66"/>
                                      </p:to>
                                    </p:animClr>
                                    <p:set>
                                      <p:cBhvr>
                                        <p:cTn id="210" dur="250" fill="hold"/>
                                        <p:tgtEl>
                                          <p:spTgt spid="53"/>
                                        </p:tgtEl>
                                        <p:attrNameLst>
                                          <p:attrName>fill.type</p:attrName>
                                        </p:attrNameLst>
                                      </p:cBhvr>
                                      <p:to>
                                        <p:strVal val="solid"/>
                                      </p:to>
                                    </p:set>
                                    <p:set>
                                      <p:cBhvr>
                                        <p:cTn id="211" dur="250" fill="hold"/>
                                        <p:tgtEl>
                                          <p:spTgt spid="53"/>
                                        </p:tgtEl>
                                        <p:attrNameLst>
                                          <p:attrName>fill.on</p:attrName>
                                        </p:attrNameLst>
                                      </p:cBhvr>
                                      <p:to>
                                        <p:strVal val="true"/>
                                      </p:to>
                                    </p:set>
                                  </p:childTnLst>
                                </p:cTn>
                              </p:par>
                              <p:par>
                                <p:cTn id="212" presetID="1" presetClass="emph" presetSubtype="2" fill="hold" nodeType="withEffect">
                                  <p:stCondLst>
                                    <p:cond delay="0"/>
                                  </p:stCondLst>
                                  <p:childTnLst>
                                    <p:animClr clrSpc="rgb" dir="cw">
                                      <p:cBhvr>
                                        <p:cTn id="213" dur="250" fill="hold"/>
                                        <p:tgtEl>
                                          <p:spTgt spid="141"/>
                                        </p:tgtEl>
                                        <p:attrNameLst>
                                          <p:attrName>fillcolor</p:attrName>
                                        </p:attrNameLst>
                                      </p:cBhvr>
                                      <p:to>
                                        <a:srgbClr val="00CC66"/>
                                      </p:to>
                                    </p:animClr>
                                    <p:set>
                                      <p:cBhvr>
                                        <p:cTn id="214" dur="250" fill="hold"/>
                                        <p:tgtEl>
                                          <p:spTgt spid="141"/>
                                        </p:tgtEl>
                                        <p:attrNameLst>
                                          <p:attrName>fill.type</p:attrName>
                                        </p:attrNameLst>
                                      </p:cBhvr>
                                      <p:to>
                                        <p:strVal val="solid"/>
                                      </p:to>
                                    </p:set>
                                    <p:set>
                                      <p:cBhvr>
                                        <p:cTn id="215" dur="250" fill="hold"/>
                                        <p:tgtEl>
                                          <p:spTgt spid="141"/>
                                        </p:tgtEl>
                                        <p:attrNameLst>
                                          <p:attrName>fill.on</p:attrName>
                                        </p:attrNameLst>
                                      </p:cBhvr>
                                      <p:to>
                                        <p:strVal val="true"/>
                                      </p:to>
                                    </p:set>
                                  </p:childTnLst>
                                </p:cTn>
                              </p:par>
                              <p:par>
                                <p:cTn id="216" presetID="1" presetClass="emph" presetSubtype="2" fill="hold" nodeType="withEffect">
                                  <p:stCondLst>
                                    <p:cond delay="0"/>
                                  </p:stCondLst>
                                  <p:childTnLst>
                                    <p:animClr clrSpc="rgb" dir="cw">
                                      <p:cBhvr>
                                        <p:cTn id="217" dur="250" fill="hold"/>
                                        <p:tgtEl>
                                          <p:spTgt spid="27"/>
                                        </p:tgtEl>
                                        <p:attrNameLst>
                                          <p:attrName>fillcolor</p:attrName>
                                        </p:attrNameLst>
                                      </p:cBhvr>
                                      <p:to>
                                        <a:srgbClr val="CC99FF"/>
                                      </p:to>
                                    </p:animClr>
                                    <p:set>
                                      <p:cBhvr>
                                        <p:cTn id="218" dur="250" fill="hold"/>
                                        <p:tgtEl>
                                          <p:spTgt spid="27"/>
                                        </p:tgtEl>
                                        <p:attrNameLst>
                                          <p:attrName>fill.type</p:attrName>
                                        </p:attrNameLst>
                                      </p:cBhvr>
                                      <p:to>
                                        <p:strVal val="solid"/>
                                      </p:to>
                                    </p:set>
                                    <p:set>
                                      <p:cBhvr>
                                        <p:cTn id="219" dur="250" fill="hold"/>
                                        <p:tgtEl>
                                          <p:spTgt spid="27"/>
                                        </p:tgtEl>
                                        <p:attrNameLst>
                                          <p:attrName>fill.on</p:attrName>
                                        </p:attrNameLst>
                                      </p:cBhvr>
                                      <p:to>
                                        <p:strVal val="true"/>
                                      </p:to>
                                    </p:set>
                                  </p:childTnLst>
                                </p:cTn>
                              </p:par>
                            </p:childTnLst>
                          </p:cTn>
                        </p:par>
                      </p:childTnLst>
                    </p:cTn>
                  </p:par>
                  <p:par>
                    <p:cTn id="220" fill="hold">
                      <p:stCondLst>
                        <p:cond delay="indefinite"/>
                      </p:stCondLst>
                      <p:childTnLst>
                        <p:par>
                          <p:cTn id="221" fill="hold">
                            <p:stCondLst>
                              <p:cond delay="0"/>
                            </p:stCondLst>
                            <p:childTnLst>
                              <p:par>
                                <p:cTn id="222" presetID="1" presetClass="exit" presetSubtype="0" fill="hold" grpId="1" nodeType="clickEffect">
                                  <p:stCondLst>
                                    <p:cond delay="0"/>
                                  </p:stCondLst>
                                  <p:childTnLst>
                                    <p:set>
                                      <p:cBhvr>
                                        <p:cTn id="223" dur="1" fill="hold">
                                          <p:stCondLst>
                                            <p:cond delay="0"/>
                                          </p:stCondLst>
                                        </p:cTn>
                                        <p:tgtEl>
                                          <p:spTgt spid="92"/>
                                        </p:tgtEl>
                                        <p:attrNameLst>
                                          <p:attrName>style.visibility</p:attrName>
                                        </p:attrNameLst>
                                      </p:cBhvr>
                                      <p:to>
                                        <p:strVal val="hidden"/>
                                      </p:to>
                                    </p:set>
                                  </p:childTnLst>
                                </p:cTn>
                              </p:par>
                              <p:par>
                                <p:cTn id="224" presetID="10" presetClass="entr" presetSubtype="0" fill="hold" grpId="0" nodeType="withEffect">
                                  <p:stCondLst>
                                    <p:cond delay="0"/>
                                  </p:stCondLst>
                                  <p:childTnLst>
                                    <p:set>
                                      <p:cBhvr>
                                        <p:cTn id="225" dur="1" fill="hold">
                                          <p:stCondLst>
                                            <p:cond delay="0"/>
                                          </p:stCondLst>
                                        </p:cTn>
                                        <p:tgtEl>
                                          <p:spTgt spid="93"/>
                                        </p:tgtEl>
                                        <p:attrNameLst>
                                          <p:attrName>style.visibility</p:attrName>
                                        </p:attrNameLst>
                                      </p:cBhvr>
                                      <p:to>
                                        <p:strVal val="visible"/>
                                      </p:to>
                                    </p:set>
                                    <p:animEffect transition="in" filter="fade">
                                      <p:cBhvr>
                                        <p:cTn id="226" dur="500"/>
                                        <p:tgtEl>
                                          <p:spTgt spid="93"/>
                                        </p:tgtEl>
                                      </p:cBhvr>
                                    </p:animEffec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nodeType="clickEffect">
                                  <p:stCondLst>
                                    <p:cond delay="0"/>
                                  </p:stCondLst>
                                  <p:childTnLst>
                                    <p:set>
                                      <p:cBhvr>
                                        <p:cTn id="230" dur="1" fill="hold">
                                          <p:stCondLst>
                                            <p:cond delay="0"/>
                                          </p:stCondLst>
                                        </p:cTn>
                                        <p:tgtEl>
                                          <p:spTgt spid="43"/>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85"/>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82"/>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83"/>
                                        </p:tgtEl>
                                        <p:attrNameLst>
                                          <p:attrName>style.visibility</p:attrName>
                                        </p:attrNameLst>
                                      </p:cBhvr>
                                      <p:to>
                                        <p:strVal val="visible"/>
                                      </p:to>
                                    </p:set>
                                  </p:childTnLst>
                                </p:cTn>
                              </p:par>
                              <p:par>
                                <p:cTn id="237" presetID="1" presetClass="exit" presetSubtype="0" fill="hold" nodeType="withEffect">
                                  <p:stCondLst>
                                    <p:cond delay="0"/>
                                  </p:stCondLst>
                                  <p:childTnLst>
                                    <p:set>
                                      <p:cBhvr>
                                        <p:cTn id="238" dur="1" fill="hold">
                                          <p:stCondLst>
                                            <p:cond delay="0"/>
                                          </p:stCondLst>
                                        </p:cTn>
                                        <p:tgtEl>
                                          <p:spTgt spid="87"/>
                                        </p:tgtEl>
                                        <p:attrNameLst>
                                          <p:attrName>style.visibility</p:attrName>
                                        </p:attrNameLst>
                                      </p:cBhvr>
                                      <p:to>
                                        <p:strVal val="hidden"/>
                                      </p:to>
                                    </p:set>
                                  </p:childTnLst>
                                </p:cTn>
                              </p:par>
                              <p:par>
                                <p:cTn id="239" presetID="1" presetClass="exit" presetSubtype="0" fill="hold" nodeType="withEffect">
                                  <p:stCondLst>
                                    <p:cond delay="0"/>
                                  </p:stCondLst>
                                  <p:childTnLst>
                                    <p:set>
                                      <p:cBhvr>
                                        <p:cTn id="240" dur="1" fill="hold">
                                          <p:stCondLst>
                                            <p:cond delay="0"/>
                                          </p:stCondLst>
                                        </p:cTn>
                                        <p:tgtEl>
                                          <p:spTgt spid="94"/>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114"/>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nodeType="clickEffect">
                                  <p:stCondLst>
                                    <p:cond delay="0"/>
                                  </p:stCondLst>
                                  <p:childTnLst>
                                    <p:set>
                                      <p:cBhvr>
                                        <p:cTn id="246" dur="1" fill="hold">
                                          <p:stCondLst>
                                            <p:cond delay="0"/>
                                          </p:stCondLst>
                                        </p:cTn>
                                        <p:tgtEl>
                                          <p:spTgt spid="43"/>
                                        </p:tgtEl>
                                        <p:attrNameLst>
                                          <p:attrName>style.visibility</p:attrName>
                                        </p:attrNameLst>
                                      </p:cBhvr>
                                      <p:to>
                                        <p:strVal val="hidden"/>
                                      </p:to>
                                    </p:set>
                                  </p:childTnLst>
                                </p:cTn>
                              </p:par>
                              <p:par>
                                <p:cTn id="247" presetID="1" presetClass="exit" presetSubtype="0" fill="hold" grpId="1" nodeType="withEffect">
                                  <p:stCondLst>
                                    <p:cond delay="0"/>
                                  </p:stCondLst>
                                  <p:childTnLst>
                                    <p:set>
                                      <p:cBhvr>
                                        <p:cTn id="248" dur="1" fill="hold">
                                          <p:stCondLst>
                                            <p:cond delay="0"/>
                                          </p:stCondLst>
                                        </p:cTn>
                                        <p:tgtEl>
                                          <p:spTgt spid="114"/>
                                        </p:tgtEl>
                                        <p:attrNameLst>
                                          <p:attrName>style.visibility</p:attrName>
                                        </p:attrNameLst>
                                      </p:cBhvr>
                                      <p:to>
                                        <p:strVal val="hidden"/>
                                      </p:to>
                                    </p:set>
                                  </p:childTnLst>
                                </p:cTn>
                              </p:par>
                              <p:par>
                                <p:cTn id="249" presetID="1" presetClass="entr" presetSubtype="0" fill="hold" nodeType="withEffect">
                                  <p:stCondLst>
                                    <p:cond delay="0"/>
                                  </p:stCondLst>
                                  <p:childTnLst>
                                    <p:set>
                                      <p:cBhvr>
                                        <p:cTn id="250" dur="1" fill="hold">
                                          <p:stCondLst>
                                            <p:cond delay="0"/>
                                          </p:stCondLst>
                                        </p:cTn>
                                        <p:tgtEl>
                                          <p:spTgt spid="100"/>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99"/>
                                        </p:tgtEl>
                                        <p:attrNameLst>
                                          <p:attrName>style.visibility</p:attrName>
                                        </p:attrNameLst>
                                      </p:cBhvr>
                                      <p:to>
                                        <p:strVal val="visible"/>
                                      </p:to>
                                    </p:set>
                                  </p:childTnLst>
                                </p:cTn>
                              </p:par>
                            </p:childTnLst>
                          </p:cTn>
                        </p:par>
                        <p:par>
                          <p:cTn id="253" fill="hold">
                            <p:stCondLst>
                              <p:cond delay="0"/>
                            </p:stCondLst>
                            <p:childTnLst>
                              <p:par>
                                <p:cTn id="254" presetID="1" presetClass="emph" presetSubtype="2" fill="hold" nodeType="afterEffect">
                                  <p:stCondLst>
                                    <p:cond delay="0"/>
                                  </p:stCondLst>
                                  <p:childTnLst>
                                    <p:animClr clrSpc="rgb" dir="cw">
                                      <p:cBhvr>
                                        <p:cTn id="255" dur="250" fill="hold"/>
                                        <p:tgtEl>
                                          <p:spTgt spid="47"/>
                                        </p:tgtEl>
                                        <p:attrNameLst>
                                          <p:attrName>fillcolor</p:attrName>
                                        </p:attrNameLst>
                                      </p:cBhvr>
                                      <p:to>
                                        <a:srgbClr val="3399FF"/>
                                      </p:to>
                                    </p:animClr>
                                    <p:set>
                                      <p:cBhvr>
                                        <p:cTn id="256" dur="250" fill="hold"/>
                                        <p:tgtEl>
                                          <p:spTgt spid="47"/>
                                        </p:tgtEl>
                                        <p:attrNameLst>
                                          <p:attrName>fill.type</p:attrName>
                                        </p:attrNameLst>
                                      </p:cBhvr>
                                      <p:to>
                                        <p:strVal val="solid"/>
                                      </p:to>
                                    </p:set>
                                    <p:set>
                                      <p:cBhvr>
                                        <p:cTn id="257" dur="250" fill="hold"/>
                                        <p:tgtEl>
                                          <p:spTgt spid="47"/>
                                        </p:tgtEl>
                                        <p:attrNameLst>
                                          <p:attrName>fill.on</p:attrName>
                                        </p:attrNameLst>
                                      </p:cBhvr>
                                      <p:to>
                                        <p:strVal val="true"/>
                                      </p:to>
                                    </p:set>
                                  </p:childTnLst>
                                </p:cTn>
                              </p:par>
                            </p:childTnLst>
                          </p:cTn>
                        </p:par>
                      </p:childTnLst>
                    </p:cTn>
                  </p:par>
                  <p:par>
                    <p:cTn id="258" fill="hold">
                      <p:stCondLst>
                        <p:cond delay="indefinite"/>
                      </p:stCondLst>
                      <p:childTnLst>
                        <p:par>
                          <p:cTn id="259" fill="hold">
                            <p:stCondLst>
                              <p:cond delay="0"/>
                            </p:stCondLst>
                            <p:childTnLst>
                              <p:par>
                                <p:cTn id="260" presetID="1" presetClass="exit" presetSubtype="0" fill="hold" nodeType="clickEffect">
                                  <p:stCondLst>
                                    <p:cond delay="0"/>
                                  </p:stCondLst>
                                  <p:childTnLst>
                                    <p:set>
                                      <p:cBhvr>
                                        <p:cTn id="261" dur="1" fill="hold">
                                          <p:stCondLst>
                                            <p:cond delay="0"/>
                                          </p:stCondLst>
                                        </p:cTn>
                                        <p:tgtEl>
                                          <p:spTgt spid="100"/>
                                        </p:tgtEl>
                                        <p:attrNameLst>
                                          <p:attrName>style.visibility</p:attrName>
                                        </p:attrNameLst>
                                      </p:cBhvr>
                                      <p:to>
                                        <p:strVal val="hidden"/>
                                      </p:to>
                                    </p:set>
                                  </p:childTnLst>
                                </p:cTn>
                              </p:par>
                              <p:par>
                                <p:cTn id="262" presetID="1" presetClass="exit" presetSubtype="0" fill="hold" grpId="1" nodeType="withEffect">
                                  <p:stCondLst>
                                    <p:cond delay="0"/>
                                  </p:stCondLst>
                                  <p:childTnLst>
                                    <p:set>
                                      <p:cBhvr>
                                        <p:cTn id="263" dur="1" fill="hold">
                                          <p:stCondLst>
                                            <p:cond delay="0"/>
                                          </p:stCondLst>
                                        </p:cTn>
                                        <p:tgtEl>
                                          <p:spTgt spid="99"/>
                                        </p:tgtEl>
                                        <p:attrNameLst>
                                          <p:attrName>style.visibility</p:attrName>
                                        </p:attrNameLst>
                                      </p:cBhvr>
                                      <p:to>
                                        <p:strVal val="hidden"/>
                                      </p:to>
                                    </p:set>
                                  </p:childTnLst>
                                </p:cTn>
                              </p:par>
                              <p:par>
                                <p:cTn id="264" presetID="1" presetClass="exit" presetSubtype="0" fill="hold" grpId="1" nodeType="withEffect">
                                  <p:stCondLst>
                                    <p:cond delay="0"/>
                                  </p:stCondLst>
                                  <p:childTnLst>
                                    <p:set>
                                      <p:cBhvr>
                                        <p:cTn id="265" dur="1" fill="hold">
                                          <p:stCondLst>
                                            <p:cond delay="0"/>
                                          </p:stCondLst>
                                        </p:cTn>
                                        <p:tgtEl>
                                          <p:spTgt spid="8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85"/>
                                        </p:tgtEl>
                                        <p:attrNameLst>
                                          <p:attrName>style.visibility</p:attrName>
                                        </p:attrNameLst>
                                      </p:cBhvr>
                                      <p:to>
                                        <p:strVal val="hidden"/>
                                      </p:to>
                                    </p:set>
                                  </p:childTnLst>
                                </p:cTn>
                              </p:par>
                              <p:par>
                                <p:cTn id="268" presetID="1" presetClass="exit" presetSubtype="0" fill="hold" grpId="1" nodeType="withEffect">
                                  <p:stCondLst>
                                    <p:cond delay="0"/>
                                  </p:stCondLst>
                                  <p:childTnLst>
                                    <p:set>
                                      <p:cBhvr>
                                        <p:cTn id="269" dur="1" fill="hold">
                                          <p:stCondLst>
                                            <p:cond delay="0"/>
                                          </p:stCondLst>
                                        </p:cTn>
                                        <p:tgtEl>
                                          <p:spTgt spid="83"/>
                                        </p:tgtEl>
                                        <p:attrNameLst>
                                          <p:attrName>style.visibility</p:attrName>
                                        </p:attrNameLst>
                                      </p:cBhvr>
                                      <p:to>
                                        <p:strVal val="hidden"/>
                                      </p:to>
                                    </p:set>
                                  </p:childTnLst>
                                </p:cTn>
                              </p:par>
                              <p:par>
                                <p:cTn id="270" presetID="1" presetClass="entr" presetSubtype="0" fill="hold" nodeType="withEffect">
                                  <p:stCondLst>
                                    <p:cond delay="0"/>
                                  </p:stCondLst>
                                  <p:childTnLst>
                                    <p:set>
                                      <p:cBhvr>
                                        <p:cTn id="271" dur="1" fill="hold">
                                          <p:stCondLst>
                                            <p:cond delay="0"/>
                                          </p:stCondLst>
                                        </p:cTn>
                                        <p:tgtEl>
                                          <p:spTgt spid="87"/>
                                        </p:tgtEl>
                                        <p:attrNameLst>
                                          <p:attrName>style.visibility</p:attrName>
                                        </p:attrNameLst>
                                      </p:cBhvr>
                                      <p:to>
                                        <p:strVal val="visible"/>
                                      </p:to>
                                    </p:set>
                                  </p:childTnLst>
                                </p:cTn>
                              </p:par>
                              <p:par>
                                <p:cTn id="272" presetID="1" presetClass="entr" presetSubtype="0" fill="hold" nodeType="withEffect">
                                  <p:stCondLst>
                                    <p:cond delay="0"/>
                                  </p:stCondLst>
                                  <p:childTnLst>
                                    <p:set>
                                      <p:cBhvr>
                                        <p:cTn id="273" dur="1" fill="hold">
                                          <p:stCondLst>
                                            <p:cond delay="0"/>
                                          </p:stCondLst>
                                        </p:cTn>
                                        <p:tgtEl>
                                          <p:spTgt spid="94"/>
                                        </p:tgtEl>
                                        <p:attrNameLst>
                                          <p:attrName>style.visibility</p:attrName>
                                        </p:attrNameLst>
                                      </p:cBhvr>
                                      <p:to>
                                        <p:strVal val="visible"/>
                                      </p:to>
                                    </p:set>
                                  </p:childTnLst>
                                </p:cTn>
                              </p:par>
                            </p:childTnLst>
                          </p:cTn>
                        </p:par>
                        <p:par>
                          <p:cTn id="274" fill="hold">
                            <p:stCondLst>
                              <p:cond delay="0"/>
                            </p:stCondLst>
                            <p:childTnLst>
                              <p:par>
                                <p:cTn id="275" presetID="1" presetClass="entr" presetSubtype="0" fill="hold" grpId="0" nodeType="afterEffect">
                                  <p:stCondLst>
                                    <p:cond delay="0"/>
                                  </p:stCondLst>
                                  <p:childTnLst>
                                    <p:set>
                                      <p:cBhvr>
                                        <p:cTn id="276" dur="1" fill="hold">
                                          <p:stCondLst>
                                            <p:cond delay="0"/>
                                          </p:stCondLst>
                                        </p:cTn>
                                        <p:tgtEl>
                                          <p:spTgt spid="96"/>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7" grpId="0" animBg="1"/>
      <p:bldP spid="20" grpId="0" animBg="1"/>
      <p:bldP spid="21" grpId="0" animBg="1"/>
      <p:bldP spid="23" grpId="0" animBg="1"/>
      <p:bldP spid="24" grpId="0" animBg="1"/>
      <p:bldP spid="26" grpId="0" animBg="1"/>
      <p:bldP spid="27" grpId="0" animBg="1"/>
      <p:bldP spid="37" grpId="0" animBg="1"/>
      <p:bldP spid="38" grpId="0" animBg="1"/>
      <p:bldP spid="41" grpId="0" animBg="1"/>
      <p:bldP spid="42" grpId="0" animBg="1"/>
      <p:bldP spid="46" grpId="0" animBg="1"/>
      <p:bldP spid="49" grpId="0" animBg="1"/>
      <p:bldP spid="52" grpId="0" animBg="1"/>
      <p:bldP spid="53" grpId="0" animBg="1"/>
      <p:bldP spid="55" grpId="0" animBg="1"/>
      <p:bldP spid="56" grpId="0" animBg="1"/>
      <p:bldP spid="140" grpId="0" animBg="1"/>
      <p:bldP spid="141" grpId="0" animBg="1"/>
      <p:bldP spid="143" grpId="0" animBg="1"/>
      <p:bldP spid="144" grpId="0" animBg="1"/>
      <p:bldP spid="65" grpId="0"/>
      <p:bldP spid="66" grpId="0"/>
      <p:bldP spid="69" grpId="0"/>
      <p:bldP spid="69" grpId="1"/>
      <p:bldP spid="71" grpId="0"/>
      <p:bldP spid="71" grpId="1"/>
      <p:bldP spid="72" grpId="0" animBg="1"/>
      <p:bldP spid="79" grpId="0"/>
      <p:bldP spid="79" grpId="1"/>
      <p:bldP spid="92" grpId="0"/>
      <p:bldP spid="92" grpId="1"/>
      <p:bldP spid="93" grpId="0"/>
      <p:bldP spid="96" grpId="0" animBg="1"/>
      <p:bldP spid="97" grpId="0" animBg="1"/>
      <p:bldP spid="99" grpId="0"/>
      <p:bldP spid="99" grpId="1"/>
      <p:bldP spid="47" grpId="0" animBg="1"/>
      <p:bldP spid="50" grpId="0" animBg="1"/>
      <p:bldP spid="114" grpId="0"/>
      <p:bldP spid="114" grpId="1"/>
      <p:bldP spid="82" grpId="0"/>
      <p:bldP spid="82" grpId="1"/>
      <p:bldP spid="83" grpId="0"/>
      <p:bldP spid="83" grpId="1"/>
      <p:bldP spid="85" grpId="0" animBg="1"/>
      <p:bldP spid="85"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3A7367-F8D5-46E1-AB15-FA77DB4FD9C9}"/>
              </a:ext>
            </a:extLst>
          </p:cNvPr>
          <p:cNvSpPr>
            <a:spLocks noGrp="1"/>
          </p:cNvSpPr>
          <p:nvPr>
            <p:ph type="title"/>
          </p:nvPr>
        </p:nvSpPr>
        <p:spPr/>
        <p:txBody>
          <a:bodyPr>
            <a:normAutofit/>
          </a:bodyPr>
          <a:lstStyle/>
          <a:p>
            <a:r>
              <a:rPr lang="en-US" dirty="0"/>
              <a:t>Evaluation</a:t>
            </a:r>
            <a:br>
              <a:rPr lang="en-US" dirty="0"/>
            </a:br>
            <a:r>
              <a:rPr lang="en-US" sz="2800" dirty="0"/>
              <a:t>Inter-core Locality &lt; 10%</a:t>
            </a:r>
            <a:endParaRPr lang="en-US" dirty="0"/>
          </a:p>
        </p:txBody>
      </p:sp>
      <p:sp>
        <p:nvSpPr>
          <p:cNvPr id="3" name="Content Placeholder 2">
            <a:extLst>
              <a:ext uri="{FF2B5EF4-FFF2-40B4-BE49-F238E27FC236}">
                <a16:creationId xmlns:a16="http://schemas.microsoft.com/office/drawing/2014/main" xmlns="" id="{D95B6D4C-BF04-434F-9926-6F14AF2CBC3E}"/>
              </a:ext>
            </a:extLst>
          </p:cNvPr>
          <p:cNvSpPr>
            <a:spLocks noGrp="1"/>
          </p:cNvSpPr>
          <p:nvPr>
            <p:ph idx="1"/>
          </p:nvPr>
        </p:nvSpPr>
        <p:spPr>
          <a:xfrm>
            <a:off x="609600" y="4356099"/>
            <a:ext cx="10972800" cy="908049"/>
          </a:xfrm>
        </p:spPr>
        <p:txBody>
          <a:bodyPr>
            <a:normAutofit fontScale="62500" lnSpcReduction="20000"/>
          </a:bodyPr>
          <a:lstStyle/>
          <a:p>
            <a:r>
              <a:rPr lang="en-US" dirty="0"/>
              <a:t>PP, IP(15,2,0.2) </a:t>
            </a:r>
            <a:r>
              <a:rPr lang="en-US" dirty="0">
                <a:sym typeface="Wingdings" panose="05000000000000000000" pitchFamily="2" charset="2"/>
              </a:rPr>
              <a:t> IPC improvement &lt; 1%</a:t>
            </a:r>
            <a:endParaRPr lang="en-US" dirty="0">
              <a:solidFill>
                <a:srgbClr val="00B050"/>
              </a:solidFill>
              <a:sym typeface="Wingdings" panose="05000000000000000000" pitchFamily="2" charset="2"/>
            </a:endParaRPr>
          </a:p>
          <a:p>
            <a:r>
              <a:rPr lang="en-US" dirty="0">
                <a:sym typeface="Wingdings" panose="05000000000000000000" pitchFamily="2" charset="2"/>
              </a:rPr>
              <a:t>RP(5,2,0.5)  IPC degradation </a:t>
            </a:r>
            <a:r>
              <a:rPr lang="en-US" b="1" dirty="0">
                <a:solidFill>
                  <a:srgbClr val="00B050"/>
                </a:solidFill>
                <a:sym typeface="Wingdings" panose="05000000000000000000" pitchFamily="2" charset="2"/>
              </a:rPr>
              <a:t>&lt; 1%</a:t>
            </a:r>
            <a:endParaRPr lang="en-US" b="1" dirty="0">
              <a:solidFill>
                <a:srgbClr val="00B050"/>
              </a:solidFill>
            </a:endParaRPr>
          </a:p>
        </p:txBody>
      </p:sp>
      <p:sp>
        <p:nvSpPr>
          <p:cNvPr id="4" name="Footer Placeholder 3">
            <a:extLst>
              <a:ext uri="{FF2B5EF4-FFF2-40B4-BE49-F238E27FC236}">
                <a16:creationId xmlns:a16="http://schemas.microsoft.com/office/drawing/2014/main" xmlns="" id="{90FCF297-C95A-4F1F-BA65-C94C07A6994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71EA0625-8C30-4FEE-91FB-C46BAB2BAAFC}"/>
              </a:ext>
            </a:extLst>
          </p:cNvPr>
          <p:cNvSpPr>
            <a:spLocks noGrp="1"/>
          </p:cNvSpPr>
          <p:nvPr>
            <p:ph type="sldNum" sz="quarter" idx="12"/>
          </p:nvPr>
        </p:nvSpPr>
        <p:spPr/>
        <p:txBody>
          <a:bodyPr/>
          <a:lstStyle/>
          <a:p>
            <a:fld id="{98ECD8BD-D1A9-4DC4-89AE-4427480F30AB}" type="slidenum">
              <a:rPr lang="en-US" smtClean="0"/>
              <a:t>30</a:t>
            </a:fld>
            <a:endParaRPr lang="en-US" dirty="0"/>
          </a:p>
        </p:txBody>
      </p:sp>
      <p:graphicFrame>
        <p:nvGraphicFramePr>
          <p:cNvPr id="8" name="Chart 7">
            <a:extLst>
              <a:ext uri="{FF2B5EF4-FFF2-40B4-BE49-F238E27FC236}">
                <a16:creationId xmlns:a16="http://schemas.microsoft.com/office/drawing/2014/main" xmlns="" id="{5F423A32-B747-4EE5-8282-7B4201E5F485}"/>
              </a:ext>
            </a:extLst>
          </p:cNvPr>
          <p:cNvGraphicFramePr>
            <a:graphicFrameLocks/>
          </p:cNvGraphicFramePr>
          <p:nvPr>
            <p:extLst>
              <p:ext uri="{D42A27DB-BD31-4B8C-83A1-F6EECF244321}">
                <p14:modId xmlns:p14="http://schemas.microsoft.com/office/powerpoint/2010/main" val="1667231355"/>
              </p:ext>
            </p:extLst>
          </p:nvPr>
        </p:nvGraphicFramePr>
        <p:xfrm>
          <a:off x="3352800" y="1438767"/>
          <a:ext cx="54864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Connector 6">
            <a:extLst>
              <a:ext uri="{FF2B5EF4-FFF2-40B4-BE49-F238E27FC236}">
                <a16:creationId xmlns:a16="http://schemas.microsoft.com/office/drawing/2014/main" xmlns="" id="{730F6E6A-8767-461F-945C-6B32F796E7CE}"/>
              </a:ext>
            </a:extLst>
          </p:cNvPr>
          <p:cNvCxnSpPr>
            <a:cxnSpLocks/>
          </p:cNvCxnSpPr>
          <p:nvPr/>
        </p:nvCxnSpPr>
        <p:spPr>
          <a:xfrm flipV="1">
            <a:off x="4142013" y="2257693"/>
            <a:ext cx="4566548" cy="1"/>
          </a:xfrm>
          <a:prstGeom prst="line">
            <a:avLst/>
          </a:prstGeom>
          <a:ln>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xmlns="" id="{52C5A2EF-0971-4125-96BC-284F48AFE349}"/>
              </a:ext>
            </a:extLst>
          </p:cNvPr>
          <p:cNvSpPr/>
          <p:nvPr/>
        </p:nvSpPr>
        <p:spPr>
          <a:xfrm>
            <a:off x="2520624" y="5330823"/>
            <a:ext cx="7150752" cy="958852"/>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rPr>
              <a:t>Handle the absence of inter-core locality without degrading performance!</a:t>
            </a:r>
          </a:p>
        </p:txBody>
      </p:sp>
      <p:sp>
        <p:nvSpPr>
          <p:cNvPr id="10" name="TextBox 9">
            <a:extLst>
              <a:ext uri="{FF2B5EF4-FFF2-40B4-BE49-F238E27FC236}">
                <a16:creationId xmlns:a16="http://schemas.microsoft.com/office/drawing/2014/main" xmlns="" id="{E196F7F3-E618-40A1-B945-0C01FD6F1EBB}"/>
              </a:ext>
            </a:extLst>
          </p:cNvPr>
          <p:cNvSpPr txBox="1"/>
          <p:nvPr/>
        </p:nvSpPr>
        <p:spPr>
          <a:xfrm>
            <a:off x="6389952" y="549109"/>
            <a:ext cx="5192448" cy="584775"/>
          </a:xfrm>
          <a:prstGeom prst="rect">
            <a:avLst/>
          </a:prstGeom>
          <a:noFill/>
        </p:spPr>
        <p:txBody>
          <a:bodyPr wrap="none" rtlCol="0">
            <a:spAutoFit/>
          </a:bodyPr>
          <a:lstStyle/>
          <a:p>
            <a:pPr algn="ctr"/>
            <a:r>
              <a:rPr lang="en-US" sz="3200" b="1" dirty="0">
                <a:solidFill>
                  <a:srgbClr val="00B050"/>
                </a:solidFill>
              </a:rPr>
              <a:t>More results in the paper!</a:t>
            </a:r>
            <a:endParaRPr lang="en-US" sz="2400" b="1" dirty="0">
              <a:solidFill>
                <a:srgbClr val="00B050"/>
              </a:solidFill>
            </a:endParaRPr>
          </a:p>
        </p:txBody>
      </p:sp>
      <p:sp>
        <p:nvSpPr>
          <p:cNvPr id="11" name="Rectangle: Rounded Corners 10">
            <a:extLst>
              <a:ext uri="{FF2B5EF4-FFF2-40B4-BE49-F238E27FC236}">
                <a16:creationId xmlns:a16="http://schemas.microsoft.com/office/drawing/2014/main" xmlns="" id="{6D3DE7DE-935F-4349-AC24-06DD7244F523}"/>
              </a:ext>
            </a:extLst>
          </p:cNvPr>
          <p:cNvSpPr/>
          <p:nvPr/>
        </p:nvSpPr>
        <p:spPr>
          <a:xfrm>
            <a:off x="7996239" y="2140370"/>
            <a:ext cx="656247" cy="2004017"/>
          </a:xfrm>
          <a:prstGeom prst="roundRect">
            <a:avLst>
              <a:gd name="adj" fmla="val 12974"/>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1476615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fade">
                                      <p:cBhvr>
                                        <p:cTn id="18" dur="500"/>
                                        <p:tgtEl>
                                          <p:spTgt spid="3">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8" grpId="0">
        <p:bldAsOne/>
      </p:bldGraphic>
      <p:bldP spid="9" grpId="0" animBg="1"/>
      <p:bldP spid="10" grpId="0"/>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E99407-E607-4D55-8976-7C0B73D4BB38}"/>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xmlns="" id="{E1620FB9-ADD4-4A3B-8151-32AA72C16B15}"/>
              </a:ext>
            </a:extLst>
          </p:cNvPr>
          <p:cNvSpPr>
            <a:spLocks noGrp="1"/>
          </p:cNvSpPr>
          <p:nvPr>
            <p:ph idx="1"/>
          </p:nvPr>
        </p:nvSpPr>
        <p:spPr/>
        <p:txBody>
          <a:bodyPr>
            <a:normAutofit fontScale="92500" lnSpcReduction="20000"/>
          </a:bodyPr>
          <a:lstStyle/>
          <a:p>
            <a:r>
              <a:rPr lang="en-US" sz="2400" b="1" u="sng" dirty="0"/>
              <a:t>Observe</a:t>
            </a:r>
            <a:r>
              <a:rPr lang="en-US" sz="2400" dirty="0"/>
              <a:t> an ample scope for </a:t>
            </a:r>
            <a:r>
              <a:rPr lang="en-US" sz="2400" dirty="0">
                <a:solidFill>
                  <a:srgbClr val="00B050"/>
                </a:solidFill>
              </a:rPr>
              <a:t>exploiting remote-core BW</a:t>
            </a:r>
            <a:r>
              <a:rPr lang="en-US" sz="2400" dirty="0"/>
              <a:t> to reduce L2 pressure and improve the GPU performance.</a:t>
            </a:r>
          </a:p>
          <a:p>
            <a:endParaRPr lang="en-US" sz="2400" b="1" u="sng" dirty="0"/>
          </a:p>
          <a:p>
            <a:r>
              <a:rPr lang="en-US" sz="2400" b="1" u="sng" dirty="0"/>
              <a:t>Address</a:t>
            </a:r>
            <a:r>
              <a:rPr lang="en-US" sz="2400" dirty="0"/>
              <a:t> the challenges for unlocking additional remote-core BW. </a:t>
            </a:r>
          </a:p>
          <a:p>
            <a:pPr lvl="1"/>
            <a:r>
              <a:rPr lang="en-US" sz="2000" dirty="0"/>
              <a:t>Leverage the </a:t>
            </a:r>
            <a:r>
              <a:rPr lang="en-US" sz="2000" dirty="0">
                <a:solidFill>
                  <a:srgbClr val="00B050"/>
                </a:solidFill>
              </a:rPr>
              <a:t>bi-modal distribution</a:t>
            </a:r>
            <a:r>
              <a:rPr lang="en-US" sz="2000" dirty="0"/>
              <a:t> of remote-core locality across PCs to predict data sharing.</a:t>
            </a:r>
          </a:p>
          <a:p>
            <a:pPr lvl="1"/>
            <a:r>
              <a:rPr lang="en-US" sz="2000" dirty="0"/>
              <a:t>Generate a remote-core </a:t>
            </a:r>
            <a:r>
              <a:rPr lang="en-US" sz="2000" dirty="0">
                <a:solidFill>
                  <a:srgbClr val="00B050"/>
                </a:solidFill>
              </a:rPr>
              <a:t>locality map</a:t>
            </a:r>
            <a:r>
              <a:rPr lang="en-US" sz="2000" dirty="0"/>
              <a:t> to determine the supplier cores.</a:t>
            </a:r>
          </a:p>
          <a:p>
            <a:pPr lvl="1"/>
            <a:r>
              <a:rPr lang="en-US" sz="2000" dirty="0"/>
              <a:t>Develop a </a:t>
            </a:r>
            <a:r>
              <a:rPr lang="en-US" sz="2000" dirty="0">
                <a:solidFill>
                  <a:srgbClr val="00B050"/>
                </a:solidFill>
              </a:rPr>
              <a:t>two-level probing</a:t>
            </a:r>
            <a:r>
              <a:rPr lang="en-US" sz="2000" dirty="0"/>
              <a:t> technique to search the supplier cores.</a:t>
            </a:r>
          </a:p>
          <a:p>
            <a:endParaRPr lang="en-US" sz="2400" b="1" u="sng" dirty="0"/>
          </a:p>
          <a:p>
            <a:r>
              <a:rPr lang="en-US" sz="2400" b="1" u="sng" dirty="0"/>
              <a:t>Results</a:t>
            </a:r>
          </a:p>
          <a:p>
            <a:pPr lvl="1"/>
            <a:r>
              <a:rPr lang="en-US" sz="2000" dirty="0"/>
              <a:t>21% IPC improvement using a perfect predictor.</a:t>
            </a:r>
          </a:p>
          <a:p>
            <a:pPr lvl="1"/>
            <a:r>
              <a:rPr lang="en-US" sz="2000" dirty="0"/>
              <a:t>10% IPC improvement using our PC-based predictor.</a:t>
            </a:r>
          </a:p>
          <a:p>
            <a:pPr lvl="1"/>
            <a:r>
              <a:rPr lang="en-US" sz="2000" dirty="0"/>
              <a:t>&lt;1% IPC degradation for applications with low inter-core locality. </a:t>
            </a:r>
          </a:p>
          <a:p>
            <a:pPr lvl="1"/>
            <a:r>
              <a:rPr lang="en-US" sz="2000" dirty="0"/>
              <a:t>Modest area overhead of 0.058 mm</a:t>
            </a:r>
            <a:r>
              <a:rPr lang="en-US" sz="2000" baseline="30000" dirty="0"/>
              <a:t>2</a:t>
            </a:r>
            <a:r>
              <a:rPr lang="en-US" sz="2000" dirty="0"/>
              <a:t> per core (determined by detailed RTL synthesis).</a:t>
            </a:r>
          </a:p>
        </p:txBody>
      </p:sp>
      <p:sp>
        <p:nvSpPr>
          <p:cNvPr id="4" name="Footer Placeholder 3">
            <a:extLst>
              <a:ext uri="{FF2B5EF4-FFF2-40B4-BE49-F238E27FC236}">
                <a16:creationId xmlns:a16="http://schemas.microsoft.com/office/drawing/2014/main" xmlns="" id="{AD39CA10-8F30-4AB0-A6BD-92F5853463A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0CC40B6A-24B3-4519-866B-BDAFAC1452BC}"/>
              </a:ext>
            </a:extLst>
          </p:cNvPr>
          <p:cNvSpPr>
            <a:spLocks noGrp="1"/>
          </p:cNvSpPr>
          <p:nvPr>
            <p:ph type="sldNum" sz="quarter" idx="12"/>
          </p:nvPr>
        </p:nvSpPr>
        <p:spPr/>
        <p:txBody>
          <a:bodyPr/>
          <a:lstStyle/>
          <a:p>
            <a:fld id="{98ECD8BD-D1A9-4DC4-89AE-4427480F30AB}" type="slidenum">
              <a:rPr lang="en-US" smtClean="0"/>
              <a:t>31</a:t>
            </a:fld>
            <a:endParaRPr lang="en-US" dirty="0"/>
          </a:p>
        </p:txBody>
      </p:sp>
    </p:spTree>
    <p:extLst>
      <p:ext uri="{BB962C8B-B14F-4D97-AF65-F5344CB8AC3E}">
        <p14:creationId xmlns:p14="http://schemas.microsoft.com/office/powerpoint/2010/main" val="301078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BC21972-B3C4-415F-8E96-C51BF5CDBC4B}"/>
              </a:ext>
            </a:extLst>
          </p:cNvPr>
          <p:cNvSpPr/>
          <p:nvPr/>
        </p:nvSpPr>
        <p:spPr>
          <a:xfrm>
            <a:off x="0" y="-76200"/>
            <a:ext cx="12192000" cy="6934199"/>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xmlns="" id="{1654ACE3-5775-48F9-BB49-2AAC83B14167}"/>
              </a:ext>
            </a:extLst>
          </p:cNvPr>
          <p:cNvSpPr>
            <a:spLocks noGrp="1"/>
          </p:cNvSpPr>
          <p:nvPr>
            <p:ph type="ctrTitle"/>
          </p:nvPr>
        </p:nvSpPr>
        <p:spPr>
          <a:xfrm>
            <a:off x="1524000" y="703261"/>
            <a:ext cx="9144000" cy="5486400"/>
          </a:xfrm>
        </p:spPr>
        <p:txBody>
          <a:bodyPr anchor="ctr">
            <a:normAutofit/>
          </a:bodyPr>
          <a:lstStyle/>
          <a:p>
            <a:r>
              <a:rPr lang="en-US" sz="8000" b="1" dirty="0"/>
              <a:t>Thank You!</a:t>
            </a:r>
            <a:br>
              <a:rPr lang="en-US" sz="8000" b="1" dirty="0"/>
            </a:br>
            <a:r>
              <a:rPr lang="en-US" sz="8000" b="1" dirty="0"/>
              <a:t/>
            </a:r>
            <a:br>
              <a:rPr lang="en-US" sz="8000" b="1" dirty="0"/>
            </a:br>
            <a:r>
              <a:rPr lang="en-US" sz="8000" b="1" dirty="0"/>
              <a:t>Questions?</a:t>
            </a:r>
          </a:p>
        </p:txBody>
      </p:sp>
      <p:sp>
        <p:nvSpPr>
          <p:cNvPr id="2" name="TextBox 1">
            <a:extLst>
              <a:ext uri="{FF2B5EF4-FFF2-40B4-BE49-F238E27FC236}">
                <a16:creationId xmlns:a16="http://schemas.microsoft.com/office/drawing/2014/main" xmlns="" id="{B2ECEEFE-2D66-4C78-92BE-0BBDBCCC432B}"/>
              </a:ext>
            </a:extLst>
          </p:cNvPr>
          <p:cNvSpPr txBox="1"/>
          <p:nvPr/>
        </p:nvSpPr>
        <p:spPr>
          <a:xfrm>
            <a:off x="0" y="6179387"/>
            <a:ext cx="12192000" cy="369332"/>
          </a:xfrm>
          <a:prstGeom prst="rect">
            <a:avLst/>
          </a:prstGeom>
          <a:noFill/>
        </p:spPr>
        <p:txBody>
          <a:bodyPr wrap="square" rtlCol="0">
            <a:spAutoFit/>
          </a:bodyPr>
          <a:lstStyle/>
          <a:p>
            <a:pPr algn="ctr"/>
            <a:r>
              <a:rPr lang="en-US" b="1" dirty="0">
                <a:solidFill>
                  <a:schemeClr val="bg1"/>
                </a:solidFill>
              </a:rPr>
              <a:t>We acknowledge the support of the National Science Foundation (NSF) grants (#1657336 and #1750667)</a:t>
            </a:r>
          </a:p>
        </p:txBody>
      </p:sp>
    </p:spTree>
    <p:extLst>
      <p:ext uri="{BB962C8B-B14F-4D97-AF65-F5344CB8AC3E}">
        <p14:creationId xmlns:p14="http://schemas.microsoft.com/office/powerpoint/2010/main" val="28809454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1BC21972-B3C4-415F-8E96-C51BF5CDBC4B}"/>
              </a:ext>
            </a:extLst>
          </p:cNvPr>
          <p:cNvSpPr/>
          <p:nvPr/>
        </p:nvSpPr>
        <p:spPr>
          <a:xfrm>
            <a:off x="0" y="1"/>
            <a:ext cx="12192000" cy="4731488"/>
          </a:xfrm>
          <a:prstGeom prst="rect">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2997269-2765-43F6-9333-69A3C47403F5}"/>
              </a:ext>
            </a:extLst>
          </p:cNvPr>
          <p:cNvSpPr>
            <a:spLocks noGrp="1"/>
          </p:cNvSpPr>
          <p:nvPr>
            <p:ph type="ctrTitle"/>
          </p:nvPr>
        </p:nvSpPr>
        <p:spPr>
          <a:xfrm>
            <a:off x="222069" y="935660"/>
            <a:ext cx="11747863" cy="1404716"/>
          </a:xfrm>
        </p:spPr>
        <p:txBody>
          <a:bodyPr anchor="ctr">
            <a:noAutofit/>
          </a:bodyPr>
          <a:lstStyle/>
          <a:p>
            <a:r>
              <a:rPr lang="en-US" sz="4000" b="1" dirty="0">
                <a:latin typeface="Arial" panose="020B0604020202020204" pitchFamily="34" charset="0"/>
                <a:cs typeface="Arial" panose="020B0604020202020204" pitchFamily="34" charset="0"/>
              </a:rPr>
              <a:t>Analyzing and Leveraging Remote-core Bandwidth for Enhanced Performance in GPUs</a:t>
            </a:r>
          </a:p>
        </p:txBody>
      </p:sp>
      <p:sp>
        <p:nvSpPr>
          <p:cNvPr id="3" name="Subtitle 2">
            <a:extLst>
              <a:ext uri="{FF2B5EF4-FFF2-40B4-BE49-F238E27FC236}">
                <a16:creationId xmlns:a16="http://schemas.microsoft.com/office/drawing/2014/main" xmlns="" id="{B9F2C1E0-3DEA-45BA-ADAB-4DD66F0DFCFD}"/>
              </a:ext>
            </a:extLst>
          </p:cNvPr>
          <p:cNvSpPr>
            <a:spLocks noGrp="1"/>
          </p:cNvSpPr>
          <p:nvPr>
            <p:ph type="subTitle" idx="1"/>
          </p:nvPr>
        </p:nvSpPr>
        <p:spPr>
          <a:xfrm>
            <a:off x="591671" y="3127371"/>
            <a:ext cx="10999694" cy="817123"/>
          </a:xfrm>
        </p:spPr>
        <p:txBody>
          <a:bodyPr anchor="ctr">
            <a:noAutofit/>
          </a:bodyPr>
          <a:lstStyle/>
          <a:p>
            <a:r>
              <a:rPr lang="en-US" sz="3200" b="1" u="sng" dirty="0">
                <a:solidFill>
                  <a:schemeClr val="bg1"/>
                </a:solidFill>
                <a:latin typeface="Arial" panose="020B0604020202020204" pitchFamily="34" charset="0"/>
                <a:cs typeface="Arial" panose="020B0604020202020204" pitchFamily="34" charset="0"/>
              </a:rPr>
              <a:t>Mohamed Assem Ibrahim</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Hongyuan</a:t>
            </a:r>
            <a:r>
              <a:rPr lang="en-US" sz="3200" dirty="0">
                <a:solidFill>
                  <a:schemeClr val="bg1"/>
                </a:solidFill>
                <a:latin typeface="Arial" panose="020B0604020202020204" pitchFamily="34" charset="0"/>
                <a:cs typeface="Arial" panose="020B0604020202020204" pitchFamily="34" charset="0"/>
              </a:rPr>
              <a:t> Liu (William &amp; Mary), </a:t>
            </a:r>
            <a:r>
              <a:rPr lang="en-US" sz="3200" dirty="0" err="1">
                <a:solidFill>
                  <a:schemeClr val="bg1"/>
                </a:solidFill>
                <a:latin typeface="Arial" panose="020B0604020202020204" pitchFamily="34" charset="0"/>
                <a:cs typeface="Arial" panose="020B0604020202020204" pitchFamily="34" charset="0"/>
              </a:rPr>
              <a:t>Onur</a:t>
            </a:r>
            <a:r>
              <a:rPr lang="en-US" sz="3200" dirty="0">
                <a:solidFill>
                  <a:schemeClr val="bg1"/>
                </a:solidFill>
                <a:latin typeface="Arial" panose="020B0604020202020204" pitchFamily="34" charset="0"/>
                <a:cs typeface="Arial" panose="020B0604020202020204" pitchFamily="34" charset="0"/>
              </a:rPr>
              <a:t> </a:t>
            </a:r>
            <a:r>
              <a:rPr lang="en-US" sz="3200" dirty="0" err="1">
                <a:solidFill>
                  <a:schemeClr val="bg1"/>
                </a:solidFill>
                <a:latin typeface="Arial" panose="020B0604020202020204" pitchFamily="34" charset="0"/>
                <a:cs typeface="Arial" panose="020B0604020202020204" pitchFamily="34" charset="0"/>
              </a:rPr>
              <a:t>Kayiran</a:t>
            </a:r>
            <a:r>
              <a:rPr lang="en-US" sz="3200" dirty="0">
                <a:solidFill>
                  <a:schemeClr val="bg1"/>
                </a:solidFill>
                <a:latin typeface="Arial" panose="020B0604020202020204" pitchFamily="34" charset="0"/>
                <a:cs typeface="Arial" panose="020B0604020202020204" pitchFamily="34" charset="0"/>
              </a:rPr>
              <a:t> (AMD), </a:t>
            </a:r>
            <a:r>
              <a:rPr lang="en-US" sz="3200" dirty="0" err="1">
                <a:solidFill>
                  <a:schemeClr val="bg1"/>
                </a:solidFill>
                <a:latin typeface="Arial" panose="020B0604020202020204" pitchFamily="34" charset="0"/>
                <a:cs typeface="Arial" panose="020B0604020202020204" pitchFamily="34" charset="0"/>
              </a:rPr>
              <a:t>Adwait</a:t>
            </a:r>
            <a:r>
              <a:rPr lang="en-US" sz="3200" dirty="0">
                <a:solidFill>
                  <a:schemeClr val="bg1"/>
                </a:solidFill>
                <a:latin typeface="Arial" panose="020B0604020202020204" pitchFamily="34" charset="0"/>
                <a:cs typeface="Arial" panose="020B0604020202020204" pitchFamily="34" charset="0"/>
              </a:rPr>
              <a:t> Jog (William &amp; Mary)</a:t>
            </a:r>
          </a:p>
        </p:txBody>
      </p:sp>
      <p:grpSp>
        <p:nvGrpSpPr>
          <p:cNvPr id="4" name="Group 3">
            <a:extLst>
              <a:ext uri="{FF2B5EF4-FFF2-40B4-BE49-F238E27FC236}">
                <a16:creationId xmlns:a16="http://schemas.microsoft.com/office/drawing/2014/main" xmlns="" id="{EA637A88-45E0-4331-8745-F18D68FD614C}"/>
              </a:ext>
            </a:extLst>
          </p:cNvPr>
          <p:cNvGrpSpPr/>
          <p:nvPr/>
        </p:nvGrpSpPr>
        <p:grpSpPr>
          <a:xfrm>
            <a:off x="3211548" y="5040016"/>
            <a:ext cx="5768904" cy="1424766"/>
            <a:chOff x="2664759" y="4440677"/>
            <a:chExt cx="6479241" cy="1600200"/>
          </a:xfrm>
        </p:grpSpPr>
        <p:pic>
          <p:nvPicPr>
            <p:cNvPr id="5" name="Picture 4">
              <a:extLst>
                <a:ext uri="{FF2B5EF4-FFF2-40B4-BE49-F238E27FC236}">
                  <a16:creationId xmlns:a16="http://schemas.microsoft.com/office/drawing/2014/main" xmlns="" id="{238A2886-B6CC-4B5A-BC04-B42C73002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4550" y="4986600"/>
              <a:ext cx="2269450" cy="542399"/>
            </a:xfrm>
            <a:prstGeom prst="rect">
              <a:avLst/>
            </a:prstGeom>
          </p:spPr>
        </p:pic>
        <p:pic>
          <p:nvPicPr>
            <p:cNvPr id="7" name="Picture 6">
              <a:extLst>
                <a:ext uri="{FF2B5EF4-FFF2-40B4-BE49-F238E27FC236}">
                  <a16:creationId xmlns:a16="http://schemas.microsoft.com/office/drawing/2014/main" xmlns="" id="{D0BCA324-BFCA-408C-8090-B6B59761E4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4759" y="4440677"/>
              <a:ext cx="3524250" cy="1600200"/>
            </a:xfrm>
            <a:prstGeom prst="rect">
              <a:avLst/>
            </a:prstGeom>
          </p:spPr>
        </p:pic>
      </p:grpSp>
    </p:spTree>
    <p:extLst>
      <p:ext uri="{BB962C8B-B14F-4D97-AF65-F5344CB8AC3E}">
        <p14:creationId xmlns:p14="http://schemas.microsoft.com/office/powerpoint/2010/main" val="34694504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5FAFDF-59C0-404C-9AA1-B17640E0879F}"/>
              </a:ext>
            </a:extLst>
          </p:cNvPr>
          <p:cNvSpPr>
            <a:spLocks noGrp="1"/>
          </p:cNvSpPr>
          <p:nvPr>
            <p:ph type="title"/>
          </p:nvPr>
        </p:nvSpPr>
        <p:spPr/>
        <p:txBody>
          <a:bodyPr/>
          <a:lstStyle/>
          <a:p>
            <a:r>
              <a:rPr lang="en-US" dirty="0"/>
              <a:t>Backup</a:t>
            </a:r>
          </a:p>
        </p:txBody>
      </p:sp>
      <p:sp>
        <p:nvSpPr>
          <p:cNvPr id="3" name="Content Placeholder 2">
            <a:extLst>
              <a:ext uri="{FF2B5EF4-FFF2-40B4-BE49-F238E27FC236}">
                <a16:creationId xmlns:a16="http://schemas.microsoft.com/office/drawing/2014/main" xmlns="" id="{4BE237ED-7167-421D-A275-5B6D5C4A0931}"/>
              </a:ext>
            </a:extLst>
          </p:cNvPr>
          <p:cNvSpPr>
            <a:spLocks noGrp="1"/>
          </p:cNvSpPr>
          <p:nvPr>
            <p:ph idx="1"/>
          </p:nvPr>
        </p:nvSpPr>
        <p:spPr/>
        <p:txBody>
          <a:bodyPr>
            <a:normAutofit lnSpcReduction="10000"/>
          </a:bodyPr>
          <a:lstStyle/>
          <a:p>
            <a:r>
              <a:rPr lang="en-US" dirty="0">
                <a:hlinkClick r:id="" action="ppaction://customshow?id=0&amp;return=true"/>
              </a:rPr>
              <a:t>Operation</a:t>
            </a:r>
            <a:endParaRPr lang="en-US" dirty="0"/>
          </a:p>
          <a:p>
            <a:r>
              <a:rPr lang="en-US" dirty="0">
                <a:hlinkClick r:id="" action="ppaction://customshow?id=1&amp;return=true"/>
              </a:rPr>
              <a:t>Evaluation – Prior Work</a:t>
            </a:r>
            <a:endParaRPr lang="en-US" dirty="0"/>
          </a:p>
          <a:p>
            <a:r>
              <a:rPr lang="en-US" dirty="0">
                <a:hlinkClick r:id="" action="ppaction://customshow?id=4&amp;return=true"/>
              </a:rPr>
              <a:t>Evaluation </a:t>
            </a:r>
            <a:r>
              <a:rPr lang="en-US">
                <a:hlinkClick r:id="" action="ppaction://customshow?id=4&amp;return=true"/>
              </a:rPr>
              <a:t>– Prediction</a:t>
            </a:r>
            <a:endParaRPr lang="en-US" dirty="0"/>
          </a:p>
          <a:p>
            <a:r>
              <a:rPr lang="en-US" dirty="0">
                <a:hlinkClick r:id="" action="ppaction://customshow?id=5&amp;return=true"/>
              </a:rPr>
              <a:t>Evaluation – Link Utilization</a:t>
            </a:r>
            <a:endParaRPr lang="en-US" dirty="0"/>
          </a:p>
          <a:p>
            <a:r>
              <a:rPr lang="en-US" dirty="0">
                <a:hlinkClick r:id="" action="ppaction://customshow?id=2&amp;return=true"/>
              </a:rPr>
              <a:t>Case Studies – Core Count</a:t>
            </a:r>
            <a:endParaRPr lang="en-US" dirty="0"/>
          </a:p>
          <a:p>
            <a:r>
              <a:rPr lang="en-US" dirty="0">
                <a:hlinkClick r:id="" action="ppaction://customshow?id=3&amp;return=true"/>
              </a:rPr>
              <a:t>Case Studies – CTA Schedulers</a:t>
            </a:r>
            <a:endParaRPr lang="en-US" dirty="0"/>
          </a:p>
        </p:txBody>
      </p:sp>
      <p:sp>
        <p:nvSpPr>
          <p:cNvPr id="4" name="Footer Placeholder 3">
            <a:extLst>
              <a:ext uri="{FF2B5EF4-FFF2-40B4-BE49-F238E27FC236}">
                <a16:creationId xmlns:a16="http://schemas.microsoft.com/office/drawing/2014/main" xmlns="" id="{C5EE942D-EB25-4E14-80D5-6689A36615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7133700A-0B68-456F-8204-7227BE6CA0AF}"/>
              </a:ext>
            </a:extLst>
          </p:cNvPr>
          <p:cNvSpPr>
            <a:spLocks noGrp="1"/>
          </p:cNvSpPr>
          <p:nvPr>
            <p:ph type="sldNum" sz="quarter" idx="12"/>
          </p:nvPr>
        </p:nvSpPr>
        <p:spPr/>
        <p:txBody>
          <a:bodyPr/>
          <a:lstStyle/>
          <a:p>
            <a:fld id="{98ECD8BD-D1A9-4DC4-89AE-4427480F30AB}" type="slidenum">
              <a:rPr lang="en-US" smtClean="0"/>
              <a:t>34</a:t>
            </a:fld>
            <a:endParaRPr lang="en-US"/>
          </a:p>
        </p:txBody>
      </p:sp>
    </p:spTree>
    <p:extLst>
      <p:ext uri="{BB962C8B-B14F-4D97-AF65-F5344CB8AC3E}">
        <p14:creationId xmlns:p14="http://schemas.microsoft.com/office/powerpoint/2010/main" val="35105726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D17231-3BAD-4F33-B016-0B484965778C}"/>
              </a:ext>
            </a:extLst>
          </p:cNvPr>
          <p:cNvSpPr>
            <a:spLocks noGrp="1"/>
          </p:cNvSpPr>
          <p:nvPr>
            <p:ph type="title"/>
          </p:nvPr>
        </p:nvSpPr>
        <p:spPr/>
        <p:txBody>
          <a:bodyPr/>
          <a:lstStyle/>
          <a:p>
            <a:r>
              <a:rPr lang="en-US" dirty="0"/>
              <a:t>Operation</a:t>
            </a:r>
          </a:p>
        </p:txBody>
      </p:sp>
      <p:sp>
        <p:nvSpPr>
          <p:cNvPr id="4" name="Footer Placeholder 3">
            <a:extLst>
              <a:ext uri="{FF2B5EF4-FFF2-40B4-BE49-F238E27FC236}">
                <a16:creationId xmlns:a16="http://schemas.microsoft.com/office/drawing/2014/main" xmlns="" id="{2F23B183-5E90-4EC9-9FE3-150EFEB6169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1CA8DB7-8C66-493A-A2B0-225822502CC0}"/>
              </a:ext>
            </a:extLst>
          </p:cNvPr>
          <p:cNvSpPr>
            <a:spLocks noGrp="1"/>
          </p:cNvSpPr>
          <p:nvPr>
            <p:ph type="sldNum" sz="quarter" idx="12"/>
          </p:nvPr>
        </p:nvSpPr>
        <p:spPr/>
        <p:txBody>
          <a:bodyPr/>
          <a:lstStyle/>
          <a:p>
            <a:fld id="{98ECD8BD-D1A9-4DC4-89AE-4427480F30AB}" type="slidenum">
              <a:rPr lang="en-US" smtClean="0"/>
              <a:t>35</a:t>
            </a:fld>
            <a:endParaRPr lang="en-US" dirty="0"/>
          </a:p>
        </p:txBody>
      </p:sp>
      <p:sp>
        <p:nvSpPr>
          <p:cNvPr id="7" name="TextBox 6">
            <a:extLst>
              <a:ext uri="{FF2B5EF4-FFF2-40B4-BE49-F238E27FC236}">
                <a16:creationId xmlns:a16="http://schemas.microsoft.com/office/drawing/2014/main" xmlns="" id="{59FA50BD-B46B-44AE-B3CB-7C82D65F5B06}"/>
              </a:ext>
            </a:extLst>
          </p:cNvPr>
          <p:cNvSpPr txBox="1"/>
          <p:nvPr/>
        </p:nvSpPr>
        <p:spPr>
          <a:xfrm flipH="1">
            <a:off x="5452298" y="3066563"/>
            <a:ext cx="658300"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Selected</a:t>
            </a:r>
          </a:p>
          <a:p>
            <a:pPr algn="ctr"/>
            <a:r>
              <a:rPr lang="en-US" sz="800" b="1" dirty="0">
                <a:latin typeface="Arial" panose="020B0604020202020204" pitchFamily="34" charset="0"/>
                <a:cs typeface="Arial" panose="020B0604020202020204" pitchFamily="34" charset="0"/>
              </a:rPr>
              <a:t>Cores</a:t>
            </a:r>
          </a:p>
        </p:txBody>
      </p:sp>
      <p:sp>
        <p:nvSpPr>
          <p:cNvPr id="8" name="TextBox 7">
            <a:extLst>
              <a:ext uri="{FF2B5EF4-FFF2-40B4-BE49-F238E27FC236}">
                <a16:creationId xmlns:a16="http://schemas.microsoft.com/office/drawing/2014/main" xmlns="" id="{045BDD1E-1A84-419A-B8DE-7E7F1230340D}"/>
              </a:ext>
            </a:extLst>
          </p:cNvPr>
          <p:cNvSpPr txBox="1"/>
          <p:nvPr/>
        </p:nvSpPr>
        <p:spPr>
          <a:xfrm flipH="1">
            <a:off x="7174156" y="4074731"/>
            <a:ext cx="637523"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Forward</a:t>
            </a:r>
          </a:p>
          <a:p>
            <a:pPr algn="ctr"/>
            <a:r>
              <a:rPr lang="en-US" sz="800" b="1" dirty="0">
                <a:latin typeface="Arial" panose="020B0604020202020204" pitchFamily="34" charset="0"/>
                <a:cs typeface="Arial" panose="020B0604020202020204" pitchFamily="34" charset="0"/>
              </a:rPr>
              <a:t>Probe</a:t>
            </a:r>
          </a:p>
        </p:txBody>
      </p:sp>
      <p:sp>
        <p:nvSpPr>
          <p:cNvPr id="9" name="TextBox 8">
            <a:extLst>
              <a:ext uri="{FF2B5EF4-FFF2-40B4-BE49-F238E27FC236}">
                <a16:creationId xmlns:a16="http://schemas.microsoft.com/office/drawing/2014/main" xmlns="" id="{3A52A66D-F32A-4A8F-A80F-30B8BA7E149C}"/>
              </a:ext>
            </a:extLst>
          </p:cNvPr>
          <p:cNvSpPr txBox="1"/>
          <p:nvPr/>
        </p:nvSpPr>
        <p:spPr>
          <a:xfrm flipH="1">
            <a:off x="7147320" y="3057540"/>
            <a:ext cx="691199"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Outgoing</a:t>
            </a:r>
          </a:p>
          <a:p>
            <a:pPr algn="ctr"/>
            <a:r>
              <a:rPr lang="en-US" sz="800" b="1" dirty="0">
                <a:latin typeface="Arial" panose="020B0604020202020204" pitchFamily="34" charset="0"/>
                <a:cs typeface="Arial" panose="020B0604020202020204" pitchFamily="34" charset="0"/>
              </a:rPr>
              <a:t>Probe</a:t>
            </a:r>
          </a:p>
        </p:txBody>
      </p:sp>
      <p:sp>
        <p:nvSpPr>
          <p:cNvPr id="10" name="TextBox 9">
            <a:extLst>
              <a:ext uri="{FF2B5EF4-FFF2-40B4-BE49-F238E27FC236}">
                <a16:creationId xmlns:a16="http://schemas.microsoft.com/office/drawing/2014/main" xmlns="" id="{17170838-E12E-4078-96C2-4F723EF6AE81}"/>
              </a:ext>
            </a:extLst>
          </p:cNvPr>
          <p:cNvSpPr txBox="1"/>
          <p:nvPr/>
        </p:nvSpPr>
        <p:spPr>
          <a:xfrm flipH="1">
            <a:off x="7087942" y="2274741"/>
            <a:ext cx="637523"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NACK</a:t>
            </a:r>
          </a:p>
          <a:p>
            <a:pPr algn="ctr"/>
            <a:r>
              <a:rPr lang="en-US" sz="800" b="1" dirty="0">
                <a:latin typeface="Arial" panose="020B0604020202020204" pitchFamily="34" charset="0"/>
                <a:cs typeface="Arial" panose="020B0604020202020204" pitchFamily="34" charset="0"/>
              </a:rPr>
              <a:t>Request</a:t>
            </a:r>
          </a:p>
        </p:txBody>
      </p:sp>
      <p:sp>
        <p:nvSpPr>
          <p:cNvPr id="11" name="TextBox 10">
            <a:extLst>
              <a:ext uri="{FF2B5EF4-FFF2-40B4-BE49-F238E27FC236}">
                <a16:creationId xmlns:a16="http://schemas.microsoft.com/office/drawing/2014/main" xmlns="" id="{FD74C0A8-8786-460F-B64B-5EA6F72CB33A}"/>
              </a:ext>
            </a:extLst>
          </p:cNvPr>
          <p:cNvSpPr txBox="1"/>
          <p:nvPr/>
        </p:nvSpPr>
        <p:spPr>
          <a:xfrm flipH="1">
            <a:off x="7076894" y="1833639"/>
            <a:ext cx="637523" cy="365683"/>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Timeout</a:t>
            </a:r>
          </a:p>
          <a:p>
            <a:pPr algn="ctr"/>
            <a:r>
              <a:rPr lang="en-US" sz="800" b="1" dirty="0">
                <a:latin typeface="Arial" panose="020B0604020202020204" pitchFamily="34" charset="0"/>
                <a:cs typeface="Arial" panose="020B0604020202020204" pitchFamily="34" charset="0"/>
              </a:rPr>
              <a:t>Request</a:t>
            </a:r>
          </a:p>
        </p:txBody>
      </p:sp>
      <p:cxnSp>
        <p:nvCxnSpPr>
          <p:cNvPr id="12" name="Straight Arrow Connector 11">
            <a:extLst>
              <a:ext uri="{FF2B5EF4-FFF2-40B4-BE49-F238E27FC236}">
                <a16:creationId xmlns:a16="http://schemas.microsoft.com/office/drawing/2014/main" xmlns="" id="{C8FA2572-012D-4546-B99A-6A6F7AAA3D4F}"/>
              </a:ext>
            </a:extLst>
          </p:cNvPr>
          <p:cNvCxnSpPr>
            <a:cxnSpLocks/>
            <a:stCxn id="14" idx="3"/>
            <a:endCxn id="13" idx="1"/>
          </p:cNvCxnSpPr>
          <p:nvPr/>
        </p:nvCxnSpPr>
        <p:spPr>
          <a:xfrm>
            <a:off x="5502828" y="2234017"/>
            <a:ext cx="654612" cy="383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xmlns="" id="{425206FF-D1ED-4307-9B6E-6D66E100DE42}"/>
              </a:ext>
            </a:extLst>
          </p:cNvPr>
          <p:cNvSpPr/>
          <p:nvPr/>
        </p:nvSpPr>
        <p:spPr>
          <a:xfrm>
            <a:off x="6157440" y="1874154"/>
            <a:ext cx="970648" cy="727386"/>
          </a:xfrm>
          <a:prstGeom prst="rect">
            <a:avLst/>
          </a:prstGeom>
          <a:pattFill prst="lt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Timeout</a:t>
            </a:r>
          </a:p>
          <a:p>
            <a:pPr algn="ctr"/>
            <a:r>
              <a:rPr lang="en-US" sz="1000" b="1" dirty="0">
                <a:solidFill>
                  <a:schemeClr val="tx1"/>
                </a:solidFill>
                <a:latin typeface="Arial" panose="020B0604020202020204" pitchFamily="34" charset="0"/>
                <a:cs typeface="Arial" panose="020B0604020202020204" pitchFamily="34" charset="0"/>
              </a:rPr>
              <a:t>Handler</a:t>
            </a:r>
          </a:p>
        </p:txBody>
      </p:sp>
      <p:sp>
        <p:nvSpPr>
          <p:cNvPr id="14" name="Rectangle 13">
            <a:extLst>
              <a:ext uri="{FF2B5EF4-FFF2-40B4-BE49-F238E27FC236}">
                <a16:creationId xmlns:a16="http://schemas.microsoft.com/office/drawing/2014/main" xmlns="" id="{0E7C83C0-8BD2-4E4D-8BBA-35937F0BAA4B}"/>
              </a:ext>
            </a:extLst>
          </p:cNvPr>
          <p:cNvSpPr/>
          <p:nvPr/>
        </p:nvSpPr>
        <p:spPr>
          <a:xfrm>
            <a:off x="4532180" y="1870325"/>
            <a:ext cx="970648" cy="72738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PC-based Sharing Predictor</a:t>
            </a:r>
          </a:p>
        </p:txBody>
      </p:sp>
      <p:sp>
        <p:nvSpPr>
          <p:cNvPr id="15" name="Rectangle 14">
            <a:extLst>
              <a:ext uri="{FF2B5EF4-FFF2-40B4-BE49-F238E27FC236}">
                <a16:creationId xmlns:a16="http://schemas.microsoft.com/office/drawing/2014/main" xmlns="" id="{4BE141E0-AE8F-49C7-ACDF-8F6C3AD63792}"/>
              </a:ext>
            </a:extLst>
          </p:cNvPr>
          <p:cNvSpPr/>
          <p:nvPr/>
        </p:nvSpPr>
        <p:spPr>
          <a:xfrm rot="5400000">
            <a:off x="7885914" y="1753843"/>
            <a:ext cx="727386" cy="970648"/>
          </a:xfrm>
          <a:prstGeom prst="rect">
            <a:avLst/>
          </a:prstGeom>
          <a:pattFill prst="lt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000" b="1" dirty="0">
                <a:solidFill>
                  <a:schemeClr val="tx1"/>
                </a:solidFill>
                <a:latin typeface="Arial" panose="020B0604020202020204" pitchFamily="34" charset="0"/>
                <a:cs typeface="Arial" panose="020B0604020202020204" pitchFamily="34" charset="0"/>
              </a:rPr>
              <a:t>Injection </a:t>
            </a:r>
          </a:p>
          <a:p>
            <a:pPr algn="ctr"/>
            <a:r>
              <a:rPr lang="en-US" sz="1000" b="1" dirty="0">
                <a:solidFill>
                  <a:schemeClr val="tx1"/>
                </a:solidFill>
                <a:latin typeface="Arial" panose="020B0604020202020204" pitchFamily="34" charset="0"/>
                <a:cs typeface="Arial" panose="020B0604020202020204" pitchFamily="34" charset="0"/>
              </a:rPr>
              <a:t>Arbitration</a:t>
            </a:r>
          </a:p>
        </p:txBody>
      </p:sp>
      <p:sp>
        <p:nvSpPr>
          <p:cNvPr id="16" name="Rectangle 15">
            <a:extLst>
              <a:ext uri="{FF2B5EF4-FFF2-40B4-BE49-F238E27FC236}">
                <a16:creationId xmlns:a16="http://schemas.microsoft.com/office/drawing/2014/main" xmlns="" id="{51225193-B9D2-4077-B93C-C0DBC07B6C94}"/>
              </a:ext>
            </a:extLst>
          </p:cNvPr>
          <p:cNvSpPr/>
          <p:nvPr/>
        </p:nvSpPr>
        <p:spPr>
          <a:xfrm>
            <a:off x="4532180" y="2874668"/>
            <a:ext cx="970648" cy="72738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Supplier-based Core Selector</a:t>
            </a:r>
          </a:p>
        </p:txBody>
      </p:sp>
      <p:cxnSp>
        <p:nvCxnSpPr>
          <p:cNvPr id="17" name="Straight Arrow Connector 16">
            <a:extLst>
              <a:ext uri="{FF2B5EF4-FFF2-40B4-BE49-F238E27FC236}">
                <a16:creationId xmlns:a16="http://schemas.microsoft.com/office/drawing/2014/main" xmlns="" id="{D23F8038-52DE-4419-9F5F-B8FA1B15781B}"/>
              </a:ext>
            </a:extLst>
          </p:cNvPr>
          <p:cNvCxnSpPr>
            <a:cxnSpLocks/>
            <a:stCxn id="16" idx="3"/>
            <a:endCxn id="18" idx="1"/>
          </p:cNvCxnSpPr>
          <p:nvPr/>
        </p:nvCxnSpPr>
        <p:spPr>
          <a:xfrm flipV="1">
            <a:off x="5502828" y="3237243"/>
            <a:ext cx="650554" cy="1118"/>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xmlns="" id="{1BB85F3D-2184-47D4-8742-5FCC9E0421D8}"/>
              </a:ext>
            </a:extLst>
          </p:cNvPr>
          <p:cNvSpPr/>
          <p:nvPr/>
        </p:nvSpPr>
        <p:spPr>
          <a:xfrm>
            <a:off x="6153383" y="2873550"/>
            <a:ext cx="970648" cy="727386"/>
          </a:xfrm>
          <a:prstGeom prst="rect">
            <a:avLst/>
          </a:prstGeom>
          <a:solidFill>
            <a:schemeClr val="accent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bg1"/>
                </a:solidFill>
                <a:latin typeface="Arial" panose="020B0604020202020204" pitchFamily="34" charset="0"/>
                <a:cs typeface="Arial" panose="020B0604020202020204" pitchFamily="34" charset="0"/>
              </a:rPr>
              <a:t>Two-level Probing</a:t>
            </a:r>
          </a:p>
        </p:txBody>
      </p:sp>
      <p:cxnSp>
        <p:nvCxnSpPr>
          <p:cNvPr id="19" name="Straight Arrow Connector 18">
            <a:extLst>
              <a:ext uri="{FF2B5EF4-FFF2-40B4-BE49-F238E27FC236}">
                <a16:creationId xmlns:a16="http://schemas.microsoft.com/office/drawing/2014/main" xmlns="" id="{EA055616-CD38-43AE-995F-F4C18588F46B}"/>
              </a:ext>
            </a:extLst>
          </p:cNvPr>
          <p:cNvCxnSpPr>
            <a:cxnSpLocks/>
            <a:stCxn id="14" idx="2"/>
            <a:endCxn id="16" idx="0"/>
          </p:cNvCxnSpPr>
          <p:nvPr/>
        </p:nvCxnSpPr>
        <p:spPr>
          <a:xfrm>
            <a:off x="5017504" y="2597710"/>
            <a:ext cx="0" cy="276958"/>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xmlns="" id="{80ABD8AF-BD52-49C3-A389-7C4B028208EA}"/>
              </a:ext>
            </a:extLst>
          </p:cNvPr>
          <p:cNvCxnSpPr>
            <a:cxnSpLocks/>
            <a:stCxn id="18" idx="2"/>
            <a:endCxn id="49" idx="0"/>
          </p:cNvCxnSpPr>
          <p:nvPr/>
        </p:nvCxnSpPr>
        <p:spPr>
          <a:xfrm>
            <a:off x="6638707" y="3600936"/>
            <a:ext cx="0" cy="290905"/>
          </a:xfrm>
          <a:prstGeom prst="straightConnector1">
            <a:avLst/>
          </a:prstGeom>
          <a:ln w="1905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xmlns="" id="{1C053728-ADED-4863-BE1B-B797173403A5}"/>
              </a:ext>
            </a:extLst>
          </p:cNvPr>
          <p:cNvSpPr/>
          <p:nvPr/>
        </p:nvSpPr>
        <p:spPr>
          <a:xfrm>
            <a:off x="4532180" y="3891840"/>
            <a:ext cx="970648" cy="727386"/>
          </a:xfrm>
          <a:prstGeom prst="rect">
            <a:avLst/>
          </a:prstGeom>
          <a:pattFill prst="lt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L1 Cache</a:t>
            </a:r>
          </a:p>
          <a:p>
            <a:pPr algn="ctr"/>
            <a:r>
              <a:rPr lang="en-US" sz="1000" b="1" dirty="0">
                <a:solidFill>
                  <a:schemeClr val="tx1"/>
                </a:solidFill>
                <a:latin typeface="Arial" panose="020B0604020202020204" pitchFamily="34" charset="0"/>
                <a:cs typeface="Arial" panose="020B0604020202020204" pitchFamily="34" charset="0"/>
              </a:rPr>
              <a:t>Arbitration</a:t>
            </a:r>
          </a:p>
        </p:txBody>
      </p:sp>
      <p:cxnSp>
        <p:nvCxnSpPr>
          <p:cNvPr id="22" name="Straight Arrow Connector 21">
            <a:extLst>
              <a:ext uri="{FF2B5EF4-FFF2-40B4-BE49-F238E27FC236}">
                <a16:creationId xmlns:a16="http://schemas.microsoft.com/office/drawing/2014/main" xmlns="" id="{857D9A6B-2833-4032-9820-5A36A83E4DB0}"/>
              </a:ext>
            </a:extLst>
          </p:cNvPr>
          <p:cNvCxnSpPr>
            <a:cxnSpLocks/>
            <a:stCxn id="21" idx="3"/>
            <a:endCxn id="49" idx="1"/>
          </p:cNvCxnSpPr>
          <p:nvPr/>
        </p:nvCxnSpPr>
        <p:spPr>
          <a:xfrm>
            <a:off x="5502828" y="4255532"/>
            <a:ext cx="650554" cy="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xmlns="" id="{D72191F9-3A72-47A9-BF00-DBBDBC18860E}"/>
              </a:ext>
            </a:extLst>
          </p:cNvPr>
          <p:cNvCxnSpPr>
            <a:cxnSpLocks/>
          </p:cNvCxnSpPr>
          <p:nvPr/>
        </p:nvCxnSpPr>
        <p:spPr>
          <a:xfrm flipV="1">
            <a:off x="7124035" y="2602860"/>
            <a:ext cx="862798" cy="634383"/>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7BE3C742-7F3F-4CBE-B468-22EC96A8F1BA}"/>
              </a:ext>
            </a:extLst>
          </p:cNvPr>
          <p:cNvCxnSpPr>
            <a:cxnSpLocks/>
            <a:stCxn id="34" idx="0"/>
            <a:endCxn id="14" idx="1"/>
          </p:cNvCxnSpPr>
          <p:nvPr/>
        </p:nvCxnSpPr>
        <p:spPr>
          <a:xfrm flipV="1">
            <a:off x="4233952" y="2234017"/>
            <a:ext cx="298229" cy="2"/>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xmlns="" id="{C8D867F8-6D08-4CCC-9C78-D9FC65ECA7DC}"/>
              </a:ext>
            </a:extLst>
          </p:cNvPr>
          <p:cNvCxnSpPr>
            <a:cxnSpLocks/>
          </p:cNvCxnSpPr>
          <p:nvPr/>
        </p:nvCxnSpPr>
        <p:spPr>
          <a:xfrm>
            <a:off x="2883567" y="5070799"/>
            <a:ext cx="6255288" cy="0"/>
          </a:xfrm>
          <a:prstGeom prst="line">
            <a:avLst/>
          </a:prstGeom>
          <a:ln w="28575">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80947CA3-C2AC-4F71-8052-C8A9BD2A57E7}"/>
              </a:ext>
            </a:extLst>
          </p:cNvPr>
          <p:cNvSpPr txBox="1"/>
          <p:nvPr/>
        </p:nvSpPr>
        <p:spPr>
          <a:xfrm rot="5400000">
            <a:off x="3128449" y="4607829"/>
            <a:ext cx="349062" cy="681502"/>
          </a:xfrm>
          <a:prstGeom prst="rect">
            <a:avLst/>
          </a:prstGeom>
          <a:noFill/>
        </p:spPr>
        <p:txBody>
          <a:bodyPr vert="vert270" wrap="none" rtlCol="0">
            <a:spAutoFit/>
          </a:bodyPr>
          <a:lstStyle/>
          <a:p>
            <a:r>
              <a:rPr lang="en-US" sz="900" b="1" dirty="0">
                <a:latin typeface="Arial" panose="020B0604020202020204" pitchFamily="34" charset="0"/>
                <a:cs typeface="Arial" panose="020B0604020202020204" pitchFamily="34" charset="0"/>
              </a:rPr>
              <a:t>Core Side</a:t>
            </a:r>
          </a:p>
        </p:txBody>
      </p:sp>
      <p:sp>
        <p:nvSpPr>
          <p:cNvPr id="27" name="TextBox 26">
            <a:extLst>
              <a:ext uri="{FF2B5EF4-FFF2-40B4-BE49-F238E27FC236}">
                <a16:creationId xmlns:a16="http://schemas.microsoft.com/office/drawing/2014/main" xmlns="" id="{75D24EEA-E312-45ED-A450-015F0BD3E999}"/>
              </a:ext>
            </a:extLst>
          </p:cNvPr>
          <p:cNvSpPr txBox="1"/>
          <p:nvPr/>
        </p:nvSpPr>
        <p:spPr>
          <a:xfrm rot="5400000">
            <a:off x="3128449" y="4878403"/>
            <a:ext cx="349062" cy="653799"/>
          </a:xfrm>
          <a:prstGeom prst="rect">
            <a:avLst/>
          </a:prstGeom>
          <a:noFill/>
        </p:spPr>
        <p:txBody>
          <a:bodyPr vert="vert270" wrap="none" rtlCol="0">
            <a:spAutoFit/>
          </a:bodyPr>
          <a:lstStyle/>
          <a:p>
            <a:r>
              <a:rPr lang="en-US" sz="900" b="1" dirty="0">
                <a:latin typeface="Arial" panose="020B0604020202020204" pitchFamily="34" charset="0"/>
                <a:cs typeface="Arial" panose="020B0604020202020204" pitchFamily="34" charset="0"/>
              </a:rPr>
              <a:t>NoC Side</a:t>
            </a:r>
          </a:p>
        </p:txBody>
      </p:sp>
      <p:sp>
        <p:nvSpPr>
          <p:cNvPr id="28" name="Rectangle 27">
            <a:extLst>
              <a:ext uri="{FF2B5EF4-FFF2-40B4-BE49-F238E27FC236}">
                <a16:creationId xmlns:a16="http://schemas.microsoft.com/office/drawing/2014/main" xmlns="" id="{3168AC4F-357D-4298-8F79-1EFDACF412C5}"/>
              </a:ext>
            </a:extLst>
          </p:cNvPr>
          <p:cNvSpPr/>
          <p:nvPr/>
        </p:nvSpPr>
        <p:spPr>
          <a:xfrm>
            <a:off x="7268979" y="5512284"/>
            <a:ext cx="999854" cy="4041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Router</a:t>
            </a:r>
          </a:p>
        </p:txBody>
      </p:sp>
      <p:sp>
        <p:nvSpPr>
          <p:cNvPr id="29" name="TextBox 28">
            <a:extLst>
              <a:ext uri="{FF2B5EF4-FFF2-40B4-BE49-F238E27FC236}">
                <a16:creationId xmlns:a16="http://schemas.microsoft.com/office/drawing/2014/main" xmlns="" id="{D5E109D3-A6B5-4336-B6D2-659E9FCAADBD}"/>
              </a:ext>
            </a:extLst>
          </p:cNvPr>
          <p:cNvSpPr txBox="1"/>
          <p:nvPr/>
        </p:nvSpPr>
        <p:spPr>
          <a:xfrm rot="5400000">
            <a:off x="6733320" y="5549554"/>
            <a:ext cx="332440" cy="532597"/>
          </a:xfrm>
          <a:prstGeom prst="rect">
            <a:avLst/>
          </a:prstGeom>
          <a:noFill/>
        </p:spPr>
        <p:txBody>
          <a:bodyPr vert="vert270" wrap="none" rtlCol="0">
            <a:spAutoFit/>
          </a:bodyPr>
          <a:lstStyle/>
          <a:p>
            <a:pPr algn="ctr"/>
            <a:r>
              <a:rPr lang="en-US" sz="800" b="1" dirty="0">
                <a:latin typeface="Arial" panose="020B0604020202020204" pitchFamily="34" charset="0"/>
                <a:cs typeface="Arial" panose="020B0604020202020204" pitchFamily="34" charset="0"/>
              </a:rPr>
              <a:t>Ejection</a:t>
            </a:r>
          </a:p>
        </p:txBody>
      </p:sp>
      <p:sp>
        <p:nvSpPr>
          <p:cNvPr id="30" name="TextBox 29">
            <a:extLst>
              <a:ext uri="{FF2B5EF4-FFF2-40B4-BE49-F238E27FC236}">
                <a16:creationId xmlns:a16="http://schemas.microsoft.com/office/drawing/2014/main" xmlns="" id="{FAC33776-5D9C-4943-ABC7-4637CBC11F83}"/>
              </a:ext>
            </a:extLst>
          </p:cNvPr>
          <p:cNvSpPr txBox="1"/>
          <p:nvPr/>
        </p:nvSpPr>
        <p:spPr>
          <a:xfrm flipH="1">
            <a:off x="6933673" y="4753520"/>
            <a:ext cx="1034026" cy="232708"/>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Queue Full Flag</a:t>
            </a:r>
          </a:p>
        </p:txBody>
      </p:sp>
      <p:sp>
        <p:nvSpPr>
          <p:cNvPr id="31" name="TextBox 30">
            <a:extLst>
              <a:ext uri="{FF2B5EF4-FFF2-40B4-BE49-F238E27FC236}">
                <a16:creationId xmlns:a16="http://schemas.microsoft.com/office/drawing/2014/main" xmlns="" id="{D9621F2E-002B-4EB3-AEA4-315787FCB0C7}"/>
              </a:ext>
            </a:extLst>
          </p:cNvPr>
          <p:cNvSpPr txBox="1"/>
          <p:nvPr/>
        </p:nvSpPr>
        <p:spPr>
          <a:xfrm rot="5400000">
            <a:off x="7587503" y="5569097"/>
            <a:ext cx="349062" cy="882351"/>
          </a:xfrm>
          <a:prstGeom prst="rect">
            <a:avLst/>
          </a:prstGeom>
          <a:noFill/>
        </p:spPr>
        <p:txBody>
          <a:bodyPr vert="vert270" wrap="none" rtlCol="0">
            <a:spAutoFit/>
          </a:bodyPr>
          <a:lstStyle/>
          <a:p>
            <a:r>
              <a:rPr lang="en-US" sz="900" b="1" dirty="0">
                <a:latin typeface="Arial" panose="020B0604020202020204" pitchFamily="34" charset="0"/>
                <a:cs typeface="Arial" panose="020B0604020202020204" pitchFamily="34" charset="0"/>
              </a:rPr>
              <a:t>Request NoC</a:t>
            </a:r>
          </a:p>
        </p:txBody>
      </p:sp>
      <p:cxnSp>
        <p:nvCxnSpPr>
          <p:cNvPr id="32" name="Connector: Elbow 31">
            <a:extLst>
              <a:ext uri="{FF2B5EF4-FFF2-40B4-BE49-F238E27FC236}">
                <a16:creationId xmlns:a16="http://schemas.microsoft.com/office/drawing/2014/main" xmlns="" id="{37CFFEFE-EB36-4CD3-BF0D-2E8A164A7A34}"/>
              </a:ext>
            </a:extLst>
          </p:cNvPr>
          <p:cNvCxnSpPr>
            <a:cxnSpLocks/>
            <a:stCxn id="15" idx="0"/>
            <a:endCxn id="28" idx="3"/>
          </p:cNvCxnSpPr>
          <p:nvPr/>
        </p:nvCxnSpPr>
        <p:spPr>
          <a:xfrm flipH="1">
            <a:off x="8268833" y="2239167"/>
            <a:ext cx="466098" cy="3475168"/>
          </a:xfrm>
          <a:prstGeom prst="bentConnector3">
            <a:avLst>
              <a:gd name="adj1" fmla="val -5784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3B8B2CC6-5A95-442D-9106-175D6557247D}"/>
              </a:ext>
            </a:extLst>
          </p:cNvPr>
          <p:cNvSpPr txBox="1"/>
          <p:nvPr/>
        </p:nvSpPr>
        <p:spPr>
          <a:xfrm rot="5400000">
            <a:off x="8524481" y="5537433"/>
            <a:ext cx="332440" cy="556837"/>
          </a:xfrm>
          <a:prstGeom prst="rect">
            <a:avLst/>
          </a:prstGeom>
          <a:noFill/>
        </p:spPr>
        <p:txBody>
          <a:bodyPr vert="vert270" wrap="none" rtlCol="0">
            <a:spAutoFit/>
          </a:bodyPr>
          <a:lstStyle/>
          <a:p>
            <a:pPr algn="ctr"/>
            <a:r>
              <a:rPr lang="en-US" sz="800" b="1" dirty="0">
                <a:latin typeface="Arial" panose="020B0604020202020204" pitchFamily="34" charset="0"/>
                <a:cs typeface="Arial" panose="020B0604020202020204" pitchFamily="34" charset="0"/>
              </a:rPr>
              <a:t>Injection</a:t>
            </a:r>
          </a:p>
        </p:txBody>
      </p:sp>
      <p:sp>
        <p:nvSpPr>
          <p:cNvPr id="34" name="Rectangle 33">
            <a:extLst>
              <a:ext uri="{FF2B5EF4-FFF2-40B4-BE49-F238E27FC236}">
                <a16:creationId xmlns:a16="http://schemas.microsoft.com/office/drawing/2014/main" xmlns="" id="{8B6CA24C-CC15-409B-A287-012F8AFBB41B}"/>
              </a:ext>
            </a:extLst>
          </p:cNvPr>
          <p:cNvSpPr/>
          <p:nvPr/>
        </p:nvSpPr>
        <p:spPr>
          <a:xfrm rot="5400000">
            <a:off x="3664781" y="2028541"/>
            <a:ext cx="727386" cy="41095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MSHR</a:t>
            </a:r>
          </a:p>
        </p:txBody>
      </p:sp>
      <p:cxnSp>
        <p:nvCxnSpPr>
          <p:cNvPr id="35" name="Straight Arrow Connector 34">
            <a:extLst>
              <a:ext uri="{FF2B5EF4-FFF2-40B4-BE49-F238E27FC236}">
                <a16:creationId xmlns:a16="http://schemas.microsoft.com/office/drawing/2014/main" xmlns="" id="{6D309FFD-A8F9-4113-AE7A-1F05D4482925}"/>
              </a:ext>
            </a:extLst>
          </p:cNvPr>
          <p:cNvCxnSpPr>
            <a:cxnSpLocks/>
            <a:stCxn id="36" idx="2"/>
            <a:endCxn id="34" idx="2"/>
          </p:cNvCxnSpPr>
          <p:nvPr/>
        </p:nvCxnSpPr>
        <p:spPr>
          <a:xfrm>
            <a:off x="3095359" y="2220319"/>
            <a:ext cx="727638" cy="13701"/>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xmlns="" id="{D58C2B46-4381-42DC-BD38-8D8E54655B14}"/>
              </a:ext>
            </a:extLst>
          </p:cNvPr>
          <p:cNvSpPr txBox="1"/>
          <p:nvPr/>
        </p:nvSpPr>
        <p:spPr>
          <a:xfrm rot="5400000">
            <a:off x="3131545" y="1951423"/>
            <a:ext cx="465416" cy="537791"/>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Read</a:t>
            </a:r>
          </a:p>
          <a:p>
            <a:pPr algn="ctr"/>
            <a:r>
              <a:rPr lang="en-US" sz="800" b="1" dirty="0">
                <a:latin typeface="Arial" panose="020B0604020202020204" pitchFamily="34" charset="0"/>
                <a:cs typeface="Arial" panose="020B0604020202020204" pitchFamily="34" charset="0"/>
              </a:rPr>
              <a:t>Request</a:t>
            </a:r>
          </a:p>
        </p:txBody>
      </p:sp>
      <p:cxnSp>
        <p:nvCxnSpPr>
          <p:cNvPr id="37" name="Straight Arrow Connector 36">
            <a:extLst>
              <a:ext uri="{FF2B5EF4-FFF2-40B4-BE49-F238E27FC236}">
                <a16:creationId xmlns:a16="http://schemas.microsoft.com/office/drawing/2014/main" xmlns="" id="{00E6C2C9-2463-49CB-9267-8FAF4988EB8D}"/>
              </a:ext>
            </a:extLst>
          </p:cNvPr>
          <p:cNvCxnSpPr>
            <a:cxnSpLocks/>
          </p:cNvCxnSpPr>
          <p:nvPr/>
        </p:nvCxnSpPr>
        <p:spPr>
          <a:xfrm>
            <a:off x="7125841" y="2011173"/>
            <a:ext cx="636194" cy="132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xmlns="" id="{736D8094-DE75-47A4-B0EA-1799EC4FA52D}"/>
              </a:ext>
            </a:extLst>
          </p:cNvPr>
          <p:cNvCxnSpPr>
            <a:cxnSpLocks/>
          </p:cNvCxnSpPr>
          <p:nvPr/>
        </p:nvCxnSpPr>
        <p:spPr>
          <a:xfrm>
            <a:off x="7128089" y="2459580"/>
            <a:ext cx="636194" cy="132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xmlns="" id="{5F242590-CC2F-4934-BF5A-94128C4C09E2}"/>
              </a:ext>
            </a:extLst>
          </p:cNvPr>
          <p:cNvCxnSpPr>
            <a:cxnSpLocks/>
          </p:cNvCxnSpPr>
          <p:nvPr/>
        </p:nvCxnSpPr>
        <p:spPr>
          <a:xfrm flipV="1">
            <a:off x="7121223" y="2602860"/>
            <a:ext cx="1402048" cy="1652673"/>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xmlns="" id="{DFCE3232-69D7-4A76-A2EB-8ADC2AE7324E}"/>
              </a:ext>
            </a:extLst>
          </p:cNvPr>
          <p:cNvSpPr/>
          <p:nvPr/>
        </p:nvSpPr>
        <p:spPr>
          <a:xfrm>
            <a:off x="4563528" y="5512284"/>
            <a:ext cx="999854" cy="40410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Router</a:t>
            </a:r>
          </a:p>
        </p:txBody>
      </p:sp>
      <p:sp>
        <p:nvSpPr>
          <p:cNvPr id="41" name="TextBox 40">
            <a:extLst>
              <a:ext uri="{FF2B5EF4-FFF2-40B4-BE49-F238E27FC236}">
                <a16:creationId xmlns:a16="http://schemas.microsoft.com/office/drawing/2014/main" xmlns="" id="{3F81E8BE-3A37-4824-B1E7-96453DCBCD83}"/>
              </a:ext>
            </a:extLst>
          </p:cNvPr>
          <p:cNvSpPr txBox="1"/>
          <p:nvPr/>
        </p:nvSpPr>
        <p:spPr>
          <a:xfrm rot="16200000" flipH="1">
            <a:off x="5767604" y="4935713"/>
            <a:ext cx="848761" cy="232708"/>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Probe Reply</a:t>
            </a:r>
          </a:p>
        </p:txBody>
      </p:sp>
      <p:sp>
        <p:nvSpPr>
          <p:cNvPr id="42" name="TextBox 41">
            <a:extLst>
              <a:ext uri="{FF2B5EF4-FFF2-40B4-BE49-F238E27FC236}">
                <a16:creationId xmlns:a16="http://schemas.microsoft.com/office/drawing/2014/main" xmlns="" id="{732E537D-E722-4415-A052-4BD8C2887450}"/>
              </a:ext>
            </a:extLst>
          </p:cNvPr>
          <p:cNvSpPr txBox="1"/>
          <p:nvPr/>
        </p:nvSpPr>
        <p:spPr>
          <a:xfrm rot="5400000">
            <a:off x="5848798" y="5537433"/>
            <a:ext cx="332440" cy="556837"/>
          </a:xfrm>
          <a:prstGeom prst="rect">
            <a:avLst/>
          </a:prstGeom>
          <a:noFill/>
        </p:spPr>
        <p:txBody>
          <a:bodyPr vert="vert270" wrap="none" rtlCol="0">
            <a:spAutoFit/>
          </a:bodyPr>
          <a:lstStyle/>
          <a:p>
            <a:pPr algn="ctr"/>
            <a:r>
              <a:rPr lang="en-US" sz="800" b="1" dirty="0">
                <a:latin typeface="Arial" panose="020B0604020202020204" pitchFamily="34" charset="0"/>
                <a:cs typeface="Arial" panose="020B0604020202020204" pitchFamily="34" charset="0"/>
              </a:rPr>
              <a:t>Injection</a:t>
            </a:r>
          </a:p>
        </p:txBody>
      </p:sp>
      <p:sp>
        <p:nvSpPr>
          <p:cNvPr id="43" name="TextBox 42">
            <a:extLst>
              <a:ext uri="{FF2B5EF4-FFF2-40B4-BE49-F238E27FC236}">
                <a16:creationId xmlns:a16="http://schemas.microsoft.com/office/drawing/2014/main" xmlns="" id="{D95DC7B7-6BBF-4BAB-8CF4-B8552D3E1E46}"/>
              </a:ext>
            </a:extLst>
          </p:cNvPr>
          <p:cNvSpPr txBox="1"/>
          <p:nvPr/>
        </p:nvSpPr>
        <p:spPr>
          <a:xfrm rot="5400000">
            <a:off x="4924878" y="5645594"/>
            <a:ext cx="349062" cy="729983"/>
          </a:xfrm>
          <a:prstGeom prst="rect">
            <a:avLst/>
          </a:prstGeom>
          <a:noFill/>
        </p:spPr>
        <p:txBody>
          <a:bodyPr vert="vert270" wrap="none" rtlCol="0">
            <a:spAutoFit/>
          </a:bodyPr>
          <a:lstStyle/>
          <a:p>
            <a:r>
              <a:rPr lang="en-US" sz="900" b="1" dirty="0">
                <a:latin typeface="Arial" panose="020B0604020202020204" pitchFamily="34" charset="0"/>
                <a:cs typeface="Arial" panose="020B0604020202020204" pitchFamily="34" charset="0"/>
              </a:rPr>
              <a:t>Reply NoC</a:t>
            </a:r>
          </a:p>
        </p:txBody>
      </p:sp>
      <p:cxnSp>
        <p:nvCxnSpPr>
          <p:cNvPr id="44" name="Connector: Elbow 43">
            <a:extLst>
              <a:ext uri="{FF2B5EF4-FFF2-40B4-BE49-F238E27FC236}">
                <a16:creationId xmlns:a16="http://schemas.microsoft.com/office/drawing/2014/main" xmlns="" id="{E5B14109-2479-4BE1-9E08-949BCD78C0F0}"/>
              </a:ext>
            </a:extLst>
          </p:cNvPr>
          <p:cNvCxnSpPr>
            <a:cxnSpLocks/>
            <a:endCxn id="28" idx="0"/>
          </p:cNvCxnSpPr>
          <p:nvPr/>
        </p:nvCxnSpPr>
        <p:spPr>
          <a:xfrm rot="16200000" flipH="1">
            <a:off x="6916790" y="4660167"/>
            <a:ext cx="886642" cy="817590"/>
          </a:xfrm>
          <a:prstGeom prst="bentConnector3">
            <a:avLst>
              <a:gd name="adj1" fmla="val 36469"/>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xmlns="" id="{57A8EE5F-D966-40D2-BDE9-728D75A56E2A}"/>
              </a:ext>
            </a:extLst>
          </p:cNvPr>
          <p:cNvSpPr txBox="1"/>
          <p:nvPr/>
        </p:nvSpPr>
        <p:spPr>
          <a:xfrm rot="10800000">
            <a:off x="8975994" y="2239329"/>
            <a:ext cx="332440" cy="1072811"/>
          </a:xfrm>
          <a:prstGeom prst="rect">
            <a:avLst/>
          </a:prstGeom>
          <a:noFill/>
        </p:spPr>
        <p:txBody>
          <a:bodyPr vert="vert270" wrap="none" rtlCol="0">
            <a:spAutoFit/>
          </a:bodyPr>
          <a:lstStyle/>
          <a:p>
            <a:pPr algn="ctr"/>
            <a:r>
              <a:rPr lang="en-US" sz="800" b="1" dirty="0">
                <a:latin typeface="Arial" panose="020B0604020202020204" pitchFamily="34" charset="0"/>
                <a:cs typeface="Arial" panose="020B0604020202020204" pitchFamily="34" charset="0"/>
              </a:rPr>
              <a:t>Arbitration Winner</a:t>
            </a:r>
          </a:p>
        </p:txBody>
      </p:sp>
      <p:sp>
        <p:nvSpPr>
          <p:cNvPr id="46" name="TextBox 45">
            <a:extLst>
              <a:ext uri="{FF2B5EF4-FFF2-40B4-BE49-F238E27FC236}">
                <a16:creationId xmlns:a16="http://schemas.microsoft.com/office/drawing/2014/main" xmlns="" id="{E30A4CA4-EFE1-4B0B-9C80-53728249E2BB}"/>
              </a:ext>
            </a:extLst>
          </p:cNvPr>
          <p:cNvSpPr txBox="1"/>
          <p:nvPr/>
        </p:nvSpPr>
        <p:spPr>
          <a:xfrm rot="16200000" flipH="1">
            <a:off x="6217815" y="5081916"/>
            <a:ext cx="1039222" cy="232708"/>
          </a:xfrm>
          <a:prstGeom prst="rect">
            <a:avLst/>
          </a:prstGeom>
          <a:solidFill>
            <a:schemeClr val="bg1"/>
          </a:solidFill>
        </p:spPr>
        <p:txBody>
          <a:bodyPr vert="horz" wrap="none" rtlCol="0">
            <a:spAutoFit/>
          </a:bodyPr>
          <a:lstStyle/>
          <a:p>
            <a:pPr algn="ctr"/>
            <a:r>
              <a:rPr lang="en-US" sz="800" b="1" dirty="0">
                <a:latin typeface="Arial" panose="020B0604020202020204" pitchFamily="34" charset="0"/>
                <a:cs typeface="Arial" panose="020B0604020202020204" pitchFamily="34" charset="0"/>
              </a:rPr>
              <a:t>Incoming Probe</a:t>
            </a:r>
          </a:p>
        </p:txBody>
      </p:sp>
      <p:cxnSp>
        <p:nvCxnSpPr>
          <p:cNvPr id="47" name="Connector: Elbow 46">
            <a:extLst>
              <a:ext uri="{FF2B5EF4-FFF2-40B4-BE49-F238E27FC236}">
                <a16:creationId xmlns:a16="http://schemas.microsoft.com/office/drawing/2014/main" xmlns="" id="{9B880E03-0FEC-4804-BAD5-C2354EEBC27E}"/>
              </a:ext>
            </a:extLst>
          </p:cNvPr>
          <p:cNvCxnSpPr>
            <a:cxnSpLocks/>
            <a:stCxn id="28" idx="1"/>
            <a:endCxn id="49" idx="2"/>
          </p:cNvCxnSpPr>
          <p:nvPr/>
        </p:nvCxnSpPr>
        <p:spPr>
          <a:xfrm rot="10800000">
            <a:off x="6638708" y="4619225"/>
            <a:ext cx="630271" cy="1095110"/>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xmlns="" id="{63E97F29-2FCF-4DB1-8A7A-418562445BBA}"/>
              </a:ext>
            </a:extLst>
          </p:cNvPr>
          <p:cNvCxnSpPr>
            <a:cxnSpLocks/>
            <a:endCxn id="40" idx="3"/>
          </p:cNvCxnSpPr>
          <p:nvPr/>
        </p:nvCxnSpPr>
        <p:spPr>
          <a:xfrm rot="5400000">
            <a:off x="5392181" y="4778859"/>
            <a:ext cx="1106677" cy="764273"/>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xmlns="" id="{66369AF8-DE12-46A9-965E-ACBBC783F2D7}"/>
              </a:ext>
            </a:extLst>
          </p:cNvPr>
          <p:cNvSpPr/>
          <p:nvPr/>
        </p:nvSpPr>
        <p:spPr>
          <a:xfrm>
            <a:off x="6153383" y="3891840"/>
            <a:ext cx="970648" cy="727386"/>
          </a:xfrm>
          <a:prstGeom prst="rect">
            <a:avLst/>
          </a:prstGeom>
          <a:pattFill prst="ltUpDiag">
            <a:fgClr>
              <a:schemeClr val="accent1"/>
            </a:fgClr>
            <a:bgClr>
              <a:schemeClr val="bg1"/>
            </a:bgClr>
          </a:patt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Arial" panose="020B0604020202020204" pitchFamily="34" charset="0"/>
                <a:cs typeface="Arial" panose="020B0604020202020204" pitchFamily="34" charset="0"/>
              </a:rPr>
              <a:t>Probe Handler</a:t>
            </a:r>
          </a:p>
        </p:txBody>
      </p:sp>
      <p:cxnSp>
        <p:nvCxnSpPr>
          <p:cNvPr id="50" name="Straight Arrow Connector 49">
            <a:extLst>
              <a:ext uri="{FF2B5EF4-FFF2-40B4-BE49-F238E27FC236}">
                <a16:creationId xmlns:a16="http://schemas.microsoft.com/office/drawing/2014/main" xmlns="" id="{A24F6639-040F-49D2-9553-959F051C14E2}"/>
              </a:ext>
            </a:extLst>
          </p:cNvPr>
          <p:cNvCxnSpPr>
            <a:cxnSpLocks/>
          </p:cNvCxnSpPr>
          <p:nvPr/>
        </p:nvCxnSpPr>
        <p:spPr>
          <a:xfrm flipH="1">
            <a:off x="6989781" y="2601540"/>
            <a:ext cx="4057" cy="272010"/>
          </a:xfrm>
          <a:prstGeom prst="straightConnector1">
            <a:avLst/>
          </a:prstGeom>
          <a:ln w="19050">
            <a:headEnd type="arrow" w="med" len="med"/>
            <a:tailEnd type="none" w="med" len="med"/>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xmlns="" id="{22DE60F0-44FE-4940-A30F-788AEAAACEDB}"/>
              </a:ext>
            </a:extLst>
          </p:cNvPr>
          <p:cNvSpPr txBox="1"/>
          <p:nvPr/>
        </p:nvSpPr>
        <p:spPr>
          <a:xfrm rot="5400000">
            <a:off x="5549984" y="1964224"/>
            <a:ext cx="465416" cy="537791"/>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Read</a:t>
            </a:r>
          </a:p>
          <a:p>
            <a:pPr algn="ctr"/>
            <a:r>
              <a:rPr lang="en-US" sz="800" b="1" dirty="0">
                <a:latin typeface="Arial" panose="020B0604020202020204" pitchFamily="34" charset="0"/>
                <a:cs typeface="Arial" panose="020B0604020202020204" pitchFamily="34" charset="0"/>
              </a:rPr>
              <a:t>Request</a:t>
            </a:r>
          </a:p>
        </p:txBody>
      </p:sp>
      <p:sp>
        <p:nvSpPr>
          <p:cNvPr id="52" name="TextBox 51">
            <a:extLst>
              <a:ext uri="{FF2B5EF4-FFF2-40B4-BE49-F238E27FC236}">
                <a16:creationId xmlns:a16="http://schemas.microsoft.com/office/drawing/2014/main" xmlns="" id="{C87FDFA9-C9F7-4CD1-9108-3657D8507E13}"/>
              </a:ext>
            </a:extLst>
          </p:cNvPr>
          <p:cNvSpPr txBox="1"/>
          <p:nvPr/>
        </p:nvSpPr>
        <p:spPr>
          <a:xfrm rot="5400000">
            <a:off x="4742059" y="2214433"/>
            <a:ext cx="365683" cy="965461"/>
          </a:xfrm>
          <a:prstGeom prst="rect">
            <a:avLst/>
          </a:prstGeom>
          <a:noFill/>
        </p:spPr>
        <p:txBody>
          <a:bodyPr vert="vert270" wrap="none" rtlCol="0" anchor="ctr">
            <a:spAutoFit/>
          </a:bodyPr>
          <a:lstStyle/>
          <a:p>
            <a:pPr algn="ctr"/>
            <a:r>
              <a:rPr lang="en-US" sz="1000" b="1" dirty="0">
                <a:latin typeface="Arial" panose="020B0604020202020204" pitchFamily="34" charset="0"/>
                <a:cs typeface="Arial" panose="020B0604020202020204" pitchFamily="34" charset="0"/>
              </a:rPr>
              <a:t>Shared   Flag</a:t>
            </a:r>
          </a:p>
        </p:txBody>
      </p:sp>
      <p:sp>
        <p:nvSpPr>
          <p:cNvPr id="53" name="TextBox 52">
            <a:extLst>
              <a:ext uri="{FF2B5EF4-FFF2-40B4-BE49-F238E27FC236}">
                <a16:creationId xmlns:a16="http://schemas.microsoft.com/office/drawing/2014/main" xmlns="" id="{C384AB78-3CB0-4D68-A145-E1D632C57876}"/>
              </a:ext>
            </a:extLst>
          </p:cNvPr>
          <p:cNvSpPr txBox="1"/>
          <p:nvPr/>
        </p:nvSpPr>
        <p:spPr>
          <a:xfrm rot="5400000">
            <a:off x="5482249" y="4068534"/>
            <a:ext cx="598392" cy="506625"/>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Remote</a:t>
            </a:r>
          </a:p>
          <a:p>
            <a:pPr algn="ctr"/>
            <a:r>
              <a:rPr lang="en-US" sz="800" b="1" dirty="0">
                <a:latin typeface="Arial" panose="020B0604020202020204" pitchFamily="34" charset="0"/>
                <a:cs typeface="Arial" panose="020B0604020202020204" pitchFamily="34" charset="0"/>
              </a:rPr>
              <a:t>Read</a:t>
            </a:r>
          </a:p>
          <a:p>
            <a:pPr algn="ctr"/>
            <a:r>
              <a:rPr lang="en-US" sz="800" b="1" dirty="0">
                <a:latin typeface="Arial" panose="020B0604020202020204" pitchFamily="34" charset="0"/>
                <a:cs typeface="Arial" panose="020B0604020202020204" pitchFamily="34" charset="0"/>
              </a:rPr>
              <a:t>Flag</a:t>
            </a:r>
          </a:p>
        </p:txBody>
      </p:sp>
      <p:sp>
        <p:nvSpPr>
          <p:cNvPr id="54" name="TextBox 53">
            <a:extLst>
              <a:ext uri="{FF2B5EF4-FFF2-40B4-BE49-F238E27FC236}">
                <a16:creationId xmlns:a16="http://schemas.microsoft.com/office/drawing/2014/main" xmlns="" id="{32D49CA2-4CA0-4941-B2F5-23359988F179}"/>
              </a:ext>
            </a:extLst>
          </p:cNvPr>
          <p:cNvSpPr txBox="1"/>
          <p:nvPr/>
        </p:nvSpPr>
        <p:spPr>
          <a:xfrm rot="5400000">
            <a:off x="6725291" y="3193967"/>
            <a:ext cx="332440" cy="1138607"/>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Own   Leader/Scout</a:t>
            </a:r>
          </a:p>
        </p:txBody>
      </p:sp>
      <p:sp>
        <p:nvSpPr>
          <p:cNvPr id="55" name="TextBox 54">
            <a:extLst>
              <a:ext uri="{FF2B5EF4-FFF2-40B4-BE49-F238E27FC236}">
                <a16:creationId xmlns:a16="http://schemas.microsoft.com/office/drawing/2014/main" xmlns="" id="{49DEE177-CE8F-4905-84FC-3F7C8741148D}"/>
              </a:ext>
            </a:extLst>
          </p:cNvPr>
          <p:cNvSpPr txBox="1"/>
          <p:nvPr/>
        </p:nvSpPr>
        <p:spPr>
          <a:xfrm rot="5400000">
            <a:off x="7193889" y="2420044"/>
            <a:ext cx="332440" cy="678039"/>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NACK Flag</a:t>
            </a:r>
          </a:p>
        </p:txBody>
      </p:sp>
      <p:cxnSp>
        <p:nvCxnSpPr>
          <p:cNvPr id="56" name="Straight Arrow Connector 55">
            <a:extLst>
              <a:ext uri="{FF2B5EF4-FFF2-40B4-BE49-F238E27FC236}">
                <a16:creationId xmlns:a16="http://schemas.microsoft.com/office/drawing/2014/main" xmlns="" id="{D7D00528-D10B-48D2-9F67-FEC6A5D96C09}"/>
              </a:ext>
            </a:extLst>
          </p:cNvPr>
          <p:cNvCxnSpPr>
            <a:cxnSpLocks/>
          </p:cNvCxnSpPr>
          <p:nvPr/>
        </p:nvCxnSpPr>
        <p:spPr>
          <a:xfrm flipH="1">
            <a:off x="6366668" y="2601540"/>
            <a:ext cx="4057" cy="272010"/>
          </a:xfrm>
          <a:prstGeom prst="straightConnector1">
            <a:avLst/>
          </a:prstGeom>
          <a:ln w="19050">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xmlns="" id="{ABCB0DC5-A3F1-45C9-A815-737FB973B1EF}"/>
              </a:ext>
            </a:extLst>
          </p:cNvPr>
          <p:cNvSpPr txBox="1"/>
          <p:nvPr/>
        </p:nvSpPr>
        <p:spPr>
          <a:xfrm rot="5400000">
            <a:off x="5740110" y="2389976"/>
            <a:ext cx="465416" cy="537791"/>
          </a:xfrm>
          <a:prstGeom prst="rect">
            <a:avLst/>
          </a:prstGeom>
          <a:noFill/>
        </p:spPr>
        <p:txBody>
          <a:bodyPr vert="vert270" wrap="none" rtlCol="0" anchor="ctr">
            <a:spAutoFit/>
          </a:bodyPr>
          <a:lstStyle/>
          <a:p>
            <a:pPr algn="ctr"/>
            <a:r>
              <a:rPr lang="en-US" sz="800" b="1" dirty="0">
                <a:latin typeface="Arial" panose="020B0604020202020204" pitchFamily="34" charset="0"/>
                <a:cs typeface="Arial" panose="020B0604020202020204" pitchFamily="34" charset="0"/>
              </a:rPr>
              <a:t>Read </a:t>
            </a:r>
          </a:p>
          <a:p>
            <a:pPr algn="ctr"/>
            <a:r>
              <a:rPr lang="en-US" sz="800" b="1" dirty="0">
                <a:latin typeface="Arial" panose="020B0604020202020204" pitchFamily="34" charset="0"/>
                <a:cs typeface="Arial" panose="020B0604020202020204" pitchFamily="34" charset="0"/>
              </a:rPr>
              <a:t>Request</a:t>
            </a:r>
          </a:p>
        </p:txBody>
      </p:sp>
      <p:sp>
        <p:nvSpPr>
          <p:cNvPr id="58" name="Oval 57">
            <a:extLst>
              <a:ext uri="{FF2B5EF4-FFF2-40B4-BE49-F238E27FC236}">
                <a16:creationId xmlns:a16="http://schemas.microsoft.com/office/drawing/2014/main" xmlns="" id="{DAEE9B67-2D7C-49B4-98DC-7CEE394124B5}"/>
              </a:ext>
            </a:extLst>
          </p:cNvPr>
          <p:cNvSpPr/>
          <p:nvPr/>
        </p:nvSpPr>
        <p:spPr>
          <a:xfrm>
            <a:off x="4895992" y="1588873"/>
            <a:ext cx="202521" cy="202521"/>
          </a:xfrm>
          <a:prstGeom prst="ellipse">
            <a:avLst/>
          </a:prstGeom>
          <a:solidFill>
            <a:schemeClr val="tx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A</a:t>
            </a:r>
          </a:p>
        </p:txBody>
      </p:sp>
      <p:sp>
        <p:nvSpPr>
          <p:cNvPr id="59" name="Oval 58">
            <a:extLst>
              <a:ext uri="{FF2B5EF4-FFF2-40B4-BE49-F238E27FC236}">
                <a16:creationId xmlns:a16="http://schemas.microsoft.com/office/drawing/2014/main" xmlns="" id="{A27265B2-5C18-4682-A1B8-D48F3BFDB268}"/>
              </a:ext>
            </a:extLst>
          </p:cNvPr>
          <p:cNvSpPr/>
          <p:nvPr/>
        </p:nvSpPr>
        <p:spPr>
          <a:xfrm>
            <a:off x="4231741" y="3116289"/>
            <a:ext cx="202521" cy="202521"/>
          </a:xfrm>
          <a:prstGeom prst="ellipse">
            <a:avLst/>
          </a:prstGeom>
          <a:solidFill>
            <a:schemeClr val="tx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B</a:t>
            </a:r>
          </a:p>
        </p:txBody>
      </p:sp>
      <p:sp>
        <p:nvSpPr>
          <p:cNvPr id="60" name="Oval 59">
            <a:extLst>
              <a:ext uri="{FF2B5EF4-FFF2-40B4-BE49-F238E27FC236}">
                <a16:creationId xmlns:a16="http://schemas.microsoft.com/office/drawing/2014/main" xmlns="" id="{19375615-F834-4354-B776-741C245F8298}"/>
              </a:ext>
            </a:extLst>
          </p:cNvPr>
          <p:cNvSpPr/>
          <p:nvPr/>
        </p:nvSpPr>
        <p:spPr>
          <a:xfrm>
            <a:off x="5868173" y="3428479"/>
            <a:ext cx="202521" cy="202521"/>
          </a:xfrm>
          <a:prstGeom prst="ellipse">
            <a:avLst/>
          </a:prstGeom>
          <a:solidFill>
            <a:schemeClr val="tx1"/>
          </a:solidFill>
          <a:ln w="12700" cap="flat" cmpd="sng" algn="ctr">
            <a:solidFill>
              <a:sysClr val="windowText" lastClr="000000"/>
            </a:solidFill>
            <a:prstDash val="solid"/>
            <a:miter lim="800000"/>
          </a:ln>
          <a:effectLst/>
        </p:spPr>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a:ln>
                  <a:noFill/>
                </a:ln>
                <a:solidFill>
                  <a:schemeClr val="bg1"/>
                </a:solidFill>
                <a:effectLst/>
                <a:uLnTx/>
                <a:uFillTx/>
                <a:latin typeface="Arial" panose="020B0604020202020204" pitchFamily="34" charset="0"/>
                <a:ea typeface="+mn-ea"/>
                <a:cs typeface="Arial" panose="020B0604020202020204" pitchFamily="34" charset="0"/>
              </a:rPr>
              <a:t>C</a:t>
            </a:r>
          </a:p>
        </p:txBody>
      </p:sp>
    </p:spTree>
    <p:extLst>
      <p:ext uri="{BB962C8B-B14F-4D97-AF65-F5344CB8AC3E}">
        <p14:creationId xmlns:p14="http://schemas.microsoft.com/office/powerpoint/2010/main" val="4010250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836BE1-09E9-4CFC-9822-9184FE167386}"/>
              </a:ext>
            </a:extLst>
          </p:cNvPr>
          <p:cNvSpPr>
            <a:spLocks noGrp="1"/>
          </p:cNvSpPr>
          <p:nvPr>
            <p:ph type="title"/>
          </p:nvPr>
        </p:nvSpPr>
        <p:spPr/>
        <p:txBody>
          <a:bodyPr>
            <a:normAutofit/>
          </a:bodyPr>
          <a:lstStyle/>
          <a:p>
            <a:r>
              <a:rPr lang="en-US" dirty="0"/>
              <a:t>Evaluation</a:t>
            </a:r>
            <a:br>
              <a:rPr lang="en-US" dirty="0"/>
            </a:br>
            <a:r>
              <a:rPr lang="en-US" sz="2800" dirty="0"/>
              <a:t>Prior Work</a:t>
            </a:r>
            <a:endParaRPr lang="en-US" dirty="0"/>
          </a:p>
        </p:txBody>
      </p:sp>
      <p:sp>
        <p:nvSpPr>
          <p:cNvPr id="3" name="Content Placeholder 2">
            <a:extLst>
              <a:ext uri="{FF2B5EF4-FFF2-40B4-BE49-F238E27FC236}">
                <a16:creationId xmlns:a16="http://schemas.microsoft.com/office/drawing/2014/main" xmlns="" id="{CE94D17B-F4AF-4161-B752-4E3707C33016}"/>
              </a:ext>
            </a:extLst>
          </p:cNvPr>
          <p:cNvSpPr>
            <a:spLocks noGrp="1"/>
          </p:cNvSpPr>
          <p:nvPr>
            <p:ph idx="1"/>
          </p:nvPr>
        </p:nvSpPr>
        <p:spPr>
          <a:xfrm>
            <a:off x="609600" y="4580027"/>
            <a:ext cx="10972800" cy="1546137"/>
          </a:xfrm>
        </p:spPr>
        <p:txBody>
          <a:bodyPr>
            <a:normAutofit fontScale="77500" lnSpcReduction="20000"/>
          </a:bodyPr>
          <a:lstStyle/>
          <a:p>
            <a:r>
              <a:rPr lang="en-US" dirty="0"/>
              <a:t>RP(27,1,1) ≡ Cooperative Caching Network (</a:t>
            </a:r>
            <a:r>
              <a:rPr lang="en-US" dirty="0">
                <a:solidFill>
                  <a:srgbClr val="C00000"/>
                </a:solidFill>
              </a:rPr>
              <a:t>CCN</a:t>
            </a:r>
            <a:r>
              <a:rPr lang="en-US" dirty="0"/>
              <a:t>) [</a:t>
            </a:r>
            <a:r>
              <a:rPr lang="en-US" dirty="0" err="1"/>
              <a:t>Dublish</a:t>
            </a:r>
            <a:r>
              <a:rPr lang="en-US" dirty="0"/>
              <a:t>+ TACO’16] </a:t>
            </a:r>
            <a:r>
              <a:rPr lang="en-US" dirty="0">
                <a:sym typeface="Wingdings" panose="05000000000000000000" pitchFamily="2" charset="2"/>
              </a:rPr>
              <a:t> </a:t>
            </a:r>
            <a:r>
              <a:rPr lang="en-US" dirty="0">
                <a:solidFill>
                  <a:srgbClr val="00B050"/>
                </a:solidFill>
                <a:sym typeface="Wingdings" panose="05000000000000000000" pitchFamily="2" charset="2"/>
              </a:rPr>
              <a:t>29%</a:t>
            </a:r>
            <a:endParaRPr lang="en-US" dirty="0"/>
          </a:p>
          <a:p>
            <a:r>
              <a:rPr lang="en-US" dirty="0"/>
              <a:t>Locality-Aware LLC (</a:t>
            </a:r>
            <a:r>
              <a:rPr lang="en-US" dirty="0">
                <a:solidFill>
                  <a:srgbClr val="C00000"/>
                </a:solidFill>
              </a:rPr>
              <a:t>LA-LLC</a:t>
            </a:r>
            <a:r>
              <a:rPr lang="en-US" dirty="0"/>
              <a:t>) [Zhao+ CAL’17] </a:t>
            </a:r>
            <a:r>
              <a:rPr lang="en-US" dirty="0">
                <a:sym typeface="Wingdings" panose="05000000000000000000" pitchFamily="2" charset="2"/>
              </a:rPr>
              <a:t> </a:t>
            </a:r>
            <a:r>
              <a:rPr lang="en-US" dirty="0">
                <a:solidFill>
                  <a:srgbClr val="00B050"/>
                </a:solidFill>
                <a:sym typeface="Wingdings" panose="05000000000000000000" pitchFamily="2" charset="2"/>
              </a:rPr>
              <a:t>8%</a:t>
            </a:r>
            <a:endParaRPr lang="en-US" dirty="0">
              <a:solidFill>
                <a:srgbClr val="00B050"/>
              </a:solidFill>
            </a:endParaRPr>
          </a:p>
        </p:txBody>
      </p:sp>
      <p:sp>
        <p:nvSpPr>
          <p:cNvPr id="4" name="Footer Placeholder 3">
            <a:extLst>
              <a:ext uri="{FF2B5EF4-FFF2-40B4-BE49-F238E27FC236}">
                <a16:creationId xmlns:a16="http://schemas.microsoft.com/office/drawing/2014/main" xmlns="" id="{EF333F30-3C7B-425D-B257-D44D5548384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CCCCD43B-3130-4585-86E4-F79B7A0E8EF6}"/>
              </a:ext>
            </a:extLst>
          </p:cNvPr>
          <p:cNvSpPr>
            <a:spLocks noGrp="1"/>
          </p:cNvSpPr>
          <p:nvPr>
            <p:ph type="sldNum" sz="quarter" idx="12"/>
          </p:nvPr>
        </p:nvSpPr>
        <p:spPr/>
        <p:txBody>
          <a:bodyPr/>
          <a:lstStyle/>
          <a:p>
            <a:fld id="{98ECD8BD-D1A9-4DC4-89AE-4427480F30AB}" type="slidenum">
              <a:rPr lang="en-US" smtClean="0"/>
              <a:t>36</a:t>
            </a:fld>
            <a:endParaRPr lang="en-US" dirty="0"/>
          </a:p>
        </p:txBody>
      </p:sp>
      <p:graphicFrame>
        <p:nvGraphicFramePr>
          <p:cNvPr id="8" name="Chart 7">
            <a:extLst>
              <a:ext uri="{FF2B5EF4-FFF2-40B4-BE49-F238E27FC236}">
                <a16:creationId xmlns:a16="http://schemas.microsoft.com/office/drawing/2014/main" xmlns="" id="{A70AD34A-5808-42BF-900C-2CB1BBE751B0}"/>
              </a:ext>
            </a:extLst>
          </p:cNvPr>
          <p:cNvGraphicFramePr>
            <a:graphicFrameLocks/>
          </p:cNvGraphicFramePr>
          <p:nvPr>
            <p:extLst/>
          </p:nvPr>
        </p:nvGraphicFramePr>
        <p:xfrm>
          <a:off x="0" y="1417639"/>
          <a:ext cx="12192000" cy="2743200"/>
        </p:xfrm>
        <a:graphic>
          <a:graphicData uri="http://schemas.openxmlformats.org/drawingml/2006/chart">
            <c:chart xmlns:c="http://schemas.openxmlformats.org/drawingml/2006/chart" xmlns:r="http://schemas.openxmlformats.org/officeDocument/2006/relationships" r:id="rId3"/>
          </a:graphicData>
        </a:graphic>
      </p:graphicFrame>
      <p:cxnSp>
        <p:nvCxnSpPr>
          <p:cNvPr id="9" name="Straight Connector 8">
            <a:extLst>
              <a:ext uri="{FF2B5EF4-FFF2-40B4-BE49-F238E27FC236}">
                <a16:creationId xmlns:a16="http://schemas.microsoft.com/office/drawing/2014/main" xmlns="" id="{4529B9FE-519C-49BD-BB25-F85AC2BF69AB}"/>
              </a:ext>
            </a:extLst>
          </p:cNvPr>
          <p:cNvCxnSpPr>
            <a:cxnSpLocks/>
          </p:cNvCxnSpPr>
          <p:nvPr/>
        </p:nvCxnSpPr>
        <p:spPr>
          <a:xfrm>
            <a:off x="722447" y="1952721"/>
            <a:ext cx="10568579" cy="0"/>
          </a:xfrm>
          <a:prstGeom prst="line">
            <a:avLst/>
          </a:prstGeom>
          <a:ln>
            <a:solidFill>
              <a:schemeClr val="tx1"/>
            </a:solidFill>
            <a:prstDash val="lgDash"/>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xmlns="" id="{D604166C-1567-4179-B9C9-4206C549A847}"/>
              </a:ext>
            </a:extLst>
          </p:cNvPr>
          <p:cNvSpPr/>
          <p:nvPr/>
        </p:nvSpPr>
        <p:spPr>
          <a:xfrm>
            <a:off x="11009627" y="1533533"/>
            <a:ext cx="146050" cy="2341782"/>
          </a:xfrm>
          <a:prstGeom prst="roundRect">
            <a:avLst/>
          </a:prstGeom>
          <a:noFill/>
          <a:ln>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Tree>
    <p:extLst>
      <p:ext uri="{BB962C8B-B14F-4D97-AF65-F5344CB8AC3E}">
        <p14:creationId xmlns:p14="http://schemas.microsoft.com/office/powerpoint/2010/main" val="34355584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BFBC2-D830-4CA8-A0E2-4842C16E4E5F}"/>
              </a:ext>
            </a:extLst>
          </p:cNvPr>
          <p:cNvSpPr>
            <a:spLocks noGrp="1"/>
          </p:cNvSpPr>
          <p:nvPr>
            <p:ph type="title"/>
          </p:nvPr>
        </p:nvSpPr>
        <p:spPr/>
        <p:txBody>
          <a:bodyPr>
            <a:normAutofit/>
          </a:bodyPr>
          <a:lstStyle/>
          <a:p>
            <a:r>
              <a:rPr lang="en-US" dirty="0"/>
              <a:t>Evaluation</a:t>
            </a:r>
            <a:br>
              <a:rPr lang="en-US" dirty="0"/>
            </a:br>
            <a:r>
              <a:rPr lang="en-US" sz="2800" dirty="0"/>
              <a:t>Prediction</a:t>
            </a:r>
            <a:endParaRPr lang="en-US" dirty="0"/>
          </a:p>
        </p:txBody>
      </p:sp>
      <p:sp>
        <p:nvSpPr>
          <p:cNvPr id="3" name="Content Placeholder 2">
            <a:extLst>
              <a:ext uri="{FF2B5EF4-FFF2-40B4-BE49-F238E27FC236}">
                <a16:creationId xmlns:a16="http://schemas.microsoft.com/office/drawing/2014/main" xmlns="" id="{9D7DFD7E-2586-49F2-A89A-EE06CF2DB1A2}"/>
              </a:ext>
            </a:extLst>
          </p:cNvPr>
          <p:cNvSpPr>
            <a:spLocks noGrp="1"/>
          </p:cNvSpPr>
          <p:nvPr>
            <p:ph idx="1"/>
          </p:nvPr>
        </p:nvSpPr>
        <p:spPr>
          <a:xfrm>
            <a:off x="609600" y="4365171"/>
            <a:ext cx="10972800" cy="1760993"/>
          </a:xfrm>
        </p:spPr>
        <p:txBody>
          <a:bodyPr>
            <a:normAutofit fontScale="70000" lnSpcReduction="20000"/>
          </a:bodyPr>
          <a:lstStyle/>
          <a:p>
            <a:r>
              <a:rPr lang="en-US" b="1" dirty="0"/>
              <a:t>Precision </a:t>
            </a:r>
            <a:r>
              <a:rPr lang="en-US" dirty="0"/>
              <a:t>(</a:t>
            </a:r>
            <a:r>
              <a:rPr lang="en-US" b="1" dirty="0">
                <a:solidFill>
                  <a:srgbClr val="00B050"/>
                </a:solidFill>
              </a:rPr>
              <a:t>72%</a:t>
            </a:r>
            <a:r>
              <a:rPr lang="en-US" dirty="0"/>
              <a:t>) </a:t>
            </a:r>
            <a:r>
              <a:rPr lang="en-US" dirty="0">
                <a:sym typeface="Wingdings" panose="05000000000000000000" pitchFamily="2" charset="2"/>
              </a:rPr>
              <a:t></a:t>
            </a:r>
            <a:r>
              <a:rPr lang="en-US" dirty="0"/>
              <a:t> Percentage of the shared predictions that were truly shared.</a:t>
            </a:r>
          </a:p>
          <a:p>
            <a:r>
              <a:rPr lang="en-US" b="1" dirty="0"/>
              <a:t>Recall</a:t>
            </a:r>
            <a:r>
              <a:rPr lang="en-US" dirty="0"/>
              <a:t> (</a:t>
            </a:r>
            <a:r>
              <a:rPr lang="en-US" b="1" dirty="0">
                <a:solidFill>
                  <a:srgbClr val="00B050"/>
                </a:solidFill>
              </a:rPr>
              <a:t>88%</a:t>
            </a:r>
            <a:r>
              <a:rPr lang="en-US" dirty="0"/>
              <a:t>) </a:t>
            </a:r>
            <a:r>
              <a:rPr lang="en-US" dirty="0">
                <a:sym typeface="Wingdings" panose="05000000000000000000" pitchFamily="2" charset="2"/>
              </a:rPr>
              <a:t> </a:t>
            </a:r>
            <a:r>
              <a:rPr lang="en-US" dirty="0"/>
              <a:t>Percentage of the truly shared cases the predictor identified.</a:t>
            </a:r>
          </a:p>
          <a:p>
            <a:endParaRPr lang="en-US" dirty="0"/>
          </a:p>
        </p:txBody>
      </p:sp>
      <p:sp>
        <p:nvSpPr>
          <p:cNvPr id="4" name="Footer Placeholder 3">
            <a:extLst>
              <a:ext uri="{FF2B5EF4-FFF2-40B4-BE49-F238E27FC236}">
                <a16:creationId xmlns:a16="http://schemas.microsoft.com/office/drawing/2014/main" xmlns="" id="{E2230044-049E-49B4-85E0-087EBE86155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BB1AA7AC-5A21-4DA2-8FE8-E1A0A2FAE75A}"/>
              </a:ext>
            </a:extLst>
          </p:cNvPr>
          <p:cNvSpPr>
            <a:spLocks noGrp="1"/>
          </p:cNvSpPr>
          <p:nvPr>
            <p:ph type="sldNum" sz="quarter" idx="12"/>
          </p:nvPr>
        </p:nvSpPr>
        <p:spPr/>
        <p:txBody>
          <a:bodyPr/>
          <a:lstStyle/>
          <a:p>
            <a:fld id="{98ECD8BD-D1A9-4DC4-89AE-4427480F30AB}" type="slidenum">
              <a:rPr lang="en-US" smtClean="0"/>
              <a:t>37</a:t>
            </a:fld>
            <a:endParaRPr lang="en-US" dirty="0"/>
          </a:p>
        </p:txBody>
      </p:sp>
      <p:graphicFrame>
        <p:nvGraphicFramePr>
          <p:cNvPr id="8" name="Chart 7">
            <a:extLst>
              <a:ext uri="{FF2B5EF4-FFF2-40B4-BE49-F238E27FC236}">
                <a16:creationId xmlns:a16="http://schemas.microsoft.com/office/drawing/2014/main" xmlns="" id="{2F0F7773-F724-445C-A011-8D82D0E8A59D}"/>
              </a:ext>
            </a:extLst>
          </p:cNvPr>
          <p:cNvGraphicFramePr>
            <a:graphicFrameLocks/>
          </p:cNvGraphicFramePr>
          <p:nvPr>
            <p:extLst>
              <p:ext uri="{D42A27DB-BD31-4B8C-83A1-F6EECF244321}">
                <p14:modId xmlns:p14="http://schemas.microsoft.com/office/powerpoint/2010/main" val="1008769495"/>
              </p:ext>
            </p:extLst>
          </p:nvPr>
        </p:nvGraphicFramePr>
        <p:xfrm>
          <a:off x="3352800" y="1519805"/>
          <a:ext cx="54864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3348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AF54C-2CA6-4FC9-864F-9B43EB646E33}"/>
              </a:ext>
            </a:extLst>
          </p:cNvPr>
          <p:cNvSpPr>
            <a:spLocks noGrp="1"/>
          </p:cNvSpPr>
          <p:nvPr>
            <p:ph type="title"/>
          </p:nvPr>
        </p:nvSpPr>
        <p:spPr/>
        <p:txBody>
          <a:bodyPr>
            <a:normAutofit fontScale="90000"/>
          </a:bodyPr>
          <a:lstStyle/>
          <a:p>
            <a:r>
              <a:rPr lang="en-US" sz="4400" dirty="0"/>
              <a:t>Evaluation</a:t>
            </a:r>
            <a:r>
              <a:rPr lang="en-US" dirty="0"/>
              <a:t/>
            </a:r>
            <a:br>
              <a:rPr lang="en-US" dirty="0"/>
            </a:br>
            <a:r>
              <a:rPr lang="en-US" sz="3100" dirty="0"/>
              <a:t>Link Utilization</a:t>
            </a:r>
            <a:endParaRPr lang="en-US" dirty="0"/>
          </a:p>
        </p:txBody>
      </p:sp>
      <p:sp>
        <p:nvSpPr>
          <p:cNvPr id="4" name="Footer Placeholder 3">
            <a:extLst>
              <a:ext uri="{FF2B5EF4-FFF2-40B4-BE49-F238E27FC236}">
                <a16:creationId xmlns:a16="http://schemas.microsoft.com/office/drawing/2014/main" xmlns="" id="{F3907DA3-D6A6-4504-8E9E-96A765155D1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1F6068CE-CD4B-4CB2-B48C-778DBB6E4F11}"/>
              </a:ext>
            </a:extLst>
          </p:cNvPr>
          <p:cNvSpPr>
            <a:spLocks noGrp="1"/>
          </p:cNvSpPr>
          <p:nvPr>
            <p:ph type="sldNum" sz="quarter" idx="12"/>
          </p:nvPr>
        </p:nvSpPr>
        <p:spPr/>
        <p:txBody>
          <a:bodyPr/>
          <a:lstStyle/>
          <a:p>
            <a:fld id="{98ECD8BD-D1A9-4DC4-89AE-4427480F30AB}" type="slidenum">
              <a:rPr lang="en-US" smtClean="0"/>
              <a:t>38</a:t>
            </a:fld>
            <a:endParaRPr lang="en-US" dirty="0"/>
          </a:p>
        </p:txBody>
      </p:sp>
      <p:graphicFrame>
        <p:nvGraphicFramePr>
          <p:cNvPr id="6" name="Chart 5">
            <a:extLst>
              <a:ext uri="{FF2B5EF4-FFF2-40B4-BE49-F238E27FC236}">
                <a16:creationId xmlns:a16="http://schemas.microsoft.com/office/drawing/2014/main" xmlns="" id="{1E517DC2-E5A7-4247-B416-34A117D0F362}"/>
              </a:ext>
            </a:extLst>
          </p:cNvPr>
          <p:cNvGraphicFramePr>
            <a:graphicFrameLocks/>
          </p:cNvGraphicFramePr>
          <p:nvPr>
            <p:extLst>
              <p:ext uri="{D42A27DB-BD31-4B8C-83A1-F6EECF244321}">
                <p14:modId xmlns:p14="http://schemas.microsoft.com/office/powerpoint/2010/main" val="2668844245"/>
              </p:ext>
            </p:extLst>
          </p:nvPr>
        </p:nvGraphicFramePr>
        <p:xfrm>
          <a:off x="3533083" y="1595433"/>
          <a:ext cx="5125834" cy="248745"/>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xmlns="" id="{2749D4B2-D0B7-4EEF-8532-731308CBE403}"/>
              </a:ext>
            </a:extLst>
          </p:cNvPr>
          <p:cNvSpPr/>
          <p:nvPr/>
        </p:nvSpPr>
        <p:spPr>
          <a:xfrm>
            <a:off x="8095928" y="1574921"/>
            <a:ext cx="520691" cy="732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hart 7">
            <a:extLst>
              <a:ext uri="{FF2B5EF4-FFF2-40B4-BE49-F238E27FC236}">
                <a16:creationId xmlns:a16="http://schemas.microsoft.com/office/drawing/2014/main" xmlns="" id="{0F43BCF9-A872-4015-9E43-7D1BEEA3A297}"/>
              </a:ext>
            </a:extLst>
          </p:cNvPr>
          <p:cNvGraphicFramePr>
            <a:graphicFrameLocks/>
          </p:cNvGraphicFramePr>
          <p:nvPr>
            <p:extLst>
              <p:ext uri="{D42A27DB-BD31-4B8C-83A1-F6EECF244321}">
                <p14:modId xmlns:p14="http://schemas.microsoft.com/office/powerpoint/2010/main" val="2073177202"/>
              </p:ext>
            </p:extLst>
          </p:nvPr>
        </p:nvGraphicFramePr>
        <p:xfrm>
          <a:off x="1987783" y="1941593"/>
          <a:ext cx="2743200"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xmlns="" id="{99742878-B08B-46E7-B320-211448FD3776}"/>
              </a:ext>
            </a:extLst>
          </p:cNvPr>
          <p:cNvGraphicFramePr>
            <a:graphicFrameLocks/>
          </p:cNvGraphicFramePr>
          <p:nvPr>
            <p:extLst>
              <p:ext uri="{D42A27DB-BD31-4B8C-83A1-F6EECF244321}">
                <p14:modId xmlns:p14="http://schemas.microsoft.com/office/powerpoint/2010/main" val="3199536437"/>
              </p:ext>
            </p:extLst>
          </p:nvPr>
        </p:nvGraphicFramePr>
        <p:xfrm>
          <a:off x="4730983" y="1941593"/>
          <a:ext cx="2743200" cy="2286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xmlns="" id="{CDC55DEC-567A-4574-9141-1B080E65E767}"/>
              </a:ext>
            </a:extLst>
          </p:cNvPr>
          <p:cNvGraphicFramePr>
            <a:graphicFrameLocks/>
          </p:cNvGraphicFramePr>
          <p:nvPr>
            <p:extLst>
              <p:ext uri="{D42A27DB-BD31-4B8C-83A1-F6EECF244321}">
                <p14:modId xmlns:p14="http://schemas.microsoft.com/office/powerpoint/2010/main" val="3485803496"/>
              </p:ext>
            </p:extLst>
          </p:nvPr>
        </p:nvGraphicFramePr>
        <p:xfrm>
          <a:off x="7474183" y="1941593"/>
          <a:ext cx="2743200" cy="228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xmlns="" id="{7DC4BC88-A1E5-4255-B5D0-CB69C41F148F}"/>
              </a:ext>
            </a:extLst>
          </p:cNvPr>
          <p:cNvGraphicFramePr>
            <a:graphicFrameLocks/>
          </p:cNvGraphicFramePr>
          <p:nvPr>
            <p:extLst>
              <p:ext uri="{D42A27DB-BD31-4B8C-83A1-F6EECF244321}">
                <p14:modId xmlns:p14="http://schemas.microsoft.com/office/powerpoint/2010/main" val="771853443"/>
              </p:ext>
            </p:extLst>
          </p:nvPr>
        </p:nvGraphicFramePr>
        <p:xfrm>
          <a:off x="1987783" y="4177749"/>
          <a:ext cx="2743200" cy="228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Chart 11">
            <a:extLst>
              <a:ext uri="{FF2B5EF4-FFF2-40B4-BE49-F238E27FC236}">
                <a16:creationId xmlns:a16="http://schemas.microsoft.com/office/drawing/2014/main" xmlns="" id="{7FB31F8F-B8D3-4ED7-8B98-49F89AA56D79}"/>
              </a:ext>
            </a:extLst>
          </p:cNvPr>
          <p:cNvGraphicFramePr>
            <a:graphicFrameLocks/>
          </p:cNvGraphicFramePr>
          <p:nvPr>
            <p:extLst>
              <p:ext uri="{D42A27DB-BD31-4B8C-83A1-F6EECF244321}">
                <p14:modId xmlns:p14="http://schemas.microsoft.com/office/powerpoint/2010/main" val="569095028"/>
              </p:ext>
            </p:extLst>
          </p:nvPr>
        </p:nvGraphicFramePr>
        <p:xfrm>
          <a:off x="4736305" y="4227593"/>
          <a:ext cx="2743200" cy="228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3" name="Chart 12">
            <a:extLst>
              <a:ext uri="{FF2B5EF4-FFF2-40B4-BE49-F238E27FC236}">
                <a16:creationId xmlns:a16="http://schemas.microsoft.com/office/drawing/2014/main" xmlns="" id="{4AA04A8F-B53F-4DB3-AFA2-E9B482F2C0F4}"/>
              </a:ext>
            </a:extLst>
          </p:cNvPr>
          <p:cNvGraphicFramePr>
            <a:graphicFrameLocks/>
          </p:cNvGraphicFramePr>
          <p:nvPr>
            <p:extLst>
              <p:ext uri="{D42A27DB-BD31-4B8C-83A1-F6EECF244321}">
                <p14:modId xmlns:p14="http://schemas.microsoft.com/office/powerpoint/2010/main" val="2704595156"/>
              </p:ext>
            </p:extLst>
          </p:nvPr>
        </p:nvGraphicFramePr>
        <p:xfrm>
          <a:off x="7484827" y="4177749"/>
          <a:ext cx="2743200" cy="2286000"/>
        </p:xfrm>
        <a:graphic>
          <a:graphicData uri="http://schemas.openxmlformats.org/drawingml/2006/chart">
            <c:chart xmlns:c="http://schemas.openxmlformats.org/drawingml/2006/chart" xmlns:r="http://schemas.openxmlformats.org/officeDocument/2006/relationships" r:id="rId8"/>
          </a:graphicData>
        </a:graphic>
      </p:graphicFrame>
      <p:sp>
        <p:nvSpPr>
          <p:cNvPr id="14" name="TextBox 13">
            <a:extLst>
              <a:ext uri="{FF2B5EF4-FFF2-40B4-BE49-F238E27FC236}">
                <a16:creationId xmlns:a16="http://schemas.microsoft.com/office/drawing/2014/main" xmlns="" id="{F50D4256-36A5-4394-9E85-B1CADC26EB61}"/>
              </a:ext>
            </a:extLst>
          </p:cNvPr>
          <p:cNvSpPr txBox="1"/>
          <p:nvPr/>
        </p:nvSpPr>
        <p:spPr>
          <a:xfrm>
            <a:off x="1464356" y="2476573"/>
            <a:ext cx="400110" cy="1216038"/>
          </a:xfrm>
          <a:prstGeom prst="rect">
            <a:avLst/>
          </a:prstGeom>
          <a:noFill/>
        </p:spPr>
        <p:txBody>
          <a:bodyPr vert="vert270" wrap="none" rtlCol="0">
            <a:spAutoFit/>
          </a:bodyPr>
          <a:lstStyle/>
          <a:p>
            <a:pPr algn="ctr"/>
            <a:r>
              <a:rPr lang="en-US" sz="1400" b="1" dirty="0">
                <a:solidFill>
                  <a:srgbClr val="00B050"/>
                </a:solidFill>
                <a:latin typeface="Arial" panose="020B0604020202020204" pitchFamily="34" charset="0"/>
                <a:cs typeface="Arial" panose="020B0604020202020204" pitchFamily="34" charset="0"/>
              </a:rPr>
              <a:t>Request NoC</a:t>
            </a:r>
          </a:p>
        </p:txBody>
      </p:sp>
      <p:sp>
        <p:nvSpPr>
          <p:cNvPr id="15" name="TextBox 14">
            <a:extLst>
              <a:ext uri="{FF2B5EF4-FFF2-40B4-BE49-F238E27FC236}">
                <a16:creationId xmlns:a16="http://schemas.microsoft.com/office/drawing/2014/main" xmlns="" id="{34F5DEC7-02ED-4399-B84F-87085845657E}"/>
              </a:ext>
            </a:extLst>
          </p:cNvPr>
          <p:cNvSpPr txBox="1"/>
          <p:nvPr/>
        </p:nvSpPr>
        <p:spPr>
          <a:xfrm>
            <a:off x="1464356" y="4821734"/>
            <a:ext cx="400110" cy="998029"/>
          </a:xfrm>
          <a:prstGeom prst="rect">
            <a:avLst/>
          </a:prstGeom>
          <a:noFill/>
        </p:spPr>
        <p:txBody>
          <a:bodyPr vert="vert270" wrap="none" rtlCol="0">
            <a:spAutoFit/>
          </a:bodyPr>
          <a:lstStyle/>
          <a:p>
            <a:pPr algn="ctr"/>
            <a:r>
              <a:rPr lang="en-US" sz="1400" b="1" dirty="0">
                <a:solidFill>
                  <a:srgbClr val="00B050"/>
                </a:solidFill>
                <a:latin typeface="Arial" panose="020B0604020202020204" pitchFamily="34" charset="0"/>
                <a:cs typeface="Arial" panose="020B0604020202020204" pitchFamily="34" charset="0"/>
              </a:rPr>
              <a:t>Reply NoC</a:t>
            </a:r>
          </a:p>
        </p:txBody>
      </p:sp>
      <p:sp>
        <p:nvSpPr>
          <p:cNvPr id="16" name="Rectangle 15">
            <a:extLst>
              <a:ext uri="{FF2B5EF4-FFF2-40B4-BE49-F238E27FC236}">
                <a16:creationId xmlns:a16="http://schemas.microsoft.com/office/drawing/2014/main" xmlns="" id="{4D7B9DD4-8D8A-4BFB-9A4A-CE65C8FC611C}"/>
              </a:ext>
            </a:extLst>
          </p:cNvPr>
          <p:cNvSpPr/>
          <p:nvPr/>
        </p:nvSpPr>
        <p:spPr>
          <a:xfrm>
            <a:off x="7234775" y="1626519"/>
            <a:ext cx="896854" cy="210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FC98E786-2D38-4FF0-9166-7A707DD10820}"/>
              </a:ext>
            </a:extLst>
          </p:cNvPr>
          <p:cNvSpPr txBox="1"/>
          <p:nvPr/>
        </p:nvSpPr>
        <p:spPr>
          <a:xfrm>
            <a:off x="7217225" y="1556913"/>
            <a:ext cx="1194187"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RP(5,2,0.5)</a:t>
            </a:r>
          </a:p>
        </p:txBody>
      </p:sp>
    </p:spTree>
    <p:extLst>
      <p:ext uri="{BB962C8B-B14F-4D97-AF65-F5344CB8AC3E}">
        <p14:creationId xmlns:p14="http://schemas.microsoft.com/office/powerpoint/2010/main" val="9232403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B71F9A-ECB4-4ED7-96E4-48986434D059}"/>
              </a:ext>
            </a:extLst>
          </p:cNvPr>
          <p:cNvSpPr>
            <a:spLocks noGrp="1"/>
          </p:cNvSpPr>
          <p:nvPr>
            <p:ph type="title"/>
          </p:nvPr>
        </p:nvSpPr>
        <p:spPr/>
        <p:txBody>
          <a:bodyPr>
            <a:normAutofit/>
          </a:bodyPr>
          <a:lstStyle/>
          <a:p>
            <a:r>
              <a:rPr lang="en-US" dirty="0"/>
              <a:t>Evaluation</a:t>
            </a:r>
            <a:br>
              <a:rPr lang="en-US" dirty="0"/>
            </a:br>
            <a:r>
              <a:rPr lang="en-US" sz="2800" dirty="0"/>
              <a:t>Case Studies - Scalability</a:t>
            </a:r>
            <a:endParaRPr lang="en-US" dirty="0"/>
          </a:p>
        </p:txBody>
      </p:sp>
      <p:sp>
        <p:nvSpPr>
          <p:cNvPr id="3" name="Footer Placeholder 2">
            <a:extLst>
              <a:ext uri="{FF2B5EF4-FFF2-40B4-BE49-F238E27FC236}">
                <a16:creationId xmlns:a16="http://schemas.microsoft.com/office/drawing/2014/main" xmlns="" id="{48D3B476-77EE-4FFD-83F6-7B5A413E3E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A6AD567-2CC6-4148-8274-5395BDC6B1C6}"/>
              </a:ext>
            </a:extLst>
          </p:cNvPr>
          <p:cNvSpPr>
            <a:spLocks noGrp="1"/>
          </p:cNvSpPr>
          <p:nvPr>
            <p:ph type="sldNum" sz="quarter" idx="12"/>
          </p:nvPr>
        </p:nvSpPr>
        <p:spPr/>
        <p:txBody>
          <a:bodyPr/>
          <a:lstStyle/>
          <a:p>
            <a:fld id="{98ECD8BD-D1A9-4DC4-89AE-4427480F30AB}" type="slidenum">
              <a:rPr lang="en-US" smtClean="0"/>
              <a:t>39</a:t>
            </a:fld>
            <a:endParaRPr lang="en-US"/>
          </a:p>
        </p:txBody>
      </p:sp>
      <p:graphicFrame>
        <p:nvGraphicFramePr>
          <p:cNvPr id="7" name="Chart 6">
            <a:extLst>
              <a:ext uri="{FF2B5EF4-FFF2-40B4-BE49-F238E27FC236}">
                <a16:creationId xmlns:a16="http://schemas.microsoft.com/office/drawing/2014/main" xmlns="" id="{C493A4AC-92B3-47B4-962D-24D84BC534D1}"/>
              </a:ext>
            </a:extLst>
          </p:cNvPr>
          <p:cNvGraphicFramePr>
            <a:graphicFrameLocks/>
          </p:cNvGraphicFramePr>
          <p:nvPr>
            <p:extLst>
              <p:ext uri="{D42A27DB-BD31-4B8C-83A1-F6EECF244321}">
                <p14:modId xmlns:p14="http://schemas.microsoft.com/office/powerpoint/2010/main" val="3947277499"/>
              </p:ext>
            </p:extLst>
          </p:nvPr>
        </p:nvGraphicFramePr>
        <p:xfrm>
          <a:off x="5791200" y="2264070"/>
          <a:ext cx="6400800" cy="3200400"/>
        </p:xfrm>
        <a:graphic>
          <a:graphicData uri="http://schemas.openxmlformats.org/drawingml/2006/chart">
            <c:chart xmlns:c="http://schemas.openxmlformats.org/drawingml/2006/chart" xmlns:r="http://schemas.openxmlformats.org/officeDocument/2006/relationships" r:id="rId3"/>
          </a:graphicData>
        </a:graphic>
      </p:graphicFrame>
      <p:sp>
        <p:nvSpPr>
          <p:cNvPr id="8" name="Oval 7">
            <a:extLst>
              <a:ext uri="{FF2B5EF4-FFF2-40B4-BE49-F238E27FC236}">
                <a16:creationId xmlns:a16="http://schemas.microsoft.com/office/drawing/2014/main" xmlns="" id="{68B33035-0215-417B-B4C3-02AD0C142A7B}"/>
              </a:ext>
            </a:extLst>
          </p:cNvPr>
          <p:cNvSpPr/>
          <p:nvPr/>
        </p:nvSpPr>
        <p:spPr>
          <a:xfrm>
            <a:off x="6243929" y="3908112"/>
            <a:ext cx="336691" cy="21604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xmlns="" id="{8EDF38FF-01D6-4318-81D0-00B98CB4E3AE}"/>
              </a:ext>
            </a:extLst>
          </p:cNvPr>
          <p:cNvSpPr>
            <a:spLocks noGrp="1"/>
          </p:cNvSpPr>
          <p:nvPr>
            <p:ph idx="1"/>
          </p:nvPr>
        </p:nvSpPr>
        <p:spPr>
          <a:xfrm>
            <a:off x="609600" y="1602377"/>
            <a:ext cx="5181600" cy="4523787"/>
          </a:xfrm>
        </p:spPr>
        <p:txBody>
          <a:bodyPr>
            <a:normAutofit fontScale="92500"/>
          </a:bodyPr>
          <a:lstStyle/>
          <a:p>
            <a:r>
              <a:rPr lang="en-US" sz="4000" dirty="0"/>
              <a:t>Similar trend to (28,8) under 6x6 mesh.</a:t>
            </a:r>
          </a:p>
          <a:p>
            <a:endParaRPr lang="en-US" sz="4000" dirty="0"/>
          </a:p>
          <a:p>
            <a:r>
              <a:rPr lang="en-US" sz="4000" dirty="0"/>
              <a:t>Searching </a:t>
            </a:r>
            <a:r>
              <a:rPr lang="en-US" sz="4000" dirty="0">
                <a:solidFill>
                  <a:srgbClr val="00B050"/>
                </a:solidFill>
              </a:rPr>
              <a:t>25%-</a:t>
            </a:r>
            <a:r>
              <a:rPr lang="en-US" sz="4000" dirty="0">
                <a:solidFill>
                  <a:srgbClr val="00B050"/>
                </a:solidFill>
                <a:sym typeface="Wingdings" panose="05000000000000000000" pitchFamily="2" charset="2"/>
              </a:rPr>
              <a:t>50%</a:t>
            </a:r>
            <a:r>
              <a:rPr lang="en-US" sz="4000" dirty="0">
                <a:sym typeface="Wingdings" panose="05000000000000000000" pitchFamily="2" charset="2"/>
              </a:rPr>
              <a:t> of cores is a valid choice to maintain balance under IP.</a:t>
            </a:r>
          </a:p>
        </p:txBody>
      </p:sp>
    </p:spTree>
    <p:extLst>
      <p:ext uri="{BB962C8B-B14F-4D97-AF65-F5344CB8AC3E}">
        <p14:creationId xmlns:p14="http://schemas.microsoft.com/office/powerpoint/2010/main" val="235836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F581E-38D7-4CB7-BB39-77D43D525950}"/>
              </a:ext>
            </a:extLst>
          </p:cNvPr>
          <p:cNvSpPr>
            <a:spLocks noGrp="1"/>
          </p:cNvSpPr>
          <p:nvPr>
            <p:ph type="title"/>
          </p:nvPr>
        </p:nvSpPr>
        <p:spPr/>
        <p:txBody>
          <a:bodyPr/>
          <a:lstStyle/>
          <a:p>
            <a:r>
              <a:rPr lang="en-US" dirty="0">
                <a:sym typeface="Wingdings" panose="05000000000000000000" pitchFamily="2" charset="2"/>
              </a:rPr>
              <a:t>Goal &amp; Contributions</a:t>
            </a:r>
            <a:endParaRPr lang="en-US" dirty="0"/>
          </a:p>
        </p:txBody>
      </p:sp>
      <p:sp>
        <p:nvSpPr>
          <p:cNvPr id="3" name="Content Placeholder 2">
            <a:extLst>
              <a:ext uri="{FF2B5EF4-FFF2-40B4-BE49-F238E27FC236}">
                <a16:creationId xmlns:a16="http://schemas.microsoft.com/office/drawing/2014/main" xmlns="" id="{1DF92B5F-1ACC-4B16-BDBB-DA6D077BD930}"/>
              </a:ext>
            </a:extLst>
          </p:cNvPr>
          <p:cNvSpPr>
            <a:spLocks noGrp="1"/>
          </p:cNvSpPr>
          <p:nvPr>
            <p:ph idx="1"/>
          </p:nvPr>
        </p:nvSpPr>
        <p:spPr/>
        <p:txBody>
          <a:bodyPr>
            <a:noAutofit/>
          </a:bodyPr>
          <a:lstStyle/>
          <a:p>
            <a:r>
              <a:rPr lang="en-US" sz="2800" b="1" u="sng" dirty="0">
                <a:sym typeface="Wingdings" panose="05000000000000000000" pitchFamily="2" charset="2"/>
              </a:rPr>
              <a:t>Challenges &amp; Contributions:</a:t>
            </a:r>
            <a:r>
              <a:rPr lang="en-US" sz="2800" dirty="0">
                <a:sym typeface="Wingdings" panose="05000000000000000000" pitchFamily="2" charset="2"/>
              </a:rPr>
              <a:t> </a:t>
            </a:r>
          </a:p>
          <a:p>
            <a:pPr lvl="1"/>
            <a:r>
              <a:rPr lang="en-US" sz="2300" b="1" dirty="0"/>
              <a:t> </a:t>
            </a:r>
            <a:r>
              <a:rPr lang="en-US" sz="2300" dirty="0">
                <a:solidFill>
                  <a:srgbClr val="C00000"/>
                </a:solidFill>
              </a:rPr>
              <a:t>Which data is shared?</a:t>
            </a:r>
            <a:r>
              <a:rPr lang="en-US" sz="2300" dirty="0"/>
              <a:t> 				</a:t>
            </a:r>
            <a:r>
              <a:rPr lang="en-US" sz="2300" dirty="0">
                <a:sym typeface="Wingdings" panose="05000000000000000000" pitchFamily="2" charset="2"/>
              </a:rPr>
              <a:t></a:t>
            </a:r>
            <a:r>
              <a:rPr lang="en-US" sz="2300" dirty="0"/>
              <a:t> PC-based Sharing Predictor </a:t>
            </a:r>
            <a:endParaRPr lang="en-US" sz="2300" dirty="0">
              <a:sym typeface="Wingdings" panose="05000000000000000000" pitchFamily="2" charset="2"/>
            </a:endParaRPr>
          </a:p>
          <a:p>
            <a:pPr lvl="1"/>
            <a:r>
              <a:rPr lang="en-US" sz="2300" dirty="0">
                <a:sym typeface="Wingdings" panose="05000000000000000000" pitchFamily="2" charset="2"/>
              </a:rPr>
              <a:t> </a:t>
            </a:r>
            <a:r>
              <a:rPr lang="en-US" sz="2300" dirty="0">
                <a:solidFill>
                  <a:srgbClr val="C00000"/>
                </a:solidFill>
                <a:sym typeface="Wingdings" panose="05000000000000000000" pitchFamily="2" charset="2"/>
              </a:rPr>
              <a:t>Which cores have the shared data?</a:t>
            </a:r>
            <a:r>
              <a:rPr lang="en-US" sz="2300" dirty="0">
                <a:sym typeface="Wingdings" panose="05000000000000000000" pitchFamily="2" charset="2"/>
              </a:rPr>
              <a:t> 	 Supplier-based Core Selector </a:t>
            </a:r>
          </a:p>
          <a:p>
            <a:pPr lvl="1"/>
            <a:r>
              <a:rPr lang="en-US" sz="2300" dirty="0">
                <a:sym typeface="Wingdings" panose="05000000000000000000" pitchFamily="2" charset="2"/>
              </a:rPr>
              <a:t> </a:t>
            </a:r>
            <a:r>
              <a:rPr lang="en-US" sz="2300" dirty="0">
                <a:solidFill>
                  <a:srgbClr val="C00000"/>
                </a:solidFill>
                <a:sym typeface="Wingdings" panose="05000000000000000000" pitchFamily="2" charset="2"/>
              </a:rPr>
              <a:t>How to fetch the shared data?</a:t>
            </a:r>
            <a:r>
              <a:rPr lang="en-US" sz="2300" dirty="0">
                <a:sym typeface="Wingdings" panose="05000000000000000000" pitchFamily="2" charset="2"/>
              </a:rPr>
              <a:t> 		 Two-level Probing</a:t>
            </a:r>
          </a:p>
          <a:p>
            <a:r>
              <a:rPr lang="en-US" sz="2800" b="1" u="sng" dirty="0">
                <a:sym typeface="Wingdings" panose="05000000000000000000" pitchFamily="2" charset="2"/>
              </a:rPr>
              <a:t>Results:</a:t>
            </a:r>
            <a:endParaRPr lang="en-US" sz="2800" dirty="0">
              <a:sym typeface="Wingdings" panose="05000000000000000000" pitchFamily="2" charset="2"/>
            </a:endParaRPr>
          </a:p>
          <a:p>
            <a:pPr lvl="1"/>
            <a:r>
              <a:rPr lang="en-US" sz="2300" dirty="0">
                <a:sym typeface="Wingdings" panose="05000000000000000000" pitchFamily="2" charset="2"/>
              </a:rPr>
              <a:t>Improve throughput (IPC) by </a:t>
            </a:r>
            <a:r>
              <a:rPr lang="en-US" sz="2300" b="1" dirty="0">
                <a:sym typeface="Wingdings" panose="05000000000000000000" pitchFamily="2" charset="2"/>
              </a:rPr>
              <a:t>21%</a:t>
            </a:r>
            <a:r>
              <a:rPr lang="en-US" sz="2300" dirty="0">
                <a:sym typeface="Wingdings" panose="05000000000000000000" pitchFamily="2" charset="2"/>
              </a:rPr>
              <a:t> (up to </a:t>
            </a:r>
            <a:r>
              <a:rPr lang="en-US" sz="2300" dirty="0">
                <a:solidFill>
                  <a:srgbClr val="00B050"/>
                </a:solidFill>
                <a:sym typeface="Wingdings" panose="05000000000000000000" pitchFamily="2" charset="2"/>
              </a:rPr>
              <a:t>40%</a:t>
            </a:r>
            <a:r>
              <a:rPr lang="en-US" sz="2300" dirty="0">
                <a:sym typeface="Wingdings" panose="05000000000000000000" pitchFamily="2" charset="2"/>
              </a:rPr>
              <a:t>) with an oracle sharing predictor.</a:t>
            </a:r>
          </a:p>
          <a:p>
            <a:pPr lvl="1"/>
            <a:r>
              <a:rPr lang="en-US" sz="2300" dirty="0">
                <a:sym typeface="Wingdings" panose="05000000000000000000" pitchFamily="2" charset="2"/>
              </a:rPr>
              <a:t>Improve throughput (IPC) by </a:t>
            </a:r>
            <a:r>
              <a:rPr lang="en-US" sz="2300" b="1" dirty="0">
                <a:sym typeface="Wingdings" panose="05000000000000000000" pitchFamily="2" charset="2"/>
              </a:rPr>
              <a:t>10% </a:t>
            </a:r>
            <a:r>
              <a:rPr lang="en-US" sz="2300" dirty="0">
                <a:sym typeface="Wingdings" panose="05000000000000000000" pitchFamily="2" charset="2"/>
              </a:rPr>
              <a:t>(up to </a:t>
            </a:r>
            <a:r>
              <a:rPr lang="en-US" sz="2300" dirty="0">
                <a:solidFill>
                  <a:srgbClr val="00B050"/>
                </a:solidFill>
                <a:sym typeface="Wingdings" panose="05000000000000000000" pitchFamily="2" charset="2"/>
              </a:rPr>
              <a:t>26%</a:t>
            </a:r>
            <a:r>
              <a:rPr lang="en-US" sz="2300" dirty="0">
                <a:sym typeface="Wingdings" panose="05000000000000000000" pitchFamily="2" charset="2"/>
              </a:rPr>
              <a:t>) with our PC-based sharing predictor.</a:t>
            </a:r>
          </a:p>
          <a:p>
            <a:pPr lvl="1"/>
            <a:r>
              <a:rPr lang="en-US" sz="2300" dirty="0">
                <a:sym typeface="Wingdings" panose="05000000000000000000" pitchFamily="2" charset="2"/>
              </a:rPr>
              <a:t>Have a modest hardware overhead of 0.058 mm</a:t>
            </a:r>
            <a:r>
              <a:rPr lang="en-US" sz="2300" baseline="30000" dirty="0">
                <a:sym typeface="Wingdings" panose="05000000000000000000" pitchFamily="2" charset="2"/>
              </a:rPr>
              <a:t>2</a:t>
            </a:r>
            <a:r>
              <a:rPr lang="en-US" sz="2300" dirty="0">
                <a:sym typeface="Wingdings" panose="05000000000000000000" pitchFamily="2" charset="2"/>
              </a:rPr>
              <a:t> per core.</a:t>
            </a:r>
          </a:p>
        </p:txBody>
      </p:sp>
      <p:sp>
        <p:nvSpPr>
          <p:cNvPr id="4" name="Footer Placeholder 3">
            <a:extLst>
              <a:ext uri="{FF2B5EF4-FFF2-40B4-BE49-F238E27FC236}">
                <a16:creationId xmlns:a16="http://schemas.microsoft.com/office/drawing/2014/main" xmlns="" id="{50B1237B-21DC-4810-A88A-1D3CDADE16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4D7EF726-D8BD-4E5F-9CE6-0E8FA904B71F}"/>
              </a:ext>
            </a:extLst>
          </p:cNvPr>
          <p:cNvSpPr>
            <a:spLocks noGrp="1"/>
          </p:cNvSpPr>
          <p:nvPr>
            <p:ph type="sldNum" sz="quarter" idx="12"/>
          </p:nvPr>
        </p:nvSpPr>
        <p:spPr/>
        <p:txBody>
          <a:bodyPr/>
          <a:lstStyle/>
          <a:p>
            <a:fld id="{98ECD8BD-D1A9-4DC4-89AE-4427480F30AB}" type="slidenum">
              <a:rPr lang="en-US" smtClean="0"/>
              <a:t>4</a:t>
            </a:fld>
            <a:endParaRPr lang="en-US" dirty="0"/>
          </a:p>
        </p:txBody>
      </p:sp>
    </p:spTree>
    <p:extLst>
      <p:ext uri="{BB962C8B-B14F-4D97-AF65-F5344CB8AC3E}">
        <p14:creationId xmlns:p14="http://schemas.microsoft.com/office/powerpoint/2010/main" val="2493068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xmlns="" id="{33A83ACD-6816-4668-AB6D-33D0EF48F78C}"/>
              </a:ext>
            </a:extLst>
          </p:cNvPr>
          <p:cNvGraphicFramePr>
            <a:graphicFrameLocks/>
          </p:cNvGraphicFramePr>
          <p:nvPr>
            <p:extLst>
              <p:ext uri="{D42A27DB-BD31-4B8C-83A1-F6EECF244321}">
                <p14:modId xmlns:p14="http://schemas.microsoft.com/office/powerpoint/2010/main" val="3005138897"/>
              </p:ext>
            </p:extLst>
          </p:nvPr>
        </p:nvGraphicFramePr>
        <p:xfrm>
          <a:off x="2438400" y="2013860"/>
          <a:ext cx="7315200" cy="3657600"/>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xmlns="" id="{AFB3434E-EB90-48CD-A3FB-530909299429}"/>
              </a:ext>
            </a:extLst>
          </p:cNvPr>
          <p:cNvSpPr>
            <a:spLocks noGrp="1"/>
          </p:cNvSpPr>
          <p:nvPr>
            <p:ph type="title"/>
          </p:nvPr>
        </p:nvSpPr>
        <p:spPr/>
        <p:txBody>
          <a:bodyPr>
            <a:normAutofit fontScale="90000"/>
          </a:bodyPr>
          <a:lstStyle/>
          <a:p>
            <a:r>
              <a:rPr lang="en-US" dirty="0"/>
              <a:t>Evaluation</a:t>
            </a:r>
            <a:br>
              <a:rPr lang="en-US" dirty="0"/>
            </a:br>
            <a:r>
              <a:rPr lang="en-US" dirty="0"/>
              <a:t>Case Studies – CTA Schedulers  </a:t>
            </a:r>
          </a:p>
        </p:txBody>
      </p:sp>
      <p:sp>
        <p:nvSpPr>
          <p:cNvPr id="3" name="Content Placeholder 2">
            <a:extLst>
              <a:ext uri="{FF2B5EF4-FFF2-40B4-BE49-F238E27FC236}">
                <a16:creationId xmlns:a16="http://schemas.microsoft.com/office/drawing/2014/main" xmlns="" id="{E840F4E6-A2FB-4428-9BE0-8AC1E7860112}"/>
              </a:ext>
            </a:extLst>
          </p:cNvPr>
          <p:cNvSpPr>
            <a:spLocks noGrp="1"/>
          </p:cNvSpPr>
          <p:nvPr>
            <p:ph idx="1"/>
          </p:nvPr>
        </p:nvSpPr>
        <p:spPr>
          <a:xfrm>
            <a:off x="609600" y="5214257"/>
            <a:ext cx="10972800" cy="1325568"/>
          </a:xfrm>
        </p:spPr>
        <p:txBody>
          <a:bodyPr/>
          <a:lstStyle/>
          <a:p>
            <a:r>
              <a:rPr lang="en-US" dirty="0"/>
              <a:t>Data sharing/replication is pervasive!</a:t>
            </a:r>
          </a:p>
        </p:txBody>
      </p:sp>
      <p:sp>
        <p:nvSpPr>
          <p:cNvPr id="4" name="Footer Placeholder 3">
            <a:extLst>
              <a:ext uri="{FF2B5EF4-FFF2-40B4-BE49-F238E27FC236}">
                <a16:creationId xmlns:a16="http://schemas.microsoft.com/office/drawing/2014/main" xmlns="" id="{C895EE00-F284-4EE1-B23D-0D573F1DE2B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34A1169C-FD7D-4A12-97CC-ABEEFD664C38}"/>
              </a:ext>
            </a:extLst>
          </p:cNvPr>
          <p:cNvSpPr>
            <a:spLocks noGrp="1"/>
          </p:cNvSpPr>
          <p:nvPr>
            <p:ph type="sldNum" sz="quarter" idx="12"/>
          </p:nvPr>
        </p:nvSpPr>
        <p:spPr/>
        <p:txBody>
          <a:bodyPr/>
          <a:lstStyle/>
          <a:p>
            <a:fld id="{98ECD8BD-D1A9-4DC4-89AE-4427480F30AB}" type="slidenum">
              <a:rPr lang="en-US" smtClean="0"/>
              <a:t>40</a:t>
            </a:fld>
            <a:endParaRPr lang="en-US" dirty="0"/>
          </a:p>
        </p:txBody>
      </p:sp>
    </p:spTree>
    <p:extLst>
      <p:ext uri="{BB962C8B-B14F-4D97-AF65-F5344CB8AC3E}">
        <p14:creationId xmlns:p14="http://schemas.microsoft.com/office/powerpoint/2010/main" val="141277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DA5A35-9307-4E08-997F-F58D46D1215E}"/>
              </a:ext>
            </a:extLst>
          </p:cNvPr>
          <p:cNvSpPr>
            <a:spLocks noGrp="1"/>
          </p:cNvSpPr>
          <p:nvPr>
            <p:ph type="title"/>
          </p:nvPr>
        </p:nvSpPr>
        <p:spPr/>
        <p:txBody>
          <a:bodyPr>
            <a:normAutofit/>
          </a:bodyPr>
          <a:lstStyle/>
          <a:p>
            <a:pPr algn="l"/>
            <a:r>
              <a:rPr lang="en-US" sz="4000" b="1" dirty="0"/>
              <a:t>Outline</a:t>
            </a:r>
          </a:p>
        </p:txBody>
      </p:sp>
      <p:sp>
        <p:nvSpPr>
          <p:cNvPr id="6" name="Content Placeholder 5">
            <a:extLst>
              <a:ext uri="{FF2B5EF4-FFF2-40B4-BE49-F238E27FC236}">
                <a16:creationId xmlns:a16="http://schemas.microsoft.com/office/drawing/2014/main" xmlns="" id="{06F53B24-1E1F-470E-927C-D5BC40E00638}"/>
              </a:ext>
            </a:extLst>
          </p:cNvPr>
          <p:cNvSpPr>
            <a:spLocks noGrp="1"/>
          </p:cNvSpPr>
          <p:nvPr>
            <p:ph idx="1"/>
          </p:nvPr>
        </p:nvSpPr>
        <p:spPr>
          <a:xfrm>
            <a:off x="609600" y="1600201"/>
            <a:ext cx="11239500" cy="4525963"/>
          </a:xfrm>
        </p:spPr>
        <p:txBody>
          <a:bodyPr>
            <a:normAutofit/>
          </a:bodyPr>
          <a:lstStyle/>
          <a:p>
            <a:r>
              <a:rPr lang="en-US" dirty="0"/>
              <a:t>Introduction</a:t>
            </a:r>
          </a:p>
          <a:p>
            <a:r>
              <a:rPr lang="en-US" dirty="0"/>
              <a:t>Motivation</a:t>
            </a:r>
          </a:p>
          <a:p>
            <a:r>
              <a:rPr lang="en-US" dirty="0"/>
              <a:t>Enabling Efficient Inter-core Communication</a:t>
            </a:r>
          </a:p>
          <a:p>
            <a:r>
              <a:rPr lang="en-US" dirty="0"/>
              <a:t>Evaluation</a:t>
            </a:r>
          </a:p>
          <a:p>
            <a:r>
              <a:rPr lang="en-US" dirty="0"/>
              <a:t>Conclusions</a:t>
            </a:r>
          </a:p>
        </p:txBody>
      </p:sp>
      <p:sp>
        <p:nvSpPr>
          <p:cNvPr id="4" name="Footer Placeholder 3">
            <a:extLst>
              <a:ext uri="{FF2B5EF4-FFF2-40B4-BE49-F238E27FC236}">
                <a16:creationId xmlns:a16="http://schemas.microsoft.com/office/drawing/2014/main" xmlns="" id="{487E5529-3C50-40C7-BB5E-EA483419E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BC5C6784-1F5E-40C3-80E3-C4CDCDD5D60E}"/>
              </a:ext>
            </a:extLst>
          </p:cNvPr>
          <p:cNvSpPr>
            <a:spLocks noGrp="1"/>
          </p:cNvSpPr>
          <p:nvPr>
            <p:ph type="sldNum" sz="quarter" idx="12"/>
          </p:nvPr>
        </p:nvSpPr>
        <p:spPr/>
        <p:txBody>
          <a:bodyPr/>
          <a:lstStyle/>
          <a:p>
            <a:fld id="{98ECD8BD-D1A9-4DC4-89AE-4427480F30AB}" type="slidenum">
              <a:rPr lang="en-US" smtClean="0"/>
              <a:t>5</a:t>
            </a:fld>
            <a:endParaRPr lang="en-US"/>
          </a:p>
        </p:txBody>
      </p:sp>
    </p:spTree>
    <p:extLst>
      <p:ext uri="{BB962C8B-B14F-4D97-AF65-F5344CB8AC3E}">
        <p14:creationId xmlns:p14="http://schemas.microsoft.com/office/powerpoint/2010/main" val="690446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6E7429-3327-4938-BB6E-FF2EB2E0E5F9}"/>
              </a:ext>
            </a:extLst>
          </p:cNvPr>
          <p:cNvSpPr>
            <a:spLocks noGrp="1"/>
          </p:cNvSpPr>
          <p:nvPr>
            <p:ph type="title"/>
          </p:nvPr>
        </p:nvSpPr>
        <p:spPr/>
        <p:txBody>
          <a:bodyPr>
            <a:normAutofit/>
          </a:bodyPr>
          <a:lstStyle/>
          <a:p>
            <a:r>
              <a:rPr lang="en-US" dirty="0"/>
              <a:t>Let's Bake a Chocolate Cake!</a:t>
            </a:r>
            <a:endParaRPr lang="en-US" sz="5400" dirty="0"/>
          </a:p>
        </p:txBody>
      </p:sp>
      <p:sp>
        <p:nvSpPr>
          <p:cNvPr id="3" name="Content Placeholder 2">
            <a:extLst>
              <a:ext uri="{FF2B5EF4-FFF2-40B4-BE49-F238E27FC236}">
                <a16:creationId xmlns:a16="http://schemas.microsoft.com/office/drawing/2014/main" xmlns="" id="{A01A10B6-D9CC-4EF8-9DD9-0C3795AE475C}"/>
              </a:ext>
            </a:extLst>
          </p:cNvPr>
          <p:cNvSpPr>
            <a:spLocks noGrp="1"/>
          </p:cNvSpPr>
          <p:nvPr>
            <p:ph idx="1"/>
          </p:nvPr>
        </p:nvSpPr>
        <p:spPr>
          <a:xfrm>
            <a:off x="609600" y="1458880"/>
            <a:ext cx="6388100" cy="4046031"/>
          </a:xfrm>
        </p:spPr>
        <p:txBody>
          <a:bodyPr>
            <a:normAutofit fontScale="70000" lnSpcReduction="20000"/>
          </a:bodyPr>
          <a:lstStyle/>
          <a:p>
            <a:r>
              <a:rPr lang="en-US" dirty="0"/>
              <a:t>Ingredients:</a:t>
            </a:r>
          </a:p>
          <a:p>
            <a:pPr lvl="1"/>
            <a:r>
              <a:rPr lang="en-US" dirty="0"/>
              <a:t>Unsalted Butter</a:t>
            </a:r>
          </a:p>
          <a:p>
            <a:pPr lvl="1"/>
            <a:r>
              <a:rPr lang="en-US" dirty="0"/>
              <a:t>Unsweetened Cocoa Powder </a:t>
            </a:r>
          </a:p>
          <a:p>
            <a:pPr lvl="1"/>
            <a:r>
              <a:rPr lang="en-US" dirty="0"/>
              <a:t>Flour </a:t>
            </a:r>
          </a:p>
          <a:p>
            <a:pPr lvl="1"/>
            <a:r>
              <a:rPr lang="en-US" dirty="0"/>
              <a:t>Salt </a:t>
            </a:r>
          </a:p>
          <a:p>
            <a:pPr lvl="1"/>
            <a:r>
              <a:rPr lang="en-US" dirty="0"/>
              <a:t>Baking Powder </a:t>
            </a:r>
          </a:p>
          <a:p>
            <a:pPr lvl="1"/>
            <a:r>
              <a:rPr lang="en-US" dirty="0"/>
              <a:t>Granulated Sugar </a:t>
            </a:r>
          </a:p>
          <a:p>
            <a:pPr lvl="1"/>
            <a:r>
              <a:rPr lang="en-US" dirty="0"/>
              <a:t>Eggs</a:t>
            </a:r>
          </a:p>
          <a:p>
            <a:pPr lvl="1"/>
            <a:r>
              <a:rPr lang="en-US" dirty="0"/>
              <a:t>Vanilla Extract </a:t>
            </a:r>
          </a:p>
          <a:p>
            <a:pPr lvl="1"/>
            <a:r>
              <a:rPr lang="en-US" dirty="0"/>
              <a:t>Buttermilk or Sour cream</a:t>
            </a:r>
          </a:p>
        </p:txBody>
      </p:sp>
      <p:sp>
        <p:nvSpPr>
          <p:cNvPr id="4" name="Footer Placeholder 3">
            <a:extLst>
              <a:ext uri="{FF2B5EF4-FFF2-40B4-BE49-F238E27FC236}">
                <a16:creationId xmlns:a16="http://schemas.microsoft.com/office/drawing/2014/main" xmlns="" id="{D5F60E03-EB81-497C-87AF-4698C7B9AD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19464CCB-12E5-4C64-A467-F0209F8726EF}"/>
              </a:ext>
            </a:extLst>
          </p:cNvPr>
          <p:cNvSpPr>
            <a:spLocks noGrp="1"/>
          </p:cNvSpPr>
          <p:nvPr>
            <p:ph type="sldNum" sz="quarter" idx="12"/>
          </p:nvPr>
        </p:nvSpPr>
        <p:spPr/>
        <p:txBody>
          <a:bodyPr/>
          <a:lstStyle/>
          <a:p>
            <a:fld id="{98ECD8BD-D1A9-4DC4-89AE-4427480F30AB}" type="slidenum">
              <a:rPr lang="en-US" smtClean="0"/>
              <a:t>6</a:t>
            </a:fld>
            <a:endParaRPr lang="en-US"/>
          </a:p>
        </p:txBody>
      </p:sp>
      <p:sp>
        <p:nvSpPr>
          <p:cNvPr id="6" name="Rectangle: Rounded Corners 5">
            <a:extLst>
              <a:ext uri="{FF2B5EF4-FFF2-40B4-BE49-F238E27FC236}">
                <a16:creationId xmlns:a16="http://schemas.microsoft.com/office/drawing/2014/main" xmlns="" id="{C5CE24E1-1477-424E-B3EE-4F35F6B7F894}"/>
              </a:ext>
            </a:extLst>
          </p:cNvPr>
          <p:cNvSpPr/>
          <p:nvPr/>
        </p:nvSpPr>
        <p:spPr>
          <a:xfrm>
            <a:off x="7912100" y="3776089"/>
            <a:ext cx="2844800" cy="1452134"/>
          </a:xfrm>
          <a:prstGeom prst="round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C00000"/>
                </a:solidFill>
              </a:rPr>
              <a:t>Supermarket</a:t>
            </a:r>
          </a:p>
          <a:p>
            <a:pPr algn="ctr"/>
            <a:r>
              <a:rPr lang="en-US" sz="2800" b="1" dirty="0">
                <a:solidFill>
                  <a:schemeClr val="tx1"/>
                </a:solidFill>
              </a:rPr>
              <a:t>or</a:t>
            </a:r>
          </a:p>
          <a:p>
            <a:pPr algn="ctr"/>
            <a:r>
              <a:rPr lang="en-US" sz="2800" b="1" dirty="0">
                <a:solidFill>
                  <a:srgbClr val="00B050"/>
                </a:solidFill>
              </a:rPr>
              <a:t>Neighbors</a:t>
            </a:r>
          </a:p>
        </p:txBody>
      </p:sp>
      <p:sp>
        <p:nvSpPr>
          <p:cNvPr id="7" name="TextBox 6">
            <a:extLst>
              <a:ext uri="{FF2B5EF4-FFF2-40B4-BE49-F238E27FC236}">
                <a16:creationId xmlns:a16="http://schemas.microsoft.com/office/drawing/2014/main" xmlns="" id="{6A92A24A-B094-4D96-8A72-2EC2E8D8C371}"/>
              </a:ext>
            </a:extLst>
          </p:cNvPr>
          <p:cNvSpPr txBox="1"/>
          <p:nvPr/>
        </p:nvSpPr>
        <p:spPr>
          <a:xfrm>
            <a:off x="8088004" y="3406757"/>
            <a:ext cx="2492991" cy="369332"/>
          </a:xfrm>
          <a:prstGeom prst="rect">
            <a:avLst/>
          </a:prstGeom>
          <a:noFill/>
        </p:spPr>
        <p:txBody>
          <a:bodyPr wrap="none" rtlCol="0">
            <a:spAutoFit/>
          </a:bodyPr>
          <a:lstStyle/>
          <a:p>
            <a:pPr algn="ctr"/>
            <a:r>
              <a:rPr lang="en-US" b="1" dirty="0"/>
              <a:t>Missing Ingredients?</a:t>
            </a:r>
          </a:p>
        </p:txBody>
      </p:sp>
      <p:pic>
        <p:nvPicPr>
          <p:cNvPr id="15" name="Picture 14">
            <a:extLst>
              <a:ext uri="{FF2B5EF4-FFF2-40B4-BE49-F238E27FC236}">
                <a16:creationId xmlns:a16="http://schemas.microsoft.com/office/drawing/2014/main" xmlns="" id="{DF84E4E2-2DB6-4BEE-8B5D-836E53368293}"/>
              </a:ext>
            </a:extLst>
          </p:cNvPr>
          <p:cNvPicPr>
            <a:picLocks noChangeAspect="1"/>
          </p:cNvPicPr>
          <p:nvPr/>
        </p:nvPicPr>
        <p:blipFill rotWithShape="1">
          <a:blip r:embed="rId3">
            <a:extLst>
              <a:ext uri="{28A0092B-C50C-407E-A947-70E740481C1C}">
                <a14:useLocalDpi xmlns:a14="http://schemas.microsoft.com/office/drawing/2010/main" val="0"/>
              </a:ext>
            </a:extLst>
          </a:blip>
          <a:srcRect l="62888" t="5632"/>
          <a:stretch/>
        </p:blipFill>
        <p:spPr>
          <a:xfrm>
            <a:off x="6099894" y="2291199"/>
            <a:ext cx="299452" cy="328687"/>
          </a:xfrm>
          <a:prstGeom prst="rect">
            <a:avLst/>
          </a:prstGeom>
        </p:spPr>
      </p:pic>
      <p:pic>
        <p:nvPicPr>
          <p:cNvPr id="20" name="Picture 19">
            <a:extLst>
              <a:ext uri="{FF2B5EF4-FFF2-40B4-BE49-F238E27FC236}">
                <a16:creationId xmlns:a16="http://schemas.microsoft.com/office/drawing/2014/main" xmlns="" id="{9693570F-7CA6-4811-93B3-BD94A4765541}"/>
              </a:ext>
            </a:extLst>
          </p:cNvPr>
          <p:cNvPicPr>
            <a:picLocks noChangeAspect="1"/>
          </p:cNvPicPr>
          <p:nvPr/>
        </p:nvPicPr>
        <p:blipFill rotWithShape="1">
          <a:blip r:embed="rId3">
            <a:extLst>
              <a:ext uri="{28A0092B-C50C-407E-A947-70E740481C1C}">
                <a14:useLocalDpi xmlns:a14="http://schemas.microsoft.com/office/drawing/2010/main" val="0"/>
              </a:ext>
            </a:extLst>
          </a:blip>
          <a:srcRect l="62888" t="5632"/>
          <a:stretch/>
        </p:blipFill>
        <p:spPr>
          <a:xfrm>
            <a:off x="4015874" y="3479793"/>
            <a:ext cx="299452" cy="328687"/>
          </a:xfrm>
          <a:prstGeom prst="rect">
            <a:avLst/>
          </a:prstGeom>
        </p:spPr>
      </p:pic>
      <p:pic>
        <p:nvPicPr>
          <p:cNvPr id="21" name="Picture 20">
            <a:extLst>
              <a:ext uri="{FF2B5EF4-FFF2-40B4-BE49-F238E27FC236}">
                <a16:creationId xmlns:a16="http://schemas.microsoft.com/office/drawing/2014/main" xmlns="" id="{3336A11F-34DC-48E4-BF5A-79A5A6FFBE9D}"/>
              </a:ext>
            </a:extLst>
          </p:cNvPr>
          <p:cNvPicPr>
            <a:picLocks noChangeAspect="1"/>
          </p:cNvPicPr>
          <p:nvPr/>
        </p:nvPicPr>
        <p:blipFill rotWithShape="1">
          <a:blip r:embed="rId3">
            <a:extLst>
              <a:ext uri="{28A0092B-C50C-407E-A947-70E740481C1C}">
                <a14:useLocalDpi xmlns:a14="http://schemas.microsoft.com/office/drawing/2010/main" val="0"/>
              </a:ext>
            </a:extLst>
          </a:blip>
          <a:srcRect l="62888" t="5632"/>
          <a:stretch/>
        </p:blipFill>
        <p:spPr>
          <a:xfrm>
            <a:off x="3913778" y="4675523"/>
            <a:ext cx="299452" cy="328687"/>
          </a:xfrm>
          <a:prstGeom prst="rect">
            <a:avLst/>
          </a:prstGeom>
        </p:spPr>
      </p:pic>
      <p:pic>
        <p:nvPicPr>
          <p:cNvPr id="22" name="Picture 21">
            <a:extLst>
              <a:ext uri="{FF2B5EF4-FFF2-40B4-BE49-F238E27FC236}">
                <a16:creationId xmlns:a16="http://schemas.microsoft.com/office/drawing/2014/main" xmlns="" id="{0A638E94-AC53-408B-A1EA-4769B9B88A67}"/>
              </a:ext>
            </a:extLst>
          </p:cNvPr>
          <p:cNvPicPr>
            <a:picLocks noChangeAspect="1"/>
          </p:cNvPicPr>
          <p:nvPr/>
        </p:nvPicPr>
        <p:blipFill rotWithShape="1">
          <a:blip r:embed="rId3">
            <a:extLst>
              <a:ext uri="{28A0092B-C50C-407E-A947-70E740481C1C}">
                <a14:useLocalDpi xmlns:a14="http://schemas.microsoft.com/office/drawing/2010/main" val="0"/>
              </a:ext>
            </a:extLst>
          </a:blip>
          <a:srcRect l="62888" t="5632"/>
          <a:stretch/>
        </p:blipFill>
        <p:spPr>
          <a:xfrm>
            <a:off x="5438494" y="5051890"/>
            <a:ext cx="299452" cy="328687"/>
          </a:xfrm>
          <a:prstGeom prst="rect">
            <a:avLst/>
          </a:prstGeom>
        </p:spPr>
      </p:pic>
      <p:pic>
        <p:nvPicPr>
          <p:cNvPr id="10" name="Picture 9">
            <a:extLst>
              <a:ext uri="{FF2B5EF4-FFF2-40B4-BE49-F238E27FC236}">
                <a16:creationId xmlns:a16="http://schemas.microsoft.com/office/drawing/2014/main" xmlns="" id="{5CF284C1-D283-4A2E-99C6-75053EE445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5833" y="1340084"/>
            <a:ext cx="2005199" cy="1956636"/>
          </a:xfrm>
          <a:prstGeom prst="rect">
            <a:avLst/>
          </a:prstGeom>
        </p:spPr>
      </p:pic>
      <p:pic>
        <p:nvPicPr>
          <p:cNvPr id="12" name="Picture 11">
            <a:extLst>
              <a:ext uri="{FF2B5EF4-FFF2-40B4-BE49-F238E27FC236}">
                <a16:creationId xmlns:a16="http://schemas.microsoft.com/office/drawing/2014/main" xmlns="" id="{528F6173-3233-4ACF-BEA0-B177224593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5917" y="1901276"/>
            <a:ext cx="329184" cy="335237"/>
          </a:xfrm>
          <a:prstGeom prst="rect">
            <a:avLst/>
          </a:prstGeom>
        </p:spPr>
      </p:pic>
      <p:pic>
        <p:nvPicPr>
          <p:cNvPr id="23" name="Picture 22">
            <a:extLst>
              <a:ext uri="{FF2B5EF4-FFF2-40B4-BE49-F238E27FC236}">
                <a16:creationId xmlns:a16="http://schemas.microsoft.com/office/drawing/2014/main" xmlns="" id="{11565352-0888-4B0A-8CC2-6AB8664C75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466" y="2702030"/>
            <a:ext cx="329184" cy="335237"/>
          </a:xfrm>
          <a:prstGeom prst="rect">
            <a:avLst/>
          </a:prstGeom>
        </p:spPr>
      </p:pic>
      <p:pic>
        <p:nvPicPr>
          <p:cNvPr id="24" name="Picture 23">
            <a:extLst>
              <a:ext uri="{FF2B5EF4-FFF2-40B4-BE49-F238E27FC236}">
                <a16:creationId xmlns:a16="http://schemas.microsoft.com/office/drawing/2014/main" xmlns="" id="{68C7AC4F-D23F-4801-A095-B5CB713798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466" y="3095386"/>
            <a:ext cx="329184" cy="335237"/>
          </a:xfrm>
          <a:prstGeom prst="rect">
            <a:avLst/>
          </a:prstGeom>
        </p:spPr>
      </p:pic>
      <p:pic>
        <p:nvPicPr>
          <p:cNvPr id="25" name="Picture 24">
            <a:extLst>
              <a:ext uri="{FF2B5EF4-FFF2-40B4-BE49-F238E27FC236}">
                <a16:creationId xmlns:a16="http://schemas.microsoft.com/office/drawing/2014/main" xmlns="" id="{7304FD40-E0CE-4CA7-ADB2-BF2BA2F680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5101" y="3884897"/>
            <a:ext cx="329184" cy="335237"/>
          </a:xfrm>
          <a:prstGeom prst="rect">
            <a:avLst/>
          </a:prstGeom>
        </p:spPr>
      </p:pic>
      <p:pic>
        <p:nvPicPr>
          <p:cNvPr id="26" name="Picture 25">
            <a:extLst>
              <a:ext uri="{FF2B5EF4-FFF2-40B4-BE49-F238E27FC236}">
                <a16:creationId xmlns:a16="http://schemas.microsoft.com/office/drawing/2014/main" xmlns="" id="{0207C033-7862-497F-9B5C-52BA89E3AB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2466" y="4275887"/>
            <a:ext cx="329184" cy="335237"/>
          </a:xfrm>
          <a:prstGeom prst="rect">
            <a:avLst/>
          </a:prstGeom>
        </p:spPr>
      </p:pic>
      <p:sp>
        <p:nvSpPr>
          <p:cNvPr id="18" name="Rectangle: Rounded Corners 17">
            <a:extLst>
              <a:ext uri="{FF2B5EF4-FFF2-40B4-BE49-F238E27FC236}">
                <a16:creationId xmlns:a16="http://schemas.microsoft.com/office/drawing/2014/main" xmlns="" id="{E95D2B90-0126-46EE-815B-4AC865036B6A}"/>
              </a:ext>
            </a:extLst>
          </p:cNvPr>
          <p:cNvSpPr/>
          <p:nvPr/>
        </p:nvSpPr>
        <p:spPr>
          <a:xfrm>
            <a:off x="997874" y="5726251"/>
            <a:ext cx="10196252" cy="606417"/>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500" b="1" dirty="0">
                <a:solidFill>
                  <a:schemeClr val="bg1"/>
                </a:solidFill>
              </a:rPr>
              <a:t>Neighbors = Additional Source of Ingredients!</a:t>
            </a:r>
          </a:p>
        </p:txBody>
      </p:sp>
    </p:spTree>
    <p:extLst>
      <p:ext uri="{BB962C8B-B14F-4D97-AF65-F5344CB8AC3E}">
        <p14:creationId xmlns:p14="http://schemas.microsoft.com/office/powerpoint/2010/main" val="27030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0" presetClass="entr" presetSubtype="0" fill="hold" nodeType="with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fade">
                                      <p:cBhvr>
                                        <p:cTn id="57" dur="500"/>
                                        <p:tgtEl>
                                          <p:spTgt spid="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fade">
                                      <p:cBhvr>
                                        <p:cTn id="62" dur="500"/>
                                        <p:tgtEl>
                                          <p:spTgt spid="6">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animEffect transition="in" filter="fade">
                                      <p:cBhvr>
                                        <p:cTn id="65" dur="500"/>
                                        <p:tgtEl>
                                          <p:spTgt spid="6">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426E04-AF61-43BF-B84B-1C588158DE16}"/>
              </a:ext>
            </a:extLst>
          </p:cNvPr>
          <p:cNvSpPr>
            <a:spLocks noGrp="1"/>
          </p:cNvSpPr>
          <p:nvPr>
            <p:ph type="title"/>
          </p:nvPr>
        </p:nvSpPr>
        <p:spPr/>
        <p:txBody>
          <a:bodyPr>
            <a:normAutofit fontScale="90000"/>
          </a:bodyPr>
          <a:lstStyle/>
          <a:p>
            <a:r>
              <a:rPr lang="en-US" sz="4400" dirty="0"/>
              <a:t>Neighboring Cores?</a:t>
            </a:r>
            <a:r>
              <a:rPr lang="en-US" dirty="0"/>
              <a:t/>
            </a:r>
            <a:br>
              <a:rPr lang="en-US" dirty="0"/>
            </a:br>
            <a:r>
              <a:rPr lang="en-US" sz="3100" dirty="0"/>
              <a:t>Breadth First Search (BFS) </a:t>
            </a:r>
            <a:endParaRPr lang="en-US" sz="4000" b="1" dirty="0"/>
          </a:p>
        </p:txBody>
      </p:sp>
      <p:sp>
        <p:nvSpPr>
          <p:cNvPr id="7" name="Content Placeholder 6">
            <a:extLst>
              <a:ext uri="{FF2B5EF4-FFF2-40B4-BE49-F238E27FC236}">
                <a16:creationId xmlns:a16="http://schemas.microsoft.com/office/drawing/2014/main" xmlns="" id="{8CCDFFC2-DB3E-45EA-A91C-B1FCAD62A7DA}"/>
              </a:ext>
            </a:extLst>
          </p:cNvPr>
          <p:cNvSpPr>
            <a:spLocks noGrp="1"/>
          </p:cNvSpPr>
          <p:nvPr>
            <p:ph idx="1"/>
          </p:nvPr>
        </p:nvSpPr>
        <p:spPr>
          <a:xfrm>
            <a:off x="609600" y="3936512"/>
            <a:ext cx="10972800" cy="711379"/>
          </a:xfrm>
        </p:spPr>
        <p:txBody>
          <a:bodyPr>
            <a:normAutofit/>
          </a:bodyPr>
          <a:lstStyle/>
          <a:p>
            <a:r>
              <a:rPr lang="en-US" sz="3000" dirty="0"/>
              <a:t>Assume node 0 and 1 are processed by different cores.</a:t>
            </a:r>
            <a:endParaRPr lang="en-US" sz="3334" dirty="0"/>
          </a:p>
        </p:txBody>
      </p:sp>
      <p:sp>
        <p:nvSpPr>
          <p:cNvPr id="4" name="Footer Placeholder 3">
            <a:extLst>
              <a:ext uri="{FF2B5EF4-FFF2-40B4-BE49-F238E27FC236}">
                <a16:creationId xmlns:a16="http://schemas.microsoft.com/office/drawing/2014/main" xmlns="" id="{AB1C0E51-C682-4944-9765-A8CF7542FD9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250141A-2B4A-4BAA-A78A-EE946B1E2BF7}"/>
              </a:ext>
            </a:extLst>
          </p:cNvPr>
          <p:cNvSpPr>
            <a:spLocks noGrp="1"/>
          </p:cNvSpPr>
          <p:nvPr>
            <p:ph type="sldNum" sz="quarter" idx="12"/>
          </p:nvPr>
        </p:nvSpPr>
        <p:spPr/>
        <p:txBody>
          <a:bodyPr/>
          <a:lstStyle/>
          <a:p>
            <a:fld id="{98ECD8BD-D1A9-4DC4-89AE-4427480F30AB}" type="slidenum">
              <a:rPr lang="en-US" smtClean="0"/>
              <a:t>7</a:t>
            </a:fld>
            <a:endParaRPr lang="en-US"/>
          </a:p>
        </p:txBody>
      </p:sp>
      <p:pic>
        <p:nvPicPr>
          <p:cNvPr id="6" name="Picture 5">
            <a:extLst>
              <a:ext uri="{FF2B5EF4-FFF2-40B4-BE49-F238E27FC236}">
                <a16:creationId xmlns:a16="http://schemas.microsoft.com/office/drawing/2014/main" xmlns="" id="{040DD3D8-BC70-4B18-83D7-851699BF369E}"/>
              </a:ext>
            </a:extLst>
          </p:cNvPr>
          <p:cNvPicPr>
            <a:picLocks noChangeAspect="1"/>
          </p:cNvPicPr>
          <p:nvPr/>
        </p:nvPicPr>
        <p:blipFill rotWithShape="1">
          <a:blip r:embed="rId3"/>
          <a:srcRect l="403" t="19496" r="29753" b="-488"/>
          <a:stretch/>
        </p:blipFill>
        <p:spPr>
          <a:xfrm>
            <a:off x="609600" y="1554934"/>
            <a:ext cx="5930969" cy="2001694"/>
          </a:xfrm>
          <a:prstGeom prst="rect">
            <a:avLst/>
          </a:prstGeom>
        </p:spPr>
      </p:pic>
      <p:sp>
        <p:nvSpPr>
          <p:cNvPr id="8" name="TextBox 7">
            <a:extLst>
              <a:ext uri="{FF2B5EF4-FFF2-40B4-BE49-F238E27FC236}">
                <a16:creationId xmlns:a16="http://schemas.microsoft.com/office/drawing/2014/main" xmlns="" id="{2AC49FC8-9552-4424-B452-7D6A325755D8}"/>
              </a:ext>
            </a:extLst>
          </p:cNvPr>
          <p:cNvSpPr txBox="1"/>
          <p:nvPr/>
        </p:nvSpPr>
        <p:spPr>
          <a:xfrm>
            <a:off x="0" y="6431191"/>
            <a:ext cx="7760677" cy="230832"/>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Li, et al. “Inter-Core Locality Aware Memory Scheduling.” CAL’15.</a:t>
            </a:r>
          </a:p>
        </p:txBody>
      </p:sp>
      <p:sp>
        <p:nvSpPr>
          <p:cNvPr id="17" name="Rectangle: Rounded Corners 16">
            <a:extLst>
              <a:ext uri="{FF2B5EF4-FFF2-40B4-BE49-F238E27FC236}">
                <a16:creationId xmlns:a16="http://schemas.microsoft.com/office/drawing/2014/main" xmlns="" id="{7D605B13-6B47-47FA-9AD7-2910D0514DB7}"/>
              </a:ext>
            </a:extLst>
          </p:cNvPr>
          <p:cNvSpPr/>
          <p:nvPr/>
        </p:nvSpPr>
        <p:spPr>
          <a:xfrm>
            <a:off x="609600" y="4863652"/>
            <a:ext cx="10972800" cy="914328"/>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a:solidFill>
                  <a:schemeClr val="bg1"/>
                </a:solidFill>
              </a:rPr>
              <a:t>Accessing Shared Data Structures </a:t>
            </a:r>
            <a:r>
              <a:rPr lang="en-US" sz="3000" b="1" dirty="0">
                <a:solidFill>
                  <a:schemeClr val="bg1"/>
                </a:solidFill>
                <a:sym typeface="Wingdings" panose="05000000000000000000" pitchFamily="2" charset="2"/>
              </a:rPr>
              <a:t> </a:t>
            </a:r>
            <a:r>
              <a:rPr lang="en-US" sz="3000" b="1" dirty="0">
                <a:solidFill>
                  <a:schemeClr val="bg1"/>
                </a:solidFill>
              </a:rPr>
              <a:t>Inter-core Locality </a:t>
            </a:r>
          </a:p>
        </p:txBody>
      </p:sp>
      <p:sp>
        <p:nvSpPr>
          <p:cNvPr id="18" name="Rectangle: Rounded Corners 17">
            <a:extLst>
              <a:ext uri="{FF2B5EF4-FFF2-40B4-BE49-F238E27FC236}">
                <a16:creationId xmlns:a16="http://schemas.microsoft.com/office/drawing/2014/main" xmlns="" id="{30D191B0-4B74-41B3-B4EB-65FCF129521C}"/>
              </a:ext>
            </a:extLst>
          </p:cNvPr>
          <p:cNvSpPr/>
          <p:nvPr/>
        </p:nvSpPr>
        <p:spPr>
          <a:xfrm>
            <a:off x="9453759" y="1746204"/>
            <a:ext cx="2400300" cy="716057"/>
          </a:xfrm>
          <a:prstGeom prst="roundRect">
            <a:avLst/>
          </a:prstGeom>
          <a:solidFill>
            <a:schemeClr val="bg2">
              <a:lumMod val="75000"/>
            </a:schemeClr>
          </a:solidFill>
          <a:ln w="19050"/>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Core A</a:t>
            </a:r>
          </a:p>
        </p:txBody>
      </p:sp>
      <p:sp>
        <p:nvSpPr>
          <p:cNvPr id="20" name="Rectangle 19">
            <a:extLst>
              <a:ext uri="{FF2B5EF4-FFF2-40B4-BE49-F238E27FC236}">
                <a16:creationId xmlns:a16="http://schemas.microsoft.com/office/drawing/2014/main" xmlns="" id="{83F714AB-41D4-48DA-933F-DE99EC339969}"/>
              </a:ext>
            </a:extLst>
          </p:cNvPr>
          <p:cNvSpPr/>
          <p:nvPr/>
        </p:nvSpPr>
        <p:spPr>
          <a:xfrm>
            <a:off x="10550006" y="1865058"/>
            <a:ext cx="533400" cy="488646"/>
          </a:xfrm>
          <a:prstGeom prst="rect">
            <a:avLst/>
          </a:prstGeom>
          <a:solidFill>
            <a:srgbClr val="92D05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0</a:t>
            </a:r>
          </a:p>
        </p:txBody>
      </p:sp>
      <p:sp>
        <p:nvSpPr>
          <p:cNvPr id="21" name="Rectangle 20">
            <a:extLst>
              <a:ext uri="{FF2B5EF4-FFF2-40B4-BE49-F238E27FC236}">
                <a16:creationId xmlns:a16="http://schemas.microsoft.com/office/drawing/2014/main" xmlns="" id="{BCA1E8D5-7F23-40CE-B111-9F6CC8192535}"/>
              </a:ext>
            </a:extLst>
          </p:cNvPr>
          <p:cNvSpPr/>
          <p:nvPr/>
        </p:nvSpPr>
        <p:spPr>
          <a:xfrm>
            <a:off x="11193379" y="1865058"/>
            <a:ext cx="533400" cy="48864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23" name="Rectangle: Rounded Corners 22">
            <a:extLst>
              <a:ext uri="{FF2B5EF4-FFF2-40B4-BE49-F238E27FC236}">
                <a16:creationId xmlns:a16="http://schemas.microsoft.com/office/drawing/2014/main" xmlns="" id="{A66B618A-195F-4C1F-B27C-AD6AD11C5D7C}"/>
              </a:ext>
            </a:extLst>
          </p:cNvPr>
          <p:cNvSpPr/>
          <p:nvPr/>
        </p:nvSpPr>
        <p:spPr>
          <a:xfrm>
            <a:off x="9453759" y="2636979"/>
            <a:ext cx="2400300" cy="716057"/>
          </a:xfrm>
          <a:prstGeom prst="roundRect">
            <a:avLst/>
          </a:prstGeom>
          <a:solidFill>
            <a:schemeClr val="accent2"/>
          </a:solidFill>
          <a:ln w="19050"/>
        </p:spPr>
        <p:style>
          <a:lnRef idx="2">
            <a:schemeClr val="dk1"/>
          </a:lnRef>
          <a:fillRef idx="1">
            <a:schemeClr val="lt1"/>
          </a:fillRef>
          <a:effectRef idx="0">
            <a:schemeClr val="dk1"/>
          </a:effectRef>
          <a:fontRef idx="minor">
            <a:schemeClr val="dk1"/>
          </a:fontRef>
        </p:style>
        <p:txBody>
          <a:bodyPr rtlCol="0" anchor="ctr"/>
          <a:lstStyle/>
          <a:p>
            <a:r>
              <a:rPr lang="en-US" b="1" dirty="0">
                <a:solidFill>
                  <a:schemeClr val="tx1"/>
                </a:solidFill>
              </a:rPr>
              <a:t>Core B</a:t>
            </a:r>
          </a:p>
        </p:txBody>
      </p:sp>
      <p:sp>
        <p:nvSpPr>
          <p:cNvPr id="24" name="Rectangle 23">
            <a:extLst>
              <a:ext uri="{FF2B5EF4-FFF2-40B4-BE49-F238E27FC236}">
                <a16:creationId xmlns:a16="http://schemas.microsoft.com/office/drawing/2014/main" xmlns="" id="{DD4DA4C7-C8CC-45D6-A90B-FDF9E9704C05}"/>
              </a:ext>
            </a:extLst>
          </p:cNvPr>
          <p:cNvSpPr/>
          <p:nvPr/>
        </p:nvSpPr>
        <p:spPr>
          <a:xfrm>
            <a:off x="10550006" y="2755833"/>
            <a:ext cx="533400" cy="488646"/>
          </a:xfrm>
          <a:prstGeom prst="rec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1</a:t>
            </a:r>
          </a:p>
        </p:txBody>
      </p:sp>
      <p:sp>
        <p:nvSpPr>
          <p:cNvPr id="25" name="Rectangle 24">
            <a:extLst>
              <a:ext uri="{FF2B5EF4-FFF2-40B4-BE49-F238E27FC236}">
                <a16:creationId xmlns:a16="http://schemas.microsoft.com/office/drawing/2014/main" xmlns="" id="{91E77170-AEA8-4701-AA78-831D82CC4844}"/>
              </a:ext>
            </a:extLst>
          </p:cNvPr>
          <p:cNvSpPr/>
          <p:nvPr/>
        </p:nvSpPr>
        <p:spPr>
          <a:xfrm>
            <a:off x="11193379" y="2755833"/>
            <a:ext cx="533400" cy="488646"/>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2</a:t>
            </a:r>
          </a:p>
        </p:txBody>
      </p:sp>
      <p:sp>
        <p:nvSpPr>
          <p:cNvPr id="32" name="Oval 31">
            <a:extLst>
              <a:ext uri="{FF2B5EF4-FFF2-40B4-BE49-F238E27FC236}">
                <a16:creationId xmlns:a16="http://schemas.microsoft.com/office/drawing/2014/main" xmlns="" id="{3DB616C2-86D8-48A4-A88E-D6A1ED649FDF}"/>
              </a:ext>
            </a:extLst>
          </p:cNvPr>
          <p:cNvSpPr/>
          <p:nvPr/>
        </p:nvSpPr>
        <p:spPr>
          <a:xfrm>
            <a:off x="6907079" y="1614629"/>
            <a:ext cx="739075" cy="739075"/>
          </a:xfrm>
          <a:prstGeom prst="ellipse">
            <a:avLst/>
          </a:prstGeom>
          <a:solidFill>
            <a:srgbClr val="92D05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Node</a:t>
            </a:r>
            <a:endParaRPr lang="en-US" sz="1400" dirty="0"/>
          </a:p>
          <a:p>
            <a:pPr algn="ctr"/>
            <a:r>
              <a:rPr lang="en-US" sz="1400" b="1" dirty="0"/>
              <a:t>0</a:t>
            </a:r>
          </a:p>
        </p:txBody>
      </p:sp>
      <p:sp>
        <p:nvSpPr>
          <p:cNvPr id="33" name="Oval 32">
            <a:extLst>
              <a:ext uri="{FF2B5EF4-FFF2-40B4-BE49-F238E27FC236}">
                <a16:creationId xmlns:a16="http://schemas.microsoft.com/office/drawing/2014/main" xmlns="" id="{A9452C2F-56B3-4895-B718-4D7252138908}"/>
              </a:ext>
            </a:extLst>
          </p:cNvPr>
          <p:cNvSpPr/>
          <p:nvPr/>
        </p:nvSpPr>
        <p:spPr>
          <a:xfrm>
            <a:off x="8226660" y="1614629"/>
            <a:ext cx="739075" cy="739075"/>
          </a:xfrm>
          <a:prstGeom prst="ellipse">
            <a:avLst/>
          </a:prstGeom>
          <a:solidFill>
            <a:srgbClr val="00B0F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Node</a:t>
            </a:r>
            <a:endParaRPr lang="en-US" sz="1400" dirty="0"/>
          </a:p>
          <a:p>
            <a:pPr algn="ctr"/>
            <a:r>
              <a:rPr lang="en-US" sz="1400" b="1" dirty="0"/>
              <a:t>1</a:t>
            </a:r>
          </a:p>
        </p:txBody>
      </p:sp>
      <p:cxnSp>
        <p:nvCxnSpPr>
          <p:cNvPr id="34" name="Straight Arrow Connector 33">
            <a:extLst>
              <a:ext uri="{FF2B5EF4-FFF2-40B4-BE49-F238E27FC236}">
                <a16:creationId xmlns:a16="http://schemas.microsoft.com/office/drawing/2014/main" xmlns="" id="{3BEA1EF0-95A0-4E12-8430-F6EB54C14515}"/>
              </a:ext>
            </a:extLst>
          </p:cNvPr>
          <p:cNvCxnSpPr>
            <a:cxnSpLocks/>
            <a:stCxn id="32" idx="4"/>
            <a:endCxn id="36" idx="1"/>
          </p:cNvCxnSpPr>
          <p:nvPr/>
        </p:nvCxnSpPr>
        <p:spPr>
          <a:xfrm>
            <a:off x="7276617" y="2353704"/>
            <a:ext cx="416731" cy="40485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xmlns="" id="{67195F9D-5ED9-473A-9C6C-D5698582B308}"/>
              </a:ext>
            </a:extLst>
          </p:cNvPr>
          <p:cNvCxnSpPr>
            <a:cxnSpLocks/>
            <a:stCxn id="33" idx="4"/>
            <a:endCxn id="36" idx="7"/>
          </p:cNvCxnSpPr>
          <p:nvPr/>
        </p:nvCxnSpPr>
        <p:spPr>
          <a:xfrm flipH="1">
            <a:off x="8215953" y="2353704"/>
            <a:ext cx="380245" cy="404857"/>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xmlns="" id="{33E1B8E0-6E50-4377-A63E-51CE13931463}"/>
              </a:ext>
            </a:extLst>
          </p:cNvPr>
          <p:cNvSpPr/>
          <p:nvPr/>
        </p:nvSpPr>
        <p:spPr>
          <a:xfrm>
            <a:off x="7585113" y="2650326"/>
            <a:ext cx="739075" cy="739075"/>
          </a:xfrm>
          <a:prstGeom prst="ellipse">
            <a:avLst/>
          </a:prstGeom>
          <a:solidFill>
            <a:srgbClr val="FFFF00"/>
          </a:solidFill>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Node</a:t>
            </a:r>
            <a:endParaRPr lang="en-US" sz="900" dirty="0"/>
          </a:p>
          <a:p>
            <a:pPr algn="ctr"/>
            <a:r>
              <a:rPr lang="en-US" sz="1400" b="1" dirty="0"/>
              <a:t>2</a:t>
            </a:r>
          </a:p>
        </p:txBody>
      </p:sp>
    </p:spTree>
    <p:extLst>
      <p:ext uri="{BB962C8B-B14F-4D97-AF65-F5344CB8AC3E}">
        <p14:creationId xmlns:p14="http://schemas.microsoft.com/office/powerpoint/2010/main" val="2341803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childTnLst>
                          </p:cTn>
                        </p:par>
                        <p:par>
                          <p:cTn id="22" fill="hold">
                            <p:stCondLst>
                              <p:cond delay="1500"/>
                            </p:stCondLst>
                            <p:childTnLst>
                              <p:par>
                                <p:cTn id="23" presetID="10" presetClass="entr" presetSubtype="0"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500"/>
                                        <p:tgtEl>
                                          <p:spTgt spid="36"/>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fade">
                                      <p:cBhvr>
                                        <p:cTn id="48" dur="500"/>
                                        <p:tgtEl>
                                          <p:spTgt spid="2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20" grpId="0" animBg="1"/>
      <p:bldP spid="21" grpId="0" animBg="1"/>
      <p:bldP spid="23" grpId="0" animBg="1"/>
      <p:bldP spid="24" grpId="0" animBg="1"/>
      <p:bldP spid="25" grpId="0" animBg="1"/>
      <p:bldP spid="32" grpId="0" animBg="1"/>
      <p:bldP spid="33" grpId="0" animBg="1"/>
      <p:bldP spid="3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36A1F7-B052-481C-9CBC-0FADCED4D4F0}"/>
              </a:ext>
            </a:extLst>
          </p:cNvPr>
          <p:cNvSpPr>
            <a:spLocks noGrp="1"/>
          </p:cNvSpPr>
          <p:nvPr>
            <p:ph type="title"/>
          </p:nvPr>
        </p:nvSpPr>
        <p:spPr/>
        <p:txBody>
          <a:bodyPr/>
          <a:lstStyle/>
          <a:p>
            <a:r>
              <a:rPr lang="en-US" dirty="0"/>
              <a:t>Inter-core Locality</a:t>
            </a:r>
          </a:p>
        </p:txBody>
      </p:sp>
      <p:sp>
        <p:nvSpPr>
          <p:cNvPr id="3" name="Content Placeholder 2">
            <a:extLst>
              <a:ext uri="{FF2B5EF4-FFF2-40B4-BE49-F238E27FC236}">
                <a16:creationId xmlns:a16="http://schemas.microsoft.com/office/drawing/2014/main" xmlns="" id="{8450387E-5736-42CE-8497-9E7AD5EF72CC}"/>
              </a:ext>
            </a:extLst>
          </p:cNvPr>
          <p:cNvSpPr>
            <a:spLocks noGrp="1"/>
          </p:cNvSpPr>
          <p:nvPr>
            <p:ph idx="1"/>
          </p:nvPr>
        </p:nvSpPr>
        <p:spPr>
          <a:xfrm>
            <a:off x="609599" y="1599081"/>
            <a:ext cx="10972800" cy="1567607"/>
          </a:xfrm>
        </p:spPr>
        <p:txBody>
          <a:bodyPr>
            <a:noAutofit/>
          </a:bodyPr>
          <a:lstStyle/>
          <a:p>
            <a:r>
              <a:rPr lang="en-US" sz="3200" dirty="0"/>
              <a:t>Inter-core Locality = </a:t>
            </a:r>
            <a:r>
              <a:rPr lang="en-US" sz="3200" b="1" dirty="0">
                <a:solidFill>
                  <a:srgbClr val="00B050"/>
                </a:solidFill>
              </a:rPr>
              <a:t>Remote Hit Rate</a:t>
            </a:r>
          </a:p>
          <a:p>
            <a:pPr lvl="1"/>
            <a:r>
              <a:rPr lang="en-US" sz="2800" dirty="0"/>
              <a:t>Fraction of the L1 read misses that can be satisfied by ≥ 1 remote core.</a:t>
            </a:r>
            <a:endParaRPr lang="en-US" sz="2400" dirty="0">
              <a:solidFill>
                <a:srgbClr val="00B050"/>
              </a:solidFill>
            </a:endParaRPr>
          </a:p>
        </p:txBody>
      </p:sp>
      <p:sp>
        <p:nvSpPr>
          <p:cNvPr id="4" name="Footer Placeholder 3">
            <a:extLst>
              <a:ext uri="{FF2B5EF4-FFF2-40B4-BE49-F238E27FC236}">
                <a16:creationId xmlns:a16="http://schemas.microsoft.com/office/drawing/2014/main" xmlns="" id="{36F648CD-37E0-4A5B-BCDB-504FA00458A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7B1CE28E-7D65-40A2-8012-1C41FC8EF33E}"/>
              </a:ext>
            </a:extLst>
          </p:cNvPr>
          <p:cNvSpPr>
            <a:spLocks noGrp="1"/>
          </p:cNvSpPr>
          <p:nvPr>
            <p:ph type="sldNum" sz="quarter" idx="12"/>
          </p:nvPr>
        </p:nvSpPr>
        <p:spPr/>
        <p:txBody>
          <a:bodyPr/>
          <a:lstStyle/>
          <a:p>
            <a:fld id="{98ECD8BD-D1A9-4DC4-89AE-4427480F30AB}" type="slidenum">
              <a:rPr lang="en-US" smtClean="0"/>
              <a:t>8</a:t>
            </a:fld>
            <a:endParaRPr lang="en-US" dirty="0"/>
          </a:p>
        </p:txBody>
      </p:sp>
      <p:sp>
        <p:nvSpPr>
          <p:cNvPr id="9" name="Rectangle: Rounded Corners 8">
            <a:extLst>
              <a:ext uri="{FF2B5EF4-FFF2-40B4-BE49-F238E27FC236}">
                <a16:creationId xmlns:a16="http://schemas.microsoft.com/office/drawing/2014/main" xmlns="" id="{F3FECA57-357B-43B6-8FE8-2BBDFE9E2C4F}"/>
              </a:ext>
            </a:extLst>
          </p:cNvPr>
          <p:cNvSpPr/>
          <p:nvPr/>
        </p:nvSpPr>
        <p:spPr>
          <a:xfrm>
            <a:off x="609599" y="5440361"/>
            <a:ext cx="10972800" cy="734548"/>
          </a:xfrm>
          <a:prstGeom prst="roundRect">
            <a:avLst/>
          </a:prstGeom>
          <a:solidFill>
            <a:schemeClr val="accent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chemeClr val="bg1"/>
                </a:solidFill>
              </a:rPr>
              <a:t>Utilizing Inter-core Locality </a:t>
            </a:r>
            <a:r>
              <a:rPr lang="en-US" sz="3600" b="1" dirty="0">
                <a:solidFill>
                  <a:schemeClr val="bg1"/>
                </a:solidFill>
                <a:sym typeface="Wingdings" panose="05000000000000000000" pitchFamily="2" charset="2"/>
              </a:rPr>
              <a:t> </a:t>
            </a:r>
            <a:r>
              <a:rPr lang="en-US" sz="3600" b="1" dirty="0">
                <a:solidFill>
                  <a:schemeClr val="bg1"/>
                </a:solidFill>
              </a:rPr>
              <a:t>Remote-core BW</a:t>
            </a:r>
          </a:p>
        </p:txBody>
      </p:sp>
      <p:graphicFrame>
        <p:nvGraphicFramePr>
          <p:cNvPr id="12" name="Chart 11">
            <a:extLst>
              <a:ext uri="{FF2B5EF4-FFF2-40B4-BE49-F238E27FC236}">
                <a16:creationId xmlns:a16="http://schemas.microsoft.com/office/drawing/2014/main" xmlns="" id="{945FF05D-588B-44B6-995F-4FAC074F05BE}"/>
              </a:ext>
            </a:extLst>
          </p:cNvPr>
          <p:cNvGraphicFramePr>
            <a:graphicFrameLocks/>
          </p:cNvGraphicFramePr>
          <p:nvPr>
            <p:extLst>
              <p:ext uri="{D42A27DB-BD31-4B8C-83A1-F6EECF244321}">
                <p14:modId xmlns:p14="http://schemas.microsoft.com/office/powerpoint/2010/main" val="997504006"/>
              </p:ext>
            </p:extLst>
          </p:nvPr>
        </p:nvGraphicFramePr>
        <p:xfrm>
          <a:off x="3352799" y="3063640"/>
          <a:ext cx="54864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Rounded Corners 9">
            <a:extLst>
              <a:ext uri="{FF2B5EF4-FFF2-40B4-BE49-F238E27FC236}">
                <a16:creationId xmlns:a16="http://schemas.microsoft.com/office/drawing/2014/main" xmlns="" id="{542D6CA8-7011-4739-AFB8-176EB292CBF0}"/>
              </a:ext>
            </a:extLst>
          </p:cNvPr>
          <p:cNvSpPr/>
          <p:nvPr/>
        </p:nvSpPr>
        <p:spPr>
          <a:xfrm>
            <a:off x="8316447" y="3691312"/>
            <a:ext cx="366714" cy="746871"/>
          </a:xfrm>
          <a:prstGeom prst="round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Tree>
    <p:extLst>
      <p:ext uri="{BB962C8B-B14F-4D97-AF65-F5344CB8AC3E}">
        <p14:creationId xmlns:p14="http://schemas.microsoft.com/office/powerpoint/2010/main" val="282988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Graphic spid="12" grpId="0">
        <p:bldAsOne/>
      </p:bldGraphic>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70409A-45EC-4774-A5DB-0A9E5C846BC8}"/>
              </a:ext>
            </a:extLst>
          </p:cNvPr>
          <p:cNvSpPr>
            <a:spLocks noGrp="1"/>
          </p:cNvSpPr>
          <p:nvPr>
            <p:ph type="title"/>
          </p:nvPr>
        </p:nvSpPr>
        <p:spPr/>
        <p:txBody>
          <a:bodyPr>
            <a:normAutofit/>
          </a:bodyPr>
          <a:lstStyle/>
          <a:p>
            <a:pPr algn="l"/>
            <a:r>
              <a:rPr lang="en-US" sz="4000" b="1" dirty="0"/>
              <a:t>Challenges?</a:t>
            </a:r>
          </a:p>
        </p:txBody>
      </p:sp>
      <p:sp>
        <p:nvSpPr>
          <p:cNvPr id="3" name="Content Placeholder 2">
            <a:extLst>
              <a:ext uri="{FF2B5EF4-FFF2-40B4-BE49-F238E27FC236}">
                <a16:creationId xmlns:a16="http://schemas.microsoft.com/office/drawing/2014/main" xmlns="" id="{F529AC04-37BA-44B6-8279-F7E7E8B566A5}"/>
              </a:ext>
            </a:extLst>
          </p:cNvPr>
          <p:cNvSpPr>
            <a:spLocks noGrp="1"/>
          </p:cNvSpPr>
          <p:nvPr>
            <p:ph idx="1"/>
          </p:nvPr>
        </p:nvSpPr>
        <p:spPr>
          <a:xfrm>
            <a:off x="609600" y="1600201"/>
            <a:ext cx="5994400" cy="4525963"/>
          </a:xfrm>
        </p:spPr>
        <p:txBody>
          <a:bodyPr>
            <a:normAutofit lnSpcReduction="10000"/>
          </a:bodyPr>
          <a:lstStyle/>
          <a:p>
            <a:r>
              <a:rPr lang="en-US" sz="3600" dirty="0"/>
              <a:t>Inter-core communication!</a:t>
            </a:r>
          </a:p>
          <a:p>
            <a:endParaRPr lang="en-US" sz="3600" dirty="0"/>
          </a:p>
          <a:p>
            <a:r>
              <a:rPr lang="en-US" sz="3600" dirty="0"/>
              <a:t>Use 2D Mesh</a:t>
            </a:r>
          </a:p>
          <a:p>
            <a:pPr lvl="1"/>
            <a:r>
              <a:rPr lang="en-US" sz="3200" dirty="0"/>
              <a:t>Inherent core-to-core communication</a:t>
            </a:r>
          </a:p>
          <a:p>
            <a:pPr lvl="1"/>
            <a:r>
              <a:rPr lang="en-US" sz="3200" dirty="0"/>
              <a:t>Under-utilized links</a:t>
            </a:r>
          </a:p>
          <a:p>
            <a:pPr lvl="1"/>
            <a:endParaRPr lang="en-US" sz="3200" dirty="0"/>
          </a:p>
          <a:p>
            <a:r>
              <a:rPr lang="en-US" sz="3734" dirty="0"/>
              <a:t>Operation</a:t>
            </a:r>
          </a:p>
        </p:txBody>
      </p:sp>
      <p:sp>
        <p:nvSpPr>
          <p:cNvPr id="4" name="Footer Placeholder 3">
            <a:extLst>
              <a:ext uri="{FF2B5EF4-FFF2-40B4-BE49-F238E27FC236}">
                <a16:creationId xmlns:a16="http://schemas.microsoft.com/office/drawing/2014/main" xmlns="" id="{8CA92B18-15DD-4730-92B0-8D91023E153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C050BD45-2F86-42AB-B6F8-218CD516C79F}"/>
              </a:ext>
            </a:extLst>
          </p:cNvPr>
          <p:cNvSpPr>
            <a:spLocks noGrp="1"/>
          </p:cNvSpPr>
          <p:nvPr>
            <p:ph type="sldNum" sz="quarter" idx="12"/>
          </p:nvPr>
        </p:nvSpPr>
        <p:spPr/>
        <p:txBody>
          <a:bodyPr/>
          <a:lstStyle/>
          <a:p>
            <a:fld id="{98ECD8BD-D1A9-4DC4-89AE-4427480F30AB}" type="slidenum">
              <a:rPr lang="en-US" smtClean="0"/>
              <a:t>9</a:t>
            </a:fld>
            <a:endParaRPr lang="en-US"/>
          </a:p>
        </p:txBody>
      </p:sp>
      <p:sp>
        <p:nvSpPr>
          <p:cNvPr id="7" name="Rectangle 6">
            <a:extLst>
              <a:ext uri="{FF2B5EF4-FFF2-40B4-BE49-F238E27FC236}">
                <a16:creationId xmlns:a16="http://schemas.microsoft.com/office/drawing/2014/main" xmlns="" id="{769309D8-1083-45E8-A04B-F15BEADE68F6}"/>
              </a:ext>
            </a:extLst>
          </p:cNvPr>
          <p:cNvSpPr/>
          <p:nvPr/>
        </p:nvSpPr>
        <p:spPr>
          <a:xfrm>
            <a:off x="7346349" y="185991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8" name="Rectangle 7">
            <a:extLst>
              <a:ext uri="{FF2B5EF4-FFF2-40B4-BE49-F238E27FC236}">
                <a16:creationId xmlns:a16="http://schemas.microsoft.com/office/drawing/2014/main" xmlns="" id="{1601C1EC-4063-4684-9C46-BAB1321C6E6C}"/>
              </a:ext>
            </a:extLst>
          </p:cNvPr>
          <p:cNvSpPr/>
          <p:nvPr/>
        </p:nvSpPr>
        <p:spPr>
          <a:xfrm>
            <a:off x="8054147" y="1859918"/>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9" name="Rectangle 8">
            <a:extLst>
              <a:ext uri="{FF2B5EF4-FFF2-40B4-BE49-F238E27FC236}">
                <a16:creationId xmlns:a16="http://schemas.microsoft.com/office/drawing/2014/main" xmlns="" id="{56395AE0-6513-48F6-A9F2-A84A3DB7F3A8}"/>
              </a:ext>
            </a:extLst>
          </p:cNvPr>
          <p:cNvSpPr/>
          <p:nvPr/>
        </p:nvSpPr>
        <p:spPr>
          <a:xfrm>
            <a:off x="8761947" y="186159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0" name="Rectangle 9">
            <a:extLst>
              <a:ext uri="{FF2B5EF4-FFF2-40B4-BE49-F238E27FC236}">
                <a16:creationId xmlns:a16="http://schemas.microsoft.com/office/drawing/2014/main" xmlns="" id="{F2F53E87-FFDA-45DE-A483-89BE150A2483}"/>
              </a:ext>
            </a:extLst>
          </p:cNvPr>
          <p:cNvSpPr/>
          <p:nvPr/>
        </p:nvSpPr>
        <p:spPr>
          <a:xfrm>
            <a:off x="9469747" y="186159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1" name="Rectangle 10">
            <a:extLst>
              <a:ext uri="{FF2B5EF4-FFF2-40B4-BE49-F238E27FC236}">
                <a16:creationId xmlns:a16="http://schemas.microsoft.com/office/drawing/2014/main" xmlns="" id="{1907CF8A-6598-48A4-AFE4-91C384AE2C77}"/>
              </a:ext>
            </a:extLst>
          </p:cNvPr>
          <p:cNvSpPr/>
          <p:nvPr/>
        </p:nvSpPr>
        <p:spPr>
          <a:xfrm>
            <a:off x="10160776" y="1859918"/>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2" name="Rectangle 11">
            <a:extLst>
              <a:ext uri="{FF2B5EF4-FFF2-40B4-BE49-F238E27FC236}">
                <a16:creationId xmlns:a16="http://schemas.microsoft.com/office/drawing/2014/main" xmlns="" id="{67FC62C5-2BEC-4C73-9E4E-073330540772}"/>
              </a:ext>
            </a:extLst>
          </p:cNvPr>
          <p:cNvSpPr/>
          <p:nvPr/>
        </p:nvSpPr>
        <p:spPr>
          <a:xfrm>
            <a:off x="10868576" y="1859918"/>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13" name="Straight Connector 12">
            <a:extLst>
              <a:ext uri="{FF2B5EF4-FFF2-40B4-BE49-F238E27FC236}">
                <a16:creationId xmlns:a16="http://schemas.microsoft.com/office/drawing/2014/main" xmlns="" id="{77C87B6D-5FD1-4A4B-8D56-BF848C5D510C}"/>
              </a:ext>
            </a:extLst>
          </p:cNvPr>
          <p:cNvCxnSpPr>
            <a:cxnSpLocks/>
            <a:stCxn id="272" idx="3"/>
            <a:endCxn id="269" idx="1"/>
          </p:cNvCxnSpPr>
          <p:nvPr/>
        </p:nvCxnSpPr>
        <p:spPr>
          <a:xfrm flipV="1">
            <a:off x="7839247" y="2244544"/>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xmlns="" id="{F12E4D78-30AC-49F7-A0AC-6069D33B76B1}"/>
              </a:ext>
            </a:extLst>
          </p:cNvPr>
          <p:cNvCxnSpPr>
            <a:cxnSpLocks/>
            <a:stCxn id="269" idx="3"/>
            <a:endCxn id="266" idx="1"/>
          </p:cNvCxnSpPr>
          <p:nvPr/>
        </p:nvCxnSpPr>
        <p:spPr>
          <a:xfrm>
            <a:off x="8546835" y="2244544"/>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xmlns="" id="{E6F9C449-E37F-4446-8ED8-52C101F5ECF7}"/>
              </a:ext>
            </a:extLst>
          </p:cNvPr>
          <p:cNvCxnSpPr>
            <a:cxnSpLocks/>
            <a:stCxn id="266" idx="3"/>
            <a:endCxn id="263" idx="1"/>
          </p:cNvCxnSpPr>
          <p:nvPr/>
        </p:nvCxnSpPr>
        <p:spPr>
          <a:xfrm>
            <a:off x="9254633" y="2249440"/>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xmlns="" id="{C520CD08-566A-49C4-9195-3EA9C2535FD4}"/>
              </a:ext>
            </a:extLst>
          </p:cNvPr>
          <p:cNvCxnSpPr>
            <a:cxnSpLocks/>
            <a:stCxn id="263" idx="3"/>
            <a:endCxn id="260" idx="1"/>
          </p:cNvCxnSpPr>
          <p:nvPr/>
        </p:nvCxnSpPr>
        <p:spPr>
          <a:xfrm flipV="1">
            <a:off x="9963070" y="2247760"/>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xmlns="" id="{B0381294-C336-497E-B5A5-0EDCCF07A360}"/>
              </a:ext>
            </a:extLst>
          </p:cNvPr>
          <p:cNvCxnSpPr>
            <a:cxnSpLocks/>
            <a:stCxn id="260" idx="3"/>
            <a:endCxn id="257" idx="1"/>
          </p:cNvCxnSpPr>
          <p:nvPr/>
        </p:nvCxnSpPr>
        <p:spPr>
          <a:xfrm>
            <a:off x="10653464" y="2247760"/>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xmlns="" id="{296FB5A0-88B3-4FEA-B3B4-38F33D49065E}"/>
              </a:ext>
            </a:extLst>
          </p:cNvPr>
          <p:cNvSpPr/>
          <p:nvPr/>
        </p:nvSpPr>
        <p:spPr>
          <a:xfrm>
            <a:off x="7340758" y="255949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19" name="Rectangle 18">
            <a:extLst>
              <a:ext uri="{FF2B5EF4-FFF2-40B4-BE49-F238E27FC236}">
                <a16:creationId xmlns:a16="http://schemas.microsoft.com/office/drawing/2014/main" xmlns="" id="{461B5379-338D-4A65-8336-E75C4179CDF7}"/>
              </a:ext>
            </a:extLst>
          </p:cNvPr>
          <p:cNvSpPr/>
          <p:nvPr/>
        </p:nvSpPr>
        <p:spPr>
          <a:xfrm>
            <a:off x="8048558" y="255949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0" name="Rectangle 19">
            <a:extLst>
              <a:ext uri="{FF2B5EF4-FFF2-40B4-BE49-F238E27FC236}">
                <a16:creationId xmlns:a16="http://schemas.microsoft.com/office/drawing/2014/main" xmlns="" id="{46EF1E2A-DA2B-4928-B476-9A2C75CC9FAA}"/>
              </a:ext>
            </a:extLst>
          </p:cNvPr>
          <p:cNvSpPr/>
          <p:nvPr/>
        </p:nvSpPr>
        <p:spPr>
          <a:xfrm>
            <a:off x="8756358" y="256117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1" name="Rectangle 20">
            <a:extLst>
              <a:ext uri="{FF2B5EF4-FFF2-40B4-BE49-F238E27FC236}">
                <a16:creationId xmlns:a16="http://schemas.microsoft.com/office/drawing/2014/main" xmlns="" id="{CA1D2BDD-1B1A-43B5-8BCC-6D09998B81B4}"/>
              </a:ext>
            </a:extLst>
          </p:cNvPr>
          <p:cNvSpPr/>
          <p:nvPr/>
        </p:nvSpPr>
        <p:spPr>
          <a:xfrm>
            <a:off x="9464156" y="256117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2" name="Rectangle 21">
            <a:extLst>
              <a:ext uri="{FF2B5EF4-FFF2-40B4-BE49-F238E27FC236}">
                <a16:creationId xmlns:a16="http://schemas.microsoft.com/office/drawing/2014/main" xmlns="" id="{13AAC5B1-7DC5-48BD-B5BC-606448FA2DD1}"/>
              </a:ext>
            </a:extLst>
          </p:cNvPr>
          <p:cNvSpPr/>
          <p:nvPr/>
        </p:nvSpPr>
        <p:spPr>
          <a:xfrm>
            <a:off x="10155186" y="255949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3" name="Rectangle 22">
            <a:extLst>
              <a:ext uri="{FF2B5EF4-FFF2-40B4-BE49-F238E27FC236}">
                <a16:creationId xmlns:a16="http://schemas.microsoft.com/office/drawing/2014/main" xmlns="" id="{1ED2D3F3-DF74-4844-811C-490D92F9703D}"/>
              </a:ext>
            </a:extLst>
          </p:cNvPr>
          <p:cNvSpPr/>
          <p:nvPr/>
        </p:nvSpPr>
        <p:spPr>
          <a:xfrm>
            <a:off x="10862986" y="255949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4" name="Rectangle 23">
            <a:extLst>
              <a:ext uri="{FF2B5EF4-FFF2-40B4-BE49-F238E27FC236}">
                <a16:creationId xmlns:a16="http://schemas.microsoft.com/office/drawing/2014/main" xmlns="" id="{238737F7-EF1C-4307-9A12-86C1F0EBFD4F}"/>
              </a:ext>
            </a:extLst>
          </p:cNvPr>
          <p:cNvSpPr/>
          <p:nvPr/>
        </p:nvSpPr>
        <p:spPr>
          <a:xfrm>
            <a:off x="7340756"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5" name="Rectangle 24">
            <a:extLst>
              <a:ext uri="{FF2B5EF4-FFF2-40B4-BE49-F238E27FC236}">
                <a16:creationId xmlns:a16="http://schemas.microsoft.com/office/drawing/2014/main" xmlns="" id="{0EF93FA9-E1A9-4670-BC86-2EA4293BAD82}"/>
              </a:ext>
            </a:extLst>
          </p:cNvPr>
          <p:cNvSpPr/>
          <p:nvPr/>
        </p:nvSpPr>
        <p:spPr>
          <a:xfrm>
            <a:off x="8048556"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6" name="Rectangle 25">
            <a:extLst>
              <a:ext uri="{FF2B5EF4-FFF2-40B4-BE49-F238E27FC236}">
                <a16:creationId xmlns:a16="http://schemas.microsoft.com/office/drawing/2014/main" xmlns="" id="{0D1A4159-41D1-4E0D-934F-46200DAD7190}"/>
              </a:ext>
            </a:extLst>
          </p:cNvPr>
          <p:cNvSpPr/>
          <p:nvPr/>
        </p:nvSpPr>
        <p:spPr>
          <a:xfrm>
            <a:off x="8756356" y="327752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7" name="Rectangle 26">
            <a:extLst>
              <a:ext uri="{FF2B5EF4-FFF2-40B4-BE49-F238E27FC236}">
                <a16:creationId xmlns:a16="http://schemas.microsoft.com/office/drawing/2014/main" xmlns="" id="{709CF2B7-0A60-4284-8F3A-59E4D3A6428C}"/>
              </a:ext>
            </a:extLst>
          </p:cNvPr>
          <p:cNvSpPr/>
          <p:nvPr/>
        </p:nvSpPr>
        <p:spPr>
          <a:xfrm>
            <a:off x="9464154" y="327752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8" name="Rectangle 27">
            <a:extLst>
              <a:ext uri="{FF2B5EF4-FFF2-40B4-BE49-F238E27FC236}">
                <a16:creationId xmlns:a16="http://schemas.microsoft.com/office/drawing/2014/main" xmlns="" id="{41534A6D-8511-414C-A3E4-99C473B897BC}"/>
              </a:ext>
            </a:extLst>
          </p:cNvPr>
          <p:cNvSpPr/>
          <p:nvPr/>
        </p:nvSpPr>
        <p:spPr>
          <a:xfrm>
            <a:off x="10155185"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29" name="Rectangle 28">
            <a:extLst>
              <a:ext uri="{FF2B5EF4-FFF2-40B4-BE49-F238E27FC236}">
                <a16:creationId xmlns:a16="http://schemas.microsoft.com/office/drawing/2014/main" xmlns="" id="{45E490EE-3344-442D-A18F-F70E56DB69C7}"/>
              </a:ext>
            </a:extLst>
          </p:cNvPr>
          <p:cNvSpPr/>
          <p:nvPr/>
        </p:nvSpPr>
        <p:spPr>
          <a:xfrm>
            <a:off x="10862985" y="3275849"/>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0" name="Rectangle 29">
            <a:extLst>
              <a:ext uri="{FF2B5EF4-FFF2-40B4-BE49-F238E27FC236}">
                <a16:creationId xmlns:a16="http://schemas.microsoft.com/office/drawing/2014/main" xmlns="" id="{02483A39-CB09-4AC2-9DE8-EC6D6839FFAC}"/>
              </a:ext>
            </a:extLst>
          </p:cNvPr>
          <p:cNvSpPr/>
          <p:nvPr/>
        </p:nvSpPr>
        <p:spPr>
          <a:xfrm>
            <a:off x="7335167"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1" name="Rectangle 30">
            <a:extLst>
              <a:ext uri="{FF2B5EF4-FFF2-40B4-BE49-F238E27FC236}">
                <a16:creationId xmlns:a16="http://schemas.microsoft.com/office/drawing/2014/main" xmlns="" id="{D1232AE5-DB57-40DE-95D2-067873107368}"/>
              </a:ext>
            </a:extLst>
          </p:cNvPr>
          <p:cNvSpPr/>
          <p:nvPr/>
        </p:nvSpPr>
        <p:spPr>
          <a:xfrm>
            <a:off x="8042967"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2" name="Rectangle 31">
            <a:extLst>
              <a:ext uri="{FF2B5EF4-FFF2-40B4-BE49-F238E27FC236}">
                <a16:creationId xmlns:a16="http://schemas.microsoft.com/office/drawing/2014/main" xmlns="" id="{1A392980-D399-4462-BF16-F01EEE6A34FC}"/>
              </a:ext>
            </a:extLst>
          </p:cNvPr>
          <p:cNvSpPr/>
          <p:nvPr/>
        </p:nvSpPr>
        <p:spPr>
          <a:xfrm>
            <a:off x="8750765" y="397710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3" name="Rectangle 32">
            <a:extLst>
              <a:ext uri="{FF2B5EF4-FFF2-40B4-BE49-F238E27FC236}">
                <a16:creationId xmlns:a16="http://schemas.microsoft.com/office/drawing/2014/main" xmlns="" id="{14E22832-FAD9-4B7B-BDCB-0AA5007708A2}"/>
              </a:ext>
            </a:extLst>
          </p:cNvPr>
          <p:cNvSpPr/>
          <p:nvPr/>
        </p:nvSpPr>
        <p:spPr>
          <a:xfrm>
            <a:off x="9458565" y="397710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4" name="Rectangle 33">
            <a:extLst>
              <a:ext uri="{FF2B5EF4-FFF2-40B4-BE49-F238E27FC236}">
                <a16:creationId xmlns:a16="http://schemas.microsoft.com/office/drawing/2014/main" xmlns="" id="{49AAD4FA-E9F6-411E-8E99-621727E9E065}"/>
              </a:ext>
            </a:extLst>
          </p:cNvPr>
          <p:cNvSpPr/>
          <p:nvPr/>
        </p:nvSpPr>
        <p:spPr>
          <a:xfrm>
            <a:off x="10149595"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5" name="Rectangle 34">
            <a:extLst>
              <a:ext uri="{FF2B5EF4-FFF2-40B4-BE49-F238E27FC236}">
                <a16:creationId xmlns:a16="http://schemas.microsoft.com/office/drawing/2014/main" xmlns="" id="{40303380-7930-4EEA-9A31-52D433025347}"/>
              </a:ext>
            </a:extLst>
          </p:cNvPr>
          <p:cNvSpPr/>
          <p:nvPr/>
        </p:nvSpPr>
        <p:spPr>
          <a:xfrm>
            <a:off x="10857393" y="3975424"/>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6" name="Rectangle 35">
            <a:extLst>
              <a:ext uri="{FF2B5EF4-FFF2-40B4-BE49-F238E27FC236}">
                <a16:creationId xmlns:a16="http://schemas.microsoft.com/office/drawing/2014/main" xmlns="" id="{C2B3046C-5BDE-492A-9C67-4D9E8E1AD989}"/>
              </a:ext>
            </a:extLst>
          </p:cNvPr>
          <p:cNvSpPr/>
          <p:nvPr/>
        </p:nvSpPr>
        <p:spPr>
          <a:xfrm>
            <a:off x="7335165" y="4680585"/>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7" name="Rectangle 36">
            <a:extLst>
              <a:ext uri="{FF2B5EF4-FFF2-40B4-BE49-F238E27FC236}">
                <a16:creationId xmlns:a16="http://schemas.microsoft.com/office/drawing/2014/main" xmlns="" id="{9913EA33-9CBF-4E5D-9A73-82894CD0699C}"/>
              </a:ext>
            </a:extLst>
          </p:cNvPr>
          <p:cNvSpPr/>
          <p:nvPr/>
        </p:nvSpPr>
        <p:spPr>
          <a:xfrm>
            <a:off x="8042965" y="468058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8" name="Rectangle 37">
            <a:extLst>
              <a:ext uri="{FF2B5EF4-FFF2-40B4-BE49-F238E27FC236}">
                <a16:creationId xmlns:a16="http://schemas.microsoft.com/office/drawing/2014/main" xmlns="" id="{3B3E49DA-7BB6-49B4-A82C-001C021E250B}"/>
              </a:ext>
            </a:extLst>
          </p:cNvPr>
          <p:cNvSpPr/>
          <p:nvPr/>
        </p:nvSpPr>
        <p:spPr>
          <a:xfrm>
            <a:off x="8750763" y="468226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39" name="Rectangle 38">
            <a:extLst>
              <a:ext uri="{FF2B5EF4-FFF2-40B4-BE49-F238E27FC236}">
                <a16:creationId xmlns:a16="http://schemas.microsoft.com/office/drawing/2014/main" xmlns="" id="{DDE62B87-7F1E-48F5-A552-A30D773FCD0C}"/>
              </a:ext>
            </a:extLst>
          </p:cNvPr>
          <p:cNvSpPr/>
          <p:nvPr/>
        </p:nvSpPr>
        <p:spPr>
          <a:xfrm>
            <a:off x="9458563" y="468226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0" name="Rectangle 39">
            <a:extLst>
              <a:ext uri="{FF2B5EF4-FFF2-40B4-BE49-F238E27FC236}">
                <a16:creationId xmlns:a16="http://schemas.microsoft.com/office/drawing/2014/main" xmlns="" id="{F7C455D7-09D9-44C3-93EA-2713DF388D24}"/>
              </a:ext>
            </a:extLst>
          </p:cNvPr>
          <p:cNvSpPr/>
          <p:nvPr/>
        </p:nvSpPr>
        <p:spPr>
          <a:xfrm>
            <a:off x="10149593" y="4680585"/>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1" name="Rectangle 40">
            <a:extLst>
              <a:ext uri="{FF2B5EF4-FFF2-40B4-BE49-F238E27FC236}">
                <a16:creationId xmlns:a16="http://schemas.microsoft.com/office/drawing/2014/main" xmlns="" id="{9B452606-FF29-4546-AD51-6AFEF88D6B0D}"/>
              </a:ext>
            </a:extLst>
          </p:cNvPr>
          <p:cNvSpPr/>
          <p:nvPr/>
        </p:nvSpPr>
        <p:spPr>
          <a:xfrm>
            <a:off x="10857392" y="4680585"/>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2" name="Rectangle 41">
            <a:extLst>
              <a:ext uri="{FF2B5EF4-FFF2-40B4-BE49-F238E27FC236}">
                <a16:creationId xmlns:a16="http://schemas.microsoft.com/office/drawing/2014/main" xmlns="" id="{29017C54-A30B-471E-9084-D9676C08B8A9}"/>
              </a:ext>
            </a:extLst>
          </p:cNvPr>
          <p:cNvSpPr/>
          <p:nvPr/>
        </p:nvSpPr>
        <p:spPr>
          <a:xfrm>
            <a:off x="7340756" y="539135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3" name="Rectangle 42">
            <a:extLst>
              <a:ext uri="{FF2B5EF4-FFF2-40B4-BE49-F238E27FC236}">
                <a16:creationId xmlns:a16="http://schemas.microsoft.com/office/drawing/2014/main" xmlns="" id="{3C59B11A-68DF-47E7-AAEB-C59F21E469F8}"/>
              </a:ext>
            </a:extLst>
          </p:cNvPr>
          <p:cNvSpPr/>
          <p:nvPr/>
        </p:nvSpPr>
        <p:spPr>
          <a:xfrm>
            <a:off x="8048556" y="539135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4" name="Rectangle 43">
            <a:extLst>
              <a:ext uri="{FF2B5EF4-FFF2-40B4-BE49-F238E27FC236}">
                <a16:creationId xmlns:a16="http://schemas.microsoft.com/office/drawing/2014/main" xmlns="" id="{BCF8A703-5324-4733-8E92-179849434185}"/>
              </a:ext>
            </a:extLst>
          </p:cNvPr>
          <p:cNvSpPr/>
          <p:nvPr/>
        </p:nvSpPr>
        <p:spPr>
          <a:xfrm>
            <a:off x="8756356" y="539303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5" name="Rectangle 44">
            <a:extLst>
              <a:ext uri="{FF2B5EF4-FFF2-40B4-BE49-F238E27FC236}">
                <a16:creationId xmlns:a16="http://schemas.microsoft.com/office/drawing/2014/main" xmlns="" id="{193EDE7C-6F79-4441-A913-5F9C7B812B49}"/>
              </a:ext>
            </a:extLst>
          </p:cNvPr>
          <p:cNvSpPr/>
          <p:nvPr/>
        </p:nvSpPr>
        <p:spPr>
          <a:xfrm>
            <a:off x="9464154" y="539303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6" name="Rectangle 45">
            <a:extLst>
              <a:ext uri="{FF2B5EF4-FFF2-40B4-BE49-F238E27FC236}">
                <a16:creationId xmlns:a16="http://schemas.microsoft.com/office/drawing/2014/main" xmlns="" id="{A4DF56C5-D6E9-41F2-948B-40593A6C242C}"/>
              </a:ext>
            </a:extLst>
          </p:cNvPr>
          <p:cNvSpPr/>
          <p:nvPr/>
        </p:nvSpPr>
        <p:spPr>
          <a:xfrm>
            <a:off x="10155185" y="5391353"/>
            <a:ext cx="493110" cy="493618"/>
          </a:xfrm>
          <a:prstGeom prst="rect">
            <a:avLst/>
          </a:prstGeom>
          <a:solidFill>
            <a:schemeClr val="bg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7" name="Rectangle 46">
            <a:extLst>
              <a:ext uri="{FF2B5EF4-FFF2-40B4-BE49-F238E27FC236}">
                <a16:creationId xmlns:a16="http://schemas.microsoft.com/office/drawing/2014/main" xmlns="" id="{F8E6515F-5F73-40A2-92AE-34721C423430}"/>
              </a:ext>
            </a:extLst>
          </p:cNvPr>
          <p:cNvSpPr/>
          <p:nvPr/>
        </p:nvSpPr>
        <p:spPr>
          <a:xfrm>
            <a:off x="10862985" y="5391353"/>
            <a:ext cx="493110" cy="4936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cxnSp>
        <p:nvCxnSpPr>
          <p:cNvPr id="48" name="Straight Connector 47">
            <a:extLst>
              <a:ext uri="{FF2B5EF4-FFF2-40B4-BE49-F238E27FC236}">
                <a16:creationId xmlns:a16="http://schemas.microsoft.com/office/drawing/2014/main" xmlns="" id="{C2DB68D9-554B-482D-AC2D-C75593C70807}"/>
              </a:ext>
            </a:extLst>
          </p:cNvPr>
          <p:cNvCxnSpPr>
            <a:cxnSpLocks/>
            <a:stCxn id="272" idx="2"/>
          </p:cNvCxnSpPr>
          <p:nvPr/>
        </p:nvCxnSpPr>
        <p:spPr>
          <a:xfrm flipH="1">
            <a:off x="7728202" y="2351157"/>
            <a:ext cx="5377" cy="4904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0F6F2B28-7DC8-4576-BE48-F1CABDE058A3}"/>
              </a:ext>
            </a:extLst>
          </p:cNvPr>
          <p:cNvCxnSpPr>
            <a:cxnSpLocks/>
          </p:cNvCxnSpPr>
          <p:nvPr/>
        </p:nvCxnSpPr>
        <p:spPr>
          <a:xfrm flipH="1">
            <a:off x="8436001"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08A3CD36-9C85-4490-A8B2-678D3B25813E}"/>
              </a:ext>
            </a:extLst>
          </p:cNvPr>
          <p:cNvCxnSpPr>
            <a:cxnSpLocks/>
          </p:cNvCxnSpPr>
          <p:nvPr/>
        </p:nvCxnSpPr>
        <p:spPr>
          <a:xfrm flipH="1">
            <a:off x="9143801" y="235521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00E60B25-6AAC-4222-8930-30EFE50635A4}"/>
              </a:ext>
            </a:extLst>
          </p:cNvPr>
          <p:cNvCxnSpPr>
            <a:cxnSpLocks/>
          </p:cNvCxnSpPr>
          <p:nvPr/>
        </p:nvCxnSpPr>
        <p:spPr>
          <a:xfrm flipH="1">
            <a:off x="9851601" y="235521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xmlns="" id="{DFE611C1-EC3B-4743-BF36-8E0E430ABE19}"/>
              </a:ext>
            </a:extLst>
          </p:cNvPr>
          <p:cNvCxnSpPr>
            <a:cxnSpLocks/>
          </p:cNvCxnSpPr>
          <p:nvPr/>
        </p:nvCxnSpPr>
        <p:spPr>
          <a:xfrm flipH="1">
            <a:off x="10542631"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xmlns="" id="{8AF706FA-4DD6-49EF-8526-44EDA157ED09}"/>
              </a:ext>
            </a:extLst>
          </p:cNvPr>
          <p:cNvCxnSpPr>
            <a:cxnSpLocks/>
          </p:cNvCxnSpPr>
          <p:nvPr/>
        </p:nvCxnSpPr>
        <p:spPr>
          <a:xfrm flipH="1">
            <a:off x="11250429" y="235353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xmlns="" id="{32A774BA-93F9-455C-9170-0F0DB4DE9897}"/>
              </a:ext>
            </a:extLst>
          </p:cNvPr>
          <p:cNvCxnSpPr>
            <a:cxnSpLocks/>
          </p:cNvCxnSpPr>
          <p:nvPr/>
        </p:nvCxnSpPr>
        <p:spPr>
          <a:xfrm flipH="1">
            <a:off x="7728201"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xmlns="" id="{141C57FD-1836-459B-B70D-ED82A31A5AFF}"/>
              </a:ext>
            </a:extLst>
          </p:cNvPr>
          <p:cNvCxnSpPr>
            <a:cxnSpLocks/>
          </p:cNvCxnSpPr>
          <p:nvPr/>
        </p:nvCxnSpPr>
        <p:spPr>
          <a:xfrm flipH="1">
            <a:off x="8436001"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xmlns="" id="{B6AB4408-65B6-4FC6-9DBC-C4F2C1F116C2}"/>
              </a:ext>
            </a:extLst>
          </p:cNvPr>
          <p:cNvCxnSpPr>
            <a:cxnSpLocks/>
          </p:cNvCxnSpPr>
          <p:nvPr/>
        </p:nvCxnSpPr>
        <p:spPr>
          <a:xfrm flipH="1">
            <a:off x="9143799" y="305479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xmlns="" id="{514A828E-283B-45D5-84D3-6C2FF3F34090}"/>
              </a:ext>
            </a:extLst>
          </p:cNvPr>
          <p:cNvCxnSpPr>
            <a:cxnSpLocks/>
          </p:cNvCxnSpPr>
          <p:nvPr/>
        </p:nvCxnSpPr>
        <p:spPr>
          <a:xfrm flipH="1">
            <a:off x="9851599" y="305479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xmlns="" id="{4280B39D-721A-4517-9556-27A698B44749}"/>
              </a:ext>
            </a:extLst>
          </p:cNvPr>
          <p:cNvCxnSpPr>
            <a:cxnSpLocks/>
          </p:cNvCxnSpPr>
          <p:nvPr/>
        </p:nvCxnSpPr>
        <p:spPr>
          <a:xfrm flipH="1">
            <a:off x="10542629"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xmlns="" id="{3EEFA4D1-B182-4BEB-9D12-9540A3F11674}"/>
              </a:ext>
            </a:extLst>
          </p:cNvPr>
          <p:cNvCxnSpPr>
            <a:cxnSpLocks/>
          </p:cNvCxnSpPr>
          <p:nvPr/>
        </p:nvCxnSpPr>
        <p:spPr>
          <a:xfrm flipH="1">
            <a:off x="11250428" y="3053110"/>
            <a:ext cx="2" cy="50480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xmlns="" id="{EDE8AA96-119E-45C1-B577-F1A16F0678E1}"/>
              </a:ext>
            </a:extLst>
          </p:cNvPr>
          <p:cNvCxnSpPr>
            <a:cxnSpLocks/>
          </p:cNvCxnSpPr>
          <p:nvPr/>
        </p:nvCxnSpPr>
        <p:spPr>
          <a:xfrm flipH="1">
            <a:off x="7722611"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xmlns="" id="{486DE1BC-306B-4B77-8AE6-54873553DBC8}"/>
              </a:ext>
            </a:extLst>
          </p:cNvPr>
          <p:cNvCxnSpPr>
            <a:cxnSpLocks/>
          </p:cNvCxnSpPr>
          <p:nvPr/>
        </p:nvCxnSpPr>
        <p:spPr>
          <a:xfrm flipH="1">
            <a:off x="8430410"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xmlns="" id="{B86FCC7F-E903-481B-9800-191FFFA1A49C}"/>
              </a:ext>
            </a:extLst>
          </p:cNvPr>
          <p:cNvCxnSpPr>
            <a:cxnSpLocks/>
          </p:cNvCxnSpPr>
          <p:nvPr/>
        </p:nvCxnSpPr>
        <p:spPr>
          <a:xfrm flipH="1">
            <a:off x="9138210" y="377114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77E41230-7E73-467A-A6EF-45F9EDCE1390}"/>
              </a:ext>
            </a:extLst>
          </p:cNvPr>
          <p:cNvCxnSpPr>
            <a:cxnSpLocks/>
          </p:cNvCxnSpPr>
          <p:nvPr/>
        </p:nvCxnSpPr>
        <p:spPr>
          <a:xfrm flipH="1">
            <a:off x="9846010" y="3771145"/>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xmlns="" id="{49455475-406E-459E-B0AB-03E9AA4C96D1}"/>
              </a:ext>
            </a:extLst>
          </p:cNvPr>
          <p:cNvCxnSpPr>
            <a:cxnSpLocks/>
          </p:cNvCxnSpPr>
          <p:nvPr/>
        </p:nvCxnSpPr>
        <p:spPr>
          <a:xfrm flipH="1">
            <a:off x="10537038"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xmlns="" id="{AA59DDBE-2AF2-4FE9-BED1-AD7F9AE40AB7}"/>
              </a:ext>
            </a:extLst>
          </p:cNvPr>
          <p:cNvCxnSpPr>
            <a:cxnSpLocks/>
          </p:cNvCxnSpPr>
          <p:nvPr/>
        </p:nvCxnSpPr>
        <p:spPr>
          <a:xfrm flipH="1">
            <a:off x="11244838" y="3769467"/>
            <a:ext cx="5589" cy="4880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xmlns="" id="{40A0E460-1F0E-4440-835B-FF1990E4E3E3}"/>
              </a:ext>
            </a:extLst>
          </p:cNvPr>
          <p:cNvCxnSpPr>
            <a:cxnSpLocks/>
          </p:cNvCxnSpPr>
          <p:nvPr/>
        </p:nvCxnSpPr>
        <p:spPr>
          <a:xfrm flipH="1">
            <a:off x="7722610"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xmlns="" id="{4F6FD85B-ECBA-43FD-9BEA-689780092036}"/>
              </a:ext>
            </a:extLst>
          </p:cNvPr>
          <p:cNvCxnSpPr>
            <a:cxnSpLocks/>
          </p:cNvCxnSpPr>
          <p:nvPr/>
        </p:nvCxnSpPr>
        <p:spPr>
          <a:xfrm flipH="1">
            <a:off x="8430408"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xmlns="" id="{76FDFA2C-EF40-4C50-ADA9-5ACD3A186840}"/>
              </a:ext>
            </a:extLst>
          </p:cNvPr>
          <p:cNvCxnSpPr>
            <a:cxnSpLocks/>
          </p:cNvCxnSpPr>
          <p:nvPr/>
        </p:nvCxnSpPr>
        <p:spPr>
          <a:xfrm flipH="1">
            <a:off x="9138208" y="4470721"/>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AE18BD26-70C0-4DE5-9E29-B4F88CEE3A5A}"/>
              </a:ext>
            </a:extLst>
          </p:cNvPr>
          <p:cNvCxnSpPr>
            <a:cxnSpLocks/>
          </p:cNvCxnSpPr>
          <p:nvPr/>
        </p:nvCxnSpPr>
        <p:spPr>
          <a:xfrm flipH="1">
            <a:off x="9846008" y="4470721"/>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xmlns="" id="{A4D54F67-B88F-4D1B-B92B-17D6014B69BB}"/>
              </a:ext>
            </a:extLst>
          </p:cNvPr>
          <p:cNvCxnSpPr>
            <a:cxnSpLocks/>
          </p:cNvCxnSpPr>
          <p:nvPr/>
        </p:nvCxnSpPr>
        <p:spPr>
          <a:xfrm flipH="1">
            <a:off x="10537037"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xmlns="" id="{2E34378A-1366-4E67-B0A3-93EA88C9AF1E}"/>
              </a:ext>
            </a:extLst>
          </p:cNvPr>
          <p:cNvCxnSpPr>
            <a:cxnSpLocks/>
          </p:cNvCxnSpPr>
          <p:nvPr/>
        </p:nvCxnSpPr>
        <p:spPr>
          <a:xfrm flipH="1">
            <a:off x="11244837" y="4469042"/>
            <a:ext cx="2" cy="49361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xmlns="" id="{F9099047-8CC1-43F5-9489-6BC3C8513751}"/>
              </a:ext>
            </a:extLst>
          </p:cNvPr>
          <p:cNvCxnSpPr>
            <a:cxnSpLocks/>
          </p:cNvCxnSpPr>
          <p:nvPr/>
        </p:nvCxnSpPr>
        <p:spPr>
          <a:xfrm>
            <a:off x="7722610"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xmlns="" id="{88503021-76EB-484B-AE65-BC5A7C4050CB}"/>
              </a:ext>
            </a:extLst>
          </p:cNvPr>
          <p:cNvCxnSpPr>
            <a:cxnSpLocks/>
          </p:cNvCxnSpPr>
          <p:nvPr/>
        </p:nvCxnSpPr>
        <p:spPr>
          <a:xfrm>
            <a:off x="8430408"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xmlns="" id="{161965AE-F1D3-4382-B024-E441C06BC163}"/>
              </a:ext>
            </a:extLst>
          </p:cNvPr>
          <p:cNvCxnSpPr>
            <a:cxnSpLocks/>
          </p:cNvCxnSpPr>
          <p:nvPr/>
        </p:nvCxnSpPr>
        <p:spPr>
          <a:xfrm>
            <a:off x="9138208" y="517588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xmlns="" id="{367D4AC4-104A-48B0-BB15-B8AB823160A6}"/>
              </a:ext>
            </a:extLst>
          </p:cNvPr>
          <p:cNvCxnSpPr>
            <a:cxnSpLocks/>
          </p:cNvCxnSpPr>
          <p:nvPr/>
        </p:nvCxnSpPr>
        <p:spPr>
          <a:xfrm>
            <a:off x="9846008" y="517588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83DA9F9C-B831-4AF0-AB56-701813E1C751}"/>
              </a:ext>
            </a:extLst>
          </p:cNvPr>
          <p:cNvCxnSpPr>
            <a:cxnSpLocks/>
          </p:cNvCxnSpPr>
          <p:nvPr/>
        </p:nvCxnSpPr>
        <p:spPr>
          <a:xfrm>
            <a:off x="10537037"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xmlns="" id="{EA711097-D5ED-4188-BFD7-8A4F33428762}"/>
              </a:ext>
            </a:extLst>
          </p:cNvPr>
          <p:cNvCxnSpPr>
            <a:cxnSpLocks/>
          </p:cNvCxnSpPr>
          <p:nvPr/>
        </p:nvCxnSpPr>
        <p:spPr>
          <a:xfrm>
            <a:off x="11244837" y="5174203"/>
            <a:ext cx="5591" cy="49921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xmlns="" id="{5A1C179D-5407-4366-981F-E0468F2441A8}"/>
              </a:ext>
            </a:extLst>
          </p:cNvPr>
          <p:cNvGrpSpPr/>
          <p:nvPr/>
        </p:nvGrpSpPr>
        <p:grpSpPr>
          <a:xfrm>
            <a:off x="7627490" y="2139606"/>
            <a:ext cx="211757" cy="211550"/>
            <a:chOff x="2468389" y="1081651"/>
            <a:chExt cx="274870" cy="274320"/>
          </a:xfrm>
        </p:grpSpPr>
        <p:sp>
          <p:nvSpPr>
            <p:cNvPr id="272" name="Rectangle 271">
              <a:extLst>
                <a:ext uri="{FF2B5EF4-FFF2-40B4-BE49-F238E27FC236}">
                  <a16:creationId xmlns:a16="http://schemas.microsoft.com/office/drawing/2014/main" xmlns="" id="{EE1B8308-73A0-4EFA-9003-5D754E036AB0}"/>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73" name="Straight Connector 272">
              <a:extLst>
                <a:ext uri="{FF2B5EF4-FFF2-40B4-BE49-F238E27FC236}">
                  <a16:creationId xmlns:a16="http://schemas.microsoft.com/office/drawing/2014/main" xmlns="" id="{C3A324D2-A858-4686-A255-FA3BF6BE3D9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072023F3-3168-4EA5-87A8-F569E400BE39}"/>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xmlns="" id="{B0769E31-48BB-4F8E-AC06-72D94A3967C3}"/>
              </a:ext>
            </a:extLst>
          </p:cNvPr>
          <p:cNvGrpSpPr/>
          <p:nvPr/>
        </p:nvGrpSpPr>
        <p:grpSpPr>
          <a:xfrm>
            <a:off x="8335078" y="2138769"/>
            <a:ext cx="211757" cy="211550"/>
            <a:chOff x="2468389" y="1081651"/>
            <a:chExt cx="274870" cy="274320"/>
          </a:xfrm>
          <a:solidFill>
            <a:schemeClr val="bg1"/>
          </a:solidFill>
        </p:grpSpPr>
        <p:sp>
          <p:nvSpPr>
            <p:cNvPr id="269" name="Rectangle 268">
              <a:extLst>
                <a:ext uri="{FF2B5EF4-FFF2-40B4-BE49-F238E27FC236}">
                  <a16:creationId xmlns:a16="http://schemas.microsoft.com/office/drawing/2014/main" xmlns="" id="{E7577C7D-9DAA-489F-AED3-1822FFAC1B0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70" name="Straight Connector 269">
              <a:extLst>
                <a:ext uri="{FF2B5EF4-FFF2-40B4-BE49-F238E27FC236}">
                  <a16:creationId xmlns:a16="http://schemas.microsoft.com/office/drawing/2014/main" xmlns="" id="{D6E2B6F4-6E4E-417C-AB6F-03D1C8F4BA6A}"/>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8BF9887A-5945-4514-A4C7-74966E5B05E7}"/>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xmlns="" id="{3AC44A47-45F7-4ABF-BC6E-5AA1338B1227}"/>
              </a:ext>
            </a:extLst>
          </p:cNvPr>
          <p:cNvGrpSpPr/>
          <p:nvPr/>
        </p:nvGrpSpPr>
        <p:grpSpPr>
          <a:xfrm>
            <a:off x="9042876" y="2143664"/>
            <a:ext cx="211757" cy="211550"/>
            <a:chOff x="2468389" y="1081651"/>
            <a:chExt cx="274870" cy="274320"/>
          </a:xfrm>
        </p:grpSpPr>
        <p:sp>
          <p:nvSpPr>
            <p:cNvPr id="266" name="Rectangle 265">
              <a:extLst>
                <a:ext uri="{FF2B5EF4-FFF2-40B4-BE49-F238E27FC236}">
                  <a16:creationId xmlns:a16="http://schemas.microsoft.com/office/drawing/2014/main" xmlns="" id="{EF962FF6-CE15-4241-9CC6-F4A3CA1DE3C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67" name="Straight Connector 266">
              <a:extLst>
                <a:ext uri="{FF2B5EF4-FFF2-40B4-BE49-F238E27FC236}">
                  <a16:creationId xmlns:a16="http://schemas.microsoft.com/office/drawing/2014/main" xmlns="" id="{A33933F9-8F10-4845-B90E-BC4B8D856BD5}"/>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F0E2EA3C-C3B8-40FB-B26E-66D49D82ACA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xmlns="" id="{6E8F5A77-EDEB-48B7-A1D2-999A7676FDFD}"/>
              </a:ext>
            </a:extLst>
          </p:cNvPr>
          <p:cNvGrpSpPr/>
          <p:nvPr/>
        </p:nvGrpSpPr>
        <p:grpSpPr>
          <a:xfrm>
            <a:off x="9751312" y="2143664"/>
            <a:ext cx="211757" cy="211550"/>
            <a:chOff x="2468389" y="1081651"/>
            <a:chExt cx="274870" cy="274320"/>
          </a:xfrm>
        </p:grpSpPr>
        <p:sp>
          <p:nvSpPr>
            <p:cNvPr id="263" name="Rectangle 262">
              <a:extLst>
                <a:ext uri="{FF2B5EF4-FFF2-40B4-BE49-F238E27FC236}">
                  <a16:creationId xmlns:a16="http://schemas.microsoft.com/office/drawing/2014/main" xmlns="" id="{543793F8-A1CA-4781-9F67-44D77727F49C}"/>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64" name="Straight Connector 263">
              <a:extLst>
                <a:ext uri="{FF2B5EF4-FFF2-40B4-BE49-F238E27FC236}">
                  <a16:creationId xmlns:a16="http://schemas.microsoft.com/office/drawing/2014/main" xmlns="" id="{7FBBD17F-8868-4AAC-8CBA-6C5D5294872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3F72A360-DFB9-487F-8D61-AC864C5AE91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xmlns="" id="{6ABFF417-F123-4326-97CB-1D3BA6CE7225}"/>
              </a:ext>
            </a:extLst>
          </p:cNvPr>
          <p:cNvGrpSpPr/>
          <p:nvPr/>
        </p:nvGrpSpPr>
        <p:grpSpPr>
          <a:xfrm>
            <a:off x="10441706" y="2141985"/>
            <a:ext cx="211757" cy="211550"/>
            <a:chOff x="2468389" y="1081651"/>
            <a:chExt cx="274870" cy="274320"/>
          </a:xfrm>
          <a:solidFill>
            <a:schemeClr val="bg1"/>
          </a:solidFill>
        </p:grpSpPr>
        <p:sp>
          <p:nvSpPr>
            <p:cNvPr id="260" name="Rectangle 259">
              <a:extLst>
                <a:ext uri="{FF2B5EF4-FFF2-40B4-BE49-F238E27FC236}">
                  <a16:creationId xmlns:a16="http://schemas.microsoft.com/office/drawing/2014/main" xmlns="" id="{E2229C67-A6DC-44FC-8392-C0D6DE656A5D}"/>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61" name="Straight Connector 260">
              <a:extLst>
                <a:ext uri="{FF2B5EF4-FFF2-40B4-BE49-F238E27FC236}">
                  <a16:creationId xmlns:a16="http://schemas.microsoft.com/office/drawing/2014/main" xmlns="" id="{98996E33-AE43-4B66-ABE0-994FC6E53B0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xmlns="" id="{24A2E318-6250-434C-A9A4-5A4CAD4B4AD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xmlns="" id="{9BF38896-47CD-4CF7-BDAA-B3A3E31D47FB}"/>
              </a:ext>
            </a:extLst>
          </p:cNvPr>
          <p:cNvGrpSpPr/>
          <p:nvPr/>
        </p:nvGrpSpPr>
        <p:grpSpPr>
          <a:xfrm>
            <a:off x="11150141" y="2143375"/>
            <a:ext cx="211757" cy="211550"/>
            <a:chOff x="2468389" y="1081651"/>
            <a:chExt cx="274870" cy="274320"/>
          </a:xfrm>
        </p:grpSpPr>
        <p:sp>
          <p:nvSpPr>
            <p:cNvPr id="257" name="Rectangle 256">
              <a:extLst>
                <a:ext uri="{FF2B5EF4-FFF2-40B4-BE49-F238E27FC236}">
                  <a16:creationId xmlns:a16="http://schemas.microsoft.com/office/drawing/2014/main" xmlns="" id="{954752CF-F29C-4F49-AD4D-60C8D93B741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58" name="Straight Connector 257">
              <a:extLst>
                <a:ext uri="{FF2B5EF4-FFF2-40B4-BE49-F238E27FC236}">
                  <a16:creationId xmlns:a16="http://schemas.microsoft.com/office/drawing/2014/main" xmlns="" id="{50078211-CD25-418E-A226-C789EE2CD490}"/>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F43C2E2-2F44-41E1-AB52-845B6A8C0D8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4" name="Straight Connector 83">
            <a:extLst>
              <a:ext uri="{FF2B5EF4-FFF2-40B4-BE49-F238E27FC236}">
                <a16:creationId xmlns:a16="http://schemas.microsoft.com/office/drawing/2014/main" xmlns="" id="{F39C746F-D32A-4141-9DC2-5C7563262CC0}"/>
              </a:ext>
            </a:extLst>
          </p:cNvPr>
          <p:cNvCxnSpPr>
            <a:cxnSpLocks/>
            <a:stCxn id="254" idx="3"/>
            <a:endCxn id="251" idx="1"/>
          </p:cNvCxnSpPr>
          <p:nvPr/>
        </p:nvCxnSpPr>
        <p:spPr>
          <a:xfrm flipV="1">
            <a:off x="7833444" y="2944874"/>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xmlns="" id="{BE9FEFC0-9C7F-43F2-B61A-EFB00050D4AA}"/>
              </a:ext>
            </a:extLst>
          </p:cNvPr>
          <p:cNvCxnSpPr>
            <a:cxnSpLocks/>
            <a:stCxn id="251" idx="3"/>
            <a:endCxn id="248" idx="1"/>
          </p:cNvCxnSpPr>
          <p:nvPr/>
        </p:nvCxnSpPr>
        <p:spPr>
          <a:xfrm>
            <a:off x="8541030" y="2944874"/>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xmlns="" id="{A2049A36-74BC-4003-AC41-526A053F50C1}"/>
              </a:ext>
            </a:extLst>
          </p:cNvPr>
          <p:cNvCxnSpPr>
            <a:cxnSpLocks/>
            <a:stCxn id="248" idx="3"/>
            <a:endCxn id="245" idx="1"/>
          </p:cNvCxnSpPr>
          <p:nvPr/>
        </p:nvCxnSpPr>
        <p:spPr>
          <a:xfrm>
            <a:off x="9248830" y="2949770"/>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xmlns="" id="{B951D2BD-D1AC-45EE-8B96-4B3826EE99DE}"/>
              </a:ext>
            </a:extLst>
          </p:cNvPr>
          <p:cNvCxnSpPr>
            <a:cxnSpLocks/>
            <a:stCxn id="245" idx="3"/>
            <a:endCxn id="242" idx="1"/>
          </p:cNvCxnSpPr>
          <p:nvPr/>
        </p:nvCxnSpPr>
        <p:spPr>
          <a:xfrm flipV="1">
            <a:off x="9957265" y="2948091"/>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F5607FE3-519A-4A30-91A7-61DCAB9E6E80}"/>
              </a:ext>
            </a:extLst>
          </p:cNvPr>
          <p:cNvCxnSpPr>
            <a:cxnSpLocks/>
            <a:stCxn id="242" idx="3"/>
            <a:endCxn id="239" idx="1"/>
          </p:cNvCxnSpPr>
          <p:nvPr/>
        </p:nvCxnSpPr>
        <p:spPr>
          <a:xfrm>
            <a:off x="10647659" y="2948091"/>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9" name="Group 88">
            <a:extLst>
              <a:ext uri="{FF2B5EF4-FFF2-40B4-BE49-F238E27FC236}">
                <a16:creationId xmlns:a16="http://schemas.microsoft.com/office/drawing/2014/main" xmlns="" id="{2D9366A0-7F68-419F-B7BD-A8813D7CF6BD}"/>
              </a:ext>
            </a:extLst>
          </p:cNvPr>
          <p:cNvGrpSpPr/>
          <p:nvPr/>
        </p:nvGrpSpPr>
        <p:grpSpPr>
          <a:xfrm>
            <a:off x="7621687" y="2839938"/>
            <a:ext cx="211757" cy="211550"/>
            <a:chOff x="2468389" y="1081651"/>
            <a:chExt cx="274870" cy="274320"/>
          </a:xfrm>
          <a:solidFill>
            <a:schemeClr val="bg1"/>
          </a:solidFill>
        </p:grpSpPr>
        <p:sp>
          <p:nvSpPr>
            <p:cNvPr id="254" name="Rectangle 253">
              <a:extLst>
                <a:ext uri="{FF2B5EF4-FFF2-40B4-BE49-F238E27FC236}">
                  <a16:creationId xmlns:a16="http://schemas.microsoft.com/office/drawing/2014/main" xmlns="" id="{FDA74C8A-0C7D-4064-BD36-8DE6069C15E9}"/>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55" name="Straight Connector 254">
              <a:extLst>
                <a:ext uri="{FF2B5EF4-FFF2-40B4-BE49-F238E27FC236}">
                  <a16:creationId xmlns:a16="http://schemas.microsoft.com/office/drawing/2014/main" xmlns="" id="{680DBAAC-9B22-4857-A419-334D276DE42B}"/>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705A0790-65E9-4C9E-9F54-AF0FCCEBA968}"/>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0" name="Group 89">
            <a:extLst>
              <a:ext uri="{FF2B5EF4-FFF2-40B4-BE49-F238E27FC236}">
                <a16:creationId xmlns:a16="http://schemas.microsoft.com/office/drawing/2014/main" xmlns="" id="{FA813AAA-06A1-4E92-A4CC-B1D0C43ADB4C}"/>
              </a:ext>
            </a:extLst>
          </p:cNvPr>
          <p:cNvGrpSpPr/>
          <p:nvPr/>
        </p:nvGrpSpPr>
        <p:grpSpPr>
          <a:xfrm>
            <a:off x="8329275" y="2839099"/>
            <a:ext cx="211757" cy="211550"/>
            <a:chOff x="2468389" y="1081651"/>
            <a:chExt cx="274870" cy="274320"/>
          </a:xfrm>
        </p:grpSpPr>
        <p:sp>
          <p:nvSpPr>
            <p:cNvPr id="251" name="Rectangle 250">
              <a:extLst>
                <a:ext uri="{FF2B5EF4-FFF2-40B4-BE49-F238E27FC236}">
                  <a16:creationId xmlns:a16="http://schemas.microsoft.com/office/drawing/2014/main" xmlns="" id="{0C64FC8E-9BCF-4197-8146-110DDD4F9B2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52" name="Straight Connector 251">
              <a:extLst>
                <a:ext uri="{FF2B5EF4-FFF2-40B4-BE49-F238E27FC236}">
                  <a16:creationId xmlns:a16="http://schemas.microsoft.com/office/drawing/2014/main" xmlns="" id="{C337674F-46BA-48A3-839B-A8F55000A4FF}"/>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1BE221A0-A775-4CBA-83DB-9E5777629D4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xmlns="" id="{4482B9F4-95AC-490D-A110-E4178A43E823}"/>
              </a:ext>
            </a:extLst>
          </p:cNvPr>
          <p:cNvGrpSpPr/>
          <p:nvPr/>
        </p:nvGrpSpPr>
        <p:grpSpPr>
          <a:xfrm>
            <a:off x="9037073" y="2843995"/>
            <a:ext cx="211757" cy="211550"/>
            <a:chOff x="2468389" y="1081651"/>
            <a:chExt cx="274870" cy="274320"/>
          </a:xfrm>
        </p:grpSpPr>
        <p:sp>
          <p:nvSpPr>
            <p:cNvPr id="248" name="Rectangle 247">
              <a:extLst>
                <a:ext uri="{FF2B5EF4-FFF2-40B4-BE49-F238E27FC236}">
                  <a16:creationId xmlns:a16="http://schemas.microsoft.com/office/drawing/2014/main" xmlns="" id="{7A278B19-3DE6-45E1-B517-812066168F85}"/>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9" name="Straight Connector 248">
              <a:extLst>
                <a:ext uri="{FF2B5EF4-FFF2-40B4-BE49-F238E27FC236}">
                  <a16:creationId xmlns:a16="http://schemas.microsoft.com/office/drawing/2014/main" xmlns="" id="{EAB5F8AC-EFD9-43E3-AB44-0175222CE407}"/>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013618A5-0CB3-4FC9-AFF2-DB94657CA3EC}"/>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2" name="Group 91">
            <a:extLst>
              <a:ext uri="{FF2B5EF4-FFF2-40B4-BE49-F238E27FC236}">
                <a16:creationId xmlns:a16="http://schemas.microsoft.com/office/drawing/2014/main" xmlns="" id="{F2BC591F-AC60-43CD-B4AC-6CB2EE912E2A}"/>
              </a:ext>
            </a:extLst>
          </p:cNvPr>
          <p:cNvGrpSpPr/>
          <p:nvPr/>
        </p:nvGrpSpPr>
        <p:grpSpPr>
          <a:xfrm>
            <a:off x="9745509" y="2843995"/>
            <a:ext cx="211757" cy="211550"/>
            <a:chOff x="2468389" y="1081651"/>
            <a:chExt cx="274870" cy="274320"/>
          </a:xfrm>
        </p:grpSpPr>
        <p:sp>
          <p:nvSpPr>
            <p:cNvPr id="245" name="Rectangle 244">
              <a:extLst>
                <a:ext uri="{FF2B5EF4-FFF2-40B4-BE49-F238E27FC236}">
                  <a16:creationId xmlns:a16="http://schemas.microsoft.com/office/drawing/2014/main" xmlns="" id="{3EDB247E-440F-4B56-9AFF-555150B6ABF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6" name="Straight Connector 245">
              <a:extLst>
                <a:ext uri="{FF2B5EF4-FFF2-40B4-BE49-F238E27FC236}">
                  <a16:creationId xmlns:a16="http://schemas.microsoft.com/office/drawing/2014/main" xmlns="" id="{50712B55-F598-4AE5-993C-2C62922CB84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9B1FC4AF-F3AC-442C-9FD1-E299FB2849A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xmlns="" id="{3BAD2731-8193-4840-9EA7-059D95B80723}"/>
              </a:ext>
            </a:extLst>
          </p:cNvPr>
          <p:cNvGrpSpPr/>
          <p:nvPr/>
        </p:nvGrpSpPr>
        <p:grpSpPr>
          <a:xfrm>
            <a:off x="10435903" y="2842316"/>
            <a:ext cx="211757" cy="211550"/>
            <a:chOff x="2468389" y="1081651"/>
            <a:chExt cx="274870" cy="274320"/>
          </a:xfrm>
        </p:grpSpPr>
        <p:sp>
          <p:nvSpPr>
            <p:cNvPr id="242" name="Rectangle 241">
              <a:extLst>
                <a:ext uri="{FF2B5EF4-FFF2-40B4-BE49-F238E27FC236}">
                  <a16:creationId xmlns:a16="http://schemas.microsoft.com/office/drawing/2014/main" xmlns="" id="{66BFAC97-EE21-43C6-A8B5-6C99CAB370B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3" name="Straight Connector 242">
              <a:extLst>
                <a:ext uri="{FF2B5EF4-FFF2-40B4-BE49-F238E27FC236}">
                  <a16:creationId xmlns:a16="http://schemas.microsoft.com/office/drawing/2014/main" xmlns="" id="{94E64C91-2E21-410A-8D83-FDE05A0AFD96}"/>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FCE8F426-0CF8-4771-A980-E0146A871B8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a:extLst>
              <a:ext uri="{FF2B5EF4-FFF2-40B4-BE49-F238E27FC236}">
                <a16:creationId xmlns:a16="http://schemas.microsoft.com/office/drawing/2014/main" xmlns="" id="{91D8AE26-963D-473F-B5F8-640124EBB0F8}"/>
              </a:ext>
            </a:extLst>
          </p:cNvPr>
          <p:cNvGrpSpPr/>
          <p:nvPr/>
        </p:nvGrpSpPr>
        <p:grpSpPr>
          <a:xfrm>
            <a:off x="11144338" y="2843707"/>
            <a:ext cx="211757" cy="211550"/>
            <a:chOff x="2468389" y="1081651"/>
            <a:chExt cx="274870" cy="274320"/>
          </a:xfrm>
          <a:solidFill>
            <a:schemeClr val="bg1"/>
          </a:solidFill>
        </p:grpSpPr>
        <p:sp>
          <p:nvSpPr>
            <p:cNvPr id="239" name="Rectangle 238">
              <a:extLst>
                <a:ext uri="{FF2B5EF4-FFF2-40B4-BE49-F238E27FC236}">
                  <a16:creationId xmlns:a16="http://schemas.microsoft.com/office/drawing/2014/main" xmlns="" id="{FDD3B6D2-8106-4B23-AE33-7FFAA49CD32E}"/>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40" name="Straight Connector 239">
              <a:extLst>
                <a:ext uri="{FF2B5EF4-FFF2-40B4-BE49-F238E27FC236}">
                  <a16:creationId xmlns:a16="http://schemas.microsoft.com/office/drawing/2014/main" xmlns="" id="{48444CF4-B0C5-4D03-A922-250361BEA410}"/>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3155D80B-94EF-4247-86D5-C8C2432AC4CB}"/>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5" name="Straight Connector 94">
            <a:extLst>
              <a:ext uri="{FF2B5EF4-FFF2-40B4-BE49-F238E27FC236}">
                <a16:creationId xmlns:a16="http://schemas.microsoft.com/office/drawing/2014/main" xmlns="" id="{D888CC85-C6AB-4EA8-AE3A-F2E21FE9F9F5}"/>
              </a:ext>
            </a:extLst>
          </p:cNvPr>
          <p:cNvCxnSpPr>
            <a:cxnSpLocks/>
            <a:stCxn id="236" idx="3"/>
            <a:endCxn id="233" idx="1"/>
          </p:cNvCxnSpPr>
          <p:nvPr/>
        </p:nvCxnSpPr>
        <p:spPr>
          <a:xfrm flipV="1">
            <a:off x="7834079" y="3661519"/>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BFEF0D34-71B9-4FCA-A83B-24D0E6010C1C}"/>
              </a:ext>
            </a:extLst>
          </p:cNvPr>
          <p:cNvCxnSpPr>
            <a:cxnSpLocks/>
            <a:stCxn id="233" idx="3"/>
            <a:endCxn id="230" idx="1"/>
          </p:cNvCxnSpPr>
          <p:nvPr/>
        </p:nvCxnSpPr>
        <p:spPr>
          <a:xfrm>
            <a:off x="8541667" y="3661519"/>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xmlns="" id="{0B98E90D-3B30-4935-9318-09AAE0970E3A}"/>
              </a:ext>
            </a:extLst>
          </p:cNvPr>
          <p:cNvCxnSpPr>
            <a:cxnSpLocks/>
            <a:stCxn id="230" idx="3"/>
            <a:endCxn id="227" idx="1"/>
          </p:cNvCxnSpPr>
          <p:nvPr/>
        </p:nvCxnSpPr>
        <p:spPr>
          <a:xfrm>
            <a:off x="9249466" y="3666415"/>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xmlns="" id="{98947867-1C65-405F-9E8F-7AD22F47F0A0}"/>
              </a:ext>
            </a:extLst>
          </p:cNvPr>
          <p:cNvCxnSpPr>
            <a:cxnSpLocks/>
            <a:stCxn id="227" idx="3"/>
            <a:endCxn id="224" idx="1"/>
          </p:cNvCxnSpPr>
          <p:nvPr/>
        </p:nvCxnSpPr>
        <p:spPr>
          <a:xfrm flipV="1">
            <a:off x="9957901" y="3664735"/>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6047CC08-8094-4B32-A18A-8BD3FFB3DD90}"/>
              </a:ext>
            </a:extLst>
          </p:cNvPr>
          <p:cNvCxnSpPr>
            <a:cxnSpLocks/>
            <a:stCxn id="224" idx="3"/>
            <a:endCxn id="221" idx="1"/>
          </p:cNvCxnSpPr>
          <p:nvPr/>
        </p:nvCxnSpPr>
        <p:spPr>
          <a:xfrm>
            <a:off x="10648295" y="3664735"/>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xmlns="" id="{7092800D-ADE2-4A3F-9B67-45BF6B48EBA1}"/>
              </a:ext>
            </a:extLst>
          </p:cNvPr>
          <p:cNvGrpSpPr/>
          <p:nvPr/>
        </p:nvGrpSpPr>
        <p:grpSpPr>
          <a:xfrm>
            <a:off x="7622321" y="3556582"/>
            <a:ext cx="211757" cy="211550"/>
            <a:chOff x="2468389" y="1081651"/>
            <a:chExt cx="274870" cy="274320"/>
          </a:xfrm>
        </p:grpSpPr>
        <p:sp>
          <p:nvSpPr>
            <p:cNvPr id="236" name="Rectangle 235">
              <a:extLst>
                <a:ext uri="{FF2B5EF4-FFF2-40B4-BE49-F238E27FC236}">
                  <a16:creationId xmlns:a16="http://schemas.microsoft.com/office/drawing/2014/main" xmlns="" id="{0AB02400-B2F9-4325-961D-64A1D0E3736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7" name="Straight Connector 236">
              <a:extLst>
                <a:ext uri="{FF2B5EF4-FFF2-40B4-BE49-F238E27FC236}">
                  <a16:creationId xmlns:a16="http://schemas.microsoft.com/office/drawing/2014/main" xmlns="" id="{172BA42F-6D93-4C1C-AA4C-77E288F009F3}"/>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38B7E076-22BD-448A-92F3-362A49C1F8C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1" name="Group 100">
            <a:extLst>
              <a:ext uri="{FF2B5EF4-FFF2-40B4-BE49-F238E27FC236}">
                <a16:creationId xmlns:a16="http://schemas.microsoft.com/office/drawing/2014/main" xmlns="" id="{DCD3FD29-DD52-429E-908C-8E928D298C85}"/>
              </a:ext>
            </a:extLst>
          </p:cNvPr>
          <p:cNvGrpSpPr/>
          <p:nvPr/>
        </p:nvGrpSpPr>
        <p:grpSpPr>
          <a:xfrm>
            <a:off x="8329909" y="3555744"/>
            <a:ext cx="211757" cy="211550"/>
            <a:chOff x="2468389" y="1081651"/>
            <a:chExt cx="274870" cy="274320"/>
          </a:xfrm>
        </p:grpSpPr>
        <p:sp>
          <p:nvSpPr>
            <p:cNvPr id="233" name="Rectangle 232">
              <a:extLst>
                <a:ext uri="{FF2B5EF4-FFF2-40B4-BE49-F238E27FC236}">
                  <a16:creationId xmlns:a16="http://schemas.microsoft.com/office/drawing/2014/main" xmlns="" id="{B84F7777-385E-405B-8A35-4068A6A99764}"/>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4" name="Straight Connector 233">
              <a:extLst>
                <a:ext uri="{FF2B5EF4-FFF2-40B4-BE49-F238E27FC236}">
                  <a16:creationId xmlns:a16="http://schemas.microsoft.com/office/drawing/2014/main" xmlns="" id="{076FDF84-707E-45DB-871C-A96FB7128CD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34816F6E-AE8C-4EFB-85AF-A26DA8BDDB6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xmlns="" id="{A4A546A6-8778-4113-B564-E31AA86792AC}"/>
              </a:ext>
            </a:extLst>
          </p:cNvPr>
          <p:cNvGrpSpPr/>
          <p:nvPr/>
        </p:nvGrpSpPr>
        <p:grpSpPr>
          <a:xfrm>
            <a:off x="9037709" y="3560640"/>
            <a:ext cx="211757" cy="211550"/>
            <a:chOff x="2468389" y="1081651"/>
            <a:chExt cx="274870" cy="274320"/>
          </a:xfrm>
          <a:solidFill>
            <a:schemeClr val="bg1"/>
          </a:solidFill>
        </p:grpSpPr>
        <p:sp>
          <p:nvSpPr>
            <p:cNvPr id="230" name="Rectangle 229">
              <a:extLst>
                <a:ext uri="{FF2B5EF4-FFF2-40B4-BE49-F238E27FC236}">
                  <a16:creationId xmlns:a16="http://schemas.microsoft.com/office/drawing/2014/main" xmlns="" id="{E71DD5FB-2D53-499F-824F-0C087D9C83E8}"/>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31" name="Straight Connector 230">
              <a:extLst>
                <a:ext uri="{FF2B5EF4-FFF2-40B4-BE49-F238E27FC236}">
                  <a16:creationId xmlns:a16="http://schemas.microsoft.com/office/drawing/2014/main" xmlns="" id="{A35B57B0-DDFE-4207-984F-B72D9E29F96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7564497F-5180-479C-A924-ABF2484B7066}"/>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xmlns="" id="{70B8A9A9-7B16-467B-B105-14022F2422B1}"/>
              </a:ext>
            </a:extLst>
          </p:cNvPr>
          <p:cNvGrpSpPr/>
          <p:nvPr/>
        </p:nvGrpSpPr>
        <p:grpSpPr>
          <a:xfrm>
            <a:off x="9746144" y="3560640"/>
            <a:ext cx="211757" cy="211550"/>
            <a:chOff x="2468389" y="1081651"/>
            <a:chExt cx="274870" cy="274320"/>
          </a:xfrm>
        </p:grpSpPr>
        <p:sp>
          <p:nvSpPr>
            <p:cNvPr id="227" name="Rectangle 226">
              <a:extLst>
                <a:ext uri="{FF2B5EF4-FFF2-40B4-BE49-F238E27FC236}">
                  <a16:creationId xmlns:a16="http://schemas.microsoft.com/office/drawing/2014/main" xmlns="" id="{3176DF38-A63D-4152-A9EF-97301300768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8" name="Straight Connector 227">
              <a:extLst>
                <a:ext uri="{FF2B5EF4-FFF2-40B4-BE49-F238E27FC236}">
                  <a16:creationId xmlns:a16="http://schemas.microsoft.com/office/drawing/2014/main" xmlns="" id="{CD1AB469-0892-430C-A835-56A109B49625}"/>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EA59AC2F-2FD8-45C2-B11A-75E6D4F7F9E9}"/>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xmlns="" id="{4DA29A82-777A-4166-8042-FD94AA54B10C}"/>
              </a:ext>
            </a:extLst>
          </p:cNvPr>
          <p:cNvGrpSpPr/>
          <p:nvPr/>
        </p:nvGrpSpPr>
        <p:grpSpPr>
          <a:xfrm>
            <a:off x="10436538" y="3558960"/>
            <a:ext cx="211757" cy="211550"/>
            <a:chOff x="2468389" y="1081651"/>
            <a:chExt cx="274870" cy="274320"/>
          </a:xfrm>
        </p:grpSpPr>
        <p:sp>
          <p:nvSpPr>
            <p:cNvPr id="224" name="Rectangle 223">
              <a:extLst>
                <a:ext uri="{FF2B5EF4-FFF2-40B4-BE49-F238E27FC236}">
                  <a16:creationId xmlns:a16="http://schemas.microsoft.com/office/drawing/2014/main" xmlns="" id="{8B83C00E-3470-4194-B823-5C32A8A2DD7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5" name="Straight Connector 224">
              <a:extLst>
                <a:ext uri="{FF2B5EF4-FFF2-40B4-BE49-F238E27FC236}">
                  <a16:creationId xmlns:a16="http://schemas.microsoft.com/office/drawing/2014/main" xmlns="" id="{C7688899-12C8-484D-A7FD-2E925A6B92E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9AD33E78-AD71-4FED-BCDF-A2AE6F6C6AB1}"/>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xmlns="" id="{5B9B5B92-4936-4DB5-9082-954BDE9FA3A1}"/>
              </a:ext>
            </a:extLst>
          </p:cNvPr>
          <p:cNvGrpSpPr/>
          <p:nvPr/>
        </p:nvGrpSpPr>
        <p:grpSpPr>
          <a:xfrm>
            <a:off x="11144974" y="3560352"/>
            <a:ext cx="211757" cy="211550"/>
            <a:chOff x="2468389" y="1081651"/>
            <a:chExt cx="274870" cy="274320"/>
          </a:xfrm>
        </p:grpSpPr>
        <p:sp>
          <p:nvSpPr>
            <p:cNvPr id="221" name="Rectangle 220">
              <a:extLst>
                <a:ext uri="{FF2B5EF4-FFF2-40B4-BE49-F238E27FC236}">
                  <a16:creationId xmlns:a16="http://schemas.microsoft.com/office/drawing/2014/main" xmlns="" id="{A8C01950-DAF8-4C59-978D-F01364E7CC99}"/>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22" name="Straight Connector 221">
              <a:extLst>
                <a:ext uri="{FF2B5EF4-FFF2-40B4-BE49-F238E27FC236}">
                  <a16:creationId xmlns:a16="http://schemas.microsoft.com/office/drawing/2014/main" xmlns="" id="{68663C50-AB00-4C18-BD3F-DE823016F951}"/>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2BE22609-FB6C-4873-B627-1701BA11FF23}"/>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Straight Connector 105">
            <a:extLst>
              <a:ext uri="{FF2B5EF4-FFF2-40B4-BE49-F238E27FC236}">
                <a16:creationId xmlns:a16="http://schemas.microsoft.com/office/drawing/2014/main" xmlns="" id="{D7DEAAB4-3003-4A7F-97B4-D21AA357786B}"/>
              </a:ext>
            </a:extLst>
          </p:cNvPr>
          <p:cNvCxnSpPr>
            <a:cxnSpLocks/>
            <a:stCxn id="218" idx="3"/>
            <a:endCxn id="215" idx="1"/>
          </p:cNvCxnSpPr>
          <p:nvPr/>
        </p:nvCxnSpPr>
        <p:spPr>
          <a:xfrm flipV="1">
            <a:off x="7828275" y="4360725"/>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xmlns="" id="{627F77E9-8E65-4DB1-998C-B02AD47DE0CA}"/>
              </a:ext>
            </a:extLst>
          </p:cNvPr>
          <p:cNvCxnSpPr>
            <a:cxnSpLocks/>
            <a:stCxn id="215" idx="3"/>
            <a:endCxn id="212" idx="1"/>
          </p:cNvCxnSpPr>
          <p:nvPr/>
        </p:nvCxnSpPr>
        <p:spPr>
          <a:xfrm>
            <a:off x="8535863" y="4360725"/>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xmlns="" id="{5DC5DBA2-B4BD-4B86-BBF6-6D1C2162D07D}"/>
              </a:ext>
            </a:extLst>
          </p:cNvPr>
          <p:cNvCxnSpPr>
            <a:cxnSpLocks/>
            <a:stCxn id="212" idx="3"/>
            <a:endCxn id="209" idx="1"/>
          </p:cNvCxnSpPr>
          <p:nvPr/>
        </p:nvCxnSpPr>
        <p:spPr>
          <a:xfrm>
            <a:off x="9243663" y="4365622"/>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xmlns="" id="{D399F23C-C911-4E1F-8D0D-20893687A96B}"/>
              </a:ext>
            </a:extLst>
          </p:cNvPr>
          <p:cNvCxnSpPr>
            <a:cxnSpLocks/>
            <a:stCxn id="209" idx="3"/>
            <a:endCxn id="206" idx="1"/>
          </p:cNvCxnSpPr>
          <p:nvPr/>
        </p:nvCxnSpPr>
        <p:spPr>
          <a:xfrm flipV="1">
            <a:off x="9952098" y="4363942"/>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xmlns="" id="{57ABC67B-9C6E-428D-B975-62EF7634E479}"/>
              </a:ext>
            </a:extLst>
          </p:cNvPr>
          <p:cNvCxnSpPr>
            <a:cxnSpLocks/>
            <a:stCxn id="206" idx="3"/>
            <a:endCxn id="203" idx="1"/>
          </p:cNvCxnSpPr>
          <p:nvPr/>
        </p:nvCxnSpPr>
        <p:spPr>
          <a:xfrm>
            <a:off x="10642492" y="4363942"/>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1" name="Group 110">
            <a:extLst>
              <a:ext uri="{FF2B5EF4-FFF2-40B4-BE49-F238E27FC236}">
                <a16:creationId xmlns:a16="http://schemas.microsoft.com/office/drawing/2014/main" xmlns="" id="{6DC5A85F-85C1-48E3-9219-97A61B4185AB}"/>
              </a:ext>
            </a:extLst>
          </p:cNvPr>
          <p:cNvGrpSpPr/>
          <p:nvPr/>
        </p:nvGrpSpPr>
        <p:grpSpPr>
          <a:xfrm>
            <a:off x="7616518" y="4255789"/>
            <a:ext cx="211757" cy="211550"/>
            <a:chOff x="2468389" y="1081651"/>
            <a:chExt cx="274870" cy="274320"/>
          </a:xfrm>
        </p:grpSpPr>
        <p:sp>
          <p:nvSpPr>
            <p:cNvPr id="218" name="Rectangle 217">
              <a:extLst>
                <a:ext uri="{FF2B5EF4-FFF2-40B4-BE49-F238E27FC236}">
                  <a16:creationId xmlns:a16="http://schemas.microsoft.com/office/drawing/2014/main" xmlns="" id="{E18C3D0A-C162-48E0-B4A6-663E3D627F38}"/>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9" name="Straight Connector 218">
              <a:extLst>
                <a:ext uri="{FF2B5EF4-FFF2-40B4-BE49-F238E27FC236}">
                  <a16:creationId xmlns:a16="http://schemas.microsoft.com/office/drawing/2014/main" xmlns="" id="{BB53B83D-568B-4CE9-BEB9-8F93A56633E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D4A3663C-FBFF-44D2-90B4-138031917BAA}"/>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xmlns="" id="{9420A392-0226-4421-93F2-08BCC4F520DC}"/>
              </a:ext>
            </a:extLst>
          </p:cNvPr>
          <p:cNvGrpSpPr/>
          <p:nvPr/>
        </p:nvGrpSpPr>
        <p:grpSpPr>
          <a:xfrm>
            <a:off x="8324106" y="4254950"/>
            <a:ext cx="211757" cy="211550"/>
            <a:chOff x="2468389" y="1081651"/>
            <a:chExt cx="274870" cy="274320"/>
          </a:xfrm>
        </p:grpSpPr>
        <p:sp>
          <p:nvSpPr>
            <p:cNvPr id="215" name="Rectangle 214">
              <a:extLst>
                <a:ext uri="{FF2B5EF4-FFF2-40B4-BE49-F238E27FC236}">
                  <a16:creationId xmlns:a16="http://schemas.microsoft.com/office/drawing/2014/main" xmlns="" id="{D9EA1962-1C7A-46B3-9DB1-23F7D641F81D}"/>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6" name="Straight Connector 215">
              <a:extLst>
                <a:ext uri="{FF2B5EF4-FFF2-40B4-BE49-F238E27FC236}">
                  <a16:creationId xmlns:a16="http://schemas.microsoft.com/office/drawing/2014/main" xmlns="" id="{6B259261-1809-434B-9951-A90C5C446AD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910907B7-0574-4BC3-9C0B-E81947FB704B}"/>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3" name="Group 112">
            <a:extLst>
              <a:ext uri="{FF2B5EF4-FFF2-40B4-BE49-F238E27FC236}">
                <a16:creationId xmlns:a16="http://schemas.microsoft.com/office/drawing/2014/main" xmlns="" id="{2C874A47-1EFF-40B6-AFFF-B5A2EF21C808}"/>
              </a:ext>
            </a:extLst>
          </p:cNvPr>
          <p:cNvGrpSpPr/>
          <p:nvPr/>
        </p:nvGrpSpPr>
        <p:grpSpPr>
          <a:xfrm>
            <a:off x="9031906" y="4259847"/>
            <a:ext cx="211757" cy="211550"/>
            <a:chOff x="2468389" y="1081651"/>
            <a:chExt cx="274870" cy="274320"/>
          </a:xfrm>
        </p:grpSpPr>
        <p:sp>
          <p:nvSpPr>
            <p:cNvPr id="212" name="Rectangle 211">
              <a:extLst>
                <a:ext uri="{FF2B5EF4-FFF2-40B4-BE49-F238E27FC236}">
                  <a16:creationId xmlns:a16="http://schemas.microsoft.com/office/drawing/2014/main" xmlns="" id="{DDEB7408-9A46-4ED1-A4DC-AD1D8BF394AF}"/>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3" name="Straight Connector 212">
              <a:extLst>
                <a:ext uri="{FF2B5EF4-FFF2-40B4-BE49-F238E27FC236}">
                  <a16:creationId xmlns:a16="http://schemas.microsoft.com/office/drawing/2014/main" xmlns="" id="{77EE7E10-1C42-46CF-ACA2-F9A3EC2D04F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383F0D26-C66F-40C3-8BE5-312A7BE23B59}"/>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xmlns="" id="{C0D74554-99DF-46DC-8374-36F66CBB1F7C}"/>
              </a:ext>
            </a:extLst>
          </p:cNvPr>
          <p:cNvGrpSpPr/>
          <p:nvPr/>
        </p:nvGrpSpPr>
        <p:grpSpPr>
          <a:xfrm>
            <a:off x="9740341" y="4259847"/>
            <a:ext cx="211757" cy="211550"/>
            <a:chOff x="2468389" y="1081651"/>
            <a:chExt cx="274870" cy="274320"/>
          </a:xfrm>
        </p:grpSpPr>
        <p:sp>
          <p:nvSpPr>
            <p:cNvPr id="209" name="Rectangle 208">
              <a:extLst>
                <a:ext uri="{FF2B5EF4-FFF2-40B4-BE49-F238E27FC236}">
                  <a16:creationId xmlns:a16="http://schemas.microsoft.com/office/drawing/2014/main" xmlns="" id="{9323734B-6C8E-4889-8454-B20E953BFCE4}"/>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10" name="Straight Connector 209">
              <a:extLst>
                <a:ext uri="{FF2B5EF4-FFF2-40B4-BE49-F238E27FC236}">
                  <a16:creationId xmlns:a16="http://schemas.microsoft.com/office/drawing/2014/main" xmlns="" id="{C4BD77E4-90D4-41B5-AC36-1895AEE1E21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0B1FE089-2C76-4A84-9541-6B4146FAAAEE}"/>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xmlns="" id="{657D72BF-5462-4159-96B3-EBF57DF6BC36}"/>
              </a:ext>
            </a:extLst>
          </p:cNvPr>
          <p:cNvGrpSpPr/>
          <p:nvPr/>
        </p:nvGrpSpPr>
        <p:grpSpPr>
          <a:xfrm>
            <a:off x="10430735" y="4258167"/>
            <a:ext cx="211757" cy="211550"/>
            <a:chOff x="2468389" y="1081651"/>
            <a:chExt cx="274870" cy="274320"/>
          </a:xfrm>
        </p:grpSpPr>
        <p:sp>
          <p:nvSpPr>
            <p:cNvPr id="206" name="Rectangle 205">
              <a:extLst>
                <a:ext uri="{FF2B5EF4-FFF2-40B4-BE49-F238E27FC236}">
                  <a16:creationId xmlns:a16="http://schemas.microsoft.com/office/drawing/2014/main" xmlns="" id="{D052BE16-5A7D-44E5-A7EF-ED59FA178663}"/>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7" name="Straight Connector 206">
              <a:extLst>
                <a:ext uri="{FF2B5EF4-FFF2-40B4-BE49-F238E27FC236}">
                  <a16:creationId xmlns:a16="http://schemas.microsoft.com/office/drawing/2014/main" xmlns="" id="{792B765D-E4B5-4B22-83CF-91E0C021357E}"/>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AE852CDC-D1A2-43B4-A88F-D8D9443815E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6" name="Group 115">
            <a:extLst>
              <a:ext uri="{FF2B5EF4-FFF2-40B4-BE49-F238E27FC236}">
                <a16:creationId xmlns:a16="http://schemas.microsoft.com/office/drawing/2014/main" xmlns="" id="{B5C467D8-125A-4F18-8116-9190BCC34BC4}"/>
              </a:ext>
            </a:extLst>
          </p:cNvPr>
          <p:cNvGrpSpPr/>
          <p:nvPr/>
        </p:nvGrpSpPr>
        <p:grpSpPr>
          <a:xfrm>
            <a:off x="11139171" y="4259558"/>
            <a:ext cx="211757" cy="211550"/>
            <a:chOff x="2468389" y="1081651"/>
            <a:chExt cx="274870" cy="274320"/>
          </a:xfrm>
        </p:grpSpPr>
        <p:sp>
          <p:nvSpPr>
            <p:cNvPr id="203" name="Rectangle 202">
              <a:extLst>
                <a:ext uri="{FF2B5EF4-FFF2-40B4-BE49-F238E27FC236}">
                  <a16:creationId xmlns:a16="http://schemas.microsoft.com/office/drawing/2014/main" xmlns="" id="{2A979702-1CF8-4751-B26B-77D65C71035C}"/>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4" name="Straight Connector 203">
              <a:extLst>
                <a:ext uri="{FF2B5EF4-FFF2-40B4-BE49-F238E27FC236}">
                  <a16:creationId xmlns:a16="http://schemas.microsoft.com/office/drawing/2014/main" xmlns="" id="{78C0440D-5F7A-43D4-A5C7-7EF258273587}"/>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46F9BE9D-C99A-4EF4-92A4-61B8F25DC53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7" name="Straight Connector 116">
            <a:extLst>
              <a:ext uri="{FF2B5EF4-FFF2-40B4-BE49-F238E27FC236}">
                <a16:creationId xmlns:a16="http://schemas.microsoft.com/office/drawing/2014/main" xmlns="" id="{1C255B6A-F0F5-4EE4-9620-7A205D0BBCE6}"/>
              </a:ext>
            </a:extLst>
          </p:cNvPr>
          <p:cNvCxnSpPr>
            <a:cxnSpLocks/>
            <a:stCxn id="200" idx="3"/>
            <a:endCxn id="197" idx="1"/>
          </p:cNvCxnSpPr>
          <p:nvPr/>
        </p:nvCxnSpPr>
        <p:spPr>
          <a:xfrm flipV="1">
            <a:off x="7827851" y="5065141"/>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xmlns="" id="{045A69D4-C7CC-4391-8EC1-AA8C87D00D45}"/>
              </a:ext>
            </a:extLst>
          </p:cNvPr>
          <p:cNvCxnSpPr>
            <a:cxnSpLocks/>
            <a:stCxn id="197" idx="3"/>
            <a:endCxn id="194" idx="1"/>
          </p:cNvCxnSpPr>
          <p:nvPr/>
        </p:nvCxnSpPr>
        <p:spPr>
          <a:xfrm>
            <a:off x="8535439" y="5065141"/>
            <a:ext cx="496467" cy="48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xmlns="" id="{DBEDA699-E52B-4B0B-B3A7-C8A1B9C9D3B3}"/>
              </a:ext>
            </a:extLst>
          </p:cNvPr>
          <p:cNvCxnSpPr>
            <a:cxnSpLocks/>
            <a:stCxn id="194" idx="3"/>
            <a:endCxn id="191" idx="1"/>
          </p:cNvCxnSpPr>
          <p:nvPr/>
        </p:nvCxnSpPr>
        <p:spPr>
          <a:xfrm>
            <a:off x="9243239" y="5070037"/>
            <a:ext cx="49710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C6AB2EF6-1CD5-47AD-A011-486A83DA92DE}"/>
              </a:ext>
            </a:extLst>
          </p:cNvPr>
          <p:cNvCxnSpPr>
            <a:cxnSpLocks/>
            <a:stCxn id="191" idx="3"/>
            <a:endCxn id="188" idx="1"/>
          </p:cNvCxnSpPr>
          <p:nvPr/>
        </p:nvCxnSpPr>
        <p:spPr>
          <a:xfrm flipV="1">
            <a:off x="9951674" y="5068359"/>
            <a:ext cx="479061" cy="168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xmlns="" id="{8FCB6963-EA7B-49DB-904A-52827155B9CB}"/>
              </a:ext>
            </a:extLst>
          </p:cNvPr>
          <p:cNvCxnSpPr>
            <a:cxnSpLocks/>
            <a:stCxn id="188" idx="3"/>
            <a:endCxn id="185" idx="1"/>
          </p:cNvCxnSpPr>
          <p:nvPr/>
        </p:nvCxnSpPr>
        <p:spPr>
          <a:xfrm>
            <a:off x="10642068" y="5068359"/>
            <a:ext cx="497101" cy="13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2" name="Group 121">
            <a:extLst>
              <a:ext uri="{FF2B5EF4-FFF2-40B4-BE49-F238E27FC236}">
                <a16:creationId xmlns:a16="http://schemas.microsoft.com/office/drawing/2014/main" xmlns="" id="{CCC6AAF7-E7CC-49AA-AB13-C9625808609B}"/>
              </a:ext>
            </a:extLst>
          </p:cNvPr>
          <p:cNvGrpSpPr/>
          <p:nvPr/>
        </p:nvGrpSpPr>
        <p:grpSpPr>
          <a:xfrm>
            <a:off x="7616094" y="4960205"/>
            <a:ext cx="211757" cy="211550"/>
            <a:chOff x="2468389" y="1081651"/>
            <a:chExt cx="274870" cy="274320"/>
          </a:xfrm>
          <a:solidFill>
            <a:schemeClr val="bg1"/>
          </a:solidFill>
        </p:grpSpPr>
        <p:sp>
          <p:nvSpPr>
            <p:cNvPr id="200" name="Rectangle 199">
              <a:extLst>
                <a:ext uri="{FF2B5EF4-FFF2-40B4-BE49-F238E27FC236}">
                  <a16:creationId xmlns:a16="http://schemas.microsoft.com/office/drawing/2014/main" xmlns="" id="{5E4E1EE6-5A41-4413-B0FC-B13340708FBF}"/>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201" name="Straight Connector 200">
              <a:extLst>
                <a:ext uri="{FF2B5EF4-FFF2-40B4-BE49-F238E27FC236}">
                  <a16:creationId xmlns:a16="http://schemas.microsoft.com/office/drawing/2014/main" xmlns="" id="{3570E8E6-BE8E-457E-99E6-D426890D0C79}"/>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F2152DE2-41BF-41A0-8262-F85D81AF8B25}"/>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xmlns="" id="{FB0D3646-8EC3-44C8-8CB9-36EAEFBEC202}"/>
              </a:ext>
            </a:extLst>
          </p:cNvPr>
          <p:cNvGrpSpPr/>
          <p:nvPr/>
        </p:nvGrpSpPr>
        <p:grpSpPr>
          <a:xfrm>
            <a:off x="8323682" y="4959366"/>
            <a:ext cx="211757" cy="211550"/>
            <a:chOff x="2468389" y="1081651"/>
            <a:chExt cx="274870" cy="274320"/>
          </a:xfrm>
          <a:solidFill>
            <a:schemeClr val="bg1"/>
          </a:solidFill>
        </p:grpSpPr>
        <p:sp>
          <p:nvSpPr>
            <p:cNvPr id="197" name="Rectangle 196">
              <a:extLst>
                <a:ext uri="{FF2B5EF4-FFF2-40B4-BE49-F238E27FC236}">
                  <a16:creationId xmlns:a16="http://schemas.microsoft.com/office/drawing/2014/main" xmlns="" id="{F9AED402-E788-4BDD-92A9-60F95131AD03}"/>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8" name="Straight Connector 197">
              <a:extLst>
                <a:ext uri="{FF2B5EF4-FFF2-40B4-BE49-F238E27FC236}">
                  <a16:creationId xmlns:a16="http://schemas.microsoft.com/office/drawing/2014/main" xmlns="" id="{958A330F-0DC4-4F4D-849D-AE7F7A908F14}"/>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E9F7350A-0BF1-4B61-9093-B551AFCB3929}"/>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a:extLst>
              <a:ext uri="{FF2B5EF4-FFF2-40B4-BE49-F238E27FC236}">
                <a16:creationId xmlns:a16="http://schemas.microsoft.com/office/drawing/2014/main" xmlns="" id="{DA0BB8F1-78D7-46D4-AE36-5499AF51B492}"/>
              </a:ext>
            </a:extLst>
          </p:cNvPr>
          <p:cNvGrpSpPr/>
          <p:nvPr/>
        </p:nvGrpSpPr>
        <p:grpSpPr>
          <a:xfrm>
            <a:off x="9031482" y="4964262"/>
            <a:ext cx="211757" cy="211550"/>
            <a:chOff x="2468389" y="1081651"/>
            <a:chExt cx="274870" cy="274320"/>
          </a:xfrm>
        </p:grpSpPr>
        <p:sp>
          <p:nvSpPr>
            <p:cNvPr id="194" name="Rectangle 193">
              <a:extLst>
                <a:ext uri="{FF2B5EF4-FFF2-40B4-BE49-F238E27FC236}">
                  <a16:creationId xmlns:a16="http://schemas.microsoft.com/office/drawing/2014/main" xmlns="" id="{19E29C68-9662-4932-A992-42773B0595EB}"/>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5" name="Straight Connector 194">
              <a:extLst>
                <a:ext uri="{FF2B5EF4-FFF2-40B4-BE49-F238E27FC236}">
                  <a16:creationId xmlns:a16="http://schemas.microsoft.com/office/drawing/2014/main" xmlns="" id="{4774F928-77CB-4C50-97A6-525F899C906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C9B63B6D-9DBD-4623-8B01-2BFB8735999B}"/>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5" name="Group 124">
            <a:extLst>
              <a:ext uri="{FF2B5EF4-FFF2-40B4-BE49-F238E27FC236}">
                <a16:creationId xmlns:a16="http://schemas.microsoft.com/office/drawing/2014/main" xmlns="" id="{24F59A42-EDDC-42A4-BF0B-01AFCF7AF4C9}"/>
              </a:ext>
            </a:extLst>
          </p:cNvPr>
          <p:cNvGrpSpPr/>
          <p:nvPr/>
        </p:nvGrpSpPr>
        <p:grpSpPr>
          <a:xfrm>
            <a:off x="9739917" y="4964262"/>
            <a:ext cx="211757" cy="211550"/>
            <a:chOff x="2468389" y="1081651"/>
            <a:chExt cx="274870" cy="274320"/>
          </a:xfrm>
        </p:grpSpPr>
        <p:sp>
          <p:nvSpPr>
            <p:cNvPr id="191" name="Rectangle 190">
              <a:extLst>
                <a:ext uri="{FF2B5EF4-FFF2-40B4-BE49-F238E27FC236}">
                  <a16:creationId xmlns:a16="http://schemas.microsoft.com/office/drawing/2014/main" xmlns="" id="{29FB7135-1F17-4481-A022-CD08A2512DBD}"/>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92" name="Straight Connector 191">
              <a:extLst>
                <a:ext uri="{FF2B5EF4-FFF2-40B4-BE49-F238E27FC236}">
                  <a16:creationId xmlns:a16="http://schemas.microsoft.com/office/drawing/2014/main" xmlns="" id="{B1466F39-68BE-474E-BD0D-9BD0753A1BEB}"/>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BD6640CF-35BB-4621-AD23-A5A8DB16E7C4}"/>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xmlns="" id="{053D279B-9CF5-4F5C-A85E-E0463B248EF9}"/>
              </a:ext>
            </a:extLst>
          </p:cNvPr>
          <p:cNvGrpSpPr/>
          <p:nvPr/>
        </p:nvGrpSpPr>
        <p:grpSpPr>
          <a:xfrm>
            <a:off x="10430311" y="4962584"/>
            <a:ext cx="211757" cy="211550"/>
            <a:chOff x="2468389" y="1081651"/>
            <a:chExt cx="274870" cy="274320"/>
          </a:xfrm>
        </p:grpSpPr>
        <p:sp>
          <p:nvSpPr>
            <p:cNvPr id="188" name="Rectangle 187">
              <a:extLst>
                <a:ext uri="{FF2B5EF4-FFF2-40B4-BE49-F238E27FC236}">
                  <a16:creationId xmlns:a16="http://schemas.microsoft.com/office/drawing/2014/main" xmlns="" id="{2BF8F201-2741-4FC2-B35C-BA25E1D4C2B8}"/>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9" name="Straight Connector 188">
              <a:extLst>
                <a:ext uri="{FF2B5EF4-FFF2-40B4-BE49-F238E27FC236}">
                  <a16:creationId xmlns:a16="http://schemas.microsoft.com/office/drawing/2014/main" xmlns="" id="{653AE806-57A5-4BA4-B76F-86502DE251E2}"/>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3E680A76-3968-4EE1-955D-1779BC96BAC5}"/>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xmlns="" id="{55C4BC4D-548A-4867-B770-3F17B173B80C}"/>
              </a:ext>
            </a:extLst>
          </p:cNvPr>
          <p:cNvGrpSpPr/>
          <p:nvPr/>
        </p:nvGrpSpPr>
        <p:grpSpPr>
          <a:xfrm>
            <a:off x="11138747" y="4963974"/>
            <a:ext cx="211757" cy="211550"/>
            <a:chOff x="2468389" y="1081651"/>
            <a:chExt cx="274870" cy="274320"/>
          </a:xfrm>
          <a:solidFill>
            <a:schemeClr val="bg1"/>
          </a:solidFill>
        </p:grpSpPr>
        <p:sp>
          <p:nvSpPr>
            <p:cNvPr id="185" name="Rectangle 184">
              <a:extLst>
                <a:ext uri="{FF2B5EF4-FFF2-40B4-BE49-F238E27FC236}">
                  <a16:creationId xmlns:a16="http://schemas.microsoft.com/office/drawing/2014/main" xmlns="" id="{FEB380BD-C923-4E2A-9B3A-40BC8636C1BF}"/>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6" name="Straight Connector 185">
              <a:extLst>
                <a:ext uri="{FF2B5EF4-FFF2-40B4-BE49-F238E27FC236}">
                  <a16:creationId xmlns:a16="http://schemas.microsoft.com/office/drawing/2014/main" xmlns="" id="{CDFE7EEC-9A45-4593-A08F-57FD94286AED}"/>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A06A3D87-784C-4949-AAD9-9484E0AF5A01}"/>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8" name="Straight Connector 127">
            <a:extLst>
              <a:ext uri="{FF2B5EF4-FFF2-40B4-BE49-F238E27FC236}">
                <a16:creationId xmlns:a16="http://schemas.microsoft.com/office/drawing/2014/main" xmlns="" id="{DC442AC9-EE23-442B-B943-6466A98F0EC7}"/>
              </a:ext>
            </a:extLst>
          </p:cNvPr>
          <p:cNvCxnSpPr>
            <a:cxnSpLocks/>
            <a:stCxn id="182" idx="3"/>
            <a:endCxn id="179" idx="1"/>
          </p:cNvCxnSpPr>
          <p:nvPr/>
        </p:nvCxnSpPr>
        <p:spPr>
          <a:xfrm flipV="1">
            <a:off x="7833020" y="5777276"/>
            <a:ext cx="496255" cy="8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xmlns="" id="{4F204A9D-7590-4EE5-8D1A-FFC1B3DC7E61}"/>
              </a:ext>
            </a:extLst>
          </p:cNvPr>
          <p:cNvCxnSpPr>
            <a:cxnSpLocks/>
            <a:stCxn id="179" idx="3"/>
            <a:endCxn id="176" idx="1"/>
          </p:cNvCxnSpPr>
          <p:nvPr/>
        </p:nvCxnSpPr>
        <p:spPr>
          <a:xfrm>
            <a:off x="8540608" y="5777276"/>
            <a:ext cx="496467" cy="321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xmlns="" id="{9F9919C8-FDB7-492E-BC1F-BFA76BFC620B}"/>
              </a:ext>
            </a:extLst>
          </p:cNvPr>
          <p:cNvCxnSpPr>
            <a:cxnSpLocks/>
            <a:stCxn id="176" idx="3"/>
            <a:endCxn id="173" idx="1"/>
          </p:cNvCxnSpPr>
          <p:nvPr/>
        </p:nvCxnSpPr>
        <p:spPr>
          <a:xfrm flipV="1">
            <a:off x="9248406" y="5778115"/>
            <a:ext cx="497101" cy="23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A07BA193-5C1C-44C4-A218-616D09776181}"/>
              </a:ext>
            </a:extLst>
          </p:cNvPr>
          <p:cNvCxnSpPr>
            <a:cxnSpLocks/>
            <a:stCxn id="173" idx="3"/>
            <a:endCxn id="170" idx="1"/>
          </p:cNvCxnSpPr>
          <p:nvPr/>
        </p:nvCxnSpPr>
        <p:spPr>
          <a:xfrm>
            <a:off x="9956842" y="5778115"/>
            <a:ext cx="479061" cy="23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xmlns="" id="{BCDE6B47-8C6F-46D8-898B-31640FC08C8E}"/>
              </a:ext>
            </a:extLst>
          </p:cNvPr>
          <p:cNvCxnSpPr>
            <a:cxnSpLocks/>
            <a:stCxn id="170" idx="3"/>
            <a:endCxn id="167" idx="1"/>
          </p:cNvCxnSpPr>
          <p:nvPr/>
        </p:nvCxnSpPr>
        <p:spPr>
          <a:xfrm flipV="1">
            <a:off x="10647236" y="5777123"/>
            <a:ext cx="497101" cy="33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xmlns="" id="{80A6ACC7-3C6D-471F-B21A-97A00365DD40}"/>
              </a:ext>
            </a:extLst>
          </p:cNvPr>
          <p:cNvGrpSpPr/>
          <p:nvPr/>
        </p:nvGrpSpPr>
        <p:grpSpPr>
          <a:xfrm>
            <a:off x="7621263" y="5672340"/>
            <a:ext cx="211757" cy="211550"/>
            <a:chOff x="2468389" y="1081651"/>
            <a:chExt cx="274870" cy="274320"/>
          </a:xfrm>
        </p:grpSpPr>
        <p:sp>
          <p:nvSpPr>
            <p:cNvPr id="182" name="Rectangle 181">
              <a:extLst>
                <a:ext uri="{FF2B5EF4-FFF2-40B4-BE49-F238E27FC236}">
                  <a16:creationId xmlns:a16="http://schemas.microsoft.com/office/drawing/2014/main" xmlns="" id="{0828333A-9C34-4539-B9EA-9F6E18DB16CD}"/>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3" name="Straight Connector 182">
              <a:extLst>
                <a:ext uri="{FF2B5EF4-FFF2-40B4-BE49-F238E27FC236}">
                  <a16:creationId xmlns:a16="http://schemas.microsoft.com/office/drawing/2014/main" xmlns="" id="{500FD7C0-CCFB-450F-A624-A166D0273255}"/>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A8500F00-598D-47E1-ACE6-C363217CF1A0}"/>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xmlns="" id="{68724B6C-0048-4F9C-8F2E-C334697FB5A6}"/>
              </a:ext>
            </a:extLst>
          </p:cNvPr>
          <p:cNvGrpSpPr/>
          <p:nvPr/>
        </p:nvGrpSpPr>
        <p:grpSpPr>
          <a:xfrm>
            <a:off x="8328851" y="5671501"/>
            <a:ext cx="211757" cy="211550"/>
            <a:chOff x="2468389" y="1081651"/>
            <a:chExt cx="274870" cy="274320"/>
          </a:xfrm>
          <a:solidFill>
            <a:schemeClr val="bg1"/>
          </a:solidFill>
        </p:grpSpPr>
        <p:sp>
          <p:nvSpPr>
            <p:cNvPr id="179" name="Rectangle 178">
              <a:extLst>
                <a:ext uri="{FF2B5EF4-FFF2-40B4-BE49-F238E27FC236}">
                  <a16:creationId xmlns:a16="http://schemas.microsoft.com/office/drawing/2014/main" xmlns="" id="{9FDE63FC-ABE8-452E-B2F1-3A0AD9E9B545}"/>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80" name="Straight Connector 179">
              <a:extLst>
                <a:ext uri="{FF2B5EF4-FFF2-40B4-BE49-F238E27FC236}">
                  <a16:creationId xmlns:a16="http://schemas.microsoft.com/office/drawing/2014/main" xmlns="" id="{547B454F-0B93-4905-B650-081EC7EB6EF1}"/>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xmlns="" id="{9527A3CE-32F0-43E4-AF74-BF4077A60FFE}"/>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xmlns="" id="{2B78D981-2D90-4821-B860-9862BA3D8999}"/>
              </a:ext>
            </a:extLst>
          </p:cNvPr>
          <p:cNvGrpSpPr/>
          <p:nvPr/>
        </p:nvGrpSpPr>
        <p:grpSpPr>
          <a:xfrm>
            <a:off x="9036649" y="5674716"/>
            <a:ext cx="211757" cy="211550"/>
            <a:chOff x="2468389" y="1081651"/>
            <a:chExt cx="274870" cy="274320"/>
          </a:xfrm>
        </p:grpSpPr>
        <p:sp>
          <p:nvSpPr>
            <p:cNvPr id="176" name="Rectangle 175">
              <a:extLst>
                <a:ext uri="{FF2B5EF4-FFF2-40B4-BE49-F238E27FC236}">
                  <a16:creationId xmlns:a16="http://schemas.microsoft.com/office/drawing/2014/main" xmlns="" id="{CC2369D1-35E0-4076-8A5A-380C6ED8D3CC}"/>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7" name="Straight Connector 176">
              <a:extLst>
                <a:ext uri="{FF2B5EF4-FFF2-40B4-BE49-F238E27FC236}">
                  <a16:creationId xmlns:a16="http://schemas.microsoft.com/office/drawing/2014/main" xmlns="" id="{AFE9DCB7-3C76-4434-9793-CA72CB82FCBD}"/>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xmlns="" id="{96190038-1A55-4F96-933D-A814DB89E34B}"/>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xmlns="" id="{F04A8152-FDDF-4539-A0D2-7E4CA4C5D3B8}"/>
              </a:ext>
            </a:extLst>
          </p:cNvPr>
          <p:cNvGrpSpPr/>
          <p:nvPr/>
        </p:nvGrpSpPr>
        <p:grpSpPr>
          <a:xfrm>
            <a:off x="9745085" y="5672340"/>
            <a:ext cx="211757" cy="211550"/>
            <a:chOff x="2468389" y="1081651"/>
            <a:chExt cx="274870" cy="274320"/>
          </a:xfrm>
        </p:grpSpPr>
        <p:sp>
          <p:nvSpPr>
            <p:cNvPr id="173" name="Rectangle 172">
              <a:extLst>
                <a:ext uri="{FF2B5EF4-FFF2-40B4-BE49-F238E27FC236}">
                  <a16:creationId xmlns:a16="http://schemas.microsoft.com/office/drawing/2014/main" xmlns="" id="{C9C6E582-D332-4C63-9D33-BD25B78892E6}"/>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4" name="Straight Connector 173">
              <a:extLst>
                <a:ext uri="{FF2B5EF4-FFF2-40B4-BE49-F238E27FC236}">
                  <a16:creationId xmlns:a16="http://schemas.microsoft.com/office/drawing/2014/main" xmlns="" id="{C686DB9A-5CA5-459B-8DB9-6FE4760E97CA}"/>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xmlns="" id="{9065B69B-4A29-402A-84E7-A8FD7A95DDEF}"/>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xmlns="" id="{277A457F-A8CC-4D9A-A376-416114B69899}"/>
              </a:ext>
            </a:extLst>
          </p:cNvPr>
          <p:cNvGrpSpPr/>
          <p:nvPr/>
        </p:nvGrpSpPr>
        <p:grpSpPr>
          <a:xfrm>
            <a:off x="10435479" y="5674718"/>
            <a:ext cx="211757" cy="211550"/>
            <a:chOff x="2468389" y="1081651"/>
            <a:chExt cx="274870" cy="274320"/>
          </a:xfrm>
          <a:solidFill>
            <a:schemeClr val="bg1"/>
          </a:solidFill>
        </p:grpSpPr>
        <p:sp>
          <p:nvSpPr>
            <p:cNvPr id="170" name="Rectangle 169">
              <a:extLst>
                <a:ext uri="{FF2B5EF4-FFF2-40B4-BE49-F238E27FC236}">
                  <a16:creationId xmlns:a16="http://schemas.microsoft.com/office/drawing/2014/main" xmlns="" id="{187EA582-D48B-4BBC-87A1-3748D4F91AB1}"/>
                </a:ext>
              </a:extLst>
            </p:cNvPr>
            <p:cNvSpPr/>
            <p:nvPr/>
          </p:nvSpPr>
          <p:spPr>
            <a:xfrm>
              <a:off x="2468939" y="1081651"/>
              <a:ext cx="274320" cy="274320"/>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71" name="Straight Connector 170">
              <a:extLst>
                <a:ext uri="{FF2B5EF4-FFF2-40B4-BE49-F238E27FC236}">
                  <a16:creationId xmlns:a16="http://schemas.microsoft.com/office/drawing/2014/main" xmlns="" id="{8A1C8C36-F6D4-414F-99C6-4C483A68744D}"/>
                </a:ext>
              </a:extLst>
            </p:cNvPr>
            <p:cNvCxnSpPr>
              <a:cxnSpLocks/>
            </p:cNvCxnSpPr>
            <p:nvPr/>
          </p:nvCxnSpPr>
          <p:spPr>
            <a:xfrm flipV="1">
              <a:off x="246893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xmlns="" id="{79527B89-63BA-48EF-80F9-BEA3BADD742E}"/>
                </a:ext>
              </a:extLst>
            </p:cNvPr>
            <p:cNvCxnSpPr>
              <a:cxnSpLocks/>
            </p:cNvCxnSpPr>
            <p:nvPr/>
          </p:nvCxnSpPr>
          <p:spPr>
            <a:xfrm rot="16200000" flipV="1">
              <a:off x="2468389" y="1081651"/>
              <a:ext cx="274320" cy="274320"/>
            </a:xfrm>
            <a:prstGeom prst="line">
              <a:avLst/>
            </a:prstGeom>
            <a:grpFill/>
            <a:ln w="285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xmlns="" id="{7BE508A0-4234-44D0-A3EF-B450EE2878A7}"/>
              </a:ext>
            </a:extLst>
          </p:cNvPr>
          <p:cNvGrpSpPr/>
          <p:nvPr/>
        </p:nvGrpSpPr>
        <p:grpSpPr>
          <a:xfrm>
            <a:off x="11143914" y="5671348"/>
            <a:ext cx="211757" cy="211550"/>
            <a:chOff x="2468389" y="1081651"/>
            <a:chExt cx="274870" cy="274320"/>
          </a:xfrm>
        </p:grpSpPr>
        <p:sp>
          <p:nvSpPr>
            <p:cNvPr id="167" name="Rectangle 166">
              <a:extLst>
                <a:ext uri="{FF2B5EF4-FFF2-40B4-BE49-F238E27FC236}">
                  <a16:creationId xmlns:a16="http://schemas.microsoft.com/office/drawing/2014/main" xmlns="" id="{9853D179-0E06-47CE-A81E-D9CD1DA29DE7}"/>
                </a:ext>
              </a:extLst>
            </p:cNvPr>
            <p:cNvSpPr/>
            <p:nvPr/>
          </p:nvSpPr>
          <p:spPr>
            <a:xfrm>
              <a:off x="2468939" y="1081651"/>
              <a:ext cx="274320" cy="27432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b="1" dirty="0">
                <a:solidFill>
                  <a:schemeClr val="tx1"/>
                </a:solidFill>
                <a:latin typeface="Arial" panose="020B0604020202020204" pitchFamily="34" charset="0"/>
                <a:cs typeface="Arial" panose="020B0604020202020204" pitchFamily="34" charset="0"/>
              </a:endParaRPr>
            </a:p>
          </p:txBody>
        </p:sp>
        <p:cxnSp>
          <p:nvCxnSpPr>
            <p:cNvPr id="168" name="Straight Connector 167">
              <a:extLst>
                <a:ext uri="{FF2B5EF4-FFF2-40B4-BE49-F238E27FC236}">
                  <a16:creationId xmlns:a16="http://schemas.microsoft.com/office/drawing/2014/main" xmlns="" id="{F3469E65-E4B4-4159-969C-D5034AB943B9}"/>
                </a:ext>
              </a:extLst>
            </p:cNvPr>
            <p:cNvCxnSpPr>
              <a:cxnSpLocks/>
            </p:cNvCxnSpPr>
            <p:nvPr/>
          </p:nvCxnSpPr>
          <p:spPr>
            <a:xfrm flipV="1">
              <a:off x="246893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xmlns="" id="{87301AD2-EE8E-434C-B6ED-4B505B77F0ED}"/>
                </a:ext>
              </a:extLst>
            </p:cNvPr>
            <p:cNvCxnSpPr>
              <a:cxnSpLocks/>
            </p:cNvCxnSpPr>
            <p:nvPr/>
          </p:nvCxnSpPr>
          <p:spPr>
            <a:xfrm rot="16200000" flipV="1">
              <a:off x="2468389" y="1081651"/>
              <a:ext cx="274320" cy="27432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4" name="TextBox 283">
            <a:extLst>
              <a:ext uri="{FF2B5EF4-FFF2-40B4-BE49-F238E27FC236}">
                <a16:creationId xmlns:a16="http://schemas.microsoft.com/office/drawing/2014/main" xmlns="" id="{D53F5DAE-06F2-465E-8E99-7FBF987ADB4C}"/>
              </a:ext>
            </a:extLst>
          </p:cNvPr>
          <p:cNvSpPr txBox="1"/>
          <p:nvPr/>
        </p:nvSpPr>
        <p:spPr>
          <a:xfrm>
            <a:off x="6547107" y="1156340"/>
            <a:ext cx="2091594" cy="369332"/>
          </a:xfrm>
          <a:prstGeom prst="rect">
            <a:avLst/>
          </a:prstGeom>
          <a:noFill/>
        </p:spPr>
        <p:txBody>
          <a:bodyPr wrap="square" rtlCol="0" anchor="ctr">
            <a:spAutoFit/>
          </a:bodyPr>
          <a:lstStyle/>
          <a:p>
            <a:pPr algn="ctr"/>
            <a:r>
              <a:rPr lang="en-US" b="1" dirty="0"/>
              <a:t>Core (CU or SM)</a:t>
            </a:r>
          </a:p>
        </p:txBody>
      </p:sp>
      <p:sp>
        <p:nvSpPr>
          <p:cNvPr id="285" name="TextBox 284">
            <a:extLst>
              <a:ext uri="{FF2B5EF4-FFF2-40B4-BE49-F238E27FC236}">
                <a16:creationId xmlns:a16="http://schemas.microsoft.com/office/drawing/2014/main" xmlns="" id="{498888E0-B0C3-4F51-AC76-A115E079D523}"/>
              </a:ext>
            </a:extLst>
          </p:cNvPr>
          <p:cNvSpPr txBox="1"/>
          <p:nvPr/>
        </p:nvSpPr>
        <p:spPr>
          <a:xfrm>
            <a:off x="9694937" y="1158037"/>
            <a:ext cx="1470953" cy="369332"/>
          </a:xfrm>
          <a:prstGeom prst="rect">
            <a:avLst/>
          </a:prstGeom>
          <a:noFill/>
        </p:spPr>
        <p:txBody>
          <a:bodyPr wrap="square" rtlCol="0" anchor="ctr">
            <a:spAutoFit/>
          </a:bodyPr>
          <a:lstStyle/>
          <a:p>
            <a:pPr algn="ctr"/>
            <a:r>
              <a:rPr lang="en-US" b="1" dirty="0"/>
              <a:t>L2+Memory</a:t>
            </a:r>
          </a:p>
        </p:txBody>
      </p:sp>
      <p:graphicFrame>
        <p:nvGraphicFramePr>
          <p:cNvPr id="286" name="Table 285">
            <a:extLst>
              <a:ext uri="{FF2B5EF4-FFF2-40B4-BE49-F238E27FC236}">
                <a16:creationId xmlns:a16="http://schemas.microsoft.com/office/drawing/2014/main" xmlns="" id="{391ED5C5-27D9-4B2B-BC9E-3640A9F02B21}"/>
              </a:ext>
            </a:extLst>
          </p:cNvPr>
          <p:cNvGraphicFramePr>
            <a:graphicFrameLocks noGrp="1"/>
          </p:cNvGraphicFramePr>
          <p:nvPr>
            <p:extLst>
              <p:ext uri="{D42A27DB-BD31-4B8C-83A1-F6EECF244321}">
                <p14:modId xmlns:p14="http://schemas.microsoft.com/office/powerpoint/2010/main" val="3253514600"/>
              </p:ext>
            </p:extLst>
          </p:nvPr>
        </p:nvGraphicFramePr>
        <p:xfrm>
          <a:off x="7306338" y="1842138"/>
          <a:ext cx="4145280" cy="4050720"/>
        </p:xfrm>
        <a:graphic>
          <a:graphicData uri="http://schemas.openxmlformats.org/drawingml/2006/table">
            <a:tbl>
              <a:tblPr/>
              <a:tblGrid>
                <a:gridCol w="690880">
                  <a:extLst>
                    <a:ext uri="{9D8B030D-6E8A-4147-A177-3AD203B41FA5}">
                      <a16:colId xmlns:a16="http://schemas.microsoft.com/office/drawing/2014/main" xmlns="" val="2036603162"/>
                    </a:ext>
                  </a:extLst>
                </a:gridCol>
                <a:gridCol w="690880">
                  <a:extLst>
                    <a:ext uri="{9D8B030D-6E8A-4147-A177-3AD203B41FA5}">
                      <a16:colId xmlns:a16="http://schemas.microsoft.com/office/drawing/2014/main" xmlns="" val="2856699671"/>
                    </a:ext>
                  </a:extLst>
                </a:gridCol>
                <a:gridCol w="690880">
                  <a:extLst>
                    <a:ext uri="{9D8B030D-6E8A-4147-A177-3AD203B41FA5}">
                      <a16:colId xmlns:a16="http://schemas.microsoft.com/office/drawing/2014/main" xmlns="" val="1056205893"/>
                    </a:ext>
                  </a:extLst>
                </a:gridCol>
                <a:gridCol w="690880">
                  <a:extLst>
                    <a:ext uri="{9D8B030D-6E8A-4147-A177-3AD203B41FA5}">
                      <a16:colId xmlns:a16="http://schemas.microsoft.com/office/drawing/2014/main" xmlns="" val="4035758741"/>
                    </a:ext>
                  </a:extLst>
                </a:gridCol>
                <a:gridCol w="690880">
                  <a:extLst>
                    <a:ext uri="{9D8B030D-6E8A-4147-A177-3AD203B41FA5}">
                      <a16:colId xmlns:a16="http://schemas.microsoft.com/office/drawing/2014/main" xmlns="" val="3059856276"/>
                    </a:ext>
                  </a:extLst>
                </a:gridCol>
                <a:gridCol w="690880">
                  <a:extLst>
                    <a:ext uri="{9D8B030D-6E8A-4147-A177-3AD203B41FA5}">
                      <a16:colId xmlns:a16="http://schemas.microsoft.com/office/drawing/2014/main" xmlns="" val="1322119988"/>
                    </a:ext>
                  </a:extLst>
                </a:gridCol>
              </a:tblGrid>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FE984"/>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6DA80"/>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E883"/>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683"/>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8DB80"/>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DEA83"/>
                    </a:solidFill>
                  </a:tcPr>
                </a:tc>
                <a:extLst>
                  <a:ext uri="{0D108BD9-81ED-4DB2-BD59-A6C34878D82A}">
                    <a16:rowId xmlns:a16="http://schemas.microsoft.com/office/drawing/2014/main" xmlns="" val="3066594453"/>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4CC7D"/>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483"/>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9D67F"/>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2D47F"/>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E783"/>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94CC7D"/>
                    </a:solidFill>
                  </a:tcPr>
                </a:tc>
                <a:extLst>
                  <a:ext uri="{0D108BD9-81ED-4DB2-BD59-A6C34878D82A}">
                    <a16:rowId xmlns:a16="http://schemas.microsoft.com/office/drawing/2014/main" xmlns="" val="1045372786"/>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A84"/>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684"/>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FD47F"/>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AD27F"/>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AE582"/>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EE683"/>
                    </a:solidFill>
                  </a:tcPr>
                </a:tc>
                <a:extLst>
                  <a:ext uri="{0D108BD9-81ED-4DB2-BD59-A6C34878D82A}">
                    <a16:rowId xmlns:a16="http://schemas.microsoft.com/office/drawing/2014/main" xmlns="" val="880483943"/>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F0E683"/>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0E683"/>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BCE7E"/>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ACD7E"/>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EE182"/>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E7E482"/>
                    </a:solidFill>
                  </a:tcPr>
                </a:tc>
                <a:extLst>
                  <a:ext uri="{0D108BD9-81ED-4DB2-BD59-A6C34878D82A}">
                    <a16:rowId xmlns:a16="http://schemas.microsoft.com/office/drawing/2014/main" xmlns="" val="4202874983"/>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74C27B"/>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D1DD81"/>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5C77C"/>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84C77C"/>
                    </a:solidFill>
                  </a:tcPr>
                </a:tc>
                <a:tc>
                  <a:txBody>
                    <a:bodyPr/>
                    <a:lstStyle/>
                    <a:p>
                      <a:pPr algn="ctr" fontAlgn="ctr"/>
                      <a:endParaRPr lang="en-US" sz="2900" b="1" i="0" u="none" strike="noStrike">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CADB80"/>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74C37C"/>
                    </a:solidFill>
                  </a:tcPr>
                </a:tc>
                <a:extLst>
                  <a:ext uri="{0D108BD9-81ED-4DB2-BD59-A6C34878D82A}">
                    <a16:rowId xmlns:a16="http://schemas.microsoft.com/office/drawing/2014/main" xmlns="" val="2421083342"/>
                  </a:ext>
                </a:extLst>
              </a:tr>
              <a:tr h="675120">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CB7D"/>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85C87D"/>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1CB7D"/>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1270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0CB7D"/>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solidFill>
                      <a:srgbClr val="82C77C"/>
                    </a:solidFill>
                  </a:tcPr>
                </a:tc>
                <a:tc>
                  <a:txBody>
                    <a:bodyPr/>
                    <a:lstStyle/>
                    <a:p>
                      <a:pPr algn="ctr" fontAlgn="ctr"/>
                      <a:endParaRPr lang="en-US" sz="2900" b="1" i="0" u="none" strike="noStrike" dirty="0">
                        <a:solidFill>
                          <a:srgbClr val="000000"/>
                        </a:solidFill>
                        <a:effectLst/>
                        <a:latin typeface="Arial" panose="020B0604020202020204" pitchFamily="34" charset="0"/>
                      </a:endParaRPr>
                    </a:p>
                  </a:txBody>
                  <a:tcPr marL="22297" marR="22297" marT="22297" marB="0" anchor="ctr">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CB7D"/>
                    </a:solidFill>
                  </a:tcPr>
                </a:tc>
                <a:extLst>
                  <a:ext uri="{0D108BD9-81ED-4DB2-BD59-A6C34878D82A}">
                    <a16:rowId xmlns:a16="http://schemas.microsoft.com/office/drawing/2014/main" xmlns="" val="3269562311"/>
                  </a:ext>
                </a:extLst>
              </a:tr>
            </a:tbl>
          </a:graphicData>
        </a:graphic>
      </p:graphicFrame>
      <p:sp>
        <p:nvSpPr>
          <p:cNvPr id="275" name="Rectangle 274">
            <a:extLst>
              <a:ext uri="{FF2B5EF4-FFF2-40B4-BE49-F238E27FC236}">
                <a16:creationId xmlns:a16="http://schemas.microsoft.com/office/drawing/2014/main" xmlns="" id="{BD50649B-EFF8-4712-9FF1-C9C16082B6DE}"/>
              </a:ext>
            </a:extLst>
          </p:cNvPr>
          <p:cNvSpPr/>
          <p:nvPr/>
        </p:nvSpPr>
        <p:spPr>
          <a:xfrm>
            <a:off x="11663347" y="1832178"/>
            <a:ext cx="234905" cy="4050720"/>
          </a:xfrm>
          <a:prstGeom prst="rect">
            <a:avLst/>
          </a:prstGeom>
          <a:gradFill flip="none" rotWithShape="1">
            <a:gsLst>
              <a:gs pos="100000">
                <a:srgbClr val="F8696B"/>
              </a:gs>
              <a:gs pos="50000">
                <a:srgbClr val="FFEB84"/>
              </a:gs>
              <a:gs pos="0">
                <a:srgbClr val="63BE7B"/>
              </a:gs>
            </a:gsLst>
            <a:lin ang="1620000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TextBox 276">
            <a:extLst>
              <a:ext uri="{FF2B5EF4-FFF2-40B4-BE49-F238E27FC236}">
                <a16:creationId xmlns:a16="http://schemas.microsoft.com/office/drawing/2014/main" xmlns="" id="{DA7E1F65-3B17-4E5C-99A0-2D56D2B6A187}"/>
              </a:ext>
            </a:extLst>
          </p:cNvPr>
          <p:cNvSpPr txBox="1"/>
          <p:nvPr/>
        </p:nvSpPr>
        <p:spPr>
          <a:xfrm flipH="1">
            <a:off x="11503827" y="5872938"/>
            <a:ext cx="553944"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Min</a:t>
            </a:r>
          </a:p>
        </p:txBody>
      </p:sp>
      <p:sp>
        <p:nvSpPr>
          <p:cNvPr id="278" name="TextBox 277">
            <a:extLst>
              <a:ext uri="{FF2B5EF4-FFF2-40B4-BE49-F238E27FC236}">
                <a16:creationId xmlns:a16="http://schemas.microsoft.com/office/drawing/2014/main" xmlns="" id="{01736EA4-139B-4C8B-A25C-E34D5B7106A3}"/>
              </a:ext>
            </a:extLst>
          </p:cNvPr>
          <p:cNvSpPr txBox="1"/>
          <p:nvPr/>
        </p:nvSpPr>
        <p:spPr>
          <a:xfrm flipH="1">
            <a:off x="11474010" y="1565139"/>
            <a:ext cx="613578" cy="276999"/>
          </a:xfrm>
          <a:prstGeom prst="rect">
            <a:avLst/>
          </a:prstGeom>
          <a:noFill/>
        </p:spPr>
        <p:txBody>
          <a:bodyPr wrap="square" rtlCol="0">
            <a:spAutoFit/>
          </a:bodyPr>
          <a:lstStyle/>
          <a:p>
            <a:pPr algn="ctr"/>
            <a:r>
              <a:rPr lang="en-US" sz="1200" b="1" dirty="0">
                <a:latin typeface="Arial" panose="020B0604020202020204" pitchFamily="34" charset="0"/>
                <a:cs typeface="Arial" panose="020B0604020202020204" pitchFamily="34" charset="0"/>
              </a:rPr>
              <a:t>Max</a:t>
            </a:r>
          </a:p>
        </p:txBody>
      </p:sp>
      <p:sp>
        <p:nvSpPr>
          <p:cNvPr id="279" name="Oval 278">
            <a:extLst>
              <a:ext uri="{FF2B5EF4-FFF2-40B4-BE49-F238E27FC236}">
                <a16:creationId xmlns:a16="http://schemas.microsoft.com/office/drawing/2014/main" xmlns="" id="{12D3F703-F7B0-49D5-AA8B-893C23194965}"/>
              </a:ext>
            </a:extLst>
          </p:cNvPr>
          <p:cNvSpPr/>
          <p:nvPr/>
        </p:nvSpPr>
        <p:spPr>
          <a:xfrm>
            <a:off x="8511861" y="3259977"/>
            <a:ext cx="867117" cy="230617"/>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rPr>
              <a:t>Req</a:t>
            </a:r>
          </a:p>
        </p:txBody>
      </p:sp>
      <p:sp>
        <p:nvSpPr>
          <p:cNvPr id="302" name="Oval 301">
            <a:extLst>
              <a:ext uri="{FF2B5EF4-FFF2-40B4-BE49-F238E27FC236}">
                <a16:creationId xmlns:a16="http://schemas.microsoft.com/office/drawing/2014/main" xmlns="" id="{2A736BFD-3764-4C5D-8590-00C727C99740}"/>
              </a:ext>
            </a:extLst>
          </p:cNvPr>
          <p:cNvSpPr/>
          <p:nvPr/>
        </p:nvSpPr>
        <p:spPr>
          <a:xfrm>
            <a:off x="11080413" y="4817993"/>
            <a:ext cx="1404871" cy="210565"/>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rPr>
              <a:t>Supplier </a:t>
            </a:r>
          </a:p>
          <a:p>
            <a:pPr algn="ctr"/>
            <a:r>
              <a:rPr lang="en-US" sz="1200" b="1" dirty="0">
                <a:solidFill>
                  <a:schemeClr val="tx1"/>
                </a:solidFill>
              </a:rPr>
              <a:t>L2</a:t>
            </a:r>
          </a:p>
        </p:txBody>
      </p:sp>
      <p:sp>
        <p:nvSpPr>
          <p:cNvPr id="304" name="Oval 303">
            <a:extLst>
              <a:ext uri="{FF2B5EF4-FFF2-40B4-BE49-F238E27FC236}">
                <a16:creationId xmlns:a16="http://schemas.microsoft.com/office/drawing/2014/main" xmlns="" id="{929DFA02-A7EB-46A1-BA58-EA7F99CF1158}"/>
              </a:ext>
            </a:extLst>
          </p:cNvPr>
          <p:cNvSpPr/>
          <p:nvPr/>
        </p:nvSpPr>
        <p:spPr>
          <a:xfrm>
            <a:off x="6347459" y="4808333"/>
            <a:ext cx="1139613" cy="230617"/>
          </a:xfrm>
          <a:prstGeom prst="ellipse">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b="1" dirty="0">
                <a:solidFill>
                  <a:schemeClr val="tx1"/>
                </a:solidFill>
              </a:rPr>
              <a:t>Remote Core</a:t>
            </a:r>
          </a:p>
        </p:txBody>
      </p:sp>
      <p:sp>
        <p:nvSpPr>
          <p:cNvPr id="282" name="TextBox 281">
            <a:extLst>
              <a:ext uri="{FF2B5EF4-FFF2-40B4-BE49-F238E27FC236}">
                <a16:creationId xmlns:a16="http://schemas.microsoft.com/office/drawing/2014/main" xmlns="" id="{6024805E-2183-44A8-A515-5427128F6049}"/>
              </a:ext>
            </a:extLst>
          </p:cNvPr>
          <p:cNvSpPr txBox="1"/>
          <p:nvPr/>
        </p:nvSpPr>
        <p:spPr>
          <a:xfrm>
            <a:off x="8888054" y="5986450"/>
            <a:ext cx="896929" cy="338554"/>
          </a:xfrm>
          <a:prstGeom prst="rect">
            <a:avLst/>
          </a:prstGeom>
          <a:noFill/>
        </p:spPr>
        <p:txBody>
          <a:bodyPr wrap="square" rtlCol="0">
            <a:spAutoFit/>
          </a:bodyPr>
          <a:lstStyle/>
          <a:p>
            <a:pPr algn="ctr"/>
            <a:r>
              <a:rPr lang="en-US" sz="1600" b="1" dirty="0">
                <a:latin typeface="Arial" panose="020B0604020202020204" pitchFamily="34" charset="0"/>
                <a:cs typeface="Arial" panose="020B0604020202020204" pitchFamily="34" charset="0"/>
              </a:rPr>
              <a:t>C-BFS</a:t>
            </a:r>
          </a:p>
        </p:txBody>
      </p:sp>
      <p:cxnSp>
        <p:nvCxnSpPr>
          <p:cNvPr id="319" name="Connector: Elbow 318">
            <a:extLst>
              <a:ext uri="{FF2B5EF4-FFF2-40B4-BE49-F238E27FC236}">
                <a16:creationId xmlns:a16="http://schemas.microsoft.com/office/drawing/2014/main" xmlns="" id="{208088D1-63DA-4B8C-A8F3-FDEC9ED3E520}"/>
              </a:ext>
            </a:extLst>
          </p:cNvPr>
          <p:cNvCxnSpPr>
            <a:cxnSpLocks/>
            <a:stCxn id="230" idx="3"/>
            <a:endCxn id="185" idx="0"/>
          </p:cNvCxnSpPr>
          <p:nvPr/>
        </p:nvCxnSpPr>
        <p:spPr>
          <a:xfrm>
            <a:off x="9249466" y="3666415"/>
            <a:ext cx="1995372" cy="1297559"/>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0" name="Connector: Elbow 319">
            <a:extLst>
              <a:ext uri="{FF2B5EF4-FFF2-40B4-BE49-F238E27FC236}">
                <a16:creationId xmlns:a16="http://schemas.microsoft.com/office/drawing/2014/main" xmlns="" id="{C990F595-E9FD-45B8-A1EC-3943B44B0327}"/>
              </a:ext>
            </a:extLst>
          </p:cNvPr>
          <p:cNvCxnSpPr>
            <a:cxnSpLocks/>
            <a:stCxn id="185" idx="1"/>
            <a:endCxn id="230" idx="2"/>
          </p:cNvCxnSpPr>
          <p:nvPr/>
        </p:nvCxnSpPr>
        <p:spPr>
          <a:xfrm rot="10800000">
            <a:off x="9143801" y="3772191"/>
            <a:ext cx="1995371" cy="1297559"/>
          </a:xfrm>
          <a:prstGeom prst="bentConnector2">
            <a:avLst/>
          </a:prstGeom>
          <a:ln w="57150">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1" name="Connector: Elbow 320">
            <a:extLst>
              <a:ext uri="{FF2B5EF4-FFF2-40B4-BE49-F238E27FC236}">
                <a16:creationId xmlns:a16="http://schemas.microsoft.com/office/drawing/2014/main" xmlns="" id="{00C4C44D-D70B-41A0-9CD4-0DBC9697D2D0}"/>
              </a:ext>
            </a:extLst>
          </p:cNvPr>
          <p:cNvCxnSpPr>
            <a:cxnSpLocks/>
            <a:stCxn id="230" idx="1"/>
            <a:endCxn id="197" idx="0"/>
          </p:cNvCxnSpPr>
          <p:nvPr/>
        </p:nvCxnSpPr>
        <p:spPr>
          <a:xfrm rot="10800000" flipV="1">
            <a:off x="8429773" y="3666414"/>
            <a:ext cx="608360" cy="1292951"/>
          </a:xfrm>
          <a:prstGeom prst="bentConnector2">
            <a:avLst/>
          </a:prstGeom>
          <a:ln w="57150">
            <a:solidFill>
              <a:srgbClr val="00B05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22" name="Connector: Elbow 321">
            <a:extLst>
              <a:ext uri="{FF2B5EF4-FFF2-40B4-BE49-F238E27FC236}">
                <a16:creationId xmlns:a16="http://schemas.microsoft.com/office/drawing/2014/main" xmlns="" id="{A8C4EA1E-0ADA-4BB0-9129-FF804E06F1AE}"/>
              </a:ext>
            </a:extLst>
          </p:cNvPr>
          <p:cNvCxnSpPr>
            <a:cxnSpLocks/>
            <a:stCxn id="197" idx="3"/>
            <a:endCxn id="230" idx="2"/>
          </p:cNvCxnSpPr>
          <p:nvPr/>
        </p:nvCxnSpPr>
        <p:spPr>
          <a:xfrm flipV="1">
            <a:off x="8535439" y="3772190"/>
            <a:ext cx="608361" cy="1292951"/>
          </a:xfrm>
          <a:prstGeom prst="bentConnector2">
            <a:avLst/>
          </a:prstGeom>
          <a:ln w="57150">
            <a:solidFill>
              <a:srgbClr val="0070C0"/>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76" name="Straight Arrow Connector 275">
            <a:extLst>
              <a:ext uri="{FF2B5EF4-FFF2-40B4-BE49-F238E27FC236}">
                <a16:creationId xmlns:a16="http://schemas.microsoft.com/office/drawing/2014/main" xmlns="" id="{3F85F1C9-0D5C-4C67-A9CD-47B38C16E2BC}"/>
              </a:ext>
            </a:extLst>
          </p:cNvPr>
          <p:cNvCxnSpPr>
            <a:cxnSpLocks/>
            <a:endCxn id="7" idx="0"/>
          </p:cNvCxnSpPr>
          <p:nvPr/>
        </p:nvCxnSpPr>
        <p:spPr>
          <a:xfrm>
            <a:off x="7592904" y="1504620"/>
            <a:ext cx="0" cy="355298"/>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281" name="Straight Arrow Connector 280">
            <a:extLst>
              <a:ext uri="{FF2B5EF4-FFF2-40B4-BE49-F238E27FC236}">
                <a16:creationId xmlns:a16="http://schemas.microsoft.com/office/drawing/2014/main" xmlns="" id="{D87A2F5D-520B-4BE1-97A7-8D3F1E2222DA}"/>
              </a:ext>
            </a:extLst>
          </p:cNvPr>
          <p:cNvCxnSpPr>
            <a:cxnSpLocks/>
          </p:cNvCxnSpPr>
          <p:nvPr/>
        </p:nvCxnSpPr>
        <p:spPr>
          <a:xfrm>
            <a:off x="10407331" y="1504620"/>
            <a:ext cx="0" cy="356616"/>
          </a:xfrm>
          <a:prstGeom prst="straightConnector1">
            <a:avLst/>
          </a:prstGeom>
          <a:ln>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280" name="TextBox 279">
            <a:extLst>
              <a:ext uri="{FF2B5EF4-FFF2-40B4-BE49-F238E27FC236}">
                <a16:creationId xmlns:a16="http://schemas.microsoft.com/office/drawing/2014/main" xmlns="" id="{9B538325-A003-4004-AC26-BD899E5112C7}"/>
              </a:ext>
            </a:extLst>
          </p:cNvPr>
          <p:cNvSpPr txBox="1"/>
          <p:nvPr/>
        </p:nvSpPr>
        <p:spPr>
          <a:xfrm>
            <a:off x="7306338" y="5989502"/>
            <a:ext cx="414528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a:latin typeface="Arial" panose="020B0604020202020204" pitchFamily="34" charset="0"/>
                <a:cs typeface="Arial" panose="020B0604020202020204" pitchFamily="34" charset="0"/>
              </a:rPr>
              <a:t>Inter-core Communication </a:t>
            </a:r>
            <a:r>
              <a:rPr lang="en-US" sz="1600" b="1" dirty="0">
                <a:solidFill>
                  <a:srgbClr val="C00000"/>
                </a:solidFill>
                <a:latin typeface="Arial" panose="020B0604020202020204" pitchFamily="34" charset="0"/>
                <a:cs typeface="Arial" panose="020B0604020202020204" pitchFamily="34" charset="0"/>
              </a:rPr>
              <a:t>Disabled</a:t>
            </a:r>
          </a:p>
        </p:txBody>
      </p:sp>
      <p:sp>
        <p:nvSpPr>
          <p:cNvPr id="283" name="TextBox 282">
            <a:extLst>
              <a:ext uri="{FF2B5EF4-FFF2-40B4-BE49-F238E27FC236}">
                <a16:creationId xmlns:a16="http://schemas.microsoft.com/office/drawing/2014/main" xmlns="" id="{8BCA2036-9B12-43DC-85E2-6DDEEC28BBF6}"/>
              </a:ext>
            </a:extLst>
          </p:cNvPr>
          <p:cNvSpPr txBox="1"/>
          <p:nvPr/>
        </p:nvSpPr>
        <p:spPr>
          <a:xfrm>
            <a:off x="7306338" y="5989406"/>
            <a:ext cx="4145280"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b="1" dirty="0">
                <a:latin typeface="Arial" panose="020B0604020202020204" pitchFamily="34" charset="0"/>
                <a:cs typeface="Arial" panose="020B0604020202020204" pitchFamily="34" charset="0"/>
              </a:rPr>
              <a:t>Inter-core Communication </a:t>
            </a:r>
            <a:r>
              <a:rPr lang="en-US" sz="1600" b="1" dirty="0">
                <a:solidFill>
                  <a:srgbClr val="00B050"/>
                </a:solidFill>
                <a:latin typeface="Arial" panose="020B0604020202020204" pitchFamily="34" charset="0"/>
                <a:cs typeface="Arial" panose="020B0604020202020204" pitchFamily="34" charset="0"/>
              </a:rPr>
              <a:t>Enabled</a:t>
            </a:r>
          </a:p>
        </p:txBody>
      </p:sp>
    </p:spTree>
    <p:extLst>
      <p:ext uri="{BB962C8B-B14F-4D97-AF65-F5344CB8AC3E}">
        <p14:creationId xmlns:p14="http://schemas.microsoft.com/office/powerpoint/2010/main" val="3073223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fade">
                                      <p:cBhvr>
                                        <p:cTn id="58" dur="500"/>
                                        <p:tgtEl>
                                          <p:spTgt spid="2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fade">
                                      <p:cBhvr>
                                        <p:cTn id="61" dur="500"/>
                                        <p:tgtEl>
                                          <p:spTgt spid="2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fade">
                                      <p:cBhvr>
                                        <p:cTn id="64" dur="500"/>
                                        <p:tgtEl>
                                          <p:spTgt spid="2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fade">
                                      <p:cBhvr>
                                        <p:cTn id="70" dur="500"/>
                                        <p:tgtEl>
                                          <p:spTgt spid="25"/>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fade">
                                      <p:cBhvr>
                                        <p:cTn id="79" dur="500"/>
                                        <p:tgtEl>
                                          <p:spTgt spid="2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500"/>
                                        <p:tgtEl>
                                          <p:spTgt spid="29"/>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fade">
                                      <p:cBhvr>
                                        <p:cTn id="88" dur="500"/>
                                        <p:tgtEl>
                                          <p:spTgt spid="31"/>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fade">
                                      <p:cBhvr>
                                        <p:cTn id="91" dur="500"/>
                                        <p:tgtEl>
                                          <p:spTgt spid="32"/>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fade">
                                      <p:cBhvr>
                                        <p:cTn id="94" dur="500"/>
                                        <p:tgtEl>
                                          <p:spTgt spid="33"/>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fade">
                                      <p:cBhvr>
                                        <p:cTn id="97" dur="500"/>
                                        <p:tgtEl>
                                          <p:spTgt spid="34"/>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fade">
                                      <p:cBhvr>
                                        <p:cTn id="100" dur="500"/>
                                        <p:tgtEl>
                                          <p:spTgt spid="3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500"/>
                                        <p:tgtEl>
                                          <p:spTgt spid="36"/>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500"/>
                                        <p:tgtEl>
                                          <p:spTgt spid="37"/>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fade">
                                      <p:cBhvr>
                                        <p:cTn id="109" dur="500"/>
                                        <p:tgtEl>
                                          <p:spTgt spid="38"/>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fade">
                                      <p:cBhvr>
                                        <p:cTn id="112" dur="500"/>
                                        <p:tgtEl>
                                          <p:spTgt spid="3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fade">
                                      <p:cBhvr>
                                        <p:cTn id="115" dur="500"/>
                                        <p:tgtEl>
                                          <p:spTgt spid="40"/>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fade">
                                      <p:cBhvr>
                                        <p:cTn id="118" dur="500"/>
                                        <p:tgtEl>
                                          <p:spTgt spid="41"/>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fade">
                                      <p:cBhvr>
                                        <p:cTn id="121" dur="500"/>
                                        <p:tgtEl>
                                          <p:spTgt spid="42"/>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fade">
                                      <p:cBhvr>
                                        <p:cTn id="124" dur="500"/>
                                        <p:tgtEl>
                                          <p:spTgt spid="43"/>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44"/>
                                        </p:tgtEl>
                                        <p:attrNameLst>
                                          <p:attrName>style.visibility</p:attrName>
                                        </p:attrNameLst>
                                      </p:cBhvr>
                                      <p:to>
                                        <p:strVal val="visible"/>
                                      </p:to>
                                    </p:set>
                                    <p:animEffect transition="in" filter="fade">
                                      <p:cBhvr>
                                        <p:cTn id="127" dur="500"/>
                                        <p:tgtEl>
                                          <p:spTgt spid="44"/>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5"/>
                                        </p:tgtEl>
                                        <p:attrNameLst>
                                          <p:attrName>style.visibility</p:attrName>
                                        </p:attrNameLst>
                                      </p:cBhvr>
                                      <p:to>
                                        <p:strVal val="visible"/>
                                      </p:to>
                                    </p:set>
                                    <p:animEffect transition="in" filter="fade">
                                      <p:cBhvr>
                                        <p:cTn id="130" dur="500"/>
                                        <p:tgtEl>
                                          <p:spTgt spid="45"/>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46"/>
                                        </p:tgtEl>
                                        <p:attrNameLst>
                                          <p:attrName>style.visibility</p:attrName>
                                        </p:attrNameLst>
                                      </p:cBhvr>
                                      <p:to>
                                        <p:strVal val="visible"/>
                                      </p:to>
                                    </p:set>
                                    <p:animEffect transition="in" filter="fade">
                                      <p:cBhvr>
                                        <p:cTn id="133" dur="500"/>
                                        <p:tgtEl>
                                          <p:spTgt spid="46"/>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47"/>
                                        </p:tgtEl>
                                        <p:attrNameLst>
                                          <p:attrName>style.visibility</p:attrName>
                                        </p:attrNameLst>
                                      </p:cBhvr>
                                      <p:to>
                                        <p:strVal val="visible"/>
                                      </p:to>
                                    </p:set>
                                    <p:animEffect transition="in" filter="fade">
                                      <p:cBhvr>
                                        <p:cTn id="136" dur="500"/>
                                        <p:tgtEl>
                                          <p:spTgt spid="47"/>
                                        </p:tgtEl>
                                      </p:cBhvr>
                                    </p:animEffect>
                                  </p:childTnLst>
                                </p:cTn>
                              </p:par>
                              <p:par>
                                <p:cTn id="137" presetID="10" presetClass="entr" presetSubtype="0" fill="hold" nodeType="withEffect">
                                  <p:stCondLst>
                                    <p:cond delay="0"/>
                                  </p:stCondLst>
                                  <p:childTnLst>
                                    <p:set>
                                      <p:cBhvr>
                                        <p:cTn id="138" dur="1" fill="hold">
                                          <p:stCondLst>
                                            <p:cond delay="0"/>
                                          </p:stCondLst>
                                        </p:cTn>
                                        <p:tgtEl>
                                          <p:spTgt spid="48"/>
                                        </p:tgtEl>
                                        <p:attrNameLst>
                                          <p:attrName>style.visibility</p:attrName>
                                        </p:attrNameLst>
                                      </p:cBhvr>
                                      <p:to>
                                        <p:strVal val="visible"/>
                                      </p:to>
                                    </p:set>
                                    <p:animEffect transition="in" filter="fade">
                                      <p:cBhvr>
                                        <p:cTn id="139" dur="500"/>
                                        <p:tgtEl>
                                          <p:spTgt spid="48"/>
                                        </p:tgtEl>
                                      </p:cBhvr>
                                    </p:animEffect>
                                  </p:childTnLst>
                                </p:cTn>
                              </p:par>
                              <p:par>
                                <p:cTn id="140" presetID="10" presetClass="entr" presetSubtype="0" fill="hold" nodeType="withEffect">
                                  <p:stCondLst>
                                    <p:cond delay="0"/>
                                  </p:stCondLst>
                                  <p:childTnLst>
                                    <p:set>
                                      <p:cBhvr>
                                        <p:cTn id="141" dur="1" fill="hold">
                                          <p:stCondLst>
                                            <p:cond delay="0"/>
                                          </p:stCondLst>
                                        </p:cTn>
                                        <p:tgtEl>
                                          <p:spTgt spid="49"/>
                                        </p:tgtEl>
                                        <p:attrNameLst>
                                          <p:attrName>style.visibility</p:attrName>
                                        </p:attrNameLst>
                                      </p:cBhvr>
                                      <p:to>
                                        <p:strVal val="visible"/>
                                      </p:to>
                                    </p:set>
                                    <p:animEffect transition="in" filter="fade">
                                      <p:cBhvr>
                                        <p:cTn id="142" dur="500"/>
                                        <p:tgtEl>
                                          <p:spTgt spid="49"/>
                                        </p:tgtEl>
                                      </p:cBhvr>
                                    </p:animEffect>
                                  </p:childTnLst>
                                </p:cTn>
                              </p:par>
                              <p:par>
                                <p:cTn id="143" presetID="10" presetClass="entr" presetSubtype="0" fill="hold" nodeType="withEffect">
                                  <p:stCondLst>
                                    <p:cond delay="0"/>
                                  </p:stCondLst>
                                  <p:childTnLst>
                                    <p:set>
                                      <p:cBhvr>
                                        <p:cTn id="144" dur="1" fill="hold">
                                          <p:stCondLst>
                                            <p:cond delay="0"/>
                                          </p:stCondLst>
                                        </p:cTn>
                                        <p:tgtEl>
                                          <p:spTgt spid="50"/>
                                        </p:tgtEl>
                                        <p:attrNameLst>
                                          <p:attrName>style.visibility</p:attrName>
                                        </p:attrNameLst>
                                      </p:cBhvr>
                                      <p:to>
                                        <p:strVal val="visible"/>
                                      </p:to>
                                    </p:set>
                                    <p:animEffect transition="in" filter="fade">
                                      <p:cBhvr>
                                        <p:cTn id="145" dur="500"/>
                                        <p:tgtEl>
                                          <p:spTgt spid="50"/>
                                        </p:tgtEl>
                                      </p:cBhvr>
                                    </p:animEffect>
                                  </p:childTnLst>
                                </p:cTn>
                              </p:par>
                              <p:par>
                                <p:cTn id="146" presetID="10" presetClass="entr" presetSubtype="0" fill="hold" nodeType="withEffect">
                                  <p:stCondLst>
                                    <p:cond delay="0"/>
                                  </p:stCondLst>
                                  <p:childTnLst>
                                    <p:set>
                                      <p:cBhvr>
                                        <p:cTn id="147" dur="1" fill="hold">
                                          <p:stCondLst>
                                            <p:cond delay="0"/>
                                          </p:stCondLst>
                                        </p:cTn>
                                        <p:tgtEl>
                                          <p:spTgt spid="51"/>
                                        </p:tgtEl>
                                        <p:attrNameLst>
                                          <p:attrName>style.visibility</p:attrName>
                                        </p:attrNameLst>
                                      </p:cBhvr>
                                      <p:to>
                                        <p:strVal val="visible"/>
                                      </p:to>
                                    </p:set>
                                    <p:animEffect transition="in" filter="fade">
                                      <p:cBhvr>
                                        <p:cTn id="148" dur="500"/>
                                        <p:tgtEl>
                                          <p:spTgt spid="51"/>
                                        </p:tgtEl>
                                      </p:cBhvr>
                                    </p:animEffect>
                                  </p:childTnLst>
                                </p:cTn>
                              </p:par>
                              <p:par>
                                <p:cTn id="149" presetID="10" presetClass="entr" presetSubtype="0" fill="hold" nodeType="withEffect">
                                  <p:stCondLst>
                                    <p:cond delay="0"/>
                                  </p:stCondLst>
                                  <p:childTnLst>
                                    <p:set>
                                      <p:cBhvr>
                                        <p:cTn id="150" dur="1" fill="hold">
                                          <p:stCondLst>
                                            <p:cond delay="0"/>
                                          </p:stCondLst>
                                        </p:cTn>
                                        <p:tgtEl>
                                          <p:spTgt spid="52"/>
                                        </p:tgtEl>
                                        <p:attrNameLst>
                                          <p:attrName>style.visibility</p:attrName>
                                        </p:attrNameLst>
                                      </p:cBhvr>
                                      <p:to>
                                        <p:strVal val="visible"/>
                                      </p:to>
                                    </p:set>
                                    <p:animEffect transition="in" filter="fade">
                                      <p:cBhvr>
                                        <p:cTn id="151" dur="500"/>
                                        <p:tgtEl>
                                          <p:spTgt spid="52"/>
                                        </p:tgtEl>
                                      </p:cBhvr>
                                    </p:animEffect>
                                  </p:childTnLst>
                                </p:cTn>
                              </p:par>
                              <p:par>
                                <p:cTn id="152" presetID="10" presetClass="entr" presetSubtype="0" fill="hold" nodeType="withEffect">
                                  <p:stCondLst>
                                    <p:cond delay="0"/>
                                  </p:stCondLst>
                                  <p:childTnLst>
                                    <p:set>
                                      <p:cBhvr>
                                        <p:cTn id="153" dur="1" fill="hold">
                                          <p:stCondLst>
                                            <p:cond delay="0"/>
                                          </p:stCondLst>
                                        </p:cTn>
                                        <p:tgtEl>
                                          <p:spTgt spid="53"/>
                                        </p:tgtEl>
                                        <p:attrNameLst>
                                          <p:attrName>style.visibility</p:attrName>
                                        </p:attrNameLst>
                                      </p:cBhvr>
                                      <p:to>
                                        <p:strVal val="visible"/>
                                      </p:to>
                                    </p:set>
                                    <p:animEffect transition="in" filter="fade">
                                      <p:cBhvr>
                                        <p:cTn id="154" dur="500"/>
                                        <p:tgtEl>
                                          <p:spTgt spid="53"/>
                                        </p:tgtEl>
                                      </p:cBhvr>
                                    </p:animEffect>
                                  </p:childTnLst>
                                </p:cTn>
                              </p:par>
                              <p:par>
                                <p:cTn id="155" presetID="10" presetClass="entr" presetSubtype="0" fill="hold" nodeType="withEffect">
                                  <p:stCondLst>
                                    <p:cond delay="0"/>
                                  </p:stCondLst>
                                  <p:childTnLst>
                                    <p:set>
                                      <p:cBhvr>
                                        <p:cTn id="156" dur="1" fill="hold">
                                          <p:stCondLst>
                                            <p:cond delay="0"/>
                                          </p:stCondLst>
                                        </p:cTn>
                                        <p:tgtEl>
                                          <p:spTgt spid="54"/>
                                        </p:tgtEl>
                                        <p:attrNameLst>
                                          <p:attrName>style.visibility</p:attrName>
                                        </p:attrNameLst>
                                      </p:cBhvr>
                                      <p:to>
                                        <p:strVal val="visible"/>
                                      </p:to>
                                    </p:set>
                                    <p:animEffect transition="in" filter="fade">
                                      <p:cBhvr>
                                        <p:cTn id="157" dur="500"/>
                                        <p:tgtEl>
                                          <p:spTgt spid="54"/>
                                        </p:tgtEl>
                                      </p:cBhvr>
                                    </p:animEffect>
                                  </p:childTnLst>
                                </p:cTn>
                              </p:par>
                              <p:par>
                                <p:cTn id="158" presetID="10" presetClass="entr" presetSubtype="0" fill="hold" nodeType="withEffect">
                                  <p:stCondLst>
                                    <p:cond delay="0"/>
                                  </p:stCondLst>
                                  <p:childTnLst>
                                    <p:set>
                                      <p:cBhvr>
                                        <p:cTn id="159" dur="1" fill="hold">
                                          <p:stCondLst>
                                            <p:cond delay="0"/>
                                          </p:stCondLst>
                                        </p:cTn>
                                        <p:tgtEl>
                                          <p:spTgt spid="55"/>
                                        </p:tgtEl>
                                        <p:attrNameLst>
                                          <p:attrName>style.visibility</p:attrName>
                                        </p:attrNameLst>
                                      </p:cBhvr>
                                      <p:to>
                                        <p:strVal val="visible"/>
                                      </p:to>
                                    </p:set>
                                    <p:animEffect transition="in" filter="fade">
                                      <p:cBhvr>
                                        <p:cTn id="160" dur="500"/>
                                        <p:tgtEl>
                                          <p:spTgt spid="55"/>
                                        </p:tgtEl>
                                      </p:cBhvr>
                                    </p:animEffect>
                                  </p:childTnLst>
                                </p:cTn>
                              </p:par>
                              <p:par>
                                <p:cTn id="161" presetID="10" presetClass="entr" presetSubtype="0" fill="hold" nodeType="withEffect">
                                  <p:stCondLst>
                                    <p:cond delay="0"/>
                                  </p:stCondLst>
                                  <p:childTnLst>
                                    <p:set>
                                      <p:cBhvr>
                                        <p:cTn id="162" dur="1" fill="hold">
                                          <p:stCondLst>
                                            <p:cond delay="0"/>
                                          </p:stCondLst>
                                        </p:cTn>
                                        <p:tgtEl>
                                          <p:spTgt spid="56"/>
                                        </p:tgtEl>
                                        <p:attrNameLst>
                                          <p:attrName>style.visibility</p:attrName>
                                        </p:attrNameLst>
                                      </p:cBhvr>
                                      <p:to>
                                        <p:strVal val="visible"/>
                                      </p:to>
                                    </p:set>
                                    <p:animEffect transition="in" filter="fade">
                                      <p:cBhvr>
                                        <p:cTn id="163" dur="500"/>
                                        <p:tgtEl>
                                          <p:spTgt spid="56"/>
                                        </p:tgtEl>
                                      </p:cBhvr>
                                    </p:animEffect>
                                  </p:childTnLst>
                                </p:cTn>
                              </p:par>
                              <p:par>
                                <p:cTn id="164" presetID="10" presetClass="entr" presetSubtype="0" fill="hold" nodeType="withEffect">
                                  <p:stCondLst>
                                    <p:cond delay="0"/>
                                  </p:stCondLst>
                                  <p:childTnLst>
                                    <p:set>
                                      <p:cBhvr>
                                        <p:cTn id="165" dur="1" fill="hold">
                                          <p:stCondLst>
                                            <p:cond delay="0"/>
                                          </p:stCondLst>
                                        </p:cTn>
                                        <p:tgtEl>
                                          <p:spTgt spid="57"/>
                                        </p:tgtEl>
                                        <p:attrNameLst>
                                          <p:attrName>style.visibility</p:attrName>
                                        </p:attrNameLst>
                                      </p:cBhvr>
                                      <p:to>
                                        <p:strVal val="visible"/>
                                      </p:to>
                                    </p:set>
                                    <p:animEffect transition="in" filter="fade">
                                      <p:cBhvr>
                                        <p:cTn id="166" dur="500"/>
                                        <p:tgtEl>
                                          <p:spTgt spid="57"/>
                                        </p:tgtEl>
                                      </p:cBhvr>
                                    </p:animEffect>
                                  </p:childTnLst>
                                </p:cTn>
                              </p:par>
                              <p:par>
                                <p:cTn id="167" presetID="10" presetClass="entr" presetSubtype="0" fill="hold" nodeType="withEffect">
                                  <p:stCondLst>
                                    <p:cond delay="0"/>
                                  </p:stCondLst>
                                  <p:childTnLst>
                                    <p:set>
                                      <p:cBhvr>
                                        <p:cTn id="168" dur="1" fill="hold">
                                          <p:stCondLst>
                                            <p:cond delay="0"/>
                                          </p:stCondLst>
                                        </p:cTn>
                                        <p:tgtEl>
                                          <p:spTgt spid="58"/>
                                        </p:tgtEl>
                                        <p:attrNameLst>
                                          <p:attrName>style.visibility</p:attrName>
                                        </p:attrNameLst>
                                      </p:cBhvr>
                                      <p:to>
                                        <p:strVal val="visible"/>
                                      </p:to>
                                    </p:set>
                                    <p:animEffect transition="in" filter="fade">
                                      <p:cBhvr>
                                        <p:cTn id="169" dur="500"/>
                                        <p:tgtEl>
                                          <p:spTgt spid="58"/>
                                        </p:tgtEl>
                                      </p:cBhvr>
                                    </p:animEffect>
                                  </p:childTnLst>
                                </p:cTn>
                              </p:par>
                              <p:par>
                                <p:cTn id="170" presetID="10" presetClass="entr" presetSubtype="0" fill="hold" nodeType="withEffect">
                                  <p:stCondLst>
                                    <p:cond delay="0"/>
                                  </p:stCondLst>
                                  <p:childTnLst>
                                    <p:set>
                                      <p:cBhvr>
                                        <p:cTn id="171" dur="1" fill="hold">
                                          <p:stCondLst>
                                            <p:cond delay="0"/>
                                          </p:stCondLst>
                                        </p:cTn>
                                        <p:tgtEl>
                                          <p:spTgt spid="59"/>
                                        </p:tgtEl>
                                        <p:attrNameLst>
                                          <p:attrName>style.visibility</p:attrName>
                                        </p:attrNameLst>
                                      </p:cBhvr>
                                      <p:to>
                                        <p:strVal val="visible"/>
                                      </p:to>
                                    </p:set>
                                    <p:animEffect transition="in" filter="fade">
                                      <p:cBhvr>
                                        <p:cTn id="172" dur="500"/>
                                        <p:tgtEl>
                                          <p:spTgt spid="59"/>
                                        </p:tgtEl>
                                      </p:cBhvr>
                                    </p:animEffect>
                                  </p:childTnLst>
                                </p:cTn>
                              </p:par>
                              <p:par>
                                <p:cTn id="173" presetID="10" presetClass="entr" presetSubtype="0" fill="hold" nodeType="withEffect">
                                  <p:stCondLst>
                                    <p:cond delay="0"/>
                                  </p:stCondLst>
                                  <p:childTnLst>
                                    <p:set>
                                      <p:cBhvr>
                                        <p:cTn id="174" dur="1" fill="hold">
                                          <p:stCondLst>
                                            <p:cond delay="0"/>
                                          </p:stCondLst>
                                        </p:cTn>
                                        <p:tgtEl>
                                          <p:spTgt spid="60"/>
                                        </p:tgtEl>
                                        <p:attrNameLst>
                                          <p:attrName>style.visibility</p:attrName>
                                        </p:attrNameLst>
                                      </p:cBhvr>
                                      <p:to>
                                        <p:strVal val="visible"/>
                                      </p:to>
                                    </p:set>
                                    <p:animEffect transition="in" filter="fade">
                                      <p:cBhvr>
                                        <p:cTn id="175" dur="500"/>
                                        <p:tgtEl>
                                          <p:spTgt spid="60"/>
                                        </p:tgtEl>
                                      </p:cBhvr>
                                    </p:animEffect>
                                  </p:childTnLst>
                                </p:cTn>
                              </p:par>
                              <p:par>
                                <p:cTn id="176" presetID="10" presetClass="entr" presetSubtype="0" fill="hold" nodeType="withEffect">
                                  <p:stCondLst>
                                    <p:cond delay="0"/>
                                  </p:stCondLst>
                                  <p:childTnLst>
                                    <p:set>
                                      <p:cBhvr>
                                        <p:cTn id="177" dur="1" fill="hold">
                                          <p:stCondLst>
                                            <p:cond delay="0"/>
                                          </p:stCondLst>
                                        </p:cTn>
                                        <p:tgtEl>
                                          <p:spTgt spid="61"/>
                                        </p:tgtEl>
                                        <p:attrNameLst>
                                          <p:attrName>style.visibility</p:attrName>
                                        </p:attrNameLst>
                                      </p:cBhvr>
                                      <p:to>
                                        <p:strVal val="visible"/>
                                      </p:to>
                                    </p:set>
                                    <p:animEffect transition="in" filter="fade">
                                      <p:cBhvr>
                                        <p:cTn id="178" dur="500"/>
                                        <p:tgtEl>
                                          <p:spTgt spid="61"/>
                                        </p:tgtEl>
                                      </p:cBhvr>
                                    </p:animEffect>
                                  </p:childTnLst>
                                </p:cTn>
                              </p:par>
                              <p:par>
                                <p:cTn id="179" presetID="10" presetClass="entr" presetSubtype="0" fill="hold" nodeType="withEffect">
                                  <p:stCondLst>
                                    <p:cond delay="0"/>
                                  </p:stCondLst>
                                  <p:childTnLst>
                                    <p:set>
                                      <p:cBhvr>
                                        <p:cTn id="180" dur="1" fill="hold">
                                          <p:stCondLst>
                                            <p:cond delay="0"/>
                                          </p:stCondLst>
                                        </p:cTn>
                                        <p:tgtEl>
                                          <p:spTgt spid="62"/>
                                        </p:tgtEl>
                                        <p:attrNameLst>
                                          <p:attrName>style.visibility</p:attrName>
                                        </p:attrNameLst>
                                      </p:cBhvr>
                                      <p:to>
                                        <p:strVal val="visible"/>
                                      </p:to>
                                    </p:set>
                                    <p:animEffect transition="in" filter="fade">
                                      <p:cBhvr>
                                        <p:cTn id="181" dur="500"/>
                                        <p:tgtEl>
                                          <p:spTgt spid="62"/>
                                        </p:tgtEl>
                                      </p:cBhvr>
                                    </p:animEffect>
                                  </p:childTnLst>
                                </p:cTn>
                              </p:par>
                              <p:par>
                                <p:cTn id="182" presetID="10" presetClass="entr" presetSubtype="0" fill="hold" nodeType="withEffect">
                                  <p:stCondLst>
                                    <p:cond delay="0"/>
                                  </p:stCondLst>
                                  <p:childTnLst>
                                    <p:set>
                                      <p:cBhvr>
                                        <p:cTn id="183" dur="1" fill="hold">
                                          <p:stCondLst>
                                            <p:cond delay="0"/>
                                          </p:stCondLst>
                                        </p:cTn>
                                        <p:tgtEl>
                                          <p:spTgt spid="63"/>
                                        </p:tgtEl>
                                        <p:attrNameLst>
                                          <p:attrName>style.visibility</p:attrName>
                                        </p:attrNameLst>
                                      </p:cBhvr>
                                      <p:to>
                                        <p:strVal val="visible"/>
                                      </p:to>
                                    </p:set>
                                    <p:animEffect transition="in" filter="fade">
                                      <p:cBhvr>
                                        <p:cTn id="184" dur="500"/>
                                        <p:tgtEl>
                                          <p:spTgt spid="63"/>
                                        </p:tgtEl>
                                      </p:cBhvr>
                                    </p:animEffect>
                                  </p:childTnLst>
                                </p:cTn>
                              </p:par>
                              <p:par>
                                <p:cTn id="185" presetID="10" presetClass="entr" presetSubtype="0" fill="hold" nodeType="withEffect">
                                  <p:stCondLst>
                                    <p:cond delay="0"/>
                                  </p:stCondLst>
                                  <p:childTnLst>
                                    <p:set>
                                      <p:cBhvr>
                                        <p:cTn id="186" dur="1" fill="hold">
                                          <p:stCondLst>
                                            <p:cond delay="0"/>
                                          </p:stCondLst>
                                        </p:cTn>
                                        <p:tgtEl>
                                          <p:spTgt spid="64"/>
                                        </p:tgtEl>
                                        <p:attrNameLst>
                                          <p:attrName>style.visibility</p:attrName>
                                        </p:attrNameLst>
                                      </p:cBhvr>
                                      <p:to>
                                        <p:strVal val="visible"/>
                                      </p:to>
                                    </p:set>
                                    <p:animEffect transition="in" filter="fade">
                                      <p:cBhvr>
                                        <p:cTn id="187" dur="500"/>
                                        <p:tgtEl>
                                          <p:spTgt spid="64"/>
                                        </p:tgtEl>
                                      </p:cBhvr>
                                    </p:animEffect>
                                  </p:childTnLst>
                                </p:cTn>
                              </p:par>
                              <p:par>
                                <p:cTn id="188" presetID="10" presetClass="entr" presetSubtype="0" fill="hold" nodeType="withEffect">
                                  <p:stCondLst>
                                    <p:cond delay="0"/>
                                  </p:stCondLst>
                                  <p:childTnLst>
                                    <p:set>
                                      <p:cBhvr>
                                        <p:cTn id="189" dur="1" fill="hold">
                                          <p:stCondLst>
                                            <p:cond delay="0"/>
                                          </p:stCondLst>
                                        </p:cTn>
                                        <p:tgtEl>
                                          <p:spTgt spid="65"/>
                                        </p:tgtEl>
                                        <p:attrNameLst>
                                          <p:attrName>style.visibility</p:attrName>
                                        </p:attrNameLst>
                                      </p:cBhvr>
                                      <p:to>
                                        <p:strVal val="visible"/>
                                      </p:to>
                                    </p:set>
                                    <p:animEffect transition="in" filter="fade">
                                      <p:cBhvr>
                                        <p:cTn id="190" dur="500"/>
                                        <p:tgtEl>
                                          <p:spTgt spid="65"/>
                                        </p:tgtEl>
                                      </p:cBhvr>
                                    </p:animEffect>
                                  </p:childTnLst>
                                </p:cTn>
                              </p:par>
                              <p:par>
                                <p:cTn id="191" presetID="10" presetClass="entr" presetSubtype="0" fill="hold" nodeType="withEffect">
                                  <p:stCondLst>
                                    <p:cond delay="0"/>
                                  </p:stCondLst>
                                  <p:childTnLst>
                                    <p:set>
                                      <p:cBhvr>
                                        <p:cTn id="192" dur="1" fill="hold">
                                          <p:stCondLst>
                                            <p:cond delay="0"/>
                                          </p:stCondLst>
                                        </p:cTn>
                                        <p:tgtEl>
                                          <p:spTgt spid="66"/>
                                        </p:tgtEl>
                                        <p:attrNameLst>
                                          <p:attrName>style.visibility</p:attrName>
                                        </p:attrNameLst>
                                      </p:cBhvr>
                                      <p:to>
                                        <p:strVal val="visible"/>
                                      </p:to>
                                    </p:set>
                                    <p:animEffect transition="in" filter="fade">
                                      <p:cBhvr>
                                        <p:cTn id="193" dur="500"/>
                                        <p:tgtEl>
                                          <p:spTgt spid="66"/>
                                        </p:tgtEl>
                                      </p:cBhvr>
                                    </p:animEffect>
                                  </p:childTnLst>
                                </p:cTn>
                              </p:par>
                              <p:par>
                                <p:cTn id="194" presetID="10" presetClass="entr" presetSubtype="0" fill="hold" nodeType="withEffect">
                                  <p:stCondLst>
                                    <p:cond delay="0"/>
                                  </p:stCondLst>
                                  <p:childTnLst>
                                    <p:set>
                                      <p:cBhvr>
                                        <p:cTn id="195" dur="1" fill="hold">
                                          <p:stCondLst>
                                            <p:cond delay="0"/>
                                          </p:stCondLst>
                                        </p:cTn>
                                        <p:tgtEl>
                                          <p:spTgt spid="67"/>
                                        </p:tgtEl>
                                        <p:attrNameLst>
                                          <p:attrName>style.visibility</p:attrName>
                                        </p:attrNameLst>
                                      </p:cBhvr>
                                      <p:to>
                                        <p:strVal val="visible"/>
                                      </p:to>
                                    </p:set>
                                    <p:animEffect transition="in" filter="fade">
                                      <p:cBhvr>
                                        <p:cTn id="196" dur="500"/>
                                        <p:tgtEl>
                                          <p:spTgt spid="67"/>
                                        </p:tgtEl>
                                      </p:cBhvr>
                                    </p:animEffect>
                                  </p:childTnLst>
                                </p:cTn>
                              </p:par>
                              <p:par>
                                <p:cTn id="197" presetID="10" presetClass="entr" presetSubtype="0" fill="hold" nodeType="withEffect">
                                  <p:stCondLst>
                                    <p:cond delay="0"/>
                                  </p:stCondLst>
                                  <p:childTnLst>
                                    <p:set>
                                      <p:cBhvr>
                                        <p:cTn id="198" dur="1" fill="hold">
                                          <p:stCondLst>
                                            <p:cond delay="0"/>
                                          </p:stCondLst>
                                        </p:cTn>
                                        <p:tgtEl>
                                          <p:spTgt spid="68"/>
                                        </p:tgtEl>
                                        <p:attrNameLst>
                                          <p:attrName>style.visibility</p:attrName>
                                        </p:attrNameLst>
                                      </p:cBhvr>
                                      <p:to>
                                        <p:strVal val="visible"/>
                                      </p:to>
                                    </p:set>
                                    <p:animEffect transition="in" filter="fade">
                                      <p:cBhvr>
                                        <p:cTn id="199" dur="500"/>
                                        <p:tgtEl>
                                          <p:spTgt spid="68"/>
                                        </p:tgtEl>
                                      </p:cBhvr>
                                    </p:animEffect>
                                  </p:childTnLst>
                                </p:cTn>
                              </p:par>
                              <p:par>
                                <p:cTn id="200" presetID="10" presetClass="entr" presetSubtype="0" fill="hold" nodeType="withEffect">
                                  <p:stCondLst>
                                    <p:cond delay="0"/>
                                  </p:stCondLst>
                                  <p:childTnLst>
                                    <p:set>
                                      <p:cBhvr>
                                        <p:cTn id="201" dur="1" fill="hold">
                                          <p:stCondLst>
                                            <p:cond delay="0"/>
                                          </p:stCondLst>
                                        </p:cTn>
                                        <p:tgtEl>
                                          <p:spTgt spid="69"/>
                                        </p:tgtEl>
                                        <p:attrNameLst>
                                          <p:attrName>style.visibility</p:attrName>
                                        </p:attrNameLst>
                                      </p:cBhvr>
                                      <p:to>
                                        <p:strVal val="visible"/>
                                      </p:to>
                                    </p:set>
                                    <p:animEffect transition="in" filter="fade">
                                      <p:cBhvr>
                                        <p:cTn id="202" dur="500"/>
                                        <p:tgtEl>
                                          <p:spTgt spid="69"/>
                                        </p:tgtEl>
                                      </p:cBhvr>
                                    </p:animEffect>
                                  </p:childTnLst>
                                </p:cTn>
                              </p:par>
                              <p:par>
                                <p:cTn id="203" presetID="10" presetClass="entr" presetSubtype="0" fill="hold" nodeType="withEffect">
                                  <p:stCondLst>
                                    <p:cond delay="0"/>
                                  </p:stCondLst>
                                  <p:childTnLst>
                                    <p:set>
                                      <p:cBhvr>
                                        <p:cTn id="204" dur="1" fill="hold">
                                          <p:stCondLst>
                                            <p:cond delay="0"/>
                                          </p:stCondLst>
                                        </p:cTn>
                                        <p:tgtEl>
                                          <p:spTgt spid="70"/>
                                        </p:tgtEl>
                                        <p:attrNameLst>
                                          <p:attrName>style.visibility</p:attrName>
                                        </p:attrNameLst>
                                      </p:cBhvr>
                                      <p:to>
                                        <p:strVal val="visible"/>
                                      </p:to>
                                    </p:set>
                                    <p:animEffect transition="in" filter="fade">
                                      <p:cBhvr>
                                        <p:cTn id="205" dur="500"/>
                                        <p:tgtEl>
                                          <p:spTgt spid="70"/>
                                        </p:tgtEl>
                                      </p:cBhvr>
                                    </p:animEffect>
                                  </p:childTnLst>
                                </p:cTn>
                              </p:par>
                              <p:par>
                                <p:cTn id="206" presetID="10" presetClass="entr" presetSubtype="0" fill="hold" nodeType="withEffect">
                                  <p:stCondLst>
                                    <p:cond delay="0"/>
                                  </p:stCondLst>
                                  <p:childTnLst>
                                    <p:set>
                                      <p:cBhvr>
                                        <p:cTn id="207" dur="1" fill="hold">
                                          <p:stCondLst>
                                            <p:cond delay="0"/>
                                          </p:stCondLst>
                                        </p:cTn>
                                        <p:tgtEl>
                                          <p:spTgt spid="71"/>
                                        </p:tgtEl>
                                        <p:attrNameLst>
                                          <p:attrName>style.visibility</p:attrName>
                                        </p:attrNameLst>
                                      </p:cBhvr>
                                      <p:to>
                                        <p:strVal val="visible"/>
                                      </p:to>
                                    </p:set>
                                    <p:animEffect transition="in" filter="fade">
                                      <p:cBhvr>
                                        <p:cTn id="208" dur="500"/>
                                        <p:tgtEl>
                                          <p:spTgt spid="71"/>
                                        </p:tgtEl>
                                      </p:cBhvr>
                                    </p:animEffect>
                                  </p:childTnLst>
                                </p:cTn>
                              </p:par>
                              <p:par>
                                <p:cTn id="209" presetID="10" presetClass="entr" presetSubtype="0" fill="hold" nodeType="withEffect">
                                  <p:stCondLst>
                                    <p:cond delay="0"/>
                                  </p:stCondLst>
                                  <p:childTnLst>
                                    <p:set>
                                      <p:cBhvr>
                                        <p:cTn id="210" dur="1" fill="hold">
                                          <p:stCondLst>
                                            <p:cond delay="0"/>
                                          </p:stCondLst>
                                        </p:cTn>
                                        <p:tgtEl>
                                          <p:spTgt spid="72"/>
                                        </p:tgtEl>
                                        <p:attrNameLst>
                                          <p:attrName>style.visibility</p:attrName>
                                        </p:attrNameLst>
                                      </p:cBhvr>
                                      <p:to>
                                        <p:strVal val="visible"/>
                                      </p:to>
                                    </p:set>
                                    <p:animEffect transition="in" filter="fade">
                                      <p:cBhvr>
                                        <p:cTn id="211" dur="500"/>
                                        <p:tgtEl>
                                          <p:spTgt spid="72"/>
                                        </p:tgtEl>
                                      </p:cBhvr>
                                    </p:animEffect>
                                  </p:childTnLst>
                                </p:cTn>
                              </p:par>
                              <p:par>
                                <p:cTn id="212" presetID="10" presetClass="entr" presetSubtype="0" fill="hold" nodeType="withEffect">
                                  <p:stCondLst>
                                    <p:cond delay="0"/>
                                  </p:stCondLst>
                                  <p:childTnLst>
                                    <p:set>
                                      <p:cBhvr>
                                        <p:cTn id="213" dur="1" fill="hold">
                                          <p:stCondLst>
                                            <p:cond delay="0"/>
                                          </p:stCondLst>
                                        </p:cTn>
                                        <p:tgtEl>
                                          <p:spTgt spid="73"/>
                                        </p:tgtEl>
                                        <p:attrNameLst>
                                          <p:attrName>style.visibility</p:attrName>
                                        </p:attrNameLst>
                                      </p:cBhvr>
                                      <p:to>
                                        <p:strVal val="visible"/>
                                      </p:to>
                                    </p:set>
                                    <p:animEffect transition="in" filter="fade">
                                      <p:cBhvr>
                                        <p:cTn id="214" dur="500"/>
                                        <p:tgtEl>
                                          <p:spTgt spid="73"/>
                                        </p:tgtEl>
                                      </p:cBhvr>
                                    </p:animEffect>
                                  </p:childTnLst>
                                </p:cTn>
                              </p:par>
                              <p:par>
                                <p:cTn id="215" presetID="10" presetClass="entr" presetSubtype="0" fill="hold" nodeType="withEffect">
                                  <p:stCondLst>
                                    <p:cond delay="0"/>
                                  </p:stCondLst>
                                  <p:childTnLst>
                                    <p:set>
                                      <p:cBhvr>
                                        <p:cTn id="216" dur="1" fill="hold">
                                          <p:stCondLst>
                                            <p:cond delay="0"/>
                                          </p:stCondLst>
                                        </p:cTn>
                                        <p:tgtEl>
                                          <p:spTgt spid="74"/>
                                        </p:tgtEl>
                                        <p:attrNameLst>
                                          <p:attrName>style.visibility</p:attrName>
                                        </p:attrNameLst>
                                      </p:cBhvr>
                                      <p:to>
                                        <p:strVal val="visible"/>
                                      </p:to>
                                    </p:set>
                                    <p:animEffect transition="in" filter="fade">
                                      <p:cBhvr>
                                        <p:cTn id="217" dur="500"/>
                                        <p:tgtEl>
                                          <p:spTgt spid="74"/>
                                        </p:tgtEl>
                                      </p:cBhvr>
                                    </p:animEffect>
                                  </p:childTnLst>
                                </p:cTn>
                              </p:par>
                              <p:par>
                                <p:cTn id="218" presetID="10" presetClass="entr" presetSubtype="0" fill="hold" nodeType="withEffect">
                                  <p:stCondLst>
                                    <p:cond delay="0"/>
                                  </p:stCondLst>
                                  <p:childTnLst>
                                    <p:set>
                                      <p:cBhvr>
                                        <p:cTn id="219" dur="1" fill="hold">
                                          <p:stCondLst>
                                            <p:cond delay="0"/>
                                          </p:stCondLst>
                                        </p:cTn>
                                        <p:tgtEl>
                                          <p:spTgt spid="75"/>
                                        </p:tgtEl>
                                        <p:attrNameLst>
                                          <p:attrName>style.visibility</p:attrName>
                                        </p:attrNameLst>
                                      </p:cBhvr>
                                      <p:to>
                                        <p:strVal val="visible"/>
                                      </p:to>
                                    </p:set>
                                    <p:animEffect transition="in" filter="fade">
                                      <p:cBhvr>
                                        <p:cTn id="220" dur="500"/>
                                        <p:tgtEl>
                                          <p:spTgt spid="75"/>
                                        </p:tgtEl>
                                      </p:cBhvr>
                                    </p:animEffect>
                                  </p:childTnLst>
                                </p:cTn>
                              </p:par>
                              <p:par>
                                <p:cTn id="221" presetID="10" presetClass="entr" presetSubtype="0" fill="hold" nodeType="withEffect">
                                  <p:stCondLst>
                                    <p:cond delay="0"/>
                                  </p:stCondLst>
                                  <p:childTnLst>
                                    <p:set>
                                      <p:cBhvr>
                                        <p:cTn id="222" dur="1" fill="hold">
                                          <p:stCondLst>
                                            <p:cond delay="0"/>
                                          </p:stCondLst>
                                        </p:cTn>
                                        <p:tgtEl>
                                          <p:spTgt spid="76"/>
                                        </p:tgtEl>
                                        <p:attrNameLst>
                                          <p:attrName>style.visibility</p:attrName>
                                        </p:attrNameLst>
                                      </p:cBhvr>
                                      <p:to>
                                        <p:strVal val="visible"/>
                                      </p:to>
                                    </p:set>
                                    <p:animEffect transition="in" filter="fade">
                                      <p:cBhvr>
                                        <p:cTn id="223" dur="500"/>
                                        <p:tgtEl>
                                          <p:spTgt spid="76"/>
                                        </p:tgtEl>
                                      </p:cBhvr>
                                    </p:animEffect>
                                  </p:childTnLst>
                                </p:cTn>
                              </p:par>
                              <p:par>
                                <p:cTn id="224" presetID="10" presetClass="entr" presetSubtype="0" fill="hold" nodeType="withEffect">
                                  <p:stCondLst>
                                    <p:cond delay="0"/>
                                  </p:stCondLst>
                                  <p:childTnLst>
                                    <p:set>
                                      <p:cBhvr>
                                        <p:cTn id="225" dur="1" fill="hold">
                                          <p:stCondLst>
                                            <p:cond delay="0"/>
                                          </p:stCondLst>
                                        </p:cTn>
                                        <p:tgtEl>
                                          <p:spTgt spid="77"/>
                                        </p:tgtEl>
                                        <p:attrNameLst>
                                          <p:attrName>style.visibility</p:attrName>
                                        </p:attrNameLst>
                                      </p:cBhvr>
                                      <p:to>
                                        <p:strVal val="visible"/>
                                      </p:to>
                                    </p:set>
                                    <p:animEffect transition="in" filter="fade">
                                      <p:cBhvr>
                                        <p:cTn id="226" dur="500"/>
                                        <p:tgtEl>
                                          <p:spTgt spid="77"/>
                                        </p:tgtEl>
                                      </p:cBhvr>
                                    </p:animEffect>
                                  </p:childTnLst>
                                </p:cTn>
                              </p:par>
                              <p:par>
                                <p:cTn id="227" presetID="10" presetClass="entr" presetSubtype="0" fill="hold" nodeType="withEffect">
                                  <p:stCondLst>
                                    <p:cond delay="0"/>
                                  </p:stCondLst>
                                  <p:childTnLst>
                                    <p:set>
                                      <p:cBhvr>
                                        <p:cTn id="228" dur="1" fill="hold">
                                          <p:stCondLst>
                                            <p:cond delay="0"/>
                                          </p:stCondLst>
                                        </p:cTn>
                                        <p:tgtEl>
                                          <p:spTgt spid="78"/>
                                        </p:tgtEl>
                                        <p:attrNameLst>
                                          <p:attrName>style.visibility</p:attrName>
                                        </p:attrNameLst>
                                      </p:cBhvr>
                                      <p:to>
                                        <p:strVal val="visible"/>
                                      </p:to>
                                    </p:set>
                                    <p:animEffect transition="in" filter="fade">
                                      <p:cBhvr>
                                        <p:cTn id="229" dur="500"/>
                                        <p:tgtEl>
                                          <p:spTgt spid="78"/>
                                        </p:tgtEl>
                                      </p:cBhvr>
                                    </p:animEffect>
                                  </p:childTnLst>
                                </p:cTn>
                              </p:par>
                              <p:par>
                                <p:cTn id="230" presetID="10" presetClass="entr" presetSubtype="0" fill="hold" nodeType="withEffect">
                                  <p:stCondLst>
                                    <p:cond delay="0"/>
                                  </p:stCondLst>
                                  <p:childTnLst>
                                    <p:set>
                                      <p:cBhvr>
                                        <p:cTn id="231" dur="1" fill="hold">
                                          <p:stCondLst>
                                            <p:cond delay="0"/>
                                          </p:stCondLst>
                                        </p:cTn>
                                        <p:tgtEl>
                                          <p:spTgt spid="79"/>
                                        </p:tgtEl>
                                        <p:attrNameLst>
                                          <p:attrName>style.visibility</p:attrName>
                                        </p:attrNameLst>
                                      </p:cBhvr>
                                      <p:to>
                                        <p:strVal val="visible"/>
                                      </p:to>
                                    </p:set>
                                    <p:animEffect transition="in" filter="fade">
                                      <p:cBhvr>
                                        <p:cTn id="232" dur="500"/>
                                        <p:tgtEl>
                                          <p:spTgt spid="79"/>
                                        </p:tgtEl>
                                      </p:cBhvr>
                                    </p:animEffect>
                                  </p:childTnLst>
                                </p:cTn>
                              </p:par>
                              <p:par>
                                <p:cTn id="233" presetID="10" presetClass="entr" presetSubtype="0" fill="hold" nodeType="withEffect">
                                  <p:stCondLst>
                                    <p:cond delay="0"/>
                                  </p:stCondLst>
                                  <p:childTnLst>
                                    <p:set>
                                      <p:cBhvr>
                                        <p:cTn id="234" dur="1" fill="hold">
                                          <p:stCondLst>
                                            <p:cond delay="0"/>
                                          </p:stCondLst>
                                        </p:cTn>
                                        <p:tgtEl>
                                          <p:spTgt spid="80"/>
                                        </p:tgtEl>
                                        <p:attrNameLst>
                                          <p:attrName>style.visibility</p:attrName>
                                        </p:attrNameLst>
                                      </p:cBhvr>
                                      <p:to>
                                        <p:strVal val="visible"/>
                                      </p:to>
                                    </p:set>
                                    <p:animEffect transition="in" filter="fade">
                                      <p:cBhvr>
                                        <p:cTn id="235" dur="500"/>
                                        <p:tgtEl>
                                          <p:spTgt spid="80"/>
                                        </p:tgtEl>
                                      </p:cBhvr>
                                    </p:animEffect>
                                  </p:childTnLst>
                                </p:cTn>
                              </p:par>
                              <p:par>
                                <p:cTn id="236" presetID="10" presetClass="entr" presetSubtype="0" fill="hold" nodeType="withEffect">
                                  <p:stCondLst>
                                    <p:cond delay="0"/>
                                  </p:stCondLst>
                                  <p:childTnLst>
                                    <p:set>
                                      <p:cBhvr>
                                        <p:cTn id="237" dur="1" fill="hold">
                                          <p:stCondLst>
                                            <p:cond delay="0"/>
                                          </p:stCondLst>
                                        </p:cTn>
                                        <p:tgtEl>
                                          <p:spTgt spid="81"/>
                                        </p:tgtEl>
                                        <p:attrNameLst>
                                          <p:attrName>style.visibility</p:attrName>
                                        </p:attrNameLst>
                                      </p:cBhvr>
                                      <p:to>
                                        <p:strVal val="visible"/>
                                      </p:to>
                                    </p:set>
                                    <p:animEffect transition="in" filter="fade">
                                      <p:cBhvr>
                                        <p:cTn id="238" dur="500"/>
                                        <p:tgtEl>
                                          <p:spTgt spid="81"/>
                                        </p:tgtEl>
                                      </p:cBhvr>
                                    </p:animEffect>
                                  </p:childTnLst>
                                </p:cTn>
                              </p:par>
                              <p:par>
                                <p:cTn id="239" presetID="10" presetClass="entr" presetSubtype="0" fill="hold" nodeType="withEffect">
                                  <p:stCondLst>
                                    <p:cond delay="0"/>
                                  </p:stCondLst>
                                  <p:childTnLst>
                                    <p:set>
                                      <p:cBhvr>
                                        <p:cTn id="240" dur="1" fill="hold">
                                          <p:stCondLst>
                                            <p:cond delay="0"/>
                                          </p:stCondLst>
                                        </p:cTn>
                                        <p:tgtEl>
                                          <p:spTgt spid="82"/>
                                        </p:tgtEl>
                                        <p:attrNameLst>
                                          <p:attrName>style.visibility</p:attrName>
                                        </p:attrNameLst>
                                      </p:cBhvr>
                                      <p:to>
                                        <p:strVal val="visible"/>
                                      </p:to>
                                    </p:set>
                                    <p:animEffect transition="in" filter="fade">
                                      <p:cBhvr>
                                        <p:cTn id="241" dur="500"/>
                                        <p:tgtEl>
                                          <p:spTgt spid="82"/>
                                        </p:tgtEl>
                                      </p:cBhvr>
                                    </p:animEffect>
                                  </p:childTnLst>
                                </p:cTn>
                              </p:par>
                              <p:par>
                                <p:cTn id="242" presetID="10" presetClass="entr" presetSubtype="0" fill="hold" nodeType="withEffect">
                                  <p:stCondLst>
                                    <p:cond delay="0"/>
                                  </p:stCondLst>
                                  <p:childTnLst>
                                    <p:set>
                                      <p:cBhvr>
                                        <p:cTn id="243" dur="1" fill="hold">
                                          <p:stCondLst>
                                            <p:cond delay="0"/>
                                          </p:stCondLst>
                                        </p:cTn>
                                        <p:tgtEl>
                                          <p:spTgt spid="83"/>
                                        </p:tgtEl>
                                        <p:attrNameLst>
                                          <p:attrName>style.visibility</p:attrName>
                                        </p:attrNameLst>
                                      </p:cBhvr>
                                      <p:to>
                                        <p:strVal val="visible"/>
                                      </p:to>
                                    </p:set>
                                    <p:animEffect transition="in" filter="fade">
                                      <p:cBhvr>
                                        <p:cTn id="244" dur="500"/>
                                        <p:tgtEl>
                                          <p:spTgt spid="83"/>
                                        </p:tgtEl>
                                      </p:cBhvr>
                                    </p:animEffect>
                                  </p:childTnLst>
                                </p:cTn>
                              </p:par>
                              <p:par>
                                <p:cTn id="245" presetID="10" presetClass="entr" presetSubtype="0" fill="hold" nodeType="withEffect">
                                  <p:stCondLst>
                                    <p:cond delay="0"/>
                                  </p:stCondLst>
                                  <p:childTnLst>
                                    <p:set>
                                      <p:cBhvr>
                                        <p:cTn id="246" dur="1" fill="hold">
                                          <p:stCondLst>
                                            <p:cond delay="0"/>
                                          </p:stCondLst>
                                        </p:cTn>
                                        <p:tgtEl>
                                          <p:spTgt spid="84"/>
                                        </p:tgtEl>
                                        <p:attrNameLst>
                                          <p:attrName>style.visibility</p:attrName>
                                        </p:attrNameLst>
                                      </p:cBhvr>
                                      <p:to>
                                        <p:strVal val="visible"/>
                                      </p:to>
                                    </p:set>
                                    <p:animEffect transition="in" filter="fade">
                                      <p:cBhvr>
                                        <p:cTn id="247" dur="500"/>
                                        <p:tgtEl>
                                          <p:spTgt spid="84"/>
                                        </p:tgtEl>
                                      </p:cBhvr>
                                    </p:animEffect>
                                  </p:childTnLst>
                                </p:cTn>
                              </p:par>
                              <p:par>
                                <p:cTn id="248" presetID="10" presetClass="entr" presetSubtype="0" fill="hold" nodeType="withEffect">
                                  <p:stCondLst>
                                    <p:cond delay="0"/>
                                  </p:stCondLst>
                                  <p:childTnLst>
                                    <p:set>
                                      <p:cBhvr>
                                        <p:cTn id="249" dur="1" fill="hold">
                                          <p:stCondLst>
                                            <p:cond delay="0"/>
                                          </p:stCondLst>
                                        </p:cTn>
                                        <p:tgtEl>
                                          <p:spTgt spid="85"/>
                                        </p:tgtEl>
                                        <p:attrNameLst>
                                          <p:attrName>style.visibility</p:attrName>
                                        </p:attrNameLst>
                                      </p:cBhvr>
                                      <p:to>
                                        <p:strVal val="visible"/>
                                      </p:to>
                                    </p:set>
                                    <p:animEffect transition="in" filter="fade">
                                      <p:cBhvr>
                                        <p:cTn id="250" dur="500"/>
                                        <p:tgtEl>
                                          <p:spTgt spid="85"/>
                                        </p:tgtEl>
                                      </p:cBhvr>
                                    </p:animEffect>
                                  </p:childTnLst>
                                </p:cTn>
                              </p:par>
                              <p:par>
                                <p:cTn id="251" presetID="10" presetClass="entr" presetSubtype="0" fill="hold" nodeType="withEffect">
                                  <p:stCondLst>
                                    <p:cond delay="0"/>
                                  </p:stCondLst>
                                  <p:childTnLst>
                                    <p:set>
                                      <p:cBhvr>
                                        <p:cTn id="252" dur="1" fill="hold">
                                          <p:stCondLst>
                                            <p:cond delay="0"/>
                                          </p:stCondLst>
                                        </p:cTn>
                                        <p:tgtEl>
                                          <p:spTgt spid="86"/>
                                        </p:tgtEl>
                                        <p:attrNameLst>
                                          <p:attrName>style.visibility</p:attrName>
                                        </p:attrNameLst>
                                      </p:cBhvr>
                                      <p:to>
                                        <p:strVal val="visible"/>
                                      </p:to>
                                    </p:set>
                                    <p:animEffect transition="in" filter="fade">
                                      <p:cBhvr>
                                        <p:cTn id="253" dur="500"/>
                                        <p:tgtEl>
                                          <p:spTgt spid="86"/>
                                        </p:tgtEl>
                                      </p:cBhvr>
                                    </p:animEffect>
                                  </p:childTnLst>
                                </p:cTn>
                              </p:par>
                              <p:par>
                                <p:cTn id="254" presetID="10" presetClass="entr" presetSubtype="0" fill="hold" nodeType="withEffect">
                                  <p:stCondLst>
                                    <p:cond delay="0"/>
                                  </p:stCondLst>
                                  <p:childTnLst>
                                    <p:set>
                                      <p:cBhvr>
                                        <p:cTn id="255" dur="1" fill="hold">
                                          <p:stCondLst>
                                            <p:cond delay="0"/>
                                          </p:stCondLst>
                                        </p:cTn>
                                        <p:tgtEl>
                                          <p:spTgt spid="87"/>
                                        </p:tgtEl>
                                        <p:attrNameLst>
                                          <p:attrName>style.visibility</p:attrName>
                                        </p:attrNameLst>
                                      </p:cBhvr>
                                      <p:to>
                                        <p:strVal val="visible"/>
                                      </p:to>
                                    </p:set>
                                    <p:animEffect transition="in" filter="fade">
                                      <p:cBhvr>
                                        <p:cTn id="256" dur="500"/>
                                        <p:tgtEl>
                                          <p:spTgt spid="87"/>
                                        </p:tgtEl>
                                      </p:cBhvr>
                                    </p:animEffect>
                                  </p:childTnLst>
                                </p:cTn>
                              </p:par>
                              <p:par>
                                <p:cTn id="257" presetID="10" presetClass="entr" presetSubtype="0" fill="hold" nodeType="withEffect">
                                  <p:stCondLst>
                                    <p:cond delay="0"/>
                                  </p:stCondLst>
                                  <p:childTnLst>
                                    <p:set>
                                      <p:cBhvr>
                                        <p:cTn id="258" dur="1" fill="hold">
                                          <p:stCondLst>
                                            <p:cond delay="0"/>
                                          </p:stCondLst>
                                        </p:cTn>
                                        <p:tgtEl>
                                          <p:spTgt spid="88"/>
                                        </p:tgtEl>
                                        <p:attrNameLst>
                                          <p:attrName>style.visibility</p:attrName>
                                        </p:attrNameLst>
                                      </p:cBhvr>
                                      <p:to>
                                        <p:strVal val="visible"/>
                                      </p:to>
                                    </p:set>
                                    <p:animEffect transition="in" filter="fade">
                                      <p:cBhvr>
                                        <p:cTn id="259" dur="500"/>
                                        <p:tgtEl>
                                          <p:spTgt spid="88"/>
                                        </p:tgtEl>
                                      </p:cBhvr>
                                    </p:animEffect>
                                  </p:childTnLst>
                                </p:cTn>
                              </p:par>
                              <p:par>
                                <p:cTn id="260" presetID="10" presetClass="entr" presetSubtype="0" fill="hold" nodeType="withEffect">
                                  <p:stCondLst>
                                    <p:cond delay="0"/>
                                  </p:stCondLst>
                                  <p:childTnLst>
                                    <p:set>
                                      <p:cBhvr>
                                        <p:cTn id="261" dur="1" fill="hold">
                                          <p:stCondLst>
                                            <p:cond delay="0"/>
                                          </p:stCondLst>
                                        </p:cTn>
                                        <p:tgtEl>
                                          <p:spTgt spid="89"/>
                                        </p:tgtEl>
                                        <p:attrNameLst>
                                          <p:attrName>style.visibility</p:attrName>
                                        </p:attrNameLst>
                                      </p:cBhvr>
                                      <p:to>
                                        <p:strVal val="visible"/>
                                      </p:to>
                                    </p:set>
                                    <p:animEffect transition="in" filter="fade">
                                      <p:cBhvr>
                                        <p:cTn id="262" dur="500"/>
                                        <p:tgtEl>
                                          <p:spTgt spid="89"/>
                                        </p:tgtEl>
                                      </p:cBhvr>
                                    </p:animEffect>
                                  </p:childTnLst>
                                </p:cTn>
                              </p:par>
                              <p:par>
                                <p:cTn id="263" presetID="10" presetClass="entr" presetSubtype="0" fill="hold" nodeType="withEffect">
                                  <p:stCondLst>
                                    <p:cond delay="0"/>
                                  </p:stCondLst>
                                  <p:childTnLst>
                                    <p:set>
                                      <p:cBhvr>
                                        <p:cTn id="264" dur="1" fill="hold">
                                          <p:stCondLst>
                                            <p:cond delay="0"/>
                                          </p:stCondLst>
                                        </p:cTn>
                                        <p:tgtEl>
                                          <p:spTgt spid="90"/>
                                        </p:tgtEl>
                                        <p:attrNameLst>
                                          <p:attrName>style.visibility</p:attrName>
                                        </p:attrNameLst>
                                      </p:cBhvr>
                                      <p:to>
                                        <p:strVal val="visible"/>
                                      </p:to>
                                    </p:set>
                                    <p:animEffect transition="in" filter="fade">
                                      <p:cBhvr>
                                        <p:cTn id="265" dur="500"/>
                                        <p:tgtEl>
                                          <p:spTgt spid="90"/>
                                        </p:tgtEl>
                                      </p:cBhvr>
                                    </p:animEffect>
                                  </p:childTnLst>
                                </p:cTn>
                              </p:par>
                              <p:par>
                                <p:cTn id="266" presetID="10" presetClass="entr" presetSubtype="0" fill="hold" nodeType="withEffect">
                                  <p:stCondLst>
                                    <p:cond delay="0"/>
                                  </p:stCondLst>
                                  <p:childTnLst>
                                    <p:set>
                                      <p:cBhvr>
                                        <p:cTn id="267" dur="1" fill="hold">
                                          <p:stCondLst>
                                            <p:cond delay="0"/>
                                          </p:stCondLst>
                                        </p:cTn>
                                        <p:tgtEl>
                                          <p:spTgt spid="91"/>
                                        </p:tgtEl>
                                        <p:attrNameLst>
                                          <p:attrName>style.visibility</p:attrName>
                                        </p:attrNameLst>
                                      </p:cBhvr>
                                      <p:to>
                                        <p:strVal val="visible"/>
                                      </p:to>
                                    </p:set>
                                    <p:animEffect transition="in" filter="fade">
                                      <p:cBhvr>
                                        <p:cTn id="268" dur="500"/>
                                        <p:tgtEl>
                                          <p:spTgt spid="91"/>
                                        </p:tgtEl>
                                      </p:cBhvr>
                                    </p:animEffect>
                                  </p:childTnLst>
                                </p:cTn>
                              </p:par>
                              <p:par>
                                <p:cTn id="269" presetID="10" presetClass="entr" presetSubtype="0" fill="hold" nodeType="with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fade">
                                      <p:cBhvr>
                                        <p:cTn id="271" dur="500"/>
                                        <p:tgtEl>
                                          <p:spTgt spid="92"/>
                                        </p:tgtEl>
                                      </p:cBhvr>
                                    </p:animEffect>
                                  </p:childTnLst>
                                </p:cTn>
                              </p:par>
                              <p:par>
                                <p:cTn id="272" presetID="10" presetClass="entr" presetSubtype="0" fill="hold" nodeType="withEffect">
                                  <p:stCondLst>
                                    <p:cond delay="0"/>
                                  </p:stCondLst>
                                  <p:childTnLst>
                                    <p:set>
                                      <p:cBhvr>
                                        <p:cTn id="273" dur="1" fill="hold">
                                          <p:stCondLst>
                                            <p:cond delay="0"/>
                                          </p:stCondLst>
                                        </p:cTn>
                                        <p:tgtEl>
                                          <p:spTgt spid="93"/>
                                        </p:tgtEl>
                                        <p:attrNameLst>
                                          <p:attrName>style.visibility</p:attrName>
                                        </p:attrNameLst>
                                      </p:cBhvr>
                                      <p:to>
                                        <p:strVal val="visible"/>
                                      </p:to>
                                    </p:set>
                                    <p:animEffect transition="in" filter="fade">
                                      <p:cBhvr>
                                        <p:cTn id="274" dur="500"/>
                                        <p:tgtEl>
                                          <p:spTgt spid="93"/>
                                        </p:tgtEl>
                                      </p:cBhvr>
                                    </p:animEffect>
                                  </p:childTnLst>
                                </p:cTn>
                              </p:par>
                              <p:par>
                                <p:cTn id="275" presetID="10" presetClass="entr" presetSubtype="0" fill="hold" nodeType="withEffect">
                                  <p:stCondLst>
                                    <p:cond delay="0"/>
                                  </p:stCondLst>
                                  <p:childTnLst>
                                    <p:set>
                                      <p:cBhvr>
                                        <p:cTn id="276" dur="1" fill="hold">
                                          <p:stCondLst>
                                            <p:cond delay="0"/>
                                          </p:stCondLst>
                                        </p:cTn>
                                        <p:tgtEl>
                                          <p:spTgt spid="94"/>
                                        </p:tgtEl>
                                        <p:attrNameLst>
                                          <p:attrName>style.visibility</p:attrName>
                                        </p:attrNameLst>
                                      </p:cBhvr>
                                      <p:to>
                                        <p:strVal val="visible"/>
                                      </p:to>
                                    </p:set>
                                    <p:animEffect transition="in" filter="fade">
                                      <p:cBhvr>
                                        <p:cTn id="277" dur="500"/>
                                        <p:tgtEl>
                                          <p:spTgt spid="94"/>
                                        </p:tgtEl>
                                      </p:cBhvr>
                                    </p:animEffect>
                                  </p:childTnLst>
                                </p:cTn>
                              </p:par>
                              <p:par>
                                <p:cTn id="278" presetID="10" presetClass="entr" presetSubtype="0" fill="hold" nodeType="withEffect">
                                  <p:stCondLst>
                                    <p:cond delay="0"/>
                                  </p:stCondLst>
                                  <p:childTnLst>
                                    <p:set>
                                      <p:cBhvr>
                                        <p:cTn id="279" dur="1" fill="hold">
                                          <p:stCondLst>
                                            <p:cond delay="0"/>
                                          </p:stCondLst>
                                        </p:cTn>
                                        <p:tgtEl>
                                          <p:spTgt spid="95"/>
                                        </p:tgtEl>
                                        <p:attrNameLst>
                                          <p:attrName>style.visibility</p:attrName>
                                        </p:attrNameLst>
                                      </p:cBhvr>
                                      <p:to>
                                        <p:strVal val="visible"/>
                                      </p:to>
                                    </p:set>
                                    <p:animEffect transition="in" filter="fade">
                                      <p:cBhvr>
                                        <p:cTn id="280" dur="500"/>
                                        <p:tgtEl>
                                          <p:spTgt spid="95"/>
                                        </p:tgtEl>
                                      </p:cBhvr>
                                    </p:animEffect>
                                  </p:childTnLst>
                                </p:cTn>
                              </p:par>
                              <p:par>
                                <p:cTn id="281" presetID="10" presetClass="entr" presetSubtype="0" fill="hold" nodeType="withEffect">
                                  <p:stCondLst>
                                    <p:cond delay="0"/>
                                  </p:stCondLst>
                                  <p:childTnLst>
                                    <p:set>
                                      <p:cBhvr>
                                        <p:cTn id="282" dur="1" fill="hold">
                                          <p:stCondLst>
                                            <p:cond delay="0"/>
                                          </p:stCondLst>
                                        </p:cTn>
                                        <p:tgtEl>
                                          <p:spTgt spid="96"/>
                                        </p:tgtEl>
                                        <p:attrNameLst>
                                          <p:attrName>style.visibility</p:attrName>
                                        </p:attrNameLst>
                                      </p:cBhvr>
                                      <p:to>
                                        <p:strVal val="visible"/>
                                      </p:to>
                                    </p:set>
                                    <p:animEffect transition="in" filter="fade">
                                      <p:cBhvr>
                                        <p:cTn id="283" dur="500"/>
                                        <p:tgtEl>
                                          <p:spTgt spid="96"/>
                                        </p:tgtEl>
                                      </p:cBhvr>
                                    </p:animEffect>
                                  </p:childTnLst>
                                </p:cTn>
                              </p:par>
                              <p:par>
                                <p:cTn id="284" presetID="10" presetClass="entr" presetSubtype="0" fill="hold" nodeType="withEffect">
                                  <p:stCondLst>
                                    <p:cond delay="0"/>
                                  </p:stCondLst>
                                  <p:childTnLst>
                                    <p:set>
                                      <p:cBhvr>
                                        <p:cTn id="285" dur="1" fill="hold">
                                          <p:stCondLst>
                                            <p:cond delay="0"/>
                                          </p:stCondLst>
                                        </p:cTn>
                                        <p:tgtEl>
                                          <p:spTgt spid="97"/>
                                        </p:tgtEl>
                                        <p:attrNameLst>
                                          <p:attrName>style.visibility</p:attrName>
                                        </p:attrNameLst>
                                      </p:cBhvr>
                                      <p:to>
                                        <p:strVal val="visible"/>
                                      </p:to>
                                    </p:set>
                                    <p:animEffect transition="in" filter="fade">
                                      <p:cBhvr>
                                        <p:cTn id="286" dur="500"/>
                                        <p:tgtEl>
                                          <p:spTgt spid="97"/>
                                        </p:tgtEl>
                                      </p:cBhvr>
                                    </p:animEffect>
                                  </p:childTnLst>
                                </p:cTn>
                              </p:par>
                              <p:par>
                                <p:cTn id="287" presetID="10" presetClass="entr" presetSubtype="0" fill="hold" nodeType="withEffect">
                                  <p:stCondLst>
                                    <p:cond delay="0"/>
                                  </p:stCondLst>
                                  <p:childTnLst>
                                    <p:set>
                                      <p:cBhvr>
                                        <p:cTn id="288" dur="1" fill="hold">
                                          <p:stCondLst>
                                            <p:cond delay="0"/>
                                          </p:stCondLst>
                                        </p:cTn>
                                        <p:tgtEl>
                                          <p:spTgt spid="98"/>
                                        </p:tgtEl>
                                        <p:attrNameLst>
                                          <p:attrName>style.visibility</p:attrName>
                                        </p:attrNameLst>
                                      </p:cBhvr>
                                      <p:to>
                                        <p:strVal val="visible"/>
                                      </p:to>
                                    </p:set>
                                    <p:animEffect transition="in" filter="fade">
                                      <p:cBhvr>
                                        <p:cTn id="289" dur="500"/>
                                        <p:tgtEl>
                                          <p:spTgt spid="98"/>
                                        </p:tgtEl>
                                      </p:cBhvr>
                                    </p:animEffect>
                                  </p:childTnLst>
                                </p:cTn>
                              </p:par>
                              <p:par>
                                <p:cTn id="290" presetID="10" presetClass="entr" presetSubtype="0" fill="hold" nodeType="withEffect">
                                  <p:stCondLst>
                                    <p:cond delay="0"/>
                                  </p:stCondLst>
                                  <p:childTnLst>
                                    <p:set>
                                      <p:cBhvr>
                                        <p:cTn id="291" dur="1" fill="hold">
                                          <p:stCondLst>
                                            <p:cond delay="0"/>
                                          </p:stCondLst>
                                        </p:cTn>
                                        <p:tgtEl>
                                          <p:spTgt spid="99"/>
                                        </p:tgtEl>
                                        <p:attrNameLst>
                                          <p:attrName>style.visibility</p:attrName>
                                        </p:attrNameLst>
                                      </p:cBhvr>
                                      <p:to>
                                        <p:strVal val="visible"/>
                                      </p:to>
                                    </p:set>
                                    <p:animEffect transition="in" filter="fade">
                                      <p:cBhvr>
                                        <p:cTn id="292" dur="500"/>
                                        <p:tgtEl>
                                          <p:spTgt spid="99"/>
                                        </p:tgtEl>
                                      </p:cBhvr>
                                    </p:animEffect>
                                  </p:childTnLst>
                                </p:cTn>
                              </p:par>
                              <p:par>
                                <p:cTn id="293" presetID="10" presetClass="entr" presetSubtype="0" fill="hold" nodeType="withEffect">
                                  <p:stCondLst>
                                    <p:cond delay="0"/>
                                  </p:stCondLst>
                                  <p:childTnLst>
                                    <p:set>
                                      <p:cBhvr>
                                        <p:cTn id="294" dur="1" fill="hold">
                                          <p:stCondLst>
                                            <p:cond delay="0"/>
                                          </p:stCondLst>
                                        </p:cTn>
                                        <p:tgtEl>
                                          <p:spTgt spid="100"/>
                                        </p:tgtEl>
                                        <p:attrNameLst>
                                          <p:attrName>style.visibility</p:attrName>
                                        </p:attrNameLst>
                                      </p:cBhvr>
                                      <p:to>
                                        <p:strVal val="visible"/>
                                      </p:to>
                                    </p:set>
                                    <p:animEffect transition="in" filter="fade">
                                      <p:cBhvr>
                                        <p:cTn id="295" dur="500"/>
                                        <p:tgtEl>
                                          <p:spTgt spid="100"/>
                                        </p:tgtEl>
                                      </p:cBhvr>
                                    </p:animEffect>
                                  </p:childTnLst>
                                </p:cTn>
                              </p:par>
                              <p:par>
                                <p:cTn id="296" presetID="10" presetClass="entr" presetSubtype="0" fill="hold" nodeType="withEffect">
                                  <p:stCondLst>
                                    <p:cond delay="0"/>
                                  </p:stCondLst>
                                  <p:childTnLst>
                                    <p:set>
                                      <p:cBhvr>
                                        <p:cTn id="297" dur="1" fill="hold">
                                          <p:stCondLst>
                                            <p:cond delay="0"/>
                                          </p:stCondLst>
                                        </p:cTn>
                                        <p:tgtEl>
                                          <p:spTgt spid="101"/>
                                        </p:tgtEl>
                                        <p:attrNameLst>
                                          <p:attrName>style.visibility</p:attrName>
                                        </p:attrNameLst>
                                      </p:cBhvr>
                                      <p:to>
                                        <p:strVal val="visible"/>
                                      </p:to>
                                    </p:set>
                                    <p:animEffect transition="in" filter="fade">
                                      <p:cBhvr>
                                        <p:cTn id="298" dur="500"/>
                                        <p:tgtEl>
                                          <p:spTgt spid="101"/>
                                        </p:tgtEl>
                                      </p:cBhvr>
                                    </p:animEffect>
                                  </p:childTnLst>
                                </p:cTn>
                              </p:par>
                              <p:par>
                                <p:cTn id="299" presetID="10" presetClass="entr" presetSubtype="0" fill="hold" nodeType="withEffect">
                                  <p:stCondLst>
                                    <p:cond delay="0"/>
                                  </p:stCondLst>
                                  <p:childTnLst>
                                    <p:set>
                                      <p:cBhvr>
                                        <p:cTn id="300" dur="1" fill="hold">
                                          <p:stCondLst>
                                            <p:cond delay="0"/>
                                          </p:stCondLst>
                                        </p:cTn>
                                        <p:tgtEl>
                                          <p:spTgt spid="102"/>
                                        </p:tgtEl>
                                        <p:attrNameLst>
                                          <p:attrName>style.visibility</p:attrName>
                                        </p:attrNameLst>
                                      </p:cBhvr>
                                      <p:to>
                                        <p:strVal val="visible"/>
                                      </p:to>
                                    </p:set>
                                    <p:animEffect transition="in" filter="fade">
                                      <p:cBhvr>
                                        <p:cTn id="301" dur="500"/>
                                        <p:tgtEl>
                                          <p:spTgt spid="102"/>
                                        </p:tgtEl>
                                      </p:cBhvr>
                                    </p:animEffect>
                                  </p:childTnLst>
                                </p:cTn>
                              </p:par>
                              <p:par>
                                <p:cTn id="302" presetID="10" presetClass="entr" presetSubtype="0" fill="hold" nodeType="withEffect">
                                  <p:stCondLst>
                                    <p:cond delay="0"/>
                                  </p:stCondLst>
                                  <p:childTnLst>
                                    <p:set>
                                      <p:cBhvr>
                                        <p:cTn id="303" dur="1" fill="hold">
                                          <p:stCondLst>
                                            <p:cond delay="0"/>
                                          </p:stCondLst>
                                        </p:cTn>
                                        <p:tgtEl>
                                          <p:spTgt spid="103"/>
                                        </p:tgtEl>
                                        <p:attrNameLst>
                                          <p:attrName>style.visibility</p:attrName>
                                        </p:attrNameLst>
                                      </p:cBhvr>
                                      <p:to>
                                        <p:strVal val="visible"/>
                                      </p:to>
                                    </p:set>
                                    <p:animEffect transition="in" filter="fade">
                                      <p:cBhvr>
                                        <p:cTn id="304" dur="500"/>
                                        <p:tgtEl>
                                          <p:spTgt spid="103"/>
                                        </p:tgtEl>
                                      </p:cBhvr>
                                    </p:animEffect>
                                  </p:childTnLst>
                                </p:cTn>
                              </p:par>
                              <p:par>
                                <p:cTn id="305" presetID="10" presetClass="entr" presetSubtype="0" fill="hold" nodeType="withEffect">
                                  <p:stCondLst>
                                    <p:cond delay="0"/>
                                  </p:stCondLst>
                                  <p:childTnLst>
                                    <p:set>
                                      <p:cBhvr>
                                        <p:cTn id="306" dur="1" fill="hold">
                                          <p:stCondLst>
                                            <p:cond delay="0"/>
                                          </p:stCondLst>
                                        </p:cTn>
                                        <p:tgtEl>
                                          <p:spTgt spid="104"/>
                                        </p:tgtEl>
                                        <p:attrNameLst>
                                          <p:attrName>style.visibility</p:attrName>
                                        </p:attrNameLst>
                                      </p:cBhvr>
                                      <p:to>
                                        <p:strVal val="visible"/>
                                      </p:to>
                                    </p:set>
                                    <p:animEffect transition="in" filter="fade">
                                      <p:cBhvr>
                                        <p:cTn id="307" dur="500"/>
                                        <p:tgtEl>
                                          <p:spTgt spid="104"/>
                                        </p:tgtEl>
                                      </p:cBhvr>
                                    </p:animEffect>
                                  </p:childTnLst>
                                </p:cTn>
                              </p:par>
                              <p:par>
                                <p:cTn id="308" presetID="10" presetClass="entr" presetSubtype="0" fill="hold" nodeType="withEffect">
                                  <p:stCondLst>
                                    <p:cond delay="0"/>
                                  </p:stCondLst>
                                  <p:childTnLst>
                                    <p:set>
                                      <p:cBhvr>
                                        <p:cTn id="309" dur="1" fill="hold">
                                          <p:stCondLst>
                                            <p:cond delay="0"/>
                                          </p:stCondLst>
                                        </p:cTn>
                                        <p:tgtEl>
                                          <p:spTgt spid="105"/>
                                        </p:tgtEl>
                                        <p:attrNameLst>
                                          <p:attrName>style.visibility</p:attrName>
                                        </p:attrNameLst>
                                      </p:cBhvr>
                                      <p:to>
                                        <p:strVal val="visible"/>
                                      </p:to>
                                    </p:set>
                                    <p:animEffect transition="in" filter="fade">
                                      <p:cBhvr>
                                        <p:cTn id="310" dur="500"/>
                                        <p:tgtEl>
                                          <p:spTgt spid="105"/>
                                        </p:tgtEl>
                                      </p:cBhvr>
                                    </p:animEffect>
                                  </p:childTnLst>
                                </p:cTn>
                              </p:par>
                              <p:par>
                                <p:cTn id="311" presetID="10" presetClass="entr" presetSubtype="0" fill="hold" nodeType="withEffect">
                                  <p:stCondLst>
                                    <p:cond delay="0"/>
                                  </p:stCondLst>
                                  <p:childTnLst>
                                    <p:set>
                                      <p:cBhvr>
                                        <p:cTn id="312" dur="1" fill="hold">
                                          <p:stCondLst>
                                            <p:cond delay="0"/>
                                          </p:stCondLst>
                                        </p:cTn>
                                        <p:tgtEl>
                                          <p:spTgt spid="106"/>
                                        </p:tgtEl>
                                        <p:attrNameLst>
                                          <p:attrName>style.visibility</p:attrName>
                                        </p:attrNameLst>
                                      </p:cBhvr>
                                      <p:to>
                                        <p:strVal val="visible"/>
                                      </p:to>
                                    </p:set>
                                    <p:animEffect transition="in" filter="fade">
                                      <p:cBhvr>
                                        <p:cTn id="313" dur="500"/>
                                        <p:tgtEl>
                                          <p:spTgt spid="106"/>
                                        </p:tgtEl>
                                      </p:cBhvr>
                                    </p:animEffect>
                                  </p:childTnLst>
                                </p:cTn>
                              </p:par>
                              <p:par>
                                <p:cTn id="314" presetID="10" presetClass="entr" presetSubtype="0" fill="hold" nodeType="withEffect">
                                  <p:stCondLst>
                                    <p:cond delay="0"/>
                                  </p:stCondLst>
                                  <p:childTnLst>
                                    <p:set>
                                      <p:cBhvr>
                                        <p:cTn id="315" dur="1" fill="hold">
                                          <p:stCondLst>
                                            <p:cond delay="0"/>
                                          </p:stCondLst>
                                        </p:cTn>
                                        <p:tgtEl>
                                          <p:spTgt spid="107"/>
                                        </p:tgtEl>
                                        <p:attrNameLst>
                                          <p:attrName>style.visibility</p:attrName>
                                        </p:attrNameLst>
                                      </p:cBhvr>
                                      <p:to>
                                        <p:strVal val="visible"/>
                                      </p:to>
                                    </p:set>
                                    <p:animEffect transition="in" filter="fade">
                                      <p:cBhvr>
                                        <p:cTn id="316" dur="500"/>
                                        <p:tgtEl>
                                          <p:spTgt spid="107"/>
                                        </p:tgtEl>
                                      </p:cBhvr>
                                    </p:animEffect>
                                  </p:childTnLst>
                                </p:cTn>
                              </p:par>
                              <p:par>
                                <p:cTn id="317" presetID="10" presetClass="entr" presetSubtype="0" fill="hold" nodeType="withEffect">
                                  <p:stCondLst>
                                    <p:cond delay="0"/>
                                  </p:stCondLst>
                                  <p:childTnLst>
                                    <p:set>
                                      <p:cBhvr>
                                        <p:cTn id="318" dur="1" fill="hold">
                                          <p:stCondLst>
                                            <p:cond delay="0"/>
                                          </p:stCondLst>
                                        </p:cTn>
                                        <p:tgtEl>
                                          <p:spTgt spid="108"/>
                                        </p:tgtEl>
                                        <p:attrNameLst>
                                          <p:attrName>style.visibility</p:attrName>
                                        </p:attrNameLst>
                                      </p:cBhvr>
                                      <p:to>
                                        <p:strVal val="visible"/>
                                      </p:to>
                                    </p:set>
                                    <p:animEffect transition="in" filter="fade">
                                      <p:cBhvr>
                                        <p:cTn id="319" dur="500"/>
                                        <p:tgtEl>
                                          <p:spTgt spid="108"/>
                                        </p:tgtEl>
                                      </p:cBhvr>
                                    </p:animEffect>
                                  </p:childTnLst>
                                </p:cTn>
                              </p:par>
                              <p:par>
                                <p:cTn id="320" presetID="10" presetClass="entr" presetSubtype="0" fill="hold" nodeType="withEffect">
                                  <p:stCondLst>
                                    <p:cond delay="0"/>
                                  </p:stCondLst>
                                  <p:childTnLst>
                                    <p:set>
                                      <p:cBhvr>
                                        <p:cTn id="321" dur="1" fill="hold">
                                          <p:stCondLst>
                                            <p:cond delay="0"/>
                                          </p:stCondLst>
                                        </p:cTn>
                                        <p:tgtEl>
                                          <p:spTgt spid="109"/>
                                        </p:tgtEl>
                                        <p:attrNameLst>
                                          <p:attrName>style.visibility</p:attrName>
                                        </p:attrNameLst>
                                      </p:cBhvr>
                                      <p:to>
                                        <p:strVal val="visible"/>
                                      </p:to>
                                    </p:set>
                                    <p:animEffect transition="in" filter="fade">
                                      <p:cBhvr>
                                        <p:cTn id="322" dur="500"/>
                                        <p:tgtEl>
                                          <p:spTgt spid="109"/>
                                        </p:tgtEl>
                                      </p:cBhvr>
                                    </p:animEffect>
                                  </p:childTnLst>
                                </p:cTn>
                              </p:par>
                              <p:par>
                                <p:cTn id="323" presetID="10" presetClass="entr" presetSubtype="0" fill="hold" nodeType="withEffect">
                                  <p:stCondLst>
                                    <p:cond delay="0"/>
                                  </p:stCondLst>
                                  <p:childTnLst>
                                    <p:set>
                                      <p:cBhvr>
                                        <p:cTn id="324" dur="1" fill="hold">
                                          <p:stCondLst>
                                            <p:cond delay="0"/>
                                          </p:stCondLst>
                                        </p:cTn>
                                        <p:tgtEl>
                                          <p:spTgt spid="110"/>
                                        </p:tgtEl>
                                        <p:attrNameLst>
                                          <p:attrName>style.visibility</p:attrName>
                                        </p:attrNameLst>
                                      </p:cBhvr>
                                      <p:to>
                                        <p:strVal val="visible"/>
                                      </p:to>
                                    </p:set>
                                    <p:animEffect transition="in" filter="fade">
                                      <p:cBhvr>
                                        <p:cTn id="325" dur="500"/>
                                        <p:tgtEl>
                                          <p:spTgt spid="110"/>
                                        </p:tgtEl>
                                      </p:cBhvr>
                                    </p:animEffect>
                                  </p:childTnLst>
                                </p:cTn>
                              </p:par>
                              <p:par>
                                <p:cTn id="326" presetID="10" presetClass="entr" presetSubtype="0" fill="hold" nodeType="withEffect">
                                  <p:stCondLst>
                                    <p:cond delay="0"/>
                                  </p:stCondLst>
                                  <p:childTnLst>
                                    <p:set>
                                      <p:cBhvr>
                                        <p:cTn id="327" dur="1" fill="hold">
                                          <p:stCondLst>
                                            <p:cond delay="0"/>
                                          </p:stCondLst>
                                        </p:cTn>
                                        <p:tgtEl>
                                          <p:spTgt spid="111"/>
                                        </p:tgtEl>
                                        <p:attrNameLst>
                                          <p:attrName>style.visibility</p:attrName>
                                        </p:attrNameLst>
                                      </p:cBhvr>
                                      <p:to>
                                        <p:strVal val="visible"/>
                                      </p:to>
                                    </p:set>
                                    <p:animEffect transition="in" filter="fade">
                                      <p:cBhvr>
                                        <p:cTn id="328" dur="500"/>
                                        <p:tgtEl>
                                          <p:spTgt spid="111"/>
                                        </p:tgtEl>
                                      </p:cBhvr>
                                    </p:animEffect>
                                  </p:childTnLst>
                                </p:cTn>
                              </p:par>
                              <p:par>
                                <p:cTn id="329" presetID="10" presetClass="entr" presetSubtype="0" fill="hold" nodeType="withEffect">
                                  <p:stCondLst>
                                    <p:cond delay="0"/>
                                  </p:stCondLst>
                                  <p:childTnLst>
                                    <p:set>
                                      <p:cBhvr>
                                        <p:cTn id="330" dur="1" fill="hold">
                                          <p:stCondLst>
                                            <p:cond delay="0"/>
                                          </p:stCondLst>
                                        </p:cTn>
                                        <p:tgtEl>
                                          <p:spTgt spid="112"/>
                                        </p:tgtEl>
                                        <p:attrNameLst>
                                          <p:attrName>style.visibility</p:attrName>
                                        </p:attrNameLst>
                                      </p:cBhvr>
                                      <p:to>
                                        <p:strVal val="visible"/>
                                      </p:to>
                                    </p:set>
                                    <p:animEffect transition="in" filter="fade">
                                      <p:cBhvr>
                                        <p:cTn id="331" dur="500"/>
                                        <p:tgtEl>
                                          <p:spTgt spid="112"/>
                                        </p:tgtEl>
                                      </p:cBhvr>
                                    </p:animEffect>
                                  </p:childTnLst>
                                </p:cTn>
                              </p:par>
                              <p:par>
                                <p:cTn id="332" presetID="10" presetClass="entr" presetSubtype="0" fill="hold" nodeType="withEffect">
                                  <p:stCondLst>
                                    <p:cond delay="0"/>
                                  </p:stCondLst>
                                  <p:childTnLst>
                                    <p:set>
                                      <p:cBhvr>
                                        <p:cTn id="333" dur="1" fill="hold">
                                          <p:stCondLst>
                                            <p:cond delay="0"/>
                                          </p:stCondLst>
                                        </p:cTn>
                                        <p:tgtEl>
                                          <p:spTgt spid="113"/>
                                        </p:tgtEl>
                                        <p:attrNameLst>
                                          <p:attrName>style.visibility</p:attrName>
                                        </p:attrNameLst>
                                      </p:cBhvr>
                                      <p:to>
                                        <p:strVal val="visible"/>
                                      </p:to>
                                    </p:set>
                                    <p:animEffect transition="in" filter="fade">
                                      <p:cBhvr>
                                        <p:cTn id="334" dur="500"/>
                                        <p:tgtEl>
                                          <p:spTgt spid="113"/>
                                        </p:tgtEl>
                                      </p:cBhvr>
                                    </p:animEffect>
                                  </p:childTnLst>
                                </p:cTn>
                              </p:par>
                              <p:par>
                                <p:cTn id="335" presetID="10" presetClass="entr" presetSubtype="0" fill="hold" nodeType="withEffect">
                                  <p:stCondLst>
                                    <p:cond delay="0"/>
                                  </p:stCondLst>
                                  <p:childTnLst>
                                    <p:set>
                                      <p:cBhvr>
                                        <p:cTn id="336" dur="1" fill="hold">
                                          <p:stCondLst>
                                            <p:cond delay="0"/>
                                          </p:stCondLst>
                                        </p:cTn>
                                        <p:tgtEl>
                                          <p:spTgt spid="114"/>
                                        </p:tgtEl>
                                        <p:attrNameLst>
                                          <p:attrName>style.visibility</p:attrName>
                                        </p:attrNameLst>
                                      </p:cBhvr>
                                      <p:to>
                                        <p:strVal val="visible"/>
                                      </p:to>
                                    </p:set>
                                    <p:animEffect transition="in" filter="fade">
                                      <p:cBhvr>
                                        <p:cTn id="337" dur="500"/>
                                        <p:tgtEl>
                                          <p:spTgt spid="114"/>
                                        </p:tgtEl>
                                      </p:cBhvr>
                                    </p:animEffect>
                                  </p:childTnLst>
                                </p:cTn>
                              </p:par>
                              <p:par>
                                <p:cTn id="338" presetID="10" presetClass="entr" presetSubtype="0" fill="hold" nodeType="withEffect">
                                  <p:stCondLst>
                                    <p:cond delay="0"/>
                                  </p:stCondLst>
                                  <p:childTnLst>
                                    <p:set>
                                      <p:cBhvr>
                                        <p:cTn id="339" dur="1" fill="hold">
                                          <p:stCondLst>
                                            <p:cond delay="0"/>
                                          </p:stCondLst>
                                        </p:cTn>
                                        <p:tgtEl>
                                          <p:spTgt spid="115"/>
                                        </p:tgtEl>
                                        <p:attrNameLst>
                                          <p:attrName>style.visibility</p:attrName>
                                        </p:attrNameLst>
                                      </p:cBhvr>
                                      <p:to>
                                        <p:strVal val="visible"/>
                                      </p:to>
                                    </p:set>
                                    <p:animEffect transition="in" filter="fade">
                                      <p:cBhvr>
                                        <p:cTn id="340" dur="500"/>
                                        <p:tgtEl>
                                          <p:spTgt spid="115"/>
                                        </p:tgtEl>
                                      </p:cBhvr>
                                    </p:animEffect>
                                  </p:childTnLst>
                                </p:cTn>
                              </p:par>
                              <p:par>
                                <p:cTn id="341" presetID="10" presetClass="entr" presetSubtype="0" fill="hold" nodeType="withEffect">
                                  <p:stCondLst>
                                    <p:cond delay="0"/>
                                  </p:stCondLst>
                                  <p:childTnLst>
                                    <p:set>
                                      <p:cBhvr>
                                        <p:cTn id="342" dur="1" fill="hold">
                                          <p:stCondLst>
                                            <p:cond delay="0"/>
                                          </p:stCondLst>
                                        </p:cTn>
                                        <p:tgtEl>
                                          <p:spTgt spid="116"/>
                                        </p:tgtEl>
                                        <p:attrNameLst>
                                          <p:attrName>style.visibility</p:attrName>
                                        </p:attrNameLst>
                                      </p:cBhvr>
                                      <p:to>
                                        <p:strVal val="visible"/>
                                      </p:to>
                                    </p:set>
                                    <p:animEffect transition="in" filter="fade">
                                      <p:cBhvr>
                                        <p:cTn id="343" dur="500"/>
                                        <p:tgtEl>
                                          <p:spTgt spid="116"/>
                                        </p:tgtEl>
                                      </p:cBhvr>
                                    </p:animEffect>
                                  </p:childTnLst>
                                </p:cTn>
                              </p:par>
                              <p:par>
                                <p:cTn id="344" presetID="10" presetClass="entr" presetSubtype="0" fill="hold" nodeType="withEffect">
                                  <p:stCondLst>
                                    <p:cond delay="0"/>
                                  </p:stCondLst>
                                  <p:childTnLst>
                                    <p:set>
                                      <p:cBhvr>
                                        <p:cTn id="345" dur="1" fill="hold">
                                          <p:stCondLst>
                                            <p:cond delay="0"/>
                                          </p:stCondLst>
                                        </p:cTn>
                                        <p:tgtEl>
                                          <p:spTgt spid="117"/>
                                        </p:tgtEl>
                                        <p:attrNameLst>
                                          <p:attrName>style.visibility</p:attrName>
                                        </p:attrNameLst>
                                      </p:cBhvr>
                                      <p:to>
                                        <p:strVal val="visible"/>
                                      </p:to>
                                    </p:set>
                                    <p:animEffect transition="in" filter="fade">
                                      <p:cBhvr>
                                        <p:cTn id="346" dur="500"/>
                                        <p:tgtEl>
                                          <p:spTgt spid="117"/>
                                        </p:tgtEl>
                                      </p:cBhvr>
                                    </p:animEffect>
                                  </p:childTnLst>
                                </p:cTn>
                              </p:par>
                              <p:par>
                                <p:cTn id="347" presetID="10" presetClass="entr" presetSubtype="0" fill="hold" nodeType="withEffect">
                                  <p:stCondLst>
                                    <p:cond delay="0"/>
                                  </p:stCondLst>
                                  <p:childTnLst>
                                    <p:set>
                                      <p:cBhvr>
                                        <p:cTn id="348" dur="1" fill="hold">
                                          <p:stCondLst>
                                            <p:cond delay="0"/>
                                          </p:stCondLst>
                                        </p:cTn>
                                        <p:tgtEl>
                                          <p:spTgt spid="118"/>
                                        </p:tgtEl>
                                        <p:attrNameLst>
                                          <p:attrName>style.visibility</p:attrName>
                                        </p:attrNameLst>
                                      </p:cBhvr>
                                      <p:to>
                                        <p:strVal val="visible"/>
                                      </p:to>
                                    </p:set>
                                    <p:animEffect transition="in" filter="fade">
                                      <p:cBhvr>
                                        <p:cTn id="349" dur="500"/>
                                        <p:tgtEl>
                                          <p:spTgt spid="118"/>
                                        </p:tgtEl>
                                      </p:cBhvr>
                                    </p:animEffect>
                                  </p:childTnLst>
                                </p:cTn>
                              </p:par>
                              <p:par>
                                <p:cTn id="350" presetID="10" presetClass="entr" presetSubtype="0" fill="hold" nodeType="withEffect">
                                  <p:stCondLst>
                                    <p:cond delay="0"/>
                                  </p:stCondLst>
                                  <p:childTnLst>
                                    <p:set>
                                      <p:cBhvr>
                                        <p:cTn id="351" dur="1" fill="hold">
                                          <p:stCondLst>
                                            <p:cond delay="0"/>
                                          </p:stCondLst>
                                        </p:cTn>
                                        <p:tgtEl>
                                          <p:spTgt spid="119"/>
                                        </p:tgtEl>
                                        <p:attrNameLst>
                                          <p:attrName>style.visibility</p:attrName>
                                        </p:attrNameLst>
                                      </p:cBhvr>
                                      <p:to>
                                        <p:strVal val="visible"/>
                                      </p:to>
                                    </p:set>
                                    <p:animEffect transition="in" filter="fade">
                                      <p:cBhvr>
                                        <p:cTn id="352" dur="500"/>
                                        <p:tgtEl>
                                          <p:spTgt spid="119"/>
                                        </p:tgtEl>
                                      </p:cBhvr>
                                    </p:animEffect>
                                  </p:childTnLst>
                                </p:cTn>
                              </p:par>
                              <p:par>
                                <p:cTn id="353" presetID="10" presetClass="entr" presetSubtype="0" fill="hold" nodeType="withEffect">
                                  <p:stCondLst>
                                    <p:cond delay="0"/>
                                  </p:stCondLst>
                                  <p:childTnLst>
                                    <p:set>
                                      <p:cBhvr>
                                        <p:cTn id="354" dur="1" fill="hold">
                                          <p:stCondLst>
                                            <p:cond delay="0"/>
                                          </p:stCondLst>
                                        </p:cTn>
                                        <p:tgtEl>
                                          <p:spTgt spid="120"/>
                                        </p:tgtEl>
                                        <p:attrNameLst>
                                          <p:attrName>style.visibility</p:attrName>
                                        </p:attrNameLst>
                                      </p:cBhvr>
                                      <p:to>
                                        <p:strVal val="visible"/>
                                      </p:to>
                                    </p:set>
                                    <p:animEffect transition="in" filter="fade">
                                      <p:cBhvr>
                                        <p:cTn id="355" dur="500"/>
                                        <p:tgtEl>
                                          <p:spTgt spid="120"/>
                                        </p:tgtEl>
                                      </p:cBhvr>
                                    </p:animEffect>
                                  </p:childTnLst>
                                </p:cTn>
                              </p:par>
                              <p:par>
                                <p:cTn id="356" presetID="10" presetClass="entr" presetSubtype="0" fill="hold" nodeType="withEffect">
                                  <p:stCondLst>
                                    <p:cond delay="0"/>
                                  </p:stCondLst>
                                  <p:childTnLst>
                                    <p:set>
                                      <p:cBhvr>
                                        <p:cTn id="357" dur="1" fill="hold">
                                          <p:stCondLst>
                                            <p:cond delay="0"/>
                                          </p:stCondLst>
                                        </p:cTn>
                                        <p:tgtEl>
                                          <p:spTgt spid="121"/>
                                        </p:tgtEl>
                                        <p:attrNameLst>
                                          <p:attrName>style.visibility</p:attrName>
                                        </p:attrNameLst>
                                      </p:cBhvr>
                                      <p:to>
                                        <p:strVal val="visible"/>
                                      </p:to>
                                    </p:set>
                                    <p:animEffect transition="in" filter="fade">
                                      <p:cBhvr>
                                        <p:cTn id="358" dur="500"/>
                                        <p:tgtEl>
                                          <p:spTgt spid="121"/>
                                        </p:tgtEl>
                                      </p:cBhvr>
                                    </p:animEffect>
                                  </p:childTnLst>
                                </p:cTn>
                              </p:par>
                              <p:par>
                                <p:cTn id="359" presetID="10" presetClass="entr" presetSubtype="0" fill="hold" nodeType="withEffect">
                                  <p:stCondLst>
                                    <p:cond delay="0"/>
                                  </p:stCondLst>
                                  <p:childTnLst>
                                    <p:set>
                                      <p:cBhvr>
                                        <p:cTn id="360" dur="1" fill="hold">
                                          <p:stCondLst>
                                            <p:cond delay="0"/>
                                          </p:stCondLst>
                                        </p:cTn>
                                        <p:tgtEl>
                                          <p:spTgt spid="122"/>
                                        </p:tgtEl>
                                        <p:attrNameLst>
                                          <p:attrName>style.visibility</p:attrName>
                                        </p:attrNameLst>
                                      </p:cBhvr>
                                      <p:to>
                                        <p:strVal val="visible"/>
                                      </p:to>
                                    </p:set>
                                    <p:animEffect transition="in" filter="fade">
                                      <p:cBhvr>
                                        <p:cTn id="361" dur="500"/>
                                        <p:tgtEl>
                                          <p:spTgt spid="122"/>
                                        </p:tgtEl>
                                      </p:cBhvr>
                                    </p:animEffect>
                                  </p:childTnLst>
                                </p:cTn>
                              </p:par>
                              <p:par>
                                <p:cTn id="362" presetID="10" presetClass="entr" presetSubtype="0" fill="hold" nodeType="withEffect">
                                  <p:stCondLst>
                                    <p:cond delay="0"/>
                                  </p:stCondLst>
                                  <p:childTnLst>
                                    <p:set>
                                      <p:cBhvr>
                                        <p:cTn id="363" dur="1" fill="hold">
                                          <p:stCondLst>
                                            <p:cond delay="0"/>
                                          </p:stCondLst>
                                        </p:cTn>
                                        <p:tgtEl>
                                          <p:spTgt spid="123"/>
                                        </p:tgtEl>
                                        <p:attrNameLst>
                                          <p:attrName>style.visibility</p:attrName>
                                        </p:attrNameLst>
                                      </p:cBhvr>
                                      <p:to>
                                        <p:strVal val="visible"/>
                                      </p:to>
                                    </p:set>
                                    <p:animEffect transition="in" filter="fade">
                                      <p:cBhvr>
                                        <p:cTn id="364" dur="500"/>
                                        <p:tgtEl>
                                          <p:spTgt spid="123"/>
                                        </p:tgtEl>
                                      </p:cBhvr>
                                    </p:animEffect>
                                  </p:childTnLst>
                                </p:cTn>
                              </p:par>
                              <p:par>
                                <p:cTn id="365" presetID="10" presetClass="entr" presetSubtype="0" fill="hold" nodeType="withEffect">
                                  <p:stCondLst>
                                    <p:cond delay="0"/>
                                  </p:stCondLst>
                                  <p:childTnLst>
                                    <p:set>
                                      <p:cBhvr>
                                        <p:cTn id="366" dur="1" fill="hold">
                                          <p:stCondLst>
                                            <p:cond delay="0"/>
                                          </p:stCondLst>
                                        </p:cTn>
                                        <p:tgtEl>
                                          <p:spTgt spid="124"/>
                                        </p:tgtEl>
                                        <p:attrNameLst>
                                          <p:attrName>style.visibility</p:attrName>
                                        </p:attrNameLst>
                                      </p:cBhvr>
                                      <p:to>
                                        <p:strVal val="visible"/>
                                      </p:to>
                                    </p:set>
                                    <p:animEffect transition="in" filter="fade">
                                      <p:cBhvr>
                                        <p:cTn id="367" dur="500"/>
                                        <p:tgtEl>
                                          <p:spTgt spid="124"/>
                                        </p:tgtEl>
                                      </p:cBhvr>
                                    </p:animEffect>
                                  </p:childTnLst>
                                </p:cTn>
                              </p:par>
                              <p:par>
                                <p:cTn id="368" presetID="10" presetClass="entr" presetSubtype="0" fill="hold" nodeType="withEffect">
                                  <p:stCondLst>
                                    <p:cond delay="0"/>
                                  </p:stCondLst>
                                  <p:childTnLst>
                                    <p:set>
                                      <p:cBhvr>
                                        <p:cTn id="369" dur="1" fill="hold">
                                          <p:stCondLst>
                                            <p:cond delay="0"/>
                                          </p:stCondLst>
                                        </p:cTn>
                                        <p:tgtEl>
                                          <p:spTgt spid="125"/>
                                        </p:tgtEl>
                                        <p:attrNameLst>
                                          <p:attrName>style.visibility</p:attrName>
                                        </p:attrNameLst>
                                      </p:cBhvr>
                                      <p:to>
                                        <p:strVal val="visible"/>
                                      </p:to>
                                    </p:set>
                                    <p:animEffect transition="in" filter="fade">
                                      <p:cBhvr>
                                        <p:cTn id="370" dur="500"/>
                                        <p:tgtEl>
                                          <p:spTgt spid="125"/>
                                        </p:tgtEl>
                                      </p:cBhvr>
                                    </p:animEffect>
                                  </p:childTnLst>
                                </p:cTn>
                              </p:par>
                              <p:par>
                                <p:cTn id="371" presetID="10" presetClass="entr" presetSubtype="0" fill="hold" nodeType="withEffect">
                                  <p:stCondLst>
                                    <p:cond delay="0"/>
                                  </p:stCondLst>
                                  <p:childTnLst>
                                    <p:set>
                                      <p:cBhvr>
                                        <p:cTn id="372" dur="1" fill="hold">
                                          <p:stCondLst>
                                            <p:cond delay="0"/>
                                          </p:stCondLst>
                                        </p:cTn>
                                        <p:tgtEl>
                                          <p:spTgt spid="126"/>
                                        </p:tgtEl>
                                        <p:attrNameLst>
                                          <p:attrName>style.visibility</p:attrName>
                                        </p:attrNameLst>
                                      </p:cBhvr>
                                      <p:to>
                                        <p:strVal val="visible"/>
                                      </p:to>
                                    </p:set>
                                    <p:animEffect transition="in" filter="fade">
                                      <p:cBhvr>
                                        <p:cTn id="373" dur="500"/>
                                        <p:tgtEl>
                                          <p:spTgt spid="126"/>
                                        </p:tgtEl>
                                      </p:cBhvr>
                                    </p:animEffect>
                                  </p:childTnLst>
                                </p:cTn>
                              </p:par>
                              <p:par>
                                <p:cTn id="374" presetID="10" presetClass="entr" presetSubtype="0" fill="hold" nodeType="withEffect">
                                  <p:stCondLst>
                                    <p:cond delay="0"/>
                                  </p:stCondLst>
                                  <p:childTnLst>
                                    <p:set>
                                      <p:cBhvr>
                                        <p:cTn id="375" dur="1" fill="hold">
                                          <p:stCondLst>
                                            <p:cond delay="0"/>
                                          </p:stCondLst>
                                        </p:cTn>
                                        <p:tgtEl>
                                          <p:spTgt spid="127"/>
                                        </p:tgtEl>
                                        <p:attrNameLst>
                                          <p:attrName>style.visibility</p:attrName>
                                        </p:attrNameLst>
                                      </p:cBhvr>
                                      <p:to>
                                        <p:strVal val="visible"/>
                                      </p:to>
                                    </p:set>
                                    <p:animEffect transition="in" filter="fade">
                                      <p:cBhvr>
                                        <p:cTn id="376" dur="500"/>
                                        <p:tgtEl>
                                          <p:spTgt spid="127"/>
                                        </p:tgtEl>
                                      </p:cBhvr>
                                    </p:animEffect>
                                  </p:childTnLst>
                                </p:cTn>
                              </p:par>
                              <p:par>
                                <p:cTn id="377" presetID="10" presetClass="entr" presetSubtype="0" fill="hold" nodeType="withEffect">
                                  <p:stCondLst>
                                    <p:cond delay="0"/>
                                  </p:stCondLst>
                                  <p:childTnLst>
                                    <p:set>
                                      <p:cBhvr>
                                        <p:cTn id="378" dur="1" fill="hold">
                                          <p:stCondLst>
                                            <p:cond delay="0"/>
                                          </p:stCondLst>
                                        </p:cTn>
                                        <p:tgtEl>
                                          <p:spTgt spid="128"/>
                                        </p:tgtEl>
                                        <p:attrNameLst>
                                          <p:attrName>style.visibility</p:attrName>
                                        </p:attrNameLst>
                                      </p:cBhvr>
                                      <p:to>
                                        <p:strVal val="visible"/>
                                      </p:to>
                                    </p:set>
                                    <p:animEffect transition="in" filter="fade">
                                      <p:cBhvr>
                                        <p:cTn id="379" dur="500"/>
                                        <p:tgtEl>
                                          <p:spTgt spid="128"/>
                                        </p:tgtEl>
                                      </p:cBhvr>
                                    </p:animEffect>
                                  </p:childTnLst>
                                </p:cTn>
                              </p:par>
                              <p:par>
                                <p:cTn id="380" presetID="10" presetClass="entr" presetSubtype="0" fill="hold" nodeType="withEffect">
                                  <p:stCondLst>
                                    <p:cond delay="0"/>
                                  </p:stCondLst>
                                  <p:childTnLst>
                                    <p:set>
                                      <p:cBhvr>
                                        <p:cTn id="381" dur="1" fill="hold">
                                          <p:stCondLst>
                                            <p:cond delay="0"/>
                                          </p:stCondLst>
                                        </p:cTn>
                                        <p:tgtEl>
                                          <p:spTgt spid="129"/>
                                        </p:tgtEl>
                                        <p:attrNameLst>
                                          <p:attrName>style.visibility</p:attrName>
                                        </p:attrNameLst>
                                      </p:cBhvr>
                                      <p:to>
                                        <p:strVal val="visible"/>
                                      </p:to>
                                    </p:set>
                                    <p:animEffect transition="in" filter="fade">
                                      <p:cBhvr>
                                        <p:cTn id="382" dur="500"/>
                                        <p:tgtEl>
                                          <p:spTgt spid="129"/>
                                        </p:tgtEl>
                                      </p:cBhvr>
                                    </p:animEffect>
                                  </p:childTnLst>
                                </p:cTn>
                              </p:par>
                              <p:par>
                                <p:cTn id="383" presetID="10" presetClass="entr" presetSubtype="0" fill="hold" nodeType="withEffect">
                                  <p:stCondLst>
                                    <p:cond delay="0"/>
                                  </p:stCondLst>
                                  <p:childTnLst>
                                    <p:set>
                                      <p:cBhvr>
                                        <p:cTn id="384" dur="1" fill="hold">
                                          <p:stCondLst>
                                            <p:cond delay="0"/>
                                          </p:stCondLst>
                                        </p:cTn>
                                        <p:tgtEl>
                                          <p:spTgt spid="130"/>
                                        </p:tgtEl>
                                        <p:attrNameLst>
                                          <p:attrName>style.visibility</p:attrName>
                                        </p:attrNameLst>
                                      </p:cBhvr>
                                      <p:to>
                                        <p:strVal val="visible"/>
                                      </p:to>
                                    </p:set>
                                    <p:animEffect transition="in" filter="fade">
                                      <p:cBhvr>
                                        <p:cTn id="385" dur="500"/>
                                        <p:tgtEl>
                                          <p:spTgt spid="130"/>
                                        </p:tgtEl>
                                      </p:cBhvr>
                                    </p:animEffect>
                                  </p:childTnLst>
                                </p:cTn>
                              </p:par>
                              <p:par>
                                <p:cTn id="386" presetID="10" presetClass="entr" presetSubtype="0" fill="hold" nodeType="withEffect">
                                  <p:stCondLst>
                                    <p:cond delay="0"/>
                                  </p:stCondLst>
                                  <p:childTnLst>
                                    <p:set>
                                      <p:cBhvr>
                                        <p:cTn id="387" dur="1" fill="hold">
                                          <p:stCondLst>
                                            <p:cond delay="0"/>
                                          </p:stCondLst>
                                        </p:cTn>
                                        <p:tgtEl>
                                          <p:spTgt spid="131"/>
                                        </p:tgtEl>
                                        <p:attrNameLst>
                                          <p:attrName>style.visibility</p:attrName>
                                        </p:attrNameLst>
                                      </p:cBhvr>
                                      <p:to>
                                        <p:strVal val="visible"/>
                                      </p:to>
                                    </p:set>
                                    <p:animEffect transition="in" filter="fade">
                                      <p:cBhvr>
                                        <p:cTn id="388" dur="500"/>
                                        <p:tgtEl>
                                          <p:spTgt spid="131"/>
                                        </p:tgtEl>
                                      </p:cBhvr>
                                    </p:animEffect>
                                  </p:childTnLst>
                                </p:cTn>
                              </p:par>
                              <p:par>
                                <p:cTn id="389" presetID="10" presetClass="entr" presetSubtype="0" fill="hold" nodeType="withEffect">
                                  <p:stCondLst>
                                    <p:cond delay="0"/>
                                  </p:stCondLst>
                                  <p:childTnLst>
                                    <p:set>
                                      <p:cBhvr>
                                        <p:cTn id="390" dur="1" fill="hold">
                                          <p:stCondLst>
                                            <p:cond delay="0"/>
                                          </p:stCondLst>
                                        </p:cTn>
                                        <p:tgtEl>
                                          <p:spTgt spid="132"/>
                                        </p:tgtEl>
                                        <p:attrNameLst>
                                          <p:attrName>style.visibility</p:attrName>
                                        </p:attrNameLst>
                                      </p:cBhvr>
                                      <p:to>
                                        <p:strVal val="visible"/>
                                      </p:to>
                                    </p:set>
                                    <p:animEffect transition="in" filter="fade">
                                      <p:cBhvr>
                                        <p:cTn id="391" dur="500"/>
                                        <p:tgtEl>
                                          <p:spTgt spid="132"/>
                                        </p:tgtEl>
                                      </p:cBhvr>
                                    </p:animEffect>
                                  </p:childTnLst>
                                </p:cTn>
                              </p:par>
                              <p:par>
                                <p:cTn id="392" presetID="10" presetClass="entr" presetSubtype="0" fill="hold" nodeType="withEffect">
                                  <p:stCondLst>
                                    <p:cond delay="0"/>
                                  </p:stCondLst>
                                  <p:childTnLst>
                                    <p:set>
                                      <p:cBhvr>
                                        <p:cTn id="393" dur="1" fill="hold">
                                          <p:stCondLst>
                                            <p:cond delay="0"/>
                                          </p:stCondLst>
                                        </p:cTn>
                                        <p:tgtEl>
                                          <p:spTgt spid="133"/>
                                        </p:tgtEl>
                                        <p:attrNameLst>
                                          <p:attrName>style.visibility</p:attrName>
                                        </p:attrNameLst>
                                      </p:cBhvr>
                                      <p:to>
                                        <p:strVal val="visible"/>
                                      </p:to>
                                    </p:set>
                                    <p:animEffect transition="in" filter="fade">
                                      <p:cBhvr>
                                        <p:cTn id="394" dur="500"/>
                                        <p:tgtEl>
                                          <p:spTgt spid="133"/>
                                        </p:tgtEl>
                                      </p:cBhvr>
                                    </p:animEffect>
                                  </p:childTnLst>
                                </p:cTn>
                              </p:par>
                              <p:par>
                                <p:cTn id="395" presetID="10" presetClass="entr" presetSubtype="0" fill="hold" nodeType="withEffect">
                                  <p:stCondLst>
                                    <p:cond delay="0"/>
                                  </p:stCondLst>
                                  <p:childTnLst>
                                    <p:set>
                                      <p:cBhvr>
                                        <p:cTn id="396" dur="1" fill="hold">
                                          <p:stCondLst>
                                            <p:cond delay="0"/>
                                          </p:stCondLst>
                                        </p:cTn>
                                        <p:tgtEl>
                                          <p:spTgt spid="134"/>
                                        </p:tgtEl>
                                        <p:attrNameLst>
                                          <p:attrName>style.visibility</p:attrName>
                                        </p:attrNameLst>
                                      </p:cBhvr>
                                      <p:to>
                                        <p:strVal val="visible"/>
                                      </p:to>
                                    </p:set>
                                    <p:animEffect transition="in" filter="fade">
                                      <p:cBhvr>
                                        <p:cTn id="397" dur="500"/>
                                        <p:tgtEl>
                                          <p:spTgt spid="134"/>
                                        </p:tgtEl>
                                      </p:cBhvr>
                                    </p:animEffect>
                                  </p:childTnLst>
                                </p:cTn>
                              </p:par>
                              <p:par>
                                <p:cTn id="398" presetID="10" presetClass="entr" presetSubtype="0" fill="hold" nodeType="withEffect">
                                  <p:stCondLst>
                                    <p:cond delay="0"/>
                                  </p:stCondLst>
                                  <p:childTnLst>
                                    <p:set>
                                      <p:cBhvr>
                                        <p:cTn id="399" dur="1" fill="hold">
                                          <p:stCondLst>
                                            <p:cond delay="0"/>
                                          </p:stCondLst>
                                        </p:cTn>
                                        <p:tgtEl>
                                          <p:spTgt spid="135"/>
                                        </p:tgtEl>
                                        <p:attrNameLst>
                                          <p:attrName>style.visibility</p:attrName>
                                        </p:attrNameLst>
                                      </p:cBhvr>
                                      <p:to>
                                        <p:strVal val="visible"/>
                                      </p:to>
                                    </p:set>
                                    <p:animEffect transition="in" filter="fade">
                                      <p:cBhvr>
                                        <p:cTn id="400" dur="500"/>
                                        <p:tgtEl>
                                          <p:spTgt spid="135"/>
                                        </p:tgtEl>
                                      </p:cBhvr>
                                    </p:animEffect>
                                  </p:childTnLst>
                                </p:cTn>
                              </p:par>
                              <p:par>
                                <p:cTn id="401" presetID="10" presetClass="entr" presetSubtype="0" fill="hold" nodeType="withEffect">
                                  <p:stCondLst>
                                    <p:cond delay="0"/>
                                  </p:stCondLst>
                                  <p:childTnLst>
                                    <p:set>
                                      <p:cBhvr>
                                        <p:cTn id="402" dur="1" fill="hold">
                                          <p:stCondLst>
                                            <p:cond delay="0"/>
                                          </p:stCondLst>
                                        </p:cTn>
                                        <p:tgtEl>
                                          <p:spTgt spid="136"/>
                                        </p:tgtEl>
                                        <p:attrNameLst>
                                          <p:attrName>style.visibility</p:attrName>
                                        </p:attrNameLst>
                                      </p:cBhvr>
                                      <p:to>
                                        <p:strVal val="visible"/>
                                      </p:to>
                                    </p:set>
                                    <p:animEffect transition="in" filter="fade">
                                      <p:cBhvr>
                                        <p:cTn id="403" dur="500"/>
                                        <p:tgtEl>
                                          <p:spTgt spid="136"/>
                                        </p:tgtEl>
                                      </p:cBhvr>
                                    </p:animEffect>
                                  </p:childTnLst>
                                </p:cTn>
                              </p:par>
                              <p:par>
                                <p:cTn id="404" presetID="10" presetClass="entr" presetSubtype="0" fill="hold" nodeType="withEffect">
                                  <p:stCondLst>
                                    <p:cond delay="0"/>
                                  </p:stCondLst>
                                  <p:childTnLst>
                                    <p:set>
                                      <p:cBhvr>
                                        <p:cTn id="405" dur="1" fill="hold">
                                          <p:stCondLst>
                                            <p:cond delay="0"/>
                                          </p:stCondLst>
                                        </p:cTn>
                                        <p:tgtEl>
                                          <p:spTgt spid="137"/>
                                        </p:tgtEl>
                                        <p:attrNameLst>
                                          <p:attrName>style.visibility</p:attrName>
                                        </p:attrNameLst>
                                      </p:cBhvr>
                                      <p:to>
                                        <p:strVal val="visible"/>
                                      </p:to>
                                    </p:set>
                                    <p:animEffect transition="in" filter="fade">
                                      <p:cBhvr>
                                        <p:cTn id="406" dur="500"/>
                                        <p:tgtEl>
                                          <p:spTgt spid="137"/>
                                        </p:tgtEl>
                                      </p:cBhvr>
                                    </p:animEffect>
                                  </p:childTnLst>
                                </p:cTn>
                              </p:par>
                              <p:par>
                                <p:cTn id="407" presetID="10" presetClass="entr" presetSubtype="0" fill="hold" nodeType="withEffect">
                                  <p:stCondLst>
                                    <p:cond delay="0"/>
                                  </p:stCondLst>
                                  <p:childTnLst>
                                    <p:set>
                                      <p:cBhvr>
                                        <p:cTn id="408" dur="1" fill="hold">
                                          <p:stCondLst>
                                            <p:cond delay="0"/>
                                          </p:stCondLst>
                                        </p:cTn>
                                        <p:tgtEl>
                                          <p:spTgt spid="138"/>
                                        </p:tgtEl>
                                        <p:attrNameLst>
                                          <p:attrName>style.visibility</p:attrName>
                                        </p:attrNameLst>
                                      </p:cBhvr>
                                      <p:to>
                                        <p:strVal val="visible"/>
                                      </p:to>
                                    </p:set>
                                    <p:animEffect transition="in" filter="fade">
                                      <p:cBhvr>
                                        <p:cTn id="409" dur="500"/>
                                        <p:tgtEl>
                                          <p:spTgt spid="138"/>
                                        </p:tgtEl>
                                      </p:cBhvr>
                                    </p:animEffect>
                                  </p:childTnLst>
                                </p:cTn>
                              </p:par>
                              <p:par>
                                <p:cTn id="410" presetID="10" presetClass="entr" presetSubtype="0" fill="hold" grpId="0" nodeType="withEffect">
                                  <p:stCondLst>
                                    <p:cond delay="0"/>
                                  </p:stCondLst>
                                  <p:childTnLst>
                                    <p:set>
                                      <p:cBhvr>
                                        <p:cTn id="411" dur="1" fill="hold">
                                          <p:stCondLst>
                                            <p:cond delay="0"/>
                                          </p:stCondLst>
                                        </p:cTn>
                                        <p:tgtEl>
                                          <p:spTgt spid="284"/>
                                        </p:tgtEl>
                                        <p:attrNameLst>
                                          <p:attrName>style.visibility</p:attrName>
                                        </p:attrNameLst>
                                      </p:cBhvr>
                                      <p:to>
                                        <p:strVal val="visible"/>
                                      </p:to>
                                    </p:set>
                                    <p:animEffect transition="in" filter="fade">
                                      <p:cBhvr>
                                        <p:cTn id="412" dur="500"/>
                                        <p:tgtEl>
                                          <p:spTgt spid="284"/>
                                        </p:tgtEl>
                                      </p:cBhvr>
                                    </p:animEffect>
                                  </p:childTnLst>
                                </p:cTn>
                              </p:par>
                              <p:par>
                                <p:cTn id="413" presetID="10" presetClass="entr" presetSubtype="0" fill="hold" nodeType="withEffect">
                                  <p:stCondLst>
                                    <p:cond delay="0"/>
                                  </p:stCondLst>
                                  <p:childTnLst>
                                    <p:set>
                                      <p:cBhvr>
                                        <p:cTn id="414" dur="1" fill="hold">
                                          <p:stCondLst>
                                            <p:cond delay="0"/>
                                          </p:stCondLst>
                                        </p:cTn>
                                        <p:tgtEl>
                                          <p:spTgt spid="276"/>
                                        </p:tgtEl>
                                        <p:attrNameLst>
                                          <p:attrName>style.visibility</p:attrName>
                                        </p:attrNameLst>
                                      </p:cBhvr>
                                      <p:to>
                                        <p:strVal val="visible"/>
                                      </p:to>
                                    </p:set>
                                    <p:animEffect transition="in" filter="fade">
                                      <p:cBhvr>
                                        <p:cTn id="415" dur="500"/>
                                        <p:tgtEl>
                                          <p:spTgt spid="276"/>
                                        </p:tgtEl>
                                      </p:cBhvr>
                                    </p:animEffect>
                                  </p:childTnLst>
                                </p:cTn>
                              </p:par>
                              <p:par>
                                <p:cTn id="416" presetID="10" presetClass="entr" presetSubtype="0" fill="hold" grpId="0" nodeType="withEffect">
                                  <p:stCondLst>
                                    <p:cond delay="0"/>
                                  </p:stCondLst>
                                  <p:childTnLst>
                                    <p:set>
                                      <p:cBhvr>
                                        <p:cTn id="417" dur="1" fill="hold">
                                          <p:stCondLst>
                                            <p:cond delay="0"/>
                                          </p:stCondLst>
                                        </p:cTn>
                                        <p:tgtEl>
                                          <p:spTgt spid="285"/>
                                        </p:tgtEl>
                                        <p:attrNameLst>
                                          <p:attrName>style.visibility</p:attrName>
                                        </p:attrNameLst>
                                      </p:cBhvr>
                                      <p:to>
                                        <p:strVal val="visible"/>
                                      </p:to>
                                    </p:set>
                                    <p:animEffect transition="in" filter="fade">
                                      <p:cBhvr>
                                        <p:cTn id="418" dur="500"/>
                                        <p:tgtEl>
                                          <p:spTgt spid="285"/>
                                        </p:tgtEl>
                                      </p:cBhvr>
                                    </p:animEffect>
                                  </p:childTnLst>
                                </p:cTn>
                              </p:par>
                              <p:par>
                                <p:cTn id="419" presetID="10" presetClass="entr" presetSubtype="0" fill="hold" nodeType="withEffect">
                                  <p:stCondLst>
                                    <p:cond delay="0"/>
                                  </p:stCondLst>
                                  <p:childTnLst>
                                    <p:set>
                                      <p:cBhvr>
                                        <p:cTn id="420" dur="1" fill="hold">
                                          <p:stCondLst>
                                            <p:cond delay="0"/>
                                          </p:stCondLst>
                                        </p:cTn>
                                        <p:tgtEl>
                                          <p:spTgt spid="281"/>
                                        </p:tgtEl>
                                        <p:attrNameLst>
                                          <p:attrName>style.visibility</p:attrName>
                                        </p:attrNameLst>
                                      </p:cBhvr>
                                      <p:to>
                                        <p:strVal val="visible"/>
                                      </p:to>
                                    </p:set>
                                    <p:animEffect transition="in" filter="fade">
                                      <p:cBhvr>
                                        <p:cTn id="421" dur="500"/>
                                        <p:tgtEl>
                                          <p:spTgt spid="281"/>
                                        </p:tgtEl>
                                      </p:cBhvr>
                                    </p:animEffect>
                                  </p:childTnLst>
                                </p:cTn>
                              </p:par>
                              <p:par>
                                <p:cTn id="422" presetID="10" presetClass="entr" presetSubtype="0" fill="hold" nodeType="withEffect">
                                  <p:stCondLst>
                                    <p:cond delay="0"/>
                                  </p:stCondLst>
                                  <p:childTnLst>
                                    <p:set>
                                      <p:cBhvr>
                                        <p:cTn id="423" dur="1" fill="hold">
                                          <p:stCondLst>
                                            <p:cond delay="0"/>
                                          </p:stCondLst>
                                        </p:cTn>
                                        <p:tgtEl>
                                          <p:spTgt spid="3">
                                            <p:txEl>
                                              <p:pRg st="3" end="3"/>
                                            </p:txEl>
                                          </p:spTgt>
                                        </p:tgtEl>
                                        <p:attrNameLst>
                                          <p:attrName>style.visibility</p:attrName>
                                        </p:attrNameLst>
                                      </p:cBhvr>
                                      <p:to>
                                        <p:strVal val="visible"/>
                                      </p:to>
                                    </p:set>
                                    <p:animEffect transition="in" filter="fade">
                                      <p:cBhvr>
                                        <p:cTn id="424" dur="500"/>
                                        <p:tgtEl>
                                          <p:spTgt spid="3">
                                            <p:txEl>
                                              <p:pRg st="3" end="3"/>
                                            </p:txEl>
                                          </p:spTgt>
                                        </p:tgtEl>
                                      </p:cBhvr>
                                    </p:animEffect>
                                  </p:childTnLst>
                                </p:cTn>
                              </p:par>
                            </p:childTnLst>
                          </p:cTn>
                        </p:par>
                      </p:childTnLst>
                    </p:cTn>
                  </p:par>
                  <p:par>
                    <p:cTn id="425" fill="hold">
                      <p:stCondLst>
                        <p:cond delay="indefinite"/>
                      </p:stCondLst>
                      <p:childTnLst>
                        <p:par>
                          <p:cTn id="426" fill="hold">
                            <p:stCondLst>
                              <p:cond delay="0"/>
                            </p:stCondLst>
                            <p:childTnLst>
                              <p:par>
                                <p:cTn id="427" presetID="10" presetClass="entr" presetSubtype="0" fill="hold" nodeType="clickEffect">
                                  <p:stCondLst>
                                    <p:cond delay="0"/>
                                  </p:stCondLst>
                                  <p:childTnLst>
                                    <p:set>
                                      <p:cBhvr>
                                        <p:cTn id="428" dur="1" fill="hold">
                                          <p:stCondLst>
                                            <p:cond delay="0"/>
                                          </p:stCondLst>
                                        </p:cTn>
                                        <p:tgtEl>
                                          <p:spTgt spid="3">
                                            <p:txEl>
                                              <p:pRg st="4" end="4"/>
                                            </p:txEl>
                                          </p:spTgt>
                                        </p:tgtEl>
                                        <p:attrNameLst>
                                          <p:attrName>style.visibility</p:attrName>
                                        </p:attrNameLst>
                                      </p:cBhvr>
                                      <p:to>
                                        <p:strVal val="visible"/>
                                      </p:to>
                                    </p:set>
                                    <p:animEffect transition="in" filter="fade">
                                      <p:cBhvr>
                                        <p:cTn id="429" dur="500"/>
                                        <p:tgtEl>
                                          <p:spTgt spid="3">
                                            <p:txEl>
                                              <p:pRg st="4" end="4"/>
                                            </p:txEl>
                                          </p:spTgt>
                                        </p:tgtEl>
                                      </p:cBhvr>
                                    </p:animEffect>
                                  </p:childTnLst>
                                </p:cTn>
                              </p:par>
                            </p:childTnLst>
                          </p:cTn>
                        </p:par>
                        <p:par>
                          <p:cTn id="430" fill="hold">
                            <p:stCondLst>
                              <p:cond delay="500"/>
                            </p:stCondLst>
                            <p:childTnLst>
                              <p:par>
                                <p:cTn id="431" presetID="10" presetClass="entr" presetSubtype="0" fill="hold" nodeType="afterEffect">
                                  <p:stCondLst>
                                    <p:cond delay="0"/>
                                  </p:stCondLst>
                                  <p:childTnLst>
                                    <p:set>
                                      <p:cBhvr>
                                        <p:cTn id="432" dur="1" fill="hold">
                                          <p:stCondLst>
                                            <p:cond delay="0"/>
                                          </p:stCondLst>
                                        </p:cTn>
                                        <p:tgtEl>
                                          <p:spTgt spid="286"/>
                                        </p:tgtEl>
                                        <p:attrNameLst>
                                          <p:attrName>style.visibility</p:attrName>
                                        </p:attrNameLst>
                                      </p:cBhvr>
                                      <p:to>
                                        <p:strVal val="visible"/>
                                      </p:to>
                                    </p:set>
                                    <p:animEffect transition="in" filter="fade">
                                      <p:cBhvr>
                                        <p:cTn id="433" dur="500"/>
                                        <p:tgtEl>
                                          <p:spTgt spid="286"/>
                                        </p:tgtEl>
                                      </p:cBhvr>
                                    </p:animEffect>
                                  </p:childTnLst>
                                </p:cTn>
                              </p:par>
                              <p:par>
                                <p:cTn id="434" presetID="10" presetClass="entr" presetSubtype="0" fill="hold" grpId="0" nodeType="withEffect">
                                  <p:stCondLst>
                                    <p:cond delay="0"/>
                                  </p:stCondLst>
                                  <p:childTnLst>
                                    <p:set>
                                      <p:cBhvr>
                                        <p:cTn id="435" dur="1" fill="hold">
                                          <p:stCondLst>
                                            <p:cond delay="0"/>
                                          </p:stCondLst>
                                        </p:cTn>
                                        <p:tgtEl>
                                          <p:spTgt spid="275"/>
                                        </p:tgtEl>
                                        <p:attrNameLst>
                                          <p:attrName>style.visibility</p:attrName>
                                        </p:attrNameLst>
                                      </p:cBhvr>
                                      <p:to>
                                        <p:strVal val="visible"/>
                                      </p:to>
                                    </p:set>
                                    <p:animEffect transition="in" filter="fade">
                                      <p:cBhvr>
                                        <p:cTn id="436" dur="500"/>
                                        <p:tgtEl>
                                          <p:spTgt spid="275"/>
                                        </p:tgtEl>
                                      </p:cBhvr>
                                    </p:animEffect>
                                  </p:childTnLst>
                                </p:cTn>
                              </p:par>
                              <p:par>
                                <p:cTn id="437" presetID="10" presetClass="entr" presetSubtype="0" fill="hold" grpId="0" nodeType="withEffect">
                                  <p:stCondLst>
                                    <p:cond delay="0"/>
                                  </p:stCondLst>
                                  <p:childTnLst>
                                    <p:set>
                                      <p:cBhvr>
                                        <p:cTn id="438" dur="1" fill="hold">
                                          <p:stCondLst>
                                            <p:cond delay="0"/>
                                          </p:stCondLst>
                                        </p:cTn>
                                        <p:tgtEl>
                                          <p:spTgt spid="277"/>
                                        </p:tgtEl>
                                        <p:attrNameLst>
                                          <p:attrName>style.visibility</p:attrName>
                                        </p:attrNameLst>
                                      </p:cBhvr>
                                      <p:to>
                                        <p:strVal val="visible"/>
                                      </p:to>
                                    </p:set>
                                    <p:animEffect transition="in" filter="fade">
                                      <p:cBhvr>
                                        <p:cTn id="439" dur="500"/>
                                        <p:tgtEl>
                                          <p:spTgt spid="277"/>
                                        </p:tgtEl>
                                      </p:cBhvr>
                                    </p:animEffect>
                                  </p:childTnLst>
                                </p:cTn>
                              </p:par>
                              <p:par>
                                <p:cTn id="440" presetID="10" presetClass="entr" presetSubtype="0" fill="hold" grpId="0" nodeType="withEffect">
                                  <p:stCondLst>
                                    <p:cond delay="0"/>
                                  </p:stCondLst>
                                  <p:childTnLst>
                                    <p:set>
                                      <p:cBhvr>
                                        <p:cTn id="441" dur="1" fill="hold">
                                          <p:stCondLst>
                                            <p:cond delay="0"/>
                                          </p:stCondLst>
                                        </p:cTn>
                                        <p:tgtEl>
                                          <p:spTgt spid="278"/>
                                        </p:tgtEl>
                                        <p:attrNameLst>
                                          <p:attrName>style.visibility</p:attrName>
                                        </p:attrNameLst>
                                      </p:cBhvr>
                                      <p:to>
                                        <p:strVal val="visible"/>
                                      </p:to>
                                    </p:set>
                                    <p:animEffect transition="in" filter="fade">
                                      <p:cBhvr>
                                        <p:cTn id="442" dur="500"/>
                                        <p:tgtEl>
                                          <p:spTgt spid="278"/>
                                        </p:tgtEl>
                                      </p:cBhvr>
                                    </p:animEffect>
                                  </p:childTnLst>
                                </p:cTn>
                              </p:par>
                              <p:par>
                                <p:cTn id="443" presetID="10" presetClass="entr" presetSubtype="0" fill="hold" grpId="0" nodeType="withEffect">
                                  <p:stCondLst>
                                    <p:cond delay="0"/>
                                  </p:stCondLst>
                                  <p:childTnLst>
                                    <p:set>
                                      <p:cBhvr>
                                        <p:cTn id="444" dur="1" fill="hold">
                                          <p:stCondLst>
                                            <p:cond delay="0"/>
                                          </p:stCondLst>
                                        </p:cTn>
                                        <p:tgtEl>
                                          <p:spTgt spid="282"/>
                                        </p:tgtEl>
                                        <p:attrNameLst>
                                          <p:attrName>style.visibility</p:attrName>
                                        </p:attrNameLst>
                                      </p:cBhvr>
                                      <p:to>
                                        <p:strVal val="visible"/>
                                      </p:to>
                                    </p:set>
                                    <p:animEffect transition="in" filter="fade">
                                      <p:cBhvr>
                                        <p:cTn id="445" dur="500"/>
                                        <p:tgtEl>
                                          <p:spTgt spid="282"/>
                                        </p:tgtEl>
                                      </p:cBhvr>
                                    </p:animEffect>
                                  </p:childTnLst>
                                </p:cTn>
                              </p:par>
                            </p:childTnLst>
                          </p:cTn>
                        </p:par>
                      </p:childTnLst>
                    </p:cTn>
                  </p:par>
                  <p:par>
                    <p:cTn id="446" fill="hold">
                      <p:stCondLst>
                        <p:cond delay="indefinite"/>
                      </p:stCondLst>
                      <p:childTnLst>
                        <p:par>
                          <p:cTn id="447" fill="hold">
                            <p:stCondLst>
                              <p:cond delay="0"/>
                            </p:stCondLst>
                            <p:childTnLst>
                              <p:par>
                                <p:cTn id="448" presetID="10" presetClass="entr" presetSubtype="0" fill="hold" nodeType="clickEffect">
                                  <p:stCondLst>
                                    <p:cond delay="0"/>
                                  </p:stCondLst>
                                  <p:childTnLst>
                                    <p:set>
                                      <p:cBhvr>
                                        <p:cTn id="449" dur="1" fill="hold">
                                          <p:stCondLst>
                                            <p:cond delay="0"/>
                                          </p:stCondLst>
                                        </p:cTn>
                                        <p:tgtEl>
                                          <p:spTgt spid="3">
                                            <p:txEl>
                                              <p:pRg st="6" end="6"/>
                                            </p:txEl>
                                          </p:spTgt>
                                        </p:tgtEl>
                                        <p:attrNameLst>
                                          <p:attrName>style.visibility</p:attrName>
                                        </p:attrNameLst>
                                      </p:cBhvr>
                                      <p:to>
                                        <p:strVal val="visible"/>
                                      </p:to>
                                    </p:set>
                                    <p:animEffect transition="in" filter="fade">
                                      <p:cBhvr>
                                        <p:cTn id="450" dur="500"/>
                                        <p:tgtEl>
                                          <p:spTgt spid="3">
                                            <p:txEl>
                                              <p:pRg st="6" end="6"/>
                                            </p:txEl>
                                          </p:spTgt>
                                        </p:tgtEl>
                                      </p:cBhvr>
                                    </p:animEffect>
                                  </p:childTnLst>
                                </p:cTn>
                              </p:par>
                            </p:childTnLst>
                          </p:cTn>
                        </p:par>
                        <p:par>
                          <p:cTn id="451" fill="hold">
                            <p:stCondLst>
                              <p:cond delay="500"/>
                            </p:stCondLst>
                            <p:childTnLst>
                              <p:par>
                                <p:cTn id="452" presetID="10" presetClass="exit" presetSubtype="0" fill="hold" nodeType="afterEffect">
                                  <p:stCondLst>
                                    <p:cond delay="0"/>
                                  </p:stCondLst>
                                  <p:childTnLst>
                                    <p:animEffect transition="out" filter="fade">
                                      <p:cBhvr>
                                        <p:cTn id="453" dur="500"/>
                                        <p:tgtEl>
                                          <p:spTgt spid="286"/>
                                        </p:tgtEl>
                                      </p:cBhvr>
                                    </p:animEffect>
                                    <p:set>
                                      <p:cBhvr>
                                        <p:cTn id="454" dur="1" fill="hold">
                                          <p:stCondLst>
                                            <p:cond delay="499"/>
                                          </p:stCondLst>
                                        </p:cTn>
                                        <p:tgtEl>
                                          <p:spTgt spid="286"/>
                                        </p:tgtEl>
                                        <p:attrNameLst>
                                          <p:attrName>style.visibility</p:attrName>
                                        </p:attrNameLst>
                                      </p:cBhvr>
                                      <p:to>
                                        <p:strVal val="hidden"/>
                                      </p:to>
                                    </p:set>
                                  </p:childTnLst>
                                </p:cTn>
                              </p:par>
                              <p:par>
                                <p:cTn id="455" presetID="10" presetClass="exit" presetSubtype="0" fill="hold" grpId="1" nodeType="withEffect">
                                  <p:stCondLst>
                                    <p:cond delay="0"/>
                                  </p:stCondLst>
                                  <p:childTnLst>
                                    <p:animEffect transition="out" filter="fade">
                                      <p:cBhvr>
                                        <p:cTn id="456" dur="500"/>
                                        <p:tgtEl>
                                          <p:spTgt spid="275"/>
                                        </p:tgtEl>
                                      </p:cBhvr>
                                    </p:animEffect>
                                    <p:set>
                                      <p:cBhvr>
                                        <p:cTn id="457" dur="1" fill="hold">
                                          <p:stCondLst>
                                            <p:cond delay="499"/>
                                          </p:stCondLst>
                                        </p:cTn>
                                        <p:tgtEl>
                                          <p:spTgt spid="275"/>
                                        </p:tgtEl>
                                        <p:attrNameLst>
                                          <p:attrName>style.visibility</p:attrName>
                                        </p:attrNameLst>
                                      </p:cBhvr>
                                      <p:to>
                                        <p:strVal val="hidden"/>
                                      </p:to>
                                    </p:set>
                                  </p:childTnLst>
                                </p:cTn>
                              </p:par>
                              <p:par>
                                <p:cTn id="458" presetID="10" presetClass="exit" presetSubtype="0" fill="hold" grpId="1" nodeType="withEffect">
                                  <p:stCondLst>
                                    <p:cond delay="0"/>
                                  </p:stCondLst>
                                  <p:childTnLst>
                                    <p:animEffect transition="out" filter="fade">
                                      <p:cBhvr>
                                        <p:cTn id="459" dur="500"/>
                                        <p:tgtEl>
                                          <p:spTgt spid="277"/>
                                        </p:tgtEl>
                                      </p:cBhvr>
                                    </p:animEffect>
                                    <p:set>
                                      <p:cBhvr>
                                        <p:cTn id="460" dur="1" fill="hold">
                                          <p:stCondLst>
                                            <p:cond delay="499"/>
                                          </p:stCondLst>
                                        </p:cTn>
                                        <p:tgtEl>
                                          <p:spTgt spid="277"/>
                                        </p:tgtEl>
                                        <p:attrNameLst>
                                          <p:attrName>style.visibility</p:attrName>
                                        </p:attrNameLst>
                                      </p:cBhvr>
                                      <p:to>
                                        <p:strVal val="hidden"/>
                                      </p:to>
                                    </p:set>
                                  </p:childTnLst>
                                </p:cTn>
                              </p:par>
                              <p:par>
                                <p:cTn id="461" presetID="10" presetClass="exit" presetSubtype="0" fill="hold" grpId="1" nodeType="withEffect">
                                  <p:stCondLst>
                                    <p:cond delay="0"/>
                                  </p:stCondLst>
                                  <p:childTnLst>
                                    <p:animEffect transition="out" filter="fade">
                                      <p:cBhvr>
                                        <p:cTn id="462" dur="500"/>
                                        <p:tgtEl>
                                          <p:spTgt spid="278"/>
                                        </p:tgtEl>
                                      </p:cBhvr>
                                    </p:animEffect>
                                    <p:set>
                                      <p:cBhvr>
                                        <p:cTn id="463" dur="1" fill="hold">
                                          <p:stCondLst>
                                            <p:cond delay="499"/>
                                          </p:stCondLst>
                                        </p:cTn>
                                        <p:tgtEl>
                                          <p:spTgt spid="278"/>
                                        </p:tgtEl>
                                        <p:attrNameLst>
                                          <p:attrName>style.visibility</p:attrName>
                                        </p:attrNameLst>
                                      </p:cBhvr>
                                      <p:to>
                                        <p:strVal val="hidden"/>
                                      </p:to>
                                    </p:set>
                                  </p:childTnLst>
                                </p:cTn>
                              </p:par>
                              <p:par>
                                <p:cTn id="464" presetID="1" presetClass="exit" presetSubtype="0" fill="hold" grpId="1" nodeType="withEffect">
                                  <p:stCondLst>
                                    <p:cond delay="0"/>
                                  </p:stCondLst>
                                  <p:childTnLst>
                                    <p:set>
                                      <p:cBhvr>
                                        <p:cTn id="465" dur="1" fill="hold">
                                          <p:stCondLst>
                                            <p:cond delay="0"/>
                                          </p:stCondLst>
                                        </p:cTn>
                                        <p:tgtEl>
                                          <p:spTgt spid="282"/>
                                        </p:tgtEl>
                                        <p:attrNameLst>
                                          <p:attrName>style.visibility</p:attrName>
                                        </p:attrNameLst>
                                      </p:cBhvr>
                                      <p:to>
                                        <p:strVal val="hidden"/>
                                      </p:to>
                                    </p:set>
                                  </p:childTnLst>
                                </p:cTn>
                              </p:par>
                              <p:par>
                                <p:cTn id="466" presetID="1" presetClass="entr" presetSubtype="0" fill="hold" grpId="0" nodeType="withEffect">
                                  <p:stCondLst>
                                    <p:cond delay="0"/>
                                  </p:stCondLst>
                                  <p:childTnLst>
                                    <p:set>
                                      <p:cBhvr>
                                        <p:cTn id="467" dur="1" fill="hold">
                                          <p:stCondLst>
                                            <p:cond delay="0"/>
                                          </p:stCondLst>
                                        </p:cTn>
                                        <p:tgtEl>
                                          <p:spTgt spid="280"/>
                                        </p:tgtEl>
                                        <p:attrNameLst>
                                          <p:attrName>style.visibility</p:attrName>
                                        </p:attrNameLst>
                                      </p:cBhvr>
                                      <p:to>
                                        <p:strVal val="visible"/>
                                      </p:to>
                                    </p:set>
                                  </p:childTnLst>
                                </p:cTn>
                              </p:par>
                            </p:childTnLst>
                          </p:cTn>
                        </p:par>
                        <p:par>
                          <p:cTn id="468" fill="hold">
                            <p:stCondLst>
                              <p:cond delay="1000"/>
                            </p:stCondLst>
                            <p:childTnLst>
                              <p:par>
                                <p:cTn id="469" presetID="10" presetClass="entr" presetSubtype="0" fill="hold" grpId="1" nodeType="afterEffect">
                                  <p:stCondLst>
                                    <p:cond delay="0"/>
                                  </p:stCondLst>
                                  <p:childTnLst>
                                    <p:set>
                                      <p:cBhvr>
                                        <p:cTn id="470" dur="1" fill="hold">
                                          <p:stCondLst>
                                            <p:cond delay="0"/>
                                          </p:stCondLst>
                                        </p:cTn>
                                        <p:tgtEl>
                                          <p:spTgt spid="302"/>
                                        </p:tgtEl>
                                        <p:attrNameLst>
                                          <p:attrName>style.visibility</p:attrName>
                                        </p:attrNameLst>
                                      </p:cBhvr>
                                      <p:to>
                                        <p:strVal val="visible"/>
                                      </p:to>
                                    </p:set>
                                    <p:animEffect transition="in" filter="fade">
                                      <p:cBhvr>
                                        <p:cTn id="471" dur="500"/>
                                        <p:tgtEl>
                                          <p:spTgt spid="302"/>
                                        </p:tgtEl>
                                      </p:cBhvr>
                                    </p:animEffect>
                                  </p:childTnLst>
                                </p:cTn>
                              </p:par>
                              <p:par>
                                <p:cTn id="472" presetID="1" presetClass="emph" presetSubtype="2" fill="hold" nodeType="withEffect">
                                  <p:stCondLst>
                                    <p:cond delay="0"/>
                                  </p:stCondLst>
                                  <p:childTnLst>
                                    <p:animClr clrSpc="rgb" dir="cw">
                                      <p:cBhvr>
                                        <p:cTn id="473" dur="500" fill="hold"/>
                                        <p:tgtEl>
                                          <p:spTgt spid="26"/>
                                        </p:tgtEl>
                                        <p:attrNameLst>
                                          <p:attrName>fillcolor</p:attrName>
                                        </p:attrNameLst>
                                      </p:cBhvr>
                                      <p:to>
                                        <a:srgbClr val="92D050"/>
                                      </p:to>
                                    </p:animClr>
                                    <p:set>
                                      <p:cBhvr>
                                        <p:cTn id="474" dur="500" fill="hold"/>
                                        <p:tgtEl>
                                          <p:spTgt spid="26"/>
                                        </p:tgtEl>
                                        <p:attrNameLst>
                                          <p:attrName>fill.type</p:attrName>
                                        </p:attrNameLst>
                                      </p:cBhvr>
                                      <p:to>
                                        <p:strVal val="solid"/>
                                      </p:to>
                                    </p:set>
                                    <p:set>
                                      <p:cBhvr>
                                        <p:cTn id="475" dur="500" fill="hold"/>
                                        <p:tgtEl>
                                          <p:spTgt spid="26"/>
                                        </p:tgtEl>
                                        <p:attrNameLst>
                                          <p:attrName>fill.on</p:attrName>
                                        </p:attrNameLst>
                                      </p:cBhvr>
                                      <p:to>
                                        <p:strVal val="true"/>
                                      </p:to>
                                    </p:set>
                                  </p:childTnLst>
                                </p:cTn>
                              </p:par>
                            </p:childTnLst>
                          </p:cTn>
                        </p:par>
                        <p:par>
                          <p:cTn id="476" fill="hold">
                            <p:stCondLst>
                              <p:cond delay="1500"/>
                            </p:stCondLst>
                            <p:childTnLst>
                              <p:par>
                                <p:cTn id="477" presetID="10" presetClass="entr" presetSubtype="0" fill="hold" grpId="0" nodeType="afterEffect">
                                  <p:stCondLst>
                                    <p:cond delay="0"/>
                                  </p:stCondLst>
                                  <p:childTnLst>
                                    <p:set>
                                      <p:cBhvr>
                                        <p:cTn id="478" dur="1" fill="hold">
                                          <p:stCondLst>
                                            <p:cond delay="0"/>
                                          </p:stCondLst>
                                        </p:cTn>
                                        <p:tgtEl>
                                          <p:spTgt spid="279"/>
                                        </p:tgtEl>
                                        <p:attrNameLst>
                                          <p:attrName>style.visibility</p:attrName>
                                        </p:attrNameLst>
                                      </p:cBhvr>
                                      <p:to>
                                        <p:strVal val="visible"/>
                                      </p:to>
                                    </p:set>
                                    <p:animEffect transition="in" filter="fade">
                                      <p:cBhvr>
                                        <p:cTn id="479" dur="500"/>
                                        <p:tgtEl>
                                          <p:spTgt spid="279"/>
                                        </p:tgtEl>
                                      </p:cBhvr>
                                    </p:animEffect>
                                  </p:childTnLst>
                                </p:cTn>
                              </p:par>
                              <p:par>
                                <p:cTn id="480" presetID="1" presetClass="emph" presetSubtype="2" fill="hold" nodeType="withEffect">
                                  <p:stCondLst>
                                    <p:cond delay="0"/>
                                  </p:stCondLst>
                                  <p:childTnLst>
                                    <p:animClr clrSpc="rgb" dir="cw">
                                      <p:cBhvr>
                                        <p:cTn id="481" dur="500" fill="hold"/>
                                        <p:tgtEl>
                                          <p:spTgt spid="41"/>
                                        </p:tgtEl>
                                        <p:attrNameLst>
                                          <p:attrName>fillcolor</p:attrName>
                                        </p:attrNameLst>
                                      </p:cBhvr>
                                      <p:to>
                                        <a:srgbClr val="FFFF00"/>
                                      </p:to>
                                    </p:animClr>
                                    <p:set>
                                      <p:cBhvr>
                                        <p:cTn id="482" dur="500" fill="hold"/>
                                        <p:tgtEl>
                                          <p:spTgt spid="41"/>
                                        </p:tgtEl>
                                        <p:attrNameLst>
                                          <p:attrName>fill.type</p:attrName>
                                        </p:attrNameLst>
                                      </p:cBhvr>
                                      <p:to>
                                        <p:strVal val="solid"/>
                                      </p:to>
                                    </p:set>
                                    <p:set>
                                      <p:cBhvr>
                                        <p:cTn id="483" dur="500" fill="hold"/>
                                        <p:tgtEl>
                                          <p:spTgt spid="41"/>
                                        </p:tgtEl>
                                        <p:attrNameLst>
                                          <p:attrName>fill.on</p:attrName>
                                        </p:attrNameLst>
                                      </p:cBhvr>
                                      <p:to>
                                        <p:strVal val="true"/>
                                      </p:to>
                                    </p:set>
                                  </p:childTnLst>
                                </p:cTn>
                              </p:par>
                            </p:childTnLst>
                          </p:cTn>
                        </p:par>
                        <p:par>
                          <p:cTn id="484" fill="hold">
                            <p:stCondLst>
                              <p:cond delay="2000"/>
                            </p:stCondLst>
                            <p:childTnLst>
                              <p:par>
                                <p:cTn id="485" presetID="10" presetClass="entr" presetSubtype="0" fill="hold" nodeType="afterEffect">
                                  <p:stCondLst>
                                    <p:cond delay="0"/>
                                  </p:stCondLst>
                                  <p:childTnLst>
                                    <p:set>
                                      <p:cBhvr>
                                        <p:cTn id="486" dur="1" fill="hold">
                                          <p:stCondLst>
                                            <p:cond delay="0"/>
                                          </p:stCondLst>
                                        </p:cTn>
                                        <p:tgtEl>
                                          <p:spTgt spid="319"/>
                                        </p:tgtEl>
                                        <p:attrNameLst>
                                          <p:attrName>style.visibility</p:attrName>
                                        </p:attrNameLst>
                                      </p:cBhvr>
                                      <p:to>
                                        <p:strVal val="visible"/>
                                      </p:to>
                                    </p:set>
                                    <p:animEffect transition="in" filter="fade">
                                      <p:cBhvr>
                                        <p:cTn id="487" dur="500"/>
                                        <p:tgtEl>
                                          <p:spTgt spid="319"/>
                                        </p:tgtEl>
                                      </p:cBhvr>
                                    </p:animEffect>
                                  </p:childTnLst>
                                </p:cTn>
                              </p:par>
                            </p:childTnLst>
                          </p:cTn>
                        </p:par>
                        <p:par>
                          <p:cTn id="488" fill="hold">
                            <p:stCondLst>
                              <p:cond delay="2500"/>
                            </p:stCondLst>
                            <p:childTnLst>
                              <p:par>
                                <p:cTn id="489" presetID="10" presetClass="entr" presetSubtype="0" fill="hold" nodeType="afterEffect">
                                  <p:stCondLst>
                                    <p:cond delay="0"/>
                                  </p:stCondLst>
                                  <p:childTnLst>
                                    <p:set>
                                      <p:cBhvr>
                                        <p:cTn id="490" dur="1" fill="hold">
                                          <p:stCondLst>
                                            <p:cond delay="0"/>
                                          </p:stCondLst>
                                        </p:cTn>
                                        <p:tgtEl>
                                          <p:spTgt spid="320"/>
                                        </p:tgtEl>
                                        <p:attrNameLst>
                                          <p:attrName>style.visibility</p:attrName>
                                        </p:attrNameLst>
                                      </p:cBhvr>
                                      <p:to>
                                        <p:strVal val="visible"/>
                                      </p:to>
                                    </p:set>
                                    <p:animEffect transition="in" filter="fade">
                                      <p:cBhvr>
                                        <p:cTn id="491" dur="500"/>
                                        <p:tgtEl>
                                          <p:spTgt spid="320"/>
                                        </p:tgtEl>
                                      </p:cBhvr>
                                    </p:animEffect>
                                  </p:childTnLst>
                                </p:cTn>
                              </p:par>
                            </p:childTnLst>
                          </p:cTn>
                        </p:par>
                      </p:childTnLst>
                    </p:cTn>
                  </p:par>
                  <p:par>
                    <p:cTn id="492" fill="hold">
                      <p:stCondLst>
                        <p:cond delay="indefinite"/>
                      </p:stCondLst>
                      <p:childTnLst>
                        <p:par>
                          <p:cTn id="493" fill="hold">
                            <p:stCondLst>
                              <p:cond delay="0"/>
                            </p:stCondLst>
                            <p:childTnLst>
                              <p:par>
                                <p:cTn id="494" presetID="1" presetClass="exit" presetSubtype="0" fill="hold" nodeType="clickEffect">
                                  <p:stCondLst>
                                    <p:cond delay="0"/>
                                  </p:stCondLst>
                                  <p:childTnLst>
                                    <p:set>
                                      <p:cBhvr>
                                        <p:cTn id="495" dur="1" fill="hold">
                                          <p:stCondLst>
                                            <p:cond delay="0"/>
                                          </p:stCondLst>
                                        </p:cTn>
                                        <p:tgtEl>
                                          <p:spTgt spid="319"/>
                                        </p:tgtEl>
                                        <p:attrNameLst>
                                          <p:attrName>style.visibility</p:attrName>
                                        </p:attrNameLst>
                                      </p:cBhvr>
                                      <p:to>
                                        <p:strVal val="hidden"/>
                                      </p:to>
                                    </p:set>
                                  </p:childTnLst>
                                </p:cTn>
                              </p:par>
                              <p:par>
                                <p:cTn id="496" presetID="1" presetClass="exit" presetSubtype="0" fill="hold" nodeType="withEffect">
                                  <p:stCondLst>
                                    <p:cond delay="0"/>
                                  </p:stCondLst>
                                  <p:childTnLst>
                                    <p:set>
                                      <p:cBhvr>
                                        <p:cTn id="497" dur="1" fill="hold">
                                          <p:stCondLst>
                                            <p:cond delay="0"/>
                                          </p:stCondLst>
                                        </p:cTn>
                                        <p:tgtEl>
                                          <p:spTgt spid="320"/>
                                        </p:tgtEl>
                                        <p:attrNameLst>
                                          <p:attrName>style.visibility</p:attrName>
                                        </p:attrNameLst>
                                      </p:cBhvr>
                                      <p:to>
                                        <p:strVal val="hidden"/>
                                      </p:to>
                                    </p:set>
                                  </p:childTnLst>
                                </p:cTn>
                              </p:par>
                              <p:par>
                                <p:cTn id="498" presetID="1" presetClass="exit" presetSubtype="0" fill="hold" grpId="0" nodeType="withEffect">
                                  <p:stCondLst>
                                    <p:cond delay="0"/>
                                  </p:stCondLst>
                                  <p:childTnLst>
                                    <p:set>
                                      <p:cBhvr>
                                        <p:cTn id="499" dur="1" fill="hold">
                                          <p:stCondLst>
                                            <p:cond delay="0"/>
                                          </p:stCondLst>
                                        </p:cTn>
                                        <p:tgtEl>
                                          <p:spTgt spid="302"/>
                                        </p:tgtEl>
                                        <p:attrNameLst>
                                          <p:attrName>style.visibility</p:attrName>
                                        </p:attrNameLst>
                                      </p:cBhvr>
                                      <p:to>
                                        <p:strVal val="hidden"/>
                                      </p:to>
                                    </p:set>
                                  </p:childTnLst>
                                </p:cTn>
                              </p:par>
                              <p:par>
                                <p:cTn id="500" presetID="1" presetClass="exit" presetSubtype="0" fill="hold" grpId="1" nodeType="withEffect">
                                  <p:stCondLst>
                                    <p:cond delay="0"/>
                                  </p:stCondLst>
                                  <p:childTnLst>
                                    <p:set>
                                      <p:cBhvr>
                                        <p:cTn id="501" dur="1" fill="hold">
                                          <p:stCondLst>
                                            <p:cond delay="0"/>
                                          </p:stCondLst>
                                        </p:cTn>
                                        <p:tgtEl>
                                          <p:spTgt spid="280"/>
                                        </p:tgtEl>
                                        <p:attrNameLst>
                                          <p:attrName>style.visibility</p:attrName>
                                        </p:attrNameLst>
                                      </p:cBhvr>
                                      <p:to>
                                        <p:strVal val="hidden"/>
                                      </p:to>
                                    </p:set>
                                  </p:childTnLst>
                                </p:cTn>
                              </p:par>
                              <p:par>
                                <p:cTn id="502" presetID="1" presetClass="entr" presetSubtype="0" fill="hold" grpId="0" nodeType="withEffect">
                                  <p:stCondLst>
                                    <p:cond delay="0"/>
                                  </p:stCondLst>
                                  <p:childTnLst>
                                    <p:set>
                                      <p:cBhvr>
                                        <p:cTn id="503" dur="1" fill="hold">
                                          <p:stCondLst>
                                            <p:cond delay="0"/>
                                          </p:stCondLst>
                                        </p:cTn>
                                        <p:tgtEl>
                                          <p:spTgt spid="283"/>
                                        </p:tgtEl>
                                        <p:attrNameLst>
                                          <p:attrName>style.visibility</p:attrName>
                                        </p:attrNameLst>
                                      </p:cBhvr>
                                      <p:to>
                                        <p:strVal val="visible"/>
                                      </p:to>
                                    </p:set>
                                  </p:childTnLst>
                                </p:cTn>
                              </p:par>
                            </p:childTnLst>
                          </p:cTn>
                        </p:par>
                        <p:par>
                          <p:cTn id="504" fill="hold">
                            <p:stCondLst>
                              <p:cond delay="0"/>
                            </p:stCondLst>
                            <p:childTnLst>
                              <p:par>
                                <p:cTn id="505" presetID="10" presetClass="entr" presetSubtype="0" fill="hold" grpId="0" nodeType="afterEffect">
                                  <p:stCondLst>
                                    <p:cond delay="0"/>
                                  </p:stCondLst>
                                  <p:childTnLst>
                                    <p:set>
                                      <p:cBhvr>
                                        <p:cTn id="506" dur="1" fill="hold">
                                          <p:stCondLst>
                                            <p:cond delay="0"/>
                                          </p:stCondLst>
                                        </p:cTn>
                                        <p:tgtEl>
                                          <p:spTgt spid="304"/>
                                        </p:tgtEl>
                                        <p:attrNameLst>
                                          <p:attrName>style.visibility</p:attrName>
                                        </p:attrNameLst>
                                      </p:cBhvr>
                                      <p:to>
                                        <p:strVal val="visible"/>
                                      </p:to>
                                    </p:set>
                                    <p:animEffect transition="in" filter="fade">
                                      <p:cBhvr>
                                        <p:cTn id="507" dur="500"/>
                                        <p:tgtEl>
                                          <p:spTgt spid="304"/>
                                        </p:tgtEl>
                                      </p:cBhvr>
                                    </p:animEffect>
                                  </p:childTnLst>
                                </p:cTn>
                              </p:par>
                              <p:par>
                                <p:cTn id="508" presetID="1" presetClass="emph" presetSubtype="2" fill="hold" nodeType="withEffect">
                                  <p:stCondLst>
                                    <p:cond delay="0"/>
                                  </p:stCondLst>
                                  <p:childTnLst>
                                    <p:animClr clrSpc="rgb" dir="cw">
                                      <p:cBhvr>
                                        <p:cTn id="509" dur="500" fill="hold"/>
                                        <p:tgtEl>
                                          <p:spTgt spid="41"/>
                                        </p:tgtEl>
                                        <p:attrNameLst>
                                          <p:attrName>fillcolor</p:attrName>
                                        </p:attrNameLst>
                                      </p:cBhvr>
                                      <p:to>
                                        <a:srgbClr val="7F7F7F"/>
                                      </p:to>
                                    </p:animClr>
                                    <p:set>
                                      <p:cBhvr>
                                        <p:cTn id="510" dur="500" fill="hold"/>
                                        <p:tgtEl>
                                          <p:spTgt spid="41"/>
                                        </p:tgtEl>
                                        <p:attrNameLst>
                                          <p:attrName>fill.type</p:attrName>
                                        </p:attrNameLst>
                                      </p:cBhvr>
                                      <p:to>
                                        <p:strVal val="solid"/>
                                      </p:to>
                                    </p:set>
                                    <p:set>
                                      <p:cBhvr>
                                        <p:cTn id="511" dur="500" fill="hold"/>
                                        <p:tgtEl>
                                          <p:spTgt spid="41"/>
                                        </p:tgtEl>
                                        <p:attrNameLst>
                                          <p:attrName>fill.on</p:attrName>
                                        </p:attrNameLst>
                                      </p:cBhvr>
                                      <p:to>
                                        <p:strVal val="true"/>
                                      </p:to>
                                    </p:set>
                                  </p:childTnLst>
                                </p:cTn>
                              </p:par>
                              <p:par>
                                <p:cTn id="512" presetID="1" presetClass="emph" presetSubtype="2" fill="hold" nodeType="withEffect">
                                  <p:stCondLst>
                                    <p:cond delay="0"/>
                                  </p:stCondLst>
                                  <p:childTnLst>
                                    <p:animClr clrSpc="rgb" dir="cw">
                                      <p:cBhvr>
                                        <p:cTn id="513" dur="500" fill="hold"/>
                                        <p:tgtEl>
                                          <p:spTgt spid="37"/>
                                        </p:tgtEl>
                                        <p:attrNameLst>
                                          <p:attrName>fillcolor</p:attrName>
                                        </p:attrNameLst>
                                      </p:cBhvr>
                                      <p:to>
                                        <a:srgbClr val="FFFF00"/>
                                      </p:to>
                                    </p:animClr>
                                    <p:set>
                                      <p:cBhvr>
                                        <p:cTn id="514" dur="500" fill="hold"/>
                                        <p:tgtEl>
                                          <p:spTgt spid="37"/>
                                        </p:tgtEl>
                                        <p:attrNameLst>
                                          <p:attrName>fill.type</p:attrName>
                                        </p:attrNameLst>
                                      </p:cBhvr>
                                      <p:to>
                                        <p:strVal val="solid"/>
                                      </p:to>
                                    </p:set>
                                    <p:set>
                                      <p:cBhvr>
                                        <p:cTn id="515" dur="500" fill="hold"/>
                                        <p:tgtEl>
                                          <p:spTgt spid="37"/>
                                        </p:tgtEl>
                                        <p:attrNameLst>
                                          <p:attrName>fill.on</p:attrName>
                                        </p:attrNameLst>
                                      </p:cBhvr>
                                      <p:to>
                                        <p:strVal val="true"/>
                                      </p:to>
                                    </p:set>
                                  </p:childTnLst>
                                </p:cTn>
                              </p:par>
                            </p:childTnLst>
                          </p:cTn>
                        </p:par>
                        <p:par>
                          <p:cTn id="516" fill="hold">
                            <p:stCondLst>
                              <p:cond delay="500"/>
                            </p:stCondLst>
                            <p:childTnLst>
                              <p:par>
                                <p:cTn id="517" presetID="10" presetClass="entr" presetSubtype="0" fill="hold" nodeType="afterEffect">
                                  <p:stCondLst>
                                    <p:cond delay="0"/>
                                  </p:stCondLst>
                                  <p:childTnLst>
                                    <p:set>
                                      <p:cBhvr>
                                        <p:cTn id="518" dur="1" fill="hold">
                                          <p:stCondLst>
                                            <p:cond delay="0"/>
                                          </p:stCondLst>
                                        </p:cTn>
                                        <p:tgtEl>
                                          <p:spTgt spid="321"/>
                                        </p:tgtEl>
                                        <p:attrNameLst>
                                          <p:attrName>style.visibility</p:attrName>
                                        </p:attrNameLst>
                                      </p:cBhvr>
                                      <p:to>
                                        <p:strVal val="visible"/>
                                      </p:to>
                                    </p:set>
                                    <p:animEffect transition="in" filter="fade">
                                      <p:cBhvr>
                                        <p:cTn id="519" dur="500"/>
                                        <p:tgtEl>
                                          <p:spTgt spid="321"/>
                                        </p:tgtEl>
                                      </p:cBhvr>
                                    </p:animEffect>
                                  </p:childTnLst>
                                </p:cTn>
                              </p:par>
                            </p:childTnLst>
                          </p:cTn>
                        </p:par>
                        <p:par>
                          <p:cTn id="520" fill="hold">
                            <p:stCondLst>
                              <p:cond delay="1000"/>
                            </p:stCondLst>
                            <p:childTnLst>
                              <p:par>
                                <p:cTn id="521" presetID="10" presetClass="entr" presetSubtype="0" fill="hold" nodeType="afterEffect">
                                  <p:stCondLst>
                                    <p:cond delay="0"/>
                                  </p:stCondLst>
                                  <p:childTnLst>
                                    <p:set>
                                      <p:cBhvr>
                                        <p:cTn id="522" dur="1" fill="hold">
                                          <p:stCondLst>
                                            <p:cond delay="0"/>
                                          </p:stCondLst>
                                        </p:cTn>
                                        <p:tgtEl>
                                          <p:spTgt spid="322"/>
                                        </p:tgtEl>
                                        <p:attrNameLst>
                                          <p:attrName>style.visibility</p:attrName>
                                        </p:attrNameLst>
                                      </p:cBhvr>
                                      <p:to>
                                        <p:strVal val="visible"/>
                                      </p:to>
                                    </p:set>
                                    <p:animEffect transition="in" filter="fade">
                                      <p:cBhvr>
                                        <p:cTn id="523" dur="5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284" grpId="0"/>
      <p:bldP spid="285" grpId="0"/>
      <p:bldP spid="275" grpId="0" animBg="1"/>
      <p:bldP spid="275" grpId="1" animBg="1"/>
      <p:bldP spid="277" grpId="0"/>
      <p:bldP spid="277" grpId="1"/>
      <p:bldP spid="278" grpId="0"/>
      <p:bldP spid="278" grpId="1"/>
      <p:bldP spid="279" grpId="0"/>
      <p:bldP spid="302" grpId="0"/>
      <p:bldP spid="302" grpId="1"/>
      <p:bldP spid="304" grpId="0"/>
      <p:bldP spid="282" grpId="0"/>
      <p:bldP spid="282" grpId="1"/>
      <p:bldP spid="280" grpId="0" animBg="1"/>
      <p:bldP spid="280" grpId="1" animBg="1"/>
      <p:bldP spid="283" grpId="0" animBg="1"/>
    </p:bldLst>
  </p:timing>
</p:sld>
</file>

<file path=ppt/theme/theme1.xml><?xml version="1.0" encoding="utf-8"?>
<a:theme xmlns:a="http://schemas.openxmlformats.org/drawingml/2006/main" name="informal_presentation_powerpoint_2">
  <a:themeElements>
    <a:clrScheme name="Custom WM">
      <a:dk1>
        <a:sysClr val="windowText" lastClr="000000"/>
      </a:dk1>
      <a:lt1>
        <a:sysClr val="window" lastClr="FFFFFF"/>
      </a:lt1>
      <a:dk2>
        <a:srgbClr val="B9975B"/>
      </a:dk2>
      <a:lt2>
        <a:srgbClr val="EEECE1"/>
      </a:lt2>
      <a:accent1>
        <a:srgbClr val="115740"/>
      </a:accent1>
      <a:accent2>
        <a:srgbClr val="D0D3D4"/>
      </a:accent2>
      <a:accent3>
        <a:srgbClr val="FFFFFF"/>
      </a:accent3>
      <a:accent4>
        <a:srgbClr val="FFFFFF"/>
      </a:accent4>
      <a:accent5>
        <a:srgbClr val="FFFFFF"/>
      </a:accent5>
      <a:accent6>
        <a:srgbClr val="FFFFFF"/>
      </a:accent6>
      <a:hlink>
        <a:srgbClr val="006600"/>
      </a:hlink>
      <a:folHlink>
        <a:srgbClr val="0066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PBS-HPCA-2018-WM-Template</Template>
  <TotalTime>33069</TotalTime>
  <Words>5404</Words>
  <Application>Microsoft Macintosh PowerPoint</Application>
  <PresentationFormat>Widescreen</PresentationFormat>
  <Paragraphs>998</Paragraphs>
  <Slides>40</Slides>
  <Notes>37</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40</vt:i4>
      </vt:variant>
      <vt:variant>
        <vt:lpstr>Custom Shows</vt:lpstr>
      </vt:variant>
      <vt:variant>
        <vt:i4>6</vt:i4>
      </vt:variant>
    </vt:vector>
  </HeadingPairs>
  <TitlesOfParts>
    <vt:vector size="53" baseType="lpstr">
      <vt:lpstr>Avenir Next Regular</vt:lpstr>
      <vt:lpstr>Calibri</vt:lpstr>
      <vt:lpstr>Cambria Math</vt:lpstr>
      <vt:lpstr>Wingdings</vt:lpstr>
      <vt:lpstr>Wingdings 3</vt:lpstr>
      <vt:lpstr>Arial</vt:lpstr>
      <vt:lpstr>informal_presentation_powerpoint_2</vt:lpstr>
      <vt:lpstr>Analyzing and Leveraging Remote-core Bandwidth for Enhanced Performance in GPUs</vt:lpstr>
      <vt:lpstr>State of GPU Computing GPU Scaling Trends</vt:lpstr>
      <vt:lpstr>State of GPU Computing Challenges with Large-Scale GPUs</vt:lpstr>
      <vt:lpstr>Goal &amp; Contributions</vt:lpstr>
      <vt:lpstr>Outline</vt:lpstr>
      <vt:lpstr>Let's Bake a Chocolate Cake!</vt:lpstr>
      <vt:lpstr>Neighboring Cores? Breadth First Search (BFS) </vt:lpstr>
      <vt:lpstr>Inter-core Locality</vt:lpstr>
      <vt:lpstr>Challenges?</vt:lpstr>
      <vt:lpstr>More Challenges?</vt:lpstr>
      <vt:lpstr>Communication Scenarios</vt:lpstr>
      <vt:lpstr>Communication Scenarios PP Performance Scope</vt:lpstr>
      <vt:lpstr>Communication Scenarios</vt:lpstr>
      <vt:lpstr>Communication Scenarios n-IP Performance</vt:lpstr>
      <vt:lpstr>Outline</vt:lpstr>
      <vt:lpstr>Communication Scenario</vt:lpstr>
      <vt:lpstr>Which Remote Cores have the Shared Data?</vt:lpstr>
      <vt:lpstr>How many Remote Cores to Search? Probe Coverage (C)</vt:lpstr>
      <vt:lpstr>Which Remote Cores to Search First? Key Observation</vt:lpstr>
      <vt:lpstr>How to Fetch the Shared Data? Probe Rate (S,P)</vt:lpstr>
      <vt:lpstr>How to Fetch the Shared Data? Probe Rate (S,P)</vt:lpstr>
      <vt:lpstr>How to Fetch the Shared Data? Two-level Probing</vt:lpstr>
      <vt:lpstr>Which Data is Shared? Why Prediction?</vt:lpstr>
      <vt:lpstr>Which Data is Shared? Key Observation</vt:lpstr>
      <vt:lpstr>Outline</vt:lpstr>
      <vt:lpstr>Evaluation  Methodology</vt:lpstr>
      <vt:lpstr>Evaluation Probe Coverage and Rate Trade-off</vt:lpstr>
      <vt:lpstr>Evaluation IPC &amp; Reply BW</vt:lpstr>
      <vt:lpstr>Evaluation Precision</vt:lpstr>
      <vt:lpstr>Evaluation Inter-core Locality &lt; 10%</vt:lpstr>
      <vt:lpstr>Conclusions</vt:lpstr>
      <vt:lpstr>Thank You!  Questions?</vt:lpstr>
      <vt:lpstr>Analyzing and Leveraging Remote-core Bandwidth for Enhanced Performance in GPUs</vt:lpstr>
      <vt:lpstr>Backup</vt:lpstr>
      <vt:lpstr>Operation</vt:lpstr>
      <vt:lpstr>Evaluation Prior Work</vt:lpstr>
      <vt:lpstr>Evaluation Prediction</vt:lpstr>
      <vt:lpstr>Evaluation Link Utilization</vt:lpstr>
      <vt:lpstr>Evaluation Case Studies - Scalability</vt:lpstr>
      <vt:lpstr>Evaluation Case Studies – CTA Schedulers  </vt:lpstr>
      <vt:lpstr>Operation</vt:lpstr>
      <vt:lpstr>Evaluation – Prior Work</vt:lpstr>
      <vt:lpstr>Case Studies – Core Count</vt:lpstr>
      <vt:lpstr>Case Studies - CTA Schedulers</vt:lpstr>
      <vt:lpstr>Evaluation - Prediction Recall</vt:lpstr>
      <vt:lpstr>Evaluation - Link Utilization</vt:lpstr>
    </vt:vector>
  </TitlesOfParts>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Efficient and Fair Multi-programming in GPUs via Effective Bandwidth Management</dc:title>
  <dc:creator>Ibrahim, Mohamed</dc:creator>
  <cp:lastModifiedBy>Jog, Adwait</cp:lastModifiedBy>
  <cp:revision>1216</cp:revision>
  <dcterms:created xsi:type="dcterms:W3CDTF">2017-12-30T11:28:49Z</dcterms:created>
  <dcterms:modified xsi:type="dcterms:W3CDTF">2019-09-29T03:04:49Z</dcterms:modified>
</cp:coreProperties>
</file>