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tags/tag6.xml" ContentType="application/vnd.openxmlformats-officedocument.presentationml.tags+xml"/>
  <Override PartName="/ppt/notesSlides/notesSlide8.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tags/tag7.xml" ContentType="application/vnd.openxmlformats-officedocument.presentationml.tags+xml"/>
  <Override PartName="/ppt/notesSlides/notesSlide9.xml" ContentType="application/vnd.openxmlformats-officedocument.presentationml.notesSlide+xml"/>
  <Override PartName="/ppt/charts/chart2.xml" ContentType="application/vnd.openxmlformats-officedocument.drawingml.chart+xml"/>
  <Override PartName="/ppt/tags/tag8.xml" ContentType="application/vnd.openxmlformats-officedocument.presentationml.tags+xml"/>
  <Override PartName="/ppt/notesSlides/notesSlide10.xml" ContentType="application/vnd.openxmlformats-officedocument.presentationml.notesSlide+xml"/>
  <Override PartName="/ppt/charts/chart3.xml" ContentType="application/vnd.openxmlformats-officedocument.drawingml.chart+xml"/>
  <Override PartName="/ppt/tags/tag9.xml" ContentType="application/vnd.openxmlformats-officedocument.presentationml.tags+xml"/>
  <Override PartName="/ppt/notesSlides/notesSlide11.xml" ContentType="application/vnd.openxmlformats-officedocument.presentationml.notesSlide+xml"/>
  <Override PartName="/ppt/charts/chart4.xml" ContentType="application/vnd.openxmlformats-officedocument.drawingml.chart+xml"/>
  <Override PartName="/ppt/drawings/drawing2.xml" ContentType="application/vnd.openxmlformats-officedocument.drawingml.chartshapes+xml"/>
  <Override PartName="/ppt/tags/tag10.xml" ContentType="application/vnd.openxmlformats-officedocument.presentationml.tags+xml"/>
  <Override PartName="/ppt/notesSlides/notesSlide12.xml" ContentType="application/vnd.openxmlformats-officedocument.presentationml.notesSlide+xml"/>
  <Override PartName="/ppt/charts/chart5.xml" ContentType="application/vnd.openxmlformats-officedocument.drawingml.chart+xml"/>
  <Override PartName="/ppt/drawings/drawing3.xml" ContentType="application/vnd.openxmlformats-officedocument.drawingml.chartshapes+xml"/>
  <Override PartName="/ppt/tags/tag11.xml" ContentType="application/vnd.openxmlformats-officedocument.presentationml.tags+xml"/>
  <Override PartName="/ppt/notesSlides/notesSlide13.xml" ContentType="application/vnd.openxmlformats-officedocument.presentationml.notesSlide+xml"/>
  <Override PartName="/ppt/tags/tag12.xml" ContentType="application/vnd.openxmlformats-officedocument.presentationml.tags+xml"/>
  <Override PartName="/ppt/notesSlides/notesSlide14.xml" ContentType="application/vnd.openxmlformats-officedocument.presentationml.notesSlide+xml"/>
  <Override PartName="/ppt/charts/chart6.xml" ContentType="application/vnd.openxmlformats-officedocument.drawingml.chart+xml"/>
  <Override PartName="/ppt/tags/tag13.xml" ContentType="application/vnd.openxmlformats-officedocument.presentationml.tags+xml"/>
  <Override PartName="/ppt/notesSlides/notesSlide15.xml" ContentType="application/vnd.openxmlformats-officedocument.presentationml.notesSlide+xml"/>
  <Override PartName="/ppt/charts/chart7.xml" ContentType="application/vnd.openxmlformats-officedocument.drawingml.chart+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14.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15.xml" ContentType="application/vnd.openxmlformats-officedocument.presentationml.tags+xml"/>
  <Override PartName="/ppt/notesSlides/notesSlide21.xml" ContentType="application/vnd.openxmlformats-officedocument.presentationml.notesSlide+xml"/>
  <Override PartName="/ppt/charts/chart8.xml" ContentType="application/vnd.openxmlformats-officedocument.drawingml.chart+xml"/>
  <Override PartName="/ppt/tags/tag16.xml" ContentType="application/vnd.openxmlformats-officedocument.presentationml.tags+xml"/>
  <Override PartName="/ppt/notesSlides/notesSlide22.xml" ContentType="application/vnd.openxmlformats-officedocument.presentationml.notesSlide+xml"/>
  <Override PartName="/ppt/charts/chart9.xml" ContentType="application/vnd.openxmlformats-officedocument.drawingml.chart+xml"/>
  <Override PartName="/ppt/tags/tag17.xml" ContentType="application/vnd.openxmlformats-officedocument.presentationml.tags+xml"/>
  <Override PartName="/ppt/notesSlides/notesSlide23.xml" ContentType="application/vnd.openxmlformats-officedocument.presentationml.notesSlide+xml"/>
  <Override PartName="/ppt/charts/chart10.xml" ContentType="application/vnd.openxmlformats-officedocument.drawingml.chart+xml"/>
  <Override PartName="/ppt/tags/tag18.xml" ContentType="application/vnd.openxmlformats-officedocument.presentationml.tags+xml"/>
  <Override PartName="/ppt/notesSlides/notesSlide24.xml" ContentType="application/vnd.openxmlformats-officedocument.presentationml.notesSlide+xml"/>
  <Override PartName="/ppt/charts/chart11.xml" ContentType="application/vnd.openxmlformats-officedocument.drawingml.chart+xml"/>
  <Override PartName="/ppt/tags/tag19.xml" ContentType="application/vnd.openxmlformats-officedocument.presentationml.tags+xml"/>
  <Override PartName="/ppt/notesSlides/notesSlide25.xml" ContentType="application/vnd.openxmlformats-officedocument.presentationml.notesSlide+xml"/>
  <Override PartName="/ppt/charts/chart12.xml" ContentType="application/vnd.openxmlformats-officedocument.drawingml.chart+xml"/>
  <Override PartName="/ppt/notesSlides/notesSlide26.xml" ContentType="application/vnd.openxmlformats-officedocument.presentationml.notesSlide+xml"/>
  <Override PartName="/ppt/tags/tag20.xml" ContentType="application/vnd.openxmlformats-officedocument.presentationml.tags+xml"/>
  <Override PartName="/ppt/notesSlides/notesSlide27.xml" ContentType="application/vnd.openxmlformats-officedocument.presentationml.notesSlide+xml"/>
  <Override PartName="/ppt/charts/chart13.xml" ContentType="application/vnd.openxmlformats-officedocument.drawingml.chart+xml"/>
  <Override PartName="/ppt/charts/chart14.xml" ContentType="application/vnd.openxmlformats-officedocument.drawingml.chart+xml"/>
  <Override PartName="/ppt/tags/tag21.xml" ContentType="application/vnd.openxmlformats-officedocument.presentationml.tags+xml"/>
  <Override PartName="/ppt/notesSlides/notesSlide28.xml" ContentType="application/vnd.openxmlformats-officedocument.presentationml.notesSlide+xml"/>
  <Override PartName="/ppt/tags/tag22.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23.xml" ContentType="application/vnd.openxmlformats-officedocument.presentationml.tags+xml"/>
  <Override PartName="/ppt/notesSlides/notesSlide31.xml" ContentType="application/vnd.openxmlformats-officedocument.presentationml.notesSlide+xml"/>
  <Override PartName="/ppt/tags/tag24.xml" ContentType="application/vnd.openxmlformats-officedocument.presentationml.tags+xml"/>
  <Override PartName="/ppt/notesSlides/notesSlide32.xml" ContentType="application/vnd.openxmlformats-officedocument.presentationml.notesSlide+xml"/>
  <Override PartName="/ppt/tags/tag25.xml" ContentType="application/vnd.openxmlformats-officedocument.presentationml.tags+xml"/>
  <Override PartName="/ppt/notesSlides/notesSlide33.xml" ContentType="application/vnd.openxmlformats-officedocument.presentationml.notesSlide+xml"/>
  <Override PartName="/ppt/charts/chart15.xml" ContentType="application/vnd.openxmlformats-officedocument.drawingml.chart+xml"/>
  <Override PartName="/ppt/tags/tag26.xml" ContentType="application/vnd.openxmlformats-officedocument.presentationml.tags+xml"/>
  <Override PartName="/ppt/notesSlides/notesSlide34.xml" ContentType="application/vnd.openxmlformats-officedocument.presentationml.notesSlide+xml"/>
  <Override PartName="/ppt/tags/tag27.xml" ContentType="application/vnd.openxmlformats-officedocument.presentationml.tag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tags/tag28.xml" ContentType="application/vnd.openxmlformats-officedocument.presentationml.tags+xml"/>
  <Override PartName="/ppt/notesSlides/notesSlide41.xml" ContentType="application/vnd.openxmlformats-officedocument.presentationml.notesSlide+xml"/>
  <Override PartName="/ppt/charts/chart24.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2"/>
  </p:notesMasterIdLst>
  <p:sldIdLst>
    <p:sldId id="521" r:id="rId2"/>
    <p:sldId id="261" r:id="rId3"/>
    <p:sldId id="383" r:id="rId4"/>
    <p:sldId id="470" r:id="rId5"/>
    <p:sldId id="341" r:id="rId6"/>
    <p:sldId id="504" r:id="rId7"/>
    <p:sldId id="505" r:id="rId8"/>
    <p:sldId id="559" r:id="rId9"/>
    <p:sldId id="519" r:id="rId10"/>
    <p:sldId id="560" r:id="rId11"/>
    <p:sldId id="472" r:id="rId12"/>
    <p:sldId id="482" r:id="rId13"/>
    <p:sldId id="473" r:id="rId14"/>
    <p:sldId id="474" r:id="rId15"/>
    <p:sldId id="520" r:id="rId16"/>
    <p:sldId id="475" r:id="rId17"/>
    <p:sldId id="476" r:id="rId18"/>
    <p:sldId id="535" r:id="rId19"/>
    <p:sldId id="462" r:id="rId20"/>
    <p:sldId id="537" r:id="rId21"/>
    <p:sldId id="506" r:id="rId22"/>
    <p:sldId id="561" r:id="rId23"/>
    <p:sldId id="562" r:id="rId24"/>
    <p:sldId id="563" r:id="rId25"/>
    <p:sldId id="545" r:id="rId26"/>
    <p:sldId id="536" r:id="rId27"/>
    <p:sldId id="515" r:id="rId28"/>
    <p:sldId id="466" r:id="rId29"/>
    <p:sldId id="530" r:id="rId30"/>
    <p:sldId id="477" r:id="rId31"/>
    <p:sldId id="308" r:id="rId32"/>
    <p:sldId id="393" r:id="rId33"/>
    <p:sldId id="478" r:id="rId34"/>
    <p:sldId id="311" r:id="rId35"/>
    <p:sldId id="566" r:id="rId36"/>
    <p:sldId id="556" r:id="rId37"/>
    <p:sldId id="483" r:id="rId38"/>
    <p:sldId id="553" r:id="rId39"/>
    <p:sldId id="555" r:id="rId40"/>
    <p:sldId id="565" r:id="rId41"/>
    <p:sldId id="557" r:id="rId42"/>
    <p:sldId id="516" r:id="rId43"/>
    <p:sldId id="487" r:id="rId44"/>
    <p:sldId id="488" r:id="rId45"/>
    <p:sldId id="491" r:id="rId46"/>
    <p:sldId id="492" r:id="rId47"/>
    <p:sldId id="495" r:id="rId48"/>
    <p:sldId id="496" r:id="rId49"/>
    <p:sldId id="497" r:id="rId50"/>
    <p:sldId id="551" r:id="rId5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000FF"/>
    <a:srgbClr val="0066FF"/>
    <a:srgbClr val="FF7C80"/>
    <a:srgbClr val="FF9999"/>
    <a:srgbClr val="FF00FF"/>
    <a:srgbClr val="FF99FF"/>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68" autoAdjust="0"/>
    <p:restoredTop sz="84421" autoAdjust="0"/>
  </p:normalViewPr>
  <p:slideViewPr>
    <p:cSldViewPr snapToGrid="0">
      <p:cViewPr varScale="1">
        <p:scale>
          <a:sx n="93" d="100"/>
          <a:sy n="93" d="100"/>
        </p:scale>
        <p:origin x="1644" y="84"/>
      </p:cViewPr>
      <p:guideLst/>
    </p:cSldViewPr>
  </p:slideViewPr>
  <p:notesTextViewPr>
    <p:cViewPr>
      <p:scale>
        <a:sx n="3" d="2"/>
        <a:sy n="3" d="2"/>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Users\rachataausavarungnirun\Dropbox\Paper%20Submission%20-%20Published\TLB\TLB\excel_plot_MASK_MICRO.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Users\rachataausavarungnirun\Dropbox\Paper%20Submission%20-%20Published\TLB\TLB\levelsHitRate.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Users\rachataausavarungnirun\Dropbox\Paper%20Submission%20-%20Published\TLB\TLB\levelsHitRate.xlsx"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file:///\\Users\rachataausavarungnirun\Dropbox\Paper%20Submission%20-%20Published\TLB\TLB\levelsHitRate.xlsx" TargetMode="External"/></Relationships>
</file>

<file path=ppt/charts/_rels/chart13.xml.rels><?xml version="1.0" encoding="UTF-8" standalone="yes"?>
<Relationships xmlns="http://schemas.openxmlformats.org/package/2006/relationships"><Relationship Id="rId1" Type="http://schemas.openxmlformats.org/officeDocument/2006/relationships/oleObject" Target="file:///D:\ZmILe%20Dropbox\Dropbox\Paper%20Submission%20-%20Published\TLB\results_multi_base_stat\dram_latency.xlsx" TargetMode="External"/></Relationships>
</file>

<file path=ppt/charts/_rels/chart14.xml.rels><?xml version="1.0" encoding="UTF-8" standalone="yes"?>
<Relationships xmlns="http://schemas.openxmlformats.org/package/2006/relationships"><Relationship Id="rId1" Type="http://schemas.openxmlformats.org/officeDocument/2006/relationships/oleObject" Target="file:///D:\ZmILe%20Dropbox\Dropbox\Paper%20Submission%20-%20Published\TLB\results_multi_base_stat\dram_util.xlsx" TargetMode="External"/></Relationships>
</file>

<file path=ppt/charts/_rels/chart15.xml.rels><?xml version="1.0" encoding="UTF-8" standalone="yes"?>
<Relationships xmlns="http://schemas.openxmlformats.org/package/2006/relationships"><Relationship Id="rId1" Type="http://schemas.openxmlformats.org/officeDocument/2006/relationships/oleObject" Target="file:///\\Users\rachataausavarungnirun\Dropbox\Paper%20Submission%20-%20Published\TLB\TLB\excel_plot_MASK_MICRO.xlsx" TargetMode="External"/></Relationships>
</file>

<file path=ppt/charts/_rels/chart16.xml.rels><?xml version="1.0" encoding="UTF-8" standalone="yes"?>
<Relationships xmlns="http://schemas.openxmlformats.org/package/2006/relationships"><Relationship Id="rId1" Type="http://schemas.openxmlformats.org/officeDocument/2006/relationships/oleObject" Target="file:///D:\ZmILe%20Dropbox\Dropbox\Paper%20Submission%20-%20Published\TLB\TLB\excel_plot_MASK_MICRO.xlsx" TargetMode="External"/></Relationships>
</file>

<file path=ppt/charts/_rels/chart17.xml.rels><?xml version="1.0" encoding="UTF-8" standalone="yes"?>
<Relationships xmlns="http://schemas.openxmlformats.org/package/2006/relationships"><Relationship Id="rId1" Type="http://schemas.openxmlformats.org/officeDocument/2006/relationships/oleObject" Target="file:///D:\ZmILe%20Dropbox\Dropbox\Paper%20Submission%20-%20Published\TLB\TLB\excel_plot_MASK_MICRO.xlsx" TargetMode="External"/></Relationships>
</file>

<file path=ppt/charts/_rels/chart18.xml.rels><?xml version="1.0" encoding="UTF-8" standalone="yes"?>
<Relationships xmlns="http://schemas.openxmlformats.org/package/2006/relationships"><Relationship Id="rId1" Type="http://schemas.openxmlformats.org/officeDocument/2006/relationships/oleObject" Target="file:///D:\ZmILe%20Dropbox\Dropbox\Paper%20Submission%20-%20Published\TLB\TLB\excel_plot_MASK_MICRO.xlsx" TargetMode="External"/></Relationships>
</file>

<file path=ppt/charts/_rels/chart19.xml.rels><?xml version="1.0" encoding="UTF-8" standalone="yes"?>
<Relationships xmlns="http://schemas.openxmlformats.org/package/2006/relationships"><Relationship Id="rId1" Type="http://schemas.openxmlformats.org/officeDocument/2006/relationships/oleObject" Target="file:///D:\ZmILe%20Dropbox\Dropbox\Paper%20Submission%20-%20Published\TLB\results_multi_base_stat\dram_util.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Users\rachataausavarungnirun\Dropbox\Paper%20Submission%20-%20Published\TLB\TLB\excel_plot_MASK_MICRO.xlsx" TargetMode="External"/></Relationships>
</file>

<file path=ppt/charts/_rels/chart20.xml.rels><?xml version="1.0" encoding="UTF-8" standalone="yes"?>
<Relationships xmlns="http://schemas.openxmlformats.org/package/2006/relationships"><Relationship Id="rId1" Type="http://schemas.openxmlformats.org/officeDocument/2006/relationships/oleObject" Target="file:///D:\ZmILe%20Dropbox\Dropbox\Paper%20Submission%20-%20Published\TLB\results_multi_base_stat\dram_latency.xlsx" TargetMode="External"/></Relationships>
</file>

<file path=ppt/charts/_rels/chart21.xml.rels><?xml version="1.0" encoding="UTF-8" standalone="yes"?>
<Relationships xmlns="http://schemas.openxmlformats.org/package/2006/relationships"><Relationship Id="rId1" Type="http://schemas.openxmlformats.org/officeDocument/2006/relationships/oleObject" Target="file:///D:\ZmILe%20Dropbox\Dropbox\Paper%20Submission%20-%20Published\TLB\TLB\excel_plot_MASK_MICRO.xlsx" TargetMode="External"/></Relationships>
</file>

<file path=ppt/charts/_rels/chart22.xml.rels><?xml version="1.0" encoding="UTF-8" standalone="yes"?>
<Relationships xmlns="http://schemas.openxmlformats.org/package/2006/relationships"><Relationship Id="rId1" Type="http://schemas.openxmlformats.org/officeDocument/2006/relationships/oleObject" Target="file:///D:\ZmILe%20Dropbox\Dropbox\Paper%20Submission%20-%20Published\TLB\TLB\excel_plot_MASK_MICRO.xlsx" TargetMode="External"/></Relationships>
</file>

<file path=ppt/charts/_rels/chart23.xml.rels><?xml version="1.0" encoding="UTF-8" standalone="yes"?>
<Relationships xmlns="http://schemas.openxmlformats.org/package/2006/relationships"><Relationship Id="rId1" Type="http://schemas.openxmlformats.org/officeDocument/2006/relationships/oleObject" Target="file:///D:\ZmILe%20Dropbox\Dropbox\Paper%20Submission%20-%20Published\TLB\TLB\excel_plot_MASK_MICRO.xlsx" TargetMode="External"/></Relationships>
</file>

<file path=ppt/charts/_rels/chart24.xml.rels><?xml version="1.0" encoding="UTF-8" standalone="yes"?>
<Relationships xmlns="http://schemas.openxmlformats.org/package/2006/relationships"><Relationship Id="rId1" Type="http://schemas.openxmlformats.org/officeDocument/2006/relationships/oleObject" Target="file:///\\Users\rachataausavarungnirun\Dropbox\Paper%20Submission%20-%20Published\TLB\TLB\excel_plot_MASK_MICRO.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Users\rachataausavarungnirun\Dropbox\Paper%20Submission%20-%20Published\TLB\TLB\excel_plot_MASK_MICRO.xlsx" TargetMode="External"/></Relationships>
</file>

<file path=ppt/charts/_rels/chart4.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oleObject" Target="file:///D:\ZmILe%20Dropbox\Dropbox\Paper%20Submission%20-%20Published\TLB\TLB\excel_plot_MASK_MICRO.xlsx" TargetMode="External"/></Relationships>
</file>

<file path=ppt/charts/_rels/chart5.xml.rels><?xml version="1.0" encoding="UTF-8" standalone="yes"?>
<Relationships xmlns="http://schemas.openxmlformats.org/package/2006/relationships"><Relationship Id="rId2" Type="http://schemas.openxmlformats.org/officeDocument/2006/relationships/chartUserShapes" Target="../drawings/drawing3.xml"/><Relationship Id="rId1" Type="http://schemas.openxmlformats.org/officeDocument/2006/relationships/oleObject" Target="file:///D:\ZmILe%20Dropbox\Dropbox\Paper%20Submission%20-%20Published\TLB\TLB\excel_plot_MASK_MICRO.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D:\ZmILe%20Dropbox\Dropbox\Paper%20Submission%20-%20Published\TLB\TLB\WarpsStallPerTLBEntries.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D:\ZmILe%20Dropbox\Dropbox\Paper%20Submission%20-%20Published\TLB\TLB\WarpsStallPerTLBEntries.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Users\rachataausavarungnirun\Dropbox\Paper%20Submission%20-%20Published\TLB\TLB\levelsHitRate.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Users\rachataausavarungnirun\Dropbox\Paper%20Submission%20-%20Published\TLB\TLB\levelsHitRat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0.10730358705162017"/>
          <c:y val="0.22010427876410213"/>
          <c:w val="0.74905205014565257"/>
          <c:h val="0.42170535355790673"/>
        </c:manualLayout>
      </c:layout>
      <c:barChart>
        <c:barDir val="bar"/>
        <c:grouping val="clustered"/>
        <c:varyColors val="0"/>
        <c:ser>
          <c:idx val="0"/>
          <c:order val="0"/>
          <c:tx>
            <c:strRef>
              <c:f>Plots!$Q$516</c:f>
              <c:strCache>
                <c:ptCount val="1"/>
                <c:pt idx="0">
                  <c:v>PWCache</c:v>
                </c:pt>
              </c:strCache>
            </c:strRef>
          </c:tx>
          <c:spPr>
            <a:noFill/>
            <a:ln>
              <a:noFill/>
            </a:ln>
            <a:effectLst/>
          </c:spPr>
          <c:invertIfNegative val="0"/>
          <c:cat>
            <c:strRef>
              <c:f>Multi!$CP$18</c:f>
              <c:strCache>
                <c:ptCount val="1"/>
                <c:pt idx="0">
                  <c:v>Average</c:v>
                </c:pt>
              </c:strCache>
            </c:strRef>
          </c:cat>
          <c:val>
            <c:numRef>
              <c:f>Multi!$CR$18</c:f>
              <c:numCache>
                <c:formatCode>General</c:formatCode>
                <c:ptCount val="1"/>
                <c:pt idx="0">
                  <c:v>0.54400000000000004</c:v>
                </c:pt>
              </c:numCache>
            </c:numRef>
          </c:val>
          <c:extLst>
            <c:ext xmlns:c16="http://schemas.microsoft.com/office/drawing/2014/chart" uri="{C3380CC4-5D6E-409C-BE32-E72D297353CC}">
              <c16:uniqueId val="{00000000-CF49-844E-8551-4814AE0D85AB}"/>
            </c:ext>
          </c:extLst>
        </c:ser>
        <c:ser>
          <c:idx val="1"/>
          <c:order val="1"/>
          <c:tx>
            <c:strRef>
              <c:f>Multi!$BX$1</c:f>
              <c:strCache>
                <c:ptCount val="1"/>
                <c:pt idx="0">
                  <c:v>SharedTLB</c:v>
                </c:pt>
              </c:strCache>
            </c:strRef>
          </c:tx>
          <c:spPr>
            <a:noFill/>
            <a:ln>
              <a:noFill/>
            </a:ln>
            <a:effectLst/>
          </c:spPr>
          <c:invertIfNegative val="0"/>
          <c:cat>
            <c:strRef>
              <c:f>Multi!$CP$18</c:f>
              <c:strCache>
                <c:ptCount val="1"/>
                <c:pt idx="0">
                  <c:v>Average</c:v>
                </c:pt>
              </c:strCache>
            </c:strRef>
          </c:cat>
          <c:val>
            <c:numRef>
              <c:f>Multi!$CQ$18</c:f>
              <c:numCache>
                <c:formatCode>General</c:formatCode>
                <c:ptCount val="1"/>
                <c:pt idx="0">
                  <c:v>0.62643805231437066</c:v>
                </c:pt>
              </c:numCache>
            </c:numRef>
          </c:val>
          <c:extLst>
            <c:ext xmlns:c16="http://schemas.microsoft.com/office/drawing/2014/chart" uri="{C3380CC4-5D6E-409C-BE32-E72D297353CC}">
              <c16:uniqueId val="{00000001-CF49-844E-8551-4814AE0D85AB}"/>
            </c:ext>
          </c:extLst>
        </c:ser>
        <c:ser>
          <c:idx val="2"/>
          <c:order val="2"/>
          <c:tx>
            <c:strRef>
              <c:f>Multi!$CF$2</c:f>
              <c:strCache>
                <c:ptCount val="1"/>
                <c:pt idx="0">
                  <c:v>Ideal</c:v>
                </c:pt>
              </c:strCache>
            </c:strRef>
          </c:tx>
          <c:spPr>
            <a:solidFill>
              <a:srgbClr val="00B050"/>
            </a:solidFill>
            <a:ln>
              <a:solidFill>
                <a:schemeClr val="tx1"/>
              </a:solidFill>
            </a:ln>
            <a:effectLst/>
          </c:spPr>
          <c:invertIfNegative val="0"/>
          <c:cat>
            <c:strRef>
              <c:f>Multi!$CP$18</c:f>
              <c:strCache>
                <c:ptCount val="1"/>
                <c:pt idx="0">
                  <c:v>Average</c:v>
                </c:pt>
              </c:strCache>
            </c:strRef>
          </c:cat>
          <c:val>
            <c:numRef>
              <c:f>Multi!$CS$18</c:f>
              <c:numCache>
                <c:formatCode>General</c:formatCode>
                <c:ptCount val="1"/>
                <c:pt idx="0">
                  <c:v>1</c:v>
                </c:pt>
              </c:numCache>
            </c:numRef>
          </c:val>
          <c:extLst>
            <c:ext xmlns:c16="http://schemas.microsoft.com/office/drawing/2014/chart" uri="{C3380CC4-5D6E-409C-BE32-E72D297353CC}">
              <c16:uniqueId val="{00000002-CF49-844E-8551-4814AE0D85AB}"/>
            </c:ext>
          </c:extLst>
        </c:ser>
        <c:dLbls>
          <c:showLegendKey val="0"/>
          <c:showVal val="0"/>
          <c:showCatName val="0"/>
          <c:showSerName val="0"/>
          <c:showPercent val="0"/>
          <c:showBubbleSize val="0"/>
        </c:dLbls>
        <c:gapWidth val="150"/>
        <c:axId val="132484480"/>
        <c:axId val="132502656"/>
      </c:barChart>
      <c:catAx>
        <c:axId val="132484480"/>
        <c:scaling>
          <c:orientation val="minMax"/>
        </c:scaling>
        <c:delete val="1"/>
        <c:axPos val="l"/>
        <c:numFmt formatCode="General" sourceLinked="0"/>
        <c:majorTickMark val="out"/>
        <c:minorTickMark val="none"/>
        <c:tickLblPos val="nextTo"/>
        <c:crossAx val="132502656"/>
        <c:crosses val="autoZero"/>
        <c:auto val="1"/>
        <c:lblAlgn val="ctr"/>
        <c:lblOffset val="100"/>
        <c:noMultiLvlLbl val="0"/>
      </c:catAx>
      <c:valAx>
        <c:axId val="132502656"/>
        <c:scaling>
          <c:orientation val="minMax"/>
          <c:max val="1"/>
          <c:min val="0"/>
        </c:scaling>
        <c:delete val="0"/>
        <c:axPos val="b"/>
        <c:majorGridlines>
          <c:spPr>
            <a:ln w="15875">
              <a:solidFill>
                <a:sysClr val="windowText" lastClr="000000"/>
              </a:solidFill>
              <a:prstDash val="dash"/>
            </a:ln>
          </c:spPr>
        </c:majorGridlines>
        <c:numFmt formatCode="General" sourceLinked="0"/>
        <c:majorTickMark val="out"/>
        <c:minorTickMark val="none"/>
        <c:tickLblPos val="nextTo"/>
        <c:spPr>
          <a:noFill/>
          <a:ln>
            <a:solidFill>
              <a:sysClr val="windowText" lastClr="000000"/>
            </a:solidFill>
          </a:ln>
        </c:spPr>
        <c:txPr>
          <a:bodyPr/>
          <a:lstStyle/>
          <a:p>
            <a:pPr>
              <a:defRPr sz="2000">
                <a:latin typeface="Arial"/>
                <a:cs typeface="Arial"/>
              </a:defRPr>
            </a:pPr>
            <a:endParaRPr lang="en-US"/>
          </a:p>
        </c:txPr>
        <c:crossAx val="132484480"/>
        <c:crosses val="autoZero"/>
        <c:crossBetween val="between"/>
        <c:majorUnit val="0.2"/>
      </c:valAx>
      <c:spPr>
        <a:noFill/>
        <a:ln w="12700">
          <a:solidFill>
            <a:schemeClr val="tx1"/>
          </a:solidFill>
        </a:ln>
      </c:spPr>
    </c:plotArea>
    <c:legend>
      <c:legendPos val="r"/>
      <c:layout>
        <c:manualLayout>
          <c:xMode val="edge"/>
          <c:yMode val="edge"/>
          <c:x val="0.22001606252576741"/>
          <c:y val="0.14240500446073925"/>
          <c:w val="0.57396768852287638"/>
          <c:h val="8.5405860194394334E-2"/>
        </c:manualLayout>
      </c:layout>
      <c:overlay val="0"/>
      <c:txPr>
        <a:bodyPr/>
        <a:lstStyle/>
        <a:p>
          <a:pPr>
            <a:defRPr sz="2400">
              <a:latin typeface="Arial"/>
              <a:cs typeface="Arial"/>
            </a:defRPr>
          </a:pPr>
          <a:endParaRPr lang="en-US"/>
        </a:p>
      </c:txPr>
    </c:legend>
    <c:plotVisOnly val="1"/>
    <c:dispBlanksAs val="gap"/>
    <c:showDLblsOverMax val="0"/>
  </c:chart>
  <c:spPr>
    <a:noFill/>
    <a:ln>
      <a:noFill/>
    </a:ln>
  </c:spPr>
  <c:externalData r:id="rId1">
    <c:autoUpdate val="0"/>
  </c:externalData>
  <c:userShapes r:id="rId2"/>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1425979524603298"/>
          <c:y val="6.3601173844019435E-2"/>
          <c:w val="0.79500611746924799"/>
          <c:h val="0.58247143933517387"/>
        </c:manualLayout>
      </c:layout>
      <c:barChart>
        <c:barDir val="bar"/>
        <c:grouping val="clustered"/>
        <c:varyColors val="0"/>
        <c:ser>
          <c:idx val="3"/>
          <c:order val="0"/>
          <c:tx>
            <c:strRef>
              <c:f>TLBLevelCacheHitRate!$E$1</c:f>
              <c:strCache>
                <c:ptCount val="1"/>
                <c:pt idx="0">
                  <c:v>Page Table Level 4</c:v>
                </c:pt>
              </c:strCache>
            </c:strRef>
          </c:tx>
          <c:spPr>
            <a:noFill/>
            <a:ln>
              <a:noFill/>
            </a:ln>
          </c:spPr>
          <c:invertIfNegative val="0"/>
          <c:cat>
            <c:strRef>
              <c:f>TLBLevelCacheHitRate!$A$37</c:f>
              <c:strCache>
                <c:ptCount val="1"/>
                <c:pt idx="0">
                  <c:v>Average</c:v>
                </c:pt>
              </c:strCache>
            </c:strRef>
          </c:cat>
          <c:val>
            <c:numRef>
              <c:f>TLBLevelCacheHitRate!$E$37</c:f>
              <c:numCache>
                <c:formatCode>General</c:formatCode>
                <c:ptCount val="1"/>
                <c:pt idx="0">
                  <c:v>1.0456764289333073E-2</c:v>
                </c:pt>
              </c:numCache>
            </c:numRef>
          </c:val>
          <c:extLst>
            <c:ext xmlns:c16="http://schemas.microsoft.com/office/drawing/2014/chart" uri="{C3380CC4-5D6E-409C-BE32-E72D297353CC}">
              <c16:uniqueId val="{00000000-1447-E64E-8547-BBB497839565}"/>
            </c:ext>
          </c:extLst>
        </c:ser>
        <c:ser>
          <c:idx val="2"/>
          <c:order val="1"/>
          <c:tx>
            <c:strRef>
              <c:f>TLBLevelCacheHitRate!$D$1</c:f>
              <c:strCache>
                <c:ptCount val="1"/>
                <c:pt idx="0">
                  <c:v>Page Table Level 3</c:v>
                </c:pt>
              </c:strCache>
            </c:strRef>
          </c:tx>
          <c:spPr>
            <a:solidFill>
              <a:srgbClr val="FFFF00"/>
            </a:solidFill>
            <a:ln>
              <a:solidFill>
                <a:sysClr val="windowText" lastClr="000000"/>
              </a:solidFill>
            </a:ln>
          </c:spPr>
          <c:invertIfNegative val="0"/>
          <c:cat>
            <c:strRef>
              <c:f>TLBLevelCacheHitRate!$A$37</c:f>
              <c:strCache>
                <c:ptCount val="1"/>
                <c:pt idx="0">
                  <c:v>Average</c:v>
                </c:pt>
              </c:strCache>
            </c:strRef>
          </c:cat>
          <c:val>
            <c:numRef>
              <c:f>TLBLevelCacheHitRate!$D$37</c:f>
              <c:numCache>
                <c:formatCode>General</c:formatCode>
                <c:ptCount val="1"/>
                <c:pt idx="0">
                  <c:v>0.68671386318098848</c:v>
                </c:pt>
              </c:numCache>
            </c:numRef>
          </c:val>
          <c:extLst>
            <c:ext xmlns:c16="http://schemas.microsoft.com/office/drawing/2014/chart" uri="{C3380CC4-5D6E-409C-BE32-E72D297353CC}">
              <c16:uniqueId val="{00000001-1447-E64E-8547-BBB497839565}"/>
            </c:ext>
          </c:extLst>
        </c:ser>
        <c:ser>
          <c:idx val="1"/>
          <c:order val="2"/>
          <c:tx>
            <c:strRef>
              <c:f>TLBLevelCacheHitRate!$C$1</c:f>
              <c:strCache>
                <c:ptCount val="1"/>
                <c:pt idx="0">
                  <c:v>Page Table Level 2</c:v>
                </c:pt>
              </c:strCache>
            </c:strRef>
          </c:tx>
          <c:spPr>
            <a:solidFill>
              <a:srgbClr val="00B050"/>
            </a:solidFill>
            <a:ln>
              <a:solidFill>
                <a:sysClr val="windowText" lastClr="000000"/>
              </a:solidFill>
            </a:ln>
          </c:spPr>
          <c:invertIfNegative val="0"/>
          <c:cat>
            <c:strRef>
              <c:f>TLBLevelCacheHitRate!$A$37</c:f>
              <c:strCache>
                <c:ptCount val="1"/>
                <c:pt idx="0">
                  <c:v>Average</c:v>
                </c:pt>
              </c:strCache>
            </c:strRef>
          </c:cat>
          <c:val>
            <c:numRef>
              <c:f>TLBLevelCacheHitRate!$C$37</c:f>
              <c:numCache>
                <c:formatCode>General</c:formatCode>
                <c:ptCount val="1"/>
                <c:pt idx="0">
                  <c:v>0.98876462013291122</c:v>
                </c:pt>
              </c:numCache>
            </c:numRef>
          </c:val>
          <c:extLst>
            <c:ext xmlns:c16="http://schemas.microsoft.com/office/drawing/2014/chart" uri="{C3380CC4-5D6E-409C-BE32-E72D297353CC}">
              <c16:uniqueId val="{00000002-1447-E64E-8547-BBB497839565}"/>
            </c:ext>
          </c:extLst>
        </c:ser>
        <c:ser>
          <c:idx val="0"/>
          <c:order val="3"/>
          <c:tx>
            <c:strRef>
              <c:f>TLBLevelCacheHitRate!$B$1</c:f>
              <c:strCache>
                <c:ptCount val="1"/>
                <c:pt idx="0">
                  <c:v>Page Table Level 1</c:v>
                </c:pt>
              </c:strCache>
            </c:strRef>
          </c:tx>
          <c:spPr>
            <a:solidFill>
              <a:srgbClr val="0066FF"/>
            </a:solidFill>
            <a:ln>
              <a:solidFill>
                <a:sysClr val="windowText" lastClr="000000"/>
              </a:solidFill>
            </a:ln>
          </c:spPr>
          <c:invertIfNegative val="0"/>
          <c:cat>
            <c:strRef>
              <c:f>TLBLevelCacheHitRate!$A$37</c:f>
              <c:strCache>
                <c:ptCount val="1"/>
                <c:pt idx="0">
                  <c:v>Average</c:v>
                </c:pt>
              </c:strCache>
            </c:strRef>
          </c:cat>
          <c:val>
            <c:numRef>
              <c:f>TLBLevelCacheHitRate!$B$37</c:f>
              <c:numCache>
                <c:formatCode>General</c:formatCode>
                <c:ptCount val="1"/>
                <c:pt idx="0">
                  <c:v>0.99841652462629349</c:v>
                </c:pt>
              </c:numCache>
            </c:numRef>
          </c:val>
          <c:extLst>
            <c:ext xmlns:c16="http://schemas.microsoft.com/office/drawing/2014/chart" uri="{C3380CC4-5D6E-409C-BE32-E72D297353CC}">
              <c16:uniqueId val="{00000003-1447-E64E-8547-BBB497839565}"/>
            </c:ext>
          </c:extLst>
        </c:ser>
        <c:dLbls>
          <c:showLegendKey val="0"/>
          <c:showVal val="0"/>
          <c:showCatName val="0"/>
          <c:showSerName val="0"/>
          <c:showPercent val="0"/>
          <c:showBubbleSize val="0"/>
        </c:dLbls>
        <c:gapWidth val="150"/>
        <c:axId val="122682752"/>
        <c:axId val="122299520"/>
      </c:barChart>
      <c:catAx>
        <c:axId val="122682752"/>
        <c:scaling>
          <c:orientation val="minMax"/>
        </c:scaling>
        <c:delete val="1"/>
        <c:axPos val="l"/>
        <c:numFmt formatCode="General" sourceLinked="0"/>
        <c:majorTickMark val="out"/>
        <c:minorTickMark val="none"/>
        <c:tickLblPos val="nextTo"/>
        <c:crossAx val="122299520"/>
        <c:crosses val="autoZero"/>
        <c:auto val="1"/>
        <c:lblAlgn val="ctr"/>
        <c:lblOffset val="100"/>
        <c:noMultiLvlLbl val="0"/>
      </c:catAx>
      <c:valAx>
        <c:axId val="122299520"/>
        <c:scaling>
          <c:orientation val="minMax"/>
          <c:max val="1"/>
        </c:scaling>
        <c:delete val="0"/>
        <c:axPos val="b"/>
        <c:majorGridlines/>
        <c:numFmt formatCode="General" sourceLinked="1"/>
        <c:majorTickMark val="out"/>
        <c:minorTickMark val="none"/>
        <c:tickLblPos val="nextTo"/>
        <c:txPr>
          <a:bodyPr/>
          <a:lstStyle/>
          <a:p>
            <a:pPr>
              <a:defRPr sz="1800">
                <a:latin typeface="Arial" pitchFamily="34" charset="0"/>
                <a:cs typeface="Arial" pitchFamily="34" charset="0"/>
              </a:defRPr>
            </a:pPr>
            <a:endParaRPr lang="en-US"/>
          </a:p>
        </c:txPr>
        <c:crossAx val="122682752"/>
        <c:crosses val="autoZero"/>
        <c:crossBetween val="between"/>
        <c:majorUnit val="0.2"/>
      </c:valAx>
      <c:spPr>
        <a:noFill/>
        <a:ln w="12700">
          <a:solidFill>
            <a:schemeClr val="tx1"/>
          </a:solidFill>
        </a:ln>
      </c:spPr>
    </c:plotArea>
    <c:plotVisOnly val="1"/>
    <c:dispBlanksAs val="gap"/>
    <c:showDLblsOverMax val="0"/>
  </c:chart>
  <c:spPr>
    <a:noFill/>
    <a:ln>
      <a:noFill/>
    </a:ln>
  </c:sp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1425979524603298"/>
          <c:y val="6.3601173844019435E-2"/>
          <c:w val="0.79500611746924799"/>
          <c:h val="0.58247143933517387"/>
        </c:manualLayout>
      </c:layout>
      <c:barChart>
        <c:barDir val="bar"/>
        <c:grouping val="clustered"/>
        <c:varyColors val="0"/>
        <c:ser>
          <c:idx val="3"/>
          <c:order val="0"/>
          <c:tx>
            <c:strRef>
              <c:f>TLBLevelCacheHitRate!$E$1</c:f>
              <c:strCache>
                <c:ptCount val="1"/>
                <c:pt idx="0">
                  <c:v>Page Table Level 4</c:v>
                </c:pt>
              </c:strCache>
            </c:strRef>
          </c:tx>
          <c:spPr>
            <a:solidFill>
              <a:srgbClr val="FF0000"/>
            </a:solidFill>
            <a:ln>
              <a:solidFill>
                <a:sysClr val="windowText" lastClr="000000"/>
              </a:solidFill>
            </a:ln>
          </c:spPr>
          <c:invertIfNegative val="0"/>
          <c:cat>
            <c:strRef>
              <c:f>TLBLevelCacheHitRate!$A$37</c:f>
              <c:strCache>
                <c:ptCount val="1"/>
                <c:pt idx="0">
                  <c:v>Average</c:v>
                </c:pt>
              </c:strCache>
            </c:strRef>
          </c:cat>
          <c:val>
            <c:numRef>
              <c:f>TLBLevelCacheHitRate!$E$37</c:f>
              <c:numCache>
                <c:formatCode>General</c:formatCode>
                <c:ptCount val="1"/>
                <c:pt idx="0">
                  <c:v>1.0456764289333073E-2</c:v>
                </c:pt>
              </c:numCache>
            </c:numRef>
          </c:val>
          <c:extLst>
            <c:ext xmlns:c16="http://schemas.microsoft.com/office/drawing/2014/chart" uri="{C3380CC4-5D6E-409C-BE32-E72D297353CC}">
              <c16:uniqueId val="{00000000-1447-E64E-8547-BBB497839565}"/>
            </c:ext>
          </c:extLst>
        </c:ser>
        <c:ser>
          <c:idx val="2"/>
          <c:order val="1"/>
          <c:tx>
            <c:strRef>
              <c:f>TLBLevelCacheHitRate!$D$1</c:f>
              <c:strCache>
                <c:ptCount val="1"/>
                <c:pt idx="0">
                  <c:v>Page Table Level 3</c:v>
                </c:pt>
              </c:strCache>
            </c:strRef>
          </c:tx>
          <c:spPr>
            <a:solidFill>
              <a:srgbClr val="FFFF00"/>
            </a:solidFill>
            <a:ln>
              <a:solidFill>
                <a:sysClr val="windowText" lastClr="000000"/>
              </a:solidFill>
            </a:ln>
          </c:spPr>
          <c:invertIfNegative val="0"/>
          <c:cat>
            <c:strRef>
              <c:f>TLBLevelCacheHitRate!$A$37</c:f>
              <c:strCache>
                <c:ptCount val="1"/>
                <c:pt idx="0">
                  <c:v>Average</c:v>
                </c:pt>
              </c:strCache>
            </c:strRef>
          </c:cat>
          <c:val>
            <c:numRef>
              <c:f>TLBLevelCacheHitRate!$D$37</c:f>
              <c:numCache>
                <c:formatCode>General</c:formatCode>
                <c:ptCount val="1"/>
                <c:pt idx="0">
                  <c:v>0.68671386318098848</c:v>
                </c:pt>
              </c:numCache>
            </c:numRef>
          </c:val>
          <c:extLst>
            <c:ext xmlns:c16="http://schemas.microsoft.com/office/drawing/2014/chart" uri="{C3380CC4-5D6E-409C-BE32-E72D297353CC}">
              <c16:uniqueId val="{00000001-1447-E64E-8547-BBB497839565}"/>
            </c:ext>
          </c:extLst>
        </c:ser>
        <c:ser>
          <c:idx val="1"/>
          <c:order val="2"/>
          <c:tx>
            <c:strRef>
              <c:f>TLBLevelCacheHitRate!$C$1</c:f>
              <c:strCache>
                <c:ptCount val="1"/>
                <c:pt idx="0">
                  <c:v>Page Table Level 2</c:v>
                </c:pt>
              </c:strCache>
            </c:strRef>
          </c:tx>
          <c:spPr>
            <a:solidFill>
              <a:srgbClr val="00B050"/>
            </a:solidFill>
            <a:ln>
              <a:solidFill>
                <a:sysClr val="windowText" lastClr="000000"/>
              </a:solidFill>
            </a:ln>
          </c:spPr>
          <c:invertIfNegative val="0"/>
          <c:cat>
            <c:strRef>
              <c:f>TLBLevelCacheHitRate!$A$37</c:f>
              <c:strCache>
                <c:ptCount val="1"/>
                <c:pt idx="0">
                  <c:v>Average</c:v>
                </c:pt>
              </c:strCache>
            </c:strRef>
          </c:cat>
          <c:val>
            <c:numRef>
              <c:f>TLBLevelCacheHitRate!$C$37</c:f>
              <c:numCache>
                <c:formatCode>General</c:formatCode>
                <c:ptCount val="1"/>
                <c:pt idx="0">
                  <c:v>0.98876462013291122</c:v>
                </c:pt>
              </c:numCache>
            </c:numRef>
          </c:val>
          <c:extLst>
            <c:ext xmlns:c16="http://schemas.microsoft.com/office/drawing/2014/chart" uri="{C3380CC4-5D6E-409C-BE32-E72D297353CC}">
              <c16:uniqueId val="{00000002-1447-E64E-8547-BBB497839565}"/>
            </c:ext>
          </c:extLst>
        </c:ser>
        <c:ser>
          <c:idx val="0"/>
          <c:order val="3"/>
          <c:tx>
            <c:strRef>
              <c:f>TLBLevelCacheHitRate!$B$1</c:f>
              <c:strCache>
                <c:ptCount val="1"/>
                <c:pt idx="0">
                  <c:v>Page Table Level 1</c:v>
                </c:pt>
              </c:strCache>
            </c:strRef>
          </c:tx>
          <c:spPr>
            <a:solidFill>
              <a:srgbClr val="0066FF"/>
            </a:solidFill>
            <a:ln>
              <a:solidFill>
                <a:sysClr val="windowText" lastClr="000000"/>
              </a:solidFill>
            </a:ln>
          </c:spPr>
          <c:invertIfNegative val="0"/>
          <c:cat>
            <c:strRef>
              <c:f>TLBLevelCacheHitRate!$A$37</c:f>
              <c:strCache>
                <c:ptCount val="1"/>
                <c:pt idx="0">
                  <c:v>Average</c:v>
                </c:pt>
              </c:strCache>
            </c:strRef>
          </c:cat>
          <c:val>
            <c:numRef>
              <c:f>TLBLevelCacheHitRate!$B$37</c:f>
              <c:numCache>
                <c:formatCode>General</c:formatCode>
                <c:ptCount val="1"/>
                <c:pt idx="0">
                  <c:v>0.99841652462629349</c:v>
                </c:pt>
              </c:numCache>
            </c:numRef>
          </c:val>
          <c:extLst>
            <c:ext xmlns:c16="http://schemas.microsoft.com/office/drawing/2014/chart" uri="{C3380CC4-5D6E-409C-BE32-E72D297353CC}">
              <c16:uniqueId val="{00000003-1447-E64E-8547-BBB497839565}"/>
            </c:ext>
          </c:extLst>
        </c:ser>
        <c:dLbls>
          <c:showLegendKey val="0"/>
          <c:showVal val="0"/>
          <c:showCatName val="0"/>
          <c:showSerName val="0"/>
          <c:showPercent val="0"/>
          <c:showBubbleSize val="0"/>
        </c:dLbls>
        <c:gapWidth val="150"/>
        <c:axId val="122682752"/>
        <c:axId val="122299520"/>
      </c:barChart>
      <c:catAx>
        <c:axId val="122682752"/>
        <c:scaling>
          <c:orientation val="minMax"/>
        </c:scaling>
        <c:delete val="1"/>
        <c:axPos val="l"/>
        <c:numFmt formatCode="General" sourceLinked="0"/>
        <c:majorTickMark val="out"/>
        <c:minorTickMark val="none"/>
        <c:tickLblPos val="nextTo"/>
        <c:crossAx val="122299520"/>
        <c:crosses val="autoZero"/>
        <c:auto val="1"/>
        <c:lblAlgn val="ctr"/>
        <c:lblOffset val="100"/>
        <c:noMultiLvlLbl val="0"/>
      </c:catAx>
      <c:valAx>
        <c:axId val="122299520"/>
        <c:scaling>
          <c:orientation val="minMax"/>
          <c:max val="1"/>
        </c:scaling>
        <c:delete val="0"/>
        <c:axPos val="b"/>
        <c:majorGridlines/>
        <c:numFmt formatCode="General" sourceLinked="1"/>
        <c:majorTickMark val="out"/>
        <c:minorTickMark val="none"/>
        <c:tickLblPos val="nextTo"/>
        <c:txPr>
          <a:bodyPr/>
          <a:lstStyle/>
          <a:p>
            <a:pPr>
              <a:defRPr sz="1800">
                <a:latin typeface="Arial" pitchFamily="34" charset="0"/>
                <a:cs typeface="Arial" pitchFamily="34" charset="0"/>
              </a:defRPr>
            </a:pPr>
            <a:endParaRPr lang="en-US"/>
          </a:p>
        </c:txPr>
        <c:crossAx val="122682752"/>
        <c:crosses val="autoZero"/>
        <c:crossBetween val="between"/>
        <c:majorUnit val="0.2"/>
      </c:valAx>
      <c:spPr>
        <a:noFill/>
        <a:ln w="12700">
          <a:solidFill>
            <a:schemeClr val="tx1"/>
          </a:solidFill>
        </a:ln>
      </c:spPr>
    </c:plotArea>
    <c:plotVisOnly val="1"/>
    <c:dispBlanksAs val="gap"/>
    <c:showDLblsOverMax val="0"/>
  </c:chart>
  <c:spPr>
    <a:noFill/>
    <a:ln>
      <a:noFill/>
    </a:ln>
  </c:sp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1425979524603298"/>
          <c:y val="6.3601173844019435E-2"/>
          <c:w val="0.79500611746924799"/>
          <c:h val="0.58247143933517387"/>
        </c:manualLayout>
      </c:layout>
      <c:barChart>
        <c:barDir val="bar"/>
        <c:grouping val="clustered"/>
        <c:varyColors val="0"/>
        <c:ser>
          <c:idx val="3"/>
          <c:order val="0"/>
          <c:tx>
            <c:strRef>
              <c:f>TLBLevelCacheHitRate!$E$1</c:f>
              <c:strCache>
                <c:ptCount val="1"/>
                <c:pt idx="0">
                  <c:v>Page Table Level 4</c:v>
                </c:pt>
              </c:strCache>
            </c:strRef>
          </c:tx>
          <c:spPr>
            <a:solidFill>
              <a:srgbClr val="FF0000"/>
            </a:solidFill>
            <a:ln>
              <a:solidFill>
                <a:sysClr val="windowText" lastClr="000000"/>
              </a:solidFill>
            </a:ln>
          </c:spPr>
          <c:invertIfNegative val="0"/>
          <c:cat>
            <c:strRef>
              <c:f>TLBLevelCacheHitRate!$A$37</c:f>
              <c:strCache>
                <c:ptCount val="1"/>
                <c:pt idx="0">
                  <c:v>Average</c:v>
                </c:pt>
              </c:strCache>
            </c:strRef>
          </c:cat>
          <c:val>
            <c:numRef>
              <c:f>TLBLevelCacheHitRate!$E$37</c:f>
              <c:numCache>
                <c:formatCode>General</c:formatCode>
                <c:ptCount val="1"/>
                <c:pt idx="0">
                  <c:v>1.0456764289333073E-2</c:v>
                </c:pt>
              </c:numCache>
            </c:numRef>
          </c:val>
          <c:extLst>
            <c:ext xmlns:c16="http://schemas.microsoft.com/office/drawing/2014/chart" uri="{C3380CC4-5D6E-409C-BE32-E72D297353CC}">
              <c16:uniqueId val="{00000000-1447-E64E-8547-BBB497839565}"/>
            </c:ext>
          </c:extLst>
        </c:ser>
        <c:ser>
          <c:idx val="2"/>
          <c:order val="1"/>
          <c:tx>
            <c:strRef>
              <c:f>TLBLevelCacheHitRate!$D$1</c:f>
              <c:strCache>
                <c:ptCount val="1"/>
                <c:pt idx="0">
                  <c:v>Page Table Level 3</c:v>
                </c:pt>
              </c:strCache>
            </c:strRef>
          </c:tx>
          <c:spPr>
            <a:solidFill>
              <a:srgbClr val="FFFF00"/>
            </a:solidFill>
            <a:ln>
              <a:solidFill>
                <a:sysClr val="windowText" lastClr="000000"/>
              </a:solidFill>
            </a:ln>
          </c:spPr>
          <c:invertIfNegative val="0"/>
          <c:cat>
            <c:strRef>
              <c:f>TLBLevelCacheHitRate!$A$37</c:f>
              <c:strCache>
                <c:ptCount val="1"/>
                <c:pt idx="0">
                  <c:v>Average</c:v>
                </c:pt>
              </c:strCache>
            </c:strRef>
          </c:cat>
          <c:val>
            <c:numRef>
              <c:f>TLBLevelCacheHitRate!$D$37</c:f>
              <c:numCache>
                <c:formatCode>General</c:formatCode>
                <c:ptCount val="1"/>
                <c:pt idx="0">
                  <c:v>0.68671386318098848</c:v>
                </c:pt>
              </c:numCache>
            </c:numRef>
          </c:val>
          <c:extLst>
            <c:ext xmlns:c16="http://schemas.microsoft.com/office/drawing/2014/chart" uri="{C3380CC4-5D6E-409C-BE32-E72D297353CC}">
              <c16:uniqueId val="{00000001-1447-E64E-8547-BBB497839565}"/>
            </c:ext>
          </c:extLst>
        </c:ser>
        <c:ser>
          <c:idx val="1"/>
          <c:order val="2"/>
          <c:tx>
            <c:strRef>
              <c:f>TLBLevelCacheHitRate!$C$1</c:f>
              <c:strCache>
                <c:ptCount val="1"/>
                <c:pt idx="0">
                  <c:v>Page Table Level 2</c:v>
                </c:pt>
              </c:strCache>
            </c:strRef>
          </c:tx>
          <c:spPr>
            <a:solidFill>
              <a:srgbClr val="00B050"/>
            </a:solidFill>
            <a:ln>
              <a:solidFill>
                <a:sysClr val="windowText" lastClr="000000"/>
              </a:solidFill>
            </a:ln>
          </c:spPr>
          <c:invertIfNegative val="0"/>
          <c:cat>
            <c:strRef>
              <c:f>TLBLevelCacheHitRate!$A$37</c:f>
              <c:strCache>
                <c:ptCount val="1"/>
                <c:pt idx="0">
                  <c:v>Average</c:v>
                </c:pt>
              </c:strCache>
            </c:strRef>
          </c:cat>
          <c:val>
            <c:numRef>
              <c:f>TLBLevelCacheHitRate!$C$37</c:f>
              <c:numCache>
                <c:formatCode>General</c:formatCode>
                <c:ptCount val="1"/>
                <c:pt idx="0">
                  <c:v>0.98876462013291122</c:v>
                </c:pt>
              </c:numCache>
            </c:numRef>
          </c:val>
          <c:extLst>
            <c:ext xmlns:c16="http://schemas.microsoft.com/office/drawing/2014/chart" uri="{C3380CC4-5D6E-409C-BE32-E72D297353CC}">
              <c16:uniqueId val="{00000002-1447-E64E-8547-BBB497839565}"/>
            </c:ext>
          </c:extLst>
        </c:ser>
        <c:ser>
          <c:idx val="0"/>
          <c:order val="3"/>
          <c:tx>
            <c:strRef>
              <c:f>TLBLevelCacheHitRate!$B$1</c:f>
              <c:strCache>
                <c:ptCount val="1"/>
                <c:pt idx="0">
                  <c:v>Page Table Level 1</c:v>
                </c:pt>
              </c:strCache>
            </c:strRef>
          </c:tx>
          <c:spPr>
            <a:solidFill>
              <a:srgbClr val="0066FF"/>
            </a:solidFill>
            <a:ln>
              <a:solidFill>
                <a:sysClr val="windowText" lastClr="000000"/>
              </a:solidFill>
            </a:ln>
          </c:spPr>
          <c:invertIfNegative val="0"/>
          <c:cat>
            <c:strRef>
              <c:f>TLBLevelCacheHitRate!$A$37</c:f>
              <c:strCache>
                <c:ptCount val="1"/>
                <c:pt idx="0">
                  <c:v>Average</c:v>
                </c:pt>
              </c:strCache>
            </c:strRef>
          </c:cat>
          <c:val>
            <c:numRef>
              <c:f>TLBLevelCacheHitRate!$B$37</c:f>
              <c:numCache>
                <c:formatCode>General</c:formatCode>
                <c:ptCount val="1"/>
                <c:pt idx="0">
                  <c:v>0.99841652462629349</c:v>
                </c:pt>
              </c:numCache>
            </c:numRef>
          </c:val>
          <c:extLst>
            <c:ext xmlns:c16="http://schemas.microsoft.com/office/drawing/2014/chart" uri="{C3380CC4-5D6E-409C-BE32-E72D297353CC}">
              <c16:uniqueId val="{00000003-1447-E64E-8547-BBB497839565}"/>
            </c:ext>
          </c:extLst>
        </c:ser>
        <c:dLbls>
          <c:showLegendKey val="0"/>
          <c:showVal val="0"/>
          <c:showCatName val="0"/>
          <c:showSerName val="0"/>
          <c:showPercent val="0"/>
          <c:showBubbleSize val="0"/>
        </c:dLbls>
        <c:gapWidth val="150"/>
        <c:axId val="122682752"/>
        <c:axId val="122299520"/>
      </c:barChart>
      <c:catAx>
        <c:axId val="122682752"/>
        <c:scaling>
          <c:orientation val="minMax"/>
        </c:scaling>
        <c:delete val="1"/>
        <c:axPos val="l"/>
        <c:numFmt formatCode="General" sourceLinked="0"/>
        <c:majorTickMark val="out"/>
        <c:minorTickMark val="none"/>
        <c:tickLblPos val="nextTo"/>
        <c:crossAx val="122299520"/>
        <c:crosses val="autoZero"/>
        <c:auto val="1"/>
        <c:lblAlgn val="ctr"/>
        <c:lblOffset val="100"/>
        <c:noMultiLvlLbl val="0"/>
      </c:catAx>
      <c:valAx>
        <c:axId val="122299520"/>
        <c:scaling>
          <c:orientation val="minMax"/>
          <c:max val="1"/>
        </c:scaling>
        <c:delete val="0"/>
        <c:axPos val="b"/>
        <c:majorGridlines/>
        <c:numFmt formatCode="General" sourceLinked="1"/>
        <c:majorTickMark val="out"/>
        <c:minorTickMark val="none"/>
        <c:tickLblPos val="nextTo"/>
        <c:txPr>
          <a:bodyPr/>
          <a:lstStyle/>
          <a:p>
            <a:pPr>
              <a:defRPr sz="1800">
                <a:latin typeface="Arial" pitchFamily="34" charset="0"/>
                <a:cs typeface="Arial" pitchFamily="34" charset="0"/>
              </a:defRPr>
            </a:pPr>
            <a:endParaRPr lang="en-US"/>
          </a:p>
        </c:txPr>
        <c:crossAx val="122682752"/>
        <c:crosses val="autoZero"/>
        <c:crossBetween val="between"/>
        <c:majorUnit val="0.2"/>
      </c:valAx>
      <c:spPr>
        <a:noFill/>
        <a:ln w="12700">
          <a:solidFill>
            <a:schemeClr val="tx1"/>
          </a:solidFill>
        </a:ln>
      </c:spPr>
    </c:plotArea>
    <c:plotVisOnly val="1"/>
    <c:dispBlanksAs val="gap"/>
    <c:showDLblsOverMax val="0"/>
  </c:chart>
  <c:spPr>
    <a:noFill/>
    <a:ln>
      <a:noFill/>
    </a:ln>
  </c:sp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7138548610330421"/>
          <c:y val="0.12812357487382089"/>
          <c:w val="0.70398199631043235"/>
          <c:h val="0.74912037600839965"/>
        </c:manualLayout>
      </c:layout>
      <c:barChart>
        <c:barDir val="col"/>
        <c:grouping val="clustered"/>
        <c:varyColors val="0"/>
        <c:ser>
          <c:idx val="0"/>
          <c:order val="0"/>
          <c:tx>
            <c:strRef>
              <c:f>[dram_latency.xlsx]MemFetchLatencyTLBApp1!$B$26</c:f>
              <c:strCache>
                <c:ptCount val="1"/>
                <c:pt idx="0">
                  <c:v>Address Translation Requests</c:v>
                </c:pt>
              </c:strCache>
            </c:strRef>
          </c:tx>
          <c:spPr>
            <a:solidFill>
              <a:srgbClr val="0066FF"/>
            </a:solidFill>
            <a:ln>
              <a:solidFill>
                <a:sysClr val="windowText" lastClr="000000"/>
              </a:solidFill>
            </a:ln>
          </c:spPr>
          <c:invertIfNegative val="0"/>
          <c:cat>
            <c:strRef>
              <c:f>[dram_latency.xlsx]MemFetchLatencyTLBApp1!$AK$1</c:f>
              <c:strCache>
                <c:ptCount val="1"/>
                <c:pt idx="0">
                  <c:v>Average</c:v>
                </c:pt>
              </c:strCache>
            </c:strRef>
          </c:cat>
          <c:val>
            <c:numRef>
              <c:f>[dram_latency.xlsx]MemFetchLatencyTLBApp1!$AL$26</c:f>
              <c:numCache>
                <c:formatCode>General</c:formatCode>
                <c:ptCount val="1"/>
                <c:pt idx="0">
                  <c:v>297.92829310108732</c:v>
                </c:pt>
              </c:numCache>
            </c:numRef>
          </c:val>
          <c:extLst>
            <c:ext xmlns:c16="http://schemas.microsoft.com/office/drawing/2014/chart" uri="{C3380CC4-5D6E-409C-BE32-E72D297353CC}">
              <c16:uniqueId val="{00000000-7FC6-41C1-A5F4-033E25C33530}"/>
            </c:ext>
          </c:extLst>
        </c:ser>
        <c:ser>
          <c:idx val="3"/>
          <c:order val="1"/>
          <c:tx>
            <c:strRef>
              <c:f>[dram_latency.xlsx]MemFetchLatencyTLBApp1!$B$27</c:f>
              <c:strCache>
                <c:ptCount val="1"/>
                <c:pt idx="0">
                  <c:v>Data Demand Requests</c:v>
                </c:pt>
              </c:strCache>
            </c:strRef>
          </c:tx>
          <c:spPr>
            <a:solidFill>
              <a:srgbClr val="FF0000"/>
            </a:solidFill>
            <a:ln>
              <a:solidFill>
                <a:sysClr val="windowText" lastClr="000000"/>
              </a:solidFill>
            </a:ln>
          </c:spPr>
          <c:invertIfNegative val="0"/>
          <c:cat>
            <c:strRef>
              <c:f>[dram_latency.xlsx]MemFetchLatencyTLBApp1!$AK$1</c:f>
              <c:strCache>
                <c:ptCount val="1"/>
                <c:pt idx="0">
                  <c:v>Average</c:v>
                </c:pt>
              </c:strCache>
            </c:strRef>
          </c:cat>
          <c:val>
            <c:numRef>
              <c:f>[dram_latency.xlsx]MemFetchLatencyTLBApp1!$AL$27</c:f>
              <c:numCache>
                <c:formatCode>General</c:formatCode>
                <c:ptCount val="1"/>
                <c:pt idx="0">
                  <c:v>268.34159374893369</c:v>
                </c:pt>
              </c:numCache>
            </c:numRef>
          </c:val>
          <c:extLst>
            <c:ext xmlns:c16="http://schemas.microsoft.com/office/drawing/2014/chart" uri="{C3380CC4-5D6E-409C-BE32-E72D297353CC}">
              <c16:uniqueId val="{00000001-7FC6-41C1-A5F4-033E25C33530}"/>
            </c:ext>
          </c:extLst>
        </c:ser>
        <c:dLbls>
          <c:showLegendKey val="0"/>
          <c:showVal val="0"/>
          <c:showCatName val="0"/>
          <c:showSerName val="0"/>
          <c:showPercent val="0"/>
          <c:showBubbleSize val="0"/>
        </c:dLbls>
        <c:gapWidth val="150"/>
        <c:axId val="66651264"/>
        <c:axId val="66652800"/>
      </c:barChart>
      <c:catAx>
        <c:axId val="66651264"/>
        <c:scaling>
          <c:orientation val="minMax"/>
        </c:scaling>
        <c:delete val="1"/>
        <c:axPos val="b"/>
        <c:numFmt formatCode="General" sourceLinked="0"/>
        <c:majorTickMark val="out"/>
        <c:minorTickMark val="none"/>
        <c:tickLblPos val="nextTo"/>
        <c:crossAx val="66652800"/>
        <c:crosses val="autoZero"/>
        <c:auto val="1"/>
        <c:lblAlgn val="ctr"/>
        <c:lblOffset val="100"/>
        <c:noMultiLvlLbl val="0"/>
      </c:catAx>
      <c:valAx>
        <c:axId val="66652800"/>
        <c:scaling>
          <c:orientation val="minMax"/>
          <c:max val="500"/>
        </c:scaling>
        <c:delete val="0"/>
        <c:axPos val="l"/>
        <c:majorGridlines>
          <c:spPr>
            <a:ln w="15875">
              <a:solidFill>
                <a:schemeClr val="bg1">
                  <a:lumMod val="75000"/>
                </a:schemeClr>
              </a:solidFill>
              <a:prstDash val="dash"/>
            </a:ln>
          </c:spPr>
        </c:majorGridlines>
        <c:title>
          <c:tx>
            <c:rich>
              <a:bodyPr rot="-5400000" vert="horz"/>
              <a:lstStyle/>
              <a:p>
                <a:pPr>
                  <a:defRPr sz="2000">
                    <a:latin typeface="Arial" pitchFamily="34" charset="0"/>
                    <a:cs typeface="Arial" pitchFamily="34" charset="0"/>
                  </a:defRPr>
                </a:pPr>
                <a:r>
                  <a:rPr lang="en-US" sz="2000" dirty="0">
                    <a:latin typeface="Arial" pitchFamily="34" charset="0"/>
                    <a:cs typeface="Arial" pitchFamily="34" charset="0"/>
                  </a:rPr>
                  <a:t>DRAM Latency</a:t>
                </a:r>
              </a:p>
            </c:rich>
          </c:tx>
          <c:layout>
            <c:manualLayout>
              <c:xMode val="edge"/>
              <c:yMode val="edge"/>
              <c:x val="3.4201066694187918E-2"/>
              <c:y val="0.12117252479239557"/>
            </c:manualLayout>
          </c:layout>
          <c:overlay val="0"/>
        </c:title>
        <c:numFmt formatCode="General" sourceLinked="1"/>
        <c:majorTickMark val="out"/>
        <c:minorTickMark val="none"/>
        <c:tickLblPos val="nextTo"/>
        <c:spPr>
          <a:ln>
            <a:solidFill>
              <a:sysClr val="windowText" lastClr="000000"/>
            </a:solidFill>
          </a:ln>
        </c:spPr>
        <c:txPr>
          <a:bodyPr/>
          <a:lstStyle/>
          <a:p>
            <a:pPr>
              <a:defRPr sz="2000">
                <a:latin typeface="Arial" pitchFamily="34" charset="0"/>
                <a:cs typeface="Arial" pitchFamily="34" charset="0"/>
              </a:defRPr>
            </a:pPr>
            <a:endParaRPr lang="en-US"/>
          </a:p>
        </c:txPr>
        <c:crossAx val="66651264"/>
        <c:crosses val="autoZero"/>
        <c:crossBetween val="between"/>
        <c:majorUnit val="100"/>
      </c:valAx>
      <c:spPr>
        <a:ln w="19050">
          <a:solidFill>
            <a:schemeClr val="tx1"/>
          </a:solidFill>
        </a:ln>
      </c:spPr>
    </c:plotArea>
    <c:plotVisOnly val="1"/>
    <c:dispBlanksAs val="gap"/>
    <c:showDLblsOverMax val="0"/>
  </c:chart>
  <c:spPr>
    <a:noFill/>
    <a:ln>
      <a:noFill/>
    </a:ln>
  </c:sp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7305651408808768"/>
          <c:y val="0.17396687085765397"/>
          <c:w val="0.69779640284773747"/>
          <c:h val="0.71214127927605142"/>
        </c:manualLayout>
      </c:layout>
      <c:barChart>
        <c:barDir val="col"/>
        <c:grouping val="clustered"/>
        <c:varyColors val="0"/>
        <c:ser>
          <c:idx val="2"/>
          <c:order val="0"/>
          <c:tx>
            <c:strRef>
              <c:f>DRAM0BWUtil!$A$4</c:f>
              <c:strCache>
                <c:ptCount val="1"/>
                <c:pt idx="0">
                  <c:v>Address Translation Requests</c:v>
                </c:pt>
              </c:strCache>
            </c:strRef>
          </c:tx>
          <c:spPr>
            <a:solidFill>
              <a:srgbClr val="0066FF"/>
            </a:solidFill>
            <a:ln>
              <a:solidFill>
                <a:sysClr val="windowText" lastClr="000000"/>
              </a:solidFill>
            </a:ln>
          </c:spPr>
          <c:invertIfNegative val="0"/>
          <c:cat>
            <c:strRef>
              <c:f>DRAM0BWUtil!$AK$1</c:f>
              <c:strCache>
                <c:ptCount val="1"/>
                <c:pt idx="0">
                  <c:v>Average</c:v>
                </c:pt>
              </c:strCache>
            </c:strRef>
          </c:cat>
          <c:val>
            <c:numRef>
              <c:f>DRAM0BWUtil!$AK$4</c:f>
              <c:numCache>
                <c:formatCode>General</c:formatCode>
                <c:ptCount val="1"/>
                <c:pt idx="0">
                  <c:v>4.0257500588874548E-2</c:v>
                </c:pt>
              </c:numCache>
            </c:numRef>
          </c:val>
          <c:extLst>
            <c:ext xmlns:c16="http://schemas.microsoft.com/office/drawing/2014/chart" uri="{C3380CC4-5D6E-409C-BE32-E72D297353CC}">
              <c16:uniqueId val="{00000000-AF14-4F2F-AE62-B7E29F75E232}"/>
            </c:ext>
          </c:extLst>
        </c:ser>
        <c:ser>
          <c:idx val="1"/>
          <c:order val="1"/>
          <c:tx>
            <c:strRef>
              <c:f>DRAM0BWUtil!$A$3</c:f>
              <c:strCache>
                <c:ptCount val="1"/>
                <c:pt idx="0">
                  <c:v>Data Demand Requests</c:v>
                </c:pt>
              </c:strCache>
            </c:strRef>
          </c:tx>
          <c:spPr>
            <a:solidFill>
              <a:srgbClr val="FF0000"/>
            </a:solidFill>
            <a:ln>
              <a:solidFill>
                <a:sysClr val="windowText" lastClr="000000"/>
              </a:solidFill>
            </a:ln>
          </c:spPr>
          <c:invertIfNegative val="0"/>
          <c:cat>
            <c:strRef>
              <c:f>DRAM0BWUtil!$AK$1</c:f>
              <c:strCache>
                <c:ptCount val="1"/>
                <c:pt idx="0">
                  <c:v>Average</c:v>
                </c:pt>
              </c:strCache>
            </c:strRef>
          </c:cat>
          <c:val>
            <c:numRef>
              <c:f>DRAM0BWUtil!$AK$3</c:f>
              <c:numCache>
                <c:formatCode>General</c:formatCode>
                <c:ptCount val="1"/>
                <c:pt idx="0">
                  <c:v>0.23168471864882836</c:v>
                </c:pt>
              </c:numCache>
            </c:numRef>
          </c:val>
          <c:extLst>
            <c:ext xmlns:c16="http://schemas.microsoft.com/office/drawing/2014/chart" uri="{C3380CC4-5D6E-409C-BE32-E72D297353CC}">
              <c16:uniqueId val="{00000001-AF14-4F2F-AE62-B7E29F75E232}"/>
            </c:ext>
          </c:extLst>
        </c:ser>
        <c:dLbls>
          <c:showLegendKey val="0"/>
          <c:showVal val="0"/>
          <c:showCatName val="0"/>
          <c:showSerName val="0"/>
          <c:showPercent val="0"/>
          <c:showBubbleSize val="0"/>
        </c:dLbls>
        <c:gapWidth val="150"/>
        <c:axId val="98502912"/>
        <c:axId val="98508800"/>
      </c:barChart>
      <c:catAx>
        <c:axId val="98502912"/>
        <c:scaling>
          <c:orientation val="minMax"/>
        </c:scaling>
        <c:delete val="1"/>
        <c:axPos val="b"/>
        <c:numFmt formatCode="General" sourceLinked="0"/>
        <c:majorTickMark val="out"/>
        <c:minorTickMark val="none"/>
        <c:tickLblPos val="nextTo"/>
        <c:crossAx val="98508800"/>
        <c:crosses val="autoZero"/>
        <c:auto val="1"/>
        <c:lblAlgn val="ctr"/>
        <c:lblOffset val="100"/>
        <c:noMultiLvlLbl val="0"/>
      </c:catAx>
      <c:valAx>
        <c:axId val="98508800"/>
        <c:scaling>
          <c:orientation val="minMax"/>
          <c:max val="1"/>
        </c:scaling>
        <c:delete val="0"/>
        <c:axPos val="l"/>
        <c:majorGridlines>
          <c:spPr>
            <a:ln>
              <a:solidFill>
                <a:schemeClr val="bg1">
                  <a:lumMod val="75000"/>
                </a:schemeClr>
              </a:solidFill>
              <a:prstDash val="dash"/>
            </a:ln>
          </c:spPr>
        </c:majorGridlines>
        <c:title>
          <c:tx>
            <c:rich>
              <a:bodyPr rot="-5400000" vert="horz"/>
              <a:lstStyle/>
              <a:p>
                <a:pPr>
                  <a:defRPr sz="2000">
                    <a:latin typeface="Arial" panose="020B0604020202020204" pitchFamily="34" charset="0"/>
                    <a:cs typeface="Arial" panose="020B0604020202020204" pitchFamily="34" charset="0"/>
                  </a:defRPr>
                </a:pPr>
                <a:r>
                  <a:rPr lang="en-US" sz="2000" dirty="0">
                    <a:latin typeface="Arial" panose="020B0604020202020204" pitchFamily="34" charset="0"/>
                    <a:cs typeface="Arial" panose="020B0604020202020204" pitchFamily="34" charset="0"/>
                  </a:rPr>
                  <a:t>DRAM Bandwidth </a:t>
                </a:r>
              </a:p>
            </c:rich>
          </c:tx>
          <c:layout>
            <c:manualLayout>
              <c:xMode val="edge"/>
              <c:yMode val="edge"/>
              <c:x val="5.0262987665196615E-2"/>
              <c:y val="0.144871972713908"/>
            </c:manualLayout>
          </c:layout>
          <c:overlay val="0"/>
        </c:title>
        <c:numFmt formatCode="#,##0.0" sourceLinked="0"/>
        <c:majorTickMark val="out"/>
        <c:minorTickMark val="none"/>
        <c:tickLblPos val="nextTo"/>
        <c:txPr>
          <a:bodyPr/>
          <a:lstStyle/>
          <a:p>
            <a:pPr>
              <a:defRPr sz="2000">
                <a:latin typeface="Arial" pitchFamily="34" charset="0"/>
                <a:cs typeface="Arial" pitchFamily="34" charset="0"/>
              </a:defRPr>
            </a:pPr>
            <a:endParaRPr lang="en-US"/>
          </a:p>
        </c:txPr>
        <c:crossAx val="98502912"/>
        <c:crosses val="autoZero"/>
        <c:crossBetween val="between"/>
        <c:majorUnit val="0.2"/>
      </c:valAx>
      <c:spPr>
        <a:ln w="25400">
          <a:solidFill>
            <a:sysClr val="windowText" lastClr="000000"/>
          </a:solidFill>
        </a:ln>
      </c:spPr>
    </c:plotArea>
    <c:plotVisOnly val="1"/>
    <c:dispBlanksAs val="gap"/>
    <c:showDLblsOverMax val="0"/>
  </c:chart>
  <c:spPr>
    <a:noFill/>
    <a:ln>
      <a:noFill/>
    </a:ln>
  </c:sp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6039815276891167"/>
          <c:y val="0.1388014369960332"/>
          <c:w val="0.83557521401014956"/>
          <c:h val="0.69433083871447299"/>
        </c:manualLayout>
      </c:layout>
      <c:barChart>
        <c:barDir val="col"/>
        <c:grouping val="clustered"/>
        <c:varyColors val="0"/>
        <c:ser>
          <c:idx val="0"/>
          <c:order val="0"/>
          <c:tx>
            <c:strRef>
              <c:f>easier_data!$AR$42</c:f>
              <c:strCache>
                <c:ptCount val="1"/>
                <c:pt idx="0">
                  <c:v>PWCache</c:v>
                </c:pt>
              </c:strCache>
            </c:strRef>
          </c:tx>
          <c:spPr>
            <a:solidFill>
              <a:srgbClr val="FF0000"/>
            </a:solidFill>
            <a:ln>
              <a:solidFill>
                <a:sysClr val="windowText" lastClr="000000"/>
              </a:solidFill>
            </a:ln>
          </c:spPr>
          <c:invertIfNegative val="0"/>
          <c:cat>
            <c:strRef>
              <c:f>easier_data!$A$43:$A$46</c:f>
              <c:strCache>
                <c:ptCount val="4"/>
                <c:pt idx="0">
                  <c:v>0-HMR</c:v>
                </c:pt>
                <c:pt idx="1">
                  <c:v>1-HMR</c:v>
                </c:pt>
                <c:pt idx="2">
                  <c:v>2-HMR</c:v>
                </c:pt>
                <c:pt idx="3">
                  <c:v>Average</c:v>
                </c:pt>
              </c:strCache>
            </c:strRef>
          </c:cat>
          <c:val>
            <c:numRef>
              <c:f>easier_data!$AV$48:$AV$51</c:f>
              <c:numCache>
                <c:formatCode>General</c:formatCode>
                <c:ptCount val="4"/>
                <c:pt idx="0">
                  <c:v>0.91329589427390534</c:v>
                </c:pt>
                <c:pt idx="1">
                  <c:v>0.83402611686708561</c:v>
                </c:pt>
                <c:pt idx="2">
                  <c:v>0.87459829759162266</c:v>
                </c:pt>
                <c:pt idx="3">
                  <c:v>0.86255207767516084</c:v>
                </c:pt>
              </c:numCache>
            </c:numRef>
          </c:val>
          <c:extLst>
            <c:ext xmlns:c16="http://schemas.microsoft.com/office/drawing/2014/chart" uri="{C3380CC4-5D6E-409C-BE32-E72D297353CC}">
              <c16:uniqueId val="{00000000-7FC2-E445-82D2-5ED1E8B84CFC}"/>
            </c:ext>
          </c:extLst>
        </c:ser>
        <c:ser>
          <c:idx val="7"/>
          <c:order val="1"/>
          <c:tx>
            <c:strRef>
              <c:f>easier_data!$AQ$42</c:f>
              <c:strCache>
                <c:ptCount val="1"/>
                <c:pt idx="0">
                  <c:v>SharedTLB</c:v>
                </c:pt>
              </c:strCache>
            </c:strRef>
          </c:tx>
          <c:spPr>
            <a:solidFill>
              <a:srgbClr val="FFFF00"/>
            </a:solidFill>
            <a:ln>
              <a:solidFill>
                <a:schemeClr val="tx1"/>
              </a:solidFill>
            </a:ln>
          </c:spPr>
          <c:invertIfNegative val="0"/>
          <c:val>
            <c:numRef>
              <c:f>easier_data!$AW$48:$AW$51</c:f>
              <c:numCache>
                <c:formatCode>General</c:formatCode>
                <c:ptCount val="4"/>
                <c:pt idx="0">
                  <c:v>1</c:v>
                </c:pt>
                <c:pt idx="1">
                  <c:v>1</c:v>
                </c:pt>
                <c:pt idx="2">
                  <c:v>1</c:v>
                </c:pt>
                <c:pt idx="3">
                  <c:v>1</c:v>
                </c:pt>
              </c:numCache>
            </c:numRef>
          </c:val>
          <c:extLst>
            <c:ext xmlns:c16="http://schemas.microsoft.com/office/drawing/2014/chart" uri="{C3380CC4-5D6E-409C-BE32-E72D297353CC}">
              <c16:uniqueId val="{00000001-7FC2-E445-82D2-5ED1E8B84CFC}"/>
            </c:ext>
          </c:extLst>
        </c:ser>
        <c:ser>
          <c:idx val="6"/>
          <c:order val="2"/>
          <c:tx>
            <c:strRef>
              <c:f>easier_data!$V$42</c:f>
              <c:strCache>
                <c:ptCount val="1"/>
                <c:pt idx="0">
                  <c:v>MASK</c:v>
                </c:pt>
              </c:strCache>
            </c:strRef>
          </c:tx>
          <c:spPr>
            <a:solidFill>
              <a:srgbClr val="0066FF"/>
            </a:solidFill>
            <a:ln>
              <a:solidFill>
                <a:sysClr val="windowText" lastClr="000000"/>
              </a:solidFill>
            </a:ln>
          </c:spPr>
          <c:invertIfNegative val="0"/>
          <c:val>
            <c:numRef>
              <c:f>easier_data!$AX$48:$AX$51</c:f>
              <c:numCache>
                <c:formatCode>General</c:formatCode>
                <c:ptCount val="4"/>
                <c:pt idx="0">
                  <c:v>1.5875436514069459</c:v>
                </c:pt>
                <c:pt idx="1">
                  <c:v>1.6167509372667641</c:v>
                </c:pt>
                <c:pt idx="2">
                  <c:v>1.5196352131588129</c:v>
                </c:pt>
                <c:pt idx="3">
                  <c:v>1.5784165605771887</c:v>
                </c:pt>
              </c:numCache>
            </c:numRef>
          </c:val>
          <c:extLst>
            <c:ext xmlns:c16="http://schemas.microsoft.com/office/drawing/2014/chart" uri="{C3380CC4-5D6E-409C-BE32-E72D297353CC}">
              <c16:uniqueId val="{00000002-7FC2-E445-82D2-5ED1E8B84CFC}"/>
            </c:ext>
          </c:extLst>
        </c:ser>
        <c:ser>
          <c:idx val="5"/>
          <c:order val="3"/>
          <c:tx>
            <c:strRef>
              <c:f>easier_data!$Z$42</c:f>
              <c:strCache>
                <c:ptCount val="1"/>
                <c:pt idx="0">
                  <c:v>Ideal</c:v>
                </c:pt>
              </c:strCache>
            </c:strRef>
          </c:tx>
          <c:spPr>
            <a:solidFill>
              <a:srgbClr val="00B050"/>
            </a:solidFill>
            <a:ln>
              <a:solidFill>
                <a:sysClr val="windowText" lastClr="000000"/>
              </a:solidFill>
            </a:ln>
          </c:spPr>
          <c:invertIfNegative val="0"/>
          <c:val>
            <c:numRef>
              <c:f>easier_data!$AY$48:$AY$51</c:f>
              <c:numCache>
                <c:formatCode>General</c:formatCode>
                <c:ptCount val="4"/>
                <c:pt idx="0">
                  <c:v>2.2592135096599222</c:v>
                </c:pt>
                <c:pt idx="1">
                  <c:v>2.1023540218350485</c:v>
                </c:pt>
                <c:pt idx="2">
                  <c:v>1.8764985526567268</c:v>
                </c:pt>
                <c:pt idx="3">
                  <c:v>2.0533699883635395</c:v>
                </c:pt>
              </c:numCache>
            </c:numRef>
          </c:val>
          <c:extLst>
            <c:ext xmlns:c16="http://schemas.microsoft.com/office/drawing/2014/chart" uri="{C3380CC4-5D6E-409C-BE32-E72D297353CC}">
              <c16:uniqueId val="{00000003-7FC2-E445-82D2-5ED1E8B84CFC}"/>
            </c:ext>
          </c:extLst>
        </c:ser>
        <c:dLbls>
          <c:showLegendKey val="0"/>
          <c:showVal val="0"/>
          <c:showCatName val="0"/>
          <c:showSerName val="0"/>
          <c:showPercent val="0"/>
          <c:showBubbleSize val="0"/>
        </c:dLbls>
        <c:gapWidth val="150"/>
        <c:axId val="135993984"/>
        <c:axId val="136008064"/>
      </c:barChart>
      <c:catAx>
        <c:axId val="135993984"/>
        <c:scaling>
          <c:orientation val="minMax"/>
        </c:scaling>
        <c:delete val="0"/>
        <c:axPos val="b"/>
        <c:numFmt formatCode="General" sourceLinked="1"/>
        <c:majorTickMark val="out"/>
        <c:minorTickMark val="none"/>
        <c:tickLblPos val="nextTo"/>
        <c:txPr>
          <a:bodyPr/>
          <a:lstStyle/>
          <a:p>
            <a:pPr>
              <a:defRPr sz="2000">
                <a:latin typeface="Arial" pitchFamily="34" charset="0"/>
                <a:cs typeface="Arial" pitchFamily="34" charset="0"/>
              </a:defRPr>
            </a:pPr>
            <a:endParaRPr lang="en-US"/>
          </a:p>
        </c:txPr>
        <c:crossAx val="136008064"/>
        <c:crosses val="autoZero"/>
        <c:auto val="1"/>
        <c:lblAlgn val="ctr"/>
        <c:lblOffset val="100"/>
        <c:noMultiLvlLbl val="0"/>
      </c:catAx>
      <c:valAx>
        <c:axId val="136008064"/>
        <c:scaling>
          <c:orientation val="minMax"/>
          <c:max val="2.5"/>
          <c:min val="0"/>
        </c:scaling>
        <c:delete val="0"/>
        <c:axPos val="l"/>
        <c:majorGridlines>
          <c:spPr>
            <a:ln w="6350">
              <a:solidFill>
                <a:schemeClr val="bg1">
                  <a:lumMod val="75000"/>
                </a:schemeClr>
              </a:solidFill>
              <a:prstDash val="dash"/>
            </a:ln>
          </c:spPr>
        </c:majorGridlines>
        <c:title>
          <c:tx>
            <c:rich>
              <a:bodyPr rot="-5400000" vert="horz"/>
              <a:lstStyle/>
              <a:p>
                <a:pPr>
                  <a:defRPr sz="2400">
                    <a:latin typeface="Arial" pitchFamily="34" charset="0"/>
                    <a:cs typeface="Arial" pitchFamily="34" charset="0"/>
                  </a:defRPr>
                </a:pPr>
                <a:r>
                  <a:rPr lang="en-US" sz="2400" dirty="0">
                    <a:latin typeface="Arial" pitchFamily="34" charset="0"/>
                    <a:cs typeface="Arial" pitchFamily="34" charset="0"/>
                  </a:rPr>
                  <a:t>Normalized Performance</a:t>
                </a:r>
              </a:p>
            </c:rich>
          </c:tx>
          <c:layout>
            <c:manualLayout>
              <c:xMode val="edge"/>
              <c:yMode val="edge"/>
              <c:x val="0"/>
              <c:y val="0.23381604123476887"/>
            </c:manualLayout>
          </c:layout>
          <c:overlay val="0"/>
        </c:title>
        <c:numFmt formatCode="#,##0.0" sourceLinked="0"/>
        <c:majorTickMark val="out"/>
        <c:minorTickMark val="none"/>
        <c:tickLblPos val="nextTo"/>
        <c:spPr>
          <a:ln>
            <a:solidFill>
              <a:schemeClr val="tx1"/>
            </a:solidFill>
            <a:prstDash val="dash"/>
          </a:ln>
        </c:spPr>
        <c:txPr>
          <a:bodyPr/>
          <a:lstStyle/>
          <a:p>
            <a:pPr>
              <a:defRPr sz="2000">
                <a:latin typeface="Arial" pitchFamily="34" charset="0"/>
                <a:cs typeface="Arial" pitchFamily="34" charset="0"/>
              </a:defRPr>
            </a:pPr>
            <a:endParaRPr lang="en-US"/>
          </a:p>
        </c:txPr>
        <c:crossAx val="135993984"/>
        <c:crosses val="autoZero"/>
        <c:crossBetween val="between"/>
      </c:valAx>
      <c:spPr>
        <a:noFill/>
        <a:ln w="12700">
          <a:solidFill>
            <a:sysClr val="windowText" lastClr="000000"/>
          </a:solidFill>
        </a:ln>
      </c:spPr>
    </c:plotArea>
    <c:legend>
      <c:legendPos val="r"/>
      <c:layout>
        <c:manualLayout>
          <c:xMode val="edge"/>
          <c:yMode val="edge"/>
          <c:x val="0.14131594079267851"/>
          <c:y val="2.3474740297190669E-2"/>
          <c:w val="0.85717180932839088"/>
          <c:h val="0.12253070230648085"/>
        </c:manualLayout>
      </c:layout>
      <c:overlay val="0"/>
      <c:txPr>
        <a:bodyPr/>
        <a:lstStyle/>
        <a:p>
          <a:pPr>
            <a:defRPr sz="2400">
              <a:latin typeface="Arial" pitchFamily="34" charset="0"/>
              <a:cs typeface="Arial" pitchFamily="34" charset="0"/>
            </a:defRPr>
          </a:pPr>
          <a:endParaRPr lang="en-US"/>
        </a:p>
      </c:txPr>
    </c:legend>
    <c:plotVisOnly val="1"/>
    <c:dispBlanksAs val="gap"/>
    <c:showDLblsOverMax val="0"/>
  </c:chart>
  <c:spPr>
    <a:noFill/>
    <a:ln>
      <a:noFill/>
    </a:ln>
  </c:sp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79689999963016"/>
          <c:y val="0.17004877065783172"/>
          <c:w val="0.84103481758945575"/>
          <c:h val="0.59930278378242618"/>
        </c:manualLayout>
      </c:layout>
      <c:barChart>
        <c:barDir val="col"/>
        <c:grouping val="clustered"/>
        <c:varyColors val="0"/>
        <c:ser>
          <c:idx val="2"/>
          <c:order val="0"/>
          <c:tx>
            <c:strRef>
              <c:f>easier_data!$AS$42</c:f>
              <c:strCache>
                <c:ptCount val="1"/>
                <c:pt idx="0">
                  <c:v>PWCache</c:v>
                </c:pt>
              </c:strCache>
            </c:strRef>
          </c:tx>
          <c:spPr>
            <a:solidFill>
              <a:srgbClr val="FF0000"/>
            </a:solidFill>
            <a:ln>
              <a:solidFill>
                <a:schemeClr val="tx1"/>
              </a:solidFill>
            </a:ln>
          </c:spPr>
          <c:invertIfNegative val="0"/>
          <c:val>
            <c:numRef>
              <c:f>easier_data!$AS$48:$AS$51</c:f>
              <c:numCache>
                <c:formatCode>General</c:formatCode>
                <c:ptCount val="4"/>
                <c:pt idx="0">
                  <c:v>1.3604243716830466</c:v>
                </c:pt>
                <c:pt idx="1">
                  <c:v>1.7624776635337664</c:v>
                </c:pt>
                <c:pt idx="2">
                  <c:v>1.6123960315319488</c:v>
                </c:pt>
                <c:pt idx="3">
                  <c:v>1.6694136383676255</c:v>
                </c:pt>
              </c:numCache>
            </c:numRef>
          </c:val>
          <c:extLst>
            <c:ext xmlns:c16="http://schemas.microsoft.com/office/drawing/2014/chart" uri="{C3380CC4-5D6E-409C-BE32-E72D297353CC}">
              <c16:uniqueId val="{00000001-DF24-4B26-9FFB-CCECF832E752}"/>
            </c:ext>
          </c:extLst>
        </c:ser>
        <c:ser>
          <c:idx val="0"/>
          <c:order val="1"/>
          <c:tx>
            <c:strRef>
              <c:f>easier_data!$AQ$42</c:f>
              <c:strCache>
                <c:ptCount val="1"/>
                <c:pt idx="0">
                  <c:v>SharedTLB</c:v>
                </c:pt>
              </c:strCache>
            </c:strRef>
          </c:tx>
          <c:spPr>
            <a:solidFill>
              <a:srgbClr val="FFFF00"/>
            </a:solidFill>
            <a:ln>
              <a:solidFill>
                <a:sysClr val="windowText" lastClr="000000"/>
              </a:solidFill>
            </a:ln>
          </c:spPr>
          <c:invertIfNegative val="0"/>
          <c:cat>
            <c:strRef>
              <c:f>easier_data!$A$43:$A$46</c:f>
              <c:strCache>
                <c:ptCount val="4"/>
                <c:pt idx="0">
                  <c:v>0-HMR</c:v>
                </c:pt>
                <c:pt idx="1">
                  <c:v>1-HMR</c:v>
                </c:pt>
                <c:pt idx="2">
                  <c:v>2-HMR</c:v>
                </c:pt>
                <c:pt idx="3">
                  <c:v>Average</c:v>
                </c:pt>
              </c:strCache>
            </c:strRef>
          </c:cat>
          <c:val>
            <c:numRef>
              <c:f>easier_data!$AG$48:$AG$51</c:f>
              <c:numCache>
                <c:formatCode>General</c:formatCode>
                <c:ptCount val="4"/>
                <c:pt idx="0">
                  <c:v>1.2448737370198826</c:v>
                </c:pt>
                <c:pt idx="1">
                  <c:v>1.3693971567721075</c:v>
                </c:pt>
                <c:pt idx="2">
                  <c:v>1.388787053660778</c:v>
                </c:pt>
                <c:pt idx="3">
                  <c:v>1.3445554423528812</c:v>
                </c:pt>
              </c:numCache>
            </c:numRef>
          </c:val>
          <c:extLst>
            <c:ext xmlns:c16="http://schemas.microsoft.com/office/drawing/2014/chart" uri="{C3380CC4-5D6E-409C-BE32-E72D297353CC}">
              <c16:uniqueId val="{00000002-DF24-4B26-9FFB-CCECF832E752}"/>
            </c:ext>
          </c:extLst>
        </c:ser>
        <c:ser>
          <c:idx val="6"/>
          <c:order val="2"/>
          <c:tx>
            <c:strRef>
              <c:f>easier_data!$V$42</c:f>
              <c:strCache>
                <c:ptCount val="1"/>
                <c:pt idx="0">
                  <c:v>MASK</c:v>
                </c:pt>
              </c:strCache>
            </c:strRef>
          </c:tx>
          <c:spPr>
            <a:solidFill>
              <a:srgbClr val="0066FF"/>
            </a:solidFill>
            <a:ln>
              <a:solidFill>
                <a:sysClr val="windowText" lastClr="000000"/>
              </a:solidFill>
            </a:ln>
          </c:spPr>
          <c:invertIfNegative val="0"/>
          <c:val>
            <c:numRef>
              <c:f>easier_data!$AH$48:$AH$51</c:f>
              <c:numCache>
                <c:formatCode>General</c:formatCode>
                <c:ptCount val="4"/>
                <c:pt idx="0">
                  <c:v>0.98716818625139591</c:v>
                </c:pt>
                <c:pt idx="1">
                  <c:v>1.0272084114333102</c:v>
                </c:pt>
                <c:pt idx="2">
                  <c:v>1.0860952932821824</c:v>
                </c:pt>
                <c:pt idx="3">
                  <c:v>1.0352514949419909</c:v>
                </c:pt>
              </c:numCache>
            </c:numRef>
          </c:val>
          <c:extLst>
            <c:ext xmlns:c16="http://schemas.microsoft.com/office/drawing/2014/chart" uri="{C3380CC4-5D6E-409C-BE32-E72D297353CC}">
              <c16:uniqueId val="{00000003-DF24-4B26-9FFB-CCECF832E752}"/>
            </c:ext>
          </c:extLst>
        </c:ser>
        <c:dLbls>
          <c:showLegendKey val="0"/>
          <c:showVal val="0"/>
          <c:showCatName val="0"/>
          <c:showSerName val="0"/>
          <c:showPercent val="0"/>
          <c:showBubbleSize val="0"/>
        </c:dLbls>
        <c:gapWidth val="150"/>
        <c:axId val="239979824"/>
        <c:axId val="239981784"/>
      </c:barChart>
      <c:catAx>
        <c:axId val="239979824"/>
        <c:scaling>
          <c:orientation val="minMax"/>
        </c:scaling>
        <c:delete val="0"/>
        <c:axPos val="b"/>
        <c:majorTickMark val="out"/>
        <c:minorTickMark val="none"/>
        <c:tickLblPos val="nextTo"/>
        <c:spPr>
          <a:ln w="12700">
            <a:solidFill>
              <a:schemeClr val="tx1"/>
            </a:solidFill>
          </a:ln>
        </c:spPr>
        <c:txPr>
          <a:bodyPr/>
          <a:lstStyle/>
          <a:p>
            <a:pPr>
              <a:defRPr sz="2000">
                <a:latin typeface="Arial" pitchFamily="34" charset="0"/>
                <a:cs typeface="Arial" pitchFamily="34" charset="0"/>
              </a:defRPr>
            </a:pPr>
            <a:endParaRPr lang="en-US"/>
          </a:p>
        </c:txPr>
        <c:crossAx val="239981784"/>
        <c:crosses val="autoZero"/>
        <c:auto val="1"/>
        <c:lblAlgn val="ctr"/>
        <c:lblOffset val="100"/>
        <c:noMultiLvlLbl val="0"/>
      </c:catAx>
      <c:valAx>
        <c:axId val="239981784"/>
        <c:scaling>
          <c:orientation val="minMax"/>
          <c:max val="2"/>
        </c:scaling>
        <c:delete val="0"/>
        <c:axPos val="l"/>
        <c:majorGridlines>
          <c:spPr>
            <a:ln>
              <a:solidFill>
                <a:sysClr val="windowText" lastClr="000000"/>
              </a:solidFill>
              <a:prstDash val="dash"/>
            </a:ln>
          </c:spPr>
        </c:majorGridlines>
        <c:title>
          <c:tx>
            <c:rich>
              <a:bodyPr rot="-5400000" vert="horz"/>
              <a:lstStyle/>
              <a:p>
                <a:pPr>
                  <a:defRPr sz="2400">
                    <a:latin typeface="Arial" pitchFamily="34" charset="0"/>
                    <a:cs typeface="Arial" pitchFamily="34" charset="0"/>
                  </a:defRPr>
                </a:pPr>
                <a:r>
                  <a:rPr lang="en-US" sz="2400">
                    <a:latin typeface="Arial" pitchFamily="34" charset="0"/>
                    <a:cs typeface="Arial" pitchFamily="34" charset="0"/>
                  </a:rPr>
                  <a:t>Unfairness</a:t>
                </a:r>
              </a:p>
            </c:rich>
          </c:tx>
          <c:layout>
            <c:manualLayout>
              <c:xMode val="edge"/>
              <c:yMode val="edge"/>
              <c:x val="1.5927942725834254E-2"/>
              <c:y val="0.25048781060495051"/>
            </c:manualLayout>
          </c:layout>
          <c:overlay val="0"/>
        </c:title>
        <c:numFmt formatCode="#,##0.0" sourceLinked="0"/>
        <c:majorTickMark val="out"/>
        <c:minorTickMark val="none"/>
        <c:tickLblPos val="nextTo"/>
        <c:spPr>
          <a:ln w="12700">
            <a:solidFill>
              <a:schemeClr val="tx1"/>
            </a:solidFill>
          </a:ln>
        </c:spPr>
        <c:txPr>
          <a:bodyPr/>
          <a:lstStyle/>
          <a:p>
            <a:pPr>
              <a:defRPr sz="2000">
                <a:latin typeface="Arial" pitchFamily="34" charset="0"/>
                <a:cs typeface="Arial" pitchFamily="34" charset="0"/>
              </a:defRPr>
            </a:pPr>
            <a:endParaRPr lang="en-US"/>
          </a:p>
        </c:txPr>
        <c:crossAx val="239979824"/>
        <c:crosses val="autoZero"/>
        <c:crossBetween val="between"/>
        <c:majorUnit val="0.5"/>
      </c:valAx>
      <c:spPr>
        <a:noFill/>
        <a:ln w="12700">
          <a:solidFill>
            <a:schemeClr val="tx1"/>
          </a:solidFill>
        </a:ln>
      </c:spPr>
    </c:plotArea>
    <c:legend>
      <c:legendPos val="r"/>
      <c:layout>
        <c:manualLayout>
          <c:xMode val="edge"/>
          <c:yMode val="edge"/>
          <c:x val="0.12509597332361924"/>
          <c:y val="2.9441747793738079E-2"/>
          <c:w val="0.85863495265938727"/>
          <c:h val="0.15654642479595246"/>
        </c:manualLayout>
      </c:layout>
      <c:overlay val="0"/>
      <c:txPr>
        <a:bodyPr/>
        <a:lstStyle/>
        <a:p>
          <a:pPr>
            <a:defRPr sz="2400">
              <a:latin typeface="Arial" pitchFamily="34" charset="0"/>
              <a:cs typeface="Arial" pitchFamily="34" charset="0"/>
            </a:defRPr>
          </a:pPr>
          <a:endParaRPr lang="en-US"/>
        </a:p>
      </c:txPr>
    </c:legend>
    <c:plotVisOnly val="1"/>
    <c:dispBlanksAs val="gap"/>
    <c:showDLblsOverMax val="0"/>
  </c:chart>
  <c:spPr>
    <a:noFill/>
    <a:ln>
      <a:noFill/>
    </a:ln>
  </c:sp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941657538562817"/>
          <c:y val="0.27539586275523675"/>
          <c:w val="0.82632711859293451"/>
          <c:h val="0.55773633021069147"/>
        </c:manualLayout>
      </c:layout>
      <c:barChart>
        <c:barDir val="col"/>
        <c:grouping val="clustered"/>
        <c:varyColors val="0"/>
        <c:ser>
          <c:idx val="1"/>
          <c:order val="0"/>
          <c:tx>
            <c:strRef>
              <c:f>easier_data!$AA$42</c:f>
              <c:strCache>
                <c:ptCount val="1"/>
                <c:pt idx="0">
                  <c:v>Static</c:v>
                </c:pt>
              </c:strCache>
            </c:strRef>
          </c:tx>
          <c:spPr>
            <a:solidFill>
              <a:schemeClr val="bg1">
                <a:lumMod val="95000"/>
              </a:schemeClr>
            </a:solidFill>
            <a:ln>
              <a:solidFill>
                <a:schemeClr val="tx1"/>
              </a:solidFill>
            </a:ln>
          </c:spPr>
          <c:invertIfNegative val="0"/>
          <c:val>
            <c:numRef>
              <c:f>easier_data!$AA$48:$AA$51</c:f>
              <c:numCache>
                <c:formatCode>General</c:formatCode>
                <c:ptCount val="4"/>
                <c:pt idx="0">
                  <c:v>1.6521899288105431</c:v>
                </c:pt>
                <c:pt idx="1">
                  <c:v>1.3980438126629653</c:v>
                </c:pt>
                <c:pt idx="2">
                  <c:v>1.4208907061740417</c:v>
                </c:pt>
                <c:pt idx="3">
                  <c:v>1.4566191442462428</c:v>
                </c:pt>
              </c:numCache>
            </c:numRef>
          </c:val>
          <c:extLst>
            <c:ext xmlns:c16="http://schemas.microsoft.com/office/drawing/2014/chart" uri="{C3380CC4-5D6E-409C-BE32-E72D297353CC}">
              <c16:uniqueId val="{00000000-3F69-4D40-B797-77C99E296A42}"/>
            </c:ext>
          </c:extLst>
        </c:ser>
        <c:ser>
          <c:idx val="0"/>
          <c:order val="1"/>
          <c:tx>
            <c:strRef>
              <c:f>easier_data!$AR$42</c:f>
              <c:strCache>
                <c:ptCount val="1"/>
                <c:pt idx="0">
                  <c:v>PWCache</c:v>
                </c:pt>
              </c:strCache>
            </c:strRef>
          </c:tx>
          <c:spPr>
            <a:solidFill>
              <a:schemeClr val="bg1">
                <a:lumMod val="65000"/>
              </a:schemeClr>
            </a:solidFill>
            <a:ln>
              <a:solidFill>
                <a:sysClr val="windowText" lastClr="000000"/>
              </a:solidFill>
            </a:ln>
          </c:spPr>
          <c:invertIfNegative val="0"/>
          <c:cat>
            <c:strRef>
              <c:f>easier_data!$A$43:$A$46</c:f>
              <c:strCache>
                <c:ptCount val="4"/>
                <c:pt idx="0">
                  <c:v>0-HMR</c:v>
                </c:pt>
                <c:pt idx="1">
                  <c:v>1-HMR</c:v>
                </c:pt>
                <c:pt idx="2">
                  <c:v>2-HMR</c:v>
                </c:pt>
                <c:pt idx="3">
                  <c:v>Average</c:v>
                </c:pt>
              </c:strCache>
            </c:strRef>
          </c:cat>
          <c:val>
            <c:numRef>
              <c:f>easier_data!$AR$48:$AR$51</c:f>
              <c:numCache>
                <c:formatCode>General</c:formatCode>
                <c:ptCount val="4"/>
                <c:pt idx="0">
                  <c:v>1.5205669955478165</c:v>
                </c:pt>
                <c:pt idx="1">
                  <c:v>1.2418311141530469</c:v>
                </c:pt>
                <c:pt idx="2">
                  <c:v>1.3176913835151283</c:v>
                </c:pt>
                <c:pt idx="3">
                  <c:v>1.3210873090355604</c:v>
                </c:pt>
              </c:numCache>
            </c:numRef>
          </c:val>
          <c:extLst>
            <c:ext xmlns:c16="http://schemas.microsoft.com/office/drawing/2014/chart" uri="{C3380CC4-5D6E-409C-BE32-E72D297353CC}">
              <c16:uniqueId val="{00000001-3F69-4D40-B797-77C99E296A42}"/>
            </c:ext>
          </c:extLst>
        </c:ser>
        <c:ser>
          <c:idx val="7"/>
          <c:order val="2"/>
          <c:tx>
            <c:strRef>
              <c:f>easier_data!$AQ$42</c:f>
              <c:strCache>
                <c:ptCount val="1"/>
                <c:pt idx="0">
                  <c:v>SharedTLB</c:v>
                </c:pt>
              </c:strCache>
            </c:strRef>
          </c:tx>
          <c:spPr>
            <a:solidFill>
              <a:schemeClr val="tx1"/>
            </a:solidFill>
            <a:ln>
              <a:solidFill>
                <a:schemeClr val="tx1"/>
              </a:solidFill>
            </a:ln>
          </c:spPr>
          <c:invertIfNegative val="0"/>
          <c:val>
            <c:numRef>
              <c:f>easier_data!$AQ$48:$AQ$51</c:f>
              <c:numCache>
                <c:formatCode>General</c:formatCode>
                <c:ptCount val="4"/>
                <c:pt idx="0">
                  <c:v>1.6649226226476228</c:v>
                </c:pt>
                <c:pt idx="1">
                  <c:v>1.4889595050306452</c:v>
                </c:pt>
                <c:pt idx="2">
                  <c:v>1.5066246837475548</c:v>
                </c:pt>
                <c:pt idx="3">
                  <c:v>1.5316029527124795</c:v>
                </c:pt>
              </c:numCache>
            </c:numRef>
          </c:val>
          <c:extLst>
            <c:ext xmlns:c16="http://schemas.microsoft.com/office/drawing/2014/chart" uri="{C3380CC4-5D6E-409C-BE32-E72D297353CC}">
              <c16:uniqueId val="{00000002-3F69-4D40-B797-77C99E296A42}"/>
            </c:ext>
          </c:extLst>
        </c:ser>
        <c:ser>
          <c:idx val="2"/>
          <c:order val="3"/>
          <c:tx>
            <c:strRef>
              <c:f>easier_data!$W$42</c:f>
              <c:strCache>
                <c:ptCount val="1"/>
                <c:pt idx="0">
                  <c:v>MASK-TLB</c:v>
                </c:pt>
              </c:strCache>
            </c:strRef>
          </c:tx>
          <c:spPr>
            <a:pattFill prst="wdDnDiag">
              <a:fgClr>
                <a:schemeClr val="accent5">
                  <a:lumMod val="40000"/>
                  <a:lumOff val="60000"/>
                </a:schemeClr>
              </a:fgClr>
              <a:bgClr>
                <a:schemeClr val="accent5"/>
              </a:bgClr>
            </a:pattFill>
            <a:ln>
              <a:solidFill>
                <a:sysClr val="windowText" lastClr="000000"/>
              </a:solidFill>
            </a:ln>
          </c:spPr>
          <c:invertIfNegative val="0"/>
          <c:val>
            <c:numRef>
              <c:f>easier_data!$W$48:$W$51</c:f>
              <c:numCache>
                <c:formatCode>General</c:formatCode>
                <c:ptCount val="4"/>
                <c:pt idx="0">
                  <c:v>2.2195320728272669</c:v>
                </c:pt>
                <c:pt idx="1">
                  <c:v>2.002771190415003</c:v>
                </c:pt>
                <c:pt idx="2">
                  <c:v>2.0287274821588244</c:v>
                </c:pt>
                <c:pt idx="3">
                  <c:v>2.0569587148749457</c:v>
                </c:pt>
              </c:numCache>
            </c:numRef>
          </c:val>
          <c:extLst>
            <c:ext xmlns:c16="http://schemas.microsoft.com/office/drawing/2014/chart" uri="{C3380CC4-5D6E-409C-BE32-E72D297353CC}">
              <c16:uniqueId val="{00000003-3F69-4D40-B797-77C99E296A42}"/>
            </c:ext>
          </c:extLst>
        </c:ser>
        <c:ser>
          <c:idx val="4"/>
          <c:order val="4"/>
          <c:tx>
            <c:strRef>
              <c:f>easier_data!$Y$42</c:f>
              <c:strCache>
                <c:ptCount val="1"/>
                <c:pt idx="0">
                  <c:v>MASK-Cache</c:v>
                </c:pt>
              </c:strCache>
            </c:strRef>
          </c:tx>
          <c:spPr>
            <a:pattFill prst="wdUpDiag">
              <a:fgClr>
                <a:schemeClr val="bg1"/>
              </a:fgClr>
              <a:bgClr>
                <a:schemeClr val="accent1"/>
              </a:bgClr>
            </a:pattFill>
            <a:ln>
              <a:solidFill>
                <a:sysClr val="windowText" lastClr="000000"/>
              </a:solidFill>
            </a:ln>
          </c:spPr>
          <c:invertIfNegative val="0"/>
          <c:val>
            <c:numRef>
              <c:f>easier_data!$Y$48:$Y$51</c:f>
              <c:numCache>
                <c:formatCode>General</c:formatCode>
                <c:ptCount val="4"/>
                <c:pt idx="0">
                  <c:v>2.4930393172898286</c:v>
                </c:pt>
                <c:pt idx="1">
                  <c:v>2.1758353759085058</c:v>
                </c:pt>
                <c:pt idx="2">
                  <c:v>2.052507880723049</c:v>
                </c:pt>
                <c:pt idx="3">
                  <c:v>2.1982536674812518</c:v>
                </c:pt>
              </c:numCache>
            </c:numRef>
          </c:val>
          <c:extLst>
            <c:ext xmlns:c16="http://schemas.microsoft.com/office/drawing/2014/chart" uri="{C3380CC4-5D6E-409C-BE32-E72D297353CC}">
              <c16:uniqueId val="{00000004-3F69-4D40-B797-77C99E296A42}"/>
            </c:ext>
          </c:extLst>
        </c:ser>
        <c:ser>
          <c:idx val="3"/>
          <c:order val="5"/>
          <c:tx>
            <c:strRef>
              <c:f>easier_data!$X$42</c:f>
              <c:strCache>
                <c:ptCount val="1"/>
                <c:pt idx="0">
                  <c:v>MASK-DRAM</c:v>
                </c:pt>
              </c:strCache>
            </c:strRef>
          </c:tx>
          <c:spPr>
            <a:pattFill prst="dkDnDiag">
              <a:fgClr>
                <a:schemeClr val="bg1"/>
              </a:fgClr>
              <a:bgClr>
                <a:schemeClr val="accent5">
                  <a:lumMod val="50000"/>
                </a:schemeClr>
              </a:bgClr>
            </a:pattFill>
            <a:ln>
              <a:solidFill>
                <a:sysClr val="windowText" lastClr="000000"/>
              </a:solidFill>
            </a:ln>
          </c:spPr>
          <c:invertIfNegative val="0"/>
          <c:val>
            <c:numRef>
              <c:f>easier_data!$X$48:$X$51</c:f>
              <c:numCache>
                <c:formatCode>General</c:formatCode>
                <c:ptCount val="4"/>
                <c:pt idx="0">
                  <c:v>2.0984829757670624</c:v>
                </c:pt>
                <c:pt idx="1">
                  <c:v>1.848336041305997</c:v>
                </c:pt>
                <c:pt idx="2">
                  <c:v>1.7885532264207964</c:v>
                </c:pt>
                <c:pt idx="3">
                  <c:v>1.8798067996785164</c:v>
                </c:pt>
              </c:numCache>
            </c:numRef>
          </c:val>
          <c:extLst>
            <c:ext xmlns:c16="http://schemas.microsoft.com/office/drawing/2014/chart" uri="{C3380CC4-5D6E-409C-BE32-E72D297353CC}">
              <c16:uniqueId val="{00000005-3F69-4D40-B797-77C99E296A42}"/>
            </c:ext>
          </c:extLst>
        </c:ser>
        <c:ser>
          <c:idx val="6"/>
          <c:order val="6"/>
          <c:tx>
            <c:strRef>
              <c:f>easier_data!$V$42</c:f>
              <c:strCache>
                <c:ptCount val="1"/>
                <c:pt idx="0">
                  <c:v>MASK</c:v>
                </c:pt>
              </c:strCache>
            </c:strRef>
          </c:tx>
          <c:spPr>
            <a:pattFill prst="wdUpDiag">
              <a:fgClr>
                <a:schemeClr val="accent5">
                  <a:lumMod val="60000"/>
                  <a:lumOff val="40000"/>
                </a:schemeClr>
              </a:fgClr>
              <a:bgClr>
                <a:schemeClr val="accent5">
                  <a:lumMod val="50000"/>
                </a:schemeClr>
              </a:bgClr>
            </a:pattFill>
            <a:ln>
              <a:solidFill>
                <a:sysClr val="windowText" lastClr="000000"/>
              </a:solidFill>
            </a:ln>
          </c:spPr>
          <c:invertIfNegative val="0"/>
          <c:val>
            <c:numRef>
              <c:f>easier_data!$V$48:$V$51</c:f>
              <c:numCache>
                <c:formatCode>General</c:formatCode>
                <c:ptCount val="4"/>
                <c:pt idx="0">
                  <c:v>2.6431373396680358</c:v>
                </c:pt>
                <c:pt idx="1">
                  <c:v>2.4072766753105528</c:v>
                </c:pt>
                <c:pt idx="2">
                  <c:v>2.2895199224370444</c:v>
                </c:pt>
                <c:pt idx="3">
                  <c:v>2.4175074647902983</c:v>
                </c:pt>
              </c:numCache>
            </c:numRef>
          </c:val>
          <c:extLst>
            <c:ext xmlns:c16="http://schemas.microsoft.com/office/drawing/2014/chart" uri="{C3380CC4-5D6E-409C-BE32-E72D297353CC}">
              <c16:uniqueId val="{00000006-3F69-4D40-B797-77C99E296A42}"/>
            </c:ext>
          </c:extLst>
        </c:ser>
        <c:ser>
          <c:idx val="5"/>
          <c:order val="7"/>
          <c:tx>
            <c:strRef>
              <c:f>easier_data!$Z$42</c:f>
              <c:strCache>
                <c:ptCount val="1"/>
                <c:pt idx="0">
                  <c:v>Ideal</c:v>
                </c:pt>
              </c:strCache>
            </c:strRef>
          </c:tx>
          <c:spPr>
            <a:pattFill prst="wdDnDiag">
              <a:fgClr>
                <a:schemeClr val="accent6"/>
              </a:fgClr>
              <a:bgClr>
                <a:schemeClr val="accent6">
                  <a:lumMod val="20000"/>
                  <a:lumOff val="80000"/>
                </a:schemeClr>
              </a:bgClr>
            </a:pattFill>
            <a:ln>
              <a:solidFill>
                <a:sysClr val="windowText" lastClr="000000"/>
              </a:solidFill>
            </a:ln>
          </c:spPr>
          <c:invertIfNegative val="0"/>
          <c:dPt>
            <c:idx val="0"/>
            <c:invertIfNegative val="0"/>
            <c:bubble3D val="0"/>
            <c:extLst>
              <c:ext xmlns:c16="http://schemas.microsoft.com/office/drawing/2014/chart" uri="{C3380CC4-5D6E-409C-BE32-E72D297353CC}">
                <c16:uniqueId val="{00000001-A563-4591-BD77-C065FB54997B}"/>
              </c:ext>
            </c:extLst>
          </c:dPt>
          <c:val>
            <c:numRef>
              <c:f>easier_data!$Z$48:$Z$51</c:f>
              <c:numCache>
                <c:formatCode>General</c:formatCode>
                <c:ptCount val="4"/>
                <c:pt idx="0">
                  <c:v>3.7614156816239381</c:v>
                </c:pt>
                <c:pt idx="1">
                  <c:v>3.1303200037507004</c:v>
                </c:pt>
                <c:pt idx="2">
                  <c:v>2.8271790384491853</c:v>
                </c:pt>
                <c:pt idx="3">
                  <c:v>3.1449475371887869</c:v>
                </c:pt>
              </c:numCache>
            </c:numRef>
          </c:val>
          <c:extLst>
            <c:ext xmlns:c16="http://schemas.microsoft.com/office/drawing/2014/chart" uri="{C3380CC4-5D6E-409C-BE32-E72D297353CC}">
              <c16:uniqueId val="{00000007-3F69-4D40-B797-77C99E296A42}"/>
            </c:ext>
          </c:extLst>
        </c:ser>
        <c:dLbls>
          <c:showLegendKey val="0"/>
          <c:showVal val="0"/>
          <c:showCatName val="0"/>
          <c:showSerName val="0"/>
          <c:showPercent val="0"/>
          <c:showBubbleSize val="0"/>
        </c:dLbls>
        <c:gapWidth val="150"/>
        <c:axId val="239983744"/>
        <c:axId val="239975512"/>
      </c:barChart>
      <c:catAx>
        <c:axId val="239983744"/>
        <c:scaling>
          <c:orientation val="minMax"/>
        </c:scaling>
        <c:delete val="0"/>
        <c:axPos val="b"/>
        <c:majorTickMark val="out"/>
        <c:minorTickMark val="none"/>
        <c:tickLblPos val="nextTo"/>
        <c:spPr>
          <a:ln w="12700">
            <a:solidFill>
              <a:schemeClr val="tx1"/>
            </a:solidFill>
          </a:ln>
        </c:spPr>
        <c:txPr>
          <a:bodyPr/>
          <a:lstStyle/>
          <a:p>
            <a:pPr>
              <a:defRPr sz="2000">
                <a:latin typeface="Arial" pitchFamily="34" charset="0"/>
                <a:cs typeface="Arial" pitchFamily="34" charset="0"/>
              </a:defRPr>
            </a:pPr>
            <a:endParaRPr lang="en-US"/>
          </a:p>
        </c:txPr>
        <c:crossAx val="239975512"/>
        <c:crosses val="autoZero"/>
        <c:auto val="1"/>
        <c:lblAlgn val="ctr"/>
        <c:lblOffset val="100"/>
        <c:noMultiLvlLbl val="0"/>
      </c:catAx>
      <c:valAx>
        <c:axId val="239975512"/>
        <c:scaling>
          <c:orientation val="minMax"/>
          <c:max val="4.5"/>
          <c:min val="1"/>
        </c:scaling>
        <c:delete val="0"/>
        <c:axPos val="l"/>
        <c:majorGridlines>
          <c:spPr>
            <a:ln>
              <a:solidFill>
                <a:sysClr val="windowText" lastClr="000000"/>
              </a:solidFill>
              <a:prstDash val="dash"/>
            </a:ln>
          </c:spPr>
        </c:majorGridlines>
        <c:title>
          <c:tx>
            <c:rich>
              <a:bodyPr rot="-5400000" vert="horz"/>
              <a:lstStyle/>
              <a:p>
                <a:pPr>
                  <a:defRPr sz="2400">
                    <a:latin typeface="Arial" pitchFamily="34" charset="0"/>
                    <a:cs typeface="Arial" pitchFamily="34" charset="0"/>
                  </a:defRPr>
                </a:pPr>
                <a:r>
                  <a:rPr lang="en-US" sz="2400" dirty="0">
                    <a:latin typeface="Arial" pitchFamily="34" charset="0"/>
                    <a:cs typeface="Arial" pitchFamily="34" charset="0"/>
                  </a:rPr>
                  <a:t>Weighted Speedup</a:t>
                </a:r>
              </a:p>
            </c:rich>
          </c:tx>
          <c:layout>
            <c:manualLayout>
              <c:xMode val="edge"/>
              <c:yMode val="edge"/>
              <c:x val="7.9436004368980233E-3"/>
              <c:y val="0.2816418227247956"/>
            </c:manualLayout>
          </c:layout>
          <c:overlay val="0"/>
        </c:title>
        <c:numFmt formatCode="#,##0.0" sourceLinked="0"/>
        <c:majorTickMark val="out"/>
        <c:minorTickMark val="none"/>
        <c:tickLblPos val="nextTo"/>
        <c:spPr>
          <a:ln w="12700">
            <a:solidFill>
              <a:schemeClr val="tx1"/>
            </a:solidFill>
            <a:prstDash val="solid"/>
          </a:ln>
        </c:spPr>
        <c:txPr>
          <a:bodyPr/>
          <a:lstStyle/>
          <a:p>
            <a:pPr>
              <a:defRPr sz="2000">
                <a:latin typeface="Arial" pitchFamily="34" charset="0"/>
                <a:cs typeface="Arial" pitchFamily="34" charset="0"/>
              </a:defRPr>
            </a:pPr>
            <a:endParaRPr lang="en-US"/>
          </a:p>
        </c:txPr>
        <c:crossAx val="239983744"/>
        <c:crosses val="autoZero"/>
        <c:crossBetween val="between"/>
      </c:valAx>
      <c:spPr>
        <a:noFill/>
        <a:ln w="12700">
          <a:solidFill>
            <a:sysClr val="windowText" lastClr="000000"/>
          </a:solidFill>
        </a:ln>
      </c:spPr>
    </c:plotArea>
    <c:legend>
      <c:legendPos val="r"/>
      <c:layout>
        <c:manualLayout>
          <c:xMode val="edge"/>
          <c:yMode val="edge"/>
          <c:x val="0.11676441306905602"/>
          <c:y val="0.11995768064150548"/>
          <c:w val="0.87940416930642296"/>
          <c:h val="0.13884619393312639"/>
        </c:manualLayout>
      </c:layout>
      <c:overlay val="0"/>
      <c:txPr>
        <a:bodyPr/>
        <a:lstStyle/>
        <a:p>
          <a:pPr>
            <a:defRPr sz="2000">
              <a:latin typeface="Arial" pitchFamily="34" charset="0"/>
              <a:cs typeface="Arial" pitchFamily="34" charset="0"/>
            </a:defRPr>
          </a:pPr>
          <a:endParaRPr lang="en-US"/>
        </a:p>
      </c:txPr>
    </c:legend>
    <c:plotVisOnly val="1"/>
    <c:dispBlanksAs val="gap"/>
    <c:showDLblsOverMax val="0"/>
  </c:chart>
  <c:spPr>
    <a:noFill/>
    <a:ln>
      <a:noFill/>
    </a:ln>
  </c:sp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524174691686672"/>
          <c:y val="0.15078680364756503"/>
          <c:w val="0.86073173237686929"/>
          <c:h val="0.68234574370563583"/>
        </c:manualLayout>
      </c:layout>
      <c:barChart>
        <c:barDir val="col"/>
        <c:grouping val="clustered"/>
        <c:varyColors val="0"/>
        <c:ser>
          <c:idx val="1"/>
          <c:order val="0"/>
          <c:tx>
            <c:strRef>
              <c:f>easier_data!$AA$42</c:f>
              <c:strCache>
                <c:ptCount val="1"/>
                <c:pt idx="0">
                  <c:v>Static</c:v>
                </c:pt>
              </c:strCache>
            </c:strRef>
          </c:tx>
          <c:spPr>
            <a:solidFill>
              <a:schemeClr val="bg1">
                <a:lumMod val="95000"/>
              </a:schemeClr>
            </a:solidFill>
            <a:ln>
              <a:solidFill>
                <a:schemeClr val="tx1"/>
              </a:solidFill>
            </a:ln>
          </c:spPr>
          <c:invertIfNegative val="0"/>
          <c:val>
            <c:numRef>
              <c:f>easier_data!$AF$48:$AF$51</c:f>
              <c:numCache>
                <c:formatCode>General</c:formatCode>
                <c:ptCount val="4"/>
                <c:pt idx="0">
                  <c:v>1.2931511634904662</c:v>
                </c:pt>
                <c:pt idx="1">
                  <c:v>1.5988001991476732</c:v>
                </c:pt>
                <c:pt idx="2">
                  <c:v>1.5490302271672809</c:v>
                </c:pt>
                <c:pt idx="3">
                  <c:v>1.5024580270297996</c:v>
                </c:pt>
              </c:numCache>
            </c:numRef>
          </c:val>
          <c:extLst>
            <c:ext xmlns:c16="http://schemas.microsoft.com/office/drawing/2014/chart" uri="{C3380CC4-5D6E-409C-BE32-E72D297353CC}">
              <c16:uniqueId val="{00000000-DF24-4B26-9FFB-CCECF832E752}"/>
            </c:ext>
          </c:extLst>
        </c:ser>
        <c:ser>
          <c:idx val="2"/>
          <c:order val="1"/>
          <c:tx>
            <c:strRef>
              <c:f>easier_data!$AS$42</c:f>
              <c:strCache>
                <c:ptCount val="1"/>
                <c:pt idx="0">
                  <c:v>PWCache</c:v>
                </c:pt>
              </c:strCache>
            </c:strRef>
          </c:tx>
          <c:spPr>
            <a:solidFill>
              <a:schemeClr val="bg1">
                <a:lumMod val="65000"/>
              </a:schemeClr>
            </a:solidFill>
            <a:ln>
              <a:solidFill>
                <a:schemeClr val="tx1"/>
              </a:solidFill>
            </a:ln>
          </c:spPr>
          <c:invertIfNegative val="0"/>
          <c:val>
            <c:numRef>
              <c:f>easier_data!$AS$48:$AS$51</c:f>
              <c:numCache>
                <c:formatCode>General</c:formatCode>
                <c:ptCount val="4"/>
                <c:pt idx="0">
                  <c:v>1.3604243716830466</c:v>
                </c:pt>
                <c:pt idx="1">
                  <c:v>1.7624776635337664</c:v>
                </c:pt>
                <c:pt idx="2">
                  <c:v>1.6123960315319488</c:v>
                </c:pt>
                <c:pt idx="3">
                  <c:v>1.6694136383676255</c:v>
                </c:pt>
              </c:numCache>
            </c:numRef>
          </c:val>
          <c:extLst>
            <c:ext xmlns:c16="http://schemas.microsoft.com/office/drawing/2014/chart" uri="{C3380CC4-5D6E-409C-BE32-E72D297353CC}">
              <c16:uniqueId val="{00000001-DF24-4B26-9FFB-CCECF832E752}"/>
            </c:ext>
          </c:extLst>
        </c:ser>
        <c:ser>
          <c:idx val="0"/>
          <c:order val="2"/>
          <c:tx>
            <c:strRef>
              <c:f>easier_data!$AQ$42</c:f>
              <c:strCache>
                <c:ptCount val="1"/>
                <c:pt idx="0">
                  <c:v>SharedTLB</c:v>
                </c:pt>
              </c:strCache>
            </c:strRef>
          </c:tx>
          <c:spPr>
            <a:solidFill>
              <a:schemeClr val="tx1"/>
            </a:solidFill>
            <a:ln>
              <a:solidFill>
                <a:sysClr val="windowText" lastClr="000000"/>
              </a:solidFill>
            </a:ln>
          </c:spPr>
          <c:invertIfNegative val="0"/>
          <c:cat>
            <c:strRef>
              <c:f>easier_data!$A$43:$A$46</c:f>
              <c:strCache>
                <c:ptCount val="4"/>
                <c:pt idx="0">
                  <c:v>0-HMR</c:v>
                </c:pt>
                <c:pt idx="1">
                  <c:v>1-HMR</c:v>
                </c:pt>
                <c:pt idx="2">
                  <c:v>2-HMR</c:v>
                </c:pt>
                <c:pt idx="3">
                  <c:v>Average</c:v>
                </c:pt>
              </c:strCache>
            </c:strRef>
          </c:cat>
          <c:val>
            <c:numRef>
              <c:f>easier_data!$AG$48:$AG$51</c:f>
              <c:numCache>
                <c:formatCode>General</c:formatCode>
                <c:ptCount val="4"/>
                <c:pt idx="0">
                  <c:v>1.2448737370198826</c:v>
                </c:pt>
                <c:pt idx="1">
                  <c:v>1.3693971567721075</c:v>
                </c:pt>
                <c:pt idx="2">
                  <c:v>1.388787053660778</c:v>
                </c:pt>
                <c:pt idx="3">
                  <c:v>1.3445554423528812</c:v>
                </c:pt>
              </c:numCache>
            </c:numRef>
          </c:val>
          <c:extLst>
            <c:ext xmlns:c16="http://schemas.microsoft.com/office/drawing/2014/chart" uri="{C3380CC4-5D6E-409C-BE32-E72D297353CC}">
              <c16:uniqueId val="{00000002-DF24-4B26-9FFB-CCECF832E752}"/>
            </c:ext>
          </c:extLst>
        </c:ser>
        <c:ser>
          <c:idx val="6"/>
          <c:order val="3"/>
          <c:tx>
            <c:strRef>
              <c:f>easier_data!$V$42</c:f>
              <c:strCache>
                <c:ptCount val="1"/>
                <c:pt idx="0">
                  <c:v>MASK</c:v>
                </c:pt>
              </c:strCache>
            </c:strRef>
          </c:tx>
          <c:spPr>
            <a:pattFill prst="wdUpDiag">
              <a:fgClr>
                <a:schemeClr val="accent5">
                  <a:lumMod val="60000"/>
                  <a:lumOff val="40000"/>
                </a:schemeClr>
              </a:fgClr>
              <a:bgClr>
                <a:schemeClr val="accent5">
                  <a:lumMod val="50000"/>
                </a:schemeClr>
              </a:bgClr>
            </a:pattFill>
            <a:ln>
              <a:solidFill>
                <a:sysClr val="windowText" lastClr="000000"/>
              </a:solidFill>
            </a:ln>
          </c:spPr>
          <c:invertIfNegative val="0"/>
          <c:val>
            <c:numRef>
              <c:f>easier_data!$AH$48:$AH$51</c:f>
              <c:numCache>
                <c:formatCode>General</c:formatCode>
                <c:ptCount val="4"/>
                <c:pt idx="0">
                  <c:v>0.98716818625139591</c:v>
                </c:pt>
                <c:pt idx="1">
                  <c:v>1.0272084114333102</c:v>
                </c:pt>
                <c:pt idx="2">
                  <c:v>1.0860952932821824</c:v>
                </c:pt>
                <c:pt idx="3">
                  <c:v>1.0352514949419909</c:v>
                </c:pt>
              </c:numCache>
            </c:numRef>
          </c:val>
          <c:extLst>
            <c:ext xmlns:c16="http://schemas.microsoft.com/office/drawing/2014/chart" uri="{C3380CC4-5D6E-409C-BE32-E72D297353CC}">
              <c16:uniqueId val="{00000003-DF24-4B26-9FFB-CCECF832E752}"/>
            </c:ext>
          </c:extLst>
        </c:ser>
        <c:dLbls>
          <c:showLegendKey val="0"/>
          <c:showVal val="0"/>
          <c:showCatName val="0"/>
          <c:showSerName val="0"/>
          <c:showPercent val="0"/>
          <c:showBubbleSize val="0"/>
        </c:dLbls>
        <c:gapWidth val="150"/>
        <c:axId val="239979824"/>
        <c:axId val="239981784"/>
      </c:barChart>
      <c:catAx>
        <c:axId val="239979824"/>
        <c:scaling>
          <c:orientation val="minMax"/>
        </c:scaling>
        <c:delete val="0"/>
        <c:axPos val="b"/>
        <c:majorTickMark val="out"/>
        <c:minorTickMark val="none"/>
        <c:tickLblPos val="nextTo"/>
        <c:spPr>
          <a:ln w="12700">
            <a:solidFill>
              <a:schemeClr val="tx1"/>
            </a:solidFill>
          </a:ln>
        </c:spPr>
        <c:txPr>
          <a:bodyPr/>
          <a:lstStyle/>
          <a:p>
            <a:pPr>
              <a:defRPr sz="2000">
                <a:latin typeface="Arial" pitchFamily="34" charset="0"/>
                <a:cs typeface="Arial" pitchFamily="34" charset="0"/>
              </a:defRPr>
            </a:pPr>
            <a:endParaRPr lang="en-US"/>
          </a:p>
        </c:txPr>
        <c:crossAx val="239981784"/>
        <c:crosses val="autoZero"/>
        <c:auto val="1"/>
        <c:lblAlgn val="ctr"/>
        <c:lblOffset val="100"/>
        <c:noMultiLvlLbl val="0"/>
      </c:catAx>
      <c:valAx>
        <c:axId val="239981784"/>
        <c:scaling>
          <c:orientation val="minMax"/>
          <c:max val="2"/>
        </c:scaling>
        <c:delete val="0"/>
        <c:axPos val="l"/>
        <c:majorGridlines>
          <c:spPr>
            <a:ln>
              <a:solidFill>
                <a:sysClr val="windowText" lastClr="000000"/>
              </a:solidFill>
              <a:prstDash val="dash"/>
            </a:ln>
          </c:spPr>
        </c:majorGridlines>
        <c:title>
          <c:tx>
            <c:rich>
              <a:bodyPr rot="-5400000" vert="horz"/>
              <a:lstStyle/>
              <a:p>
                <a:pPr>
                  <a:defRPr sz="2400">
                    <a:latin typeface="Arial" pitchFamily="34" charset="0"/>
                    <a:cs typeface="Arial" pitchFamily="34" charset="0"/>
                  </a:defRPr>
                </a:pPr>
                <a:r>
                  <a:rPr lang="en-US" sz="2400">
                    <a:latin typeface="Arial" pitchFamily="34" charset="0"/>
                    <a:cs typeface="Arial" pitchFamily="34" charset="0"/>
                  </a:rPr>
                  <a:t>Unfairness</a:t>
                </a:r>
              </a:p>
            </c:rich>
          </c:tx>
          <c:layout>
            <c:manualLayout>
              <c:xMode val="edge"/>
              <c:yMode val="edge"/>
              <c:x val="1.5927991207504755E-2"/>
              <c:y val="0.28445988029558122"/>
            </c:manualLayout>
          </c:layout>
          <c:overlay val="0"/>
        </c:title>
        <c:numFmt formatCode="#,##0.0" sourceLinked="0"/>
        <c:majorTickMark val="out"/>
        <c:minorTickMark val="none"/>
        <c:tickLblPos val="nextTo"/>
        <c:spPr>
          <a:ln w="12700">
            <a:solidFill>
              <a:schemeClr val="tx1"/>
            </a:solidFill>
          </a:ln>
        </c:spPr>
        <c:txPr>
          <a:bodyPr/>
          <a:lstStyle/>
          <a:p>
            <a:pPr>
              <a:defRPr sz="2000">
                <a:latin typeface="Arial" pitchFamily="34" charset="0"/>
                <a:cs typeface="Arial" pitchFamily="34" charset="0"/>
              </a:defRPr>
            </a:pPr>
            <a:endParaRPr lang="en-US"/>
          </a:p>
        </c:txPr>
        <c:crossAx val="239979824"/>
        <c:crosses val="autoZero"/>
        <c:crossBetween val="between"/>
        <c:majorUnit val="0.5"/>
      </c:valAx>
      <c:spPr>
        <a:noFill/>
        <a:ln w="12700">
          <a:solidFill>
            <a:schemeClr val="tx1"/>
          </a:solidFill>
        </a:ln>
      </c:spPr>
    </c:plotArea>
    <c:legend>
      <c:legendPos val="r"/>
      <c:layout>
        <c:manualLayout>
          <c:xMode val="edge"/>
          <c:yMode val="edge"/>
          <c:x val="0.12509597332361924"/>
          <c:y val="2.9441747793738079E-2"/>
          <c:w val="0.85863495265938727"/>
          <c:h val="0.15654642479595246"/>
        </c:manualLayout>
      </c:layout>
      <c:overlay val="0"/>
      <c:txPr>
        <a:bodyPr/>
        <a:lstStyle/>
        <a:p>
          <a:pPr>
            <a:defRPr sz="2000">
              <a:latin typeface="Arial" pitchFamily="34" charset="0"/>
              <a:cs typeface="Arial" pitchFamily="34" charset="0"/>
            </a:defRPr>
          </a:pPr>
          <a:endParaRPr lang="en-US"/>
        </a:p>
      </c:txPr>
    </c:legend>
    <c:plotVisOnly val="1"/>
    <c:dispBlanksAs val="gap"/>
    <c:showDLblsOverMax val="0"/>
  </c:chart>
  <c:spPr>
    <a:noFill/>
    <a:ln>
      <a:noFill/>
    </a:ln>
  </c:sp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3840489079598975"/>
          <c:y val="0.17396687085765397"/>
          <c:w val="0.84093759081705033"/>
          <c:h val="0.48639537130895727"/>
        </c:manualLayout>
      </c:layout>
      <c:barChart>
        <c:barDir val="col"/>
        <c:grouping val="stacked"/>
        <c:varyColors val="0"/>
        <c:ser>
          <c:idx val="1"/>
          <c:order val="0"/>
          <c:tx>
            <c:strRef>
              <c:f>DRAM0BWUtil!$A$3</c:f>
              <c:strCache>
                <c:ptCount val="1"/>
                <c:pt idx="0">
                  <c:v>Data Demand Requests</c:v>
                </c:pt>
              </c:strCache>
            </c:strRef>
          </c:tx>
          <c:spPr>
            <a:solidFill>
              <a:schemeClr val="tx1"/>
            </a:solidFill>
            <a:ln>
              <a:solidFill>
                <a:sysClr val="windowText" lastClr="000000"/>
              </a:solidFill>
            </a:ln>
          </c:spPr>
          <c:invertIfNegative val="0"/>
          <c:cat>
            <c:strRef>
              <c:f>DRAM0BWUtil!$B$1:$AK$1</c:f>
              <c:strCache>
                <c:ptCount val="36"/>
                <c:pt idx="0">
                  <c:v>3DS_BP</c:v>
                </c:pt>
                <c:pt idx="1">
                  <c:v>3DS_HISTO</c:v>
                </c:pt>
                <c:pt idx="2">
                  <c:v>BLK_LPS</c:v>
                </c:pt>
                <c:pt idx="3">
                  <c:v>CFD_MM</c:v>
                </c:pt>
                <c:pt idx="4">
                  <c:v>CONS_LPS</c:v>
                </c:pt>
                <c:pt idx="5">
                  <c:v>CONS_LUH</c:v>
                </c:pt>
                <c:pt idx="6">
                  <c:v>FWT_BP</c:v>
                </c:pt>
                <c:pt idx="7">
                  <c:v>HISTO_GUP</c:v>
                </c:pt>
                <c:pt idx="8">
                  <c:v>HISTO_LPS</c:v>
                </c:pt>
                <c:pt idx="9">
                  <c:v>LUH_BFS2</c:v>
                </c:pt>
                <c:pt idx="10">
                  <c:v>LUH_GUP</c:v>
                </c:pt>
                <c:pt idx="11">
                  <c:v>MM_CONS</c:v>
                </c:pt>
                <c:pt idx="12">
                  <c:v>MUM_HISTO</c:v>
                </c:pt>
                <c:pt idx="13">
                  <c:v>NW_HS</c:v>
                </c:pt>
                <c:pt idx="14">
                  <c:v>NW_LPS</c:v>
                </c:pt>
                <c:pt idx="15">
                  <c:v>RAY_GUP</c:v>
                </c:pt>
                <c:pt idx="16">
                  <c:v>RAY_HS</c:v>
                </c:pt>
                <c:pt idx="17">
                  <c:v>RED_BP</c:v>
                </c:pt>
                <c:pt idx="18">
                  <c:v>RED_GUP</c:v>
                </c:pt>
                <c:pt idx="19">
                  <c:v>RED_MM</c:v>
                </c:pt>
                <c:pt idx="20">
                  <c:v>RED_RAY</c:v>
                </c:pt>
                <c:pt idx="21">
                  <c:v>RED_SC</c:v>
                </c:pt>
                <c:pt idx="22">
                  <c:v>SCAN_CONS</c:v>
                </c:pt>
                <c:pt idx="23">
                  <c:v>SCAN_HISTO</c:v>
                </c:pt>
                <c:pt idx="24">
                  <c:v>SCAN_SAD</c:v>
                </c:pt>
                <c:pt idx="25">
                  <c:v>SCAN_SRAD</c:v>
                </c:pt>
                <c:pt idx="26">
                  <c:v>SCP_GUP</c:v>
                </c:pt>
                <c:pt idx="27">
                  <c:v>SCP_HS</c:v>
                </c:pt>
                <c:pt idx="28">
                  <c:v>SC_FWT</c:v>
                </c:pt>
                <c:pt idx="29">
                  <c:v>SRAD_3DS</c:v>
                </c:pt>
                <c:pt idx="30">
                  <c:v>TRD_HS</c:v>
                </c:pt>
                <c:pt idx="31">
                  <c:v>TRD_LPS</c:v>
                </c:pt>
                <c:pt idx="32">
                  <c:v>TRD_MUM</c:v>
                </c:pt>
                <c:pt idx="33">
                  <c:v>TRD_RAY</c:v>
                </c:pt>
                <c:pt idx="34">
                  <c:v>TRD_RED</c:v>
                </c:pt>
                <c:pt idx="35">
                  <c:v>Average</c:v>
                </c:pt>
              </c:strCache>
            </c:strRef>
          </c:cat>
          <c:val>
            <c:numRef>
              <c:f>DRAM0BWUtil!$B$3:$AK$3</c:f>
              <c:numCache>
                <c:formatCode>General</c:formatCode>
                <c:ptCount val="36"/>
                <c:pt idx="0">
                  <c:v>0.41089999999999999</c:v>
                </c:pt>
                <c:pt idx="1">
                  <c:v>0.17460000000000001</c:v>
                </c:pt>
                <c:pt idx="2">
                  <c:v>0.19589999999999999</c:v>
                </c:pt>
                <c:pt idx="3">
                  <c:v>0.1176</c:v>
                </c:pt>
                <c:pt idx="4">
                  <c:v>0.2024</c:v>
                </c:pt>
                <c:pt idx="5">
                  <c:v>0.21</c:v>
                </c:pt>
                <c:pt idx="6">
                  <c:v>0.55830000000000002</c:v>
                </c:pt>
                <c:pt idx="7">
                  <c:v>0.1147</c:v>
                </c:pt>
                <c:pt idx="8">
                  <c:v>0.2006</c:v>
                </c:pt>
                <c:pt idx="9">
                  <c:v>0.21029999999999999</c:v>
                </c:pt>
                <c:pt idx="10">
                  <c:v>0.2092</c:v>
                </c:pt>
                <c:pt idx="11">
                  <c:v>0.1187</c:v>
                </c:pt>
                <c:pt idx="12">
                  <c:v>0.114</c:v>
                </c:pt>
                <c:pt idx="13">
                  <c:v>0.14760000000000001</c:v>
                </c:pt>
                <c:pt idx="14">
                  <c:v>0.1734</c:v>
                </c:pt>
                <c:pt idx="15">
                  <c:v>0.23530000000000001</c:v>
                </c:pt>
                <c:pt idx="16">
                  <c:v>0.27</c:v>
                </c:pt>
                <c:pt idx="17">
                  <c:v>0.22470000000000001</c:v>
                </c:pt>
                <c:pt idx="18">
                  <c:v>7.3999999999999996E-2</c:v>
                </c:pt>
                <c:pt idx="19">
                  <c:v>7.1709999999999996E-2</c:v>
                </c:pt>
                <c:pt idx="20">
                  <c:v>0.17269999999999999</c:v>
                </c:pt>
                <c:pt idx="21">
                  <c:v>9.8619999999999999E-2</c:v>
                </c:pt>
                <c:pt idx="22">
                  <c:v>0.61180000000000001</c:v>
                </c:pt>
                <c:pt idx="23">
                  <c:v>0.50360000000000005</c:v>
                </c:pt>
                <c:pt idx="24">
                  <c:v>0.63100000000000001</c:v>
                </c:pt>
                <c:pt idx="25">
                  <c:v>0.63619999999999999</c:v>
                </c:pt>
                <c:pt idx="26">
                  <c:v>0.54490000000000005</c:v>
                </c:pt>
                <c:pt idx="27">
                  <c:v>0.58689999999999998</c:v>
                </c:pt>
                <c:pt idx="28">
                  <c:v>0.29580000000000001</c:v>
                </c:pt>
                <c:pt idx="29">
                  <c:v>0.31759999999999999</c:v>
                </c:pt>
                <c:pt idx="30">
                  <c:v>0.2581</c:v>
                </c:pt>
                <c:pt idx="31">
                  <c:v>0.28720000000000001</c:v>
                </c:pt>
                <c:pt idx="32">
                  <c:v>0.20080000000000001</c:v>
                </c:pt>
                <c:pt idx="33">
                  <c:v>0.33410000000000001</c:v>
                </c:pt>
                <c:pt idx="34">
                  <c:v>0.1802</c:v>
                </c:pt>
                <c:pt idx="35">
                  <c:v>0.23168471864882836</c:v>
                </c:pt>
              </c:numCache>
            </c:numRef>
          </c:val>
          <c:extLst>
            <c:ext xmlns:c16="http://schemas.microsoft.com/office/drawing/2014/chart" uri="{C3380CC4-5D6E-409C-BE32-E72D297353CC}">
              <c16:uniqueId val="{00000000-612A-4C2A-9021-5C9E5ED9F2DC}"/>
            </c:ext>
          </c:extLst>
        </c:ser>
        <c:ser>
          <c:idx val="2"/>
          <c:order val="1"/>
          <c:tx>
            <c:strRef>
              <c:f>DRAM0BWUtil!$A$4</c:f>
              <c:strCache>
                <c:ptCount val="1"/>
                <c:pt idx="0">
                  <c:v>Address Translation Requests</c:v>
                </c:pt>
              </c:strCache>
            </c:strRef>
          </c:tx>
          <c:spPr>
            <a:solidFill>
              <a:schemeClr val="bg1"/>
            </a:solidFill>
            <a:ln>
              <a:solidFill>
                <a:sysClr val="windowText" lastClr="000000"/>
              </a:solidFill>
            </a:ln>
          </c:spPr>
          <c:invertIfNegative val="0"/>
          <c:cat>
            <c:strRef>
              <c:f>DRAM0BWUtil!$B$1:$AK$1</c:f>
              <c:strCache>
                <c:ptCount val="36"/>
                <c:pt idx="0">
                  <c:v>3DS_BP</c:v>
                </c:pt>
                <c:pt idx="1">
                  <c:v>3DS_HISTO</c:v>
                </c:pt>
                <c:pt idx="2">
                  <c:v>BLK_LPS</c:v>
                </c:pt>
                <c:pt idx="3">
                  <c:v>CFD_MM</c:v>
                </c:pt>
                <c:pt idx="4">
                  <c:v>CONS_LPS</c:v>
                </c:pt>
                <c:pt idx="5">
                  <c:v>CONS_LUH</c:v>
                </c:pt>
                <c:pt idx="6">
                  <c:v>FWT_BP</c:v>
                </c:pt>
                <c:pt idx="7">
                  <c:v>HISTO_GUP</c:v>
                </c:pt>
                <c:pt idx="8">
                  <c:v>HISTO_LPS</c:v>
                </c:pt>
                <c:pt idx="9">
                  <c:v>LUH_BFS2</c:v>
                </c:pt>
                <c:pt idx="10">
                  <c:v>LUH_GUP</c:v>
                </c:pt>
                <c:pt idx="11">
                  <c:v>MM_CONS</c:v>
                </c:pt>
                <c:pt idx="12">
                  <c:v>MUM_HISTO</c:v>
                </c:pt>
                <c:pt idx="13">
                  <c:v>NW_HS</c:v>
                </c:pt>
                <c:pt idx="14">
                  <c:v>NW_LPS</c:v>
                </c:pt>
                <c:pt idx="15">
                  <c:v>RAY_GUP</c:v>
                </c:pt>
                <c:pt idx="16">
                  <c:v>RAY_HS</c:v>
                </c:pt>
                <c:pt idx="17">
                  <c:v>RED_BP</c:v>
                </c:pt>
                <c:pt idx="18">
                  <c:v>RED_GUP</c:v>
                </c:pt>
                <c:pt idx="19">
                  <c:v>RED_MM</c:v>
                </c:pt>
                <c:pt idx="20">
                  <c:v>RED_RAY</c:v>
                </c:pt>
                <c:pt idx="21">
                  <c:v>RED_SC</c:v>
                </c:pt>
                <c:pt idx="22">
                  <c:v>SCAN_CONS</c:v>
                </c:pt>
                <c:pt idx="23">
                  <c:v>SCAN_HISTO</c:v>
                </c:pt>
                <c:pt idx="24">
                  <c:v>SCAN_SAD</c:v>
                </c:pt>
                <c:pt idx="25">
                  <c:v>SCAN_SRAD</c:v>
                </c:pt>
                <c:pt idx="26">
                  <c:v>SCP_GUP</c:v>
                </c:pt>
                <c:pt idx="27">
                  <c:v>SCP_HS</c:v>
                </c:pt>
                <c:pt idx="28">
                  <c:v>SC_FWT</c:v>
                </c:pt>
                <c:pt idx="29">
                  <c:v>SRAD_3DS</c:v>
                </c:pt>
                <c:pt idx="30">
                  <c:v>TRD_HS</c:v>
                </c:pt>
                <c:pt idx="31">
                  <c:v>TRD_LPS</c:v>
                </c:pt>
                <c:pt idx="32">
                  <c:v>TRD_MUM</c:v>
                </c:pt>
                <c:pt idx="33">
                  <c:v>TRD_RAY</c:v>
                </c:pt>
                <c:pt idx="34">
                  <c:v>TRD_RED</c:v>
                </c:pt>
                <c:pt idx="35">
                  <c:v>Average</c:v>
                </c:pt>
              </c:strCache>
            </c:strRef>
          </c:cat>
          <c:val>
            <c:numRef>
              <c:f>DRAM0BWUtil!$B$4:$AK$4</c:f>
              <c:numCache>
                <c:formatCode>General</c:formatCode>
                <c:ptCount val="36"/>
                <c:pt idx="0">
                  <c:v>4.5469999999999997E-2</c:v>
                </c:pt>
                <c:pt idx="1">
                  <c:v>5.3289999999999997E-2</c:v>
                </c:pt>
                <c:pt idx="2">
                  <c:v>7.5639999999999999E-2</c:v>
                </c:pt>
                <c:pt idx="3">
                  <c:v>5.5960000000000003E-2</c:v>
                </c:pt>
                <c:pt idx="4">
                  <c:v>4.0140000000000002E-2</c:v>
                </c:pt>
                <c:pt idx="5">
                  <c:v>4.5260000000000002E-2</c:v>
                </c:pt>
                <c:pt idx="6">
                  <c:v>3.2989999999999998E-2</c:v>
                </c:pt>
                <c:pt idx="7">
                  <c:v>6.3149999999999998E-2</c:v>
                </c:pt>
                <c:pt idx="8">
                  <c:v>4.5900000000000003E-2</c:v>
                </c:pt>
                <c:pt idx="9">
                  <c:v>3.4419999999999999E-2</c:v>
                </c:pt>
                <c:pt idx="10">
                  <c:v>8.208E-2</c:v>
                </c:pt>
                <c:pt idx="11">
                  <c:v>4.4069999999999998E-2</c:v>
                </c:pt>
                <c:pt idx="12">
                  <c:v>6.3799999999999996E-2</c:v>
                </c:pt>
                <c:pt idx="13">
                  <c:v>2.6270000000000002E-2</c:v>
                </c:pt>
                <c:pt idx="14">
                  <c:v>5.074E-2</c:v>
                </c:pt>
                <c:pt idx="15">
                  <c:v>6.1870000000000001E-2</c:v>
                </c:pt>
                <c:pt idx="16">
                  <c:v>2.367E-2</c:v>
                </c:pt>
                <c:pt idx="17">
                  <c:v>1.3610000000000001E-2</c:v>
                </c:pt>
                <c:pt idx="18">
                  <c:v>6.4180000000000001E-2</c:v>
                </c:pt>
                <c:pt idx="19">
                  <c:v>4.6050000000000001E-2</c:v>
                </c:pt>
                <c:pt idx="20">
                  <c:v>2.256E-2</c:v>
                </c:pt>
                <c:pt idx="21">
                  <c:v>7.1849999999999997E-2</c:v>
                </c:pt>
                <c:pt idx="22">
                  <c:v>1.329E-2</c:v>
                </c:pt>
                <c:pt idx="23">
                  <c:v>4.0160000000000001E-2</c:v>
                </c:pt>
                <c:pt idx="24">
                  <c:v>1.4579999999999999E-2</c:v>
                </c:pt>
                <c:pt idx="25">
                  <c:v>1.636E-2</c:v>
                </c:pt>
                <c:pt idx="26">
                  <c:v>7.109E-2</c:v>
                </c:pt>
                <c:pt idx="27">
                  <c:v>3.0599999999999999E-2</c:v>
                </c:pt>
                <c:pt idx="28">
                  <c:v>7.7149999999999996E-2</c:v>
                </c:pt>
                <c:pt idx="29">
                  <c:v>4.6780000000000002E-2</c:v>
                </c:pt>
                <c:pt idx="30">
                  <c:v>2.9579999999999999E-2</c:v>
                </c:pt>
                <c:pt idx="31">
                  <c:v>4.5539999999999997E-2</c:v>
                </c:pt>
                <c:pt idx="32">
                  <c:v>6.9610000000000005E-2</c:v>
                </c:pt>
                <c:pt idx="33">
                  <c:v>3.5139999999999998E-2</c:v>
                </c:pt>
                <c:pt idx="34">
                  <c:v>2.4910000000000002E-2</c:v>
                </c:pt>
                <c:pt idx="35">
                  <c:v>4.0257500588874548E-2</c:v>
                </c:pt>
              </c:numCache>
            </c:numRef>
          </c:val>
          <c:extLst>
            <c:ext xmlns:c16="http://schemas.microsoft.com/office/drawing/2014/chart" uri="{C3380CC4-5D6E-409C-BE32-E72D297353CC}">
              <c16:uniqueId val="{00000001-612A-4C2A-9021-5C9E5ED9F2DC}"/>
            </c:ext>
          </c:extLst>
        </c:ser>
        <c:dLbls>
          <c:showLegendKey val="0"/>
          <c:showVal val="0"/>
          <c:showCatName val="0"/>
          <c:showSerName val="0"/>
          <c:showPercent val="0"/>
          <c:showBubbleSize val="0"/>
        </c:dLbls>
        <c:gapWidth val="150"/>
        <c:overlap val="100"/>
        <c:axId val="239987272"/>
        <c:axId val="239991192"/>
      </c:barChart>
      <c:catAx>
        <c:axId val="239987272"/>
        <c:scaling>
          <c:orientation val="minMax"/>
        </c:scaling>
        <c:delete val="0"/>
        <c:axPos val="b"/>
        <c:numFmt formatCode="General" sourceLinked="0"/>
        <c:majorTickMark val="out"/>
        <c:minorTickMark val="none"/>
        <c:tickLblPos val="nextTo"/>
        <c:txPr>
          <a:bodyPr/>
          <a:lstStyle/>
          <a:p>
            <a:pPr>
              <a:defRPr sz="1100">
                <a:latin typeface="Arial" pitchFamily="34" charset="0"/>
                <a:cs typeface="Arial" pitchFamily="34" charset="0"/>
              </a:defRPr>
            </a:pPr>
            <a:endParaRPr lang="en-US"/>
          </a:p>
        </c:txPr>
        <c:crossAx val="239991192"/>
        <c:crosses val="autoZero"/>
        <c:auto val="1"/>
        <c:lblAlgn val="ctr"/>
        <c:lblOffset val="100"/>
        <c:noMultiLvlLbl val="0"/>
      </c:catAx>
      <c:valAx>
        <c:axId val="239991192"/>
        <c:scaling>
          <c:orientation val="minMax"/>
          <c:max val="0.70000000000000007"/>
        </c:scaling>
        <c:delete val="0"/>
        <c:axPos val="l"/>
        <c:majorGridlines>
          <c:spPr>
            <a:ln>
              <a:solidFill>
                <a:sysClr val="windowText" lastClr="000000"/>
              </a:solidFill>
              <a:prstDash val="dash"/>
            </a:ln>
          </c:spPr>
        </c:majorGridlines>
        <c:title>
          <c:tx>
            <c:rich>
              <a:bodyPr rot="-5400000" vert="horz"/>
              <a:lstStyle/>
              <a:p>
                <a:pPr>
                  <a:defRPr sz="1800">
                    <a:latin typeface="Arial" panose="020B0604020202020204" pitchFamily="34" charset="0"/>
                    <a:cs typeface="Arial" panose="020B0604020202020204" pitchFamily="34" charset="0"/>
                  </a:defRPr>
                </a:pPr>
                <a:r>
                  <a:rPr lang="en-US" sz="1800">
                    <a:latin typeface="Arial" panose="020B0604020202020204" pitchFamily="34" charset="0"/>
                    <a:cs typeface="Arial" panose="020B0604020202020204" pitchFamily="34" charset="0"/>
                  </a:rPr>
                  <a:t>Normalized</a:t>
                </a:r>
              </a:p>
              <a:p>
                <a:pPr>
                  <a:defRPr sz="1800">
                    <a:latin typeface="Arial" panose="020B0604020202020204" pitchFamily="34" charset="0"/>
                    <a:cs typeface="Arial" panose="020B0604020202020204" pitchFamily="34" charset="0"/>
                  </a:defRPr>
                </a:pPr>
                <a:r>
                  <a:rPr lang="en-US" sz="1800">
                    <a:latin typeface="Arial" panose="020B0604020202020204" pitchFamily="34" charset="0"/>
                    <a:cs typeface="Arial" panose="020B0604020202020204" pitchFamily="34" charset="0"/>
                  </a:rPr>
                  <a:t>DRAM Bandwidth Util.</a:t>
                </a:r>
              </a:p>
            </c:rich>
          </c:tx>
          <c:layout>
            <c:manualLayout>
              <c:xMode val="edge"/>
              <c:yMode val="edge"/>
              <c:x val="6.6923709559572311E-4"/>
              <c:y val="0.17430474457743422"/>
            </c:manualLayout>
          </c:layout>
          <c:overlay val="0"/>
        </c:title>
        <c:numFmt formatCode="#,##0.0" sourceLinked="0"/>
        <c:majorTickMark val="out"/>
        <c:minorTickMark val="none"/>
        <c:tickLblPos val="nextTo"/>
        <c:txPr>
          <a:bodyPr/>
          <a:lstStyle/>
          <a:p>
            <a:pPr>
              <a:defRPr sz="1600">
                <a:latin typeface="Arial" pitchFamily="34" charset="0"/>
                <a:cs typeface="Arial" pitchFamily="34" charset="0"/>
              </a:defRPr>
            </a:pPr>
            <a:endParaRPr lang="en-US"/>
          </a:p>
        </c:txPr>
        <c:crossAx val="239987272"/>
        <c:crosses val="autoZero"/>
        <c:crossBetween val="between"/>
        <c:majorUnit val="0.1"/>
      </c:valAx>
      <c:spPr>
        <a:ln w="12700">
          <a:solidFill>
            <a:sysClr val="windowText" lastClr="000000"/>
          </a:solidFill>
        </a:ln>
      </c:spPr>
    </c:plotArea>
    <c:legend>
      <c:legendPos val="r"/>
      <c:layout>
        <c:manualLayout>
          <c:xMode val="edge"/>
          <c:yMode val="edge"/>
          <c:x val="0.16392837939436866"/>
          <c:y val="7.0535754077397997E-2"/>
          <c:w val="0.81551893524472241"/>
          <c:h val="8.2610115334277825E-2"/>
        </c:manualLayout>
      </c:layout>
      <c:overlay val="0"/>
      <c:txPr>
        <a:bodyPr/>
        <a:lstStyle/>
        <a:p>
          <a:pPr>
            <a:defRPr sz="2000">
              <a:latin typeface="Arial" panose="020B0604020202020204" pitchFamily="34" charset="0"/>
              <a:cs typeface="Arial" panose="020B0604020202020204" pitchFamily="34" charset="0"/>
            </a:defRPr>
          </a:pPr>
          <a:endParaRPr lang="en-US"/>
        </a:p>
      </c:txPr>
    </c:legend>
    <c:plotVisOnly val="1"/>
    <c:dispBlanksAs val="gap"/>
    <c:showDLblsOverMax val="0"/>
  </c:chart>
  <c:spPr>
    <a:noFill/>
    <a:ln>
      <a:noFill/>
    </a:ln>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0.10730358705162017"/>
          <c:y val="0.22010427876410213"/>
          <c:w val="0.74905205014565257"/>
          <c:h val="0.42170535355790673"/>
        </c:manualLayout>
      </c:layout>
      <c:barChart>
        <c:barDir val="bar"/>
        <c:grouping val="clustered"/>
        <c:varyColors val="0"/>
        <c:ser>
          <c:idx val="0"/>
          <c:order val="0"/>
          <c:tx>
            <c:strRef>
              <c:f>Plots!$Q$516</c:f>
              <c:strCache>
                <c:ptCount val="1"/>
                <c:pt idx="0">
                  <c:v>PWCache</c:v>
                </c:pt>
              </c:strCache>
            </c:strRef>
          </c:tx>
          <c:spPr>
            <a:solidFill>
              <a:srgbClr val="FF0000"/>
            </a:solidFill>
            <a:ln>
              <a:solidFill>
                <a:schemeClr val="tx1"/>
              </a:solidFill>
            </a:ln>
            <a:effectLst/>
          </c:spPr>
          <c:invertIfNegative val="0"/>
          <c:dPt>
            <c:idx val="0"/>
            <c:invertIfNegative val="0"/>
            <c:bubble3D val="0"/>
            <c:spPr>
              <a:noFill/>
              <a:ln>
                <a:noFill/>
              </a:ln>
              <a:effectLst/>
            </c:spPr>
            <c:extLst>
              <c:ext xmlns:c16="http://schemas.microsoft.com/office/drawing/2014/chart" uri="{C3380CC4-5D6E-409C-BE32-E72D297353CC}">
                <c16:uniqueId val="{00000000-FE87-124C-A89D-0E73F4E85501}"/>
              </c:ext>
            </c:extLst>
          </c:dPt>
          <c:cat>
            <c:strRef>
              <c:f>Multi!$CP$18</c:f>
              <c:strCache>
                <c:ptCount val="1"/>
                <c:pt idx="0">
                  <c:v>Average</c:v>
                </c:pt>
              </c:strCache>
            </c:strRef>
          </c:cat>
          <c:val>
            <c:numRef>
              <c:f>Multi!$CR$18</c:f>
              <c:numCache>
                <c:formatCode>General</c:formatCode>
                <c:ptCount val="1"/>
                <c:pt idx="0">
                  <c:v>0.54400000000000004</c:v>
                </c:pt>
              </c:numCache>
            </c:numRef>
          </c:val>
          <c:extLst>
            <c:ext xmlns:c16="http://schemas.microsoft.com/office/drawing/2014/chart" uri="{C3380CC4-5D6E-409C-BE32-E72D297353CC}">
              <c16:uniqueId val="{00000000-CF49-844E-8551-4814AE0D85AB}"/>
            </c:ext>
          </c:extLst>
        </c:ser>
        <c:ser>
          <c:idx val="1"/>
          <c:order val="1"/>
          <c:tx>
            <c:strRef>
              <c:f>Multi!$BX$1</c:f>
              <c:strCache>
                <c:ptCount val="1"/>
                <c:pt idx="0">
                  <c:v>SharedTLB</c:v>
                </c:pt>
              </c:strCache>
            </c:strRef>
          </c:tx>
          <c:spPr>
            <a:solidFill>
              <a:srgbClr val="FFFF00"/>
            </a:solidFill>
            <a:ln>
              <a:solidFill>
                <a:schemeClr val="tx1"/>
              </a:solidFill>
            </a:ln>
            <a:effectLst/>
          </c:spPr>
          <c:invertIfNegative val="0"/>
          <c:cat>
            <c:strRef>
              <c:f>Multi!$CP$18</c:f>
              <c:strCache>
                <c:ptCount val="1"/>
                <c:pt idx="0">
                  <c:v>Average</c:v>
                </c:pt>
              </c:strCache>
            </c:strRef>
          </c:cat>
          <c:val>
            <c:numRef>
              <c:f>Multi!$CQ$18</c:f>
              <c:numCache>
                <c:formatCode>General</c:formatCode>
                <c:ptCount val="1"/>
                <c:pt idx="0">
                  <c:v>0.62643805231437066</c:v>
                </c:pt>
              </c:numCache>
            </c:numRef>
          </c:val>
          <c:extLst>
            <c:ext xmlns:c16="http://schemas.microsoft.com/office/drawing/2014/chart" uri="{C3380CC4-5D6E-409C-BE32-E72D297353CC}">
              <c16:uniqueId val="{00000001-CF49-844E-8551-4814AE0D85AB}"/>
            </c:ext>
          </c:extLst>
        </c:ser>
        <c:ser>
          <c:idx val="2"/>
          <c:order val="2"/>
          <c:tx>
            <c:strRef>
              <c:f>Multi!$CF$2</c:f>
              <c:strCache>
                <c:ptCount val="1"/>
                <c:pt idx="0">
                  <c:v>Ideal</c:v>
                </c:pt>
              </c:strCache>
            </c:strRef>
          </c:tx>
          <c:spPr>
            <a:solidFill>
              <a:srgbClr val="00B050"/>
            </a:solidFill>
            <a:ln>
              <a:solidFill>
                <a:schemeClr val="tx1"/>
              </a:solidFill>
            </a:ln>
            <a:effectLst/>
          </c:spPr>
          <c:invertIfNegative val="0"/>
          <c:cat>
            <c:strRef>
              <c:f>Multi!$CP$18</c:f>
              <c:strCache>
                <c:ptCount val="1"/>
                <c:pt idx="0">
                  <c:v>Average</c:v>
                </c:pt>
              </c:strCache>
            </c:strRef>
          </c:cat>
          <c:val>
            <c:numRef>
              <c:f>Multi!$CS$18</c:f>
              <c:numCache>
                <c:formatCode>General</c:formatCode>
                <c:ptCount val="1"/>
                <c:pt idx="0">
                  <c:v>1</c:v>
                </c:pt>
              </c:numCache>
            </c:numRef>
          </c:val>
          <c:extLst>
            <c:ext xmlns:c16="http://schemas.microsoft.com/office/drawing/2014/chart" uri="{C3380CC4-5D6E-409C-BE32-E72D297353CC}">
              <c16:uniqueId val="{00000002-CF49-844E-8551-4814AE0D85AB}"/>
            </c:ext>
          </c:extLst>
        </c:ser>
        <c:dLbls>
          <c:showLegendKey val="0"/>
          <c:showVal val="0"/>
          <c:showCatName val="0"/>
          <c:showSerName val="0"/>
          <c:showPercent val="0"/>
          <c:showBubbleSize val="0"/>
        </c:dLbls>
        <c:gapWidth val="150"/>
        <c:axId val="132484480"/>
        <c:axId val="132502656"/>
      </c:barChart>
      <c:catAx>
        <c:axId val="132484480"/>
        <c:scaling>
          <c:orientation val="minMax"/>
        </c:scaling>
        <c:delete val="1"/>
        <c:axPos val="l"/>
        <c:numFmt formatCode="General" sourceLinked="0"/>
        <c:majorTickMark val="out"/>
        <c:minorTickMark val="none"/>
        <c:tickLblPos val="nextTo"/>
        <c:crossAx val="132502656"/>
        <c:crosses val="autoZero"/>
        <c:auto val="1"/>
        <c:lblAlgn val="ctr"/>
        <c:lblOffset val="100"/>
        <c:noMultiLvlLbl val="0"/>
      </c:catAx>
      <c:valAx>
        <c:axId val="132502656"/>
        <c:scaling>
          <c:orientation val="minMax"/>
          <c:max val="1"/>
          <c:min val="0"/>
        </c:scaling>
        <c:delete val="0"/>
        <c:axPos val="b"/>
        <c:majorGridlines>
          <c:spPr>
            <a:ln w="15875">
              <a:solidFill>
                <a:sysClr val="windowText" lastClr="000000"/>
              </a:solidFill>
              <a:prstDash val="dash"/>
            </a:ln>
          </c:spPr>
        </c:majorGridlines>
        <c:numFmt formatCode="General" sourceLinked="0"/>
        <c:majorTickMark val="out"/>
        <c:minorTickMark val="none"/>
        <c:tickLblPos val="nextTo"/>
        <c:spPr>
          <a:noFill/>
          <a:ln>
            <a:solidFill>
              <a:sysClr val="windowText" lastClr="000000"/>
            </a:solidFill>
          </a:ln>
        </c:spPr>
        <c:txPr>
          <a:bodyPr/>
          <a:lstStyle/>
          <a:p>
            <a:pPr>
              <a:defRPr sz="2000">
                <a:latin typeface="Arial"/>
                <a:cs typeface="Arial"/>
              </a:defRPr>
            </a:pPr>
            <a:endParaRPr lang="en-US"/>
          </a:p>
        </c:txPr>
        <c:crossAx val="132484480"/>
        <c:crosses val="autoZero"/>
        <c:crossBetween val="between"/>
        <c:majorUnit val="0.2"/>
      </c:valAx>
      <c:spPr>
        <a:ln w="12700">
          <a:solidFill>
            <a:schemeClr val="tx1"/>
          </a:solidFill>
        </a:ln>
      </c:spPr>
    </c:plotArea>
    <c:legend>
      <c:legendPos val="r"/>
      <c:layout>
        <c:manualLayout>
          <c:xMode val="edge"/>
          <c:yMode val="edge"/>
          <c:x val="0.22001606252576741"/>
          <c:y val="0.14240500446073925"/>
          <c:w val="0.57396768852287638"/>
          <c:h val="8.5405860194394334E-2"/>
        </c:manualLayout>
      </c:layout>
      <c:overlay val="0"/>
      <c:txPr>
        <a:bodyPr/>
        <a:lstStyle/>
        <a:p>
          <a:pPr>
            <a:defRPr sz="2400">
              <a:latin typeface="Arial"/>
              <a:cs typeface="Arial"/>
            </a:defRPr>
          </a:pPr>
          <a:endParaRPr lang="en-US"/>
        </a:p>
      </c:txPr>
    </c:legend>
    <c:plotVisOnly val="1"/>
    <c:dispBlanksAs val="gap"/>
    <c:showDLblsOverMax val="0"/>
  </c:chart>
  <c:spPr>
    <a:noFill/>
    <a:ln>
      <a:noFill/>
    </a:ln>
  </c:sp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6787876614607145"/>
          <c:y val="0.15246102932785574"/>
          <c:w val="0.81129408290088434"/>
          <c:h val="0.49525657118947086"/>
        </c:manualLayout>
      </c:layout>
      <c:barChart>
        <c:barDir val="col"/>
        <c:grouping val="clustered"/>
        <c:varyColors val="0"/>
        <c:ser>
          <c:idx val="0"/>
          <c:order val="0"/>
          <c:tx>
            <c:strRef>
              <c:f>MemFetchLatencyTLBApp1!$B$26</c:f>
              <c:strCache>
                <c:ptCount val="1"/>
                <c:pt idx="0">
                  <c:v>Address Translation Requests</c:v>
                </c:pt>
              </c:strCache>
            </c:strRef>
          </c:tx>
          <c:spPr>
            <a:solidFill>
              <a:schemeClr val="bg1"/>
            </a:solidFill>
            <a:ln>
              <a:solidFill>
                <a:sysClr val="windowText" lastClr="000000"/>
              </a:solidFill>
            </a:ln>
          </c:spPr>
          <c:invertIfNegative val="0"/>
          <c:cat>
            <c:strRef>
              <c:f>MemFetchLatencyTLBApp1!$B$1:$AK$1</c:f>
              <c:strCache>
                <c:ptCount val="36"/>
                <c:pt idx="0">
                  <c:v>3DS_BP</c:v>
                </c:pt>
                <c:pt idx="1">
                  <c:v>3DS_HISTO</c:v>
                </c:pt>
                <c:pt idx="2">
                  <c:v>BLK_LPS</c:v>
                </c:pt>
                <c:pt idx="3">
                  <c:v>CFD_MM</c:v>
                </c:pt>
                <c:pt idx="4">
                  <c:v>CONS_LPS</c:v>
                </c:pt>
                <c:pt idx="5">
                  <c:v>CONS_LUH</c:v>
                </c:pt>
                <c:pt idx="6">
                  <c:v>FWT_BP</c:v>
                </c:pt>
                <c:pt idx="7">
                  <c:v>HISTO_GUP</c:v>
                </c:pt>
                <c:pt idx="8">
                  <c:v>HISTO_LPS</c:v>
                </c:pt>
                <c:pt idx="9">
                  <c:v>LUH_BFS2</c:v>
                </c:pt>
                <c:pt idx="10">
                  <c:v>LUH_GUP</c:v>
                </c:pt>
                <c:pt idx="11">
                  <c:v>MM_CONS</c:v>
                </c:pt>
                <c:pt idx="12">
                  <c:v>MUM_HISTO</c:v>
                </c:pt>
                <c:pt idx="13">
                  <c:v>NW_HS</c:v>
                </c:pt>
                <c:pt idx="14">
                  <c:v>NW_LPS</c:v>
                </c:pt>
                <c:pt idx="15">
                  <c:v>RAY_GUP</c:v>
                </c:pt>
                <c:pt idx="16">
                  <c:v>RAY_HS</c:v>
                </c:pt>
                <c:pt idx="17">
                  <c:v>RED_BP</c:v>
                </c:pt>
                <c:pt idx="18">
                  <c:v>RED_GUP</c:v>
                </c:pt>
                <c:pt idx="19">
                  <c:v>RED_MM</c:v>
                </c:pt>
                <c:pt idx="20">
                  <c:v>RED_RAY</c:v>
                </c:pt>
                <c:pt idx="21">
                  <c:v>RED_SC</c:v>
                </c:pt>
                <c:pt idx="22">
                  <c:v>SCAN_CONS</c:v>
                </c:pt>
                <c:pt idx="23">
                  <c:v>SCAN_HISTO</c:v>
                </c:pt>
                <c:pt idx="24">
                  <c:v>SCAN_SAD</c:v>
                </c:pt>
                <c:pt idx="25">
                  <c:v>SCAN_SRAD</c:v>
                </c:pt>
                <c:pt idx="26">
                  <c:v>SCP_GUP</c:v>
                </c:pt>
                <c:pt idx="27">
                  <c:v>SCP_HS</c:v>
                </c:pt>
                <c:pt idx="28">
                  <c:v>SC_FWT</c:v>
                </c:pt>
                <c:pt idx="29">
                  <c:v>SRAD_3DS</c:v>
                </c:pt>
                <c:pt idx="30">
                  <c:v>TRD_HS</c:v>
                </c:pt>
                <c:pt idx="31">
                  <c:v>TRD_LPS</c:v>
                </c:pt>
                <c:pt idx="32">
                  <c:v>TRD_MUM</c:v>
                </c:pt>
                <c:pt idx="33">
                  <c:v>TRD_RAY</c:v>
                </c:pt>
                <c:pt idx="34">
                  <c:v>TRD_RED</c:v>
                </c:pt>
                <c:pt idx="35">
                  <c:v>Average</c:v>
                </c:pt>
              </c:strCache>
            </c:strRef>
          </c:cat>
          <c:val>
            <c:numRef>
              <c:f>MemFetchLatencyTLBApp1!$C$26:$AL$26</c:f>
              <c:numCache>
                <c:formatCode>General</c:formatCode>
                <c:ptCount val="36"/>
                <c:pt idx="0">
                  <c:v>234.72003518803609</c:v>
                </c:pt>
                <c:pt idx="1">
                  <c:v>208.20435353724903</c:v>
                </c:pt>
                <c:pt idx="2">
                  <c:v>220.88194077207825</c:v>
                </c:pt>
                <c:pt idx="3">
                  <c:v>225.83184417441029</c:v>
                </c:pt>
                <c:pt idx="4">
                  <c:v>251.78475336322873</c:v>
                </c:pt>
                <c:pt idx="5">
                  <c:v>264.84710561201945</c:v>
                </c:pt>
                <c:pt idx="6">
                  <c:v>317.07487117308278</c:v>
                </c:pt>
                <c:pt idx="7">
                  <c:v>290.89518682710576</c:v>
                </c:pt>
                <c:pt idx="8">
                  <c:v>261.0104575163399</c:v>
                </c:pt>
                <c:pt idx="9">
                  <c:v>252.50762748801392</c:v>
                </c:pt>
                <c:pt idx="10">
                  <c:v>285.91970269282319</c:v>
                </c:pt>
                <c:pt idx="11">
                  <c:v>189.03902881778987</c:v>
                </c:pt>
                <c:pt idx="12">
                  <c:v>201.34482758620692</c:v>
                </c:pt>
                <c:pt idx="13">
                  <c:v>231.32216936251189</c:v>
                </c:pt>
                <c:pt idx="14">
                  <c:v>266.40165549862041</c:v>
                </c:pt>
                <c:pt idx="15">
                  <c:v>303.66979149830291</c:v>
                </c:pt>
                <c:pt idx="16">
                  <c:v>237.52027027027029</c:v>
                </c:pt>
                <c:pt idx="17">
                  <c:v>462.20023522493381</c:v>
                </c:pt>
                <c:pt idx="18">
                  <c:v>321.69180430040512</c:v>
                </c:pt>
                <c:pt idx="19">
                  <c:v>233.4671009771987</c:v>
                </c:pt>
                <c:pt idx="20">
                  <c:v>390.69928210582287</c:v>
                </c:pt>
                <c:pt idx="21">
                  <c:v>289.50438413361167</c:v>
                </c:pt>
                <c:pt idx="22">
                  <c:v>816.0490520613904</c:v>
                </c:pt>
                <c:pt idx="23">
                  <c:v>471.84387450199199</c:v>
                </c:pt>
                <c:pt idx="24">
                  <c:v>753.40098772206602</c:v>
                </c:pt>
                <c:pt idx="25">
                  <c:v>801.09820937480902</c:v>
                </c:pt>
                <c:pt idx="26">
                  <c:v>371.32536221690816</c:v>
                </c:pt>
                <c:pt idx="27">
                  <c:v>309.04411620535279</c:v>
                </c:pt>
                <c:pt idx="28">
                  <c:v>252.33942457231726</c:v>
                </c:pt>
                <c:pt idx="29">
                  <c:v>283.32171868319796</c:v>
                </c:pt>
                <c:pt idx="30">
                  <c:v>216.27689498951923</c:v>
                </c:pt>
                <c:pt idx="31">
                  <c:v>254.33333333333334</c:v>
                </c:pt>
                <c:pt idx="32">
                  <c:v>290.2347363884499</c:v>
                </c:pt>
                <c:pt idx="33">
                  <c:v>232.09561752988049</c:v>
                </c:pt>
                <c:pt idx="34">
                  <c:v>214.57366519470094</c:v>
                </c:pt>
                <c:pt idx="35">
                  <c:v>297.92829310108732</c:v>
                </c:pt>
              </c:numCache>
            </c:numRef>
          </c:val>
          <c:extLst>
            <c:ext xmlns:c16="http://schemas.microsoft.com/office/drawing/2014/chart" uri="{C3380CC4-5D6E-409C-BE32-E72D297353CC}">
              <c16:uniqueId val="{00000000-616E-41E9-BDD9-0E7182CF3A05}"/>
            </c:ext>
          </c:extLst>
        </c:ser>
        <c:ser>
          <c:idx val="3"/>
          <c:order val="1"/>
          <c:tx>
            <c:strRef>
              <c:f>MemFetchLatencyTLBApp1!$B$27</c:f>
              <c:strCache>
                <c:ptCount val="1"/>
                <c:pt idx="0">
                  <c:v>Data Demand Requests</c:v>
                </c:pt>
              </c:strCache>
            </c:strRef>
          </c:tx>
          <c:spPr>
            <a:solidFill>
              <a:schemeClr val="tx1"/>
            </a:solidFill>
            <a:ln>
              <a:solidFill>
                <a:sysClr val="windowText" lastClr="000000"/>
              </a:solidFill>
            </a:ln>
          </c:spPr>
          <c:invertIfNegative val="0"/>
          <c:cat>
            <c:strRef>
              <c:f>MemFetchLatencyTLBApp1!$B$1:$AK$1</c:f>
              <c:strCache>
                <c:ptCount val="36"/>
                <c:pt idx="0">
                  <c:v>3DS_BP</c:v>
                </c:pt>
                <c:pt idx="1">
                  <c:v>3DS_HISTO</c:v>
                </c:pt>
                <c:pt idx="2">
                  <c:v>BLK_LPS</c:v>
                </c:pt>
                <c:pt idx="3">
                  <c:v>CFD_MM</c:v>
                </c:pt>
                <c:pt idx="4">
                  <c:v>CONS_LPS</c:v>
                </c:pt>
                <c:pt idx="5">
                  <c:v>CONS_LUH</c:v>
                </c:pt>
                <c:pt idx="6">
                  <c:v>FWT_BP</c:v>
                </c:pt>
                <c:pt idx="7">
                  <c:v>HISTO_GUP</c:v>
                </c:pt>
                <c:pt idx="8">
                  <c:v>HISTO_LPS</c:v>
                </c:pt>
                <c:pt idx="9">
                  <c:v>LUH_BFS2</c:v>
                </c:pt>
                <c:pt idx="10">
                  <c:v>LUH_GUP</c:v>
                </c:pt>
                <c:pt idx="11">
                  <c:v>MM_CONS</c:v>
                </c:pt>
                <c:pt idx="12">
                  <c:v>MUM_HISTO</c:v>
                </c:pt>
                <c:pt idx="13">
                  <c:v>NW_HS</c:v>
                </c:pt>
                <c:pt idx="14">
                  <c:v>NW_LPS</c:v>
                </c:pt>
                <c:pt idx="15">
                  <c:v>RAY_GUP</c:v>
                </c:pt>
                <c:pt idx="16">
                  <c:v>RAY_HS</c:v>
                </c:pt>
                <c:pt idx="17">
                  <c:v>RED_BP</c:v>
                </c:pt>
                <c:pt idx="18">
                  <c:v>RED_GUP</c:v>
                </c:pt>
                <c:pt idx="19">
                  <c:v>RED_MM</c:v>
                </c:pt>
                <c:pt idx="20">
                  <c:v>RED_RAY</c:v>
                </c:pt>
                <c:pt idx="21">
                  <c:v>RED_SC</c:v>
                </c:pt>
                <c:pt idx="22">
                  <c:v>SCAN_CONS</c:v>
                </c:pt>
                <c:pt idx="23">
                  <c:v>SCAN_HISTO</c:v>
                </c:pt>
                <c:pt idx="24">
                  <c:v>SCAN_SAD</c:v>
                </c:pt>
                <c:pt idx="25">
                  <c:v>SCAN_SRAD</c:v>
                </c:pt>
                <c:pt idx="26">
                  <c:v>SCP_GUP</c:v>
                </c:pt>
                <c:pt idx="27">
                  <c:v>SCP_HS</c:v>
                </c:pt>
                <c:pt idx="28">
                  <c:v>SC_FWT</c:v>
                </c:pt>
                <c:pt idx="29">
                  <c:v>SRAD_3DS</c:v>
                </c:pt>
                <c:pt idx="30">
                  <c:v>TRD_HS</c:v>
                </c:pt>
                <c:pt idx="31">
                  <c:v>TRD_LPS</c:v>
                </c:pt>
                <c:pt idx="32">
                  <c:v>TRD_MUM</c:v>
                </c:pt>
                <c:pt idx="33">
                  <c:v>TRD_RAY</c:v>
                </c:pt>
                <c:pt idx="34">
                  <c:v>TRD_RED</c:v>
                </c:pt>
                <c:pt idx="35">
                  <c:v>Average</c:v>
                </c:pt>
              </c:strCache>
            </c:strRef>
          </c:cat>
          <c:val>
            <c:numRef>
              <c:f>MemFetchLatencyTLBApp1!$C$27:$AL$27</c:f>
              <c:numCache>
                <c:formatCode>General</c:formatCode>
                <c:ptCount val="36"/>
                <c:pt idx="0">
                  <c:v>220.89391727493913</c:v>
                </c:pt>
                <c:pt idx="1">
                  <c:v>227.16142701712192</c:v>
                </c:pt>
                <c:pt idx="2">
                  <c:v>234.34746670748504</c:v>
                </c:pt>
                <c:pt idx="3">
                  <c:v>219.75678203928902</c:v>
                </c:pt>
                <c:pt idx="4">
                  <c:v>209.24609760916815</c:v>
                </c:pt>
                <c:pt idx="5">
                  <c:v>229.80817220687683</c:v>
                </c:pt>
                <c:pt idx="6">
                  <c:v>269.48155444126076</c:v>
                </c:pt>
                <c:pt idx="7">
                  <c:v>261.21358207654083</c:v>
                </c:pt>
                <c:pt idx="8">
                  <c:v>217.93396461500123</c:v>
                </c:pt>
                <c:pt idx="9">
                  <c:v>284.01531728665208</c:v>
                </c:pt>
                <c:pt idx="10">
                  <c:v>254.11624127712454</c:v>
                </c:pt>
                <c:pt idx="11">
                  <c:v>224.10993176648978</c:v>
                </c:pt>
                <c:pt idx="12">
                  <c:v>261.4345843563662</c:v>
                </c:pt>
                <c:pt idx="13">
                  <c:v>188.038839558056</c:v>
                </c:pt>
                <c:pt idx="14">
                  <c:v>219.23826006692047</c:v>
                </c:pt>
                <c:pt idx="15">
                  <c:v>229.58898521162672</c:v>
                </c:pt>
                <c:pt idx="16">
                  <c:v>193.66590126291621</c:v>
                </c:pt>
                <c:pt idx="17">
                  <c:v>278.67544718341196</c:v>
                </c:pt>
                <c:pt idx="18">
                  <c:v>279.11729729729728</c:v>
                </c:pt>
                <c:pt idx="19">
                  <c:v>209.43948689347462</c:v>
                </c:pt>
                <c:pt idx="20">
                  <c:v>307.65747712266887</c:v>
                </c:pt>
                <c:pt idx="21">
                  <c:v>218.00040559724195</c:v>
                </c:pt>
                <c:pt idx="22">
                  <c:v>965.91131998365347</c:v>
                </c:pt>
                <c:pt idx="23">
                  <c:v>380.71287305653181</c:v>
                </c:pt>
                <c:pt idx="24">
                  <c:v>718.97828843106174</c:v>
                </c:pt>
                <c:pt idx="25">
                  <c:v>688.39886845827436</c:v>
                </c:pt>
                <c:pt idx="26">
                  <c:v>282.18905874364572</c:v>
                </c:pt>
                <c:pt idx="27">
                  <c:v>282.30369890787659</c:v>
                </c:pt>
                <c:pt idx="28">
                  <c:v>265.05946384503568</c:v>
                </c:pt>
                <c:pt idx="29">
                  <c:v>227.99238131217729</c:v>
                </c:pt>
                <c:pt idx="30">
                  <c:v>201.60790391321197</c:v>
                </c:pt>
                <c:pt idx="31">
                  <c:v>219.31720055710306</c:v>
                </c:pt>
                <c:pt idx="32">
                  <c:v>238.58410516880787</c:v>
                </c:pt>
                <c:pt idx="33">
                  <c:v>223.15653995809637</c:v>
                </c:pt>
                <c:pt idx="34">
                  <c:v>259.2344747211277</c:v>
                </c:pt>
                <c:pt idx="35">
                  <c:v>268.34159374893369</c:v>
                </c:pt>
              </c:numCache>
            </c:numRef>
          </c:val>
          <c:extLst>
            <c:ext xmlns:c16="http://schemas.microsoft.com/office/drawing/2014/chart" uri="{C3380CC4-5D6E-409C-BE32-E72D297353CC}">
              <c16:uniqueId val="{00000001-616E-41E9-BDD9-0E7182CF3A05}"/>
            </c:ext>
          </c:extLst>
        </c:ser>
        <c:dLbls>
          <c:showLegendKey val="0"/>
          <c:showVal val="0"/>
          <c:showCatName val="0"/>
          <c:showSerName val="0"/>
          <c:showPercent val="0"/>
          <c:showBubbleSize val="0"/>
        </c:dLbls>
        <c:gapWidth val="120"/>
        <c:axId val="239991976"/>
        <c:axId val="239993936"/>
      </c:barChart>
      <c:catAx>
        <c:axId val="239991976"/>
        <c:scaling>
          <c:orientation val="minMax"/>
        </c:scaling>
        <c:delete val="0"/>
        <c:axPos val="b"/>
        <c:numFmt formatCode="General" sourceLinked="0"/>
        <c:majorTickMark val="out"/>
        <c:minorTickMark val="none"/>
        <c:tickLblPos val="nextTo"/>
        <c:spPr>
          <a:ln>
            <a:solidFill>
              <a:sysClr val="windowText" lastClr="000000"/>
            </a:solidFill>
          </a:ln>
        </c:spPr>
        <c:txPr>
          <a:bodyPr/>
          <a:lstStyle/>
          <a:p>
            <a:pPr>
              <a:defRPr sz="1120">
                <a:latin typeface="Arial" pitchFamily="34" charset="0"/>
                <a:cs typeface="Arial" pitchFamily="34" charset="0"/>
              </a:defRPr>
            </a:pPr>
            <a:endParaRPr lang="en-US"/>
          </a:p>
        </c:txPr>
        <c:crossAx val="239993936"/>
        <c:crosses val="autoZero"/>
        <c:auto val="1"/>
        <c:lblAlgn val="ctr"/>
        <c:lblOffset val="100"/>
        <c:noMultiLvlLbl val="0"/>
      </c:catAx>
      <c:valAx>
        <c:axId val="239993936"/>
        <c:scaling>
          <c:orientation val="minMax"/>
          <c:max val="1000"/>
        </c:scaling>
        <c:delete val="0"/>
        <c:axPos val="l"/>
        <c:majorGridlines>
          <c:spPr>
            <a:ln w="6350">
              <a:prstDash val="dash"/>
            </a:ln>
          </c:spPr>
        </c:majorGridlines>
        <c:title>
          <c:tx>
            <c:rich>
              <a:bodyPr rot="-5400000" vert="horz"/>
              <a:lstStyle/>
              <a:p>
                <a:pPr>
                  <a:lnSpc>
                    <a:spcPct val="80000"/>
                  </a:lnSpc>
                  <a:defRPr sz="2000">
                    <a:latin typeface="Arial" pitchFamily="34" charset="0"/>
                    <a:cs typeface="Arial" pitchFamily="34" charset="0"/>
                  </a:defRPr>
                </a:pPr>
                <a:r>
                  <a:rPr lang="en-US" sz="2000" dirty="0">
                    <a:latin typeface="Arial" pitchFamily="34" charset="0"/>
                    <a:cs typeface="Arial" pitchFamily="34" charset="0"/>
                  </a:rPr>
                  <a:t>DRAM Latency</a:t>
                </a:r>
                <a:br>
                  <a:rPr lang="en-US" sz="2000" dirty="0">
                    <a:latin typeface="Arial" pitchFamily="34" charset="0"/>
                    <a:cs typeface="Arial" pitchFamily="34" charset="0"/>
                  </a:rPr>
                </a:br>
                <a:r>
                  <a:rPr lang="en-US" sz="2000" b="0" dirty="0">
                    <a:latin typeface="Arial" pitchFamily="34" charset="0"/>
                    <a:cs typeface="Arial" pitchFamily="34" charset="0"/>
                  </a:rPr>
                  <a:t>(Cycles)</a:t>
                </a:r>
              </a:p>
            </c:rich>
          </c:tx>
          <c:layout>
            <c:manualLayout>
              <c:xMode val="edge"/>
              <c:yMode val="edge"/>
              <c:x val="2.5721604789865567E-2"/>
              <c:y val="0.20443803108311959"/>
            </c:manualLayout>
          </c:layout>
          <c:overlay val="0"/>
        </c:title>
        <c:numFmt formatCode="General" sourceLinked="1"/>
        <c:majorTickMark val="out"/>
        <c:minorTickMark val="none"/>
        <c:tickLblPos val="nextTo"/>
        <c:spPr>
          <a:ln>
            <a:solidFill>
              <a:sysClr val="windowText" lastClr="000000"/>
            </a:solidFill>
          </a:ln>
        </c:spPr>
        <c:txPr>
          <a:bodyPr/>
          <a:lstStyle/>
          <a:p>
            <a:pPr>
              <a:defRPr sz="1600">
                <a:latin typeface="Arial" pitchFamily="34" charset="0"/>
                <a:cs typeface="Arial" pitchFamily="34" charset="0"/>
              </a:defRPr>
            </a:pPr>
            <a:endParaRPr lang="en-US"/>
          </a:p>
        </c:txPr>
        <c:crossAx val="239991976"/>
        <c:crosses val="autoZero"/>
        <c:crossBetween val="between"/>
        <c:majorUnit val="200"/>
      </c:valAx>
      <c:spPr>
        <a:ln w="12700">
          <a:solidFill>
            <a:schemeClr val="tx1"/>
          </a:solidFill>
        </a:ln>
      </c:spPr>
    </c:plotArea>
    <c:legend>
      <c:legendPos val="r"/>
      <c:layout>
        <c:manualLayout>
          <c:xMode val="edge"/>
          <c:yMode val="edge"/>
          <c:x val="0.16865298133554099"/>
          <c:y val="5.823393814903572E-2"/>
          <c:w val="0.80922033255111814"/>
          <c:h val="0.1075853009445924"/>
        </c:manualLayout>
      </c:layout>
      <c:overlay val="0"/>
      <c:txPr>
        <a:bodyPr/>
        <a:lstStyle/>
        <a:p>
          <a:pPr>
            <a:defRPr sz="2000">
              <a:latin typeface="Arial" pitchFamily="34" charset="0"/>
              <a:cs typeface="Arial" pitchFamily="34" charset="0"/>
            </a:defRPr>
          </a:pPr>
          <a:endParaRPr lang="en-US"/>
        </a:p>
      </c:txPr>
    </c:legend>
    <c:plotVisOnly val="1"/>
    <c:dispBlanksAs val="gap"/>
    <c:showDLblsOverMax val="0"/>
  </c:chart>
  <c:spPr>
    <a:noFill/>
    <a:ln>
      <a:noFill/>
    </a:ln>
  </c:sp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0.10987113235582362"/>
          <c:y val="0.24639734671873326"/>
          <c:w val="0.86332314823079548"/>
          <c:h val="0.56498619293364616"/>
        </c:manualLayout>
      </c:layout>
      <c:barChart>
        <c:barDir val="col"/>
        <c:grouping val="clustered"/>
        <c:varyColors val="0"/>
        <c:ser>
          <c:idx val="0"/>
          <c:order val="0"/>
          <c:tx>
            <c:strRef>
              <c:f>Multi!$AQ$2</c:f>
              <c:strCache>
                <c:ptCount val="1"/>
                <c:pt idx="0">
                  <c:v>Static</c:v>
                </c:pt>
              </c:strCache>
            </c:strRef>
          </c:tx>
          <c:spPr>
            <a:solidFill>
              <a:schemeClr val="bg1">
                <a:lumMod val="95000"/>
              </a:schemeClr>
            </a:solidFill>
            <a:ln>
              <a:solidFill>
                <a:schemeClr val="tx1"/>
              </a:solidFill>
            </a:ln>
            <a:effectLst/>
          </c:spPr>
          <c:invertIfNegative val="0"/>
          <c:cat>
            <c:strRef>
              <c:f>easier_data!$A$4:$A$11</c:f>
              <c:strCache>
                <c:ptCount val="8"/>
                <c:pt idx="0">
                  <c:v>HISTO_GUP</c:v>
                </c:pt>
                <c:pt idx="1">
                  <c:v>HISTO_LPS</c:v>
                </c:pt>
                <c:pt idx="2">
                  <c:v>NW_HS</c:v>
                </c:pt>
                <c:pt idx="3">
                  <c:v>NW_LPS</c:v>
                </c:pt>
                <c:pt idx="4">
                  <c:v>RAY_GUP</c:v>
                </c:pt>
                <c:pt idx="5">
                  <c:v>RAY_HS</c:v>
                </c:pt>
                <c:pt idx="6">
                  <c:v>SCP_GUP</c:v>
                </c:pt>
                <c:pt idx="7">
                  <c:v>SCP_HS</c:v>
                </c:pt>
              </c:strCache>
            </c:strRef>
          </c:cat>
          <c:val>
            <c:numRef>
              <c:f>easier_data!$AA$4:$AA$11</c:f>
              <c:numCache>
                <c:formatCode>General</c:formatCode>
                <c:ptCount val="8"/>
                <c:pt idx="0">
                  <c:v>1.7314902142739999</c:v>
                </c:pt>
                <c:pt idx="1">
                  <c:v>1.7888512738819999</c:v>
                </c:pt>
                <c:pt idx="2">
                  <c:v>1.7958819463280002</c:v>
                </c:pt>
                <c:pt idx="3">
                  <c:v>1.8584896756610001</c:v>
                </c:pt>
                <c:pt idx="4">
                  <c:v>1.8843667879180002</c:v>
                </c:pt>
                <c:pt idx="5">
                  <c:v>1.7551029184120004</c:v>
                </c:pt>
                <c:pt idx="6">
                  <c:v>1.6650128029820002</c:v>
                </c:pt>
                <c:pt idx="7">
                  <c:v>1.0994363408059999</c:v>
                </c:pt>
              </c:numCache>
            </c:numRef>
          </c:val>
          <c:extLst>
            <c:ext xmlns:c16="http://schemas.microsoft.com/office/drawing/2014/chart" uri="{C3380CC4-5D6E-409C-BE32-E72D297353CC}">
              <c16:uniqueId val="{00000000-10C6-4AB2-9416-18EEEDC1F40A}"/>
            </c:ext>
          </c:extLst>
        </c:ser>
        <c:ser>
          <c:idx val="1"/>
          <c:order val="1"/>
          <c:tx>
            <c:strRef>
              <c:f>easier_data!$AR$42</c:f>
              <c:strCache>
                <c:ptCount val="1"/>
                <c:pt idx="0">
                  <c:v>PWCache</c:v>
                </c:pt>
              </c:strCache>
            </c:strRef>
          </c:tx>
          <c:spPr>
            <a:solidFill>
              <a:schemeClr val="bg1">
                <a:lumMod val="65000"/>
              </a:schemeClr>
            </a:solidFill>
            <a:ln>
              <a:solidFill>
                <a:schemeClr val="tx1"/>
              </a:solidFill>
            </a:ln>
            <a:effectLst/>
          </c:spPr>
          <c:invertIfNegative val="0"/>
          <c:cat>
            <c:strRef>
              <c:f>easier_data!$A$4:$A$11</c:f>
              <c:strCache>
                <c:ptCount val="8"/>
                <c:pt idx="0">
                  <c:v>HISTO_GUP</c:v>
                </c:pt>
                <c:pt idx="1">
                  <c:v>HISTO_LPS</c:v>
                </c:pt>
                <c:pt idx="2">
                  <c:v>NW_HS</c:v>
                </c:pt>
                <c:pt idx="3">
                  <c:v>NW_LPS</c:v>
                </c:pt>
                <c:pt idx="4">
                  <c:v>RAY_GUP</c:v>
                </c:pt>
                <c:pt idx="5">
                  <c:v>RAY_HS</c:v>
                </c:pt>
                <c:pt idx="6">
                  <c:v>SCP_GUP</c:v>
                </c:pt>
                <c:pt idx="7">
                  <c:v>SCP_HS</c:v>
                </c:pt>
              </c:strCache>
            </c:strRef>
          </c:cat>
          <c:val>
            <c:numRef>
              <c:f>easier_data!$AR$4:$AR$11</c:f>
              <c:numCache>
                <c:formatCode>General</c:formatCode>
                <c:ptCount val="8"/>
                <c:pt idx="0">
                  <c:v>2.1869158878504673</c:v>
                </c:pt>
                <c:pt idx="1">
                  <c:v>1.2633372000346865</c:v>
                </c:pt>
                <c:pt idx="2">
                  <c:v>1.4291627469426154</c:v>
                </c:pt>
                <c:pt idx="3">
                  <c:v>1.2595920756377279</c:v>
                </c:pt>
                <c:pt idx="4">
                  <c:v>2.329896907216495</c:v>
                </c:pt>
                <c:pt idx="5">
                  <c:v>1.6813170467934462</c:v>
                </c:pt>
                <c:pt idx="6">
                  <c:v>1.2485875706214689</c:v>
                </c:pt>
                <c:pt idx="7">
                  <c:v>1.4411764705882353</c:v>
                </c:pt>
              </c:numCache>
            </c:numRef>
          </c:val>
          <c:extLst>
            <c:ext xmlns:c16="http://schemas.microsoft.com/office/drawing/2014/chart" uri="{C3380CC4-5D6E-409C-BE32-E72D297353CC}">
              <c16:uniqueId val="{00000001-10C6-4AB2-9416-18EEEDC1F40A}"/>
            </c:ext>
          </c:extLst>
        </c:ser>
        <c:ser>
          <c:idx val="6"/>
          <c:order val="2"/>
          <c:tx>
            <c:strRef>
              <c:f>easier_data!$AQ$42</c:f>
              <c:strCache>
                <c:ptCount val="1"/>
                <c:pt idx="0">
                  <c:v>SharedTLB</c:v>
                </c:pt>
              </c:strCache>
            </c:strRef>
          </c:tx>
          <c:spPr>
            <a:solidFill>
              <a:schemeClr val="tx1"/>
            </a:solidFill>
            <a:ln>
              <a:solidFill>
                <a:schemeClr val="tx1"/>
              </a:solidFill>
            </a:ln>
          </c:spPr>
          <c:invertIfNegative val="0"/>
          <c:cat>
            <c:strRef>
              <c:f>easier_data!$A$4:$A$11</c:f>
              <c:strCache>
                <c:ptCount val="8"/>
                <c:pt idx="0">
                  <c:v>HISTO_GUP</c:v>
                </c:pt>
                <c:pt idx="1">
                  <c:v>HISTO_LPS</c:v>
                </c:pt>
                <c:pt idx="2">
                  <c:v>NW_HS</c:v>
                </c:pt>
                <c:pt idx="3">
                  <c:v>NW_LPS</c:v>
                </c:pt>
                <c:pt idx="4">
                  <c:v>RAY_GUP</c:v>
                </c:pt>
                <c:pt idx="5">
                  <c:v>RAY_HS</c:v>
                </c:pt>
                <c:pt idx="6">
                  <c:v>SCP_GUP</c:v>
                </c:pt>
                <c:pt idx="7">
                  <c:v>SCP_HS</c:v>
                </c:pt>
              </c:strCache>
            </c:strRef>
          </c:cat>
          <c:val>
            <c:numRef>
              <c:f>easier_data!$AQ$4:$AQ$11</c:f>
              <c:numCache>
                <c:formatCode>General</c:formatCode>
                <c:ptCount val="8"/>
                <c:pt idx="0">
                  <c:v>1.74127692845</c:v>
                </c:pt>
                <c:pt idx="1">
                  <c:v>1.7709413316208698</c:v>
                </c:pt>
                <c:pt idx="2">
                  <c:v>1.7474923519100001</c:v>
                </c:pt>
                <c:pt idx="3">
                  <c:v>1.4607753098719918</c:v>
                </c:pt>
                <c:pt idx="4">
                  <c:v>1.63770161887</c:v>
                </c:pt>
                <c:pt idx="5">
                  <c:v>1.6046532492300001</c:v>
                </c:pt>
                <c:pt idx="6">
                  <c:v>1.6042860372300001</c:v>
                </c:pt>
                <c:pt idx="7">
                  <c:v>1.81120292602</c:v>
                </c:pt>
              </c:numCache>
            </c:numRef>
          </c:val>
          <c:extLst>
            <c:ext xmlns:c16="http://schemas.microsoft.com/office/drawing/2014/chart" uri="{C3380CC4-5D6E-409C-BE32-E72D297353CC}">
              <c16:uniqueId val="{00000002-10C6-4AB2-9416-18EEEDC1F40A}"/>
            </c:ext>
          </c:extLst>
        </c:ser>
        <c:ser>
          <c:idx val="2"/>
          <c:order val="3"/>
          <c:tx>
            <c:strRef>
              <c:f>Multi!$N$1</c:f>
              <c:strCache>
                <c:ptCount val="1"/>
                <c:pt idx="0">
                  <c:v>MASK-TLB</c:v>
                </c:pt>
              </c:strCache>
            </c:strRef>
          </c:tx>
          <c:spPr>
            <a:pattFill prst="wdDnDiag">
              <a:fgClr>
                <a:schemeClr val="accent5">
                  <a:lumMod val="40000"/>
                  <a:lumOff val="60000"/>
                </a:schemeClr>
              </a:fgClr>
              <a:bgClr>
                <a:schemeClr val="accent5">
                  <a:lumMod val="75000"/>
                </a:schemeClr>
              </a:bgClr>
            </a:pattFill>
            <a:ln>
              <a:solidFill>
                <a:schemeClr val="tx1"/>
              </a:solidFill>
            </a:ln>
            <a:effectLst/>
          </c:spPr>
          <c:invertIfNegative val="0"/>
          <c:dPt>
            <c:idx val="0"/>
            <c:invertIfNegative val="0"/>
            <c:bubble3D val="0"/>
            <c:spPr>
              <a:pattFill prst="wdDnDiag">
                <a:fgClr>
                  <a:schemeClr val="accent5">
                    <a:lumMod val="40000"/>
                    <a:lumOff val="60000"/>
                  </a:schemeClr>
                </a:fgClr>
                <a:bgClr>
                  <a:schemeClr val="accent5"/>
                </a:bgClr>
              </a:pattFill>
              <a:ln>
                <a:solidFill>
                  <a:schemeClr val="tx1"/>
                </a:solidFill>
              </a:ln>
              <a:effectLst/>
            </c:spPr>
            <c:extLst>
              <c:ext xmlns:c16="http://schemas.microsoft.com/office/drawing/2014/chart" uri="{C3380CC4-5D6E-409C-BE32-E72D297353CC}">
                <c16:uniqueId val="{00000001-A675-4C51-8AD6-59B1FFDA1883}"/>
              </c:ext>
            </c:extLst>
          </c:dPt>
          <c:cat>
            <c:strRef>
              <c:f>easier_data!$A$4:$A$11</c:f>
              <c:strCache>
                <c:ptCount val="8"/>
                <c:pt idx="0">
                  <c:v>HISTO_GUP</c:v>
                </c:pt>
                <c:pt idx="1">
                  <c:v>HISTO_LPS</c:v>
                </c:pt>
                <c:pt idx="2">
                  <c:v>NW_HS</c:v>
                </c:pt>
                <c:pt idx="3">
                  <c:v>NW_LPS</c:v>
                </c:pt>
                <c:pt idx="4">
                  <c:v>RAY_GUP</c:v>
                </c:pt>
                <c:pt idx="5">
                  <c:v>RAY_HS</c:v>
                </c:pt>
                <c:pt idx="6">
                  <c:v>SCP_GUP</c:v>
                </c:pt>
                <c:pt idx="7">
                  <c:v>SCP_HS</c:v>
                </c:pt>
              </c:strCache>
            </c:strRef>
          </c:cat>
          <c:val>
            <c:numRef>
              <c:f>easier_data!$W$4:$W$11</c:f>
              <c:numCache>
                <c:formatCode>General</c:formatCode>
                <c:ptCount val="8"/>
                <c:pt idx="0">
                  <c:v>3.5745044534835939</c:v>
                </c:pt>
                <c:pt idx="1">
                  <c:v>1.8617260035900001</c:v>
                </c:pt>
                <c:pt idx="2">
                  <c:v>1.9177682103153073</c:v>
                </c:pt>
                <c:pt idx="3">
                  <c:v>1.7601920549337464</c:v>
                </c:pt>
                <c:pt idx="4">
                  <c:v>3.2154881407384956</c:v>
                </c:pt>
                <c:pt idx="5">
                  <c:v>2.4570083975364629</c:v>
                </c:pt>
                <c:pt idx="6">
                  <c:v>2.0442415784619672</c:v>
                </c:pt>
                <c:pt idx="7">
                  <c:v>2.0377544492213211</c:v>
                </c:pt>
              </c:numCache>
            </c:numRef>
          </c:val>
          <c:extLst>
            <c:ext xmlns:c16="http://schemas.microsoft.com/office/drawing/2014/chart" uri="{C3380CC4-5D6E-409C-BE32-E72D297353CC}">
              <c16:uniqueId val="{00000003-10C6-4AB2-9416-18EEEDC1F40A}"/>
            </c:ext>
          </c:extLst>
        </c:ser>
        <c:ser>
          <c:idx val="5"/>
          <c:order val="4"/>
          <c:tx>
            <c:strRef>
              <c:f>Multi!$BU$1</c:f>
              <c:strCache>
                <c:ptCount val="1"/>
                <c:pt idx="0">
                  <c:v>MASK-Cache</c:v>
                </c:pt>
              </c:strCache>
            </c:strRef>
          </c:tx>
          <c:spPr>
            <a:pattFill prst="wdUpDiag">
              <a:fgClr>
                <a:schemeClr val="bg1"/>
              </a:fgClr>
              <a:bgClr>
                <a:schemeClr val="accent1"/>
              </a:bgClr>
            </a:pattFill>
            <a:ln>
              <a:solidFill>
                <a:prstClr val="black"/>
              </a:solidFill>
            </a:ln>
            <a:effectLst/>
          </c:spPr>
          <c:invertIfNegative val="0"/>
          <c:cat>
            <c:strRef>
              <c:f>easier_data!$A$4:$A$11</c:f>
              <c:strCache>
                <c:ptCount val="8"/>
                <c:pt idx="0">
                  <c:v>HISTO_GUP</c:v>
                </c:pt>
                <c:pt idx="1">
                  <c:v>HISTO_LPS</c:v>
                </c:pt>
                <c:pt idx="2">
                  <c:v>NW_HS</c:v>
                </c:pt>
                <c:pt idx="3">
                  <c:v>NW_LPS</c:v>
                </c:pt>
                <c:pt idx="4">
                  <c:v>RAY_GUP</c:v>
                </c:pt>
                <c:pt idx="5">
                  <c:v>RAY_HS</c:v>
                </c:pt>
                <c:pt idx="6">
                  <c:v>SCP_GUP</c:v>
                </c:pt>
                <c:pt idx="7">
                  <c:v>SCP_HS</c:v>
                </c:pt>
              </c:strCache>
            </c:strRef>
          </c:cat>
          <c:val>
            <c:numRef>
              <c:f>easier_data!$Y$4:$Y$11</c:f>
              <c:numCache>
                <c:formatCode>General</c:formatCode>
                <c:ptCount val="8"/>
                <c:pt idx="0">
                  <c:v>3.5010236614270327</c:v>
                </c:pt>
                <c:pt idx="1">
                  <c:v>2.2482841318200002</c:v>
                </c:pt>
                <c:pt idx="2">
                  <c:v>2.4741596380634459</c:v>
                </c:pt>
                <c:pt idx="3">
                  <c:v>2.1366382871177518</c:v>
                </c:pt>
                <c:pt idx="4">
                  <c:v>3.4342308921176046</c:v>
                </c:pt>
                <c:pt idx="5">
                  <c:v>2.8177272029470664</c:v>
                </c:pt>
                <c:pt idx="6">
                  <c:v>1.7496642221154797</c:v>
                </c:pt>
                <c:pt idx="7">
                  <c:v>2.572695487364014</c:v>
                </c:pt>
              </c:numCache>
            </c:numRef>
          </c:val>
          <c:extLst>
            <c:ext xmlns:c16="http://schemas.microsoft.com/office/drawing/2014/chart" uri="{C3380CC4-5D6E-409C-BE32-E72D297353CC}">
              <c16:uniqueId val="{00000004-10C6-4AB2-9416-18EEEDC1F40A}"/>
            </c:ext>
          </c:extLst>
        </c:ser>
        <c:ser>
          <c:idx val="4"/>
          <c:order val="5"/>
          <c:tx>
            <c:strRef>
              <c:f>Multi!$BT$1</c:f>
              <c:strCache>
                <c:ptCount val="1"/>
                <c:pt idx="0">
                  <c:v>MASK-DRAM</c:v>
                </c:pt>
              </c:strCache>
            </c:strRef>
          </c:tx>
          <c:spPr>
            <a:pattFill prst="dkDnDiag">
              <a:fgClr>
                <a:schemeClr val="bg1"/>
              </a:fgClr>
              <a:bgClr>
                <a:schemeClr val="accent5">
                  <a:lumMod val="75000"/>
                </a:schemeClr>
              </a:bgClr>
            </a:pattFill>
            <a:ln>
              <a:solidFill>
                <a:schemeClr val="tx1"/>
              </a:solidFill>
            </a:ln>
            <a:effectLst/>
          </c:spPr>
          <c:invertIfNegative val="0"/>
          <c:cat>
            <c:strRef>
              <c:f>easier_data!$A$4:$A$11</c:f>
              <c:strCache>
                <c:ptCount val="8"/>
                <c:pt idx="0">
                  <c:v>HISTO_GUP</c:v>
                </c:pt>
                <c:pt idx="1">
                  <c:v>HISTO_LPS</c:v>
                </c:pt>
                <c:pt idx="2">
                  <c:v>NW_HS</c:v>
                </c:pt>
                <c:pt idx="3">
                  <c:v>NW_LPS</c:v>
                </c:pt>
                <c:pt idx="4">
                  <c:v>RAY_GUP</c:v>
                </c:pt>
                <c:pt idx="5">
                  <c:v>RAY_HS</c:v>
                </c:pt>
                <c:pt idx="6">
                  <c:v>SCP_GUP</c:v>
                </c:pt>
                <c:pt idx="7">
                  <c:v>SCP_HS</c:v>
                </c:pt>
              </c:strCache>
            </c:strRef>
          </c:cat>
          <c:val>
            <c:numRef>
              <c:f>easier_data!$X$4:$X$11</c:f>
              <c:numCache>
                <c:formatCode>General</c:formatCode>
                <c:ptCount val="8"/>
                <c:pt idx="0">
                  <c:v>3.1891043575565625</c:v>
                </c:pt>
                <c:pt idx="1">
                  <c:v>1.8028298571400001</c:v>
                </c:pt>
                <c:pt idx="2">
                  <c:v>1.9324237384692122</c:v>
                </c:pt>
                <c:pt idx="3">
                  <c:v>1.71373340044166</c:v>
                </c:pt>
                <c:pt idx="4">
                  <c:v>2.8288139884813437</c:v>
                </c:pt>
                <c:pt idx="5">
                  <c:v>2.3243178712259938</c:v>
                </c:pt>
                <c:pt idx="6">
                  <c:v>1.7778106663081137</c:v>
                </c:pt>
                <c:pt idx="7">
                  <c:v>2.0129147478863532</c:v>
                </c:pt>
              </c:numCache>
            </c:numRef>
          </c:val>
          <c:extLst>
            <c:ext xmlns:c16="http://schemas.microsoft.com/office/drawing/2014/chart" uri="{C3380CC4-5D6E-409C-BE32-E72D297353CC}">
              <c16:uniqueId val="{00000005-10C6-4AB2-9416-18EEEDC1F40A}"/>
            </c:ext>
          </c:extLst>
        </c:ser>
        <c:ser>
          <c:idx val="3"/>
          <c:order val="6"/>
          <c:tx>
            <c:strRef>
              <c:f>Multi!$BK$1</c:f>
              <c:strCache>
                <c:ptCount val="1"/>
                <c:pt idx="0">
                  <c:v>MASK</c:v>
                </c:pt>
              </c:strCache>
            </c:strRef>
          </c:tx>
          <c:spPr>
            <a:pattFill prst="wdUpDiag">
              <a:fgClr>
                <a:schemeClr val="accent5">
                  <a:lumMod val="60000"/>
                  <a:lumOff val="40000"/>
                </a:schemeClr>
              </a:fgClr>
              <a:bgClr>
                <a:schemeClr val="accent5">
                  <a:lumMod val="50000"/>
                </a:schemeClr>
              </a:bgClr>
            </a:pattFill>
            <a:ln>
              <a:solidFill>
                <a:prstClr val="black"/>
              </a:solidFill>
            </a:ln>
            <a:effectLst/>
          </c:spPr>
          <c:invertIfNegative val="0"/>
          <c:cat>
            <c:strRef>
              <c:f>easier_data!$A$4:$A$11</c:f>
              <c:strCache>
                <c:ptCount val="8"/>
                <c:pt idx="0">
                  <c:v>HISTO_GUP</c:v>
                </c:pt>
                <c:pt idx="1">
                  <c:v>HISTO_LPS</c:v>
                </c:pt>
                <c:pt idx="2">
                  <c:v>NW_HS</c:v>
                </c:pt>
                <c:pt idx="3">
                  <c:v>NW_LPS</c:v>
                </c:pt>
                <c:pt idx="4">
                  <c:v>RAY_GUP</c:v>
                </c:pt>
                <c:pt idx="5">
                  <c:v>RAY_HS</c:v>
                </c:pt>
                <c:pt idx="6">
                  <c:v>SCP_GUP</c:v>
                </c:pt>
                <c:pt idx="7">
                  <c:v>SCP_HS</c:v>
                </c:pt>
              </c:strCache>
            </c:strRef>
          </c:cat>
          <c:val>
            <c:numRef>
              <c:f>easier_data!$V$4:$V$11</c:f>
              <c:numCache>
                <c:formatCode>General</c:formatCode>
                <c:ptCount val="8"/>
                <c:pt idx="0">
                  <c:v>3.8080261799747666</c:v>
                </c:pt>
                <c:pt idx="1">
                  <c:v>2.29030228382</c:v>
                </c:pt>
                <c:pt idx="2">
                  <c:v>2.497450969916907</c:v>
                </c:pt>
                <c:pt idx="3">
                  <c:v>2.2355802672926957</c:v>
                </c:pt>
                <c:pt idx="4">
                  <c:v>3.8156759367486601</c:v>
                </c:pt>
                <c:pt idx="5">
                  <c:v>2.9819441852176021</c:v>
                </c:pt>
                <c:pt idx="6">
                  <c:v>2.003091605806949</c:v>
                </c:pt>
                <c:pt idx="7">
                  <c:v>2.610263040440588</c:v>
                </c:pt>
              </c:numCache>
            </c:numRef>
          </c:val>
          <c:extLst>
            <c:ext xmlns:c16="http://schemas.microsoft.com/office/drawing/2014/chart" uri="{C3380CC4-5D6E-409C-BE32-E72D297353CC}">
              <c16:uniqueId val="{00000006-10C6-4AB2-9416-18EEEDC1F40A}"/>
            </c:ext>
          </c:extLst>
        </c:ser>
        <c:dLbls>
          <c:showLegendKey val="0"/>
          <c:showVal val="0"/>
          <c:showCatName val="0"/>
          <c:showSerName val="0"/>
          <c:showPercent val="0"/>
          <c:showBubbleSize val="0"/>
        </c:dLbls>
        <c:gapWidth val="150"/>
        <c:axId val="240002168"/>
        <c:axId val="239999032"/>
      </c:barChart>
      <c:catAx>
        <c:axId val="240002168"/>
        <c:scaling>
          <c:orientation val="minMax"/>
        </c:scaling>
        <c:delete val="0"/>
        <c:axPos val="b"/>
        <c:numFmt formatCode="General" sourceLinked="0"/>
        <c:majorTickMark val="out"/>
        <c:minorTickMark val="none"/>
        <c:tickLblPos val="nextTo"/>
        <c:spPr>
          <a:ln w="12700">
            <a:solidFill>
              <a:sysClr val="windowText" lastClr="000000"/>
            </a:solidFill>
          </a:ln>
        </c:spPr>
        <c:txPr>
          <a:bodyPr/>
          <a:lstStyle/>
          <a:p>
            <a:pPr>
              <a:defRPr sz="1100" baseline="0">
                <a:latin typeface="Arial"/>
                <a:cs typeface="Arial"/>
              </a:defRPr>
            </a:pPr>
            <a:endParaRPr lang="en-US"/>
          </a:p>
        </c:txPr>
        <c:crossAx val="239999032"/>
        <c:crosses val="autoZero"/>
        <c:auto val="1"/>
        <c:lblAlgn val="ctr"/>
        <c:lblOffset val="100"/>
        <c:noMultiLvlLbl val="0"/>
      </c:catAx>
      <c:valAx>
        <c:axId val="239999032"/>
        <c:scaling>
          <c:orientation val="minMax"/>
          <c:max val="5"/>
          <c:min val="0"/>
        </c:scaling>
        <c:delete val="0"/>
        <c:axPos val="l"/>
        <c:majorGridlines>
          <c:spPr>
            <a:ln w="6350">
              <a:solidFill>
                <a:schemeClr val="tx1"/>
              </a:solidFill>
              <a:prstDash val="dash"/>
            </a:ln>
          </c:spPr>
        </c:majorGridlines>
        <c:title>
          <c:tx>
            <c:rich>
              <a:bodyPr rot="-5400000" vert="horz"/>
              <a:lstStyle/>
              <a:p>
                <a:pPr>
                  <a:defRPr sz="2400">
                    <a:latin typeface="Arial"/>
                    <a:cs typeface="Arial"/>
                  </a:defRPr>
                </a:pPr>
                <a:r>
                  <a:rPr lang="en-US" sz="2400" dirty="0">
                    <a:latin typeface="Arial"/>
                    <a:cs typeface="Arial"/>
                  </a:rPr>
                  <a:t>Weighted Speedup</a:t>
                </a:r>
              </a:p>
            </c:rich>
          </c:tx>
          <c:layout>
            <c:manualLayout>
              <c:xMode val="edge"/>
              <c:yMode val="edge"/>
              <c:x val="1.1046063110058393E-2"/>
              <c:y val="0.24260650016551877"/>
            </c:manualLayout>
          </c:layout>
          <c:overlay val="0"/>
        </c:title>
        <c:numFmt formatCode="General" sourceLinked="0"/>
        <c:majorTickMark val="out"/>
        <c:minorTickMark val="none"/>
        <c:tickLblPos val="nextTo"/>
        <c:spPr>
          <a:ln w="12700">
            <a:solidFill>
              <a:sysClr val="windowText" lastClr="000000"/>
            </a:solidFill>
          </a:ln>
        </c:spPr>
        <c:txPr>
          <a:bodyPr/>
          <a:lstStyle/>
          <a:p>
            <a:pPr>
              <a:defRPr sz="2000">
                <a:latin typeface="Arial"/>
                <a:cs typeface="Arial"/>
              </a:defRPr>
            </a:pPr>
            <a:endParaRPr lang="en-US"/>
          </a:p>
        </c:txPr>
        <c:crossAx val="240002168"/>
        <c:crosses val="autoZero"/>
        <c:crossBetween val="between"/>
        <c:majorUnit val="1"/>
        <c:minorUnit val="0.5"/>
      </c:valAx>
      <c:spPr>
        <a:ln w="12700">
          <a:solidFill>
            <a:schemeClr val="tx1"/>
          </a:solidFill>
        </a:ln>
      </c:spPr>
    </c:plotArea>
    <c:legend>
      <c:legendPos val="r"/>
      <c:layout>
        <c:manualLayout>
          <c:xMode val="edge"/>
          <c:yMode val="edge"/>
          <c:x val="0.12191208215955784"/>
          <c:y val="2.1635325335162527E-2"/>
          <c:w val="0.79864459659705644"/>
          <c:h val="0.18183444595838477"/>
        </c:manualLayout>
      </c:layout>
      <c:overlay val="0"/>
      <c:txPr>
        <a:bodyPr/>
        <a:lstStyle/>
        <a:p>
          <a:pPr>
            <a:defRPr sz="2000">
              <a:latin typeface="Arial"/>
              <a:cs typeface="Arial"/>
            </a:defRPr>
          </a:pPr>
          <a:endParaRPr lang="en-US"/>
        </a:p>
      </c:txPr>
    </c:legend>
    <c:plotVisOnly val="1"/>
    <c:dispBlanksAs val="gap"/>
    <c:showDLblsOverMax val="0"/>
  </c:chart>
  <c:spPr>
    <a:noFill/>
    <a:ln>
      <a:noFill/>
    </a:ln>
  </c:sp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0.10692725143552802"/>
          <c:y val="0.22821118721761574"/>
          <c:w val="0.86332314823079548"/>
          <c:h val="0.46218823067247361"/>
        </c:manualLayout>
      </c:layout>
      <c:barChart>
        <c:barDir val="col"/>
        <c:grouping val="clustered"/>
        <c:varyColors val="0"/>
        <c:ser>
          <c:idx val="0"/>
          <c:order val="0"/>
          <c:tx>
            <c:strRef>
              <c:f>Multi!$AQ$2</c:f>
              <c:strCache>
                <c:ptCount val="1"/>
                <c:pt idx="0">
                  <c:v>Static</c:v>
                </c:pt>
              </c:strCache>
            </c:strRef>
          </c:tx>
          <c:spPr>
            <a:solidFill>
              <a:schemeClr val="bg1">
                <a:lumMod val="95000"/>
              </a:schemeClr>
            </a:solidFill>
            <a:ln>
              <a:solidFill>
                <a:schemeClr val="tx1"/>
              </a:solidFill>
            </a:ln>
            <a:effectLst/>
          </c:spPr>
          <c:invertIfNegative val="0"/>
          <c:cat>
            <c:strRef>
              <c:f>easier_data!$A$12:$A$27</c:f>
              <c:strCache>
                <c:ptCount val="16"/>
                <c:pt idx="0">
                  <c:v>3DS_BP</c:v>
                </c:pt>
                <c:pt idx="1">
                  <c:v>3DS_HISTO</c:v>
                </c:pt>
                <c:pt idx="2">
                  <c:v>BLK_LPS</c:v>
                </c:pt>
                <c:pt idx="3">
                  <c:v>CONS_LPS</c:v>
                </c:pt>
                <c:pt idx="4">
                  <c:v>FWT_BP</c:v>
                </c:pt>
                <c:pt idx="5">
                  <c:v>LUH_BFS2</c:v>
                </c:pt>
                <c:pt idx="6">
                  <c:v>LUH_GUP</c:v>
                </c:pt>
                <c:pt idx="7">
                  <c:v>MUM_HISTO</c:v>
                </c:pt>
                <c:pt idx="8">
                  <c:v>RED_BP</c:v>
                </c:pt>
                <c:pt idx="9">
                  <c:v>RED_GUP</c:v>
                </c:pt>
                <c:pt idx="10">
                  <c:v>RED_RAY</c:v>
                </c:pt>
                <c:pt idx="11">
                  <c:v>SCAN_HISTO</c:v>
                </c:pt>
                <c:pt idx="12">
                  <c:v>SCAN_SAD</c:v>
                </c:pt>
                <c:pt idx="13">
                  <c:v>TRD_HS</c:v>
                </c:pt>
                <c:pt idx="14">
                  <c:v>TRD_LPS</c:v>
                </c:pt>
                <c:pt idx="15">
                  <c:v>TRD_RAY</c:v>
                </c:pt>
              </c:strCache>
            </c:strRef>
          </c:cat>
          <c:val>
            <c:numRef>
              <c:f>easier_data!$AA$12:$AA$27</c:f>
              <c:numCache>
                <c:formatCode>General</c:formatCode>
                <c:ptCount val="16"/>
                <c:pt idx="0">
                  <c:v>1.8024130425760001</c:v>
                </c:pt>
                <c:pt idx="1">
                  <c:v>1.455971415389</c:v>
                </c:pt>
                <c:pt idx="2">
                  <c:v>0.9924709647779999</c:v>
                </c:pt>
                <c:pt idx="3">
                  <c:v>1.9874852956510003</c:v>
                </c:pt>
                <c:pt idx="4">
                  <c:v>1.7697752264790001</c:v>
                </c:pt>
                <c:pt idx="5">
                  <c:v>1.8962878717790004</c:v>
                </c:pt>
                <c:pt idx="6">
                  <c:v>1.837266625889</c:v>
                </c:pt>
                <c:pt idx="7">
                  <c:v>0.95136654474100002</c:v>
                </c:pt>
                <c:pt idx="8">
                  <c:v>1.7133644924010001</c:v>
                </c:pt>
                <c:pt idx="9">
                  <c:v>1.415725211289</c:v>
                </c:pt>
                <c:pt idx="10">
                  <c:v>0.79240806260500007</c:v>
                </c:pt>
                <c:pt idx="11">
                  <c:v>1.5985032721079999</c:v>
                </c:pt>
                <c:pt idx="12">
                  <c:v>1.3250164748319999</c:v>
                </c:pt>
                <c:pt idx="13">
                  <c:v>1.4305815250510001</c:v>
                </c:pt>
                <c:pt idx="14">
                  <c:v>1.4986766853439999</c:v>
                </c:pt>
                <c:pt idx="15">
                  <c:v>1.4167229400019998</c:v>
                </c:pt>
              </c:numCache>
            </c:numRef>
          </c:val>
          <c:extLst>
            <c:ext xmlns:c16="http://schemas.microsoft.com/office/drawing/2014/chart" uri="{C3380CC4-5D6E-409C-BE32-E72D297353CC}">
              <c16:uniqueId val="{00000000-2349-46CC-88DF-91DC426091EE}"/>
            </c:ext>
          </c:extLst>
        </c:ser>
        <c:ser>
          <c:idx val="1"/>
          <c:order val="1"/>
          <c:tx>
            <c:strRef>
              <c:f>easier_data!$AR$42</c:f>
              <c:strCache>
                <c:ptCount val="1"/>
                <c:pt idx="0">
                  <c:v>PWCache</c:v>
                </c:pt>
              </c:strCache>
            </c:strRef>
          </c:tx>
          <c:spPr>
            <a:solidFill>
              <a:schemeClr val="bg1">
                <a:lumMod val="65000"/>
              </a:schemeClr>
            </a:solidFill>
            <a:ln>
              <a:solidFill>
                <a:schemeClr val="tx1"/>
              </a:solidFill>
            </a:ln>
            <a:effectLst/>
          </c:spPr>
          <c:invertIfNegative val="0"/>
          <c:cat>
            <c:strRef>
              <c:f>easier_data!$A$12:$A$27</c:f>
              <c:strCache>
                <c:ptCount val="16"/>
                <c:pt idx="0">
                  <c:v>3DS_BP</c:v>
                </c:pt>
                <c:pt idx="1">
                  <c:v>3DS_HISTO</c:v>
                </c:pt>
                <c:pt idx="2">
                  <c:v>BLK_LPS</c:v>
                </c:pt>
                <c:pt idx="3">
                  <c:v>CONS_LPS</c:v>
                </c:pt>
                <c:pt idx="4">
                  <c:v>FWT_BP</c:v>
                </c:pt>
                <c:pt idx="5">
                  <c:v>LUH_BFS2</c:v>
                </c:pt>
                <c:pt idx="6">
                  <c:v>LUH_GUP</c:v>
                </c:pt>
                <c:pt idx="7">
                  <c:v>MUM_HISTO</c:v>
                </c:pt>
                <c:pt idx="8">
                  <c:v>RED_BP</c:v>
                </c:pt>
                <c:pt idx="9">
                  <c:v>RED_GUP</c:v>
                </c:pt>
                <c:pt idx="10">
                  <c:v>RED_RAY</c:v>
                </c:pt>
                <c:pt idx="11">
                  <c:v>SCAN_HISTO</c:v>
                </c:pt>
                <c:pt idx="12">
                  <c:v>SCAN_SAD</c:v>
                </c:pt>
                <c:pt idx="13">
                  <c:v>TRD_HS</c:v>
                </c:pt>
                <c:pt idx="14">
                  <c:v>TRD_LPS</c:v>
                </c:pt>
                <c:pt idx="15">
                  <c:v>TRD_RAY</c:v>
                </c:pt>
              </c:strCache>
            </c:strRef>
          </c:cat>
          <c:val>
            <c:numRef>
              <c:f>easier_data!$AR$12:$AR$27</c:f>
              <c:numCache>
                <c:formatCode>General</c:formatCode>
                <c:ptCount val="16"/>
                <c:pt idx="0">
                  <c:v>1.5287034664003127</c:v>
                </c:pt>
                <c:pt idx="1">
                  <c:v>0.9934503377084003</c:v>
                </c:pt>
                <c:pt idx="2">
                  <c:v>2.1855670103092781</c:v>
                </c:pt>
                <c:pt idx="3">
                  <c:v>1.0335486775167675</c:v>
                </c:pt>
                <c:pt idx="4">
                  <c:v>1.3354297693920336</c:v>
                </c:pt>
                <c:pt idx="5">
                  <c:v>1.3387096774193548</c:v>
                </c:pt>
                <c:pt idx="6">
                  <c:v>0.82312731283397611</c:v>
                </c:pt>
                <c:pt idx="7">
                  <c:v>2.1588785046728973</c:v>
                </c:pt>
                <c:pt idx="8">
                  <c:v>1.230971128608924</c:v>
                </c:pt>
                <c:pt idx="9">
                  <c:v>1.4833333333333334</c:v>
                </c:pt>
                <c:pt idx="10">
                  <c:v>1.5874999999999999</c:v>
                </c:pt>
                <c:pt idx="11">
                  <c:v>1.0829753049302855</c:v>
                </c:pt>
                <c:pt idx="12">
                  <c:v>1</c:v>
                </c:pt>
                <c:pt idx="13">
                  <c:v>1.24</c:v>
                </c:pt>
                <c:pt idx="14">
                  <c:v>1.1146682670245986</c:v>
                </c:pt>
                <c:pt idx="15">
                  <c:v>1.1349830717130165</c:v>
                </c:pt>
              </c:numCache>
            </c:numRef>
          </c:val>
          <c:extLst>
            <c:ext xmlns:c16="http://schemas.microsoft.com/office/drawing/2014/chart" uri="{C3380CC4-5D6E-409C-BE32-E72D297353CC}">
              <c16:uniqueId val="{00000001-2349-46CC-88DF-91DC426091EE}"/>
            </c:ext>
          </c:extLst>
        </c:ser>
        <c:ser>
          <c:idx val="6"/>
          <c:order val="2"/>
          <c:tx>
            <c:strRef>
              <c:f>easier_data!$AQ$42</c:f>
              <c:strCache>
                <c:ptCount val="1"/>
                <c:pt idx="0">
                  <c:v>SharedTLB</c:v>
                </c:pt>
              </c:strCache>
            </c:strRef>
          </c:tx>
          <c:spPr>
            <a:solidFill>
              <a:schemeClr val="tx1"/>
            </a:solidFill>
            <a:ln>
              <a:solidFill>
                <a:schemeClr val="tx1"/>
              </a:solidFill>
            </a:ln>
          </c:spPr>
          <c:invertIfNegative val="0"/>
          <c:cat>
            <c:strRef>
              <c:f>easier_data!$A$12:$A$27</c:f>
              <c:strCache>
                <c:ptCount val="16"/>
                <c:pt idx="0">
                  <c:v>3DS_BP</c:v>
                </c:pt>
                <c:pt idx="1">
                  <c:v>3DS_HISTO</c:v>
                </c:pt>
                <c:pt idx="2">
                  <c:v>BLK_LPS</c:v>
                </c:pt>
                <c:pt idx="3">
                  <c:v>CONS_LPS</c:v>
                </c:pt>
                <c:pt idx="4">
                  <c:v>FWT_BP</c:v>
                </c:pt>
                <c:pt idx="5">
                  <c:v>LUH_BFS2</c:v>
                </c:pt>
                <c:pt idx="6">
                  <c:v>LUH_GUP</c:v>
                </c:pt>
                <c:pt idx="7">
                  <c:v>MUM_HISTO</c:v>
                </c:pt>
                <c:pt idx="8">
                  <c:v>RED_BP</c:v>
                </c:pt>
                <c:pt idx="9">
                  <c:v>RED_GUP</c:v>
                </c:pt>
                <c:pt idx="10">
                  <c:v>RED_RAY</c:v>
                </c:pt>
                <c:pt idx="11">
                  <c:v>SCAN_HISTO</c:v>
                </c:pt>
                <c:pt idx="12">
                  <c:v>SCAN_SAD</c:v>
                </c:pt>
                <c:pt idx="13">
                  <c:v>TRD_HS</c:v>
                </c:pt>
                <c:pt idx="14">
                  <c:v>TRD_LPS</c:v>
                </c:pt>
                <c:pt idx="15">
                  <c:v>TRD_RAY</c:v>
                </c:pt>
              </c:strCache>
            </c:strRef>
          </c:cat>
          <c:val>
            <c:numRef>
              <c:f>easier_data!$AQ$12:$AQ$27</c:f>
              <c:numCache>
                <c:formatCode>General</c:formatCode>
                <c:ptCount val="16"/>
                <c:pt idx="0">
                  <c:v>1.8521461019500001</c:v>
                </c:pt>
                <c:pt idx="1">
                  <c:v>1.2055142039036775</c:v>
                </c:pt>
                <c:pt idx="2">
                  <c:v>1.6419057469</c:v>
                </c:pt>
                <c:pt idx="3">
                  <c:v>1.3139311190317191</c:v>
                </c:pt>
                <c:pt idx="4">
                  <c:v>1.8281863894099999</c:v>
                </c:pt>
                <c:pt idx="5">
                  <c:v>1.6453787522167553</c:v>
                </c:pt>
                <c:pt idx="6">
                  <c:v>1.0380629258246545</c:v>
                </c:pt>
                <c:pt idx="7">
                  <c:v>1.7048493360000001</c:v>
                </c:pt>
                <c:pt idx="8">
                  <c:v>1.5731648678118935</c:v>
                </c:pt>
                <c:pt idx="9">
                  <c:v>2.6247572198600002</c:v>
                </c:pt>
                <c:pt idx="10">
                  <c:v>1.5487429667799999</c:v>
                </c:pt>
                <c:pt idx="11">
                  <c:v>1.398596906434814</c:v>
                </c:pt>
                <c:pt idx="12">
                  <c:v>1.8182823097759162</c:v>
                </c:pt>
                <c:pt idx="13">
                  <c:v>1.32977714788</c:v>
                </c:pt>
                <c:pt idx="14">
                  <c:v>1.24591456121</c:v>
                </c:pt>
                <c:pt idx="15">
                  <c:v>1.2200813510977846</c:v>
                </c:pt>
              </c:numCache>
            </c:numRef>
          </c:val>
          <c:extLst>
            <c:ext xmlns:c16="http://schemas.microsoft.com/office/drawing/2014/chart" uri="{C3380CC4-5D6E-409C-BE32-E72D297353CC}">
              <c16:uniqueId val="{00000002-2349-46CC-88DF-91DC426091EE}"/>
            </c:ext>
          </c:extLst>
        </c:ser>
        <c:ser>
          <c:idx val="2"/>
          <c:order val="3"/>
          <c:tx>
            <c:strRef>
              <c:f>Multi!$N$1</c:f>
              <c:strCache>
                <c:ptCount val="1"/>
                <c:pt idx="0">
                  <c:v>MASK-TLB</c:v>
                </c:pt>
              </c:strCache>
            </c:strRef>
          </c:tx>
          <c:spPr>
            <a:pattFill prst="wdDnDiag">
              <a:fgClr>
                <a:schemeClr val="accent5">
                  <a:lumMod val="40000"/>
                  <a:lumOff val="60000"/>
                </a:schemeClr>
              </a:fgClr>
              <a:bgClr>
                <a:schemeClr val="accent5"/>
              </a:bgClr>
            </a:pattFill>
            <a:ln>
              <a:solidFill>
                <a:schemeClr val="tx1"/>
              </a:solidFill>
            </a:ln>
            <a:effectLst/>
          </c:spPr>
          <c:invertIfNegative val="0"/>
          <c:cat>
            <c:strRef>
              <c:f>easier_data!$A$12:$A$27</c:f>
              <c:strCache>
                <c:ptCount val="16"/>
                <c:pt idx="0">
                  <c:v>3DS_BP</c:v>
                </c:pt>
                <c:pt idx="1">
                  <c:v>3DS_HISTO</c:v>
                </c:pt>
                <c:pt idx="2">
                  <c:v>BLK_LPS</c:v>
                </c:pt>
                <c:pt idx="3">
                  <c:v>CONS_LPS</c:v>
                </c:pt>
                <c:pt idx="4">
                  <c:v>FWT_BP</c:v>
                </c:pt>
                <c:pt idx="5">
                  <c:v>LUH_BFS2</c:v>
                </c:pt>
                <c:pt idx="6">
                  <c:v>LUH_GUP</c:v>
                </c:pt>
                <c:pt idx="7">
                  <c:v>MUM_HISTO</c:v>
                </c:pt>
                <c:pt idx="8">
                  <c:v>RED_BP</c:v>
                </c:pt>
                <c:pt idx="9">
                  <c:v>RED_GUP</c:v>
                </c:pt>
                <c:pt idx="10">
                  <c:v>RED_RAY</c:v>
                </c:pt>
                <c:pt idx="11">
                  <c:v>SCAN_HISTO</c:v>
                </c:pt>
                <c:pt idx="12">
                  <c:v>SCAN_SAD</c:v>
                </c:pt>
                <c:pt idx="13">
                  <c:v>TRD_HS</c:v>
                </c:pt>
                <c:pt idx="14">
                  <c:v>TRD_LPS</c:v>
                </c:pt>
                <c:pt idx="15">
                  <c:v>TRD_RAY</c:v>
                </c:pt>
              </c:strCache>
            </c:strRef>
          </c:cat>
          <c:val>
            <c:numRef>
              <c:f>easier_data!$W$12:$W$27</c:f>
              <c:numCache>
                <c:formatCode>General</c:formatCode>
                <c:ptCount val="16"/>
                <c:pt idx="0">
                  <c:v>3.7571543213327434</c:v>
                </c:pt>
                <c:pt idx="1">
                  <c:v>2.9396577449341943</c:v>
                </c:pt>
                <c:pt idx="2">
                  <c:v>2.7434297811392647</c:v>
                </c:pt>
                <c:pt idx="3">
                  <c:v>1.8190875771777721</c:v>
                </c:pt>
                <c:pt idx="4">
                  <c:v>1.9122566317616998</c:v>
                </c:pt>
                <c:pt idx="5">
                  <c:v>1.9831778526426853</c:v>
                </c:pt>
                <c:pt idx="6">
                  <c:v>1.3847075366579791</c:v>
                </c:pt>
                <c:pt idx="7">
                  <c:v>3.0358715455882908</c:v>
                </c:pt>
                <c:pt idx="8">
                  <c:v>1.912501749703055</c:v>
                </c:pt>
                <c:pt idx="9">
                  <c:v>3.8530623259326178</c:v>
                </c:pt>
                <c:pt idx="10">
                  <c:v>1.8286342088089018</c:v>
                </c:pt>
                <c:pt idx="11">
                  <c:v>1.3659562215250389</c:v>
                </c:pt>
                <c:pt idx="12">
                  <c:v>2.2464883286266693</c:v>
                </c:pt>
                <c:pt idx="13">
                  <c:v>1.2056825030099185</c:v>
                </c:pt>
                <c:pt idx="14">
                  <c:v>1.5204925266591207</c:v>
                </c:pt>
                <c:pt idx="15">
                  <c:v>2.5250587690243385</c:v>
                </c:pt>
              </c:numCache>
            </c:numRef>
          </c:val>
          <c:extLst>
            <c:ext xmlns:c16="http://schemas.microsoft.com/office/drawing/2014/chart" uri="{C3380CC4-5D6E-409C-BE32-E72D297353CC}">
              <c16:uniqueId val="{00000003-2349-46CC-88DF-91DC426091EE}"/>
            </c:ext>
          </c:extLst>
        </c:ser>
        <c:ser>
          <c:idx val="5"/>
          <c:order val="4"/>
          <c:tx>
            <c:strRef>
              <c:f>Multi!$BU$1</c:f>
              <c:strCache>
                <c:ptCount val="1"/>
                <c:pt idx="0">
                  <c:v>MASK-Cache</c:v>
                </c:pt>
              </c:strCache>
            </c:strRef>
          </c:tx>
          <c:spPr>
            <a:pattFill prst="wdUpDiag">
              <a:fgClr>
                <a:schemeClr val="bg1"/>
              </a:fgClr>
              <a:bgClr>
                <a:schemeClr val="accent1"/>
              </a:bgClr>
            </a:pattFill>
            <a:ln>
              <a:solidFill>
                <a:prstClr val="black"/>
              </a:solidFill>
            </a:ln>
            <a:effectLst/>
          </c:spPr>
          <c:invertIfNegative val="0"/>
          <c:cat>
            <c:strRef>
              <c:f>easier_data!$A$12:$A$27</c:f>
              <c:strCache>
                <c:ptCount val="16"/>
                <c:pt idx="0">
                  <c:v>3DS_BP</c:v>
                </c:pt>
                <c:pt idx="1">
                  <c:v>3DS_HISTO</c:v>
                </c:pt>
                <c:pt idx="2">
                  <c:v>BLK_LPS</c:v>
                </c:pt>
                <c:pt idx="3">
                  <c:v>CONS_LPS</c:v>
                </c:pt>
                <c:pt idx="4">
                  <c:v>FWT_BP</c:v>
                </c:pt>
                <c:pt idx="5">
                  <c:v>LUH_BFS2</c:v>
                </c:pt>
                <c:pt idx="6">
                  <c:v>LUH_GUP</c:v>
                </c:pt>
                <c:pt idx="7">
                  <c:v>MUM_HISTO</c:v>
                </c:pt>
                <c:pt idx="8">
                  <c:v>RED_BP</c:v>
                </c:pt>
                <c:pt idx="9">
                  <c:v>RED_GUP</c:v>
                </c:pt>
                <c:pt idx="10">
                  <c:v>RED_RAY</c:v>
                </c:pt>
                <c:pt idx="11">
                  <c:v>SCAN_HISTO</c:v>
                </c:pt>
                <c:pt idx="12">
                  <c:v>SCAN_SAD</c:v>
                </c:pt>
                <c:pt idx="13">
                  <c:v>TRD_HS</c:v>
                </c:pt>
                <c:pt idx="14">
                  <c:v>TRD_LPS</c:v>
                </c:pt>
                <c:pt idx="15">
                  <c:v>TRD_RAY</c:v>
                </c:pt>
              </c:strCache>
            </c:strRef>
          </c:cat>
          <c:val>
            <c:numRef>
              <c:f>easier_data!$Y$12:$Y$27</c:f>
              <c:numCache>
                <c:formatCode>General</c:formatCode>
                <c:ptCount val="16"/>
                <c:pt idx="0">
                  <c:v>4.3860713454761893</c:v>
                </c:pt>
                <c:pt idx="1">
                  <c:v>3.0724687596811537</c:v>
                </c:pt>
                <c:pt idx="2">
                  <c:v>3.5083777759872858</c:v>
                </c:pt>
                <c:pt idx="3">
                  <c:v>1.9740191541424519</c:v>
                </c:pt>
                <c:pt idx="4">
                  <c:v>2.4025279784747209</c:v>
                </c:pt>
                <c:pt idx="5">
                  <c:v>2.0990770436570583</c:v>
                </c:pt>
                <c:pt idx="6">
                  <c:v>1.6326481798444605</c:v>
                </c:pt>
                <c:pt idx="7">
                  <c:v>3.4361532373829844</c:v>
                </c:pt>
                <c:pt idx="8">
                  <c:v>1.9072442238741532</c:v>
                </c:pt>
                <c:pt idx="9">
                  <c:v>3.5731302957314686</c:v>
                </c:pt>
                <c:pt idx="10">
                  <c:v>2.412818423057812</c:v>
                </c:pt>
                <c:pt idx="11">
                  <c:v>1.6603053131369043</c:v>
                </c:pt>
                <c:pt idx="12">
                  <c:v>2.3216128851746816</c:v>
                </c:pt>
                <c:pt idx="13">
                  <c:v>1.6021426093209519</c:v>
                </c:pt>
                <c:pt idx="14">
                  <c:v>1.0480339975801687</c:v>
                </c:pt>
                <c:pt idx="15">
                  <c:v>2.6159923501224021</c:v>
                </c:pt>
              </c:numCache>
            </c:numRef>
          </c:val>
          <c:extLst>
            <c:ext xmlns:c16="http://schemas.microsoft.com/office/drawing/2014/chart" uri="{C3380CC4-5D6E-409C-BE32-E72D297353CC}">
              <c16:uniqueId val="{00000004-2349-46CC-88DF-91DC426091EE}"/>
            </c:ext>
          </c:extLst>
        </c:ser>
        <c:ser>
          <c:idx val="4"/>
          <c:order val="5"/>
          <c:tx>
            <c:strRef>
              <c:f>Multi!$BT$1</c:f>
              <c:strCache>
                <c:ptCount val="1"/>
                <c:pt idx="0">
                  <c:v>MASK-DRAM</c:v>
                </c:pt>
              </c:strCache>
            </c:strRef>
          </c:tx>
          <c:spPr>
            <a:pattFill prst="dkDnDiag">
              <a:fgClr>
                <a:schemeClr val="bg1"/>
              </a:fgClr>
              <a:bgClr>
                <a:schemeClr val="accent5">
                  <a:lumMod val="75000"/>
                </a:schemeClr>
              </a:bgClr>
            </a:pattFill>
            <a:ln>
              <a:solidFill>
                <a:schemeClr val="tx1"/>
              </a:solidFill>
            </a:ln>
            <a:effectLst/>
          </c:spPr>
          <c:invertIfNegative val="0"/>
          <c:cat>
            <c:strRef>
              <c:f>easier_data!$A$12:$A$27</c:f>
              <c:strCache>
                <c:ptCount val="16"/>
                <c:pt idx="0">
                  <c:v>3DS_BP</c:v>
                </c:pt>
                <c:pt idx="1">
                  <c:v>3DS_HISTO</c:v>
                </c:pt>
                <c:pt idx="2">
                  <c:v>BLK_LPS</c:v>
                </c:pt>
                <c:pt idx="3">
                  <c:v>CONS_LPS</c:v>
                </c:pt>
                <c:pt idx="4">
                  <c:v>FWT_BP</c:v>
                </c:pt>
                <c:pt idx="5">
                  <c:v>LUH_BFS2</c:v>
                </c:pt>
                <c:pt idx="6">
                  <c:v>LUH_GUP</c:v>
                </c:pt>
                <c:pt idx="7">
                  <c:v>MUM_HISTO</c:v>
                </c:pt>
                <c:pt idx="8">
                  <c:v>RED_BP</c:v>
                </c:pt>
                <c:pt idx="9">
                  <c:v>RED_GUP</c:v>
                </c:pt>
                <c:pt idx="10">
                  <c:v>RED_RAY</c:v>
                </c:pt>
                <c:pt idx="11">
                  <c:v>SCAN_HISTO</c:v>
                </c:pt>
                <c:pt idx="12">
                  <c:v>SCAN_SAD</c:v>
                </c:pt>
                <c:pt idx="13">
                  <c:v>TRD_HS</c:v>
                </c:pt>
                <c:pt idx="14">
                  <c:v>TRD_LPS</c:v>
                </c:pt>
                <c:pt idx="15">
                  <c:v>TRD_RAY</c:v>
                </c:pt>
              </c:strCache>
            </c:strRef>
          </c:cat>
          <c:val>
            <c:numRef>
              <c:f>easier_data!$X$12:$X$27</c:f>
              <c:numCache>
                <c:formatCode>General</c:formatCode>
                <c:ptCount val="16"/>
                <c:pt idx="0">
                  <c:v>3.6972021525329186</c:v>
                </c:pt>
                <c:pt idx="1">
                  <c:v>2.7732028651297074</c:v>
                </c:pt>
                <c:pt idx="2">
                  <c:v>2.682789797235174</c:v>
                </c:pt>
                <c:pt idx="3">
                  <c:v>1.5982157825457914</c:v>
                </c:pt>
                <c:pt idx="4">
                  <c:v>1.8674752626499096</c:v>
                </c:pt>
                <c:pt idx="5">
                  <c:v>1.7426161155574953</c:v>
                </c:pt>
                <c:pt idx="6">
                  <c:v>1.3578180419580279</c:v>
                </c:pt>
                <c:pt idx="7">
                  <c:v>2.7809701246287912</c:v>
                </c:pt>
                <c:pt idx="8">
                  <c:v>1.6817066440920885</c:v>
                </c:pt>
                <c:pt idx="9">
                  <c:v>3.4983650925245349</c:v>
                </c:pt>
                <c:pt idx="10">
                  <c:v>1.7715559690255493</c:v>
                </c:pt>
                <c:pt idx="11">
                  <c:v>1.2965241847329294</c:v>
                </c:pt>
                <c:pt idx="12">
                  <c:v>2.1683222332008394</c:v>
                </c:pt>
                <c:pt idx="13">
                  <c:v>1.1511785697919183</c:v>
                </c:pt>
                <c:pt idx="14">
                  <c:v>1.1295450876167945</c:v>
                </c:pt>
                <c:pt idx="15">
                  <c:v>2.563421184199989</c:v>
                </c:pt>
              </c:numCache>
            </c:numRef>
          </c:val>
          <c:extLst>
            <c:ext xmlns:c16="http://schemas.microsoft.com/office/drawing/2014/chart" uri="{C3380CC4-5D6E-409C-BE32-E72D297353CC}">
              <c16:uniqueId val="{00000005-2349-46CC-88DF-91DC426091EE}"/>
            </c:ext>
          </c:extLst>
        </c:ser>
        <c:ser>
          <c:idx val="3"/>
          <c:order val="6"/>
          <c:tx>
            <c:strRef>
              <c:f>Multi!$BK$1</c:f>
              <c:strCache>
                <c:ptCount val="1"/>
                <c:pt idx="0">
                  <c:v>MASK</c:v>
                </c:pt>
              </c:strCache>
            </c:strRef>
          </c:tx>
          <c:spPr>
            <a:pattFill prst="wdUpDiag">
              <a:fgClr>
                <a:schemeClr val="accent5">
                  <a:lumMod val="60000"/>
                  <a:lumOff val="40000"/>
                </a:schemeClr>
              </a:fgClr>
              <a:bgClr>
                <a:schemeClr val="accent5">
                  <a:lumMod val="50000"/>
                </a:schemeClr>
              </a:bgClr>
            </a:pattFill>
            <a:ln>
              <a:solidFill>
                <a:prstClr val="black"/>
              </a:solidFill>
            </a:ln>
            <a:effectLst/>
          </c:spPr>
          <c:invertIfNegative val="0"/>
          <c:cat>
            <c:strRef>
              <c:f>easier_data!$A$12:$A$27</c:f>
              <c:strCache>
                <c:ptCount val="16"/>
                <c:pt idx="0">
                  <c:v>3DS_BP</c:v>
                </c:pt>
                <c:pt idx="1">
                  <c:v>3DS_HISTO</c:v>
                </c:pt>
                <c:pt idx="2">
                  <c:v>BLK_LPS</c:v>
                </c:pt>
                <c:pt idx="3">
                  <c:v>CONS_LPS</c:v>
                </c:pt>
                <c:pt idx="4">
                  <c:v>FWT_BP</c:v>
                </c:pt>
                <c:pt idx="5">
                  <c:v>LUH_BFS2</c:v>
                </c:pt>
                <c:pt idx="6">
                  <c:v>LUH_GUP</c:v>
                </c:pt>
                <c:pt idx="7">
                  <c:v>MUM_HISTO</c:v>
                </c:pt>
                <c:pt idx="8">
                  <c:v>RED_BP</c:v>
                </c:pt>
                <c:pt idx="9">
                  <c:v>RED_GUP</c:v>
                </c:pt>
                <c:pt idx="10">
                  <c:v>RED_RAY</c:v>
                </c:pt>
                <c:pt idx="11">
                  <c:v>SCAN_HISTO</c:v>
                </c:pt>
                <c:pt idx="12">
                  <c:v>SCAN_SAD</c:v>
                </c:pt>
                <c:pt idx="13">
                  <c:v>TRD_HS</c:v>
                </c:pt>
                <c:pt idx="14">
                  <c:v>TRD_LPS</c:v>
                </c:pt>
                <c:pt idx="15">
                  <c:v>TRD_RAY</c:v>
                </c:pt>
              </c:strCache>
            </c:strRef>
          </c:cat>
          <c:val>
            <c:numRef>
              <c:f>easier_data!$V$12:$V$27</c:f>
              <c:numCache>
                <c:formatCode>General</c:formatCode>
                <c:ptCount val="16"/>
                <c:pt idx="0">
                  <c:v>4.7381618811016635</c:v>
                </c:pt>
                <c:pt idx="1">
                  <c:v>3.285779315805065</c:v>
                </c:pt>
                <c:pt idx="2">
                  <c:v>3.5884950344618551</c:v>
                </c:pt>
                <c:pt idx="3">
                  <c:v>2.2071681196664312</c:v>
                </c:pt>
                <c:pt idx="4">
                  <c:v>2.4414145284154509</c:v>
                </c:pt>
                <c:pt idx="5">
                  <c:v>2.3097443272087097</c:v>
                </c:pt>
                <c:pt idx="6">
                  <c:v>1.6678262213721187</c:v>
                </c:pt>
                <c:pt idx="7">
                  <c:v>3.6805625851962622</c:v>
                </c:pt>
                <c:pt idx="8">
                  <c:v>2.1362242364429398</c:v>
                </c:pt>
                <c:pt idx="9">
                  <c:v>3.8933898761256671</c:v>
                </c:pt>
                <c:pt idx="10">
                  <c:v>2.4586294597632499</c:v>
                </c:pt>
                <c:pt idx="11">
                  <c:v>1.7457485421356598</c:v>
                </c:pt>
                <c:pt idx="12">
                  <c:v>2.4215328441800001</c:v>
                </c:pt>
                <c:pt idx="13">
                  <c:v>1.6489236633712001</c:v>
                </c:pt>
                <c:pt idx="14">
                  <c:v>1.6574609999807239</c:v>
                </c:pt>
                <c:pt idx="15">
                  <c:v>2.7910091270240001</c:v>
                </c:pt>
              </c:numCache>
            </c:numRef>
          </c:val>
          <c:extLst>
            <c:ext xmlns:c16="http://schemas.microsoft.com/office/drawing/2014/chart" uri="{C3380CC4-5D6E-409C-BE32-E72D297353CC}">
              <c16:uniqueId val="{00000006-2349-46CC-88DF-91DC426091EE}"/>
            </c:ext>
          </c:extLst>
        </c:ser>
        <c:dLbls>
          <c:showLegendKey val="0"/>
          <c:showVal val="0"/>
          <c:showCatName val="0"/>
          <c:showSerName val="0"/>
          <c:showPercent val="0"/>
          <c:showBubbleSize val="0"/>
        </c:dLbls>
        <c:gapWidth val="120"/>
        <c:axId val="240005696"/>
        <c:axId val="240003344"/>
      </c:barChart>
      <c:catAx>
        <c:axId val="240005696"/>
        <c:scaling>
          <c:orientation val="minMax"/>
        </c:scaling>
        <c:delete val="0"/>
        <c:axPos val="b"/>
        <c:numFmt formatCode="General" sourceLinked="0"/>
        <c:majorTickMark val="out"/>
        <c:minorTickMark val="none"/>
        <c:tickLblPos val="nextTo"/>
        <c:spPr>
          <a:ln w="12700">
            <a:solidFill>
              <a:sysClr val="windowText" lastClr="000000"/>
            </a:solidFill>
          </a:ln>
        </c:spPr>
        <c:txPr>
          <a:bodyPr rot="-1800000"/>
          <a:lstStyle/>
          <a:p>
            <a:pPr>
              <a:defRPr sz="1100" baseline="0">
                <a:latin typeface="Arial"/>
                <a:cs typeface="Arial"/>
              </a:defRPr>
            </a:pPr>
            <a:endParaRPr lang="en-US"/>
          </a:p>
        </c:txPr>
        <c:crossAx val="240003344"/>
        <c:crosses val="autoZero"/>
        <c:auto val="1"/>
        <c:lblAlgn val="ctr"/>
        <c:lblOffset val="0"/>
        <c:noMultiLvlLbl val="0"/>
      </c:catAx>
      <c:valAx>
        <c:axId val="240003344"/>
        <c:scaling>
          <c:orientation val="minMax"/>
          <c:max val="5"/>
          <c:min val="0"/>
        </c:scaling>
        <c:delete val="0"/>
        <c:axPos val="l"/>
        <c:majorGridlines>
          <c:spPr>
            <a:ln w="6350">
              <a:solidFill>
                <a:schemeClr val="tx1"/>
              </a:solidFill>
              <a:prstDash val="dash"/>
            </a:ln>
          </c:spPr>
        </c:majorGridlines>
        <c:title>
          <c:tx>
            <c:rich>
              <a:bodyPr rot="-5400000" vert="horz"/>
              <a:lstStyle/>
              <a:p>
                <a:pPr>
                  <a:defRPr sz="2400">
                    <a:latin typeface="Arial"/>
                    <a:cs typeface="Arial"/>
                  </a:defRPr>
                </a:pPr>
                <a:r>
                  <a:rPr lang="en-US" sz="2400" dirty="0">
                    <a:latin typeface="Arial"/>
                    <a:cs typeface="Arial"/>
                  </a:rPr>
                  <a:t>Weighted Speedup</a:t>
                </a:r>
              </a:p>
            </c:rich>
          </c:tx>
          <c:layout>
            <c:manualLayout>
              <c:xMode val="edge"/>
              <c:yMode val="edge"/>
              <c:x val="1.1368325014858283E-2"/>
              <c:y val="0.15384858284893282"/>
            </c:manualLayout>
          </c:layout>
          <c:overlay val="0"/>
        </c:title>
        <c:numFmt formatCode="General" sourceLinked="0"/>
        <c:majorTickMark val="out"/>
        <c:minorTickMark val="none"/>
        <c:tickLblPos val="nextTo"/>
        <c:spPr>
          <a:ln w="12700">
            <a:solidFill>
              <a:sysClr val="windowText" lastClr="000000"/>
            </a:solidFill>
          </a:ln>
        </c:spPr>
        <c:txPr>
          <a:bodyPr/>
          <a:lstStyle/>
          <a:p>
            <a:pPr>
              <a:defRPr sz="2000">
                <a:latin typeface="Arial"/>
                <a:cs typeface="Arial"/>
              </a:defRPr>
            </a:pPr>
            <a:endParaRPr lang="en-US"/>
          </a:p>
        </c:txPr>
        <c:crossAx val="240005696"/>
        <c:crosses val="autoZero"/>
        <c:crossBetween val="between"/>
        <c:majorUnit val="1"/>
        <c:minorUnit val="0.5"/>
      </c:valAx>
      <c:spPr>
        <a:ln w="12700">
          <a:solidFill>
            <a:schemeClr val="tx1"/>
          </a:solidFill>
        </a:ln>
      </c:spPr>
    </c:plotArea>
    <c:legend>
      <c:legendPos val="r"/>
      <c:layout>
        <c:manualLayout>
          <c:xMode val="edge"/>
          <c:yMode val="edge"/>
          <c:x val="0.12045014339054429"/>
          <c:y val="8.2012579940336956E-4"/>
          <c:w val="0.79864459659705644"/>
          <c:h val="0.19953331772024324"/>
        </c:manualLayout>
      </c:layout>
      <c:overlay val="0"/>
      <c:txPr>
        <a:bodyPr/>
        <a:lstStyle/>
        <a:p>
          <a:pPr>
            <a:defRPr sz="2000">
              <a:latin typeface="Arial"/>
              <a:cs typeface="Arial"/>
            </a:defRPr>
          </a:pPr>
          <a:endParaRPr lang="en-US"/>
        </a:p>
      </c:txPr>
    </c:legend>
    <c:plotVisOnly val="1"/>
    <c:dispBlanksAs val="gap"/>
    <c:showDLblsOverMax val="0"/>
  </c:chart>
  <c:spPr>
    <a:noFill/>
    <a:ln>
      <a:noFill/>
    </a:ln>
  </c:sp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0.10987113235582362"/>
          <c:y val="0.28997474577713567"/>
          <c:w val="0.86332314823079548"/>
          <c:h val="0.3782926373390233"/>
        </c:manualLayout>
      </c:layout>
      <c:barChart>
        <c:barDir val="col"/>
        <c:grouping val="clustered"/>
        <c:varyColors val="0"/>
        <c:ser>
          <c:idx val="0"/>
          <c:order val="0"/>
          <c:tx>
            <c:strRef>
              <c:f>Multi!$AQ$2</c:f>
              <c:strCache>
                <c:ptCount val="1"/>
                <c:pt idx="0">
                  <c:v>Static</c:v>
                </c:pt>
              </c:strCache>
            </c:strRef>
          </c:tx>
          <c:spPr>
            <a:solidFill>
              <a:schemeClr val="bg1">
                <a:lumMod val="95000"/>
              </a:schemeClr>
            </a:solidFill>
            <a:ln>
              <a:solidFill>
                <a:schemeClr val="tx1"/>
              </a:solidFill>
            </a:ln>
            <a:effectLst/>
          </c:spPr>
          <c:invertIfNegative val="0"/>
          <c:cat>
            <c:strRef>
              <c:f>easier_data!$A$28:$A$38</c:f>
              <c:strCache>
                <c:ptCount val="11"/>
                <c:pt idx="0">
                  <c:v>CFD_MM</c:v>
                </c:pt>
                <c:pt idx="1">
                  <c:v>CONS_LUH</c:v>
                </c:pt>
                <c:pt idx="2">
                  <c:v>MM_CONS</c:v>
                </c:pt>
                <c:pt idx="3">
                  <c:v>RED_MM</c:v>
                </c:pt>
                <c:pt idx="4">
                  <c:v>RED_SC</c:v>
                </c:pt>
                <c:pt idx="5">
                  <c:v>SCAN_CONS</c:v>
                </c:pt>
                <c:pt idx="6">
                  <c:v>SCAN_SRAD</c:v>
                </c:pt>
                <c:pt idx="7">
                  <c:v>SC_FWT</c:v>
                </c:pt>
                <c:pt idx="8">
                  <c:v>SRAD_3DS</c:v>
                </c:pt>
                <c:pt idx="9">
                  <c:v>TRD_MUM</c:v>
                </c:pt>
                <c:pt idx="10">
                  <c:v>TRD_RED</c:v>
                </c:pt>
              </c:strCache>
            </c:strRef>
          </c:cat>
          <c:val>
            <c:numRef>
              <c:f>easier_data!$AA$28:$AA$38</c:f>
              <c:numCache>
                <c:formatCode>General</c:formatCode>
                <c:ptCount val="11"/>
                <c:pt idx="0">
                  <c:v>1.364631262301</c:v>
                </c:pt>
                <c:pt idx="1">
                  <c:v>1.1451268616650001</c:v>
                </c:pt>
                <c:pt idx="2">
                  <c:v>0.86529581155999991</c:v>
                </c:pt>
                <c:pt idx="3">
                  <c:v>1.6272937592200003</c:v>
                </c:pt>
                <c:pt idx="4">
                  <c:v>1.6798691167439999</c:v>
                </c:pt>
                <c:pt idx="5">
                  <c:v>1.5172551955449998</c:v>
                </c:pt>
                <c:pt idx="6">
                  <c:v>1.7736422601660002</c:v>
                </c:pt>
                <c:pt idx="7">
                  <c:v>1.7146210142760001</c:v>
                </c:pt>
                <c:pt idx="8">
                  <c:v>1.6819831981790001</c:v>
                </c:pt>
                <c:pt idx="9">
                  <c:v>1.544252724733</c:v>
                </c:pt>
                <c:pt idx="10">
                  <c:v>1.3852942425969998</c:v>
                </c:pt>
              </c:numCache>
            </c:numRef>
          </c:val>
          <c:extLst>
            <c:ext xmlns:c16="http://schemas.microsoft.com/office/drawing/2014/chart" uri="{C3380CC4-5D6E-409C-BE32-E72D297353CC}">
              <c16:uniqueId val="{00000000-6346-4605-8DE6-4773B9F7D17F}"/>
            </c:ext>
          </c:extLst>
        </c:ser>
        <c:ser>
          <c:idx val="1"/>
          <c:order val="1"/>
          <c:tx>
            <c:strRef>
              <c:f>easier_data!$AR$42</c:f>
              <c:strCache>
                <c:ptCount val="1"/>
                <c:pt idx="0">
                  <c:v>PWCache</c:v>
                </c:pt>
              </c:strCache>
            </c:strRef>
          </c:tx>
          <c:spPr>
            <a:solidFill>
              <a:schemeClr val="bg1">
                <a:lumMod val="65000"/>
              </a:schemeClr>
            </a:solidFill>
            <a:ln>
              <a:solidFill>
                <a:schemeClr val="tx1"/>
              </a:solidFill>
            </a:ln>
            <a:effectLst/>
          </c:spPr>
          <c:invertIfNegative val="0"/>
          <c:cat>
            <c:strRef>
              <c:f>easier_data!$A$28:$A$38</c:f>
              <c:strCache>
                <c:ptCount val="11"/>
                <c:pt idx="0">
                  <c:v>CFD_MM</c:v>
                </c:pt>
                <c:pt idx="1">
                  <c:v>CONS_LUH</c:v>
                </c:pt>
                <c:pt idx="2">
                  <c:v>MM_CONS</c:v>
                </c:pt>
                <c:pt idx="3">
                  <c:v>RED_MM</c:v>
                </c:pt>
                <c:pt idx="4">
                  <c:v>RED_SC</c:v>
                </c:pt>
                <c:pt idx="5">
                  <c:v>SCAN_CONS</c:v>
                </c:pt>
                <c:pt idx="6">
                  <c:v>SCAN_SRAD</c:v>
                </c:pt>
                <c:pt idx="7">
                  <c:v>SC_FWT</c:v>
                </c:pt>
                <c:pt idx="8">
                  <c:v>SRAD_3DS</c:v>
                </c:pt>
                <c:pt idx="9">
                  <c:v>TRD_MUM</c:v>
                </c:pt>
                <c:pt idx="10">
                  <c:v>TRD_RED</c:v>
                </c:pt>
              </c:strCache>
            </c:strRef>
          </c:cat>
          <c:val>
            <c:numRef>
              <c:f>easier_data!$AR$28:$AR$38</c:f>
              <c:numCache>
                <c:formatCode>General</c:formatCode>
                <c:ptCount val="11"/>
                <c:pt idx="0">
                  <c:v>1.3151326053042123</c:v>
                </c:pt>
                <c:pt idx="1">
                  <c:v>1.8804234718815633</c:v>
                </c:pt>
                <c:pt idx="2">
                  <c:v>1.3153841689981356</c:v>
                </c:pt>
                <c:pt idx="3">
                  <c:v>1.0905797101449275</c:v>
                </c:pt>
                <c:pt idx="4">
                  <c:v>1.4705882352941178</c:v>
                </c:pt>
                <c:pt idx="5">
                  <c:v>1.4291627469426154</c:v>
                </c:pt>
                <c:pt idx="6">
                  <c:v>1.2592592592592593</c:v>
                </c:pt>
                <c:pt idx="7">
                  <c:v>1.6695652173913043</c:v>
                </c:pt>
                <c:pt idx="8">
                  <c:v>1.1774956928243492</c:v>
                </c:pt>
                <c:pt idx="9">
                  <c:v>0.96887465292538766</c:v>
                </c:pt>
                <c:pt idx="10">
                  <c:v>1.3804347826086956</c:v>
                </c:pt>
              </c:numCache>
            </c:numRef>
          </c:val>
          <c:extLst>
            <c:ext xmlns:c16="http://schemas.microsoft.com/office/drawing/2014/chart" uri="{C3380CC4-5D6E-409C-BE32-E72D297353CC}">
              <c16:uniqueId val="{00000001-6346-4605-8DE6-4773B9F7D17F}"/>
            </c:ext>
          </c:extLst>
        </c:ser>
        <c:ser>
          <c:idx val="6"/>
          <c:order val="2"/>
          <c:tx>
            <c:strRef>
              <c:f>easier_data!$AQ$42</c:f>
              <c:strCache>
                <c:ptCount val="1"/>
                <c:pt idx="0">
                  <c:v>SharedTLB</c:v>
                </c:pt>
              </c:strCache>
            </c:strRef>
          </c:tx>
          <c:spPr>
            <a:solidFill>
              <a:schemeClr val="tx1">
                <a:lumMod val="95000"/>
                <a:lumOff val="5000"/>
              </a:schemeClr>
            </a:solidFill>
            <a:ln>
              <a:solidFill>
                <a:schemeClr val="tx1"/>
              </a:solidFill>
            </a:ln>
          </c:spPr>
          <c:invertIfNegative val="0"/>
          <c:cat>
            <c:strRef>
              <c:f>easier_data!$A$28:$A$38</c:f>
              <c:strCache>
                <c:ptCount val="11"/>
                <c:pt idx="0">
                  <c:v>CFD_MM</c:v>
                </c:pt>
                <c:pt idx="1">
                  <c:v>CONS_LUH</c:v>
                </c:pt>
                <c:pt idx="2">
                  <c:v>MM_CONS</c:v>
                </c:pt>
                <c:pt idx="3">
                  <c:v>RED_MM</c:v>
                </c:pt>
                <c:pt idx="4">
                  <c:v>RED_SC</c:v>
                </c:pt>
                <c:pt idx="5">
                  <c:v>SCAN_CONS</c:v>
                </c:pt>
                <c:pt idx="6">
                  <c:v>SCAN_SRAD</c:v>
                </c:pt>
                <c:pt idx="7">
                  <c:v>SC_FWT</c:v>
                </c:pt>
                <c:pt idx="8">
                  <c:v>SRAD_3DS</c:v>
                </c:pt>
                <c:pt idx="9">
                  <c:v>TRD_MUM</c:v>
                </c:pt>
                <c:pt idx="10">
                  <c:v>TRD_RED</c:v>
                </c:pt>
              </c:strCache>
            </c:strRef>
          </c:cat>
          <c:val>
            <c:numRef>
              <c:f>easier_data!$AQ$28:$AQ$38</c:f>
              <c:numCache>
                <c:formatCode>General</c:formatCode>
                <c:ptCount val="11"/>
                <c:pt idx="0">
                  <c:v>1.7391745248799999</c:v>
                </c:pt>
                <c:pt idx="1">
                  <c:v>1.46019444606</c:v>
                </c:pt>
                <c:pt idx="2">
                  <c:v>1.53344116899</c:v>
                </c:pt>
                <c:pt idx="3">
                  <c:v>1.397583042341568</c:v>
                </c:pt>
                <c:pt idx="4">
                  <c:v>1.87202235076</c:v>
                </c:pt>
                <c:pt idx="5">
                  <c:v>1.4193229831500001</c:v>
                </c:pt>
                <c:pt idx="6">
                  <c:v>1.8055802751876</c:v>
                </c:pt>
                <c:pt idx="7">
                  <c:v>1.6630753232</c:v>
                </c:pt>
                <c:pt idx="8">
                  <c:v>1.2571882191625274</c:v>
                </c:pt>
                <c:pt idx="9">
                  <c:v>1.2145171919328921</c:v>
                </c:pt>
                <c:pt idx="10">
                  <c:v>1.5130008287211001</c:v>
                </c:pt>
              </c:numCache>
            </c:numRef>
          </c:val>
          <c:extLst>
            <c:ext xmlns:c16="http://schemas.microsoft.com/office/drawing/2014/chart" uri="{C3380CC4-5D6E-409C-BE32-E72D297353CC}">
              <c16:uniqueId val="{00000002-6346-4605-8DE6-4773B9F7D17F}"/>
            </c:ext>
          </c:extLst>
        </c:ser>
        <c:ser>
          <c:idx val="2"/>
          <c:order val="3"/>
          <c:tx>
            <c:strRef>
              <c:f>Multi!$N$1</c:f>
              <c:strCache>
                <c:ptCount val="1"/>
                <c:pt idx="0">
                  <c:v>MASK-TLB</c:v>
                </c:pt>
              </c:strCache>
            </c:strRef>
          </c:tx>
          <c:spPr>
            <a:pattFill prst="wdDnDiag">
              <a:fgClr>
                <a:schemeClr val="accent5">
                  <a:lumMod val="40000"/>
                  <a:lumOff val="60000"/>
                </a:schemeClr>
              </a:fgClr>
              <a:bgClr>
                <a:schemeClr val="accent5"/>
              </a:bgClr>
            </a:pattFill>
            <a:ln>
              <a:solidFill>
                <a:schemeClr val="tx1"/>
              </a:solidFill>
            </a:ln>
            <a:effectLst/>
          </c:spPr>
          <c:invertIfNegative val="0"/>
          <c:cat>
            <c:strRef>
              <c:f>easier_data!$A$28:$A$38</c:f>
              <c:strCache>
                <c:ptCount val="11"/>
                <c:pt idx="0">
                  <c:v>CFD_MM</c:v>
                </c:pt>
                <c:pt idx="1">
                  <c:v>CONS_LUH</c:v>
                </c:pt>
                <c:pt idx="2">
                  <c:v>MM_CONS</c:v>
                </c:pt>
                <c:pt idx="3">
                  <c:v>RED_MM</c:v>
                </c:pt>
                <c:pt idx="4">
                  <c:v>RED_SC</c:v>
                </c:pt>
                <c:pt idx="5">
                  <c:v>SCAN_CONS</c:v>
                </c:pt>
                <c:pt idx="6">
                  <c:v>SCAN_SRAD</c:v>
                </c:pt>
                <c:pt idx="7">
                  <c:v>SC_FWT</c:v>
                </c:pt>
                <c:pt idx="8">
                  <c:v>SRAD_3DS</c:v>
                </c:pt>
                <c:pt idx="9">
                  <c:v>TRD_MUM</c:v>
                </c:pt>
                <c:pt idx="10">
                  <c:v>TRD_RED</c:v>
                </c:pt>
              </c:strCache>
            </c:strRef>
          </c:cat>
          <c:val>
            <c:numRef>
              <c:f>easier_data!$W$28:$W$38</c:f>
              <c:numCache>
                <c:formatCode>General</c:formatCode>
                <c:ptCount val="11"/>
                <c:pt idx="0">
                  <c:v>2.258752891607283</c:v>
                </c:pt>
                <c:pt idx="1">
                  <c:v>3.5804663186838313</c:v>
                </c:pt>
                <c:pt idx="2">
                  <c:v>1.86316009591287</c:v>
                </c:pt>
                <c:pt idx="3">
                  <c:v>1.6259479300595607</c:v>
                </c:pt>
                <c:pt idx="4">
                  <c:v>2.4152502472063433</c:v>
                </c:pt>
                <c:pt idx="5">
                  <c:v>1.7804775948006022</c:v>
                </c:pt>
                <c:pt idx="6">
                  <c:v>1.9429632629314411</c:v>
                </c:pt>
                <c:pt idx="7">
                  <c:v>2.3020727345461509</c:v>
                </c:pt>
                <c:pt idx="8">
                  <c:v>1.8225202763948667</c:v>
                </c:pt>
                <c:pt idx="9">
                  <c:v>2.1196108609247526</c:v>
                </c:pt>
                <c:pt idx="10">
                  <c:v>1.6580252436318264</c:v>
                </c:pt>
              </c:numCache>
            </c:numRef>
          </c:val>
          <c:extLst>
            <c:ext xmlns:c16="http://schemas.microsoft.com/office/drawing/2014/chart" uri="{C3380CC4-5D6E-409C-BE32-E72D297353CC}">
              <c16:uniqueId val="{00000003-6346-4605-8DE6-4773B9F7D17F}"/>
            </c:ext>
          </c:extLst>
        </c:ser>
        <c:ser>
          <c:idx val="5"/>
          <c:order val="4"/>
          <c:tx>
            <c:strRef>
              <c:f>Multi!$BU$1</c:f>
              <c:strCache>
                <c:ptCount val="1"/>
                <c:pt idx="0">
                  <c:v>MASK-Cache</c:v>
                </c:pt>
              </c:strCache>
            </c:strRef>
          </c:tx>
          <c:spPr>
            <a:pattFill prst="wdUpDiag">
              <a:fgClr>
                <a:schemeClr val="bg1"/>
              </a:fgClr>
              <a:bgClr>
                <a:schemeClr val="accent1"/>
              </a:bgClr>
            </a:pattFill>
            <a:ln>
              <a:solidFill>
                <a:prstClr val="black"/>
              </a:solidFill>
            </a:ln>
            <a:effectLst/>
          </c:spPr>
          <c:invertIfNegative val="0"/>
          <c:cat>
            <c:strRef>
              <c:f>easier_data!$A$28:$A$38</c:f>
              <c:strCache>
                <c:ptCount val="11"/>
                <c:pt idx="0">
                  <c:v>CFD_MM</c:v>
                </c:pt>
                <c:pt idx="1">
                  <c:v>CONS_LUH</c:v>
                </c:pt>
                <c:pt idx="2">
                  <c:v>MM_CONS</c:v>
                </c:pt>
                <c:pt idx="3">
                  <c:v>RED_MM</c:v>
                </c:pt>
                <c:pt idx="4">
                  <c:v>RED_SC</c:v>
                </c:pt>
                <c:pt idx="5">
                  <c:v>SCAN_CONS</c:v>
                </c:pt>
                <c:pt idx="6">
                  <c:v>SCAN_SRAD</c:v>
                </c:pt>
                <c:pt idx="7">
                  <c:v>SC_FWT</c:v>
                </c:pt>
                <c:pt idx="8">
                  <c:v>SRAD_3DS</c:v>
                </c:pt>
                <c:pt idx="9">
                  <c:v>TRD_MUM</c:v>
                </c:pt>
                <c:pt idx="10">
                  <c:v>TRD_RED</c:v>
                </c:pt>
              </c:strCache>
            </c:strRef>
          </c:cat>
          <c:val>
            <c:numRef>
              <c:f>easier_data!$Y$28:$Y$38</c:f>
              <c:numCache>
                <c:formatCode>General</c:formatCode>
                <c:ptCount val="11"/>
                <c:pt idx="0">
                  <c:v>2.3402178711781634</c:v>
                </c:pt>
                <c:pt idx="1">
                  <c:v>3.6019282197178253</c:v>
                </c:pt>
                <c:pt idx="2">
                  <c:v>2.0281676575890133</c:v>
                </c:pt>
                <c:pt idx="3">
                  <c:v>1.4248374954117189</c:v>
                </c:pt>
                <c:pt idx="4">
                  <c:v>2.4032228252320413</c:v>
                </c:pt>
                <c:pt idx="5">
                  <c:v>1.9743352810131205</c:v>
                </c:pt>
                <c:pt idx="6">
                  <c:v>1.9105731987048331</c:v>
                </c:pt>
                <c:pt idx="7">
                  <c:v>2.4611128762540662</c:v>
                </c:pt>
                <c:pt idx="8">
                  <c:v>2.0926879394997222</c:v>
                </c:pt>
                <c:pt idx="9">
                  <c:v>1.973919741154841</c:v>
                </c:pt>
                <c:pt idx="10">
                  <c:v>1.6059719235180863</c:v>
                </c:pt>
              </c:numCache>
            </c:numRef>
          </c:val>
          <c:extLst>
            <c:ext xmlns:c16="http://schemas.microsoft.com/office/drawing/2014/chart" uri="{C3380CC4-5D6E-409C-BE32-E72D297353CC}">
              <c16:uniqueId val="{00000004-6346-4605-8DE6-4773B9F7D17F}"/>
            </c:ext>
          </c:extLst>
        </c:ser>
        <c:ser>
          <c:idx val="4"/>
          <c:order val="5"/>
          <c:tx>
            <c:strRef>
              <c:f>Multi!$BT$1</c:f>
              <c:strCache>
                <c:ptCount val="1"/>
                <c:pt idx="0">
                  <c:v>MASK-DRAM</c:v>
                </c:pt>
              </c:strCache>
            </c:strRef>
          </c:tx>
          <c:spPr>
            <a:pattFill prst="dkDnDiag">
              <a:fgClr>
                <a:schemeClr val="bg1"/>
              </a:fgClr>
              <a:bgClr>
                <a:schemeClr val="accent5">
                  <a:lumMod val="75000"/>
                </a:schemeClr>
              </a:bgClr>
            </a:pattFill>
            <a:ln>
              <a:solidFill>
                <a:schemeClr val="tx1"/>
              </a:solidFill>
            </a:ln>
            <a:effectLst/>
          </c:spPr>
          <c:invertIfNegative val="0"/>
          <c:cat>
            <c:strRef>
              <c:f>easier_data!$A$28:$A$38</c:f>
              <c:strCache>
                <c:ptCount val="11"/>
                <c:pt idx="0">
                  <c:v>CFD_MM</c:v>
                </c:pt>
                <c:pt idx="1">
                  <c:v>CONS_LUH</c:v>
                </c:pt>
                <c:pt idx="2">
                  <c:v>MM_CONS</c:v>
                </c:pt>
                <c:pt idx="3">
                  <c:v>RED_MM</c:v>
                </c:pt>
                <c:pt idx="4">
                  <c:v>RED_SC</c:v>
                </c:pt>
                <c:pt idx="5">
                  <c:v>SCAN_CONS</c:v>
                </c:pt>
                <c:pt idx="6">
                  <c:v>SCAN_SRAD</c:v>
                </c:pt>
                <c:pt idx="7">
                  <c:v>SC_FWT</c:v>
                </c:pt>
                <c:pt idx="8">
                  <c:v>SRAD_3DS</c:v>
                </c:pt>
                <c:pt idx="9">
                  <c:v>TRD_MUM</c:v>
                </c:pt>
                <c:pt idx="10">
                  <c:v>TRD_RED</c:v>
                </c:pt>
              </c:strCache>
            </c:strRef>
          </c:cat>
          <c:val>
            <c:numRef>
              <c:f>easier_data!$X$28:$X$38</c:f>
              <c:numCache>
                <c:formatCode>General</c:formatCode>
                <c:ptCount val="11"/>
                <c:pt idx="0">
                  <c:v>2.2561601921422709</c:v>
                </c:pt>
                <c:pt idx="1">
                  <c:v>3.5634624329951445</c:v>
                </c:pt>
                <c:pt idx="2">
                  <c:v>1.8398331785279292</c:v>
                </c:pt>
                <c:pt idx="3">
                  <c:v>1.388802712189432</c:v>
                </c:pt>
                <c:pt idx="4">
                  <c:v>2.0826026499969292</c:v>
                </c:pt>
                <c:pt idx="5">
                  <c:v>1.7209937551582744</c:v>
                </c:pt>
                <c:pt idx="6">
                  <c:v>1.5968230855506902</c:v>
                </c:pt>
                <c:pt idx="7">
                  <c:v>1.9965903353510766</c:v>
                </c:pt>
                <c:pt idx="8">
                  <c:v>1.5811167503539469</c:v>
                </c:pt>
                <c:pt idx="9">
                  <c:v>1.7432184150196848</c:v>
                </c:pt>
                <c:pt idx="10">
                  <c:v>1.3014869392277133</c:v>
                </c:pt>
              </c:numCache>
            </c:numRef>
          </c:val>
          <c:extLst>
            <c:ext xmlns:c16="http://schemas.microsoft.com/office/drawing/2014/chart" uri="{C3380CC4-5D6E-409C-BE32-E72D297353CC}">
              <c16:uniqueId val="{00000005-6346-4605-8DE6-4773B9F7D17F}"/>
            </c:ext>
          </c:extLst>
        </c:ser>
        <c:ser>
          <c:idx val="3"/>
          <c:order val="6"/>
          <c:tx>
            <c:strRef>
              <c:f>Multi!$BK$1</c:f>
              <c:strCache>
                <c:ptCount val="1"/>
                <c:pt idx="0">
                  <c:v>MASK</c:v>
                </c:pt>
              </c:strCache>
            </c:strRef>
          </c:tx>
          <c:spPr>
            <a:pattFill prst="wdUpDiag">
              <a:fgClr>
                <a:schemeClr val="accent5">
                  <a:lumMod val="60000"/>
                  <a:lumOff val="40000"/>
                </a:schemeClr>
              </a:fgClr>
              <a:bgClr>
                <a:schemeClr val="accent5">
                  <a:lumMod val="50000"/>
                </a:schemeClr>
              </a:bgClr>
            </a:pattFill>
            <a:ln>
              <a:solidFill>
                <a:prstClr val="black"/>
              </a:solidFill>
            </a:ln>
            <a:effectLst/>
          </c:spPr>
          <c:invertIfNegative val="0"/>
          <c:cat>
            <c:strRef>
              <c:f>easier_data!$A$28:$A$38</c:f>
              <c:strCache>
                <c:ptCount val="11"/>
                <c:pt idx="0">
                  <c:v>CFD_MM</c:v>
                </c:pt>
                <c:pt idx="1">
                  <c:v>CONS_LUH</c:v>
                </c:pt>
                <c:pt idx="2">
                  <c:v>MM_CONS</c:v>
                </c:pt>
                <c:pt idx="3">
                  <c:v>RED_MM</c:v>
                </c:pt>
                <c:pt idx="4">
                  <c:v>RED_SC</c:v>
                </c:pt>
                <c:pt idx="5">
                  <c:v>SCAN_CONS</c:v>
                </c:pt>
                <c:pt idx="6">
                  <c:v>SCAN_SRAD</c:v>
                </c:pt>
                <c:pt idx="7">
                  <c:v>SC_FWT</c:v>
                </c:pt>
                <c:pt idx="8">
                  <c:v>SRAD_3DS</c:v>
                </c:pt>
                <c:pt idx="9">
                  <c:v>TRD_MUM</c:v>
                </c:pt>
                <c:pt idx="10">
                  <c:v>TRD_RED</c:v>
                </c:pt>
              </c:strCache>
            </c:strRef>
          </c:cat>
          <c:val>
            <c:numRef>
              <c:f>easier_data!$V$28:$V$38</c:f>
              <c:numCache>
                <c:formatCode>General</c:formatCode>
                <c:ptCount val="11"/>
                <c:pt idx="0">
                  <c:v>2.28724512398415</c:v>
                </c:pt>
                <c:pt idx="1">
                  <c:v>3.6678693823650002</c:v>
                </c:pt>
                <c:pt idx="2">
                  <c:v>2.1915369933486439</c:v>
                </c:pt>
                <c:pt idx="3">
                  <c:v>1.6916799546522825</c:v>
                </c:pt>
                <c:pt idx="4">
                  <c:v>2.7529740452352942</c:v>
                </c:pt>
                <c:pt idx="5">
                  <c:v>2.0284435333974415</c:v>
                </c:pt>
                <c:pt idx="6">
                  <c:v>2.229111450848889</c:v>
                </c:pt>
                <c:pt idx="7">
                  <c:v>2.7766127135165215</c:v>
                </c:pt>
                <c:pt idx="8">
                  <c:v>2.3205811503196521</c:v>
                </c:pt>
                <c:pt idx="9">
                  <c:v>2.3286878392303745</c:v>
                </c:pt>
                <c:pt idx="10">
                  <c:v>1.9161458441122825</c:v>
                </c:pt>
              </c:numCache>
            </c:numRef>
          </c:val>
          <c:extLst>
            <c:ext xmlns:c16="http://schemas.microsoft.com/office/drawing/2014/chart" uri="{C3380CC4-5D6E-409C-BE32-E72D297353CC}">
              <c16:uniqueId val="{00000006-6346-4605-8DE6-4773B9F7D17F}"/>
            </c:ext>
          </c:extLst>
        </c:ser>
        <c:dLbls>
          <c:showLegendKey val="0"/>
          <c:showVal val="0"/>
          <c:showCatName val="0"/>
          <c:showSerName val="0"/>
          <c:showPercent val="0"/>
          <c:showBubbleSize val="0"/>
        </c:dLbls>
        <c:gapWidth val="150"/>
        <c:axId val="240001776"/>
        <c:axId val="239999816"/>
      </c:barChart>
      <c:catAx>
        <c:axId val="240001776"/>
        <c:scaling>
          <c:orientation val="minMax"/>
        </c:scaling>
        <c:delete val="0"/>
        <c:axPos val="b"/>
        <c:numFmt formatCode="General" sourceLinked="0"/>
        <c:majorTickMark val="out"/>
        <c:minorTickMark val="none"/>
        <c:tickLblPos val="nextTo"/>
        <c:spPr>
          <a:ln w="12700">
            <a:solidFill>
              <a:sysClr val="windowText" lastClr="000000"/>
            </a:solidFill>
          </a:ln>
        </c:spPr>
        <c:txPr>
          <a:bodyPr rot="-1800000"/>
          <a:lstStyle/>
          <a:p>
            <a:pPr>
              <a:defRPr sz="1100" baseline="0">
                <a:latin typeface="Arial"/>
                <a:cs typeface="Arial"/>
              </a:defRPr>
            </a:pPr>
            <a:endParaRPr lang="en-US"/>
          </a:p>
        </c:txPr>
        <c:crossAx val="239999816"/>
        <c:crosses val="autoZero"/>
        <c:auto val="1"/>
        <c:lblAlgn val="ctr"/>
        <c:lblOffset val="0"/>
        <c:noMultiLvlLbl val="0"/>
      </c:catAx>
      <c:valAx>
        <c:axId val="239999816"/>
        <c:scaling>
          <c:orientation val="minMax"/>
          <c:max val="5"/>
          <c:min val="0"/>
        </c:scaling>
        <c:delete val="0"/>
        <c:axPos val="l"/>
        <c:majorGridlines>
          <c:spPr>
            <a:ln w="6350">
              <a:solidFill>
                <a:schemeClr val="tx1"/>
              </a:solidFill>
              <a:prstDash val="dash"/>
            </a:ln>
          </c:spPr>
        </c:majorGridlines>
        <c:title>
          <c:tx>
            <c:rich>
              <a:bodyPr rot="-5400000" vert="horz"/>
              <a:lstStyle/>
              <a:p>
                <a:pPr>
                  <a:defRPr sz="2400">
                    <a:latin typeface="Arial"/>
                    <a:cs typeface="Arial"/>
                  </a:defRPr>
                </a:pPr>
                <a:r>
                  <a:rPr lang="en-US" sz="2400" dirty="0">
                    <a:latin typeface="Arial"/>
                    <a:cs typeface="Arial"/>
                  </a:rPr>
                  <a:t>Weighted Speedup</a:t>
                </a:r>
              </a:p>
            </c:rich>
          </c:tx>
          <c:layout>
            <c:manualLayout>
              <c:xMode val="edge"/>
              <c:yMode val="edge"/>
              <c:x val="5.3362467673329257E-3"/>
              <c:y val="0.18826978483588236"/>
            </c:manualLayout>
          </c:layout>
          <c:overlay val="0"/>
        </c:title>
        <c:numFmt formatCode="General" sourceLinked="0"/>
        <c:majorTickMark val="out"/>
        <c:minorTickMark val="none"/>
        <c:tickLblPos val="nextTo"/>
        <c:spPr>
          <a:ln w="12700">
            <a:solidFill>
              <a:sysClr val="windowText" lastClr="000000"/>
            </a:solidFill>
          </a:ln>
        </c:spPr>
        <c:txPr>
          <a:bodyPr/>
          <a:lstStyle/>
          <a:p>
            <a:pPr>
              <a:defRPr sz="2000">
                <a:latin typeface="Arial"/>
                <a:cs typeface="Arial"/>
              </a:defRPr>
            </a:pPr>
            <a:endParaRPr lang="en-US"/>
          </a:p>
        </c:txPr>
        <c:crossAx val="240001776"/>
        <c:crosses val="autoZero"/>
        <c:crossBetween val="between"/>
        <c:majorUnit val="1"/>
        <c:minorUnit val="0.5"/>
      </c:valAx>
      <c:spPr>
        <a:ln w="12700">
          <a:solidFill>
            <a:schemeClr val="tx1"/>
          </a:solidFill>
        </a:ln>
      </c:spPr>
    </c:plotArea>
    <c:legend>
      <c:legendPos val="r"/>
      <c:layout>
        <c:manualLayout>
          <c:xMode val="edge"/>
          <c:yMode val="edge"/>
          <c:x val="0.12339403185406236"/>
          <c:y val="0.12995231113505501"/>
          <c:w val="0.79864459659705644"/>
          <c:h val="0.15983303039191363"/>
        </c:manualLayout>
      </c:layout>
      <c:overlay val="0"/>
      <c:txPr>
        <a:bodyPr/>
        <a:lstStyle/>
        <a:p>
          <a:pPr>
            <a:defRPr sz="2000">
              <a:latin typeface="Arial"/>
              <a:cs typeface="Arial"/>
            </a:defRPr>
          </a:pPr>
          <a:endParaRPr lang="en-US"/>
        </a:p>
      </c:txPr>
    </c:legend>
    <c:plotVisOnly val="1"/>
    <c:dispBlanksAs val="gap"/>
    <c:showDLblsOverMax val="0"/>
  </c:chart>
  <c:spPr>
    <a:noFill/>
    <a:ln>
      <a:noFill/>
    </a:ln>
  </c:sp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0.16752247455472635"/>
          <c:y val="0.31259636213595926"/>
          <c:w val="0.81692406084571478"/>
          <c:h val="0.32921323699166438"/>
        </c:manualLayout>
      </c:layout>
      <c:barChart>
        <c:barDir val="col"/>
        <c:grouping val="clustered"/>
        <c:varyColors val="0"/>
        <c:ser>
          <c:idx val="0"/>
          <c:order val="0"/>
          <c:tx>
            <c:strRef>
              <c:f>Plots!$Q$516</c:f>
              <c:strCache>
                <c:ptCount val="1"/>
                <c:pt idx="0">
                  <c:v>PWCache</c:v>
                </c:pt>
              </c:strCache>
            </c:strRef>
          </c:tx>
          <c:spPr>
            <a:solidFill>
              <a:schemeClr val="bg1">
                <a:lumMod val="65000"/>
              </a:schemeClr>
            </a:solidFill>
            <a:ln>
              <a:solidFill>
                <a:schemeClr val="tx1"/>
              </a:solidFill>
            </a:ln>
            <a:effectLst/>
          </c:spPr>
          <c:invertIfNegative val="0"/>
          <c:cat>
            <c:strRef>
              <c:f>Multi!$CP$3:$CP$18</c:f>
              <c:strCache>
                <c:ptCount val="16"/>
                <c:pt idx="0">
                  <c:v>3DS_BP</c:v>
                </c:pt>
                <c:pt idx="1">
                  <c:v>BLK_LPS</c:v>
                </c:pt>
                <c:pt idx="2">
                  <c:v>CFD_MM</c:v>
                </c:pt>
                <c:pt idx="3">
                  <c:v>CONS_LPS</c:v>
                </c:pt>
                <c:pt idx="4">
                  <c:v>HISTO_GUP</c:v>
                </c:pt>
                <c:pt idx="5">
                  <c:v>NW_LPS</c:v>
                </c:pt>
                <c:pt idx="6">
                  <c:v>RAY_GUP</c:v>
                </c:pt>
                <c:pt idx="7">
                  <c:v>RED_RAY</c:v>
                </c:pt>
                <c:pt idx="8">
                  <c:v>SCAN_CONS</c:v>
                </c:pt>
                <c:pt idx="9">
                  <c:v>SCP_HS</c:v>
                </c:pt>
                <c:pt idx="10">
                  <c:v>SC_FWT</c:v>
                </c:pt>
                <c:pt idx="11">
                  <c:v>SRAD_3DS</c:v>
                </c:pt>
                <c:pt idx="12">
                  <c:v>TRD_MUM</c:v>
                </c:pt>
                <c:pt idx="13">
                  <c:v>TRD_RAY</c:v>
                </c:pt>
                <c:pt idx="15">
                  <c:v>Average</c:v>
                </c:pt>
              </c:strCache>
            </c:strRef>
          </c:cat>
          <c:val>
            <c:numRef>
              <c:f>Multi!$CR$3:$CR$18</c:f>
              <c:numCache>
                <c:formatCode>General</c:formatCode>
                <c:ptCount val="16"/>
                <c:pt idx="0">
                  <c:v>0.43868347725718471</c:v>
                </c:pt>
                <c:pt idx="1">
                  <c:v>0.31185025061914479</c:v>
                </c:pt>
                <c:pt idx="2">
                  <c:v>0.53436938638228104</c:v>
                </c:pt>
                <c:pt idx="3">
                  <c:v>0.35569722507607898</c:v>
                </c:pt>
                <c:pt idx="4">
                  <c:v>0.26918279071901086</c:v>
                </c:pt>
                <c:pt idx="5">
                  <c:v>0.44451480294598461</c:v>
                </c:pt>
                <c:pt idx="6">
                  <c:v>0.48774818316864382</c:v>
                </c:pt>
                <c:pt idx="7">
                  <c:v>0.68440498609144218</c:v>
                </c:pt>
                <c:pt idx="8">
                  <c:v>0.62324933437909857</c:v>
                </c:pt>
                <c:pt idx="9">
                  <c:v>0.71149505105057054</c:v>
                </c:pt>
                <c:pt idx="10">
                  <c:v>0.63487865481713057</c:v>
                </c:pt>
                <c:pt idx="11">
                  <c:v>0.55322236291482296</c:v>
                </c:pt>
                <c:pt idx="12">
                  <c:v>0.3160394338664802</c:v>
                </c:pt>
                <c:pt idx="13">
                  <c:v>0.26118612803501684</c:v>
                </c:pt>
                <c:pt idx="15">
                  <c:v>0.54400000000000004</c:v>
                </c:pt>
              </c:numCache>
            </c:numRef>
          </c:val>
          <c:extLst>
            <c:ext xmlns:c16="http://schemas.microsoft.com/office/drawing/2014/chart" uri="{C3380CC4-5D6E-409C-BE32-E72D297353CC}">
              <c16:uniqueId val="{00000000-5477-9D44-A1CE-6619E3A9A81A}"/>
            </c:ext>
          </c:extLst>
        </c:ser>
        <c:ser>
          <c:idx val="1"/>
          <c:order val="1"/>
          <c:tx>
            <c:strRef>
              <c:f>Multi!$BX$1</c:f>
              <c:strCache>
                <c:ptCount val="1"/>
                <c:pt idx="0">
                  <c:v>SharedTLB</c:v>
                </c:pt>
              </c:strCache>
            </c:strRef>
          </c:tx>
          <c:spPr>
            <a:solidFill>
              <a:schemeClr val="tx1"/>
            </a:solidFill>
            <a:ln>
              <a:solidFill>
                <a:schemeClr val="tx1"/>
              </a:solidFill>
            </a:ln>
            <a:effectLst/>
          </c:spPr>
          <c:invertIfNegative val="0"/>
          <c:cat>
            <c:strRef>
              <c:f>Multi!$CP$3:$CP$18</c:f>
              <c:strCache>
                <c:ptCount val="16"/>
                <c:pt idx="0">
                  <c:v>3DS_BP</c:v>
                </c:pt>
                <c:pt idx="1">
                  <c:v>BLK_LPS</c:v>
                </c:pt>
                <c:pt idx="2">
                  <c:v>CFD_MM</c:v>
                </c:pt>
                <c:pt idx="3">
                  <c:v>CONS_LPS</c:v>
                </c:pt>
                <c:pt idx="4">
                  <c:v>HISTO_GUP</c:v>
                </c:pt>
                <c:pt idx="5">
                  <c:v>NW_LPS</c:v>
                </c:pt>
                <c:pt idx="6">
                  <c:v>RAY_GUP</c:v>
                </c:pt>
                <c:pt idx="7">
                  <c:v>RED_RAY</c:v>
                </c:pt>
                <c:pt idx="8">
                  <c:v>SCAN_CONS</c:v>
                </c:pt>
                <c:pt idx="9">
                  <c:v>SCP_HS</c:v>
                </c:pt>
                <c:pt idx="10">
                  <c:v>SC_FWT</c:v>
                </c:pt>
                <c:pt idx="11">
                  <c:v>SRAD_3DS</c:v>
                </c:pt>
                <c:pt idx="12">
                  <c:v>TRD_MUM</c:v>
                </c:pt>
                <c:pt idx="13">
                  <c:v>TRD_RAY</c:v>
                </c:pt>
                <c:pt idx="15">
                  <c:v>Average</c:v>
                </c:pt>
              </c:strCache>
            </c:strRef>
          </c:cat>
          <c:val>
            <c:numRef>
              <c:f>Multi!$CQ$3:$CQ$18</c:f>
              <c:numCache>
                <c:formatCode>General</c:formatCode>
                <c:ptCount val="16"/>
                <c:pt idx="0">
                  <c:v>0.55360623781676421</c:v>
                </c:pt>
                <c:pt idx="1">
                  <c:v>0.37859007832898173</c:v>
                </c:pt>
                <c:pt idx="2">
                  <c:v>0.66459627329192539</c:v>
                </c:pt>
                <c:pt idx="3">
                  <c:v>0.45219123505976094</c:v>
                </c:pt>
                <c:pt idx="4">
                  <c:v>0.32472324723247231</c:v>
                </c:pt>
                <c:pt idx="5">
                  <c:v>0.51551312649164682</c:v>
                </c:pt>
                <c:pt idx="6">
                  <c:v>0.62347188264058673</c:v>
                </c:pt>
                <c:pt idx="7">
                  <c:v>0.69262295081967218</c:v>
                </c:pt>
                <c:pt idx="8">
                  <c:v>0.62017804154302669</c:v>
                </c:pt>
                <c:pt idx="9">
                  <c:v>0.79881656804733725</c:v>
                </c:pt>
                <c:pt idx="10">
                  <c:v>0.72512647554806076</c:v>
                </c:pt>
                <c:pt idx="11">
                  <c:v>0.59066427289048473</c:v>
                </c:pt>
                <c:pt idx="12">
                  <c:v>0.3961661341853035</c:v>
                </c:pt>
                <c:pt idx="13">
                  <c:v>0.28076923076923077</c:v>
                </c:pt>
                <c:pt idx="15">
                  <c:v>0.62643805231437066</c:v>
                </c:pt>
              </c:numCache>
            </c:numRef>
          </c:val>
          <c:extLst>
            <c:ext xmlns:c16="http://schemas.microsoft.com/office/drawing/2014/chart" uri="{C3380CC4-5D6E-409C-BE32-E72D297353CC}">
              <c16:uniqueId val="{00000001-5477-9D44-A1CE-6619E3A9A81A}"/>
            </c:ext>
          </c:extLst>
        </c:ser>
        <c:ser>
          <c:idx val="2"/>
          <c:order val="2"/>
          <c:tx>
            <c:strRef>
              <c:f>Multi!$CF$2</c:f>
              <c:strCache>
                <c:ptCount val="1"/>
                <c:pt idx="0">
                  <c:v>Ideal</c:v>
                </c:pt>
              </c:strCache>
            </c:strRef>
          </c:tx>
          <c:spPr>
            <a:pattFill prst="wdDnDiag">
              <a:fgClr>
                <a:srgbClr val="00B050"/>
              </a:fgClr>
              <a:bgClr>
                <a:schemeClr val="accent6">
                  <a:lumMod val="20000"/>
                  <a:lumOff val="80000"/>
                </a:schemeClr>
              </a:bgClr>
            </a:pattFill>
            <a:ln>
              <a:solidFill>
                <a:schemeClr val="tx1"/>
              </a:solidFill>
            </a:ln>
            <a:effectLst/>
          </c:spPr>
          <c:invertIfNegative val="0"/>
          <c:cat>
            <c:strRef>
              <c:f>Multi!$CP$3:$CP$18</c:f>
              <c:strCache>
                <c:ptCount val="16"/>
                <c:pt idx="0">
                  <c:v>3DS_BP</c:v>
                </c:pt>
                <c:pt idx="1">
                  <c:v>BLK_LPS</c:v>
                </c:pt>
                <c:pt idx="2">
                  <c:v>CFD_MM</c:v>
                </c:pt>
                <c:pt idx="3">
                  <c:v>CONS_LPS</c:v>
                </c:pt>
                <c:pt idx="4">
                  <c:v>HISTO_GUP</c:v>
                </c:pt>
                <c:pt idx="5">
                  <c:v>NW_LPS</c:v>
                </c:pt>
                <c:pt idx="6">
                  <c:v>RAY_GUP</c:v>
                </c:pt>
                <c:pt idx="7">
                  <c:v>RED_RAY</c:v>
                </c:pt>
                <c:pt idx="8">
                  <c:v>SCAN_CONS</c:v>
                </c:pt>
                <c:pt idx="9">
                  <c:v>SCP_HS</c:v>
                </c:pt>
                <c:pt idx="10">
                  <c:v>SC_FWT</c:v>
                </c:pt>
                <c:pt idx="11">
                  <c:v>SRAD_3DS</c:v>
                </c:pt>
                <c:pt idx="12">
                  <c:v>TRD_MUM</c:v>
                </c:pt>
                <c:pt idx="13">
                  <c:v>TRD_RAY</c:v>
                </c:pt>
                <c:pt idx="15">
                  <c:v>Average</c:v>
                </c:pt>
              </c:strCache>
            </c:strRef>
          </c:cat>
          <c:val>
            <c:numRef>
              <c:f>Multi!$CS$3:$CS$18</c:f>
              <c:numCache>
                <c:formatCode>General</c:formatCode>
                <c:ptCount val="16"/>
                <c:pt idx="0">
                  <c:v>1</c:v>
                </c:pt>
                <c:pt idx="1">
                  <c:v>1</c:v>
                </c:pt>
                <c:pt idx="2">
                  <c:v>1</c:v>
                </c:pt>
                <c:pt idx="3">
                  <c:v>1</c:v>
                </c:pt>
                <c:pt idx="4">
                  <c:v>1</c:v>
                </c:pt>
                <c:pt idx="5">
                  <c:v>1</c:v>
                </c:pt>
                <c:pt idx="6">
                  <c:v>1</c:v>
                </c:pt>
                <c:pt idx="7">
                  <c:v>1</c:v>
                </c:pt>
                <c:pt idx="8">
                  <c:v>1</c:v>
                </c:pt>
                <c:pt idx="9">
                  <c:v>1</c:v>
                </c:pt>
                <c:pt idx="10">
                  <c:v>1</c:v>
                </c:pt>
                <c:pt idx="11">
                  <c:v>1</c:v>
                </c:pt>
                <c:pt idx="12">
                  <c:v>1</c:v>
                </c:pt>
                <c:pt idx="13">
                  <c:v>1</c:v>
                </c:pt>
                <c:pt idx="15">
                  <c:v>1</c:v>
                </c:pt>
              </c:numCache>
            </c:numRef>
          </c:val>
          <c:extLst>
            <c:ext xmlns:c16="http://schemas.microsoft.com/office/drawing/2014/chart" uri="{C3380CC4-5D6E-409C-BE32-E72D297353CC}">
              <c16:uniqueId val="{00000002-5477-9D44-A1CE-6619E3A9A81A}"/>
            </c:ext>
          </c:extLst>
        </c:ser>
        <c:dLbls>
          <c:showLegendKey val="0"/>
          <c:showVal val="0"/>
          <c:showCatName val="0"/>
          <c:showSerName val="0"/>
          <c:showPercent val="0"/>
          <c:showBubbleSize val="0"/>
        </c:dLbls>
        <c:gapWidth val="150"/>
        <c:axId val="132484480"/>
        <c:axId val="132502656"/>
      </c:barChart>
      <c:catAx>
        <c:axId val="132484480"/>
        <c:scaling>
          <c:orientation val="minMax"/>
        </c:scaling>
        <c:delete val="0"/>
        <c:axPos val="b"/>
        <c:numFmt formatCode="General" sourceLinked="0"/>
        <c:majorTickMark val="out"/>
        <c:minorTickMark val="none"/>
        <c:tickLblPos val="nextTo"/>
        <c:spPr>
          <a:noFill/>
          <a:ln>
            <a:solidFill>
              <a:sysClr val="windowText" lastClr="000000"/>
            </a:solidFill>
          </a:ln>
        </c:spPr>
        <c:txPr>
          <a:bodyPr/>
          <a:lstStyle/>
          <a:p>
            <a:pPr>
              <a:defRPr sz="2000" baseline="2000">
                <a:latin typeface="Arial"/>
                <a:cs typeface="Arial"/>
              </a:defRPr>
            </a:pPr>
            <a:endParaRPr lang="en-US"/>
          </a:p>
        </c:txPr>
        <c:crossAx val="132502656"/>
        <c:crosses val="autoZero"/>
        <c:auto val="1"/>
        <c:lblAlgn val="ctr"/>
        <c:lblOffset val="100"/>
        <c:noMultiLvlLbl val="0"/>
      </c:catAx>
      <c:valAx>
        <c:axId val="132502656"/>
        <c:scaling>
          <c:orientation val="minMax"/>
          <c:max val="1"/>
          <c:min val="0"/>
        </c:scaling>
        <c:delete val="0"/>
        <c:axPos val="l"/>
        <c:majorGridlines>
          <c:spPr>
            <a:ln w="15875">
              <a:solidFill>
                <a:sysClr val="windowText" lastClr="000000"/>
              </a:solidFill>
              <a:prstDash val="dash"/>
            </a:ln>
          </c:spPr>
        </c:majorGridlines>
        <c:title>
          <c:tx>
            <c:rich>
              <a:bodyPr rot="-5400000" vert="horz"/>
              <a:lstStyle/>
              <a:p>
                <a:pPr>
                  <a:defRPr sz="2400">
                    <a:latin typeface="Arial"/>
                    <a:cs typeface="Arial"/>
                  </a:defRPr>
                </a:pPr>
                <a:r>
                  <a:rPr lang="en-US" sz="2400" dirty="0">
                    <a:latin typeface="Arial"/>
                    <a:cs typeface="Arial"/>
                  </a:rPr>
                  <a:t>Normalized</a:t>
                </a:r>
              </a:p>
              <a:p>
                <a:pPr>
                  <a:defRPr sz="2400">
                    <a:latin typeface="Arial"/>
                    <a:cs typeface="Arial"/>
                  </a:defRPr>
                </a:pPr>
                <a:r>
                  <a:rPr lang="en-US" sz="2400" dirty="0">
                    <a:latin typeface="Arial"/>
                    <a:cs typeface="Arial"/>
                  </a:rPr>
                  <a:t>Performance</a:t>
                </a:r>
              </a:p>
            </c:rich>
          </c:tx>
          <c:layout>
            <c:manualLayout>
              <c:xMode val="edge"/>
              <c:yMode val="edge"/>
              <c:x val="1.8350845550124891E-2"/>
              <c:y val="0.28350848882036206"/>
            </c:manualLayout>
          </c:layout>
          <c:overlay val="0"/>
        </c:title>
        <c:numFmt formatCode="General" sourceLinked="0"/>
        <c:majorTickMark val="out"/>
        <c:minorTickMark val="none"/>
        <c:tickLblPos val="nextTo"/>
        <c:spPr>
          <a:noFill/>
          <a:ln>
            <a:solidFill>
              <a:sysClr val="windowText" lastClr="000000"/>
            </a:solidFill>
          </a:ln>
        </c:spPr>
        <c:txPr>
          <a:bodyPr/>
          <a:lstStyle/>
          <a:p>
            <a:pPr>
              <a:defRPr sz="2000">
                <a:latin typeface="Arial"/>
                <a:cs typeface="Arial"/>
              </a:defRPr>
            </a:pPr>
            <a:endParaRPr lang="en-US"/>
          </a:p>
        </c:txPr>
        <c:crossAx val="132484480"/>
        <c:crosses val="autoZero"/>
        <c:crossBetween val="between"/>
        <c:majorUnit val="0.2"/>
      </c:valAx>
      <c:spPr>
        <a:ln w="12700">
          <a:solidFill>
            <a:schemeClr val="tx1"/>
          </a:solidFill>
        </a:ln>
      </c:spPr>
    </c:plotArea>
    <c:legend>
      <c:legendPos val="r"/>
      <c:layout>
        <c:manualLayout>
          <c:xMode val="edge"/>
          <c:yMode val="edge"/>
          <c:x val="0.15676757698523075"/>
          <c:y val="0.24463313466541392"/>
          <c:w val="0.75654220608219325"/>
          <c:h val="6.3195620698546534E-2"/>
        </c:manualLayout>
      </c:layout>
      <c:overlay val="0"/>
      <c:txPr>
        <a:bodyPr/>
        <a:lstStyle/>
        <a:p>
          <a:pPr>
            <a:defRPr sz="2400">
              <a:latin typeface="Arial"/>
              <a:cs typeface="Arial"/>
            </a:defRPr>
          </a:pPr>
          <a:endParaRPr lang="en-US"/>
        </a:p>
      </c:txPr>
    </c:legend>
    <c:plotVisOnly val="1"/>
    <c:dispBlanksAs val="gap"/>
    <c:showDLblsOverMax val="0"/>
  </c:chart>
  <c:spPr>
    <a:noFill/>
    <a:ln>
      <a:noFill/>
    </a:ln>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0.10730358705162017"/>
          <c:y val="0.22010427876410213"/>
          <c:w val="0.74905205014565257"/>
          <c:h val="0.42170535355790673"/>
        </c:manualLayout>
      </c:layout>
      <c:barChart>
        <c:barDir val="bar"/>
        <c:grouping val="clustered"/>
        <c:varyColors val="0"/>
        <c:ser>
          <c:idx val="0"/>
          <c:order val="0"/>
          <c:tx>
            <c:strRef>
              <c:f>Plots!$Q$516</c:f>
              <c:strCache>
                <c:ptCount val="1"/>
                <c:pt idx="0">
                  <c:v>PWCache</c:v>
                </c:pt>
              </c:strCache>
            </c:strRef>
          </c:tx>
          <c:spPr>
            <a:solidFill>
              <a:srgbClr val="FF0000"/>
            </a:solidFill>
            <a:ln>
              <a:solidFill>
                <a:schemeClr val="tx1"/>
              </a:solidFill>
            </a:ln>
            <a:effectLst/>
          </c:spPr>
          <c:invertIfNegative val="0"/>
          <c:cat>
            <c:strRef>
              <c:f>Multi!$CP$18</c:f>
              <c:strCache>
                <c:ptCount val="1"/>
                <c:pt idx="0">
                  <c:v>Average</c:v>
                </c:pt>
              </c:strCache>
            </c:strRef>
          </c:cat>
          <c:val>
            <c:numRef>
              <c:f>Multi!$CR$18</c:f>
              <c:numCache>
                <c:formatCode>General</c:formatCode>
                <c:ptCount val="1"/>
                <c:pt idx="0">
                  <c:v>0.54400000000000004</c:v>
                </c:pt>
              </c:numCache>
            </c:numRef>
          </c:val>
          <c:extLst>
            <c:ext xmlns:c16="http://schemas.microsoft.com/office/drawing/2014/chart" uri="{C3380CC4-5D6E-409C-BE32-E72D297353CC}">
              <c16:uniqueId val="{00000000-CF49-844E-8551-4814AE0D85AB}"/>
            </c:ext>
          </c:extLst>
        </c:ser>
        <c:ser>
          <c:idx val="1"/>
          <c:order val="1"/>
          <c:tx>
            <c:strRef>
              <c:f>Multi!$BX$1</c:f>
              <c:strCache>
                <c:ptCount val="1"/>
                <c:pt idx="0">
                  <c:v>SharedTLB</c:v>
                </c:pt>
              </c:strCache>
            </c:strRef>
          </c:tx>
          <c:spPr>
            <a:solidFill>
              <a:srgbClr val="FFFF00"/>
            </a:solidFill>
            <a:ln>
              <a:solidFill>
                <a:schemeClr val="tx1"/>
              </a:solidFill>
            </a:ln>
            <a:effectLst/>
          </c:spPr>
          <c:invertIfNegative val="0"/>
          <c:cat>
            <c:strRef>
              <c:f>Multi!$CP$18</c:f>
              <c:strCache>
                <c:ptCount val="1"/>
                <c:pt idx="0">
                  <c:v>Average</c:v>
                </c:pt>
              </c:strCache>
            </c:strRef>
          </c:cat>
          <c:val>
            <c:numRef>
              <c:f>Multi!$CQ$18</c:f>
              <c:numCache>
                <c:formatCode>General</c:formatCode>
                <c:ptCount val="1"/>
                <c:pt idx="0">
                  <c:v>0.62643805231437066</c:v>
                </c:pt>
              </c:numCache>
            </c:numRef>
          </c:val>
          <c:extLst>
            <c:ext xmlns:c16="http://schemas.microsoft.com/office/drawing/2014/chart" uri="{C3380CC4-5D6E-409C-BE32-E72D297353CC}">
              <c16:uniqueId val="{00000001-CF49-844E-8551-4814AE0D85AB}"/>
            </c:ext>
          </c:extLst>
        </c:ser>
        <c:ser>
          <c:idx val="2"/>
          <c:order val="2"/>
          <c:tx>
            <c:strRef>
              <c:f>Multi!$CF$2</c:f>
              <c:strCache>
                <c:ptCount val="1"/>
                <c:pt idx="0">
                  <c:v>Ideal</c:v>
                </c:pt>
              </c:strCache>
            </c:strRef>
          </c:tx>
          <c:spPr>
            <a:solidFill>
              <a:srgbClr val="00B050"/>
            </a:solidFill>
            <a:ln>
              <a:solidFill>
                <a:schemeClr val="tx1"/>
              </a:solidFill>
            </a:ln>
            <a:effectLst/>
          </c:spPr>
          <c:invertIfNegative val="0"/>
          <c:cat>
            <c:strRef>
              <c:f>Multi!$CP$18</c:f>
              <c:strCache>
                <c:ptCount val="1"/>
                <c:pt idx="0">
                  <c:v>Average</c:v>
                </c:pt>
              </c:strCache>
            </c:strRef>
          </c:cat>
          <c:val>
            <c:numRef>
              <c:f>Multi!$CS$18</c:f>
              <c:numCache>
                <c:formatCode>General</c:formatCode>
                <c:ptCount val="1"/>
                <c:pt idx="0">
                  <c:v>1</c:v>
                </c:pt>
              </c:numCache>
            </c:numRef>
          </c:val>
          <c:extLst>
            <c:ext xmlns:c16="http://schemas.microsoft.com/office/drawing/2014/chart" uri="{C3380CC4-5D6E-409C-BE32-E72D297353CC}">
              <c16:uniqueId val="{00000002-CF49-844E-8551-4814AE0D85AB}"/>
            </c:ext>
          </c:extLst>
        </c:ser>
        <c:dLbls>
          <c:showLegendKey val="0"/>
          <c:showVal val="0"/>
          <c:showCatName val="0"/>
          <c:showSerName val="0"/>
          <c:showPercent val="0"/>
          <c:showBubbleSize val="0"/>
        </c:dLbls>
        <c:gapWidth val="150"/>
        <c:axId val="132484480"/>
        <c:axId val="132502656"/>
      </c:barChart>
      <c:catAx>
        <c:axId val="132484480"/>
        <c:scaling>
          <c:orientation val="minMax"/>
        </c:scaling>
        <c:delete val="1"/>
        <c:axPos val="l"/>
        <c:numFmt formatCode="General" sourceLinked="0"/>
        <c:majorTickMark val="out"/>
        <c:minorTickMark val="none"/>
        <c:tickLblPos val="nextTo"/>
        <c:crossAx val="132502656"/>
        <c:crosses val="autoZero"/>
        <c:auto val="1"/>
        <c:lblAlgn val="ctr"/>
        <c:lblOffset val="100"/>
        <c:noMultiLvlLbl val="0"/>
      </c:catAx>
      <c:valAx>
        <c:axId val="132502656"/>
        <c:scaling>
          <c:orientation val="minMax"/>
          <c:max val="1"/>
          <c:min val="0"/>
        </c:scaling>
        <c:delete val="0"/>
        <c:axPos val="b"/>
        <c:majorGridlines>
          <c:spPr>
            <a:ln w="15875">
              <a:solidFill>
                <a:sysClr val="windowText" lastClr="000000"/>
              </a:solidFill>
              <a:prstDash val="dash"/>
            </a:ln>
          </c:spPr>
        </c:majorGridlines>
        <c:numFmt formatCode="General" sourceLinked="0"/>
        <c:majorTickMark val="out"/>
        <c:minorTickMark val="none"/>
        <c:tickLblPos val="nextTo"/>
        <c:spPr>
          <a:noFill/>
          <a:ln>
            <a:solidFill>
              <a:sysClr val="windowText" lastClr="000000"/>
            </a:solidFill>
          </a:ln>
        </c:spPr>
        <c:txPr>
          <a:bodyPr/>
          <a:lstStyle/>
          <a:p>
            <a:pPr>
              <a:defRPr sz="2000">
                <a:latin typeface="Arial"/>
                <a:cs typeface="Arial"/>
              </a:defRPr>
            </a:pPr>
            <a:endParaRPr lang="en-US"/>
          </a:p>
        </c:txPr>
        <c:crossAx val="132484480"/>
        <c:crosses val="autoZero"/>
        <c:crossBetween val="between"/>
        <c:majorUnit val="0.2"/>
      </c:valAx>
      <c:spPr>
        <a:ln w="12700">
          <a:solidFill>
            <a:schemeClr val="tx1"/>
          </a:solidFill>
        </a:ln>
      </c:spPr>
    </c:plotArea>
    <c:legend>
      <c:legendPos val="r"/>
      <c:layout>
        <c:manualLayout>
          <c:xMode val="edge"/>
          <c:yMode val="edge"/>
          <c:x val="0.22001606252576741"/>
          <c:y val="0.14240500446073925"/>
          <c:w val="0.57396768852287638"/>
          <c:h val="8.5405860194394334E-2"/>
        </c:manualLayout>
      </c:layout>
      <c:overlay val="0"/>
      <c:txPr>
        <a:bodyPr/>
        <a:lstStyle/>
        <a:p>
          <a:pPr>
            <a:defRPr sz="2400">
              <a:latin typeface="Arial"/>
              <a:cs typeface="Arial"/>
            </a:defRPr>
          </a:pPr>
          <a:endParaRPr lang="en-US"/>
        </a:p>
      </c:txPr>
    </c:legend>
    <c:plotVisOnly val="1"/>
    <c:dispBlanksAs val="gap"/>
    <c:showDLblsOverMax val="0"/>
  </c:chart>
  <c:spPr>
    <a:noFill/>
    <a:ln>
      <a:noFill/>
    </a:ln>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0.20023398407483173"/>
          <c:y val="0.2338339150905106"/>
          <c:w val="0.78782767284767174"/>
          <c:h val="0.42585343465690895"/>
        </c:manualLayout>
      </c:layout>
      <c:barChart>
        <c:barDir val="col"/>
        <c:grouping val="clustered"/>
        <c:varyColors val="0"/>
        <c:ser>
          <c:idx val="0"/>
          <c:order val="0"/>
          <c:tx>
            <c:strRef>
              <c:f>baseline_vs_ours.csv!$Y$36</c:f>
              <c:strCache>
                <c:ptCount val="1"/>
                <c:pt idx="0">
                  <c:v>Alone</c:v>
                </c:pt>
              </c:strCache>
            </c:strRef>
          </c:tx>
          <c:spPr>
            <a:solidFill>
              <a:srgbClr val="0066FF"/>
            </a:solidFill>
            <a:ln>
              <a:solidFill>
                <a:schemeClr val="tx1"/>
              </a:solidFill>
            </a:ln>
            <a:effectLst/>
          </c:spPr>
          <c:invertIfNegative val="0"/>
          <c:cat>
            <c:strRef>
              <c:f>baseline_vs_ours.csv!$U$37:$U$44</c:f>
              <c:strCache>
                <c:ptCount val="8"/>
                <c:pt idx="0">
                  <c:v>App 1</c:v>
                </c:pt>
                <c:pt idx="1">
                  <c:v>App 2</c:v>
                </c:pt>
                <c:pt idx="2">
                  <c:v>App 1</c:v>
                </c:pt>
                <c:pt idx="3">
                  <c:v>App 2</c:v>
                </c:pt>
                <c:pt idx="4">
                  <c:v>App 1</c:v>
                </c:pt>
                <c:pt idx="5">
                  <c:v>App 2</c:v>
                </c:pt>
                <c:pt idx="6">
                  <c:v>App 1</c:v>
                </c:pt>
                <c:pt idx="7">
                  <c:v>App 2</c:v>
                </c:pt>
              </c:strCache>
            </c:strRef>
          </c:cat>
          <c:val>
            <c:numRef>
              <c:f>baseline_vs_ours.csv!$Y$37:$Y$44</c:f>
              <c:numCache>
                <c:formatCode>General</c:formatCode>
                <c:ptCount val="8"/>
                <c:pt idx="0">
                  <c:v>0.49324046805499999</c:v>
                </c:pt>
                <c:pt idx="1">
                  <c:v>0.39921826056199999</c:v>
                </c:pt>
                <c:pt idx="2">
                  <c:v>0.29740278839500001</c:v>
                </c:pt>
                <c:pt idx="3">
                  <c:v>3.4602475822499999E-2</c:v>
                </c:pt>
                <c:pt idx="4">
                  <c:v>0.91175700146899996</c:v>
                </c:pt>
                <c:pt idx="5">
                  <c:v>0.39921826056199999</c:v>
                </c:pt>
                <c:pt idx="6">
                  <c:v>0.117417531268</c:v>
                </c:pt>
                <c:pt idx="7">
                  <c:v>0.641291082776</c:v>
                </c:pt>
              </c:numCache>
            </c:numRef>
          </c:val>
          <c:extLst>
            <c:ext xmlns:c16="http://schemas.microsoft.com/office/drawing/2014/chart" uri="{C3380CC4-5D6E-409C-BE32-E72D297353CC}">
              <c16:uniqueId val="{00000000-229C-4F99-937C-A45CD07140EA}"/>
            </c:ext>
          </c:extLst>
        </c:ser>
        <c:ser>
          <c:idx val="3"/>
          <c:order val="1"/>
          <c:tx>
            <c:strRef>
              <c:f>baseline_vs_ours.csv!$Z$36</c:f>
              <c:strCache>
                <c:ptCount val="1"/>
                <c:pt idx="0">
                  <c:v>Shared</c:v>
                </c:pt>
              </c:strCache>
            </c:strRef>
          </c:tx>
          <c:spPr>
            <a:noFill/>
            <a:ln>
              <a:noFill/>
            </a:ln>
            <a:effectLst/>
          </c:spPr>
          <c:invertIfNegative val="0"/>
          <c:cat>
            <c:strRef>
              <c:f>baseline_vs_ours.csv!$U$37:$U$44</c:f>
              <c:strCache>
                <c:ptCount val="8"/>
                <c:pt idx="0">
                  <c:v>App 1</c:v>
                </c:pt>
                <c:pt idx="1">
                  <c:v>App 2</c:v>
                </c:pt>
                <c:pt idx="2">
                  <c:v>App 1</c:v>
                </c:pt>
                <c:pt idx="3">
                  <c:v>App 2</c:v>
                </c:pt>
                <c:pt idx="4">
                  <c:v>App 1</c:v>
                </c:pt>
                <c:pt idx="5">
                  <c:v>App 2</c:v>
                </c:pt>
                <c:pt idx="6">
                  <c:v>App 1</c:v>
                </c:pt>
                <c:pt idx="7">
                  <c:v>App 2</c:v>
                </c:pt>
              </c:strCache>
            </c:strRef>
          </c:cat>
          <c:val>
            <c:numRef>
              <c:f>baseline_vs_ours.csv!$Z$37:$Z$44</c:f>
              <c:numCache>
                <c:formatCode>General</c:formatCode>
                <c:ptCount val="8"/>
                <c:pt idx="0">
                  <c:v>0.67070127154199999</c:v>
                </c:pt>
                <c:pt idx="1">
                  <c:v>0.822026194145</c:v>
                </c:pt>
                <c:pt idx="2">
                  <c:v>0.424238280937</c:v>
                </c:pt>
                <c:pt idx="3">
                  <c:v>0.47648860801100001</c:v>
                </c:pt>
                <c:pt idx="4">
                  <c:v>0.94429835861800004</c:v>
                </c:pt>
                <c:pt idx="5">
                  <c:v>0.78015285675199997</c:v>
                </c:pt>
                <c:pt idx="6">
                  <c:v>0.41567464189499997</c:v>
                </c:pt>
                <c:pt idx="7">
                  <c:v>0.75850326745899999</c:v>
                </c:pt>
              </c:numCache>
            </c:numRef>
          </c:val>
          <c:extLst>
            <c:ext xmlns:c16="http://schemas.microsoft.com/office/drawing/2014/chart" uri="{C3380CC4-5D6E-409C-BE32-E72D297353CC}">
              <c16:uniqueId val="{00000001-229C-4F99-937C-A45CD07140EA}"/>
            </c:ext>
          </c:extLst>
        </c:ser>
        <c:dLbls>
          <c:showLegendKey val="0"/>
          <c:showVal val="0"/>
          <c:showCatName val="0"/>
          <c:showSerName val="0"/>
          <c:showPercent val="0"/>
          <c:showBubbleSize val="0"/>
        </c:dLbls>
        <c:gapWidth val="150"/>
        <c:axId val="239986880"/>
        <c:axId val="239998248"/>
      </c:barChart>
      <c:catAx>
        <c:axId val="239986880"/>
        <c:scaling>
          <c:orientation val="minMax"/>
        </c:scaling>
        <c:delete val="0"/>
        <c:axPos val="b"/>
        <c:numFmt formatCode="General" sourceLinked="0"/>
        <c:majorTickMark val="out"/>
        <c:minorTickMark val="none"/>
        <c:tickLblPos val="nextTo"/>
        <c:spPr>
          <a:noFill/>
          <a:ln>
            <a:solidFill>
              <a:sysClr val="windowText" lastClr="000000"/>
            </a:solidFill>
          </a:ln>
        </c:spPr>
        <c:txPr>
          <a:bodyPr/>
          <a:lstStyle/>
          <a:p>
            <a:pPr>
              <a:defRPr sz="1400" baseline="0">
                <a:latin typeface="Arial"/>
                <a:cs typeface="Arial"/>
              </a:defRPr>
            </a:pPr>
            <a:endParaRPr lang="en-US"/>
          </a:p>
        </c:txPr>
        <c:crossAx val="239998248"/>
        <c:crosses val="autoZero"/>
        <c:auto val="1"/>
        <c:lblAlgn val="ctr"/>
        <c:lblOffset val="0"/>
        <c:noMultiLvlLbl val="0"/>
      </c:catAx>
      <c:valAx>
        <c:axId val="239998248"/>
        <c:scaling>
          <c:orientation val="minMax"/>
          <c:max val="1"/>
        </c:scaling>
        <c:delete val="0"/>
        <c:axPos val="l"/>
        <c:majorGridlines>
          <c:spPr>
            <a:ln w="6350">
              <a:solidFill>
                <a:schemeClr val="bg1">
                  <a:lumMod val="75000"/>
                </a:schemeClr>
              </a:solidFill>
              <a:prstDash val="dash"/>
            </a:ln>
          </c:spPr>
        </c:majorGridlines>
        <c:title>
          <c:tx>
            <c:rich>
              <a:bodyPr rot="-5400000" vert="horz"/>
              <a:lstStyle/>
              <a:p>
                <a:pPr>
                  <a:defRPr sz="1800" b="1"/>
                </a:pPr>
                <a:r>
                  <a:rPr lang="en-US" sz="1800" b="1" dirty="0">
                    <a:latin typeface="Arial"/>
                    <a:cs typeface="Arial"/>
                  </a:rPr>
                  <a:t>L2 TLB Miss Rate</a:t>
                </a:r>
              </a:p>
              <a:p>
                <a:pPr>
                  <a:defRPr sz="1800" b="1"/>
                </a:pPr>
                <a:r>
                  <a:rPr lang="en-US" sz="1800" b="0" dirty="0">
                    <a:latin typeface="Arial"/>
                    <a:cs typeface="Arial"/>
                  </a:rPr>
                  <a:t>(Lower</a:t>
                </a:r>
                <a:r>
                  <a:rPr lang="en-US" sz="1800" b="0" baseline="0" dirty="0">
                    <a:latin typeface="Arial"/>
                    <a:cs typeface="Arial"/>
                  </a:rPr>
                  <a:t> is Better)</a:t>
                </a:r>
                <a:endParaRPr lang="en-US" sz="1800" b="0" dirty="0">
                  <a:latin typeface="Arial"/>
                  <a:cs typeface="Arial"/>
                </a:endParaRPr>
              </a:p>
            </c:rich>
          </c:tx>
          <c:layout>
            <c:manualLayout>
              <c:xMode val="edge"/>
              <c:yMode val="edge"/>
              <c:x val="4.7606946700808353E-2"/>
              <c:y val="0.13237081726861205"/>
            </c:manualLayout>
          </c:layout>
          <c:overlay val="0"/>
        </c:title>
        <c:numFmt formatCode="#,##0.0" sourceLinked="0"/>
        <c:majorTickMark val="out"/>
        <c:minorTickMark val="none"/>
        <c:tickLblPos val="nextTo"/>
        <c:spPr>
          <a:ln w="6350">
            <a:solidFill>
              <a:sysClr val="windowText" lastClr="000000"/>
            </a:solidFill>
          </a:ln>
        </c:spPr>
        <c:txPr>
          <a:bodyPr/>
          <a:lstStyle/>
          <a:p>
            <a:pPr>
              <a:defRPr sz="1800">
                <a:latin typeface="Arial"/>
                <a:cs typeface="Arial"/>
              </a:defRPr>
            </a:pPr>
            <a:endParaRPr lang="en-US"/>
          </a:p>
        </c:txPr>
        <c:crossAx val="239986880"/>
        <c:crosses val="autoZero"/>
        <c:crossBetween val="between"/>
        <c:majorUnit val="0.2"/>
      </c:valAx>
      <c:spPr>
        <a:noFill/>
        <a:ln w="12700">
          <a:solidFill>
            <a:schemeClr val="tx1"/>
          </a:solidFill>
        </a:ln>
      </c:spPr>
    </c:plotArea>
    <c:legend>
      <c:legendPos val="r"/>
      <c:layout>
        <c:manualLayout>
          <c:xMode val="edge"/>
          <c:yMode val="edge"/>
          <c:x val="0.19877256202710264"/>
          <c:y val="0.11821823730722779"/>
          <c:w val="0.78751606295680399"/>
          <c:h val="0.11903039574879268"/>
        </c:manualLayout>
      </c:layout>
      <c:overlay val="0"/>
      <c:txPr>
        <a:bodyPr/>
        <a:lstStyle/>
        <a:p>
          <a:pPr>
            <a:defRPr sz="1800">
              <a:latin typeface="Arial"/>
              <a:cs typeface="Arial"/>
            </a:defRPr>
          </a:pPr>
          <a:endParaRPr lang="en-US"/>
        </a:p>
      </c:txPr>
    </c:legend>
    <c:plotVisOnly val="1"/>
    <c:dispBlanksAs val="gap"/>
    <c:showDLblsOverMax val="0"/>
  </c:chart>
  <c:spPr>
    <a:noFill/>
    <a:ln>
      <a:noFill/>
    </a:ln>
  </c:spPr>
  <c:externalData r:id="rId1">
    <c:autoUpdate val="0"/>
  </c:externalData>
  <c:userShapes r:id="rId2"/>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0.20023398407483173"/>
          <c:y val="0.2338339150905106"/>
          <c:w val="0.78782767284767174"/>
          <c:h val="0.42585343465690895"/>
        </c:manualLayout>
      </c:layout>
      <c:barChart>
        <c:barDir val="col"/>
        <c:grouping val="clustered"/>
        <c:varyColors val="0"/>
        <c:ser>
          <c:idx val="0"/>
          <c:order val="0"/>
          <c:tx>
            <c:strRef>
              <c:f>baseline_vs_ours.csv!$Y$36</c:f>
              <c:strCache>
                <c:ptCount val="1"/>
                <c:pt idx="0">
                  <c:v>Alone</c:v>
                </c:pt>
              </c:strCache>
            </c:strRef>
          </c:tx>
          <c:spPr>
            <a:solidFill>
              <a:srgbClr val="0066FF"/>
            </a:solidFill>
            <a:ln>
              <a:solidFill>
                <a:schemeClr val="tx1"/>
              </a:solidFill>
            </a:ln>
            <a:effectLst/>
          </c:spPr>
          <c:invertIfNegative val="0"/>
          <c:cat>
            <c:strRef>
              <c:f>baseline_vs_ours.csv!$U$37:$U$44</c:f>
              <c:strCache>
                <c:ptCount val="8"/>
                <c:pt idx="0">
                  <c:v>App 1</c:v>
                </c:pt>
                <c:pt idx="1">
                  <c:v>App 2</c:v>
                </c:pt>
                <c:pt idx="2">
                  <c:v>App 1</c:v>
                </c:pt>
                <c:pt idx="3">
                  <c:v>App 2</c:v>
                </c:pt>
                <c:pt idx="4">
                  <c:v>App 1</c:v>
                </c:pt>
                <c:pt idx="5">
                  <c:v>App 2</c:v>
                </c:pt>
                <c:pt idx="6">
                  <c:v>App 1</c:v>
                </c:pt>
                <c:pt idx="7">
                  <c:v>App 2</c:v>
                </c:pt>
              </c:strCache>
            </c:strRef>
          </c:cat>
          <c:val>
            <c:numRef>
              <c:f>baseline_vs_ours.csv!$Y$37:$Y$44</c:f>
              <c:numCache>
                <c:formatCode>General</c:formatCode>
                <c:ptCount val="8"/>
                <c:pt idx="0">
                  <c:v>0.49324046805499999</c:v>
                </c:pt>
                <c:pt idx="1">
                  <c:v>0.39921826056199999</c:v>
                </c:pt>
                <c:pt idx="2">
                  <c:v>0.29740278839500001</c:v>
                </c:pt>
                <c:pt idx="3">
                  <c:v>3.4602475822499999E-2</c:v>
                </c:pt>
                <c:pt idx="4">
                  <c:v>0.91175700146899996</c:v>
                </c:pt>
                <c:pt idx="5">
                  <c:v>0.39921826056199999</c:v>
                </c:pt>
                <c:pt idx="6">
                  <c:v>0.117417531268</c:v>
                </c:pt>
                <c:pt idx="7">
                  <c:v>0.641291082776</c:v>
                </c:pt>
              </c:numCache>
            </c:numRef>
          </c:val>
          <c:extLst>
            <c:ext xmlns:c16="http://schemas.microsoft.com/office/drawing/2014/chart" uri="{C3380CC4-5D6E-409C-BE32-E72D297353CC}">
              <c16:uniqueId val="{00000000-229C-4F99-937C-A45CD07140EA}"/>
            </c:ext>
          </c:extLst>
        </c:ser>
        <c:ser>
          <c:idx val="3"/>
          <c:order val="1"/>
          <c:tx>
            <c:strRef>
              <c:f>baseline_vs_ours.csv!$Z$36</c:f>
              <c:strCache>
                <c:ptCount val="1"/>
                <c:pt idx="0">
                  <c:v>Shared</c:v>
                </c:pt>
              </c:strCache>
            </c:strRef>
          </c:tx>
          <c:spPr>
            <a:solidFill>
              <a:srgbClr val="FF0000"/>
            </a:solidFill>
            <a:ln>
              <a:solidFill>
                <a:schemeClr val="tx1"/>
              </a:solidFill>
            </a:ln>
            <a:effectLst/>
          </c:spPr>
          <c:invertIfNegative val="0"/>
          <c:cat>
            <c:strRef>
              <c:f>baseline_vs_ours.csv!$U$37:$U$44</c:f>
              <c:strCache>
                <c:ptCount val="8"/>
                <c:pt idx="0">
                  <c:v>App 1</c:v>
                </c:pt>
                <c:pt idx="1">
                  <c:v>App 2</c:v>
                </c:pt>
                <c:pt idx="2">
                  <c:v>App 1</c:v>
                </c:pt>
                <c:pt idx="3">
                  <c:v>App 2</c:v>
                </c:pt>
                <c:pt idx="4">
                  <c:v>App 1</c:v>
                </c:pt>
                <c:pt idx="5">
                  <c:v>App 2</c:v>
                </c:pt>
                <c:pt idx="6">
                  <c:v>App 1</c:v>
                </c:pt>
                <c:pt idx="7">
                  <c:v>App 2</c:v>
                </c:pt>
              </c:strCache>
            </c:strRef>
          </c:cat>
          <c:val>
            <c:numRef>
              <c:f>baseline_vs_ours.csv!$Z$37:$Z$44</c:f>
              <c:numCache>
                <c:formatCode>General</c:formatCode>
                <c:ptCount val="8"/>
                <c:pt idx="0">
                  <c:v>0.67070127154199999</c:v>
                </c:pt>
                <c:pt idx="1">
                  <c:v>0.822026194145</c:v>
                </c:pt>
                <c:pt idx="2">
                  <c:v>0.424238280937</c:v>
                </c:pt>
                <c:pt idx="3">
                  <c:v>0.47648860801100001</c:v>
                </c:pt>
                <c:pt idx="4">
                  <c:v>0.94429835861800004</c:v>
                </c:pt>
                <c:pt idx="5">
                  <c:v>0.78015285675199997</c:v>
                </c:pt>
                <c:pt idx="6">
                  <c:v>0.41567464189499997</c:v>
                </c:pt>
                <c:pt idx="7">
                  <c:v>0.75850326745899999</c:v>
                </c:pt>
              </c:numCache>
            </c:numRef>
          </c:val>
          <c:extLst>
            <c:ext xmlns:c16="http://schemas.microsoft.com/office/drawing/2014/chart" uri="{C3380CC4-5D6E-409C-BE32-E72D297353CC}">
              <c16:uniqueId val="{00000001-229C-4F99-937C-A45CD07140EA}"/>
            </c:ext>
          </c:extLst>
        </c:ser>
        <c:dLbls>
          <c:showLegendKey val="0"/>
          <c:showVal val="0"/>
          <c:showCatName val="0"/>
          <c:showSerName val="0"/>
          <c:showPercent val="0"/>
          <c:showBubbleSize val="0"/>
        </c:dLbls>
        <c:gapWidth val="150"/>
        <c:axId val="239986880"/>
        <c:axId val="239998248"/>
      </c:barChart>
      <c:catAx>
        <c:axId val="239986880"/>
        <c:scaling>
          <c:orientation val="minMax"/>
        </c:scaling>
        <c:delete val="0"/>
        <c:axPos val="b"/>
        <c:numFmt formatCode="General" sourceLinked="0"/>
        <c:majorTickMark val="out"/>
        <c:minorTickMark val="none"/>
        <c:tickLblPos val="nextTo"/>
        <c:spPr>
          <a:noFill/>
          <a:ln>
            <a:solidFill>
              <a:sysClr val="windowText" lastClr="000000"/>
            </a:solidFill>
          </a:ln>
        </c:spPr>
        <c:txPr>
          <a:bodyPr/>
          <a:lstStyle/>
          <a:p>
            <a:pPr>
              <a:defRPr sz="1400" baseline="0">
                <a:latin typeface="Arial"/>
                <a:cs typeface="Arial"/>
              </a:defRPr>
            </a:pPr>
            <a:endParaRPr lang="en-US"/>
          </a:p>
        </c:txPr>
        <c:crossAx val="239998248"/>
        <c:crosses val="autoZero"/>
        <c:auto val="1"/>
        <c:lblAlgn val="ctr"/>
        <c:lblOffset val="0"/>
        <c:noMultiLvlLbl val="0"/>
      </c:catAx>
      <c:valAx>
        <c:axId val="239998248"/>
        <c:scaling>
          <c:orientation val="minMax"/>
          <c:max val="1"/>
        </c:scaling>
        <c:delete val="0"/>
        <c:axPos val="l"/>
        <c:majorGridlines>
          <c:spPr>
            <a:ln w="6350">
              <a:solidFill>
                <a:schemeClr val="bg1">
                  <a:lumMod val="75000"/>
                </a:schemeClr>
              </a:solidFill>
              <a:prstDash val="dash"/>
            </a:ln>
          </c:spPr>
        </c:majorGridlines>
        <c:title>
          <c:tx>
            <c:rich>
              <a:bodyPr rot="-5400000" vert="horz"/>
              <a:lstStyle/>
              <a:p>
                <a:pPr>
                  <a:defRPr sz="1800" b="1"/>
                </a:pPr>
                <a:r>
                  <a:rPr lang="en-US" sz="1800" b="1" dirty="0">
                    <a:latin typeface="Arial"/>
                    <a:cs typeface="Arial"/>
                  </a:rPr>
                  <a:t>L2 TLB Miss Rate</a:t>
                </a:r>
              </a:p>
              <a:p>
                <a:pPr>
                  <a:defRPr sz="1800" b="1"/>
                </a:pPr>
                <a:r>
                  <a:rPr lang="en-US" sz="1800" b="0" dirty="0">
                    <a:latin typeface="Arial"/>
                    <a:cs typeface="Arial"/>
                  </a:rPr>
                  <a:t>(Lower</a:t>
                </a:r>
                <a:r>
                  <a:rPr lang="en-US" sz="1800" b="0" baseline="0" dirty="0">
                    <a:latin typeface="Arial"/>
                    <a:cs typeface="Arial"/>
                  </a:rPr>
                  <a:t> is Better)</a:t>
                </a:r>
                <a:endParaRPr lang="en-US" sz="1800" b="0" dirty="0">
                  <a:latin typeface="Arial"/>
                  <a:cs typeface="Arial"/>
                </a:endParaRPr>
              </a:p>
            </c:rich>
          </c:tx>
          <c:layout>
            <c:manualLayout>
              <c:xMode val="edge"/>
              <c:yMode val="edge"/>
              <c:x val="4.7606946700808353E-2"/>
              <c:y val="0.13237081726861205"/>
            </c:manualLayout>
          </c:layout>
          <c:overlay val="0"/>
        </c:title>
        <c:numFmt formatCode="#,##0.0" sourceLinked="0"/>
        <c:majorTickMark val="out"/>
        <c:minorTickMark val="none"/>
        <c:tickLblPos val="nextTo"/>
        <c:spPr>
          <a:ln w="6350">
            <a:solidFill>
              <a:sysClr val="windowText" lastClr="000000"/>
            </a:solidFill>
          </a:ln>
        </c:spPr>
        <c:txPr>
          <a:bodyPr/>
          <a:lstStyle/>
          <a:p>
            <a:pPr>
              <a:defRPr sz="1800">
                <a:latin typeface="Arial"/>
                <a:cs typeface="Arial"/>
              </a:defRPr>
            </a:pPr>
            <a:endParaRPr lang="en-US"/>
          </a:p>
        </c:txPr>
        <c:crossAx val="239986880"/>
        <c:crosses val="autoZero"/>
        <c:crossBetween val="between"/>
        <c:majorUnit val="0.2"/>
      </c:valAx>
      <c:spPr>
        <a:noFill/>
        <a:ln w="12700">
          <a:solidFill>
            <a:schemeClr val="tx1"/>
          </a:solidFill>
        </a:ln>
      </c:spPr>
    </c:plotArea>
    <c:legend>
      <c:legendPos val="r"/>
      <c:layout>
        <c:manualLayout>
          <c:xMode val="edge"/>
          <c:yMode val="edge"/>
          <c:x val="0.19877256202710264"/>
          <c:y val="0.11821823730722779"/>
          <c:w val="0.78751606295680399"/>
          <c:h val="0.11903039574879268"/>
        </c:manualLayout>
      </c:layout>
      <c:overlay val="0"/>
      <c:txPr>
        <a:bodyPr/>
        <a:lstStyle/>
        <a:p>
          <a:pPr>
            <a:defRPr sz="1800">
              <a:latin typeface="Arial"/>
              <a:cs typeface="Arial"/>
            </a:defRPr>
          </a:pPr>
          <a:endParaRPr lang="en-US"/>
        </a:p>
      </c:txPr>
    </c:legend>
    <c:plotVisOnly val="1"/>
    <c:dispBlanksAs val="gap"/>
    <c:showDLblsOverMax val="0"/>
  </c:chart>
  <c:spPr>
    <a:noFill/>
    <a:ln>
      <a:noFill/>
    </a:ln>
  </c:spPr>
  <c:externalData r:id="rId1">
    <c:autoUpdate val="0"/>
  </c:externalData>
  <c:userShapes r:id="rId2"/>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168077547870701"/>
          <c:y val="0.20503764791758508"/>
          <c:w val="0.81926692883643437"/>
          <c:h val="0.45680793872488495"/>
        </c:manualLayout>
      </c:layout>
      <c:barChart>
        <c:barDir val="col"/>
        <c:grouping val="clustered"/>
        <c:varyColors val="0"/>
        <c:ser>
          <c:idx val="0"/>
          <c:order val="0"/>
          <c:tx>
            <c:strRef>
              <c:f>L2TLBWarpsPerEntryAvg!$B$22</c:f>
              <c:strCache>
                <c:ptCount val="1"/>
                <c:pt idx="0">
                  <c:v>Warps Stalled Per TLB Entry</c:v>
                </c:pt>
              </c:strCache>
            </c:strRef>
          </c:tx>
          <c:spPr>
            <a:solidFill>
              <a:schemeClr val="bg1">
                <a:lumMod val="75000"/>
              </a:schemeClr>
            </a:solidFill>
            <a:ln>
              <a:solidFill>
                <a:sysClr val="windowText" lastClr="000000"/>
              </a:solidFill>
            </a:ln>
          </c:spPr>
          <c:invertIfNegative val="0"/>
          <c:errBars>
            <c:errBarType val="both"/>
            <c:errValType val="cust"/>
            <c:noEndCap val="0"/>
            <c:plus>
              <c:numRef>
                <c:f>L2TLBWarpsPerEntryAvg!$B$104:$AE$104</c:f>
                <c:numCache>
                  <c:formatCode>General</c:formatCode>
                  <c:ptCount val="30"/>
                  <c:pt idx="0">
                    <c:v>4.0221729202012186</c:v>
                  </c:pt>
                  <c:pt idx="1">
                    <c:v>8.9825427914371776</c:v>
                  </c:pt>
                  <c:pt idx="2">
                    <c:v>4.9110080431618108</c:v>
                  </c:pt>
                  <c:pt idx="3">
                    <c:v>4.7104246093107154</c:v>
                  </c:pt>
                  <c:pt idx="4">
                    <c:v>11.076546167465741</c:v>
                  </c:pt>
                  <c:pt idx="5">
                    <c:v>4.8397546425412932</c:v>
                  </c:pt>
                  <c:pt idx="6">
                    <c:v>4.2795502100103935</c:v>
                  </c:pt>
                  <c:pt idx="7">
                    <c:v>5.244790272260655</c:v>
                  </c:pt>
                  <c:pt idx="8">
                    <c:v>4.4095861483817274</c:v>
                  </c:pt>
                  <c:pt idx="9">
                    <c:v>5.752177848432714</c:v>
                  </c:pt>
                  <c:pt idx="10">
                    <c:v>4.0796476563546511</c:v>
                  </c:pt>
                  <c:pt idx="11">
                    <c:v>3.2752099169366229</c:v>
                  </c:pt>
                  <c:pt idx="12">
                    <c:v>3.5291464973843176</c:v>
                  </c:pt>
                  <c:pt idx="13">
                    <c:v>2.6167871522154798</c:v>
                  </c:pt>
                  <c:pt idx="14">
                    <c:v>4.2661458015403078</c:v>
                  </c:pt>
                  <c:pt idx="15">
                    <c:v>4.3333272435854644</c:v>
                  </c:pt>
                  <c:pt idx="16">
                    <c:v>5.1984084102732826</c:v>
                  </c:pt>
                  <c:pt idx="17">
                    <c:v>4.7276844226322892</c:v>
                  </c:pt>
                  <c:pt idx="18">
                    <c:v>4.0092424471463435</c:v>
                  </c:pt>
                  <c:pt idx="19">
                    <c:v>4.1361485708325327</c:v>
                  </c:pt>
                  <c:pt idx="20">
                    <c:v>5.4271723761089437</c:v>
                  </c:pt>
                  <c:pt idx="21">
                    <c:v>4.8666441209523423</c:v>
                  </c:pt>
                  <c:pt idx="22">
                    <c:v>7.5690009248248868</c:v>
                  </c:pt>
                  <c:pt idx="23">
                    <c:v>3.4567904188712397</c:v>
                  </c:pt>
                  <c:pt idx="24">
                    <c:v>11.681505682059996</c:v>
                  </c:pt>
                  <c:pt idx="25">
                    <c:v>5.2290725755147065</c:v>
                  </c:pt>
                  <c:pt idx="26">
                    <c:v>3.1868871959954905</c:v>
                  </c:pt>
                  <c:pt idx="27">
                    <c:v>5.8710114120141181</c:v>
                  </c:pt>
                  <c:pt idx="28">
                    <c:v>6.3765272680354776</c:v>
                  </c:pt>
                  <c:pt idx="29">
                    <c:v>7.4819833600456498</c:v>
                  </c:pt>
                </c:numCache>
              </c:numRef>
            </c:plus>
            <c:minus>
              <c:numRef>
                <c:f>L2TLBWarpsPerEntryAvg!$B$103:$AE$103</c:f>
                <c:numCache>
                  <c:formatCode>General</c:formatCode>
                  <c:ptCount val="30"/>
                  <c:pt idx="0">
                    <c:v>0.647115</c:v>
                  </c:pt>
                  <c:pt idx="1">
                    <c:v>3.2274430000000001</c:v>
                  </c:pt>
                  <c:pt idx="2">
                    <c:v>0.96472000000000002</c:v>
                  </c:pt>
                  <c:pt idx="3">
                    <c:v>0.88752399999999998</c:v>
                  </c:pt>
                  <c:pt idx="4">
                    <c:v>4.9075949999999997</c:v>
                  </c:pt>
                  <c:pt idx="5">
                    <c:v>0.93692900000000001</c:v>
                  </c:pt>
                  <c:pt idx="6">
                    <c:v>0.73258199999999996</c:v>
                  </c:pt>
                  <c:pt idx="7">
                    <c:v>1.1003130000000001</c:v>
                  </c:pt>
                  <c:pt idx="8">
                    <c:v>0.77777799999999997</c:v>
                  </c:pt>
                  <c:pt idx="9">
                    <c:v>1.323502</c:v>
                  </c:pt>
                  <c:pt idx="10">
                    <c:v>0.66574100000000003</c:v>
                  </c:pt>
                  <c:pt idx="11">
                    <c:v>0.42908000000000002</c:v>
                  </c:pt>
                  <c:pt idx="12">
                    <c:v>0.498195</c:v>
                  </c:pt>
                  <c:pt idx="13">
                    <c:v>0.27390300000000001</c:v>
                  </c:pt>
                  <c:pt idx="14">
                    <c:v>0.72799999999999998</c:v>
                  </c:pt>
                  <c:pt idx="15">
                    <c:v>0.75110900000000003</c:v>
                  </c:pt>
                  <c:pt idx="16">
                    <c:v>1.080938</c:v>
                  </c:pt>
                  <c:pt idx="17">
                    <c:v>0.89403999999999995</c:v>
                  </c:pt>
                  <c:pt idx="18">
                    <c:v>0.642961</c:v>
                  </c:pt>
                  <c:pt idx="19">
                    <c:v>0.68430899999999995</c:v>
                  </c:pt>
                  <c:pt idx="20">
                    <c:v>1.1781680000000001</c:v>
                  </c:pt>
                  <c:pt idx="21">
                    <c:v>0.94736900000000002</c:v>
                  </c:pt>
                  <c:pt idx="22">
                    <c:v>2.2915909999999999</c:v>
                  </c:pt>
                  <c:pt idx="23">
                    <c:v>0.47797600000000001</c:v>
                  </c:pt>
                  <c:pt idx="24">
                    <c:v>5.4583029999999999</c:v>
                  </c:pt>
                  <c:pt idx="25">
                    <c:v>1.093728</c:v>
                  </c:pt>
                  <c:pt idx="26">
                    <c:v>0.40625</c:v>
                  </c:pt>
                  <c:pt idx="27">
                    <c:v>1.3787510000000001</c:v>
                  </c:pt>
                  <c:pt idx="28">
                    <c:v>1.626404</c:v>
                  </c:pt>
                  <c:pt idx="29">
                    <c:v>2.2392029999999998</c:v>
                  </c:pt>
                </c:numCache>
              </c:numRef>
            </c:minus>
          </c:errBars>
          <c:cat>
            <c:strRef>
              <c:f>L2TLBWarpsPerEntryAvg!$B$1:$AG$1</c:f>
              <c:strCache>
                <c:ptCount val="32"/>
                <c:pt idx="0">
                  <c:v>3DS</c:v>
                </c:pt>
                <c:pt idx="1">
                  <c:v>BFS2</c:v>
                </c:pt>
                <c:pt idx="2">
                  <c:v>BLK</c:v>
                </c:pt>
                <c:pt idx="3">
                  <c:v>BP</c:v>
                </c:pt>
                <c:pt idx="4">
                  <c:v>CFD</c:v>
                </c:pt>
                <c:pt idx="5">
                  <c:v>CONS</c:v>
                </c:pt>
                <c:pt idx="6">
                  <c:v>FFT</c:v>
                </c:pt>
                <c:pt idx="7">
                  <c:v>FWT</c:v>
                </c:pt>
                <c:pt idx="8">
                  <c:v>GUPS</c:v>
                </c:pt>
                <c:pt idx="9">
                  <c:v>HISTO</c:v>
                </c:pt>
                <c:pt idx="10">
                  <c:v>HS</c:v>
                </c:pt>
                <c:pt idx="11">
                  <c:v>JPEG</c:v>
                </c:pt>
                <c:pt idx="12">
                  <c:v>LIB</c:v>
                </c:pt>
                <c:pt idx="13">
                  <c:v>LPS</c:v>
                </c:pt>
                <c:pt idx="14">
                  <c:v>LUD</c:v>
                </c:pt>
                <c:pt idx="15">
                  <c:v>LUH</c:v>
                </c:pt>
                <c:pt idx="16">
                  <c:v>MM</c:v>
                </c:pt>
                <c:pt idx="17">
                  <c:v>MUM</c:v>
                </c:pt>
                <c:pt idx="18">
                  <c:v>NN</c:v>
                </c:pt>
                <c:pt idx="19">
                  <c:v>NW</c:v>
                </c:pt>
                <c:pt idx="20">
                  <c:v>QTC</c:v>
                </c:pt>
                <c:pt idx="21">
                  <c:v>RAY</c:v>
                </c:pt>
                <c:pt idx="22">
                  <c:v>RED</c:v>
                </c:pt>
                <c:pt idx="23">
                  <c:v>SAD</c:v>
                </c:pt>
                <c:pt idx="24">
                  <c:v>SC</c:v>
                </c:pt>
                <c:pt idx="25">
                  <c:v>SCAN</c:v>
                </c:pt>
                <c:pt idx="26">
                  <c:v>SCP</c:v>
                </c:pt>
                <c:pt idx="27">
                  <c:v>SPMV</c:v>
                </c:pt>
                <c:pt idx="28">
                  <c:v>SRAD</c:v>
                </c:pt>
                <c:pt idx="29">
                  <c:v>TRD</c:v>
                </c:pt>
                <c:pt idx="31">
                  <c:v>Average</c:v>
                </c:pt>
              </c:strCache>
            </c:strRef>
          </c:cat>
          <c:val>
            <c:numRef>
              <c:f>L2TLBWarpsPerEntryAvg!$B$2:$AG$2</c:f>
              <c:numCache>
                <c:formatCode>General</c:formatCode>
                <c:ptCount val="32"/>
                <c:pt idx="0">
                  <c:v>4.9823089999999999</c:v>
                </c:pt>
                <c:pt idx="1">
                  <c:v>22.671429</c:v>
                </c:pt>
                <c:pt idx="2">
                  <c:v>2.098716</c:v>
                </c:pt>
                <c:pt idx="3">
                  <c:v>18.5</c:v>
                </c:pt>
                <c:pt idx="4">
                  <c:v>11.254847</c:v>
                </c:pt>
                <c:pt idx="5">
                  <c:v>8.4802510000000009</c:v>
                </c:pt>
                <c:pt idx="6">
                  <c:v>2.1603650000000001</c:v>
                </c:pt>
                <c:pt idx="7">
                  <c:v>20.178246999999999</c:v>
                </c:pt>
                <c:pt idx="8">
                  <c:v>4.6015620000000004</c:v>
                </c:pt>
                <c:pt idx="9">
                  <c:v>2.7453069999999999</c:v>
                </c:pt>
                <c:pt idx="10">
                  <c:v>6.3463539999999998</c:v>
                </c:pt>
                <c:pt idx="11">
                  <c:v>2.9179689999999998</c:v>
                </c:pt>
                <c:pt idx="12">
                  <c:v>2.2253340000000001</c:v>
                </c:pt>
                <c:pt idx="13">
                  <c:v>5.4585470000000003</c:v>
                </c:pt>
                <c:pt idx="14">
                  <c:v>4.46875</c:v>
                </c:pt>
                <c:pt idx="15">
                  <c:v>4.809285</c:v>
                </c:pt>
                <c:pt idx="16">
                  <c:v>8.7018170000000001</c:v>
                </c:pt>
                <c:pt idx="17">
                  <c:v>2.1074480000000002</c:v>
                </c:pt>
                <c:pt idx="18">
                  <c:v>5.4259599999999999</c:v>
                </c:pt>
                <c:pt idx="19">
                  <c:v>1.3605020000000001</c:v>
                </c:pt>
                <c:pt idx="20">
                  <c:v>4.1473459999999998</c:v>
                </c:pt>
                <c:pt idx="21">
                  <c:v>3.694064</c:v>
                </c:pt>
                <c:pt idx="22">
                  <c:v>6.3518889999999999</c:v>
                </c:pt>
                <c:pt idx="23">
                  <c:v>1.2702100000000001</c:v>
                </c:pt>
                <c:pt idx="24">
                  <c:v>10.108378999999999</c:v>
                </c:pt>
                <c:pt idx="25">
                  <c:v>17</c:v>
                </c:pt>
                <c:pt idx="26">
                  <c:v>4</c:v>
                </c:pt>
                <c:pt idx="27">
                  <c:v>2.1839719999999998</c:v>
                </c:pt>
                <c:pt idx="28">
                  <c:v>33.256252000000003</c:v>
                </c:pt>
                <c:pt idx="29">
                  <c:v>22.069288</c:v>
                </c:pt>
                <c:pt idx="31">
                  <c:v>8.1858799666666666</c:v>
                </c:pt>
              </c:numCache>
            </c:numRef>
          </c:val>
          <c:extLst>
            <c:ext xmlns:c16="http://schemas.microsoft.com/office/drawing/2014/chart" uri="{C3380CC4-5D6E-409C-BE32-E72D297353CC}">
              <c16:uniqueId val="{00000000-B49D-426F-958E-95DAEBAB0695}"/>
            </c:ext>
          </c:extLst>
        </c:ser>
        <c:dLbls>
          <c:showLegendKey val="0"/>
          <c:showVal val="0"/>
          <c:showCatName val="0"/>
          <c:showSerName val="0"/>
          <c:showPercent val="0"/>
          <c:showBubbleSize val="0"/>
        </c:dLbls>
        <c:gapWidth val="150"/>
        <c:axId val="72179712"/>
        <c:axId val="72181248"/>
      </c:barChart>
      <c:catAx>
        <c:axId val="72179712"/>
        <c:scaling>
          <c:orientation val="minMax"/>
        </c:scaling>
        <c:delete val="0"/>
        <c:axPos val="b"/>
        <c:numFmt formatCode="General" sourceLinked="0"/>
        <c:majorTickMark val="out"/>
        <c:minorTickMark val="none"/>
        <c:tickLblPos val="nextTo"/>
        <c:spPr>
          <a:ln>
            <a:solidFill>
              <a:sysClr val="windowText" lastClr="000000"/>
            </a:solidFill>
          </a:ln>
        </c:spPr>
        <c:txPr>
          <a:bodyPr/>
          <a:lstStyle/>
          <a:p>
            <a:pPr>
              <a:defRPr sz="1600">
                <a:latin typeface="Arial" pitchFamily="34" charset="0"/>
                <a:cs typeface="Arial" pitchFamily="34" charset="0"/>
              </a:defRPr>
            </a:pPr>
            <a:endParaRPr lang="en-US"/>
          </a:p>
        </c:txPr>
        <c:crossAx val="72181248"/>
        <c:crosses val="autoZero"/>
        <c:auto val="1"/>
        <c:lblAlgn val="ctr"/>
        <c:lblOffset val="100"/>
        <c:noMultiLvlLbl val="0"/>
      </c:catAx>
      <c:valAx>
        <c:axId val="72181248"/>
        <c:scaling>
          <c:orientation val="minMax"/>
          <c:max val="40"/>
        </c:scaling>
        <c:delete val="0"/>
        <c:axPos val="l"/>
        <c:majorGridlines>
          <c:spPr>
            <a:ln w="9525">
              <a:solidFill>
                <a:schemeClr val="bg1">
                  <a:lumMod val="75000"/>
                </a:schemeClr>
              </a:solidFill>
              <a:prstDash val="dash"/>
            </a:ln>
          </c:spPr>
        </c:majorGridlines>
        <c:title>
          <c:tx>
            <c:rich>
              <a:bodyPr rot="-5400000" vert="horz"/>
              <a:lstStyle/>
              <a:p>
                <a:pPr>
                  <a:defRPr sz="2000">
                    <a:latin typeface="Arial" panose="020B0604020202020204" pitchFamily="34" charset="0"/>
                    <a:cs typeface="Arial" panose="020B0604020202020204" pitchFamily="34" charset="0"/>
                  </a:defRPr>
                </a:pPr>
                <a:r>
                  <a:rPr lang="en-US" sz="2000" dirty="0">
                    <a:latin typeface="Arial" panose="020B0604020202020204" pitchFamily="34" charset="0"/>
                    <a:cs typeface="Arial" panose="020B0604020202020204" pitchFamily="34" charset="0"/>
                  </a:rPr>
                  <a:t>Warps Stalled</a:t>
                </a:r>
                <a:endParaRPr lang="en-US" sz="2000" baseline="0" dirty="0">
                  <a:latin typeface="Arial" panose="020B0604020202020204" pitchFamily="34" charset="0"/>
                  <a:cs typeface="Arial" panose="020B0604020202020204" pitchFamily="34" charset="0"/>
                </a:endParaRPr>
              </a:p>
              <a:p>
                <a:pPr>
                  <a:defRPr sz="2000">
                    <a:latin typeface="Arial" panose="020B0604020202020204" pitchFamily="34" charset="0"/>
                    <a:cs typeface="Arial" panose="020B0604020202020204" pitchFamily="34" charset="0"/>
                  </a:defRPr>
                </a:pPr>
                <a:r>
                  <a:rPr lang="en-US" sz="2000" baseline="0" dirty="0">
                    <a:latin typeface="Arial" panose="020B0604020202020204" pitchFamily="34" charset="0"/>
                    <a:cs typeface="Arial" panose="020B0604020202020204" pitchFamily="34" charset="0"/>
                  </a:rPr>
                  <a:t>Per One TLB Miss</a:t>
                </a:r>
                <a:endParaRPr lang="en-US" sz="2000" dirty="0">
                  <a:latin typeface="Arial" panose="020B0604020202020204" pitchFamily="34" charset="0"/>
                  <a:cs typeface="Arial" panose="020B0604020202020204" pitchFamily="34" charset="0"/>
                </a:endParaRPr>
              </a:p>
            </c:rich>
          </c:tx>
          <c:layout>
            <c:manualLayout>
              <c:xMode val="edge"/>
              <c:yMode val="edge"/>
              <c:x val="1.508949376347876E-2"/>
              <c:y val="0.19374678470572138"/>
            </c:manualLayout>
          </c:layout>
          <c:overlay val="0"/>
        </c:title>
        <c:numFmt formatCode="General" sourceLinked="1"/>
        <c:majorTickMark val="out"/>
        <c:minorTickMark val="none"/>
        <c:tickLblPos val="nextTo"/>
        <c:spPr>
          <a:ln>
            <a:solidFill>
              <a:sysClr val="windowText" lastClr="000000"/>
            </a:solidFill>
          </a:ln>
        </c:spPr>
        <c:txPr>
          <a:bodyPr/>
          <a:lstStyle/>
          <a:p>
            <a:pPr>
              <a:defRPr sz="2000">
                <a:latin typeface="Arial" pitchFamily="34" charset="0"/>
                <a:cs typeface="Arial" pitchFamily="34" charset="0"/>
              </a:defRPr>
            </a:pPr>
            <a:endParaRPr lang="en-US"/>
          </a:p>
        </c:txPr>
        <c:crossAx val="72179712"/>
        <c:crosses val="autoZero"/>
        <c:crossBetween val="between"/>
        <c:majorUnit val="10"/>
      </c:valAx>
      <c:spPr>
        <a:ln w="12700">
          <a:solidFill>
            <a:schemeClr val="tx1"/>
          </a:solidFill>
        </a:ln>
      </c:spPr>
    </c:plotArea>
    <c:plotVisOnly val="1"/>
    <c:dispBlanksAs val="gap"/>
    <c:showDLblsOverMax val="0"/>
  </c:chart>
  <c:spPr>
    <a:noFill/>
    <a:ln>
      <a:noFill/>
    </a:ln>
  </c:sp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593051708532885"/>
          <c:y val="5.9522259932881329E-2"/>
          <c:w val="0.81501714672961378"/>
          <c:h val="0.50715340620074001"/>
        </c:manualLayout>
      </c:layout>
      <c:barChart>
        <c:barDir val="col"/>
        <c:grouping val="clustered"/>
        <c:varyColors val="0"/>
        <c:ser>
          <c:idx val="1"/>
          <c:order val="0"/>
          <c:tx>
            <c:strRef>
              <c:f>L2TLBWarpsPerEntryAvg!$B$37</c:f>
              <c:strCache>
                <c:ptCount val="1"/>
                <c:pt idx="0">
                  <c:v>Concurrent Page Walks</c:v>
                </c:pt>
              </c:strCache>
            </c:strRef>
          </c:tx>
          <c:spPr>
            <a:solidFill>
              <a:schemeClr val="bg1">
                <a:lumMod val="75000"/>
              </a:schemeClr>
            </a:solidFill>
            <a:ln>
              <a:solidFill>
                <a:schemeClr val="tx1"/>
              </a:solidFill>
            </a:ln>
          </c:spPr>
          <c:invertIfNegative val="0"/>
          <c:errBars>
            <c:errBarType val="both"/>
            <c:errValType val="cust"/>
            <c:noEndCap val="0"/>
            <c:plus>
              <c:numRef>
                <c:f>L2TLBWarpsPerEntryAvg!$B$67:$AE$67</c:f>
                <c:numCache>
                  <c:formatCode>General</c:formatCode>
                  <c:ptCount val="30"/>
                  <c:pt idx="0">
                    <c:v>31.872993999999998</c:v>
                  </c:pt>
                  <c:pt idx="1">
                    <c:v>4.8470119999999994</c:v>
                  </c:pt>
                  <c:pt idx="2">
                    <c:v>40.252450000000003</c:v>
                  </c:pt>
                  <c:pt idx="3">
                    <c:v>3.7420760000000008</c:v>
                  </c:pt>
                  <c:pt idx="4">
                    <c:v>13.397112</c:v>
                  </c:pt>
                  <c:pt idx="5">
                    <c:v>15.519748999999999</c:v>
                  </c:pt>
                  <c:pt idx="6">
                    <c:v>30.00422</c:v>
                  </c:pt>
                  <c:pt idx="7">
                    <c:v>15.614746</c:v>
                  </c:pt>
                  <c:pt idx="8">
                    <c:v>8.8425200000000004</c:v>
                  </c:pt>
                  <c:pt idx="9">
                    <c:v>34.390661999999999</c:v>
                  </c:pt>
                  <c:pt idx="10">
                    <c:v>8.701823000000001</c:v>
                  </c:pt>
                  <c:pt idx="11">
                    <c:v>-2.6872560000000001</c:v>
                  </c:pt>
                  <c:pt idx="12">
                    <c:v>32.201963999999997</c:v>
                  </c:pt>
                  <c:pt idx="13">
                    <c:v>14.161788</c:v>
                  </c:pt>
                  <c:pt idx="14">
                    <c:v>10.984375</c:v>
                  </c:pt>
                  <c:pt idx="15">
                    <c:v>27.394960000000001</c:v>
                  </c:pt>
                  <c:pt idx="16">
                    <c:v>20.670216</c:v>
                  </c:pt>
                  <c:pt idx="17">
                    <c:v>39.245944000000001</c:v>
                  </c:pt>
                  <c:pt idx="18">
                    <c:v>24.646318999999998</c:v>
                  </c:pt>
                  <c:pt idx="19">
                    <c:v>34.805447000000001</c:v>
                  </c:pt>
                  <c:pt idx="20">
                    <c:v>43.569277999999997</c:v>
                  </c:pt>
                  <c:pt idx="21">
                    <c:v>51.305936000000003</c:v>
                  </c:pt>
                  <c:pt idx="22">
                    <c:v>23.355139999999999</c:v>
                  </c:pt>
                  <c:pt idx="23">
                    <c:v>28.798337</c:v>
                  </c:pt>
                  <c:pt idx="24">
                    <c:v>25.702468</c:v>
                  </c:pt>
                  <c:pt idx="25">
                    <c:v>28</c:v>
                  </c:pt>
                  <c:pt idx="26">
                    <c:v>34</c:v>
                  </c:pt>
                  <c:pt idx="27">
                    <c:v>31.886555000000001</c:v>
                  </c:pt>
                  <c:pt idx="28">
                    <c:v>11.868258999999998</c:v>
                  </c:pt>
                  <c:pt idx="29">
                    <c:v>10.741372999999999</c:v>
                  </c:pt>
                </c:numCache>
              </c:numRef>
            </c:plus>
            <c:minus>
              <c:numRef>
                <c:f>L2TLBWarpsPerEntryAvg!$B$68:$AE$68</c:f>
                <c:numCache>
                  <c:formatCode>General</c:formatCode>
                  <c:ptCount val="30"/>
                  <c:pt idx="0">
                    <c:v>2.2824419999999996</c:v>
                  </c:pt>
                  <c:pt idx="1">
                    <c:v>13.076494</c:v>
                  </c:pt>
                  <c:pt idx="2">
                    <c:v>0.9604109999999999</c:v>
                  </c:pt>
                  <c:pt idx="3">
                    <c:v>9.6289619999999996</c:v>
                  </c:pt>
                  <c:pt idx="4">
                    <c:v>8.801444</c:v>
                  </c:pt>
                  <c:pt idx="5">
                    <c:v>6.5962210000000008</c:v>
                  </c:pt>
                  <c:pt idx="6">
                    <c:v>1.4978899999999999</c:v>
                  </c:pt>
                  <c:pt idx="7">
                    <c:v>7.5409509999999997</c:v>
                  </c:pt>
                  <c:pt idx="8">
                    <c:v>3.0378509999999999</c:v>
                  </c:pt>
                  <c:pt idx="9">
                    <c:v>1.3046690000000001</c:v>
                  </c:pt>
                  <c:pt idx="10">
                    <c:v>4.8685919999999996</c:v>
                  </c:pt>
                  <c:pt idx="11">
                    <c:v>1.843628</c:v>
                  </c:pt>
                  <c:pt idx="12">
                    <c:v>1.252381</c:v>
                  </c:pt>
                  <c:pt idx="13">
                    <c:v>3.2394220000000002</c:v>
                  </c:pt>
                  <c:pt idx="14">
                    <c:v>2.0664059999999997</c:v>
                  </c:pt>
                  <c:pt idx="15">
                    <c:v>3.3025199999999999</c:v>
                  </c:pt>
                  <c:pt idx="16">
                    <c:v>5.164892</c:v>
                  </c:pt>
                  <c:pt idx="17">
                    <c:v>0.97346800000000011</c:v>
                  </c:pt>
                  <c:pt idx="18">
                    <c:v>3.1506590000000001</c:v>
                  </c:pt>
                  <c:pt idx="19">
                    <c:v>0.67922700000000003</c:v>
                  </c:pt>
                  <c:pt idx="20">
                    <c:v>3.2153610000000001</c:v>
                  </c:pt>
                  <c:pt idx="21">
                    <c:v>2.641626</c:v>
                  </c:pt>
                  <c:pt idx="22">
                    <c:v>3.3224300000000002</c:v>
                  </c:pt>
                  <c:pt idx="23">
                    <c:v>0.79051199999999988</c:v>
                  </c:pt>
                  <c:pt idx="24">
                    <c:v>5.6487660000000002</c:v>
                  </c:pt>
                  <c:pt idx="25">
                    <c:v>2</c:v>
                  </c:pt>
                  <c:pt idx="26">
                    <c:v>2</c:v>
                  </c:pt>
                  <c:pt idx="27">
                    <c:v>2.113445</c:v>
                  </c:pt>
                  <c:pt idx="28">
                    <c:v>22.131741000000002</c:v>
                  </c:pt>
                  <c:pt idx="29">
                    <c:v>17.258627000000001</c:v>
                  </c:pt>
                </c:numCache>
              </c:numRef>
            </c:minus>
          </c:errBars>
          <c:cat>
            <c:strRef>
              <c:f>L2TLBWarpsPerEntryAvg!$B$1:$AG$1</c:f>
              <c:strCache>
                <c:ptCount val="32"/>
                <c:pt idx="0">
                  <c:v>3DS</c:v>
                </c:pt>
                <c:pt idx="1">
                  <c:v>BFS2</c:v>
                </c:pt>
                <c:pt idx="2">
                  <c:v>BLK</c:v>
                </c:pt>
                <c:pt idx="3">
                  <c:v>BP</c:v>
                </c:pt>
                <c:pt idx="4">
                  <c:v>CFD</c:v>
                </c:pt>
                <c:pt idx="5">
                  <c:v>CONS</c:v>
                </c:pt>
                <c:pt idx="6">
                  <c:v>FFT</c:v>
                </c:pt>
                <c:pt idx="7">
                  <c:v>FWT</c:v>
                </c:pt>
                <c:pt idx="8">
                  <c:v>GUPS</c:v>
                </c:pt>
                <c:pt idx="9">
                  <c:v>HISTO</c:v>
                </c:pt>
                <c:pt idx="10">
                  <c:v>HS</c:v>
                </c:pt>
                <c:pt idx="11">
                  <c:v>JPEG</c:v>
                </c:pt>
                <c:pt idx="12">
                  <c:v>LIB</c:v>
                </c:pt>
                <c:pt idx="13">
                  <c:v>LPS</c:v>
                </c:pt>
                <c:pt idx="14">
                  <c:v>LUD</c:v>
                </c:pt>
                <c:pt idx="15">
                  <c:v>LUH</c:v>
                </c:pt>
                <c:pt idx="16">
                  <c:v>MM</c:v>
                </c:pt>
                <c:pt idx="17">
                  <c:v>MUM</c:v>
                </c:pt>
                <c:pt idx="18">
                  <c:v>NN</c:v>
                </c:pt>
                <c:pt idx="19">
                  <c:v>NW</c:v>
                </c:pt>
                <c:pt idx="20">
                  <c:v>QTC</c:v>
                </c:pt>
                <c:pt idx="21">
                  <c:v>RAY</c:v>
                </c:pt>
                <c:pt idx="22">
                  <c:v>RED</c:v>
                </c:pt>
                <c:pt idx="23">
                  <c:v>SAD</c:v>
                </c:pt>
                <c:pt idx="24">
                  <c:v>SC</c:v>
                </c:pt>
                <c:pt idx="25">
                  <c:v>SCAN</c:v>
                </c:pt>
                <c:pt idx="26">
                  <c:v>SCP</c:v>
                </c:pt>
                <c:pt idx="27">
                  <c:v>SPMV</c:v>
                </c:pt>
                <c:pt idx="28">
                  <c:v>SRAD</c:v>
                </c:pt>
                <c:pt idx="29">
                  <c:v>TRD</c:v>
                </c:pt>
                <c:pt idx="31">
                  <c:v>Average</c:v>
                </c:pt>
              </c:strCache>
            </c:strRef>
          </c:cat>
          <c:val>
            <c:numRef>
              <c:f>L2TLBWarpsPerEntryAvg!$B$62:$AG$62</c:f>
              <c:numCache>
                <c:formatCode>General</c:formatCode>
                <c:ptCount val="32"/>
                <c:pt idx="0">
                  <c:v>4.1270059999999997</c:v>
                </c:pt>
                <c:pt idx="1">
                  <c:v>26.152988000000001</c:v>
                </c:pt>
                <c:pt idx="2">
                  <c:v>1.7475499999999999</c:v>
                </c:pt>
                <c:pt idx="3">
                  <c:v>19.257923999999999</c:v>
                </c:pt>
                <c:pt idx="4">
                  <c:v>17.602888</c:v>
                </c:pt>
                <c:pt idx="5">
                  <c:v>8.4802510000000009</c:v>
                </c:pt>
                <c:pt idx="6">
                  <c:v>2.9957799999999999</c:v>
                </c:pt>
                <c:pt idx="7">
                  <c:v>14.385254</c:v>
                </c:pt>
                <c:pt idx="8">
                  <c:v>4.1574799999999996</c:v>
                </c:pt>
                <c:pt idx="9">
                  <c:v>2.6093380000000002</c:v>
                </c:pt>
                <c:pt idx="10">
                  <c:v>6.2981769999999999</c:v>
                </c:pt>
                <c:pt idx="11">
                  <c:v>3.6872560000000001</c:v>
                </c:pt>
                <c:pt idx="12">
                  <c:v>1.798036</c:v>
                </c:pt>
                <c:pt idx="13">
                  <c:v>4.8382120000000004</c:v>
                </c:pt>
                <c:pt idx="14">
                  <c:v>4.015625</c:v>
                </c:pt>
                <c:pt idx="15">
                  <c:v>6.6050399999999998</c:v>
                </c:pt>
                <c:pt idx="16">
                  <c:v>10.329784</c:v>
                </c:pt>
                <c:pt idx="17">
                  <c:v>1.7540560000000001</c:v>
                </c:pt>
                <c:pt idx="18">
                  <c:v>5.3536809999999999</c:v>
                </c:pt>
                <c:pt idx="19">
                  <c:v>1.194553</c:v>
                </c:pt>
                <c:pt idx="20">
                  <c:v>6.4307220000000003</c:v>
                </c:pt>
                <c:pt idx="21">
                  <c:v>3.694064</c:v>
                </c:pt>
                <c:pt idx="22">
                  <c:v>6.6448600000000004</c:v>
                </c:pt>
                <c:pt idx="23">
                  <c:v>1.2016629999999999</c:v>
                </c:pt>
                <c:pt idx="24">
                  <c:v>11.297532</c:v>
                </c:pt>
                <c:pt idx="25">
                  <c:v>2</c:v>
                </c:pt>
                <c:pt idx="26">
                  <c:v>2</c:v>
                </c:pt>
                <c:pt idx="27">
                  <c:v>2.113445</c:v>
                </c:pt>
                <c:pt idx="28">
                  <c:v>22.131741000000002</c:v>
                </c:pt>
                <c:pt idx="29">
                  <c:v>17.258627000000001</c:v>
                </c:pt>
                <c:pt idx="31">
                  <c:v>7.4054510999999978</c:v>
                </c:pt>
              </c:numCache>
            </c:numRef>
          </c:val>
          <c:extLst>
            <c:ext xmlns:c16="http://schemas.microsoft.com/office/drawing/2014/chart" uri="{C3380CC4-5D6E-409C-BE32-E72D297353CC}">
              <c16:uniqueId val="{00000000-0F05-4267-B59C-E62CA1D2186A}"/>
            </c:ext>
          </c:extLst>
        </c:ser>
        <c:dLbls>
          <c:showLegendKey val="0"/>
          <c:showVal val="0"/>
          <c:showCatName val="0"/>
          <c:showSerName val="0"/>
          <c:showPercent val="0"/>
          <c:showBubbleSize val="0"/>
        </c:dLbls>
        <c:gapWidth val="150"/>
        <c:axId val="72179712"/>
        <c:axId val="72181248"/>
      </c:barChart>
      <c:catAx>
        <c:axId val="72179712"/>
        <c:scaling>
          <c:orientation val="minMax"/>
        </c:scaling>
        <c:delete val="0"/>
        <c:axPos val="b"/>
        <c:numFmt formatCode="General" sourceLinked="0"/>
        <c:majorTickMark val="out"/>
        <c:minorTickMark val="none"/>
        <c:tickLblPos val="nextTo"/>
        <c:spPr>
          <a:ln>
            <a:solidFill>
              <a:sysClr val="windowText" lastClr="000000"/>
            </a:solidFill>
          </a:ln>
        </c:spPr>
        <c:txPr>
          <a:bodyPr/>
          <a:lstStyle/>
          <a:p>
            <a:pPr>
              <a:defRPr sz="1600"/>
            </a:pPr>
            <a:endParaRPr lang="en-US"/>
          </a:p>
        </c:txPr>
        <c:crossAx val="72181248"/>
        <c:crosses val="autoZero"/>
        <c:auto val="1"/>
        <c:lblAlgn val="ctr"/>
        <c:lblOffset val="100"/>
        <c:noMultiLvlLbl val="0"/>
      </c:catAx>
      <c:valAx>
        <c:axId val="72181248"/>
        <c:scaling>
          <c:orientation val="minMax"/>
        </c:scaling>
        <c:delete val="0"/>
        <c:axPos val="l"/>
        <c:majorGridlines>
          <c:spPr>
            <a:ln w="9525">
              <a:solidFill>
                <a:schemeClr val="bg1">
                  <a:lumMod val="75000"/>
                </a:schemeClr>
              </a:solidFill>
              <a:prstDash val="dash"/>
            </a:ln>
          </c:spPr>
        </c:majorGridlines>
        <c:title>
          <c:tx>
            <c:rich>
              <a:bodyPr rot="-5400000" vert="horz"/>
              <a:lstStyle/>
              <a:p>
                <a:pPr>
                  <a:defRPr sz="2000"/>
                </a:pPr>
                <a:r>
                  <a:rPr lang="en-US" sz="2000" dirty="0"/>
                  <a:t>Concurrent</a:t>
                </a:r>
              </a:p>
              <a:p>
                <a:pPr>
                  <a:defRPr sz="2000"/>
                </a:pPr>
                <a:r>
                  <a:rPr lang="en-US" sz="2000" dirty="0"/>
                  <a:t>Page Walks</a:t>
                </a:r>
              </a:p>
            </c:rich>
          </c:tx>
          <c:layout>
            <c:manualLayout>
              <c:xMode val="edge"/>
              <c:yMode val="edge"/>
              <c:x val="1.7559155950372069E-2"/>
              <c:y val="8.4834065137225301E-2"/>
            </c:manualLayout>
          </c:layout>
          <c:overlay val="0"/>
        </c:title>
        <c:numFmt formatCode="General" sourceLinked="1"/>
        <c:majorTickMark val="out"/>
        <c:minorTickMark val="none"/>
        <c:tickLblPos val="nextTo"/>
        <c:spPr>
          <a:ln>
            <a:solidFill>
              <a:sysClr val="windowText" lastClr="000000"/>
            </a:solidFill>
          </a:ln>
        </c:spPr>
        <c:txPr>
          <a:bodyPr/>
          <a:lstStyle/>
          <a:p>
            <a:pPr>
              <a:defRPr sz="2000"/>
            </a:pPr>
            <a:endParaRPr lang="en-US"/>
          </a:p>
        </c:txPr>
        <c:crossAx val="72179712"/>
        <c:crosses val="autoZero"/>
        <c:crossBetween val="between"/>
        <c:majorUnit val="20"/>
      </c:valAx>
      <c:spPr>
        <a:ln w="12700">
          <a:solidFill>
            <a:schemeClr val="tx1"/>
          </a:solidFill>
        </a:ln>
      </c:spPr>
    </c:plotArea>
    <c:plotVisOnly val="1"/>
    <c:dispBlanksAs val="gap"/>
    <c:showDLblsOverMax val="0"/>
  </c:chart>
  <c:spPr>
    <a:noFill/>
    <a:ln>
      <a:noFill/>
    </a:ln>
  </c:spPr>
  <c:txPr>
    <a:bodyPr/>
    <a:lstStyle/>
    <a:p>
      <a:pPr>
        <a:defRPr>
          <a:latin typeface="Arial" panose="020B0604020202020204" pitchFamily="34" charset="0"/>
          <a:cs typeface="Arial" panose="020B0604020202020204" pitchFamily="34" charset="0"/>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1425979524603298"/>
          <c:y val="6.3601173844019435E-2"/>
          <c:w val="0.79500611746924799"/>
          <c:h val="0.58247143933517387"/>
        </c:manualLayout>
      </c:layout>
      <c:barChart>
        <c:barDir val="bar"/>
        <c:grouping val="clustered"/>
        <c:varyColors val="0"/>
        <c:ser>
          <c:idx val="3"/>
          <c:order val="0"/>
          <c:tx>
            <c:strRef>
              <c:f>TLBLevelCacheHitRate!$E$1</c:f>
              <c:strCache>
                <c:ptCount val="1"/>
                <c:pt idx="0">
                  <c:v>Page Table Level 4</c:v>
                </c:pt>
              </c:strCache>
            </c:strRef>
          </c:tx>
          <c:spPr>
            <a:noFill/>
            <a:ln>
              <a:noFill/>
            </a:ln>
          </c:spPr>
          <c:invertIfNegative val="0"/>
          <c:cat>
            <c:strRef>
              <c:f>TLBLevelCacheHitRate!$A$37</c:f>
              <c:strCache>
                <c:ptCount val="1"/>
                <c:pt idx="0">
                  <c:v>Average</c:v>
                </c:pt>
              </c:strCache>
            </c:strRef>
          </c:cat>
          <c:val>
            <c:numRef>
              <c:f>TLBLevelCacheHitRate!$E$37</c:f>
              <c:numCache>
                <c:formatCode>General</c:formatCode>
                <c:ptCount val="1"/>
                <c:pt idx="0">
                  <c:v>1.0456764289333073E-2</c:v>
                </c:pt>
              </c:numCache>
            </c:numRef>
          </c:val>
          <c:extLst>
            <c:ext xmlns:c16="http://schemas.microsoft.com/office/drawing/2014/chart" uri="{C3380CC4-5D6E-409C-BE32-E72D297353CC}">
              <c16:uniqueId val="{00000000-1447-E64E-8547-BBB497839565}"/>
            </c:ext>
          </c:extLst>
        </c:ser>
        <c:ser>
          <c:idx val="2"/>
          <c:order val="1"/>
          <c:tx>
            <c:strRef>
              <c:f>TLBLevelCacheHitRate!$D$1</c:f>
              <c:strCache>
                <c:ptCount val="1"/>
                <c:pt idx="0">
                  <c:v>Page Table Level 3</c:v>
                </c:pt>
              </c:strCache>
            </c:strRef>
          </c:tx>
          <c:spPr>
            <a:solidFill>
              <a:srgbClr val="FFFF00"/>
            </a:solidFill>
            <a:ln>
              <a:solidFill>
                <a:sysClr val="windowText" lastClr="000000"/>
              </a:solidFill>
            </a:ln>
          </c:spPr>
          <c:invertIfNegative val="0"/>
          <c:dPt>
            <c:idx val="0"/>
            <c:invertIfNegative val="0"/>
            <c:bubble3D val="0"/>
            <c:spPr>
              <a:noFill/>
              <a:ln>
                <a:noFill/>
              </a:ln>
            </c:spPr>
            <c:extLst>
              <c:ext xmlns:c16="http://schemas.microsoft.com/office/drawing/2014/chart" uri="{C3380CC4-5D6E-409C-BE32-E72D297353CC}">
                <c16:uniqueId val="{00000000-5AD6-A04D-85EF-390182982C58}"/>
              </c:ext>
            </c:extLst>
          </c:dPt>
          <c:cat>
            <c:strRef>
              <c:f>TLBLevelCacheHitRate!$A$37</c:f>
              <c:strCache>
                <c:ptCount val="1"/>
                <c:pt idx="0">
                  <c:v>Average</c:v>
                </c:pt>
              </c:strCache>
            </c:strRef>
          </c:cat>
          <c:val>
            <c:numRef>
              <c:f>TLBLevelCacheHitRate!$D$37</c:f>
              <c:numCache>
                <c:formatCode>General</c:formatCode>
                <c:ptCount val="1"/>
                <c:pt idx="0">
                  <c:v>0.68671386318098848</c:v>
                </c:pt>
              </c:numCache>
            </c:numRef>
          </c:val>
          <c:extLst>
            <c:ext xmlns:c16="http://schemas.microsoft.com/office/drawing/2014/chart" uri="{C3380CC4-5D6E-409C-BE32-E72D297353CC}">
              <c16:uniqueId val="{00000001-1447-E64E-8547-BBB497839565}"/>
            </c:ext>
          </c:extLst>
        </c:ser>
        <c:ser>
          <c:idx val="1"/>
          <c:order val="2"/>
          <c:tx>
            <c:strRef>
              <c:f>TLBLevelCacheHitRate!$C$1</c:f>
              <c:strCache>
                <c:ptCount val="1"/>
                <c:pt idx="0">
                  <c:v>Page Table Level 2</c:v>
                </c:pt>
              </c:strCache>
            </c:strRef>
          </c:tx>
          <c:spPr>
            <a:noFill/>
            <a:ln>
              <a:noFill/>
            </a:ln>
          </c:spPr>
          <c:invertIfNegative val="0"/>
          <c:cat>
            <c:strRef>
              <c:f>TLBLevelCacheHitRate!$A$37</c:f>
              <c:strCache>
                <c:ptCount val="1"/>
                <c:pt idx="0">
                  <c:v>Average</c:v>
                </c:pt>
              </c:strCache>
            </c:strRef>
          </c:cat>
          <c:val>
            <c:numRef>
              <c:f>TLBLevelCacheHitRate!$C$37</c:f>
              <c:numCache>
                <c:formatCode>General</c:formatCode>
                <c:ptCount val="1"/>
                <c:pt idx="0">
                  <c:v>0.98876462013291122</c:v>
                </c:pt>
              </c:numCache>
            </c:numRef>
          </c:val>
          <c:extLst>
            <c:ext xmlns:c16="http://schemas.microsoft.com/office/drawing/2014/chart" uri="{C3380CC4-5D6E-409C-BE32-E72D297353CC}">
              <c16:uniqueId val="{00000002-1447-E64E-8547-BBB497839565}"/>
            </c:ext>
          </c:extLst>
        </c:ser>
        <c:ser>
          <c:idx val="0"/>
          <c:order val="3"/>
          <c:tx>
            <c:strRef>
              <c:f>TLBLevelCacheHitRate!$B$1</c:f>
              <c:strCache>
                <c:ptCount val="1"/>
                <c:pt idx="0">
                  <c:v>Page Table Level 1</c:v>
                </c:pt>
              </c:strCache>
            </c:strRef>
          </c:tx>
          <c:spPr>
            <a:solidFill>
              <a:srgbClr val="0066FF"/>
            </a:solidFill>
            <a:ln>
              <a:solidFill>
                <a:sysClr val="windowText" lastClr="000000"/>
              </a:solidFill>
            </a:ln>
          </c:spPr>
          <c:invertIfNegative val="0"/>
          <c:cat>
            <c:strRef>
              <c:f>TLBLevelCacheHitRate!$A$37</c:f>
              <c:strCache>
                <c:ptCount val="1"/>
                <c:pt idx="0">
                  <c:v>Average</c:v>
                </c:pt>
              </c:strCache>
            </c:strRef>
          </c:cat>
          <c:val>
            <c:numRef>
              <c:f>TLBLevelCacheHitRate!$B$37</c:f>
              <c:numCache>
                <c:formatCode>General</c:formatCode>
                <c:ptCount val="1"/>
                <c:pt idx="0">
                  <c:v>0.99841652462629349</c:v>
                </c:pt>
              </c:numCache>
            </c:numRef>
          </c:val>
          <c:extLst>
            <c:ext xmlns:c16="http://schemas.microsoft.com/office/drawing/2014/chart" uri="{C3380CC4-5D6E-409C-BE32-E72D297353CC}">
              <c16:uniqueId val="{00000003-1447-E64E-8547-BBB497839565}"/>
            </c:ext>
          </c:extLst>
        </c:ser>
        <c:dLbls>
          <c:showLegendKey val="0"/>
          <c:showVal val="0"/>
          <c:showCatName val="0"/>
          <c:showSerName val="0"/>
          <c:showPercent val="0"/>
          <c:showBubbleSize val="0"/>
        </c:dLbls>
        <c:gapWidth val="150"/>
        <c:axId val="122682752"/>
        <c:axId val="122299520"/>
      </c:barChart>
      <c:catAx>
        <c:axId val="122682752"/>
        <c:scaling>
          <c:orientation val="minMax"/>
        </c:scaling>
        <c:delete val="1"/>
        <c:axPos val="l"/>
        <c:numFmt formatCode="General" sourceLinked="0"/>
        <c:majorTickMark val="out"/>
        <c:minorTickMark val="none"/>
        <c:tickLblPos val="nextTo"/>
        <c:crossAx val="122299520"/>
        <c:crosses val="autoZero"/>
        <c:auto val="1"/>
        <c:lblAlgn val="ctr"/>
        <c:lblOffset val="100"/>
        <c:noMultiLvlLbl val="0"/>
      </c:catAx>
      <c:valAx>
        <c:axId val="122299520"/>
        <c:scaling>
          <c:orientation val="minMax"/>
          <c:max val="1"/>
        </c:scaling>
        <c:delete val="0"/>
        <c:axPos val="b"/>
        <c:majorGridlines/>
        <c:numFmt formatCode="General" sourceLinked="1"/>
        <c:majorTickMark val="out"/>
        <c:minorTickMark val="none"/>
        <c:tickLblPos val="nextTo"/>
        <c:txPr>
          <a:bodyPr/>
          <a:lstStyle/>
          <a:p>
            <a:pPr>
              <a:defRPr sz="1800">
                <a:latin typeface="Arial" pitchFamily="34" charset="0"/>
                <a:cs typeface="Arial" pitchFamily="34" charset="0"/>
              </a:defRPr>
            </a:pPr>
            <a:endParaRPr lang="en-US"/>
          </a:p>
        </c:txPr>
        <c:crossAx val="122682752"/>
        <c:crosses val="autoZero"/>
        <c:crossBetween val="between"/>
        <c:majorUnit val="0.2"/>
      </c:valAx>
      <c:spPr>
        <a:noFill/>
        <a:ln w="12700">
          <a:solidFill>
            <a:schemeClr val="tx1"/>
          </a:solidFill>
        </a:ln>
      </c:spPr>
    </c:plotArea>
    <c:plotVisOnly val="1"/>
    <c:dispBlanksAs val="gap"/>
    <c:showDLblsOverMax val="0"/>
  </c:chart>
  <c:spPr>
    <a:noFill/>
    <a:ln>
      <a:noFill/>
    </a:ln>
  </c:sp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1425979524603298"/>
          <c:y val="6.3601173844019435E-2"/>
          <c:w val="0.79500611746924799"/>
          <c:h val="0.58247143933517387"/>
        </c:manualLayout>
      </c:layout>
      <c:barChart>
        <c:barDir val="bar"/>
        <c:grouping val="clustered"/>
        <c:varyColors val="0"/>
        <c:ser>
          <c:idx val="3"/>
          <c:order val="0"/>
          <c:tx>
            <c:strRef>
              <c:f>TLBLevelCacheHitRate!$E$1</c:f>
              <c:strCache>
                <c:ptCount val="1"/>
                <c:pt idx="0">
                  <c:v>Page Table Level 4</c:v>
                </c:pt>
              </c:strCache>
            </c:strRef>
          </c:tx>
          <c:spPr>
            <a:noFill/>
            <a:ln>
              <a:noFill/>
            </a:ln>
          </c:spPr>
          <c:invertIfNegative val="0"/>
          <c:cat>
            <c:strRef>
              <c:f>TLBLevelCacheHitRate!$A$37</c:f>
              <c:strCache>
                <c:ptCount val="1"/>
                <c:pt idx="0">
                  <c:v>Average</c:v>
                </c:pt>
              </c:strCache>
            </c:strRef>
          </c:cat>
          <c:val>
            <c:numRef>
              <c:f>TLBLevelCacheHitRate!$E$37</c:f>
              <c:numCache>
                <c:formatCode>General</c:formatCode>
                <c:ptCount val="1"/>
                <c:pt idx="0">
                  <c:v>1.0456764289333073E-2</c:v>
                </c:pt>
              </c:numCache>
            </c:numRef>
          </c:val>
          <c:extLst>
            <c:ext xmlns:c16="http://schemas.microsoft.com/office/drawing/2014/chart" uri="{C3380CC4-5D6E-409C-BE32-E72D297353CC}">
              <c16:uniqueId val="{00000000-1447-E64E-8547-BBB497839565}"/>
            </c:ext>
          </c:extLst>
        </c:ser>
        <c:ser>
          <c:idx val="2"/>
          <c:order val="1"/>
          <c:tx>
            <c:strRef>
              <c:f>TLBLevelCacheHitRate!$D$1</c:f>
              <c:strCache>
                <c:ptCount val="1"/>
                <c:pt idx="0">
                  <c:v>Page Table Level 3</c:v>
                </c:pt>
              </c:strCache>
            </c:strRef>
          </c:tx>
          <c:spPr>
            <a:noFill/>
            <a:ln>
              <a:noFill/>
            </a:ln>
          </c:spPr>
          <c:invertIfNegative val="0"/>
          <c:cat>
            <c:strRef>
              <c:f>TLBLevelCacheHitRate!$A$37</c:f>
              <c:strCache>
                <c:ptCount val="1"/>
                <c:pt idx="0">
                  <c:v>Average</c:v>
                </c:pt>
              </c:strCache>
            </c:strRef>
          </c:cat>
          <c:val>
            <c:numRef>
              <c:f>TLBLevelCacheHitRate!$D$37</c:f>
              <c:numCache>
                <c:formatCode>General</c:formatCode>
                <c:ptCount val="1"/>
                <c:pt idx="0">
                  <c:v>0.68671386318098848</c:v>
                </c:pt>
              </c:numCache>
            </c:numRef>
          </c:val>
          <c:extLst>
            <c:ext xmlns:c16="http://schemas.microsoft.com/office/drawing/2014/chart" uri="{C3380CC4-5D6E-409C-BE32-E72D297353CC}">
              <c16:uniqueId val="{00000001-1447-E64E-8547-BBB497839565}"/>
            </c:ext>
          </c:extLst>
        </c:ser>
        <c:ser>
          <c:idx val="1"/>
          <c:order val="2"/>
          <c:tx>
            <c:strRef>
              <c:f>TLBLevelCacheHitRate!$C$1</c:f>
              <c:strCache>
                <c:ptCount val="1"/>
                <c:pt idx="0">
                  <c:v>Page Table Level 2</c:v>
                </c:pt>
              </c:strCache>
            </c:strRef>
          </c:tx>
          <c:spPr>
            <a:solidFill>
              <a:srgbClr val="00B050"/>
            </a:solidFill>
            <a:ln>
              <a:solidFill>
                <a:sysClr val="windowText" lastClr="000000"/>
              </a:solidFill>
            </a:ln>
          </c:spPr>
          <c:invertIfNegative val="0"/>
          <c:cat>
            <c:strRef>
              <c:f>TLBLevelCacheHitRate!$A$37</c:f>
              <c:strCache>
                <c:ptCount val="1"/>
                <c:pt idx="0">
                  <c:v>Average</c:v>
                </c:pt>
              </c:strCache>
            </c:strRef>
          </c:cat>
          <c:val>
            <c:numRef>
              <c:f>TLBLevelCacheHitRate!$C$37</c:f>
              <c:numCache>
                <c:formatCode>General</c:formatCode>
                <c:ptCount val="1"/>
                <c:pt idx="0">
                  <c:v>0.98876462013291122</c:v>
                </c:pt>
              </c:numCache>
            </c:numRef>
          </c:val>
          <c:extLst>
            <c:ext xmlns:c16="http://schemas.microsoft.com/office/drawing/2014/chart" uri="{C3380CC4-5D6E-409C-BE32-E72D297353CC}">
              <c16:uniqueId val="{00000002-1447-E64E-8547-BBB497839565}"/>
            </c:ext>
          </c:extLst>
        </c:ser>
        <c:ser>
          <c:idx val="0"/>
          <c:order val="3"/>
          <c:tx>
            <c:strRef>
              <c:f>TLBLevelCacheHitRate!$B$1</c:f>
              <c:strCache>
                <c:ptCount val="1"/>
                <c:pt idx="0">
                  <c:v>Page Table Level 1</c:v>
                </c:pt>
              </c:strCache>
            </c:strRef>
          </c:tx>
          <c:spPr>
            <a:solidFill>
              <a:srgbClr val="0066FF"/>
            </a:solidFill>
            <a:ln>
              <a:solidFill>
                <a:sysClr val="windowText" lastClr="000000"/>
              </a:solidFill>
            </a:ln>
          </c:spPr>
          <c:invertIfNegative val="0"/>
          <c:cat>
            <c:strRef>
              <c:f>TLBLevelCacheHitRate!$A$37</c:f>
              <c:strCache>
                <c:ptCount val="1"/>
                <c:pt idx="0">
                  <c:v>Average</c:v>
                </c:pt>
              </c:strCache>
            </c:strRef>
          </c:cat>
          <c:val>
            <c:numRef>
              <c:f>TLBLevelCacheHitRate!$B$37</c:f>
              <c:numCache>
                <c:formatCode>General</c:formatCode>
                <c:ptCount val="1"/>
                <c:pt idx="0">
                  <c:v>0.99841652462629349</c:v>
                </c:pt>
              </c:numCache>
            </c:numRef>
          </c:val>
          <c:extLst>
            <c:ext xmlns:c16="http://schemas.microsoft.com/office/drawing/2014/chart" uri="{C3380CC4-5D6E-409C-BE32-E72D297353CC}">
              <c16:uniqueId val="{00000003-1447-E64E-8547-BBB497839565}"/>
            </c:ext>
          </c:extLst>
        </c:ser>
        <c:dLbls>
          <c:showLegendKey val="0"/>
          <c:showVal val="0"/>
          <c:showCatName val="0"/>
          <c:showSerName val="0"/>
          <c:showPercent val="0"/>
          <c:showBubbleSize val="0"/>
        </c:dLbls>
        <c:gapWidth val="150"/>
        <c:axId val="122682752"/>
        <c:axId val="122299520"/>
      </c:barChart>
      <c:catAx>
        <c:axId val="122682752"/>
        <c:scaling>
          <c:orientation val="minMax"/>
        </c:scaling>
        <c:delete val="1"/>
        <c:axPos val="l"/>
        <c:numFmt formatCode="General" sourceLinked="0"/>
        <c:majorTickMark val="out"/>
        <c:minorTickMark val="none"/>
        <c:tickLblPos val="nextTo"/>
        <c:crossAx val="122299520"/>
        <c:crosses val="autoZero"/>
        <c:auto val="1"/>
        <c:lblAlgn val="ctr"/>
        <c:lblOffset val="100"/>
        <c:noMultiLvlLbl val="0"/>
      </c:catAx>
      <c:valAx>
        <c:axId val="122299520"/>
        <c:scaling>
          <c:orientation val="minMax"/>
          <c:max val="1"/>
        </c:scaling>
        <c:delete val="0"/>
        <c:axPos val="b"/>
        <c:majorGridlines/>
        <c:numFmt formatCode="General" sourceLinked="1"/>
        <c:majorTickMark val="out"/>
        <c:minorTickMark val="none"/>
        <c:tickLblPos val="nextTo"/>
        <c:txPr>
          <a:bodyPr/>
          <a:lstStyle/>
          <a:p>
            <a:pPr>
              <a:defRPr sz="1800">
                <a:latin typeface="Arial" pitchFamily="34" charset="0"/>
                <a:cs typeface="Arial" pitchFamily="34" charset="0"/>
              </a:defRPr>
            </a:pPr>
            <a:endParaRPr lang="en-US"/>
          </a:p>
        </c:txPr>
        <c:crossAx val="122682752"/>
        <c:crosses val="autoZero"/>
        <c:crossBetween val="between"/>
        <c:majorUnit val="0.2"/>
      </c:valAx>
      <c:spPr>
        <a:noFill/>
        <a:ln w="12700">
          <a:solidFill>
            <a:schemeClr val="tx1"/>
          </a:solidFill>
        </a:ln>
      </c:spPr>
    </c:plotArea>
    <c:plotVisOnly val="1"/>
    <c:dispBlanksAs val="gap"/>
    <c:showDLblsOverMax val="0"/>
  </c:chart>
  <c:spPr>
    <a:noFill/>
    <a:ln>
      <a:noFill/>
    </a:ln>
  </c:spPr>
  <c:externalData r:id="rId1">
    <c:autoUpdate val="0"/>
  </c:externalData>
</c:chartSpace>
</file>

<file path=ppt/drawings/drawing1.xml><?xml version="1.0" encoding="utf-8"?>
<c:userShapes xmlns:c="http://schemas.openxmlformats.org/drawingml/2006/chart">
  <cdr:relSizeAnchor xmlns:cdr="http://schemas.openxmlformats.org/drawingml/2006/chartDrawing">
    <cdr:from>
      <cdr:x>0.38298</cdr:x>
      <cdr:y>0.12677</cdr:y>
    </cdr:from>
    <cdr:to>
      <cdr:x>0.78084</cdr:x>
      <cdr:y>0.21106</cdr:y>
    </cdr:to>
    <cdr:sp macro="" textlink="">
      <cdr:nvSpPr>
        <cdr:cNvPr id="2" name="Rectangle 1">
          <a:extLst xmlns:a="http://schemas.openxmlformats.org/drawingml/2006/main">
            <a:ext uri="{FF2B5EF4-FFF2-40B4-BE49-F238E27FC236}">
              <a16:creationId xmlns:a16="http://schemas.microsoft.com/office/drawing/2014/main" id="{EF44E95F-FAF6-1743-A3DD-1BB4E780F3A4}"/>
            </a:ext>
          </a:extLst>
        </cdr:cNvPr>
        <cdr:cNvSpPr/>
      </cdr:nvSpPr>
      <cdr:spPr>
        <a:xfrm xmlns:a="http://schemas.openxmlformats.org/drawingml/2006/main">
          <a:off x="3788205" y="661432"/>
          <a:ext cx="3935392" cy="439838"/>
        </a:xfrm>
        <a:prstGeom xmlns:a="http://schemas.openxmlformats.org/drawingml/2006/main" prst="rect">
          <a:avLst/>
        </a:prstGeom>
        <a:solidFill xmlns:a="http://schemas.openxmlformats.org/drawingml/2006/main">
          <a:schemeClr val="bg1"/>
        </a:solidFill>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userShapes>
</file>

<file path=ppt/drawings/drawing2.xml><?xml version="1.0" encoding="utf-8"?>
<c:userShapes xmlns:c="http://schemas.openxmlformats.org/drawingml/2006/chart">
  <cdr:relSizeAnchor xmlns:cdr="http://schemas.openxmlformats.org/drawingml/2006/chartDrawing">
    <cdr:from>
      <cdr:x>0.79047</cdr:x>
      <cdr:y>0.23447</cdr:y>
    </cdr:from>
    <cdr:to>
      <cdr:x>0.79047</cdr:x>
      <cdr:y>0.8341</cdr:y>
    </cdr:to>
    <cdr:cxnSp macro="">
      <cdr:nvCxnSpPr>
        <cdr:cNvPr id="2" name="Straight Connector 1">
          <a:extLst xmlns:a="http://schemas.openxmlformats.org/drawingml/2006/main">
            <a:ext uri="{FF2B5EF4-FFF2-40B4-BE49-F238E27FC236}">
              <a16:creationId xmlns:a16="http://schemas.microsoft.com/office/drawing/2014/main" id="{22F348A9-0D0E-4910-ACA4-2B9A0684C901}"/>
            </a:ext>
          </a:extLst>
        </cdr:cNvPr>
        <cdr:cNvCxnSpPr>
          <a:cxnSpLocks xmlns:a="http://schemas.openxmlformats.org/drawingml/2006/main"/>
        </cdr:cNvCxnSpPr>
      </cdr:nvCxnSpPr>
      <cdr:spPr>
        <a:xfrm xmlns:a="http://schemas.openxmlformats.org/drawingml/2006/main" flipV="1">
          <a:off x="5857331" y="660265"/>
          <a:ext cx="0" cy="1688514"/>
        </a:xfrm>
        <a:prstGeom xmlns:a="http://schemas.openxmlformats.org/drawingml/2006/main" prst="line">
          <a:avLst/>
        </a:prstGeom>
        <a:ln xmlns:a="http://schemas.openxmlformats.org/drawingml/2006/main" w="12700">
          <a:solidFill>
            <a:schemeClr val="tx1"/>
          </a:solidFill>
          <a:prstDash val="sys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3.xml><?xml version="1.0" encoding="utf-8"?>
<c:userShapes xmlns:c="http://schemas.openxmlformats.org/drawingml/2006/chart">
  <cdr:relSizeAnchor xmlns:cdr="http://schemas.openxmlformats.org/drawingml/2006/chartDrawing">
    <cdr:from>
      <cdr:x>0.79047</cdr:x>
      <cdr:y>0.23447</cdr:y>
    </cdr:from>
    <cdr:to>
      <cdr:x>0.79047</cdr:x>
      <cdr:y>0.8341</cdr:y>
    </cdr:to>
    <cdr:cxnSp macro="">
      <cdr:nvCxnSpPr>
        <cdr:cNvPr id="2" name="Straight Connector 1">
          <a:extLst xmlns:a="http://schemas.openxmlformats.org/drawingml/2006/main">
            <a:ext uri="{FF2B5EF4-FFF2-40B4-BE49-F238E27FC236}">
              <a16:creationId xmlns:a16="http://schemas.microsoft.com/office/drawing/2014/main" id="{22F348A9-0D0E-4910-ACA4-2B9A0684C901}"/>
            </a:ext>
          </a:extLst>
        </cdr:cNvPr>
        <cdr:cNvCxnSpPr>
          <a:cxnSpLocks xmlns:a="http://schemas.openxmlformats.org/drawingml/2006/main"/>
        </cdr:cNvCxnSpPr>
      </cdr:nvCxnSpPr>
      <cdr:spPr>
        <a:xfrm xmlns:a="http://schemas.openxmlformats.org/drawingml/2006/main" flipV="1">
          <a:off x="5857331" y="660265"/>
          <a:ext cx="0" cy="1688514"/>
        </a:xfrm>
        <a:prstGeom xmlns:a="http://schemas.openxmlformats.org/drawingml/2006/main" prst="line">
          <a:avLst/>
        </a:prstGeom>
        <a:ln xmlns:a="http://schemas.openxmlformats.org/drawingml/2006/main" w="12700">
          <a:solidFill>
            <a:schemeClr val="tx1"/>
          </a:solidFill>
          <a:prstDash val="sys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CFA8A3-BCC2-48DC-A588-F232695F27FD}" type="datetimeFigureOut">
              <a:rPr lang="en-US" smtClean="0"/>
              <a:t>4/1/2018</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42B905-F9F1-4D80-A5F0-B586708264EA}" type="slidenum">
              <a:rPr lang="en-US" smtClean="0"/>
              <a:t>‹#›</a:t>
            </a:fld>
            <a:endParaRPr lang="en-US" dirty="0"/>
          </a:p>
        </p:txBody>
      </p:sp>
    </p:spTree>
    <p:extLst>
      <p:ext uri="{BB962C8B-B14F-4D97-AF65-F5344CB8AC3E}">
        <p14:creationId xmlns:p14="http://schemas.microsoft.com/office/powerpoint/2010/main" val="1303064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6835E3-2B6D-6147-9815-1E27B4777495}" type="slidenum">
              <a:rPr lang="en-US" smtClean="0"/>
              <a:pPr/>
              <a:t>1</a:t>
            </a:fld>
            <a:endParaRPr lang="en-US" dirty="0"/>
          </a:p>
        </p:txBody>
      </p:sp>
    </p:spTree>
    <p:extLst>
      <p:ext uri="{BB962C8B-B14F-4D97-AF65-F5344CB8AC3E}">
        <p14:creationId xmlns:p14="http://schemas.microsoft.com/office/powerpoint/2010/main" val="17013636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result, we found that the long latency page walk and the contention at the shared TLB leads to two phenomenon. First, because GPU execute instructions in a lockstep, each TLB miss stalls multiple warps, leading to significantly lower throughput. Furthermore, the high amount of parallelism generate high number of concurrent page walks. Both of these limits the latency hiding capability of the GPUs, leading to lower performance. </a:t>
            </a:r>
          </a:p>
          <a:p>
            <a:endParaRPr lang="en-US" dirty="0"/>
          </a:p>
          <a:p>
            <a:r>
              <a:rPr lang="en-US" dirty="0"/>
              <a:t>In our evaluation, we found that address translation leads to 45.6% performance degradation even with the state-of-the-art GPU MMU design. So, we would like to identify any inefficiency in order to reduce the overhead of address translation.</a:t>
            </a:r>
          </a:p>
        </p:txBody>
      </p:sp>
      <p:sp>
        <p:nvSpPr>
          <p:cNvPr id="4" name="Slide Number Placeholder 3"/>
          <p:cNvSpPr>
            <a:spLocks noGrp="1"/>
          </p:cNvSpPr>
          <p:nvPr>
            <p:ph type="sldNum" sz="quarter" idx="10"/>
          </p:nvPr>
        </p:nvSpPr>
        <p:spPr/>
        <p:txBody>
          <a:bodyPr/>
          <a:lstStyle/>
          <a:p>
            <a:fld id="{086835E3-2B6D-6147-9815-1E27B4777495}" type="slidenum">
              <a:rPr lang="en-US" smtClean="0"/>
              <a:pPr/>
              <a:t>10</a:t>
            </a:fld>
            <a:endParaRPr lang="en-US" dirty="0"/>
          </a:p>
        </p:txBody>
      </p:sp>
    </p:spTree>
    <p:extLst>
      <p:ext uri="{BB962C8B-B14F-4D97-AF65-F5344CB8AC3E}">
        <p14:creationId xmlns:p14="http://schemas.microsoft.com/office/powerpoint/2010/main" val="29390457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further understand the performance overhead in more detail, we provide three key observations. First, we found that there is a significant amount of thrashing at the shared TLB when GPU is being shared across multiple applications. In this example, on the y-axis we show the TLB miss rate of each application pair assuming that it is running along on the GPU.</a:t>
            </a:r>
          </a:p>
        </p:txBody>
      </p:sp>
      <p:sp>
        <p:nvSpPr>
          <p:cNvPr id="4" name="Slide Number Placeholder 3"/>
          <p:cNvSpPr>
            <a:spLocks noGrp="1"/>
          </p:cNvSpPr>
          <p:nvPr>
            <p:ph type="sldNum" sz="quarter" idx="10"/>
          </p:nvPr>
        </p:nvSpPr>
        <p:spPr/>
        <p:txBody>
          <a:bodyPr/>
          <a:lstStyle/>
          <a:p>
            <a:fld id="{086835E3-2B6D-6147-9815-1E27B4777495}" type="slidenum">
              <a:rPr lang="en-US" smtClean="0"/>
              <a:pPr/>
              <a:t>11</a:t>
            </a:fld>
            <a:endParaRPr lang="en-US" dirty="0"/>
          </a:p>
        </p:txBody>
      </p:sp>
    </p:spTree>
    <p:extLst>
      <p:ext uri="{BB962C8B-B14F-4D97-AF65-F5344CB8AC3E}">
        <p14:creationId xmlns:p14="http://schemas.microsoft.com/office/powerpoint/2010/main" val="9358641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this red bar shows the TLB miss rate of the application pair when the two applications are running together. As shown here, when multiple applications are sharing the shared L2 TLB, the TLB miss rate significantly increases, and each individual applications on all four pairs observe higher than 40% shared TLB miss rate. As you can see here, we found this shared TLB contention leads to significant trashing and causing unnecessary high number of page table walks.</a:t>
            </a:r>
          </a:p>
        </p:txBody>
      </p:sp>
      <p:sp>
        <p:nvSpPr>
          <p:cNvPr id="4" name="Slide Number Placeholder 3"/>
          <p:cNvSpPr>
            <a:spLocks noGrp="1"/>
          </p:cNvSpPr>
          <p:nvPr>
            <p:ph type="sldNum" sz="quarter" idx="10"/>
          </p:nvPr>
        </p:nvSpPr>
        <p:spPr/>
        <p:txBody>
          <a:bodyPr/>
          <a:lstStyle/>
          <a:p>
            <a:fld id="{086835E3-2B6D-6147-9815-1E27B4777495}" type="slidenum">
              <a:rPr lang="en-US" smtClean="0"/>
              <a:pPr/>
              <a:t>12</a:t>
            </a:fld>
            <a:endParaRPr lang="en-US" dirty="0"/>
          </a:p>
        </p:txBody>
      </p:sp>
    </p:spTree>
    <p:extLst>
      <p:ext uri="{BB962C8B-B14F-4D97-AF65-F5344CB8AC3E}">
        <p14:creationId xmlns:p14="http://schemas.microsoft.com/office/powerpoint/2010/main" val="5114328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have the data use the data, if not say thrashing from multiple page walk requests + normal data requests</a:t>
            </a:r>
          </a:p>
        </p:txBody>
      </p:sp>
      <p:sp>
        <p:nvSpPr>
          <p:cNvPr id="4" name="Slide Number Placeholder 3"/>
          <p:cNvSpPr>
            <a:spLocks noGrp="1"/>
          </p:cNvSpPr>
          <p:nvPr>
            <p:ph type="sldNum" sz="quarter" idx="10"/>
          </p:nvPr>
        </p:nvSpPr>
        <p:spPr/>
        <p:txBody>
          <a:bodyPr/>
          <a:lstStyle/>
          <a:p>
            <a:fld id="{086835E3-2B6D-6147-9815-1E27B4777495}" type="slidenum">
              <a:rPr lang="en-US" smtClean="0"/>
              <a:pPr/>
              <a:t>13</a:t>
            </a:fld>
            <a:endParaRPr lang="en-US" dirty="0"/>
          </a:p>
        </p:txBody>
      </p:sp>
    </p:spTree>
    <p:extLst>
      <p:ext uri="{BB962C8B-B14F-4D97-AF65-F5344CB8AC3E}">
        <p14:creationId xmlns:p14="http://schemas.microsoft.com/office/powerpoint/2010/main" val="21195551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Say the average PER CORE</a:t>
            </a:r>
          </a:p>
        </p:txBody>
      </p:sp>
      <p:sp>
        <p:nvSpPr>
          <p:cNvPr id="4" name="Slide Number Placeholder 3"/>
          <p:cNvSpPr>
            <a:spLocks noGrp="1"/>
          </p:cNvSpPr>
          <p:nvPr>
            <p:ph type="sldNum" sz="quarter" idx="10"/>
          </p:nvPr>
        </p:nvSpPr>
        <p:spPr/>
        <p:txBody>
          <a:bodyPr/>
          <a:lstStyle/>
          <a:p>
            <a:fld id="{086835E3-2B6D-6147-9815-1E27B4777495}" type="slidenum">
              <a:rPr lang="en-US" smtClean="0"/>
              <a:pPr/>
              <a:t>14</a:t>
            </a:fld>
            <a:endParaRPr lang="en-US" dirty="0"/>
          </a:p>
        </p:txBody>
      </p:sp>
    </p:spTree>
    <p:extLst>
      <p:ext uri="{BB962C8B-B14F-4D97-AF65-F5344CB8AC3E}">
        <p14:creationId xmlns:p14="http://schemas.microsoft.com/office/powerpoint/2010/main" val="20290982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Say the average</a:t>
            </a:r>
          </a:p>
        </p:txBody>
      </p:sp>
      <p:sp>
        <p:nvSpPr>
          <p:cNvPr id="4" name="Slide Number Placeholder 3"/>
          <p:cNvSpPr>
            <a:spLocks noGrp="1"/>
          </p:cNvSpPr>
          <p:nvPr>
            <p:ph type="sldNum" sz="quarter" idx="10"/>
          </p:nvPr>
        </p:nvSpPr>
        <p:spPr/>
        <p:txBody>
          <a:bodyPr/>
          <a:lstStyle/>
          <a:p>
            <a:fld id="{086835E3-2B6D-6147-9815-1E27B4777495}" type="slidenum">
              <a:rPr lang="en-US" smtClean="0"/>
              <a:pPr/>
              <a:t>15</a:t>
            </a:fld>
            <a:endParaRPr lang="en-US" dirty="0"/>
          </a:p>
        </p:txBody>
      </p:sp>
    </p:spTree>
    <p:extLst>
      <p:ext uri="{BB962C8B-B14F-4D97-AF65-F5344CB8AC3E}">
        <p14:creationId xmlns:p14="http://schemas.microsoft.com/office/powerpoint/2010/main" val="23860045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this</a:t>
            </a:r>
            <a:r>
              <a:rPr lang="en-US" baseline="0" dirty="0"/>
              <a:t> end</a:t>
            </a:r>
            <a:r>
              <a:rPr lang="en-US" dirty="0"/>
              <a:t>, our design goal are</a:t>
            </a:r>
            <a:r>
              <a:rPr lang="en-US" baseline="0" dirty="0"/>
              <a:t> the following: we would like to be able to achieve high TLB reach with low demand paging latency. In addition, we want our design our mechanism to be application-transparent such that programmers do not need to modify GPGPU applications to take advantage of our design.</a:t>
            </a:r>
            <a:endParaRPr lang="en-US" dirty="0"/>
          </a:p>
        </p:txBody>
      </p:sp>
      <p:sp>
        <p:nvSpPr>
          <p:cNvPr id="4" name="Slide Number Placeholder 3"/>
          <p:cNvSpPr>
            <a:spLocks noGrp="1"/>
          </p:cNvSpPr>
          <p:nvPr>
            <p:ph type="sldNum" sz="quarter" idx="10"/>
          </p:nvPr>
        </p:nvSpPr>
        <p:spPr/>
        <p:txBody>
          <a:bodyPr/>
          <a:lstStyle/>
          <a:p>
            <a:fld id="{086835E3-2B6D-6147-9815-1E27B4777495}" type="slidenum">
              <a:rPr lang="en-US" smtClean="0"/>
              <a:pPr/>
              <a:t>16</a:t>
            </a:fld>
            <a:endParaRPr lang="en-US" dirty="0"/>
          </a:p>
        </p:txBody>
      </p:sp>
    </p:spTree>
    <p:extLst>
      <p:ext uri="{BB962C8B-B14F-4D97-AF65-F5344CB8AC3E}">
        <p14:creationId xmlns:p14="http://schemas.microsoft.com/office/powerpoint/2010/main" val="28779200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a:t>
            </a:r>
            <a:r>
              <a:rPr lang="en-US" baseline="0" dirty="0"/>
              <a:t> in order to achieve the best of both large and small pages, we first present key challenges and our design goal</a:t>
            </a:r>
            <a:endParaRPr lang="en-US" dirty="0"/>
          </a:p>
        </p:txBody>
      </p:sp>
      <p:sp>
        <p:nvSpPr>
          <p:cNvPr id="4" name="Slide Number Placeholder 3"/>
          <p:cNvSpPr>
            <a:spLocks noGrp="1"/>
          </p:cNvSpPr>
          <p:nvPr>
            <p:ph type="sldNum" sz="quarter" idx="10"/>
          </p:nvPr>
        </p:nvSpPr>
        <p:spPr/>
        <p:txBody>
          <a:bodyPr/>
          <a:lstStyle/>
          <a:p>
            <a:fld id="{086835E3-2B6D-6147-9815-1E27B4777495}" type="slidenum">
              <a:rPr lang="en-US" smtClean="0"/>
              <a:pPr/>
              <a:t>17</a:t>
            </a:fld>
            <a:endParaRPr lang="en-US" dirty="0"/>
          </a:p>
        </p:txBody>
      </p:sp>
    </p:spTree>
    <p:extLst>
      <p:ext uri="{BB962C8B-B14F-4D97-AF65-F5344CB8AC3E}">
        <p14:creationId xmlns:p14="http://schemas.microsoft.com/office/powerpoint/2010/main" val="12791678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this</a:t>
            </a:r>
            <a:r>
              <a:rPr lang="en-US" baseline="0" dirty="0"/>
              <a:t> end</a:t>
            </a:r>
            <a:r>
              <a:rPr lang="en-US" dirty="0"/>
              <a:t>, our design goal are</a:t>
            </a:r>
            <a:r>
              <a:rPr lang="en-US" baseline="0" dirty="0"/>
              <a:t> the following: we would like to be able to achieve high TLB reach with low demand paging latency. In addition, we want our design our mechanism to be application-transparent such that programmers do not need to modify GPGPU applications to take advantage of our design.</a:t>
            </a:r>
            <a:endParaRPr lang="en-US" dirty="0"/>
          </a:p>
        </p:txBody>
      </p:sp>
      <p:sp>
        <p:nvSpPr>
          <p:cNvPr id="4" name="Slide Number Placeholder 3"/>
          <p:cNvSpPr>
            <a:spLocks noGrp="1"/>
          </p:cNvSpPr>
          <p:nvPr>
            <p:ph type="sldNum" sz="quarter" idx="10"/>
          </p:nvPr>
        </p:nvSpPr>
        <p:spPr/>
        <p:txBody>
          <a:bodyPr/>
          <a:lstStyle/>
          <a:p>
            <a:fld id="{086835E3-2B6D-6147-9815-1E27B4777495}" type="slidenum">
              <a:rPr lang="en-US" smtClean="0"/>
              <a:pPr/>
              <a:t>18</a:t>
            </a:fld>
            <a:endParaRPr lang="en-US" dirty="0"/>
          </a:p>
        </p:txBody>
      </p:sp>
    </p:spTree>
    <p:extLst>
      <p:ext uri="{BB962C8B-B14F-4D97-AF65-F5344CB8AC3E}">
        <p14:creationId xmlns:p14="http://schemas.microsoft.com/office/powerpoint/2010/main" val="32548223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limit the Prioritizing warps with a token</a:t>
            </a:r>
          </a:p>
        </p:txBody>
      </p:sp>
      <p:sp>
        <p:nvSpPr>
          <p:cNvPr id="4" name="Slide Number Placeholder 3"/>
          <p:cNvSpPr>
            <a:spLocks noGrp="1"/>
          </p:cNvSpPr>
          <p:nvPr>
            <p:ph type="sldNum" sz="quarter" idx="10"/>
          </p:nvPr>
        </p:nvSpPr>
        <p:spPr/>
        <p:txBody>
          <a:bodyPr/>
          <a:lstStyle/>
          <a:p>
            <a:fld id="{086835E3-2B6D-6147-9815-1E27B4777495}" type="slidenum">
              <a:rPr lang="en-US" smtClean="0"/>
              <a:pPr/>
              <a:t>19</a:t>
            </a:fld>
            <a:endParaRPr lang="en-US" dirty="0"/>
          </a:p>
        </p:txBody>
      </p:sp>
    </p:spTree>
    <p:extLst>
      <p:ext uri="{BB962C8B-B14F-4D97-AF65-F5344CB8AC3E}">
        <p14:creationId xmlns:p14="http://schemas.microsoft.com/office/powerpoint/2010/main" val="8817870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the intro to running multiple application before jumping right in.</a:t>
            </a:r>
          </a:p>
          <a:p>
            <a:endParaRPr lang="en-US" dirty="0"/>
          </a:p>
          <a:p>
            <a:r>
              <a:rPr lang="en-US" dirty="0"/>
              <a:t>Too micro level animation</a:t>
            </a:r>
          </a:p>
        </p:txBody>
      </p:sp>
      <p:sp>
        <p:nvSpPr>
          <p:cNvPr id="4" name="Slide Number Placeholder 3"/>
          <p:cNvSpPr>
            <a:spLocks noGrp="1"/>
          </p:cNvSpPr>
          <p:nvPr>
            <p:ph type="sldNum" sz="quarter" idx="10"/>
          </p:nvPr>
        </p:nvSpPr>
        <p:spPr/>
        <p:txBody>
          <a:bodyPr/>
          <a:lstStyle/>
          <a:p>
            <a:fld id="{086835E3-2B6D-6147-9815-1E27B4777495}" type="slidenum">
              <a:rPr lang="en-US" smtClean="0"/>
              <a:pPr/>
              <a:t>2</a:t>
            </a:fld>
            <a:endParaRPr lang="en-US" dirty="0"/>
          </a:p>
        </p:txBody>
      </p:sp>
    </p:spTree>
    <p:extLst>
      <p:ext uri="{BB962C8B-B14F-4D97-AF65-F5344CB8AC3E}">
        <p14:creationId xmlns:p14="http://schemas.microsoft.com/office/powerpoint/2010/main" val="34714162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this</a:t>
            </a:r>
            <a:r>
              <a:rPr lang="en-US" baseline="0" dirty="0"/>
              <a:t> end</a:t>
            </a:r>
            <a:r>
              <a:rPr lang="en-US" dirty="0"/>
              <a:t>, our design goal are</a:t>
            </a:r>
            <a:r>
              <a:rPr lang="en-US" baseline="0" dirty="0"/>
              <a:t> the following: we would like to be able to achieve high TLB reach with low demand paging latency. In addition, we want our design our mechanism to be application-transparent such that programmers do not need to modify GPGPU applications to take advantage of our design.</a:t>
            </a:r>
            <a:endParaRPr lang="en-US" dirty="0"/>
          </a:p>
        </p:txBody>
      </p:sp>
      <p:sp>
        <p:nvSpPr>
          <p:cNvPr id="4" name="Slide Number Placeholder 3"/>
          <p:cNvSpPr>
            <a:spLocks noGrp="1"/>
          </p:cNvSpPr>
          <p:nvPr>
            <p:ph type="sldNum" sz="quarter" idx="10"/>
          </p:nvPr>
        </p:nvSpPr>
        <p:spPr/>
        <p:txBody>
          <a:bodyPr/>
          <a:lstStyle/>
          <a:p>
            <a:fld id="{086835E3-2B6D-6147-9815-1E27B4777495}" type="slidenum">
              <a:rPr lang="en-US" smtClean="0"/>
              <a:pPr/>
              <a:t>20</a:t>
            </a:fld>
            <a:endParaRPr lang="en-US" dirty="0"/>
          </a:p>
        </p:txBody>
      </p:sp>
    </p:spTree>
    <p:extLst>
      <p:ext uri="{BB962C8B-B14F-4D97-AF65-F5344CB8AC3E}">
        <p14:creationId xmlns:p14="http://schemas.microsoft.com/office/powerpoint/2010/main" val="36554601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Put in the radix tree</a:t>
            </a:r>
          </a:p>
          <a:p>
            <a:endParaRPr lang="en-US" dirty="0"/>
          </a:p>
          <a:p>
            <a:r>
              <a:rPr lang="en-US" dirty="0"/>
              <a:t>Make it horizontal. Use it for the graph of the next slide, show what is cached and what is bypassed</a:t>
            </a:r>
          </a:p>
          <a:p>
            <a:endParaRPr lang="en-US" dirty="0"/>
          </a:p>
          <a:p>
            <a:r>
              <a:rPr lang="en-US" dirty="0"/>
              <a:t>Move the title down to the first bullet and keep the title</a:t>
            </a:r>
          </a:p>
        </p:txBody>
      </p:sp>
      <p:sp>
        <p:nvSpPr>
          <p:cNvPr id="4" name="Slide Number Placeholder 3"/>
          <p:cNvSpPr>
            <a:spLocks noGrp="1"/>
          </p:cNvSpPr>
          <p:nvPr>
            <p:ph type="sldNum" sz="quarter" idx="10"/>
          </p:nvPr>
        </p:nvSpPr>
        <p:spPr/>
        <p:txBody>
          <a:bodyPr/>
          <a:lstStyle/>
          <a:p>
            <a:fld id="{086835E3-2B6D-6147-9815-1E27B4777495}" type="slidenum">
              <a:rPr lang="en-US" smtClean="0"/>
              <a:pPr/>
              <a:t>21</a:t>
            </a:fld>
            <a:endParaRPr lang="en-US" dirty="0"/>
          </a:p>
        </p:txBody>
      </p:sp>
    </p:spTree>
    <p:extLst>
      <p:ext uri="{BB962C8B-B14F-4D97-AF65-F5344CB8AC3E}">
        <p14:creationId xmlns:p14="http://schemas.microsoft.com/office/powerpoint/2010/main" val="3882592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Put in the radix tree</a:t>
            </a:r>
          </a:p>
          <a:p>
            <a:endParaRPr lang="en-US" dirty="0"/>
          </a:p>
          <a:p>
            <a:r>
              <a:rPr lang="en-US" dirty="0"/>
              <a:t>Make it horizontal. Use it for the graph of the next slide, show what is cached and what is bypassed</a:t>
            </a:r>
          </a:p>
          <a:p>
            <a:endParaRPr lang="en-US" dirty="0"/>
          </a:p>
          <a:p>
            <a:r>
              <a:rPr lang="en-US" dirty="0"/>
              <a:t>Move the title down to the first bullet and keep the title</a:t>
            </a:r>
          </a:p>
        </p:txBody>
      </p:sp>
      <p:sp>
        <p:nvSpPr>
          <p:cNvPr id="4" name="Slide Number Placeholder 3"/>
          <p:cNvSpPr>
            <a:spLocks noGrp="1"/>
          </p:cNvSpPr>
          <p:nvPr>
            <p:ph type="sldNum" sz="quarter" idx="10"/>
          </p:nvPr>
        </p:nvSpPr>
        <p:spPr/>
        <p:txBody>
          <a:bodyPr/>
          <a:lstStyle/>
          <a:p>
            <a:fld id="{086835E3-2B6D-6147-9815-1E27B4777495}" type="slidenum">
              <a:rPr lang="en-US" smtClean="0"/>
              <a:pPr/>
              <a:t>22</a:t>
            </a:fld>
            <a:endParaRPr lang="en-US" dirty="0"/>
          </a:p>
        </p:txBody>
      </p:sp>
    </p:spTree>
    <p:extLst>
      <p:ext uri="{BB962C8B-B14F-4D97-AF65-F5344CB8AC3E}">
        <p14:creationId xmlns:p14="http://schemas.microsoft.com/office/powerpoint/2010/main" val="40939548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Put in the radix tree</a:t>
            </a:r>
          </a:p>
          <a:p>
            <a:endParaRPr lang="en-US" dirty="0"/>
          </a:p>
          <a:p>
            <a:r>
              <a:rPr lang="en-US" dirty="0"/>
              <a:t>Make it horizontal. Use it for the graph of the next slide, show what is cached and what is bypassed</a:t>
            </a:r>
          </a:p>
          <a:p>
            <a:endParaRPr lang="en-US" dirty="0"/>
          </a:p>
          <a:p>
            <a:r>
              <a:rPr lang="en-US" dirty="0"/>
              <a:t>Move the title down to the first bullet and keep the title</a:t>
            </a:r>
          </a:p>
        </p:txBody>
      </p:sp>
      <p:sp>
        <p:nvSpPr>
          <p:cNvPr id="4" name="Slide Number Placeholder 3"/>
          <p:cNvSpPr>
            <a:spLocks noGrp="1"/>
          </p:cNvSpPr>
          <p:nvPr>
            <p:ph type="sldNum" sz="quarter" idx="10"/>
          </p:nvPr>
        </p:nvSpPr>
        <p:spPr/>
        <p:txBody>
          <a:bodyPr/>
          <a:lstStyle/>
          <a:p>
            <a:fld id="{086835E3-2B6D-6147-9815-1E27B4777495}" type="slidenum">
              <a:rPr lang="en-US" smtClean="0"/>
              <a:pPr/>
              <a:t>23</a:t>
            </a:fld>
            <a:endParaRPr lang="en-US" dirty="0"/>
          </a:p>
        </p:txBody>
      </p:sp>
    </p:spTree>
    <p:extLst>
      <p:ext uri="{BB962C8B-B14F-4D97-AF65-F5344CB8AC3E}">
        <p14:creationId xmlns:p14="http://schemas.microsoft.com/office/powerpoint/2010/main" val="29388758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Put in the radix tree</a:t>
            </a:r>
          </a:p>
          <a:p>
            <a:endParaRPr lang="en-US" dirty="0"/>
          </a:p>
          <a:p>
            <a:r>
              <a:rPr lang="en-US" dirty="0"/>
              <a:t>Make it horizontal. Use it for the graph of the next slide, show what is cached and what is bypassed</a:t>
            </a:r>
          </a:p>
          <a:p>
            <a:endParaRPr lang="en-US" dirty="0"/>
          </a:p>
          <a:p>
            <a:r>
              <a:rPr lang="en-US" dirty="0"/>
              <a:t>Move the title down to the first bullet and keep the title</a:t>
            </a:r>
          </a:p>
        </p:txBody>
      </p:sp>
      <p:sp>
        <p:nvSpPr>
          <p:cNvPr id="4" name="Slide Number Placeholder 3"/>
          <p:cNvSpPr>
            <a:spLocks noGrp="1"/>
          </p:cNvSpPr>
          <p:nvPr>
            <p:ph type="sldNum" sz="quarter" idx="10"/>
          </p:nvPr>
        </p:nvSpPr>
        <p:spPr/>
        <p:txBody>
          <a:bodyPr/>
          <a:lstStyle/>
          <a:p>
            <a:fld id="{086835E3-2B6D-6147-9815-1E27B4777495}" type="slidenum">
              <a:rPr lang="en-US" smtClean="0"/>
              <a:pPr/>
              <a:t>24</a:t>
            </a:fld>
            <a:endParaRPr lang="en-US" dirty="0"/>
          </a:p>
        </p:txBody>
      </p:sp>
    </p:spTree>
    <p:extLst>
      <p:ext uri="{BB962C8B-B14F-4D97-AF65-F5344CB8AC3E}">
        <p14:creationId xmlns:p14="http://schemas.microsoft.com/office/powerpoint/2010/main" val="3811924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it horizontal. Use it for the graph of the next slide, show what is cached and what is bypassed</a:t>
            </a:r>
          </a:p>
          <a:p>
            <a:endParaRPr lang="en-US" dirty="0"/>
          </a:p>
          <a:p>
            <a:r>
              <a:rPr lang="en-US" dirty="0"/>
              <a:t>Banner: Same width</a:t>
            </a:r>
          </a:p>
        </p:txBody>
      </p:sp>
      <p:sp>
        <p:nvSpPr>
          <p:cNvPr id="4" name="Slide Number Placeholder 3"/>
          <p:cNvSpPr>
            <a:spLocks noGrp="1"/>
          </p:cNvSpPr>
          <p:nvPr>
            <p:ph type="sldNum" sz="quarter" idx="10"/>
          </p:nvPr>
        </p:nvSpPr>
        <p:spPr/>
        <p:txBody>
          <a:bodyPr/>
          <a:lstStyle/>
          <a:p>
            <a:fld id="{086835E3-2B6D-6147-9815-1E27B4777495}" type="slidenum">
              <a:rPr lang="en-US" smtClean="0"/>
              <a:pPr/>
              <a:t>25</a:t>
            </a:fld>
            <a:endParaRPr lang="en-US" dirty="0"/>
          </a:p>
        </p:txBody>
      </p:sp>
    </p:spTree>
    <p:extLst>
      <p:ext uri="{BB962C8B-B14F-4D97-AF65-F5344CB8AC3E}">
        <p14:creationId xmlns:p14="http://schemas.microsoft.com/office/powerpoint/2010/main" val="60393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this</a:t>
            </a:r>
            <a:r>
              <a:rPr lang="en-US" baseline="0" dirty="0"/>
              <a:t> end</a:t>
            </a:r>
            <a:r>
              <a:rPr lang="en-US" dirty="0"/>
              <a:t>, our design goal are</a:t>
            </a:r>
            <a:r>
              <a:rPr lang="en-US" baseline="0" dirty="0"/>
              <a:t> the following: we would like to be able to achieve high TLB reach with low demand paging latency. In addition, we want our design our mechanism to be application-transparent such that programmers do not need to modify GPGPU applications to take advantage of our design.</a:t>
            </a:r>
            <a:endParaRPr lang="en-US" dirty="0"/>
          </a:p>
        </p:txBody>
      </p:sp>
      <p:sp>
        <p:nvSpPr>
          <p:cNvPr id="4" name="Slide Number Placeholder 3"/>
          <p:cNvSpPr>
            <a:spLocks noGrp="1"/>
          </p:cNvSpPr>
          <p:nvPr>
            <p:ph type="sldNum" sz="quarter" idx="10"/>
          </p:nvPr>
        </p:nvSpPr>
        <p:spPr/>
        <p:txBody>
          <a:bodyPr/>
          <a:lstStyle/>
          <a:p>
            <a:fld id="{086835E3-2B6D-6147-9815-1E27B4777495}" type="slidenum">
              <a:rPr lang="en-US" smtClean="0"/>
              <a:pPr/>
              <a:t>26</a:t>
            </a:fld>
            <a:endParaRPr lang="en-US" dirty="0"/>
          </a:p>
        </p:txBody>
      </p:sp>
    </p:spTree>
    <p:extLst>
      <p:ext uri="{BB962C8B-B14F-4D97-AF65-F5344CB8AC3E}">
        <p14:creationId xmlns:p14="http://schemas.microsoft.com/office/powerpoint/2010/main" val="23818252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6835E3-2B6D-6147-9815-1E27B4777495}" type="slidenum">
              <a:rPr lang="en-US" smtClean="0"/>
              <a:pPr/>
              <a:t>27</a:t>
            </a:fld>
            <a:endParaRPr lang="en-US" dirty="0"/>
          </a:p>
        </p:txBody>
      </p:sp>
    </p:spTree>
    <p:extLst>
      <p:ext uri="{BB962C8B-B14F-4D97-AF65-F5344CB8AC3E}">
        <p14:creationId xmlns:p14="http://schemas.microsoft.com/office/powerpoint/2010/main" val="33140122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one should not have the silver queue</a:t>
            </a:r>
          </a:p>
          <a:p>
            <a:endParaRPr lang="en-US" dirty="0"/>
          </a:p>
          <a:p>
            <a:r>
              <a:rPr lang="en-US" dirty="0"/>
              <a:t>Double check the term </a:t>
            </a:r>
          </a:p>
        </p:txBody>
      </p:sp>
      <p:sp>
        <p:nvSpPr>
          <p:cNvPr id="4" name="Slide Number Placeholder 3"/>
          <p:cNvSpPr>
            <a:spLocks noGrp="1"/>
          </p:cNvSpPr>
          <p:nvPr>
            <p:ph type="sldNum" sz="quarter" idx="10"/>
          </p:nvPr>
        </p:nvSpPr>
        <p:spPr/>
        <p:txBody>
          <a:bodyPr/>
          <a:lstStyle/>
          <a:p>
            <a:fld id="{086835E3-2B6D-6147-9815-1E27B4777495}" type="slidenum">
              <a:rPr lang="en-US" smtClean="0"/>
              <a:pPr/>
              <a:t>28</a:t>
            </a:fld>
            <a:endParaRPr lang="en-US" dirty="0"/>
          </a:p>
        </p:txBody>
      </p:sp>
    </p:spTree>
    <p:extLst>
      <p:ext uri="{BB962C8B-B14F-4D97-AF65-F5344CB8AC3E}">
        <p14:creationId xmlns:p14="http://schemas.microsoft.com/office/powerpoint/2010/main" val="13688267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Motion path for blue (if have time)</a:t>
            </a:r>
          </a:p>
        </p:txBody>
      </p:sp>
      <p:sp>
        <p:nvSpPr>
          <p:cNvPr id="4" name="Slide Number Placeholder 3"/>
          <p:cNvSpPr>
            <a:spLocks noGrp="1"/>
          </p:cNvSpPr>
          <p:nvPr>
            <p:ph type="sldNum" sz="quarter" idx="10"/>
          </p:nvPr>
        </p:nvSpPr>
        <p:spPr/>
        <p:txBody>
          <a:bodyPr/>
          <a:lstStyle/>
          <a:p>
            <a:fld id="{086835E3-2B6D-6147-9815-1E27B4777495}" type="slidenum">
              <a:rPr lang="en-US" smtClean="0"/>
              <a:pPr/>
              <a:t>29</a:t>
            </a:fld>
            <a:endParaRPr lang="en-US" dirty="0"/>
          </a:p>
        </p:txBody>
      </p:sp>
    </p:spTree>
    <p:extLst>
      <p:ext uri="{BB962C8B-B14F-4D97-AF65-F5344CB8AC3E}">
        <p14:creationId xmlns:p14="http://schemas.microsoft.com/office/powerpoint/2010/main" val="26769421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some spacing</a:t>
            </a:r>
          </a:p>
        </p:txBody>
      </p:sp>
      <p:sp>
        <p:nvSpPr>
          <p:cNvPr id="4" name="Slide Number Placeholder 3"/>
          <p:cNvSpPr>
            <a:spLocks noGrp="1"/>
          </p:cNvSpPr>
          <p:nvPr>
            <p:ph type="sldNum" sz="quarter" idx="10"/>
          </p:nvPr>
        </p:nvSpPr>
        <p:spPr/>
        <p:txBody>
          <a:bodyPr/>
          <a:lstStyle/>
          <a:p>
            <a:fld id="{086835E3-2B6D-6147-9815-1E27B4777495}" type="slidenum">
              <a:rPr lang="en-US" smtClean="0"/>
              <a:pPr/>
              <a:t>3</a:t>
            </a:fld>
            <a:endParaRPr lang="en-US" dirty="0"/>
          </a:p>
        </p:txBody>
      </p:sp>
    </p:spTree>
    <p:extLst>
      <p:ext uri="{BB962C8B-B14F-4D97-AF65-F5344CB8AC3E}">
        <p14:creationId xmlns:p14="http://schemas.microsoft.com/office/powerpoint/2010/main" val="21114371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a:t>
            </a:r>
            <a:r>
              <a:rPr lang="en-US" baseline="0" dirty="0"/>
              <a:t> in order to achieve the best of both large and small pages, we first present key challenges and our design goal</a:t>
            </a:r>
            <a:endParaRPr lang="en-US" dirty="0"/>
          </a:p>
        </p:txBody>
      </p:sp>
      <p:sp>
        <p:nvSpPr>
          <p:cNvPr id="4" name="Slide Number Placeholder 3"/>
          <p:cNvSpPr>
            <a:spLocks noGrp="1"/>
          </p:cNvSpPr>
          <p:nvPr>
            <p:ph type="sldNum" sz="quarter" idx="10"/>
          </p:nvPr>
        </p:nvSpPr>
        <p:spPr/>
        <p:txBody>
          <a:bodyPr/>
          <a:lstStyle/>
          <a:p>
            <a:fld id="{086835E3-2B6D-6147-9815-1E27B4777495}" type="slidenum">
              <a:rPr lang="en-US" smtClean="0"/>
              <a:pPr/>
              <a:t>30</a:t>
            </a:fld>
            <a:endParaRPr lang="en-US" dirty="0"/>
          </a:p>
        </p:txBody>
      </p:sp>
    </p:spTree>
    <p:extLst>
      <p:ext uri="{BB962C8B-B14F-4D97-AF65-F5344CB8AC3E}">
        <p14:creationId xmlns:p14="http://schemas.microsoft.com/office/powerpoint/2010/main" val="28166109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t>
            </a:r>
            <a:r>
              <a:rPr lang="en-US" baseline="0" dirty="0"/>
              <a:t> uses a modified version GPGPU-sim, which models a 30-core GTX750 Ti. We allows multiple GPGPU applications to be executed concurrently. Our infrastructure models the page table walk, page table as well as the virtual to physical mapping. We evaluate our framework using various benchmark suite and in total we run 235 workloads. Our framework is publicly available on Github.</a:t>
            </a:r>
            <a:endParaRPr lang="en-US" dirty="0"/>
          </a:p>
        </p:txBody>
      </p:sp>
      <p:sp>
        <p:nvSpPr>
          <p:cNvPr id="4" name="Slide Number Placeholder 3"/>
          <p:cNvSpPr>
            <a:spLocks noGrp="1"/>
          </p:cNvSpPr>
          <p:nvPr>
            <p:ph type="sldNum" sz="quarter" idx="10"/>
          </p:nvPr>
        </p:nvSpPr>
        <p:spPr/>
        <p:txBody>
          <a:bodyPr/>
          <a:lstStyle/>
          <a:p>
            <a:fld id="{086835E3-2B6D-6147-9815-1E27B4777495}" type="slidenum">
              <a:rPr lang="en-US" smtClean="0"/>
              <a:pPr/>
              <a:t>31</a:t>
            </a:fld>
            <a:endParaRPr lang="en-US" dirty="0"/>
          </a:p>
        </p:txBody>
      </p:sp>
    </p:spTree>
    <p:extLst>
      <p:ext uri="{BB962C8B-B14F-4D97-AF65-F5344CB8AC3E}">
        <p14:creationId xmlns:p14="http://schemas.microsoft.com/office/powerpoint/2010/main" val="2508398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compare Mosaic to two designs.</a:t>
            </a:r>
            <a:r>
              <a:rPr lang="en-US" baseline="0" dirty="0"/>
              <a:t> The first baseline is the state-of-the-art CPU-GPU memory management proposed by Power et al in HPCA 2014. We call this baseline GPU-MMU. We also compare our mechanism against the Ideal TLB baseline with every single TLB access is a TLB hit.</a:t>
            </a:r>
            <a:endParaRPr lang="en-US" dirty="0"/>
          </a:p>
        </p:txBody>
      </p:sp>
      <p:sp>
        <p:nvSpPr>
          <p:cNvPr id="4" name="Slide Number Placeholder 3"/>
          <p:cNvSpPr>
            <a:spLocks noGrp="1"/>
          </p:cNvSpPr>
          <p:nvPr>
            <p:ph type="sldNum" sz="quarter" idx="10"/>
          </p:nvPr>
        </p:nvSpPr>
        <p:spPr/>
        <p:txBody>
          <a:bodyPr/>
          <a:lstStyle/>
          <a:p>
            <a:fld id="{086835E3-2B6D-6147-9815-1E27B4777495}" type="slidenum">
              <a:rPr lang="en-US" smtClean="0"/>
              <a:pPr/>
              <a:t>32</a:t>
            </a:fld>
            <a:endParaRPr lang="en-US" dirty="0"/>
          </a:p>
        </p:txBody>
      </p:sp>
    </p:spTree>
    <p:extLst>
      <p:ext uri="{BB962C8B-B14F-4D97-AF65-F5344CB8AC3E}">
        <p14:creationId xmlns:p14="http://schemas.microsoft.com/office/powerpoint/2010/main" val="16276776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compare Mosaic to two baselines.</a:t>
            </a:r>
            <a:r>
              <a:rPr lang="en-US" baseline="0" dirty="0"/>
              <a:t> The first baseline is the state-of-the-art CPU-GPU memory management proposed by Power et al in HPCA 2014. We call this baseline GPU-MMU. We also compare our mechanism against the Ideal TLB baseline with every single TLB access is a TLB hit.</a:t>
            </a:r>
            <a:endParaRPr lang="en-US" dirty="0"/>
          </a:p>
        </p:txBody>
      </p:sp>
      <p:sp>
        <p:nvSpPr>
          <p:cNvPr id="4" name="Slide Number Placeholder 3"/>
          <p:cNvSpPr>
            <a:spLocks noGrp="1"/>
          </p:cNvSpPr>
          <p:nvPr>
            <p:ph type="sldNum" sz="quarter" idx="10"/>
          </p:nvPr>
        </p:nvSpPr>
        <p:spPr/>
        <p:txBody>
          <a:bodyPr/>
          <a:lstStyle/>
          <a:p>
            <a:fld id="{086835E3-2B6D-6147-9815-1E27B4777495}" type="slidenum">
              <a:rPr lang="en-US" smtClean="0"/>
              <a:pPr/>
              <a:t>33</a:t>
            </a:fld>
            <a:endParaRPr lang="en-US" dirty="0"/>
          </a:p>
        </p:txBody>
      </p:sp>
    </p:spTree>
    <p:extLst>
      <p:ext uri="{BB962C8B-B14F-4D97-AF65-F5344CB8AC3E}">
        <p14:creationId xmlns:p14="http://schemas.microsoft.com/office/powerpoint/2010/main" val="98749201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6835E3-2B6D-6147-9815-1E27B4777495}" type="slidenum">
              <a:rPr lang="en-US" smtClean="0"/>
              <a:pPr/>
              <a:t>34</a:t>
            </a:fld>
            <a:endParaRPr lang="en-US" dirty="0"/>
          </a:p>
        </p:txBody>
      </p:sp>
    </p:spTree>
    <p:extLst>
      <p:ext uri="{BB962C8B-B14F-4D97-AF65-F5344CB8AC3E}">
        <p14:creationId xmlns:p14="http://schemas.microsoft.com/office/powerpoint/2010/main" val="35293466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the intro to running multiple application before jumping right in.</a:t>
            </a:r>
          </a:p>
          <a:p>
            <a:endParaRPr lang="en-US" dirty="0"/>
          </a:p>
          <a:p>
            <a:r>
              <a:rPr lang="en-US" dirty="0"/>
              <a:t>Too micro level animation</a:t>
            </a:r>
          </a:p>
        </p:txBody>
      </p:sp>
      <p:sp>
        <p:nvSpPr>
          <p:cNvPr id="4" name="Slide Number Placeholder 3"/>
          <p:cNvSpPr>
            <a:spLocks noGrp="1"/>
          </p:cNvSpPr>
          <p:nvPr>
            <p:ph type="sldNum" sz="quarter" idx="10"/>
          </p:nvPr>
        </p:nvSpPr>
        <p:spPr/>
        <p:txBody>
          <a:bodyPr/>
          <a:lstStyle/>
          <a:p>
            <a:fld id="{086835E3-2B6D-6147-9815-1E27B4777495}" type="slidenum">
              <a:rPr lang="en-US" smtClean="0"/>
              <a:pPr/>
              <a:t>35</a:t>
            </a:fld>
            <a:endParaRPr lang="en-US" dirty="0"/>
          </a:p>
        </p:txBody>
      </p:sp>
    </p:spTree>
    <p:extLst>
      <p:ext uri="{BB962C8B-B14F-4D97-AF65-F5344CB8AC3E}">
        <p14:creationId xmlns:p14="http://schemas.microsoft.com/office/powerpoint/2010/main" val="157323135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At the end: Thank you. I am happy to take any questions.</a:t>
            </a:r>
          </a:p>
          <a:p>
            <a:endParaRPr lang="en-US" dirty="0"/>
          </a:p>
        </p:txBody>
      </p:sp>
      <p:sp>
        <p:nvSpPr>
          <p:cNvPr id="4" name="Slide Number Placeholder 3"/>
          <p:cNvSpPr>
            <a:spLocks noGrp="1"/>
          </p:cNvSpPr>
          <p:nvPr>
            <p:ph type="sldNum" sz="quarter" idx="10"/>
          </p:nvPr>
        </p:nvSpPr>
        <p:spPr/>
        <p:txBody>
          <a:bodyPr/>
          <a:lstStyle/>
          <a:p>
            <a:fld id="{086835E3-2B6D-6147-9815-1E27B4777495}" type="slidenum">
              <a:rPr lang="en-US" smtClean="0"/>
              <a:pPr/>
              <a:t>36</a:t>
            </a:fld>
            <a:endParaRPr lang="en-US" dirty="0"/>
          </a:p>
        </p:txBody>
      </p:sp>
    </p:spTree>
    <p:extLst>
      <p:ext uri="{BB962C8B-B14F-4D97-AF65-F5344CB8AC3E}">
        <p14:creationId xmlns:p14="http://schemas.microsoft.com/office/powerpoint/2010/main" val="42382137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compare Mosaic to two baselines.</a:t>
            </a:r>
            <a:r>
              <a:rPr lang="en-US" baseline="0" dirty="0"/>
              <a:t> The first baseline is the state-of-the-art CPU-GPU memory management proposed by Power et al in HPCA 2014. We call this baseline GPU-MMU. We also compare our mechanism against the Ideal TLB baseline with every single TLB access is a TLB hit.</a:t>
            </a:r>
            <a:endParaRPr lang="en-US" dirty="0"/>
          </a:p>
        </p:txBody>
      </p:sp>
      <p:sp>
        <p:nvSpPr>
          <p:cNvPr id="4" name="Slide Number Placeholder 3"/>
          <p:cNvSpPr>
            <a:spLocks noGrp="1"/>
          </p:cNvSpPr>
          <p:nvPr>
            <p:ph type="sldNum" sz="quarter" idx="10"/>
          </p:nvPr>
        </p:nvSpPr>
        <p:spPr/>
        <p:txBody>
          <a:bodyPr/>
          <a:lstStyle/>
          <a:p>
            <a:fld id="{086835E3-2B6D-6147-9815-1E27B4777495}" type="slidenum">
              <a:rPr lang="en-US" smtClean="0"/>
              <a:pPr/>
              <a:t>37</a:t>
            </a:fld>
            <a:endParaRPr lang="en-US" dirty="0"/>
          </a:p>
        </p:txBody>
      </p:sp>
    </p:spTree>
    <p:extLst>
      <p:ext uri="{BB962C8B-B14F-4D97-AF65-F5344CB8AC3E}">
        <p14:creationId xmlns:p14="http://schemas.microsoft.com/office/powerpoint/2010/main" val="13482326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not forget</a:t>
            </a:r>
            <a:r>
              <a:rPr lang="en-US" baseline="0" dirty="0"/>
              <a:t> to mention the key benefit that it reduces contention at both the private and the shared TLB</a:t>
            </a:r>
            <a:endParaRPr lang="en-US" dirty="0"/>
          </a:p>
        </p:txBody>
      </p:sp>
      <p:sp>
        <p:nvSpPr>
          <p:cNvPr id="4" name="Slide Number Placeholder 3"/>
          <p:cNvSpPr>
            <a:spLocks noGrp="1"/>
          </p:cNvSpPr>
          <p:nvPr>
            <p:ph type="sldNum" sz="quarter" idx="10"/>
          </p:nvPr>
        </p:nvSpPr>
        <p:spPr/>
        <p:txBody>
          <a:bodyPr/>
          <a:lstStyle/>
          <a:p>
            <a:fld id="{086835E3-2B6D-6147-9815-1E27B4777495}" type="slidenum">
              <a:rPr lang="en-US" smtClean="0"/>
              <a:pPr/>
              <a:t>38</a:t>
            </a:fld>
            <a:endParaRPr lang="en-US" dirty="0"/>
          </a:p>
        </p:txBody>
      </p:sp>
    </p:spTree>
    <p:extLst>
      <p:ext uri="{BB962C8B-B14F-4D97-AF65-F5344CB8AC3E}">
        <p14:creationId xmlns:p14="http://schemas.microsoft.com/office/powerpoint/2010/main" val="14285997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not forget</a:t>
            </a:r>
            <a:r>
              <a:rPr lang="en-US" baseline="0" dirty="0"/>
              <a:t> to mention the key benefit that it reduces contention at both the private and the shared TLB</a:t>
            </a:r>
            <a:endParaRPr lang="en-US" dirty="0"/>
          </a:p>
        </p:txBody>
      </p:sp>
      <p:sp>
        <p:nvSpPr>
          <p:cNvPr id="4" name="Slide Number Placeholder 3"/>
          <p:cNvSpPr>
            <a:spLocks noGrp="1"/>
          </p:cNvSpPr>
          <p:nvPr>
            <p:ph type="sldNum" sz="quarter" idx="10"/>
          </p:nvPr>
        </p:nvSpPr>
        <p:spPr/>
        <p:txBody>
          <a:bodyPr/>
          <a:lstStyle/>
          <a:p>
            <a:fld id="{086835E3-2B6D-6147-9815-1E27B4777495}" type="slidenum">
              <a:rPr lang="en-US" smtClean="0"/>
              <a:pPr/>
              <a:t>39</a:t>
            </a:fld>
            <a:endParaRPr lang="en-US" dirty="0"/>
          </a:p>
        </p:txBody>
      </p:sp>
    </p:spTree>
    <p:extLst>
      <p:ext uri="{BB962C8B-B14F-4D97-AF65-F5344CB8AC3E}">
        <p14:creationId xmlns:p14="http://schemas.microsoft.com/office/powerpoint/2010/main" val="30768073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GPU can benefit from sharing. For example, a cloud provider can increase GPU utilization by allowing multiple users to share the GPU. Applications with heterogeneous resource demand can be co-schedule and executed concurrently to maximize all the available GPU resources. For example, application that demands high compute units can concurrently share GPU resource with applications that demand high memory bandwidth.</a:t>
            </a:r>
          </a:p>
          <a:p>
            <a:endParaRPr lang="en-US" dirty="0"/>
          </a:p>
          <a:p>
            <a:r>
              <a:rPr lang="en-US" dirty="0"/>
              <a:t>However, to safely share GPU across multiple applications, the GPU needs to be able to provide memory protection, which can be enabled to virtual address translation.</a:t>
            </a:r>
          </a:p>
        </p:txBody>
      </p:sp>
      <p:sp>
        <p:nvSpPr>
          <p:cNvPr id="4" name="Slide Number Placeholder 3"/>
          <p:cNvSpPr>
            <a:spLocks noGrp="1"/>
          </p:cNvSpPr>
          <p:nvPr>
            <p:ph type="sldNum" sz="quarter" idx="10"/>
          </p:nvPr>
        </p:nvSpPr>
        <p:spPr/>
        <p:txBody>
          <a:bodyPr/>
          <a:lstStyle/>
          <a:p>
            <a:fld id="{086835E3-2B6D-6147-9815-1E27B4777495}" type="slidenum">
              <a:rPr lang="en-US" smtClean="0"/>
              <a:pPr/>
              <a:t>4</a:t>
            </a:fld>
            <a:endParaRPr lang="en-US" dirty="0"/>
          </a:p>
        </p:txBody>
      </p:sp>
    </p:spTree>
    <p:extLst>
      <p:ext uri="{BB962C8B-B14F-4D97-AF65-F5344CB8AC3E}">
        <p14:creationId xmlns:p14="http://schemas.microsoft.com/office/powerpoint/2010/main" val="59594278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not forget</a:t>
            </a:r>
            <a:r>
              <a:rPr lang="en-US" baseline="0" dirty="0"/>
              <a:t> to mention the key benefit that it reduces contention at both the private and the shared TLB</a:t>
            </a:r>
            <a:endParaRPr lang="en-US" dirty="0"/>
          </a:p>
        </p:txBody>
      </p:sp>
      <p:sp>
        <p:nvSpPr>
          <p:cNvPr id="4" name="Slide Number Placeholder 3"/>
          <p:cNvSpPr>
            <a:spLocks noGrp="1"/>
          </p:cNvSpPr>
          <p:nvPr>
            <p:ph type="sldNum" sz="quarter" idx="10"/>
          </p:nvPr>
        </p:nvSpPr>
        <p:spPr/>
        <p:txBody>
          <a:bodyPr/>
          <a:lstStyle/>
          <a:p>
            <a:fld id="{086835E3-2B6D-6147-9815-1E27B4777495}" type="slidenum">
              <a:rPr lang="en-US" smtClean="0"/>
              <a:pPr/>
              <a:t>41</a:t>
            </a:fld>
            <a:endParaRPr lang="en-US" dirty="0"/>
          </a:p>
        </p:txBody>
      </p:sp>
    </p:spTree>
    <p:extLst>
      <p:ext uri="{BB962C8B-B14F-4D97-AF65-F5344CB8AC3E}">
        <p14:creationId xmlns:p14="http://schemas.microsoft.com/office/powerpoint/2010/main" val="42605294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result, we found that the long latency page walk and the contention at the shared TLB leads to two phenomenon. First, because GPU execute instructions in a lockstep, each TLB miss stalls multiple warps, leading to significantly lower throughput. Furthermore, the high amount of parallelism generate high number of concurrent page walks. Both of these limits the latency hiding capability of the GPUs, leading to lower performance. </a:t>
            </a:r>
          </a:p>
          <a:p>
            <a:endParaRPr lang="en-US" dirty="0"/>
          </a:p>
          <a:p>
            <a:r>
              <a:rPr lang="en-US" dirty="0"/>
              <a:t>In our evaluation, we found that address translation leads to 45.6% performance degradation even with the state-of-the-art GPU MMU design. So, we would like to identify any inefficiency in order to reduce the overhead of address translation.</a:t>
            </a:r>
          </a:p>
        </p:txBody>
      </p:sp>
      <p:sp>
        <p:nvSpPr>
          <p:cNvPr id="4" name="Slide Number Placeholder 3"/>
          <p:cNvSpPr>
            <a:spLocks noGrp="1"/>
          </p:cNvSpPr>
          <p:nvPr>
            <p:ph type="sldNum" sz="quarter" idx="10"/>
          </p:nvPr>
        </p:nvSpPr>
        <p:spPr/>
        <p:txBody>
          <a:bodyPr/>
          <a:lstStyle/>
          <a:p>
            <a:fld id="{086835E3-2B6D-6147-9815-1E27B4777495}" type="slidenum">
              <a:rPr lang="en-US" smtClean="0"/>
              <a:pPr/>
              <a:t>50</a:t>
            </a:fld>
            <a:endParaRPr lang="en-US" dirty="0"/>
          </a:p>
        </p:txBody>
      </p:sp>
    </p:spTree>
    <p:extLst>
      <p:ext uri="{BB962C8B-B14F-4D97-AF65-F5344CB8AC3E}">
        <p14:creationId xmlns:p14="http://schemas.microsoft.com/office/powerpoint/2010/main" val="5874429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In this example, the GPU contains four cores and is shared among two applications, app 1 and app 2. In this scenario, when the GPU want to load or store data, it first needs to translate the virtual address into the physical address. To do this, the page table walk walk the page table using the virtual address. This process incur multiple reads to the main memory, and is a high latency operation. To alleviate this performance penalty, modern processor, including the state-of-the-art GPU design employs a private translation lookaside buffer to reduce the latency of address translation. This TLB can include the private per-core TLB, as shown in this example, and a second level shared TLB. With these structures, the page table walker only need to translate addresses that miss in both private and the shared TLB. However, we found that as the GPU is shared across multiple applications, each application generates contention at the shared TLB, decreasing the effectiveness of these components.</a:t>
            </a:r>
          </a:p>
        </p:txBody>
      </p:sp>
      <p:sp>
        <p:nvSpPr>
          <p:cNvPr id="4" name="Slide Number Placeholder 3"/>
          <p:cNvSpPr>
            <a:spLocks noGrp="1"/>
          </p:cNvSpPr>
          <p:nvPr>
            <p:ph type="sldNum" sz="quarter" idx="10"/>
          </p:nvPr>
        </p:nvSpPr>
        <p:spPr/>
        <p:txBody>
          <a:bodyPr/>
          <a:lstStyle/>
          <a:p>
            <a:fld id="{086835E3-2B6D-6147-9815-1E27B4777495}" type="slidenum">
              <a:rPr lang="en-US" smtClean="0"/>
              <a:pPr/>
              <a:t>5</a:t>
            </a:fld>
            <a:endParaRPr lang="en-US" dirty="0"/>
          </a:p>
        </p:txBody>
      </p:sp>
    </p:spTree>
    <p:extLst>
      <p:ext uri="{BB962C8B-B14F-4D97-AF65-F5344CB8AC3E}">
        <p14:creationId xmlns:p14="http://schemas.microsoft.com/office/powerpoint/2010/main" val="1850129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Make the warp lines bigger</a:t>
            </a:r>
          </a:p>
        </p:txBody>
      </p:sp>
      <p:sp>
        <p:nvSpPr>
          <p:cNvPr id="4" name="Slide Number Placeholder 3"/>
          <p:cNvSpPr>
            <a:spLocks noGrp="1"/>
          </p:cNvSpPr>
          <p:nvPr>
            <p:ph type="sldNum" sz="quarter" idx="10"/>
          </p:nvPr>
        </p:nvSpPr>
        <p:spPr/>
        <p:txBody>
          <a:bodyPr/>
          <a:lstStyle/>
          <a:p>
            <a:fld id="{086835E3-2B6D-6147-9815-1E27B4777495}" type="slidenum">
              <a:rPr lang="en-US" smtClean="0"/>
              <a:pPr/>
              <a:t>6</a:t>
            </a:fld>
            <a:endParaRPr lang="en-US" dirty="0"/>
          </a:p>
        </p:txBody>
      </p:sp>
    </p:spTree>
    <p:extLst>
      <p:ext uri="{BB962C8B-B14F-4D97-AF65-F5344CB8AC3E}">
        <p14:creationId xmlns:p14="http://schemas.microsoft.com/office/powerpoint/2010/main" val="42525214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High number of concurrent walks</a:t>
            </a:r>
          </a:p>
          <a:p>
            <a:endParaRPr lang="en-US" baseline="0" dirty="0"/>
          </a:p>
          <a:p>
            <a:r>
              <a:rPr lang="en-US" baseline="0" dirty="0"/>
              <a:t>Get rid of the warp thingy</a:t>
            </a:r>
          </a:p>
          <a:p>
            <a:endParaRPr lang="en-US" baseline="0" dirty="0"/>
          </a:p>
          <a:p>
            <a:r>
              <a:rPr lang="en-US" baseline="0" dirty="0"/>
              <a:t>Stalled have different color</a:t>
            </a:r>
          </a:p>
        </p:txBody>
      </p:sp>
      <p:sp>
        <p:nvSpPr>
          <p:cNvPr id="4" name="Slide Number Placeholder 3"/>
          <p:cNvSpPr>
            <a:spLocks noGrp="1"/>
          </p:cNvSpPr>
          <p:nvPr>
            <p:ph type="sldNum" sz="quarter" idx="10"/>
          </p:nvPr>
        </p:nvSpPr>
        <p:spPr/>
        <p:txBody>
          <a:bodyPr/>
          <a:lstStyle/>
          <a:p>
            <a:fld id="{086835E3-2B6D-6147-9815-1E27B4777495}" type="slidenum">
              <a:rPr lang="en-US" smtClean="0"/>
              <a:pPr/>
              <a:t>7</a:t>
            </a:fld>
            <a:endParaRPr lang="en-US" dirty="0"/>
          </a:p>
        </p:txBody>
      </p:sp>
    </p:spTree>
    <p:extLst>
      <p:ext uri="{BB962C8B-B14F-4D97-AF65-F5344CB8AC3E}">
        <p14:creationId xmlns:p14="http://schemas.microsoft.com/office/powerpoint/2010/main" val="17846275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result, we found that the long latency page walk and the contention at the shared TLB leads to two phenomenon. First, because GPU execute instructions in a lockstep, each TLB miss stalls multiple warps, leading to significantly lower throughput. Furthermore, the high amount of parallelism generate high number of concurrent page walks. Both of these limits the latency hiding capability of the GPUs, leading to lower performance. </a:t>
            </a:r>
          </a:p>
          <a:p>
            <a:endParaRPr lang="en-US" dirty="0"/>
          </a:p>
          <a:p>
            <a:r>
              <a:rPr lang="en-US" dirty="0"/>
              <a:t>In our evaluation, we found that address translation leads to 45.6% performance degradation even with the state-of-the-art GPU MMU design. So, we would like to identify any inefficiency in order to reduce the overhead of address translation.</a:t>
            </a:r>
          </a:p>
        </p:txBody>
      </p:sp>
      <p:sp>
        <p:nvSpPr>
          <p:cNvPr id="4" name="Slide Number Placeholder 3"/>
          <p:cNvSpPr>
            <a:spLocks noGrp="1"/>
          </p:cNvSpPr>
          <p:nvPr>
            <p:ph type="sldNum" sz="quarter" idx="10"/>
          </p:nvPr>
        </p:nvSpPr>
        <p:spPr/>
        <p:txBody>
          <a:bodyPr/>
          <a:lstStyle/>
          <a:p>
            <a:fld id="{086835E3-2B6D-6147-9815-1E27B4777495}" type="slidenum">
              <a:rPr lang="en-US" smtClean="0"/>
              <a:pPr/>
              <a:t>8</a:t>
            </a:fld>
            <a:endParaRPr lang="en-US" dirty="0"/>
          </a:p>
        </p:txBody>
      </p:sp>
    </p:spTree>
    <p:extLst>
      <p:ext uri="{BB962C8B-B14F-4D97-AF65-F5344CB8AC3E}">
        <p14:creationId xmlns:p14="http://schemas.microsoft.com/office/powerpoint/2010/main" val="11879147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result, we found that the long latency page walk and the contention at the shared TLB leads to two phenomenon. First, because GPU execute instructions in a lockstep, each TLB miss stalls multiple warps, leading to significantly lower throughput. Furthermore, the high amount of parallelism generate high number of concurrent page walks. Both of these limits the latency hiding capability of the GPUs, leading to lower performance. </a:t>
            </a:r>
          </a:p>
          <a:p>
            <a:endParaRPr lang="en-US" dirty="0"/>
          </a:p>
          <a:p>
            <a:r>
              <a:rPr lang="en-US" dirty="0"/>
              <a:t>In our evaluation, we found that address translation leads to 45.6% performance degradation even with the state-of-the-art GPU MMU design. So, we would like to identify any inefficiency in order to reduce the overhead of address translation.</a:t>
            </a:r>
          </a:p>
        </p:txBody>
      </p:sp>
      <p:sp>
        <p:nvSpPr>
          <p:cNvPr id="4" name="Slide Number Placeholder 3"/>
          <p:cNvSpPr>
            <a:spLocks noGrp="1"/>
          </p:cNvSpPr>
          <p:nvPr>
            <p:ph type="sldNum" sz="quarter" idx="10"/>
          </p:nvPr>
        </p:nvSpPr>
        <p:spPr/>
        <p:txBody>
          <a:bodyPr/>
          <a:lstStyle/>
          <a:p>
            <a:fld id="{086835E3-2B6D-6147-9815-1E27B4777495}" type="slidenum">
              <a:rPr lang="en-US" smtClean="0"/>
              <a:pPr/>
              <a:t>9</a:t>
            </a:fld>
            <a:endParaRPr lang="en-US" dirty="0"/>
          </a:p>
        </p:txBody>
      </p:sp>
    </p:spTree>
    <p:extLst>
      <p:ext uri="{BB962C8B-B14F-4D97-AF65-F5344CB8AC3E}">
        <p14:creationId xmlns:p14="http://schemas.microsoft.com/office/powerpoint/2010/main" val="31314307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E97FAEA-C530-4C38-AD31-80E392D57264}" type="datetimeFigureOut">
              <a:rPr lang="en-US" smtClean="0"/>
              <a:t>4/1/2018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7AF78F1-1351-49FC-8CFD-3ED7E06BAC03}" type="slidenum">
              <a:rPr lang="en-US" smtClean="0"/>
              <a:t>‹#›</a:t>
            </a:fld>
            <a:endParaRPr lang="en-US" dirty="0"/>
          </a:p>
        </p:txBody>
      </p:sp>
    </p:spTree>
    <p:extLst>
      <p:ext uri="{BB962C8B-B14F-4D97-AF65-F5344CB8AC3E}">
        <p14:creationId xmlns:p14="http://schemas.microsoft.com/office/powerpoint/2010/main" val="417307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97FAEA-C530-4C38-AD31-80E392D57264}" type="datetimeFigureOut">
              <a:rPr lang="en-US" smtClean="0"/>
              <a:t>4/1/2018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7AF78F1-1351-49FC-8CFD-3ED7E06BAC03}" type="slidenum">
              <a:rPr lang="en-US" smtClean="0"/>
              <a:t>‹#›</a:t>
            </a:fld>
            <a:endParaRPr lang="en-US" dirty="0"/>
          </a:p>
        </p:txBody>
      </p:sp>
    </p:spTree>
    <p:extLst>
      <p:ext uri="{BB962C8B-B14F-4D97-AF65-F5344CB8AC3E}">
        <p14:creationId xmlns:p14="http://schemas.microsoft.com/office/powerpoint/2010/main" val="1903589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97FAEA-C530-4C38-AD31-80E392D57264}" type="datetimeFigureOut">
              <a:rPr lang="en-US" smtClean="0"/>
              <a:t>4/1/2018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7AF78F1-1351-49FC-8CFD-3ED7E06BAC03}" type="slidenum">
              <a:rPr lang="en-US" smtClean="0"/>
              <a:t>‹#›</a:t>
            </a:fld>
            <a:endParaRPr lang="en-US" dirty="0"/>
          </a:p>
        </p:txBody>
      </p:sp>
    </p:spTree>
    <p:extLst>
      <p:ext uri="{BB962C8B-B14F-4D97-AF65-F5344CB8AC3E}">
        <p14:creationId xmlns:p14="http://schemas.microsoft.com/office/powerpoint/2010/main" val="3441096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97FAEA-C530-4C38-AD31-80E392D57264}" type="datetimeFigureOut">
              <a:rPr lang="en-US" smtClean="0"/>
              <a:t>4/1/2018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7AF78F1-1351-49FC-8CFD-3ED7E06BAC03}" type="slidenum">
              <a:rPr lang="en-US" smtClean="0"/>
              <a:t>‹#›</a:t>
            </a:fld>
            <a:endParaRPr lang="en-US" dirty="0"/>
          </a:p>
        </p:txBody>
      </p:sp>
    </p:spTree>
    <p:extLst>
      <p:ext uri="{BB962C8B-B14F-4D97-AF65-F5344CB8AC3E}">
        <p14:creationId xmlns:p14="http://schemas.microsoft.com/office/powerpoint/2010/main" val="3606080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E97FAEA-C530-4C38-AD31-80E392D57264}" type="datetimeFigureOut">
              <a:rPr lang="en-US" smtClean="0"/>
              <a:t>4/1/2018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7AF78F1-1351-49FC-8CFD-3ED7E06BAC03}" type="slidenum">
              <a:rPr lang="en-US" smtClean="0"/>
              <a:t>‹#›</a:t>
            </a:fld>
            <a:endParaRPr lang="en-US" dirty="0"/>
          </a:p>
        </p:txBody>
      </p:sp>
    </p:spTree>
    <p:extLst>
      <p:ext uri="{BB962C8B-B14F-4D97-AF65-F5344CB8AC3E}">
        <p14:creationId xmlns:p14="http://schemas.microsoft.com/office/powerpoint/2010/main" val="4094484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E97FAEA-C530-4C38-AD31-80E392D57264}" type="datetimeFigureOut">
              <a:rPr lang="en-US" smtClean="0"/>
              <a:t>4/1/2018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7AF78F1-1351-49FC-8CFD-3ED7E06BAC03}" type="slidenum">
              <a:rPr lang="en-US" smtClean="0"/>
              <a:t>‹#›</a:t>
            </a:fld>
            <a:endParaRPr lang="en-US" dirty="0"/>
          </a:p>
        </p:txBody>
      </p:sp>
    </p:spTree>
    <p:extLst>
      <p:ext uri="{BB962C8B-B14F-4D97-AF65-F5344CB8AC3E}">
        <p14:creationId xmlns:p14="http://schemas.microsoft.com/office/powerpoint/2010/main" val="3220265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97FAEA-C530-4C38-AD31-80E392D57264}" type="datetimeFigureOut">
              <a:rPr lang="en-US" smtClean="0"/>
              <a:t>4/1/2018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7AF78F1-1351-49FC-8CFD-3ED7E06BAC03}" type="slidenum">
              <a:rPr lang="en-US" smtClean="0"/>
              <a:t>‹#›</a:t>
            </a:fld>
            <a:endParaRPr lang="en-US" dirty="0"/>
          </a:p>
        </p:txBody>
      </p:sp>
    </p:spTree>
    <p:extLst>
      <p:ext uri="{BB962C8B-B14F-4D97-AF65-F5344CB8AC3E}">
        <p14:creationId xmlns:p14="http://schemas.microsoft.com/office/powerpoint/2010/main" val="1828008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E97FAEA-C530-4C38-AD31-80E392D57264}" type="datetimeFigureOut">
              <a:rPr lang="en-US" smtClean="0"/>
              <a:t>4/1/2018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7AF78F1-1351-49FC-8CFD-3ED7E06BAC03}" type="slidenum">
              <a:rPr lang="en-US" smtClean="0"/>
              <a:t>‹#›</a:t>
            </a:fld>
            <a:endParaRPr lang="en-US" dirty="0"/>
          </a:p>
        </p:txBody>
      </p:sp>
    </p:spTree>
    <p:extLst>
      <p:ext uri="{BB962C8B-B14F-4D97-AF65-F5344CB8AC3E}">
        <p14:creationId xmlns:p14="http://schemas.microsoft.com/office/powerpoint/2010/main" val="1411995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97FAEA-C530-4C38-AD31-80E392D57264}" type="datetimeFigureOut">
              <a:rPr lang="en-US" smtClean="0"/>
              <a:t>4/1/2018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7AF78F1-1351-49FC-8CFD-3ED7E06BAC03}" type="slidenum">
              <a:rPr lang="en-US" smtClean="0"/>
              <a:t>‹#›</a:t>
            </a:fld>
            <a:endParaRPr lang="en-US" dirty="0"/>
          </a:p>
        </p:txBody>
      </p:sp>
    </p:spTree>
    <p:extLst>
      <p:ext uri="{BB962C8B-B14F-4D97-AF65-F5344CB8AC3E}">
        <p14:creationId xmlns:p14="http://schemas.microsoft.com/office/powerpoint/2010/main" val="2988478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E97FAEA-C530-4C38-AD31-80E392D57264}" type="datetimeFigureOut">
              <a:rPr lang="en-US" smtClean="0"/>
              <a:t>4/1/2018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7AF78F1-1351-49FC-8CFD-3ED7E06BAC03}" type="slidenum">
              <a:rPr lang="en-US" smtClean="0"/>
              <a:t>‹#›</a:t>
            </a:fld>
            <a:endParaRPr lang="en-US" dirty="0"/>
          </a:p>
        </p:txBody>
      </p:sp>
    </p:spTree>
    <p:extLst>
      <p:ext uri="{BB962C8B-B14F-4D97-AF65-F5344CB8AC3E}">
        <p14:creationId xmlns:p14="http://schemas.microsoft.com/office/powerpoint/2010/main" val="1539397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E97FAEA-C530-4C38-AD31-80E392D57264}" type="datetimeFigureOut">
              <a:rPr lang="en-US" smtClean="0"/>
              <a:t>4/1/2018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7AF78F1-1351-49FC-8CFD-3ED7E06BAC03}" type="slidenum">
              <a:rPr lang="en-US" smtClean="0"/>
              <a:t>‹#›</a:t>
            </a:fld>
            <a:endParaRPr lang="en-US" dirty="0"/>
          </a:p>
        </p:txBody>
      </p:sp>
    </p:spTree>
    <p:extLst>
      <p:ext uri="{BB962C8B-B14F-4D97-AF65-F5344CB8AC3E}">
        <p14:creationId xmlns:p14="http://schemas.microsoft.com/office/powerpoint/2010/main" val="3105237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97FAEA-C530-4C38-AD31-80E392D57264}" type="datetimeFigureOut">
              <a:rPr lang="en-US" smtClean="0"/>
              <a:t>4/1/2018</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AF78F1-1351-49FC-8CFD-3ED7E06BAC03}" type="slidenum">
              <a:rPr lang="en-US" smtClean="0"/>
              <a:t>‹#›</a:t>
            </a:fld>
            <a:endParaRPr lang="en-US" dirty="0"/>
          </a:p>
        </p:txBody>
      </p:sp>
    </p:spTree>
    <p:extLst>
      <p:ext uri="{BB962C8B-B14F-4D97-AF65-F5344CB8AC3E}">
        <p14:creationId xmlns:p14="http://schemas.microsoft.com/office/powerpoint/2010/main" val="41254289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8.xml"/><Relationship Id="rId5" Type="http://schemas.openxmlformats.org/officeDocument/2006/relationships/image" Target="../media/image6.png"/><Relationship Id="rId4" Type="http://schemas.openxmlformats.org/officeDocument/2006/relationships/chart" Target="../charts/chart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chart" Target="../charts/chart4.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chart" Target="../charts/chart5.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2.xml"/><Relationship Id="rId5" Type="http://schemas.openxmlformats.org/officeDocument/2006/relationships/chart" Target="../charts/chart6.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3.xml"/><Relationship Id="rId5" Type="http://schemas.openxmlformats.org/officeDocument/2006/relationships/chart" Target="../charts/chart7.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15.xml"/><Relationship Id="rId5" Type="http://schemas.openxmlformats.org/officeDocument/2006/relationships/chart" Target="../charts/chart8.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16.xml"/><Relationship Id="rId5" Type="http://schemas.openxmlformats.org/officeDocument/2006/relationships/chart" Target="../charts/chart9.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17.xml"/><Relationship Id="rId5" Type="http://schemas.openxmlformats.org/officeDocument/2006/relationships/chart" Target="../charts/chart10.xm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18.xml"/><Relationship Id="rId5" Type="http://schemas.openxmlformats.org/officeDocument/2006/relationships/chart" Target="../charts/chart11.xm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19.xml"/><Relationship Id="rId5" Type="http://schemas.openxmlformats.org/officeDocument/2006/relationships/image" Target="../media/image6.png"/><Relationship Id="rId4" Type="http://schemas.openxmlformats.org/officeDocument/2006/relationships/chart" Target="../charts/chart1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0.xml"/><Relationship Id="rId6" Type="http://schemas.openxmlformats.org/officeDocument/2006/relationships/chart" Target="../charts/chart14.xml"/><Relationship Id="rId5" Type="http://schemas.openxmlformats.org/officeDocument/2006/relationships/chart" Target="../charts/chart13.xml"/><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1.xml"/><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2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23.xml"/><Relationship Id="rId4" Type="http://schemas.openxmlformats.org/officeDocument/2006/relationships/image" Target="../media/image6.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24.xml"/><Relationship Id="rId4" Type="http://schemas.openxmlformats.org/officeDocument/2006/relationships/image" Target="../media/image6.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25.xml"/><Relationship Id="rId5" Type="http://schemas.openxmlformats.org/officeDocument/2006/relationships/image" Target="../media/image6.png"/><Relationship Id="rId4" Type="http://schemas.openxmlformats.org/officeDocument/2006/relationships/chart" Target="../charts/chart15.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26.xml"/><Relationship Id="rId4" Type="http://schemas.openxmlformats.org/officeDocument/2006/relationships/image" Target="../media/image6.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27.xml"/><Relationship Id="rId4" Type="http://schemas.openxmlformats.org/officeDocument/2006/relationships/image" Target="../media/image6.png"/></Relationships>
</file>

<file path=ppt/slides/_rels/slide3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jpeg"/><Relationship Id="rId2" Type="http://schemas.openxmlformats.org/officeDocument/2006/relationships/notesSlide" Target="../notesSlides/notesSlide36.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chart" Target="../charts/chart18.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chart" Target="../charts/chart1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chart" Target="../charts/chart2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chart" Target="../charts/chart2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chart" Target="../charts/chart2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chart" Target="../charts/chart2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28.xml"/><Relationship Id="rId5" Type="http://schemas.openxmlformats.org/officeDocument/2006/relationships/image" Target="../media/image6.png"/><Relationship Id="rId4" Type="http://schemas.openxmlformats.org/officeDocument/2006/relationships/chart" Target="../charts/chart2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6.xml"/><Relationship Id="rId5" Type="http://schemas.openxmlformats.org/officeDocument/2006/relationships/image" Target="../media/image6.png"/><Relationship Id="rId4" Type="http://schemas.openxmlformats.org/officeDocument/2006/relationships/chart" Target="../charts/chart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7.xml"/><Relationship Id="rId5" Type="http://schemas.openxmlformats.org/officeDocument/2006/relationships/image" Target="../media/image6.png"/><Relationship Id="rId4" Type="http://schemas.openxmlformats.org/officeDocument/2006/relationships/chart" Target="../charts/char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213614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0" y="562930"/>
            <a:ext cx="9144000" cy="1470025"/>
          </a:xfrm>
          <a:effectLst/>
        </p:spPr>
        <p:txBody>
          <a:bodyPr>
            <a:noAutofit/>
          </a:bodyPr>
          <a:lstStyle/>
          <a:p>
            <a:r>
              <a:rPr lang="en-US" sz="4400" b="1" dirty="0">
                <a:solidFill>
                  <a:schemeClr val="accent6">
                    <a:lumMod val="50000"/>
                  </a:schemeClr>
                </a:solidFill>
                <a:latin typeface="+mn-lt"/>
              </a:rPr>
              <a:t>MASK: Redesigning the GPU </a:t>
            </a:r>
            <a:br>
              <a:rPr lang="en-US" sz="4400" b="1" dirty="0">
                <a:solidFill>
                  <a:schemeClr val="accent6">
                    <a:lumMod val="50000"/>
                  </a:schemeClr>
                </a:solidFill>
                <a:latin typeface="+mn-lt"/>
              </a:rPr>
            </a:br>
            <a:r>
              <a:rPr lang="en-US" sz="4400" b="1" dirty="0">
                <a:solidFill>
                  <a:schemeClr val="accent6">
                    <a:lumMod val="50000"/>
                  </a:schemeClr>
                </a:solidFill>
                <a:latin typeface="+mn-lt"/>
              </a:rPr>
              <a:t>Memory Hierarchy to Support </a:t>
            </a:r>
            <a:br>
              <a:rPr lang="en-US" sz="4400" b="1" dirty="0">
                <a:solidFill>
                  <a:schemeClr val="accent6">
                    <a:lumMod val="50000"/>
                  </a:schemeClr>
                </a:solidFill>
                <a:latin typeface="+mn-lt"/>
              </a:rPr>
            </a:br>
            <a:r>
              <a:rPr lang="en-US" sz="4400" b="1" dirty="0">
                <a:solidFill>
                  <a:schemeClr val="accent6">
                    <a:lumMod val="50000"/>
                  </a:schemeClr>
                </a:solidFill>
                <a:latin typeface="+mn-lt"/>
              </a:rPr>
              <a:t>Multi-Application Concurrency </a:t>
            </a:r>
          </a:p>
        </p:txBody>
      </p:sp>
      <p:sp>
        <p:nvSpPr>
          <p:cNvPr id="3" name="Subtitle 2"/>
          <p:cNvSpPr>
            <a:spLocks noGrp="1"/>
          </p:cNvSpPr>
          <p:nvPr>
            <p:ph type="subTitle" idx="1"/>
          </p:nvPr>
        </p:nvSpPr>
        <p:spPr>
          <a:xfrm>
            <a:off x="0" y="2091891"/>
            <a:ext cx="9144000" cy="1897015"/>
          </a:xfrm>
        </p:spPr>
        <p:txBody>
          <a:bodyPr>
            <a:normAutofit/>
          </a:bodyPr>
          <a:lstStyle/>
          <a:p>
            <a:endParaRPr lang="en-US" b="1" i="1" dirty="0">
              <a:solidFill>
                <a:schemeClr val="tx1"/>
              </a:solidFill>
            </a:endParaRPr>
          </a:p>
          <a:p>
            <a:pPr>
              <a:spcBef>
                <a:spcPts val="600"/>
              </a:spcBef>
            </a:pPr>
            <a:r>
              <a:rPr lang="en-US" sz="3200" b="1" dirty="0">
                <a:solidFill>
                  <a:schemeClr val="tx1"/>
                </a:solidFill>
              </a:rPr>
              <a:t>Rachata Ausavarungniru</a:t>
            </a:r>
            <a:r>
              <a:rPr lang="en-US" sz="3200" b="1" dirty="0"/>
              <a:t>n           </a:t>
            </a:r>
          </a:p>
          <a:p>
            <a:pPr>
              <a:spcBef>
                <a:spcPts val="600"/>
              </a:spcBef>
            </a:pPr>
            <a:r>
              <a:rPr lang="en-US" dirty="0"/>
              <a:t>Vance Miller         Joshua </a:t>
            </a:r>
            <a:r>
              <a:rPr lang="en-US" dirty="0" err="1"/>
              <a:t>Landgraf</a:t>
            </a:r>
            <a:r>
              <a:rPr lang="en-US" dirty="0"/>
              <a:t>         </a:t>
            </a:r>
            <a:r>
              <a:rPr lang="en-US" dirty="0" err="1"/>
              <a:t>Saugata</a:t>
            </a:r>
            <a:r>
              <a:rPr lang="en-US" dirty="0"/>
              <a:t> </a:t>
            </a:r>
            <a:r>
              <a:rPr lang="en-US" dirty="0" err="1"/>
              <a:t>Ghose</a:t>
            </a:r>
            <a:endParaRPr lang="en-US" dirty="0"/>
          </a:p>
          <a:p>
            <a:pPr>
              <a:spcBef>
                <a:spcPts val="600"/>
              </a:spcBef>
            </a:pPr>
            <a:r>
              <a:rPr lang="en-US" dirty="0" err="1"/>
              <a:t>Jayneel</a:t>
            </a:r>
            <a:r>
              <a:rPr lang="en-US" dirty="0"/>
              <a:t> Gandhi </a:t>
            </a:r>
            <a:r>
              <a:rPr lang="en-US" i="1" dirty="0"/>
              <a:t> </a:t>
            </a:r>
            <a:r>
              <a:rPr lang="en-US" dirty="0"/>
              <a:t>     </a:t>
            </a:r>
            <a:r>
              <a:rPr lang="en-US" dirty="0" err="1"/>
              <a:t>Adwait</a:t>
            </a:r>
            <a:r>
              <a:rPr lang="en-US" dirty="0"/>
              <a:t> Jog       Christopher J. Rossbach      </a:t>
            </a:r>
            <a:r>
              <a:rPr lang="en-US" dirty="0" err="1"/>
              <a:t>Onur</a:t>
            </a:r>
            <a:r>
              <a:rPr lang="en-US" dirty="0"/>
              <a:t> </a:t>
            </a:r>
            <a:r>
              <a:rPr lang="en-US" dirty="0" err="1"/>
              <a:t>Mutlu</a:t>
            </a:r>
            <a:endParaRPr lang="en-US" dirty="0"/>
          </a:p>
        </p:txBody>
      </p:sp>
      <p:pic>
        <p:nvPicPr>
          <p:cNvPr id="4" name="Picture 3" descr="Burgundy_CMU_JPG_Logo.jpg"/>
          <p:cNvPicPr>
            <a:picLocks noChangeAspect="1"/>
          </p:cNvPicPr>
          <p:nvPr/>
        </p:nvPicPr>
        <p:blipFill rotWithShape="1">
          <a:blip r:embed="rId3" cstate="print"/>
          <a:srcRect t="26333" b="26267"/>
          <a:stretch/>
        </p:blipFill>
        <p:spPr>
          <a:xfrm>
            <a:off x="1002458" y="4599914"/>
            <a:ext cx="2987824" cy="511415"/>
          </a:xfrm>
          <a:prstGeom prst="rect">
            <a:avLst/>
          </a:prstGeom>
        </p:spPr>
      </p:pic>
      <p:pic>
        <p:nvPicPr>
          <p:cNvPr id="1032" name="Picture 8" descr="Image result for UT Austin logo">
            <a:extLst>
              <a:ext uri="{FF2B5EF4-FFF2-40B4-BE49-F238E27FC236}">
                <a16:creationId xmlns:a16="http://schemas.microsoft.com/office/drawing/2014/main" id="{DE4342A7-D574-4293-89C2-39D9A3D93299}"/>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5736004" y="4312827"/>
            <a:ext cx="2277373" cy="110903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VMware logo">
            <a:extLst>
              <a:ext uri="{FF2B5EF4-FFF2-40B4-BE49-F238E27FC236}">
                <a16:creationId xmlns:a16="http://schemas.microsoft.com/office/drawing/2014/main" id="{13DDCBBE-BA7E-4661-A6BC-989BCA3CEC91}"/>
              </a:ext>
            </a:extLst>
          </p:cNvPr>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3278222" y="5240218"/>
            <a:ext cx="2553419" cy="89458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mage result for eth zurich logo">
            <a:extLst>
              <a:ext uri="{FF2B5EF4-FFF2-40B4-BE49-F238E27FC236}">
                <a16:creationId xmlns:a16="http://schemas.microsoft.com/office/drawing/2014/main" id="{DC8B2391-CB5D-4F2C-9C6A-5A5BF9645CF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7287" y="5396190"/>
            <a:ext cx="1932446" cy="77231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Image result for college of william and mary logo">
            <a:extLst>
              <a:ext uri="{FF2B5EF4-FFF2-40B4-BE49-F238E27FC236}">
                <a16:creationId xmlns:a16="http://schemas.microsoft.com/office/drawing/2014/main" id="{5DCF2B9C-46F8-4F3F-9B7C-161598E5B78A}"/>
              </a:ext>
            </a:extLst>
          </p:cNvPr>
          <p:cNvPicPr>
            <a:picLocks noChangeAspect="1" noChangeArrowheads="1"/>
          </p:cNvPicPr>
          <p:nvPr/>
        </p:nvPicPr>
        <p:blipFill>
          <a:blip r:embed="rId7"/>
          <a:srcRect/>
          <a:stretch>
            <a:fillRect/>
          </a:stretch>
        </p:blipFill>
        <p:spPr bwMode="auto">
          <a:xfrm>
            <a:off x="7067770" y="5329936"/>
            <a:ext cx="840100" cy="848026"/>
          </a:xfrm>
          <a:prstGeom prst="rect">
            <a:avLst/>
          </a:prstGeom>
          <a:noFill/>
        </p:spPr>
      </p:pic>
      <p:pic>
        <p:nvPicPr>
          <p:cNvPr id="5" name="Picture 4" descr="safari.png"/>
          <p:cNvPicPr>
            <a:picLocks noChangeAspect="1"/>
          </p:cNvPicPr>
          <p:nvPr/>
        </p:nvPicPr>
        <p:blipFill>
          <a:blip r:embed="rId8" cstate="print"/>
          <a:stretch>
            <a:fillRect/>
          </a:stretch>
        </p:blipFill>
        <p:spPr>
          <a:xfrm>
            <a:off x="3743908" y="6131770"/>
            <a:ext cx="1656184" cy="479200"/>
          </a:xfrm>
          <a:prstGeom prst="rect">
            <a:avLst/>
          </a:prstGeom>
        </p:spPr>
      </p:pic>
    </p:spTree>
    <p:extLst>
      <p:ext uri="{BB962C8B-B14F-4D97-AF65-F5344CB8AC3E}">
        <p14:creationId xmlns:p14="http://schemas.microsoft.com/office/powerpoint/2010/main" val="784690624"/>
      </p:ext>
    </p:extLst>
  </p:cSld>
  <p:clrMapOvr>
    <a:masterClrMapping/>
  </p:clrMapOvr>
  <mc:AlternateContent xmlns:mc="http://schemas.openxmlformats.org/markup-compatibility/2006" xmlns:p14="http://schemas.microsoft.com/office/powerpoint/2010/main">
    <mc:Choice Requires="p14">
      <p:transition spd="slow" p14:dur="2000" advTm="9164"/>
    </mc:Choice>
    <mc:Fallback xmlns="">
      <p:transition spd="slow" advTm="9164"/>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C4BAC96C-330F-A642-8387-6E9D231ABB08}"/>
              </a:ext>
            </a:extLst>
          </p:cNvPr>
          <p:cNvSpPr>
            <a:spLocks noGrp="1"/>
          </p:cNvSpPr>
          <p:nvPr>
            <p:ph idx="1"/>
          </p:nvPr>
        </p:nvSpPr>
        <p:spPr>
          <a:xfrm>
            <a:off x="0" y="1094944"/>
            <a:ext cx="9144000" cy="5517543"/>
          </a:xfrm>
        </p:spPr>
        <p:txBody>
          <a:bodyPr>
            <a:normAutofit/>
          </a:bodyPr>
          <a:lstStyle/>
          <a:p>
            <a:endParaRPr lang="en-US" sz="3400" b="1" dirty="0">
              <a:solidFill>
                <a:srgbClr val="0066FF"/>
              </a:solidFill>
            </a:endParaRPr>
          </a:p>
          <a:p>
            <a:endParaRPr lang="en-US" sz="3400" b="1" dirty="0">
              <a:solidFill>
                <a:srgbClr val="0066FF"/>
              </a:solidFill>
            </a:endParaRPr>
          </a:p>
          <a:p>
            <a:endParaRPr lang="en-US" sz="3400" b="1" dirty="0">
              <a:solidFill>
                <a:srgbClr val="0066FF"/>
              </a:solidFill>
            </a:endParaRPr>
          </a:p>
          <a:p>
            <a:pPr marL="0" indent="0">
              <a:buNone/>
            </a:pPr>
            <a:endParaRPr lang="en-US" sz="3000" b="1" dirty="0">
              <a:solidFill>
                <a:srgbClr val="0066FF"/>
              </a:solidFill>
            </a:endParaRPr>
          </a:p>
          <a:p>
            <a:pPr marL="0" indent="0">
              <a:buNone/>
            </a:pPr>
            <a:endParaRPr lang="en-US" sz="3000" b="1" dirty="0">
              <a:solidFill>
                <a:srgbClr val="0066FF"/>
              </a:solidFill>
            </a:endParaRPr>
          </a:p>
          <a:p>
            <a:pPr marL="0" indent="0">
              <a:buNone/>
            </a:pPr>
            <a:endParaRPr lang="en-US" sz="3000" b="1" dirty="0">
              <a:solidFill>
                <a:srgbClr val="0066FF"/>
              </a:solidFill>
            </a:endParaRPr>
          </a:p>
          <a:p>
            <a:pPr marL="0" indent="0">
              <a:buNone/>
            </a:pPr>
            <a:endParaRPr lang="en-US" sz="3000" b="1" dirty="0">
              <a:solidFill>
                <a:srgbClr val="0066FF"/>
              </a:solidFill>
            </a:endParaRPr>
          </a:p>
          <a:p>
            <a:endParaRPr lang="en-US" sz="3400" b="1" dirty="0">
              <a:solidFill>
                <a:srgbClr val="FF0000"/>
              </a:solidFill>
              <a:sym typeface="Wingdings" pitchFamily="2" charset="2"/>
            </a:endParaRPr>
          </a:p>
          <a:p>
            <a:pPr marL="0" indent="0" algn="ctr">
              <a:buNone/>
            </a:pPr>
            <a:r>
              <a:rPr lang="en-US" sz="3600" b="1" dirty="0">
                <a:solidFill>
                  <a:schemeClr val="accent6">
                    <a:lumMod val="50000"/>
                  </a:schemeClr>
                </a:solidFill>
                <a:sym typeface="Wingdings" pitchFamily="2" charset="2"/>
              </a:rPr>
              <a:t>What causes the large performance loss?</a:t>
            </a:r>
            <a:endParaRPr lang="en-US" sz="3600" dirty="0">
              <a:solidFill>
                <a:schemeClr val="accent6">
                  <a:lumMod val="50000"/>
                </a:schemeClr>
              </a:solidFill>
            </a:endParaRPr>
          </a:p>
        </p:txBody>
      </p:sp>
      <p:graphicFrame>
        <p:nvGraphicFramePr>
          <p:cNvPr id="14" name="Chart 13">
            <a:extLst>
              <a:ext uri="{FF2B5EF4-FFF2-40B4-BE49-F238E27FC236}">
                <a16:creationId xmlns:a16="http://schemas.microsoft.com/office/drawing/2014/main" id="{C8A2F633-8450-5D4B-AFBB-F4E1F681D0BD}"/>
              </a:ext>
            </a:extLst>
          </p:cNvPr>
          <p:cNvGraphicFramePr>
            <a:graphicFrameLocks/>
          </p:cNvGraphicFramePr>
          <p:nvPr>
            <p:extLst/>
          </p:nvPr>
        </p:nvGraphicFramePr>
        <p:xfrm>
          <a:off x="-373673" y="820127"/>
          <a:ext cx="9891346" cy="5217745"/>
        </p:xfrm>
        <a:graphic>
          <a:graphicData uri="http://schemas.openxmlformats.org/drawingml/2006/chart">
            <c:chart xmlns:c="http://schemas.openxmlformats.org/drawingml/2006/chart" xmlns:r="http://schemas.openxmlformats.org/officeDocument/2006/relationships" r:id="rId4"/>
          </a:graphicData>
        </a:graphic>
      </p:graphicFrame>
      <p:sp>
        <p:nvSpPr>
          <p:cNvPr id="2" name="Title 1"/>
          <p:cNvSpPr>
            <a:spLocks noGrp="1"/>
          </p:cNvSpPr>
          <p:nvPr>
            <p:ph type="title"/>
          </p:nvPr>
        </p:nvSpPr>
        <p:spPr>
          <a:xfrm>
            <a:off x="457200" y="130604"/>
            <a:ext cx="8686800" cy="847546"/>
          </a:xfrm>
        </p:spPr>
        <p:txBody>
          <a:bodyPr>
            <a:normAutofit/>
          </a:bodyPr>
          <a:lstStyle/>
          <a:p>
            <a:pPr algn="l"/>
            <a:r>
              <a:rPr lang="en-US" sz="4000" dirty="0"/>
              <a:t>Effect of Translation on Performance</a:t>
            </a:r>
          </a:p>
        </p:txBody>
      </p:sp>
      <p:cxnSp>
        <p:nvCxnSpPr>
          <p:cNvPr id="5" name="Straight Connector 4"/>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p:txBody>
          <a:bodyPr/>
          <a:lstStyle/>
          <a:p>
            <a:fld id="{9E8CE333-791E-B247-B0D8-81D7ACF2F196}" type="slidenum">
              <a:rPr lang="en-US" smtClean="0"/>
              <a:pPr/>
              <a:t>10</a:t>
            </a:fld>
            <a:endParaRPr lang="en-US" dirty="0"/>
          </a:p>
        </p:txBody>
      </p:sp>
      <p:pic>
        <p:nvPicPr>
          <p:cNvPr id="154" name="Picture 153" descr="safari.png"/>
          <p:cNvPicPr>
            <a:picLocks noChangeAspect="1"/>
          </p:cNvPicPr>
          <p:nvPr/>
        </p:nvPicPr>
        <p:blipFill>
          <a:blip r:embed="rId5" cstate="print"/>
          <a:stretch>
            <a:fillRect/>
          </a:stretch>
        </p:blipFill>
        <p:spPr>
          <a:xfrm>
            <a:off x="164139" y="6425519"/>
            <a:ext cx="1315038" cy="380494"/>
          </a:xfrm>
          <a:prstGeom prst="rect">
            <a:avLst/>
          </a:prstGeom>
        </p:spPr>
      </p:pic>
      <p:grpSp>
        <p:nvGrpSpPr>
          <p:cNvPr id="7" name="Group 6">
            <a:extLst>
              <a:ext uri="{FF2B5EF4-FFF2-40B4-BE49-F238E27FC236}">
                <a16:creationId xmlns:a16="http://schemas.microsoft.com/office/drawing/2014/main" id="{48C5F24E-728A-4A45-ABB8-BB4395039243}"/>
              </a:ext>
            </a:extLst>
          </p:cNvPr>
          <p:cNvGrpSpPr/>
          <p:nvPr/>
        </p:nvGrpSpPr>
        <p:grpSpPr>
          <a:xfrm>
            <a:off x="5335929" y="3110519"/>
            <a:ext cx="2769780" cy="341630"/>
            <a:chOff x="4718756" y="3572014"/>
            <a:chExt cx="3375378" cy="341630"/>
          </a:xfrm>
        </p:grpSpPr>
        <p:cxnSp>
          <p:nvCxnSpPr>
            <p:cNvPr id="12" name="Straight Arrow Connector 11">
              <a:extLst>
                <a:ext uri="{FF2B5EF4-FFF2-40B4-BE49-F238E27FC236}">
                  <a16:creationId xmlns:a16="http://schemas.microsoft.com/office/drawing/2014/main" id="{794DE9E0-3A9A-A94B-BA87-56273A193CCB}"/>
                </a:ext>
              </a:extLst>
            </p:cNvPr>
            <p:cNvCxnSpPr>
              <a:cxnSpLocks/>
            </p:cNvCxnSpPr>
            <p:nvPr/>
          </p:nvCxnSpPr>
          <p:spPr>
            <a:xfrm>
              <a:off x="4718756" y="3572014"/>
              <a:ext cx="3375378" cy="1"/>
            </a:xfrm>
            <a:prstGeom prst="straightConnector1">
              <a:avLst/>
            </a:prstGeom>
            <a:ln w="57150">
              <a:solidFill>
                <a:srgbClr val="FF0000"/>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sp>
          <p:nvSpPr>
            <p:cNvPr id="13" name="TextBox 3">
              <a:extLst>
                <a:ext uri="{FF2B5EF4-FFF2-40B4-BE49-F238E27FC236}">
                  <a16:creationId xmlns:a16="http://schemas.microsoft.com/office/drawing/2014/main" id="{172DDB1F-8D10-FF48-A3CF-8A21F0B00A74}"/>
                </a:ext>
              </a:extLst>
            </p:cNvPr>
            <p:cNvSpPr txBox="1"/>
            <p:nvPr/>
          </p:nvSpPr>
          <p:spPr>
            <a:xfrm>
              <a:off x="7055133" y="3719897"/>
              <a:ext cx="722604" cy="193747"/>
            </a:xfrm>
            <a:prstGeom prst="rect">
              <a:avLst/>
            </a:prstGeom>
            <a:solidFill>
              <a:schemeClr val="bg1"/>
            </a:solidFill>
            <a:ln>
              <a:noFill/>
            </a:ln>
          </p:spPr>
          <p:txBody>
            <a:bodyPr wrap="none" lIns="0" tIns="0" rIns="0" bIns="0" rtlCol="0" anchor="ctr" anchorCtr="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0000"/>
                  </a:solidFill>
                  <a:latin typeface="Helvetica" panose="020B0604020202030204" pitchFamily="34" charset="0"/>
                </a:rPr>
                <a:t>37.4%</a:t>
              </a:r>
            </a:p>
          </p:txBody>
        </p:sp>
      </p:grpSp>
      <p:sp>
        <p:nvSpPr>
          <p:cNvPr id="16" name="Rounded Rectangle 163">
            <a:extLst>
              <a:ext uri="{FF2B5EF4-FFF2-40B4-BE49-F238E27FC236}">
                <a16:creationId xmlns:a16="http://schemas.microsoft.com/office/drawing/2014/main" id="{3BA1F30A-9E89-1949-8FF1-5DB045F1C147}"/>
              </a:ext>
            </a:extLst>
          </p:cNvPr>
          <p:cNvSpPr/>
          <p:nvPr/>
        </p:nvSpPr>
        <p:spPr>
          <a:xfrm>
            <a:off x="1716243" y="4473029"/>
            <a:ext cx="5384467" cy="663828"/>
          </a:xfrm>
          <a:prstGeom prst="roundRect">
            <a:avLst>
              <a:gd name="adj" fmla="val 9162"/>
            </a:avLst>
          </a:prstGeom>
          <a:noFill/>
          <a:ln w="25400">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Normalized Performance</a:t>
            </a:r>
          </a:p>
        </p:txBody>
      </p:sp>
    </p:spTree>
    <p:custDataLst>
      <p:tags r:id="rId1"/>
    </p:custDataLst>
    <p:extLst>
      <p:ext uri="{BB962C8B-B14F-4D97-AF65-F5344CB8AC3E}">
        <p14:creationId xmlns:p14="http://schemas.microsoft.com/office/powerpoint/2010/main" val="300060329"/>
      </p:ext>
    </p:extLst>
  </p:cSld>
  <p:clrMapOvr>
    <a:masterClrMapping/>
  </p:clrMapOvr>
  <mc:AlternateContent xmlns:mc="http://schemas.openxmlformats.org/markup-compatibility/2006" xmlns:p14="http://schemas.microsoft.com/office/powerpoint/2010/main">
    <mc:Choice Requires="p14">
      <p:transition spd="slow" p14:dur="2000" advTm="30891"/>
    </mc:Choice>
    <mc:Fallback xmlns="">
      <p:transition spd="slow" advTm="3089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04"/>
            <a:ext cx="8686800" cy="847546"/>
          </a:xfrm>
        </p:spPr>
        <p:txBody>
          <a:bodyPr>
            <a:normAutofit/>
          </a:bodyPr>
          <a:lstStyle/>
          <a:p>
            <a:pPr algn="l"/>
            <a:r>
              <a:rPr lang="en-US" sz="3600" b="1" dirty="0">
                <a:latin typeface="+mn-lt"/>
              </a:rPr>
              <a:t>Problem 1: </a:t>
            </a:r>
            <a:r>
              <a:rPr lang="en-US" sz="3600" dirty="0"/>
              <a:t>Contention at the Shared TLB</a:t>
            </a:r>
          </a:p>
        </p:txBody>
      </p:sp>
      <p:cxnSp>
        <p:nvCxnSpPr>
          <p:cNvPr id="5" name="Straight Connector 4"/>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p:txBody>
          <a:bodyPr/>
          <a:lstStyle/>
          <a:p>
            <a:fld id="{9E8CE333-791E-B247-B0D8-81D7ACF2F196}" type="slidenum">
              <a:rPr lang="en-US" smtClean="0"/>
              <a:pPr/>
              <a:t>11</a:t>
            </a:fld>
            <a:endParaRPr lang="en-US" dirty="0"/>
          </a:p>
        </p:txBody>
      </p:sp>
      <p:pic>
        <p:nvPicPr>
          <p:cNvPr id="154" name="Picture 153" descr="safari.png"/>
          <p:cNvPicPr>
            <a:picLocks noChangeAspect="1"/>
          </p:cNvPicPr>
          <p:nvPr/>
        </p:nvPicPr>
        <p:blipFill>
          <a:blip r:embed="rId4" cstate="print"/>
          <a:stretch>
            <a:fillRect/>
          </a:stretch>
        </p:blipFill>
        <p:spPr>
          <a:xfrm>
            <a:off x="164139" y="6425519"/>
            <a:ext cx="1315038" cy="380494"/>
          </a:xfrm>
          <a:prstGeom prst="rect">
            <a:avLst/>
          </a:prstGeom>
        </p:spPr>
      </p:pic>
      <p:sp>
        <p:nvSpPr>
          <p:cNvPr id="120" name="Content Placeholder 2"/>
          <p:cNvSpPr>
            <a:spLocks noGrp="1"/>
          </p:cNvSpPr>
          <p:nvPr>
            <p:ph idx="1"/>
          </p:nvPr>
        </p:nvSpPr>
        <p:spPr>
          <a:xfrm>
            <a:off x="457200" y="1094944"/>
            <a:ext cx="8455688" cy="5517543"/>
          </a:xfrm>
        </p:spPr>
        <p:txBody>
          <a:bodyPr/>
          <a:lstStyle/>
          <a:p>
            <a:r>
              <a:rPr lang="en-US" dirty="0"/>
              <a:t>Multiple GPU applications contend for the TLB</a:t>
            </a:r>
          </a:p>
        </p:txBody>
      </p:sp>
      <p:grpSp>
        <p:nvGrpSpPr>
          <p:cNvPr id="6" name="Group 5">
            <a:extLst>
              <a:ext uri="{FF2B5EF4-FFF2-40B4-BE49-F238E27FC236}">
                <a16:creationId xmlns:a16="http://schemas.microsoft.com/office/drawing/2014/main" id="{42EF22D6-5576-4098-B160-AB73DB143EDA}"/>
              </a:ext>
            </a:extLst>
          </p:cNvPr>
          <p:cNvGrpSpPr/>
          <p:nvPr/>
        </p:nvGrpSpPr>
        <p:grpSpPr>
          <a:xfrm>
            <a:off x="531424" y="1877185"/>
            <a:ext cx="7409906" cy="2815953"/>
            <a:chOff x="531424" y="1877185"/>
            <a:chExt cx="7409906" cy="2815953"/>
          </a:xfrm>
        </p:grpSpPr>
        <p:graphicFrame>
          <p:nvGraphicFramePr>
            <p:cNvPr id="8" name="Chart 7">
              <a:extLst>
                <a:ext uri="{FF2B5EF4-FFF2-40B4-BE49-F238E27FC236}">
                  <a16:creationId xmlns:a16="http://schemas.microsoft.com/office/drawing/2014/main" id="{6FC33086-9CF5-48E8-B42F-548771895B2E}"/>
                </a:ext>
              </a:extLst>
            </p:cNvPr>
            <p:cNvGraphicFramePr>
              <a:graphicFrameLocks/>
            </p:cNvGraphicFramePr>
            <p:nvPr>
              <p:extLst>
                <p:ext uri="{D42A27DB-BD31-4B8C-83A1-F6EECF244321}">
                  <p14:modId xmlns:p14="http://schemas.microsoft.com/office/powerpoint/2010/main" val="4214617816"/>
                </p:ext>
              </p:extLst>
            </p:nvPr>
          </p:nvGraphicFramePr>
          <p:xfrm>
            <a:off x="531424" y="1877185"/>
            <a:ext cx="7409906" cy="2815953"/>
          </p:xfrm>
          <a:graphic>
            <a:graphicData uri="http://schemas.openxmlformats.org/drawingml/2006/chart">
              <c:chart xmlns:c="http://schemas.openxmlformats.org/drawingml/2006/chart" xmlns:r="http://schemas.openxmlformats.org/officeDocument/2006/relationships" r:id="rId5"/>
            </a:graphicData>
          </a:graphic>
        </p:graphicFrame>
        <p:sp>
          <p:nvSpPr>
            <p:cNvPr id="9" name="TextBox 8">
              <a:extLst>
                <a:ext uri="{FF2B5EF4-FFF2-40B4-BE49-F238E27FC236}">
                  <a16:creationId xmlns:a16="http://schemas.microsoft.com/office/drawing/2014/main" id="{E715777F-5B2C-4F90-B412-500EB4788226}"/>
                </a:ext>
              </a:extLst>
            </p:cNvPr>
            <p:cNvSpPr txBox="1"/>
            <p:nvPr/>
          </p:nvSpPr>
          <p:spPr>
            <a:xfrm>
              <a:off x="1998002" y="4056687"/>
              <a:ext cx="1466850" cy="33855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3DS_HISTO</a:t>
              </a:r>
            </a:p>
          </p:txBody>
        </p:sp>
        <p:sp>
          <p:nvSpPr>
            <p:cNvPr id="10" name="TextBox 9">
              <a:extLst>
                <a:ext uri="{FF2B5EF4-FFF2-40B4-BE49-F238E27FC236}">
                  <a16:creationId xmlns:a16="http://schemas.microsoft.com/office/drawing/2014/main" id="{FD52F8C7-8151-4BE0-88EE-9330EAD40372}"/>
                </a:ext>
              </a:extLst>
            </p:cNvPr>
            <p:cNvSpPr txBox="1"/>
            <p:nvPr/>
          </p:nvSpPr>
          <p:spPr>
            <a:xfrm>
              <a:off x="3464852" y="4056687"/>
              <a:ext cx="1466578" cy="33855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CONS_LPS</a:t>
              </a:r>
            </a:p>
          </p:txBody>
        </p:sp>
        <p:sp>
          <p:nvSpPr>
            <p:cNvPr id="11" name="TextBox 10">
              <a:extLst>
                <a:ext uri="{FF2B5EF4-FFF2-40B4-BE49-F238E27FC236}">
                  <a16:creationId xmlns:a16="http://schemas.microsoft.com/office/drawing/2014/main" id="{EE2902AF-EBFA-4FE5-8CFB-02DC71D33AC5}"/>
                </a:ext>
              </a:extLst>
            </p:cNvPr>
            <p:cNvSpPr txBox="1"/>
            <p:nvPr/>
          </p:nvSpPr>
          <p:spPr>
            <a:xfrm>
              <a:off x="4931702" y="4056687"/>
              <a:ext cx="1466578" cy="33855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MUM_HISTO</a:t>
              </a:r>
            </a:p>
          </p:txBody>
        </p:sp>
        <p:sp>
          <p:nvSpPr>
            <p:cNvPr id="12" name="TextBox 11">
              <a:extLst>
                <a:ext uri="{FF2B5EF4-FFF2-40B4-BE49-F238E27FC236}">
                  <a16:creationId xmlns:a16="http://schemas.microsoft.com/office/drawing/2014/main" id="{DAD8DC20-B58A-49A6-B3A0-52E4178551ED}"/>
                </a:ext>
              </a:extLst>
            </p:cNvPr>
            <p:cNvSpPr txBox="1"/>
            <p:nvPr/>
          </p:nvSpPr>
          <p:spPr>
            <a:xfrm>
              <a:off x="6388755" y="4056687"/>
              <a:ext cx="1466578" cy="33855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RED_RAY</a:t>
              </a:r>
            </a:p>
          </p:txBody>
        </p:sp>
        <p:cxnSp>
          <p:nvCxnSpPr>
            <p:cNvPr id="13" name="Straight Connector 12">
              <a:extLst>
                <a:ext uri="{FF2B5EF4-FFF2-40B4-BE49-F238E27FC236}">
                  <a16:creationId xmlns:a16="http://schemas.microsoft.com/office/drawing/2014/main" id="{7E8C9F71-A9D1-44F9-AAE1-F8C9F6C95F2E}"/>
                </a:ext>
              </a:extLst>
            </p:cNvPr>
            <p:cNvCxnSpPr>
              <a:cxnSpLocks/>
            </p:cNvCxnSpPr>
            <p:nvPr/>
          </p:nvCxnSpPr>
          <p:spPr>
            <a:xfrm flipV="1">
              <a:off x="4931430" y="2537450"/>
              <a:ext cx="0" cy="1688514"/>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B4084E3-7606-4781-A4DA-8BA7B75CDEB0}"/>
                </a:ext>
              </a:extLst>
            </p:cNvPr>
            <p:cNvCxnSpPr>
              <a:cxnSpLocks/>
            </p:cNvCxnSpPr>
            <p:nvPr/>
          </p:nvCxnSpPr>
          <p:spPr>
            <a:xfrm flipV="1">
              <a:off x="3474377" y="2537450"/>
              <a:ext cx="0" cy="1688514"/>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D15D2CD0-D744-4015-95DF-1048FE73EE61}"/>
                </a:ext>
              </a:extLst>
            </p:cNvPr>
            <p:cNvSpPr/>
            <p:nvPr/>
          </p:nvSpPr>
          <p:spPr>
            <a:xfrm>
              <a:off x="5445303" y="2250040"/>
              <a:ext cx="1150706" cy="2473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2618909694"/>
      </p:ext>
    </p:extLst>
  </p:cSld>
  <p:clrMapOvr>
    <a:masterClrMapping/>
  </p:clrMapOvr>
  <mc:AlternateContent xmlns:mc="http://schemas.openxmlformats.org/markup-compatibility/2006" xmlns:p14="http://schemas.microsoft.com/office/powerpoint/2010/main">
    <mc:Choice Requires="p14">
      <p:transition spd="slow" p14:dur="2000" advTm="21590"/>
    </mc:Choice>
    <mc:Fallback xmlns="">
      <p:transition spd="slow" advTm="2159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04"/>
            <a:ext cx="8686800" cy="847546"/>
          </a:xfrm>
        </p:spPr>
        <p:txBody>
          <a:bodyPr>
            <a:normAutofit/>
          </a:bodyPr>
          <a:lstStyle/>
          <a:p>
            <a:pPr algn="l"/>
            <a:r>
              <a:rPr lang="en-US" sz="3600" b="1" dirty="0">
                <a:latin typeface="+mn-lt"/>
              </a:rPr>
              <a:t>Problem 1: </a:t>
            </a:r>
            <a:r>
              <a:rPr lang="en-US" sz="3600" dirty="0"/>
              <a:t>Contention at the Shared TLB</a:t>
            </a:r>
          </a:p>
        </p:txBody>
      </p:sp>
      <p:cxnSp>
        <p:nvCxnSpPr>
          <p:cNvPr id="5" name="Straight Connector 4"/>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p:txBody>
          <a:bodyPr/>
          <a:lstStyle/>
          <a:p>
            <a:fld id="{9E8CE333-791E-B247-B0D8-81D7ACF2F196}" type="slidenum">
              <a:rPr lang="en-US" smtClean="0"/>
              <a:pPr/>
              <a:t>12</a:t>
            </a:fld>
            <a:endParaRPr lang="en-US" dirty="0"/>
          </a:p>
        </p:txBody>
      </p:sp>
      <p:pic>
        <p:nvPicPr>
          <p:cNvPr id="154" name="Picture 153" descr="safari.png"/>
          <p:cNvPicPr>
            <a:picLocks noChangeAspect="1"/>
          </p:cNvPicPr>
          <p:nvPr/>
        </p:nvPicPr>
        <p:blipFill>
          <a:blip r:embed="rId4" cstate="print"/>
          <a:stretch>
            <a:fillRect/>
          </a:stretch>
        </p:blipFill>
        <p:spPr>
          <a:xfrm>
            <a:off x="164139" y="6425519"/>
            <a:ext cx="1315038" cy="380494"/>
          </a:xfrm>
          <a:prstGeom prst="rect">
            <a:avLst/>
          </a:prstGeom>
        </p:spPr>
      </p:pic>
      <p:sp>
        <p:nvSpPr>
          <p:cNvPr id="120" name="Content Placeholder 2"/>
          <p:cNvSpPr>
            <a:spLocks noGrp="1"/>
          </p:cNvSpPr>
          <p:nvPr>
            <p:ph idx="1"/>
          </p:nvPr>
        </p:nvSpPr>
        <p:spPr>
          <a:xfrm>
            <a:off x="457200" y="1094944"/>
            <a:ext cx="8455688" cy="5517543"/>
          </a:xfrm>
        </p:spPr>
        <p:txBody>
          <a:bodyPr/>
          <a:lstStyle/>
          <a:p>
            <a:r>
              <a:rPr lang="en-US" dirty="0"/>
              <a:t>Multiple GPU applications contend for the TLB</a:t>
            </a:r>
          </a:p>
        </p:txBody>
      </p:sp>
      <p:graphicFrame>
        <p:nvGraphicFramePr>
          <p:cNvPr id="8" name="Chart 7">
            <a:extLst>
              <a:ext uri="{FF2B5EF4-FFF2-40B4-BE49-F238E27FC236}">
                <a16:creationId xmlns:a16="http://schemas.microsoft.com/office/drawing/2014/main" id="{6FC33086-9CF5-48E8-B42F-548771895B2E}"/>
              </a:ext>
            </a:extLst>
          </p:cNvPr>
          <p:cNvGraphicFramePr>
            <a:graphicFrameLocks/>
          </p:cNvGraphicFramePr>
          <p:nvPr>
            <p:extLst>
              <p:ext uri="{D42A27DB-BD31-4B8C-83A1-F6EECF244321}">
                <p14:modId xmlns:p14="http://schemas.microsoft.com/office/powerpoint/2010/main" val="3474948378"/>
              </p:ext>
            </p:extLst>
          </p:nvPr>
        </p:nvGraphicFramePr>
        <p:xfrm>
          <a:off x="531424" y="1877185"/>
          <a:ext cx="7409906" cy="2815953"/>
        </p:xfrm>
        <a:graphic>
          <a:graphicData uri="http://schemas.openxmlformats.org/drawingml/2006/chart">
            <c:chart xmlns:c="http://schemas.openxmlformats.org/drawingml/2006/chart" xmlns:r="http://schemas.openxmlformats.org/officeDocument/2006/relationships" r:id="rId5"/>
          </a:graphicData>
        </a:graphic>
      </p:graphicFrame>
      <p:sp>
        <p:nvSpPr>
          <p:cNvPr id="9" name="TextBox 8">
            <a:extLst>
              <a:ext uri="{FF2B5EF4-FFF2-40B4-BE49-F238E27FC236}">
                <a16:creationId xmlns:a16="http://schemas.microsoft.com/office/drawing/2014/main" id="{E715777F-5B2C-4F90-B412-500EB4788226}"/>
              </a:ext>
            </a:extLst>
          </p:cNvPr>
          <p:cNvSpPr txBox="1"/>
          <p:nvPr/>
        </p:nvSpPr>
        <p:spPr>
          <a:xfrm>
            <a:off x="1998002" y="4056687"/>
            <a:ext cx="1466850" cy="33855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3DS_HISTO</a:t>
            </a:r>
          </a:p>
        </p:txBody>
      </p:sp>
      <p:sp>
        <p:nvSpPr>
          <p:cNvPr id="10" name="TextBox 9">
            <a:extLst>
              <a:ext uri="{FF2B5EF4-FFF2-40B4-BE49-F238E27FC236}">
                <a16:creationId xmlns:a16="http://schemas.microsoft.com/office/drawing/2014/main" id="{FD52F8C7-8151-4BE0-88EE-9330EAD40372}"/>
              </a:ext>
            </a:extLst>
          </p:cNvPr>
          <p:cNvSpPr txBox="1"/>
          <p:nvPr/>
        </p:nvSpPr>
        <p:spPr>
          <a:xfrm>
            <a:off x="3464852" y="4056687"/>
            <a:ext cx="1466578" cy="33855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CONS_LPS</a:t>
            </a:r>
          </a:p>
        </p:txBody>
      </p:sp>
      <p:sp>
        <p:nvSpPr>
          <p:cNvPr id="11" name="TextBox 10">
            <a:extLst>
              <a:ext uri="{FF2B5EF4-FFF2-40B4-BE49-F238E27FC236}">
                <a16:creationId xmlns:a16="http://schemas.microsoft.com/office/drawing/2014/main" id="{EE2902AF-EBFA-4FE5-8CFB-02DC71D33AC5}"/>
              </a:ext>
            </a:extLst>
          </p:cNvPr>
          <p:cNvSpPr txBox="1"/>
          <p:nvPr/>
        </p:nvSpPr>
        <p:spPr>
          <a:xfrm>
            <a:off x="4931702" y="4056687"/>
            <a:ext cx="1466578" cy="33855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MUM_HISTO</a:t>
            </a:r>
          </a:p>
        </p:txBody>
      </p:sp>
      <p:sp>
        <p:nvSpPr>
          <p:cNvPr id="12" name="TextBox 11">
            <a:extLst>
              <a:ext uri="{FF2B5EF4-FFF2-40B4-BE49-F238E27FC236}">
                <a16:creationId xmlns:a16="http://schemas.microsoft.com/office/drawing/2014/main" id="{DAD8DC20-B58A-49A6-B3A0-52E4178551ED}"/>
              </a:ext>
            </a:extLst>
          </p:cNvPr>
          <p:cNvSpPr txBox="1"/>
          <p:nvPr/>
        </p:nvSpPr>
        <p:spPr>
          <a:xfrm>
            <a:off x="6388755" y="4056687"/>
            <a:ext cx="1466578" cy="33855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RED_RAY</a:t>
            </a:r>
          </a:p>
        </p:txBody>
      </p:sp>
      <p:cxnSp>
        <p:nvCxnSpPr>
          <p:cNvPr id="13" name="Straight Connector 12">
            <a:extLst>
              <a:ext uri="{FF2B5EF4-FFF2-40B4-BE49-F238E27FC236}">
                <a16:creationId xmlns:a16="http://schemas.microsoft.com/office/drawing/2014/main" id="{7E8C9F71-A9D1-44F9-AAE1-F8C9F6C95F2E}"/>
              </a:ext>
            </a:extLst>
          </p:cNvPr>
          <p:cNvCxnSpPr>
            <a:cxnSpLocks/>
          </p:cNvCxnSpPr>
          <p:nvPr/>
        </p:nvCxnSpPr>
        <p:spPr>
          <a:xfrm flipV="1">
            <a:off x="4931430" y="2537450"/>
            <a:ext cx="0" cy="1688514"/>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B4084E3-7606-4781-A4DA-8BA7B75CDEB0}"/>
              </a:ext>
            </a:extLst>
          </p:cNvPr>
          <p:cNvCxnSpPr>
            <a:cxnSpLocks/>
          </p:cNvCxnSpPr>
          <p:nvPr/>
        </p:nvCxnSpPr>
        <p:spPr>
          <a:xfrm flipV="1">
            <a:off x="3474377" y="2537450"/>
            <a:ext cx="0" cy="1688514"/>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5" name="Rounded Rectangle 18">
            <a:extLst>
              <a:ext uri="{FF2B5EF4-FFF2-40B4-BE49-F238E27FC236}">
                <a16:creationId xmlns:a16="http://schemas.microsoft.com/office/drawing/2014/main" id="{44CCA826-BBAB-4109-AD94-15AF0E5C9637}"/>
              </a:ext>
            </a:extLst>
          </p:cNvPr>
          <p:cNvSpPr/>
          <p:nvPr/>
        </p:nvSpPr>
        <p:spPr>
          <a:xfrm>
            <a:off x="187289" y="5137706"/>
            <a:ext cx="8748749" cy="557021"/>
          </a:xfrm>
          <a:prstGeom prst="roundRect">
            <a:avLst>
              <a:gd name="adj" fmla="val 26418"/>
            </a:avLst>
          </a:prstGeom>
          <a:solidFill>
            <a:schemeClr val="bg1">
              <a:lumMod val="95000"/>
            </a:schemeClr>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solidFill>
                  <a:srgbClr val="FF0000"/>
                </a:solidFill>
              </a:rPr>
              <a:t>Contention at the shared TLB </a:t>
            </a:r>
            <a:r>
              <a:rPr lang="en-US" sz="2800" dirty="0">
                <a:solidFill>
                  <a:schemeClr val="tx1"/>
                </a:solidFill>
              </a:rPr>
              <a:t>leads to lower performance</a:t>
            </a:r>
          </a:p>
        </p:txBody>
      </p:sp>
    </p:spTree>
    <p:custDataLst>
      <p:tags r:id="rId1"/>
    </p:custDataLst>
    <p:extLst>
      <p:ext uri="{BB962C8B-B14F-4D97-AF65-F5344CB8AC3E}">
        <p14:creationId xmlns:p14="http://schemas.microsoft.com/office/powerpoint/2010/main" val="1863782590"/>
      </p:ext>
    </p:extLst>
  </p:cSld>
  <p:clrMapOvr>
    <a:masterClrMapping/>
  </p:clrMapOvr>
  <mc:AlternateContent xmlns:mc="http://schemas.openxmlformats.org/markup-compatibility/2006" xmlns:p14="http://schemas.microsoft.com/office/powerpoint/2010/main">
    <mc:Choice Requires="p14">
      <p:transition spd="slow" p14:dur="2000" advTm="18283"/>
    </mc:Choice>
    <mc:Fallback xmlns="">
      <p:transition spd="slow" advTm="182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04"/>
            <a:ext cx="8686800" cy="847546"/>
          </a:xfrm>
        </p:spPr>
        <p:txBody>
          <a:bodyPr>
            <a:normAutofit/>
          </a:bodyPr>
          <a:lstStyle/>
          <a:p>
            <a:pPr algn="l"/>
            <a:r>
              <a:rPr lang="en-US" sz="3600" b="1" dirty="0">
                <a:latin typeface="+mn-lt"/>
              </a:rPr>
              <a:t>Problem 2:  </a:t>
            </a:r>
            <a:r>
              <a:rPr lang="en-US" sz="3600" dirty="0"/>
              <a:t>Thrashing at the L2 Cache</a:t>
            </a:r>
          </a:p>
        </p:txBody>
      </p:sp>
      <p:cxnSp>
        <p:nvCxnSpPr>
          <p:cNvPr id="5" name="Straight Connector 4"/>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p:txBody>
          <a:bodyPr/>
          <a:lstStyle/>
          <a:p>
            <a:fld id="{9E8CE333-791E-B247-B0D8-81D7ACF2F196}" type="slidenum">
              <a:rPr lang="en-US" smtClean="0"/>
              <a:pPr/>
              <a:t>13</a:t>
            </a:fld>
            <a:endParaRPr lang="en-US" dirty="0"/>
          </a:p>
        </p:txBody>
      </p:sp>
      <p:pic>
        <p:nvPicPr>
          <p:cNvPr id="154" name="Picture 153" descr="safari.png"/>
          <p:cNvPicPr>
            <a:picLocks noChangeAspect="1"/>
          </p:cNvPicPr>
          <p:nvPr/>
        </p:nvPicPr>
        <p:blipFill>
          <a:blip r:embed="rId4" cstate="print"/>
          <a:stretch>
            <a:fillRect/>
          </a:stretch>
        </p:blipFill>
        <p:spPr>
          <a:xfrm>
            <a:off x="164139" y="6425519"/>
            <a:ext cx="1315038" cy="380494"/>
          </a:xfrm>
          <a:prstGeom prst="rect">
            <a:avLst/>
          </a:prstGeom>
        </p:spPr>
      </p:pic>
      <p:sp>
        <p:nvSpPr>
          <p:cNvPr id="120" name="Content Placeholder 2"/>
          <p:cNvSpPr>
            <a:spLocks noGrp="1"/>
          </p:cNvSpPr>
          <p:nvPr>
            <p:ph idx="1"/>
          </p:nvPr>
        </p:nvSpPr>
        <p:spPr>
          <a:xfrm>
            <a:off x="457200" y="1094944"/>
            <a:ext cx="8455688" cy="5517543"/>
          </a:xfrm>
        </p:spPr>
        <p:txBody>
          <a:bodyPr/>
          <a:lstStyle/>
          <a:p>
            <a:r>
              <a:rPr lang="en-US" dirty="0"/>
              <a:t>L2 cache can be used to reduce page walk latency</a:t>
            </a:r>
          </a:p>
          <a:p>
            <a:pPr marL="457200" lvl="1" indent="0">
              <a:buNone/>
            </a:pPr>
            <a:r>
              <a:rPr lang="en-US" b="1" dirty="0">
                <a:solidFill>
                  <a:schemeClr val="accent6">
                    <a:lumMod val="50000"/>
                  </a:schemeClr>
                </a:solidFill>
                <a:sym typeface="Wingdings" pitchFamily="2" charset="2"/>
              </a:rPr>
              <a:t> </a:t>
            </a:r>
            <a:r>
              <a:rPr lang="en-US" b="1" dirty="0">
                <a:solidFill>
                  <a:schemeClr val="accent6">
                    <a:lumMod val="50000"/>
                  </a:schemeClr>
                </a:solidFill>
              </a:rPr>
              <a:t>Partial translation data can be cached</a:t>
            </a:r>
          </a:p>
          <a:p>
            <a:endParaRPr lang="en-US" dirty="0"/>
          </a:p>
          <a:p>
            <a:r>
              <a:rPr lang="en-US" b="1" dirty="0"/>
              <a:t>Thrashing Source 1: </a:t>
            </a:r>
            <a:r>
              <a:rPr lang="en-US" dirty="0"/>
              <a:t>Parallel page walks</a:t>
            </a:r>
          </a:p>
          <a:p>
            <a:pPr marL="457200" lvl="1" indent="0">
              <a:buNone/>
            </a:pPr>
            <a:r>
              <a:rPr lang="en-US" b="1" dirty="0">
                <a:solidFill>
                  <a:srgbClr val="FF0000"/>
                </a:solidFill>
                <a:sym typeface="Wingdings" pitchFamily="2" charset="2"/>
              </a:rPr>
              <a:t> </a:t>
            </a:r>
            <a:r>
              <a:rPr lang="en-US" b="1" dirty="0">
                <a:solidFill>
                  <a:srgbClr val="FF0000"/>
                </a:solidFill>
              </a:rPr>
              <a:t>Different address translation data evicts each other</a:t>
            </a:r>
          </a:p>
          <a:p>
            <a:endParaRPr lang="en-US" dirty="0"/>
          </a:p>
          <a:p>
            <a:r>
              <a:rPr lang="en-US" b="1" dirty="0"/>
              <a:t>Thrashing Source 2: </a:t>
            </a:r>
            <a:r>
              <a:rPr lang="en-US" dirty="0"/>
              <a:t>GPU memory intensity</a:t>
            </a:r>
          </a:p>
          <a:p>
            <a:pPr marL="457200" lvl="1" indent="0">
              <a:buNone/>
            </a:pPr>
            <a:r>
              <a:rPr lang="en-US" b="1" dirty="0">
                <a:solidFill>
                  <a:srgbClr val="FF0000"/>
                </a:solidFill>
                <a:sym typeface="Wingdings" pitchFamily="2" charset="2"/>
              </a:rPr>
              <a:t> </a:t>
            </a:r>
            <a:r>
              <a:rPr lang="en-US" b="1" dirty="0">
                <a:solidFill>
                  <a:srgbClr val="FF0000"/>
                </a:solidFill>
              </a:rPr>
              <a:t>Demand-fetched data evicts address translation data</a:t>
            </a:r>
          </a:p>
          <a:p>
            <a:pPr marL="457200" lvl="1" indent="0">
              <a:buNone/>
            </a:pPr>
            <a:endParaRPr lang="en-US" dirty="0"/>
          </a:p>
          <a:p>
            <a:endParaRPr lang="en-US" dirty="0"/>
          </a:p>
          <a:p>
            <a:endParaRPr lang="en-US" dirty="0"/>
          </a:p>
          <a:p>
            <a:endParaRPr lang="en-US" dirty="0"/>
          </a:p>
          <a:p>
            <a:endParaRPr lang="en-US" dirty="0"/>
          </a:p>
          <a:p>
            <a:endParaRPr lang="en-US" dirty="0"/>
          </a:p>
          <a:p>
            <a:endParaRPr lang="en-US" dirty="0"/>
          </a:p>
        </p:txBody>
      </p:sp>
      <p:sp>
        <p:nvSpPr>
          <p:cNvPr id="7" name="Rounded Rectangle 43">
            <a:extLst>
              <a:ext uri="{FF2B5EF4-FFF2-40B4-BE49-F238E27FC236}">
                <a16:creationId xmlns:a16="http://schemas.microsoft.com/office/drawing/2014/main" id="{060DD0F2-4508-4E2A-AC21-0F9FEB1346D6}"/>
              </a:ext>
            </a:extLst>
          </p:cNvPr>
          <p:cNvSpPr/>
          <p:nvPr/>
        </p:nvSpPr>
        <p:spPr>
          <a:xfrm>
            <a:off x="457200" y="5211249"/>
            <a:ext cx="8229600" cy="661397"/>
          </a:xfrm>
          <a:prstGeom prst="roundRect">
            <a:avLst>
              <a:gd name="adj" fmla="val 26418"/>
            </a:avLst>
          </a:prstGeom>
          <a:solidFill>
            <a:schemeClr val="bg1">
              <a:lumMod val="95000"/>
            </a:schemeClr>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L2 cache is </a:t>
            </a:r>
            <a:r>
              <a:rPr lang="en-US" sz="2800" b="1" dirty="0">
                <a:solidFill>
                  <a:srgbClr val="FF0000"/>
                </a:solidFill>
              </a:rPr>
              <a:t>ineffective</a:t>
            </a:r>
            <a:r>
              <a:rPr lang="en-US" sz="2800" dirty="0">
                <a:solidFill>
                  <a:schemeClr val="tx1"/>
                </a:solidFill>
              </a:rPr>
              <a:t> at reducing page walk latency</a:t>
            </a:r>
          </a:p>
        </p:txBody>
      </p:sp>
    </p:spTree>
    <p:custDataLst>
      <p:tags r:id="rId1"/>
    </p:custDataLst>
    <p:extLst>
      <p:ext uri="{BB962C8B-B14F-4D97-AF65-F5344CB8AC3E}">
        <p14:creationId xmlns:p14="http://schemas.microsoft.com/office/powerpoint/2010/main" val="4012628627"/>
      </p:ext>
    </p:extLst>
  </p:cSld>
  <p:clrMapOvr>
    <a:masterClrMapping/>
  </p:clrMapOvr>
  <mc:AlternateContent xmlns:mc="http://schemas.openxmlformats.org/markup-compatibility/2006" xmlns:p14="http://schemas.microsoft.com/office/powerpoint/2010/main">
    <mc:Choice Requires="p14">
      <p:transition spd="slow" p14:dur="2000" advTm="57331"/>
    </mc:Choice>
    <mc:Fallback xmlns="">
      <p:transition spd="slow" advTm="5733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0">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0">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0">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0">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0">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linds(horizontal)">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uiExpand="1" build="p"/>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415" y="130604"/>
            <a:ext cx="8780585" cy="847546"/>
          </a:xfrm>
        </p:spPr>
        <p:txBody>
          <a:bodyPr>
            <a:noAutofit/>
          </a:bodyPr>
          <a:lstStyle/>
          <a:p>
            <a:pPr algn="l"/>
            <a:r>
              <a:rPr lang="en-US" sz="3000" b="1" dirty="0">
                <a:latin typeface="+mn-lt"/>
              </a:rPr>
              <a:t>Observation: </a:t>
            </a:r>
            <a:r>
              <a:rPr lang="en-US" sz="3000" dirty="0"/>
              <a:t>Address Translation Is Latency Sensitive</a:t>
            </a:r>
          </a:p>
        </p:txBody>
      </p:sp>
      <p:cxnSp>
        <p:nvCxnSpPr>
          <p:cNvPr id="5" name="Straight Connector 4"/>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p:txBody>
          <a:bodyPr/>
          <a:lstStyle/>
          <a:p>
            <a:fld id="{9E8CE333-791E-B247-B0D8-81D7ACF2F196}" type="slidenum">
              <a:rPr lang="en-US" smtClean="0"/>
              <a:pPr/>
              <a:t>14</a:t>
            </a:fld>
            <a:endParaRPr lang="en-US" dirty="0"/>
          </a:p>
        </p:txBody>
      </p:sp>
      <p:pic>
        <p:nvPicPr>
          <p:cNvPr id="154" name="Picture 153" descr="safari.png"/>
          <p:cNvPicPr>
            <a:picLocks noChangeAspect="1"/>
          </p:cNvPicPr>
          <p:nvPr/>
        </p:nvPicPr>
        <p:blipFill>
          <a:blip r:embed="rId4" cstate="print"/>
          <a:stretch>
            <a:fillRect/>
          </a:stretch>
        </p:blipFill>
        <p:spPr>
          <a:xfrm>
            <a:off x="164139" y="6425519"/>
            <a:ext cx="1315038" cy="380494"/>
          </a:xfrm>
          <a:prstGeom prst="rect">
            <a:avLst/>
          </a:prstGeom>
        </p:spPr>
      </p:pic>
      <p:sp>
        <p:nvSpPr>
          <p:cNvPr id="120" name="Content Placeholder 2"/>
          <p:cNvSpPr>
            <a:spLocks noGrp="1"/>
          </p:cNvSpPr>
          <p:nvPr>
            <p:ph idx="1"/>
          </p:nvPr>
        </p:nvSpPr>
        <p:spPr>
          <a:xfrm>
            <a:off x="457200" y="1094944"/>
            <a:ext cx="8686800" cy="5517543"/>
          </a:xfrm>
        </p:spPr>
        <p:txBody>
          <a:bodyPr/>
          <a:lstStyle/>
          <a:p>
            <a:r>
              <a:rPr lang="en-US" dirty="0"/>
              <a:t>Multiple warps share data from a single page</a:t>
            </a:r>
            <a:endParaRPr lang="en-US" b="1" dirty="0">
              <a:solidFill>
                <a:srgbClr val="FF0000"/>
              </a:solidFill>
            </a:endParaRPr>
          </a:p>
          <a:p>
            <a:pPr lvl="1"/>
            <a:endParaRPr lang="en-US" b="1" dirty="0">
              <a:solidFill>
                <a:srgbClr val="FF0000"/>
              </a:solidFill>
            </a:endParaRPr>
          </a:p>
          <a:p>
            <a:pPr lvl="1"/>
            <a:endParaRPr lang="en-US" b="1" dirty="0">
              <a:solidFill>
                <a:srgbClr val="FF0000"/>
              </a:solidFill>
            </a:endParaRPr>
          </a:p>
          <a:p>
            <a:pPr marL="0" indent="0">
              <a:buNone/>
            </a:pPr>
            <a:endParaRPr lang="en-US" b="1" dirty="0">
              <a:solidFill>
                <a:srgbClr val="FF0000"/>
              </a:solidFill>
            </a:endParaRPr>
          </a:p>
          <a:p>
            <a:pPr marL="0" indent="0">
              <a:buNone/>
            </a:pPr>
            <a:endParaRPr lang="en-US" sz="1000" dirty="0"/>
          </a:p>
          <a:p>
            <a:pPr marL="0" indent="0">
              <a:buNone/>
            </a:pPr>
            <a:endParaRPr lang="en-US" sz="1200" dirty="0"/>
          </a:p>
          <a:p>
            <a:pPr lvl="1"/>
            <a:endParaRPr lang="en-US" b="1" dirty="0">
              <a:solidFill>
                <a:srgbClr val="FF0000"/>
              </a:solidFill>
            </a:endParaRPr>
          </a:p>
          <a:p>
            <a:pPr lvl="1"/>
            <a:endParaRPr lang="en-US" b="1" dirty="0">
              <a:solidFill>
                <a:srgbClr val="FF0000"/>
              </a:solidFill>
            </a:endParaRPr>
          </a:p>
        </p:txBody>
      </p:sp>
      <p:graphicFrame>
        <p:nvGraphicFramePr>
          <p:cNvPr id="10" name="Chart 9">
            <a:extLst>
              <a:ext uri="{FF2B5EF4-FFF2-40B4-BE49-F238E27FC236}">
                <a16:creationId xmlns:a16="http://schemas.microsoft.com/office/drawing/2014/main" id="{84E020FB-0A37-44CA-8A4C-9C67DD9583D3}"/>
              </a:ext>
            </a:extLst>
          </p:cNvPr>
          <p:cNvGraphicFramePr>
            <a:graphicFrameLocks/>
          </p:cNvGraphicFramePr>
          <p:nvPr>
            <p:extLst>
              <p:ext uri="{D42A27DB-BD31-4B8C-83A1-F6EECF244321}">
                <p14:modId xmlns:p14="http://schemas.microsoft.com/office/powerpoint/2010/main" val="1156005547"/>
              </p:ext>
            </p:extLst>
          </p:nvPr>
        </p:nvGraphicFramePr>
        <p:xfrm>
          <a:off x="0" y="1564035"/>
          <a:ext cx="8931181" cy="3559161"/>
        </p:xfrm>
        <a:graphic>
          <a:graphicData uri="http://schemas.openxmlformats.org/drawingml/2006/chart">
            <c:chart xmlns:c="http://schemas.openxmlformats.org/drawingml/2006/chart" xmlns:r="http://schemas.openxmlformats.org/officeDocument/2006/relationships" r:id="rId5"/>
          </a:graphicData>
        </a:graphic>
      </p:graphicFrame>
      <p:sp>
        <p:nvSpPr>
          <p:cNvPr id="11" name="Rounded Rectangle 43">
            <a:extLst>
              <a:ext uri="{FF2B5EF4-FFF2-40B4-BE49-F238E27FC236}">
                <a16:creationId xmlns:a16="http://schemas.microsoft.com/office/drawing/2014/main" id="{7263315C-44EF-48E7-9012-B830C9EC7CEF}"/>
              </a:ext>
            </a:extLst>
          </p:cNvPr>
          <p:cNvSpPr/>
          <p:nvPr/>
        </p:nvSpPr>
        <p:spPr>
          <a:xfrm>
            <a:off x="457200" y="5211249"/>
            <a:ext cx="8229600" cy="661397"/>
          </a:xfrm>
          <a:prstGeom prst="roundRect">
            <a:avLst>
              <a:gd name="adj" fmla="val 26418"/>
            </a:avLst>
          </a:prstGeom>
          <a:solidFill>
            <a:schemeClr val="bg1">
              <a:lumMod val="95000"/>
            </a:schemeClr>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A single TLB miss causes </a:t>
            </a:r>
            <a:r>
              <a:rPr lang="en-US" sz="2800" b="1" dirty="0">
                <a:solidFill>
                  <a:srgbClr val="FF0000"/>
                </a:solidFill>
              </a:rPr>
              <a:t>8 warps </a:t>
            </a:r>
            <a:r>
              <a:rPr lang="en-US" sz="2800" dirty="0">
                <a:solidFill>
                  <a:schemeClr val="tx1"/>
                </a:solidFill>
              </a:rPr>
              <a:t>to stall on average</a:t>
            </a:r>
          </a:p>
        </p:txBody>
      </p:sp>
    </p:spTree>
    <p:custDataLst>
      <p:tags r:id="rId1"/>
    </p:custDataLst>
    <p:extLst>
      <p:ext uri="{BB962C8B-B14F-4D97-AF65-F5344CB8AC3E}">
        <p14:creationId xmlns:p14="http://schemas.microsoft.com/office/powerpoint/2010/main" val="3080267975"/>
      </p:ext>
    </p:extLst>
  </p:cSld>
  <p:clrMapOvr>
    <a:masterClrMapping/>
  </p:clrMapOvr>
  <mc:AlternateContent xmlns:mc="http://schemas.openxmlformats.org/markup-compatibility/2006" xmlns:p14="http://schemas.microsoft.com/office/powerpoint/2010/main">
    <mc:Choice Requires="p14">
      <p:transition spd="slow" p14:dur="2000" advTm="26281"/>
    </mc:Choice>
    <mc:Fallback xmlns="">
      <p:transition spd="slow" advTm="2628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grpId="0" nodeType="clickEffect">
                                  <p:stCondLst>
                                    <p:cond delay="0"/>
                                  </p:stCondLst>
                                  <p:childTnLst>
                                    <p:set>
                                      <p:cBhvr>
                                        <p:cTn id="10" dur="1" fill="hold">
                                          <p:stCondLst>
                                            <p:cond delay="0"/>
                                          </p:stCondLst>
                                        </p:cTn>
                                        <p:tgtEl>
                                          <p:spTgt spid="10">
                                            <p:graphicEl>
                                              <a:chart seriesIdx="-3" categoryIdx="-3" bldStep="gridLegend"/>
                                            </p:graphicEl>
                                          </p:spTgt>
                                        </p:tgtEl>
                                        <p:attrNameLst>
                                          <p:attrName>style.visibility</p:attrName>
                                        </p:attrNameLst>
                                      </p:cBhvr>
                                      <p:to>
                                        <p:strVal val="visible"/>
                                      </p:to>
                                    </p:set>
                                    <p:animEffect transition="in" filter="randombar(horizontal)">
                                      <p:cBhvr>
                                        <p:cTn id="11" dur="500"/>
                                        <p:tgtEl>
                                          <p:spTgt spid="10">
                                            <p:graphicEl>
                                              <a:chart seriesIdx="-3" categoryIdx="-3" bldStep="gridLegend"/>
                                            </p:graphicEl>
                                          </p:spTgt>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grpId="0" nodeType="clickEffect">
                                  <p:stCondLst>
                                    <p:cond delay="0"/>
                                  </p:stCondLst>
                                  <p:childTnLst>
                                    <p:set>
                                      <p:cBhvr>
                                        <p:cTn id="15" dur="1" fill="hold">
                                          <p:stCondLst>
                                            <p:cond delay="0"/>
                                          </p:stCondLst>
                                        </p:cTn>
                                        <p:tgtEl>
                                          <p:spTgt spid="10">
                                            <p:graphicEl>
                                              <a:chart seriesIdx="0" categoryIdx="-4" bldStep="series"/>
                                            </p:graphicEl>
                                          </p:spTgt>
                                        </p:tgtEl>
                                        <p:attrNameLst>
                                          <p:attrName>style.visibility</p:attrName>
                                        </p:attrNameLst>
                                      </p:cBhvr>
                                      <p:to>
                                        <p:strVal val="visible"/>
                                      </p:to>
                                    </p:set>
                                    <p:animEffect transition="in" filter="randombar(horizontal)">
                                      <p:cBhvr>
                                        <p:cTn id="16" dur="500"/>
                                        <p:tgtEl>
                                          <p:spTgt spid="10">
                                            <p:graphicEl>
                                              <a:chart seriesIdx="0" categoryIdx="-4" bldStep="series"/>
                                            </p:graphic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blinds(horizontal)">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10">
                                            <p:graphicEl>
                                              <a:chart seriesIdx="0" categoryIdx="-4" bldStep="series"/>
                                            </p:graphicEl>
                                          </p:spTgt>
                                        </p:tgtEl>
                                      </p:cBhvr>
                                    </p:animEffect>
                                    <p:set>
                                      <p:cBhvr>
                                        <p:cTn id="26" dur="1" fill="hold">
                                          <p:stCondLst>
                                            <p:cond delay="499"/>
                                          </p:stCondLst>
                                        </p:cTn>
                                        <p:tgtEl>
                                          <p:spTgt spid="10">
                                            <p:graphicEl>
                                              <a:chart seriesIdx="0" categoryIdx="-4" bldStep="series"/>
                                            </p:graphicEl>
                                          </p:spTgt>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10">
                                            <p:graphicEl>
                                              <a:chart seriesIdx="-3" categoryIdx="-3" bldStep="gridLegend"/>
                                            </p:graphicEl>
                                          </p:spTgt>
                                        </p:tgtEl>
                                      </p:cBhvr>
                                    </p:animEffect>
                                    <p:set>
                                      <p:cBhvr>
                                        <p:cTn id="29" dur="1" fill="hold">
                                          <p:stCondLst>
                                            <p:cond delay="499"/>
                                          </p:stCondLst>
                                        </p:cTn>
                                        <p:tgtEl>
                                          <p:spTgt spid="10">
                                            <p:graphicEl>
                                              <a:chart seriesIdx="-3" categoryIdx="-3" bldStep="gridLegend"/>
                                            </p:graphicEl>
                                          </p:spTgt>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11"/>
                                        </p:tgtEl>
                                      </p:cBhvr>
                                    </p:animEffect>
                                    <p:set>
                                      <p:cBhvr>
                                        <p:cTn id="32"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build="p"/>
      <p:bldGraphic spid="10" grpId="0">
        <p:bldSub>
          <a:bldChart bld="series"/>
        </p:bldSub>
      </p:bldGraphic>
      <p:bldGraphic spid="10" grpId="1">
        <p:bldSub>
          <a:bldChart bld="series"/>
        </p:bldSub>
      </p:bldGraphic>
      <p:bldP spid="11" grpId="0" animBg="1"/>
      <p:bldP spid="11"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415" y="130604"/>
            <a:ext cx="8780585" cy="847546"/>
          </a:xfrm>
        </p:spPr>
        <p:txBody>
          <a:bodyPr>
            <a:noAutofit/>
          </a:bodyPr>
          <a:lstStyle/>
          <a:p>
            <a:pPr algn="l"/>
            <a:r>
              <a:rPr lang="en-US" sz="3000" b="1" dirty="0">
                <a:latin typeface="+mn-lt"/>
              </a:rPr>
              <a:t>Observation: </a:t>
            </a:r>
            <a:r>
              <a:rPr lang="en-US" sz="3000" dirty="0"/>
              <a:t>Address Translation Is Latency Sensitive</a:t>
            </a:r>
          </a:p>
        </p:txBody>
      </p:sp>
      <p:cxnSp>
        <p:nvCxnSpPr>
          <p:cNvPr id="5" name="Straight Connector 4"/>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p:txBody>
          <a:bodyPr/>
          <a:lstStyle/>
          <a:p>
            <a:fld id="{9E8CE333-791E-B247-B0D8-81D7ACF2F196}" type="slidenum">
              <a:rPr lang="en-US" smtClean="0"/>
              <a:pPr/>
              <a:t>15</a:t>
            </a:fld>
            <a:endParaRPr lang="en-US" dirty="0"/>
          </a:p>
        </p:txBody>
      </p:sp>
      <p:pic>
        <p:nvPicPr>
          <p:cNvPr id="154" name="Picture 153" descr="safari.png"/>
          <p:cNvPicPr>
            <a:picLocks noChangeAspect="1"/>
          </p:cNvPicPr>
          <p:nvPr/>
        </p:nvPicPr>
        <p:blipFill>
          <a:blip r:embed="rId4" cstate="print"/>
          <a:stretch>
            <a:fillRect/>
          </a:stretch>
        </p:blipFill>
        <p:spPr>
          <a:xfrm>
            <a:off x="164139" y="6425519"/>
            <a:ext cx="1315038" cy="380494"/>
          </a:xfrm>
          <a:prstGeom prst="rect">
            <a:avLst/>
          </a:prstGeom>
        </p:spPr>
      </p:pic>
      <p:sp>
        <p:nvSpPr>
          <p:cNvPr id="120" name="Content Placeholder 2"/>
          <p:cNvSpPr>
            <a:spLocks noGrp="1"/>
          </p:cNvSpPr>
          <p:nvPr>
            <p:ph idx="1"/>
          </p:nvPr>
        </p:nvSpPr>
        <p:spPr>
          <a:xfrm>
            <a:off x="457200" y="1094944"/>
            <a:ext cx="8686800" cy="5517543"/>
          </a:xfrm>
        </p:spPr>
        <p:txBody>
          <a:bodyPr/>
          <a:lstStyle/>
          <a:p>
            <a:r>
              <a:rPr lang="en-US" dirty="0"/>
              <a:t>Multiple warps share data from a single page</a:t>
            </a:r>
            <a:endParaRPr lang="en-US" b="1" dirty="0">
              <a:solidFill>
                <a:schemeClr val="accent6">
                  <a:lumMod val="50000"/>
                </a:schemeClr>
              </a:solidFill>
            </a:endParaRPr>
          </a:p>
          <a:p>
            <a:pPr marL="0" indent="0">
              <a:buNone/>
            </a:pPr>
            <a:endParaRPr lang="en-US" sz="1200" dirty="0"/>
          </a:p>
          <a:p>
            <a:r>
              <a:rPr lang="en-US" dirty="0"/>
              <a:t>GPU’s parallelism causes multiple concurrent page walks</a:t>
            </a:r>
          </a:p>
          <a:p>
            <a:pPr lvl="1"/>
            <a:endParaRPr lang="en-US" b="1" dirty="0">
              <a:solidFill>
                <a:srgbClr val="FF0000"/>
              </a:solidFill>
            </a:endParaRPr>
          </a:p>
          <a:p>
            <a:pPr lvl="1"/>
            <a:endParaRPr lang="en-US" b="1" dirty="0">
              <a:solidFill>
                <a:srgbClr val="FF0000"/>
              </a:solidFill>
            </a:endParaRPr>
          </a:p>
        </p:txBody>
      </p:sp>
      <p:graphicFrame>
        <p:nvGraphicFramePr>
          <p:cNvPr id="9" name="Chart 8">
            <a:extLst>
              <a:ext uri="{FF2B5EF4-FFF2-40B4-BE49-F238E27FC236}">
                <a16:creationId xmlns:a16="http://schemas.microsoft.com/office/drawing/2014/main" id="{9D089D0E-51AE-44DE-B85D-CED51C440B7D}"/>
              </a:ext>
            </a:extLst>
          </p:cNvPr>
          <p:cNvGraphicFramePr>
            <a:graphicFrameLocks/>
          </p:cNvGraphicFramePr>
          <p:nvPr>
            <p:extLst>
              <p:ext uri="{D42A27DB-BD31-4B8C-83A1-F6EECF244321}">
                <p14:modId xmlns:p14="http://schemas.microsoft.com/office/powerpoint/2010/main" val="657755056"/>
              </p:ext>
            </p:extLst>
          </p:nvPr>
        </p:nvGraphicFramePr>
        <p:xfrm>
          <a:off x="106409" y="2459914"/>
          <a:ext cx="8931181" cy="3418721"/>
        </p:xfrm>
        <a:graphic>
          <a:graphicData uri="http://schemas.openxmlformats.org/drawingml/2006/chart">
            <c:chart xmlns:c="http://schemas.openxmlformats.org/drawingml/2006/chart" xmlns:r="http://schemas.openxmlformats.org/officeDocument/2006/relationships" r:id="rId5"/>
          </a:graphicData>
        </a:graphic>
      </p:graphicFrame>
      <p:sp>
        <p:nvSpPr>
          <p:cNvPr id="11" name="Rounded Rectangle 43">
            <a:extLst>
              <a:ext uri="{FF2B5EF4-FFF2-40B4-BE49-F238E27FC236}">
                <a16:creationId xmlns:a16="http://schemas.microsoft.com/office/drawing/2014/main" id="{B595D246-469A-4EBE-AAF4-2E1E02B373A9}"/>
              </a:ext>
            </a:extLst>
          </p:cNvPr>
          <p:cNvSpPr/>
          <p:nvPr/>
        </p:nvSpPr>
        <p:spPr>
          <a:xfrm>
            <a:off x="336477" y="5490680"/>
            <a:ext cx="8471043" cy="672145"/>
          </a:xfrm>
          <a:prstGeom prst="roundRect">
            <a:avLst>
              <a:gd name="adj" fmla="val 26418"/>
            </a:avLst>
          </a:prstGeom>
          <a:solidFill>
            <a:schemeClr val="bg1">
              <a:lumMod val="95000"/>
            </a:schemeClr>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High address translation latency </a:t>
            </a:r>
            <a:r>
              <a:rPr lang="en-US" sz="2800" b="1" dirty="0">
                <a:solidFill>
                  <a:schemeClr val="tx1"/>
                </a:solidFill>
                <a:sym typeface="Wingdings" panose="05000000000000000000" pitchFamily="2" charset="2"/>
              </a:rPr>
              <a:t> </a:t>
            </a:r>
            <a:r>
              <a:rPr lang="en-US" sz="2800" b="1" dirty="0">
                <a:solidFill>
                  <a:srgbClr val="FF0000"/>
                </a:solidFill>
                <a:sym typeface="Wingdings" panose="05000000000000000000" pitchFamily="2" charset="2"/>
              </a:rPr>
              <a:t>M</a:t>
            </a:r>
            <a:r>
              <a:rPr lang="en-US" sz="2800" b="1" dirty="0">
                <a:solidFill>
                  <a:srgbClr val="FF0000"/>
                </a:solidFill>
              </a:rPr>
              <a:t>ore stalled warps</a:t>
            </a:r>
          </a:p>
        </p:txBody>
      </p:sp>
    </p:spTree>
    <p:custDataLst>
      <p:tags r:id="rId1"/>
    </p:custDataLst>
    <p:extLst>
      <p:ext uri="{BB962C8B-B14F-4D97-AF65-F5344CB8AC3E}">
        <p14:creationId xmlns:p14="http://schemas.microsoft.com/office/powerpoint/2010/main" val="1479144325"/>
      </p:ext>
    </p:extLst>
  </p:cSld>
  <p:clrMapOvr>
    <a:masterClrMapping/>
  </p:clrMapOvr>
  <mc:AlternateContent xmlns:mc="http://schemas.openxmlformats.org/markup-compatibility/2006" xmlns:p14="http://schemas.microsoft.com/office/powerpoint/2010/main">
    <mc:Choice Requires="p14">
      <p:transition spd="slow" p14:dur="2000" advTm="33136"/>
    </mc:Choice>
    <mc:Fallback xmlns="">
      <p:transition spd="slow" advTm="3313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randombar(horizontal)">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9">
                                            <p:graphicEl>
                                              <a:chart seriesIdx="0" categoryIdx="-4" bldStep="series"/>
                                            </p:graphicEl>
                                          </p:spTgt>
                                        </p:tgtEl>
                                        <p:attrNameLst>
                                          <p:attrName>style.visibility</p:attrName>
                                        </p:attrNameLst>
                                      </p:cBhvr>
                                      <p:to>
                                        <p:strVal val="visible"/>
                                      </p:to>
                                    </p:set>
                                    <p:animEffect transition="in" filter="randombar(horizontal)">
                                      <p:cBhvr>
                                        <p:cTn id="12" dur="500"/>
                                        <p:tgtEl>
                                          <p:spTgt spid="9">
                                            <p:graphicEl>
                                              <a:chart seriesIdx="0" categoryIdx="-4" bldStep="series"/>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Sub>
          <a:bldChart bld="series"/>
        </p:bldSub>
      </p:bldGraphic>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04"/>
            <a:ext cx="8686800" cy="847546"/>
          </a:xfrm>
        </p:spPr>
        <p:txBody>
          <a:bodyPr>
            <a:normAutofit/>
          </a:bodyPr>
          <a:lstStyle/>
          <a:p>
            <a:r>
              <a:rPr lang="en-US" sz="3500" dirty="0"/>
              <a:t>Our Goals</a:t>
            </a:r>
          </a:p>
        </p:txBody>
      </p:sp>
      <p:cxnSp>
        <p:nvCxnSpPr>
          <p:cNvPr id="5" name="Straight Connector 4"/>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a:ln w="38100">
            <a:noFill/>
          </a:ln>
        </p:spPr>
        <p:txBody>
          <a:bodyPr/>
          <a:lstStyle/>
          <a:p>
            <a:fld id="{9E8CE333-791E-B247-B0D8-81D7ACF2F196}" type="slidenum">
              <a:rPr lang="en-US" smtClean="0"/>
              <a:pPr/>
              <a:t>16</a:t>
            </a:fld>
            <a:endParaRPr lang="en-US" dirty="0"/>
          </a:p>
        </p:txBody>
      </p:sp>
      <p:pic>
        <p:nvPicPr>
          <p:cNvPr id="38" name="Picture 37" descr="safari.png"/>
          <p:cNvPicPr>
            <a:picLocks noChangeAspect="1"/>
          </p:cNvPicPr>
          <p:nvPr/>
        </p:nvPicPr>
        <p:blipFill>
          <a:blip r:embed="rId3" cstate="print"/>
          <a:stretch>
            <a:fillRect/>
          </a:stretch>
        </p:blipFill>
        <p:spPr>
          <a:xfrm>
            <a:off x="164139" y="6425519"/>
            <a:ext cx="1315038" cy="380494"/>
          </a:xfrm>
          <a:prstGeom prst="rect">
            <a:avLst/>
          </a:prstGeom>
        </p:spPr>
      </p:pic>
      <p:sp>
        <p:nvSpPr>
          <p:cNvPr id="6" name="Content Placeholder 2">
            <a:extLst>
              <a:ext uri="{FF2B5EF4-FFF2-40B4-BE49-F238E27FC236}">
                <a16:creationId xmlns:a16="http://schemas.microsoft.com/office/drawing/2014/main" id="{E135E0AA-DD92-4FD9-B5F0-E15616DFF299}"/>
              </a:ext>
            </a:extLst>
          </p:cNvPr>
          <p:cNvSpPr>
            <a:spLocks noGrp="1"/>
          </p:cNvSpPr>
          <p:nvPr>
            <p:ph idx="1"/>
          </p:nvPr>
        </p:nvSpPr>
        <p:spPr>
          <a:xfrm>
            <a:off x="457200" y="1094944"/>
            <a:ext cx="8686800" cy="5517543"/>
          </a:xfrm>
        </p:spPr>
        <p:txBody>
          <a:bodyPr>
            <a:normAutofit/>
          </a:bodyPr>
          <a:lstStyle/>
          <a:p>
            <a:r>
              <a:rPr lang="en-US" sz="3800" b="1" dirty="0">
                <a:solidFill>
                  <a:srgbClr val="0066FF"/>
                </a:solidFill>
              </a:rPr>
              <a:t>Reduce shared TLB contention</a:t>
            </a:r>
          </a:p>
          <a:p>
            <a:pPr lvl="1"/>
            <a:endParaRPr lang="en-US" sz="3400" b="1" dirty="0">
              <a:solidFill>
                <a:srgbClr val="0066FF"/>
              </a:solidFill>
            </a:endParaRPr>
          </a:p>
          <a:p>
            <a:pPr lvl="1"/>
            <a:endParaRPr lang="en-US" sz="1800" b="1" dirty="0">
              <a:solidFill>
                <a:srgbClr val="0066FF"/>
              </a:solidFill>
            </a:endParaRPr>
          </a:p>
          <a:p>
            <a:r>
              <a:rPr lang="en-US" sz="3800" b="1" dirty="0">
                <a:solidFill>
                  <a:srgbClr val="0066FF"/>
                </a:solidFill>
              </a:rPr>
              <a:t>Improve L2 cache utilization</a:t>
            </a:r>
          </a:p>
          <a:p>
            <a:pPr lvl="1"/>
            <a:endParaRPr lang="en-US" sz="3400" b="1" dirty="0">
              <a:solidFill>
                <a:srgbClr val="0066FF"/>
              </a:solidFill>
            </a:endParaRPr>
          </a:p>
          <a:p>
            <a:pPr lvl="1"/>
            <a:endParaRPr lang="en-US" sz="1800" b="1" dirty="0">
              <a:solidFill>
                <a:srgbClr val="0066FF"/>
              </a:solidFill>
            </a:endParaRPr>
          </a:p>
          <a:p>
            <a:r>
              <a:rPr lang="en-US" sz="3800" b="1" dirty="0">
                <a:solidFill>
                  <a:srgbClr val="0066FF"/>
                </a:solidFill>
              </a:rPr>
              <a:t>Lower page walk latency</a:t>
            </a:r>
          </a:p>
          <a:p>
            <a:pPr lvl="1"/>
            <a:endParaRPr lang="en-US" sz="3400" b="1" dirty="0">
              <a:solidFill>
                <a:srgbClr val="FF0000"/>
              </a:solidFill>
            </a:endParaRPr>
          </a:p>
        </p:txBody>
      </p:sp>
    </p:spTree>
    <p:extLst>
      <p:ext uri="{BB962C8B-B14F-4D97-AF65-F5344CB8AC3E}">
        <p14:creationId xmlns:p14="http://schemas.microsoft.com/office/powerpoint/2010/main" val="3763654388"/>
      </p:ext>
    </p:extLst>
  </p:cSld>
  <p:clrMapOvr>
    <a:masterClrMapping/>
  </p:clrMapOvr>
  <mc:AlternateContent xmlns:mc="http://schemas.openxmlformats.org/markup-compatibility/2006" xmlns:p14="http://schemas.microsoft.com/office/powerpoint/2010/main">
    <mc:Choice Requires="p14">
      <p:transition spd="slow" p14:dur="2000" advTm="17162"/>
    </mc:Choice>
    <mc:Fallback xmlns="">
      <p:transition spd="slow" advTm="1716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04"/>
            <a:ext cx="8229600" cy="847546"/>
          </a:xfrm>
        </p:spPr>
        <p:txBody>
          <a:bodyPr>
            <a:normAutofit/>
          </a:bodyPr>
          <a:lstStyle/>
          <a:p>
            <a:pPr algn="l"/>
            <a:r>
              <a:rPr lang="en-US" dirty="0"/>
              <a:t>Outline</a:t>
            </a:r>
          </a:p>
        </p:txBody>
      </p:sp>
      <p:cxnSp>
        <p:nvCxnSpPr>
          <p:cNvPr id="5" name="Straight Connector 4"/>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a:ln w="38100">
            <a:noFill/>
          </a:ln>
        </p:spPr>
        <p:txBody>
          <a:bodyPr/>
          <a:lstStyle/>
          <a:p>
            <a:fld id="{9E8CE333-791E-B247-B0D8-81D7ACF2F196}" type="slidenum">
              <a:rPr lang="en-US" smtClean="0"/>
              <a:pPr/>
              <a:t>17</a:t>
            </a:fld>
            <a:endParaRPr lang="en-US" dirty="0"/>
          </a:p>
        </p:txBody>
      </p:sp>
      <p:pic>
        <p:nvPicPr>
          <p:cNvPr id="38" name="Picture 37" descr="safari.png"/>
          <p:cNvPicPr>
            <a:picLocks noChangeAspect="1"/>
          </p:cNvPicPr>
          <p:nvPr/>
        </p:nvPicPr>
        <p:blipFill>
          <a:blip r:embed="rId3" cstate="print"/>
          <a:stretch>
            <a:fillRect/>
          </a:stretch>
        </p:blipFill>
        <p:spPr>
          <a:xfrm>
            <a:off x="164139" y="6425519"/>
            <a:ext cx="1315038" cy="380494"/>
          </a:xfrm>
          <a:prstGeom prst="rect">
            <a:avLst/>
          </a:prstGeom>
        </p:spPr>
      </p:pic>
      <p:sp>
        <p:nvSpPr>
          <p:cNvPr id="6" name="Content Placeholder 2">
            <a:extLst>
              <a:ext uri="{FF2B5EF4-FFF2-40B4-BE49-F238E27FC236}">
                <a16:creationId xmlns:a16="http://schemas.microsoft.com/office/drawing/2014/main" id="{E135E0AA-DD92-4FD9-B5F0-E15616DFF299}"/>
              </a:ext>
            </a:extLst>
          </p:cNvPr>
          <p:cNvSpPr>
            <a:spLocks noGrp="1"/>
          </p:cNvSpPr>
          <p:nvPr>
            <p:ph idx="1"/>
          </p:nvPr>
        </p:nvSpPr>
        <p:spPr>
          <a:xfrm>
            <a:off x="457200" y="1094944"/>
            <a:ext cx="8686800" cy="5517543"/>
          </a:xfrm>
        </p:spPr>
        <p:txBody>
          <a:bodyPr>
            <a:normAutofit/>
          </a:bodyPr>
          <a:lstStyle/>
          <a:p>
            <a:r>
              <a:rPr lang="en-US" sz="3000" b="1" dirty="0">
                <a:solidFill>
                  <a:schemeClr val="bg1">
                    <a:lumMod val="75000"/>
                  </a:schemeClr>
                </a:solidFill>
              </a:rPr>
              <a:t>Executive Summary</a:t>
            </a:r>
          </a:p>
          <a:p>
            <a:endParaRPr lang="en-US" sz="3000" b="1" dirty="0">
              <a:solidFill>
                <a:schemeClr val="bg1">
                  <a:lumMod val="75000"/>
                </a:schemeClr>
              </a:solidFill>
            </a:endParaRPr>
          </a:p>
          <a:p>
            <a:r>
              <a:rPr lang="en-US" sz="3000" b="1" dirty="0">
                <a:solidFill>
                  <a:schemeClr val="bg1">
                    <a:lumMod val="75000"/>
                  </a:schemeClr>
                </a:solidFill>
              </a:rPr>
              <a:t>Background, Key Challenges and Our Goal</a:t>
            </a:r>
          </a:p>
          <a:p>
            <a:endParaRPr lang="en-US" sz="3000" b="1" dirty="0"/>
          </a:p>
          <a:p>
            <a:r>
              <a:rPr lang="en-US" sz="3000" b="1" dirty="0"/>
              <a:t>MASK: </a:t>
            </a:r>
            <a:r>
              <a:rPr lang="en-US" sz="3000" dirty="0"/>
              <a:t>A Translation-aware Memory Hierarchy</a:t>
            </a:r>
            <a:endParaRPr lang="en-US" sz="3000" b="1" dirty="0"/>
          </a:p>
          <a:p>
            <a:endParaRPr lang="en-US" sz="3000" b="1" dirty="0">
              <a:solidFill>
                <a:schemeClr val="bg1">
                  <a:lumMod val="75000"/>
                </a:schemeClr>
              </a:solidFill>
            </a:endParaRPr>
          </a:p>
          <a:p>
            <a:r>
              <a:rPr lang="en-US" sz="3000" b="1" dirty="0">
                <a:solidFill>
                  <a:schemeClr val="bg1">
                    <a:lumMod val="75000"/>
                  </a:schemeClr>
                </a:solidFill>
              </a:rPr>
              <a:t>Evaluation</a:t>
            </a:r>
          </a:p>
          <a:p>
            <a:endParaRPr lang="en-US" sz="3000" b="1" dirty="0">
              <a:solidFill>
                <a:schemeClr val="bg1">
                  <a:lumMod val="75000"/>
                </a:schemeClr>
              </a:solidFill>
            </a:endParaRPr>
          </a:p>
          <a:p>
            <a:r>
              <a:rPr lang="en-US" sz="3000" b="1" dirty="0">
                <a:solidFill>
                  <a:schemeClr val="bg1">
                    <a:lumMod val="75000"/>
                  </a:schemeClr>
                </a:solidFill>
              </a:rPr>
              <a:t>Conclusion</a:t>
            </a:r>
          </a:p>
          <a:p>
            <a:endParaRPr lang="en-US" sz="3000" b="1" dirty="0"/>
          </a:p>
          <a:p>
            <a:endParaRPr lang="en-US" sz="3000" b="1" dirty="0"/>
          </a:p>
          <a:p>
            <a:endParaRPr lang="en-US" sz="3000" b="1" dirty="0"/>
          </a:p>
          <a:p>
            <a:endParaRPr lang="en-US" sz="3000" b="1" dirty="0"/>
          </a:p>
        </p:txBody>
      </p:sp>
    </p:spTree>
    <p:extLst>
      <p:ext uri="{BB962C8B-B14F-4D97-AF65-F5344CB8AC3E}">
        <p14:creationId xmlns:p14="http://schemas.microsoft.com/office/powerpoint/2010/main" val="2872022570"/>
      </p:ext>
    </p:extLst>
  </p:cSld>
  <p:clrMapOvr>
    <a:masterClrMapping/>
  </p:clrMapOvr>
  <mc:AlternateContent xmlns:mc="http://schemas.openxmlformats.org/markup-compatibility/2006" xmlns:p14="http://schemas.microsoft.com/office/powerpoint/2010/main">
    <mc:Choice Requires="p14">
      <p:transition spd="slow" p14:dur="2000" advTm="5839"/>
    </mc:Choice>
    <mc:Fallback xmlns="">
      <p:transition spd="slow" advTm="5839"/>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04"/>
            <a:ext cx="8686800" cy="847546"/>
          </a:xfrm>
        </p:spPr>
        <p:txBody>
          <a:bodyPr>
            <a:normAutofit/>
          </a:bodyPr>
          <a:lstStyle/>
          <a:p>
            <a:r>
              <a:rPr lang="en-US" sz="3500" dirty="0"/>
              <a:t>MASK: A Translation-aware Memory Hierarchy</a:t>
            </a:r>
          </a:p>
        </p:txBody>
      </p:sp>
      <p:cxnSp>
        <p:nvCxnSpPr>
          <p:cNvPr id="5" name="Straight Connector 4"/>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a:ln w="38100">
            <a:noFill/>
          </a:ln>
        </p:spPr>
        <p:txBody>
          <a:bodyPr/>
          <a:lstStyle/>
          <a:p>
            <a:fld id="{9E8CE333-791E-B247-B0D8-81D7ACF2F196}" type="slidenum">
              <a:rPr lang="en-US" smtClean="0"/>
              <a:pPr/>
              <a:t>18</a:t>
            </a:fld>
            <a:endParaRPr lang="en-US" dirty="0"/>
          </a:p>
        </p:txBody>
      </p:sp>
      <p:pic>
        <p:nvPicPr>
          <p:cNvPr id="38" name="Picture 37" descr="safari.png"/>
          <p:cNvPicPr>
            <a:picLocks noChangeAspect="1"/>
          </p:cNvPicPr>
          <p:nvPr/>
        </p:nvPicPr>
        <p:blipFill>
          <a:blip r:embed="rId3" cstate="print"/>
          <a:stretch>
            <a:fillRect/>
          </a:stretch>
        </p:blipFill>
        <p:spPr>
          <a:xfrm>
            <a:off x="164139" y="6425519"/>
            <a:ext cx="1315038" cy="380494"/>
          </a:xfrm>
          <a:prstGeom prst="rect">
            <a:avLst/>
          </a:prstGeom>
        </p:spPr>
      </p:pic>
      <p:sp>
        <p:nvSpPr>
          <p:cNvPr id="6" name="Content Placeholder 2">
            <a:extLst>
              <a:ext uri="{FF2B5EF4-FFF2-40B4-BE49-F238E27FC236}">
                <a16:creationId xmlns:a16="http://schemas.microsoft.com/office/drawing/2014/main" id="{E135E0AA-DD92-4FD9-B5F0-E15616DFF299}"/>
              </a:ext>
            </a:extLst>
          </p:cNvPr>
          <p:cNvSpPr>
            <a:spLocks noGrp="1"/>
          </p:cNvSpPr>
          <p:nvPr>
            <p:ph idx="1"/>
          </p:nvPr>
        </p:nvSpPr>
        <p:spPr>
          <a:xfrm>
            <a:off x="457200" y="1094944"/>
            <a:ext cx="8686800" cy="5517543"/>
          </a:xfrm>
        </p:spPr>
        <p:txBody>
          <a:bodyPr>
            <a:normAutofit/>
          </a:bodyPr>
          <a:lstStyle/>
          <a:p>
            <a:r>
              <a:rPr lang="en-US" sz="3800" b="1" dirty="0">
                <a:solidFill>
                  <a:srgbClr val="0066FF"/>
                </a:solidFill>
              </a:rPr>
              <a:t>Reduce shared TLB contention</a:t>
            </a:r>
          </a:p>
          <a:p>
            <a:pPr marL="457200" lvl="1" indent="0">
              <a:buNone/>
            </a:pPr>
            <a:r>
              <a:rPr lang="en-US" sz="3400" b="1" dirty="0">
                <a:solidFill>
                  <a:schemeClr val="accent6">
                    <a:lumMod val="50000"/>
                  </a:schemeClr>
                </a:solidFill>
                <a:sym typeface="Wingdings" pitchFamily="2" charset="2"/>
              </a:rPr>
              <a:t>A. </a:t>
            </a:r>
            <a:r>
              <a:rPr lang="en-US" sz="3400" b="1" dirty="0">
                <a:solidFill>
                  <a:schemeClr val="accent6">
                    <a:lumMod val="50000"/>
                  </a:schemeClr>
                </a:solidFill>
              </a:rPr>
              <a:t>TLB-fill Tokens</a:t>
            </a:r>
          </a:p>
          <a:p>
            <a:pPr lvl="1"/>
            <a:endParaRPr lang="en-US" sz="1800" b="1" dirty="0">
              <a:solidFill>
                <a:srgbClr val="0066FF"/>
              </a:solidFill>
            </a:endParaRPr>
          </a:p>
          <a:p>
            <a:r>
              <a:rPr lang="en-US" sz="3800" b="1" dirty="0">
                <a:solidFill>
                  <a:schemeClr val="bg1">
                    <a:lumMod val="85000"/>
                  </a:schemeClr>
                </a:solidFill>
              </a:rPr>
              <a:t>Improve L2 cache utilization</a:t>
            </a:r>
          </a:p>
          <a:p>
            <a:pPr marL="457200" lvl="1" indent="0">
              <a:buNone/>
            </a:pPr>
            <a:r>
              <a:rPr lang="en-US" sz="3400" b="1" dirty="0">
                <a:solidFill>
                  <a:schemeClr val="bg1">
                    <a:lumMod val="85000"/>
                  </a:schemeClr>
                </a:solidFill>
                <a:sym typeface="Wingdings" pitchFamily="2" charset="2"/>
              </a:rPr>
              <a:t>B. </a:t>
            </a:r>
            <a:r>
              <a:rPr lang="en-US" sz="3400" b="1" dirty="0">
                <a:solidFill>
                  <a:schemeClr val="bg1">
                    <a:lumMod val="85000"/>
                  </a:schemeClr>
                </a:solidFill>
              </a:rPr>
              <a:t>Translation-aware L2 Bypass</a:t>
            </a:r>
          </a:p>
          <a:p>
            <a:pPr lvl="1"/>
            <a:endParaRPr lang="en-US" sz="1800" b="1" dirty="0">
              <a:solidFill>
                <a:schemeClr val="bg1">
                  <a:lumMod val="85000"/>
                </a:schemeClr>
              </a:solidFill>
            </a:endParaRPr>
          </a:p>
          <a:p>
            <a:r>
              <a:rPr lang="en-US" sz="3800" b="1" dirty="0">
                <a:solidFill>
                  <a:schemeClr val="bg1">
                    <a:lumMod val="85000"/>
                  </a:schemeClr>
                </a:solidFill>
              </a:rPr>
              <a:t>Lower page walk latency</a:t>
            </a:r>
          </a:p>
          <a:p>
            <a:pPr marL="457200" lvl="1" indent="0">
              <a:buNone/>
            </a:pPr>
            <a:r>
              <a:rPr lang="en-US" sz="3400" b="1" dirty="0">
                <a:solidFill>
                  <a:schemeClr val="bg1">
                    <a:lumMod val="85000"/>
                  </a:schemeClr>
                </a:solidFill>
                <a:sym typeface="Wingdings" pitchFamily="2" charset="2"/>
              </a:rPr>
              <a:t>C. </a:t>
            </a:r>
            <a:r>
              <a:rPr lang="en-US" sz="3400" b="1" dirty="0">
                <a:solidFill>
                  <a:schemeClr val="bg1">
                    <a:lumMod val="85000"/>
                  </a:schemeClr>
                </a:solidFill>
              </a:rPr>
              <a:t>Address-space-aware Memory Scheduler</a:t>
            </a:r>
          </a:p>
          <a:p>
            <a:pPr lvl="1"/>
            <a:endParaRPr lang="en-US" sz="3400" b="1" dirty="0">
              <a:solidFill>
                <a:srgbClr val="0066FF"/>
              </a:solidFill>
            </a:endParaRPr>
          </a:p>
        </p:txBody>
      </p:sp>
    </p:spTree>
    <p:extLst>
      <p:ext uri="{BB962C8B-B14F-4D97-AF65-F5344CB8AC3E}">
        <p14:creationId xmlns:p14="http://schemas.microsoft.com/office/powerpoint/2010/main" val="1000360230"/>
      </p:ext>
    </p:extLst>
  </p:cSld>
  <p:clrMapOvr>
    <a:masterClrMapping/>
  </p:clrMapOvr>
  <mc:AlternateContent xmlns:mc="http://schemas.openxmlformats.org/markup-compatibility/2006" xmlns:p14="http://schemas.microsoft.com/office/powerpoint/2010/main">
    <mc:Choice Requires="p14">
      <p:transition spd="slow" p14:dur="2000" advTm="7147"/>
    </mc:Choice>
    <mc:Fallback xmlns="">
      <p:transition spd="slow" advTm="7147"/>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04"/>
            <a:ext cx="8606118" cy="847546"/>
          </a:xfrm>
        </p:spPr>
        <p:txBody>
          <a:bodyPr>
            <a:normAutofit/>
          </a:bodyPr>
          <a:lstStyle/>
          <a:p>
            <a:r>
              <a:rPr lang="en-US" sz="4000" b="1" dirty="0"/>
              <a:t>A: </a:t>
            </a:r>
            <a:r>
              <a:rPr lang="en-US" sz="4000" dirty="0"/>
              <a:t>TLB-fill Tokens</a:t>
            </a:r>
          </a:p>
        </p:txBody>
      </p:sp>
      <p:cxnSp>
        <p:nvCxnSpPr>
          <p:cNvPr id="5" name="Straight Connector 4"/>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p:txBody>
          <a:bodyPr/>
          <a:lstStyle/>
          <a:p>
            <a:fld id="{9E8CE333-791E-B247-B0D8-81D7ACF2F196}" type="slidenum">
              <a:rPr lang="en-US" smtClean="0"/>
              <a:pPr/>
              <a:t>19</a:t>
            </a:fld>
            <a:endParaRPr lang="en-US" dirty="0"/>
          </a:p>
        </p:txBody>
      </p:sp>
      <p:pic>
        <p:nvPicPr>
          <p:cNvPr id="154" name="Picture 153" descr="safari.png"/>
          <p:cNvPicPr>
            <a:picLocks noChangeAspect="1"/>
          </p:cNvPicPr>
          <p:nvPr/>
        </p:nvPicPr>
        <p:blipFill>
          <a:blip r:embed="rId4" cstate="print"/>
          <a:stretch>
            <a:fillRect/>
          </a:stretch>
        </p:blipFill>
        <p:spPr>
          <a:xfrm>
            <a:off x="164139" y="6425519"/>
            <a:ext cx="1315038" cy="380494"/>
          </a:xfrm>
          <a:prstGeom prst="rect">
            <a:avLst/>
          </a:prstGeom>
        </p:spPr>
      </p:pic>
      <p:sp>
        <p:nvSpPr>
          <p:cNvPr id="120" name="Content Placeholder 2"/>
          <p:cNvSpPr>
            <a:spLocks noGrp="1"/>
          </p:cNvSpPr>
          <p:nvPr>
            <p:ph idx="1"/>
          </p:nvPr>
        </p:nvSpPr>
        <p:spPr>
          <a:xfrm>
            <a:off x="457200" y="1094944"/>
            <a:ext cx="8455688" cy="5517543"/>
          </a:xfrm>
        </p:spPr>
        <p:txBody>
          <a:bodyPr/>
          <a:lstStyle/>
          <a:p>
            <a:r>
              <a:rPr lang="en-US" b="1" dirty="0"/>
              <a:t>Goal: </a:t>
            </a:r>
            <a:r>
              <a:rPr lang="en-US" dirty="0"/>
              <a:t>Limit the number of warps that can fill the TLB</a:t>
            </a:r>
          </a:p>
          <a:p>
            <a:pPr marL="457200" lvl="1" indent="0">
              <a:buNone/>
            </a:pPr>
            <a:r>
              <a:rPr lang="en-US" dirty="0">
                <a:sym typeface="Wingdings" pitchFamily="2" charset="2"/>
              </a:rPr>
              <a:t> </a:t>
            </a:r>
            <a:r>
              <a:rPr lang="en-US" dirty="0"/>
              <a:t>A warp with </a:t>
            </a:r>
            <a:r>
              <a:rPr lang="en-US" b="1" dirty="0"/>
              <a:t>a token</a:t>
            </a:r>
            <a:r>
              <a:rPr lang="en-US" b="1" dirty="0">
                <a:solidFill>
                  <a:srgbClr val="0066FF"/>
                </a:solidFill>
              </a:rPr>
              <a:t> </a:t>
            </a:r>
            <a:r>
              <a:rPr lang="en-US" dirty="0"/>
              <a:t>fills the </a:t>
            </a:r>
            <a:r>
              <a:rPr lang="en-US" b="1" dirty="0">
                <a:solidFill>
                  <a:srgbClr val="0066FF"/>
                </a:solidFill>
              </a:rPr>
              <a:t>shared TLB</a:t>
            </a:r>
          </a:p>
          <a:p>
            <a:pPr marL="457200" lvl="1" indent="0">
              <a:buNone/>
            </a:pPr>
            <a:r>
              <a:rPr lang="en-US" dirty="0">
                <a:sym typeface="Wingdings" pitchFamily="2" charset="2"/>
              </a:rPr>
              <a:t> </a:t>
            </a:r>
            <a:r>
              <a:rPr lang="en-US" dirty="0"/>
              <a:t>A warp with </a:t>
            </a:r>
            <a:r>
              <a:rPr lang="en-US" b="1" dirty="0"/>
              <a:t>no token</a:t>
            </a:r>
            <a:r>
              <a:rPr lang="en-US" b="1" dirty="0">
                <a:solidFill>
                  <a:srgbClr val="FF0000"/>
                </a:solidFill>
              </a:rPr>
              <a:t> </a:t>
            </a:r>
            <a:r>
              <a:rPr lang="en-US" dirty="0"/>
              <a:t>fills a very small </a:t>
            </a:r>
            <a:r>
              <a:rPr lang="en-US" b="1" dirty="0">
                <a:solidFill>
                  <a:srgbClr val="0066FF"/>
                </a:solidFill>
              </a:rPr>
              <a:t>bypass cache</a:t>
            </a:r>
          </a:p>
          <a:p>
            <a:endParaRPr lang="en-US" b="1" dirty="0">
              <a:solidFill>
                <a:schemeClr val="accent6">
                  <a:lumMod val="50000"/>
                </a:schemeClr>
              </a:solidFill>
            </a:endParaRPr>
          </a:p>
          <a:p>
            <a:r>
              <a:rPr lang="en-US" dirty="0"/>
              <a:t>Number of tokens changes based on TLB miss rate</a:t>
            </a:r>
          </a:p>
          <a:p>
            <a:pPr marL="457200" lvl="1" indent="0">
              <a:buNone/>
            </a:pPr>
            <a:r>
              <a:rPr lang="en-US" dirty="0">
                <a:sym typeface="Wingdings" pitchFamily="2" charset="2"/>
              </a:rPr>
              <a:t> </a:t>
            </a:r>
            <a:r>
              <a:rPr lang="en-US" dirty="0"/>
              <a:t>Updated every epoch</a:t>
            </a:r>
          </a:p>
          <a:p>
            <a:endParaRPr lang="en-US" b="1" dirty="0">
              <a:solidFill>
                <a:schemeClr val="accent6">
                  <a:lumMod val="50000"/>
                </a:schemeClr>
              </a:solidFill>
            </a:endParaRPr>
          </a:p>
          <a:p>
            <a:r>
              <a:rPr lang="en-US" dirty="0"/>
              <a:t>Tokens are assigned based on warp ID</a:t>
            </a:r>
          </a:p>
        </p:txBody>
      </p:sp>
      <p:sp>
        <p:nvSpPr>
          <p:cNvPr id="44" name="Rounded Rectangle 43">
            <a:extLst>
              <a:ext uri="{FF2B5EF4-FFF2-40B4-BE49-F238E27FC236}">
                <a16:creationId xmlns:a16="http://schemas.microsoft.com/office/drawing/2014/main" id="{1EC18EA4-4B28-974C-B0FA-94D9806E603F}"/>
              </a:ext>
            </a:extLst>
          </p:cNvPr>
          <p:cNvSpPr/>
          <p:nvPr/>
        </p:nvSpPr>
        <p:spPr>
          <a:xfrm>
            <a:off x="234477" y="5287107"/>
            <a:ext cx="8663338" cy="585539"/>
          </a:xfrm>
          <a:prstGeom prst="roundRect">
            <a:avLst>
              <a:gd name="adj" fmla="val 26418"/>
            </a:avLst>
          </a:prstGeom>
          <a:solidFill>
            <a:schemeClr val="bg1">
              <a:lumMod val="95000"/>
            </a:schemeClr>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600" b="1" dirty="0">
                <a:solidFill>
                  <a:schemeClr val="tx1"/>
                </a:solidFill>
              </a:rPr>
              <a:t>Benefit: </a:t>
            </a:r>
            <a:r>
              <a:rPr lang="en-US" sz="2600" b="1" dirty="0">
                <a:solidFill>
                  <a:srgbClr val="2A85FF"/>
                </a:solidFill>
              </a:rPr>
              <a:t>Limits contention </a:t>
            </a:r>
            <a:r>
              <a:rPr lang="en-US" sz="2600" dirty="0">
                <a:solidFill>
                  <a:schemeClr val="tx1"/>
                </a:solidFill>
              </a:rPr>
              <a:t>at the shared TLB</a:t>
            </a:r>
          </a:p>
        </p:txBody>
      </p:sp>
    </p:spTree>
    <p:custDataLst>
      <p:tags r:id="rId1"/>
    </p:custDataLst>
    <p:extLst>
      <p:ext uri="{BB962C8B-B14F-4D97-AF65-F5344CB8AC3E}">
        <p14:creationId xmlns:p14="http://schemas.microsoft.com/office/powerpoint/2010/main" val="3155361352"/>
      </p:ext>
    </p:extLst>
  </p:cSld>
  <p:clrMapOvr>
    <a:masterClrMapping/>
  </p:clrMapOvr>
  <mc:AlternateContent xmlns:mc="http://schemas.openxmlformats.org/markup-compatibility/2006" xmlns:p14="http://schemas.microsoft.com/office/powerpoint/2010/main">
    <mc:Choice Requires="p14">
      <p:transition spd="slow" p14:dur="2000" advTm="53872"/>
    </mc:Choice>
    <mc:Fallback xmlns="">
      <p:transition spd="slow" advTm="5387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0">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0">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0">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44"/>
                                        </p:tgtEl>
                                        <p:attrNameLst>
                                          <p:attrName>style.visibility</p:attrName>
                                        </p:attrNameLst>
                                      </p:cBhvr>
                                      <p:to>
                                        <p:strVal val="visible"/>
                                      </p:to>
                                    </p:set>
                                    <p:animEffect transition="in" filter="blinds(horizontal)">
                                      <p:cBhvr>
                                        <p:cTn id="29"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uiExpand="1" build="p"/>
      <p:bldP spid="4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04"/>
            <a:ext cx="8229600" cy="847546"/>
          </a:xfrm>
        </p:spPr>
        <p:txBody>
          <a:bodyPr/>
          <a:lstStyle/>
          <a:p>
            <a:pPr algn="l"/>
            <a:r>
              <a:rPr lang="en-US" dirty="0"/>
              <a:t>Executive Summary</a:t>
            </a:r>
          </a:p>
        </p:txBody>
      </p:sp>
      <p:cxnSp>
        <p:nvCxnSpPr>
          <p:cNvPr id="5" name="Straight Connector 4"/>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a:ln w="38100">
            <a:noFill/>
          </a:ln>
        </p:spPr>
        <p:txBody>
          <a:bodyPr/>
          <a:lstStyle/>
          <a:p>
            <a:fld id="{9E8CE333-791E-B247-B0D8-81D7ACF2F196}" type="slidenum">
              <a:rPr lang="en-US" smtClean="0"/>
              <a:pPr/>
              <a:t>2</a:t>
            </a:fld>
            <a:endParaRPr lang="en-US" dirty="0"/>
          </a:p>
        </p:txBody>
      </p:sp>
      <p:pic>
        <p:nvPicPr>
          <p:cNvPr id="38" name="Picture 37" descr="safari.png"/>
          <p:cNvPicPr>
            <a:picLocks noChangeAspect="1"/>
          </p:cNvPicPr>
          <p:nvPr/>
        </p:nvPicPr>
        <p:blipFill>
          <a:blip r:embed="rId4" cstate="print"/>
          <a:stretch>
            <a:fillRect/>
          </a:stretch>
        </p:blipFill>
        <p:spPr>
          <a:xfrm>
            <a:off x="164139" y="6425519"/>
            <a:ext cx="1315038" cy="380494"/>
          </a:xfrm>
          <a:prstGeom prst="rect">
            <a:avLst/>
          </a:prstGeom>
        </p:spPr>
      </p:pic>
      <p:sp>
        <p:nvSpPr>
          <p:cNvPr id="6" name="Content Placeholder 2">
            <a:extLst>
              <a:ext uri="{FF2B5EF4-FFF2-40B4-BE49-F238E27FC236}">
                <a16:creationId xmlns:a16="http://schemas.microsoft.com/office/drawing/2014/main" id="{2D01FADF-E6B7-47C9-B636-6EE697B7A93D}"/>
              </a:ext>
            </a:extLst>
          </p:cNvPr>
          <p:cNvSpPr>
            <a:spLocks noGrp="1"/>
          </p:cNvSpPr>
          <p:nvPr>
            <p:ph idx="1"/>
          </p:nvPr>
        </p:nvSpPr>
        <p:spPr>
          <a:xfrm>
            <a:off x="164140" y="1094944"/>
            <a:ext cx="8849232" cy="5517543"/>
          </a:xfrm>
        </p:spPr>
        <p:txBody>
          <a:bodyPr>
            <a:normAutofit fontScale="92500" lnSpcReduction="10000"/>
          </a:bodyPr>
          <a:lstStyle/>
          <a:p>
            <a:pPr marL="0" indent="0" algn="ctr">
              <a:lnSpc>
                <a:spcPct val="95000"/>
              </a:lnSpc>
              <a:buNone/>
            </a:pPr>
            <a:r>
              <a:rPr lang="en-US" b="1" dirty="0"/>
              <a:t>Problem: </a:t>
            </a:r>
            <a:r>
              <a:rPr lang="en-US" dirty="0"/>
              <a:t>Address translation overheads</a:t>
            </a:r>
            <a:br>
              <a:rPr lang="en-US" dirty="0"/>
            </a:br>
            <a:r>
              <a:rPr lang="en-US" b="1" dirty="0">
                <a:solidFill>
                  <a:srgbClr val="FF0000"/>
                </a:solidFill>
              </a:rPr>
              <a:t>limit the latency hiding capability of a GPU</a:t>
            </a:r>
          </a:p>
          <a:p>
            <a:pPr marL="0" indent="0">
              <a:lnSpc>
                <a:spcPct val="95000"/>
              </a:lnSpc>
              <a:buNone/>
            </a:pPr>
            <a:endParaRPr lang="en-US" sz="1100" b="1" dirty="0">
              <a:solidFill>
                <a:srgbClr val="FF0000"/>
              </a:solidFill>
            </a:endParaRPr>
          </a:p>
          <a:p>
            <a:pPr marL="234950" lvl="1" indent="0">
              <a:lnSpc>
                <a:spcPct val="110000"/>
              </a:lnSpc>
              <a:spcBef>
                <a:spcPts val="0"/>
              </a:spcBef>
              <a:buNone/>
            </a:pPr>
            <a:r>
              <a:rPr lang="en-US" sz="2100" dirty="0"/>
              <a:t>	</a:t>
            </a:r>
            <a:endParaRPr lang="en-US" b="1" dirty="0"/>
          </a:p>
          <a:p>
            <a:pPr>
              <a:lnSpc>
                <a:spcPct val="95000"/>
              </a:lnSpc>
              <a:spcBef>
                <a:spcPts val="600"/>
              </a:spcBef>
            </a:pPr>
            <a:endParaRPr lang="en-US" b="1" dirty="0"/>
          </a:p>
          <a:p>
            <a:pPr marL="0" indent="0" algn="ctr">
              <a:lnSpc>
                <a:spcPct val="95000"/>
              </a:lnSpc>
              <a:spcBef>
                <a:spcPts val="600"/>
              </a:spcBef>
              <a:buNone/>
            </a:pPr>
            <a:endParaRPr lang="en-US" b="1" dirty="0"/>
          </a:p>
          <a:p>
            <a:pPr marL="0" indent="0" algn="ctr">
              <a:lnSpc>
                <a:spcPct val="95000"/>
              </a:lnSpc>
              <a:spcBef>
                <a:spcPts val="600"/>
              </a:spcBef>
              <a:buNone/>
            </a:pPr>
            <a:r>
              <a:rPr lang="en-US" b="1" dirty="0"/>
              <a:t>Key Idea</a:t>
            </a:r>
            <a:endParaRPr lang="en-US" dirty="0"/>
          </a:p>
          <a:p>
            <a:pPr marL="0" indent="0" algn="ctr">
              <a:lnSpc>
                <a:spcPct val="95000"/>
              </a:lnSpc>
              <a:spcBef>
                <a:spcPts val="0"/>
              </a:spcBef>
              <a:spcAft>
                <a:spcPts val="1800"/>
              </a:spcAft>
              <a:buNone/>
            </a:pPr>
            <a:r>
              <a:rPr lang="en-US" dirty="0">
                <a:sym typeface="Wingdings" pitchFamily="2" charset="2"/>
              </a:rPr>
              <a:t>P</a:t>
            </a:r>
            <a:r>
              <a:rPr lang="en-US" dirty="0"/>
              <a:t>rioritize </a:t>
            </a:r>
            <a:r>
              <a:rPr lang="en-US" b="1" dirty="0">
                <a:solidFill>
                  <a:schemeClr val="accent6">
                    <a:lumMod val="50000"/>
                  </a:schemeClr>
                </a:solidFill>
              </a:rPr>
              <a:t>address translation requests</a:t>
            </a:r>
            <a:r>
              <a:rPr lang="en-US" dirty="0"/>
              <a:t> over </a:t>
            </a:r>
            <a:r>
              <a:rPr lang="en-US" b="1" dirty="0">
                <a:solidFill>
                  <a:srgbClr val="FF0000"/>
                </a:solidFill>
              </a:rPr>
              <a:t>data requests</a:t>
            </a:r>
          </a:p>
          <a:p>
            <a:pPr marL="0" indent="0" algn="ctr">
              <a:lnSpc>
                <a:spcPct val="95000"/>
              </a:lnSpc>
              <a:spcBef>
                <a:spcPts val="200"/>
              </a:spcBef>
              <a:buNone/>
            </a:pPr>
            <a:r>
              <a:rPr lang="en-US" b="1" dirty="0"/>
              <a:t>MASK: </a:t>
            </a:r>
            <a:r>
              <a:rPr lang="en-US" dirty="0"/>
              <a:t>a GPU memory hierarchy that</a:t>
            </a:r>
            <a:endParaRPr lang="en-US" dirty="0">
              <a:solidFill>
                <a:schemeClr val="accent6">
                  <a:lumMod val="50000"/>
                </a:schemeClr>
              </a:solidFill>
            </a:endParaRPr>
          </a:p>
          <a:p>
            <a:pPr marL="2517775" lvl="1" indent="-457200">
              <a:lnSpc>
                <a:spcPct val="95000"/>
              </a:lnSpc>
              <a:spcBef>
                <a:spcPts val="600"/>
              </a:spcBef>
              <a:buFont typeface="+mj-lt"/>
              <a:buAutoNum type="alphaUcPeriod"/>
            </a:pPr>
            <a:r>
              <a:rPr lang="en-US" sz="2100" dirty="0"/>
              <a:t>Reduces shared TLB contention</a:t>
            </a:r>
          </a:p>
          <a:p>
            <a:pPr marL="2517775" lvl="1" indent="-457200">
              <a:lnSpc>
                <a:spcPct val="95000"/>
              </a:lnSpc>
              <a:spcBef>
                <a:spcPts val="600"/>
              </a:spcBef>
              <a:buFont typeface="+mj-lt"/>
              <a:buAutoNum type="alphaUcPeriod"/>
            </a:pPr>
            <a:r>
              <a:rPr lang="en-US" sz="2100" dirty="0"/>
              <a:t>Improves L2 cache utilization</a:t>
            </a:r>
          </a:p>
          <a:p>
            <a:pPr marL="2517775" lvl="1" indent="-457200">
              <a:lnSpc>
                <a:spcPct val="95000"/>
              </a:lnSpc>
              <a:spcBef>
                <a:spcPts val="600"/>
              </a:spcBef>
              <a:spcAft>
                <a:spcPts val="600"/>
              </a:spcAft>
              <a:buFont typeface="+mj-lt"/>
              <a:buAutoNum type="alphaUcPeriod"/>
            </a:pPr>
            <a:r>
              <a:rPr lang="en-US" sz="2100" dirty="0"/>
              <a:t>Reduces page walk latency</a:t>
            </a:r>
          </a:p>
          <a:p>
            <a:pPr marL="0" indent="0" algn="ctr">
              <a:lnSpc>
                <a:spcPct val="95000"/>
              </a:lnSpc>
              <a:spcBef>
                <a:spcPts val="600"/>
              </a:spcBef>
              <a:buNone/>
            </a:pPr>
            <a:r>
              <a:rPr lang="en-US" spc="-50" dirty="0"/>
              <a:t>MASK </a:t>
            </a:r>
            <a:r>
              <a:rPr lang="en-US" b="1" spc="-50" dirty="0"/>
              <a:t>improves system throughput by </a:t>
            </a:r>
            <a:r>
              <a:rPr lang="en-US" b="1" spc="-50" dirty="0">
                <a:solidFill>
                  <a:srgbClr val="0066FF"/>
                </a:solidFill>
              </a:rPr>
              <a:t>57.8% </a:t>
            </a:r>
            <a:r>
              <a:rPr lang="en-US" spc="-50" dirty="0"/>
              <a:t>on average</a:t>
            </a:r>
          </a:p>
          <a:p>
            <a:pPr marL="0" indent="0" algn="ctr">
              <a:lnSpc>
                <a:spcPct val="95000"/>
              </a:lnSpc>
              <a:spcBef>
                <a:spcPts val="600"/>
              </a:spcBef>
              <a:buNone/>
            </a:pPr>
            <a:r>
              <a:rPr lang="en-US" spc="-50" dirty="0"/>
              <a:t>over state-of-the-art address translation mechanisms</a:t>
            </a:r>
          </a:p>
        </p:txBody>
      </p:sp>
      <p:sp>
        <p:nvSpPr>
          <p:cNvPr id="7" name="Rounded Rectangle 18">
            <a:extLst>
              <a:ext uri="{FF2B5EF4-FFF2-40B4-BE49-F238E27FC236}">
                <a16:creationId xmlns:a16="http://schemas.microsoft.com/office/drawing/2014/main" id="{9B27A14F-E143-9E44-9310-0FDB95DA1C96}"/>
              </a:ext>
            </a:extLst>
          </p:cNvPr>
          <p:cNvSpPr/>
          <p:nvPr/>
        </p:nvSpPr>
        <p:spPr>
          <a:xfrm>
            <a:off x="164139" y="2614297"/>
            <a:ext cx="8849231" cy="557021"/>
          </a:xfrm>
          <a:prstGeom prst="roundRect">
            <a:avLst>
              <a:gd name="adj" fmla="val 26418"/>
            </a:avLst>
          </a:prstGeom>
          <a:solidFill>
            <a:schemeClr val="bg1"/>
          </a:solidFill>
          <a:ln w="38100">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solidFill>
                  <a:srgbClr val="FF0000"/>
                </a:solidFill>
              </a:rPr>
              <a:t>Large performance loss vs. no translation</a:t>
            </a:r>
          </a:p>
        </p:txBody>
      </p:sp>
      <p:sp>
        <p:nvSpPr>
          <p:cNvPr id="9" name="Rounded Rectangle 163">
            <a:extLst>
              <a:ext uri="{FF2B5EF4-FFF2-40B4-BE49-F238E27FC236}">
                <a16:creationId xmlns:a16="http://schemas.microsoft.com/office/drawing/2014/main" id="{A2A29123-4A45-4CD3-B584-BEC4BB8DAD80}"/>
              </a:ext>
            </a:extLst>
          </p:cNvPr>
          <p:cNvSpPr/>
          <p:nvPr/>
        </p:nvSpPr>
        <p:spPr>
          <a:xfrm>
            <a:off x="2" y="1753507"/>
            <a:ext cx="9144000" cy="585592"/>
          </a:xfrm>
          <a:prstGeom prst="roundRect">
            <a:avLst>
              <a:gd name="adj" fmla="val 9162"/>
            </a:avLst>
          </a:prstGeom>
          <a:noFill/>
          <a:ln w="25400">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i="1" dirty="0">
                <a:solidFill>
                  <a:schemeClr val="tx1"/>
                </a:solidFill>
              </a:rPr>
              <a:t>High contention at the shared TLB</a:t>
            </a:r>
          </a:p>
        </p:txBody>
      </p:sp>
      <p:sp>
        <p:nvSpPr>
          <p:cNvPr id="10" name="Rounded Rectangle 163">
            <a:extLst>
              <a:ext uri="{FF2B5EF4-FFF2-40B4-BE49-F238E27FC236}">
                <a16:creationId xmlns:a16="http://schemas.microsoft.com/office/drawing/2014/main" id="{C5306EEB-F34E-4B94-8DA7-0C3689589C0F}"/>
              </a:ext>
            </a:extLst>
          </p:cNvPr>
          <p:cNvSpPr/>
          <p:nvPr/>
        </p:nvSpPr>
        <p:spPr>
          <a:xfrm>
            <a:off x="0" y="2132659"/>
            <a:ext cx="9144000" cy="585592"/>
          </a:xfrm>
          <a:prstGeom prst="roundRect">
            <a:avLst>
              <a:gd name="adj" fmla="val 9162"/>
            </a:avLst>
          </a:prstGeom>
          <a:noFill/>
          <a:ln w="25400">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i="1" dirty="0">
                <a:solidFill>
                  <a:schemeClr val="tx1"/>
                </a:solidFill>
              </a:rPr>
              <a:t> Low L2 cache utilization</a:t>
            </a:r>
          </a:p>
        </p:txBody>
      </p:sp>
    </p:spTree>
    <p:custDataLst>
      <p:tags r:id="rId1"/>
    </p:custDataLst>
    <p:extLst>
      <p:ext uri="{BB962C8B-B14F-4D97-AF65-F5344CB8AC3E}">
        <p14:creationId xmlns:p14="http://schemas.microsoft.com/office/powerpoint/2010/main" val="4224578100"/>
      </p:ext>
    </p:extLst>
  </p:cSld>
  <p:clrMapOvr>
    <a:masterClrMapping/>
  </p:clrMapOvr>
  <mc:AlternateContent xmlns:mc="http://schemas.openxmlformats.org/markup-compatibility/2006" xmlns:p14="http://schemas.microsoft.com/office/powerpoint/2010/main">
    <mc:Choice Requires="p14">
      <p:transition spd="slow" p14:dur="2000" advTm="82049"/>
    </mc:Choice>
    <mc:Fallback xmlns="">
      <p:transition spd="slow" advTm="8204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linds(horizontal)">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linds(horizontal)">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linds(horizontal)">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6">
                                            <p:txEl>
                                              <p:pRg st="7" end="7"/>
                                            </p:tx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6">
                                            <p:txEl>
                                              <p:pRg st="8" end="8"/>
                                            </p:txEl>
                                          </p:spTgt>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6">
                                            <p:txEl>
                                              <p:pRg st="9" end="9"/>
                                            </p:txEl>
                                          </p:spTgt>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6">
                                            <p:txEl>
                                              <p:pRg st="11" end="11"/>
                                            </p:txEl>
                                          </p:spTgt>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7" grpId="0" animBg="1"/>
      <p:bldP spid="9" grpId="0"/>
      <p:bldP spid="1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04"/>
            <a:ext cx="8686800" cy="847546"/>
          </a:xfrm>
        </p:spPr>
        <p:txBody>
          <a:bodyPr>
            <a:normAutofit/>
          </a:bodyPr>
          <a:lstStyle/>
          <a:p>
            <a:r>
              <a:rPr lang="en-US" sz="3500" dirty="0"/>
              <a:t>MASK: A Translation-aware Memory Hierarchy</a:t>
            </a:r>
          </a:p>
        </p:txBody>
      </p:sp>
      <p:cxnSp>
        <p:nvCxnSpPr>
          <p:cNvPr id="5" name="Straight Connector 4"/>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a:ln w="38100">
            <a:noFill/>
          </a:ln>
        </p:spPr>
        <p:txBody>
          <a:bodyPr/>
          <a:lstStyle/>
          <a:p>
            <a:fld id="{9E8CE333-791E-B247-B0D8-81D7ACF2F196}" type="slidenum">
              <a:rPr lang="en-US" smtClean="0"/>
              <a:pPr/>
              <a:t>20</a:t>
            </a:fld>
            <a:endParaRPr lang="en-US" dirty="0"/>
          </a:p>
        </p:txBody>
      </p:sp>
      <p:pic>
        <p:nvPicPr>
          <p:cNvPr id="38" name="Picture 37" descr="safari.png"/>
          <p:cNvPicPr>
            <a:picLocks noChangeAspect="1"/>
          </p:cNvPicPr>
          <p:nvPr/>
        </p:nvPicPr>
        <p:blipFill>
          <a:blip r:embed="rId3" cstate="print"/>
          <a:stretch>
            <a:fillRect/>
          </a:stretch>
        </p:blipFill>
        <p:spPr>
          <a:xfrm>
            <a:off x="164139" y="6425519"/>
            <a:ext cx="1315038" cy="380494"/>
          </a:xfrm>
          <a:prstGeom prst="rect">
            <a:avLst/>
          </a:prstGeom>
        </p:spPr>
      </p:pic>
      <p:sp>
        <p:nvSpPr>
          <p:cNvPr id="6" name="Content Placeholder 2">
            <a:extLst>
              <a:ext uri="{FF2B5EF4-FFF2-40B4-BE49-F238E27FC236}">
                <a16:creationId xmlns:a16="http://schemas.microsoft.com/office/drawing/2014/main" id="{E135E0AA-DD92-4FD9-B5F0-E15616DFF299}"/>
              </a:ext>
            </a:extLst>
          </p:cNvPr>
          <p:cNvSpPr>
            <a:spLocks noGrp="1"/>
          </p:cNvSpPr>
          <p:nvPr>
            <p:ph idx="1"/>
          </p:nvPr>
        </p:nvSpPr>
        <p:spPr>
          <a:xfrm>
            <a:off x="457200" y="1094944"/>
            <a:ext cx="8686800" cy="5517543"/>
          </a:xfrm>
        </p:spPr>
        <p:txBody>
          <a:bodyPr>
            <a:normAutofit/>
          </a:bodyPr>
          <a:lstStyle/>
          <a:p>
            <a:r>
              <a:rPr lang="en-US" sz="3800" b="1" dirty="0">
                <a:solidFill>
                  <a:schemeClr val="bg1">
                    <a:lumMod val="75000"/>
                  </a:schemeClr>
                </a:solidFill>
              </a:rPr>
              <a:t>Reduce shared TLB contention</a:t>
            </a:r>
          </a:p>
          <a:p>
            <a:pPr marL="457200" lvl="1" indent="0">
              <a:buNone/>
            </a:pPr>
            <a:r>
              <a:rPr lang="en-US" sz="3400" b="1" dirty="0">
                <a:solidFill>
                  <a:schemeClr val="bg1">
                    <a:lumMod val="75000"/>
                  </a:schemeClr>
                </a:solidFill>
                <a:sym typeface="Wingdings" pitchFamily="2" charset="2"/>
              </a:rPr>
              <a:t>A. </a:t>
            </a:r>
            <a:r>
              <a:rPr lang="en-US" sz="3400" b="1" dirty="0">
                <a:solidFill>
                  <a:schemeClr val="bg1">
                    <a:lumMod val="75000"/>
                  </a:schemeClr>
                </a:solidFill>
              </a:rPr>
              <a:t>TLB-fill Tokens</a:t>
            </a:r>
          </a:p>
          <a:p>
            <a:pPr lvl="1"/>
            <a:endParaRPr lang="en-US" sz="1800" b="1" dirty="0">
              <a:solidFill>
                <a:srgbClr val="0066FF"/>
              </a:solidFill>
            </a:endParaRPr>
          </a:p>
          <a:p>
            <a:r>
              <a:rPr lang="en-US" sz="3800" b="1" dirty="0">
                <a:solidFill>
                  <a:srgbClr val="0066FF"/>
                </a:solidFill>
              </a:rPr>
              <a:t>Improve L2 cache utilization</a:t>
            </a:r>
          </a:p>
          <a:p>
            <a:pPr marL="457200" lvl="1" indent="0">
              <a:buNone/>
            </a:pPr>
            <a:r>
              <a:rPr lang="en-US" sz="3400" b="1" dirty="0">
                <a:solidFill>
                  <a:schemeClr val="accent6">
                    <a:lumMod val="50000"/>
                  </a:schemeClr>
                </a:solidFill>
                <a:sym typeface="Wingdings" pitchFamily="2" charset="2"/>
              </a:rPr>
              <a:t>B. </a:t>
            </a:r>
            <a:r>
              <a:rPr lang="en-US" sz="3400" b="1" dirty="0">
                <a:solidFill>
                  <a:schemeClr val="accent6">
                    <a:lumMod val="50000"/>
                  </a:schemeClr>
                </a:solidFill>
              </a:rPr>
              <a:t>Translation-aware L2 Bypass</a:t>
            </a:r>
          </a:p>
          <a:p>
            <a:pPr lvl="1"/>
            <a:endParaRPr lang="en-US" sz="1800" b="1" dirty="0">
              <a:solidFill>
                <a:schemeClr val="bg1">
                  <a:lumMod val="85000"/>
                </a:schemeClr>
              </a:solidFill>
            </a:endParaRPr>
          </a:p>
          <a:p>
            <a:r>
              <a:rPr lang="en-US" sz="3800" b="1" dirty="0">
                <a:solidFill>
                  <a:schemeClr val="bg1">
                    <a:lumMod val="75000"/>
                  </a:schemeClr>
                </a:solidFill>
              </a:rPr>
              <a:t>Lower page walk latency</a:t>
            </a:r>
          </a:p>
          <a:p>
            <a:pPr marL="457200" lvl="1" indent="0">
              <a:buNone/>
            </a:pPr>
            <a:r>
              <a:rPr lang="en-US" sz="3400" b="1" dirty="0">
                <a:solidFill>
                  <a:schemeClr val="bg1">
                    <a:lumMod val="75000"/>
                  </a:schemeClr>
                </a:solidFill>
                <a:sym typeface="Wingdings" pitchFamily="2" charset="2"/>
              </a:rPr>
              <a:t>C. </a:t>
            </a:r>
            <a:r>
              <a:rPr lang="en-US" sz="3400" b="1" dirty="0">
                <a:solidFill>
                  <a:schemeClr val="bg1">
                    <a:lumMod val="75000"/>
                  </a:schemeClr>
                </a:solidFill>
              </a:rPr>
              <a:t>Address-space-aware Memory Scheduler</a:t>
            </a:r>
          </a:p>
          <a:p>
            <a:pPr lvl="1"/>
            <a:endParaRPr lang="en-US" sz="3400" b="1" dirty="0">
              <a:solidFill>
                <a:srgbClr val="0066FF"/>
              </a:solidFill>
            </a:endParaRPr>
          </a:p>
        </p:txBody>
      </p:sp>
    </p:spTree>
    <p:extLst>
      <p:ext uri="{BB962C8B-B14F-4D97-AF65-F5344CB8AC3E}">
        <p14:creationId xmlns:p14="http://schemas.microsoft.com/office/powerpoint/2010/main" val="2362878320"/>
      </p:ext>
    </p:extLst>
  </p:cSld>
  <p:clrMapOvr>
    <a:masterClrMapping/>
  </p:clrMapOvr>
  <mc:AlternateContent xmlns:mc="http://schemas.openxmlformats.org/markup-compatibility/2006" xmlns:p14="http://schemas.microsoft.com/office/powerpoint/2010/main">
    <mc:Choice Requires="p14">
      <p:transition spd="slow" p14:dur="2000" advTm="7147"/>
    </mc:Choice>
    <mc:Fallback xmlns="">
      <p:transition spd="slow" advTm="7147"/>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04"/>
            <a:ext cx="8686800" cy="847546"/>
          </a:xfrm>
        </p:spPr>
        <p:txBody>
          <a:bodyPr>
            <a:normAutofit/>
          </a:bodyPr>
          <a:lstStyle/>
          <a:p>
            <a:r>
              <a:rPr lang="en-US" sz="3600" b="1" dirty="0"/>
              <a:t>B: </a:t>
            </a:r>
            <a:r>
              <a:rPr lang="en-US" sz="3600" dirty="0"/>
              <a:t>Translation-aware L2 Bypass</a:t>
            </a:r>
          </a:p>
        </p:txBody>
      </p:sp>
      <p:cxnSp>
        <p:nvCxnSpPr>
          <p:cNvPr id="5" name="Straight Connector 4"/>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p:txBody>
          <a:bodyPr/>
          <a:lstStyle/>
          <a:p>
            <a:fld id="{9E8CE333-791E-B247-B0D8-81D7ACF2F196}" type="slidenum">
              <a:rPr lang="en-US" smtClean="0"/>
              <a:pPr/>
              <a:t>21</a:t>
            </a:fld>
            <a:endParaRPr lang="en-US" dirty="0"/>
          </a:p>
        </p:txBody>
      </p:sp>
      <p:pic>
        <p:nvPicPr>
          <p:cNvPr id="154" name="Picture 153" descr="safari.png"/>
          <p:cNvPicPr>
            <a:picLocks noChangeAspect="1"/>
          </p:cNvPicPr>
          <p:nvPr/>
        </p:nvPicPr>
        <p:blipFill>
          <a:blip r:embed="rId4" cstate="print"/>
          <a:stretch>
            <a:fillRect/>
          </a:stretch>
        </p:blipFill>
        <p:spPr>
          <a:xfrm>
            <a:off x="164139" y="6425519"/>
            <a:ext cx="1315038" cy="380494"/>
          </a:xfrm>
          <a:prstGeom prst="rect">
            <a:avLst/>
          </a:prstGeom>
        </p:spPr>
      </p:pic>
      <p:sp>
        <p:nvSpPr>
          <p:cNvPr id="120" name="Content Placeholder 2"/>
          <p:cNvSpPr>
            <a:spLocks noGrp="1"/>
          </p:cNvSpPr>
          <p:nvPr>
            <p:ph idx="1"/>
          </p:nvPr>
        </p:nvSpPr>
        <p:spPr>
          <a:xfrm>
            <a:off x="457200" y="1094944"/>
            <a:ext cx="8455688" cy="5517543"/>
          </a:xfrm>
        </p:spPr>
        <p:txBody>
          <a:bodyPr/>
          <a:lstStyle/>
          <a:p>
            <a:r>
              <a:rPr lang="en-US" dirty="0"/>
              <a:t>L2 hit rate decreases for deep page walk levels</a:t>
            </a:r>
          </a:p>
          <a:p>
            <a:endParaRPr lang="en-US" dirty="0"/>
          </a:p>
          <a:p>
            <a:pPr lvl="1"/>
            <a:endParaRPr lang="en-US" dirty="0"/>
          </a:p>
          <a:p>
            <a:pPr lvl="1"/>
            <a:endParaRPr lang="en-US" dirty="0"/>
          </a:p>
          <a:p>
            <a:endParaRPr lang="en-US" dirty="0"/>
          </a:p>
          <a:p>
            <a:endParaRPr lang="en-US" dirty="0"/>
          </a:p>
          <a:p>
            <a:endParaRPr lang="en-US" dirty="0"/>
          </a:p>
          <a:p>
            <a:endParaRPr lang="en-US" dirty="0"/>
          </a:p>
          <a:p>
            <a:endParaRPr lang="en-US" dirty="0"/>
          </a:p>
          <a:p>
            <a:endParaRPr lang="en-US" dirty="0"/>
          </a:p>
        </p:txBody>
      </p:sp>
      <p:graphicFrame>
        <p:nvGraphicFramePr>
          <p:cNvPr id="11" name="Chart 10">
            <a:extLst>
              <a:ext uri="{FF2B5EF4-FFF2-40B4-BE49-F238E27FC236}">
                <a16:creationId xmlns:a16="http://schemas.microsoft.com/office/drawing/2014/main" id="{6BEA4CA7-4E90-AB40-A80D-5E4393D44DB7}"/>
              </a:ext>
            </a:extLst>
          </p:cNvPr>
          <p:cNvGraphicFramePr>
            <a:graphicFrameLocks/>
          </p:cNvGraphicFramePr>
          <p:nvPr>
            <p:extLst>
              <p:ext uri="{D42A27DB-BD31-4B8C-83A1-F6EECF244321}">
                <p14:modId xmlns:p14="http://schemas.microsoft.com/office/powerpoint/2010/main" val="2266921269"/>
              </p:ext>
            </p:extLst>
          </p:nvPr>
        </p:nvGraphicFramePr>
        <p:xfrm>
          <a:off x="1782167" y="1943000"/>
          <a:ext cx="6457707" cy="2877384"/>
        </p:xfrm>
        <a:graphic>
          <a:graphicData uri="http://schemas.openxmlformats.org/drawingml/2006/chart">
            <c:chart xmlns:c="http://schemas.openxmlformats.org/drawingml/2006/chart" xmlns:r="http://schemas.openxmlformats.org/officeDocument/2006/relationships" r:id="rId5"/>
          </a:graphicData>
        </a:graphic>
      </p:graphicFrame>
      <p:sp>
        <p:nvSpPr>
          <p:cNvPr id="13" name="TextBox 12">
            <a:extLst>
              <a:ext uri="{FF2B5EF4-FFF2-40B4-BE49-F238E27FC236}">
                <a16:creationId xmlns:a16="http://schemas.microsoft.com/office/drawing/2014/main" id="{64E88270-7E2F-1346-89E7-4D7D1769662C}"/>
              </a:ext>
            </a:extLst>
          </p:cNvPr>
          <p:cNvSpPr txBox="1"/>
          <p:nvPr/>
        </p:nvSpPr>
        <p:spPr>
          <a:xfrm>
            <a:off x="3645236" y="4216537"/>
            <a:ext cx="3189223" cy="461665"/>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L2 Cache Hit Rate</a:t>
            </a:r>
          </a:p>
        </p:txBody>
      </p:sp>
      <p:sp>
        <p:nvSpPr>
          <p:cNvPr id="14" name="TextBox 13">
            <a:extLst>
              <a:ext uri="{FF2B5EF4-FFF2-40B4-BE49-F238E27FC236}">
                <a16:creationId xmlns:a16="http://schemas.microsoft.com/office/drawing/2014/main" id="{1B65D3BC-96DF-D74B-B407-75779527A504}"/>
              </a:ext>
            </a:extLst>
          </p:cNvPr>
          <p:cNvSpPr txBox="1"/>
          <p:nvPr/>
        </p:nvSpPr>
        <p:spPr>
          <a:xfrm>
            <a:off x="416672" y="2302720"/>
            <a:ext cx="2169575" cy="400110"/>
          </a:xfrm>
          <a:prstGeom prst="rect">
            <a:avLst/>
          </a:prstGeom>
          <a:noFill/>
        </p:spPr>
        <p:txBody>
          <a:bodyPr wrap="square" rtlCol="0">
            <a:spAutoFit/>
          </a:bodyPr>
          <a:lstStyle/>
          <a:p>
            <a:r>
              <a:rPr lang="en-US" sz="2000" b="1" dirty="0">
                <a:latin typeface="Calibri" panose="020F0502020204030204" pitchFamily="34" charset="0"/>
                <a:cs typeface="Calibri" panose="020F0502020204030204" pitchFamily="34" charset="0"/>
              </a:rPr>
              <a:t>Page Table Level 1</a:t>
            </a:r>
          </a:p>
        </p:txBody>
      </p:sp>
    </p:spTree>
    <p:custDataLst>
      <p:tags r:id="rId1"/>
    </p:custDataLst>
    <p:extLst>
      <p:ext uri="{BB962C8B-B14F-4D97-AF65-F5344CB8AC3E}">
        <p14:creationId xmlns:p14="http://schemas.microsoft.com/office/powerpoint/2010/main" val="3930751832"/>
      </p:ext>
    </p:extLst>
  </p:cSld>
  <p:clrMapOvr>
    <a:masterClrMapping/>
  </p:clrMapOvr>
  <mc:AlternateContent xmlns:mc="http://schemas.openxmlformats.org/markup-compatibility/2006" xmlns:p14="http://schemas.microsoft.com/office/powerpoint/2010/main">
    <mc:Choice Requires="p14">
      <p:transition spd="slow" p14:dur="2000" advTm="56304"/>
    </mc:Choice>
    <mc:Fallback xmlns="">
      <p:transition spd="slow" advTm="5630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graphicEl>
                                              <a:chart seriesIdx="-3" categoryIdx="-3" bldStep="gridLegend"/>
                                            </p:graphicEl>
                                          </p:spTgt>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graphicEl>
                                              <a:chart seriesIdx="3" categoryIdx="-4" bldStep="series"/>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uiExpand="1" build="p"/>
      <p:bldGraphic spid="11" grpId="0" uiExpand="1">
        <p:bldSub>
          <a:bldChart bld="series"/>
        </p:bldSub>
      </p:bldGraphic>
      <p:bldP spid="13" grpId="1"/>
      <p:bldP spid="1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04"/>
            <a:ext cx="8686800" cy="847546"/>
          </a:xfrm>
        </p:spPr>
        <p:txBody>
          <a:bodyPr>
            <a:normAutofit/>
          </a:bodyPr>
          <a:lstStyle/>
          <a:p>
            <a:r>
              <a:rPr lang="en-US" sz="3600" b="1" dirty="0"/>
              <a:t>B: </a:t>
            </a:r>
            <a:r>
              <a:rPr lang="en-US" sz="3600" dirty="0"/>
              <a:t>Translation-aware L2 Bypass</a:t>
            </a:r>
          </a:p>
        </p:txBody>
      </p:sp>
      <p:cxnSp>
        <p:nvCxnSpPr>
          <p:cNvPr id="5" name="Straight Connector 4"/>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p:txBody>
          <a:bodyPr/>
          <a:lstStyle/>
          <a:p>
            <a:fld id="{9E8CE333-791E-B247-B0D8-81D7ACF2F196}" type="slidenum">
              <a:rPr lang="en-US" smtClean="0"/>
              <a:pPr/>
              <a:t>22</a:t>
            </a:fld>
            <a:endParaRPr lang="en-US" dirty="0"/>
          </a:p>
        </p:txBody>
      </p:sp>
      <p:pic>
        <p:nvPicPr>
          <p:cNvPr id="154" name="Picture 153" descr="safari.png"/>
          <p:cNvPicPr>
            <a:picLocks noChangeAspect="1"/>
          </p:cNvPicPr>
          <p:nvPr/>
        </p:nvPicPr>
        <p:blipFill>
          <a:blip r:embed="rId4" cstate="print"/>
          <a:stretch>
            <a:fillRect/>
          </a:stretch>
        </p:blipFill>
        <p:spPr>
          <a:xfrm>
            <a:off x="164139" y="6425519"/>
            <a:ext cx="1315038" cy="380494"/>
          </a:xfrm>
          <a:prstGeom prst="rect">
            <a:avLst/>
          </a:prstGeom>
        </p:spPr>
      </p:pic>
      <p:sp>
        <p:nvSpPr>
          <p:cNvPr id="120" name="Content Placeholder 2"/>
          <p:cNvSpPr>
            <a:spLocks noGrp="1"/>
          </p:cNvSpPr>
          <p:nvPr>
            <p:ph idx="1"/>
          </p:nvPr>
        </p:nvSpPr>
        <p:spPr>
          <a:xfrm>
            <a:off x="457200" y="1094944"/>
            <a:ext cx="8455688" cy="5517543"/>
          </a:xfrm>
        </p:spPr>
        <p:txBody>
          <a:bodyPr/>
          <a:lstStyle/>
          <a:p>
            <a:r>
              <a:rPr lang="en-US" dirty="0"/>
              <a:t>L2 hit rate decreases for deep page walk levels</a:t>
            </a:r>
          </a:p>
          <a:p>
            <a:endParaRPr lang="en-US" dirty="0"/>
          </a:p>
          <a:p>
            <a:pPr lvl="1"/>
            <a:endParaRPr lang="en-US" dirty="0"/>
          </a:p>
          <a:p>
            <a:pPr lvl="1"/>
            <a:endParaRPr lang="en-US" dirty="0"/>
          </a:p>
          <a:p>
            <a:endParaRPr lang="en-US" dirty="0"/>
          </a:p>
          <a:p>
            <a:endParaRPr lang="en-US" dirty="0"/>
          </a:p>
          <a:p>
            <a:endParaRPr lang="en-US" dirty="0"/>
          </a:p>
          <a:p>
            <a:endParaRPr lang="en-US" dirty="0"/>
          </a:p>
          <a:p>
            <a:endParaRPr lang="en-US" dirty="0"/>
          </a:p>
          <a:p>
            <a:endParaRPr lang="en-US" dirty="0"/>
          </a:p>
        </p:txBody>
      </p:sp>
      <p:graphicFrame>
        <p:nvGraphicFramePr>
          <p:cNvPr id="11" name="Chart 10">
            <a:extLst>
              <a:ext uri="{FF2B5EF4-FFF2-40B4-BE49-F238E27FC236}">
                <a16:creationId xmlns:a16="http://schemas.microsoft.com/office/drawing/2014/main" id="{6BEA4CA7-4E90-AB40-A80D-5E4393D44DB7}"/>
              </a:ext>
            </a:extLst>
          </p:cNvPr>
          <p:cNvGraphicFramePr>
            <a:graphicFrameLocks/>
          </p:cNvGraphicFramePr>
          <p:nvPr>
            <p:extLst>
              <p:ext uri="{D42A27DB-BD31-4B8C-83A1-F6EECF244321}">
                <p14:modId xmlns:p14="http://schemas.microsoft.com/office/powerpoint/2010/main" val="995629444"/>
              </p:ext>
            </p:extLst>
          </p:nvPr>
        </p:nvGraphicFramePr>
        <p:xfrm>
          <a:off x="1782167" y="1943000"/>
          <a:ext cx="6457707" cy="2877384"/>
        </p:xfrm>
        <a:graphic>
          <a:graphicData uri="http://schemas.openxmlformats.org/drawingml/2006/chart">
            <c:chart xmlns:c="http://schemas.openxmlformats.org/drawingml/2006/chart" xmlns:r="http://schemas.openxmlformats.org/officeDocument/2006/relationships" r:id="rId5"/>
          </a:graphicData>
        </a:graphic>
      </p:graphicFrame>
      <p:sp>
        <p:nvSpPr>
          <p:cNvPr id="13" name="TextBox 12">
            <a:extLst>
              <a:ext uri="{FF2B5EF4-FFF2-40B4-BE49-F238E27FC236}">
                <a16:creationId xmlns:a16="http://schemas.microsoft.com/office/drawing/2014/main" id="{64E88270-7E2F-1346-89E7-4D7D1769662C}"/>
              </a:ext>
            </a:extLst>
          </p:cNvPr>
          <p:cNvSpPr txBox="1"/>
          <p:nvPr/>
        </p:nvSpPr>
        <p:spPr>
          <a:xfrm>
            <a:off x="3645236" y="4216537"/>
            <a:ext cx="3189223" cy="461665"/>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L2 Cache Hit Rate</a:t>
            </a:r>
          </a:p>
        </p:txBody>
      </p:sp>
      <p:sp>
        <p:nvSpPr>
          <p:cNvPr id="14" name="TextBox 13">
            <a:extLst>
              <a:ext uri="{FF2B5EF4-FFF2-40B4-BE49-F238E27FC236}">
                <a16:creationId xmlns:a16="http://schemas.microsoft.com/office/drawing/2014/main" id="{1B65D3BC-96DF-D74B-B407-75779527A504}"/>
              </a:ext>
            </a:extLst>
          </p:cNvPr>
          <p:cNvSpPr txBox="1"/>
          <p:nvPr/>
        </p:nvSpPr>
        <p:spPr>
          <a:xfrm>
            <a:off x="416672" y="2302720"/>
            <a:ext cx="2169575" cy="400110"/>
          </a:xfrm>
          <a:prstGeom prst="rect">
            <a:avLst/>
          </a:prstGeom>
          <a:noFill/>
        </p:spPr>
        <p:txBody>
          <a:bodyPr wrap="square" rtlCol="0">
            <a:spAutoFit/>
          </a:bodyPr>
          <a:lstStyle/>
          <a:p>
            <a:r>
              <a:rPr lang="en-US" sz="2000" b="1" dirty="0">
                <a:latin typeface="Calibri" panose="020F0502020204030204" pitchFamily="34" charset="0"/>
                <a:cs typeface="Calibri" panose="020F0502020204030204" pitchFamily="34" charset="0"/>
              </a:rPr>
              <a:t>Page Table Level 1</a:t>
            </a:r>
          </a:p>
        </p:txBody>
      </p:sp>
      <p:sp>
        <p:nvSpPr>
          <p:cNvPr id="15" name="TextBox 14">
            <a:extLst>
              <a:ext uri="{FF2B5EF4-FFF2-40B4-BE49-F238E27FC236}">
                <a16:creationId xmlns:a16="http://schemas.microsoft.com/office/drawing/2014/main" id="{2AB42524-4066-D04D-A96A-B8CD811E011F}"/>
              </a:ext>
            </a:extLst>
          </p:cNvPr>
          <p:cNvSpPr txBox="1"/>
          <p:nvPr/>
        </p:nvSpPr>
        <p:spPr>
          <a:xfrm>
            <a:off x="416672" y="2618353"/>
            <a:ext cx="2169575" cy="400110"/>
          </a:xfrm>
          <a:prstGeom prst="rect">
            <a:avLst/>
          </a:prstGeom>
          <a:noFill/>
        </p:spPr>
        <p:txBody>
          <a:bodyPr wrap="square" rtlCol="0">
            <a:spAutoFit/>
          </a:bodyPr>
          <a:lstStyle/>
          <a:p>
            <a:r>
              <a:rPr lang="en-US" sz="2000" b="1" dirty="0">
                <a:latin typeface="Calibri" panose="020F0502020204030204" pitchFamily="34" charset="0"/>
                <a:cs typeface="Calibri" panose="020F0502020204030204" pitchFamily="34" charset="0"/>
              </a:rPr>
              <a:t>Page Table Level 2</a:t>
            </a:r>
          </a:p>
        </p:txBody>
      </p:sp>
    </p:spTree>
    <p:custDataLst>
      <p:tags r:id="rId1"/>
    </p:custDataLst>
    <p:extLst>
      <p:ext uri="{BB962C8B-B14F-4D97-AF65-F5344CB8AC3E}">
        <p14:creationId xmlns:p14="http://schemas.microsoft.com/office/powerpoint/2010/main" val="2971691425"/>
      </p:ext>
    </p:extLst>
  </p:cSld>
  <p:clrMapOvr>
    <a:masterClrMapping/>
  </p:clrMapOvr>
  <mc:AlternateContent xmlns:mc="http://schemas.openxmlformats.org/markup-compatibility/2006" xmlns:p14="http://schemas.microsoft.com/office/powerpoint/2010/main">
    <mc:Choice Requires="p14">
      <p:transition spd="slow" p14:dur="2000" advTm="56304"/>
    </mc:Choice>
    <mc:Fallback xmlns="">
      <p:transition spd="slow" advTm="56304"/>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04"/>
            <a:ext cx="8686800" cy="847546"/>
          </a:xfrm>
        </p:spPr>
        <p:txBody>
          <a:bodyPr>
            <a:normAutofit/>
          </a:bodyPr>
          <a:lstStyle/>
          <a:p>
            <a:r>
              <a:rPr lang="en-US" sz="3600" b="1" dirty="0"/>
              <a:t>B: </a:t>
            </a:r>
            <a:r>
              <a:rPr lang="en-US" sz="3600" dirty="0"/>
              <a:t>Translation-aware L2 Bypass</a:t>
            </a:r>
          </a:p>
        </p:txBody>
      </p:sp>
      <p:cxnSp>
        <p:nvCxnSpPr>
          <p:cNvPr id="5" name="Straight Connector 4"/>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p:txBody>
          <a:bodyPr/>
          <a:lstStyle/>
          <a:p>
            <a:fld id="{9E8CE333-791E-B247-B0D8-81D7ACF2F196}" type="slidenum">
              <a:rPr lang="en-US" smtClean="0"/>
              <a:pPr/>
              <a:t>23</a:t>
            </a:fld>
            <a:endParaRPr lang="en-US" dirty="0"/>
          </a:p>
        </p:txBody>
      </p:sp>
      <p:pic>
        <p:nvPicPr>
          <p:cNvPr id="154" name="Picture 153" descr="safari.png"/>
          <p:cNvPicPr>
            <a:picLocks noChangeAspect="1"/>
          </p:cNvPicPr>
          <p:nvPr/>
        </p:nvPicPr>
        <p:blipFill>
          <a:blip r:embed="rId4" cstate="print"/>
          <a:stretch>
            <a:fillRect/>
          </a:stretch>
        </p:blipFill>
        <p:spPr>
          <a:xfrm>
            <a:off x="164139" y="6425519"/>
            <a:ext cx="1315038" cy="380494"/>
          </a:xfrm>
          <a:prstGeom prst="rect">
            <a:avLst/>
          </a:prstGeom>
        </p:spPr>
      </p:pic>
      <p:sp>
        <p:nvSpPr>
          <p:cNvPr id="120" name="Content Placeholder 2"/>
          <p:cNvSpPr>
            <a:spLocks noGrp="1"/>
          </p:cNvSpPr>
          <p:nvPr>
            <p:ph idx="1"/>
          </p:nvPr>
        </p:nvSpPr>
        <p:spPr>
          <a:xfrm>
            <a:off x="457200" y="1094944"/>
            <a:ext cx="8455688" cy="5517543"/>
          </a:xfrm>
        </p:spPr>
        <p:txBody>
          <a:bodyPr/>
          <a:lstStyle/>
          <a:p>
            <a:r>
              <a:rPr lang="en-US" dirty="0"/>
              <a:t>L2 hit rate decreases for deep page walk levels</a:t>
            </a:r>
          </a:p>
          <a:p>
            <a:endParaRPr lang="en-US" dirty="0"/>
          </a:p>
          <a:p>
            <a:pPr lvl="1"/>
            <a:endParaRPr lang="en-US" dirty="0"/>
          </a:p>
          <a:p>
            <a:pPr lvl="1"/>
            <a:endParaRPr lang="en-US" dirty="0"/>
          </a:p>
          <a:p>
            <a:endParaRPr lang="en-US" dirty="0"/>
          </a:p>
          <a:p>
            <a:endParaRPr lang="en-US" dirty="0"/>
          </a:p>
          <a:p>
            <a:endParaRPr lang="en-US" dirty="0"/>
          </a:p>
          <a:p>
            <a:endParaRPr lang="en-US" dirty="0"/>
          </a:p>
          <a:p>
            <a:endParaRPr lang="en-US" dirty="0"/>
          </a:p>
          <a:p>
            <a:endParaRPr lang="en-US" dirty="0"/>
          </a:p>
        </p:txBody>
      </p:sp>
      <p:graphicFrame>
        <p:nvGraphicFramePr>
          <p:cNvPr id="11" name="Chart 10">
            <a:extLst>
              <a:ext uri="{FF2B5EF4-FFF2-40B4-BE49-F238E27FC236}">
                <a16:creationId xmlns:a16="http://schemas.microsoft.com/office/drawing/2014/main" id="{6BEA4CA7-4E90-AB40-A80D-5E4393D44DB7}"/>
              </a:ext>
            </a:extLst>
          </p:cNvPr>
          <p:cNvGraphicFramePr>
            <a:graphicFrameLocks/>
          </p:cNvGraphicFramePr>
          <p:nvPr>
            <p:extLst>
              <p:ext uri="{D42A27DB-BD31-4B8C-83A1-F6EECF244321}">
                <p14:modId xmlns:p14="http://schemas.microsoft.com/office/powerpoint/2010/main" val="3852531051"/>
              </p:ext>
            </p:extLst>
          </p:nvPr>
        </p:nvGraphicFramePr>
        <p:xfrm>
          <a:off x="1782167" y="1943000"/>
          <a:ext cx="6457707" cy="2877384"/>
        </p:xfrm>
        <a:graphic>
          <a:graphicData uri="http://schemas.openxmlformats.org/drawingml/2006/chart">
            <c:chart xmlns:c="http://schemas.openxmlformats.org/drawingml/2006/chart" xmlns:r="http://schemas.openxmlformats.org/officeDocument/2006/relationships" r:id="rId5"/>
          </a:graphicData>
        </a:graphic>
      </p:graphicFrame>
      <p:sp>
        <p:nvSpPr>
          <p:cNvPr id="13" name="TextBox 12">
            <a:extLst>
              <a:ext uri="{FF2B5EF4-FFF2-40B4-BE49-F238E27FC236}">
                <a16:creationId xmlns:a16="http://schemas.microsoft.com/office/drawing/2014/main" id="{64E88270-7E2F-1346-89E7-4D7D1769662C}"/>
              </a:ext>
            </a:extLst>
          </p:cNvPr>
          <p:cNvSpPr txBox="1"/>
          <p:nvPr/>
        </p:nvSpPr>
        <p:spPr>
          <a:xfrm>
            <a:off x="3645236" y="4216537"/>
            <a:ext cx="3189223" cy="461665"/>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L2 Cache Hit Rate</a:t>
            </a:r>
          </a:p>
        </p:txBody>
      </p:sp>
      <p:sp>
        <p:nvSpPr>
          <p:cNvPr id="14" name="TextBox 13">
            <a:extLst>
              <a:ext uri="{FF2B5EF4-FFF2-40B4-BE49-F238E27FC236}">
                <a16:creationId xmlns:a16="http://schemas.microsoft.com/office/drawing/2014/main" id="{1B65D3BC-96DF-D74B-B407-75779527A504}"/>
              </a:ext>
            </a:extLst>
          </p:cNvPr>
          <p:cNvSpPr txBox="1"/>
          <p:nvPr/>
        </p:nvSpPr>
        <p:spPr>
          <a:xfrm>
            <a:off x="416672" y="2302720"/>
            <a:ext cx="2169575" cy="400110"/>
          </a:xfrm>
          <a:prstGeom prst="rect">
            <a:avLst/>
          </a:prstGeom>
          <a:noFill/>
        </p:spPr>
        <p:txBody>
          <a:bodyPr wrap="square" rtlCol="0">
            <a:spAutoFit/>
          </a:bodyPr>
          <a:lstStyle/>
          <a:p>
            <a:r>
              <a:rPr lang="en-US" sz="2000" b="1" dirty="0">
                <a:latin typeface="Calibri" panose="020F0502020204030204" pitchFamily="34" charset="0"/>
                <a:cs typeface="Calibri" panose="020F0502020204030204" pitchFamily="34" charset="0"/>
              </a:rPr>
              <a:t>Page Table Level 1</a:t>
            </a:r>
          </a:p>
        </p:txBody>
      </p:sp>
      <p:sp>
        <p:nvSpPr>
          <p:cNvPr id="15" name="TextBox 14">
            <a:extLst>
              <a:ext uri="{FF2B5EF4-FFF2-40B4-BE49-F238E27FC236}">
                <a16:creationId xmlns:a16="http://schemas.microsoft.com/office/drawing/2014/main" id="{2AB42524-4066-D04D-A96A-B8CD811E011F}"/>
              </a:ext>
            </a:extLst>
          </p:cNvPr>
          <p:cNvSpPr txBox="1"/>
          <p:nvPr/>
        </p:nvSpPr>
        <p:spPr>
          <a:xfrm>
            <a:off x="416672" y="2618353"/>
            <a:ext cx="2169575" cy="400110"/>
          </a:xfrm>
          <a:prstGeom prst="rect">
            <a:avLst/>
          </a:prstGeom>
          <a:noFill/>
        </p:spPr>
        <p:txBody>
          <a:bodyPr wrap="square" rtlCol="0">
            <a:spAutoFit/>
          </a:bodyPr>
          <a:lstStyle/>
          <a:p>
            <a:r>
              <a:rPr lang="en-US" sz="2000" b="1" dirty="0">
                <a:latin typeface="Calibri" panose="020F0502020204030204" pitchFamily="34" charset="0"/>
                <a:cs typeface="Calibri" panose="020F0502020204030204" pitchFamily="34" charset="0"/>
              </a:rPr>
              <a:t>Page Table Level 2</a:t>
            </a:r>
          </a:p>
        </p:txBody>
      </p:sp>
      <p:sp>
        <p:nvSpPr>
          <p:cNvPr id="16" name="TextBox 15">
            <a:extLst>
              <a:ext uri="{FF2B5EF4-FFF2-40B4-BE49-F238E27FC236}">
                <a16:creationId xmlns:a16="http://schemas.microsoft.com/office/drawing/2014/main" id="{740C887C-CC20-BF4C-9B5A-534A22561E1A}"/>
              </a:ext>
            </a:extLst>
          </p:cNvPr>
          <p:cNvSpPr txBox="1"/>
          <p:nvPr/>
        </p:nvSpPr>
        <p:spPr>
          <a:xfrm>
            <a:off x="416672" y="2901279"/>
            <a:ext cx="2169575" cy="400110"/>
          </a:xfrm>
          <a:prstGeom prst="rect">
            <a:avLst/>
          </a:prstGeom>
          <a:noFill/>
        </p:spPr>
        <p:txBody>
          <a:bodyPr wrap="square" rtlCol="0">
            <a:spAutoFit/>
          </a:bodyPr>
          <a:lstStyle/>
          <a:p>
            <a:r>
              <a:rPr lang="en-US" sz="2000" b="1" dirty="0">
                <a:latin typeface="Calibri" panose="020F0502020204030204" pitchFamily="34" charset="0"/>
                <a:cs typeface="Calibri" panose="020F0502020204030204" pitchFamily="34" charset="0"/>
              </a:rPr>
              <a:t>Page Table Level 3</a:t>
            </a:r>
          </a:p>
        </p:txBody>
      </p:sp>
    </p:spTree>
    <p:custDataLst>
      <p:tags r:id="rId1"/>
    </p:custDataLst>
    <p:extLst>
      <p:ext uri="{BB962C8B-B14F-4D97-AF65-F5344CB8AC3E}">
        <p14:creationId xmlns:p14="http://schemas.microsoft.com/office/powerpoint/2010/main" val="2648149385"/>
      </p:ext>
    </p:extLst>
  </p:cSld>
  <p:clrMapOvr>
    <a:masterClrMapping/>
  </p:clrMapOvr>
  <mc:AlternateContent xmlns:mc="http://schemas.openxmlformats.org/markup-compatibility/2006" xmlns:p14="http://schemas.microsoft.com/office/powerpoint/2010/main">
    <mc:Choice Requires="p14">
      <p:transition spd="slow" p14:dur="2000" advTm="56304"/>
    </mc:Choice>
    <mc:Fallback xmlns="">
      <p:transition spd="slow" advTm="56304"/>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04"/>
            <a:ext cx="8686800" cy="847546"/>
          </a:xfrm>
        </p:spPr>
        <p:txBody>
          <a:bodyPr>
            <a:normAutofit/>
          </a:bodyPr>
          <a:lstStyle/>
          <a:p>
            <a:r>
              <a:rPr lang="en-US" sz="3600" b="1" dirty="0"/>
              <a:t>B: </a:t>
            </a:r>
            <a:r>
              <a:rPr lang="en-US" sz="3600" dirty="0"/>
              <a:t>Translation-aware L2 Bypass</a:t>
            </a:r>
          </a:p>
        </p:txBody>
      </p:sp>
      <p:cxnSp>
        <p:nvCxnSpPr>
          <p:cNvPr id="5" name="Straight Connector 4"/>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p:txBody>
          <a:bodyPr/>
          <a:lstStyle/>
          <a:p>
            <a:fld id="{9E8CE333-791E-B247-B0D8-81D7ACF2F196}" type="slidenum">
              <a:rPr lang="en-US" smtClean="0"/>
              <a:pPr/>
              <a:t>24</a:t>
            </a:fld>
            <a:endParaRPr lang="en-US" dirty="0"/>
          </a:p>
        </p:txBody>
      </p:sp>
      <p:pic>
        <p:nvPicPr>
          <p:cNvPr id="154" name="Picture 153" descr="safari.png"/>
          <p:cNvPicPr>
            <a:picLocks noChangeAspect="1"/>
          </p:cNvPicPr>
          <p:nvPr/>
        </p:nvPicPr>
        <p:blipFill>
          <a:blip r:embed="rId4" cstate="print"/>
          <a:stretch>
            <a:fillRect/>
          </a:stretch>
        </p:blipFill>
        <p:spPr>
          <a:xfrm>
            <a:off x="164139" y="6425519"/>
            <a:ext cx="1315038" cy="380494"/>
          </a:xfrm>
          <a:prstGeom prst="rect">
            <a:avLst/>
          </a:prstGeom>
        </p:spPr>
      </p:pic>
      <p:sp>
        <p:nvSpPr>
          <p:cNvPr id="120" name="Content Placeholder 2"/>
          <p:cNvSpPr>
            <a:spLocks noGrp="1"/>
          </p:cNvSpPr>
          <p:nvPr>
            <p:ph idx="1"/>
          </p:nvPr>
        </p:nvSpPr>
        <p:spPr>
          <a:xfrm>
            <a:off x="457200" y="1094944"/>
            <a:ext cx="8455688" cy="5517543"/>
          </a:xfrm>
        </p:spPr>
        <p:txBody>
          <a:bodyPr/>
          <a:lstStyle/>
          <a:p>
            <a:r>
              <a:rPr lang="en-US" dirty="0"/>
              <a:t>L2 hit rate decreases for deep page walk levels</a:t>
            </a:r>
          </a:p>
          <a:p>
            <a:endParaRPr lang="en-US" dirty="0"/>
          </a:p>
          <a:p>
            <a:pPr lvl="1"/>
            <a:endParaRPr lang="en-US" dirty="0"/>
          </a:p>
          <a:p>
            <a:pPr lvl="1"/>
            <a:endParaRPr lang="en-US" dirty="0"/>
          </a:p>
          <a:p>
            <a:endParaRPr lang="en-US" dirty="0"/>
          </a:p>
          <a:p>
            <a:endParaRPr lang="en-US" dirty="0"/>
          </a:p>
          <a:p>
            <a:endParaRPr lang="en-US" dirty="0"/>
          </a:p>
          <a:p>
            <a:endParaRPr lang="en-US" dirty="0"/>
          </a:p>
          <a:p>
            <a:endParaRPr lang="en-US" dirty="0"/>
          </a:p>
          <a:p>
            <a:endParaRPr lang="en-US" dirty="0"/>
          </a:p>
        </p:txBody>
      </p:sp>
      <p:sp>
        <p:nvSpPr>
          <p:cNvPr id="9" name="Rounded Rectangle 18">
            <a:extLst>
              <a:ext uri="{FF2B5EF4-FFF2-40B4-BE49-F238E27FC236}">
                <a16:creationId xmlns:a16="http://schemas.microsoft.com/office/drawing/2014/main" id="{AB2A9BB3-C1E7-4ED9-867F-67F543F35FAE}"/>
              </a:ext>
            </a:extLst>
          </p:cNvPr>
          <p:cNvSpPr/>
          <p:nvPr/>
        </p:nvSpPr>
        <p:spPr>
          <a:xfrm>
            <a:off x="-186722" y="4693463"/>
            <a:ext cx="9517441" cy="898032"/>
          </a:xfrm>
          <a:prstGeom prst="roundRect">
            <a:avLst>
              <a:gd name="adj" fmla="val 26418"/>
            </a:avLst>
          </a:prstGeom>
          <a:noFill/>
          <a:ln w="38100">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600" dirty="0">
                <a:solidFill>
                  <a:schemeClr val="tx1"/>
                </a:solidFill>
              </a:rPr>
              <a:t>Some address translation data </a:t>
            </a:r>
            <a:r>
              <a:rPr lang="en-US" sz="2600" b="1" dirty="0">
                <a:solidFill>
                  <a:srgbClr val="FF0000"/>
                </a:solidFill>
              </a:rPr>
              <a:t>does not benefit from caching</a:t>
            </a:r>
          </a:p>
        </p:txBody>
      </p:sp>
      <p:sp>
        <p:nvSpPr>
          <p:cNvPr id="10" name="Rounded Rectangle 18">
            <a:extLst>
              <a:ext uri="{FF2B5EF4-FFF2-40B4-BE49-F238E27FC236}">
                <a16:creationId xmlns:a16="http://schemas.microsoft.com/office/drawing/2014/main" id="{A2362393-E19E-4DD9-935F-92E21B444260}"/>
              </a:ext>
            </a:extLst>
          </p:cNvPr>
          <p:cNvSpPr/>
          <p:nvPr/>
        </p:nvSpPr>
        <p:spPr>
          <a:xfrm>
            <a:off x="257907" y="5464896"/>
            <a:ext cx="8654981" cy="601484"/>
          </a:xfrm>
          <a:prstGeom prst="roundRect">
            <a:avLst>
              <a:gd name="adj" fmla="val 26418"/>
            </a:avLst>
          </a:prstGeom>
          <a:solidFill>
            <a:schemeClr val="bg1">
              <a:lumMod val="95000"/>
            </a:schemeClr>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solidFill>
                  <a:schemeClr val="tx1"/>
                </a:solidFill>
              </a:rPr>
              <a:t>Only cache address translation data with high hit rate</a:t>
            </a:r>
          </a:p>
        </p:txBody>
      </p:sp>
      <p:graphicFrame>
        <p:nvGraphicFramePr>
          <p:cNvPr id="11" name="Chart 10">
            <a:extLst>
              <a:ext uri="{FF2B5EF4-FFF2-40B4-BE49-F238E27FC236}">
                <a16:creationId xmlns:a16="http://schemas.microsoft.com/office/drawing/2014/main" id="{6BEA4CA7-4E90-AB40-A80D-5E4393D44DB7}"/>
              </a:ext>
            </a:extLst>
          </p:cNvPr>
          <p:cNvGraphicFramePr>
            <a:graphicFrameLocks/>
          </p:cNvGraphicFramePr>
          <p:nvPr>
            <p:extLst/>
          </p:nvPr>
        </p:nvGraphicFramePr>
        <p:xfrm>
          <a:off x="1782167" y="1943000"/>
          <a:ext cx="6457707" cy="2877384"/>
        </p:xfrm>
        <a:graphic>
          <a:graphicData uri="http://schemas.openxmlformats.org/drawingml/2006/chart">
            <c:chart xmlns:c="http://schemas.openxmlformats.org/drawingml/2006/chart" xmlns:r="http://schemas.openxmlformats.org/officeDocument/2006/relationships" r:id="rId5"/>
          </a:graphicData>
        </a:graphic>
      </p:graphicFrame>
      <p:sp>
        <p:nvSpPr>
          <p:cNvPr id="13" name="TextBox 12">
            <a:extLst>
              <a:ext uri="{FF2B5EF4-FFF2-40B4-BE49-F238E27FC236}">
                <a16:creationId xmlns:a16="http://schemas.microsoft.com/office/drawing/2014/main" id="{64E88270-7E2F-1346-89E7-4D7D1769662C}"/>
              </a:ext>
            </a:extLst>
          </p:cNvPr>
          <p:cNvSpPr txBox="1"/>
          <p:nvPr/>
        </p:nvSpPr>
        <p:spPr>
          <a:xfrm>
            <a:off x="3645236" y="4216537"/>
            <a:ext cx="3189223" cy="461665"/>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L2 Cache Hit Rate</a:t>
            </a:r>
          </a:p>
        </p:txBody>
      </p:sp>
      <p:sp>
        <p:nvSpPr>
          <p:cNvPr id="14" name="TextBox 13">
            <a:extLst>
              <a:ext uri="{FF2B5EF4-FFF2-40B4-BE49-F238E27FC236}">
                <a16:creationId xmlns:a16="http://schemas.microsoft.com/office/drawing/2014/main" id="{1B65D3BC-96DF-D74B-B407-75779527A504}"/>
              </a:ext>
            </a:extLst>
          </p:cNvPr>
          <p:cNvSpPr txBox="1"/>
          <p:nvPr/>
        </p:nvSpPr>
        <p:spPr>
          <a:xfrm>
            <a:off x="416672" y="2302720"/>
            <a:ext cx="2169575" cy="400110"/>
          </a:xfrm>
          <a:prstGeom prst="rect">
            <a:avLst/>
          </a:prstGeom>
          <a:noFill/>
        </p:spPr>
        <p:txBody>
          <a:bodyPr wrap="square" rtlCol="0">
            <a:spAutoFit/>
          </a:bodyPr>
          <a:lstStyle/>
          <a:p>
            <a:r>
              <a:rPr lang="en-US" sz="2000" b="1" dirty="0">
                <a:latin typeface="Calibri" panose="020F0502020204030204" pitchFamily="34" charset="0"/>
                <a:cs typeface="Calibri" panose="020F0502020204030204" pitchFamily="34" charset="0"/>
              </a:rPr>
              <a:t>Page Table Level 1</a:t>
            </a:r>
          </a:p>
        </p:txBody>
      </p:sp>
      <p:sp>
        <p:nvSpPr>
          <p:cNvPr id="15" name="TextBox 14">
            <a:extLst>
              <a:ext uri="{FF2B5EF4-FFF2-40B4-BE49-F238E27FC236}">
                <a16:creationId xmlns:a16="http://schemas.microsoft.com/office/drawing/2014/main" id="{2AB42524-4066-D04D-A96A-B8CD811E011F}"/>
              </a:ext>
            </a:extLst>
          </p:cNvPr>
          <p:cNvSpPr txBox="1"/>
          <p:nvPr/>
        </p:nvSpPr>
        <p:spPr>
          <a:xfrm>
            <a:off x="416672" y="2618353"/>
            <a:ext cx="2169575" cy="400110"/>
          </a:xfrm>
          <a:prstGeom prst="rect">
            <a:avLst/>
          </a:prstGeom>
          <a:noFill/>
        </p:spPr>
        <p:txBody>
          <a:bodyPr wrap="square" rtlCol="0">
            <a:spAutoFit/>
          </a:bodyPr>
          <a:lstStyle/>
          <a:p>
            <a:r>
              <a:rPr lang="en-US" sz="2000" b="1" dirty="0">
                <a:latin typeface="Calibri" panose="020F0502020204030204" pitchFamily="34" charset="0"/>
                <a:cs typeface="Calibri" panose="020F0502020204030204" pitchFamily="34" charset="0"/>
              </a:rPr>
              <a:t>Page Table Level 2</a:t>
            </a:r>
          </a:p>
        </p:txBody>
      </p:sp>
      <p:sp>
        <p:nvSpPr>
          <p:cNvPr id="16" name="TextBox 15">
            <a:extLst>
              <a:ext uri="{FF2B5EF4-FFF2-40B4-BE49-F238E27FC236}">
                <a16:creationId xmlns:a16="http://schemas.microsoft.com/office/drawing/2014/main" id="{740C887C-CC20-BF4C-9B5A-534A22561E1A}"/>
              </a:ext>
            </a:extLst>
          </p:cNvPr>
          <p:cNvSpPr txBox="1"/>
          <p:nvPr/>
        </p:nvSpPr>
        <p:spPr>
          <a:xfrm>
            <a:off x="416672" y="2901279"/>
            <a:ext cx="2169575" cy="400110"/>
          </a:xfrm>
          <a:prstGeom prst="rect">
            <a:avLst/>
          </a:prstGeom>
          <a:noFill/>
        </p:spPr>
        <p:txBody>
          <a:bodyPr wrap="square" rtlCol="0">
            <a:spAutoFit/>
          </a:bodyPr>
          <a:lstStyle/>
          <a:p>
            <a:r>
              <a:rPr lang="en-US" sz="2000" b="1" dirty="0">
                <a:latin typeface="Calibri" panose="020F0502020204030204" pitchFamily="34" charset="0"/>
                <a:cs typeface="Calibri" panose="020F0502020204030204" pitchFamily="34" charset="0"/>
              </a:rPr>
              <a:t>Page Table Level 3</a:t>
            </a:r>
          </a:p>
        </p:txBody>
      </p:sp>
      <p:sp>
        <p:nvSpPr>
          <p:cNvPr id="17" name="TextBox 16">
            <a:extLst>
              <a:ext uri="{FF2B5EF4-FFF2-40B4-BE49-F238E27FC236}">
                <a16:creationId xmlns:a16="http://schemas.microsoft.com/office/drawing/2014/main" id="{8BFFB1BD-1DA1-334A-A659-93AF502CC346}"/>
              </a:ext>
            </a:extLst>
          </p:cNvPr>
          <p:cNvSpPr txBox="1"/>
          <p:nvPr/>
        </p:nvSpPr>
        <p:spPr>
          <a:xfrm>
            <a:off x="416672" y="3216912"/>
            <a:ext cx="2169575" cy="400110"/>
          </a:xfrm>
          <a:prstGeom prst="rect">
            <a:avLst/>
          </a:prstGeom>
          <a:noFill/>
        </p:spPr>
        <p:txBody>
          <a:bodyPr wrap="square" rtlCol="0">
            <a:spAutoFit/>
          </a:bodyPr>
          <a:lstStyle/>
          <a:p>
            <a:r>
              <a:rPr lang="en-US" sz="2000" b="1" dirty="0">
                <a:latin typeface="Calibri" panose="020F0502020204030204" pitchFamily="34" charset="0"/>
                <a:cs typeface="Calibri" panose="020F0502020204030204" pitchFamily="34" charset="0"/>
              </a:rPr>
              <a:t>Page Table Level 4</a:t>
            </a:r>
          </a:p>
        </p:txBody>
      </p:sp>
    </p:spTree>
    <p:custDataLst>
      <p:tags r:id="rId1"/>
    </p:custDataLst>
    <p:extLst>
      <p:ext uri="{BB962C8B-B14F-4D97-AF65-F5344CB8AC3E}">
        <p14:creationId xmlns:p14="http://schemas.microsoft.com/office/powerpoint/2010/main" val="4283828241"/>
      </p:ext>
    </p:extLst>
  </p:cSld>
  <p:clrMapOvr>
    <a:masterClrMapping/>
  </p:clrMapOvr>
  <mc:AlternateContent xmlns:mc="http://schemas.openxmlformats.org/markup-compatibility/2006" xmlns:p14="http://schemas.microsoft.com/office/powerpoint/2010/main">
    <mc:Choice Requires="p14">
      <p:transition spd="slow" p14:dur="2000" advTm="56304"/>
    </mc:Choice>
    <mc:Fallback xmlns="">
      <p:transition spd="slow" advTm="5630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3AC8982C-317F-554C-8E00-605DE8CA5C1D}"/>
              </a:ext>
            </a:extLst>
          </p:cNvPr>
          <p:cNvSpPr txBox="1"/>
          <p:nvPr/>
        </p:nvSpPr>
        <p:spPr>
          <a:xfrm>
            <a:off x="6834459" y="3316052"/>
            <a:ext cx="2169575" cy="400110"/>
          </a:xfrm>
          <a:prstGeom prst="rect">
            <a:avLst/>
          </a:prstGeom>
          <a:noFill/>
        </p:spPr>
        <p:txBody>
          <a:bodyPr wrap="square" rtlCol="0">
            <a:spAutoFit/>
          </a:bodyPr>
          <a:lstStyle/>
          <a:p>
            <a:r>
              <a:rPr lang="en-US" sz="2000" b="1" dirty="0">
                <a:solidFill>
                  <a:schemeClr val="accent6">
                    <a:lumMod val="50000"/>
                  </a:schemeClr>
                </a:solidFill>
                <a:latin typeface="Calibri" panose="020F0502020204030204" pitchFamily="34" charset="0"/>
                <a:cs typeface="Calibri" panose="020F0502020204030204" pitchFamily="34" charset="0"/>
              </a:rPr>
              <a:t>Cache</a:t>
            </a:r>
          </a:p>
        </p:txBody>
      </p:sp>
      <p:graphicFrame>
        <p:nvGraphicFramePr>
          <p:cNvPr id="11" name="Chart 10">
            <a:extLst>
              <a:ext uri="{FF2B5EF4-FFF2-40B4-BE49-F238E27FC236}">
                <a16:creationId xmlns:a16="http://schemas.microsoft.com/office/drawing/2014/main" id="{6BEA4CA7-4E90-AB40-A80D-5E4393D44DB7}"/>
              </a:ext>
            </a:extLst>
          </p:cNvPr>
          <p:cNvGraphicFramePr>
            <a:graphicFrameLocks/>
          </p:cNvGraphicFramePr>
          <p:nvPr>
            <p:extLst>
              <p:ext uri="{D42A27DB-BD31-4B8C-83A1-F6EECF244321}">
                <p14:modId xmlns:p14="http://schemas.microsoft.com/office/powerpoint/2010/main" val="3653997889"/>
              </p:ext>
            </p:extLst>
          </p:nvPr>
        </p:nvGraphicFramePr>
        <p:xfrm>
          <a:off x="1782167" y="1943000"/>
          <a:ext cx="6457707" cy="2877384"/>
        </p:xfrm>
        <a:graphic>
          <a:graphicData uri="http://schemas.openxmlformats.org/drawingml/2006/chart">
            <c:chart xmlns:c="http://schemas.openxmlformats.org/drawingml/2006/chart" xmlns:r="http://schemas.openxmlformats.org/officeDocument/2006/relationships" r:id="rId4"/>
          </a:graphicData>
        </a:graphic>
      </p:graphicFrame>
      <p:sp>
        <p:nvSpPr>
          <p:cNvPr id="2" name="Title 1"/>
          <p:cNvSpPr>
            <a:spLocks noGrp="1"/>
          </p:cNvSpPr>
          <p:nvPr>
            <p:ph type="title"/>
          </p:nvPr>
        </p:nvSpPr>
        <p:spPr>
          <a:xfrm>
            <a:off x="457200" y="130604"/>
            <a:ext cx="8686800" cy="847546"/>
          </a:xfrm>
        </p:spPr>
        <p:txBody>
          <a:bodyPr>
            <a:normAutofit/>
          </a:bodyPr>
          <a:lstStyle/>
          <a:p>
            <a:r>
              <a:rPr lang="en-US" sz="3600" b="1" dirty="0"/>
              <a:t>B: </a:t>
            </a:r>
            <a:r>
              <a:rPr lang="en-US" sz="3600" dirty="0"/>
              <a:t>Translation-aware L2 Bypass</a:t>
            </a:r>
            <a:endParaRPr lang="en-US" sz="3400" dirty="0"/>
          </a:p>
        </p:txBody>
      </p:sp>
      <p:cxnSp>
        <p:nvCxnSpPr>
          <p:cNvPr id="5" name="Straight Connector 4"/>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p:txBody>
          <a:bodyPr/>
          <a:lstStyle/>
          <a:p>
            <a:fld id="{9E8CE333-791E-B247-B0D8-81D7ACF2F196}" type="slidenum">
              <a:rPr lang="en-US" smtClean="0"/>
              <a:pPr/>
              <a:t>25</a:t>
            </a:fld>
            <a:endParaRPr lang="en-US" dirty="0"/>
          </a:p>
        </p:txBody>
      </p:sp>
      <p:pic>
        <p:nvPicPr>
          <p:cNvPr id="154" name="Picture 153" descr="safari.png"/>
          <p:cNvPicPr>
            <a:picLocks noChangeAspect="1"/>
          </p:cNvPicPr>
          <p:nvPr/>
        </p:nvPicPr>
        <p:blipFill>
          <a:blip r:embed="rId5" cstate="print"/>
          <a:stretch>
            <a:fillRect/>
          </a:stretch>
        </p:blipFill>
        <p:spPr>
          <a:xfrm>
            <a:off x="164139" y="6425519"/>
            <a:ext cx="1315038" cy="380494"/>
          </a:xfrm>
          <a:prstGeom prst="rect">
            <a:avLst/>
          </a:prstGeom>
        </p:spPr>
      </p:pic>
      <p:sp>
        <p:nvSpPr>
          <p:cNvPr id="120" name="Content Placeholder 2"/>
          <p:cNvSpPr>
            <a:spLocks noGrp="1"/>
          </p:cNvSpPr>
          <p:nvPr>
            <p:ph idx="1"/>
          </p:nvPr>
        </p:nvSpPr>
        <p:spPr>
          <a:xfrm>
            <a:off x="457200" y="1094944"/>
            <a:ext cx="8455688" cy="5517543"/>
          </a:xfrm>
        </p:spPr>
        <p:txBody>
          <a:bodyPr/>
          <a:lstStyle/>
          <a:p>
            <a:r>
              <a:rPr lang="en-US" b="1" dirty="0"/>
              <a:t>Goal: </a:t>
            </a:r>
            <a:r>
              <a:rPr lang="en-US" dirty="0"/>
              <a:t>Cache address translation data with high hit rate</a:t>
            </a:r>
          </a:p>
          <a:p>
            <a:pPr marL="457200" lvl="1" indent="0">
              <a:buNone/>
            </a:pPr>
            <a:endParaRPr lang="en-US" dirty="0"/>
          </a:p>
          <a:p>
            <a:pPr lvl="1"/>
            <a:endParaRPr lang="en-US" dirty="0"/>
          </a:p>
          <a:p>
            <a:endParaRPr lang="en-US" dirty="0"/>
          </a:p>
          <a:p>
            <a:endParaRPr lang="en-US" dirty="0"/>
          </a:p>
          <a:p>
            <a:endParaRPr lang="en-US" dirty="0"/>
          </a:p>
          <a:p>
            <a:endParaRPr lang="en-US" dirty="0"/>
          </a:p>
          <a:p>
            <a:endParaRPr lang="en-US" dirty="0"/>
          </a:p>
          <a:p>
            <a:endParaRPr lang="en-US" dirty="0"/>
          </a:p>
        </p:txBody>
      </p:sp>
      <p:sp>
        <p:nvSpPr>
          <p:cNvPr id="13" name="TextBox 12">
            <a:extLst>
              <a:ext uri="{FF2B5EF4-FFF2-40B4-BE49-F238E27FC236}">
                <a16:creationId xmlns:a16="http://schemas.microsoft.com/office/drawing/2014/main" id="{64E88270-7E2F-1346-89E7-4D7D1769662C}"/>
              </a:ext>
            </a:extLst>
          </p:cNvPr>
          <p:cNvSpPr txBox="1"/>
          <p:nvPr/>
        </p:nvSpPr>
        <p:spPr>
          <a:xfrm>
            <a:off x="3645236" y="4216537"/>
            <a:ext cx="3189223" cy="461665"/>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L2 Cache Hit Rate</a:t>
            </a:r>
          </a:p>
        </p:txBody>
      </p:sp>
      <p:sp>
        <p:nvSpPr>
          <p:cNvPr id="14" name="TextBox 13">
            <a:extLst>
              <a:ext uri="{FF2B5EF4-FFF2-40B4-BE49-F238E27FC236}">
                <a16:creationId xmlns:a16="http://schemas.microsoft.com/office/drawing/2014/main" id="{1B65D3BC-96DF-D74B-B407-75779527A504}"/>
              </a:ext>
            </a:extLst>
          </p:cNvPr>
          <p:cNvSpPr txBox="1"/>
          <p:nvPr/>
        </p:nvSpPr>
        <p:spPr>
          <a:xfrm>
            <a:off x="416672" y="2302720"/>
            <a:ext cx="2169575" cy="400110"/>
          </a:xfrm>
          <a:prstGeom prst="rect">
            <a:avLst/>
          </a:prstGeom>
          <a:noFill/>
        </p:spPr>
        <p:txBody>
          <a:bodyPr wrap="square" rtlCol="0">
            <a:spAutoFit/>
          </a:bodyPr>
          <a:lstStyle/>
          <a:p>
            <a:r>
              <a:rPr lang="en-US" sz="2000" b="1" dirty="0">
                <a:latin typeface="Calibri" panose="020F0502020204030204" pitchFamily="34" charset="0"/>
                <a:cs typeface="Calibri" panose="020F0502020204030204" pitchFamily="34" charset="0"/>
              </a:rPr>
              <a:t>Page Table Level 1</a:t>
            </a:r>
          </a:p>
        </p:txBody>
      </p:sp>
      <p:sp>
        <p:nvSpPr>
          <p:cNvPr id="15" name="TextBox 14">
            <a:extLst>
              <a:ext uri="{FF2B5EF4-FFF2-40B4-BE49-F238E27FC236}">
                <a16:creationId xmlns:a16="http://schemas.microsoft.com/office/drawing/2014/main" id="{2AB42524-4066-D04D-A96A-B8CD811E011F}"/>
              </a:ext>
            </a:extLst>
          </p:cNvPr>
          <p:cNvSpPr txBox="1"/>
          <p:nvPr/>
        </p:nvSpPr>
        <p:spPr>
          <a:xfrm>
            <a:off x="416672" y="2618353"/>
            <a:ext cx="2169575" cy="400110"/>
          </a:xfrm>
          <a:prstGeom prst="rect">
            <a:avLst/>
          </a:prstGeom>
          <a:noFill/>
        </p:spPr>
        <p:txBody>
          <a:bodyPr wrap="square" rtlCol="0">
            <a:spAutoFit/>
          </a:bodyPr>
          <a:lstStyle/>
          <a:p>
            <a:r>
              <a:rPr lang="en-US" sz="2000" b="1" dirty="0">
                <a:latin typeface="Calibri" panose="020F0502020204030204" pitchFamily="34" charset="0"/>
                <a:cs typeface="Calibri" panose="020F0502020204030204" pitchFamily="34" charset="0"/>
              </a:rPr>
              <a:t>Page Table Level 2</a:t>
            </a:r>
          </a:p>
        </p:txBody>
      </p:sp>
      <p:sp>
        <p:nvSpPr>
          <p:cNvPr id="16" name="TextBox 15">
            <a:extLst>
              <a:ext uri="{FF2B5EF4-FFF2-40B4-BE49-F238E27FC236}">
                <a16:creationId xmlns:a16="http://schemas.microsoft.com/office/drawing/2014/main" id="{740C887C-CC20-BF4C-9B5A-534A22561E1A}"/>
              </a:ext>
            </a:extLst>
          </p:cNvPr>
          <p:cNvSpPr txBox="1"/>
          <p:nvPr/>
        </p:nvSpPr>
        <p:spPr>
          <a:xfrm>
            <a:off x="416672" y="2901279"/>
            <a:ext cx="2169575" cy="400110"/>
          </a:xfrm>
          <a:prstGeom prst="rect">
            <a:avLst/>
          </a:prstGeom>
          <a:noFill/>
        </p:spPr>
        <p:txBody>
          <a:bodyPr wrap="square" rtlCol="0">
            <a:spAutoFit/>
          </a:bodyPr>
          <a:lstStyle/>
          <a:p>
            <a:r>
              <a:rPr lang="en-US" sz="2000" b="1" dirty="0">
                <a:latin typeface="Calibri" panose="020F0502020204030204" pitchFamily="34" charset="0"/>
                <a:cs typeface="Calibri" panose="020F0502020204030204" pitchFamily="34" charset="0"/>
              </a:rPr>
              <a:t>Page Table Level 3</a:t>
            </a:r>
          </a:p>
        </p:txBody>
      </p:sp>
      <p:sp>
        <p:nvSpPr>
          <p:cNvPr id="17" name="TextBox 16">
            <a:extLst>
              <a:ext uri="{FF2B5EF4-FFF2-40B4-BE49-F238E27FC236}">
                <a16:creationId xmlns:a16="http://schemas.microsoft.com/office/drawing/2014/main" id="{8BFFB1BD-1DA1-334A-A659-93AF502CC346}"/>
              </a:ext>
            </a:extLst>
          </p:cNvPr>
          <p:cNvSpPr txBox="1"/>
          <p:nvPr/>
        </p:nvSpPr>
        <p:spPr>
          <a:xfrm>
            <a:off x="416672" y="3216912"/>
            <a:ext cx="2169575" cy="400110"/>
          </a:xfrm>
          <a:prstGeom prst="rect">
            <a:avLst/>
          </a:prstGeom>
          <a:noFill/>
        </p:spPr>
        <p:txBody>
          <a:bodyPr wrap="square" rtlCol="0">
            <a:spAutoFit/>
          </a:bodyPr>
          <a:lstStyle/>
          <a:p>
            <a:r>
              <a:rPr lang="en-US" sz="2000" b="1" dirty="0">
                <a:latin typeface="Calibri" panose="020F0502020204030204" pitchFamily="34" charset="0"/>
                <a:cs typeface="Calibri" panose="020F0502020204030204" pitchFamily="34" charset="0"/>
              </a:rPr>
              <a:t>Page Table Level 4</a:t>
            </a:r>
          </a:p>
        </p:txBody>
      </p:sp>
      <p:sp>
        <p:nvSpPr>
          <p:cNvPr id="23" name="TextBox 22">
            <a:extLst>
              <a:ext uri="{FF2B5EF4-FFF2-40B4-BE49-F238E27FC236}">
                <a16:creationId xmlns:a16="http://schemas.microsoft.com/office/drawing/2014/main" id="{1EA37D3E-B46F-CA44-ABED-DFAF80701E0C}"/>
              </a:ext>
            </a:extLst>
          </p:cNvPr>
          <p:cNvSpPr txBox="1"/>
          <p:nvPr/>
        </p:nvSpPr>
        <p:spPr>
          <a:xfrm>
            <a:off x="4678330" y="3314870"/>
            <a:ext cx="2169575" cy="400110"/>
          </a:xfrm>
          <a:prstGeom prst="rect">
            <a:avLst/>
          </a:prstGeom>
          <a:noFill/>
        </p:spPr>
        <p:txBody>
          <a:bodyPr wrap="square" rtlCol="0">
            <a:spAutoFit/>
          </a:bodyPr>
          <a:lstStyle/>
          <a:p>
            <a:r>
              <a:rPr lang="en-US" sz="2000" b="1" dirty="0">
                <a:solidFill>
                  <a:srgbClr val="FF0000"/>
                </a:solidFill>
                <a:latin typeface="Calibri" panose="020F0502020204030204" pitchFamily="34" charset="0"/>
                <a:cs typeface="Calibri" panose="020F0502020204030204" pitchFamily="34" charset="0"/>
              </a:rPr>
              <a:t>Bypass</a:t>
            </a:r>
          </a:p>
        </p:txBody>
      </p:sp>
      <p:sp>
        <p:nvSpPr>
          <p:cNvPr id="24" name="Rounded Rectangle 23">
            <a:extLst>
              <a:ext uri="{FF2B5EF4-FFF2-40B4-BE49-F238E27FC236}">
                <a16:creationId xmlns:a16="http://schemas.microsoft.com/office/drawing/2014/main" id="{36636078-F3DF-BA4A-9861-DED49C5F085E}"/>
              </a:ext>
            </a:extLst>
          </p:cNvPr>
          <p:cNvSpPr/>
          <p:nvPr/>
        </p:nvSpPr>
        <p:spPr>
          <a:xfrm>
            <a:off x="269631" y="4874828"/>
            <a:ext cx="8643257" cy="661397"/>
          </a:xfrm>
          <a:prstGeom prst="roundRect">
            <a:avLst>
              <a:gd name="adj" fmla="val 26418"/>
            </a:avLst>
          </a:prstGeom>
          <a:solidFill>
            <a:schemeClr val="bg1">
              <a:lumMod val="95000"/>
            </a:schemeClr>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2600" b="1" dirty="0">
                <a:solidFill>
                  <a:schemeClr val="tx1"/>
                </a:solidFill>
              </a:rPr>
              <a:t>  Benefit 1: </a:t>
            </a:r>
            <a:r>
              <a:rPr lang="en-US" sz="2600" b="1" dirty="0">
                <a:solidFill>
                  <a:srgbClr val="0066FF"/>
                </a:solidFill>
              </a:rPr>
              <a:t>Better L2 cache utilization </a:t>
            </a:r>
            <a:r>
              <a:rPr lang="en-US" sz="2600" dirty="0">
                <a:solidFill>
                  <a:schemeClr val="tx1"/>
                </a:solidFill>
              </a:rPr>
              <a:t>for translation data</a:t>
            </a:r>
          </a:p>
        </p:txBody>
      </p:sp>
      <p:sp>
        <p:nvSpPr>
          <p:cNvPr id="25" name="Rounded Rectangle 24">
            <a:extLst>
              <a:ext uri="{FF2B5EF4-FFF2-40B4-BE49-F238E27FC236}">
                <a16:creationId xmlns:a16="http://schemas.microsoft.com/office/drawing/2014/main" id="{EBA7AA89-212F-A84F-B524-C80A2EAA0AF4}"/>
              </a:ext>
            </a:extLst>
          </p:cNvPr>
          <p:cNvSpPr/>
          <p:nvPr/>
        </p:nvSpPr>
        <p:spPr>
          <a:xfrm>
            <a:off x="269631" y="5624309"/>
            <a:ext cx="8643257" cy="673645"/>
          </a:xfrm>
          <a:prstGeom prst="roundRect">
            <a:avLst>
              <a:gd name="adj" fmla="val 25606"/>
            </a:avLst>
          </a:prstGeom>
          <a:solidFill>
            <a:schemeClr val="bg1">
              <a:lumMod val="95000"/>
            </a:schemeClr>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2600" b="1" dirty="0">
                <a:solidFill>
                  <a:schemeClr val="tx1"/>
                </a:solidFill>
              </a:rPr>
              <a:t>  Benefit 2: </a:t>
            </a:r>
            <a:r>
              <a:rPr lang="en-US" sz="2600" dirty="0">
                <a:solidFill>
                  <a:schemeClr val="tx1"/>
                </a:solidFill>
              </a:rPr>
              <a:t>Bypassed requests </a:t>
            </a:r>
            <a:r>
              <a:rPr lang="en-US" sz="2600" dirty="0">
                <a:solidFill>
                  <a:schemeClr val="tx1"/>
                </a:solidFill>
                <a:sym typeface="Wingdings" panose="05000000000000000000" pitchFamily="2" charset="2"/>
              </a:rPr>
              <a:t> </a:t>
            </a:r>
            <a:r>
              <a:rPr lang="en-US" sz="2600" b="1" dirty="0">
                <a:solidFill>
                  <a:srgbClr val="0066FF"/>
                </a:solidFill>
                <a:sym typeface="Wingdings" panose="05000000000000000000" pitchFamily="2" charset="2"/>
              </a:rPr>
              <a:t>No L2 queuing delay</a:t>
            </a:r>
            <a:endParaRPr lang="en-US" sz="2600" b="1" dirty="0">
              <a:solidFill>
                <a:srgbClr val="0066FF"/>
              </a:solidFill>
            </a:endParaRPr>
          </a:p>
        </p:txBody>
      </p:sp>
      <p:cxnSp>
        <p:nvCxnSpPr>
          <p:cNvPr id="6" name="Straight Connector 5">
            <a:extLst>
              <a:ext uri="{FF2B5EF4-FFF2-40B4-BE49-F238E27FC236}">
                <a16:creationId xmlns:a16="http://schemas.microsoft.com/office/drawing/2014/main" id="{DA47CC21-4C0A-754F-81F9-7E2703BE7632}"/>
              </a:ext>
            </a:extLst>
          </p:cNvPr>
          <p:cNvCxnSpPr>
            <a:cxnSpLocks/>
          </p:cNvCxnSpPr>
          <p:nvPr/>
        </p:nvCxnSpPr>
        <p:spPr>
          <a:xfrm>
            <a:off x="6205591" y="2066289"/>
            <a:ext cx="0" cy="1715784"/>
          </a:xfrm>
          <a:prstGeom prst="line">
            <a:avLst/>
          </a:prstGeom>
          <a:ln w="762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DFC5073B-1EDA-D344-AD11-C4B69396F3A7}"/>
              </a:ext>
            </a:extLst>
          </p:cNvPr>
          <p:cNvSpPr txBox="1"/>
          <p:nvPr/>
        </p:nvSpPr>
        <p:spPr>
          <a:xfrm>
            <a:off x="4800600" y="1672804"/>
            <a:ext cx="3013097" cy="400110"/>
          </a:xfrm>
          <a:prstGeom prst="rect">
            <a:avLst/>
          </a:prstGeom>
          <a:noFill/>
        </p:spPr>
        <p:txBody>
          <a:bodyPr wrap="square" rtlCol="0">
            <a:spAutoFit/>
          </a:bodyPr>
          <a:lstStyle/>
          <a:p>
            <a:r>
              <a:rPr lang="en-US" sz="2000" b="1" dirty="0">
                <a:latin typeface="Calibri" panose="020F0502020204030204" pitchFamily="34" charset="0"/>
                <a:cs typeface="Calibri" panose="020F0502020204030204" pitchFamily="34" charset="0"/>
              </a:rPr>
              <a:t>Average L2 Cache Hit Rate</a:t>
            </a:r>
          </a:p>
        </p:txBody>
      </p:sp>
      <p:sp>
        <p:nvSpPr>
          <p:cNvPr id="12" name="Right Arrow 11">
            <a:extLst>
              <a:ext uri="{FF2B5EF4-FFF2-40B4-BE49-F238E27FC236}">
                <a16:creationId xmlns:a16="http://schemas.microsoft.com/office/drawing/2014/main" id="{F791523A-60DD-454D-9D1F-A88D18F3F6ED}"/>
              </a:ext>
            </a:extLst>
          </p:cNvPr>
          <p:cNvSpPr/>
          <p:nvPr/>
        </p:nvSpPr>
        <p:spPr>
          <a:xfrm>
            <a:off x="6372373" y="3424976"/>
            <a:ext cx="433754" cy="192046"/>
          </a:xfrm>
          <a:prstGeom prst="rightArrow">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Arrow 31">
            <a:extLst>
              <a:ext uri="{FF2B5EF4-FFF2-40B4-BE49-F238E27FC236}">
                <a16:creationId xmlns:a16="http://schemas.microsoft.com/office/drawing/2014/main" id="{796BF670-3691-3D46-BB8C-AAFD11793B3E}"/>
              </a:ext>
            </a:extLst>
          </p:cNvPr>
          <p:cNvSpPr/>
          <p:nvPr/>
        </p:nvSpPr>
        <p:spPr>
          <a:xfrm rot="10800000">
            <a:off x="5574906" y="3424976"/>
            <a:ext cx="433754" cy="19204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054798574"/>
      </p:ext>
    </p:extLst>
  </p:cSld>
  <p:clrMapOvr>
    <a:masterClrMapping/>
  </p:clrMapOvr>
  <mc:AlternateContent xmlns:mc="http://schemas.openxmlformats.org/markup-compatibility/2006" xmlns:p14="http://schemas.microsoft.com/office/powerpoint/2010/main">
    <mc:Choice Requires="p14">
      <p:transition spd="slow" p14:dur="2000" advTm="56304"/>
    </mc:Choice>
    <mc:Fallback xmlns="">
      <p:transition spd="slow" advTm="5630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blinds(horizontal)">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linds(horizontal)">
                                      <p:cBhvr>
                                        <p:cTn id="15" dur="500"/>
                                        <p:tgtEl>
                                          <p:spTgt spid="12"/>
                                        </p:tgtEl>
                                      </p:cBhvr>
                                    </p:animEffect>
                                  </p:childTnLst>
                                </p:cTn>
                              </p:par>
                            </p:childTnLst>
                          </p:cTn>
                        </p:par>
                        <p:par>
                          <p:cTn id="16" fill="hold">
                            <p:stCondLst>
                              <p:cond delay="500"/>
                            </p:stCondLst>
                            <p:childTnLst>
                              <p:par>
                                <p:cTn id="17" presetID="3" presetClass="entr" presetSubtype="10"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blinds(horizontal)">
                                      <p:cBhvr>
                                        <p:cTn id="19" dur="500"/>
                                        <p:tgtEl>
                                          <p:spTgt spid="21"/>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blinds(horizontal)">
                                      <p:cBhvr>
                                        <p:cTn id="24" dur="500"/>
                                        <p:tgtEl>
                                          <p:spTgt spid="32"/>
                                        </p:tgtEl>
                                      </p:cBhvr>
                                    </p:animEffect>
                                  </p:childTnLst>
                                </p:cTn>
                              </p:par>
                            </p:childTnLst>
                          </p:cTn>
                        </p:par>
                        <p:par>
                          <p:cTn id="25" fill="hold">
                            <p:stCondLst>
                              <p:cond delay="500"/>
                            </p:stCondLst>
                            <p:childTnLst>
                              <p:par>
                                <p:cTn id="26" presetID="3" presetClass="entr" presetSubtype="10" fill="hold" grpId="0" nodeType="after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blinds(horizontal)">
                                      <p:cBhvr>
                                        <p:cTn id="28" dur="500"/>
                                        <p:tgtEl>
                                          <p:spTgt spid="23"/>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blinds(horizontal)">
                                      <p:cBhvr>
                                        <p:cTn id="33" dur="500"/>
                                        <p:tgtEl>
                                          <p:spTgt spid="24"/>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blinds(horizontal)">
                                      <p:cBhvr>
                                        <p:cTn id="3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p:bldP spid="24" grpId="0" animBg="1"/>
      <p:bldP spid="25" grpId="0" animBg="1"/>
      <p:bldP spid="19" grpId="0"/>
      <p:bldP spid="12" grpId="0" animBg="1"/>
      <p:bldP spid="3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04"/>
            <a:ext cx="8686800" cy="847546"/>
          </a:xfrm>
        </p:spPr>
        <p:txBody>
          <a:bodyPr>
            <a:normAutofit/>
          </a:bodyPr>
          <a:lstStyle/>
          <a:p>
            <a:r>
              <a:rPr lang="en-US" sz="3500" dirty="0"/>
              <a:t>MASK: A Translation-aware Memory Hierarchy</a:t>
            </a:r>
          </a:p>
        </p:txBody>
      </p:sp>
      <p:cxnSp>
        <p:nvCxnSpPr>
          <p:cNvPr id="5" name="Straight Connector 4"/>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a:ln w="38100">
            <a:noFill/>
          </a:ln>
        </p:spPr>
        <p:txBody>
          <a:bodyPr/>
          <a:lstStyle/>
          <a:p>
            <a:fld id="{9E8CE333-791E-B247-B0D8-81D7ACF2F196}" type="slidenum">
              <a:rPr lang="en-US" smtClean="0"/>
              <a:pPr/>
              <a:t>26</a:t>
            </a:fld>
            <a:endParaRPr lang="en-US" dirty="0"/>
          </a:p>
        </p:txBody>
      </p:sp>
      <p:pic>
        <p:nvPicPr>
          <p:cNvPr id="38" name="Picture 37" descr="safari.png"/>
          <p:cNvPicPr>
            <a:picLocks noChangeAspect="1"/>
          </p:cNvPicPr>
          <p:nvPr/>
        </p:nvPicPr>
        <p:blipFill>
          <a:blip r:embed="rId3" cstate="print"/>
          <a:stretch>
            <a:fillRect/>
          </a:stretch>
        </p:blipFill>
        <p:spPr>
          <a:xfrm>
            <a:off x="164139" y="6425519"/>
            <a:ext cx="1315038" cy="380494"/>
          </a:xfrm>
          <a:prstGeom prst="rect">
            <a:avLst/>
          </a:prstGeom>
        </p:spPr>
      </p:pic>
      <p:sp>
        <p:nvSpPr>
          <p:cNvPr id="6" name="Content Placeholder 2">
            <a:extLst>
              <a:ext uri="{FF2B5EF4-FFF2-40B4-BE49-F238E27FC236}">
                <a16:creationId xmlns:a16="http://schemas.microsoft.com/office/drawing/2014/main" id="{E135E0AA-DD92-4FD9-B5F0-E15616DFF299}"/>
              </a:ext>
            </a:extLst>
          </p:cNvPr>
          <p:cNvSpPr>
            <a:spLocks noGrp="1"/>
          </p:cNvSpPr>
          <p:nvPr>
            <p:ph idx="1"/>
          </p:nvPr>
        </p:nvSpPr>
        <p:spPr>
          <a:xfrm>
            <a:off x="457200" y="1094944"/>
            <a:ext cx="8686800" cy="5517543"/>
          </a:xfrm>
        </p:spPr>
        <p:txBody>
          <a:bodyPr>
            <a:normAutofit/>
          </a:bodyPr>
          <a:lstStyle/>
          <a:p>
            <a:r>
              <a:rPr lang="en-US" sz="3800" b="1" dirty="0">
                <a:solidFill>
                  <a:schemeClr val="bg1">
                    <a:lumMod val="75000"/>
                  </a:schemeClr>
                </a:solidFill>
              </a:rPr>
              <a:t>Reduce shared TLB contention</a:t>
            </a:r>
          </a:p>
          <a:p>
            <a:pPr marL="457200" lvl="1" indent="0">
              <a:buNone/>
            </a:pPr>
            <a:r>
              <a:rPr lang="en-US" sz="3400" b="1" dirty="0">
                <a:solidFill>
                  <a:schemeClr val="bg1">
                    <a:lumMod val="75000"/>
                  </a:schemeClr>
                </a:solidFill>
                <a:sym typeface="Wingdings" pitchFamily="2" charset="2"/>
              </a:rPr>
              <a:t>A. </a:t>
            </a:r>
            <a:r>
              <a:rPr lang="en-US" sz="3400" b="1" dirty="0">
                <a:solidFill>
                  <a:schemeClr val="bg1">
                    <a:lumMod val="75000"/>
                  </a:schemeClr>
                </a:solidFill>
              </a:rPr>
              <a:t>TLB-fill Tokens</a:t>
            </a:r>
          </a:p>
          <a:p>
            <a:pPr lvl="1"/>
            <a:endParaRPr lang="en-US" sz="1800" b="1" dirty="0">
              <a:solidFill>
                <a:schemeClr val="bg1">
                  <a:lumMod val="75000"/>
                </a:schemeClr>
              </a:solidFill>
            </a:endParaRPr>
          </a:p>
          <a:p>
            <a:r>
              <a:rPr lang="en-US" sz="3800" b="1" dirty="0">
                <a:solidFill>
                  <a:schemeClr val="bg1">
                    <a:lumMod val="75000"/>
                  </a:schemeClr>
                </a:solidFill>
              </a:rPr>
              <a:t>Improve L2 cache utilization</a:t>
            </a:r>
          </a:p>
          <a:p>
            <a:pPr marL="457200" lvl="1" indent="0">
              <a:buNone/>
            </a:pPr>
            <a:r>
              <a:rPr lang="en-US" sz="3400" b="1" dirty="0">
                <a:solidFill>
                  <a:schemeClr val="bg1">
                    <a:lumMod val="75000"/>
                  </a:schemeClr>
                </a:solidFill>
                <a:sym typeface="Wingdings" pitchFamily="2" charset="2"/>
              </a:rPr>
              <a:t>B. </a:t>
            </a:r>
            <a:r>
              <a:rPr lang="en-US" sz="3400" b="1" dirty="0">
                <a:solidFill>
                  <a:schemeClr val="bg1">
                    <a:lumMod val="75000"/>
                  </a:schemeClr>
                </a:solidFill>
              </a:rPr>
              <a:t>Translation-aware L2 Bypass</a:t>
            </a:r>
          </a:p>
          <a:p>
            <a:pPr lvl="1"/>
            <a:endParaRPr lang="en-US" sz="1800" b="1" dirty="0">
              <a:solidFill>
                <a:schemeClr val="bg1">
                  <a:lumMod val="85000"/>
                </a:schemeClr>
              </a:solidFill>
            </a:endParaRPr>
          </a:p>
          <a:p>
            <a:r>
              <a:rPr lang="en-US" sz="3800" b="1" dirty="0">
                <a:solidFill>
                  <a:srgbClr val="0066FF"/>
                </a:solidFill>
              </a:rPr>
              <a:t>Lower page walk latency</a:t>
            </a:r>
          </a:p>
          <a:p>
            <a:pPr marL="457200" lvl="1" indent="0">
              <a:buNone/>
            </a:pPr>
            <a:r>
              <a:rPr lang="en-US" sz="3400" b="1" dirty="0">
                <a:solidFill>
                  <a:schemeClr val="accent6">
                    <a:lumMod val="50000"/>
                  </a:schemeClr>
                </a:solidFill>
                <a:sym typeface="Wingdings" pitchFamily="2" charset="2"/>
              </a:rPr>
              <a:t>C. </a:t>
            </a:r>
            <a:r>
              <a:rPr lang="en-US" sz="3400" b="1" dirty="0">
                <a:solidFill>
                  <a:schemeClr val="accent6">
                    <a:lumMod val="50000"/>
                  </a:schemeClr>
                </a:solidFill>
              </a:rPr>
              <a:t>Address-space-aware Memory Scheduler</a:t>
            </a:r>
          </a:p>
          <a:p>
            <a:pPr lvl="1"/>
            <a:endParaRPr lang="en-US" sz="3400" b="1" dirty="0">
              <a:solidFill>
                <a:srgbClr val="0066FF"/>
              </a:solidFill>
            </a:endParaRPr>
          </a:p>
        </p:txBody>
      </p:sp>
    </p:spTree>
    <p:extLst>
      <p:ext uri="{BB962C8B-B14F-4D97-AF65-F5344CB8AC3E}">
        <p14:creationId xmlns:p14="http://schemas.microsoft.com/office/powerpoint/2010/main" val="242778005"/>
      </p:ext>
    </p:extLst>
  </p:cSld>
  <p:clrMapOvr>
    <a:masterClrMapping/>
  </p:clrMapOvr>
  <mc:AlternateContent xmlns:mc="http://schemas.openxmlformats.org/markup-compatibility/2006" xmlns:p14="http://schemas.microsoft.com/office/powerpoint/2010/main">
    <mc:Choice Requires="p14">
      <p:transition spd="slow" p14:dur="2000" advTm="7147"/>
    </mc:Choice>
    <mc:Fallback xmlns="">
      <p:transition spd="slow" advTm="7147"/>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415" y="130604"/>
            <a:ext cx="8780585" cy="847546"/>
          </a:xfrm>
        </p:spPr>
        <p:txBody>
          <a:bodyPr>
            <a:noAutofit/>
          </a:bodyPr>
          <a:lstStyle/>
          <a:p>
            <a:r>
              <a:rPr lang="en-US" sz="3600" b="1" dirty="0"/>
              <a:t>C: </a:t>
            </a:r>
            <a:r>
              <a:rPr lang="en-US" sz="3600" dirty="0"/>
              <a:t>Address-space-aware Memory Scheduler</a:t>
            </a:r>
            <a:endParaRPr lang="en-US" sz="3600" dirty="0">
              <a:latin typeface="+mn-lt"/>
            </a:endParaRPr>
          </a:p>
        </p:txBody>
      </p:sp>
      <p:cxnSp>
        <p:nvCxnSpPr>
          <p:cNvPr id="5" name="Straight Connector 4"/>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p:txBody>
          <a:bodyPr/>
          <a:lstStyle/>
          <a:p>
            <a:fld id="{9E8CE333-791E-B247-B0D8-81D7ACF2F196}" type="slidenum">
              <a:rPr lang="en-US" smtClean="0"/>
              <a:pPr/>
              <a:t>27</a:t>
            </a:fld>
            <a:endParaRPr lang="en-US" dirty="0"/>
          </a:p>
        </p:txBody>
      </p:sp>
      <p:pic>
        <p:nvPicPr>
          <p:cNvPr id="154" name="Picture 153" descr="safari.png"/>
          <p:cNvPicPr>
            <a:picLocks noChangeAspect="1"/>
          </p:cNvPicPr>
          <p:nvPr/>
        </p:nvPicPr>
        <p:blipFill>
          <a:blip r:embed="rId4" cstate="print"/>
          <a:stretch>
            <a:fillRect/>
          </a:stretch>
        </p:blipFill>
        <p:spPr>
          <a:xfrm>
            <a:off x="164139" y="6425519"/>
            <a:ext cx="1315038" cy="380494"/>
          </a:xfrm>
          <a:prstGeom prst="rect">
            <a:avLst/>
          </a:prstGeom>
        </p:spPr>
      </p:pic>
      <p:sp>
        <p:nvSpPr>
          <p:cNvPr id="120" name="Content Placeholder 2"/>
          <p:cNvSpPr>
            <a:spLocks noGrp="1"/>
          </p:cNvSpPr>
          <p:nvPr>
            <p:ph idx="1"/>
          </p:nvPr>
        </p:nvSpPr>
        <p:spPr>
          <a:xfrm>
            <a:off x="457200" y="1094944"/>
            <a:ext cx="8686800" cy="5517543"/>
          </a:xfrm>
        </p:spPr>
        <p:txBody>
          <a:bodyPr/>
          <a:lstStyle/>
          <a:p>
            <a:r>
              <a:rPr lang="en-US" b="1" spc="-30" dirty="0"/>
              <a:t>Cause: </a:t>
            </a:r>
            <a:r>
              <a:rPr lang="en-US" spc="-30" dirty="0"/>
              <a:t>Address translation requests</a:t>
            </a:r>
            <a:r>
              <a:rPr lang="en-US" b="1" spc="-30" dirty="0">
                <a:solidFill>
                  <a:srgbClr val="FF0000"/>
                </a:solidFill>
              </a:rPr>
              <a:t> are treated similarly </a:t>
            </a:r>
            <a:r>
              <a:rPr lang="en-US" spc="-30" dirty="0"/>
              <a:t>to data demand requests</a:t>
            </a:r>
          </a:p>
          <a:p>
            <a:pPr lvl="1"/>
            <a:endParaRPr lang="en-US" b="1" dirty="0">
              <a:solidFill>
                <a:srgbClr val="FF0000"/>
              </a:solidFill>
            </a:endParaRPr>
          </a:p>
          <a:p>
            <a:pPr lvl="1"/>
            <a:endParaRPr lang="en-US" b="1" dirty="0">
              <a:solidFill>
                <a:srgbClr val="FF0000"/>
              </a:solidFill>
            </a:endParaRPr>
          </a:p>
          <a:p>
            <a:pPr lvl="1"/>
            <a:endParaRPr lang="en-US" b="1" dirty="0">
              <a:solidFill>
                <a:srgbClr val="FF0000"/>
              </a:solidFill>
            </a:endParaRPr>
          </a:p>
        </p:txBody>
      </p:sp>
      <p:sp>
        <p:nvSpPr>
          <p:cNvPr id="9" name="Rounded Rectangle 18">
            <a:extLst>
              <a:ext uri="{FF2B5EF4-FFF2-40B4-BE49-F238E27FC236}">
                <a16:creationId xmlns:a16="http://schemas.microsoft.com/office/drawing/2014/main" id="{B8986CDC-8F71-4481-BDD5-D7F0F4F07EFA}"/>
              </a:ext>
            </a:extLst>
          </p:cNvPr>
          <p:cNvSpPr/>
          <p:nvPr/>
        </p:nvSpPr>
        <p:spPr>
          <a:xfrm>
            <a:off x="138948" y="5613316"/>
            <a:ext cx="8861214" cy="602677"/>
          </a:xfrm>
          <a:prstGeom prst="roundRect">
            <a:avLst>
              <a:gd name="adj" fmla="val 26418"/>
            </a:avLst>
          </a:prstGeom>
          <a:solidFill>
            <a:schemeClr val="bg1">
              <a:lumMod val="95000"/>
            </a:schemeClr>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tx1"/>
                </a:solidFill>
              </a:rPr>
              <a:t>Idea: </a:t>
            </a:r>
            <a:r>
              <a:rPr lang="en-US" sz="2400" b="1" dirty="0">
                <a:solidFill>
                  <a:srgbClr val="0066FF"/>
                </a:solidFill>
              </a:rPr>
              <a:t>Lower address translation request </a:t>
            </a:r>
            <a:r>
              <a:rPr lang="en-US" sz="2400" dirty="0">
                <a:solidFill>
                  <a:schemeClr val="tx1"/>
                </a:solidFill>
              </a:rPr>
              <a:t>latency</a:t>
            </a:r>
          </a:p>
        </p:txBody>
      </p:sp>
      <p:graphicFrame>
        <p:nvGraphicFramePr>
          <p:cNvPr id="10" name="Chart 9">
            <a:extLst>
              <a:ext uri="{FF2B5EF4-FFF2-40B4-BE49-F238E27FC236}">
                <a16:creationId xmlns:a16="http://schemas.microsoft.com/office/drawing/2014/main" id="{3AB75D16-8401-43D1-9FD9-9F3FCB2317CE}"/>
              </a:ext>
            </a:extLst>
          </p:cNvPr>
          <p:cNvGraphicFramePr>
            <a:graphicFrameLocks/>
          </p:cNvGraphicFramePr>
          <p:nvPr>
            <p:extLst>
              <p:ext uri="{D42A27DB-BD31-4B8C-83A1-F6EECF244321}">
                <p14:modId xmlns:p14="http://schemas.microsoft.com/office/powerpoint/2010/main" val="638352969"/>
              </p:ext>
            </p:extLst>
          </p:nvPr>
        </p:nvGraphicFramePr>
        <p:xfrm>
          <a:off x="4572000" y="2358330"/>
          <a:ext cx="4340888" cy="273440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Chart 11">
            <a:extLst>
              <a:ext uri="{FF2B5EF4-FFF2-40B4-BE49-F238E27FC236}">
                <a16:creationId xmlns:a16="http://schemas.microsoft.com/office/drawing/2014/main" id="{49B001CC-E4A0-4BC2-9E43-EE344F82C9DC}"/>
              </a:ext>
            </a:extLst>
          </p:cNvPr>
          <p:cNvGraphicFramePr>
            <a:graphicFrameLocks/>
          </p:cNvGraphicFramePr>
          <p:nvPr>
            <p:extLst>
              <p:ext uri="{D42A27DB-BD31-4B8C-83A1-F6EECF244321}">
                <p14:modId xmlns:p14="http://schemas.microsoft.com/office/powerpoint/2010/main" val="4140021377"/>
              </p:ext>
            </p:extLst>
          </p:nvPr>
        </p:nvGraphicFramePr>
        <p:xfrm>
          <a:off x="138948" y="2203407"/>
          <a:ext cx="4340888" cy="2869154"/>
        </p:xfrm>
        <a:graphic>
          <a:graphicData uri="http://schemas.openxmlformats.org/drawingml/2006/chart">
            <c:chart xmlns:c="http://schemas.openxmlformats.org/drawingml/2006/chart" xmlns:r="http://schemas.openxmlformats.org/officeDocument/2006/relationships" r:id="rId6"/>
          </a:graphicData>
        </a:graphic>
      </p:graphicFrame>
      <p:grpSp>
        <p:nvGrpSpPr>
          <p:cNvPr id="8" name="Group 7">
            <a:extLst>
              <a:ext uri="{FF2B5EF4-FFF2-40B4-BE49-F238E27FC236}">
                <a16:creationId xmlns:a16="http://schemas.microsoft.com/office/drawing/2014/main" id="{FE0DF406-CC96-4A68-BFD2-7C8B5DF0D271}"/>
              </a:ext>
            </a:extLst>
          </p:cNvPr>
          <p:cNvGrpSpPr/>
          <p:nvPr/>
        </p:nvGrpSpPr>
        <p:grpSpPr>
          <a:xfrm>
            <a:off x="1099334" y="2094418"/>
            <a:ext cx="3241554" cy="338554"/>
            <a:chOff x="1099334" y="2552455"/>
            <a:chExt cx="3241554" cy="338554"/>
          </a:xfrm>
        </p:grpSpPr>
        <p:sp>
          <p:nvSpPr>
            <p:cNvPr id="3" name="Rectangle 2">
              <a:extLst>
                <a:ext uri="{FF2B5EF4-FFF2-40B4-BE49-F238E27FC236}">
                  <a16:creationId xmlns:a16="http://schemas.microsoft.com/office/drawing/2014/main" id="{0C979C43-4A42-43D6-9D27-B981DF0D66A0}"/>
                </a:ext>
              </a:extLst>
            </p:cNvPr>
            <p:cNvSpPr/>
            <p:nvPr/>
          </p:nvSpPr>
          <p:spPr>
            <a:xfrm>
              <a:off x="1099334" y="2624923"/>
              <a:ext cx="215757" cy="191444"/>
            </a:xfrm>
            <a:prstGeom prst="rect">
              <a:avLst/>
            </a:prstGeom>
            <a:solidFill>
              <a:srgbClr val="00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B72037DE-D273-431B-8B5F-C1BEB5D8E974}"/>
                </a:ext>
              </a:extLst>
            </p:cNvPr>
            <p:cNvSpPr txBox="1"/>
            <p:nvPr/>
          </p:nvSpPr>
          <p:spPr>
            <a:xfrm>
              <a:off x="1176143" y="2552455"/>
              <a:ext cx="3164745" cy="33855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Address Translation Requests</a:t>
              </a:r>
            </a:p>
          </p:txBody>
        </p:sp>
      </p:grpSp>
      <p:grpSp>
        <p:nvGrpSpPr>
          <p:cNvPr id="6" name="Group 5">
            <a:extLst>
              <a:ext uri="{FF2B5EF4-FFF2-40B4-BE49-F238E27FC236}">
                <a16:creationId xmlns:a16="http://schemas.microsoft.com/office/drawing/2014/main" id="{616157D6-57CA-423F-A0FA-A715545B655A}"/>
              </a:ext>
            </a:extLst>
          </p:cNvPr>
          <p:cNvGrpSpPr/>
          <p:nvPr/>
        </p:nvGrpSpPr>
        <p:grpSpPr>
          <a:xfrm>
            <a:off x="4472696" y="2106367"/>
            <a:ext cx="3164745" cy="338554"/>
            <a:chOff x="4472696" y="2564404"/>
            <a:chExt cx="3164745" cy="338554"/>
          </a:xfrm>
        </p:grpSpPr>
        <p:sp>
          <p:nvSpPr>
            <p:cNvPr id="13" name="Rectangle 12">
              <a:extLst>
                <a:ext uri="{FF2B5EF4-FFF2-40B4-BE49-F238E27FC236}">
                  <a16:creationId xmlns:a16="http://schemas.microsoft.com/office/drawing/2014/main" id="{85A8D1C5-1F53-4235-8FDE-3260C7FA3432}"/>
                </a:ext>
              </a:extLst>
            </p:cNvPr>
            <p:cNvSpPr/>
            <p:nvPr/>
          </p:nvSpPr>
          <p:spPr>
            <a:xfrm>
              <a:off x="4631284" y="2626285"/>
              <a:ext cx="215757" cy="19144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0C448A39-7128-45D1-9FAA-EFEE1F7FAC78}"/>
                </a:ext>
              </a:extLst>
            </p:cNvPr>
            <p:cNvSpPr txBox="1"/>
            <p:nvPr/>
          </p:nvSpPr>
          <p:spPr>
            <a:xfrm>
              <a:off x="4472696" y="2564404"/>
              <a:ext cx="3164745" cy="33855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Data Demand Requests</a:t>
              </a:r>
            </a:p>
          </p:txBody>
        </p:sp>
      </p:grpSp>
    </p:spTree>
    <p:custDataLst>
      <p:tags r:id="rId1"/>
    </p:custDataLst>
    <p:extLst>
      <p:ext uri="{BB962C8B-B14F-4D97-AF65-F5344CB8AC3E}">
        <p14:creationId xmlns:p14="http://schemas.microsoft.com/office/powerpoint/2010/main" val="59424985"/>
      </p:ext>
    </p:extLst>
  </p:cSld>
  <p:clrMapOvr>
    <a:masterClrMapping/>
  </p:clrMapOvr>
  <mc:AlternateContent xmlns:mc="http://schemas.openxmlformats.org/markup-compatibility/2006" xmlns:p14="http://schemas.microsoft.com/office/powerpoint/2010/main">
    <mc:Choice Requires="p14">
      <p:transition spd="slow" p14:dur="2000" advTm="39443"/>
    </mc:Choice>
    <mc:Fallback xmlns="">
      <p:transition spd="slow" advTm="3944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grpId="0" nodeType="clickEffect">
                                  <p:stCondLst>
                                    <p:cond delay="0"/>
                                  </p:stCondLst>
                                  <p:childTnLst>
                                    <p:set>
                                      <p:cBhvr>
                                        <p:cTn id="10" dur="1" fill="hold">
                                          <p:stCondLst>
                                            <p:cond delay="0"/>
                                          </p:stCondLst>
                                        </p:cTn>
                                        <p:tgtEl>
                                          <p:spTgt spid="12">
                                            <p:graphicEl>
                                              <a:chart seriesIdx="-3" categoryIdx="-3" bldStep="gridLegend"/>
                                            </p:graphicEl>
                                          </p:spTgt>
                                        </p:tgtEl>
                                        <p:attrNameLst>
                                          <p:attrName>style.visibility</p:attrName>
                                        </p:attrNameLst>
                                      </p:cBhvr>
                                      <p:to>
                                        <p:strVal val="visible"/>
                                      </p:to>
                                    </p:set>
                                    <p:animEffect transition="in" filter="randombar(horizontal)">
                                      <p:cBhvr>
                                        <p:cTn id="11" dur="500"/>
                                        <p:tgtEl>
                                          <p:spTgt spid="12">
                                            <p:graphicEl>
                                              <a:chart seriesIdx="-3" categoryIdx="-3" bldStep="gridLegend"/>
                                            </p:graphicEl>
                                          </p:spTgt>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12">
                                            <p:graphicEl>
                                              <a:chart seriesIdx="0" categoryIdx="-4" bldStep="series"/>
                                            </p:graphicEl>
                                          </p:spTgt>
                                        </p:tgtEl>
                                        <p:attrNameLst>
                                          <p:attrName>style.visibility</p:attrName>
                                        </p:attrNameLst>
                                      </p:cBhvr>
                                      <p:to>
                                        <p:strVal val="visible"/>
                                      </p:to>
                                    </p:set>
                                    <p:animEffect transition="in" filter="randombar(horizontal)">
                                      <p:cBhvr>
                                        <p:cTn id="14" dur="500"/>
                                        <p:tgtEl>
                                          <p:spTgt spid="12">
                                            <p:graphicEl>
                                              <a:chart seriesIdx="0" categoryIdx="-4" bldStep="series"/>
                                            </p:graphicEl>
                                          </p:spTgt>
                                        </p:tgtEl>
                                      </p:cBhvr>
                                    </p:animEffect>
                                  </p:childTnLst>
                                </p:cTn>
                              </p:par>
                              <p:par>
                                <p:cTn id="15" presetID="14" presetClass="entr" presetSubtype="1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randombar(horizontal)">
                                      <p:cBhvr>
                                        <p:cTn id="17" dur="500"/>
                                        <p:tgtEl>
                                          <p:spTgt spid="8"/>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12">
                                            <p:graphicEl>
                                              <a:chart seriesIdx="1" categoryIdx="-4" bldStep="series"/>
                                            </p:graphicEl>
                                          </p:spTgt>
                                        </p:tgtEl>
                                        <p:attrNameLst>
                                          <p:attrName>style.visibility</p:attrName>
                                        </p:attrNameLst>
                                      </p:cBhvr>
                                      <p:to>
                                        <p:strVal val="visible"/>
                                      </p:to>
                                    </p:set>
                                    <p:animEffect transition="in" filter="randombar(horizontal)">
                                      <p:cBhvr>
                                        <p:cTn id="20" dur="500"/>
                                        <p:tgtEl>
                                          <p:spTgt spid="12">
                                            <p:graphicEl>
                                              <a:chart seriesIdx="1" categoryIdx="-4" bldStep="series"/>
                                            </p:graphicEl>
                                          </p:spTgt>
                                        </p:tgtEl>
                                      </p:cBhvr>
                                    </p:animEffect>
                                  </p:childTnLst>
                                </p:cTn>
                              </p:par>
                              <p:par>
                                <p:cTn id="21" presetID="14" presetClass="entr" presetSubtype="1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randombar(horizontal)">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10">
                                            <p:graphicEl>
                                              <a:chart seriesIdx="-3" categoryIdx="-3" bldStep="gridLegend"/>
                                            </p:graphicEl>
                                          </p:spTgt>
                                        </p:tgtEl>
                                        <p:attrNameLst>
                                          <p:attrName>style.visibility</p:attrName>
                                        </p:attrNameLst>
                                      </p:cBhvr>
                                      <p:to>
                                        <p:strVal val="visible"/>
                                      </p:to>
                                    </p:set>
                                    <p:animEffect transition="in" filter="randombar(horizontal)">
                                      <p:cBhvr>
                                        <p:cTn id="28" dur="500"/>
                                        <p:tgtEl>
                                          <p:spTgt spid="10">
                                            <p:graphicEl>
                                              <a:chart seriesIdx="-3" categoryIdx="-3" bldStep="gridLegend"/>
                                            </p:graphicEl>
                                          </p:spTgt>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0">
                                            <p:graphicEl>
                                              <a:chart seriesIdx="0" categoryIdx="-4" bldStep="series"/>
                                            </p:graphicEl>
                                          </p:spTgt>
                                        </p:tgtEl>
                                        <p:attrNameLst>
                                          <p:attrName>style.visibility</p:attrName>
                                        </p:attrNameLst>
                                      </p:cBhvr>
                                      <p:to>
                                        <p:strVal val="visible"/>
                                      </p:to>
                                    </p:set>
                                    <p:animEffect transition="in" filter="randombar(horizontal)">
                                      <p:cBhvr>
                                        <p:cTn id="31" dur="500"/>
                                        <p:tgtEl>
                                          <p:spTgt spid="10">
                                            <p:graphicEl>
                                              <a:chart seriesIdx="0" categoryIdx="-4" bldStep="series"/>
                                            </p:graphicEl>
                                          </p:spTgt>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0">
                                            <p:graphicEl>
                                              <a:chart seriesIdx="1" categoryIdx="-4" bldStep="series"/>
                                            </p:graphicEl>
                                          </p:spTgt>
                                        </p:tgtEl>
                                        <p:attrNameLst>
                                          <p:attrName>style.visibility</p:attrName>
                                        </p:attrNameLst>
                                      </p:cBhvr>
                                      <p:to>
                                        <p:strVal val="visible"/>
                                      </p:to>
                                    </p:set>
                                    <p:animEffect transition="in" filter="randombar(horizontal)">
                                      <p:cBhvr>
                                        <p:cTn id="34" dur="500"/>
                                        <p:tgtEl>
                                          <p:spTgt spid="10">
                                            <p:graphicEl>
                                              <a:chart seriesIdx="1" categoryIdx="-4" bldStep="series"/>
                                            </p:graphic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blinds(horizontal)">
                                      <p:cBhvr>
                                        <p:cTn id="3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build="p"/>
      <p:bldP spid="9" grpId="0" animBg="1"/>
      <p:bldGraphic spid="10" grpId="0" uiExpand="1">
        <p:bldSub>
          <a:bldChart bld="series"/>
        </p:bldSub>
      </p:bldGraphic>
      <p:bldGraphic spid="12" grpId="0" uiExpand="1">
        <p:bldSub>
          <a:bldChart bld="series"/>
        </p:bldSub>
      </p:bldGraphic>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04"/>
            <a:ext cx="8686800" cy="847546"/>
          </a:xfrm>
        </p:spPr>
        <p:txBody>
          <a:bodyPr>
            <a:normAutofit fontScale="90000"/>
          </a:bodyPr>
          <a:lstStyle/>
          <a:p>
            <a:pPr algn="l"/>
            <a:r>
              <a:rPr lang="en-US" sz="4000" b="1" dirty="0"/>
              <a:t>C: </a:t>
            </a:r>
            <a:r>
              <a:rPr lang="en-US" sz="4000" dirty="0"/>
              <a:t>Address-space-aware Memory Scheduler</a:t>
            </a:r>
          </a:p>
        </p:txBody>
      </p:sp>
      <p:cxnSp>
        <p:nvCxnSpPr>
          <p:cNvPr id="5" name="Straight Connector 4"/>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p:txBody>
          <a:bodyPr/>
          <a:lstStyle/>
          <a:p>
            <a:fld id="{9E8CE333-791E-B247-B0D8-81D7ACF2F196}" type="slidenum">
              <a:rPr lang="en-US" smtClean="0"/>
              <a:pPr/>
              <a:t>28</a:t>
            </a:fld>
            <a:endParaRPr lang="en-US" dirty="0"/>
          </a:p>
        </p:txBody>
      </p:sp>
      <p:pic>
        <p:nvPicPr>
          <p:cNvPr id="154" name="Picture 153" descr="safari.png"/>
          <p:cNvPicPr>
            <a:picLocks noChangeAspect="1"/>
          </p:cNvPicPr>
          <p:nvPr/>
        </p:nvPicPr>
        <p:blipFill>
          <a:blip r:embed="rId4" cstate="print"/>
          <a:stretch>
            <a:fillRect/>
          </a:stretch>
        </p:blipFill>
        <p:spPr>
          <a:xfrm>
            <a:off x="164139" y="6425519"/>
            <a:ext cx="1315038" cy="380494"/>
          </a:xfrm>
          <a:prstGeom prst="rect">
            <a:avLst/>
          </a:prstGeom>
        </p:spPr>
      </p:pic>
      <p:sp>
        <p:nvSpPr>
          <p:cNvPr id="120" name="Content Placeholder 2"/>
          <p:cNvSpPr>
            <a:spLocks noGrp="1"/>
          </p:cNvSpPr>
          <p:nvPr>
            <p:ph idx="1"/>
          </p:nvPr>
        </p:nvSpPr>
        <p:spPr>
          <a:xfrm>
            <a:off x="457200" y="1094944"/>
            <a:ext cx="8455688" cy="5517543"/>
          </a:xfrm>
        </p:spPr>
        <p:txBody>
          <a:bodyPr/>
          <a:lstStyle/>
          <a:p>
            <a:r>
              <a:rPr lang="en-US" b="1" dirty="0"/>
              <a:t>Idea 1: </a:t>
            </a:r>
            <a:r>
              <a:rPr lang="en-US" sz="2600" b="1" dirty="0">
                <a:solidFill>
                  <a:srgbClr val="0066FF"/>
                </a:solidFill>
              </a:rPr>
              <a:t>Prioritize address translation requests</a:t>
            </a:r>
            <a:br>
              <a:rPr lang="en-US" sz="2600" dirty="0">
                <a:solidFill>
                  <a:srgbClr val="0066FF"/>
                </a:solidFill>
              </a:rPr>
            </a:br>
            <a:r>
              <a:rPr lang="en-US" sz="2600" dirty="0"/>
              <a:t>over data demand requests</a:t>
            </a:r>
          </a:p>
        </p:txBody>
      </p:sp>
      <p:grpSp>
        <p:nvGrpSpPr>
          <p:cNvPr id="77" name="Group 76"/>
          <p:cNvGrpSpPr/>
          <p:nvPr/>
        </p:nvGrpSpPr>
        <p:grpSpPr>
          <a:xfrm>
            <a:off x="3888897" y="2883063"/>
            <a:ext cx="4824508" cy="2948777"/>
            <a:chOff x="2672079" y="2936240"/>
            <a:chExt cx="4824508" cy="3577110"/>
          </a:xfrm>
        </p:grpSpPr>
        <p:sp>
          <p:nvSpPr>
            <p:cNvPr id="8" name="Rectangle 7"/>
            <p:cNvSpPr/>
            <p:nvPr/>
          </p:nvSpPr>
          <p:spPr>
            <a:xfrm>
              <a:off x="2672079" y="2936240"/>
              <a:ext cx="3743277" cy="2999593"/>
            </a:xfrm>
            <a:prstGeom prst="rect">
              <a:avLst/>
            </a:prstGeom>
            <a:solidFill>
              <a:schemeClr val="accent5">
                <a:lumMod val="60000"/>
                <a:lumOff val="40000"/>
              </a:schemeClr>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9" name="Down Arrow 8"/>
            <p:cNvSpPr/>
            <p:nvPr/>
          </p:nvSpPr>
          <p:spPr>
            <a:xfrm rot="16200000">
              <a:off x="6717702" y="4308991"/>
              <a:ext cx="452435" cy="198910"/>
            </a:xfrm>
            <a:prstGeom prst="downArrow">
              <a:avLst/>
            </a:prstGeom>
            <a:solidFill>
              <a:schemeClr val="tx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4" name="TextBox 23"/>
            <p:cNvSpPr txBox="1"/>
            <p:nvPr/>
          </p:nvSpPr>
          <p:spPr>
            <a:xfrm>
              <a:off x="6415357" y="4609451"/>
              <a:ext cx="1081230" cy="646331"/>
            </a:xfrm>
            <a:prstGeom prst="rect">
              <a:avLst/>
            </a:prstGeom>
            <a:noFill/>
          </p:spPr>
          <p:txBody>
            <a:bodyPr wrap="square" rtlCol="0">
              <a:spAutoFit/>
            </a:bodyPr>
            <a:lstStyle/>
            <a:p>
              <a:pPr algn="ctr"/>
              <a:r>
                <a:rPr lang="en-US" b="1" i="1" dirty="0"/>
                <a:t>To </a:t>
              </a:r>
            </a:p>
            <a:p>
              <a:pPr algn="ctr"/>
              <a:r>
                <a:rPr lang="en-US" b="1" i="1" dirty="0"/>
                <a:t>DRAM</a:t>
              </a:r>
            </a:p>
          </p:txBody>
        </p:sp>
        <p:sp>
          <p:nvSpPr>
            <p:cNvPr id="25" name="Trapezoid 24"/>
            <p:cNvSpPr/>
            <p:nvPr/>
          </p:nvSpPr>
          <p:spPr>
            <a:xfrm rot="5400000">
              <a:off x="4863753" y="4290618"/>
              <a:ext cx="2517177" cy="301107"/>
            </a:xfrm>
            <a:prstGeom prst="trapezoid">
              <a:avLst>
                <a:gd name="adj" fmla="val 102876"/>
              </a:avLst>
            </a:prstGeom>
            <a:solidFill>
              <a:schemeClr val="bg1">
                <a:lumMod val="9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8" name="TextBox 37"/>
            <p:cNvSpPr txBox="1"/>
            <p:nvPr/>
          </p:nvSpPr>
          <p:spPr>
            <a:xfrm>
              <a:off x="3032399" y="6144018"/>
              <a:ext cx="2037988" cy="369332"/>
            </a:xfrm>
            <a:prstGeom prst="rect">
              <a:avLst/>
            </a:prstGeom>
            <a:noFill/>
          </p:spPr>
          <p:txBody>
            <a:bodyPr wrap="none" rtlCol="0">
              <a:spAutoFit/>
            </a:bodyPr>
            <a:lstStyle/>
            <a:p>
              <a:r>
                <a:rPr lang="en-US" b="1" i="1" dirty="0"/>
                <a:t>Memory Scheduler</a:t>
              </a:r>
            </a:p>
          </p:txBody>
        </p:sp>
      </p:grpSp>
      <p:grpSp>
        <p:nvGrpSpPr>
          <p:cNvPr id="74" name="Group 73"/>
          <p:cNvGrpSpPr/>
          <p:nvPr/>
        </p:nvGrpSpPr>
        <p:grpSpPr>
          <a:xfrm>
            <a:off x="882167" y="2883063"/>
            <a:ext cx="6318721" cy="735300"/>
            <a:chOff x="-334651" y="3140960"/>
            <a:chExt cx="6318721" cy="735300"/>
          </a:xfrm>
        </p:grpSpPr>
        <p:sp>
          <p:nvSpPr>
            <p:cNvPr id="18" name="Rectangle 17"/>
            <p:cNvSpPr/>
            <p:nvPr/>
          </p:nvSpPr>
          <p:spPr>
            <a:xfrm>
              <a:off x="5523414" y="3463934"/>
              <a:ext cx="232654" cy="412326"/>
            </a:xfrm>
            <a:prstGeom prst="rect">
              <a:avLst/>
            </a:prstGeom>
            <a:solidFill>
              <a:schemeClr val="accent3"/>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19" name="Rectangle 18"/>
            <p:cNvSpPr/>
            <p:nvPr/>
          </p:nvSpPr>
          <p:spPr>
            <a:xfrm>
              <a:off x="5290760" y="3463934"/>
              <a:ext cx="232654" cy="412326"/>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20" name="Rectangle 19"/>
            <p:cNvSpPr/>
            <p:nvPr/>
          </p:nvSpPr>
          <p:spPr>
            <a:xfrm>
              <a:off x="5058106" y="3463934"/>
              <a:ext cx="232654" cy="412326"/>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21" name="Rectangle 20"/>
            <p:cNvSpPr/>
            <p:nvPr/>
          </p:nvSpPr>
          <p:spPr>
            <a:xfrm>
              <a:off x="4825452" y="3463934"/>
              <a:ext cx="232654" cy="412326"/>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22" name="Rectangle 21"/>
            <p:cNvSpPr/>
            <p:nvPr/>
          </p:nvSpPr>
          <p:spPr>
            <a:xfrm>
              <a:off x="4592798" y="3463934"/>
              <a:ext cx="232654" cy="412326"/>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23" name="Rectangle 22"/>
            <p:cNvSpPr/>
            <p:nvPr/>
          </p:nvSpPr>
          <p:spPr>
            <a:xfrm>
              <a:off x="4360144" y="3463934"/>
              <a:ext cx="232654" cy="412326"/>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29" name="TextBox 28"/>
            <p:cNvSpPr txBox="1"/>
            <p:nvPr/>
          </p:nvSpPr>
          <p:spPr>
            <a:xfrm>
              <a:off x="4260112" y="3140960"/>
              <a:ext cx="1548822" cy="369332"/>
            </a:xfrm>
            <a:prstGeom prst="rect">
              <a:avLst/>
            </a:prstGeom>
            <a:noFill/>
          </p:spPr>
          <p:txBody>
            <a:bodyPr wrap="none" rtlCol="0">
              <a:spAutoFit/>
            </a:bodyPr>
            <a:lstStyle/>
            <a:p>
              <a:r>
                <a:rPr lang="en-US" b="1" i="1" dirty="0"/>
                <a:t>Golden Queue</a:t>
              </a:r>
            </a:p>
          </p:txBody>
        </p:sp>
        <p:cxnSp>
          <p:nvCxnSpPr>
            <p:cNvPr id="33" name="Straight Arrow Connector 32"/>
            <p:cNvCxnSpPr/>
            <p:nvPr/>
          </p:nvCxnSpPr>
          <p:spPr>
            <a:xfrm>
              <a:off x="5768349" y="3663325"/>
              <a:ext cx="215721" cy="1588"/>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a:off x="2541539" y="3674778"/>
              <a:ext cx="419164" cy="1588"/>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47" name="Rectangle 46"/>
            <p:cNvSpPr/>
            <p:nvPr/>
          </p:nvSpPr>
          <p:spPr>
            <a:xfrm>
              <a:off x="4130449" y="3463853"/>
              <a:ext cx="232654" cy="412326"/>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48" name="Rectangle 47"/>
            <p:cNvSpPr/>
            <p:nvPr/>
          </p:nvSpPr>
          <p:spPr>
            <a:xfrm>
              <a:off x="3897795" y="3463853"/>
              <a:ext cx="232654" cy="412326"/>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49" name="Rectangle 48"/>
            <p:cNvSpPr/>
            <p:nvPr/>
          </p:nvSpPr>
          <p:spPr>
            <a:xfrm>
              <a:off x="3665141" y="3463853"/>
              <a:ext cx="232654" cy="412326"/>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50" name="Rectangle 49"/>
            <p:cNvSpPr/>
            <p:nvPr/>
          </p:nvSpPr>
          <p:spPr>
            <a:xfrm>
              <a:off x="3432487" y="3463853"/>
              <a:ext cx="232654" cy="412326"/>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51" name="Rectangle 50"/>
            <p:cNvSpPr/>
            <p:nvPr/>
          </p:nvSpPr>
          <p:spPr>
            <a:xfrm>
              <a:off x="3199833" y="3463853"/>
              <a:ext cx="232654" cy="412326"/>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52" name="Rectangle 51"/>
            <p:cNvSpPr/>
            <p:nvPr/>
          </p:nvSpPr>
          <p:spPr>
            <a:xfrm>
              <a:off x="2967179" y="3463853"/>
              <a:ext cx="232654" cy="412326"/>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68" name="TextBox 67"/>
            <p:cNvSpPr txBox="1"/>
            <p:nvPr/>
          </p:nvSpPr>
          <p:spPr>
            <a:xfrm>
              <a:off x="-334651" y="3481273"/>
              <a:ext cx="2898870" cy="369332"/>
            </a:xfrm>
            <a:prstGeom prst="rect">
              <a:avLst/>
            </a:prstGeom>
            <a:noFill/>
          </p:spPr>
          <p:txBody>
            <a:bodyPr wrap="none" rtlCol="0">
              <a:spAutoFit/>
            </a:bodyPr>
            <a:lstStyle/>
            <a:p>
              <a:r>
                <a:rPr lang="en-US" b="1" i="1" dirty="0"/>
                <a:t>Address Translation Request</a:t>
              </a:r>
            </a:p>
          </p:txBody>
        </p:sp>
      </p:grpSp>
      <p:grpSp>
        <p:nvGrpSpPr>
          <p:cNvPr id="76" name="Group 75"/>
          <p:cNvGrpSpPr/>
          <p:nvPr/>
        </p:nvGrpSpPr>
        <p:grpSpPr>
          <a:xfrm>
            <a:off x="1429092" y="4432521"/>
            <a:ext cx="5780565" cy="771608"/>
            <a:chOff x="212274" y="4690418"/>
            <a:chExt cx="5780565" cy="771608"/>
          </a:xfrm>
        </p:grpSpPr>
        <p:sp>
          <p:nvSpPr>
            <p:cNvPr id="53" name="Rectangle 52"/>
            <p:cNvSpPr/>
            <p:nvPr/>
          </p:nvSpPr>
          <p:spPr>
            <a:xfrm>
              <a:off x="5532183" y="5049700"/>
              <a:ext cx="232654" cy="412326"/>
            </a:xfrm>
            <a:prstGeom prst="rect">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54" name="Rectangle 53"/>
            <p:cNvSpPr/>
            <p:nvPr/>
          </p:nvSpPr>
          <p:spPr>
            <a:xfrm>
              <a:off x="5299529" y="5049700"/>
              <a:ext cx="232654" cy="412326"/>
            </a:xfrm>
            <a:prstGeom prst="rect">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55" name="Rectangle 54"/>
            <p:cNvSpPr/>
            <p:nvPr/>
          </p:nvSpPr>
          <p:spPr>
            <a:xfrm>
              <a:off x="5066875" y="5049700"/>
              <a:ext cx="232654" cy="412326"/>
            </a:xfrm>
            <a:prstGeom prst="rect">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56" name="Rectangle 55"/>
            <p:cNvSpPr/>
            <p:nvPr/>
          </p:nvSpPr>
          <p:spPr>
            <a:xfrm>
              <a:off x="4834221" y="5049700"/>
              <a:ext cx="232654" cy="412326"/>
            </a:xfrm>
            <a:prstGeom prst="rect">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57" name="Rectangle 56"/>
            <p:cNvSpPr/>
            <p:nvPr/>
          </p:nvSpPr>
          <p:spPr>
            <a:xfrm>
              <a:off x="4601567" y="5049700"/>
              <a:ext cx="232654" cy="412326"/>
            </a:xfrm>
            <a:prstGeom prst="rect">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58" name="Rectangle 57"/>
            <p:cNvSpPr/>
            <p:nvPr/>
          </p:nvSpPr>
          <p:spPr>
            <a:xfrm>
              <a:off x="4368913" y="5049700"/>
              <a:ext cx="232654" cy="412326"/>
            </a:xfrm>
            <a:prstGeom prst="rect">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59" name="TextBox 58"/>
            <p:cNvSpPr txBox="1"/>
            <p:nvPr/>
          </p:nvSpPr>
          <p:spPr>
            <a:xfrm>
              <a:off x="4195857" y="4690418"/>
              <a:ext cx="1585690" cy="369332"/>
            </a:xfrm>
            <a:prstGeom prst="rect">
              <a:avLst/>
            </a:prstGeom>
            <a:noFill/>
          </p:spPr>
          <p:txBody>
            <a:bodyPr wrap="none" rtlCol="0">
              <a:spAutoFit/>
            </a:bodyPr>
            <a:lstStyle/>
            <a:p>
              <a:r>
                <a:rPr lang="en-US" b="1" i="1" dirty="0"/>
                <a:t>Normal Queue</a:t>
              </a:r>
            </a:p>
          </p:txBody>
        </p:sp>
        <p:cxnSp>
          <p:nvCxnSpPr>
            <p:cNvPr id="60" name="Straight Arrow Connector 59"/>
            <p:cNvCxnSpPr/>
            <p:nvPr/>
          </p:nvCxnSpPr>
          <p:spPr>
            <a:xfrm>
              <a:off x="5777118" y="5239565"/>
              <a:ext cx="215721" cy="1588"/>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1" name="Straight Arrow Connector 60"/>
            <p:cNvCxnSpPr/>
            <p:nvPr/>
          </p:nvCxnSpPr>
          <p:spPr>
            <a:xfrm>
              <a:off x="2540148" y="5255782"/>
              <a:ext cx="419164" cy="1588"/>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62" name="Rectangle 61"/>
            <p:cNvSpPr/>
            <p:nvPr/>
          </p:nvSpPr>
          <p:spPr>
            <a:xfrm>
              <a:off x="4139218" y="5049619"/>
              <a:ext cx="232654" cy="412326"/>
            </a:xfrm>
            <a:prstGeom prst="rect">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63" name="Rectangle 62"/>
            <p:cNvSpPr/>
            <p:nvPr/>
          </p:nvSpPr>
          <p:spPr>
            <a:xfrm>
              <a:off x="3906564" y="5049619"/>
              <a:ext cx="232654" cy="412326"/>
            </a:xfrm>
            <a:prstGeom prst="rect">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64" name="Rectangle 63"/>
            <p:cNvSpPr/>
            <p:nvPr/>
          </p:nvSpPr>
          <p:spPr>
            <a:xfrm>
              <a:off x="3673910" y="5049619"/>
              <a:ext cx="232654" cy="412326"/>
            </a:xfrm>
            <a:prstGeom prst="rect">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65" name="Rectangle 64"/>
            <p:cNvSpPr/>
            <p:nvPr/>
          </p:nvSpPr>
          <p:spPr>
            <a:xfrm>
              <a:off x="3441256" y="5049619"/>
              <a:ext cx="232654" cy="412326"/>
            </a:xfrm>
            <a:prstGeom prst="rect">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66" name="Rectangle 65"/>
            <p:cNvSpPr/>
            <p:nvPr/>
          </p:nvSpPr>
          <p:spPr>
            <a:xfrm>
              <a:off x="3208602" y="5049619"/>
              <a:ext cx="232654" cy="412326"/>
            </a:xfrm>
            <a:prstGeom prst="rect">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67" name="Rectangle 66"/>
            <p:cNvSpPr/>
            <p:nvPr/>
          </p:nvSpPr>
          <p:spPr>
            <a:xfrm>
              <a:off x="2975948" y="5049619"/>
              <a:ext cx="232654" cy="412326"/>
            </a:xfrm>
            <a:prstGeom prst="rect">
              <a:avLst/>
            </a:prstGeom>
            <a:solidFill>
              <a:srgbClr val="0066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70" name="TextBox 69"/>
            <p:cNvSpPr txBox="1"/>
            <p:nvPr/>
          </p:nvSpPr>
          <p:spPr>
            <a:xfrm>
              <a:off x="212274" y="5047614"/>
              <a:ext cx="2335126" cy="369332"/>
            </a:xfrm>
            <a:prstGeom prst="rect">
              <a:avLst/>
            </a:prstGeom>
            <a:noFill/>
          </p:spPr>
          <p:txBody>
            <a:bodyPr wrap="none" rtlCol="0">
              <a:spAutoFit/>
            </a:bodyPr>
            <a:lstStyle/>
            <a:p>
              <a:r>
                <a:rPr lang="en-US" b="1" i="1" dirty="0"/>
                <a:t>Data Demand Request</a:t>
              </a:r>
            </a:p>
          </p:txBody>
        </p:sp>
      </p:grpSp>
      <p:sp>
        <p:nvSpPr>
          <p:cNvPr id="78" name="Down Arrow 77"/>
          <p:cNvSpPr/>
          <p:nvPr/>
        </p:nvSpPr>
        <p:spPr>
          <a:xfrm>
            <a:off x="446314" y="3110906"/>
            <a:ext cx="518160" cy="2471980"/>
          </a:xfrm>
          <a:prstGeom prst="downArrow">
            <a:avLst/>
          </a:prstGeom>
          <a:solidFill>
            <a:srgbClr val="0066FF"/>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9" name="TextBox 78"/>
          <p:cNvSpPr txBox="1"/>
          <p:nvPr/>
        </p:nvSpPr>
        <p:spPr>
          <a:xfrm>
            <a:off x="74961" y="2678343"/>
            <a:ext cx="1393330" cy="369332"/>
          </a:xfrm>
          <a:prstGeom prst="rect">
            <a:avLst/>
          </a:prstGeom>
          <a:noFill/>
        </p:spPr>
        <p:txBody>
          <a:bodyPr wrap="none" rtlCol="0">
            <a:spAutoFit/>
          </a:bodyPr>
          <a:lstStyle/>
          <a:p>
            <a:r>
              <a:rPr lang="en-US" b="1" i="1" dirty="0"/>
              <a:t>High Priority</a:t>
            </a:r>
          </a:p>
        </p:txBody>
      </p:sp>
      <p:sp>
        <p:nvSpPr>
          <p:cNvPr id="80" name="TextBox 79"/>
          <p:cNvSpPr txBox="1"/>
          <p:nvPr/>
        </p:nvSpPr>
        <p:spPr>
          <a:xfrm>
            <a:off x="74961" y="5613366"/>
            <a:ext cx="1337802" cy="369332"/>
          </a:xfrm>
          <a:prstGeom prst="rect">
            <a:avLst/>
          </a:prstGeom>
          <a:noFill/>
        </p:spPr>
        <p:txBody>
          <a:bodyPr wrap="none" rtlCol="0">
            <a:spAutoFit/>
          </a:bodyPr>
          <a:lstStyle/>
          <a:p>
            <a:r>
              <a:rPr lang="en-US" b="1" i="1" dirty="0"/>
              <a:t>Low Priority</a:t>
            </a:r>
          </a:p>
        </p:txBody>
      </p:sp>
    </p:spTree>
    <p:custDataLst>
      <p:tags r:id="rId1"/>
    </p:custDataLst>
    <p:extLst>
      <p:ext uri="{BB962C8B-B14F-4D97-AF65-F5344CB8AC3E}">
        <p14:creationId xmlns:p14="http://schemas.microsoft.com/office/powerpoint/2010/main" val="3107506523"/>
      </p:ext>
    </p:extLst>
  </p:cSld>
  <p:clrMapOvr>
    <a:masterClrMapping/>
  </p:clrMapOvr>
  <mc:AlternateContent xmlns:mc="http://schemas.openxmlformats.org/markup-compatibility/2006" xmlns:p14="http://schemas.microsoft.com/office/powerpoint/2010/main">
    <mc:Choice Requires="p14">
      <p:transition spd="slow" p14:dur="2000" advTm="41469"/>
    </mc:Choice>
    <mc:Fallback xmlns="">
      <p:transition spd="slow" advTm="4146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77"/>
                                        </p:tgtEl>
                                        <p:attrNameLst>
                                          <p:attrName>style.visibility</p:attrName>
                                        </p:attrNameLst>
                                      </p:cBhvr>
                                      <p:to>
                                        <p:strVal val="visible"/>
                                      </p:to>
                                    </p:set>
                                    <p:animEffect transition="in" filter="blinds(horizontal)">
                                      <p:cBhvr>
                                        <p:cTn id="11" dur="500"/>
                                        <p:tgtEl>
                                          <p:spTgt spid="77"/>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74"/>
                                        </p:tgtEl>
                                        <p:attrNameLst>
                                          <p:attrName>style.visibility</p:attrName>
                                        </p:attrNameLst>
                                      </p:cBhvr>
                                      <p:to>
                                        <p:strVal val="visible"/>
                                      </p:to>
                                    </p:set>
                                    <p:animEffect transition="in" filter="blinds(horizontal)">
                                      <p:cBhvr>
                                        <p:cTn id="16" dur="500"/>
                                        <p:tgtEl>
                                          <p:spTgt spid="74"/>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76"/>
                                        </p:tgtEl>
                                        <p:attrNameLst>
                                          <p:attrName>style.visibility</p:attrName>
                                        </p:attrNameLst>
                                      </p:cBhvr>
                                      <p:to>
                                        <p:strVal val="visible"/>
                                      </p:to>
                                    </p:set>
                                    <p:animEffect transition="in" filter="blinds(horizontal)">
                                      <p:cBhvr>
                                        <p:cTn id="21" dur="500"/>
                                        <p:tgtEl>
                                          <p:spTgt spid="76"/>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79"/>
                                        </p:tgtEl>
                                        <p:attrNameLst>
                                          <p:attrName>style.visibility</p:attrName>
                                        </p:attrNameLst>
                                      </p:cBhvr>
                                      <p:to>
                                        <p:strVal val="visible"/>
                                      </p:to>
                                    </p:set>
                                    <p:animEffect transition="in" filter="dissolve">
                                      <p:cBhvr>
                                        <p:cTn id="26" dur="500"/>
                                        <p:tgtEl>
                                          <p:spTgt spid="79"/>
                                        </p:tgtEl>
                                      </p:cBhvr>
                                    </p:animEffect>
                                  </p:childTnLst>
                                </p:cTn>
                              </p:par>
                            </p:childTnLst>
                          </p:cTn>
                        </p:par>
                        <p:par>
                          <p:cTn id="27" fill="hold">
                            <p:stCondLst>
                              <p:cond delay="500"/>
                            </p:stCondLst>
                            <p:childTnLst>
                              <p:par>
                                <p:cTn id="28" presetID="9" presetClass="entr" presetSubtype="0" fill="hold" grpId="0" nodeType="afterEffect">
                                  <p:stCondLst>
                                    <p:cond delay="0"/>
                                  </p:stCondLst>
                                  <p:childTnLst>
                                    <p:set>
                                      <p:cBhvr>
                                        <p:cTn id="29" dur="1" fill="hold">
                                          <p:stCondLst>
                                            <p:cond delay="0"/>
                                          </p:stCondLst>
                                        </p:cTn>
                                        <p:tgtEl>
                                          <p:spTgt spid="78"/>
                                        </p:tgtEl>
                                        <p:attrNameLst>
                                          <p:attrName>style.visibility</p:attrName>
                                        </p:attrNameLst>
                                      </p:cBhvr>
                                      <p:to>
                                        <p:strVal val="visible"/>
                                      </p:to>
                                    </p:set>
                                    <p:animEffect transition="in" filter="dissolve">
                                      <p:cBhvr>
                                        <p:cTn id="30" dur="500"/>
                                        <p:tgtEl>
                                          <p:spTgt spid="78"/>
                                        </p:tgtEl>
                                      </p:cBhvr>
                                    </p:animEffect>
                                  </p:childTnLst>
                                </p:cTn>
                              </p:par>
                            </p:childTnLst>
                          </p:cTn>
                        </p:par>
                        <p:par>
                          <p:cTn id="31" fill="hold">
                            <p:stCondLst>
                              <p:cond delay="1000"/>
                            </p:stCondLst>
                            <p:childTnLst>
                              <p:par>
                                <p:cTn id="32" presetID="9" presetClass="entr" presetSubtype="0" fill="hold" grpId="0" nodeType="afterEffect">
                                  <p:stCondLst>
                                    <p:cond delay="0"/>
                                  </p:stCondLst>
                                  <p:childTnLst>
                                    <p:set>
                                      <p:cBhvr>
                                        <p:cTn id="33" dur="1" fill="hold">
                                          <p:stCondLst>
                                            <p:cond delay="0"/>
                                          </p:stCondLst>
                                        </p:cTn>
                                        <p:tgtEl>
                                          <p:spTgt spid="80"/>
                                        </p:tgtEl>
                                        <p:attrNameLst>
                                          <p:attrName>style.visibility</p:attrName>
                                        </p:attrNameLst>
                                      </p:cBhvr>
                                      <p:to>
                                        <p:strVal val="visible"/>
                                      </p:to>
                                    </p:set>
                                    <p:animEffect transition="in" filter="dissolve">
                                      <p:cBhvr>
                                        <p:cTn id="34"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uiExpand="1" build="p"/>
      <p:bldP spid="78" grpId="0" animBg="1"/>
      <p:bldP spid="79" grpId="0"/>
      <p:bldP spid="8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04"/>
            <a:ext cx="8585947" cy="847546"/>
          </a:xfrm>
        </p:spPr>
        <p:txBody>
          <a:bodyPr>
            <a:normAutofit fontScale="90000"/>
          </a:bodyPr>
          <a:lstStyle/>
          <a:p>
            <a:pPr algn="l"/>
            <a:r>
              <a:rPr lang="en-US" sz="4000" b="1" dirty="0"/>
              <a:t>C: </a:t>
            </a:r>
            <a:r>
              <a:rPr lang="en-US" sz="4000" dirty="0"/>
              <a:t>Address-space-aware Memory Scheduler</a:t>
            </a:r>
          </a:p>
        </p:txBody>
      </p:sp>
      <p:cxnSp>
        <p:nvCxnSpPr>
          <p:cNvPr id="5" name="Straight Connector 4"/>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p:txBody>
          <a:bodyPr/>
          <a:lstStyle/>
          <a:p>
            <a:fld id="{9E8CE333-791E-B247-B0D8-81D7ACF2F196}" type="slidenum">
              <a:rPr lang="en-US" smtClean="0"/>
              <a:pPr/>
              <a:t>29</a:t>
            </a:fld>
            <a:endParaRPr lang="en-US" dirty="0"/>
          </a:p>
        </p:txBody>
      </p:sp>
      <p:pic>
        <p:nvPicPr>
          <p:cNvPr id="154" name="Picture 153" descr="safari.png"/>
          <p:cNvPicPr>
            <a:picLocks noChangeAspect="1"/>
          </p:cNvPicPr>
          <p:nvPr/>
        </p:nvPicPr>
        <p:blipFill>
          <a:blip r:embed="rId4" cstate="print"/>
          <a:stretch>
            <a:fillRect/>
          </a:stretch>
        </p:blipFill>
        <p:spPr>
          <a:xfrm>
            <a:off x="164139" y="6425519"/>
            <a:ext cx="1315038" cy="380494"/>
          </a:xfrm>
          <a:prstGeom prst="rect">
            <a:avLst/>
          </a:prstGeom>
        </p:spPr>
      </p:pic>
      <p:sp>
        <p:nvSpPr>
          <p:cNvPr id="120" name="Content Placeholder 2"/>
          <p:cNvSpPr>
            <a:spLocks noGrp="1"/>
          </p:cNvSpPr>
          <p:nvPr>
            <p:ph idx="1"/>
          </p:nvPr>
        </p:nvSpPr>
        <p:spPr>
          <a:xfrm>
            <a:off x="457200" y="1094944"/>
            <a:ext cx="8686800" cy="5517543"/>
          </a:xfrm>
        </p:spPr>
        <p:txBody>
          <a:bodyPr/>
          <a:lstStyle/>
          <a:p>
            <a:r>
              <a:rPr lang="en-US" b="1" dirty="0"/>
              <a:t>Idea 1: </a:t>
            </a:r>
            <a:r>
              <a:rPr lang="en-US" sz="2600" b="1" dirty="0">
                <a:solidFill>
                  <a:srgbClr val="0066FF"/>
                </a:solidFill>
              </a:rPr>
              <a:t>Prioritize address translation requests</a:t>
            </a:r>
            <a:br>
              <a:rPr lang="en-US" sz="2600" b="1" dirty="0">
                <a:solidFill>
                  <a:srgbClr val="0066FF"/>
                </a:solidFill>
              </a:rPr>
            </a:br>
            <a:r>
              <a:rPr lang="en-US" sz="2600" dirty="0"/>
              <a:t>over data demand requests</a:t>
            </a:r>
          </a:p>
          <a:p>
            <a:r>
              <a:rPr lang="en-US" b="1" dirty="0"/>
              <a:t>Idea 2: </a:t>
            </a:r>
            <a:r>
              <a:rPr lang="en-US" sz="2600" b="1" dirty="0">
                <a:solidFill>
                  <a:srgbClr val="0066FF"/>
                </a:solidFill>
              </a:rPr>
              <a:t>Improve quality-of-service</a:t>
            </a:r>
            <a:r>
              <a:rPr lang="en-US" sz="2600" dirty="0"/>
              <a:t> using the Silver Queue </a:t>
            </a:r>
          </a:p>
        </p:txBody>
      </p:sp>
      <p:grpSp>
        <p:nvGrpSpPr>
          <p:cNvPr id="77" name="Group 76"/>
          <p:cNvGrpSpPr/>
          <p:nvPr/>
        </p:nvGrpSpPr>
        <p:grpSpPr>
          <a:xfrm>
            <a:off x="3886082" y="2883063"/>
            <a:ext cx="4824508" cy="2948777"/>
            <a:chOff x="2672079" y="2936240"/>
            <a:chExt cx="4824508" cy="3577110"/>
          </a:xfrm>
        </p:grpSpPr>
        <p:sp>
          <p:nvSpPr>
            <p:cNvPr id="8" name="Rectangle 7"/>
            <p:cNvSpPr/>
            <p:nvPr/>
          </p:nvSpPr>
          <p:spPr>
            <a:xfrm>
              <a:off x="2672079" y="2936240"/>
              <a:ext cx="3743277" cy="2999593"/>
            </a:xfrm>
            <a:prstGeom prst="rect">
              <a:avLst/>
            </a:prstGeom>
            <a:solidFill>
              <a:schemeClr val="accent5">
                <a:lumMod val="60000"/>
                <a:lumOff val="40000"/>
              </a:schemeClr>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9" name="Down Arrow 8"/>
            <p:cNvSpPr/>
            <p:nvPr/>
          </p:nvSpPr>
          <p:spPr>
            <a:xfrm rot="16200000">
              <a:off x="6717702" y="4308991"/>
              <a:ext cx="452435" cy="198910"/>
            </a:xfrm>
            <a:prstGeom prst="downArrow">
              <a:avLst/>
            </a:prstGeom>
            <a:solidFill>
              <a:schemeClr val="tx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4" name="TextBox 23"/>
            <p:cNvSpPr txBox="1"/>
            <p:nvPr/>
          </p:nvSpPr>
          <p:spPr>
            <a:xfrm>
              <a:off x="6415357" y="4609451"/>
              <a:ext cx="1081230" cy="646331"/>
            </a:xfrm>
            <a:prstGeom prst="rect">
              <a:avLst/>
            </a:prstGeom>
            <a:noFill/>
          </p:spPr>
          <p:txBody>
            <a:bodyPr wrap="square" rtlCol="0">
              <a:spAutoFit/>
            </a:bodyPr>
            <a:lstStyle/>
            <a:p>
              <a:pPr algn="ctr"/>
              <a:r>
                <a:rPr lang="en-US" b="1" i="1" dirty="0"/>
                <a:t>To </a:t>
              </a:r>
            </a:p>
            <a:p>
              <a:pPr algn="ctr"/>
              <a:r>
                <a:rPr lang="en-US" b="1" i="1" dirty="0"/>
                <a:t>DRAM</a:t>
              </a:r>
            </a:p>
          </p:txBody>
        </p:sp>
        <p:sp>
          <p:nvSpPr>
            <p:cNvPr id="25" name="Trapezoid 24"/>
            <p:cNvSpPr/>
            <p:nvPr/>
          </p:nvSpPr>
          <p:spPr>
            <a:xfrm rot="5400000">
              <a:off x="4863753" y="4290618"/>
              <a:ext cx="2517177" cy="301107"/>
            </a:xfrm>
            <a:prstGeom prst="trapezoid">
              <a:avLst>
                <a:gd name="adj" fmla="val 102876"/>
              </a:avLst>
            </a:prstGeom>
            <a:solidFill>
              <a:schemeClr val="bg1">
                <a:lumMod val="9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8" name="TextBox 37"/>
            <p:cNvSpPr txBox="1"/>
            <p:nvPr/>
          </p:nvSpPr>
          <p:spPr>
            <a:xfrm>
              <a:off x="3032399" y="6144018"/>
              <a:ext cx="2037988" cy="369332"/>
            </a:xfrm>
            <a:prstGeom prst="rect">
              <a:avLst/>
            </a:prstGeom>
            <a:noFill/>
          </p:spPr>
          <p:txBody>
            <a:bodyPr wrap="none" rtlCol="0">
              <a:spAutoFit/>
            </a:bodyPr>
            <a:lstStyle/>
            <a:p>
              <a:r>
                <a:rPr lang="en-US" b="1" i="1" dirty="0"/>
                <a:t>Memory Scheduler</a:t>
              </a:r>
            </a:p>
          </p:txBody>
        </p:sp>
      </p:grpSp>
      <p:grpSp>
        <p:nvGrpSpPr>
          <p:cNvPr id="74" name="Group 73"/>
          <p:cNvGrpSpPr/>
          <p:nvPr/>
        </p:nvGrpSpPr>
        <p:grpSpPr>
          <a:xfrm>
            <a:off x="882167" y="2883063"/>
            <a:ext cx="6318721" cy="735300"/>
            <a:chOff x="-334651" y="3140960"/>
            <a:chExt cx="6318721" cy="735300"/>
          </a:xfrm>
        </p:grpSpPr>
        <p:sp>
          <p:nvSpPr>
            <p:cNvPr id="18" name="Rectangle 17"/>
            <p:cNvSpPr/>
            <p:nvPr/>
          </p:nvSpPr>
          <p:spPr>
            <a:xfrm>
              <a:off x="5523414" y="3463934"/>
              <a:ext cx="232654" cy="412326"/>
            </a:xfrm>
            <a:prstGeom prst="rect">
              <a:avLst/>
            </a:prstGeom>
            <a:solidFill>
              <a:schemeClr val="accent3"/>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19" name="Rectangle 18"/>
            <p:cNvSpPr/>
            <p:nvPr/>
          </p:nvSpPr>
          <p:spPr>
            <a:xfrm>
              <a:off x="5290760" y="3463934"/>
              <a:ext cx="232654" cy="412326"/>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20" name="Rectangle 19"/>
            <p:cNvSpPr/>
            <p:nvPr/>
          </p:nvSpPr>
          <p:spPr>
            <a:xfrm>
              <a:off x="5058106" y="3463934"/>
              <a:ext cx="232654" cy="412326"/>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21" name="Rectangle 20"/>
            <p:cNvSpPr/>
            <p:nvPr/>
          </p:nvSpPr>
          <p:spPr>
            <a:xfrm>
              <a:off x="4825452" y="3463934"/>
              <a:ext cx="232654" cy="412326"/>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22" name="Rectangle 21"/>
            <p:cNvSpPr/>
            <p:nvPr/>
          </p:nvSpPr>
          <p:spPr>
            <a:xfrm>
              <a:off x="4592798" y="3463934"/>
              <a:ext cx="232654" cy="412326"/>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23" name="Rectangle 22"/>
            <p:cNvSpPr/>
            <p:nvPr/>
          </p:nvSpPr>
          <p:spPr>
            <a:xfrm>
              <a:off x="4360144" y="3463934"/>
              <a:ext cx="232654" cy="412326"/>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29" name="TextBox 28"/>
            <p:cNvSpPr txBox="1"/>
            <p:nvPr/>
          </p:nvSpPr>
          <p:spPr>
            <a:xfrm>
              <a:off x="4260112" y="3140960"/>
              <a:ext cx="1548822" cy="369332"/>
            </a:xfrm>
            <a:prstGeom prst="rect">
              <a:avLst/>
            </a:prstGeom>
            <a:noFill/>
          </p:spPr>
          <p:txBody>
            <a:bodyPr wrap="none" rtlCol="0">
              <a:spAutoFit/>
            </a:bodyPr>
            <a:lstStyle/>
            <a:p>
              <a:r>
                <a:rPr lang="en-US" b="1" i="1" dirty="0"/>
                <a:t>Golden Queue</a:t>
              </a:r>
            </a:p>
          </p:txBody>
        </p:sp>
        <p:cxnSp>
          <p:nvCxnSpPr>
            <p:cNvPr id="33" name="Straight Arrow Connector 32"/>
            <p:cNvCxnSpPr/>
            <p:nvPr/>
          </p:nvCxnSpPr>
          <p:spPr>
            <a:xfrm>
              <a:off x="5768349" y="3663325"/>
              <a:ext cx="215721" cy="1588"/>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a:off x="2541539" y="3674778"/>
              <a:ext cx="419164" cy="1588"/>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47" name="Rectangle 46"/>
            <p:cNvSpPr/>
            <p:nvPr/>
          </p:nvSpPr>
          <p:spPr>
            <a:xfrm>
              <a:off x="4130449" y="3463853"/>
              <a:ext cx="232654" cy="412326"/>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48" name="Rectangle 47"/>
            <p:cNvSpPr/>
            <p:nvPr/>
          </p:nvSpPr>
          <p:spPr>
            <a:xfrm>
              <a:off x="3897795" y="3463853"/>
              <a:ext cx="232654" cy="412326"/>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49" name="Rectangle 48"/>
            <p:cNvSpPr/>
            <p:nvPr/>
          </p:nvSpPr>
          <p:spPr>
            <a:xfrm>
              <a:off x="3665141" y="3463853"/>
              <a:ext cx="232654" cy="412326"/>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50" name="Rectangle 49"/>
            <p:cNvSpPr/>
            <p:nvPr/>
          </p:nvSpPr>
          <p:spPr>
            <a:xfrm>
              <a:off x="3432487" y="3463853"/>
              <a:ext cx="232654" cy="412326"/>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51" name="Rectangle 50"/>
            <p:cNvSpPr/>
            <p:nvPr/>
          </p:nvSpPr>
          <p:spPr>
            <a:xfrm>
              <a:off x="3199833" y="3463853"/>
              <a:ext cx="232654" cy="412326"/>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52" name="Rectangle 51"/>
            <p:cNvSpPr/>
            <p:nvPr/>
          </p:nvSpPr>
          <p:spPr>
            <a:xfrm>
              <a:off x="2967179" y="3463853"/>
              <a:ext cx="232654" cy="412326"/>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68" name="TextBox 67"/>
            <p:cNvSpPr txBox="1"/>
            <p:nvPr/>
          </p:nvSpPr>
          <p:spPr>
            <a:xfrm>
              <a:off x="-334651" y="3481273"/>
              <a:ext cx="2898870" cy="369332"/>
            </a:xfrm>
            <a:prstGeom prst="rect">
              <a:avLst/>
            </a:prstGeom>
            <a:noFill/>
          </p:spPr>
          <p:txBody>
            <a:bodyPr wrap="none" rtlCol="0">
              <a:spAutoFit/>
            </a:bodyPr>
            <a:lstStyle/>
            <a:p>
              <a:r>
                <a:rPr lang="en-US" b="1" i="1" dirty="0"/>
                <a:t>Address Translation Request</a:t>
              </a:r>
            </a:p>
          </p:txBody>
        </p:sp>
      </p:grpSp>
      <p:grpSp>
        <p:nvGrpSpPr>
          <p:cNvPr id="75" name="Group 74"/>
          <p:cNvGrpSpPr/>
          <p:nvPr/>
        </p:nvGrpSpPr>
        <p:grpSpPr>
          <a:xfrm>
            <a:off x="1224314" y="3618363"/>
            <a:ext cx="5988855" cy="1005532"/>
            <a:chOff x="7496" y="3876260"/>
            <a:chExt cx="5988855" cy="1005532"/>
          </a:xfrm>
        </p:grpSpPr>
        <p:sp>
          <p:nvSpPr>
            <p:cNvPr id="11" name="Rectangle 10"/>
            <p:cNvSpPr/>
            <p:nvPr/>
          </p:nvSpPr>
          <p:spPr>
            <a:xfrm>
              <a:off x="5535695" y="4235542"/>
              <a:ext cx="232654" cy="412326"/>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12" name="Rectangle 11"/>
            <p:cNvSpPr/>
            <p:nvPr/>
          </p:nvSpPr>
          <p:spPr>
            <a:xfrm>
              <a:off x="5303041" y="4235542"/>
              <a:ext cx="232654" cy="412326"/>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13" name="Rectangle 12"/>
            <p:cNvSpPr/>
            <p:nvPr/>
          </p:nvSpPr>
          <p:spPr>
            <a:xfrm>
              <a:off x="5070387" y="4235542"/>
              <a:ext cx="232654" cy="412326"/>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14" name="Rectangle 13"/>
            <p:cNvSpPr/>
            <p:nvPr/>
          </p:nvSpPr>
          <p:spPr>
            <a:xfrm>
              <a:off x="4837733" y="4235542"/>
              <a:ext cx="232654" cy="412326"/>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15" name="Rectangle 14"/>
            <p:cNvSpPr/>
            <p:nvPr/>
          </p:nvSpPr>
          <p:spPr>
            <a:xfrm>
              <a:off x="4605079" y="4235542"/>
              <a:ext cx="232654" cy="412326"/>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16" name="Rectangle 15"/>
            <p:cNvSpPr/>
            <p:nvPr/>
          </p:nvSpPr>
          <p:spPr>
            <a:xfrm>
              <a:off x="4372425" y="4235542"/>
              <a:ext cx="232654" cy="412326"/>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28" name="TextBox 27"/>
            <p:cNvSpPr txBox="1"/>
            <p:nvPr/>
          </p:nvSpPr>
          <p:spPr>
            <a:xfrm>
              <a:off x="4402569" y="3876260"/>
              <a:ext cx="1390124" cy="369332"/>
            </a:xfrm>
            <a:prstGeom prst="rect">
              <a:avLst/>
            </a:prstGeom>
            <a:noFill/>
          </p:spPr>
          <p:txBody>
            <a:bodyPr wrap="none" rtlCol="0">
              <a:spAutoFit/>
            </a:bodyPr>
            <a:lstStyle/>
            <a:p>
              <a:r>
                <a:rPr lang="en-US" b="1" i="1" dirty="0"/>
                <a:t>Silver Queue</a:t>
              </a:r>
            </a:p>
          </p:txBody>
        </p:sp>
        <p:cxnSp>
          <p:nvCxnSpPr>
            <p:cNvPr id="32" name="Straight Arrow Connector 31"/>
            <p:cNvCxnSpPr/>
            <p:nvPr/>
          </p:nvCxnSpPr>
          <p:spPr>
            <a:xfrm>
              <a:off x="5780630" y="4425407"/>
              <a:ext cx="215721" cy="1588"/>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a:off x="2543660" y="4441624"/>
              <a:ext cx="419164" cy="1588"/>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40" name="Rectangle 39"/>
            <p:cNvSpPr/>
            <p:nvPr/>
          </p:nvSpPr>
          <p:spPr>
            <a:xfrm>
              <a:off x="4142730" y="4235461"/>
              <a:ext cx="232654" cy="412326"/>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41" name="Rectangle 40"/>
            <p:cNvSpPr/>
            <p:nvPr/>
          </p:nvSpPr>
          <p:spPr>
            <a:xfrm>
              <a:off x="3910076" y="4235461"/>
              <a:ext cx="232654" cy="412326"/>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42" name="Rectangle 41"/>
            <p:cNvSpPr/>
            <p:nvPr/>
          </p:nvSpPr>
          <p:spPr>
            <a:xfrm>
              <a:off x="3677422" y="4235461"/>
              <a:ext cx="232654" cy="412326"/>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43" name="Rectangle 42"/>
            <p:cNvSpPr/>
            <p:nvPr/>
          </p:nvSpPr>
          <p:spPr>
            <a:xfrm>
              <a:off x="3444768" y="4235461"/>
              <a:ext cx="232654" cy="412326"/>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44" name="Rectangle 43"/>
            <p:cNvSpPr/>
            <p:nvPr/>
          </p:nvSpPr>
          <p:spPr>
            <a:xfrm>
              <a:off x="3212114" y="4235461"/>
              <a:ext cx="232654" cy="412326"/>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45" name="Rectangle 44"/>
            <p:cNvSpPr/>
            <p:nvPr/>
          </p:nvSpPr>
          <p:spPr>
            <a:xfrm>
              <a:off x="2979460" y="4235461"/>
              <a:ext cx="232654" cy="412326"/>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69" name="TextBox 68"/>
            <p:cNvSpPr txBox="1"/>
            <p:nvPr/>
          </p:nvSpPr>
          <p:spPr>
            <a:xfrm>
              <a:off x="7496" y="4235461"/>
              <a:ext cx="2645346" cy="646331"/>
            </a:xfrm>
            <a:prstGeom prst="rect">
              <a:avLst/>
            </a:prstGeom>
            <a:noFill/>
          </p:spPr>
          <p:txBody>
            <a:bodyPr wrap="square" rtlCol="0">
              <a:spAutoFit/>
            </a:bodyPr>
            <a:lstStyle/>
            <a:p>
              <a:r>
                <a:rPr lang="en-US" b="1" i="1" dirty="0"/>
                <a:t>    Data Demand Request</a:t>
              </a:r>
            </a:p>
            <a:p>
              <a:r>
                <a:rPr lang="en-US" i="1" dirty="0"/>
                <a:t>   (Applications take turns)</a:t>
              </a:r>
            </a:p>
          </p:txBody>
        </p:sp>
      </p:grpSp>
      <p:grpSp>
        <p:nvGrpSpPr>
          <p:cNvPr id="76" name="Group 75"/>
          <p:cNvGrpSpPr/>
          <p:nvPr/>
        </p:nvGrpSpPr>
        <p:grpSpPr>
          <a:xfrm>
            <a:off x="1429092" y="4432521"/>
            <a:ext cx="5780565" cy="771608"/>
            <a:chOff x="212274" y="4690418"/>
            <a:chExt cx="5780565" cy="771608"/>
          </a:xfrm>
        </p:grpSpPr>
        <p:sp>
          <p:nvSpPr>
            <p:cNvPr id="53" name="Rectangle 52"/>
            <p:cNvSpPr/>
            <p:nvPr/>
          </p:nvSpPr>
          <p:spPr>
            <a:xfrm>
              <a:off x="5532183" y="5049700"/>
              <a:ext cx="232654" cy="412326"/>
            </a:xfrm>
            <a:prstGeom prst="rect">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54" name="Rectangle 53"/>
            <p:cNvSpPr/>
            <p:nvPr/>
          </p:nvSpPr>
          <p:spPr>
            <a:xfrm>
              <a:off x="5299529" y="5049700"/>
              <a:ext cx="232654" cy="412326"/>
            </a:xfrm>
            <a:prstGeom prst="rect">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55" name="Rectangle 54"/>
            <p:cNvSpPr/>
            <p:nvPr/>
          </p:nvSpPr>
          <p:spPr>
            <a:xfrm>
              <a:off x="5066875" y="5049700"/>
              <a:ext cx="232654" cy="412326"/>
            </a:xfrm>
            <a:prstGeom prst="rect">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56" name="Rectangle 55"/>
            <p:cNvSpPr/>
            <p:nvPr/>
          </p:nvSpPr>
          <p:spPr>
            <a:xfrm>
              <a:off x="4834221" y="5049700"/>
              <a:ext cx="232654" cy="412326"/>
            </a:xfrm>
            <a:prstGeom prst="rect">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57" name="Rectangle 56"/>
            <p:cNvSpPr/>
            <p:nvPr/>
          </p:nvSpPr>
          <p:spPr>
            <a:xfrm>
              <a:off x="4601567" y="5049700"/>
              <a:ext cx="232654" cy="412326"/>
            </a:xfrm>
            <a:prstGeom prst="rect">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58" name="Rectangle 57"/>
            <p:cNvSpPr/>
            <p:nvPr/>
          </p:nvSpPr>
          <p:spPr>
            <a:xfrm>
              <a:off x="4368913" y="5049700"/>
              <a:ext cx="232654" cy="412326"/>
            </a:xfrm>
            <a:prstGeom prst="rect">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59" name="TextBox 58"/>
            <p:cNvSpPr txBox="1"/>
            <p:nvPr/>
          </p:nvSpPr>
          <p:spPr>
            <a:xfrm>
              <a:off x="4195857" y="4690418"/>
              <a:ext cx="1585690" cy="369332"/>
            </a:xfrm>
            <a:prstGeom prst="rect">
              <a:avLst/>
            </a:prstGeom>
            <a:noFill/>
          </p:spPr>
          <p:txBody>
            <a:bodyPr wrap="none" rtlCol="0">
              <a:spAutoFit/>
            </a:bodyPr>
            <a:lstStyle/>
            <a:p>
              <a:r>
                <a:rPr lang="en-US" b="1" i="1" dirty="0"/>
                <a:t>Normal Queue</a:t>
              </a:r>
            </a:p>
          </p:txBody>
        </p:sp>
        <p:cxnSp>
          <p:nvCxnSpPr>
            <p:cNvPr id="60" name="Straight Arrow Connector 59"/>
            <p:cNvCxnSpPr/>
            <p:nvPr/>
          </p:nvCxnSpPr>
          <p:spPr>
            <a:xfrm>
              <a:off x="5777118" y="5239565"/>
              <a:ext cx="215721" cy="1588"/>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1" name="Straight Arrow Connector 60"/>
            <p:cNvCxnSpPr/>
            <p:nvPr/>
          </p:nvCxnSpPr>
          <p:spPr>
            <a:xfrm>
              <a:off x="2540148" y="5255782"/>
              <a:ext cx="419164" cy="1588"/>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62" name="Rectangle 61"/>
            <p:cNvSpPr/>
            <p:nvPr/>
          </p:nvSpPr>
          <p:spPr>
            <a:xfrm>
              <a:off x="4139218" y="5049619"/>
              <a:ext cx="232654" cy="412326"/>
            </a:xfrm>
            <a:prstGeom prst="rect">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63" name="Rectangle 62"/>
            <p:cNvSpPr/>
            <p:nvPr/>
          </p:nvSpPr>
          <p:spPr>
            <a:xfrm>
              <a:off x="3906564" y="5049619"/>
              <a:ext cx="232654" cy="412326"/>
            </a:xfrm>
            <a:prstGeom prst="rect">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64" name="Rectangle 63"/>
            <p:cNvSpPr/>
            <p:nvPr/>
          </p:nvSpPr>
          <p:spPr>
            <a:xfrm>
              <a:off x="3673910" y="5049619"/>
              <a:ext cx="232654" cy="412326"/>
            </a:xfrm>
            <a:prstGeom prst="rect">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65" name="Rectangle 64"/>
            <p:cNvSpPr/>
            <p:nvPr/>
          </p:nvSpPr>
          <p:spPr>
            <a:xfrm>
              <a:off x="3441256" y="5049619"/>
              <a:ext cx="232654" cy="412326"/>
            </a:xfrm>
            <a:prstGeom prst="rect">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66" name="Rectangle 65"/>
            <p:cNvSpPr/>
            <p:nvPr/>
          </p:nvSpPr>
          <p:spPr>
            <a:xfrm>
              <a:off x="3208602" y="5049619"/>
              <a:ext cx="232654" cy="412326"/>
            </a:xfrm>
            <a:prstGeom prst="rect">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67" name="Rectangle 66"/>
            <p:cNvSpPr/>
            <p:nvPr/>
          </p:nvSpPr>
          <p:spPr>
            <a:xfrm>
              <a:off x="2975948" y="5049619"/>
              <a:ext cx="232654" cy="412326"/>
            </a:xfrm>
            <a:prstGeom prst="rect">
              <a:avLst/>
            </a:prstGeom>
            <a:solidFill>
              <a:srgbClr val="0066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70" name="TextBox 69"/>
            <p:cNvSpPr txBox="1"/>
            <p:nvPr/>
          </p:nvSpPr>
          <p:spPr>
            <a:xfrm>
              <a:off x="212274" y="5047614"/>
              <a:ext cx="2335126" cy="369332"/>
            </a:xfrm>
            <a:prstGeom prst="rect">
              <a:avLst/>
            </a:prstGeom>
            <a:noFill/>
          </p:spPr>
          <p:txBody>
            <a:bodyPr wrap="none" rtlCol="0">
              <a:spAutoFit/>
            </a:bodyPr>
            <a:lstStyle/>
            <a:p>
              <a:r>
                <a:rPr lang="en-US" b="1" i="1" dirty="0"/>
                <a:t>Data Demand Request</a:t>
              </a:r>
            </a:p>
          </p:txBody>
        </p:sp>
      </p:grpSp>
      <p:sp>
        <p:nvSpPr>
          <p:cNvPr id="78" name="Down Arrow 77"/>
          <p:cNvSpPr/>
          <p:nvPr/>
        </p:nvSpPr>
        <p:spPr>
          <a:xfrm>
            <a:off x="446314" y="3110906"/>
            <a:ext cx="518160" cy="2471980"/>
          </a:xfrm>
          <a:prstGeom prst="downArrow">
            <a:avLst/>
          </a:prstGeom>
          <a:solidFill>
            <a:srgbClr val="0066FF"/>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9" name="TextBox 78"/>
          <p:cNvSpPr txBox="1"/>
          <p:nvPr/>
        </p:nvSpPr>
        <p:spPr>
          <a:xfrm>
            <a:off x="74961" y="2678343"/>
            <a:ext cx="1393330" cy="369332"/>
          </a:xfrm>
          <a:prstGeom prst="rect">
            <a:avLst/>
          </a:prstGeom>
          <a:noFill/>
        </p:spPr>
        <p:txBody>
          <a:bodyPr wrap="none" rtlCol="0">
            <a:spAutoFit/>
          </a:bodyPr>
          <a:lstStyle/>
          <a:p>
            <a:r>
              <a:rPr lang="en-US" b="1" i="1" dirty="0"/>
              <a:t>High Priority</a:t>
            </a:r>
          </a:p>
        </p:txBody>
      </p:sp>
      <p:sp>
        <p:nvSpPr>
          <p:cNvPr id="80" name="TextBox 79"/>
          <p:cNvSpPr txBox="1"/>
          <p:nvPr/>
        </p:nvSpPr>
        <p:spPr>
          <a:xfrm>
            <a:off x="74961" y="5613366"/>
            <a:ext cx="1337802" cy="369332"/>
          </a:xfrm>
          <a:prstGeom prst="rect">
            <a:avLst/>
          </a:prstGeom>
          <a:noFill/>
        </p:spPr>
        <p:txBody>
          <a:bodyPr wrap="none" rtlCol="0">
            <a:spAutoFit/>
          </a:bodyPr>
          <a:lstStyle/>
          <a:p>
            <a:r>
              <a:rPr lang="en-US" b="1" i="1" dirty="0"/>
              <a:t>Low Priority</a:t>
            </a:r>
          </a:p>
        </p:txBody>
      </p:sp>
      <p:sp>
        <p:nvSpPr>
          <p:cNvPr id="81" name="Rounded Rectangle 80"/>
          <p:cNvSpPr/>
          <p:nvPr/>
        </p:nvSpPr>
        <p:spPr>
          <a:xfrm>
            <a:off x="390647" y="5886042"/>
            <a:ext cx="8229600" cy="661397"/>
          </a:xfrm>
          <a:prstGeom prst="roundRect">
            <a:avLst>
              <a:gd name="adj" fmla="val 26418"/>
            </a:avLst>
          </a:prstGeom>
          <a:noFill/>
          <a:ln w="381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600" b="1" dirty="0">
                <a:solidFill>
                  <a:schemeClr val="tx1"/>
                </a:solidFill>
              </a:rPr>
              <a:t>Each application takes turn injecting into the Silver Queue</a:t>
            </a:r>
            <a:endParaRPr lang="en-US" sz="2600" dirty="0">
              <a:solidFill>
                <a:schemeClr val="tx1"/>
              </a:solidFill>
            </a:endParaRPr>
          </a:p>
        </p:txBody>
      </p:sp>
      <p:sp>
        <p:nvSpPr>
          <p:cNvPr id="71" name="Rectangle 70">
            <a:extLst>
              <a:ext uri="{FF2B5EF4-FFF2-40B4-BE49-F238E27FC236}">
                <a16:creationId xmlns:a16="http://schemas.microsoft.com/office/drawing/2014/main" id="{97E73642-7CDC-429D-BE80-A294A1F12D1A}"/>
              </a:ext>
            </a:extLst>
          </p:cNvPr>
          <p:cNvSpPr/>
          <p:nvPr/>
        </p:nvSpPr>
        <p:spPr>
          <a:xfrm>
            <a:off x="4191287" y="4790467"/>
            <a:ext cx="232654" cy="412326"/>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72" name="Rectangle 71">
            <a:extLst>
              <a:ext uri="{FF2B5EF4-FFF2-40B4-BE49-F238E27FC236}">
                <a16:creationId xmlns:a16="http://schemas.microsoft.com/office/drawing/2014/main" id="{1F34C6BB-D1FA-4545-925D-D90882FE9258}"/>
              </a:ext>
            </a:extLst>
          </p:cNvPr>
          <p:cNvSpPr/>
          <p:nvPr/>
        </p:nvSpPr>
        <p:spPr>
          <a:xfrm>
            <a:off x="4190175" y="4787751"/>
            <a:ext cx="232654" cy="412326"/>
          </a:xfrm>
          <a:prstGeom prst="rect">
            <a:avLst/>
          </a:prstGeom>
          <a:solidFill>
            <a:srgbClr val="0066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Tree>
    <p:custDataLst>
      <p:tags r:id="rId1"/>
    </p:custDataLst>
    <p:extLst>
      <p:ext uri="{BB962C8B-B14F-4D97-AF65-F5344CB8AC3E}">
        <p14:creationId xmlns:p14="http://schemas.microsoft.com/office/powerpoint/2010/main" val="4148634605"/>
      </p:ext>
    </p:extLst>
  </p:cSld>
  <p:clrMapOvr>
    <a:masterClrMapping/>
  </p:clrMapOvr>
  <mc:AlternateContent xmlns:mc="http://schemas.openxmlformats.org/markup-compatibility/2006" xmlns:p14="http://schemas.microsoft.com/office/powerpoint/2010/main">
    <mc:Choice Requires="p14">
      <p:transition spd="slow" p14:dur="2000" advTm="21119"/>
    </mc:Choice>
    <mc:Fallback xmlns="">
      <p:transition spd="slow" advTm="211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blinds(horizontal)">
                                      <p:cBhvr>
                                        <p:cTn id="7" dur="500"/>
                                        <p:tgtEl>
                                          <p:spTgt spid="7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1"/>
                                        </p:tgtEl>
                                        <p:attrNameLst>
                                          <p:attrName>style.visibility</p:attrName>
                                        </p:attrNameLst>
                                      </p:cBhvr>
                                      <p:to>
                                        <p:strVal val="visible"/>
                                      </p:to>
                                    </p:set>
                                    <p:animEffect transition="in" filter="blinds(horizontal)">
                                      <p:cBhvr>
                                        <p:cTn id="12" dur="500"/>
                                        <p:tgtEl>
                                          <p:spTgt spid="81"/>
                                        </p:tgtEl>
                                      </p:cBhvr>
                                    </p:animEffect>
                                  </p:childTnLst>
                                </p:cTn>
                              </p:par>
                            </p:childTnLst>
                          </p:cTn>
                        </p:par>
                      </p:childTnLst>
                    </p:cTn>
                  </p:par>
                  <p:par>
                    <p:cTn id="13" fill="hold">
                      <p:stCondLst>
                        <p:cond delay="indefinite"/>
                      </p:stCondLst>
                      <p:childTnLst>
                        <p:par>
                          <p:cTn id="14" fill="hold">
                            <p:stCondLst>
                              <p:cond delay="0"/>
                            </p:stCondLst>
                            <p:childTnLst>
                              <p:par>
                                <p:cTn id="15" presetID="0" presetClass="path" presetSubtype="0" accel="50000" decel="50000" fill="hold" grpId="0" nodeType="clickEffect">
                                  <p:stCondLst>
                                    <p:cond delay="0"/>
                                  </p:stCondLst>
                                  <p:childTnLst>
                                    <p:animMotion origin="layout" path="M -3.33333E-6 0.0007 L 0.28021 -0.11852 " pathEditMode="relative" rAng="0" ptsTypes="AA">
                                      <p:cBhvr>
                                        <p:cTn id="16" dur="2000" fill="hold"/>
                                        <p:tgtEl>
                                          <p:spTgt spid="72"/>
                                        </p:tgtEl>
                                        <p:attrNameLst>
                                          <p:attrName>ppt_x</p:attrName>
                                          <p:attrName>ppt_y</p:attrName>
                                        </p:attrNameLst>
                                      </p:cBhvr>
                                      <p:rCtr x="14010" y="-597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7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04"/>
            <a:ext cx="8229600" cy="847546"/>
          </a:xfrm>
        </p:spPr>
        <p:txBody>
          <a:bodyPr>
            <a:normAutofit/>
          </a:bodyPr>
          <a:lstStyle/>
          <a:p>
            <a:pPr algn="l"/>
            <a:r>
              <a:rPr lang="en-US" dirty="0"/>
              <a:t>Outline</a:t>
            </a:r>
          </a:p>
        </p:txBody>
      </p:sp>
      <p:cxnSp>
        <p:nvCxnSpPr>
          <p:cNvPr id="5" name="Straight Connector 4"/>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a:ln w="38100">
            <a:noFill/>
          </a:ln>
        </p:spPr>
        <p:txBody>
          <a:bodyPr/>
          <a:lstStyle/>
          <a:p>
            <a:fld id="{9E8CE333-791E-B247-B0D8-81D7ACF2F196}" type="slidenum">
              <a:rPr lang="en-US" smtClean="0"/>
              <a:pPr/>
              <a:t>3</a:t>
            </a:fld>
            <a:endParaRPr lang="en-US" dirty="0"/>
          </a:p>
        </p:txBody>
      </p:sp>
      <p:pic>
        <p:nvPicPr>
          <p:cNvPr id="38" name="Picture 37" descr="safari.png"/>
          <p:cNvPicPr>
            <a:picLocks noChangeAspect="1"/>
          </p:cNvPicPr>
          <p:nvPr/>
        </p:nvPicPr>
        <p:blipFill>
          <a:blip r:embed="rId3" cstate="print"/>
          <a:stretch>
            <a:fillRect/>
          </a:stretch>
        </p:blipFill>
        <p:spPr>
          <a:xfrm>
            <a:off x="164139" y="6425519"/>
            <a:ext cx="1315038" cy="380494"/>
          </a:xfrm>
          <a:prstGeom prst="rect">
            <a:avLst/>
          </a:prstGeom>
        </p:spPr>
      </p:pic>
      <p:sp>
        <p:nvSpPr>
          <p:cNvPr id="6" name="Content Placeholder 2">
            <a:extLst>
              <a:ext uri="{FF2B5EF4-FFF2-40B4-BE49-F238E27FC236}">
                <a16:creationId xmlns:a16="http://schemas.microsoft.com/office/drawing/2014/main" id="{E135E0AA-DD92-4FD9-B5F0-E15616DFF299}"/>
              </a:ext>
            </a:extLst>
          </p:cNvPr>
          <p:cNvSpPr>
            <a:spLocks noGrp="1"/>
          </p:cNvSpPr>
          <p:nvPr>
            <p:ph idx="1"/>
          </p:nvPr>
        </p:nvSpPr>
        <p:spPr>
          <a:xfrm>
            <a:off x="457200" y="1094944"/>
            <a:ext cx="8686800" cy="5517543"/>
          </a:xfrm>
        </p:spPr>
        <p:txBody>
          <a:bodyPr>
            <a:normAutofit/>
          </a:bodyPr>
          <a:lstStyle/>
          <a:p>
            <a:r>
              <a:rPr lang="en-US" sz="3000" b="1" dirty="0">
                <a:solidFill>
                  <a:schemeClr val="bg1">
                    <a:lumMod val="75000"/>
                  </a:schemeClr>
                </a:solidFill>
              </a:rPr>
              <a:t>Executive Summary</a:t>
            </a:r>
          </a:p>
          <a:p>
            <a:endParaRPr lang="en-US" sz="3000" b="1" dirty="0">
              <a:solidFill>
                <a:schemeClr val="bg1">
                  <a:lumMod val="75000"/>
                </a:schemeClr>
              </a:solidFill>
            </a:endParaRPr>
          </a:p>
          <a:p>
            <a:r>
              <a:rPr lang="en-US" sz="3000" b="1" dirty="0"/>
              <a:t>Background, Key Challenges and Our Goal</a:t>
            </a:r>
          </a:p>
          <a:p>
            <a:endParaRPr lang="en-US" sz="3000" b="1" dirty="0">
              <a:solidFill>
                <a:schemeClr val="bg1">
                  <a:lumMod val="75000"/>
                </a:schemeClr>
              </a:solidFill>
            </a:endParaRPr>
          </a:p>
          <a:p>
            <a:r>
              <a:rPr lang="en-US" sz="3000" b="1" dirty="0">
                <a:solidFill>
                  <a:schemeClr val="bg1">
                    <a:lumMod val="75000"/>
                  </a:schemeClr>
                </a:solidFill>
              </a:rPr>
              <a:t>MASK: </a:t>
            </a:r>
            <a:r>
              <a:rPr lang="en-US" sz="3000" dirty="0">
                <a:solidFill>
                  <a:schemeClr val="bg1">
                    <a:lumMod val="75000"/>
                  </a:schemeClr>
                </a:solidFill>
              </a:rPr>
              <a:t>A Translation-aware Memory Hierarchy</a:t>
            </a:r>
            <a:endParaRPr lang="en-US" sz="3000" b="1" dirty="0">
              <a:solidFill>
                <a:schemeClr val="bg1">
                  <a:lumMod val="75000"/>
                </a:schemeClr>
              </a:solidFill>
            </a:endParaRPr>
          </a:p>
          <a:p>
            <a:endParaRPr lang="en-US" sz="3000" b="1" dirty="0">
              <a:solidFill>
                <a:schemeClr val="bg1">
                  <a:lumMod val="75000"/>
                </a:schemeClr>
              </a:solidFill>
            </a:endParaRPr>
          </a:p>
          <a:p>
            <a:r>
              <a:rPr lang="en-US" sz="3000" b="1" dirty="0">
                <a:solidFill>
                  <a:schemeClr val="bg1">
                    <a:lumMod val="75000"/>
                  </a:schemeClr>
                </a:solidFill>
              </a:rPr>
              <a:t>Evaluation</a:t>
            </a:r>
          </a:p>
          <a:p>
            <a:endParaRPr lang="en-US" sz="3000" b="1" dirty="0">
              <a:solidFill>
                <a:schemeClr val="bg1">
                  <a:lumMod val="75000"/>
                </a:schemeClr>
              </a:solidFill>
            </a:endParaRPr>
          </a:p>
          <a:p>
            <a:r>
              <a:rPr lang="en-US" sz="3000" b="1" dirty="0">
                <a:solidFill>
                  <a:schemeClr val="bg1">
                    <a:lumMod val="75000"/>
                  </a:schemeClr>
                </a:solidFill>
              </a:rPr>
              <a:t>Conclusion</a:t>
            </a:r>
          </a:p>
          <a:p>
            <a:endParaRPr lang="en-US" sz="3000" b="1" dirty="0"/>
          </a:p>
          <a:p>
            <a:endParaRPr lang="en-US" sz="3000" b="1" dirty="0"/>
          </a:p>
          <a:p>
            <a:endParaRPr lang="en-US" sz="3000" b="1" dirty="0"/>
          </a:p>
          <a:p>
            <a:endParaRPr lang="en-US" sz="3000" b="1" dirty="0"/>
          </a:p>
        </p:txBody>
      </p:sp>
    </p:spTree>
    <p:extLst>
      <p:ext uri="{BB962C8B-B14F-4D97-AF65-F5344CB8AC3E}">
        <p14:creationId xmlns:p14="http://schemas.microsoft.com/office/powerpoint/2010/main" val="2678520120"/>
      </p:ext>
    </p:extLst>
  </p:cSld>
  <p:clrMapOvr>
    <a:masterClrMapping/>
  </p:clrMapOvr>
  <mc:AlternateContent xmlns:mc="http://schemas.openxmlformats.org/markup-compatibility/2006" xmlns:p14="http://schemas.microsoft.com/office/powerpoint/2010/main">
    <mc:Choice Requires="p14">
      <p:transition spd="slow" p14:dur="2000" advTm="7586"/>
    </mc:Choice>
    <mc:Fallback xmlns="">
      <p:transition spd="slow" advTm="7586"/>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04"/>
            <a:ext cx="8229600" cy="847546"/>
          </a:xfrm>
        </p:spPr>
        <p:txBody>
          <a:bodyPr>
            <a:normAutofit/>
          </a:bodyPr>
          <a:lstStyle/>
          <a:p>
            <a:pPr algn="l"/>
            <a:r>
              <a:rPr lang="en-US" dirty="0"/>
              <a:t>Outline</a:t>
            </a:r>
          </a:p>
        </p:txBody>
      </p:sp>
      <p:cxnSp>
        <p:nvCxnSpPr>
          <p:cNvPr id="5" name="Straight Connector 4"/>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a:ln w="38100">
            <a:noFill/>
          </a:ln>
        </p:spPr>
        <p:txBody>
          <a:bodyPr/>
          <a:lstStyle/>
          <a:p>
            <a:fld id="{9E8CE333-791E-B247-B0D8-81D7ACF2F196}" type="slidenum">
              <a:rPr lang="en-US" smtClean="0"/>
              <a:pPr/>
              <a:t>30</a:t>
            </a:fld>
            <a:endParaRPr lang="en-US" dirty="0"/>
          </a:p>
        </p:txBody>
      </p:sp>
      <p:pic>
        <p:nvPicPr>
          <p:cNvPr id="38" name="Picture 37" descr="safari.png"/>
          <p:cNvPicPr>
            <a:picLocks noChangeAspect="1"/>
          </p:cNvPicPr>
          <p:nvPr/>
        </p:nvPicPr>
        <p:blipFill>
          <a:blip r:embed="rId3" cstate="print"/>
          <a:stretch>
            <a:fillRect/>
          </a:stretch>
        </p:blipFill>
        <p:spPr>
          <a:xfrm>
            <a:off x="164139" y="6425519"/>
            <a:ext cx="1315038" cy="380494"/>
          </a:xfrm>
          <a:prstGeom prst="rect">
            <a:avLst/>
          </a:prstGeom>
        </p:spPr>
      </p:pic>
      <p:sp>
        <p:nvSpPr>
          <p:cNvPr id="6" name="Content Placeholder 2">
            <a:extLst>
              <a:ext uri="{FF2B5EF4-FFF2-40B4-BE49-F238E27FC236}">
                <a16:creationId xmlns:a16="http://schemas.microsoft.com/office/drawing/2014/main" id="{E135E0AA-DD92-4FD9-B5F0-E15616DFF299}"/>
              </a:ext>
            </a:extLst>
          </p:cNvPr>
          <p:cNvSpPr>
            <a:spLocks noGrp="1"/>
          </p:cNvSpPr>
          <p:nvPr>
            <p:ph idx="1"/>
          </p:nvPr>
        </p:nvSpPr>
        <p:spPr>
          <a:xfrm>
            <a:off x="457200" y="1094944"/>
            <a:ext cx="8686800" cy="5517543"/>
          </a:xfrm>
        </p:spPr>
        <p:txBody>
          <a:bodyPr>
            <a:normAutofit/>
          </a:bodyPr>
          <a:lstStyle/>
          <a:p>
            <a:r>
              <a:rPr lang="en-US" sz="3000" b="1" dirty="0">
                <a:solidFill>
                  <a:schemeClr val="bg1">
                    <a:lumMod val="75000"/>
                  </a:schemeClr>
                </a:solidFill>
              </a:rPr>
              <a:t>Executive summary</a:t>
            </a:r>
          </a:p>
          <a:p>
            <a:endParaRPr lang="en-US" sz="3000" b="1" dirty="0">
              <a:solidFill>
                <a:schemeClr val="bg1">
                  <a:lumMod val="75000"/>
                </a:schemeClr>
              </a:solidFill>
            </a:endParaRPr>
          </a:p>
          <a:p>
            <a:r>
              <a:rPr lang="en-US" sz="3000" b="1" dirty="0">
                <a:solidFill>
                  <a:schemeClr val="bg1">
                    <a:lumMod val="75000"/>
                  </a:schemeClr>
                </a:solidFill>
              </a:rPr>
              <a:t>Background, Key Challenges and Our Goal</a:t>
            </a:r>
          </a:p>
          <a:p>
            <a:endParaRPr lang="en-US" sz="3000" b="1" dirty="0">
              <a:solidFill>
                <a:schemeClr val="bg1">
                  <a:lumMod val="75000"/>
                </a:schemeClr>
              </a:solidFill>
            </a:endParaRPr>
          </a:p>
          <a:p>
            <a:r>
              <a:rPr lang="en-US" sz="3000" b="1" dirty="0">
                <a:solidFill>
                  <a:schemeClr val="bg1">
                    <a:lumMod val="75000"/>
                  </a:schemeClr>
                </a:solidFill>
              </a:rPr>
              <a:t>MASK: </a:t>
            </a:r>
            <a:r>
              <a:rPr lang="en-US" sz="3000" dirty="0">
                <a:solidFill>
                  <a:schemeClr val="bg1">
                    <a:lumMod val="75000"/>
                  </a:schemeClr>
                </a:solidFill>
              </a:rPr>
              <a:t>A Translation-aware Memory Hierarchy</a:t>
            </a:r>
            <a:endParaRPr lang="en-US" sz="3000" b="1" dirty="0">
              <a:solidFill>
                <a:schemeClr val="bg1">
                  <a:lumMod val="75000"/>
                </a:schemeClr>
              </a:solidFill>
            </a:endParaRPr>
          </a:p>
          <a:p>
            <a:endParaRPr lang="en-US" sz="3000" b="1" dirty="0"/>
          </a:p>
          <a:p>
            <a:r>
              <a:rPr lang="en-US" sz="3000" b="1" dirty="0"/>
              <a:t>Evaluation</a:t>
            </a:r>
          </a:p>
          <a:p>
            <a:endParaRPr lang="en-US" sz="3000" b="1" dirty="0">
              <a:solidFill>
                <a:schemeClr val="bg1">
                  <a:lumMod val="75000"/>
                </a:schemeClr>
              </a:solidFill>
            </a:endParaRPr>
          </a:p>
          <a:p>
            <a:r>
              <a:rPr lang="en-US" sz="3000" b="1" dirty="0">
                <a:solidFill>
                  <a:schemeClr val="bg1">
                    <a:lumMod val="75000"/>
                  </a:schemeClr>
                </a:solidFill>
              </a:rPr>
              <a:t>Conclusion</a:t>
            </a:r>
          </a:p>
          <a:p>
            <a:endParaRPr lang="en-US" sz="3000" b="1" dirty="0"/>
          </a:p>
          <a:p>
            <a:endParaRPr lang="en-US" sz="3000" b="1" dirty="0"/>
          </a:p>
          <a:p>
            <a:endParaRPr lang="en-US" sz="3000" b="1" dirty="0"/>
          </a:p>
          <a:p>
            <a:endParaRPr lang="en-US" sz="3000" b="1" dirty="0"/>
          </a:p>
        </p:txBody>
      </p:sp>
    </p:spTree>
    <p:extLst>
      <p:ext uri="{BB962C8B-B14F-4D97-AF65-F5344CB8AC3E}">
        <p14:creationId xmlns:p14="http://schemas.microsoft.com/office/powerpoint/2010/main" val="378965879"/>
      </p:ext>
    </p:extLst>
  </p:cSld>
  <p:clrMapOvr>
    <a:masterClrMapping/>
  </p:clrMapOvr>
  <mc:AlternateContent xmlns:mc="http://schemas.openxmlformats.org/markup-compatibility/2006" xmlns:p14="http://schemas.microsoft.com/office/powerpoint/2010/main">
    <mc:Choice Requires="p14">
      <p:transition spd="slow" p14:dur="2000" advTm="4008"/>
    </mc:Choice>
    <mc:Fallback xmlns="">
      <p:transition spd="slow" advTm="4008"/>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04"/>
            <a:ext cx="8229600" cy="847546"/>
          </a:xfrm>
        </p:spPr>
        <p:txBody>
          <a:bodyPr/>
          <a:lstStyle/>
          <a:p>
            <a:pPr algn="l"/>
            <a:r>
              <a:rPr lang="en-US" dirty="0"/>
              <a:t>Methodology</a:t>
            </a:r>
          </a:p>
        </p:txBody>
      </p:sp>
      <p:cxnSp>
        <p:nvCxnSpPr>
          <p:cNvPr id="5" name="Straight Connector 4"/>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a:ln w="38100">
            <a:noFill/>
          </a:ln>
        </p:spPr>
        <p:txBody>
          <a:bodyPr/>
          <a:lstStyle/>
          <a:p>
            <a:fld id="{9E8CE333-791E-B247-B0D8-81D7ACF2F196}" type="slidenum">
              <a:rPr lang="en-US" smtClean="0"/>
              <a:pPr/>
              <a:t>31</a:t>
            </a:fld>
            <a:endParaRPr lang="en-US" dirty="0"/>
          </a:p>
        </p:txBody>
      </p:sp>
      <p:pic>
        <p:nvPicPr>
          <p:cNvPr id="38" name="Picture 37" descr="safari.png"/>
          <p:cNvPicPr>
            <a:picLocks noChangeAspect="1"/>
          </p:cNvPicPr>
          <p:nvPr/>
        </p:nvPicPr>
        <p:blipFill>
          <a:blip r:embed="rId4" cstate="print"/>
          <a:stretch>
            <a:fillRect/>
          </a:stretch>
        </p:blipFill>
        <p:spPr>
          <a:xfrm>
            <a:off x="164139" y="6425519"/>
            <a:ext cx="1315038" cy="380494"/>
          </a:xfrm>
          <a:prstGeom prst="rect">
            <a:avLst/>
          </a:prstGeom>
        </p:spPr>
      </p:pic>
      <p:sp>
        <p:nvSpPr>
          <p:cNvPr id="10" name="Content Placeholder 2">
            <a:extLst>
              <a:ext uri="{FF2B5EF4-FFF2-40B4-BE49-F238E27FC236}">
                <a16:creationId xmlns:a16="http://schemas.microsoft.com/office/drawing/2014/main" id="{D2D3A8C8-AB95-4EEC-AFB8-E59BCCD8866C}"/>
              </a:ext>
            </a:extLst>
          </p:cNvPr>
          <p:cNvSpPr>
            <a:spLocks noGrp="1"/>
          </p:cNvSpPr>
          <p:nvPr>
            <p:ph idx="1"/>
          </p:nvPr>
        </p:nvSpPr>
        <p:spPr>
          <a:xfrm>
            <a:off x="457199" y="1094944"/>
            <a:ext cx="8568267" cy="5517543"/>
          </a:xfrm>
        </p:spPr>
        <p:txBody>
          <a:bodyPr>
            <a:normAutofit/>
          </a:bodyPr>
          <a:lstStyle/>
          <a:p>
            <a:r>
              <a:rPr lang="en-US" dirty="0"/>
              <a:t>Mosaic simulation platform [MICRO ’17] </a:t>
            </a:r>
          </a:p>
          <a:p>
            <a:pPr marL="457200" lvl="1" indent="0">
              <a:buNone/>
            </a:pPr>
            <a:r>
              <a:rPr lang="en-US" dirty="0"/>
              <a:t>- Based on GPGPU-Sim and MAFIA [Jog et al., MEMSYS ’15]</a:t>
            </a:r>
            <a:endParaRPr lang="en-US" dirty="0">
              <a:solidFill>
                <a:srgbClr val="0066FF"/>
              </a:solidFill>
            </a:endParaRPr>
          </a:p>
          <a:p>
            <a:pPr marL="457200" lvl="1" indent="0">
              <a:buNone/>
            </a:pPr>
            <a:r>
              <a:rPr lang="en-US" dirty="0"/>
              <a:t>- Models page walks and virtual-to-physical mapping</a:t>
            </a:r>
            <a:endParaRPr lang="en-US" dirty="0">
              <a:solidFill>
                <a:srgbClr val="0066FF"/>
              </a:solidFill>
            </a:endParaRPr>
          </a:p>
          <a:p>
            <a:pPr marL="457200" lvl="1" indent="0">
              <a:buNone/>
            </a:pPr>
            <a:r>
              <a:rPr lang="en-US" dirty="0"/>
              <a:t>- Available at </a:t>
            </a:r>
            <a:r>
              <a:rPr lang="en-US" b="1" dirty="0"/>
              <a:t>https://github.com/CMU-SAFARI/Mosaic </a:t>
            </a:r>
            <a:endParaRPr lang="en-US" dirty="0"/>
          </a:p>
          <a:p>
            <a:pPr lvl="1"/>
            <a:endParaRPr lang="en-US" dirty="0"/>
          </a:p>
          <a:p>
            <a:r>
              <a:rPr lang="en-US" dirty="0"/>
              <a:t>NVIDIA GTX750 </a:t>
            </a:r>
            <a:r>
              <a:rPr lang="en-US" dirty="0" err="1"/>
              <a:t>Ti</a:t>
            </a:r>
            <a:endParaRPr lang="en-US" dirty="0"/>
          </a:p>
          <a:p>
            <a:pPr lvl="1"/>
            <a:endParaRPr lang="en-US" dirty="0"/>
          </a:p>
          <a:p>
            <a:r>
              <a:rPr lang="en-US" dirty="0"/>
              <a:t>Two GPGPU applications execute concurrently</a:t>
            </a:r>
          </a:p>
          <a:p>
            <a:pPr lvl="1"/>
            <a:endParaRPr lang="en-US" dirty="0"/>
          </a:p>
          <a:p>
            <a:r>
              <a:rPr lang="en-US" dirty="0"/>
              <a:t>CUDA-SDK, Rodinia, Parboil, LULESH, SHOC suites</a:t>
            </a:r>
          </a:p>
          <a:p>
            <a:pPr marL="457200" lvl="1" indent="0">
              <a:buNone/>
            </a:pPr>
            <a:r>
              <a:rPr lang="en-US" dirty="0">
                <a:solidFill>
                  <a:srgbClr val="0066FF"/>
                </a:solidFill>
              </a:rPr>
              <a:t>- 3 workload categories </a:t>
            </a:r>
            <a:r>
              <a:rPr lang="en-US" dirty="0"/>
              <a:t>based on TLB miss rate</a:t>
            </a:r>
          </a:p>
          <a:p>
            <a:endParaRPr lang="en-US" dirty="0"/>
          </a:p>
          <a:p>
            <a:pPr lvl="1"/>
            <a:endParaRPr lang="en-US" dirty="0"/>
          </a:p>
        </p:txBody>
      </p:sp>
    </p:spTree>
    <p:custDataLst>
      <p:tags r:id="rId1"/>
    </p:custDataLst>
    <p:extLst>
      <p:ext uri="{BB962C8B-B14F-4D97-AF65-F5344CB8AC3E}">
        <p14:creationId xmlns:p14="http://schemas.microsoft.com/office/powerpoint/2010/main" val="3521169094"/>
      </p:ext>
    </p:extLst>
  </p:cSld>
  <p:clrMapOvr>
    <a:masterClrMapping/>
  </p:clrMapOvr>
  <mc:AlternateContent xmlns:mc="http://schemas.openxmlformats.org/markup-compatibility/2006" xmlns:p14="http://schemas.microsoft.com/office/powerpoint/2010/main">
    <mc:Choice Requires="p14">
      <p:transition spd="slow" p14:dur="2000" advTm="30608"/>
    </mc:Choice>
    <mc:Fallback xmlns="">
      <p:transition spd="slow" advTm="3060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04"/>
            <a:ext cx="8229600" cy="847546"/>
          </a:xfrm>
        </p:spPr>
        <p:txBody>
          <a:bodyPr/>
          <a:lstStyle/>
          <a:p>
            <a:pPr algn="l"/>
            <a:r>
              <a:rPr lang="en-US" dirty="0"/>
              <a:t>Comparison Points</a:t>
            </a:r>
          </a:p>
        </p:txBody>
      </p:sp>
      <p:cxnSp>
        <p:nvCxnSpPr>
          <p:cNvPr id="5" name="Straight Connector 4"/>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a:ln w="38100">
            <a:noFill/>
          </a:ln>
        </p:spPr>
        <p:txBody>
          <a:bodyPr/>
          <a:lstStyle/>
          <a:p>
            <a:fld id="{9E8CE333-791E-B247-B0D8-81D7ACF2F196}" type="slidenum">
              <a:rPr lang="en-US" smtClean="0"/>
              <a:pPr/>
              <a:t>32</a:t>
            </a:fld>
            <a:endParaRPr lang="en-US" dirty="0"/>
          </a:p>
        </p:txBody>
      </p:sp>
      <p:pic>
        <p:nvPicPr>
          <p:cNvPr id="38" name="Picture 37" descr="safari.png"/>
          <p:cNvPicPr>
            <a:picLocks noChangeAspect="1"/>
          </p:cNvPicPr>
          <p:nvPr/>
        </p:nvPicPr>
        <p:blipFill>
          <a:blip r:embed="rId4" cstate="print"/>
          <a:stretch>
            <a:fillRect/>
          </a:stretch>
        </p:blipFill>
        <p:spPr>
          <a:xfrm>
            <a:off x="164139" y="6425519"/>
            <a:ext cx="1315038" cy="380494"/>
          </a:xfrm>
          <a:prstGeom prst="rect">
            <a:avLst/>
          </a:prstGeom>
        </p:spPr>
      </p:pic>
      <p:sp>
        <p:nvSpPr>
          <p:cNvPr id="10" name="Content Placeholder 2">
            <a:extLst>
              <a:ext uri="{FF2B5EF4-FFF2-40B4-BE49-F238E27FC236}">
                <a16:creationId xmlns:a16="http://schemas.microsoft.com/office/drawing/2014/main" id="{D2D3A8C8-AB95-4EEC-AFB8-E59BCCD8866C}"/>
              </a:ext>
            </a:extLst>
          </p:cNvPr>
          <p:cNvSpPr>
            <a:spLocks noGrp="1"/>
          </p:cNvSpPr>
          <p:nvPr>
            <p:ph idx="1"/>
          </p:nvPr>
        </p:nvSpPr>
        <p:spPr>
          <a:xfrm>
            <a:off x="457199" y="1094944"/>
            <a:ext cx="8568267" cy="5517543"/>
          </a:xfrm>
        </p:spPr>
        <p:txBody>
          <a:bodyPr>
            <a:normAutofit/>
          </a:bodyPr>
          <a:lstStyle/>
          <a:p>
            <a:r>
              <a:rPr lang="en-US" dirty="0"/>
              <a:t>State-of-the-art CPU–GPU memory management </a:t>
            </a:r>
            <a:br>
              <a:rPr lang="en-US" dirty="0"/>
            </a:br>
            <a:r>
              <a:rPr lang="en-US" dirty="0"/>
              <a:t>[Power et al., HPCA ’14]</a:t>
            </a:r>
            <a:endParaRPr lang="en-US" b="1" dirty="0">
              <a:sym typeface="Wingdings" pitchFamily="2" charset="2"/>
            </a:endParaRPr>
          </a:p>
          <a:p>
            <a:pPr marL="457200" lvl="1" indent="0">
              <a:buNone/>
            </a:pPr>
            <a:r>
              <a:rPr lang="en-US" b="1" dirty="0">
                <a:sym typeface="Wingdings" pitchFamily="2" charset="2"/>
              </a:rPr>
              <a:t> </a:t>
            </a:r>
            <a:r>
              <a:rPr lang="en-US" b="1" dirty="0" err="1"/>
              <a:t>PWCache</a:t>
            </a:r>
            <a:r>
              <a:rPr lang="en-US" b="1" dirty="0"/>
              <a:t>: </a:t>
            </a:r>
            <a:r>
              <a:rPr lang="en-US" dirty="0"/>
              <a:t>Page Walk Cache GPU MMU design</a:t>
            </a:r>
            <a:br>
              <a:rPr lang="en-US" dirty="0"/>
            </a:br>
            <a:endParaRPr lang="en-US" b="1" dirty="0"/>
          </a:p>
          <a:p>
            <a:pPr lvl="1"/>
            <a:endParaRPr lang="en-US" b="1" dirty="0"/>
          </a:p>
          <a:p>
            <a:pPr marL="457200" lvl="1" indent="0">
              <a:buNone/>
            </a:pPr>
            <a:r>
              <a:rPr lang="en-US" b="1" dirty="0">
                <a:sym typeface="Wingdings" pitchFamily="2" charset="2"/>
              </a:rPr>
              <a:t> </a:t>
            </a:r>
            <a:r>
              <a:rPr lang="en-US" b="1" dirty="0" err="1"/>
              <a:t>SharedTLB</a:t>
            </a:r>
            <a:r>
              <a:rPr lang="en-US" b="1" dirty="0"/>
              <a:t>:</a:t>
            </a:r>
            <a:r>
              <a:rPr lang="en-US" dirty="0"/>
              <a:t> Shared TLB GPU MMU design</a:t>
            </a:r>
          </a:p>
          <a:p>
            <a:pPr lvl="1"/>
            <a:endParaRPr lang="en-US" dirty="0"/>
          </a:p>
          <a:p>
            <a:endParaRPr lang="en-US" dirty="0"/>
          </a:p>
          <a:p>
            <a:r>
              <a:rPr lang="en-US" b="1" dirty="0"/>
              <a:t>Ideal: </a:t>
            </a:r>
            <a:r>
              <a:rPr lang="en-US" dirty="0"/>
              <a:t>Every TLB access is an L1 TLB hit</a:t>
            </a:r>
          </a:p>
        </p:txBody>
      </p:sp>
    </p:spTree>
    <p:custDataLst>
      <p:tags r:id="rId1"/>
    </p:custDataLst>
    <p:extLst>
      <p:ext uri="{BB962C8B-B14F-4D97-AF65-F5344CB8AC3E}">
        <p14:creationId xmlns:p14="http://schemas.microsoft.com/office/powerpoint/2010/main" val="3546605478"/>
      </p:ext>
    </p:extLst>
  </p:cSld>
  <p:clrMapOvr>
    <a:masterClrMapping/>
  </p:clrMapOvr>
  <mc:AlternateContent xmlns:mc="http://schemas.openxmlformats.org/markup-compatibility/2006" xmlns:p14="http://schemas.microsoft.com/office/powerpoint/2010/main">
    <mc:Choice Requires="p14">
      <p:transition spd="slow" p14:dur="2000" advTm="18227"/>
    </mc:Choice>
    <mc:Fallback xmlns="">
      <p:transition spd="slow" advTm="1822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 name="Chart 32">
            <a:extLst>
              <a:ext uri="{FF2B5EF4-FFF2-40B4-BE49-F238E27FC236}">
                <a16:creationId xmlns:a16="http://schemas.microsoft.com/office/drawing/2014/main" id="{0B6CE555-EBF8-044A-87DB-43D55DD7E04F}"/>
              </a:ext>
            </a:extLst>
          </p:cNvPr>
          <p:cNvGraphicFramePr>
            <a:graphicFrameLocks/>
          </p:cNvGraphicFramePr>
          <p:nvPr>
            <p:extLst>
              <p:ext uri="{D42A27DB-BD31-4B8C-83A1-F6EECF244321}">
                <p14:modId xmlns:p14="http://schemas.microsoft.com/office/powerpoint/2010/main" val="374868386"/>
              </p:ext>
            </p:extLst>
          </p:nvPr>
        </p:nvGraphicFramePr>
        <p:xfrm>
          <a:off x="288235" y="1069662"/>
          <a:ext cx="8398083" cy="4520263"/>
        </p:xfrm>
        <a:graphic>
          <a:graphicData uri="http://schemas.openxmlformats.org/drawingml/2006/chart">
            <c:chart xmlns:c="http://schemas.openxmlformats.org/drawingml/2006/chart" xmlns:r="http://schemas.openxmlformats.org/officeDocument/2006/relationships" r:id="rId4"/>
          </a:graphicData>
        </a:graphic>
      </p:graphicFrame>
      <p:sp>
        <p:nvSpPr>
          <p:cNvPr id="2" name="Title 1"/>
          <p:cNvSpPr>
            <a:spLocks noGrp="1"/>
          </p:cNvSpPr>
          <p:nvPr>
            <p:ph type="title"/>
          </p:nvPr>
        </p:nvSpPr>
        <p:spPr>
          <a:xfrm>
            <a:off x="457200" y="130604"/>
            <a:ext cx="8229600" cy="847546"/>
          </a:xfrm>
        </p:spPr>
        <p:txBody>
          <a:bodyPr/>
          <a:lstStyle/>
          <a:p>
            <a:pPr algn="l"/>
            <a:r>
              <a:rPr lang="en-US" dirty="0"/>
              <a:t>Performance</a:t>
            </a:r>
          </a:p>
        </p:txBody>
      </p:sp>
      <p:cxnSp>
        <p:nvCxnSpPr>
          <p:cNvPr id="5" name="Straight Connector 4"/>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a:ln w="38100">
            <a:noFill/>
          </a:ln>
        </p:spPr>
        <p:txBody>
          <a:bodyPr/>
          <a:lstStyle/>
          <a:p>
            <a:fld id="{9E8CE333-791E-B247-B0D8-81D7ACF2F196}" type="slidenum">
              <a:rPr lang="en-US" smtClean="0"/>
              <a:pPr/>
              <a:t>33</a:t>
            </a:fld>
            <a:endParaRPr lang="en-US" dirty="0"/>
          </a:p>
        </p:txBody>
      </p:sp>
      <p:pic>
        <p:nvPicPr>
          <p:cNvPr id="38" name="Picture 37" descr="safari.png"/>
          <p:cNvPicPr>
            <a:picLocks noChangeAspect="1"/>
          </p:cNvPicPr>
          <p:nvPr/>
        </p:nvPicPr>
        <p:blipFill>
          <a:blip r:embed="rId5" cstate="print"/>
          <a:stretch>
            <a:fillRect/>
          </a:stretch>
        </p:blipFill>
        <p:spPr>
          <a:xfrm>
            <a:off x="164139" y="6425519"/>
            <a:ext cx="1315038" cy="380494"/>
          </a:xfrm>
          <a:prstGeom prst="rect">
            <a:avLst/>
          </a:prstGeom>
        </p:spPr>
      </p:pic>
      <p:grpSp>
        <p:nvGrpSpPr>
          <p:cNvPr id="37" name="Group 36">
            <a:extLst>
              <a:ext uri="{FF2B5EF4-FFF2-40B4-BE49-F238E27FC236}">
                <a16:creationId xmlns:a16="http://schemas.microsoft.com/office/drawing/2014/main" id="{D1ED1D53-482C-2648-89D2-4406727108E3}"/>
              </a:ext>
            </a:extLst>
          </p:cNvPr>
          <p:cNvGrpSpPr/>
          <p:nvPr/>
        </p:nvGrpSpPr>
        <p:grpSpPr>
          <a:xfrm>
            <a:off x="7398413" y="2615565"/>
            <a:ext cx="702713" cy="970881"/>
            <a:chOff x="7398413" y="2615565"/>
            <a:chExt cx="702713" cy="970881"/>
          </a:xfrm>
        </p:grpSpPr>
        <p:cxnSp>
          <p:nvCxnSpPr>
            <p:cNvPr id="7" name="Straight Connector 6">
              <a:extLst>
                <a:ext uri="{FF2B5EF4-FFF2-40B4-BE49-F238E27FC236}">
                  <a16:creationId xmlns:a16="http://schemas.microsoft.com/office/drawing/2014/main" id="{14B4EE56-95E4-46C3-8AB8-8F0CFE33599A}"/>
                </a:ext>
              </a:extLst>
            </p:cNvPr>
            <p:cNvCxnSpPr>
              <a:cxnSpLocks/>
            </p:cNvCxnSpPr>
            <p:nvPr/>
          </p:nvCxnSpPr>
          <p:spPr>
            <a:xfrm>
              <a:off x="7464287" y="2853090"/>
              <a:ext cx="63683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ACF784F3-71A1-4846-9241-331635FFF441}"/>
                </a:ext>
              </a:extLst>
            </p:cNvPr>
            <p:cNvCxnSpPr>
              <a:cxnSpLocks/>
            </p:cNvCxnSpPr>
            <p:nvPr/>
          </p:nvCxnSpPr>
          <p:spPr>
            <a:xfrm flipV="1">
              <a:off x="7615159" y="2852530"/>
              <a:ext cx="0" cy="733916"/>
            </a:xfrm>
            <a:prstGeom prst="straightConnector1">
              <a:avLst/>
            </a:prstGeom>
            <a:ln w="15875">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9" name="TextBox 3">
              <a:extLst>
                <a:ext uri="{FF2B5EF4-FFF2-40B4-BE49-F238E27FC236}">
                  <a16:creationId xmlns:a16="http://schemas.microsoft.com/office/drawing/2014/main" id="{BB4B4724-7F19-400A-A578-541BC7F85682}"/>
                </a:ext>
              </a:extLst>
            </p:cNvPr>
            <p:cNvSpPr txBox="1"/>
            <p:nvPr/>
          </p:nvSpPr>
          <p:spPr>
            <a:xfrm>
              <a:off x="7398413" y="2615565"/>
              <a:ext cx="500666" cy="155167"/>
            </a:xfrm>
            <a:prstGeom prst="rect">
              <a:avLst/>
            </a:prstGeom>
            <a:solidFill>
              <a:schemeClr val="bg1"/>
            </a:solidFill>
            <a:ln>
              <a:noFill/>
            </a:ln>
          </p:spPr>
          <p:txBody>
            <a:bodyPr wrap="none" lIns="0" tIns="0" rIns="0" bIns="0" rtlCol="0" anchor="ctr" anchorCtr="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000" b="1" dirty="0">
                  <a:latin typeface="Helvetica" panose="020B0604020202030204" pitchFamily="34" charset="0"/>
                </a:rPr>
                <a:t>57.8%</a:t>
              </a:r>
            </a:p>
          </p:txBody>
        </p:sp>
      </p:grpSp>
      <p:grpSp>
        <p:nvGrpSpPr>
          <p:cNvPr id="39" name="Group 38">
            <a:extLst>
              <a:ext uri="{FF2B5EF4-FFF2-40B4-BE49-F238E27FC236}">
                <a16:creationId xmlns:a16="http://schemas.microsoft.com/office/drawing/2014/main" id="{5146156A-71EF-3544-8388-AC1259A3BA0E}"/>
              </a:ext>
            </a:extLst>
          </p:cNvPr>
          <p:cNvGrpSpPr/>
          <p:nvPr/>
        </p:nvGrpSpPr>
        <p:grpSpPr>
          <a:xfrm>
            <a:off x="5658978" y="2689013"/>
            <a:ext cx="671102" cy="902933"/>
            <a:chOff x="5658978" y="2689013"/>
            <a:chExt cx="671102" cy="902933"/>
          </a:xfrm>
        </p:grpSpPr>
        <p:cxnSp>
          <p:nvCxnSpPr>
            <p:cNvPr id="10" name="Straight Connector 9">
              <a:extLst>
                <a:ext uri="{FF2B5EF4-FFF2-40B4-BE49-F238E27FC236}">
                  <a16:creationId xmlns:a16="http://schemas.microsoft.com/office/drawing/2014/main" id="{E4003723-D8C7-4B9F-98D1-9FB43B5313BF}"/>
                </a:ext>
              </a:extLst>
            </p:cNvPr>
            <p:cNvCxnSpPr>
              <a:cxnSpLocks/>
            </p:cNvCxnSpPr>
            <p:nvPr/>
          </p:nvCxnSpPr>
          <p:spPr>
            <a:xfrm>
              <a:off x="5685183" y="2928582"/>
              <a:ext cx="644897"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E4FB385-C94B-4B41-B37F-F1809448F81B}"/>
                </a:ext>
              </a:extLst>
            </p:cNvPr>
            <p:cNvCxnSpPr>
              <a:cxnSpLocks/>
            </p:cNvCxnSpPr>
            <p:nvPr/>
          </p:nvCxnSpPr>
          <p:spPr>
            <a:xfrm flipV="1">
              <a:off x="5855051" y="2928582"/>
              <a:ext cx="0" cy="663364"/>
            </a:xfrm>
            <a:prstGeom prst="straightConnector1">
              <a:avLst/>
            </a:prstGeom>
            <a:ln w="15875">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2" name="TextBox 3">
              <a:extLst>
                <a:ext uri="{FF2B5EF4-FFF2-40B4-BE49-F238E27FC236}">
                  <a16:creationId xmlns:a16="http://schemas.microsoft.com/office/drawing/2014/main" id="{BCEEEC51-FD0B-484A-8992-332387916DA1}"/>
                </a:ext>
              </a:extLst>
            </p:cNvPr>
            <p:cNvSpPr txBox="1"/>
            <p:nvPr/>
          </p:nvSpPr>
          <p:spPr>
            <a:xfrm>
              <a:off x="5658978" y="2689013"/>
              <a:ext cx="491538" cy="159460"/>
            </a:xfrm>
            <a:prstGeom prst="rect">
              <a:avLst/>
            </a:prstGeom>
            <a:solidFill>
              <a:schemeClr val="bg1"/>
            </a:solidFill>
            <a:ln>
              <a:noFill/>
            </a:ln>
          </p:spPr>
          <p:txBody>
            <a:bodyPr wrap="none" lIns="0" tIns="0" rIns="0" bIns="0" rtlCol="0" anchor="ctr" anchorCtr="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000" b="1" dirty="0">
                  <a:latin typeface="Helvetica" panose="020B0604020202030204" pitchFamily="34" charset="0"/>
                </a:rPr>
                <a:t>52.0%</a:t>
              </a:r>
            </a:p>
          </p:txBody>
        </p:sp>
      </p:grpSp>
      <p:grpSp>
        <p:nvGrpSpPr>
          <p:cNvPr id="40" name="Group 39">
            <a:extLst>
              <a:ext uri="{FF2B5EF4-FFF2-40B4-BE49-F238E27FC236}">
                <a16:creationId xmlns:a16="http://schemas.microsoft.com/office/drawing/2014/main" id="{C51D8D51-B500-ED42-8B4D-F0AD3BB8B63C}"/>
              </a:ext>
            </a:extLst>
          </p:cNvPr>
          <p:cNvGrpSpPr/>
          <p:nvPr/>
        </p:nvGrpSpPr>
        <p:grpSpPr>
          <a:xfrm>
            <a:off x="3939858" y="2520685"/>
            <a:ext cx="642082" cy="1069802"/>
            <a:chOff x="3939858" y="2520685"/>
            <a:chExt cx="642082" cy="1069802"/>
          </a:xfrm>
        </p:grpSpPr>
        <p:cxnSp>
          <p:nvCxnSpPr>
            <p:cNvPr id="13" name="Straight Connector 12">
              <a:extLst>
                <a:ext uri="{FF2B5EF4-FFF2-40B4-BE49-F238E27FC236}">
                  <a16:creationId xmlns:a16="http://schemas.microsoft.com/office/drawing/2014/main" id="{2CA69E93-645B-4ACF-A775-26CC273C8471}"/>
                </a:ext>
              </a:extLst>
            </p:cNvPr>
            <p:cNvCxnSpPr>
              <a:cxnSpLocks/>
            </p:cNvCxnSpPr>
            <p:nvPr/>
          </p:nvCxnSpPr>
          <p:spPr>
            <a:xfrm>
              <a:off x="3939858" y="2804192"/>
              <a:ext cx="642082"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A4F9E5D0-0119-4670-AB0D-B70BDC240AE6}"/>
                </a:ext>
              </a:extLst>
            </p:cNvPr>
            <p:cNvCxnSpPr>
              <a:cxnSpLocks/>
            </p:cNvCxnSpPr>
            <p:nvPr/>
          </p:nvCxnSpPr>
          <p:spPr>
            <a:xfrm flipV="1">
              <a:off x="4106251" y="2804192"/>
              <a:ext cx="0" cy="786295"/>
            </a:xfrm>
            <a:prstGeom prst="straightConnector1">
              <a:avLst/>
            </a:prstGeom>
            <a:ln w="15875">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5" name="TextBox 3">
              <a:extLst>
                <a:ext uri="{FF2B5EF4-FFF2-40B4-BE49-F238E27FC236}">
                  <a16:creationId xmlns:a16="http://schemas.microsoft.com/office/drawing/2014/main" id="{A12F9CBF-C371-4F41-B897-E28A586C8E94}"/>
                </a:ext>
              </a:extLst>
            </p:cNvPr>
            <p:cNvSpPr txBox="1"/>
            <p:nvPr/>
          </p:nvSpPr>
          <p:spPr>
            <a:xfrm>
              <a:off x="3939858" y="2520685"/>
              <a:ext cx="458862" cy="137042"/>
            </a:xfrm>
            <a:prstGeom prst="rect">
              <a:avLst/>
            </a:prstGeom>
            <a:solidFill>
              <a:schemeClr val="bg1"/>
            </a:solidFill>
            <a:ln>
              <a:noFill/>
            </a:ln>
          </p:spPr>
          <p:txBody>
            <a:bodyPr wrap="none" lIns="0" tIns="0" rIns="0" bIns="0" rtlCol="0" anchor="ctr" anchorCtr="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000" b="1" dirty="0">
                  <a:latin typeface="Helvetica" panose="020B0604020202030204" pitchFamily="34" charset="0"/>
                </a:rPr>
                <a:t>61.2%</a:t>
              </a:r>
            </a:p>
          </p:txBody>
        </p:sp>
      </p:grpSp>
      <p:grpSp>
        <p:nvGrpSpPr>
          <p:cNvPr id="41" name="Group 40">
            <a:extLst>
              <a:ext uri="{FF2B5EF4-FFF2-40B4-BE49-F238E27FC236}">
                <a16:creationId xmlns:a16="http://schemas.microsoft.com/office/drawing/2014/main" id="{FE8E2EBB-B12D-2A45-BB19-FCCC6E3B286B}"/>
              </a:ext>
            </a:extLst>
          </p:cNvPr>
          <p:cNvGrpSpPr/>
          <p:nvPr/>
        </p:nvGrpSpPr>
        <p:grpSpPr>
          <a:xfrm>
            <a:off x="2206487" y="2635859"/>
            <a:ext cx="615469" cy="940521"/>
            <a:chOff x="2206487" y="2635859"/>
            <a:chExt cx="615469" cy="940521"/>
          </a:xfrm>
        </p:grpSpPr>
        <p:cxnSp>
          <p:nvCxnSpPr>
            <p:cNvPr id="16" name="Straight Connector 15">
              <a:extLst>
                <a:ext uri="{FF2B5EF4-FFF2-40B4-BE49-F238E27FC236}">
                  <a16:creationId xmlns:a16="http://schemas.microsoft.com/office/drawing/2014/main" id="{FCCC91FF-0CF3-4463-90AE-5D890BC1B89D}"/>
                </a:ext>
              </a:extLst>
            </p:cNvPr>
            <p:cNvCxnSpPr>
              <a:cxnSpLocks/>
            </p:cNvCxnSpPr>
            <p:nvPr/>
          </p:nvCxnSpPr>
          <p:spPr>
            <a:xfrm>
              <a:off x="2206487" y="2852530"/>
              <a:ext cx="61546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80018C4-7471-4463-AE2D-A6283C5478AF}"/>
                </a:ext>
              </a:extLst>
            </p:cNvPr>
            <p:cNvCxnSpPr>
              <a:cxnSpLocks/>
            </p:cNvCxnSpPr>
            <p:nvPr/>
          </p:nvCxnSpPr>
          <p:spPr>
            <a:xfrm flipV="1">
              <a:off x="2344699" y="2842591"/>
              <a:ext cx="0" cy="733789"/>
            </a:xfrm>
            <a:prstGeom prst="straightConnector1">
              <a:avLst/>
            </a:prstGeom>
            <a:ln w="15875">
              <a:solidFill>
                <a:schemeClr val="tx1"/>
              </a:solidFill>
              <a:tailEnd type="stealth" w="med" len="med"/>
            </a:ln>
          </p:spPr>
          <p:style>
            <a:lnRef idx="1">
              <a:schemeClr val="accent1"/>
            </a:lnRef>
            <a:fillRef idx="0">
              <a:schemeClr val="accent1"/>
            </a:fillRef>
            <a:effectRef idx="0">
              <a:schemeClr val="accent1"/>
            </a:effectRef>
            <a:fontRef idx="minor">
              <a:schemeClr val="tx1"/>
            </a:fontRef>
          </p:style>
        </p:cxnSp>
        <p:sp>
          <p:nvSpPr>
            <p:cNvPr id="18" name="TextBox 3">
              <a:extLst>
                <a:ext uri="{FF2B5EF4-FFF2-40B4-BE49-F238E27FC236}">
                  <a16:creationId xmlns:a16="http://schemas.microsoft.com/office/drawing/2014/main" id="{386754F1-BCB9-4E91-B087-5F53F8427663}"/>
                </a:ext>
              </a:extLst>
            </p:cNvPr>
            <p:cNvSpPr txBox="1"/>
            <p:nvPr/>
          </p:nvSpPr>
          <p:spPr>
            <a:xfrm>
              <a:off x="2206487" y="2635859"/>
              <a:ext cx="399577" cy="106308"/>
            </a:xfrm>
            <a:prstGeom prst="rect">
              <a:avLst/>
            </a:prstGeom>
            <a:solidFill>
              <a:schemeClr val="bg1"/>
            </a:solidFill>
            <a:ln>
              <a:noFill/>
            </a:ln>
          </p:spPr>
          <p:txBody>
            <a:bodyPr wrap="none" lIns="0" tIns="0" rIns="0" bIns="0" rtlCol="0" anchor="ctr" anchorCtr="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000" b="1" dirty="0">
                  <a:latin typeface="Helvetica" panose="020B0604020202030204" pitchFamily="34" charset="0"/>
                </a:rPr>
                <a:t>58.7%</a:t>
              </a:r>
            </a:p>
          </p:txBody>
        </p:sp>
      </p:grpSp>
      <p:sp>
        <p:nvSpPr>
          <p:cNvPr id="25" name="Rounded Rectangle 18">
            <a:extLst>
              <a:ext uri="{FF2B5EF4-FFF2-40B4-BE49-F238E27FC236}">
                <a16:creationId xmlns:a16="http://schemas.microsoft.com/office/drawing/2014/main" id="{259643DC-CA66-8D41-A0EC-C691D86AA47B}"/>
              </a:ext>
            </a:extLst>
          </p:cNvPr>
          <p:cNvSpPr/>
          <p:nvPr/>
        </p:nvSpPr>
        <p:spPr>
          <a:xfrm>
            <a:off x="164139" y="5414047"/>
            <a:ext cx="8814761" cy="512718"/>
          </a:xfrm>
          <a:prstGeom prst="roundRect">
            <a:avLst>
              <a:gd name="adj" fmla="val 26418"/>
            </a:avLst>
          </a:prstGeom>
          <a:solidFill>
            <a:schemeClr val="bg1">
              <a:lumMod val="95000"/>
            </a:schemeClr>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300" dirty="0">
                <a:solidFill>
                  <a:schemeClr val="tx1"/>
                </a:solidFill>
              </a:rPr>
              <a:t>MASK outperforms state-of-the-art design for </a:t>
            </a:r>
            <a:r>
              <a:rPr lang="en-US" sz="2300" b="1" dirty="0">
                <a:solidFill>
                  <a:schemeClr val="tx1"/>
                </a:solidFill>
              </a:rPr>
              <a:t>every workload</a:t>
            </a:r>
          </a:p>
        </p:txBody>
      </p:sp>
    </p:spTree>
    <p:custDataLst>
      <p:tags r:id="rId1"/>
    </p:custDataLst>
    <p:extLst>
      <p:ext uri="{BB962C8B-B14F-4D97-AF65-F5344CB8AC3E}">
        <p14:creationId xmlns:p14="http://schemas.microsoft.com/office/powerpoint/2010/main" val="3514057650"/>
      </p:ext>
    </p:extLst>
  </p:cSld>
  <p:clrMapOvr>
    <a:masterClrMapping/>
  </p:clrMapOvr>
  <mc:AlternateContent xmlns:mc="http://schemas.openxmlformats.org/markup-compatibility/2006" xmlns:p14="http://schemas.microsoft.com/office/powerpoint/2010/main">
    <mc:Choice Requires="p14">
      <p:transition spd="slow" p14:dur="2000" advTm="36988"/>
    </mc:Choice>
    <mc:Fallback xmlns="">
      <p:transition spd="slow" advTm="3698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
                                            <p:graphicEl>
                                              <a:chart seriesIdx="-3" categoryIdx="-3" bldStep="gridLegend"/>
                                            </p:graphicEl>
                                          </p:spTgt>
                                        </p:tgtEl>
                                        <p:attrNameLst>
                                          <p:attrName>style.visibility</p:attrName>
                                        </p:attrNameLst>
                                      </p:cBhvr>
                                      <p:to>
                                        <p:strVal val="visible"/>
                                      </p:to>
                                    </p:set>
                                    <p:animEffect transition="in" filter="blinds(horizontal)">
                                      <p:cBhvr>
                                        <p:cTn id="7" dur="500"/>
                                        <p:tgtEl>
                                          <p:spTgt spid="33">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3">
                                            <p:graphicEl>
                                              <a:chart seriesIdx="0" categoryIdx="-4" bldStep="series"/>
                                            </p:graphicEl>
                                          </p:spTgt>
                                        </p:tgtEl>
                                        <p:attrNameLst>
                                          <p:attrName>style.visibility</p:attrName>
                                        </p:attrNameLst>
                                      </p:cBhvr>
                                      <p:to>
                                        <p:strVal val="visible"/>
                                      </p:to>
                                    </p:set>
                                    <p:animEffect transition="in" filter="blinds(horizontal)">
                                      <p:cBhvr>
                                        <p:cTn id="12" dur="500"/>
                                        <p:tgtEl>
                                          <p:spTgt spid="33">
                                            <p:graphicEl>
                                              <a:chart seriesIdx="0" categoryIdx="-4" bldStep="series"/>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3">
                                            <p:graphicEl>
                                              <a:chart seriesIdx="1" categoryIdx="-4" bldStep="series"/>
                                            </p:graphicEl>
                                          </p:spTgt>
                                        </p:tgtEl>
                                        <p:attrNameLst>
                                          <p:attrName>style.visibility</p:attrName>
                                        </p:attrNameLst>
                                      </p:cBhvr>
                                      <p:to>
                                        <p:strVal val="visible"/>
                                      </p:to>
                                    </p:set>
                                    <p:animEffect transition="in" filter="blinds(horizontal)">
                                      <p:cBhvr>
                                        <p:cTn id="17" dur="500"/>
                                        <p:tgtEl>
                                          <p:spTgt spid="33">
                                            <p:graphicEl>
                                              <a:chart seriesIdx="1" categoryIdx="-4" bldStep="series"/>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3">
                                            <p:graphicEl>
                                              <a:chart seriesIdx="2" categoryIdx="-4" bldStep="series"/>
                                            </p:graphicEl>
                                          </p:spTgt>
                                        </p:tgtEl>
                                        <p:attrNameLst>
                                          <p:attrName>style.visibility</p:attrName>
                                        </p:attrNameLst>
                                      </p:cBhvr>
                                      <p:to>
                                        <p:strVal val="visible"/>
                                      </p:to>
                                    </p:set>
                                    <p:animEffect transition="in" filter="blinds(horizontal)">
                                      <p:cBhvr>
                                        <p:cTn id="22" dur="500"/>
                                        <p:tgtEl>
                                          <p:spTgt spid="33">
                                            <p:graphicEl>
                                              <a:chart seriesIdx="2" categoryIdx="-4" bldStep="series"/>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blinds(horizontal)">
                                      <p:cBhvr>
                                        <p:cTn id="27" dur="500"/>
                                        <p:tgtEl>
                                          <p:spTgt spid="41"/>
                                        </p:tgtEl>
                                      </p:cBhvr>
                                    </p:animEffect>
                                  </p:childTnLst>
                                </p:cTn>
                              </p:par>
                            </p:childTnLst>
                          </p:cTn>
                        </p:par>
                        <p:par>
                          <p:cTn id="28" fill="hold">
                            <p:stCondLst>
                              <p:cond delay="500"/>
                            </p:stCondLst>
                            <p:childTnLst>
                              <p:par>
                                <p:cTn id="29" presetID="3" presetClass="entr" presetSubtype="10" fill="hold" nodeType="after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blinds(horizontal)">
                                      <p:cBhvr>
                                        <p:cTn id="31" dur="500"/>
                                        <p:tgtEl>
                                          <p:spTgt spid="40"/>
                                        </p:tgtEl>
                                      </p:cBhvr>
                                    </p:animEffect>
                                  </p:childTnLst>
                                </p:cTn>
                              </p:par>
                            </p:childTnLst>
                          </p:cTn>
                        </p:par>
                        <p:par>
                          <p:cTn id="32" fill="hold">
                            <p:stCondLst>
                              <p:cond delay="1000"/>
                            </p:stCondLst>
                            <p:childTnLst>
                              <p:par>
                                <p:cTn id="33" presetID="3" presetClass="entr" presetSubtype="10" fill="hold" nodeType="afterEffect">
                                  <p:stCondLst>
                                    <p:cond delay="0"/>
                                  </p:stCondLst>
                                  <p:childTnLst>
                                    <p:set>
                                      <p:cBhvr>
                                        <p:cTn id="34" dur="1" fill="hold">
                                          <p:stCondLst>
                                            <p:cond delay="0"/>
                                          </p:stCondLst>
                                        </p:cTn>
                                        <p:tgtEl>
                                          <p:spTgt spid="39"/>
                                        </p:tgtEl>
                                        <p:attrNameLst>
                                          <p:attrName>style.visibility</p:attrName>
                                        </p:attrNameLst>
                                      </p:cBhvr>
                                      <p:to>
                                        <p:strVal val="visible"/>
                                      </p:to>
                                    </p:set>
                                    <p:animEffect transition="in" filter="blinds(horizontal)">
                                      <p:cBhvr>
                                        <p:cTn id="35" dur="500"/>
                                        <p:tgtEl>
                                          <p:spTgt spid="39"/>
                                        </p:tgtEl>
                                      </p:cBhvr>
                                    </p:animEffect>
                                  </p:childTnLst>
                                </p:cTn>
                              </p:par>
                            </p:childTnLst>
                          </p:cTn>
                        </p:par>
                        <p:par>
                          <p:cTn id="36" fill="hold">
                            <p:stCondLst>
                              <p:cond delay="1500"/>
                            </p:stCondLst>
                            <p:childTnLst>
                              <p:par>
                                <p:cTn id="37" presetID="3" presetClass="entr" presetSubtype="10" fill="hold" nodeType="after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blinds(horizontal)">
                                      <p:cBhvr>
                                        <p:cTn id="39" dur="500"/>
                                        <p:tgtEl>
                                          <p:spTgt spid="37"/>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33">
                                            <p:graphicEl>
                                              <a:chart seriesIdx="3" categoryIdx="-4" bldStep="series"/>
                                            </p:graphicEl>
                                          </p:spTgt>
                                        </p:tgtEl>
                                        <p:attrNameLst>
                                          <p:attrName>style.visibility</p:attrName>
                                        </p:attrNameLst>
                                      </p:cBhvr>
                                      <p:to>
                                        <p:strVal val="visible"/>
                                      </p:to>
                                    </p:set>
                                    <p:animEffect transition="in" filter="blinds(horizontal)">
                                      <p:cBhvr>
                                        <p:cTn id="44" dur="500"/>
                                        <p:tgtEl>
                                          <p:spTgt spid="33">
                                            <p:graphicEl>
                                              <a:chart seriesIdx="3" categoryIdx="-4" bldStep="series"/>
                                            </p:graphicEl>
                                          </p:spTgt>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blinds(horizontal)">
                                      <p:cBhvr>
                                        <p:cTn id="4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3" grpId="0" uiExpand="1">
        <p:bldSub>
          <a:bldChart bld="series"/>
        </p:bldSub>
      </p:bldGraphic>
      <p:bldP spid="2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04"/>
            <a:ext cx="8229600" cy="847546"/>
          </a:xfrm>
        </p:spPr>
        <p:txBody>
          <a:bodyPr/>
          <a:lstStyle/>
          <a:p>
            <a:pPr algn="l"/>
            <a:r>
              <a:rPr lang="en-US" dirty="0"/>
              <a:t>Other Results in the Paper</a:t>
            </a:r>
          </a:p>
        </p:txBody>
      </p:sp>
      <p:cxnSp>
        <p:nvCxnSpPr>
          <p:cNvPr id="5" name="Straight Connector 4"/>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a:ln w="38100">
            <a:noFill/>
          </a:ln>
        </p:spPr>
        <p:txBody>
          <a:bodyPr/>
          <a:lstStyle/>
          <a:p>
            <a:fld id="{9E8CE333-791E-B247-B0D8-81D7ACF2F196}" type="slidenum">
              <a:rPr lang="en-US" smtClean="0"/>
              <a:pPr/>
              <a:t>34</a:t>
            </a:fld>
            <a:endParaRPr lang="en-US" dirty="0"/>
          </a:p>
        </p:txBody>
      </p:sp>
      <p:pic>
        <p:nvPicPr>
          <p:cNvPr id="38" name="Picture 37" descr="safari.png"/>
          <p:cNvPicPr>
            <a:picLocks noChangeAspect="1"/>
          </p:cNvPicPr>
          <p:nvPr/>
        </p:nvPicPr>
        <p:blipFill>
          <a:blip r:embed="rId4" cstate="print"/>
          <a:stretch>
            <a:fillRect/>
          </a:stretch>
        </p:blipFill>
        <p:spPr>
          <a:xfrm>
            <a:off x="164139" y="6425519"/>
            <a:ext cx="1315038" cy="380494"/>
          </a:xfrm>
          <a:prstGeom prst="rect">
            <a:avLst/>
          </a:prstGeom>
        </p:spPr>
      </p:pic>
      <p:sp>
        <p:nvSpPr>
          <p:cNvPr id="6" name="Content Placeholder 2">
            <a:extLst>
              <a:ext uri="{FF2B5EF4-FFF2-40B4-BE49-F238E27FC236}">
                <a16:creationId xmlns:a16="http://schemas.microsoft.com/office/drawing/2014/main" id="{56C31953-1ACB-432F-85EB-AD522F1DAE96}"/>
              </a:ext>
            </a:extLst>
          </p:cNvPr>
          <p:cNvSpPr>
            <a:spLocks noGrp="1"/>
          </p:cNvSpPr>
          <p:nvPr>
            <p:ph idx="1"/>
          </p:nvPr>
        </p:nvSpPr>
        <p:spPr>
          <a:xfrm>
            <a:off x="457200" y="1094944"/>
            <a:ext cx="8522678" cy="5517543"/>
          </a:xfrm>
        </p:spPr>
        <p:txBody>
          <a:bodyPr>
            <a:normAutofit lnSpcReduction="10000"/>
          </a:bodyPr>
          <a:lstStyle/>
          <a:p>
            <a:r>
              <a:rPr lang="en-US" dirty="0"/>
              <a:t>MASK reduces unfairness</a:t>
            </a:r>
          </a:p>
          <a:p>
            <a:r>
              <a:rPr lang="en-US" dirty="0"/>
              <a:t>Effectiveness of each individual component</a:t>
            </a:r>
          </a:p>
          <a:p>
            <a:pPr lvl="1"/>
            <a:r>
              <a:rPr lang="en-US" b="1" dirty="0">
                <a:solidFill>
                  <a:srgbClr val="0066FF"/>
                </a:solidFill>
              </a:rPr>
              <a:t>All three MASK components are effective</a:t>
            </a:r>
          </a:p>
          <a:p>
            <a:pPr lvl="1"/>
            <a:endParaRPr lang="en-US" sz="800" dirty="0"/>
          </a:p>
          <a:p>
            <a:r>
              <a:rPr lang="en-US" dirty="0"/>
              <a:t>Sensitivity analysis over multiple GPU architectures</a:t>
            </a:r>
          </a:p>
          <a:p>
            <a:pPr lvl="1"/>
            <a:r>
              <a:rPr lang="en-US" b="1" dirty="0">
                <a:solidFill>
                  <a:srgbClr val="0066FF"/>
                </a:solidFill>
              </a:rPr>
              <a:t>MASK improves performance on all evaluated architectures,      </a:t>
            </a:r>
            <a:r>
              <a:rPr lang="en-US" dirty="0"/>
              <a:t>including CPU–GPU heterogeneous systems</a:t>
            </a:r>
          </a:p>
          <a:p>
            <a:pPr lvl="1"/>
            <a:endParaRPr lang="en-US" sz="800" dirty="0"/>
          </a:p>
          <a:p>
            <a:r>
              <a:rPr lang="en-US" dirty="0"/>
              <a:t>Sensitivity analysis to different TLB sizes</a:t>
            </a:r>
          </a:p>
          <a:p>
            <a:pPr lvl="1"/>
            <a:r>
              <a:rPr lang="en-US" b="1" dirty="0">
                <a:solidFill>
                  <a:srgbClr val="0066FF"/>
                </a:solidFill>
              </a:rPr>
              <a:t>MASK improves performance on all evaluated sizes</a:t>
            </a:r>
          </a:p>
          <a:p>
            <a:pPr lvl="1"/>
            <a:endParaRPr lang="en-US" sz="800" dirty="0"/>
          </a:p>
          <a:p>
            <a:r>
              <a:rPr lang="en-US" dirty="0"/>
              <a:t>Performance improvement over different memory scheduling policies</a:t>
            </a:r>
          </a:p>
          <a:p>
            <a:pPr lvl="1"/>
            <a:r>
              <a:rPr lang="en-US" b="1" dirty="0">
                <a:solidFill>
                  <a:srgbClr val="0066FF"/>
                </a:solidFill>
              </a:rPr>
              <a:t>MASK improves performance over other</a:t>
            </a:r>
            <a:br>
              <a:rPr lang="en-US" b="1" dirty="0">
                <a:solidFill>
                  <a:srgbClr val="0066FF"/>
                </a:solidFill>
              </a:rPr>
            </a:br>
            <a:r>
              <a:rPr lang="en-US" b="1" dirty="0">
                <a:solidFill>
                  <a:srgbClr val="0066FF"/>
                </a:solidFill>
              </a:rPr>
              <a:t>state-of-the-art memory schedulers</a:t>
            </a:r>
          </a:p>
        </p:txBody>
      </p:sp>
    </p:spTree>
    <p:custDataLst>
      <p:tags r:id="rId1"/>
    </p:custDataLst>
    <p:extLst>
      <p:ext uri="{BB962C8B-B14F-4D97-AF65-F5344CB8AC3E}">
        <p14:creationId xmlns:p14="http://schemas.microsoft.com/office/powerpoint/2010/main" val="2599073942"/>
      </p:ext>
    </p:extLst>
  </p:cSld>
  <p:clrMapOvr>
    <a:masterClrMapping/>
  </p:clrMapOvr>
  <mc:AlternateContent xmlns:mc="http://schemas.openxmlformats.org/markup-compatibility/2006" xmlns:p14="http://schemas.microsoft.com/office/powerpoint/2010/main">
    <mc:Choice Requires="p14">
      <p:transition spd="slow" p14:dur="2000" advTm="30707"/>
    </mc:Choice>
    <mc:Fallback xmlns="">
      <p:transition spd="slow" advTm="3070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04"/>
            <a:ext cx="8229600" cy="847546"/>
          </a:xfrm>
        </p:spPr>
        <p:txBody>
          <a:bodyPr/>
          <a:lstStyle/>
          <a:p>
            <a:pPr algn="l"/>
            <a:r>
              <a:rPr lang="en-US" dirty="0"/>
              <a:t>Conclusion</a:t>
            </a:r>
          </a:p>
        </p:txBody>
      </p:sp>
      <p:cxnSp>
        <p:nvCxnSpPr>
          <p:cNvPr id="5" name="Straight Connector 4"/>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a:ln w="38100">
            <a:noFill/>
          </a:ln>
        </p:spPr>
        <p:txBody>
          <a:bodyPr/>
          <a:lstStyle/>
          <a:p>
            <a:fld id="{9E8CE333-791E-B247-B0D8-81D7ACF2F196}" type="slidenum">
              <a:rPr lang="en-US" smtClean="0"/>
              <a:pPr/>
              <a:t>35</a:t>
            </a:fld>
            <a:endParaRPr lang="en-US" dirty="0"/>
          </a:p>
        </p:txBody>
      </p:sp>
      <p:pic>
        <p:nvPicPr>
          <p:cNvPr id="38" name="Picture 37" descr="safari.png"/>
          <p:cNvPicPr>
            <a:picLocks noChangeAspect="1"/>
          </p:cNvPicPr>
          <p:nvPr/>
        </p:nvPicPr>
        <p:blipFill>
          <a:blip r:embed="rId4" cstate="print"/>
          <a:stretch>
            <a:fillRect/>
          </a:stretch>
        </p:blipFill>
        <p:spPr>
          <a:xfrm>
            <a:off x="164139" y="6425519"/>
            <a:ext cx="1315038" cy="380494"/>
          </a:xfrm>
          <a:prstGeom prst="rect">
            <a:avLst/>
          </a:prstGeom>
        </p:spPr>
      </p:pic>
      <p:sp>
        <p:nvSpPr>
          <p:cNvPr id="6" name="Content Placeholder 2">
            <a:extLst>
              <a:ext uri="{FF2B5EF4-FFF2-40B4-BE49-F238E27FC236}">
                <a16:creationId xmlns:a16="http://schemas.microsoft.com/office/drawing/2014/main" id="{2D01FADF-E6B7-47C9-B636-6EE697B7A93D}"/>
              </a:ext>
            </a:extLst>
          </p:cNvPr>
          <p:cNvSpPr>
            <a:spLocks noGrp="1"/>
          </p:cNvSpPr>
          <p:nvPr>
            <p:ph idx="1"/>
          </p:nvPr>
        </p:nvSpPr>
        <p:spPr>
          <a:xfrm>
            <a:off x="164140" y="1094944"/>
            <a:ext cx="8849232" cy="5517543"/>
          </a:xfrm>
        </p:spPr>
        <p:txBody>
          <a:bodyPr>
            <a:normAutofit fontScale="92500" lnSpcReduction="10000"/>
          </a:bodyPr>
          <a:lstStyle/>
          <a:p>
            <a:pPr marL="0" indent="0" algn="ctr">
              <a:lnSpc>
                <a:spcPct val="95000"/>
              </a:lnSpc>
              <a:buNone/>
            </a:pPr>
            <a:r>
              <a:rPr lang="en-US" b="1" dirty="0"/>
              <a:t>Problem: </a:t>
            </a:r>
            <a:r>
              <a:rPr lang="en-US" dirty="0"/>
              <a:t>Address translation overheads</a:t>
            </a:r>
            <a:br>
              <a:rPr lang="en-US" dirty="0"/>
            </a:br>
            <a:r>
              <a:rPr lang="en-US" b="1" dirty="0">
                <a:solidFill>
                  <a:srgbClr val="FF0000"/>
                </a:solidFill>
              </a:rPr>
              <a:t>limit the latency hiding capability of a GPU</a:t>
            </a:r>
          </a:p>
          <a:p>
            <a:pPr marL="0" indent="0">
              <a:lnSpc>
                <a:spcPct val="95000"/>
              </a:lnSpc>
              <a:buNone/>
            </a:pPr>
            <a:endParaRPr lang="en-US" sz="1100" b="1" dirty="0">
              <a:solidFill>
                <a:srgbClr val="FF0000"/>
              </a:solidFill>
            </a:endParaRPr>
          </a:p>
          <a:p>
            <a:pPr marL="234950" lvl="1" indent="0">
              <a:lnSpc>
                <a:spcPct val="110000"/>
              </a:lnSpc>
              <a:spcBef>
                <a:spcPts val="0"/>
              </a:spcBef>
              <a:buNone/>
            </a:pPr>
            <a:r>
              <a:rPr lang="en-US" sz="2100" dirty="0"/>
              <a:t>	</a:t>
            </a:r>
            <a:endParaRPr lang="en-US" b="1" dirty="0"/>
          </a:p>
          <a:p>
            <a:pPr>
              <a:lnSpc>
                <a:spcPct val="95000"/>
              </a:lnSpc>
              <a:spcBef>
                <a:spcPts val="600"/>
              </a:spcBef>
            </a:pPr>
            <a:endParaRPr lang="en-US" b="1" dirty="0"/>
          </a:p>
          <a:p>
            <a:pPr marL="0" indent="0" algn="ctr">
              <a:lnSpc>
                <a:spcPct val="95000"/>
              </a:lnSpc>
              <a:spcBef>
                <a:spcPts val="600"/>
              </a:spcBef>
              <a:buNone/>
            </a:pPr>
            <a:endParaRPr lang="en-US" b="1" dirty="0"/>
          </a:p>
          <a:p>
            <a:pPr marL="0" indent="0" algn="ctr">
              <a:lnSpc>
                <a:spcPct val="95000"/>
              </a:lnSpc>
              <a:spcBef>
                <a:spcPts val="600"/>
              </a:spcBef>
              <a:buNone/>
            </a:pPr>
            <a:r>
              <a:rPr lang="en-US" b="1" dirty="0"/>
              <a:t>Key Idea</a:t>
            </a:r>
            <a:endParaRPr lang="en-US" dirty="0"/>
          </a:p>
          <a:p>
            <a:pPr marL="0" indent="0" algn="ctr">
              <a:lnSpc>
                <a:spcPct val="95000"/>
              </a:lnSpc>
              <a:spcBef>
                <a:spcPts val="0"/>
              </a:spcBef>
              <a:spcAft>
                <a:spcPts val="1800"/>
              </a:spcAft>
              <a:buNone/>
            </a:pPr>
            <a:r>
              <a:rPr lang="en-US" dirty="0">
                <a:sym typeface="Wingdings" pitchFamily="2" charset="2"/>
              </a:rPr>
              <a:t>P</a:t>
            </a:r>
            <a:r>
              <a:rPr lang="en-US" dirty="0"/>
              <a:t>rioritize </a:t>
            </a:r>
            <a:r>
              <a:rPr lang="en-US" b="1" dirty="0">
                <a:solidFill>
                  <a:schemeClr val="accent6">
                    <a:lumMod val="50000"/>
                  </a:schemeClr>
                </a:solidFill>
              </a:rPr>
              <a:t>address translation requests</a:t>
            </a:r>
            <a:r>
              <a:rPr lang="en-US" dirty="0"/>
              <a:t> over </a:t>
            </a:r>
            <a:r>
              <a:rPr lang="en-US" b="1" dirty="0">
                <a:solidFill>
                  <a:srgbClr val="FF0000"/>
                </a:solidFill>
              </a:rPr>
              <a:t>data requests</a:t>
            </a:r>
          </a:p>
          <a:p>
            <a:pPr marL="0" indent="0" algn="ctr">
              <a:lnSpc>
                <a:spcPct val="95000"/>
              </a:lnSpc>
              <a:spcBef>
                <a:spcPts val="200"/>
              </a:spcBef>
              <a:buNone/>
            </a:pPr>
            <a:r>
              <a:rPr lang="en-US" b="1" dirty="0"/>
              <a:t>MASK: </a:t>
            </a:r>
            <a:r>
              <a:rPr lang="en-US" dirty="0"/>
              <a:t>a translation-aware GPU memory hierarchy</a:t>
            </a:r>
            <a:endParaRPr lang="en-US" dirty="0">
              <a:solidFill>
                <a:schemeClr val="accent6">
                  <a:lumMod val="50000"/>
                </a:schemeClr>
              </a:solidFill>
            </a:endParaRPr>
          </a:p>
          <a:p>
            <a:pPr marL="1188720" lvl="1" indent="-457200">
              <a:lnSpc>
                <a:spcPct val="95000"/>
              </a:lnSpc>
              <a:spcBef>
                <a:spcPts val="600"/>
              </a:spcBef>
              <a:buFont typeface="+mj-lt"/>
              <a:buAutoNum type="alphaUcPeriod"/>
            </a:pPr>
            <a:r>
              <a:rPr lang="en-US" sz="2100" dirty="0"/>
              <a:t>TLB-fill Tokens </a:t>
            </a:r>
            <a:r>
              <a:rPr lang="en-US" sz="2100" b="1" dirty="0">
                <a:solidFill>
                  <a:schemeClr val="accent6">
                    <a:lumMod val="50000"/>
                  </a:schemeClr>
                </a:solidFill>
              </a:rPr>
              <a:t>reduces shared TLB contention</a:t>
            </a:r>
          </a:p>
          <a:p>
            <a:pPr marL="1188720" lvl="1" indent="-457200">
              <a:lnSpc>
                <a:spcPct val="95000"/>
              </a:lnSpc>
              <a:spcBef>
                <a:spcPts val="600"/>
              </a:spcBef>
              <a:buFont typeface="+mj-lt"/>
              <a:buAutoNum type="alphaUcPeriod"/>
            </a:pPr>
            <a:r>
              <a:rPr lang="en-US" sz="2100" dirty="0"/>
              <a:t>Translation-aware L2 Bypass </a:t>
            </a:r>
            <a:r>
              <a:rPr lang="en-US" sz="2100" b="1" dirty="0">
                <a:solidFill>
                  <a:schemeClr val="accent6">
                    <a:lumMod val="50000"/>
                  </a:schemeClr>
                </a:solidFill>
              </a:rPr>
              <a:t>improves L2 cache utilization</a:t>
            </a:r>
          </a:p>
          <a:p>
            <a:pPr marL="1188720" lvl="1" indent="-457200">
              <a:lnSpc>
                <a:spcPct val="95000"/>
              </a:lnSpc>
              <a:spcBef>
                <a:spcPts val="600"/>
              </a:spcBef>
              <a:spcAft>
                <a:spcPts val="600"/>
              </a:spcAft>
              <a:buFont typeface="+mj-lt"/>
              <a:buAutoNum type="alphaUcPeriod"/>
            </a:pPr>
            <a:r>
              <a:rPr lang="en-US" sz="2100" dirty="0"/>
              <a:t>Address-space-aware Memory Scheduler </a:t>
            </a:r>
            <a:r>
              <a:rPr lang="en-US" sz="2100" b="1" dirty="0">
                <a:solidFill>
                  <a:schemeClr val="accent6">
                    <a:lumMod val="50000"/>
                  </a:schemeClr>
                </a:solidFill>
              </a:rPr>
              <a:t>reduces page walk latency</a:t>
            </a:r>
          </a:p>
          <a:p>
            <a:pPr marL="0" indent="0" algn="ctr">
              <a:lnSpc>
                <a:spcPct val="95000"/>
              </a:lnSpc>
              <a:spcBef>
                <a:spcPts val="600"/>
              </a:spcBef>
              <a:buNone/>
            </a:pPr>
            <a:r>
              <a:rPr lang="en-US" spc="-50" dirty="0"/>
              <a:t>MASK </a:t>
            </a:r>
            <a:r>
              <a:rPr lang="en-US" b="1" spc="-50" dirty="0"/>
              <a:t>improves system throughput by </a:t>
            </a:r>
            <a:r>
              <a:rPr lang="en-US" b="1" spc="-50" dirty="0">
                <a:solidFill>
                  <a:srgbClr val="0066FF"/>
                </a:solidFill>
              </a:rPr>
              <a:t>57.8% </a:t>
            </a:r>
            <a:r>
              <a:rPr lang="en-US" spc="-50" dirty="0"/>
              <a:t>on average</a:t>
            </a:r>
          </a:p>
          <a:p>
            <a:pPr marL="0" indent="0" algn="ctr">
              <a:lnSpc>
                <a:spcPct val="95000"/>
              </a:lnSpc>
              <a:spcBef>
                <a:spcPts val="600"/>
              </a:spcBef>
              <a:buNone/>
            </a:pPr>
            <a:r>
              <a:rPr lang="en-US" spc="-50" dirty="0"/>
              <a:t>over state-of-the-art address translation mechanisms</a:t>
            </a:r>
          </a:p>
        </p:txBody>
      </p:sp>
      <p:sp>
        <p:nvSpPr>
          <p:cNvPr id="7" name="Rounded Rectangle 18">
            <a:extLst>
              <a:ext uri="{FF2B5EF4-FFF2-40B4-BE49-F238E27FC236}">
                <a16:creationId xmlns:a16="http://schemas.microsoft.com/office/drawing/2014/main" id="{9B27A14F-E143-9E44-9310-0FDB95DA1C96}"/>
              </a:ext>
            </a:extLst>
          </p:cNvPr>
          <p:cNvSpPr/>
          <p:nvPr/>
        </p:nvSpPr>
        <p:spPr>
          <a:xfrm>
            <a:off x="164139" y="2614297"/>
            <a:ext cx="8849231" cy="557021"/>
          </a:xfrm>
          <a:prstGeom prst="roundRect">
            <a:avLst>
              <a:gd name="adj" fmla="val 26418"/>
            </a:avLst>
          </a:prstGeom>
          <a:solidFill>
            <a:schemeClr val="bg1"/>
          </a:solidFill>
          <a:ln w="38100">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solidFill>
                  <a:srgbClr val="FF0000"/>
                </a:solidFill>
              </a:rPr>
              <a:t>Large performance loss vs. no translation</a:t>
            </a:r>
          </a:p>
        </p:txBody>
      </p:sp>
      <p:sp>
        <p:nvSpPr>
          <p:cNvPr id="9" name="Rounded Rectangle 163">
            <a:extLst>
              <a:ext uri="{FF2B5EF4-FFF2-40B4-BE49-F238E27FC236}">
                <a16:creationId xmlns:a16="http://schemas.microsoft.com/office/drawing/2014/main" id="{A2A29123-4A45-4CD3-B584-BEC4BB8DAD80}"/>
              </a:ext>
            </a:extLst>
          </p:cNvPr>
          <p:cNvSpPr/>
          <p:nvPr/>
        </p:nvSpPr>
        <p:spPr>
          <a:xfrm>
            <a:off x="2" y="1753507"/>
            <a:ext cx="9144000" cy="585592"/>
          </a:xfrm>
          <a:prstGeom prst="roundRect">
            <a:avLst>
              <a:gd name="adj" fmla="val 9162"/>
            </a:avLst>
          </a:prstGeom>
          <a:noFill/>
          <a:ln w="25400">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i="1" dirty="0">
                <a:solidFill>
                  <a:schemeClr val="tx1"/>
                </a:solidFill>
              </a:rPr>
              <a:t>High contention at the shared TLB</a:t>
            </a:r>
          </a:p>
        </p:txBody>
      </p:sp>
      <p:sp>
        <p:nvSpPr>
          <p:cNvPr id="10" name="Rounded Rectangle 163">
            <a:extLst>
              <a:ext uri="{FF2B5EF4-FFF2-40B4-BE49-F238E27FC236}">
                <a16:creationId xmlns:a16="http://schemas.microsoft.com/office/drawing/2014/main" id="{C5306EEB-F34E-4B94-8DA7-0C3689589C0F}"/>
              </a:ext>
            </a:extLst>
          </p:cNvPr>
          <p:cNvSpPr/>
          <p:nvPr/>
        </p:nvSpPr>
        <p:spPr>
          <a:xfrm>
            <a:off x="0" y="2132659"/>
            <a:ext cx="9144000" cy="585592"/>
          </a:xfrm>
          <a:prstGeom prst="roundRect">
            <a:avLst>
              <a:gd name="adj" fmla="val 9162"/>
            </a:avLst>
          </a:prstGeom>
          <a:noFill/>
          <a:ln w="25400">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i="1" dirty="0">
                <a:solidFill>
                  <a:schemeClr val="tx1"/>
                </a:solidFill>
              </a:rPr>
              <a:t> Low L2 cache utilization</a:t>
            </a:r>
          </a:p>
        </p:txBody>
      </p:sp>
    </p:spTree>
    <p:custDataLst>
      <p:tags r:id="rId1"/>
    </p:custDataLst>
    <p:extLst>
      <p:ext uri="{BB962C8B-B14F-4D97-AF65-F5344CB8AC3E}">
        <p14:creationId xmlns:p14="http://schemas.microsoft.com/office/powerpoint/2010/main" val="3072519502"/>
      </p:ext>
    </p:extLst>
  </p:cSld>
  <p:clrMapOvr>
    <a:masterClrMapping/>
  </p:clrMapOvr>
  <mc:AlternateContent xmlns:mc="http://schemas.openxmlformats.org/markup-compatibility/2006" xmlns:p14="http://schemas.microsoft.com/office/powerpoint/2010/main">
    <mc:Choice Requires="p14">
      <p:transition spd="slow" p14:dur="2000" advTm="82049"/>
    </mc:Choice>
    <mc:Fallback xmlns="">
      <p:transition spd="slow" advTm="8204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linds(horizontal)">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linds(horizontal)">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linds(horizontal)">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6">
                                            <p:txEl>
                                              <p:pRg st="11" end="11"/>
                                            </p:txEl>
                                          </p:spTgt>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7" grpId="0" animBg="1"/>
      <p:bldP spid="9" grpId="0"/>
      <p:bldP spid="1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213614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0" y="562930"/>
            <a:ext cx="9144000" cy="1470025"/>
          </a:xfrm>
          <a:effectLst/>
        </p:spPr>
        <p:txBody>
          <a:bodyPr>
            <a:noAutofit/>
          </a:bodyPr>
          <a:lstStyle/>
          <a:p>
            <a:r>
              <a:rPr lang="en-US" sz="4400" b="1" dirty="0">
                <a:solidFill>
                  <a:schemeClr val="accent6">
                    <a:lumMod val="50000"/>
                  </a:schemeClr>
                </a:solidFill>
                <a:latin typeface="+mn-lt"/>
              </a:rPr>
              <a:t>MASK: Redesigning the GPU </a:t>
            </a:r>
            <a:br>
              <a:rPr lang="en-US" sz="4400" b="1" dirty="0">
                <a:solidFill>
                  <a:schemeClr val="accent6">
                    <a:lumMod val="50000"/>
                  </a:schemeClr>
                </a:solidFill>
                <a:latin typeface="+mn-lt"/>
              </a:rPr>
            </a:br>
            <a:r>
              <a:rPr lang="en-US" sz="4400" b="1" dirty="0">
                <a:solidFill>
                  <a:schemeClr val="accent6">
                    <a:lumMod val="50000"/>
                  </a:schemeClr>
                </a:solidFill>
                <a:latin typeface="+mn-lt"/>
              </a:rPr>
              <a:t>Memory Hierarchy to Support </a:t>
            </a:r>
            <a:br>
              <a:rPr lang="en-US" sz="4400" b="1" dirty="0">
                <a:solidFill>
                  <a:schemeClr val="accent6">
                    <a:lumMod val="50000"/>
                  </a:schemeClr>
                </a:solidFill>
                <a:latin typeface="+mn-lt"/>
              </a:rPr>
            </a:br>
            <a:r>
              <a:rPr lang="en-US" sz="4400" b="1" dirty="0">
                <a:solidFill>
                  <a:schemeClr val="accent6">
                    <a:lumMod val="50000"/>
                  </a:schemeClr>
                </a:solidFill>
                <a:latin typeface="+mn-lt"/>
              </a:rPr>
              <a:t>Multi-Application Concurrency </a:t>
            </a:r>
          </a:p>
        </p:txBody>
      </p:sp>
      <p:sp>
        <p:nvSpPr>
          <p:cNvPr id="3" name="Subtitle 2"/>
          <p:cNvSpPr>
            <a:spLocks noGrp="1"/>
          </p:cNvSpPr>
          <p:nvPr>
            <p:ph type="subTitle" idx="1"/>
          </p:nvPr>
        </p:nvSpPr>
        <p:spPr>
          <a:xfrm>
            <a:off x="0" y="2091891"/>
            <a:ext cx="9144000" cy="1897015"/>
          </a:xfrm>
        </p:spPr>
        <p:txBody>
          <a:bodyPr>
            <a:normAutofit/>
          </a:bodyPr>
          <a:lstStyle/>
          <a:p>
            <a:endParaRPr lang="en-US" b="1" i="1" dirty="0">
              <a:solidFill>
                <a:schemeClr val="tx1"/>
              </a:solidFill>
            </a:endParaRPr>
          </a:p>
          <a:p>
            <a:pPr>
              <a:spcBef>
                <a:spcPts val="600"/>
              </a:spcBef>
            </a:pPr>
            <a:r>
              <a:rPr lang="en-US" sz="3200" b="1" dirty="0">
                <a:solidFill>
                  <a:schemeClr val="tx1"/>
                </a:solidFill>
              </a:rPr>
              <a:t>Rachata Ausavarungniru</a:t>
            </a:r>
            <a:r>
              <a:rPr lang="en-US" sz="3200" b="1" dirty="0"/>
              <a:t>n           </a:t>
            </a:r>
          </a:p>
          <a:p>
            <a:pPr>
              <a:spcBef>
                <a:spcPts val="600"/>
              </a:spcBef>
            </a:pPr>
            <a:r>
              <a:rPr lang="en-US" dirty="0"/>
              <a:t>Vance Miller         Joshua </a:t>
            </a:r>
            <a:r>
              <a:rPr lang="en-US" dirty="0" err="1"/>
              <a:t>Landgraf</a:t>
            </a:r>
            <a:r>
              <a:rPr lang="en-US" dirty="0"/>
              <a:t>         </a:t>
            </a:r>
            <a:r>
              <a:rPr lang="en-US" dirty="0" err="1"/>
              <a:t>Saugata</a:t>
            </a:r>
            <a:r>
              <a:rPr lang="en-US" dirty="0"/>
              <a:t> </a:t>
            </a:r>
            <a:r>
              <a:rPr lang="en-US" dirty="0" err="1"/>
              <a:t>Ghose</a:t>
            </a:r>
            <a:endParaRPr lang="en-US" dirty="0"/>
          </a:p>
          <a:p>
            <a:pPr>
              <a:spcBef>
                <a:spcPts val="600"/>
              </a:spcBef>
            </a:pPr>
            <a:r>
              <a:rPr lang="en-US" dirty="0" err="1"/>
              <a:t>Jayneel</a:t>
            </a:r>
            <a:r>
              <a:rPr lang="en-US" dirty="0"/>
              <a:t> Gandhi </a:t>
            </a:r>
            <a:r>
              <a:rPr lang="en-US" i="1" dirty="0"/>
              <a:t> </a:t>
            </a:r>
            <a:r>
              <a:rPr lang="en-US" dirty="0"/>
              <a:t>     </a:t>
            </a:r>
            <a:r>
              <a:rPr lang="en-US" dirty="0" err="1"/>
              <a:t>Adwait</a:t>
            </a:r>
            <a:r>
              <a:rPr lang="en-US" dirty="0"/>
              <a:t> Jog       Christopher J. Rossbach      </a:t>
            </a:r>
            <a:r>
              <a:rPr lang="en-US" dirty="0" err="1"/>
              <a:t>Onur</a:t>
            </a:r>
            <a:r>
              <a:rPr lang="en-US" dirty="0"/>
              <a:t> </a:t>
            </a:r>
            <a:r>
              <a:rPr lang="en-US" dirty="0" err="1"/>
              <a:t>Mutlu</a:t>
            </a:r>
            <a:endParaRPr lang="en-US" dirty="0"/>
          </a:p>
        </p:txBody>
      </p:sp>
      <p:pic>
        <p:nvPicPr>
          <p:cNvPr id="4" name="Picture 3" descr="Burgundy_CMU_JPG_Logo.jpg"/>
          <p:cNvPicPr>
            <a:picLocks noChangeAspect="1"/>
          </p:cNvPicPr>
          <p:nvPr/>
        </p:nvPicPr>
        <p:blipFill rotWithShape="1">
          <a:blip r:embed="rId3" cstate="print"/>
          <a:srcRect t="26333" b="26267"/>
          <a:stretch/>
        </p:blipFill>
        <p:spPr>
          <a:xfrm>
            <a:off x="1002458" y="4599914"/>
            <a:ext cx="2987824" cy="511415"/>
          </a:xfrm>
          <a:prstGeom prst="rect">
            <a:avLst/>
          </a:prstGeom>
        </p:spPr>
      </p:pic>
      <p:pic>
        <p:nvPicPr>
          <p:cNvPr id="1032" name="Picture 8" descr="Image result for UT Austin logo">
            <a:extLst>
              <a:ext uri="{FF2B5EF4-FFF2-40B4-BE49-F238E27FC236}">
                <a16:creationId xmlns:a16="http://schemas.microsoft.com/office/drawing/2014/main" id="{DE4342A7-D574-4293-89C2-39D9A3D93299}"/>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5736004" y="4312827"/>
            <a:ext cx="2277373" cy="110903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VMware logo">
            <a:extLst>
              <a:ext uri="{FF2B5EF4-FFF2-40B4-BE49-F238E27FC236}">
                <a16:creationId xmlns:a16="http://schemas.microsoft.com/office/drawing/2014/main" id="{13DDCBBE-BA7E-4661-A6BC-989BCA3CEC91}"/>
              </a:ext>
            </a:extLst>
          </p:cNvPr>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3278222" y="5240218"/>
            <a:ext cx="2553419" cy="89458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mage result for eth zurich logo">
            <a:extLst>
              <a:ext uri="{FF2B5EF4-FFF2-40B4-BE49-F238E27FC236}">
                <a16:creationId xmlns:a16="http://schemas.microsoft.com/office/drawing/2014/main" id="{DC8B2391-CB5D-4F2C-9C6A-5A5BF9645CF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7287" y="5396190"/>
            <a:ext cx="1932446" cy="77231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Image result for college of william and mary logo">
            <a:extLst>
              <a:ext uri="{FF2B5EF4-FFF2-40B4-BE49-F238E27FC236}">
                <a16:creationId xmlns:a16="http://schemas.microsoft.com/office/drawing/2014/main" id="{5DCF2B9C-46F8-4F3F-9B7C-161598E5B78A}"/>
              </a:ext>
            </a:extLst>
          </p:cNvPr>
          <p:cNvPicPr>
            <a:picLocks noChangeAspect="1" noChangeArrowheads="1"/>
          </p:cNvPicPr>
          <p:nvPr/>
        </p:nvPicPr>
        <p:blipFill>
          <a:blip r:embed="rId7"/>
          <a:srcRect/>
          <a:stretch>
            <a:fillRect/>
          </a:stretch>
        </p:blipFill>
        <p:spPr bwMode="auto">
          <a:xfrm>
            <a:off x="7067770" y="5329936"/>
            <a:ext cx="840100" cy="848026"/>
          </a:xfrm>
          <a:prstGeom prst="rect">
            <a:avLst/>
          </a:prstGeom>
          <a:noFill/>
        </p:spPr>
      </p:pic>
      <p:pic>
        <p:nvPicPr>
          <p:cNvPr id="5" name="Picture 4" descr="safari.png"/>
          <p:cNvPicPr>
            <a:picLocks noChangeAspect="1"/>
          </p:cNvPicPr>
          <p:nvPr/>
        </p:nvPicPr>
        <p:blipFill>
          <a:blip r:embed="rId8" cstate="print"/>
          <a:stretch>
            <a:fillRect/>
          </a:stretch>
        </p:blipFill>
        <p:spPr>
          <a:xfrm>
            <a:off x="3743908" y="6131770"/>
            <a:ext cx="1656184" cy="479200"/>
          </a:xfrm>
          <a:prstGeom prst="rect">
            <a:avLst/>
          </a:prstGeom>
        </p:spPr>
      </p:pic>
    </p:spTree>
    <p:extLst>
      <p:ext uri="{BB962C8B-B14F-4D97-AF65-F5344CB8AC3E}">
        <p14:creationId xmlns:p14="http://schemas.microsoft.com/office/powerpoint/2010/main" val="3039417258"/>
      </p:ext>
    </p:extLst>
  </p:cSld>
  <p:clrMapOvr>
    <a:masterClrMapping/>
  </p:clrMapOvr>
  <mc:AlternateContent xmlns:mc="http://schemas.openxmlformats.org/markup-compatibility/2006" xmlns:p14="http://schemas.microsoft.com/office/powerpoint/2010/main">
    <mc:Choice Requires="p14">
      <p:transition spd="slow" p14:dur="2000" advTm="9164"/>
    </mc:Choice>
    <mc:Fallback xmlns="">
      <p:transition spd="slow" advTm="9164"/>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04"/>
            <a:ext cx="8229600" cy="847546"/>
          </a:xfrm>
        </p:spPr>
        <p:txBody>
          <a:bodyPr/>
          <a:lstStyle/>
          <a:p>
            <a:pPr algn="l"/>
            <a:r>
              <a:rPr lang="en-US" dirty="0"/>
              <a:t>Backup Slides</a:t>
            </a:r>
          </a:p>
        </p:txBody>
      </p:sp>
      <p:sp>
        <p:nvSpPr>
          <p:cNvPr id="4" name="Slide Number Placeholder 3"/>
          <p:cNvSpPr>
            <a:spLocks noGrp="1"/>
          </p:cNvSpPr>
          <p:nvPr>
            <p:ph type="sldNum" sz="quarter" idx="12"/>
          </p:nvPr>
        </p:nvSpPr>
        <p:spPr>
          <a:ln w="38100">
            <a:noFill/>
          </a:ln>
        </p:spPr>
        <p:txBody>
          <a:bodyPr/>
          <a:lstStyle/>
          <a:p>
            <a:fld id="{9E8CE333-791E-B247-B0D8-81D7ACF2F196}" type="slidenum">
              <a:rPr lang="en-US" smtClean="0"/>
              <a:pPr/>
              <a:t>37</a:t>
            </a:fld>
            <a:endParaRPr lang="en-US" dirty="0"/>
          </a:p>
        </p:txBody>
      </p:sp>
      <p:pic>
        <p:nvPicPr>
          <p:cNvPr id="38" name="Picture 37" descr="safari.png"/>
          <p:cNvPicPr>
            <a:picLocks noChangeAspect="1"/>
          </p:cNvPicPr>
          <p:nvPr/>
        </p:nvPicPr>
        <p:blipFill>
          <a:blip r:embed="rId3" cstate="print"/>
          <a:stretch>
            <a:fillRect/>
          </a:stretch>
        </p:blipFill>
        <p:spPr>
          <a:xfrm>
            <a:off x="164139" y="6425519"/>
            <a:ext cx="1315038" cy="380494"/>
          </a:xfrm>
          <a:prstGeom prst="rect">
            <a:avLst/>
          </a:prstGeom>
        </p:spPr>
      </p:pic>
    </p:spTree>
    <p:extLst>
      <p:ext uri="{BB962C8B-B14F-4D97-AF65-F5344CB8AC3E}">
        <p14:creationId xmlns:p14="http://schemas.microsoft.com/office/powerpoint/2010/main" val="38126688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04"/>
            <a:ext cx="9093200" cy="847546"/>
          </a:xfrm>
        </p:spPr>
        <p:txBody>
          <a:bodyPr>
            <a:normAutofit/>
          </a:bodyPr>
          <a:lstStyle/>
          <a:p>
            <a:r>
              <a:rPr lang="en-US" sz="4000" dirty="0">
                <a:latin typeface="+mn-lt"/>
              </a:rPr>
              <a:t>Other Ways to Manage TLB Contention</a:t>
            </a:r>
          </a:p>
        </p:txBody>
      </p:sp>
      <p:cxnSp>
        <p:nvCxnSpPr>
          <p:cNvPr id="5" name="Straight Connector 4"/>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p:txBody>
          <a:bodyPr/>
          <a:lstStyle/>
          <a:p>
            <a:fld id="{9E8CE333-791E-B247-B0D8-81D7ACF2F196}" type="slidenum">
              <a:rPr lang="en-US" smtClean="0"/>
              <a:pPr/>
              <a:t>38</a:t>
            </a:fld>
            <a:endParaRPr lang="en-US" dirty="0"/>
          </a:p>
        </p:txBody>
      </p:sp>
      <p:pic>
        <p:nvPicPr>
          <p:cNvPr id="154" name="Picture 153" descr="safari.png"/>
          <p:cNvPicPr>
            <a:picLocks noChangeAspect="1"/>
          </p:cNvPicPr>
          <p:nvPr/>
        </p:nvPicPr>
        <p:blipFill>
          <a:blip r:embed="rId3" cstate="print"/>
          <a:stretch>
            <a:fillRect/>
          </a:stretch>
        </p:blipFill>
        <p:spPr>
          <a:xfrm>
            <a:off x="164139" y="6425519"/>
            <a:ext cx="1315038" cy="380494"/>
          </a:xfrm>
          <a:prstGeom prst="rect">
            <a:avLst/>
          </a:prstGeom>
        </p:spPr>
      </p:pic>
      <p:sp>
        <p:nvSpPr>
          <p:cNvPr id="120" name="Content Placeholder 2"/>
          <p:cNvSpPr>
            <a:spLocks noGrp="1"/>
          </p:cNvSpPr>
          <p:nvPr>
            <p:ph idx="1"/>
          </p:nvPr>
        </p:nvSpPr>
        <p:spPr>
          <a:xfrm>
            <a:off x="457200" y="1094944"/>
            <a:ext cx="8455688" cy="5517543"/>
          </a:xfrm>
        </p:spPr>
        <p:txBody>
          <a:bodyPr/>
          <a:lstStyle/>
          <a:p>
            <a:r>
              <a:rPr lang="en-US" b="1" dirty="0"/>
              <a:t>Prefetching:</a:t>
            </a:r>
          </a:p>
          <a:p>
            <a:pPr lvl="1"/>
            <a:r>
              <a:rPr lang="en-US" dirty="0"/>
              <a:t>Stream </a:t>
            </a:r>
            <a:r>
              <a:rPr lang="en-US" dirty="0" err="1"/>
              <a:t>prefetcher</a:t>
            </a:r>
            <a:r>
              <a:rPr lang="en-US" dirty="0"/>
              <a:t> is ineffective for multiple workloads</a:t>
            </a:r>
          </a:p>
          <a:p>
            <a:pPr lvl="1"/>
            <a:r>
              <a:rPr lang="en-US" dirty="0"/>
              <a:t>GPU’s parallelism makes it hard to predict which translation data to </a:t>
            </a:r>
            <a:r>
              <a:rPr lang="en-US" dirty="0" err="1"/>
              <a:t>prefetch</a:t>
            </a:r>
            <a:endParaRPr lang="en-US" dirty="0"/>
          </a:p>
          <a:p>
            <a:pPr lvl="1"/>
            <a:r>
              <a:rPr lang="en-US" dirty="0"/>
              <a:t>GPU’s parallelism causes thrashing on the </a:t>
            </a:r>
            <a:r>
              <a:rPr lang="en-US" dirty="0" err="1"/>
              <a:t>prefetched</a:t>
            </a:r>
            <a:r>
              <a:rPr lang="en-US" dirty="0"/>
              <a:t> data</a:t>
            </a:r>
          </a:p>
          <a:p>
            <a:pPr lvl="1"/>
            <a:endParaRPr lang="en-US" dirty="0"/>
          </a:p>
          <a:p>
            <a:r>
              <a:rPr lang="en-US" b="1" dirty="0"/>
              <a:t>Reuse-based technique:</a:t>
            </a:r>
          </a:p>
          <a:p>
            <a:pPr lvl="1"/>
            <a:r>
              <a:rPr lang="en-US" dirty="0"/>
              <a:t>Lowers TLB hit rate</a:t>
            </a:r>
          </a:p>
          <a:p>
            <a:pPr lvl="1"/>
            <a:r>
              <a:rPr lang="en-US" dirty="0"/>
              <a:t>Most pages have similar TLB hit rate</a:t>
            </a:r>
          </a:p>
          <a:p>
            <a:pPr lvl="1"/>
            <a:endParaRPr lang="en-US" dirty="0"/>
          </a:p>
        </p:txBody>
      </p:sp>
    </p:spTree>
    <p:extLst>
      <p:ext uri="{BB962C8B-B14F-4D97-AF65-F5344CB8AC3E}">
        <p14:creationId xmlns:p14="http://schemas.microsoft.com/office/powerpoint/2010/main" val="5941090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04"/>
            <a:ext cx="9093200" cy="847546"/>
          </a:xfrm>
        </p:spPr>
        <p:txBody>
          <a:bodyPr>
            <a:normAutofit/>
          </a:bodyPr>
          <a:lstStyle/>
          <a:p>
            <a:r>
              <a:rPr lang="en-US" sz="4000" dirty="0">
                <a:latin typeface="+mn-lt"/>
              </a:rPr>
              <a:t>Other Ways to Manage L2 Thrashing</a:t>
            </a:r>
          </a:p>
        </p:txBody>
      </p:sp>
      <p:cxnSp>
        <p:nvCxnSpPr>
          <p:cNvPr id="5" name="Straight Connector 4"/>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p:txBody>
          <a:bodyPr/>
          <a:lstStyle/>
          <a:p>
            <a:fld id="{9E8CE333-791E-B247-B0D8-81D7ACF2F196}" type="slidenum">
              <a:rPr lang="en-US" smtClean="0"/>
              <a:pPr/>
              <a:t>39</a:t>
            </a:fld>
            <a:endParaRPr lang="en-US" dirty="0"/>
          </a:p>
        </p:txBody>
      </p:sp>
      <p:pic>
        <p:nvPicPr>
          <p:cNvPr id="154" name="Picture 153" descr="safari.png"/>
          <p:cNvPicPr>
            <a:picLocks noChangeAspect="1"/>
          </p:cNvPicPr>
          <p:nvPr/>
        </p:nvPicPr>
        <p:blipFill>
          <a:blip r:embed="rId3" cstate="print"/>
          <a:stretch>
            <a:fillRect/>
          </a:stretch>
        </p:blipFill>
        <p:spPr>
          <a:xfrm>
            <a:off x="164139" y="6425519"/>
            <a:ext cx="1315038" cy="380494"/>
          </a:xfrm>
          <a:prstGeom prst="rect">
            <a:avLst/>
          </a:prstGeom>
        </p:spPr>
      </p:pic>
      <p:sp>
        <p:nvSpPr>
          <p:cNvPr id="120" name="Content Placeholder 2"/>
          <p:cNvSpPr>
            <a:spLocks noGrp="1"/>
          </p:cNvSpPr>
          <p:nvPr>
            <p:ph idx="1"/>
          </p:nvPr>
        </p:nvSpPr>
        <p:spPr>
          <a:xfrm>
            <a:off x="457200" y="1094944"/>
            <a:ext cx="8455688" cy="5517543"/>
          </a:xfrm>
        </p:spPr>
        <p:txBody>
          <a:bodyPr/>
          <a:lstStyle/>
          <a:p>
            <a:r>
              <a:rPr lang="en-US" b="1" dirty="0"/>
              <a:t>Cache Partitioning</a:t>
            </a:r>
          </a:p>
          <a:p>
            <a:pPr lvl="1"/>
            <a:r>
              <a:rPr lang="en-US" dirty="0"/>
              <a:t>Performs ~3% worse on average compared to </a:t>
            </a:r>
            <a:br>
              <a:rPr lang="en-US" dirty="0"/>
            </a:br>
            <a:r>
              <a:rPr lang="en-US" dirty="0"/>
              <a:t>Translation-aware L2 Bypass</a:t>
            </a:r>
          </a:p>
          <a:p>
            <a:pPr lvl="1"/>
            <a:r>
              <a:rPr lang="en-US" dirty="0"/>
              <a:t>Multiple address translation requests still thrash each other</a:t>
            </a:r>
          </a:p>
          <a:p>
            <a:pPr lvl="1"/>
            <a:r>
              <a:rPr lang="en-US" dirty="0"/>
              <a:t>Can lead to underutilization</a:t>
            </a:r>
          </a:p>
          <a:p>
            <a:pPr lvl="1"/>
            <a:r>
              <a:rPr lang="en-US" dirty="0"/>
              <a:t>Lowers hit rate of data requests</a:t>
            </a:r>
          </a:p>
          <a:p>
            <a:pPr lvl="1"/>
            <a:endParaRPr lang="en-US" dirty="0"/>
          </a:p>
          <a:p>
            <a:r>
              <a:rPr lang="en-US" b="1" dirty="0"/>
              <a:t>Cache Insertion Policy</a:t>
            </a:r>
          </a:p>
          <a:p>
            <a:pPr lvl="1"/>
            <a:r>
              <a:rPr lang="en-US" dirty="0"/>
              <a:t>Does not yield better hit rate for lower page table level</a:t>
            </a:r>
          </a:p>
          <a:p>
            <a:pPr lvl="1"/>
            <a:r>
              <a:rPr lang="en-US" dirty="0"/>
              <a:t>Does not benefit from lower queuing latency</a:t>
            </a:r>
          </a:p>
        </p:txBody>
      </p:sp>
    </p:spTree>
    <p:extLst>
      <p:ext uri="{BB962C8B-B14F-4D97-AF65-F5344CB8AC3E}">
        <p14:creationId xmlns:p14="http://schemas.microsoft.com/office/powerpoint/2010/main" val="754316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04"/>
            <a:ext cx="8229600" cy="847546"/>
          </a:xfrm>
        </p:spPr>
        <p:txBody>
          <a:bodyPr/>
          <a:lstStyle/>
          <a:p>
            <a:pPr algn="l"/>
            <a:r>
              <a:rPr lang="en-US" dirty="0"/>
              <a:t>Why Share Discrete GPUs?</a:t>
            </a:r>
          </a:p>
        </p:txBody>
      </p:sp>
      <p:cxnSp>
        <p:nvCxnSpPr>
          <p:cNvPr id="5" name="Straight Connector 4"/>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a:ln w="38100">
            <a:noFill/>
          </a:ln>
        </p:spPr>
        <p:txBody>
          <a:bodyPr/>
          <a:lstStyle/>
          <a:p>
            <a:fld id="{9E8CE333-791E-B247-B0D8-81D7ACF2F196}" type="slidenum">
              <a:rPr lang="en-US" smtClean="0"/>
              <a:pPr/>
              <a:t>4</a:t>
            </a:fld>
            <a:endParaRPr lang="en-US" dirty="0"/>
          </a:p>
        </p:txBody>
      </p:sp>
      <p:pic>
        <p:nvPicPr>
          <p:cNvPr id="38" name="Picture 37" descr="safari.png"/>
          <p:cNvPicPr>
            <a:picLocks noChangeAspect="1"/>
          </p:cNvPicPr>
          <p:nvPr/>
        </p:nvPicPr>
        <p:blipFill>
          <a:blip r:embed="rId4" cstate="print"/>
          <a:stretch>
            <a:fillRect/>
          </a:stretch>
        </p:blipFill>
        <p:spPr>
          <a:xfrm>
            <a:off x="164139" y="6425519"/>
            <a:ext cx="1315038" cy="380494"/>
          </a:xfrm>
          <a:prstGeom prst="rect">
            <a:avLst/>
          </a:prstGeom>
        </p:spPr>
      </p:pic>
      <p:sp>
        <p:nvSpPr>
          <p:cNvPr id="6" name="Content Placeholder 2">
            <a:extLst>
              <a:ext uri="{FF2B5EF4-FFF2-40B4-BE49-F238E27FC236}">
                <a16:creationId xmlns:a16="http://schemas.microsoft.com/office/drawing/2014/main" id="{E135E0AA-DD92-4FD9-B5F0-E15616DFF299}"/>
              </a:ext>
            </a:extLst>
          </p:cNvPr>
          <p:cNvSpPr>
            <a:spLocks noGrp="1"/>
          </p:cNvSpPr>
          <p:nvPr>
            <p:ph idx="1"/>
          </p:nvPr>
        </p:nvSpPr>
        <p:spPr>
          <a:xfrm>
            <a:off x="457200" y="1094944"/>
            <a:ext cx="8686800" cy="5517543"/>
          </a:xfrm>
        </p:spPr>
        <p:txBody>
          <a:bodyPr>
            <a:normAutofit/>
          </a:bodyPr>
          <a:lstStyle/>
          <a:p>
            <a:r>
              <a:rPr lang="en-US" sz="3500" dirty="0"/>
              <a:t>Enables multiple GPGPU applications to</a:t>
            </a:r>
            <a:br>
              <a:rPr lang="en-US" sz="3500" dirty="0"/>
            </a:br>
            <a:r>
              <a:rPr lang="en-US" sz="3500" dirty="0"/>
              <a:t>run </a:t>
            </a:r>
            <a:r>
              <a:rPr lang="en-US" sz="3500" dirty="0">
                <a:solidFill>
                  <a:srgbClr val="0000FF"/>
                </a:solidFill>
              </a:rPr>
              <a:t>concurrently</a:t>
            </a:r>
          </a:p>
          <a:p>
            <a:endParaRPr lang="en-US" sz="900" dirty="0"/>
          </a:p>
          <a:p>
            <a:r>
              <a:rPr lang="en-US" sz="3500" dirty="0"/>
              <a:t>Better resource utilization </a:t>
            </a:r>
          </a:p>
          <a:p>
            <a:pPr lvl="1"/>
            <a:r>
              <a:rPr lang="en-US" sz="3000" dirty="0"/>
              <a:t>An application often cannot utilize an entire GPU</a:t>
            </a:r>
          </a:p>
          <a:p>
            <a:pPr lvl="1"/>
            <a:r>
              <a:rPr lang="en-US" sz="3000" dirty="0"/>
              <a:t>Different compute and bandwidth demands</a:t>
            </a:r>
          </a:p>
          <a:p>
            <a:pPr lvl="1"/>
            <a:endParaRPr lang="en-US" sz="900" dirty="0"/>
          </a:p>
          <a:p>
            <a:r>
              <a:rPr lang="en-US" sz="3500" dirty="0"/>
              <a:t>Enables GPU sharing in the cloud</a:t>
            </a:r>
          </a:p>
          <a:p>
            <a:pPr lvl="1"/>
            <a:r>
              <a:rPr lang="en-US" sz="3000" dirty="0"/>
              <a:t>Multiple users spatially share each GPU</a:t>
            </a:r>
          </a:p>
          <a:p>
            <a:pPr marL="0" indent="0">
              <a:buNone/>
            </a:pPr>
            <a:endParaRPr lang="en-US" sz="3000" b="1" dirty="0">
              <a:solidFill>
                <a:srgbClr val="0066FF"/>
              </a:solidFill>
            </a:endParaRPr>
          </a:p>
          <a:p>
            <a:endParaRPr lang="en-US" sz="4000" b="1" dirty="0">
              <a:solidFill>
                <a:srgbClr val="0066FF"/>
              </a:solidFill>
            </a:endParaRPr>
          </a:p>
        </p:txBody>
      </p:sp>
      <p:sp>
        <p:nvSpPr>
          <p:cNvPr id="7" name="Rounded Rectangle 18">
            <a:extLst>
              <a:ext uri="{FF2B5EF4-FFF2-40B4-BE49-F238E27FC236}">
                <a16:creationId xmlns:a16="http://schemas.microsoft.com/office/drawing/2014/main" id="{9B27A14F-E143-9E44-9310-0FDB95DA1C96}"/>
              </a:ext>
            </a:extLst>
          </p:cNvPr>
          <p:cNvSpPr/>
          <p:nvPr/>
        </p:nvSpPr>
        <p:spPr>
          <a:xfrm>
            <a:off x="277792" y="5422341"/>
            <a:ext cx="8588415" cy="795657"/>
          </a:xfrm>
          <a:prstGeom prst="roundRect">
            <a:avLst>
              <a:gd name="adj" fmla="val 26418"/>
            </a:avLst>
          </a:prstGeom>
          <a:solidFill>
            <a:schemeClr val="bg1">
              <a:lumMod val="95000"/>
            </a:schemeClr>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000" b="1" dirty="0">
                <a:solidFill>
                  <a:srgbClr val="0000FF"/>
                </a:solidFill>
              </a:rPr>
              <a:t>Key requirement: fine-grained memory protection</a:t>
            </a:r>
          </a:p>
        </p:txBody>
      </p:sp>
    </p:spTree>
    <p:custDataLst>
      <p:tags r:id="rId1"/>
    </p:custDataLst>
    <p:extLst>
      <p:ext uri="{BB962C8B-B14F-4D97-AF65-F5344CB8AC3E}">
        <p14:creationId xmlns:p14="http://schemas.microsoft.com/office/powerpoint/2010/main" val="2647817356"/>
      </p:ext>
    </p:extLst>
  </p:cSld>
  <p:clrMapOvr>
    <a:masterClrMapping/>
  </p:clrMapOvr>
  <mc:AlternateContent xmlns:mc="http://schemas.openxmlformats.org/markup-compatibility/2006" xmlns:p14="http://schemas.microsoft.com/office/powerpoint/2010/main">
    <mc:Choice Requires="p14">
      <p:transition spd="slow" p14:dur="2000" advTm="48360"/>
    </mc:Choice>
    <mc:Fallback xmlns="">
      <p:transition spd="slow" advTm="4836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linds(horizontal)">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DDB5F433-F94B-4D9E-8E68-8D6AAD424D27}"/>
              </a:ext>
            </a:extLst>
          </p:cNvPr>
          <p:cNvSpPr txBox="1">
            <a:spLocks/>
          </p:cNvSpPr>
          <p:nvPr/>
        </p:nvSpPr>
        <p:spPr>
          <a:xfrm>
            <a:off x="457200" y="130604"/>
            <a:ext cx="8229600" cy="84754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800" dirty="0"/>
              <a:t>Utilizing Large Page?</a:t>
            </a:r>
          </a:p>
        </p:txBody>
      </p:sp>
      <p:cxnSp>
        <p:nvCxnSpPr>
          <p:cNvPr id="19" name="Straight Connector 18">
            <a:extLst>
              <a:ext uri="{FF2B5EF4-FFF2-40B4-BE49-F238E27FC236}">
                <a16:creationId xmlns:a16="http://schemas.microsoft.com/office/drawing/2014/main" id="{19E46881-E79F-43EA-B1A0-FFAAB6486B0E}"/>
              </a:ext>
            </a:extLst>
          </p:cNvPr>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21" name="Content Placeholder 2">
            <a:extLst>
              <a:ext uri="{FF2B5EF4-FFF2-40B4-BE49-F238E27FC236}">
                <a16:creationId xmlns:a16="http://schemas.microsoft.com/office/drawing/2014/main" id="{8DB4D603-D28F-5A48-BFA3-AA2FF4189A5C}"/>
              </a:ext>
            </a:extLst>
          </p:cNvPr>
          <p:cNvSpPr txBox="1">
            <a:spLocks/>
          </p:cNvSpPr>
          <p:nvPr/>
        </p:nvSpPr>
        <p:spPr>
          <a:xfrm>
            <a:off x="457199" y="1094944"/>
            <a:ext cx="8568267" cy="551754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sz="3000" b="1" dirty="0"/>
              <a:t>One single large page size</a:t>
            </a:r>
          </a:p>
          <a:p>
            <a:pPr marL="800100" lvl="1" indent="-342900" algn="l">
              <a:buFont typeface="Wingdings" pitchFamily="2" charset="2"/>
              <a:buChar char="à"/>
            </a:pPr>
            <a:r>
              <a:rPr lang="en-US" sz="2400" dirty="0">
                <a:sym typeface="Wingdings" pitchFamily="2" charset="2"/>
              </a:rPr>
              <a:t>High d</a:t>
            </a:r>
            <a:r>
              <a:rPr lang="en-US" sz="2400" dirty="0"/>
              <a:t>emand paging latency</a:t>
            </a:r>
          </a:p>
          <a:p>
            <a:pPr marL="800100" lvl="1" indent="-342900" algn="l">
              <a:buFont typeface="Wingdings" pitchFamily="2" charset="2"/>
              <a:buChar char="à"/>
            </a:pPr>
            <a:r>
              <a:rPr lang="en-US" sz="2400" dirty="0"/>
              <a:t>&gt; 90% performance overhead with demand paging</a:t>
            </a:r>
          </a:p>
          <a:p>
            <a:pPr marL="800100" lvl="1" indent="-342900" algn="l">
              <a:buFont typeface="Wingdings" pitchFamily="2" charset="2"/>
              <a:buChar char="à"/>
            </a:pPr>
            <a:r>
              <a:rPr lang="en-US" sz="2400" dirty="0"/>
              <a:t>All threads stall during large page </a:t>
            </a:r>
            <a:r>
              <a:rPr lang="en-US" sz="2400" dirty="0" err="1"/>
              <a:t>PCIe</a:t>
            </a:r>
            <a:r>
              <a:rPr lang="en-US" sz="2400" dirty="0"/>
              <a:t> transfer</a:t>
            </a:r>
            <a:endParaRPr lang="en-US" dirty="0"/>
          </a:p>
          <a:p>
            <a:pPr marL="342900" indent="-342900" algn="l">
              <a:buFont typeface="Arial" panose="020B0604020202020204" pitchFamily="34" charset="0"/>
              <a:buChar char="•"/>
            </a:pPr>
            <a:r>
              <a:rPr lang="en-US" sz="3000" b="1" dirty="0"/>
              <a:t>Mosaic [Ausavarungnirun et al., MICRO’17]</a:t>
            </a:r>
          </a:p>
          <a:p>
            <a:pPr marL="800100" lvl="1" indent="-342900" algn="l">
              <a:buFont typeface="Wingdings" pitchFamily="2" charset="2"/>
              <a:buChar char="à"/>
            </a:pPr>
            <a:r>
              <a:rPr lang="en-US" sz="2400" dirty="0">
                <a:sym typeface="Wingdings" pitchFamily="2" charset="2"/>
              </a:rPr>
              <a:t>Supports for multiple page sizes</a:t>
            </a:r>
          </a:p>
          <a:p>
            <a:pPr marL="800100" lvl="1" indent="-342900" algn="l">
              <a:buFont typeface="Wingdings" pitchFamily="2" charset="2"/>
              <a:buChar char="à"/>
            </a:pPr>
            <a:r>
              <a:rPr lang="en-US" sz="2400" dirty="0">
                <a:sym typeface="Wingdings" pitchFamily="2" charset="2"/>
              </a:rPr>
              <a:t>Demand paging happens on small page granularity</a:t>
            </a:r>
          </a:p>
          <a:p>
            <a:pPr marL="800100" lvl="1" indent="-342900" algn="l">
              <a:buFont typeface="Wingdings" pitchFamily="2" charset="2"/>
              <a:buChar char="à"/>
            </a:pPr>
            <a:r>
              <a:rPr lang="en-US" sz="2400" dirty="0">
                <a:sym typeface="Wingdings" pitchFamily="2" charset="2"/>
              </a:rPr>
              <a:t>Allocates data from the same application in large page granularity</a:t>
            </a:r>
          </a:p>
          <a:p>
            <a:pPr marL="800100" lvl="1" indent="-342900" algn="l">
              <a:buFont typeface="Wingdings" pitchFamily="2" charset="2"/>
              <a:buChar char="à"/>
            </a:pPr>
            <a:r>
              <a:rPr lang="en-US" sz="2400" dirty="0">
                <a:sym typeface="Wingdings" pitchFamily="2" charset="2"/>
              </a:rPr>
              <a:t>Opportunistically coalesces small page to reduce TLB contention</a:t>
            </a:r>
          </a:p>
          <a:p>
            <a:pPr marL="800100" lvl="1" indent="-342900" algn="l">
              <a:buFont typeface="Wingdings" pitchFamily="2" charset="2"/>
              <a:buChar char="à"/>
            </a:pPr>
            <a:endParaRPr lang="en-US" sz="2400" dirty="0">
              <a:sym typeface="Wingdings" pitchFamily="2" charset="2"/>
            </a:endParaRPr>
          </a:p>
          <a:p>
            <a:pPr marL="800100" lvl="1" indent="-342900" algn="l">
              <a:buFont typeface="Wingdings" pitchFamily="2" charset="2"/>
              <a:buChar char="à"/>
            </a:pPr>
            <a:r>
              <a:rPr lang="en-US" sz="2400" b="1" dirty="0">
                <a:sym typeface="Wingdings" pitchFamily="2" charset="2"/>
              </a:rPr>
              <a:t>MASK + Mosaic </a:t>
            </a:r>
            <a:r>
              <a:rPr lang="en-US" sz="2400" dirty="0">
                <a:sym typeface="Wingdings" pitchFamily="2" charset="2"/>
              </a:rPr>
              <a:t>performs within 5% of the Ideal TLB</a:t>
            </a:r>
            <a:endParaRPr lang="en-US" sz="2400" dirty="0"/>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2055328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04"/>
            <a:ext cx="9093200" cy="847546"/>
          </a:xfrm>
        </p:spPr>
        <p:txBody>
          <a:bodyPr>
            <a:normAutofit/>
          </a:bodyPr>
          <a:lstStyle/>
          <a:p>
            <a:r>
              <a:rPr lang="en-US" sz="4000" dirty="0">
                <a:latin typeface="+mn-lt"/>
              </a:rPr>
              <a:t>Area and Storage Overhead</a:t>
            </a:r>
          </a:p>
        </p:txBody>
      </p:sp>
      <p:cxnSp>
        <p:nvCxnSpPr>
          <p:cNvPr id="5" name="Straight Connector 4"/>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p:txBody>
          <a:bodyPr/>
          <a:lstStyle/>
          <a:p>
            <a:fld id="{9E8CE333-791E-B247-B0D8-81D7ACF2F196}" type="slidenum">
              <a:rPr lang="en-US" smtClean="0"/>
              <a:pPr/>
              <a:t>41</a:t>
            </a:fld>
            <a:endParaRPr lang="en-US" dirty="0"/>
          </a:p>
        </p:txBody>
      </p:sp>
      <p:pic>
        <p:nvPicPr>
          <p:cNvPr id="154" name="Picture 153" descr="safari.png"/>
          <p:cNvPicPr>
            <a:picLocks noChangeAspect="1"/>
          </p:cNvPicPr>
          <p:nvPr/>
        </p:nvPicPr>
        <p:blipFill>
          <a:blip r:embed="rId3" cstate="print"/>
          <a:stretch>
            <a:fillRect/>
          </a:stretch>
        </p:blipFill>
        <p:spPr>
          <a:xfrm>
            <a:off x="164139" y="6425519"/>
            <a:ext cx="1315038" cy="380494"/>
          </a:xfrm>
          <a:prstGeom prst="rect">
            <a:avLst/>
          </a:prstGeom>
        </p:spPr>
      </p:pic>
      <p:sp>
        <p:nvSpPr>
          <p:cNvPr id="120" name="Content Placeholder 2"/>
          <p:cNvSpPr>
            <a:spLocks noGrp="1"/>
          </p:cNvSpPr>
          <p:nvPr>
            <p:ph idx="1"/>
          </p:nvPr>
        </p:nvSpPr>
        <p:spPr>
          <a:xfrm>
            <a:off x="457200" y="1094944"/>
            <a:ext cx="8455688" cy="5517543"/>
          </a:xfrm>
        </p:spPr>
        <p:txBody>
          <a:bodyPr/>
          <a:lstStyle/>
          <a:p>
            <a:r>
              <a:rPr lang="en-US" b="1" dirty="0"/>
              <a:t>Area overhead</a:t>
            </a:r>
          </a:p>
          <a:p>
            <a:pPr lvl="1"/>
            <a:r>
              <a:rPr lang="en-US" dirty="0"/>
              <a:t>&lt;1% area of its original components (Shared TLB, L2$, Memory Scheduler)</a:t>
            </a:r>
          </a:p>
          <a:p>
            <a:pPr lvl="1"/>
            <a:endParaRPr lang="en-US" b="1" dirty="0"/>
          </a:p>
          <a:p>
            <a:r>
              <a:rPr lang="en-US" b="1" dirty="0"/>
              <a:t>Storage overhead</a:t>
            </a:r>
          </a:p>
          <a:p>
            <a:pPr lvl="1"/>
            <a:r>
              <a:rPr lang="en-US" dirty="0"/>
              <a:t>TLB-fill Tokens: </a:t>
            </a:r>
          </a:p>
          <a:p>
            <a:pPr lvl="2"/>
            <a:r>
              <a:rPr lang="en-US" dirty="0"/>
              <a:t>3.8% extra storage on Shared TLB</a:t>
            </a:r>
          </a:p>
          <a:p>
            <a:pPr lvl="1"/>
            <a:r>
              <a:rPr lang="en-US" dirty="0"/>
              <a:t>Translation-aware L2 Bypass: </a:t>
            </a:r>
          </a:p>
          <a:p>
            <a:pPr lvl="2"/>
            <a:r>
              <a:rPr lang="en-US" dirty="0"/>
              <a:t>0.1% extra storage on L2$</a:t>
            </a:r>
          </a:p>
          <a:p>
            <a:pPr lvl="1"/>
            <a:r>
              <a:rPr lang="en-US" dirty="0"/>
              <a:t>Address-space-aware Memory Scheduler:</a:t>
            </a:r>
          </a:p>
          <a:p>
            <a:pPr lvl="2"/>
            <a:r>
              <a:rPr lang="en-US" dirty="0"/>
              <a:t>6% extra memory request buffer</a:t>
            </a:r>
          </a:p>
        </p:txBody>
      </p:sp>
    </p:spTree>
    <p:extLst>
      <p:ext uri="{BB962C8B-B14F-4D97-AF65-F5344CB8AC3E}">
        <p14:creationId xmlns:p14="http://schemas.microsoft.com/office/powerpoint/2010/main" val="2622643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Chart 16">
            <a:extLst>
              <a:ext uri="{FF2B5EF4-FFF2-40B4-BE49-F238E27FC236}">
                <a16:creationId xmlns:a16="http://schemas.microsoft.com/office/drawing/2014/main" id="{00000000-0008-0000-0400-000003000000}"/>
              </a:ext>
            </a:extLst>
          </p:cNvPr>
          <p:cNvGraphicFramePr>
            <a:graphicFrameLocks/>
          </p:cNvGraphicFramePr>
          <p:nvPr>
            <p:extLst/>
          </p:nvPr>
        </p:nvGraphicFramePr>
        <p:xfrm>
          <a:off x="181512" y="1324708"/>
          <a:ext cx="8381999" cy="3364523"/>
        </p:xfrm>
        <a:graphic>
          <a:graphicData uri="http://schemas.openxmlformats.org/drawingml/2006/chart">
            <c:chart xmlns:c="http://schemas.openxmlformats.org/drawingml/2006/chart" xmlns:r="http://schemas.openxmlformats.org/officeDocument/2006/relationships" r:id="rId2"/>
          </a:graphicData>
        </a:graphic>
      </p:graphicFrame>
      <p:grpSp>
        <p:nvGrpSpPr>
          <p:cNvPr id="2" name="Group 1">
            <a:extLst>
              <a:ext uri="{FF2B5EF4-FFF2-40B4-BE49-F238E27FC236}">
                <a16:creationId xmlns:a16="http://schemas.microsoft.com/office/drawing/2014/main" id="{8D332B68-4A9E-D14C-BFAC-37C2B3C1FC95}"/>
              </a:ext>
            </a:extLst>
          </p:cNvPr>
          <p:cNvGrpSpPr/>
          <p:nvPr/>
        </p:nvGrpSpPr>
        <p:grpSpPr>
          <a:xfrm>
            <a:off x="2186158" y="2286766"/>
            <a:ext cx="887678" cy="625603"/>
            <a:chOff x="2186158" y="2286766"/>
            <a:chExt cx="887678" cy="625603"/>
          </a:xfrm>
        </p:grpSpPr>
        <p:cxnSp>
          <p:nvCxnSpPr>
            <p:cNvPr id="14" name="Straight Connector 13">
              <a:extLst>
                <a:ext uri="{FF2B5EF4-FFF2-40B4-BE49-F238E27FC236}">
                  <a16:creationId xmlns:a16="http://schemas.microsoft.com/office/drawing/2014/main" id="{D60943EA-6273-43FA-8A4A-564F33A1FDC1}"/>
                </a:ext>
              </a:extLst>
            </p:cNvPr>
            <p:cNvCxnSpPr>
              <a:cxnSpLocks/>
            </p:cNvCxnSpPr>
            <p:nvPr/>
          </p:nvCxnSpPr>
          <p:spPr>
            <a:xfrm>
              <a:off x="2186158" y="2544439"/>
              <a:ext cx="773953"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43236AA-0A92-47C8-86E9-264FE38C4173}"/>
                </a:ext>
              </a:extLst>
            </p:cNvPr>
            <p:cNvCxnSpPr>
              <a:cxnSpLocks/>
            </p:cNvCxnSpPr>
            <p:nvPr/>
          </p:nvCxnSpPr>
          <p:spPr>
            <a:xfrm>
              <a:off x="2762103" y="2554713"/>
              <a:ext cx="0" cy="357656"/>
            </a:xfrm>
            <a:prstGeom prst="straightConnector1">
              <a:avLst/>
            </a:prstGeom>
            <a:ln w="15875">
              <a:solidFill>
                <a:schemeClr val="tx1"/>
              </a:solidFill>
              <a:tailEnd type="stealth" w="med" len="med"/>
            </a:ln>
          </p:spPr>
          <p:style>
            <a:lnRef idx="1">
              <a:schemeClr val="accent1"/>
            </a:lnRef>
            <a:fillRef idx="0">
              <a:schemeClr val="accent1"/>
            </a:fillRef>
            <a:effectRef idx="0">
              <a:schemeClr val="accent1"/>
            </a:effectRef>
            <a:fontRef idx="minor">
              <a:schemeClr val="tx1"/>
            </a:fontRef>
          </p:style>
        </p:cxnSp>
        <p:sp>
          <p:nvSpPr>
            <p:cNvPr id="16" name="TextBox 3">
              <a:extLst>
                <a:ext uri="{FF2B5EF4-FFF2-40B4-BE49-F238E27FC236}">
                  <a16:creationId xmlns:a16="http://schemas.microsoft.com/office/drawing/2014/main" id="{B9378606-AD30-4101-B9DA-9DA7065C6368}"/>
                </a:ext>
              </a:extLst>
            </p:cNvPr>
            <p:cNvSpPr txBox="1"/>
            <p:nvPr/>
          </p:nvSpPr>
          <p:spPr>
            <a:xfrm>
              <a:off x="2495436" y="2286766"/>
              <a:ext cx="578400" cy="210157"/>
            </a:xfrm>
            <a:prstGeom prst="rect">
              <a:avLst/>
            </a:prstGeom>
            <a:solidFill>
              <a:schemeClr val="bg1"/>
            </a:solidFill>
            <a:ln>
              <a:noFill/>
            </a:ln>
          </p:spPr>
          <p:txBody>
            <a:bodyPr wrap="none" lIns="0" tIns="0" rIns="0" bIns="0" rtlCol="0" anchor="ctr" anchorCtr="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000" b="1" dirty="0">
                  <a:latin typeface="Helvetica" panose="020B0604020202030204" pitchFamily="34" charset="0"/>
                </a:rPr>
                <a:t>20.1%</a:t>
              </a:r>
            </a:p>
          </p:txBody>
        </p:sp>
      </p:grpSp>
      <p:grpSp>
        <p:nvGrpSpPr>
          <p:cNvPr id="3" name="Group 2">
            <a:extLst>
              <a:ext uri="{FF2B5EF4-FFF2-40B4-BE49-F238E27FC236}">
                <a16:creationId xmlns:a16="http://schemas.microsoft.com/office/drawing/2014/main" id="{11068518-8A1D-6548-A3A2-A5FE42DDD38C}"/>
              </a:ext>
            </a:extLst>
          </p:cNvPr>
          <p:cNvGrpSpPr/>
          <p:nvPr/>
        </p:nvGrpSpPr>
        <p:grpSpPr>
          <a:xfrm>
            <a:off x="3942758" y="1916622"/>
            <a:ext cx="822476" cy="995747"/>
            <a:chOff x="3942758" y="1916622"/>
            <a:chExt cx="822476" cy="995747"/>
          </a:xfrm>
        </p:grpSpPr>
        <p:cxnSp>
          <p:nvCxnSpPr>
            <p:cNvPr id="12" name="Straight Arrow Connector 11">
              <a:extLst>
                <a:ext uri="{FF2B5EF4-FFF2-40B4-BE49-F238E27FC236}">
                  <a16:creationId xmlns:a16="http://schemas.microsoft.com/office/drawing/2014/main" id="{2EE11BE0-4AF8-423F-90C9-A849CAF33EA9}"/>
                </a:ext>
              </a:extLst>
            </p:cNvPr>
            <p:cNvCxnSpPr>
              <a:cxnSpLocks/>
            </p:cNvCxnSpPr>
            <p:nvPr/>
          </p:nvCxnSpPr>
          <p:spPr>
            <a:xfrm>
              <a:off x="4535555" y="2149552"/>
              <a:ext cx="0" cy="762817"/>
            </a:xfrm>
            <a:prstGeom prst="straightConnector1">
              <a:avLst/>
            </a:prstGeom>
            <a:ln w="15875">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3" name="TextBox 3">
              <a:extLst>
                <a:ext uri="{FF2B5EF4-FFF2-40B4-BE49-F238E27FC236}">
                  <a16:creationId xmlns:a16="http://schemas.microsoft.com/office/drawing/2014/main" id="{AF7B43B4-4782-4525-838D-A705952897C5}"/>
                </a:ext>
              </a:extLst>
            </p:cNvPr>
            <p:cNvSpPr txBox="1"/>
            <p:nvPr/>
          </p:nvSpPr>
          <p:spPr>
            <a:xfrm>
              <a:off x="4232233" y="1916622"/>
              <a:ext cx="533001" cy="189814"/>
            </a:xfrm>
            <a:prstGeom prst="rect">
              <a:avLst/>
            </a:prstGeom>
            <a:solidFill>
              <a:schemeClr val="bg1"/>
            </a:solidFill>
            <a:ln>
              <a:noFill/>
            </a:ln>
          </p:spPr>
          <p:txBody>
            <a:bodyPr wrap="none" lIns="0" tIns="0" rIns="0" bIns="0" rtlCol="0" anchor="ctr" anchorCtr="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000" b="1" dirty="0">
                  <a:latin typeface="Helvetica" panose="020B0604020202030204" pitchFamily="34" charset="0"/>
                </a:rPr>
                <a:t>25.0%</a:t>
              </a:r>
            </a:p>
          </p:txBody>
        </p:sp>
        <p:cxnSp>
          <p:nvCxnSpPr>
            <p:cNvPr id="20" name="Straight Connector 19">
              <a:extLst>
                <a:ext uri="{FF2B5EF4-FFF2-40B4-BE49-F238E27FC236}">
                  <a16:creationId xmlns:a16="http://schemas.microsoft.com/office/drawing/2014/main" id="{9C2C3285-D11B-428B-9AB6-F7C5017D3CF1}"/>
                </a:ext>
              </a:extLst>
            </p:cNvPr>
            <p:cNvCxnSpPr>
              <a:cxnSpLocks/>
            </p:cNvCxnSpPr>
            <p:nvPr/>
          </p:nvCxnSpPr>
          <p:spPr>
            <a:xfrm>
              <a:off x="3942758" y="2149552"/>
              <a:ext cx="822476"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 name="Group 3">
            <a:extLst>
              <a:ext uri="{FF2B5EF4-FFF2-40B4-BE49-F238E27FC236}">
                <a16:creationId xmlns:a16="http://schemas.microsoft.com/office/drawing/2014/main" id="{1F1B1C73-08AB-8143-A035-2815B2C7B02B}"/>
              </a:ext>
            </a:extLst>
          </p:cNvPr>
          <p:cNvGrpSpPr/>
          <p:nvPr/>
        </p:nvGrpSpPr>
        <p:grpSpPr>
          <a:xfrm>
            <a:off x="5710768" y="2097080"/>
            <a:ext cx="817030" cy="728313"/>
            <a:chOff x="5710768" y="2097080"/>
            <a:chExt cx="817030" cy="728313"/>
          </a:xfrm>
        </p:grpSpPr>
        <p:cxnSp>
          <p:nvCxnSpPr>
            <p:cNvPr id="9" name="Straight Arrow Connector 8">
              <a:extLst>
                <a:ext uri="{FF2B5EF4-FFF2-40B4-BE49-F238E27FC236}">
                  <a16:creationId xmlns:a16="http://schemas.microsoft.com/office/drawing/2014/main" id="{E401A141-A39F-4B55-928E-C7FB2785FBDB}"/>
                </a:ext>
              </a:extLst>
            </p:cNvPr>
            <p:cNvCxnSpPr>
              <a:cxnSpLocks/>
            </p:cNvCxnSpPr>
            <p:nvPr/>
          </p:nvCxnSpPr>
          <p:spPr>
            <a:xfrm>
              <a:off x="6297226" y="2286766"/>
              <a:ext cx="0" cy="538627"/>
            </a:xfrm>
            <a:prstGeom prst="straightConnector1">
              <a:avLst/>
            </a:prstGeom>
            <a:ln w="15875">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0" name="TextBox 3">
              <a:extLst>
                <a:ext uri="{FF2B5EF4-FFF2-40B4-BE49-F238E27FC236}">
                  <a16:creationId xmlns:a16="http://schemas.microsoft.com/office/drawing/2014/main" id="{8F5E117A-FC54-433A-94A0-22E3F0A95020}"/>
                </a:ext>
              </a:extLst>
            </p:cNvPr>
            <p:cNvSpPr txBox="1"/>
            <p:nvPr/>
          </p:nvSpPr>
          <p:spPr>
            <a:xfrm>
              <a:off x="6028541" y="2097080"/>
              <a:ext cx="345579" cy="104944"/>
            </a:xfrm>
            <a:prstGeom prst="rect">
              <a:avLst/>
            </a:prstGeom>
            <a:solidFill>
              <a:schemeClr val="bg1"/>
            </a:solidFill>
            <a:ln>
              <a:noFill/>
            </a:ln>
          </p:spPr>
          <p:txBody>
            <a:bodyPr wrap="none" lIns="0" tIns="0" rIns="0" bIns="0" rtlCol="0" anchor="ctr" anchorCtr="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000" b="1" dirty="0">
                  <a:latin typeface="Helvetica" panose="020B0604020202030204" pitchFamily="34" charset="0"/>
                </a:rPr>
                <a:t>21.8%</a:t>
              </a:r>
            </a:p>
          </p:txBody>
        </p:sp>
        <p:cxnSp>
          <p:nvCxnSpPr>
            <p:cNvPr id="22" name="Straight Connector 21">
              <a:extLst>
                <a:ext uri="{FF2B5EF4-FFF2-40B4-BE49-F238E27FC236}">
                  <a16:creationId xmlns:a16="http://schemas.microsoft.com/office/drawing/2014/main" id="{7675FF0D-C2B9-43A2-930E-E0FBFC16E832}"/>
                </a:ext>
              </a:extLst>
            </p:cNvPr>
            <p:cNvCxnSpPr>
              <a:cxnSpLocks/>
            </p:cNvCxnSpPr>
            <p:nvPr/>
          </p:nvCxnSpPr>
          <p:spPr>
            <a:xfrm>
              <a:off x="5710768" y="2289807"/>
              <a:ext cx="81703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 name="Group 4">
            <a:extLst>
              <a:ext uri="{FF2B5EF4-FFF2-40B4-BE49-F238E27FC236}">
                <a16:creationId xmlns:a16="http://schemas.microsoft.com/office/drawing/2014/main" id="{D585EAAC-7AC5-5041-9AD1-C55F93CEA990}"/>
              </a:ext>
            </a:extLst>
          </p:cNvPr>
          <p:cNvGrpSpPr/>
          <p:nvPr/>
        </p:nvGrpSpPr>
        <p:grpSpPr>
          <a:xfrm>
            <a:off x="7433325" y="1966045"/>
            <a:ext cx="927287" cy="946324"/>
            <a:chOff x="7433325" y="1966045"/>
            <a:chExt cx="927287" cy="946324"/>
          </a:xfrm>
        </p:grpSpPr>
        <p:cxnSp>
          <p:nvCxnSpPr>
            <p:cNvPr id="6" name="Straight Arrow Connector 5">
              <a:extLst>
                <a:ext uri="{FF2B5EF4-FFF2-40B4-BE49-F238E27FC236}">
                  <a16:creationId xmlns:a16="http://schemas.microsoft.com/office/drawing/2014/main" id="{D1F97595-5F80-4D20-93FD-0912C7F7B365}"/>
                </a:ext>
              </a:extLst>
            </p:cNvPr>
            <p:cNvCxnSpPr>
              <a:cxnSpLocks/>
            </p:cNvCxnSpPr>
            <p:nvPr/>
          </p:nvCxnSpPr>
          <p:spPr>
            <a:xfrm>
              <a:off x="8065201" y="2243591"/>
              <a:ext cx="0" cy="668778"/>
            </a:xfrm>
            <a:prstGeom prst="straightConnector1">
              <a:avLst/>
            </a:prstGeom>
            <a:ln w="15875">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7" name="TextBox 3">
              <a:extLst>
                <a:ext uri="{FF2B5EF4-FFF2-40B4-BE49-F238E27FC236}">
                  <a16:creationId xmlns:a16="http://schemas.microsoft.com/office/drawing/2014/main" id="{CA4DCCBB-561E-4BFA-B390-D79DFE9AFF04}"/>
                </a:ext>
              </a:extLst>
            </p:cNvPr>
            <p:cNvSpPr txBox="1"/>
            <p:nvPr/>
          </p:nvSpPr>
          <p:spPr>
            <a:xfrm>
              <a:off x="7728694" y="1966045"/>
              <a:ext cx="631918" cy="225065"/>
            </a:xfrm>
            <a:prstGeom prst="rect">
              <a:avLst/>
            </a:prstGeom>
            <a:solidFill>
              <a:schemeClr val="bg1"/>
            </a:solidFill>
            <a:ln>
              <a:noFill/>
            </a:ln>
          </p:spPr>
          <p:txBody>
            <a:bodyPr wrap="none" lIns="0" tIns="0" rIns="0" bIns="0" rtlCol="0" anchor="ctr" anchorCtr="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000" b="1" dirty="0">
                  <a:latin typeface="Helvetica" panose="020B0604020202030204" pitchFamily="34" charset="0"/>
                </a:rPr>
                <a:t>22.4%</a:t>
              </a:r>
            </a:p>
          </p:txBody>
        </p:sp>
        <p:cxnSp>
          <p:nvCxnSpPr>
            <p:cNvPr id="23" name="Straight Connector 22">
              <a:extLst>
                <a:ext uri="{FF2B5EF4-FFF2-40B4-BE49-F238E27FC236}">
                  <a16:creationId xmlns:a16="http://schemas.microsoft.com/office/drawing/2014/main" id="{01374537-4E8A-42F0-8FDA-5517657806E4}"/>
                </a:ext>
              </a:extLst>
            </p:cNvPr>
            <p:cNvCxnSpPr>
              <a:cxnSpLocks/>
            </p:cNvCxnSpPr>
            <p:nvPr/>
          </p:nvCxnSpPr>
          <p:spPr>
            <a:xfrm>
              <a:off x="7433325" y="2243591"/>
              <a:ext cx="825387"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8" name="Title 1">
            <a:extLst>
              <a:ext uri="{FF2B5EF4-FFF2-40B4-BE49-F238E27FC236}">
                <a16:creationId xmlns:a16="http://schemas.microsoft.com/office/drawing/2014/main" id="{DDB5F433-F94B-4D9E-8E68-8D6AAD424D27}"/>
              </a:ext>
            </a:extLst>
          </p:cNvPr>
          <p:cNvSpPr txBox="1">
            <a:spLocks/>
          </p:cNvSpPr>
          <p:nvPr/>
        </p:nvSpPr>
        <p:spPr>
          <a:xfrm>
            <a:off x="457200" y="130604"/>
            <a:ext cx="8229600" cy="84754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dirty="0"/>
              <a:t>Unfairness</a:t>
            </a:r>
          </a:p>
        </p:txBody>
      </p:sp>
      <p:cxnSp>
        <p:nvCxnSpPr>
          <p:cNvPr id="19" name="Straight Connector 18">
            <a:extLst>
              <a:ext uri="{FF2B5EF4-FFF2-40B4-BE49-F238E27FC236}">
                <a16:creationId xmlns:a16="http://schemas.microsoft.com/office/drawing/2014/main" id="{19E46881-E79F-43EA-B1A0-FFAAB6486B0E}"/>
              </a:ext>
            </a:extLst>
          </p:cNvPr>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26" name="Rounded Rectangle 18">
            <a:extLst>
              <a:ext uri="{FF2B5EF4-FFF2-40B4-BE49-F238E27FC236}">
                <a16:creationId xmlns:a16="http://schemas.microsoft.com/office/drawing/2014/main" id="{50D170BE-E866-430E-A53A-B8339667D7EE}"/>
              </a:ext>
            </a:extLst>
          </p:cNvPr>
          <p:cNvSpPr/>
          <p:nvPr/>
        </p:nvSpPr>
        <p:spPr>
          <a:xfrm>
            <a:off x="1624535" y="5183101"/>
            <a:ext cx="5994971" cy="661397"/>
          </a:xfrm>
          <a:prstGeom prst="roundRect">
            <a:avLst>
              <a:gd name="adj" fmla="val 26418"/>
            </a:avLst>
          </a:prstGeom>
          <a:solidFill>
            <a:schemeClr val="bg1">
              <a:lumMod val="95000"/>
            </a:schemeClr>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600" b="1" dirty="0">
                <a:solidFill>
                  <a:srgbClr val="0066FF"/>
                </a:solidFill>
              </a:rPr>
              <a:t>MASK is effective at improving fairness</a:t>
            </a:r>
            <a:endParaRPr lang="en-US" sz="2600" dirty="0">
              <a:solidFill>
                <a:srgbClr val="0066FF"/>
              </a:solidFill>
            </a:endParaRPr>
          </a:p>
        </p:txBody>
      </p:sp>
    </p:spTree>
    <p:extLst>
      <p:ext uri="{BB962C8B-B14F-4D97-AF65-F5344CB8AC3E}">
        <p14:creationId xmlns:p14="http://schemas.microsoft.com/office/powerpoint/2010/main" val="10226017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Chart 14">
            <a:extLst>
              <a:ext uri="{FF2B5EF4-FFF2-40B4-BE49-F238E27FC236}">
                <a16:creationId xmlns:a16="http://schemas.microsoft.com/office/drawing/2014/main" id="{00000000-0008-0000-0400-000002000000}"/>
              </a:ext>
            </a:extLst>
          </p:cNvPr>
          <p:cNvGraphicFramePr>
            <a:graphicFrameLocks/>
          </p:cNvGraphicFramePr>
          <p:nvPr>
            <p:extLst/>
          </p:nvPr>
        </p:nvGraphicFramePr>
        <p:xfrm>
          <a:off x="358345" y="1309815"/>
          <a:ext cx="8439665" cy="5202195"/>
        </p:xfrm>
        <a:graphic>
          <a:graphicData uri="http://schemas.openxmlformats.org/drawingml/2006/chart">
            <c:chart xmlns:c="http://schemas.openxmlformats.org/drawingml/2006/chart" xmlns:r="http://schemas.openxmlformats.org/officeDocument/2006/relationships" r:id="rId2"/>
          </a:graphicData>
        </a:graphic>
      </p:graphicFrame>
      <p:sp>
        <p:nvSpPr>
          <p:cNvPr id="16" name="Title 1">
            <a:extLst>
              <a:ext uri="{FF2B5EF4-FFF2-40B4-BE49-F238E27FC236}">
                <a16:creationId xmlns:a16="http://schemas.microsoft.com/office/drawing/2014/main" id="{A4679569-3E54-4CEA-A863-77BB4EBB8D6D}"/>
              </a:ext>
            </a:extLst>
          </p:cNvPr>
          <p:cNvSpPr txBox="1">
            <a:spLocks/>
          </p:cNvSpPr>
          <p:nvPr/>
        </p:nvSpPr>
        <p:spPr>
          <a:xfrm>
            <a:off x="457200" y="130604"/>
            <a:ext cx="8229600" cy="847546"/>
          </a:xfrm>
          <a:prstGeom prst="rect">
            <a:avLst/>
          </a:prstGeom>
        </p:spPr>
        <p:txBody>
          <a:bodyPr vert="horz" lIns="91440" tIns="45720" rIns="91440" bIns="45720" rtlCol="0" anchor="b">
            <a:normAutofit fontScale="7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dirty="0"/>
              <a:t>Performance vs. Other Baselines</a:t>
            </a:r>
          </a:p>
        </p:txBody>
      </p:sp>
      <p:cxnSp>
        <p:nvCxnSpPr>
          <p:cNvPr id="17" name="Straight Connector 16">
            <a:extLst>
              <a:ext uri="{FF2B5EF4-FFF2-40B4-BE49-F238E27FC236}">
                <a16:creationId xmlns:a16="http://schemas.microsoft.com/office/drawing/2014/main" id="{BAA3A717-B140-45E4-85CF-BF2A38553B70}"/>
              </a:ext>
            </a:extLst>
          </p:cNvPr>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846029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Chart 16">
            <a:extLst>
              <a:ext uri="{FF2B5EF4-FFF2-40B4-BE49-F238E27FC236}">
                <a16:creationId xmlns:a16="http://schemas.microsoft.com/office/drawing/2014/main" id="{00000000-0008-0000-0400-000003000000}"/>
              </a:ext>
            </a:extLst>
          </p:cNvPr>
          <p:cNvGraphicFramePr>
            <a:graphicFrameLocks/>
          </p:cNvGraphicFramePr>
          <p:nvPr>
            <p:extLst/>
          </p:nvPr>
        </p:nvGraphicFramePr>
        <p:xfrm>
          <a:off x="753763" y="1359244"/>
          <a:ext cx="7587048" cy="4547286"/>
        </p:xfrm>
        <a:graphic>
          <a:graphicData uri="http://schemas.openxmlformats.org/drawingml/2006/chart">
            <c:chart xmlns:c="http://schemas.openxmlformats.org/drawingml/2006/chart" xmlns:r="http://schemas.openxmlformats.org/officeDocument/2006/relationships" r:id="rId2"/>
          </a:graphicData>
        </a:graphic>
      </p:graphicFrame>
      <p:cxnSp>
        <p:nvCxnSpPr>
          <p:cNvPr id="6" name="Straight Arrow Connector 5">
            <a:extLst>
              <a:ext uri="{FF2B5EF4-FFF2-40B4-BE49-F238E27FC236}">
                <a16:creationId xmlns:a16="http://schemas.microsoft.com/office/drawing/2014/main" id="{D1F97595-5F80-4D20-93FD-0912C7F7B365}"/>
              </a:ext>
            </a:extLst>
          </p:cNvPr>
          <p:cNvCxnSpPr>
            <a:cxnSpLocks/>
          </p:cNvCxnSpPr>
          <p:nvPr/>
        </p:nvCxnSpPr>
        <p:spPr>
          <a:xfrm>
            <a:off x="7948546" y="3061223"/>
            <a:ext cx="0" cy="448096"/>
          </a:xfrm>
          <a:prstGeom prst="straightConnector1">
            <a:avLst/>
          </a:prstGeom>
          <a:ln w="15875">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7" name="TextBox 3">
            <a:extLst>
              <a:ext uri="{FF2B5EF4-FFF2-40B4-BE49-F238E27FC236}">
                <a16:creationId xmlns:a16="http://schemas.microsoft.com/office/drawing/2014/main" id="{CA4DCCBB-561E-4BFA-B390-D79DFE9AFF04}"/>
              </a:ext>
            </a:extLst>
          </p:cNvPr>
          <p:cNvSpPr txBox="1"/>
          <p:nvPr/>
        </p:nvSpPr>
        <p:spPr>
          <a:xfrm>
            <a:off x="7596715" y="2836881"/>
            <a:ext cx="351830" cy="85478"/>
          </a:xfrm>
          <a:prstGeom prst="rect">
            <a:avLst/>
          </a:prstGeom>
          <a:solidFill>
            <a:schemeClr val="bg1"/>
          </a:solidFill>
          <a:ln>
            <a:noFill/>
          </a:ln>
        </p:spPr>
        <p:txBody>
          <a:bodyPr wrap="none" lIns="0" tIns="0" rIns="0" bIns="0" rtlCol="0" anchor="ctr" anchorCtr="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000" b="1" dirty="0">
                <a:latin typeface="Helvetica" panose="020B0604020202030204" pitchFamily="34" charset="0"/>
              </a:rPr>
              <a:t>22.4%</a:t>
            </a:r>
          </a:p>
        </p:txBody>
      </p:sp>
      <p:cxnSp>
        <p:nvCxnSpPr>
          <p:cNvPr id="9" name="Straight Arrow Connector 8">
            <a:extLst>
              <a:ext uri="{FF2B5EF4-FFF2-40B4-BE49-F238E27FC236}">
                <a16:creationId xmlns:a16="http://schemas.microsoft.com/office/drawing/2014/main" id="{E401A141-A39F-4B55-928E-C7FB2785FBDB}"/>
              </a:ext>
            </a:extLst>
          </p:cNvPr>
          <p:cNvCxnSpPr>
            <a:cxnSpLocks/>
          </p:cNvCxnSpPr>
          <p:nvPr/>
        </p:nvCxnSpPr>
        <p:spPr>
          <a:xfrm>
            <a:off x="6303598" y="3017087"/>
            <a:ext cx="0" cy="394415"/>
          </a:xfrm>
          <a:prstGeom prst="straightConnector1">
            <a:avLst/>
          </a:prstGeom>
          <a:ln w="15875">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0" name="TextBox 3">
            <a:extLst>
              <a:ext uri="{FF2B5EF4-FFF2-40B4-BE49-F238E27FC236}">
                <a16:creationId xmlns:a16="http://schemas.microsoft.com/office/drawing/2014/main" id="{8F5E117A-FC54-433A-94A0-22E3F0A95020}"/>
              </a:ext>
            </a:extLst>
          </p:cNvPr>
          <p:cNvSpPr txBox="1"/>
          <p:nvPr/>
        </p:nvSpPr>
        <p:spPr>
          <a:xfrm>
            <a:off x="6024081" y="2774676"/>
            <a:ext cx="345579" cy="104944"/>
          </a:xfrm>
          <a:prstGeom prst="rect">
            <a:avLst/>
          </a:prstGeom>
          <a:solidFill>
            <a:schemeClr val="bg1"/>
          </a:solidFill>
          <a:ln>
            <a:noFill/>
          </a:ln>
        </p:spPr>
        <p:txBody>
          <a:bodyPr wrap="none" lIns="0" tIns="0" rIns="0" bIns="0" rtlCol="0" anchor="ctr" anchorCtr="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000" b="1" dirty="0">
                <a:latin typeface="Helvetica" panose="020B0604020202030204" pitchFamily="34" charset="0"/>
              </a:rPr>
              <a:t>21.8%</a:t>
            </a:r>
          </a:p>
        </p:txBody>
      </p:sp>
      <p:cxnSp>
        <p:nvCxnSpPr>
          <p:cNvPr id="12" name="Straight Arrow Connector 11">
            <a:extLst>
              <a:ext uri="{FF2B5EF4-FFF2-40B4-BE49-F238E27FC236}">
                <a16:creationId xmlns:a16="http://schemas.microsoft.com/office/drawing/2014/main" id="{2EE11BE0-4AF8-423F-90C9-A849CAF33EA9}"/>
              </a:ext>
            </a:extLst>
          </p:cNvPr>
          <p:cNvCxnSpPr>
            <a:cxnSpLocks/>
          </p:cNvCxnSpPr>
          <p:nvPr/>
        </p:nvCxnSpPr>
        <p:spPr>
          <a:xfrm>
            <a:off x="4677372" y="3033545"/>
            <a:ext cx="0" cy="475774"/>
          </a:xfrm>
          <a:prstGeom prst="straightConnector1">
            <a:avLst/>
          </a:prstGeom>
          <a:ln w="15875">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3" name="TextBox 3">
            <a:extLst>
              <a:ext uri="{FF2B5EF4-FFF2-40B4-BE49-F238E27FC236}">
                <a16:creationId xmlns:a16="http://schemas.microsoft.com/office/drawing/2014/main" id="{AF7B43B4-4782-4525-838D-A705952897C5}"/>
              </a:ext>
            </a:extLst>
          </p:cNvPr>
          <p:cNvSpPr txBox="1"/>
          <p:nvPr/>
        </p:nvSpPr>
        <p:spPr>
          <a:xfrm>
            <a:off x="4515058" y="2807368"/>
            <a:ext cx="353504" cy="104944"/>
          </a:xfrm>
          <a:prstGeom prst="rect">
            <a:avLst/>
          </a:prstGeom>
          <a:solidFill>
            <a:schemeClr val="bg1"/>
          </a:solidFill>
          <a:ln>
            <a:noFill/>
          </a:ln>
        </p:spPr>
        <p:txBody>
          <a:bodyPr wrap="none" lIns="0" tIns="0" rIns="0" bIns="0" rtlCol="0" anchor="ctr" anchorCtr="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000" b="1" dirty="0">
                <a:latin typeface="Helvetica" panose="020B0604020202030204" pitchFamily="34" charset="0"/>
              </a:rPr>
              <a:t>25.0%</a:t>
            </a:r>
          </a:p>
        </p:txBody>
      </p:sp>
      <p:cxnSp>
        <p:nvCxnSpPr>
          <p:cNvPr id="14" name="Straight Connector 13">
            <a:extLst>
              <a:ext uri="{FF2B5EF4-FFF2-40B4-BE49-F238E27FC236}">
                <a16:creationId xmlns:a16="http://schemas.microsoft.com/office/drawing/2014/main" id="{D60943EA-6273-43FA-8A4A-564F33A1FDC1}"/>
              </a:ext>
            </a:extLst>
          </p:cNvPr>
          <p:cNvCxnSpPr>
            <a:cxnSpLocks/>
          </p:cNvCxnSpPr>
          <p:nvPr/>
        </p:nvCxnSpPr>
        <p:spPr>
          <a:xfrm>
            <a:off x="2855843" y="3213317"/>
            <a:ext cx="37861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43236AA-0A92-47C8-86E9-264FE38C4173}"/>
              </a:ext>
            </a:extLst>
          </p:cNvPr>
          <p:cNvCxnSpPr>
            <a:cxnSpLocks/>
          </p:cNvCxnSpPr>
          <p:nvPr/>
        </p:nvCxnSpPr>
        <p:spPr>
          <a:xfrm>
            <a:off x="3035256" y="3227189"/>
            <a:ext cx="0" cy="368627"/>
          </a:xfrm>
          <a:prstGeom prst="straightConnector1">
            <a:avLst/>
          </a:prstGeom>
          <a:ln w="15875">
            <a:solidFill>
              <a:schemeClr val="tx1"/>
            </a:solidFill>
            <a:tailEnd type="stealth" w="med" len="med"/>
          </a:ln>
        </p:spPr>
        <p:style>
          <a:lnRef idx="1">
            <a:schemeClr val="accent1"/>
          </a:lnRef>
          <a:fillRef idx="0">
            <a:schemeClr val="accent1"/>
          </a:fillRef>
          <a:effectRef idx="0">
            <a:schemeClr val="accent1"/>
          </a:effectRef>
          <a:fontRef idx="minor">
            <a:schemeClr val="tx1"/>
          </a:fontRef>
        </p:style>
      </p:cxnSp>
      <p:sp>
        <p:nvSpPr>
          <p:cNvPr id="16" name="TextBox 3">
            <a:extLst>
              <a:ext uri="{FF2B5EF4-FFF2-40B4-BE49-F238E27FC236}">
                <a16:creationId xmlns:a16="http://schemas.microsoft.com/office/drawing/2014/main" id="{B9378606-AD30-4101-B9DA-9DA7065C6368}"/>
              </a:ext>
            </a:extLst>
          </p:cNvPr>
          <p:cNvSpPr txBox="1"/>
          <p:nvPr/>
        </p:nvSpPr>
        <p:spPr>
          <a:xfrm>
            <a:off x="2934779" y="3033545"/>
            <a:ext cx="299683" cy="79731"/>
          </a:xfrm>
          <a:prstGeom prst="rect">
            <a:avLst/>
          </a:prstGeom>
          <a:solidFill>
            <a:schemeClr val="bg1"/>
          </a:solidFill>
          <a:ln>
            <a:noFill/>
          </a:ln>
        </p:spPr>
        <p:txBody>
          <a:bodyPr wrap="none" lIns="0" tIns="0" rIns="0" bIns="0" rtlCol="0" anchor="ctr" anchorCtr="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000" b="1" dirty="0">
                <a:latin typeface="Helvetica" panose="020B0604020202030204" pitchFamily="34" charset="0"/>
              </a:rPr>
              <a:t>20.1%</a:t>
            </a:r>
          </a:p>
        </p:txBody>
      </p:sp>
      <p:cxnSp>
        <p:nvCxnSpPr>
          <p:cNvPr id="20" name="Straight Connector 19">
            <a:extLst>
              <a:ext uri="{FF2B5EF4-FFF2-40B4-BE49-F238E27FC236}">
                <a16:creationId xmlns:a16="http://schemas.microsoft.com/office/drawing/2014/main" id="{9C2C3285-D11B-428B-9AB6-F7C5017D3CF1}"/>
              </a:ext>
            </a:extLst>
          </p:cNvPr>
          <p:cNvCxnSpPr>
            <a:cxnSpLocks/>
          </p:cNvCxnSpPr>
          <p:nvPr/>
        </p:nvCxnSpPr>
        <p:spPr>
          <a:xfrm>
            <a:off x="4293394" y="3004730"/>
            <a:ext cx="575168" cy="18862"/>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675FF0D-C2B9-43A2-930E-E0FBFC16E832}"/>
              </a:ext>
            </a:extLst>
          </p:cNvPr>
          <p:cNvCxnSpPr>
            <a:cxnSpLocks/>
          </p:cNvCxnSpPr>
          <p:nvPr/>
        </p:nvCxnSpPr>
        <p:spPr>
          <a:xfrm>
            <a:off x="6010240" y="2995534"/>
            <a:ext cx="373262"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1374537-4E8A-42F0-8FDA-5517657806E4}"/>
              </a:ext>
            </a:extLst>
          </p:cNvPr>
          <p:cNvCxnSpPr>
            <a:cxnSpLocks/>
          </p:cNvCxnSpPr>
          <p:nvPr/>
        </p:nvCxnSpPr>
        <p:spPr>
          <a:xfrm>
            <a:off x="7759236" y="3061223"/>
            <a:ext cx="37861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itle 1">
            <a:extLst>
              <a:ext uri="{FF2B5EF4-FFF2-40B4-BE49-F238E27FC236}">
                <a16:creationId xmlns:a16="http://schemas.microsoft.com/office/drawing/2014/main" id="{DDB5F433-F94B-4D9E-8E68-8D6AAD424D27}"/>
              </a:ext>
            </a:extLst>
          </p:cNvPr>
          <p:cNvSpPr txBox="1">
            <a:spLocks/>
          </p:cNvSpPr>
          <p:nvPr/>
        </p:nvSpPr>
        <p:spPr>
          <a:xfrm>
            <a:off x="457200" y="130604"/>
            <a:ext cx="8229600" cy="847546"/>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dirty="0"/>
              <a:t>Unfairness</a:t>
            </a:r>
          </a:p>
        </p:txBody>
      </p:sp>
      <p:cxnSp>
        <p:nvCxnSpPr>
          <p:cNvPr id="19" name="Straight Connector 18">
            <a:extLst>
              <a:ext uri="{FF2B5EF4-FFF2-40B4-BE49-F238E27FC236}">
                <a16:creationId xmlns:a16="http://schemas.microsoft.com/office/drawing/2014/main" id="{19E46881-E79F-43EA-B1A0-FFAAB6486B0E}"/>
              </a:ext>
            </a:extLst>
          </p:cNvPr>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991444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26884841-9E27-40D1-B077-60FBE8E05C3D}"/>
              </a:ext>
            </a:extLst>
          </p:cNvPr>
          <p:cNvGraphicFramePr>
            <a:graphicFrameLocks/>
          </p:cNvGraphicFramePr>
          <p:nvPr>
            <p:extLst/>
          </p:nvPr>
        </p:nvGraphicFramePr>
        <p:xfrm>
          <a:off x="351693" y="1336430"/>
          <a:ext cx="8499230" cy="4958861"/>
        </p:xfrm>
        <a:graphic>
          <a:graphicData uri="http://schemas.openxmlformats.org/drawingml/2006/chart">
            <c:chart xmlns:c="http://schemas.openxmlformats.org/drawingml/2006/chart" xmlns:r="http://schemas.openxmlformats.org/officeDocument/2006/relationships" r:id="rId2"/>
          </a:graphicData>
        </a:graphic>
      </p:graphicFrame>
      <p:sp>
        <p:nvSpPr>
          <p:cNvPr id="3" name="Title 1">
            <a:extLst>
              <a:ext uri="{FF2B5EF4-FFF2-40B4-BE49-F238E27FC236}">
                <a16:creationId xmlns:a16="http://schemas.microsoft.com/office/drawing/2014/main" id="{DF1CA95B-B7F9-4CBC-822B-6DF8BC6AC6B0}"/>
              </a:ext>
            </a:extLst>
          </p:cNvPr>
          <p:cNvSpPr>
            <a:spLocks noGrp="1"/>
          </p:cNvSpPr>
          <p:nvPr>
            <p:ph type="title"/>
          </p:nvPr>
        </p:nvSpPr>
        <p:spPr>
          <a:xfrm>
            <a:off x="457200" y="130604"/>
            <a:ext cx="8229600" cy="847546"/>
          </a:xfrm>
        </p:spPr>
        <p:txBody>
          <a:bodyPr/>
          <a:lstStyle/>
          <a:p>
            <a:pPr algn="l"/>
            <a:r>
              <a:rPr lang="en-US" dirty="0"/>
              <a:t>DRAM Utilization Breakdowns</a:t>
            </a:r>
          </a:p>
        </p:txBody>
      </p:sp>
      <p:cxnSp>
        <p:nvCxnSpPr>
          <p:cNvPr id="4" name="Straight Connector 3">
            <a:extLst>
              <a:ext uri="{FF2B5EF4-FFF2-40B4-BE49-F238E27FC236}">
                <a16:creationId xmlns:a16="http://schemas.microsoft.com/office/drawing/2014/main" id="{E26B1A24-55BD-457B-B890-173C3AD6621A}"/>
              </a:ext>
            </a:extLst>
          </p:cNvPr>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399093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A7239472-5C7B-4FB6-B8A9-8949C8859FF9}"/>
              </a:ext>
            </a:extLst>
          </p:cNvPr>
          <p:cNvGraphicFramePr>
            <a:graphicFrameLocks/>
          </p:cNvGraphicFramePr>
          <p:nvPr>
            <p:extLst/>
          </p:nvPr>
        </p:nvGraphicFramePr>
        <p:xfrm>
          <a:off x="457201" y="1312985"/>
          <a:ext cx="8393722" cy="5052646"/>
        </p:xfrm>
        <a:graphic>
          <a:graphicData uri="http://schemas.openxmlformats.org/drawingml/2006/chart">
            <c:chart xmlns:c="http://schemas.openxmlformats.org/drawingml/2006/chart" xmlns:r="http://schemas.openxmlformats.org/officeDocument/2006/relationships" r:id="rId2"/>
          </a:graphicData>
        </a:graphic>
      </p:graphicFrame>
      <p:sp>
        <p:nvSpPr>
          <p:cNvPr id="4" name="Title 1">
            <a:extLst>
              <a:ext uri="{FF2B5EF4-FFF2-40B4-BE49-F238E27FC236}">
                <a16:creationId xmlns:a16="http://schemas.microsoft.com/office/drawing/2014/main" id="{B8C53BB8-C88D-4223-BA83-6426A13F23AA}"/>
              </a:ext>
            </a:extLst>
          </p:cNvPr>
          <p:cNvSpPr>
            <a:spLocks noGrp="1"/>
          </p:cNvSpPr>
          <p:nvPr>
            <p:ph type="title"/>
          </p:nvPr>
        </p:nvSpPr>
        <p:spPr>
          <a:xfrm>
            <a:off x="457200" y="130604"/>
            <a:ext cx="8229600" cy="847546"/>
          </a:xfrm>
        </p:spPr>
        <p:txBody>
          <a:bodyPr/>
          <a:lstStyle/>
          <a:p>
            <a:pPr algn="l"/>
            <a:r>
              <a:rPr lang="en-US" dirty="0"/>
              <a:t>DRAM Latency Breakdowns</a:t>
            </a:r>
          </a:p>
        </p:txBody>
      </p:sp>
      <p:cxnSp>
        <p:nvCxnSpPr>
          <p:cNvPr id="5" name="Straight Connector 4">
            <a:extLst>
              <a:ext uri="{FF2B5EF4-FFF2-40B4-BE49-F238E27FC236}">
                <a16:creationId xmlns:a16="http://schemas.microsoft.com/office/drawing/2014/main" id="{75A9970D-A733-4F3F-92B5-71829A17C298}"/>
              </a:ext>
            </a:extLst>
          </p:cNvPr>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984716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D5E87129-CFE8-4B97-8E1A-64D662ED33F5}"/>
              </a:ext>
            </a:extLst>
          </p:cNvPr>
          <p:cNvGraphicFramePr>
            <a:graphicFrameLocks/>
          </p:cNvGraphicFramePr>
          <p:nvPr>
            <p:extLst/>
          </p:nvPr>
        </p:nvGraphicFramePr>
        <p:xfrm>
          <a:off x="257908" y="1535722"/>
          <a:ext cx="8569569" cy="4818185"/>
        </p:xfrm>
        <a:graphic>
          <a:graphicData uri="http://schemas.openxmlformats.org/drawingml/2006/chart">
            <c:chart xmlns:c="http://schemas.openxmlformats.org/drawingml/2006/chart" xmlns:r="http://schemas.openxmlformats.org/officeDocument/2006/relationships" r:id="rId2"/>
          </a:graphicData>
        </a:graphic>
      </p:graphicFrame>
      <p:sp>
        <p:nvSpPr>
          <p:cNvPr id="3" name="Title 1">
            <a:extLst>
              <a:ext uri="{FF2B5EF4-FFF2-40B4-BE49-F238E27FC236}">
                <a16:creationId xmlns:a16="http://schemas.microsoft.com/office/drawing/2014/main" id="{0613CB21-ABA4-4B46-A2D8-8D88A7A2E74E}"/>
              </a:ext>
            </a:extLst>
          </p:cNvPr>
          <p:cNvSpPr>
            <a:spLocks noGrp="1"/>
          </p:cNvSpPr>
          <p:nvPr>
            <p:ph type="title"/>
          </p:nvPr>
        </p:nvSpPr>
        <p:spPr>
          <a:xfrm>
            <a:off x="457200" y="130604"/>
            <a:ext cx="8229600" cy="847546"/>
          </a:xfrm>
        </p:spPr>
        <p:txBody>
          <a:bodyPr/>
          <a:lstStyle/>
          <a:p>
            <a:pPr algn="l"/>
            <a:r>
              <a:rPr lang="en-US" dirty="0"/>
              <a:t>0-HMR Performance</a:t>
            </a:r>
          </a:p>
        </p:txBody>
      </p:sp>
      <p:cxnSp>
        <p:nvCxnSpPr>
          <p:cNvPr id="4" name="Straight Connector 3">
            <a:extLst>
              <a:ext uri="{FF2B5EF4-FFF2-40B4-BE49-F238E27FC236}">
                <a16:creationId xmlns:a16="http://schemas.microsoft.com/office/drawing/2014/main" id="{71782190-58CD-4701-B345-C9D4EA183734}"/>
              </a:ext>
            </a:extLst>
          </p:cNvPr>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19375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88DCD30E-C94D-4CC4-87E3-71BB0BCBA2E4}"/>
              </a:ext>
            </a:extLst>
          </p:cNvPr>
          <p:cNvGraphicFramePr>
            <a:graphicFrameLocks/>
          </p:cNvGraphicFramePr>
          <p:nvPr>
            <p:extLst/>
          </p:nvPr>
        </p:nvGraphicFramePr>
        <p:xfrm>
          <a:off x="175847" y="1606062"/>
          <a:ext cx="8628184" cy="4560276"/>
        </p:xfrm>
        <a:graphic>
          <a:graphicData uri="http://schemas.openxmlformats.org/drawingml/2006/chart">
            <c:chart xmlns:c="http://schemas.openxmlformats.org/drawingml/2006/chart" xmlns:r="http://schemas.openxmlformats.org/officeDocument/2006/relationships" r:id="rId2"/>
          </a:graphicData>
        </a:graphic>
      </p:graphicFrame>
      <p:sp>
        <p:nvSpPr>
          <p:cNvPr id="3" name="Title 1">
            <a:extLst>
              <a:ext uri="{FF2B5EF4-FFF2-40B4-BE49-F238E27FC236}">
                <a16:creationId xmlns:a16="http://schemas.microsoft.com/office/drawing/2014/main" id="{7F90EA9E-E0C0-4F8B-B93E-DF9CFA1413D6}"/>
              </a:ext>
            </a:extLst>
          </p:cNvPr>
          <p:cNvSpPr>
            <a:spLocks noGrp="1"/>
          </p:cNvSpPr>
          <p:nvPr>
            <p:ph type="title"/>
          </p:nvPr>
        </p:nvSpPr>
        <p:spPr>
          <a:xfrm>
            <a:off x="457200" y="130604"/>
            <a:ext cx="8229600" cy="847546"/>
          </a:xfrm>
        </p:spPr>
        <p:txBody>
          <a:bodyPr/>
          <a:lstStyle/>
          <a:p>
            <a:pPr algn="l"/>
            <a:r>
              <a:rPr lang="en-US" dirty="0"/>
              <a:t>1-HMR Performance</a:t>
            </a:r>
          </a:p>
        </p:txBody>
      </p:sp>
      <p:cxnSp>
        <p:nvCxnSpPr>
          <p:cNvPr id="4" name="Straight Connector 3">
            <a:extLst>
              <a:ext uri="{FF2B5EF4-FFF2-40B4-BE49-F238E27FC236}">
                <a16:creationId xmlns:a16="http://schemas.microsoft.com/office/drawing/2014/main" id="{EDB81E93-C36C-472B-BCDC-60BFF116F7DE}"/>
              </a:ext>
            </a:extLst>
          </p:cNvPr>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551099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28A87F1A-D4EF-46AD-B578-9002348C0AC7}"/>
              </a:ext>
            </a:extLst>
          </p:cNvPr>
          <p:cNvGraphicFramePr>
            <a:graphicFrameLocks/>
          </p:cNvGraphicFramePr>
          <p:nvPr>
            <p:extLst/>
          </p:nvPr>
        </p:nvGraphicFramePr>
        <p:xfrm>
          <a:off x="457200" y="1465385"/>
          <a:ext cx="8604737" cy="4865077"/>
        </p:xfrm>
        <a:graphic>
          <a:graphicData uri="http://schemas.openxmlformats.org/drawingml/2006/chart">
            <c:chart xmlns:c="http://schemas.openxmlformats.org/drawingml/2006/chart" xmlns:r="http://schemas.openxmlformats.org/officeDocument/2006/relationships" r:id="rId2"/>
          </a:graphicData>
        </a:graphic>
      </p:graphicFrame>
      <p:sp>
        <p:nvSpPr>
          <p:cNvPr id="3" name="Title 1">
            <a:extLst>
              <a:ext uri="{FF2B5EF4-FFF2-40B4-BE49-F238E27FC236}">
                <a16:creationId xmlns:a16="http://schemas.microsoft.com/office/drawing/2014/main" id="{C1D01795-C582-4DA7-AC7E-2DB6A9F1A2B4}"/>
              </a:ext>
            </a:extLst>
          </p:cNvPr>
          <p:cNvSpPr>
            <a:spLocks noGrp="1"/>
          </p:cNvSpPr>
          <p:nvPr>
            <p:ph type="title"/>
          </p:nvPr>
        </p:nvSpPr>
        <p:spPr>
          <a:xfrm>
            <a:off x="457200" y="130604"/>
            <a:ext cx="8229600" cy="847546"/>
          </a:xfrm>
        </p:spPr>
        <p:txBody>
          <a:bodyPr/>
          <a:lstStyle/>
          <a:p>
            <a:pPr algn="l"/>
            <a:r>
              <a:rPr lang="en-US" dirty="0"/>
              <a:t>2-HMR Performance</a:t>
            </a:r>
          </a:p>
        </p:txBody>
      </p:sp>
      <p:cxnSp>
        <p:nvCxnSpPr>
          <p:cNvPr id="5" name="Straight Connector 4">
            <a:extLst>
              <a:ext uri="{FF2B5EF4-FFF2-40B4-BE49-F238E27FC236}">
                <a16:creationId xmlns:a16="http://schemas.microsoft.com/office/drawing/2014/main" id="{C070BE08-83E8-4766-BE79-8640BC867241}"/>
              </a:ext>
            </a:extLst>
          </p:cNvPr>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31746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30EBD62-08AC-46F3-A28B-F9DB3F2A1972}"/>
              </a:ext>
            </a:extLst>
          </p:cNvPr>
          <p:cNvSpPr/>
          <p:nvPr/>
        </p:nvSpPr>
        <p:spPr>
          <a:xfrm>
            <a:off x="2169007" y="2019784"/>
            <a:ext cx="1558637" cy="789709"/>
          </a:xfrm>
          <a:prstGeom prst="rect">
            <a:avLst/>
          </a:prstGeom>
          <a:solidFill>
            <a:srgbClr val="00206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a:t>GPU Core</a:t>
            </a:r>
          </a:p>
        </p:txBody>
      </p:sp>
      <p:sp>
        <p:nvSpPr>
          <p:cNvPr id="15" name="Rectangle 14">
            <a:extLst>
              <a:ext uri="{FF2B5EF4-FFF2-40B4-BE49-F238E27FC236}">
                <a16:creationId xmlns:a16="http://schemas.microsoft.com/office/drawing/2014/main" id="{7CB174CE-5F56-4A6E-A972-C0A76B75801D}"/>
              </a:ext>
            </a:extLst>
          </p:cNvPr>
          <p:cNvSpPr/>
          <p:nvPr/>
        </p:nvSpPr>
        <p:spPr>
          <a:xfrm>
            <a:off x="2169007" y="2809493"/>
            <a:ext cx="1558637" cy="447183"/>
          </a:xfrm>
          <a:prstGeom prst="rect">
            <a:avLst/>
          </a:prstGeom>
          <a:solidFill>
            <a:schemeClr val="accent4">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tx1"/>
                </a:solidFill>
              </a:rPr>
              <a:t>Private TLB</a:t>
            </a:r>
          </a:p>
        </p:txBody>
      </p:sp>
      <p:sp>
        <p:nvSpPr>
          <p:cNvPr id="2" name="Title 1"/>
          <p:cNvSpPr>
            <a:spLocks noGrp="1"/>
          </p:cNvSpPr>
          <p:nvPr>
            <p:ph type="title"/>
          </p:nvPr>
        </p:nvSpPr>
        <p:spPr>
          <a:xfrm>
            <a:off x="457200" y="130604"/>
            <a:ext cx="8686800" cy="847546"/>
          </a:xfrm>
        </p:spPr>
        <p:txBody>
          <a:bodyPr>
            <a:normAutofit fontScale="90000"/>
          </a:bodyPr>
          <a:lstStyle/>
          <a:p>
            <a:r>
              <a:rPr lang="en-US" sz="4000" dirty="0"/>
              <a:t>State-of-the-art Address Translation in GPUs</a:t>
            </a:r>
          </a:p>
        </p:txBody>
      </p:sp>
      <p:cxnSp>
        <p:nvCxnSpPr>
          <p:cNvPr id="5" name="Straight Connector 4"/>
          <p:cNvCxnSpPr/>
          <p:nvPr/>
        </p:nvCxnSpPr>
        <p:spPr>
          <a:xfrm>
            <a:off x="454523" y="978150"/>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a:ln w="38100">
            <a:noFill/>
          </a:ln>
        </p:spPr>
        <p:txBody>
          <a:bodyPr/>
          <a:lstStyle/>
          <a:p>
            <a:fld id="{9E8CE333-791E-B247-B0D8-81D7ACF2F196}" type="slidenum">
              <a:rPr lang="en-US" smtClean="0"/>
              <a:pPr/>
              <a:t>5</a:t>
            </a:fld>
            <a:endParaRPr lang="en-US" dirty="0"/>
          </a:p>
        </p:txBody>
      </p:sp>
      <p:pic>
        <p:nvPicPr>
          <p:cNvPr id="38" name="Picture 37" descr="safari.png"/>
          <p:cNvPicPr>
            <a:picLocks noChangeAspect="1"/>
          </p:cNvPicPr>
          <p:nvPr/>
        </p:nvPicPr>
        <p:blipFill>
          <a:blip r:embed="rId4" cstate="print"/>
          <a:stretch>
            <a:fillRect/>
          </a:stretch>
        </p:blipFill>
        <p:spPr>
          <a:xfrm>
            <a:off x="164139" y="6425519"/>
            <a:ext cx="1315038" cy="380494"/>
          </a:xfrm>
          <a:prstGeom prst="rect">
            <a:avLst/>
          </a:prstGeom>
        </p:spPr>
      </p:pic>
      <p:sp>
        <p:nvSpPr>
          <p:cNvPr id="3" name="Rectangle 2">
            <a:extLst>
              <a:ext uri="{FF2B5EF4-FFF2-40B4-BE49-F238E27FC236}">
                <a16:creationId xmlns:a16="http://schemas.microsoft.com/office/drawing/2014/main" id="{785FD01A-3115-4651-A65B-6C332888F4FB}"/>
              </a:ext>
            </a:extLst>
          </p:cNvPr>
          <p:cNvSpPr/>
          <p:nvPr/>
        </p:nvSpPr>
        <p:spPr>
          <a:xfrm>
            <a:off x="5786949" y="2019783"/>
            <a:ext cx="1558637" cy="789709"/>
          </a:xfrm>
          <a:prstGeom prst="rect">
            <a:avLst/>
          </a:prstGeom>
          <a:solidFill>
            <a:srgbClr val="00B05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a:t>GPU Core</a:t>
            </a:r>
          </a:p>
        </p:txBody>
      </p:sp>
      <p:sp>
        <p:nvSpPr>
          <p:cNvPr id="8" name="Rectangle 7">
            <a:extLst>
              <a:ext uri="{FF2B5EF4-FFF2-40B4-BE49-F238E27FC236}">
                <a16:creationId xmlns:a16="http://schemas.microsoft.com/office/drawing/2014/main" id="{DF8C24FE-74E4-4658-B0F6-ED4639A80C43}"/>
              </a:ext>
            </a:extLst>
          </p:cNvPr>
          <p:cNvSpPr/>
          <p:nvPr/>
        </p:nvSpPr>
        <p:spPr>
          <a:xfrm>
            <a:off x="3980664" y="2019784"/>
            <a:ext cx="1558637" cy="789709"/>
          </a:xfrm>
          <a:prstGeom prst="rect">
            <a:avLst/>
          </a:prstGeom>
          <a:solidFill>
            <a:srgbClr val="00B05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a:t>GPU Core</a:t>
            </a:r>
          </a:p>
        </p:txBody>
      </p:sp>
      <p:sp>
        <p:nvSpPr>
          <p:cNvPr id="10" name="Rectangle 9">
            <a:extLst>
              <a:ext uri="{FF2B5EF4-FFF2-40B4-BE49-F238E27FC236}">
                <a16:creationId xmlns:a16="http://schemas.microsoft.com/office/drawing/2014/main" id="{BB677EB0-95E7-486D-8B24-89E31EB890D1}"/>
              </a:ext>
            </a:extLst>
          </p:cNvPr>
          <p:cNvSpPr/>
          <p:nvPr/>
        </p:nvSpPr>
        <p:spPr>
          <a:xfrm>
            <a:off x="386964" y="2022547"/>
            <a:ext cx="1558637" cy="789709"/>
          </a:xfrm>
          <a:prstGeom prst="rect">
            <a:avLst/>
          </a:prstGeom>
          <a:solidFill>
            <a:srgbClr val="00206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a:t>GPU Core</a:t>
            </a:r>
          </a:p>
        </p:txBody>
      </p:sp>
      <p:sp>
        <p:nvSpPr>
          <p:cNvPr id="16" name="Rectangle 15">
            <a:extLst>
              <a:ext uri="{FF2B5EF4-FFF2-40B4-BE49-F238E27FC236}">
                <a16:creationId xmlns:a16="http://schemas.microsoft.com/office/drawing/2014/main" id="{9513B627-991C-4F05-8364-A25C312F43F6}"/>
              </a:ext>
            </a:extLst>
          </p:cNvPr>
          <p:cNvSpPr/>
          <p:nvPr/>
        </p:nvSpPr>
        <p:spPr>
          <a:xfrm>
            <a:off x="2791869" y="3872387"/>
            <a:ext cx="2089474" cy="576272"/>
          </a:xfrm>
          <a:prstGeom prst="rect">
            <a:avLst/>
          </a:prstGeom>
          <a:solidFill>
            <a:schemeClr val="accent4">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a:solidFill>
                  <a:schemeClr val="tx1"/>
                </a:solidFill>
              </a:rPr>
              <a:t>Shared TLB</a:t>
            </a:r>
          </a:p>
        </p:txBody>
      </p:sp>
      <p:sp>
        <p:nvSpPr>
          <p:cNvPr id="26" name="Rectangle 25">
            <a:extLst>
              <a:ext uri="{FF2B5EF4-FFF2-40B4-BE49-F238E27FC236}">
                <a16:creationId xmlns:a16="http://schemas.microsoft.com/office/drawing/2014/main" id="{03F4CAD8-9CC3-452E-B018-55ACE9F44572}"/>
              </a:ext>
            </a:extLst>
          </p:cNvPr>
          <p:cNvSpPr/>
          <p:nvPr/>
        </p:nvSpPr>
        <p:spPr>
          <a:xfrm>
            <a:off x="386964" y="2812256"/>
            <a:ext cx="1558637" cy="447183"/>
          </a:xfrm>
          <a:prstGeom prst="rect">
            <a:avLst/>
          </a:prstGeom>
          <a:solidFill>
            <a:schemeClr val="accent4">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tx1"/>
                </a:solidFill>
              </a:rPr>
              <a:t>Private TLB</a:t>
            </a:r>
          </a:p>
        </p:txBody>
      </p:sp>
      <p:sp>
        <p:nvSpPr>
          <p:cNvPr id="27" name="Rectangle 26">
            <a:extLst>
              <a:ext uri="{FF2B5EF4-FFF2-40B4-BE49-F238E27FC236}">
                <a16:creationId xmlns:a16="http://schemas.microsoft.com/office/drawing/2014/main" id="{8824E63A-8DD0-44C5-A3B9-6960A4E9FC7C}"/>
              </a:ext>
            </a:extLst>
          </p:cNvPr>
          <p:cNvSpPr/>
          <p:nvPr/>
        </p:nvSpPr>
        <p:spPr>
          <a:xfrm>
            <a:off x="2790726" y="4860949"/>
            <a:ext cx="2089474" cy="747641"/>
          </a:xfrm>
          <a:prstGeom prst="rect">
            <a:avLst/>
          </a:prstGeom>
          <a:solidFill>
            <a:schemeClr val="accent4">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a:solidFill>
                  <a:schemeClr val="tx1"/>
                </a:solidFill>
              </a:rPr>
              <a:t>Page Table Walkers</a:t>
            </a:r>
          </a:p>
        </p:txBody>
      </p:sp>
      <p:sp>
        <p:nvSpPr>
          <p:cNvPr id="28" name="Rectangle 27">
            <a:extLst>
              <a:ext uri="{FF2B5EF4-FFF2-40B4-BE49-F238E27FC236}">
                <a16:creationId xmlns:a16="http://schemas.microsoft.com/office/drawing/2014/main" id="{DE6923CD-3BA5-44E3-8A89-58D8BB68FF52}"/>
              </a:ext>
            </a:extLst>
          </p:cNvPr>
          <p:cNvSpPr/>
          <p:nvPr/>
        </p:nvSpPr>
        <p:spPr>
          <a:xfrm>
            <a:off x="2404074" y="5900982"/>
            <a:ext cx="2764538" cy="759219"/>
          </a:xfrm>
          <a:prstGeom prst="rect">
            <a:avLst/>
          </a:prstGeom>
          <a:solidFill>
            <a:schemeClr val="accent5">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a:solidFill>
                  <a:schemeClr val="tx1"/>
                </a:solidFill>
              </a:rPr>
              <a:t>Page Table</a:t>
            </a:r>
          </a:p>
          <a:p>
            <a:pPr algn="ctr"/>
            <a:r>
              <a:rPr lang="en-US" sz="2400" i="1" dirty="0">
                <a:solidFill>
                  <a:schemeClr val="tx1"/>
                </a:solidFill>
              </a:rPr>
              <a:t>(in main memory)</a:t>
            </a:r>
          </a:p>
        </p:txBody>
      </p:sp>
      <p:sp>
        <p:nvSpPr>
          <p:cNvPr id="17" name="Rectangle 16">
            <a:extLst>
              <a:ext uri="{FF2B5EF4-FFF2-40B4-BE49-F238E27FC236}">
                <a16:creationId xmlns:a16="http://schemas.microsoft.com/office/drawing/2014/main" id="{FCB778CA-CC1E-4B5B-90DE-FD3EAC603DCF}"/>
              </a:ext>
            </a:extLst>
          </p:cNvPr>
          <p:cNvSpPr/>
          <p:nvPr/>
        </p:nvSpPr>
        <p:spPr>
          <a:xfrm>
            <a:off x="3980663" y="2809551"/>
            <a:ext cx="1558637" cy="447183"/>
          </a:xfrm>
          <a:prstGeom prst="rect">
            <a:avLst/>
          </a:prstGeom>
          <a:solidFill>
            <a:schemeClr val="accent4">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tx1"/>
                </a:solidFill>
              </a:rPr>
              <a:t>Private TLB</a:t>
            </a:r>
          </a:p>
        </p:txBody>
      </p:sp>
      <p:sp>
        <p:nvSpPr>
          <p:cNvPr id="18" name="Rectangle 17">
            <a:extLst>
              <a:ext uri="{FF2B5EF4-FFF2-40B4-BE49-F238E27FC236}">
                <a16:creationId xmlns:a16="http://schemas.microsoft.com/office/drawing/2014/main" id="{47568088-6253-4F64-BBB9-A9998A496BA4}"/>
              </a:ext>
            </a:extLst>
          </p:cNvPr>
          <p:cNvSpPr/>
          <p:nvPr/>
        </p:nvSpPr>
        <p:spPr>
          <a:xfrm>
            <a:off x="5786949" y="2815579"/>
            <a:ext cx="1558637" cy="447183"/>
          </a:xfrm>
          <a:prstGeom prst="rect">
            <a:avLst/>
          </a:prstGeom>
          <a:solidFill>
            <a:schemeClr val="accent4">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tx1"/>
                </a:solidFill>
              </a:rPr>
              <a:t>Private TLB</a:t>
            </a:r>
          </a:p>
        </p:txBody>
      </p:sp>
      <p:sp>
        <p:nvSpPr>
          <p:cNvPr id="6" name="Arrow: Down 5">
            <a:extLst>
              <a:ext uri="{FF2B5EF4-FFF2-40B4-BE49-F238E27FC236}">
                <a16:creationId xmlns:a16="http://schemas.microsoft.com/office/drawing/2014/main" id="{BB723448-3C4C-464B-AE78-51814078DA57}"/>
              </a:ext>
            </a:extLst>
          </p:cNvPr>
          <p:cNvSpPr/>
          <p:nvPr/>
        </p:nvSpPr>
        <p:spPr>
          <a:xfrm>
            <a:off x="2948182" y="3366663"/>
            <a:ext cx="217932" cy="434273"/>
          </a:xfrm>
          <a:prstGeom prst="downArrow">
            <a:avLst/>
          </a:prstGeom>
          <a:solidFill>
            <a:schemeClr val="bg1">
              <a:lumMod val="8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Arrow: Down 18">
            <a:extLst>
              <a:ext uri="{FF2B5EF4-FFF2-40B4-BE49-F238E27FC236}">
                <a16:creationId xmlns:a16="http://schemas.microsoft.com/office/drawing/2014/main" id="{C6D19B96-2A51-4788-881B-FA07B25694DB}"/>
              </a:ext>
            </a:extLst>
          </p:cNvPr>
          <p:cNvSpPr/>
          <p:nvPr/>
        </p:nvSpPr>
        <p:spPr>
          <a:xfrm>
            <a:off x="3652781" y="4502140"/>
            <a:ext cx="429354" cy="310508"/>
          </a:xfrm>
          <a:prstGeom prst="downArrow">
            <a:avLst/>
          </a:prstGeom>
          <a:solidFill>
            <a:schemeClr val="bg1">
              <a:lumMod val="8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Arrow: Down 20">
            <a:extLst>
              <a:ext uri="{FF2B5EF4-FFF2-40B4-BE49-F238E27FC236}">
                <a16:creationId xmlns:a16="http://schemas.microsoft.com/office/drawing/2014/main" id="{9359A06D-9939-492F-8716-DD3E644ABE0E}"/>
              </a:ext>
            </a:extLst>
          </p:cNvPr>
          <p:cNvSpPr/>
          <p:nvPr/>
        </p:nvSpPr>
        <p:spPr>
          <a:xfrm>
            <a:off x="3484181" y="3354821"/>
            <a:ext cx="217932" cy="434273"/>
          </a:xfrm>
          <a:prstGeom prst="downArrow">
            <a:avLst/>
          </a:prstGeom>
          <a:solidFill>
            <a:schemeClr val="bg1">
              <a:lumMod val="8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Arrow: Down 22">
            <a:extLst>
              <a:ext uri="{FF2B5EF4-FFF2-40B4-BE49-F238E27FC236}">
                <a16:creationId xmlns:a16="http://schemas.microsoft.com/office/drawing/2014/main" id="{C19B1946-411A-4E2B-85B8-CB3A4CED92F0}"/>
              </a:ext>
            </a:extLst>
          </p:cNvPr>
          <p:cNvSpPr/>
          <p:nvPr/>
        </p:nvSpPr>
        <p:spPr>
          <a:xfrm>
            <a:off x="4022501" y="3366663"/>
            <a:ext cx="217932" cy="434273"/>
          </a:xfrm>
          <a:prstGeom prst="downArrow">
            <a:avLst/>
          </a:prstGeom>
          <a:solidFill>
            <a:schemeClr val="bg1">
              <a:lumMod val="8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Arrow: Down 23">
            <a:extLst>
              <a:ext uri="{FF2B5EF4-FFF2-40B4-BE49-F238E27FC236}">
                <a16:creationId xmlns:a16="http://schemas.microsoft.com/office/drawing/2014/main" id="{F45CA4AD-B46D-4E7A-8A3A-C7440FBFE1C4}"/>
              </a:ext>
            </a:extLst>
          </p:cNvPr>
          <p:cNvSpPr/>
          <p:nvPr/>
        </p:nvSpPr>
        <p:spPr>
          <a:xfrm>
            <a:off x="4558500" y="3354821"/>
            <a:ext cx="217932" cy="434273"/>
          </a:xfrm>
          <a:prstGeom prst="downArrow">
            <a:avLst/>
          </a:prstGeom>
          <a:solidFill>
            <a:schemeClr val="bg1">
              <a:lumMod val="8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5" name="Straight Arrow Connector 24">
            <a:extLst>
              <a:ext uri="{FF2B5EF4-FFF2-40B4-BE49-F238E27FC236}">
                <a16:creationId xmlns:a16="http://schemas.microsoft.com/office/drawing/2014/main" id="{4823EDA6-AEB5-4B69-99CB-9F42A9CA33A5}"/>
              </a:ext>
            </a:extLst>
          </p:cNvPr>
          <p:cNvCxnSpPr>
            <a:cxnSpLocks/>
          </p:cNvCxnSpPr>
          <p:nvPr/>
        </p:nvCxnSpPr>
        <p:spPr>
          <a:xfrm>
            <a:off x="524231" y="3568878"/>
            <a:ext cx="8221540" cy="0"/>
          </a:xfrm>
          <a:prstGeom prst="straightConnector1">
            <a:avLst/>
          </a:prstGeom>
          <a:ln w="25400">
            <a:solidFill>
              <a:schemeClr val="tx1"/>
            </a:solidFill>
            <a:prstDash val="dashDot"/>
            <a:tailEnd type="none"/>
          </a:ln>
        </p:spPr>
        <p:style>
          <a:lnRef idx="1">
            <a:schemeClr val="accent1"/>
          </a:lnRef>
          <a:fillRef idx="0">
            <a:schemeClr val="accent1"/>
          </a:fillRef>
          <a:effectRef idx="0">
            <a:schemeClr val="accent1"/>
          </a:effectRef>
          <a:fontRef idx="minor">
            <a:schemeClr val="tx1"/>
          </a:fontRef>
        </p:style>
      </p:cxnSp>
      <p:sp>
        <p:nvSpPr>
          <p:cNvPr id="29" name="Arrow: Down 28">
            <a:extLst>
              <a:ext uri="{FF2B5EF4-FFF2-40B4-BE49-F238E27FC236}">
                <a16:creationId xmlns:a16="http://schemas.microsoft.com/office/drawing/2014/main" id="{050A3C44-821F-4F17-8382-6CD2DF07E779}"/>
              </a:ext>
            </a:extLst>
          </p:cNvPr>
          <p:cNvSpPr/>
          <p:nvPr/>
        </p:nvSpPr>
        <p:spPr>
          <a:xfrm>
            <a:off x="2948182" y="3366663"/>
            <a:ext cx="217932" cy="434273"/>
          </a:xfrm>
          <a:prstGeom prst="downArrow">
            <a:avLst/>
          </a:prstGeom>
          <a:solidFill>
            <a:srgbClr val="FF0000"/>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Arrow: Down 29">
            <a:extLst>
              <a:ext uri="{FF2B5EF4-FFF2-40B4-BE49-F238E27FC236}">
                <a16:creationId xmlns:a16="http://schemas.microsoft.com/office/drawing/2014/main" id="{F741E9E3-208C-4553-B16C-91D164727F1A}"/>
              </a:ext>
            </a:extLst>
          </p:cNvPr>
          <p:cNvSpPr/>
          <p:nvPr/>
        </p:nvSpPr>
        <p:spPr>
          <a:xfrm>
            <a:off x="3484181" y="3354821"/>
            <a:ext cx="217932" cy="434273"/>
          </a:xfrm>
          <a:prstGeom prst="downArrow">
            <a:avLst/>
          </a:prstGeom>
          <a:solidFill>
            <a:srgbClr val="FF0000"/>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Arrow: Down 30">
            <a:extLst>
              <a:ext uri="{FF2B5EF4-FFF2-40B4-BE49-F238E27FC236}">
                <a16:creationId xmlns:a16="http://schemas.microsoft.com/office/drawing/2014/main" id="{998F5DB7-BDC9-46B2-B574-8D4811F9E082}"/>
              </a:ext>
            </a:extLst>
          </p:cNvPr>
          <p:cNvSpPr/>
          <p:nvPr/>
        </p:nvSpPr>
        <p:spPr>
          <a:xfrm>
            <a:off x="4022501" y="3366663"/>
            <a:ext cx="217932" cy="434273"/>
          </a:xfrm>
          <a:prstGeom prst="downArrow">
            <a:avLst/>
          </a:prstGeom>
          <a:solidFill>
            <a:srgbClr val="FF0000"/>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Arrow: Down 31">
            <a:extLst>
              <a:ext uri="{FF2B5EF4-FFF2-40B4-BE49-F238E27FC236}">
                <a16:creationId xmlns:a16="http://schemas.microsoft.com/office/drawing/2014/main" id="{C0C3DE01-5D95-47E3-8786-2A362B2CE61E}"/>
              </a:ext>
            </a:extLst>
          </p:cNvPr>
          <p:cNvSpPr/>
          <p:nvPr/>
        </p:nvSpPr>
        <p:spPr>
          <a:xfrm>
            <a:off x="4558500" y="3354821"/>
            <a:ext cx="217932" cy="434273"/>
          </a:xfrm>
          <a:prstGeom prst="downArrow">
            <a:avLst/>
          </a:prstGeom>
          <a:solidFill>
            <a:srgbClr val="FF0000"/>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Arrow: Up-Down 36">
            <a:extLst>
              <a:ext uri="{FF2B5EF4-FFF2-40B4-BE49-F238E27FC236}">
                <a16:creationId xmlns:a16="http://schemas.microsoft.com/office/drawing/2014/main" id="{2CF7593C-7919-4E63-804B-F6B7657A8E2F}"/>
              </a:ext>
            </a:extLst>
          </p:cNvPr>
          <p:cNvSpPr/>
          <p:nvPr/>
        </p:nvSpPr>
        <p:spPr>
          <a:xfrm>
            <a:off x="3821031" y="5629955"/>
            <a:ext cx="89324" cy="231915"/>
          </a:xfrm>
          <a:prstGeom prst="upDownArrow">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Arrow: Up-Down 45">
            <a:extLst>
              <a:ext uri="{FF2B5EF4-FFF2-40B4-BE49-F238E27FC236}">
                <a16:creationId xmlns:a16="http://schemas.microsoft.com/office/drawing/2014/main" id="{B6F661EA-A857-4067-B2F9-4E87A5CBB077}"/>
              </a:ext>
            </a:extLst>
          </p:cNvPr>
          <p:cNvSpPr/>
          <p:nvPr/>
        </p:nvSpPr>
        <p:spPr>
          <a:xfrm>
            <a:off x="3819888" y="5629955"/>
            <a:ext cx="89324" cy="231915"/>
          </a:xfrm>
          <a:prstGeom prst="upDownArrow">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Rounded Rectangle 163">
            <a:extLst>
              <a:ext uri="{FF2B5EF4-FFF2-40B4-BE49-F238E27FC236}">
                <a16:creationId xmlns:a16="http://schemas.microsoft.com/office/drawing/2014/main" id="{7F9C6ACA-BBFB-4824-BFE8-CFA10D96B0CD}"/>
              </a:ext>
            </a:extLst>
          </p:cNvPr>
          <p:cNvSpPr/>
          <p:nvPr/>
        </p:nvSpPr>
        <p:spPr>
          <a:xfrm>
            <a:off x="7471960" y="3095435"/>
            <a:ext cx="1606877" cy="585592"/>
          </a:xfrm>
          <a:prstGeom prst="roundRect">
            <a:avLst>
              <a:gd name="adj" fmla="val 9162"/>
            </a:avLst>
          </a:prstGeom>
          <a:noFill/>
          <a:ln w="25400">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i="1" dirty="0">
                <a:solidFill>
                  <a:schemeClr val="tx1"/>
                </a:solidFill>
              </a:rPr>
              <a:t>Private</a:t>
            </a:r>
          </a:p>
        </p:txBody>
      </p:sp>
      <p:sp>
        <p:nvSpPr>
          <p:cNvPr id="61" name="Rounded Rectangle 163">
            <a:extLst>
              <a:ext uri="{FF2B5EF4-FFF2-40B4-BE49-F238E27FC236}">
                <a16:creationId xmlns:a16="http://schemas.microsoft.com/office/drawing/2014/main" id="{775A3A60-900A-40B3-954E-D15E2D788336}"/>
              </a:ext>
            </a:extLst>
          </p:cNvPr>
          <p:cNvSpPr/>
          <p:nvPr/>
        </p:nvSpPr>
        <p:spPr>
          <a:xfrm>
            <a:off x="7471960" y="3416258"/>
            <a:ext cx="1606877" cy="585592"/>
          </a:xfrm>
          <a:prstGeom prst="roundRect">
            <a:avLst>
              <a:gd name="adj" fmla="val 9162"/>
            </a:avLst>
          </a:prstGeom>
          <a:noFill/>
          <a:ln w="25400">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i="1" dirty="0">
                <a:solidFill>
                  <a:schemeClr val="tx1"/>
                </a:solidFill>
              </a:rPr>
              <a:t>Shared</a:t>
            </a:r>
          </a:p>
        </p:txBody>
      </p:sp>
      <p:grpSp>
        <p:nvGrpSpPr>
          <p:cNvPr id="11" name="Group 10">
            <a:extLst>
              <a:ext uri="{FF2B5EF4-FFF2-40B4-BE49-F238E27FC236}">
                <a16:creationId xmlns:a16="http://schemas.microsoft.com/office/drawing/2014/main" id="{C23DC6EB-FEAD-448B-BB65-138F6D43528D}"/>
              </a:ext>
            </a:extLst>
          </p:cNvPr>
          <p:cNvGrpSpPr/>
          <p:nvPr/>
        </p:nvGrpSpPr>
        <p:grpSpPr>
          <a:xfrm>
            <a:off x="6154795" y="5110037"/>
            <a:ext cx="1706163" cy="585592"/>
            <a:chOff x="6093147" y="4236734"/>
            <a:chExt cx="1706163" cy="585592"/>
          </a:xfrm>
        </p:grpSpPr>
        <p:sp>
          <p:nvSpPr>
            <p:cNvPr id="49" name="Rectangle 48">
              <a:extLst>
                <a:ext uri="{FF2B5EF4-FFF2-40B4-BE49-F238E27FC236}">
                  <a16:creationId xmlns:a16="http://schemas.microsoft.com/office/drawing/2014/main" id="{C95A91A0-4259-DB4F-A544-AD3987118915}"/>
                </a:ext>
              </a:extLst>
            </p:cNvPr>
            <p:cNvSpPr/>
            <p:nvPr/>
          </p:nvSpPr>
          <p:spPr>
            <a:xfrm>
              <a:off x="6093147" y="4345042"/>
              <a:ext cx="364804" cy="390245"/>
            </a:xfrm>
            <a:prstGeom prst="rect">
              <a:avLst/>
            </a:prstGeom>
            <a:solidFill>
              <a:srgbClr val="00206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i="1" dirty="0"/>
            </a:p>
          </p:txBody>
        </p:sp>
        <p:sp>
          <p:nvSpPr>
            <p:cNvPr id="51" name="Rounded Rectangle 163">
              <a:extLst>
                <a:ext uri="{FF2B5EF4-FFF2-40B4-BE49-F238E27FC236}">
                  <a16:creationId xmlns:a16="http://schemas.microsoft.com/office/drawing/2014/main" id="{5C63AA46-A888-3A41-B724-7B391AA50E63}"/>
                </a:ext>
              </a:extLst>
            </p:cNvPr>
            <p:cNvSpPr/>
            <p:nvPr/>
          </p:nvSpPr>
          <p:spPr>
            <a:xfrm>
              <a:off x="6192433" y="4236734"/>
              <a:ext cx="1606877" cy="585592"/>
            </a:xfrm>
            <a:prstGeom prst="roundRect">
              <a:avLst>
                <a:gd name="adj" fmla="val 9162"/>
              </a:avLst>
            </a:prstGeom>
            <a:noFill/>
            <a:ln w="25400">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i="1" dirty="0">
                  <a:solidFill>
                    <a:schemeClr val="tx1"/>
                  </a:solidFill>
                </a:rPr>
                <a:t>App 1</a:t>
              </a:r>
            </a:p>
          </p:txBody>
        </p:sp>
      </p:grpSp>
      <p:grpSp>
        <p:nvGrpSpPr>
          <p:cNvPr id="12" name="Group 11">
            <a:extLst>
              <a:ext uri="{FF2B5EF4-FFF2-40B4-BE49-F238E27FC236}">
                <a16:creationId xmlns:a16="http://schemas.microsoft.com/office/drawing/2014/main" id="{CE40BE19-A7E3-4D49-AE8A-BF40C9EB3832}"/>
              </a:ext>
            </a:extLst>
          </p:cNvPr>
          <p:cNvGrpSpPr/>
          <p:nvPr/>
        </p:nvGrpSpPr>
        <p:grpSpPr>
          <a:xfrm>
            <a:off x="6154795" y="5798794"/>
            <a:ext cx="1706163" cy="585592"/>
            <a:chOff x="6093147" y="4925491"/>
            <a:chExt cx="1706163" cy="585592"/>
          </a:xfrm>
        </p:grpSpPr>
        <p:sp>
          <p:nvSpPr>
            <p:cNvPr id="50" name="Rectangle 49">
              <a:extLst>
                <a:ext uri="{FF2B5EF4-FFF2-40B4-BE49-F238E27FC236}">
                  <a16:creationId xmlns:a16="http://schemas.microsoft.com/office/drawing/2014/main" id="{3DB7324A-6514-234F-82FB-6238726506A2}"/>
                </a:ext>
              </a:extLst>
            </p:cNvPr>
            <p:cNvSpPr/>
            <p:nvPr/>
          </p:nvSpPr>
          <p:spPr>
            <a:xfrm>
              <a:off x="6093147" y="5038686"/>
              <a:ext cx="364804" cy="390245"/>
            </a:xfrm>
            <a:prstGeom prst="rect">
              <a:avLst/>
            </a:prstGeom>
            <a:solidFill>
              <a:srgbClr val="00B05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i="1" dirty="0"/>
            </a:p>
          </p:txBody>
        </p:sp>
        <p:sp>
          <p:nvSpPr>
            <p:cNvPr id="52" name="Rounded Rectangle 163">
              <a:extLst>
                <a:ext uri="{FF2B5EF4-FFF2-40B4-BE49-F238E27FC236}">
                  <a16:creationId xmlns:a16="http://schemas.microsoft.com/office/drawing/2014/main" id="{D274D44B-3673-1D47-8451-E9C36A9CC919}"/>
                </a:ext>
              </a:extLst>
            </p:cNvPr>
            <p:cNvSpPr/>
            <p:nvPr/>
          </p:nvSpPr>
          <p:spPr>
            <a:xfrm>
              <a:off x="6192433" y="4925491"/>
              <a:ext cx="1606877" cy="585592"/>
            </a:xfrm>
            <a:prstGeom prst="roundRect">
              <a:avLst>
                <a:gd name="adj" fmla="val 9162"/>
              </a:avLst>
            </a:prstGeom>
            <a:noFill/>
            <a:ln w="25400">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i="1" dirty="0">
                  <a:solidFill>
                    <a:schemeClr val="tx1"/>
                  </a:solidFill>
                </a:rPr>
                <a:t>App 2</a:t>
              </a:r>
            </a:p>
          </p:txBody>
        </p:sp>
      </p:grpSp>
    </p:spTree>
    <p:custDataLst>
      <p:tags r:id="rId1"/>
    </p:custDataLst>
    <p:extLst>
      <p:ext uri="{BB962C8B-B14F-4D97-AF65-F5344CB8AC3E}">
        <p14:creationId xmlns:p14="http://schemas.microsoft.com/office/powerpoint/2010/main" val="1258448947"/>
      </p:ext>
    </p:extLst>
  </p:cSld>
  <p:clrMapOvr>
    <a:masterClrMapping/>
  </p:clrMapOvr>
  <mc:AlternateContent xmlns:mc="http://schemas.openxmlformats.org/markup-compatibility/2006" xmlns:p14="http://schemas.microsoft.com/office/powerpoint/2010/main">
    <mc:Choice Requires="p14">
      <p:transition spd="slow" p14:dur="2000" advTm="34717"/>
    </mc:Choice>
    <mc:Fallback xmlns="">
      <p:transition spd="slow" advTm="347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randombar(horizontal)">
                                      <p:cBhvr>
                                        <p:cTn id="10" dur="500"/>
                                        <p:tgtEl>
                                          <p:spTgt spid="9"/>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randombar(horizontal)">
                                      <p:cBhvr>
                                        <p:cTn id="13" dur="500"/>
                                        <p:tgtEl>
                                          <p:spTgt spid="8"/>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randombar(horizontal)">
                                      <p:cBhvr>
                                        <p:cTn id="16" dur="500"/>
                                        <p:tgtEl>
                                          <p:spTgt spid="3"/>
                                        </p:tgtEl>
                                      </p:cBhvr>
                                    </p:animEffect>
                                  </p:childTnLst>
                                </p:cTn>
                              </p:par>
                            </p:childTnLst>
                          </p:cTn>
                        </p:par>
                        <p:par>
                          <p:cTn id="17" fill="hold">
                            <p:stCondLst>
                              <p:cond delay="500"/>
                            </p:stCondLst>
                            <p:childTnLst>
                              <p:par>
                                <p:cTn id="18" presetID="14" presetClass="entr" presetSubtype="10" fill="hold"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randombar(horizontal)">
                                      <p:cBhvr>
                                        <p:cTn id="20" dur="500"/>
                                        <p:tgtEl>
                                          <p:spTgt spid="11"/>
                                        </p:tgtEl>
                                      </p:cBhvr>
                                    </p:animEffect>
                                  </p:childTnLst>
                                </p:cTn>
                              </p:par>
                            </p:childTnLst>
                          </p:cTn>
                        </p:par>
                        <p:par>
                          <p:cTn id="21" fill="hold">
                            <p:stCondLst>
                              <p:cond delay="1000"/>
                            </p:stCondLst>
                            <p:childTnLst>
                              <p:par>
                                <p:cTn id="22" presetID="14" presetClass="entr" presetSubtype="10" fill="hold"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randombar(horizontal)">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randombar(horizontal)">
                                      <p:cBhvr>
                                        <p:cTn id="29" dur="500"/>
                                        <p:tgtEl>
                                          <p:spTgt spid="26"/>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randombar(horizontal)">
                                      <p:cBhvr>
                                        <p:cTn id="32" dur="500"/>
                                        <p:tgtEl>
                                          <p:spTgt spid="15"/>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randombar(horizontal)">
                                      <p:cBhvr>
                                        <p:cTn id="35" dur="500"/>
                                        <p:tgtEl>
                                          <p:spTgt spid="17"/>
                                        </p:tgtEl>
                                      </p:cBhvr>
                                    </p:animEffect>
                                  </p:childTnLst>
                                </p:cTn>
                              </p:par>
                              <p:par>
                                <p:cTn id="36" presetID="14" presetClass="entr" presetSubtype="10" fill="hold" grpId="0"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randombar(horizontal)">
                                      <p:cBhvr>
                                        <p:cTn id="38" dur="500"/>
                                        <p:tgtEl>
                                          <p:spTgt spid="18"/>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nodeType="click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randombar(horizontal)">
                                      <p:cBhvr>
                                        <p:cTn id="43" dur="500"/>
                                        <p:tgtEl>
                                          <p:spTgt spid="25"/>
                                        </p:tgtEl>
                                      </p:cBhvr>
                                    </p:animEffect>
                                  </p:childTnLst>
                                </p:cTn>
                              </p:par>
                            </p:childTnLst>
                          </p:cTn>
                        </p:par>
                        <p:par>
                          <p:cTn id="44" fill="hold">
                            <p:stCondLst>
                              <p:cond delay="500"/>
                            </p:stCondLst>
                            <p:childTnLst>
                              <p:par>
                                <p:cTn id="45" presetID="3" presetClass="entr" presetSubtype="10" fill="hold" grpId="0" nodeType="afterEffect">
                                  <p:stCondLst>
                                    <p:cond delay="0"/>
                                  </p:stCondLst>
                                  <p:childTnLst>
                                    <p:set>
                                      <p:cBhvr>
                                        <p:cTn id="46" dur="1" fill="hold">
                                          <p:stCondLst>
                                            <p:cond delay="0"/>
                                          </p:stCondLst>
                                        </p:cTn>
                                        <p:tgtEl>
                                          <p:spTgt spid="60"/>
                                        </p:tgtEl>
                                        <p:attrNameLst>
                                          <p:attrName>style.visibility</p:attrName>
                                        </p:attrNameLst>
                                      </p:cBhvr>
                                      <p:to>
                                        <p:strVal val="visible"/>
                                      </p:to>
                                    </p:set>
                                    <p:animEffect transition="in" filter="blinds(horizontal)">
                                      <p:cBhvr>
                                        <p:cTn id="47" dur="500"/>
                                        <p:tgtEl>
                                          <p:spTgt spid="60"/>
                                        </p:tgtEl>
                                      </p:cBhvr>
                                    </p:animEffect>
                                  </p:childTnLst>
                                </p:cTn>
                              </p:par>
                            </p:childTnLst>
                          </p:cTn>
                        </p:par>
                        <p:par>
                          <p:cTn id="48" fill="hold">
                            <p:stCondLst>
                              <p:cond delay="1000"/>
                            </p:stCondLst>
                            <p:childTnLst>
                              <p:par>
                                <p:cTn id="49" presetID="3" presetClass="entr" presetSubtype="10" fill="hold" grpId="0" nodeType="afterEffect">
                                  <p:stCondLst>
                                    <p:cond delay="0"/>
                                  </p:stCondLst>
                                  <p:childTnLst>
                                    <p:set>
                                      <p:cBhvr>
                                        <p:cTn id="50" dur="1" fill="hold">
                                          <p:stCondLst>
                                            <p:cond delay="0"/>
                                          </p:stCondLst>
                                        </p:cTn>
                                        <p:tgtEl>
                                          <p:spTgt spid="61"/>
                                        </p:tgtEl>
                                        <p:attrNameLst>
                                          <p:attrName>style.visibility</p:attrName>
                                        </p:attrNameLst>
                                      </p:cBhvr>
                                      <p:to>
                                        <p:strVal val="visible"/>
                                      </p:to>
                                    </p:set>
                                    <p:animEffect transition="in" filter="blinds(horizontal)">
                                      <p:cBhvr>
                                        <p:cTn id="51" dur="500"/>
                                        <p:tgtEl>
                                          <p:spTgt spid="61"/>
                                        </p:tgtEl>
                                      </p:cBhvr>
                                    </p:animEffect>
                                  </p:childTnLst>
                                </p:cTn>
                              </p:par>
                            </p:childTnLst>
                          </p:cTn>
                        </p:par>
                      </p:childTnLst>
                    </p:cTn>
                  </p:par>
                  <p:par>
                    <p:cTn id="52" fill="hold">
                      <p:stCondLst>
                        <p:cond delay="indefinite"/>
                      </p:stCondLst>
                      <p:childTnLst>
                        <p:par>
                          <p:cTn id="53" fill="hold">
                            <p:stCondLst>
                              <p:cond delay="0"/>
                            </p:stCondLst>
                            <p:childTnLst>
                              <p:par>
                                <p:cTn id="54" presetID="14" presetClass="entr" presetSubtype="10" fill="hold" grpId="0" nodeType="click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randombar(horizontal)">
                                      <p:cBhvr>
                                        <p:cTn id="56" dur="500"/>
                                        <p:tgtEl>
                                          <p:spTgt spid="16"/>
                                        </p:tgtEl>
                                      </p:cBhvr>
                                    </p:animEffect>
                                  </p:childTnLst>
                                </p:cTn>
                              </p:par>
                              <p:par>
                                <p:cTn id="57" presetID="14" presetClass="entr" presetSubtype="10" fill="hold" grpId="0" nodeType="withEffect">
                                  <p:stCondLst>
                                    <p:cond delay="0"/>
                                  </p:stCondLst>
                                  <p:childTnLst>
                                    <p:set>
                                      <p:cBhvr>
                                        <p:cTn id="58" dur="1" fill="hold">
                                          <p:stCondLst>
                                            <p:cond delay="0"/>
                                          </p:stCondLst>
                                        </p:cTn>
                                        <p:tgtEl>
                                          <p:spTgt spid="6"/>
                                        </p:tgtEl>
                                        <p:attrNameLst>
                                          <p:attrName>style.visibility</p:attrName>
                                        </p:attrNameLst>
                                      </p:cBhvr>
                                      <p:to>
                                        <p:strVal val="visible"/>
                                      </p:to>
                                    </p:set>
                                    <p:animEffect transition="in" filter="randombar(horizontal)">
                                      <p:cBhvr>
                                        <p:cTn id="59" dur="500"/>
                                        <p:tgtEl>
                                          <p:spTgt spid="6"/>
                                        </p:tgtEl>
                                      </p:cBhvr>
                                    </p:animEffect>
                                  </p:childTnLst>
                                </p:cTn>
                              </p:par>
                              <p:par>
                                <p:cTn id="60" presetID="14" presetClass="entr" presetSubtype="10" fill="hold" grpId="0" nodeType="with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randombar(horizontal)">
                                      <p:cBhvr>
                                        <p:cTn id="62" dur="500"/>
                                        <p:tgtEl>
                                          <p:spTgt spid="21"/>
                                        </p:tgtEl>
                                      </p:cBhvr>
                                    </p:animEffect>
                                  </p:childTnLst>
                                </p:cTn>
                              </p:par>
                              <p:par>
                                <p:cTn id="63" presetID="14" presetClass="entr" presetSubtype="10" fill="hold" grpId="0" nodeType="withEffect">
                                  <p:stCondLst>
                                    <p:cond delay="0"/>
                                  </p:stCondLst>
                                  <p:childTnLst>
                                    <p:set>
                                      <p:cBhvr>
                                        <p:cTn id="64" dur="1" fill="hold">
                                          <p:stCondLst>
                                            <p:cond delay="0"/>
                                          </p:stCondLst>
                                        </p:cTn>
                                        <p:tgtEl>
                                          <p:spTgt spid="23"/>
                                        </p:tgtEl>
                                        <p:attrNameLst>
                                          <p:attrName>style.visibility</p:attrName>
                                        </p:attrNameLst>
                                      </p:cBhvr>
                                      <p:to>
                                        <p:strVal val="visible"/>
                                      </p:to>
                                    </p:set>
                                    <p:animEffect transition="in" filter="randombar(horizontal)">
                                      <p:cBhvr>
                                        <p:cTn id="65" dur="500"/>
                                        <p:tgtEl>
                                          <p:spTgt spid="23"/>
                                        </p:tgtEl>
                                      </p:cBhvr>
                                    </p:animEffect>
                                  </p:childTnLst>
                                </p:cTn>
                              </p:par>
                              <p:par>
                                <p:cTn id="66" presetID="14" presetClass="entr" presetSubtype="10" fill="hold" grpId="0" nodeType="withEffect">
                                  <p:stCondLst>
                                    <p:cond delay="0"/>
                                  </p:stCondLst>
                                  <p:childTnLst>
                                    <p:set>
                                      <p:cBhvr>
                                        <p:cTn id="67" dur="1" fill="hold">
                                          <p:stCondLst>
                                            <p:cond delay="0"/>
                                          </p:stCondLst>
                                        </p:cTn>
                                        <p:tgtEl>
                                          <p:spTgt spid="24"/>
                                        </p:tgtEl>
                                        <p:attrNameLst>
                                          <p:attrName>style.visibility</p:attrName>
                                        </p:attrNameLst>
                                      </p:cBhvr>
                                      <p:to>
                                        <p:strVal val="visible"/>
                                      </p:to>
                                    </p:set>
                                    <p:animEffect transition="in" filter="randombar(horizontal)">
                                      <p:cBhvr>
                                        <p:cTn id="68" dur="500"/>
                                        <p:tgtEl>
                                          <p:spTgt spid="24"/>
                                        </p:tgtEl>
                                      </p:cBhvr>
                                    </p:animEffect>
                                  </p:childTnLst>
                                </p:cTn>
                              </p:par>
                              <p:par>
                                <p:cTn id="69" presetID="14" presetClass="entr" presetSubtype="10" fill="hold" grpId="0" nodeType="withEffect">
                                  <p:stCondLst>
                                    <p:cond delay="0"/>
                                  </p:stCondLst>
                                  <p:childTnLst>
                                    <p:set>
                                      <p:cBhvr>
                                        <p:cTn id="70" dur="1" fill="hold">
                                          <p:stCondLst>
                                            <p:cond delay="0"/>
                                          </p:stCondLst>
                                        </p:cTn>
                                        <p:tgtEl>
                                          <p:spTgt spid="32"/>
                                        </p:tgtEl>
                                        <p:attrNameLst>
                                          <p:attrName>style.visibility</p:attrName>
                                        </p:attrNameLst>
                                      </p:cBhvr>
                                      <p:to>
                                        <p:strVal val="visible"/>
                                      </p:to>
                                    </p:set>
                                    <p:animEffect transition="in" filter="randombar(horizontal)">
                                      <p:cBhvr>
                                        <p:cTn id="71" dur="500"/>
                                        <p:tgtEl>
                                          <p:spTgt spid="32"/>
                                        </p:tgtEl>
                                      </p:cBhvr>
                                    </p:animEffect>
                                  </p:childTnLst>
                                </p:cTn>
                              </p:par>
                              <p:par>
                                <p:cTn id="72" presetID="14" presetClass="entr" presetSubtype="10" fill="hold" grpId="0" nodeType="withEffect">
                                  <p:stCondLst>
                                    <p:cond delay="0"/>
                                  </p:stCondLst>
                                  <p:childTnLst>
                                    <p:set>
                                      <p:cBhvr>
                                        <p:cTn id="73" dur="1" fill="hold">
                                          <p:stCondLst>
                                            <p:cond delay="0"/>
                                          </p:stCondLst>
                                        </p:cTn>
                                        <p:tgtEl>
                                          <p:spTgt spid="31"/>
                                        </p:tgtEl>
                                        <p:attrNameLst>
                                          <p:attrName>style.visibility</p:attrName>
                                        </p:attrNameLst>
                                      </p:cBhvr>
                                      <p:to>
                                        <p:strVal val="visible"/>
                                      </p:to>
                                    </p:set>
                                    <p:animEffect transition="in" filter="randombar(horizontal)">
                                      <p:cBhvr>
                                        <p:cTn id="74" dur="500"/>
                                        <p:tgtEl>
                                          <p:spTgt spid="31"/>
                                        </p:tgtEl>
                                      </p:cBhvr>
                                    </p:animEffect>
                                  </p:childTnLst>
                                </p:cTn>
                              </p:par>
                              <p:par>
                                <p:cTn id="75" presetID="14" presetClass="entr" presetSubtype="10" fill="hold" grpId="0" nodeType="withEffect">
                                  <p:stCondLst>
                                    <p:cond delay="0"/>
                                  </p:stCondLst>
                                  <p:childTnLst>
                                    <p:set>
                                      <p:cBhvr>
                                        <p:cTn id="76" dur="1" fill="hold">
                                          <p:stCondLst>
                                            <p:cond delay="0"/>
                                          </p:stCondLst>
                                        </p:cTn>
                                        <p:tgtEl>
                                          <p:spTgt spid="30"/>
                                        </p:tgtEl>
                                        <p:attrNameLst>
                                          <p:attrName>style.visibility</p:attrName>
                                        </p:attrNameLst>
                                      </p:cBhvr>
                                      <p:to>
                                        <p:strVal val="visible"/>
                                      </p:to>
                                    </p:set>
                                    <p:animEffect transition="in" filter="randombar(horizontal)">
                                      <p:cBhvr>
                                        <p:cTn id="77" dur="500"/>
                                        <p:tgtEl>
                                          <p:spTgt spid="30"/>
                                        </p:tgtEl>
                                      </p:cBhvr>
                                    </p:animEffect>
                                  </p:childTnLst>
                                </p:cTn>
                              </p:par>
                              <p:par>
                                <p:cTn id="78" presetID="14" presetClass="entr" presetSubtype="10" fill="hold" grpId="0" nodeType="withEffect">
                                  <p:stCondLst>
                                    <p:cond delay="0"/>
                                  </p:stCondLst>
                                  <p:childTnLst>
                                    <p:set>
                                      <p:cBhvr>
                                        <p:cTn id="79" dur="1" fill="hold">
                                          <p:stCondLst>
                                            <p:cond delay="0"/>
                                          </p:stCondLst>
                                        </p:cTn>
                                        <p:tgtEl>
                                          <p:spTgt spid="29"/>
                                        </p:tgtEl>
                                        <p:attrNameLst>
                                          <p:attrName>style.visibility</p:attrName>
                                        </p:attrNameLst>
                                      </p:cBhvr>
                                      <p:to>
                                        <p:strVal val="visible"/>
                                      </p:to>
                                    </p:set>
                                    <p:animEffect transition="in" filter="randombar(horizontal)">
                                      <p:cBhvr>
                                        <p:cTn id="80" dur="500"/>
                                        <p:tgtEl>
                                          <p:spTgt spid="29"/>
                                        </p:tgtEl>
                                      </p:cBhvr>
                                    </p:animEffect>
                                  </p:childTnLst>
                                </p:cTn>
                              </p:par>
                            </p:childTnLst>
                          </p:cTn>
                        </p:par>
                      </p:childTnLst>
                    </p:cTn>
                  </p:par>
                  <p:par>
                    <p:cTn id="81" fill="hold">
                      <p:stCondLst>
                        <p:cond delay="indefinite"/>
                      </p:stCondLst>
                      <p:childTnLst>
                        <p:par>
                          <p:cTn id="82" fill="hold">
                            <p:stCondLst>
                              <p:cond delay="0"/>
                            </p:stCondLst>
                            <p:childTnLst>
                              <p:par>
                                <p:cTn id="83" presetID="14" presetClass="entr" presetSubtype="10" fill="hold" grpId="0" nodeType="clickEffect">
                                  <p:stCondLst>
                                    <p:cond delay="0"/>
                                  </p:stCondLst>
                                  <p:childTnLst>
                                    <p:set>
                                      <p:cBhvr>
                                        <p:cTn id="84" dur="1" fill="hold">
                                          <p:stCondLst>
                                            <p:cond delay="0"/>
                                          </p:stCondLst>
                                        </p:cTn>
                                        <p:tgtEl>
                                          <p:spTgt spid="19"/>
                                        </p:tgtEl>
                                        <p:attrNameLst>
                                          <p:attrName>style.visibility</p:attrName>
                                        </p:attrNameLst>
                                      </p:cBhvr>
                                      <p:to>
                                        <p:strVal val="visible"/>
                                      </p:to>
                                    </p:set>
                                    <p:animEffect transition="in" filter="randombar(horizontal)">
                                      <p:cBhvr>
                                        <p:cTn id="85" dur="500"/>
                                        <p:tgtEl>
                                          <p:spTgt spid="19"/>
                                        </p:tgtEl>
                                      </p:cBhvr>
                                    </p:animEffect>
                                  </p:childTnLst>
                                </p:cTn>
                              </p:par>
                            </p:childTnLst>
                          </p:cTn>
                        </p:par>
                      </p:childTnLst>
                    </p:cTn>
                  </p:par>
                  <p:par>
                    <p:cTn id="86" fill="hold">
                      <p:stCondLst>
                        <p:cond delay="indefinite"/>
                      </p:stCondLst>
                      <p:childTnLst>
                        <p:par>
                          <p:cTn id="87" fill="hold">
                            <p:stCondLst>
                              <p:cond delay="0"/>
                            </p:stCondLst>
                            <p:childTnLst>
                              <p:par>
                                <p:cTn id="88" presetID="14" presetClass="entr" presetSubtype="10" fill="hold" grpId="0" nodeType="clickEffect">
                                  <p:stCondLst>
                                    <p:cond delay="0"/>
                                  </p:stCondLst>
                                  <p:childTnLst>
                                    <p:set>
                                      <p:cBhvr>
                                        <p:cTn id="89" dur="1" fill="hold">
                                          <p:stCondLst>
                                            <p:cond delay="0"/>
                                          </p:stCondLst>
                                        </p:cTn>
                                        <p:tgtEl>
                                          <p:spTgt spid="27"/>
                                        </p:tgtEl>
                                        <p:attrNameLst>
                                          <p:attrName>style.visibility</p:attrName>
                                        </p:attrNameLst>
                                      </p:cBhvr>
                                      <p:to>
                                        <p:strVal val="visible"/>
                                      </p:to>
                                    </p:set>
                                    <p:animEffect transition="in" filter="randombar(horizontal)">
                                      <p:cBhvr>
                                        <p:cTn id="90" dur="500"/>
                                        <p:tgtEl>
                                          <p:spTgt spid="27"/>
                                        </p:tgtEl>
                                      </p:cBhvr>
                                    </p:animEffect>
                                  </p:childTnLst>
                                </p:cTn>
                              </p:par>
                              <p:par>
                                <p:cTn id="91" presetID="14" presetClass="entr" presetSubtype="10" fill="hold" grpId="0" nodeType="withEffect">
                                  <p:stCondLst>
                                    <p:cond delay="0"/>
                                  </p:stCondLst>
                                  <p:childTnLst>
                                    <p:set>
                                      <p:cBhvr>
                                        <p:cTn id="92" dur="1" fill="hold">
                                          <p:stCondLst>
                                            <p:cond delay="0"/>
                                          </p:stCondLst>
                                        </p:cTn>
                                        <p:tgtEl>
                                          <p:spTgt spid="28"/>
                                        </p:tgtEl>
                                        <p:attrNameLst>
                                          <p:attrName>style.visibility</p:attrName>
                                        </p:attrNameLst>
                                      </p:cBhvr>
                                      <p:to>
                                        <p:strVal val="visible"/>
                                      </p:to>
                                    </p:set>
                                    <p:animEffect transition="in" filter="randombar(horizontal)">
                                      <p:cBhvr>
                                        <p:cTn id="93" dur="500"/>
                                        <p:tgtEl>
                                          <p:spTgt spid="28"/>
                                        </p:tgtEl>
                                      </p:cBhvr>
                                    </p:animEffect>
                                  </p:childTnLst>
                                </p:cTn>
                              </p:par>
                              <p:par>
                                <p:cTn id="94" presetID="14" presetClass="entr" presetSubtype="10" fill="hold" grpId="0" nodeType="withEffect">
                                  <p:stCondLst>
                                    <p:cond delay="0"/>
                                  </p:stCondLst>
                                  <p:childTnLst>
                                    <p:set>
                                      <p:cBhvr>
                                        <p:cTn id="95" dur="1" fill="hold">
                                          <p:stCondLst>
                                            <p:cond delay="0"/>
                                          </p:stCondLst>
                                        </p:cTn>
                                        <p:tgtEl>
                                          <p:spTgt spid="37"/>
                                        </p:tgtEl>
                                        <p:attrNameLst>
                                          <p:attrName>style.visibility</p:attrName>
                                        </p:attrNameLst>
                                      </p:cBhvr>
                                      <p:to>
                                        <p:strVal val="visible"/>
                                      </p:to>
                                    </p:set>
                                    <p:animEffect transition="in" filter="randombar(horizontal)">
                                      <p:cBhvr>
                                        <p:cTn id="96" dur="500"/>
                                        <p:tgtEl>
                                          <p:spTgt spid="37"/>
                                        </p:tgtEl>
                                      </p:cBhvr>
                                    </p:animEffect>
                                  </p:childTnLst>
                                </p:cTn>
                              </p:par>
                              <p:par>
                                <p:cTn id="97" presetID="14" presetClass="entr" presetSubtype="10" fill="hold" grpId="0" nodeType="withEffect">
                                  <p:stCondLst>
                                    <p:cond delay="0"/>
                                  </p:stCondLst>
                                  <p:childTnLst>
                                    <p:set>
                                      <p:cBhvr>
                                        <p:cTn id="98" dur="1" fill="hold">
                                          <p:stCondLst>
                                            <p:cond delay="0"/>
                                          </p:stCondLst>
                                        </p:cTn>
                                        <p:tgtEl>
                                          <p:spTgt spid="46"/>
                                        </p:tgtEl>
                                        <p:attrNameLst>
                                          <p:attrName>style.visibility</p:attrName>
                                        </p:attrNameLst>
                                      </p:cBhvr>
                                      <p:to>
                                        <p:strVal val="visible"/>
                                      </p:to>
                                    </p:set>
                                    <p:animEffect transition="in" filter="randombar(horizontal)">
                                      <p:cBhvr>
                                        <p:cTn id="99"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5" grpId="0" animBg="1"/>
      <p:bldP spid="3" grpId="0" animBg="1"/>
      <p:bldP spid="8" grpId="0" animBg="1"/>
      <p:bldP spid="10" grpId="0" animBg="1"/>
      <p:bldP spid="16" grpId="0" animBg="1"/>
      <p:bldP spid="26" grpId="0" animBg="1"/>
      <p:bldP spid="27" grpId="0" animBg="1"/>
      <p:bldP spid="28" grpId="0" animBg="1"/>
      <p:bldP spid="17" grpId="0" animBg="1"/>
      <p:bldP spid="18" grpId="0" animBg="1"/>
      <p:bldP spid="6" grpId="0" animBg="1"/>
      <p:bldP spid="19" grpId="0" animBg="1"/>
      <p:bldP spid="21" grpId="0" animBg="1"/>
      <p:bldP spid="23" grpId="0" animBg="1"/>
      <p:bldP spid="24" grpId="0" animBg="1"/>
      <p:bldP spid="29" grpId="0" animBg="1"/>
      <p:bldP spid="30" grpId="0" animBg="1"/>
      <p:bldP spid="31" grpId="0" animBg="1"/>
      <p:bldP spid="32" grpId="0" animBg="1"/>
      <p:bldP spid="37" grpId="0" animBg="1"/>
      <p:bldP spid="46" grpId="0" animBg="1"/>
      <p:bldP spid="60" grpId="0"/>
      <p:bldP spid="61"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hart 7">
            <a:extLst>
              <a:ext uri="{FF2B5EF4-FFF2-40B4-BE49-F238E27FC236}">
                <a16:creationId xmlns:a16="http://schemas.microsoft.com/office/drawing/2014/main" id="{04C3182B-5AF5-E74D-A868-A7F875442C9B}"/>
              </a:ext>
            </a:extLst>
          </p:cNvPr>
          <p:cNvGraphicFramePr>
            <a:graphicFrameLocks/>
          </p:cNvGraphicFramePr>
          <p:nvPr>
            <p:extLst/>
          </p:nvPr>
        </p:nvGraphicFramePr>
        <p:xfrm>
          <a:off x="-47394" y="336996"/>
          <a:ext cx="9051681" cy="5217745"/>
        </p:xfrm>
        <a:graphic>
          <a:graphicData uri="http://schemas.openxmlformats.org/drawingml/2006/chart">
            <c:chart xmlns:c="http://schemas.openxmlformats.org/drawingml/2006/chart" xmlns:r="http://schemas.openxmlformats.org/officeDocument/2006/relationships" r:id="rId4"/>
          </a:graphicData>
        </a:graphic>
      </p:graphicFrame>
      <p:sp>
        <p:nvSpPr>
          <p:cNvPr id="2" name="Title 1"/>
          <p:cNvSpPr>
            <a:spLocks noGrp="1"/>
          </p:cNvSpPr>
          <p:nvPr>
            <p:ph type="title"/>
          </p:nvPr>
        </p:nvSpPr>
        <p:spPr>
          <a:xfrm>
            <a:off x="457200" y="130604"/>
            <a:ext cx="8686800" cy="847546"/>
          </a:xfrm>
        </p:spPr>
        <p:txBody>
          <a:bodyPr>
            <a:normAutofit/>
          </a:bodyPr>
          <a:lstStyle/>
          <a:p>
            <a:pPr algn="l"/>
            <a:r>
              <a:rPr lang="en-US" sz="4000" dirty="0"/>
              <a:t>Additional Baseline Performance</a:t>
            </a:r>
          </a:p>
        </p:txBody>
      </p:sp>
      <p:cxnSp>
        <p:nvCxnSpPr>
          <p:cNvPr id="5" name="Straight Connector 4"/>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p:txBody>
          <a:bodyPr/>
          <a:lstStyle/>
          <a:p>
            <a:fld id="{9E8CE333-791E-B247-B0D8-81D7ACF2F196}" type="slidenum">
              <a:rPr lang="en-US" smtClean="0"/>
              <a:pPr/>
              <a:t>50</a:t>
            </a:fld>
            <a:endParaRPr lang="en-US" dirty="0"/>
          </a:p>
        </p:txBody>
      </p:sp>
      <p:pic>
        <p:nvPicPr>
          <p:cNvPr id="154" name="Picture 153" descr="safari.png"/>
          <p:cNvPicPr>
            <a:picLocks noChangeAspect="1"/>
          </p:cNvPicPr>
          <p:nvPr/>
        </p:nvPicPr>
        <p:blipFill>
          <a:blip r:embed="rId5" cstate="print"/>
          <a:stretch>
            <a:fillRect/>
          </a:stretch>
        </p:blipFill>
        <p:spPr>
          <a:xfrm>
            <a:off x="164139" y="6425519"/>
            <a:ext cx="1315038" cy="380494"/>
          </a:xfrm>
          <a:prstGeom prst="rect">
            <a:avLst/>
          </a:prstGeom>
        </p:spPr>
      </p:pic>
      <p:grpSp>
        <p:nvGrpSpPr>
          <p:cNvPr id="9" name="Group 8">
            <a:extLst>
              <a:ext uri="{FF2B5EF4-FFF2-40B4-BE49-F238E27FC236}">
                <a16:creationId xmlns:a16="http://schemas.microsoft.com/office/drawing/2014/main" id="{7A2EE570-E866-7745-9200-19324D4D285E}"/>
              </a:ext>
            </a:extLst>
          </p:cNvPr>
          <p:cNvGrpSpPr/>
          <p:nvPr/>
        </p:nvGrpSpPr>
        <p:grpSpPr>
          <a:xfrm>
            <a:off x="8471823" y="1683762"/>
            <a:ext cx="399577" cy="1086280"/>
            <a:chOff x="2024274" y="2995184"/>
            <a:chExt cx="399577" cy="1086280"/>
          </a:xfrm>
        </p:grpSpPr>
        <p:cxnSp>
          <p:nvCxnSpPr>
            <p:cNvPr id="12" name="Straight Arrow Connector 11">
              <a:extLst>
                <a:ext uri="{FF2B5EF4-FFF2-40B4-BE49-F238E27FC236}">
                  <a16:creationId xmlns:a16="http://schemas.microsoft.com/office/drawing/2014/main" id="{794DE9E0-3A9A-A94B-BA87-56273A193CCB}"/>
                </a:ext>
              </a:extLst>
            </p:cNvPr>
            <p:cNvCxnSpPr>
              <a:cxnSpLocks/>
            </p:cNvCxnSpPr>
            <p:nvPr/>
          </p:nvCxnSpPr>
          <p:spPr>
            <a:xfrm flipV="1">
              <a:off x="2074838" y="3285448"/>
              <a:ext cx="0" cy="796016"/>
            </a:xfrm>
            <a:prstGeom prst="straightConnector1">
              <a:avLst/>
            </a:prstGeom>
            <a:ln w="15875">
              <a:solidFill>
                <a:schemeClr val="tx1"/>
              </a:solidFill>
              <a:headEnd type="stealth"/>
              <a:tailEnd type="none" w="med" len="med"/>
            </a:ln>
          </p:spPr>
          <p:style>
            <a:lnRef idx="1">
              <a:schemeClr val="accent1"/>
            </a:lnRef>
            <a:fillRef idx="0">
              <a:schemeClr val="accent1"/>
            </a:fillRef>
            <a:effectRef idx="0">
              <a:schemeClr val="accent1"/>
            </a:effectRef>
            <a:fontRef idx="minor">
              <a:schemeClr val="tx1"/>
            </a:fontRef>
          </p:style>
        </p:cxnSp>
        <p:sp>
          <p:nvSpPr>
            <p:cNvPr id="13" name="TextBox 3">
              <a:extLst>
                <a:ext uri="{FF2B5EF4-FFF2-40B4-BE49-F238E27FC236}">
                  <a16:creationId xmlns:a16="http://schemas.microsoft.com/office/drawing/2014/main" id="{172DDB1F-8D10-FF48-A3CF-8A21F0B00A74}"/>
                </a:ext>
              </a:extLst>
            </p:cNvPr>
            <p:cNvSpPr txBox="1"/>
            <p:nvPr/>
          </p:nvSpPr>
          <p:spPr>
            <a:xfrm>
              <a:off x="2024274" y="2995184"/>
              <a:ext cx="399577" cy="106308"/>
            </a:xfrm>
            <a:prstGeom prst="rect">
              <a:avLst/>
            </a:prstGeom>
            <a:solidFill>
              <a:schemeClr val="bg1"/>
            </a:solidFill>
            <a:ln>
              <a:noFill/>
            </a:ln>
          </p:spPr>
          <p:txBody>
            <a:bodyPr wrap="none" lIns="0" tIns="0" rIns="0" bIns="0" rtlCol="0" anchor="ctr" anchorCtr="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000" b="1" dirty="0">
                  <a:latin typeface="Helvetica" panose="020B0604020202030204" pitchFamily="34" charset="0"/>
                </a:rPr>
                <a:t>45.6%</a:t>
              </a:r>
            </a:p>
          </p:txBody>
        </p:sp>
      </p:grpSp>
    </p:spTree>
    <p:custDataLst>
      <p:tags r:id="rId1"/>
    </p:custDataLst>
    <p:extLst>
      <p:ext uri="{BB962C8B-B14F-4D97-AF65-F5344CB8AC3E}">
        <p14:creationId xmlns:p14="http://schemas.microsoft.com/office/powerpoint/2010/main" val="1323809779"/>
      </p:ext>
    </p:extLst>
  </p:cSld>
  <p:clrMapOvr>
    <a:masterClrMapping/>
  </p:clrMapOvr>
  <mc:AlternateContent xmlns:mc="http://schemas.openxmlformats.org/markup-compatibility/2006" xmlns:p14="http://schemas.microsoft.com/office/powerpoint/2010/main">
    <mc:Choice Requires="p14">
      <p:transition spd="slow" p14:dur="2000" advTm="30891"/>
    </mc:Choice>
    <mc:Fallback xmlns="">
      <p:transition spd="slow" advTm="3089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graphicEl>
                                              <a:chart seriesIdx="-3" categoryIdx="-3" bldStep="gridLegend"/>
                                            </p:graphicEl>
                                          </p:spTgt>
                                        </p:tgtEl>
                                        <p:attrNameLst>
                                          <p:attrName>style.visibility</p:attrName>
                                        </p:attrNameLst>
                                      </p:cBhvr>
                                      <p:to>
                                        <p:strVal val="visible"/>
                                      </p:to>
                                    </p:set>
                                    <p:animEffect transition="in" filter="randombar(horizontal)">
                                      <p:cBhvr>
                                        <p:cTn id="7" dur="500"/>
                                        <p:tgtEl>
                                          <p:spTgt spid="8">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
                                            <p:graphicEl>
                                              <a:chart seriesIdx="0" categoryIdx="-4" bldStep="series"/>
                                            </p:graphicEl>
                                          </p:spTgt>
                                        </p:tgtEl>
                                        <p:attrNameLst>
                                          <p:attrName>style.visibility</p:attrName>
                                        </p:attrNameLst>
                                      </p:cBhvr>
                                      <p:to>
                                        <p:strVal val="visible"/>
                                      </p:to>
                                    </p:set>
                                    <p:animEffect transition="in" filter="randombar(horizontal)">
                                      <p:cBhvr>
                                        <p:cTn id="12" dur="500"/>
                                        <p:tgtEl>
                                          <p:spTgt spid="8">
                                            <p:graphicEl>
                                              <a:chart seriesIdx="0" categoryIdx="-4" bldStep="series"/>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8">
                                            <p:graphicEl>
                                              <a:chart seriesIdx="1" categoryIdx="-4" bldStep="series"/>
                                            </p:graphicEl>
                                          </p:spTgt>
                                        </p:tgtEl>
                                        <p:attrNameLst>
                                          <p:attrName>style.visibility</p:attrName>
                                        </p:attrNameLst>
                                      </p:cBhvr>
                                      <p:to>
                                        <p:strVal val="visible"/>
                                      </p:to>
                                    </p:set>
                                    <p:animEffect transition="in" filter="randombar(horizontal)">
                                      <p:cBhvr>
                                        <p:cTn id="17" dur="500"/>
                                        <p:tgtEl>
                                          <p:spTgt spid="8">
                                            <p:graphicEl>
                                              <a:chart seriesIdx="1" categoryIdx="-4" bldStep="series"/>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8">
                                            <p:graphicEl>
                                              <a:chart seriesIdx="2" categoryIdx="-4" bldStep="series"/>
                                            </p:graphicEl>
                                          </p:spTgt>
                                        </p:tgtEl>
                                        <p:attrNameLst>
                                          <p:attrName>style.visibility</p:attrName>
                                        </p:attrNameLst>
                                      </p:cBhvr>
                                      <p:to>
                                        <p:strVal val="visible"/>
                                      </p:to>
                                    </p:set>
                                    <p:animEffect transition="in" filter="randombar(horizontal)">
                                      <p:cBhvr>
                                        <p:cTn id="22" dur="500"/>
                                        <p:tgtEl>
                                          <p:spTgt spid="8">
                                            <p:graphicEl>
                                              <a:chart seriesIdx="2" categoryIdx="-4" bldStep="series"/>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randombar(horizontal)">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uiExpand="1">
        <p:bldSub>
          <a:bldChart bld="series"/>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30EBD62-08AC-46F3-A28B-F9DB3F2A1972}"/>
              </a:ext>
            </a:extLst>
          </p:cNvPr>
          <p:cNvSpPr/>
          <p:nvPr/>
        </p:nvSpPr>
        <p:spPr>
          <a:xfrm>
            <a:off x="2169007" y="2019784"/>
            <a:ext cx="1558637" cy="789709"/>
          </a:xfrm>
          <a:prstGeom prst="rect">
            <a:avLst/>
          </a:prstGeom>
          <a:solidFill>
            <a:srgbClr val="00206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a:t>GPU Core</a:t>
            </a:r>
          </a:p>
        </p:txBody>
      </p:sp>
      <p:sp>
        <p:nvSpPr>
          <p:cNvPr id="15" name="Rectangle 14">
            <a:extLst>
              <a:ext uri="{FF2B5EF4-FFF2-40B4-BE49-F238E27FC236}">
                <a16:creationId xmlns:a16="http://schemas.microsoft.com/office/drawing/2014/main" id="{7CB174CE-5F56-4A6E-A972-C0A76B75801D}"/>
              </a:ext>
            </a:extLst>
          </p:cNvPr>
          <p:cNvSpPr/>
          <p:nvPr/>
        </p:nvSpPr>
        <p:spPr>
          <a:xfrm>
            <a:off x="2169007" y="2809493"/>
            <a:ext cx="1558637" cy="447183"/>
          </a:xfrm>
          <a:prstGeom prst="rect">
            <a:avLst/>
          </a:prstGeom>
          <a:solidFill>
            <a:schemeClr val="accent4">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tx1"/>
                </a:solidFill>
              </a:rPr>
              <a:t>Private TLB</a:t>
            </a:r>
          </a:p>
        </p:txBody>
      </p:sp>
      <p:sp>
        <p:nvSpPr>
          <p:cNvPr id="2" name="Title 1"/>
          <p:cNvSpPr>
            <a:spLocks noGrp="1"/>
          </p:cNvSpPr>
          <p:nvPr>
            <p:ph type="title"/>
          </p:nvPr>
        </p:nvSpPr>
        <p:spPr>
          <a:xfrm>
            <a:off x="457200" y="130604"/>
            <a:ext cx="8686800" cy="847546"/>
          </a:xfrm>
        </p:spPr>
        <p:txBody>
          <a:bodyPr>
            <a:normAutofit/>
          </a:bodyPr>
          <a:lstStyle/>
          <a:p>
            <a:r>
              <a:rPr lang="en-US" sz="4000" dirty="0"/>
              <a:t>A TLB Miss Stalls Multiple Warps</a:t>
            </a:r>
          </a:p>
        </p:txBody>
      </p:sp>
      <p:cxnSp>
        <p:nvCxnSpPr>
          <p:cNvPr id="5" name="Straight Connector 4"/>
          <p:cNvCxnSpPr/>
          <p:nvPr/>
        </p:nvCxnSpPr>
        <p:spPr>
          <a:xfrm>
            <a:off x="454523" y="978150"/>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a:ln w="38100">
            <a:noFill/>
          </a:ln>
        </p:spPr>
        <p:txBody>
          <a:bodyPr/>
          <a:lstStyle/>
          <a:p>
            <a:fld id="{9E8CE333-791E-B247-B0D8-81D7ACF2F196}" type="slidenum">
              <a:rPr lang="en-US" smtClean="0"/>
              <a:pPr/>
              <a:t>6</a:t>
            </a:fld>
            <a:endParaRPr lang="en-US" dirty="0"/>
          </a:p>
        </p:txBody>
      </p:sp>
      <p:pic>
        <p:nvPicPr>
          <p:cNvPr id="38" name="Picture 37" descr="safari.png"/>
          <p:cNvPicPr>
            <a:picLocks noChangeAspect="1"/>
          </p:cNvPicPr>
          <p:nvPr/>
        </p:nvPicPr>
        <p:blipFill>
          <a:blip r:embed="rId4" cstate="print"/>
          <a:stretch>
            <a:fillRect/>
          </a:stretch>
        </p:blipFill>
        <p:spPr>
          <a:xfrm>
            <a:off x="164139" y="6425519"/>
            <a:ext cx="1315038" cy="380494"/>
          </a:xfrm>
          <a:prstGeom prst="rect">
            <a:avLst/>
          </a:prstGeom>
        </p:spPr>
      </p:pic>
      <p:sp>
        <p:nvSpPr>
          <p:cNvPr id="3" name="Rectangle 2">
            <a:extLst>
              <a:ext uri="{FF2B5EF4-FFF2-40B4-BE49-F238E27FC236}">
                <a16:creationId xmlns:a16="http://schemas.microsoft.com/office/drawing/2014/main" id="{785FD01A-3115-4651-A65B-6C332888F4FB}"/>
              </a:ext>
            </a:extLst>
          </p:cNvPr>
          <p:cNvSpPr/>
          <p:nvPr/>
        </p:nvSpPr>
        <p:spPr>
          <a:xfrm>
            <a:off x="5786949" y="2019783"/>
            <a:ext cx="1558637" cy="789709"/>
          </a:xfrm>
          <a:prstGeom prst="rect">
            <a:avLst/>
          </a:prstGeom>
          <a:solidFill>
            <a:srgbClr val="00B05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a:t>GPU Core</a:t>
            </a:r>
          </a:p>
        </p:txBody>
      </p:sp>
      <p:sp>
        <p:nvSpPr>
          <p:cNvPr id="8" name="Rectangle 7">
            <a:extLst>
              <a:ext uri="{FF2B5EF4-FFF2-40B4-BE49-F238E27FC236}">
                <a16:creationId xmlns:a16="http://schemas.microsoft.com/office/drawing/2014/main" id="{DF8C24FE-74E4-4658-B0F6-ED4639A80C43}"/>
              </a:ext>
            </a:extLst>
          </p:cNvPr>
          <p:cNvSpPr/>
          <p:nvPr/>
        </p:nvSpPr>
        <p:spPr>
          <a:xfrm>
            <a:off x="3980664" y="2019784"/>
            <a:ext cx="1558637" cy="789709"/>
          </a:xfrm>
          <a:prstGeom prst="rect">
            <a:avLst/>
          </a:prstGeom>
          <a:solidFill>
            <a:srgbClr val="00B05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a:t>GPU Core</a:t>
            </a:r>
          </a:p>
        </p:txBody>
      </p:sp>
      <p:sp>
        <p:nvSpPr>
          <p:cNvPr id="10" name="Rectangle 9">
            <a:extLst>
              <a:ext uri="{FF2B5EF4-FFF2-40B4-BE49-F238E27FC236}">
                <a16:creationId xmlns:a16="http://schemas.microsoft.com/office/drawing/2014/main" id="{BB677EB0-95E7-486D-8B24-89E31EB890D1}"/>
              </a:ext>
            </a:extLst>
          </p:cNvPr>
          <p:cNvSpPr/>
          <p:nvPr/>
        </p:nvSpPr>
        <p:spPr>
          <a:xfrm>
            <a:off x="386964" y="2022547"/>
            <a:ext cx="1558637" cy="789709"/>
          </a:xfrm>
          <a:prstGeom prst="rect">
            <a:avLst/>
          </a:prstGeom>
          <a:solidFill>
            <a:srgbClr val="00206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a:t>GPU Core</a:t>
            </a:r>
          </a:p>
        </p:txBody>
      </p:sp>
      <p:sp>
        <p:nvSpPr>
          <p:cNvPr id="16" name="Rectangle 15">
            <a:extLst>
              <a:ext uri="{FF2B5EF4-FFF2-40B4-BE49-F238E27FC236}">
                <a16:creationId xmlns:a16="http://schemas.microsoft.com/office/drawing/2014/main" id="{9513B627-991C-4F05-8364-A25C312F43F6}"/>
              </a:ext>
            </a:extLst>
          </p:cNvPr>
          <p:cNvSpPr/>
          <p:nvPr/>
        </p:nvSpPr>
        <p:spPr>
          <a:xfrm>
            <a:off x="2791869" y="3872387"/>
            <a:ext cx="2089474" cy="576272"/>
          </a:xfrm>
          <a:prstGeom prst="rect">
            <a:avLst/>
          </a:prstGeom>
          <a:solidFill>
            <a:schemeClr val="accent4">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a:solidFill>
                  <a:schemeClr val="tx1"/>
                </a:solidFill>
              </a:rPr>
              <a:t>Shared TLB</a:t>
            </a:r>
          </a:p>
        </p:txBody>
      </p:sp>
      <p:sp>
        <p:nvSpPr>
          <p:cNvPr id="26" name="Rectangle 25">
            <a:extLst>
              <a:ext uri="{FF2B5EF4-FFF2-40B4-BE49-F238E27FC236}">
                <a16:creationId xmlns:a16="http://schemas.microsoft.com/office/drawing/2014/main" id="{03F4CAD8-9CC3-452E-B018-55ACE9F44572}"/>
              </a:ext>
            </a:extLst>
          </p:cNvPr>
          <p:cNvSpPr/>
          <p:nvPr/>
        </p:nvSpPr>
        <p:spPr>
          <a:xfrm>
            <a:off x="386964" y="2812256"/>
            <a:ext cx="1558637" cy="447183"/>
          </a:xfrm>
          <a:prstGeom prst="rect">
            <a:avLst/>
          </a:prstGeom>
          <a:solidFill>
            <a:schemeClr val="accent4">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tx1"/>
                </a:solidFill>
              </a:rPr>
              <a:t>Private TLB</a:t>
            </a:r>
          </a:p>
        </p:txBody>
      </p:sp>
      <p:sp>
        <p:nvSpPr>
          <p:cNvPr id="27" name="Rectangle 26">
            <a:extLst>
              <a:ext uri="{FF2B5EF4-FFF2-40B4-BE49-F238E27FC236}">
                <a16:creationId xmlns:a16="http://schemas.microsoft.com/office/drawing/2014/main" id="{8824E63A-8DD0-44C5-A3B9-6960A4E9FC7C}"/>
              </a:ext>
            </a:extLst>
          </p:cNvPr>
          <p:cNvSpPr/>
          <p:nvPr/>
        </p:nvSpPr>
        <p:spPr>
          <a:xfrm>
            <a:off x="2790726" y="4860949"/>
            <a:ext cx="2089474" cy="747641"/>
          </a:xfrm>
          <a:prstGeom prst="rect">
            <a:avLst/>
          </a:prstGeom>
          <a:solidFill>
            <a:schemeClr val="accent4">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a:solidFill>
                  <a:schemeClr val="tx1"/>
                </a:solidFill>
              </a:rPr>
              <a:t>Page Table Walkers</a:t>
            </a:r>
          </a:p>
        </p:txBody>
      </p:sp>
      <p:sp>
        <p:nvSpPr>
          <p:cNvPr id="28" name="Rectangle 27">
            <a:extLst>
              <a:ext uri="{FF2B5EF4-FFF2-40B4-BE49-F238E27FC236}">
                <a16:creationId xmlns:a16="http://schemas.microsoft.com/office/drawing/2014/main" id="{DE6923CD-3BA5-44E3-8A89-58D8BB68FF52}"/>
              </a:ext>
            </a:extLst>
          </p:cNvPr>
          <p:cNvSpPr/>
          <p:nvPr/>
        </p:nvSpPr>
        <p:spPr>
          <a:xfrm>
            <a:off x="2404074" y="5900982"/>
            <a:ext cx="2764538" cy="759219"/>
          </a:xfrm>
          <a:prstGeom prst="rect">
            <a:avLst/>
          </a:prstGeom>
          <a:solidFill>
            <a:schemeClr val="accent5">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a:solidFill>
                  <a:schemeClr val="tx1"/>
                </a:solidFill>
              </a:rPr>
              <a:t>Page Table</a:t>
            </a:r>
          </a:p>
          <a:p>
            <a:pPr algn="ctr"/>
            <a:r>
              <a:rPr lang="en-US" sz="2400" i="1" dirty="0">
                <a:solidFill>
                  <a:schemeClr val="tx1"/>
                </a:solidFill>
              </a:rPr>
              <a:t>(in main memory)</a:t>
            </a:r>
          </a:p>
        </p:txBody>
      </p:sp>
      <p:sp>
        <p:nvSpPr>
          <p:cNvPr id="17" name="Rectangle 16">
            <a:extLst>
              <a:ext uri="{FF2B5EF4-FFF2-40B4-BE49-F238E27FC236}">
                <a16:creationId xmlns:a16="http://schemas.microsoft.com/office/drawing/2014/main" id="{FCB778CA-CC1E-4B5B-90DE-FD3EAC603DCF}"/>
              </a:ext>
            </a:extLst>
          </p:cNvPr>
          <p:cNvSpPr/>
          <p:nvPr/>
        </p:nvSpPr>
        <p:spPr>
          <a:xfrm>
            <a:off x="3980663" y="2809551"/>
            <a:ext cx="1558637" cy="447183"/>
          </a:xfrm>
          <a:prstGeom prst="rect">
            <a:avLst/>
          </a:prstGeom>
          <a:solidFill>
            <a:schemeClr val="accent4">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tx1"/>
                </a:solidFill>
              </a:rPr>
              <a:t>Private TLB</a:t>
            </a:r>
          </a:p>
        </p:txBody>
      </p:sp>
      <p:sp>
        <p:nvSpPr>
          <p:cNvPr id="18" name="Rectangle 17">
            <a:extLst>
              <a:ext uri="{FF2B5EF4-FFF2-40B4-BE49-F238E27FC236}">
                <a16:creationId xmlns:a16="http://schemas.microsoft.com/office/drawing/2014/main" id="{47568088-6253-4F64-BBB9-A9998A496BA4}"/>
              </a:ext>
            </a:extLst>
          </p:cNvPr>
          <p:cNvSpPr/>
          <p:nvPr/>
        </p:nvSpPr>
        <p:spPr>
          <a:xfrm>
            <a:off x="5786949" y="2815579"/>
            <a:ext cx="1558637" cy="447183"/>
          </a:xfrm>
          <a:prstGeom prst="rect">
            <a:avLst/>
          </a:prstGeom>
          <a:solidFill>
            <a:schemeClr val="accent4">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tx1"/>
                </a:solidFill>
              </a:rPr>
              <a:t>Private TLB</a:t>
            </a:r>
          </a:p>
        </p:txBody>
      </p:sp>
      <p:sp>
        <p:nvSpPr>
          <p:cNvPr id="6" name="Arrow: Down 5">
            <a:extLst>
              <a:ext uri="{FF2B5EF4-FFF2-40B4-BE49-F238E27FC236}">
                <a16:creationId xmlns:a16="http://schemas.microsoft.com/office/drawing/2014/main" id="{BB723448-3C4C-464B-AE78-51814078DA57}"/>
              </a:ext>
            </a:extLst>
          </p:cNvPr>
          <p:cNvSpPr/>
          <p:nvPr/>
        </p:nvSpPr>
        <p:spPr>
          <a:xfrm>
            <a:off x="2948182" y="3366663"/>
            <a:ext cx="217932" cy="434273"/>
          </a:xfrm>
          <a:prstGeom prst="downArrow">
            <a:avLst/>
          </a:prstGeom>
          <a:solidFill>
            <a:schemeClr val="bg1">
              <a:lumMod val="8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Arrow: Down 18">
            <a:extLst>
              <a:ext uri="{FF2B5EF4-FFF2-40B4-BE49-F238E27FC236}">
                <a16:creationId xmlns:a16="http://schemas.microsoft.com/office/drawing/2014/main" id="{C6D19B96-2A51-4788-881B-FA07B25694DB}"/>
              </a:ext>
            </a:extLst>
          </p:cNvPr>
          <p:cNvSpPr/>
          <p:nvPr/>
        </p:nvSpPr>
        <p:spPr>
          <a:xfrm>
            <a:off x="3652781" y="4502140"/>
            <a:ext cx="429354" cy="310508"/>
          </a:xfrm>
          <a:prstGeom prst="downArrow">
            <a:avLst/>
          </a:prstGeom>
          <a:solidFill>
            <a:schemeClr val="bg1">
              <a:lumMod val="8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Arrow: Down 20">
            <a:extLst>
              <a:ext uri="{FF2B5EF4-FFF2-40B4-BE49-F238E27FC236}">
                <a16:creationId xmlns:a16="http://schemas.microsoft.com/office/drawing/2014/main" id="{9359A06D-9939-492F-8716-DD3E644ABE0E}"/>
              </a:ext>
            </a:extLst>
          </p:cNvPr>
          <p:cNvSpPr/>
          <p:nvPr/>
        </p:nvSpPr>
        <p:spPr>
          <a:xfrm>
            <a:off x="3484181" y="3354821"/>
            <a:ext cx="217932" cy="434273"/>
          </a:xfrm>
          <a:prstGeom prst="downArrow">
            <a:avLst/>
          </a:prstGeom>
          <a:solidFill>
            <a:schemeClr val="bg1">
              <a:lumMod val="8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Arrow: Down 22">
            <a:extLst>
              <a:ext uri="{FF2B5EF4-FFF2-40B4-BE49-F238E27FC236}">
                <a16:creationId xmlns:a16="http://schemas.microsoft.com/office/drawing/2014/main" id="{C19B1946-411A-4E2B-85B8-CB3A4CED92F0}"/>
              </a:ext>
            </a:extLst>
          </p:cNvPr>
          <p:cNvSpPr/>
          <p:nvPr/>
        </p:nvSpPr>
        <p:spPr>
          <a:xfrm>
            <a:off x="4022501" y="3366663"/>
            <a:ext cx="217932" cy="434273"/>
          </a:xfrm>
          <a:prstGeom prst="downArrow">
            <a:avLst/>
          </a:prstGeom>
          <a:solidFill>
            <a:schemeClr val="bg1">
              <a:lumMod val="8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Arrow: Down 23">
            <a:extLst>
              <a:ext uri="{FF2B5EF4-FFF2-40B4-BE49-F238E27FC236}">
                <a16:creationId xmlns:a16="http://schemas.microsoft.com/office/drawing/2014/main" id="{F45CA4AD-B46D-4E7A-8A3A-C7440FBFE1C4}"/>
              </a:ext>
            </a:extLst>
          </p:cNvPr>
          <p:cNvSpPr/>
          <p:nvPr/>
        </p:nvSpPr>
        <p:spPr>
          <a:xfrm>
            <a:off x="4558500" y="3354821"/>
            <a:ext cx="217932" cy="434273"/>
          </a:xfrm>
          <a:prstGeom prst="downArrow">
            <a:avLst/>
          </a:prstGeom>
          <a:solidFill>
            <a:schemeClr val="bg1">
              <a:lumMod val="8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5" name="Straight Arrow Connector 24">
            <a:extLst>
              <a:ext uri="{FF2B5EF4-FFF2-40B4-BE49-F238E27FC236}">
                <a16:creationId xmlns:a16="http://schemas.microsoft.com/office/drawing/2014/main" id="{4823EDA6-AEB5-4B69-99CB-9F42A9CA33A5}"/>
              </a:ext>
            </a:extLst>
          </p:cNvPr>
          <p:cNvCxnSpPr>
            <a:cxnSpLocks/>
          </p:cNvCxnSpPr>
          <p:nvPr/>
        </p:nvCxnSpPr>
        <p:spPr>
          <a:xfrm>
            <a:off x="524231" y="3568878"/>
            <a:ext cx="8221540" cy="0"/>
          </a:xfrm>
          <a:prstGeom prst="straightConnector1">
            <a:avLst/>
          </a:prstGeom>
          <a:ln w="25400">
            <a:solidFill>
              <a:schemeClr val="tx1"/>
            </a:solidFill>
            <a:prstDash val="dashDot"/>
            <a:tailEnd type="none"/>
          </a:ln>
        </p:spPr>
        <p:style>
          <a:lnRef idx="1">
            <a:schemeClr val="accent1"/>
          </a:lnRef>
          <a:fillRef idx="0">
            <a:schemeClr val="accent1"/>
          </a:fillRef>
          <a:effectRef idx="0">
            <a:schemeClr val="accent1"/>
          </a:effectRef>
          <a:fontRef idx="minor">
            <a:schemeClr val="tx1"/>
          </a:fontRef>
        </p:style>
      </p:cxnSp>
      <p:sp>
        <p:nvSpPr>
          <p:cNvPr id="29" name="Arrow: Down 28">
            <a:extLst>
              <a:ext uri="{FF2B5EF4-FFF2-40B4-BE49-F238E27FC236}">
                <a16:creationId xmlns:a16="http://schemas.microsoft.com/office/drawing/2014/main" id="{050A3C44-821F-4F17-8382-6CD2DF07E779}"/>
              </a:ext>
            </a:extLst>
          </p:cNvPr>
          <p:cNvSpPr/>
          <p:nvPr/>
        </p:nvSpPr>
        <p:spPr>
          <a:xfrm>
            <a:off x="2948182" y="3366663"/>
            <a:ext cx="217932" cy="434273"/>
          </a:xfrm>
          <a:prstGeom prst="downArrow">
            <a:avLst/>
          </a:prstGeom>
          <a:solidFill>
            <a:srgbClr val="FF0000"/>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Arrow: Down 29">
            <a:extLst>
              <a:ext uri="{FF2B5EF4-FFF2-40B4-BE49-F238E27FC236}">
                <a16:creationId xmlns:a16="http://schemas.microsoft.com/office/drawing/2014/main" id="{F741E9E3-208C-4553-B16C-91D164727F1A}"/>
              </a:ext>
            </a:extLst>
          </p:cNvPr>
          <p:cNvSpPr/>
          <p:nvPr/>
        </p:nvSpPr>
        <p:spPr>
          <a:xfrm>
            <a:off x="3484181" y="3354821"/>
            <a:ext cx="217932" cy="434273"/>
          </a:xfrm>
          <a:prstGeom prst="downArrow">
            <a:avLst/>
          </a:prstGeom>
          <a:solidFill>
            <a:srgbClr val="FF0000"/>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Arrow: Down 30">
            <a:extLst>
              <a:ext uri="{FF2B5EF4-FFF2-40B4-BE49-F238E27FC236}">
                <a16:creationId xmlns:a16="http://schemas.microsoft.com/office/drawing/2014/main" id="{998F5DB7-BDC9-46B2-B574-8D4811F9E082}"/>
              </a:ext>
            </a:extLst>
          </p:cNvPr>
          <p:cNvSpPr/>
          <p:nvPr/>
        </p:nvSpPr>
        <p:spPr>
          <a:xfrm>
            <a:off x="4022501" y="3366663"/>
            <a:ext cx="217932" cy="434273"/>
          </a:xfrm>
          <a:prstGeom prst="downArrow">
            <a:avLst/>
          </a:prstGeom>
          <a:solidFill>
            <a:srgbClr val="FF0000"/>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Arrow: Down 31">
            <a:extLst>
              <a:ext uri="{FF2B5EF4-FFF2-40B4-BE49-F238E27FC236}">
                <a16:creationId xmlns:a16="http://schemas.microsoft.com/office/drawing/2014/main" id="{C0C3DE01-5D95-47E3-8786-2A362B2CE61E}"/>
              </a:ext>
            </a:extLst>
          </p:cNvPr>
          <p:cNvSpPr/>
          <p:nvPr/>
        </p:nvSpPr>
        <p:spPr>
          <a:xfrm>
            <a:off x="4558500" y="3354821"/>
            <a:ext cx="217932" cy="434273"/>
          </a:xfrm>
          <a:prstGeom prst="downArrow">
            <a:avLst/>
          </a:prstGeom>
          <a:solidFill>
            <a:srgbClr val="FF0000"/>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Rounded Rectangle 163">
            <a:extLst>
              <a:ext uri="{FF2B5EF4-FFF2-40B4-BE49-F238E27FC236}">
                <a16:creationId xmlns:a16="http://schemas.microsoft.com/office/drawing/2014/main" id="{7F9C6ACA-BBFB-4824-BFE8-CFA10D96B0CD}"/>
              </a:ext>
            </a:extLst>
          </p:cNvPr>
          <p:cNvSpPr/>
          <p:nvPr/>
        </p:nvSpPr>
        <p:spPr>
          <a:xfrm>
            <a:off x="7471960" y="3095435"/>
            <a:ext cx="1606877" cy="585592"/>
          </a:xfrm>
          <a:prstGeom prst="roundRect">
            <a:avLst>
              <a:gd name="adj" fmla="val 9162"/>
            </a:avLst>
          </a:prstGeom>
          <a:noFill/>
          <a:ln w="25400">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i="1" dirty="0">
                <a:solidFill>
                  <a:schemeClr val="tx1"/>
                </a:solidFill>
              </a:rPr>
              <a:t>Private</a:t>
            </a:r>
          </a:p>
        </p:txBody>
      </p:sp>
      <p:sp>
        <p:nvSpPr>
          <p:cNvPr id="61" name="Rounded Rectangle 163">
            <a:extLst>
              <a:ext uri="{FF2B5EF4-FFF2-40B4-BE49-F238E27FC236}">
                <a16:creationId xmlns:a16="http://schemas.microsoft.com/office/drawing/2014/main" id="{775A3A60-900A-40B3-954E-D15E2D788336}"/>
              </a:ext>
            </a:extLst>
          </p:cNvPr>
          <p:cNvSpPr/>
          <p:nvPr/>
        </p:nvSpPr>
        <p:spPr>
          <a:xfrm>
            <a:off x="7471960" y="3416258"/>
            <a:ext cx="1606877" cy="585592"/>
          </a:xfrm>
          <a:prstGeom prst="roundRect">
            <a:avLst>
              <a:gd name="adj" fmla="val 9162"/>
            </a:avLst>
          </a:prstGeom>
          <a:noFill/>
          <a:ln w="25400">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i="1" dirty="0">
                <a:solidFill>
                  <a:schemeClr val="tx1"/>
                </a:solidFill>
              </a:rPr>
              <a:t>Shared</a:t>
            </a:r>
          </a:p>
        </p:txBody>
      </p:sp>
      <p:grpSp>
        <p:nvGrpSpPr>
          <p:cNvPr id="11" name="Group 10">
            <a:extLst>
              <a:ext uri="{FF2B5EF4-FFF2-40B4-BE49-F238E27FC236}">
                <a16:creationId xmlns:a16="http://schemas.microsoft.com/office/drawing/2014/main" id="{C23DC6EB-FEAD-448B-BB65-138F6D43528D}"/>
              </a:ext>
            </a:extLst>
          </p:cNvPr>
          <p:cNvGrpSpPr/>
          <p:nvPr/>
        </p:nvGrpSpPr>
        <p:grpSpPr>
          <a:xfrm>
            <a:off x="6154795" y="5110037"/>
            <a:ext cx="1706163" cy="585592"/>
            <a:chOff x="6093147" y="4236734"/>
            <a:chExt cx="1706163" cy="585592"/>
          </a:xfrm>
        </p:grpSpPr>
        <p:sp>
          <p:nvSpPr>
            <p:cNvPr id="49" name="Rectangle 48">
              <a:extLst>
                <a:ext uri="{FF2B5EF4-FFF2-40B4-BE49-F238E27FC236}">
                  <a16:creationId xmlns:a16="http://schemas.microsoft.com/office/drawing/2014/main" id="{C95A91A0-4259-DB4F-A544-AD3987118915}"/>
                </a:ext>
              </a:extLst>
            </p:cNvPr>
            <p:cNvSpPr/>
            <p:nvPr/>
          </p:nvSpPr>
          <p:spPr>
            <a:xfrm>
              <a:off x="6093147" y="4345042"/>
              <a:ext cx="364804" cy="390245"/>
            </a:xfrm>
            <a:prstGeom prst="rect">
              <a:avLst/>
            </a:prstGeom>
            <a:solidFill>
              <a:srgbClr val="00206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i="1" dirty="0"/>
            </a:p>
          </p:txBody>
        </p:sp>
        <p:sp>
          <p:nvSpPr>
            <p:cNvPr id="51" name="Rounded Rectangle 163">
              <a:extLst>
                <a:ext uri="{FF2B5EF4-FFF2-40B4-BE49-F238E27FC236}">
                  <a16:creationId xmlns:a16="http://schemas.microsoft.com/office/drawing/2014/main" id="{5C63AA46-A888-3A41-B724-7B391AA50E63}"/>
                </a:ext>
              </a:extLst>
            </p:cNvPr>
            <p:cNvSpPr/>
            <p:nvPr/>
          </p:nvSpPr>
          <p:spPr>
            <a:xfrm>
              <a:off x="6192433" y="4236734"/>
              <a:ext cx="1606877" cy="585592"/>
            </a:xfrm>
            <a:prstGeom prst="roundRect">
              <a:avLst>
                <a:gd name="adj" fmla="val 9162"/>
              </a:avLst>
            </a:prstGeom>
            <a:noFill/>
            <a:ln w="25400">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i="1" dirty="0">
                  <a:solidFill>
                    <a:schemeClr val="tx1"/>
                  </a:solidFill>
                </a:rPr>
                <a:t>App 1</a:t>
              </a:r>
            </a:p>
          </p:txBody>
        </p:sp>
      </p:grpSp>
      <p:grpSp>
        <p:nvGrpSpPr>
          <p:cNvPr id="12" name="Group 11">
            <a:extLst>
              <a:ext uri="{FF2B5EF4-FFF2-40B4-BE49-F238E27FC236}">
                <a16:creationId xmlns:a16="http://schemas.microsoft.com/office/drawing/2014/main" id="{CE40BE19-A7E3-4D49-AE8A-BF40C9EB3832}"/>
              </a:ext>
            </a:extLst>
          </p:cNvPr>
          <p:cNvGrpSpPr/>
          <p:nvPr/>
        </p:nvGrpSpPr>
        <p:grpSpPr>
          <a:xfrm>
            <a:off x="6154795" y="5798794"/>
            <a:ext cx="1706163" cy="585592"/>
            <a:chOff x="6093147" y="4925491"/>
            <a:chExt cx="1706163" cy="585592"/>
          </a:xfrm>
        </p:grpSpPr>
        <p:sp>
          <p:nvSpPr>
            <p:cNvPr id="50" name="Rectangle 49">
              <a:extLst>
                <a:ext uri="{FF2B5EF4-FFF2-40B4-BE49-F238E27FC236}">
                  <a16:creationId xmlns:a16="http://schemas.microsoft.com/office/drawing/2014/main" id="{3DB7324A-6514-234F-82FB-6238726506A2}"/>
                </a:ext>
              </a:extLst>
            </p:cNvPr>
            <p:cNvSpPr/>
            <p:nvPr/>
          </p:nvSpPr>
          <p:spPr>
            <a:xfrm>
              <a:off x="6093147" y="5038686"/>
              <a:ext cx="364804" cy="390245"/>
            </a:xfrm>
            <a:prstGeom prst="rect">
              <a:avLst/>
            </a:prstGeom>
            <a:solidFill>
              <a:srgbClr val="00B05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i="1" dirty="0"/>
            </a:p>
          </p:txBody>
        </p:sp>
        <p:sp>
          <p:nvSpPr>
            <p:cNvPr id="52" name="Rounded Rectangle 163">
              <a:extLst>
                <a:ext uri="{FF2B5EF4-FFF2-40B4-BE49-F238E27FC236}">
                  <a16:creationId xmlns:a16="http://schemas.microsoft.com/office/drawing/2014/main" id="{D274D44B-3673-1D47-8451-E9C36A9CC919}"/>
                </a:ext>
              </a:extLst>
            </p:cNvPr>
            <p:cNvSpPr/>
            <p:nvPr/>
          </p:nvSpPr>
          <p:spPr>
            <a:xfrm>
              <a:off x="6192433" y="4925491"/>
              <a:ext cx="1606877" cy="585592"/>
            </a:xfrm>
            <a:prstGeom prst="roundRect">
              <a:avLst>
                <a:gd name="adj" fmla="val 9162"/>
              </a:avLst>
            </a:prstGeom>
            <a:noFill/>
            <a:ln w="25400">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i="1" dirty="0">
                  <a:solidFill>
                    <a:schemeClr val="tx1"/>
                  </a:solidFill>
                </a:rPr>
                <a:t>App 2</a:t>
              </a:r>
            </a:p>
          </p:txBody>
        </p:sp>
      </p:grpSp>
      <p:sp>
        <p:nvSpPr>
          <p:cNvPr id="59" name="Rectangle 58">
            <a:extLst>
              <a:ext uri="{FF2B5EF4-FFF2-40B4-BE49-F238E27FC236}">
                <a16:creationId xmlns:a16="http://schemas.microsoft.com/office/drawing/2014/main" id="{4C3E7ECD-D653-524D-A980-742EC9B7F520}"/>
              </a:ext>
            </a:extLst>
          </p:cNvPr>
          <p:cNvSpPr/>
          <p:nvPr/>
        </p:nvSpPr>
        <p:spPr>
          <a:xfrm>
            <a:off x="2170242" y="2018403"/>
            <a:ext cx="1558637" cy="789709"/>
          </a:xfrm>
          <a:prstGeom prst="rect">
            <a:avLst/>
          </a:prstGeom>
          <a:solidFill>
            <a:schemeClr val="tx2">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a:t>Stalled</a:t>
            </a:r>
          </a:p>
        </p:txBody>
      </p:sp>
      <p:sp>
        <p:nvSpPr>
          <p:cNvPr id="64" name="Rectangle 63">
            <a:extLst>
              <a:ext uri="{FF2B5EF4-FFF2-40B4-BE49-F238E27FC236}">
                <a16:creationId xmlns:a16="http://schemas.microsoft.com/office/drawing/2014/main" id="{4741CE6E-8398-2F4A-AD98-791A6BACF111}"/>
              </a:ext>
            </a:extLst>
          </p:cNvPr>
          <p:cNvSpPr/>
          <p:nvPr/>
        </p:nvSpPr>
        <p:spPr>
          <a:xfrm>
            <a:off x="388199" y="2021166"/>
            <a:ext cx="1558637" cy="789709"/>
          </a:xfrm>
          <a:prstGeom prst="rect">
            <a:avLst/>
          </a:prstGeom>
          <a:solidFill>
            <a:schemeClr val="tx2">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a:t>Stalled</a:t>
            </a:r>
          </a:p>
        </p:txBody>
      </p:sp>
      <p:sp>
        <p:nvSpPr>
          <p:cNvPr id="65" name="Rounded Rectangle 163">
            <a:extLst>
              <a:ext uri="{FF2B5EF4-FFF2-40B4-BE49-F238E27FC236}">
                <a16:creationId xmlns:a16="http://schemas.microsoft.com/office/drawing/2014/main" id="{2246287F-F17B-E14C-9188-04E49774629B}"/>
              </a:ext>
            </a:extLst>
          </p:cNvPr>
          <p:cNvSpPr/>
          <p:nvPr/>
        </p:nvSpPr>
        <p:spPr>
          <a:xfrm>
            <a:off x="250786" y="1198474"/>
            <a:ext cx="3403831" cy="663828"/>
          </a:xfrm>
          <a:prstGeom prst="roundRect">
            <a:avLst>
              <a:gd name="adj" fmla="val 9162"/>
            </a:avLst>
          </a:prstGeom>
          <a:noFill/>
          <a:ln w="25400">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rgbClr val="FF0000"/>
                </a:solidFill>
              </a:rPr>
              <a:t>Data in a page is</a:t>
            </a:r>
            <a:br>
              <a:rPr lang="en-US" sz="2400" b="1" dirty="0">
                <a:solidFill>
                  <a:srgbClr val="FF0000"/>
                </a:solidFill>
              </a:rPr>
            </a:br>
            <a:r>
              <a:rPr lang="en-US" sz="2400" b="1" dirty="0">
                <a:solidFill>
                  <a:srgbClr val="FF0000"/>
                </a:solidFill>
              </a:rPr>
              <a:t>shared by many threads</a:t>
            </a:r>
          </a:p>
        </p:txBody>
      </p:sp>
      <p:sp>
        <p:nvSpPr>
          <p:cNvPr id="66" name="Arrow: Up-Down 36">
            <a:extLst>
              <a:ext uri="{FF2B5EF4-FFF2-40B4-BE49-F238E27FC236}">
                <a16:creationId xmlns:a16="http://schemas.microsoft.com/office/drawing/2014/main" id="{D425E0B9-85DF-D04B-979A-86E5459F6E1F}"/>
              </a:ext>
            </a:extLst>
          </p:cNvPr>
          <p:cNvSpPr/>
          <p:nvPr/>
        </p:nvSpPr>
        <p:spPr>
          <a:xfrm>
            <a:off x="3821031" y="5629955"/>
            <a:ext cx="89324" cy="231915"/>
          </a:xfrm>
          <a:prstGeom prst="upDownArrow">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Arrow: Up-Down 45">
            <a:extLst>
              <a:ext uri="{FF2B5EF4-FFF2-40B4-BE49-F238E27FC236}">
                <a16:creationId xmlns:a16="http://schemas.microsoft.com/office/drawing/2014/main" id="{37573E68-E3FA-2845-A571-C4FB8005996D}"/>
              </a:ext>
            </a:extLst>
          </p:cNvPr>
          <p:cNvSpPr/>
          <p:nvPr/>
        </p:nvSpPr>
        <p:spPr>
          <a:xfrm>
            <a:off x="3819888" y="5629955"/>
            <a:ext cx="89324" cy="231915"/>
          </a:xfrm>
          <a:prstGeom prst="upDownArrow">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Speech Bubble: Rectangle with Corners Rounded 33">
            <a:extLst>
              <a:ext uri="{FF2B5EF4-FFF2-40B4-BE49-F238E27FC236}">
                <a16:creationId xmlns:a16="http://schemas.microsoft.com/office/drawing/2014/main" id="{A4BFE982-23B1-4CE4-8288-2F742DC17FA4}"/>
              </a:ext>
            </a:extLst>
          </p:cNvPr>
          <p:cNvSpPr/>
          <p:nvPr/>
        </p:nvSpPr>
        <p:spPr>
          <a:xfrm>
            <a:off x="348250" y="3429000"/>
            <a:ext cx="885153" cy="1661101"/>
          </a:xfrm>
          <a:prstGeom prst="wedgeRoundRectCallout">
            <a:avLst>
              <a:gd name="adj1" fmla="val -3026"/>
              <a:gd name="adj2" fmla="val -82574"/>
              <a:gd name="adj3" fmla="val 16667"/>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Speech Bubble: Rectangle with Corners Rounded 109">
            <a:extLst>
              <a:ext uri="{FF2B5EF4-FFF2-40B4-BE49-F238E27FC236}">
                <a16:creationId xmlns:a16="http://schemas.microsoft.com/office/drawing/2014/main" id="{0BA47499-551E-4E4A-AE71-DA2145CF510A}"/>
              </a:ext>
            </a:extLst>
          </p:cNvPr>
          <p:cNvSpPr/>
          <p:nvPr/>
        </p:nvSpPr>
        <p:spPr>
          <a:xfrm>
            <a:off x="1643646" y="3431495"/>
            <a:ext cx="885153" cy="1661101"/>
          </a:xfrm>
          <a:prstGeom prst="wedgeRoundRectCallout">
            <a:avLst>
              <a:gd name="adj1" fmla="val 42600"/>
              <a:gd name="adj2" fmla="val -84409"/>
              <a:gd name="adj3" fmla="val 16667"/>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ounded Rectangle 163">
            <a:extLst>
              <a:ext uri="{FF2B5EF4-FFF2-40B4-BE49-F238E27FC236}">
                <a16:creationId xmlns:a16="http://schemas.microsoft.com/office/drawing/2014/main" id="{2BC4629A-E492-774D-8717-9C0D054396F6}"/>
              </a:ext>
            </a:extLst>
          </p:cNvPr>
          <p:cNvSpPr/>
          <p:nvPr/>
        </p:nvSpPr>
        <p:spPr>
          <a:xfrm>
            <a:off x="220384" y="5191879"/>
            <a:ext cx="2457966" cy="585592"/>
          </a:xfrm>
          <a:prstGeom prst="roundRect">
            <a:avLst>
              <a:gd name="adj" fmla="val 9162"/>
            </a:avLst>
          </a:prstGeom>
          <a:noFill/>
          <a:ln w="25400">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i="1" dirty="0">
                <a:solidFill>
                  <a:schemeClr val="tx1"/>
                </a:solidFill>
              </a:rPr>
              <a:t>All threads</a:t>
            </a:r>
          </a:p>
          <a:p>
            <a:pPr algn="ctr"/>
            <a:r>
              <a:rPr lang="en-US" sz="2000" i="1" dirty="0">
                <a:solidFill>
                  <a:schemeClr val="tx1"/>
                </a:solidFill>
              </a:rPr>
              <a:t>access the same page</a:t>
            </a:r>
          </a:p>
        </p:txBody>
      </p:sp>
      <p:grpSp>
        <p:nvGrpSpPr>
          <p:cNvPr id="7" name="Group 6">
            <a:extLst>
              <a:ext uri="{FF2B5EF4-FFF2-40B4-BE49-F238E27FC236}">
                <a16:creationId xmlns:a16="http://schemas.microsoft.com/office/drawing/2014/main" id="{2A102256-4CFE-F345-B07B-65F91B1C43AB}"/>
              </a:ext>
            </a:extLst>
          </p:cNvPr>
          <p:cNvGrpSpPr/>
          <p:nvPr/>
        </p:nvGrpSpPr>
        <p:grpSpPr>
          <a:xfrm>
            <a:off x="584583" y="3565783"/>
            <a:ext cx="398295" cy="565647"/>
            <a:chOff x="5492462" y="4184023"/>
            <a:chExt cx="398295" cy="415373"/>
          </a:xfrm>
        </p:grpSpPr>
        <p:sp>
          <p:nvSpPr>
            <p:cNvPr id="122" name="Freeform: Shape 208">
              <a:extLst>
                <a:ext uri="{FF2B5EF4-FFF2-40B4-BE49-F238E27FC236}">
                  <a16:creationId xmlns:a16="http://schemas.microsoft.com/office/drawing/2014/main" id="{01E8A8FA-D58D-1D4A-B620-67D3E30FA19E}"/>
                </a:ext>
              </a:extLst>
            </p:cNvPr>
            <p:cNvSpPr/>
            <p:nvPr/>
          </p:nvSpPr>
          <p:spPr>
            <a:xfrm>
              <a:off x="5492462" y="4184799"/>
              <a:ext cx="56338" cy="413822"/>
            </a:xfrm>
            <a:custGeom>
              <a:avLst/>
              <a:gdLst>
                <a:gd name="connsiteX0" fmla="*/ 41270 w 113970"/>
                <a:gd name="connsiteY0" fmla="*/ 0 h 1099335"/>
                <a:gd name="connsiteX1" fmla="*/ 113189 w 113970"/>
                <a:gd name="connsiteY1" fmla="*/ 390418 h 1099335"/>
                <a:gd name="connsiteX2" fmla="*/ 173 w 113970"/>
                <a:gd name="connsiteY2" fmla="*/ 750014 h 1099335"/>
                <a:gd name="connsiteX3" fmla="*/ 92641 w 113970"/>
                <a:gd name="connsiteY3" fmla="*/ 1099335 h 1099335"/>
              </a:gdLst>
              <a:ahLst/>
              <a:cxnLst>
                <a:cxn ang="0">
                  <a:pos x="connsiteX0" y="connsiteY0"/>
                </a:cxn>
                <a:cxn ang="0">
                  <a:pos x="connsiteX1" y="connsiteY1"/>
                </a:cxn>
                <a:cxn ang="0">
                  <a:pos x="connsiteX2" y="connsiteY2"/>
                </a:cxn>
                <a:cxn ang="0">
                  <a:pos x="connsiteX3" y="connsiteY3"/>
                </a:cxn>
              </a:cxnLst>
              <a:rect l="l" t="t" r="r" b="b"/>
              <a:pathLst>
                <a:path w="113970" h="1099335">
                  <a:moveTo>
                    <a:pt x="41270" y="0"/>
                  </a:moveTo>
                  <a:cubicBezTo>
                    <a:pt x="80654" y="132708"/>
                    <a:pt x="120039" y="265416"/>
                    <a:pt x="113189" y="390418"/>
                  </a:cubicBezTo>
                  <a:cubicBezTo>
                    <a:pt x="106339" y="515420"/>
                    <a:pt x="3598" y="631861"/>
                    <a:pt x="173" y="750014"/>
                  </a:cubicBezTo>
                  <a:cubicBezTo>
                    <a:pt x="-3252" y="868167"/>
                    <a:pt x="44694" y="983751"/>
                    <a:pt x="92641" y="1099335"/>
                  </a:cubicBezTo>
                </a:path>
              </a:pathLst>
            </a:custGeom>
            <a:noFill/>
            <a:ln w="38100">
              <a:solidFill>
                <a:schemeClr val="accent1">
                  <a:lumMod val="75000"/>
                </a:schemeClr>
              </a:solidFill>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Freeform: Shape 209">
              <a:extLst>
                <a:ext uri="{FF2B5EF4-FFF2-40B4-BE49-F238E27FC236}">
                  <a16:creationId xmlns:a16="http://schemas.microsoft.com/office/drawing/2014/main" id="{AA3C9934-351A-0842-B1D9-7B1F00D92528}"/>
                </a:ext>
              </a:extLst>
            </p:cNvPr>
            <p:cNvSpPr/>
            <p:nvPr/>
          </p:nvSpPr>
          <p:spPr>
            <a:xfrm>
              <a:off x="5606991" y="4185574"/>
              <a:ext cx="56338" cy="413822"/>
            </a:xfrm>
            <a:custGeom>
              <a:avLst/>
              <a:gdLst>
                <a:gd name="connsiteX0" fmla="*/ 41270 w 113970"/>
                <a:gd name="connsiteY0" fmla="*/ 0 h 1099335"/>
                <a:gd name="connsiteX1" fmla="*/ 113189 w 113970"/>
                <a:gd name="connsiteY1" fmla="*/ 390418 h 1099335"/>
                <a:gd name="connsiteX2" fmla="*/ 173 w 113970"/>
                <a:gd name="connsiteY2" fmla="*/ 750014 h 1099335"/>
                <a:gd name="connsiteX3" fmla="*/ 92641 w 113970"/>
                <a:gd name="connsiteY3" fmla="*/ 1099335 h 1099335"/>
              </a:gdLst>
              <a:ahLst/>
              <a:cxnLst>
                <a:cxn ang="0">
                  <a:pos x="connsiteX0" y="connsiteY0"/>
                </a:cxn>
                <a:cxn ang="0">
                  <a:pos x="connsiteX1" y="connsiteY1"/>
                </a:cxn>
                <a:cxn ang="0">
                  <a:pos x="connsiteX2" y="connsiteY2"/>
                </a:cxn>
                <a:cxn ang="0">
                  <a:pos x="connsiteX3" y="connsiteY3"/>
                </a:cxn>
              </a:cxnLst>
              <a:rect l="l" t="t" r="r" b="b"/>
              <a:pathLst>
                <a:path w="113970" h="1099335">
                  <a:moveTo>
                    <a:pt x="41270" y="0"/>
                  </a:moveTo>
                  <a:cubicBezTo>
                    <a:pt x="80654" y="132708"/>
                    <a:pt x="120039" y="265416"/>
                    <a:pt x="113189" y="390418"/>
                  </a:cubicBezTo>
                  <a:cubicBezTo>
                    <a:pt x="106339" y="515420"/>
                    <a:pt x="3598" y="631861"/>
                    <a:pt x="173" y="750014"/>
                  </a:cubicBezTo>
                  <a:cubicBezTo>
                    <a:pt x="-3252" y="868167"/>
                    <a:pt x="44694" y="983751"/>
                    <a:pt x="92641" y="1099335"/>
                  </a:cubicBezTo>
                </a:path>
              </a:pathLst>
            </a:custGeom>
            <a:noFill/>
            <a:ln w="38100">
              <a:solidFill>
                <a:schemeClr val="accent1">
                  <a:lumMod val="75000"/>
                </a:schemeClr>
              </a:solidFill>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Freeform: Shape 210">
              <a:extLst>
                <a:ext uri="{FF2B5EF4-FFF2-40B4-BE49-F238E27FC236}">
                  <a16:creationId xmlns:a16="http://schemas.microsoft.com/office/drawing/2014/main" id="{13A40285-0530-E546-8CBF-9B0EFEB113C3}"/>
                </a:ext>
              </a:extLst>
            </p:cNvPr>
            <p:cNvSpPr/>
            <p:nvPr/>
          </p:nvSpPr>
          <p:spPr>
            <a:xfrm>
              <a:off x="5721520" y="4184798"/>
              <a:ext cx="56338" cy="413822"/>
            </a:xfrm>
            <a:custGeom>
              <a:avLst/>
              <a:gdLst>
                <a:gd name="connsiteX0" fmla="*/ 41270 w 113970"/>
                <a:gd name="connsiteY0" fmla="*/ 0 h 1099335"/>
                <a:gd name="connsiteX1" fmla="*/ 113189 w 113970"/>
                <a:gd name="connsiteY1" fmla="*/ 390418 h 1099335"/>
                <a:gd name="connsiteX2" fmla="*/ 173 w 113970"/>
                <a:gd name="connsiteY2" fmla="*/ 750014 h 1099335"/>
                <a:gd name="connsiteX3" fmla="*/ 92641 w 113970"/>
                <a:gd name="connsiteY3" fmla="*/ 1099335 h 1099335"/>
              </a:gdLst>
              <a:ahLst/>
              <a:cxnLst>
                <a:cxn ang="0">
                  <a:pos x="connsiteX0" y="connsiteY0"/>
                </a:cxn>
                <a:cxn ang="0">
                  <a:pos x="connsiteX1" y="connsiteY1"/>
                </a:cxn>
                <a:cxn ang="0">
                  <a:pos x="connsiteX2" y="connsiteY2"/>
                </a:cxn>
                <a:cxn ang="0">
                  <a:pos x="connsiteX3" y="connsiteY3"/>
                </a:cxn>
              </a:cxnLst>
              <a:rect l="l" t="t" r="r" b="b"/>
              <a:pathLst>
                <a:path w="113970" h="1099335">
                  <a:moveTo>
                    <a:pt x="41270" y="0"/>
                  </a:moveTo>
                  <a:cubicBezTo>
                    <a:pt x="80654" y="132708"/>
                    <a:pt x="120039" y="265416"/>
                    <a:pt x="113189" y="390418"/>
                  </a:cubicBezTo>
                  <a:cubicBezTo>
                    <a:pt x="106339" y="515420"/>
                    <a:pt x="3598" y="631861"/>
                    <a:pt x="173" y="750014"/>
                  </a:cubicBezTo>
                  <a:cubicBezTo>
                    <a:pt x="-3252" y="868167"/>
                    <a:pt x="44694" y="983751"/>
                    <a:pt x="92641" y="1099335"/>
                  </a:cubicBezTo>
                </a:path>
              </a:pathLst>
            </a:custGeom>
            <a:noFill/>
            <a:ln w="38100">
              <a:solidFill>
                <a:schemeClr val="accent1">
                  <a:lumMod val="75000"/>
                </a:schemeClr>
              </a:solidFill>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Shape 211">
              <a:extLst>
                <a:ext uri="{FF2B5EF4-FFF2-40B4-BE49-F238E27FC236}">
                  <a16:creationId xmlns:a16="http://schemas.microsoft.com/office/drawing/2014/main" id="{CD86680C-FD36-D34F-AB69-661B7CFD3EF2}"/>
                </a:ext>
              </a:extLst>
            </p:cNvPr>
            <p:cNvSpPr/>
            <p:nvPr/>
          </p:nvSpPr>
          <p:spPr>
            <a:xfrm>
              <a:off x="5834419" y="4184023"/>
              <a:ext cx="56338" cy="413822"/>
            </a:xfrm>
            <a:custGeom>
              <a:avLst/>
              <a:gdLst>
                <a:gd name="connsiteX0" fmla="*/ 41270 w 113970"/>
                <a:gd name="connsiteY0" fmla="*/ 0 h 1099335"/>
                <a:gd name="connsiteX1" fmla="*/ 113189 w 113970"/>
                <a:gd name="connsiteY1" fmla="*/ 390418 h 1099335"/>
                <a:gd name="connsiteX2" fmla="*/ 173 w 113970"/>
                <a:gd name="connsiteY2" fmla="*/ 750014 h 1099335"/>
                <a:gd name="connsiteX3" fmla="*/ 92641 w 113970"/>
                <a:gd name="connsiteY3" fmla="*/ 1099335 h 1099335"/>
              </a:gdLst>
              <a:ahLst/>
              <a:cxnLst>
                <a:cxn ang="0">
                  <a:pos x="connsiteX0" y="connsiteY0"/>
                </a:cxn>
                <a:cxn ang="0">
                  <a:pos x="connsiteX1" y="connsiteY1"/>
                </a:cxn>
                <a:cxn ang="0">
                  <a:pos x="connsiteX2" y="connsiteY2"/>
                </a:cxn>
                <a:cxn ang="0">
                  <a:pos x="connsiteX3" y="connsiteY3"/>
                </a:cxn>
              </a:cxnLst>
              <a:rect l="l" t="t" r="r" b="b"/>
              <a:pathLst>
                <a:path w="113970" h="1099335">
                  <a:moveTo>
                    <a:pt x="41270" y="0"/>
                  </a:moveTo>
                  <a:cubicBezTo>
                    <a:pt x="80654" y="132708"/>
                    <a:pt x="120039" y="265416"/>
                    <a:pt x="113189" y="390418"/>
                  </a:cubicBezTo>
                  <a:cubicBezTo>
                    <a:pt x="106339" y="515420"/>
                    <a:pt x="3598" y="631861"/>
                    <a:pt x="173" y="750014"/>
                  </a:cubicBezTo>
                  <a:cubicBezTo>
                    <a:pt x="-3252" y="868167"/>
                    <a:pt x="44694" y="983751"/>
                    <a:pt x="92641" y="1099335"/>
                  </a:cubicBezTo>
                </a:path>
              </a:pathLst>
            </a:custGeom>
            <a:noFill/>
            <a:ln w="38100">
              <a:solidFill>
                <a:schemeClr val="accent1">
                  <a:lumMod val="75000"/>
                </a:schemeClr>
              </a:solidFill>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7" name="Group 126">
            <a:extLst>
              <a:ext uri="{FF2B5EF4-FFF2-40B4-BE49-F238E27FC236}">
                <a16:creationId xmlns:a16="http://schemas.microsoft.com/office/drawing/2014/main" id="{F86F830A-82C5-B741-926A-3F56305AE59A}"/>
              </a:ext>
            </a:extLst>
          </p:cNvPr>
          <p:cNvGrpSpPr/>
          <p:nvPr/>
        </p:nvGrpSpPr>
        <p:grpSpPr>
          <a:xfrm>
            <a:off x="577850" y="4316792"/>
            <a:ext cx="398295" cy="565647"/>
            <a:chOff x="5492462" y="4184023"/>
            <a:chExt cx="398295" cy="415373"/>
          </a:xfrm>
        </p:grpSpPr>
        <p:sp>
          <p:nvSpPr>
            <p:cNvPr id="128" name="Freeform: Shape 208">
              <a:extLst>
                <a:ext uri="{FF2B5EF4-FFF2-40B4-BE49-F238E27FC236}">
                  <a16:creationId xmlns:a16="http://schemas.microsoft.com/office/drawing/2014/main" id="{9E187D50-C6D8-9A43-9CB3-01DF632CE6D8}"/>
                </a:ext>
              </a:extLst>
            </p:cNvPr>
            <p:cNvSpPr/>
            <p:nvPr/>
          </p:nvSpPr>
          <p:spPr>
            <a:xfrm>
              <a:off x="5492462" y="4184799"/>
              <a:ext cx="56338" cy="413822"/>
            </a:xfrm>
            <a:custGeom>
              <a:avLst/>
              <a:gdLst>
                <a:gd name="connsiteX0" fmla="*/ 41270 w 113970"/>
                <a:gd name="connsiteY0" fmla="*/ 0 h 1099335"/>
                <a:gd name="connsiteX1" fmla="*/ 113189 w 113970"/>
                <a:gd name="connsiteY1" fmla="*/ 390418 h 1099335"/>
                <a:gd name="connsiteX2" fmla="*/ 173 w 113970"/>
                <a:gd name="connsiteY2" fmla="*/ 750014 h 1099335"/>
                <a:gd name="connsiteX3" fmla="*/ 92641 w 113970"/>
                <a:gd name="connsiteY3" fmla="*/ 1099335 h 1099335"/>
              </a:gdLst>
              <a:ahLst/>
              <a:cxnLst>
                <a:cxn ang="0">
                  <a:pos x="connsiteX0" y="connsiteY0"/>
                </a:cxn>
                <a:cxn ang="0">
                  <a:pos x="connsiteX1" y="connsiteY1"/>
                </a:cxn>
                <a:cxn ang="0">
                  <a:pos x="connsiteX2" y="connsiteY2"/>
                </a:cxn>
                <a:cxn ang="0">
                  <a:pos x="connsiteX3" y="connsiteY3"/>
                </a:cxn>
              </a:cxnLst>
              <a:rect l="l" t="t" r="r" b="b"/>
              <a:pathLst>
                <a:path w="113970" h="1099335">
                  <a:moveTo>
                    <a:pt x="41270" y="0"/>
                  </a:moveTo>
                  <a:cubicBezTo>
                    <a:pt x="80654" y="132708"/>
                    <a:pt x="120039" y="265416"/>
                    <a:pt x="113189" y="390418"/>
                  </a:cubicBezTo>
                  <a:cubicBezTo>
                    <a:pt x="106339" y="515420"/>
                    <a:pt x="3598" y="631861"/>
                    <a:pt x="173" y="750014"/>
                  </a:cubicBezTo>
                  <a:cubicBezTo>
                    <a:pt x="-3252" y="868167"/>
                    <a:pt x="44694" y="983751"/>
                    <a:pt x="92641" y="1099335"/>
                  </a:cubicBezTo>
                </a:path>
              </a:pathLst>
            </a:custGeom>
            <a:noFill/>
            <a:ln w="38100">
              <a:solidFill>
                <a:schemeClr val="accent1">
                  <a:lumMod val="75000"/>
                </a:schemeClr>
              </a:solidFill>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Freeform: Shape 209">
              <a:extLst>
                <a:ext uri="{FF2B5EF4-FFF2-40B4-BE49-F238E27FC236}">
                  <a16:creationId xmlns:a16="http://schemas.microsoft.com/office/drawing/2014/main" id="{CEE77631-ACB3-F54F-99F7-6FC1591A1755}"/>
                </a:ext>
              </a:extLst>
            </p:cNvPr>
            <p:cNvSpPr/>
            <p:nvPr/>
          </p:nvSpPr>
          <p:spPr>
            <a:xfrm>
              <a:off x="5606991" y="4185574"/>
              <a:ext cx="56338" cy="413822"/>
            </a:xfrm>
            <a:custGeom>
              <a:avLst/>
              <a:gdLst>
                <a:gd name="connsiteX0" fmla="*/ 41270 w 113970"/>
                <a:gd name="connsiteY0" fmla="*/ 0 h 1099335"/>
                <a:gd name="connsiteX1" fmla="*/ 113189 w 113970"/>
                <a:gd name="connsiteY1" fmla="*/ 390418 h 1099335"/>
                <a:gd name="connsiteX2" fmla="*/ 173 w 113970"/>
                <a:gd name="connsiteY2" fmla="*/ 750014 h 1099335"/>
                <a:gd name="connsiteX3" fmla="*/ 92641 w 113970"/>
                <a:gd name="connsiteY3" fmla="*/ 1099335 h 1099335"/>
              </a:gdLst>
              <a:ahLst/>
              <a:cxnLst>
                <a:cxn ang="0">
                  <a:pos x="connsiteX0" y="connsiteY0"/>
                </a:cxn>
                <a:cxn ang="0">
                  <a:pos x="connsiteX1" y="connsiteY1"/>
                </a:cxn>
                <a:cxn ang="0">
                  <a:pos x="connsiteX2" y="connsiteY2"/>
                </a:cxn>
                <a:cxn ang="0">
                  <a:pos x="connsiteX3" y="connsiteY3"/>
                </a:cxn>
              </a:cxnLst>
              <a:rect l="l" t="t" r="r" b="b"/>
              <a:pathLst>
                <a:path w="113970" h="1099335">
                  <a:moveTo>
                    <a:pt x="41270" y="0"/>
                  </a:moveTo>
                  <a:cubicBezTo>
                    <a:pt x="80654" y="132708"/>
                    <a:pt x="120039" y="265416"/>
                    <a:pt x="113189" y="390418"/>
                  </a:cubicBezTo>
                  <a:cubicBezTo>
                    <a:pt x="106339" y="515420"/>
                    <a:pt x="3598" y="631861"/>
                    <a:pt x="173" y="750014"/>
                  </a:cubicBezTo>
                  <a:cubicBezTo>
                    <a:pt x="-3252" y="868167"/>
                    <a:pt x="44694" y="983751"/>
                    <a:pt x="92641" y="1099335"/>
                  </a:cubicBezTo>
                </a:path>
              </a:pathLst>
            </a:custGeom>
            <a:noFill/>
            <a:ln w="38100">
              <a:solidFill>
                <a:schemeClr val="accent1">
                  <a:lumMod val="75000"/>
                </a:schemeClr>
              </a:solidFill>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Freeform: Shape 210">
              <a:extLst>
                <a:ext uri="{FF2B5EF4-FFF2-40B4-BE49-F238E27FC236}">
                  <a16:creationId xmlns:a16="http://schemas.microsoft.com/office/drawing/2014/main" id="{CF409359-5A4E-7F44-BE3A-DAF929CF4C95}"/>
                </a:ext>
              </a:extLst>
            </p:cNvPr>
            <p:cNvSpPr/>
            <p:nvPr/>
          </p:nvSpPr>
          <p:spPr>
            <a:xfrm>
              <a:off x="5721520" y="4184798"/>
              <a:ext cx="56338" cy="413822"/>
            </a:xfrm>
            <a:custGeom>
              <a:avLst/>
              <a:gdLst>
                <a:gd name="connsiteX0" fmla="*/ 41270 w 113970"/>
                <a:gd name="connsiteY0" fmla="*/ 0 h 1099335"/>
                <a:gd name="connsiteX1" fmla="*/ 113189 w 113970"/>
                <a:gd name="connsiteY1" fmla="*/ 390418 h 1099335"/>
                <a:gd name="connsiteX2" fmla="*/ 173 w 113970"/>
                <a:gd name="connsiteY2" fmla="*/ 750014 h 1099335"/>
                <a:gd name="connsiteX3" fmla="*/ 92641 w 113970"/>
                <a:gd name="connsiteY3" fmla="*/ 1099335 h 1099335"/>
              </a:gdLst>
              <a:ahLst/>
              <a:cxnLst>
                <a:cxn ang="0">
                  <a:pos x="connsiteX0" y="connsiteY0"/>
                </a:cxn>
                <a:cxn ang="0">
                  <a:pos x="connsiteX1" y="connsiteY1"/>
                </a:cxn>
                <a:cxn ang="0">
                  <a:pos x="connsiteX2" y="connsiteY2"/>
                </a:cxn>
                <a:cxn ang="0">
                  <a:pos x="connsiteX3" y="connsiteY3"/>
                </a:cxn>
              </a:cxnLst>
              <a:rect l="l" t="t" r="r" b="b"/>
              <a:pathLst>
                <a:path w="113970" h="1099335">
                  <a:moveTo>
                    <a:pt x="41270" y="0"/>
                  </a:moveTo>
                  <a:cubicBezTo>
                    <a:pt x="80654" y="132708"/>
                    <a:pt x="120039" y="265416"/>
                    <a:pt x="113189" y="390418"/>
                  </a:cubicBezTo>
                  <a:cubicBezTo>
                    <a:pt x="106339" y="515420"/>
                    <a:pt x="3598" y="631861"/>
                    <a:pt x="173" y="750014"/>
                  </a:cubicBezTo>
                  <a:cubicBezTo>
                    <a:pt x="-3252" y="868167"/>
                    <a:pt x="44694" y="983751"/>
                    <a:pt x="92641" y="1099335"/>
                  </a:cubicBezTo>
                </a:path>
              </a:pathLst>
            </a:custGeom>
            <a:noFill/>
            <a:ln w="38100">
              <a:solidFill>
                <a:schemeClr val="accent1">
                  <a:lumMod val="75000"/>
                </a:schemeClr>
              </a:solidFill>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Freeform: Shape 211">
              <a:extLst>
                <a:ext uri="{FF2B5EF4-FFF2-40B4-BE49-F238E27FC236}">
                  <a16:creationId xmlns:a16="http://schemas.microsoft.com/office/drawing/2014/main" id="{9450F99D-090B-B64E-8E0B-4D5687DEE55B}"/>
                </a:ext>
              </a:extLst>
            </p:cNvPr>
            <p:cNvSpPr/>
            <p:nvPr/>
          </p:nvSpPr>
          <p:spPr>
            <a:xfrm>
              <a:off x="5834419" y="4184023"/>
              <a:ext cx="56338" cy="413822"/>
            </a:xfrm>
            <a:custGeom>
              <a:avLst/>
              <a:gdLst>
                <a:gd name="connsiteX0" fmla="*/ 41270 w 113970"/>
                <a:gd name="connsiteY0" fmla="*/ 0 h 1099335"/>
                <a:gd name="connsiteX1" fmla="*/ 113189 w 113970"/>
                <a:gd name="connsiteY1" fmla="*/ 390418 h 1099335"/>
                <a:gd name="connsiteX2" fmla="*/ 173 w 113970"/>
                <a:gd name="connsiteY2" fmla="*/ 750014 h 1099335"/>
                <a:gd name="connsiteX3" fmla="*/ 92641 w 113970"/>
                <a:gd name="connsiteY3" fmla="*/ 1099335 h 1099335"/>
              </a:gdLst>
              <a:ahLst/>
              <a:cxnLst>
                <a:cxn ang="0">
                  <a:pos x="connsiteX0" y="connsiteY0"/>
                </a:cxn>
                <a:cxn ang="0">
                  <a:pos x="connsiteX1" y="connsiteY1"/>
                </a:cxn>
                <a:cxn ang="0">
                  <a:pos x="connsiteX2" y="connsiteY2"/>
                </a:cxn>
                <a:cxn ang="0">
                  <a:pos x="connsiteX3" y="connsiteY3"/>
                </a:cxn>
              </a:cxnLst>
              <a:rect l="l" t="t" r="r" b="b"/>
              <a:pathLst>
                <a:path w="113970" h="1099335">
                  <a:moveTo>
                    <a:pt x="41270" y="0"/>
                  </a:moveTo>
                  <a:cubicBezTo>
                    <a:pt x="80654" y="132708"/>
                    <a:pt x="120039" y="265416"/>
                    <a:pt x="113189" y="390418"/>
                  </a:cubicBezTo>
                  <a:cubicBezTo>
                    <a:pt x="106339" y="515420"/>
                    <a:pt x="3598" y="631861"/>
                    <a:pt x="173" y="750014"/>
                  </a:cubicBezTo>
                  <a:cubicBezTo>
                    <a:pt x="-3252" y="868167"/>
                    <a:pt x="44694" y="983751"/>
                    <a:pt x="92641" y="1099335"/>
                  </a:cubicBezTo>
                </a:path>
              </a:pathLst>
            </a:custGeom>
            <a:noFill/>
            <a:ln w="38100">
              <a:solidFill>
                <a:schemeClr val="accent1">
                  <a:lumMod val="75000"/>
                </a:schemeClr>
              </a:solidFill>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2" name="Group 131">
            <a:extLst>
              <a:ext uri="{FF2B5EF4-FFF2-40B4-BE49-F238E27FC236}">
                <a16:creationId xmlns:a16="http://schemas.microsoft.com/office/drawing/2014/main" id="{01DA2498-5D59-B848-A907-DA52F494042F}"/>
              </a:ext>
            </a:extLst>
          </p:cNvPr>
          <p:cNvGrpSpPr/>
          <p:nvPr/>
        </p:nvGrpSpPr>
        <p:grpSpPr>
          <a:xfrm>
            <a:off x="1877570" y="3577766"/>
            <a:ext cx="398295" cy="565647"/>
            <a:chOff x="5492462" y="4184023"/>
            <a:chExt cx="398295" cy="415373"/>
          </a:xfrm>
        </p:grpSpPr>
        <p:sp>
          <p:nvSpPr>
            <p:cNvPr id="133" name="Freeform: Shape 208">
              <a:extLst>
                <a:ext uri="{FF2B5EF4-FFF2-40B4-BE49-F238E27FC236}">
                  <a16:creationId xmlns:a16="http://schemas.microsoft.com/office/drawing/2014/main" id="{D8DF2AAB-67F6-A848-9733-6437581715E7}"/>
                </a:ext>
              </a:extLst>
            </p:cNvPr>
            <p:cNvSpPr/>
            <p:nvPr/>
          </p:nvSpPr>
          <p:spPr>
            <a:xfrm>
              <a:off x="5492462" y="4184799"/>
              <a:ext cx="56338" cy="413822"/>
            </a:xfrm>
            <a:custGeom>
              <a:avLst/>
              <a:gdLst>
                <a:gd name="connsiteX0" fmla="*/ 41270 w 113970"/>
                <a:gd name="connsiteY0" fmla="*/ 0 h 1099335"/>
                <a:gd name="connsiteX1" fmla="*/ 113189 w 113970"/>
                <a:gd name="connsiteY1" fmla="*/ 390418 h 1099335"/>
                <a:gd name="connsiteX2" fmla="*/ 173 w 113970"/>
                <a:gd name="connsiteY2" fmla="*/ 750014 h 1099335"/>
                <a:gd name="connsiteX3" fmla="*/ 92641 w 113970"/>
                <a:gd name="connsiteY3" fmla="*/ 1099335 h 1099335"/>
              </a:gdLst>
              <a:ahLst/>
              <a:cxnLst>
                <a:cxn ang="0">
                  <a:pos x="connsiteX0" y="connsiteY0"/>
                </a:cxn>
                <a:cxn ang="0">
                  <a:pos x="connsiteX1" y="connsiteY1"/>
                </a:cxn>
                <a:cxn ang="0">
                  <a:pos x="connsiteX2" y="connsiteY2"/>
                </a:cxn>
                <a:cxn ang="0">
                  <a:pos x="connsiteX3" y="connsiteY3"/>
                </a:cxn>
              </a:cxnLst>
              <a:rect l="l" t="t" r="r" b="b"/>
              <a:pathLst>
                <a:path w="113970" h="1099335">
                  <a:moveTo>
                    <a:pt x="41270" y="0"/>
                  </a:moveTo>
                  <a:cubicBezTo>
                    <a:pt x="80654" y="132708"/>
                    <a:pt x="120039" y="265416"/>
                    <a:pt x="113189" y="390418"/>
                  </a:cubicBezTo>
                  <a:cubicBezTo>
                    <a:pt x="106339" y="515420"/>
                    <a:pt x="3598" y="631861"/>
                    <a:pt x="173" y="750014"/>
                  </a:cubicBezTo>
                  <a:cubicBezTo>
                    <a:pt x="-3252" y="868167"/>
                    <a:pt x="44694" y="983751"/>
                    <a:pt x="92641" y="1099335"/>
                  </a:cubicBezTo>
                </a:path>
              </a:pathLst>
            </a:custGeom>
            <a:noFill/>
            <a:ln w="38100">
              <a:solidFill>
                <a:schemeClr val="accent1">
                  <a:lumMod val="75000"/>
                </a:schemeClr>
              </a:solidFill>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Freeform: Shape 209">
              <a:extLst>
                <a:ext uri="{FF2B5EF4-FFF2-40B4-BE49-F238E27FC236}">
                  <a16:creationId xmlns:a16="http://schemas.microsoft.com/office/drawing/2014/main" id="{4A4B8BC3-8E0D-A44C-A125-407449B94B44}"/>
                </a:ext>
              </a:extLst>
            </p:cNvPr>
            <p:cNvSpPr/>
            <p:nvPr/>
          </p:nvSpPr>
          <p:spPr>
            <a:xfrm>
              <a:off x="5606991" y="4185574"/>
              <a:ext cx="56338" cy="413822"/>
            </a:xfrm>
            <a:custGeom>
              <a:avLst/>
              <a:gdLst>
                <a:gd name="connsiteX0" fmla="*/ 41270 w 113970"/>
                <a:gd name="connsiteY0" fmla="*/ 0 h 1099335"/>
                <a:gd name="connsiteX1" fmla="*/ 113189 w 113970"/>
                <a:gd name="connsiteY1" fmla="*/ 390418 h 1099335"/>
                <a:gd name="connsiteX2" fmla="*/ 173 w 113970"/>
                <a:gd name="connsiteY2" fmla="*/ 750014 h 1099335"/>
                <a:gd name="connsiteX3" fmla="*/ 92641 w 113970"/>
                <a:gd name="connsiteY3" fmla="*/ 1099335 h 1099335"/>
              </a:gdLst>
              <a:ahLst/>
              <a:cxnLst>
                <a:cxn ang="0">
                  <a:pos x="connsiteX0" y="connsiteY0"/>
                </a:cxn>
                <a:cxn ang="0">
                  <a:pos x="connsiteX1" y="connsiteY1"/>
                </a:cxn>
                <a:cxn ang="0">
                  <a:pos x="connsiteX2" y="connsiteY2"/>
                </a:cxn>
                <a:cxn ang="0">
                  <a:pos x="connsiteX3" y="connsiteY3"/>
                </a:cxn>
              </a:cxnLst>
              <a:rect l="l" t="t" r="r" b="b"/>
              <a:pathLst>
                <a:path w="113970" h="1099335">
                  <a:moveTo>
                    <a:pt x="41270" y="0"/>
                  </a:moveTo>
                  <a:cubicBezTo>
                    <a:pt x="80654" y="132708"/>
                    <a:pt x="120039" y="265416"/>
                    <a:pt x="113189" y="390418"/>
                  </a:cubicBezTo>
                  <a:cubicBezTo>
                    <a:pt x="106339" y="515420"/>
                    <a:pt x="3598" y="631861"/>
                    <a:pt x="173" y="750014"/>
                  </a:cubicBezTo>
                  <a:cubicBezTo>
                    <a:pt x="-3252" y="868167"/>
                    <a:pt x="44694" y="983751"/>
                    <a:pt x="92641" y="1099335"/>
                  </a:cubicBezTo>
                </a:path>
              </a:pathLst>
            </a:custGeom>
            <a:noFill/>
            <a:ln w="38100">
              <a:solidFill>
                <a:schemeClr val="accent1">
                  <a:lumMod val="75000"/>
                </a:schemeClr>
              </a:solidFill>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Freeform: Shape 210">
              <a:extLst>
                <a:ext uri="{FF2B5EF4-FFF2-40B4-BE49-F238E27FC236}">
                  <a16:creationId xmlns:a16="http://schemas.microsoft.com/office/drawing/2014/main" id="{64062E30-455C-0047-B6F3-AD54655DF25D}"/>
                </a:ext>
              </a:extLst>
            </p:cNvPr>
            <p:cNvSpPr/>
            <p:nvPr/>
          </p:nvSpPr>
          <p:spPr>
            <a:xfrm>
              <a:off x="5721520" y="4184798"/>
              <a:ext cx="56338" cy="413822"/>
            </a:xfrm>
            <a:custGeom>
              <a:avLst/>
              <a:gdLst>
                <a:gd name="connsiteX0" fmla="*/ 41270 w 113970"/>
                <a:gd name="connsiteY0" fmla="*/ 0 h 1099335"/>
                <a:gd name="connsiteX1" fmla="*/ 113189 w 113970"/>
                <a:gd name="connsiteY1" fmla="*/ 390418 h 1099335"/>
                <a:gd name="connsiteX2" fmla="*/ 173 w 113970"/>
                <a:gd name="connsiteY2" fmla="*/ 750014 h 1099335"/>
                <a:gd name="connsiteX3" fmla="*/ 92641 w 113970"/>
                <a:gd name="connsiteY3" fmla="*/ 1099335 h 1099335"/>
              </a:gdLst>
              <a:ahLst/>
              <a:cxnLst>
                <a:cxn ang="0">
                  <a:pos x="connsiteX0" y="connsiteY0"/>
                </a:cxn>
                <a:cxn ang="0">
                  <a:pos x="connsiteX1" y="connsiteY1"/>
                </a:cxn>
                <a:cxn ang="0">
                  <a:pos x="connsiteX2" y="connsiteY2"/>
                </a:cxn>
                <a:cxn ang="0">
                  <a:pos x="connsiteX3" y="connsiteY3"/>
                </a:cxn>
              </a:cxnLst>
              <a:rect l="l" t="t" r="r" b="b"/>
              <a:pathLst>
                <a:path w="113970" h="1099335">
                  <a:moveTo>
                    <a:pt x="41270" y="0"/>
                  </a:moveTo>
                  <a:cubicBezTo>
                    <a:pt x="80654" y="132708"/>
                    <a:pt x="120039" y="265416"/>
                    <a:pt x="113189" y="390418"/>
                  </a:cubicBezTo>
                  <a:cubicBezTo>
                    <a:pt x="106339" y="515420"/>
                    <a:pt x="3598" y="631861"/>
                    <a:pt x="173" y="750014"/>
                  </a:cubicBezTo>
                  <a:cubicBezTo>
                    <a:pt x="-3252" y="868167"/>
                    <a:pt x="44694" y="983751"/>
                    <a:pt x="92641" y="1099335"/>
                  </a:cubicBezTo>
                </a:path>
              </a:pathLst>
            </a:custGeom>
            <a:noFill/>
            <a:ln w="38100">
              <a:solidFill>
                <a:schemeClr val="accent1">
                  <a:lumMod val="75000"/>
                </a:schemeClr>
              </a:solidFill>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Freeform: Shape 211">
              <a:extLst>
                <a:ext uri="{FF2B5EF4-FFF2-40B4-BE49-F238E27FC236}">
                  <a16:creationId xmlns:a16="http://schemas.microsoft.com/office/drawing/2014/main" id="{368DE69C-2F14-864D-8B72-34B325C0804B}"/>
                </a:ext>
              </a:extLst>
            </p:cNvPr>
            <p:cNvSpPr/>
            <p:nvPr/>
          </p:nvSpPr>
          <p:spPr>
            <a:xfrm>
              <a:off x="5834419" y="4184023"/>
              <a:ext cx="56338" cy="413822"/>
            </a:xfrm>
            <a:custGeom>
              <a:avLst/>
              <a:gdLst>
                <a:gd name="connsiteX0" fmla="*/ 41270 w 113970"/>
                <a:gd name="connsiteY0" fmla="*/ 0 h 1099335"/>
                <a:gd name="connsiteX1" fmla="*/ 113189 w 113970"/>
                <a:gd name="connsiteY1" fmla="*/ 390418 h 1099335"/>
                <a:gd name="connsiteX2" fmla="*/ 173 w 113970"/>
                <a:gd name="connsiteY2" fmla="*/ 750014 h 1099335"/>
                <a:gd name="connsiteX3" fmla="*/ 92641 w 113970"/>
                <a:gd name="connsiteY3" fmla="*/ 1099335 h 1099335"/>
              </a:gdLst>
              <a:ahLst/>
              <a:cxnLst>
                <a:cxn ang="0">
                  <a:pos x="connsiteX0" y="connsiteY0"/>
                </a:cxn>
                <a:cxn ang="0">
                  <a:pos x="connsiteX1" y="connsiteY1"/>
                </a:cxn>
                <a:cxn ang="0">
                  <a:pos x="connsiteX2" y="connsiteY2"/>
                </a:cxn>
                <a:cxn ang="0">
                  <a:pos x="connsiteX3" y="connsiteY3"/>
                </a:cxn>
              </a:cxnLst>
              <a:rect l="l" t="t" r="r" b="b"/>
              <a:pathLst>
                <a:path w="113970" h="1099335">
                  <a:moveTo>
                    <a:pt x="41270" y="0"/>
                  </a:moveTo>
                  <a:cubicBezTo>
                    <a:pt x="80654" y="132708"/>
                    <a:pt x="120039" y="265416"/>
                    <a:pt x="113189" y="390418"/>
                  </a:cubicBezTo>
                  <a:cubicBezTo>
                    <a:pt x="106339" y="515420"/>
                    <a:pt x="3598" y="631861"/>
                    <a:pt x="173" y="750014"/>
                  </a:cubicBezTo>
                  <a:cubicBezTo>
                    <a:pt x="-3252" y="868167"/>
                    <a:pt x="44694" y="983751"/>
                    <a:pt x="92641" y="1099335"/>
                  </a:cubicBezTo>
                </a:path>
              </a:pathLst>
            </a:custGeom>
            <a:noFill/>
            <a:ln w="38100">
              <a:solidFill>
                <a:schemeClr val="accent1">
                  <a:lumMod val="75000"/>
                </a:schemeClr>
              </a:solidFill>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7" name="Group 136">
            <a:extLst>
              <a:ext uri="{FF2B5EF4-FFF2-40B4-BE49-F238E27FC236}">
                <a16:creationId xmlns:a16="http://schemas.microsoft.com/office/drawing/2014/main" id="{B7A8605D-2F30-B146-8154-581D9B3F110F}"/>
              </a:ext>
            </a:extLst>
          </p:cNvPr>
          <p:cNvGrpSpPr/>
          <p:nvPr/>
        </p:nvGrpSpPr>
        <p:grpSpPr>
          <a:xfrm>
            <a:off x="1866840" y="4313357"/>
            <a:ext cx="398295" cy="565647"/>
            <a:chOff x="5492462" y="4184023"/>
            <a:chExt cx="398295" cy="415373"/>
          </a:xfrm>
        </p:grpSpPr>
        <p:sp>
          <p:nvSpPr>
            <p:cNvPr id="138" name="Freeform: Shape 208">
              <a:extLst>
                <a:ext uri="{FF2B5EF4-FFF2-40B4-BE49-F238E27FC236}">
                  <a16:creationId xmlns:a16="http://schemas.microsoft.com/office/drawing/2014/main" id="{6ED6C934-6B48-1048-8D6E-01EE76F1DFCD}"/>
                </a:ext>
              </a:extLst>
            </p:cNvPr>
            <p:cNvSpPr/>
            <p:nvPr/>
          </p:nvSpPr>
          <p:spPr>
            <a:xfrm>
              <a:off x="5492462" y="4184799"/>
              <a:ext cx="56338" cy="413822"/>
            </a:xfrm>
            <a:custGeom>
              <a:avLst/>
              <a:gdLst>
                <a:gd name="connsiteX0" fmla="*/ 41270 w 113970"/>
                <a:gd name="connsiteY0" fmla="*/ 0 h 1099335"/>
                <a:gd name="connsiteX1" fmla="*/ 113189 w 113970"/>
                <a:gd name="connsiteY1" fmla="*/ 390418 h 1099335"/>
                <a:gd name="connsiteX2" fmla="*/ 173 w 113970"/>
                <a:gd name="connsiteY2" fmla="*/ 750014 h 1099335"/>
                <a:gd name="connsiteX3" fmla="*/ 92641 w 113970"/>
                <a:gd name="connsiteY3" fmla="*/ 1099335 h 1099335"/>
              </a:gdLst>
              <a:ahLst/>
              <a:cxnLst>
                <a:cxn ang="0">
                  <a:pos x="connsiteX0" y="connsiteY0"/>
                </a:cxn>
                <a:cxn ang="0">
                  <a:pos x="connsiteX1" y="connsiteY1"/>
                </a:cxn>
                <a:cxn ang="0">
                  <a:pos x="connsiteX2" y="connsiteY2"/>
                </a:cxn>
                <a:cxn ang="0">
                  <a:pos x="connsiteX3" y="connsiteY3"/>
                </a:cxn>
              </a:cxnLst>
              <a:rect l="l" t="t" r="r" b="b"/>
              <a:pathLst>
                <a:path w="113970" h="1099335">
                  <a:moveTo>
                    <a:pt x="41270" y="0"/>
                  </a:moveTo>
                  <a:cubicBezTo>
                    <a:pt x="80654" y="132708"/>
                    <a:pt x="120039" y="265416"/>
                    <a:pt x="113189" y="390418"/>
                  </a:cubicBezTo>
                  <a:cubicBezTo>
                    <a:pt x="106339" y="515420"/>
                    <a:pt x="3598" y="631861"/>
                    <a:pt x="173" y="750014"/>
                  </a:cubicBezTo>
                  <a:cubicBezTo>
                    <a:pt x="-3252" y="868167"/>
                    <a:pt x="44694" y="983751"/>
                    <a:pt x="92641" y="1099335"/>
                  </a:cubicBezTo>
                </a:path>
              </a:pathLst>
            </a:custGeom>
            <a:noFill/>
            <a:ln w="38100">
              <a:solidFill>
                <a:schemeClr val="accent1">
                  <a:lumMod val="75000"/>
                </a:schemeClr>
              </a:solidFill>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Freeform: Shape 209">
              <a:extLst>
                <a:ext uri="{FF2B5EF4-FFF2-40B4-BE49-F238E27FC236}">
                  <a16:creationId xmlns:a16="http://schemas.microsoft.com/office/drawing/2014/main" id="{51301FA3-34FD-4847-8E78-1C57FD417A3D}"/>
                </a:ext>
              </a:extLst>
            </p:cNvPr>
            <p:cNvSpPr/>
            <p:nvPr/>
          </p:nvSpPr>
          <p:spPr>
            <a:xfrm>
              <a:off x="5606991" y="4185574"/>
              <a:ext cx="56338" cy="413822"/>
            </a:xfrm>
            <a:custGeom>
              <a:avLst/>
              <a:gdLst>
                <a:gd name="connsiteX0" fmla="*/ 41270 w 113970"/>
                <a:gd name="connsiteY0" fmla="*/ 0 h 1099335"/>
                <a:gd name="connsiteX1" fmla="*/ 113189 w 113970"/>
                <a:gd name="connsiteY1" fmla="*/ 390418 h 1099335"/>
                <a:gd name="connsiteX2" fmla="*/ 173 w 113970"/>
                <a:gd name="connsiteY2" fmla="*/ 750014 h 1099335"/>
                <a:gd name="connsiteX3" fmla="*/ 92641 w 113970"/>
                <a:gd name="connsiteY3" fmla="*/ 1099335 h 1099335"/>
              </a:gdLst>
              <a:ahLst/>
              <a:cxnLst>
                <a:cxn ang="0">
                  <a:pos x="connsiteX0" y="connsiteY0"/>
                </a:cxn>
                <a:cxn ang="0">
                  <a:pos x="connsiteX1" y="connsiteY1"/>
                </a:cxn>
                <a:cxn ang="0">
                  <a:pos x="connsiteX2" y="connsiteY2"/>
                </a:cxn>
                <a:cxn ang="0">
                  <a:pos x="connsiteX3" y="connsiteY3"/>
                </a:cxn>
              </a:cxnLst>
              <a:rect l="l" t="t" r="r" b="b"/>
              <a:pathLst>
                <a:path w="113970" h="1099335">
                  <a:moveTo>
                    <a:pt x="41270" y="0"/>
                  </a:moveTo>
                  <a:cubicBezTo>
                    <a:pt x="80654" y="132708"/>
                    <a:pt x="120039" y="265416"/>
                    <a:pt x="113189" y="390418"/>
                  </a:cubicBezTo>
                  <a:cubicBezTo>
                    <a:pt x="106339" y="515420"/>
                    <a:pt x="3598" y="631861"/>
                    <a:pt x="173" y="750014"/>
                  </a:cubicBezTo>
                  <a:cubicBezTo>
                    <a:pt x="-3252" y="868167"/>
                    <a:pt x="44694" y="983751"/>
                    <a:pt x="92641" y="1099335"/>
                  </a:cubicBezTo>
                </a:path>
              </a:pathLst>
            </a:custGeom>
            <a:noFill/>
            <a:ln w="38100">
              <a:solidFill>
                <a:schemeClr val="accent1">
                  <a:lumMod val="75000"/>
                </a:schemeClr>
              </a:solidFill>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Freeform: Shape 210">
              <a:extLst>
                <a:ext uri="{FF2B5EF4-FFF2-40B4-BE49-F238E27FC236}">
                  <a16:creationId xmlns:a16="http://schemas.microsoft.com/office/drawing/2014/main" id="{7DA1E029-4F95-7F4C-A7A8-948CD68416BC}"/>
                </a:ext>
              </a:extLst>
            </p:cNvPr>
            <p:cNvSpPr/>
            <p:nvPr/>
          </p:nvSpPr>
          <p:spPr>
            <a:xfrm>
              <a:off x="5721520" y="4184798"/>
              <a:ext cx="56338" cy="413822"/>
            </a:xfrm>
            <a:custGeom>
              <a:avLst/>
              <a:gdLst>
                <a:gd name="connsiteX0" fmla="*/ 41270 w 113970"/>
                <a:gd name="connsiteY0" fmla="*/ 0 h 1099335"/>
                <a:gd name="connsiteX1" fmla="*/ 113189 w 113970"/>
                <a:gd name="connsiteY1" fmla="*/ 390418 h 1099335"/>
                <a:gd name="connsiteX2" fmla="*/ 173 w 113970"/>
                <a:gd name="connsiteY2" fmla="*/ 750014 h 1099335"/>
                <a:gd name="connsiteX3" fmla="*/ 92641 w 113970"/>
                <a:gd name="connsiteY3" fmla="*/ 1099335 h 1099335"/>
              </a:gdLst>
              <a:ahLst/>
              <a:cxnLst>
                <a:cxn ang="0">
                  <a:pos x="connsiteX0" y="connsiteY0"/>
                </a:cxn>
                <a:cxn ang="0">
                  <a:pos x="connsiteX1" y="connsiteY1"/>
                </a:cxn>
                <a:cxn ang="0">
                  <a:pos x="connsiteX2" y="connsiteY2"/>
                </a:cxn>
                <a:cxn ang="0">
                  <a:pos x="connsiteX3" y="connsiteY3"/>
                </a:cxn>
              </a:cxnLst>
              <a:rect l="l" t="t" r="r" b="b"/>
              <a:pathLst>
                <a:path w="113970" h="1099335">
                  <a:moveTo>
                    <a:pt x="41270" y="0"/>
                  </a:moveTo>
                  <a:cubicBezTo>
                    <a:pt x="80654" y="132708"/>
                    <a:pt x="120039" y="265416"/>
                    <a:pt x="113189" y="390418"/>
                  </a:cubicBezTo>
                  <a:cubicBezTo>
                    <a:pt x="106339" y="515420"/>
                    <a:pt x="3598" y="631861"/>
                    <a:pt x="173" y="750014"/>
                  </a:cubicBezTo>
                  <a:cubicBezTo>
                    <a:pt x="-3252" y="868167"/>
                    <a:pt x="44694" y="983751"/>
                    <a:pt x="92641" y="1099335"/>
                  </a:cubicBezTo>
                </a:path>
              </a:pathLst>
            </a:custGeom>
            <a:noFill/>
            <a:ln w="38100">
              <a:solidFill>
                <a:schemeClr val="accent1">
                  <a:lumMod val="75000"/>
                </a:schemeClr>
              </a:solidFill>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Freeform: Shape 211">
              <a:extLst>
                <a:ext uri="{FF2B5EF4-FFF2-40B4-BE49-F238E27FC236}">
                  <a16:creationId xmlns:a16="http://schemas.microsoft.com/office/drawing/2014/main" id="{FC930D1C-1865-AD45-B947-A6959BA9B0F9}"/>
                </a:ext>
              </a:extLst>
            </p:cNvPr>
            <p:cNvSpPr/>
            <p:nvPr/>
          </p:nvSpPr>
          <p:spPr>
            <a:xfrm>
              <a:off x="5834419" y="4184023"/>
              <a:ext cx="56338" cy="413822"/>
            </a:xfrm>
            <a:custGeom>
              <a:avLst/>
              <a:gdLst>
                <a:gd name="connsiteX0" fmla="*/ 41270 w 113970"/>
                <a:gd name="connsiteY0" fmla="*/ 0 h 1099335"/>
                <a:gd name="connsiteX1" fmla="*/ 113189 w 113970"/>
                <a:gd name="connsiteY1" fmla="*/ 390418 h 1099335"/>
                <a:gd name="connsiteX2" fmla="*/ 173 w 113970"/>
                <a:gd name="connsiteY2" fmla="*/ 750014 h 1099335"/>
                <a:gd name="connsiteX3" fmla="*/ 92641 w 113970"/>
                <a:gd name="connsiteY3" fmla="*/ 1099335 h 1099335"/>
              </a:gdLst>
              <a:ahLst/>
              <a:cxnLst>
                <a:cxn ang="0">
                  <a:pos x="connsiteX0" y="connsiteY0"/>
                </a:cxn>
                <a:cxn ang="0">
                  <a:pos x="connsiteX1" y="connsiteY1"/>
                </a:cxn>
                <a:cxn ang="0">
                  <a:pos x="connsiteX2" y="connsiteY2"/>
                </a:cxn>
                <a:cxn ang="0">
                  <a:pos x="connsiteX3" y="connsiteY3"/>
                </a:cxn>
              </a:cxnLst>
              <a:rect l="l" t="t" r="r" b="b"/>
              <a:pathLst>
                <a:path w="113970" h="1099335">
                  <a:moveTo>
                    <a:pt x="41270" y="0"/>
                  </a:moveTo>
                  <a:cubicBezTo>
                    <a:pt x="80654" y="132708"/>
                    <a:pt x="120039" y="265416"/>
                    <a:pt x="113189" y="390418"/>
                  </a:cubicBezTo>
                  <a:cubicBezTo>
                    <a:pt x="106339" y="515420"/>
                    <a:pt x="3598" y="631861"/>
                    <a:pt x="173" y="750014"/>
                  </a:cubicBezTo>
                  <a:cubicBezTo>
                    <a:pt x="-3252" y="868167"/>
                    <a:pt x="44694" y="983751"/>
                    <a:pt x="92641" y="1099335"/>
                  </a:cubicBezTo>
                </a:path>
              </a:pathLst>
            </a:custGeom>
            <a:noFill/>
            <a:ln w="38100">
              <a:solidFill>
                <a:schemeClr val="accent1">
                  <a:lumMod val="75000"/>
                </a:schemeClr>
              </a:solidFill>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descr="Image result for cross mark">
            <a:extLst>
              <a:ext uri="{FF2B5EF4-FFF2-40B4-BE49-F238E27FC236}">
                <a16:creationId xmlns:a16="http://schemas.microsoft.com/office/drawing/2014/main" id="{C651A052-6DBB-4723-A6DE-75FCCC109E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950" y="3577766"/>
            <a:ext cx="1143000" cy="551552"/>
          </a:xfrm>
          <a:prstGeom prst="rect">
            <a:avLst/>
          </a:prstGeom>
          <a:noFill/>
          <a:extLst>
            <a:ext uri="{909E8E84-426E-40DD-AFC4-6F175D3DCCD1}">
              <a14:hiddenFill xmlns:a14="http://schemas.microsoft.com/office/drawing/2010/main">
                <a:solidFill>
                  <a:srgbClr val="FFFFFF"/>
                </a:solidFill>
              </a14:hiddenFill>
            </a:ext>
          </a:extLst>
        </p:spPr>
      </p:pic>
      <p:pic>
        <p:nvPicPr>
          <p:cNvPr id="142" name="Picture 2" descr="Image result for cross mark">
            <a:extLst>
              <a:ext uri="{FF2B5EF4-FFF2-40B4-BE49-F238E27FC236}">
                <a16:creationId xmlns:a16="http://schemas.microsoft.com/office/drawing/2014/main" id="{2F0E48BF-054E-1749-A6F9-9AC3431EBFA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880" y="4312496"/>
            <a:ext cx="1143000" cy="551552"/>
          </a:xfrm>
          <a:prstGeom prst="rect">
            <a:avLst/>
          </a:prstGeom>
          <a:noFill/>
          <a:extLst>
            <a:ext uri="{909E8E84-426E-40DD-AFC4-6F175D3DCCD1}">
              <a14:hiddenFill xmlns:a14="http://schemas.microsoft.com/office/drawing/2010/main">
                <a:solidFill>
                  <a:srgbClr val="FFFFFF"/>
                </a:solidFill>
              </a14:hiddenFill>
            </a:ext>
          </a:extLst>
        </p:spPr>
      </p:pic>
      <p:pic>
        <p:nvPicPr>
          <p:cNvPr id="143" name="Picture 2" descr="Image result for cross mark">
            <a:extLst>
              <a:ext uri="{FF2B5EF4-FFF2-40B4-BE49-F238E27FC236}">
                <a16:creationId xmlns:a16="http://schemas.microsoft.com/office/drawing/2014/main" id="{0B35D192-3BF8-6049-AD97-614DECAD7FF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84243" y="3582045"/>
            <a:ext cx="1143000" cy="551552"/>
          </a:xfrm>
          <a:prstGeom prst="rect">
            <a:avLst/>
          </a:prstGeom>
          <a:noFill/>
          <a:extLst>
            <a:ext uri="{909E8E84-426E-40DD-AFC4-6F175D3DCCD1}">
              <a14:hiddenFill xmlns:a14="http://schemas.microsoft.com/office/drawing/2010/main">
                <a:solidFill>
                  <a:srgbClr val="FFFFFF"/>
                </a:solidFill>
              </a14:hiddenFill>
            </a:ext>
          </a:extLst>
        </p:spPr>
      </p:pic>
      <p:pic>
        <p:nvPicPr>
          <p:cNvPr id="144" name="Picture 2" descr="Image result for cross mark">
            <a:extLst>
              <a:ext uri="{FF2B5EF4-FFF2-40B4-BE49-F238E27FC236}">
                <a16:creationId xmlns:a16="http://schemas.microsoft.com/office/drawing/2014/main" id="{5AC4C29A-5246-1D4F-B0D4-2EA5D2F12AA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1173" y="4316775"/>
            <a:ext cx="1143000" cy="551552"/>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045931876"/>
      </p:ext>
    </p:extLst>
  </p:cSld>
  <p:clrMapOvr>
    <a:masterClrMapping/>
  </p:clrMapOvr>
  <mc:AlternateContent xmlns:mc="http://schemas.openxmlformats.org/markup-compatibility/2006" xmlns:p14="http://schemas.microsoft.com/office/powerpoint/2010/main">
    <mc:Choice Requires="p14">
      <p:transition spd="slow" p14:dur="2000" advTm="47713"/>
    </mc:Choice>
    <mc:Fallback xmlns="">
      <p:transition spd="slow" advTm="4771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blinds(horizontal)">
                                      <p:cBhvr>
                                        <p:cTn id="7" dur="500"/>
                                        <p:tgtEl>
                                          <p:spTgt spid="3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65"/>
                                        </p:tgtEl>
                                        <p:attrNameLst>
                                          <p:attrName>style.visibility</p:attrName>
                                        </p:attrNameLst>
                                      </p:cBhvr>
                                      <p:to>
                                        <p:strVal val="visible"/>
                                      </p:to>
                                    </p:set>
                                    <p:animEffect transition="in" filter="blinds(horizontal)">
                                      <p:cBhvr>
                                        <p:cTn id="16" dur="500"/>
                                        <p:tgtEl>
                                          <p:spTgt spid="6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026"/>
                                        </p:tgtEl>
                                        <p:attrNameLst>
                                          <p:attrName>style.visibility</p:attrName>
                                        </p:attrNameLst>
                                      </p:cBhvr>
                                      <p:to>
                                        <p:strVal val="visible"/>
                                      </p:to>
                                    </p:set>
                                    <p:animEffect transition="in" filter="fade">
                                      <p:cBhvr>
                                        <p:cTn id="21" dur="500"/>
                                        <p:tgtEl>
                                          <p:spTgt spid="1026"/>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147"/>
                                        </p:tgtEl>
                                        <p:attrNameLst>
                                          <p:attrName>style.visibility</p:attrName>
                                        </p:attrNameLst>
                                      </p:cBhvr>
                                      <p:to>
                                        <p:strVal val="visible"/>
                                      </p:to>
                                    </p:set>
                                    <p:animEffect transition="in" filter="fade">
                                      <p:cBhvr>
                                        <p:cTn id="25" dur="500"/>
                                        <p:tgtEl>
                                          <p:spTgt spid="147"/>
                                        </p:tgtEl>
                                      </p:cBhvr>
                                    </p:animEffect>
                                  </p:childTnLst>
                                </p:cTn>
                              </p:par>
                            </p:childTnLst>
                          </p:cTn>
                        </p:par>
                        <p:par>
                          <p:cTn id="26" fill="hold">
                            <p:stCondLst>
                              <p:cond delay="1000"/>
                            </p:stCondLst>
                            <p:childTnLst>
                              <p:par>
                                <p:cTn id="27" presetID="10" presetClass="entr" presetSubtype="0" fill="hold" nodeType="afterEffect">
                                  <p:stCondLst>
                                    <p:cond delay="0"/>
                                  </p:stCondLst>
                                  <p:childTnLst>
                                    <p:set>
                                      <p:cBhvr>
                                        <p:cTn id="28" dur="1" fill="hold">
                                          <p:stCondLst>
                                            <p:cond delay="0"/>
                                          </p:stCondLst>
                                        </p:cTn>
                                        <p:tgtEl>
                                          <p:spTgt spid="127"/>
                                        </p:tgtEl>
                                        <p:attrNameLst>
                                          <p:attrName>style.visibility</p:attrName>
                                        </p:attrNameLst>
                                      </p:cBhvr>
                                      <p:to>
                                        <p:strVal val="visible"/>
                                      </p:to>
                                    </p:set>
                                    <p:animEffect transition="in" filter="fade">
                                      <p:cBhvr>
                                        <p:cTn id="29" dur="500"/>
                                        <p:tgtEl>
                                          <p:spTgt spid="127"/>
                                        </p:tgtEl>
                                      </p:cBhvr>
                                    </p:animEffect>
                                  </p:childTnLst>
                                </p:cTn>
                              </p:par>
                            </p:childTnLst>
                          </p:cTn>
                        </p:par>
                        <p:par>
                          <p:cTn id="30" fill="hold">
                            <p:stCondLst>
                              <p:cond delay="1500"/>
                            </p:stCondLst>
                            <p:childTnLst>
                              <p:par>
                                <p:cTn id="31" presetID="10" presetClass="entr" presetSubtype="0" fill="hold" nodeType="afterEffect">
                                  <p:stCondLst>
                                    <p:cond delay="0"/>
                                  </p:stCondLst>
                                  <p:childTnLst>
                                    <p:set>
                                      <p:cBhvr>
                                        <p:cTn id="32" dur="1" fill="hold">
                                          <p:stCondLst>
                                            <p:cond delay="0"/>
                                          </p:stCondLst>
                                        </p:cTn>
                                        <p:tgtEl>
                                          <p:spTgt spid="142"/>
                                        </p:tgtEl>
                                        <p:attrNameLst>
                                          <p:attrName>style.visibility</p:attrName>
                                        </p:attrNameLst>
                                      </p:cBhvr>
                                      <p:to>
                                        <p:strVal val="visible"/>
                                      </p:to>
                                    </p:set>
                                    <p:animEffect transition="in" filter="fade">
                                      <p:cBhvr>
                                        <p:cTn id="33" dur="500"/>
                                        <p:tgtEl>
                                          <p:spTgt spid="142"/>
                                        </p:tgtEl>
                                      </p:cBhvr>
                                    </p:animEffect>
                                  </p:childTnLst>
                                </p:cTn>
                              </p:par>
                            </p:childTnLst>
                          </p:cTn>
                        </p:par>
                        <p:par>
                          <p:cTn id="34" fill="hold">
                            <p:stCondLst>
                              <p:cond delay="2000"/>
                            </p:stCondLst>
                            <p:childTnLst>
                              <p:par>
                                <p:cTn id="35" presetID="3" presetClass="entr" presetSubtype="10" fill="hold" grpId="0" nodeType="afterEffect">
                                  <p:stCondLst>
                                    <p:cond delay="0"/>
                                  </p:stCondLst>
                                  <p:childTnLst>
                                    <p:set>
                                      <p:cBhvr>
                                        <p:cTn id="36" dur="1" fill="hold">
                                          <p:stCondLst>
                                            <p:cond delay="0"/>
                                          </p:stCondLst>
                                        </p:cTn>
                                        <p:tgtEl>
                                          <p:spTgt spid="64"/>
                                        </p:tgtEl>
                                        <p:attrNameLst>
                                          <p:attrName>style.visibility</p:attrName>
                                        </p:attrNameLst>
                                      </p:cBhvr>
                                      <p:to>
                                        <p:strVal val="visible"/>
                                      </p:to>
                                    </p:set>
                                    <p:animEffect transition="in" filter="blinds(horizontal)">
                                      <p:cBhvr>
                                        <p:cTn id="37" dur="500"/>
                                        <p:tgtEl>
                                          <p:spTgt spid="6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10"/>
                                        </p:tgtEl>
                                        <p:attrNameLst>
                                          <p:attrName>style.visibility</p:attrName>
                                        </p:attrNameLst>
                                      </p:cBhvr>
                                      <p:to>
                                        <p:strVal val="visible"/>
                                      </p:to>
                                    </p:set>
                                    <p:animEffect transition="in" filter="blinds(horizontal)">
                                      <p:cBhvr>
                                        <p:cTn id="42" dur="500"/>
                                        <p:tgtEl>
                                          <p:spTgt spid="110"/>
                                        </p:tgtEl>
                                      </p:cBhvr>
                                    </p:animEffect>
                                  </p:childTnLst>
                                </p:cTn>
                              </p:par>
                              <p:par>
                                <p:cTn id="43" presetID="10" presetClass="entr" presetSubtype="0" fill="hold" nodeType="withEffect">
                                  <p:stCondLst>
                                    <p:cond delay="0"/>
                                  </p:stCondLst>
                                  <p:childTnLst>
                                    <p:set>
                                      <p:cBhvr>
                                        <p:cTn id="44" dur="1" fill="hold">
                                          <p:stCondLst>
                                            <p:cond delay="0"/>
                                          </p:stCondLst>
                                        </p:cTn>
                                        <p:tgtEl>
                                          <p:spTgt spid="132"/>
                                        </p:tgtEl>
                                        <p:attrNameLst>
                                          <p:attrName>style.visibility</p:attrName>
                                        </p:attrNameLst>
                                      </p:cBhvr>
                                      <p:to>
                                        <p:strVal val="visible"/>
                                      </p:to>
                                    </p:set>
                                    <p:animEffect transition="in" filter="fade">
                                      <p:cBhvr>
                                        <p:cTn id="45" dur="500"/>
                                        <p:tgtEl>
                                          <p:spTgt spid="132"/>
                                        </p:tgtEl>
                                      </p:cBhvr>
                                    </p:animEffect>
                                  </p:childTnLst>
                                </p:cTn>
                              </p:par>
                              <p:par>
                                <p:cTn id="46" presetID="10" presetClass="entr" presetSubtype="0" fill="hold" nodeType="withEffect">
                                  <p:stCondLst>
                                    <p:cond delay="0"/>
                                  </p:stCondLst>
                                  <p:childTnLst>
                                    <p:set>
                                      <p:cBhvr>
                                        <p:cTn id="47" dur="1" fill="hold">
                                          <p:stCondLst>
                                            <p:cond delay="0"/>
                                          </p:stCondLst>
                                        </p:cTn>
                                        <p:tgtEl>
                                          <p:spTgt spid="137"/>
                                        </p:tgtEl>
                                        <p:attrNameLst>
                                          <p:attrName>style.visibility</p:attrName>
                                        </p:attrNameLst>
                                      </p:cBhvr>
                                      <p:to>
                                        <p:strVal val="visible"/>
                                      </p:to>
                                    </p:set>
                                    <p:animEffect transition="in" filter="fade">
                                      <p:cBhvr>
                                        <p:cTn id="48" dur="500"/>
                                        <p:tgtEl>
                                          <p:spTgt spid="137"/>
                                        </p:tgtEl>
                                      </p:cBhvr>
                                    </p:animEffect>
                                  </p:childTnLst>
                                </p:cTn>
                              </p:par>
                            </p:childTnLst>
                          </p:cTn>
                        </p:par>
                        <p:par>
                          <p:cTn id="49" fill="hold">
                            <p:stCondLst>
                              <p:cond delay="500"/>
                            </p:stCondLst>
                            <p:childTnLst>
                              <p:par>
                                <p:cTn id="50" presetID="10" presetClass="entr" presetSubtype="0" fill="hold" nodeType="afterEffect">
                                  <p:stCondLst>
                                    <p:cond delay="0"/>
                                  </p:stCondLst>
                                  <p:childTnLst>
                                    <p:set>
                                      <p:cBhvr>
                                        <p:cTn id="51" dur="1" fill="hold">
                                          <p:stCondLst>
                                            <p:cond delay="0"/>
                                          </p:stCondLst>
                                        </p:cTn>
                                        <p:tgtEl>
                                          <p:spTgt spid="143"/>
                                        </p:tgtEl>
                                        <p:attrNameLst>
                                          <p:attrName>style.visibility</p:attrName>
                                        </p:attrNameLst>
                                      </p:cBhvr>
                                      <p:to>
                                        <p:strVal val="visible"/>
                                      </p:to>
                                    </p:set>
                                    <p:animEffect transition="in" filter="fade">
                                      <p:cBhvr>
                                        <p:cTn id="52" dur="500"/>
                                        <p:tgtEl>
                                          <p:spTgt spid="143"/>
                                        </p:tgtEl>
                                      </p:cBhvr>
                                    </p:animEffect>
                                  </p:childTnLst>
                                </p:cTn>
                              </p:par>
                            </p:childTnLst>
                          </p:cTn>
                        </p:par>
                        <p:par>
                          <p:cTn id="53" fill="hold">
                            <p:stCondLst>
                              <p:cond delay="1000"/>
                            </p:stCondLst>
                            <p:childTnLst>
                              <p:par>
                                <p:cTn id="54" presetID="10" presetClass="entr" presetSubtype="0" fill="hold" nodeType="afterEffect">
                                  <p:stCondLst>
                                    <p:cond delay="0"/>
                                  </p:stCondLst>
                                  <p:childTnLst>
                                    <p:set>
                                      <p:cBhvr>
                                        <p:cTn id="55" dur="1" fill="hold">
                                          <p:stCondLst>
                                            <p:cond delay="0"/>
                                          </p:stCondLst>
                                        </p:cTn>
                                        <p:tgtEl>
                                          <p:spTgt spid="144"/>
                                        </p:tgtEl>
                                        <p:attrNameLst>
                                          <p:attrName>style.visibility</p:attrName>
                                        </p:attrNameLst>
                                      </p:cBhvr>
                                      <p:to>
                                        <p:strVal val="visible"/>
                                      </p:to>
                                    </p:set>
                                    <p:animEffect transition="in" filter="fade">
                                      <p:cBhvr>
                                        <p:cTn id="56" dur="500"/>
                                        <p:tgtEl>
                                          <p:spTgt spid="144"/>
                                        </p:tgtEl>
                                      </p:cBhvr>
                                    </p:animEffect>
                                  </p:childTnLst>
                                </p:cTn>
                              </p:par>
                            </p:childTnLst>
                          </p:cTn>
                        </p:par>
                        <p:par>
                          <p:cTn id="57" fill="hold">
                            <p:stCondLst>
                              <p:cond delay="1500"/>
                            </p:stCondLst>
                            <p:childTnLst>
                              <p:par>
                                <p:cTn id="58" presetID="3" presetClass="entr" presetSubtype="10" fill="hold" grpId="0" nodeType="afterEffect">
                                  <p:stCondLst>
                                    <p:cond delay="0"/>
                                  </p:stCondLst>
                                  <p:childTnLst>
                                    <p:set>
                                      <p:cBhvr>
                                        <p:cTn id="59" dur="1" fill="hold">
                                          <p:stCondLst>
                                            <p:cond delay="0"/>
                                          </p:stCondLst>
                                        </p:cTn>
                                        <p:tgtEl>
                                          <p:spTgt spid="59"/>
                                        </p:tgtEl>
                                        <p:attrNameLst>
                                          <p:attrName>style.visibility</p:attrName>
                                        </p:attrNameLst>
                                      </p:cBhvr>
                                      <p:to>
                                        <p:strVal val="visible"/>
                                      </p:to>
                                    </p:set>
                                    <p:animEffect transition="in" filter="blinds(horizontal)">
                                      <p:cBhvr>
                                        <p:cTn id="60"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4" grpId="0" animBg="1"/>
      <p:bldP spid="65" grpId="0" animBg="1"/>
      <p:bldP spid="34" grpId="0" animBg="1"/>
      <p:bldP spid="110" grpId="0" animBg="1"/>
      <p:bldP spid="14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30EBD62-08AC-46F3-A28B-F9DB3F2A1972}"/>
              </a:ext>
            </a:extLst>
          </p:cNvPr>
          <p:cNvSpPr/>
          <p:nvPr/>
        </p:nvSpPr>
        <p:spPr>
          <a:xfrm>
            <a:off x="2169007" y="2019784"/>
            <a:ext cx="1558637" cy="789709"/>
          </a:xfrm>
          <a:prstGeom prst="rect">
            <a:avLst/>
          </a:prstGeom>
          <a:solidFill>
            <a:srgbClr val="00206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a:t>GPU Core</a:t>
            </a:r>
          </a:p>
        </p:txBody>
      </p:sp>
      <p:sp>
        <p:nvSpPr>
          <p:cNvPr id="15" name="Rectangle 14">
            <a:extLst>
              <a:ext uri="{FF2B5EF4-FFF2-40B4-BE49-F238E27FC236}">
                <a16:creationId xmlns:a16="http://schemas.microsoft.com/office/drawing/2014/main" id="{7CB174CE-5F56-4A6E-A972-C0A76B75801D}"/>
              </a:ext>
            </a:extLst>
          </p:cNvPr>
          <p:cNvSpPr/>
          <p:nvPr/>
        </p:nvSpPr>
        <p:spPr>
          <a:xfrm>
            <a:off x="2169007" y="2809493"/>
            <a:ext cx="1558637" cy="447183"/>
          </a:xfrm>
          <a:prstGeom prst="rect">
            <a:avLst/>
          </a:prstGeom>
          <a:solidFill>
            <a:schemeClr val="accent4">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tx1"/>
                </a:solidFill>
              </a:rPr>
              <a:t>Private TLB</a:t>
            </a:r>
          </a:p>
        </p:txBody>
      </p:sp>
      <p:sp>
        <p:nvSpPr>
          <p:cNvPr id="2" name="Title 1"/>
          <p:cNvSpPr>
            <a:spLocks noGrp="1"/>
          </p:cNvSpPr>
          <p:nvPr>
            <p:ph type="title"/>
          </p:nvPr>
        </p:nvSpPr>
        <p:spPr>
          <a:xfrm>
            <a:off x="457200" y="130604"/>
            <a:ext cx="8686800" cy="847546"/>
          </a:xfrm>
        </p:spPr>
        <p:txBody>
          <a:bodyPr>
            <a:normAutofit/>
          </a:bodyPr>
          <a:lstStyle/>
          <a:p>
            <a:r>
              <a:rPr lang="en-US" sz="4000" dirty="0"/>
              <a:t>Multiple Page Walks Happen Together</a:t>
            </a:r>
          </a:p>
        </p:txBody>
      </p:sp>
      <p:cxnSp>
        <p:nvCxnSpPr>
          <p:cNvPr id="5" name="Straight Connector 4"/>
          <p:cNvCxnSpPr/>
          <p:nvPr/>
        </p:nvCxnSpPr>
        <p:spPr>
          <a:xfrm>
            <a:off x="454523" y="978150"/>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a:ln w="38100">
            <a:noFill/>
          </a:ln>
        </p:spPr>
        <p:txBody>
          <a:bodyPr/>
          <a:lstStyle/>
          <a:p>
            <a:fld id="{9E8CE333-791E-B247-B0D8-81D7ACF2F196}" type="slidenum">
              <a:rPr lang="en-US" smtClean="0"/>
              <a:pPr/>
              <a:t>7</a:t>
            </a:fld>
            <a:endParaRPr lang="en-US" dirty="0"/>
          </a:p>
        </p:txBody>
      </p:sp>
      <p:pic>
        <p:nvPicPr>
          <p:cNvPr id="38" name="Picture 37" descr="safari.png"/>
          <p:cNvPicPr>
            <a:picLocks noChangeAspect="1"/>
          </p:cNvPicPr>
          <p:nvPr/>
        </p:nvPicPr>
        <p:blipFill>
          <a:blip r:embed="rId4" cstate="print"/>
          <a:stretch>
            <a:fillRect/>
          </a:stretch>
        </p:blipFill>
        <p:spPr>
          <a:xfrm>
            <a:off x="164139" y="6425519"/>
            <a:ext cx="1315038" cy="380494"/>
          </a:xfrm>
          <a:prstGeom prst="rect">
            <a:avLst/>
          </a:prstGeom>
        </p:spPr>
      </p:pic>
      <p:sp>
        <p:nvSpPr>
          <p:cNvPr id="3" name="Rectangle 2">
            <a:extLst>
              <a:ext uri="{FF2B5EF4-FFF2-40B4-BE49-F238E27FC236}">
                <a16:creationId xmlns:a16="http://schemas.microsoft.com/office/drawing/2014/main" id="{785FD01A-3115-4651-A65B-6C332888F4FB}"/>
              </a:ext>
            </a:extLst>
          </p:cNvPr>
          <p:cNvSpPr/>
          <p:nvPr/>
        </p:nvSpPr>
        <p:spPr>
          <a:xfrm>
            <a:off x="5786949" y="2019783"/>
            <a:ext cx="1558637" cy="789709"/>
          </a:xfrm>
          <a:prstGeom prst="rect">
            <a:avLst/>
          </a:prstGeom>
          <a:solidFill>
            <a:srgbClr val="00B05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a:t>GPU Core</a:t>
            </a:r>
          </a:p>
        </p:txBody>
      </p:sp>
      <p:sp>
        <p:nvSpPr>
          <p:cNvPr id="8" name="Rectangle 7">
            <a:extLst>
              <a:ext uri="{FF2B5EF4-FFF2-40B4-BE49-F238E27FC236}">
                <a16:creationId xmlns:a16="http://schemas.microsoft.com/office/drawing/2014/main" id="{DF8C24FE-74E4-4658-B0F6-ED4639A80C43}"/>
              </a:ext>
            </a:extLst>
          </p:cNvPr>
          <p:cNvSpPr/>
          <p:nvPr/>
        </p:nvSpPr>
        <p:spPr>
          <a:xfrm>
            <a:off x="3980664" y="2019784"/>
            <a:ext cx="1558637" cy="789709"/>
          </a:xfrm>
          <a:prstGeom prst="rect">
            <a:avLst/>
          </a:prstGeom>
          <a:solidFill>
            <a:srgbClr val="00B05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a:t>GPU Core</a:t>
            </a:r>
          </a:p>
        </p:txBody>
      </p:sp>
      <p:sp>
        <p:nvSpPr>
          <p:cNvPr id="10" name="Rectangle 9">
            <a:extLst>
              <a:ext uri="{FF2B5EF4-FFF2-40B4-BE49-F238E27FC236}">
                <a16:creationId xmlns:a16="http://schemas.microsoft.com/office/drawing/2014/main" id="{BB677EB0-95E7-486D-8B24-89E31EB890D1}"/>
              </a:ext>
            </a:extLst>
          </p:cNvPr>
          <p:cNvSpPr/>
          <p:nvPr/>
        </p:nvSpPr>
        <p:spPr>
          <a:xfrm>
            <a:off x="386964" y="2022547"/>
            <a:ext cx="1558637" cy="789709"/>
          </a:xfrm>
          <a:prstGeom prst="rect">
            <a:avLst/>
          </a:prstGeom>
          <a:solidFill>
            <a:srgbClr val="00206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a:t>GPU Core</a:t>
            </a:r>
          </a:p>
        </p:txBody>
      </p:sp>
      <p:sp>
        <p:nvSpPr>
          <p:cNvPr id="16" name="Rectangle 15">
            <a:extLst>
              <a:ext uri="{FF2B5EF4-FFF2-40B4-BE49-F238E27FC236}">
                <a16:creationId xmlns:a16="http://schemas.microsoft.com/office/drawing/2014/main" id="{9513B627-991C-4F05-8364-A25C312F43F6}"/>
              </a:ext>
            </a:extLst>
          </p:cNvPr>
          <p:cNvSpPr/>
          <p:nvPr/>
        </p:nvSpPr>
        <p:spPr>
          <a:xfrm>
            <a:off x="2791869" y="3872387"/>
            <a:ext cx="2089474" cy="576272"/>
          </a:xfrm>
          <a:prstGeom prst="rect">
            <a:avLst/>
          </a:prstGeom>
          <a:solidFill>
            <a:schemeClr val="accent4">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a:solidFill>
                  <a:schemeClr val="tx1"/>
                </a:solidFill>
              </a:rPr>
              <a:t>Shared TLB</a:t>
            </a:r>
          </a:p>
        </p:txBody>
      </p:sp>
      <p:sp>
        <p:nvSpPr>
          <p:cNvPr id="26" name="Rectangle 25">
            <a:extLst>
              <a:ext uri="{FF2B5EF4-FFF2-40B4-BE49-F238E27FC236}">
                <a16:creationId xmlns:a16="http://schemas.microsoft.com/office/drawing/2014/main" id="{03F4CAD8-9CC3-452E-B018-55ACE9F44572}"/>
              </a:ext>
            </a:extLst>
          </p:cNvPr>
          <p:cNvSpPr/>
          <p:nvPr/>
        </p:nvSpPr>
        <p:spPr>
          <a:xfrm>
            <a:off x="386964" y="2812256"/>
            <a:ext cx="1558637" cy="447183"/>
          </a:xfrm>
          <a:prstGeom prst="rect">
            <a:avLst/>
          </a:prstGeom>
          <a:solidFill>
            <a:schemeClr val="accent4">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tx1"/>
                </a:solidFill>
              </a:rPr>
              <a:t>Private TLB</a:t>
            </a:r>
          </a:p>
        </p:txBody>
      </p:sp>
      <p:sp>
        <p:nvSpPr>
          <p:cNvPr id="27" name="Rectangle 26">
            <a:extLst>
              <a:ext uri="{FF2B5EF4-FFF2-40B4-BE49-F238E27FC236}">
                <a16:creationId xmlns:a16="http://schemas.microsoft.com/office/drawing/2014/main" id="{8824E63A-8DD0-44C5-A3B9-6960A4E9FC7C}"/>
              </a:ext>
            </a:extLst>
          </p:cNvPr>
          <p:cNvSpPr/>
          <p:nvPr/>
        </p:nvSpPr>
        <p:spPr>
          <a:xfrm>
            <a:off x="2790726" y="4860949"/>
            <a:ext cx="2089474" cy="747641"/>
          </a:xfrm>
          <a:prstGeom prst="rect">
            <a:avLst/>
          </a:prstGeom>
          <a:solidFill>
            <a:schemeClr val="accent4">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a:solidFill>
                  <a:schemeClr val="tx1"/>
                </a:solidFill>
              </a:rPr>
              <a:t>Page Table Walkers</a:t>
            </a:r>
          </a:p>
        </p:txBody>
      </p:sp>
      <p:sp>
        <p:nvSpPr>
          <p:cNvPr id="28" name="Rectangle 27">
            <a:extLst>
              <a:ext uri="{FF2B5EF4-FFF2-40B4-BE49-F238E27FC236}">
                <a16:creationId xmlns:a16="http://schemas.microsoft.com/office/drawing/2014/main" id="{DE6923CD-3BA5-44E3-8A89-58D8BB68FF52}"/>
              </a:ext>
            </a:extLst>
          </p:cNvPr>
          <p:cNvSpPr/>
          <p:nvPr/>
        </p:nvSpPr>
        <p:spPr>
          <a:xfrm>
            <a:off x="2404074" y="5900982"/>
            <a:ext cx="2764538" cy="759219"/>
          </a:xfrm>
          <a:prstGeom prst="rect">
            <a:avLst/>
          </a:prstGeom>
          <a:solidFill>
            <a:schemeClr val="accent5">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a:solidFill>
                  <a:schemeClr val="tx1"/>
                </a:solidFill>
              </a:rPr>
              <a:t>Page Table</a:t>
            </a:r>
          </a:p>
          <a:p>
            <a:pPr algn="ctr"/>
            <a:r>
              <a:rPr lang="en-US" sz="2400" i="1" dirty="0">
                <a:solidFill>
                  <a:schemeClr val="tx1"/>
                </a:solidFill>
              </a:rPr>
              <a:t>(in main memory)</a:t>
            </a:r>
          </a:p>
        </p:txBody>
      </p:sp>
      <p:sp>
        <p:nvSpPr>
          <p:cNvPr id="17" name="Rectangle 16">
            <a:extLst>
              <a:ext uri="{FF2B5EF4-FFF2-40B4-BE49-F238E27FC236}">
                <a16:creationId xmlns:a16="http://schemas.microsoft.com/office/drawing/2014/main" id="{FCB778CA-CC1E-4B5B-90DE-FD3EAC603DCF}"/>
              </a:ext>
            </a:extLst>
          </p:cNvPr>
          <p:cNvSpPr/>
          <p:nvPr/>
        </p:nvSpPr>
        <p:spPr>
          <a:xfrm>
            <a:off x="3980663" y="2809551"/>
            <a:ext cx="1558637" cy="447183"/>
          </a:xfrm>
          <a:prstGeom prst="rect">
            <a:avLst/>
          </a:prstGeom>
          <a:solidFill>
            <a:schemeClr val="accent4">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tx1"/>
                </a:solidFill>
              </a:rPr>
              <a:t>Private TLB</a:t>
            </a:r>
          </a:p>
        </p:txBody>
      </p:sp>
      <p:sp>
        <p:nvSpPr>
          <p:cNvPr id="18" name="Rectangle 17">
            <a:extLst>
              <a:ext uri="{FF2B5EF4-FFF2-40B4-BE49-F238E27FC236}">
                <a16:creationId xmlns:a16="http://schemas.microsoft.com/office/drawing/2014/main" id="{47568088-6253-4F64-BBB9-A9998A496BA4}"/>
              </a:ext>
            </a:extLst>
          </p:cNvPr>
          <p:cNvSpPr/>
          <p:nvPr/>
        </p:nvSpPr>
        <p:spPr>
          <a:xfrm>
            <a:off x="5786949" y="2815579"/>
            <a:ext cx="1558637" cy="447183"/>
          </a:xfrm>
          <a:prstGeom prst="rect">
            <a:avLst/>
          </a:prstGeom>
          <a:solidFill>
            <a:schemeClr val="accent4">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tx1"/>
                </a:solidFill>
              </a:rPr>
              <a:t>Private TLB</a:t>
            </a:r>
          </a:p>
        </p:txBody>
      </p:sp>
      <p:sp>
        <p:nvSpPr>
          <p:cNvPr id="6" name="Arrow: Down 5">
            <a:extLst>
              <a:ext uri="{FF2B5EF4-FFF2-40B4-BE49-F238E27FC236}">
                <a16:creationId xmlns:a16="http://schemas.microsoft.com/office/drawing/2014/main" id="{BB723448-3C4C-464B-AE78-51814078DA57}"/>
              </a:ext>
            </a:extLst>
          </p:cNvPr>
          <p:cNvSpPr/>
          <p:nvPr/>
        </p:nvSpPr>
        <p:spPr>
          <a:xfrm>
            <a:off x="2948182" y="3366663"/>
            <a:ext cx="217932" cy="434273"/>
          </a:xfrm>
          <a:prstGeom prst="downArrow">
            <a:avLst/>
          </a:prstGeom>
          <a:solidFill>
            <a:schemeClr val="bg1">
              <a:lumMod val="8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Arrow: Down 18">
            <a:extLst>
              <a:ext uri="{FF2B5EF4-FFF2-40B4-BE49-F238E27FC236}">
                <a16:creationId xmlns:a16="http://schemas.microsoft.com/office/drawing/2014/main" id="{C6D19B96-2A51-4788-881B-FA07B25694DB}"/>
              </a:ext>
            </a:extLst>
          </p:cNvPr>
          <p:cNvSpPr/>
          <p:nvPr/>
        </p:nvSpPr>
        <p:spPr>
          <a:xfrm>
            <a:off x="3652781" y="4502140"/>
            <a:ext cx="429354" cy="310508"/>
          </a:xfrm>
          <a:prstGeom prst="downArrow">
            <a:avLst/>
          </a:prstGeom>
          <a:solidFill>
            <a:schemeClr val="bg1">
              <a:lumMod val="8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Arrow: Down 20">
            <a:extLst>
              <a:ext uri="{FF2B5EF4-FFF2-40B4-BE49-F238E27FC236}">
                <a16:creationId xmlns:a16="http://schemas.microsoft.com/office/drawing/2014/main" id="{9359A06D-9939-492F-8716-DD3E644ABE0E}"/>
              </a:ext>
            </a:extLst>
          </p:cNvPr>
          <p:cNvSpPr/>
          <p:nvPr/>
        </p:nvSpPr>
        <p:spPr>
          <a:xfrm>
            <a:off x="3484181" y="3354821"/>
            <a:ext cx="217932" cy="434273"/>
          </a:xfrm>
          <a:prstGeom prst="downArrow">
            <a:avLst/>
          </a:prstGeom>
          <a:solidFill>
            <a:schemeClr val="bg1">
              <a:lumMod val="8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Arrow: Down 22">
            <a:extLst>
              <a:ext uri="{FF2B5EF4-FFF2-40B4-BE49-F238E27FC236}">
                <a16:creationId xmlns:a16="http://schemas.microsoft.com/office/drawing/2014/main" id="{C19B1946-411A-4E2B-85B8-CB3A4CED92F0}"/>
              </a:ext>
            </a:extLst>
          </p:cNvPr>
          <p:cNvSpPr/>
          <p:nvPr/>
        </p:nvSpPr>
        <p:spPr>
          <a:xfrm>
            <a:off x="4022501" y="3366663"/>
            <a:ext cx="217932" cy="434273"/>
          </a:xfrm>
          <a:prstGeom prst="downArrow">
            <a:avLst/>
          </a:prstGeom>
          <a:solidFill>
            <a:schemeClr val="bg1">
              <a:lumMod val="8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Arrow: Down 23">
            <a:extLst>
              <a:ext uri="{FF2B5EF4-FFF2-40B4-BE49-F238E27FC236}">
                <a16:creationId xmlns:a16="http://schemas.microsoft.com/office/drawing/2014/main" id="{F45CA4AD-B46D-4E7A-8A3A-C7440FBFE1C4}"/>
              </a:ext>
            </a:extLst>
          </p:cNvPr>
          <p:cNvSpPr/>
          <p:nvPr/>
        </p:nvSpPr>
        <p:spPr>
          <a:xfrm>
            <a:off x="4558500" y="3354821"/>
            <a:ext cx="217932" cy="434273"/>
          </a:xfrm>
          <a:prstGeom prst="downArrow">
            <a:avLst/>
          </a:prstGeom>
          <a:solidFill>
            <a:schemeClr val="bg1">
              <a:lumMod val="8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5" name="Straight Arrow Connector 24">
            <a:extLst>
              <a:ext uri="{FF2B5EF4-FFF2-40B4-BE49-F238E27FC236}">
                <a16:creationId xmlns:a16="http://schemas.microsoft.com/office/drawing/2014/main" id="{4823EDA6-AEB5-4B69-99CB-9F42A9CA33A5}"/>
              </a:ext>
            </a:extLst>
          </p:cNvPr>
          <p:cNvCxnSpPr>
            <a:cxnSpLocks/>
          </p:cNvCxnSpPr>
          <p:nvPr/>
        </p:nvCxnSpPr>
        <p:spPr>
          <a:xfrm>
            <a:off x="524231" y="3568878"/>
            <a:ext cx="8221540" cy="0"/>
          </a:xfrm>
          <a:prstGeom prst="straightConnector1">
            <a:avLst/>
          </a:prstGeom>
          <a:ln w="25400">
            <a:solidFill>
              <a:schemeClr val="tx1"/>
            </a:solidFill>
            <a:prstDash val="dashDot"/>
            <a:tailEnd type="none"/>
          </a:ln>
        </p:spPr>
        <p:style>
          <a:lnRef idx="1">
            <a:schemeClr val="accent1"/>
          </a:lnRef>
          <a:fillRef idx="0">
            <a:schemeClr val="accent1"/>
          </a:fillRef>
          <a:effectRef idx="0">
            <a:schemeClr val="accent1"/>
          </a:effectRef>
          <a:fontRef idx="minor">
            <a:schemeClr val="tx1"/>
          </a:fontRef>
        </p:style>
      </p:cxnSp>
      <p:sp>
        <p:nvSpPr>
          <p:cNvPr id="29" name="Arrow: Down 28">
            <a:extLst>
              <a:ext uri="{FF2B5EF4-FFF2-40B4-BE49-F238E27FC236}">
                <a16:creationId xmlns:a16="http://schemas.microsoft.com/office/drawing/2014/main" id="{050A3C44-821F-4F17-8382-6CD2DF07E779}"/>
              </a:ext>
            </a:extLst>
          </p:cNvPr>
          <p:cNvSpPr/>
          <p:nvPr/>
        </p:nvSpPr>
        <p:spPr>
          <a:xfrm>
            <a:off x="2948182" y="3366663"/>
            <a:ext cx="217932" cy="434273"/>
          </a:xfrm>
          <a:prstGeom prst="downArrow">
            <a:avLst/>
          </a:prstGeom>
          <a:solidFill>
            <a:srgbClr val="FF0000"/>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Arrow: Down 29">
            <a:extLst>
              <a:ext uri="{FF2B5EF4-FFF2-40B4-BE49-F238E27FC236}">
                <a16:creationId xmlns:a16="http://schemas.microsoft.com/office/drawing/2014/main" id="{F741E9E3-208C-4553-B16C-91D164727F1A}"/>
              </a:ext>
            </a:extLst>
          </p:cNvPr>
          <p:cNvSpPr/>
          <p:nvPr/>
        </p:nvSpPr>
        <p:spPr>
          <a:xfrm>
            <a:off x="3484181" y="3354821"/>
            <a:ext cx="217932" cy="434273"/>
          </a:xfrm>
          <a:prstGeom prst="downArrow">
            <a:avLst/>
          </a:prstGeom>
          <a:solidFill>
            <a:srgbClr val="FF0000"/>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Arrow: Down 30">
            <a:extLst>
              <a:ext uri="{FF2B5EF4-FFF2-40B4-BE49-F238E27FC236}">
                <a16:creationId xmlns:a16="http://schemas.microsoft.com/office/drawing/2014/main" id="{998F5DB7-BDC9-46B2-B574-8D4811F9E082}"/>
              </a:ext>
            </a:extLst>
          </p:cNvPr>
          <p:cNvSpPr/>
          <p:nvPr/>
        </p:nvSpPr>
        <p:spPr>
          <a:xfrm>
            <a:off x="4022501" y="3366663"/>
            <a:ext cx="217932" cy="434273"/>
          </a:xfrm>
          <a:prstGeom prst="downArrow">
            <a:avLst/>
          </a:prstGeom>
          <a:solidFill>
            <a:srgbClr val="FF0000"/>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Arrow: Down 31">
            <a:extLst>
              <a:ext uri="{FF2B5EF4-FFF2-40B4-BE49-F238E27FC236}">
                <a16:creationId xmlns:a16="http://schemas.microsoft.com/office/drawing/2014/main" id="{C0C3DE01-5D95-47E3-8786-2A362B2CE61E}"/>
              </a:ext>
            </a:extLst>
          </p:cNvPr>
          <p:cNvSpPr/>
          <p:nvPr/>
        </p:nvSpPr>
        <p:spPr>
          <a:xfrm>
            <a:off x="4558500" y="3354821"/>
            <a:ext cx="217932" cy="434273"/>
          </a:xfrm>
          <a:prstGeom prst="downArrow">
            <a:avLst/>
          </a:prstGeom>
          <a:solidFill>
            <a:srgbClr val="FF0000"/>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Rounded Rectangle 163">
            <a:extLst>
              <a:ext uri="{FF2B5EF4-FFF2-40B4-BE49-F238E27FC236}">
                <a16:creationId xmlns:a16="http://schemas.microsoft.com/office/drawing/2014/main" id="{7F9C6ACA-BBFB-4824-BFE8-CFA10D96B0CD}"/>
              </a:ext>
            </a:extLst>
          </p:cNvPr>
          <p:cNvSpPr/>
          <p:nvPr/>
        </p:nvSpPr>
        <p:spPr>
          <a:xfrm>
            <a:off x="7471960" y="3095435"/>
            <a:ext cx="1606877" cy="585592"/>
          </a:xfrm>
          <a:prstGeom prst="roundRect">
            <a:avLst>
              <a:gd name="adj" fmla="val 9162"/>
            </a:avLst>
          </a:prstGeom>
          <a:noFill/>
          <a:ln w="25400">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i="1" dirty="0">
                <a:solidFill>
                  <a:schemeClr val="tx1"/>
                </a:solidFill>
              </a:rPr>
              <a:t>Private</a:t>
            </a:r>
          </a:p>
        </p:txBody>
      </p:sp>
      <p:sp>
        <p:nvSpPr>
          <p:cNvPr id="61" name="Rounded Rectangle 163">
            <a:extLst>
              <a:ext uri="{FF2B5EF4-FFF2-40B4-BE49-F238E27FC236}">
                <a16:creationId xmlns:a16="http://schemas.microsoft.com/office/drawing/2014/main" id="{775A3A60-900A-40B3-954E-D15E2D788336}"/>
              </a:ext>
            </a:extLst>
          </p:cNvPr>
          <p:cNvSpPr/>
          <p:nvPr/>
        </p:nvSpPr>
        <p:spPr>
          <a:xfrm>
            <a:off x="7471960" y="3416258"/>
            <a:ext cx="1606877" cy="585592"/>
          </a:xfrm>
          <a:prstGeom prst="roundRect">
            <a:avLst>
              <a:gd name="adj" fmla="val 9162"/>
            </a:avLst>
          </a:prstGeom>
          <a:noFill/>
          <a:ln w="25400">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i="1" dirty="0">
                <a:solidFill>
                  <a:schemeClr val="tx1"/>
                </a:solidFill>
              </a:rPr>
              <a:t>Shared</a:t>
            </a:r>
          </a:p>
        </p:txBody>
      </p:sp>
      <p:grpSp>
        <p:nvGrpSpPr>
          <p:cNvPr id="11" name="Group 10">
            <a:extLst>
              <a:ext uri="{FF2B5EF4-FFF2-40B4-BE49-F238E27FC236}">
                <a16:creationId xmlns:a16="http://schemas.microsoft.com/office/drawing/2014/main" id="{C23DC6EB-FEAD-448B-BB65-138F6D43528D}"/>
              </a:ext>
            </a:extLst>
          </p:cNvPr>
          <p:cNvGrpSpPr/>
          <p:nvPr/>
        </p:nvGrpSpPr>
        <p:grpSpPr>
          <a:xfrm>
            <a:off x="6154795" y="5110037"/>
            <a:ext cx="1706163" cy="585592"/>
            <a:chOff x="6093147" y="4236734"/>
            <a:chExt cx="1706163" cy="585592"/>
          </a:xfrm>
        </p:grpSpPr>
        <p:sp>
          <p:nvSpPr>
            <p:cNvPr id="49" name="Rectangle 48">
              <a:extLst>
                <a:ext uri="{FF2B5EF4-FFF2-40B4-BE49-F238E27FC236}">
                  <a16:creationId xmlns:a16="http://schemas.microsoft.com/office/drawing/2014/main" id="{C95A91A0-4259-DB4F-A544-AD3987118915}"/>
                </a:ext>
              </a:extLst>
            </p:cNvPr>
            <p:cNvSpPr/>
            <p:nvPr/>
          </p:nvSpPr>
          <p:spPr>
            <a:xfrm>
              <a:off x="6093147" y="4345042"/>
              <a:ext cx="364804" cy="390245"/>
            </a:xfrm>
            <a:prstGeom prst="rect">
              <a:avLst/>
            </a:prstGeom>
            <a:solidFill>
              <a:srgbClr val="00206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i="1" dirty="0"/>
            </a:p>
          </p:txBody>
        </p:sp>
        <p:sp>
          <p:nvSpPr>
            <p:cNvPr id="51" name="Rounded Rectangle 163">
              <a:extLst>
                <a:ext uri="{FF2B5EF4-FFF2-40B4-BE49-F238E27FC236}">
                  <a16:creationId xmlns:a16="http://schemas.microsoft.com/office/drawing/2014/main" id="{5C63AA46-A888-3A41-B724-7B391AA50E63}"/>
                </a:ext>
              </a:extLst>
            </p:cNvPr>
            <p:cNvSpPr/>
            <p:nvPr/>
          </p:nvSpPr>
          <p:spPr>
            <a:xfrm>
              <a:off x="6192433" y="4236734"/>
              <a:ext cx="1606877" cy="585592"/>
            </a:xfrm>
            <a:prstGeom prst="roundRect">
              <a:avLst>
                <a:gd name="adj" fmla="val 9162"/>
              </a:avLst>
            </a:prstGeom>
            <a:noFill/>
            <a:ln w="25400">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i="1" dirty="0">
                  <a:solidFill>
                    <a:schemeClr val="tx1"/>
                  </a:solidFill>
                </a:rPr>
                <a:t>App 1</a:t>
              </a:r>
            </a:p>
          </p:txBody>
        </p:sp>
      </p:grpSp>
      <p:grpSp>
        <p:nvGrpSpPr>
          <p:cNvPr id="12" name="Group 11">
            <a:extLst>
              <a:ext uri="{FF2B5EF4-FFF2-40B4-BE49-F238E27FC236}">
                <a16:creationId xmlns:a16="http://schemas.microsoft.com/office/drawing/2014/main" id="{CE40BE19-A7E3-4D49-AE8A-BF40C9EB3832}"/>
              </a:ext>
            </a:extLst>
          </p:cNvPr>
          <p:cNvGrpSpPr/>
          <p:nvPr/>
        </p:nvGrpSpPr>
        <p:grpSpPr>
          <a:xfrm>
            <a:off x="6154795" y="5798794"/>
            <a:ext cx="1706163" cy="585592"/>
            <a:chOff x="6093147" y="4925491"/>
            <a:chExt cx="1706163" cy="585592"/>
          </a:xfrm>
        </p:grpSpPr>
        <p:sp>
          <p:nvSpPr>
            <p:cNvPr id="50" name="Rectangle 49">
              <a:extLst>
                <a:ext uri="{FF2B5EF4-FFF2-40B4-BE49-F238E27FC236}">
                  <a16:creationId xmlns:a16="http://schemas.microsoft.com/office/drawing/2014/main" id="{3DB7324A-6514-234F-82FB-6238726506A2}"/>
                </a:ext>
              </a:extLst>
            </p:cNvPr>
            <p:cNvSpPr/>
            <p:nvPr/>
          </p:nvSpPr>
          <p:spPr>
            <a:xfrm>
              <a:off x="6093147" y="5038686"/>
              <a:ext cx="364804" cy="390245"/>
            </a:xfrm>
            <a:prstGeom prst="rect">
              <a:avLst/>
            </a:prstGeom>
            <a:solidFill>
              <a:srgbClr val="00B05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i="1" dirty="0"/>
            </a:p>
          </p:txBody>
        </p:sp>
        <p:sp>
          <p:nvSpPr>
            <p:cNvPr id="52" name="Rounded Rectangle 163">
              <a:extLst>
                <a:ext uri="{FF2B5EF4-FFF2-40B4-BE49-F238E27FC236}">
                  <a16:creationId xmlns:a16="http://schemas.microsoft.com/office/drawing/2014/main" id="{D274D44B-3673-1D47-8451-E9C36A9CC919}"/>
                </a:ext>
              </a:extLst>
            </p:cNvPr>
            <p:cNvSpPr/>
            <p:nvPr/>
          </p:nvSpPr>
          <p:spPr>
            <a:xfrm>
              <a:off x="6192433" y="4925491"/>
              <a:ext cx="1606877" cy="585592"/>
            </a:xfrm>
            <a:prstGeom prst="roundRect">
              <a:avLst>
                <a:gd name="adj" fmla="val 9162"/>
              </a:avLst>
            </a:prstGeom>
            <a:noFill/>
            <a:ln w="25400">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i="1" dirty="0">
                  <a:solidFill>
                    <a:schemeClr val="tx1"/>
                  </a:solidFill>
                </a:rPr>
                <a:t>App 2</a:t>
              </a:r>
            </a:p>
          </p:txBody>
        </p:sp>
      </p:grpSp>
      <p:sp>
        <p:nvSpPr>
          <p:cNvPr id="59" name="Rounded Rectangle 163">
            <a:extLst>
              <a:ext uri="{FF2B5EF4-FFF2-40B4-BE49-F238E27FC236}">
                <a16:creationId xmlns:a16="http://schemas.microsoft.com/office/drawing/2014/main" id="{17CC83A1-77F2-D04A-A944-E29600BC91FC}"/>
              </a:ext>
            </a:extLst>
          </p:cNvPr>
          <p:cNvSpPr/>
          <p:nvPr/>
        </p:nvSpPr>
        <p:spPr>
          <a:xfrm>
            <a:off x="4552165" y="1202897"/>
            <a:ext cx="3403831" cy="663828"/>
          </a:xfrm>
          <a:prstGeom prst="roundRect">
            <a:avLst>
              <a:gd name="adj" fmla="val 9162"/>
            </a:avLst>
          </a:prstGeom>
          <a:noFill/>
          <a:ln w="25400">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rgbClr val="FF0000"/>
                </a:solidFill>
              </a:rPr>
              <a:t>GPU’s parallelism creates parallel page walks</a:t>
            </a:r>
          </a:p>
        </p:txBody>
      </p:sp>
      <p:sp>
        <p:nvSpPr>
          <p:cNvPr id="64" name="Arrow: Up-Down 36">
            <a:extLst>
              <a:ext uri="{FF2B5EF4-FFF2-40B4-BE49-F238E27FC236}">
                <a16:creationId xmlns:a16="http://schemas.microsoft.com/office/drawing/2014/main" id="{AA618F30-90F5-6B46-970D-8A31B3B613BB}"/>
              </a:ext>
            </a:extLst>
          </p:cNvPr>
          <p:cNvSpPr/>
          <p:nvPr/>
        </p:nvSpPr>
        <p:spPr>
          <a:xfrm>
            <a:off x="3821031" y="5629955"/>
            <a:ext cx="89324" cy="231915"/>
          </a:xfrm>
          <a:prstGeom prst="upDownArrow">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Arrow: Up-Down 45">
            <a:extLst>
              <a:ext uri="{FF2B5EF4-FFF2-40B4-BE49-F238E27FC236}">
                <a16:creationId xmlns:a16="http://schemas.microsoft.com/office/drawing/2014/main" id="{6AB73738-1DD4-284F-88BF-F0022806C5BA}"/>
              </a:ext>
            </a:extLst>
          </p:cNvPr>
          <p:cNvSpPr/>
          <p:nvPr/>
        </p:nvSpPr>
        <p:spPr>
          <a:xfrm>
            <a:off x="3819888" y="5629955"/>
            <a:ext cx="89324" cy="231915"/>
          </a:xfrm>
          <a:prstGeom prst="upDownArrow">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Arrow: Up-Down 36">
            <a:extLst>
              <a:ext uri="{FF2B5EF4-FFF2-40B4-BE49-F238E27FC236}">
                <a16:creationId xmlns:a16="http://schemas.microsoft.com/office/drawing/2014/main" id="{688B78D2-C207-7147-AF20-958FD83DDDEC}"/>
              </a:ext>
            </a:extLst>
          </p:cNvPr>
          <p:cNvSpPr/>
          <p:nvPr/>
        </p:nvSpPr>
        <p:spPr>
          <a:xfrm>
            <a:off x="4038616" y="5629955"/>
            <a:ext cx="89324" cy="231915"/>
          </a:xfrm>
          <a:prstGeom prst="upDownArrow">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Arrow: Up-Down 45">
            <a:extLst>
              <a:ext uri="{FF2B5EF4-FFF2-40B4-BE49-F238E27FC236}">
                <a16:creationId xmlns:a16="http://schemas.microsoft.com/office/drawing/2014/main" id="{5CFE1EA6-54A2-EB42-B0A6-9977BFFBB9CF}"/>
              </a:ext>
            </a:extLst>
          </p:cNvPr>
          <p:cNvSpPr/>
          <p:nvPr/>
        </p:nvSpPr>
        <p:spPr>
          <a:xfrm>
            <a:off x="4037473" y="5629955"/>
            <a:ext cx="89324" cy="231915"/>
          </a:xfrm>
          <a:prstGeom prst="upDownArrow">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Arrow: Up-Down 36">
            <a:extLst>
              <a:ext uri="{FF2B5EF4-FFF2-40B4-BE49-F238E27FC236}">
                <a16:creationId xmlns:a16="http://schemas.microsoft.com/office/drawing/2014/main" id="{1429B705-C29D-9641-89CE-5292E82C6248}"/>
              </a:ext>
            </a:extLst>
          </p:cNvPr>
          <p:cNvSpPr/>
          <p:nvPr/>
        </p:nvSpPr>
        <p:spPr>
          <a:xfrm>
            <a:off x="4241902" y="5629955"/>
            <a:ext cx="89324" cy="231915"/>
          </a:xfrm>
          <a:prstGeom prst="upDownArrow">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Arrow: Up-Down 45">
            <a:extLst>
              <a:ext uri="{FF2B5EF4-FFF2-40B4-BE49-F238E27FC236}">
                <a16:creationId xmlns:a16="http://schemas.microsoft.com/office/drawing/2014/main" id="{B16B9F40-89A1-E840-89E6-A5450C477646}"/>
              </a:ext>
            </a:extLst>
          </p:cNvPr>
          <p:cNvSpPr/>
          <p:nvPr/>
        </p:nvSpPr>
        <p:spPr>
          <a:xfrm>
            <a:off x="4240759" y="5629955"/>
            <a:ext cx="89324" cy="231915"/>
          </a:xfrm>
          <a:prstGeom prst="upDownArrow">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Arrow: Up-Down 45">
            <a:extLst>
              <a:ext uri="{FF2B5EF4-FFF2-40B4-BE49-F238E27FC236}">
                <a16:creationId xmlns:a16="http://schemas.microsoft.com/office/drawing/2014/main" id="{019823FF-C0C4-3B42-870F-FDB5B0D5231E}"/>
              </a:ext>
            </a:extLst>
          </p:cNvPr>
          <p:cNvSpPr/>
          <p:nvPr/>
        </p:nvSpPr>
        <p:spPr>
          <a:xfrm>
            <a:off x="3372195" y="5629955"/>
            <a:ext cx="89324" cy="231915"/>
          </a:xfrm>
          <a:prstGeom prst="upDownArrow">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Arrow: Up-Down 45">
            <a:extLst>
              <a:ext uri="{FF2B5EF4-FFF2-40B4-BE49-F238E27FC236}">
                <a16:creationId xmlns:a16="http://schemas.microsoft.com/office/drawing/2014/main" id="{711AEA08-8E7C-AB41-B545-2137B8CC6E99}"/>
              </a:ext>
            </a:extLst>
          </p:cNvPr>
          <p:cNvSpPr/>
          <p:nvPr/>
        </p:nvSpPr>
        <p:spPr>
          <a:xfrm>
            <a:off x="3586367" y="5629955"/>
            <a:ext cx="89324" cy="231915"/>
          </a:xfrm>
          <a:prstGeom prst="upDownArrow">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Rectangle 71">
            <a:extLst>
              <a:ext uri="{FF2B5EF4-FFF2-40B4-BE49-F238E27FC236}">
                <a16:creationId xmlns:a16="http://schemas.microsoft.com/office/drawing/2014/main" id="{6BA53B48-89EC-7D4E-B1E0-52B1BBA58BB0}"/>
              </a:ext>
            </a:extLst>
          </p:cNvPr>
          <p:cNvSpPr/>
          <p:nvPr/>
        </p:nvSpPr>
        <p:spPr>
          <a:xfrm>
            <a:off x="2169006" y="2020028"/>
            <a:ext cx="1558637" cy="789709"/>
          </a:xfrm>
          <a:prstGeom prst="rect">
            <a:avLst/>
          </a:prstGeom>
          <a:solidFill>
            <a:schemeClr val="tx2">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a:t>Stalled</a:t>
            </a:r>
          </a:p>
        </p:txBody>
      </p:sp>
      <p:sp>
        <p:nvSpPr>
          <p:cNvPr id="73" name="Rectangle 72">
            <a:extLst>
              <a:ext uri="{FF2B5EF4-FFF2-40B4-BE49-F238E27FC236}">
                <a16:creationId xmlns:a16="http://schemas.microsoft.com/office/drawing/2014/main" id="{73853137-1434-D24E-BA44-A48A1277524E}"/>
              </a:ext>
            </a:extLst>
          </p:cNvPr>
          <p:cNvSpPr/>
          <p:nvPr/>
        </p:nvSpPr>
        <p:spPr>
          <a:xfrm>
            <a:off x="5786948" y="2020027"/>
            <a:ext cx="1558637" cy="789709"/>
          </a:xfrm>
          <a:prstGeom prst="rect">
            <a:avLst/>
          </a:prstGeom>
          <a:solidFill>
            <a:schemeClr val="accent6">
              <a:lumMod val="5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a:t>Stalled</a:t>
            </a:r>
          </a:p>
        </p:txBody>
      </p:sp>
      <p:sp>
        <p:nvSpPr>
          <p:cNvPr id="74" name="Rectangle 73">
            <a:extLst>
              <a:ext uri="{FF2B5EF4-FFF2-40B4-BE49-F238E27FC236}">
                <a16:creationId xmlns:a16="http://schemas.microsoft.com/office/drawing/2014/main" id="{4595688D-2B40-AC4C-991F-EE1557723D9A}"/>
              </a:ext>
            </a:extLst>
          </p:cNvPr>
          <p:cNvSpPr/>
          <p:nvPr/>
        </p:nvSpPr>
        <p:spPr>
          <a:xfrm>
            <a:off x="3980663" y="2020028"/>
            <a:ext cx="1558637" cy="789709"/>
          </a:xfrm>
          <a:prstGeom prst="rect">
            <a:avLst/>
          </a:prstGeom>
          <a:solidFill>
            <a:schemeClr val="accent6">
              <a:lumMod val="5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a:t>Stalled</a:t>
            </a:r>
          </a:p>
        </p:txBody>
      </p:sp>
      <p:sp>
        <p:nvSpPr>
          <p:cNvPr id="75" name="Rectangle 74">
            <a:extLst>
              <a:ext uri="{FF2B5EF4-FFF2-40B4-BE49-F238E27FC236}">
                <a16:creationId xmlns:a16="http://schemas.microsoft.com/office/drawing/2014/main" id="{84C81BAE-75DE-8548-94F4-9EADD3EC23B3}"/>
              </a:ext>
            </a:extLst>
          </p:cNvPr>
          <p:cNvSpPr/>
          <p:nvPr/>
        </p:nvSpPr>
        <p:spPr>
          <a:xfrm>
            <a:off x="386963" y="2022791"/>
            <a:ext cx="1558637" cy="789709"/>
          </a:xfrm>
          <a:prstGeom prst="rect">
            <a:avLst/>
          </a:prstGeom>
          <a:solidFill>
            <a:schemeClr val="tx2">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a:t>Stalled</a:t>
            </a:r>
          </a:p>
        </p:txBody>
      </p:sp>
      <p:sp>
        <p:nvSpPr>
          <p:cNvPr id="196" name="Rounded Rectangle 163">
            <a:extLst>
              <a:ext uri="{FF2B5EF4-FFF2-40B4-BE49-F238E27FC236}">
                <a16:creationId xmlns:a16="http://schemas.microsoft.com/office/drawing/2014/main" id="{0C71CB87-7EA2-44DE-B40A-811E8BC92B86}"/>
              </a:ext>
            </a:extLst>
          </p:cNvPr>
          <p:cNvSpPr/>
          <p:nvPr/>
        </p:nvSpPr>
        <p:spPr>
          <a:xfrm>
            <a:off x="250786" y="1198474"/>
            <a:ext cx="3403831" cy="663828"/>
          </a:xfrm>
          <a:prstGeom prst="roundRect">
            <a:avLst>
              <a:gd name="adj" fmla="val 9162"/>
            </a:avLst>
          </a:prstGeom>
          <a:noFill/>
          <a:ln w="25400">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rgbClr val="FF0000"/>
                </a:solidFill>
              </a:rPr>
              <a:t>Data in a page is</a:t>
            </a:r>
            <a:br>
              <a:rPr lang="en-US" sz="2400" b="1" dirty="0">
                <a:solidFill>
                  <a:srgbClr val="FF0000"/>
                </a:solidFill>
              </a:rPr>
            </a:br>
            <a:r>
              <a:rPr lang="en-US" sz="2400" b="1" dirty="0">
                <a:solidFill>
                  <a:srgbClr val="FF0000"/>
                </a:solidFill>
              </a:rPr>
              <a:t>shared by many threads</a:t>
            </a:r>
          </a:p>
        </p:txBody>
      </p:sp>
      <p:sp>
        <p:nvSpPr>
          <p:cNvPr id="198" name="Speech Bubble: Rectangle with Corners Rounded 33">
            <a:extLst>
              <a:ext uri="{FF2B5EF4-FFF2-40B4-BE49-F238E27FC236}">
                <a16:creationId xmlns:a16="http://schemas.microsoft.com/office/drawing/2014/main" id="{ED293DCA-3363-0C43-A355-F100972B9B61}"/>
              </a:ext>
            </a:extLst>
          </p:cNvPr>
          <p:cNvSpPr/>
          <p:nvPr/>
        </p:nvSpPr>
        <p:spPr>
          <a:xfrm>
            <a:off x="348250" y="3429000"/>
            <a:ext cx="885153" cy="1661101"/>
          </a:xfrm>
          <a:prstGeom prst="wedgeRoundRectCallout">
            <a:avLst>
              <a:gd name="adj1" fmla="val -3026"/>
              <a:gd name="adj2" fmla="val -82574"/>
              <a:gd name="adj3" fmla="val 16667"/>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Speech Bubble: Rectangle with Corners Rounded 109">
            <a:extLst>
              <a:ext uri="{FF2B5EF4-FFF2-40B4-BE49-F238E27FC236}">
                <a16:creationId xmlns:a16="http://schemas.microsoft.com/office/drawing/2014/main" id="{8EABE456-C61F-D640-BE5C-3154D61904DC}"/>
              </a:ext>
            </a:extLst>
          </p:cNvPr>
          <p:cNvSpPr/>
          <p:nvPr/>
        </p:nvSpPr>
        <p:spPr>
          <a:xfrm>
            <a:off x="1643646" y="3431495"/>
            <a:ext cx="885153" cy="1661101"/>
          </a:xfrm>
          <a:prstGeom prst="wedgeRoundRectCallout">
            <a:avLst>
              <a:gd name="adj1" fmla="val 42600"/>
              <a:gd name="adj2" fmla="val -84409"/>
              <a:gd name="adj3" fmla="val 16667"/>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0" name="Group 199">
            <a:extLst>
              <a:ext uri="{FF2B5EF4-FFF2-40B4-BE49-F238E27FC236}">
                <a16:creationId xmlns:a16="http://schemas.microsoft.com/office/drawing/2014/main" id="{6FE91E03-669B-7649-B0FD-547985D8F597}"/>
              </a:ext>
            </a:extLst>
          </p:cNvPr>
          <p:cNvGrpSpPr/>
          <p:nvPr/>
        </p:nvGrpSpPr>
        <p:grpSpPr>
          <a:xfrm>
            <a:off x="584583" y="3565783"/>
            <a:ext cx="398295" cy="565647"/>
            <a:chOff x="5492462" y="4184023"/>
            <a:chExt cx="398295" cy="415373"/>
          </a:xfrm>
        </p:grpSpPr>
        <p:sp>
          <p:nvSpPr>
            <p:cNvPr id="201" name="Freeform: Shape 208">
              <a:extLst>
                <a:ext uri="{FF2B5EF4-FFF2-40B4-BE49-F238E27FC236}">
                  <a16:creationId xmlns:a16="http://schemas.microsoft.com/office/drawing/2014/main" id="{6BD3E231-195A-2947-BE39-5B6F4F8B062E}"/>
                </a:ext>
              </a:extLst>
            </p:cNvPr>
            <p:cNvSpPr/>
            <p:nvPr/>
          </p:nvSpPr>
          <p:spPr>
            <a:xfrm>
              <a:off x="5492462" y="4184799"/>
              <a:ext cx="56338" cy="413822"/>
            </a:xfrm>
            <a:custGeom>
              <a:avLst/>
              <a:gdLst>
                <a:gd name="connsiteX0" fmla="*/ 41270 w 113970"/>
                <a:gd name="connsiteY0" fmla="*/ 0 h 1099335"/>
                <a:gd name="connsiteX1" fmla="*/ 113189 w 113970"/>
                <a:gd name="connsiteY1" fmla="*/ 390418 h 1099335"/>
                <a:gd name="connsiteX2" fmla="*/ 173 w 113970"/>
                <a:gd name="connsiteY2" fmla="*/ 750014 h 1099335"/>
                <a:gd name="connsiteX3" fmla="*/ 92641 w 113970"/>
                <a:gd name="connsiteY3" fmla="*/ 1099335 h 1099335"/>
              </a:gdLst>
              <a:ahLst/>
              <a:cxnLst>
                <a:cxn ang="0">
                  <a:pos x="connsiteX0" y="connsiteY0"/>
                </a:cxn>
                <a:cxn ang="0">
                  <a:pos x="connsiteX1" y="connsiteY1"/>
                </a:cxn>
                <a:cxn ang="0">
                  <a:pos x="connsiteX2" y="connsiteY2"/>
                </a:cxn>
                <a:cxn ang="0">
                  <a:pos x="connsiteX3" y="connsiteY3"/>
                </a:cxn>
              </a:cxnLst>
              <a:rect l="l" t="t" r="r" b="b"/>
              <a:pathLst>
                <a:path w="113970" h="1099335">
                  <a:moveTo>
                    <a:pt x="41270" y="0"/>
                  </a:moveTo>
                  <a:cubicBezTo>
                    <a:pt x="80654" y="132708"/>
                    <a:pt x="120039" y="265416"/>
                    <a:pt x="113189" y="390418"/>
                  </a:cubicBezTo>
                  <a:cubicBezTo>
                    <a:pt x="106339" y="515420"/>
                    <a:pt x="3598" y="631861"/>
                    <a:pt x="173" y="750014"/>
                  </a:cubicBezTo>
                  <a:cubicBezTo>
                    <a:pt x="-3252" y="868167"/>
                    <a:pt x="44694" y="983751"/>
                    <a:pt x="92641" y="1099335"/>
                  </a:cubicBezTo>
                </a:path>
              </a:pathLst>
            </a:custGeom>
            <a:noFill/>
            <a:ln w="38100">
              <a:solidFill>
                <a:schemeClr val="accent1">
                  <a:lumMod val="75000"/>
                </a:schemeClr>
              </a:solidFill>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Freeform: Shape 209">
              <a:extLst>
                <a:ext uri="{FF2B5EF4-FFF2-40B4-BE49-F238E27FC236}">
                  <a16:creationId xmlns:a16="http://schemas.microsoft.com/office/drawing/2014/main" id="{EFC7381B-6E48-2B42-B4CC-89848341F322}"/>
                </a:ext>
              </a:extLst>
            </p:cNvPr>
            <p:cNvSpPr/>
            <p:nvPr/>
          </p:nvSpPr>
          <p:spPr>
            <a:xfrm>
              <a:off x="5606991" y="4185574"/>
              <a:ext cx="56338" cy="413822"/>
            </a:xfrm>
            <a:custGeom>
              <a:avLst/>
              <a:gdLst>
                <a:gd name="connsiteX0" fmla="*/ 41270 w 113970"/>
                <a:gd name="connsiteY0" fmla="*/ 0 h 1099335"/>
                <a:gd name="connsiteX1" fmla="*/ 113189 w 113970"/>
                <a:gd name="connsiteY1" fmla="*/ 390418 h 1099335"/>
                <a:gd name="connsiteX2" fmla="*/ 173 w 113970"/>
                <a:gd name="connsiteY2" fmla="*/ 750014 h 1099335"/>
                <a:gd name="connsiteX3" fmla="*/ 92641 w 113970"/>
                <a:gd name="connsiteY3" fmla="*/ 1099335 h 1099335"/>
              </a:gdLst>
              <a:ahLst/>
              <a:cxnLst>
                <a:cxn ang="0">
                  <a:pos x="connsiteX0" y="connsiteY0"/>
                </a:cxn>
                <a:cxn ang="0">
                  <a:pos x="connsiteX1" y="connsiteY1"/>
                </a:cxn>
                <a:cxn ang="0">
                  <a:pos x="connsiteX2" y="connsiteY2"/>
                </a:cxn>
                <a:cxn ang="0">
                  <a:pos x="connsiteX3" y="connsiteY3"/>
                </a:cxn>
              </a:cxnLst>
              <a:rect l="l" t="t" r="r" b="b"/>
              <a:pathLst>
                <a:path w="113970" h="1099335">
                  <a:moveTo>
                    <a:pt x="41270" y="0"/>
                  </a:moveTo>
                  <a:cubicBezTo>
                    <a:pt x="80654" y="132708"/>
                    <a:pt x="120039" y="265416"/>
                    <a:pt x="113189" y="390418"/>
                  </a:cubicBezTo>
                  <a:cubicBezTo>
                    <a:pt x="106339" y="515420"/>
                    <a:pt x="3598" y="631861"/>
                    <a:pt x="173" y="750014"/>
                  </a:cubicBezTo>
                  <a:cubicBezTo>
                    <a:pt x="-3252" y="868167"/>
                    <a:pt x="44694" y="983751"/>
                    <a:pt x="92641" y="1099335"/>
                  </a:cubicBezTo>
                </a:path>
              </a:pathLst>
            </a:custGeom>
            <a:noFill/>
            <a:ln w="38100">
              <a:solidFill>
                <a:schemeClr val="accent1">
                  <a:lumMod val="75000"/>
                </a:schemeClr>
              </a:solidFill>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Freeform: Shape 210">
              <a:extLst>
                <a:ext uri="{FF2B5EF4-FFF2-40B4-BE49-F238E27FC236}">
                  <a16:creationId xmlns:a16="http://schemas.microsoft.com/office/drawing/2014/main" id="{C2D7B5F8-49E1-C743-B47C-F8C3EDAE8C44}"/>
                </a:ext>
              </a:extLst>
            </p:cNvPr>
            <p:cNvSpPr/>
            <p:nvPr/>
          </p:nvSpPr>
          <p:spPr>
            <a:xfrm>
              <a:off x="5721520" y="4184798"/>
              <a:ext cx="56338" cy="413822"/>
            </a:xfrm>
            <a:custGeom>
              <a:avLst/>
              <a:gdLst>
                <a:gd name="connsiteX0" fmla="*/ 41270 w 113970"/>
                <a:gd name="connsiteY0" fmla="*/ 0 h 1099335"/>
                <a:gd name="connsiteX1" fmla="*/ 113189 w 113970"/>
                <a:gd name="connsiteY1" fmla="*/ 390418 h 1099335"/>
                <a:gd name="connsiteX2" fmla="*/ 173 w 113970"/>
                <a:gd name="connsiteY2" fmla="*/ 750014 h 1099335"/>
                <a:gd name="connsiteX3" fmla="*/ 92641 w 113970"/>
                <a:gd name="connsiteY3" fmla="*/ 1099335 h 1099335"/>
              </a:gdLst>
              <a:ahLst/>
              <a:cxnLst>
                <a:cxn ang="0">
                  <a:pos x="connsiteX0" y="connsiteY0"/>
                </a:cxn>
                <a:cxn ang="0">
                  <a:pos x="connsiteX1" y="connsiteY1"/>
                </a:cxn>
                <a:cxn ang="0">
                  <a:pos x="connsiteX2" y="connsiteY2"/>
                </a:cxn>
                <a:cxn ang="0">
                  <a:pos x="connsiteX3" y="connsiteY3"/>
                </a:cxn>
              </a:cxnLst>
              <a:rect l="l" t="t" r="r" b="b"/>
              <a:pathLst>
                <a:path w="113970" h="1099335">
                  <a:moveTo>
                    <a:pt x="41270" y="0"/>
                  </a:moveTo>
                  <a:cubicBezTo>
                    <a:pt x="80654" y="132708"/>
                    <a:pt x="120039" y="265416"/>
                    <a:pt x="113189" y="390418"/>
                  </a:cubicBezTo>
                  <a:cubicBezTo>
                    <a:pt x="106339" y="515420"/>
                    <a:pt x="3598" y="631861"/>
                    <a:pt x="173" y="750014"/>
                  </a:cubicBezTo>
                  <a:cubicBezTo>
                    <a:pt x="-3252" y="868167"/>
                    <a:pt x="44694" y="983751"/>
                    <a:pt x="92641" y="1099335"/>
                  </a:cubicBezTo>
                </a:path>
              </a:pathLst>
            </a:custGeom>
            <a:noFill/>
            <a:ln w="38100">
              <a:solidFill>
                <a:schemeClr val="accent1">
                  <a:lumMod val="75000"/>
                </a:schemeClr>
              </a:solidFill>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Freeform: Shape 211">
              <a:extLst>
                <a:ext uri="{FF2B5EF4-FFF2-40B4-BE49-F238E27FC236}">
                  <a16:creationId xmlns:a16="http://schemas.microsoft.com/office/drawing/2014/main" id="{501B9BC3-8267-C841-9E43-9EF204E8DDEA}"/>
                </a:ext>
              </a:extLst>
            </p:cNvPr>
            <p:cNvSpPr/>
            <p:nvPr/>
          </p:nvSpPr>
          <p:spPr>
            <a:xfrm>
              <a:off x="5834419" y="4184023"/>
              <a:ext cx="56338" cy="413822"/>
            </a:xfrm>
            <a:custGeom>
              <a:avLst/>
              <a:gdLst>
                <a:gd name="connsiteX0" fmla="*/ 41270 w 113970"/>
                <a:gd name="connsiteY0" fmla="*/ 0 h 1099335"/>
                <a:gd name="connsiteX1" fmla="*/ 113189 w 113970"/>
                <a:gd name="connsiteY1" fmla="*/ 390418 h 1099335"/>
                <a:gd name="connsiteX2" fmla="*/ 173 w 113970"/>
                <a:gd name="connsiteY2" fmla="*/ 750014 h 1099335"/>
                <a:gd name="connsiteX3" fmla="*/ 92641 w 113970"/>
                <a:gd name="connsiteY3" fmla="*/ 1099335 h 1099335"/>
              </a:gdLst>
              <a:ahLst/>
              <a:cxnLst>
                <a:cxn ang="0">
                  <a:pos x="connsiteX0" y="connsiteY0"/>
                </a:cxn>
                <a:cxn ang="0">
                  <a:pos x="connsiteX1" y="connsiteY1"/>
                </a:cxn>
                <a:cxn ang="0">
                  <a:pos x="connsiteX2" y="connsiteY2"/>
                </a:cxn>
                <a:cxn ang="0">
                  <a:pos x="connsiteX3" y="connsiteY3"/>
                </a:cxn>
              </a:cxnLst>
              <a:rect l="l" t="t" r="r" b="b"/>
              <a:pathLst>
                <a:path w="113970" h="1099335">
                  <a:moveTo>
                    <a:pt x="41270" y="0"/>
                  </a:moveTo>
                  <a:cubicBezTo>
                    <a:pt x="80654" y="132708"/>
                    <a:pt x="120039" y="265416"/>
                    <a:pt x="113189" y="390418"/>
                  </a:cubicBezTo>
                  <a:cubicBezTo>
                    <a:pt x="106339" y="515420"/>
                    <a:pt x="3598" y="631861"/>
                    <a:pt x="173" y="750014"/>
                  </a:cubicBezTo>
                  <a:cubicBezTo>
                    <a:pt x="-3252" y="868167"/>
                    <a:pt x="44694" y="983751"/>
                    <a:pt x="92641" y="1099335"/>
                  </a:cubicBezTo>
                </a:path>
              </a:pathLst>
            </a:custGeom>
            <a:noFill/>
            <a:ln w="38100">
              <a:solidFill>
                <a:schemeClr val="accent1">
                  <a:lumMod val="75000"/>
                </a:schemeClr>
              </a:solidFill>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5" name="Group 204">
            <a:extLst>
              <a:ext uri="{FF2B5EF4-FFF2-40B4-BE49-F238E27FC236}">
                <a16:creationId xmlns:a16="http://schemas.microsoft.com/office/drawing/2014/main" id="{F3038B50-5FA3-4A47-A184-3DF2B18C68D1}"/>
              </a:ext>
            </a:extLst>
          </p:cNvPr>
          <p:cNvGrpSpPr/>
          <p:nvPr/>
        </p:nvGrpSpPr>
        <p:grpSpPr>
          <a:xfrm>
            <a:off x="577850" y="4316792"/>
            <a:ext cx="398295" cy="565647"/>
            <a:chOff x="5492462" y="4184023"/>
            <a:chExt cx="398295" cy="415373"/>
          </a:xfrm>
        </p:grpSpPr>
        <p:sp>
          <p:nvSpPr>
            <p:cNvPr id="206" name="Freeform: Shape 208">
              <a:extLst>
                <a:ext uri="{FF2B5EF4-FFF2-40B4-BE49-F238E27FC236}">
                  <a16:creationId xmlns:a16="http://schemas.microsoft.com/office/drawing/2014/main" id="{96B04958-8918-7441-BF18-6A54C533CFAD}"/>
                </a:ext>
              </a:extLst>
            </p:cNvPr>
            <p:cNvSpPr/>
            <p:nvPr/>
          </p:nvSpPr>
          <p:spPr>
            <a:xfrm>
              <a:off x="5492462" y="4184799"/>
              <a:ext cx="56338" cy="413822"/>
            </a:xfrm>
            <a:custGeom>
              <a:avLst/>
              <a:gdLst>
                <a:gd name="connsiteX0" fmla="*/ 41270 w 113970"/>
                <a:gd name="connsiteY0" fmla="*/ 0 h 1099335"/>
                <a:gd name="connsiteX1" fmla="*/ 113189 w 113970"/>
                <a:gd name="connsiteY1" fmla="*/ 390418 h 1099335"/>
                <a:gd name="connsiteX2" fmla="*/ 173 w 113970"/>
                <a:gd name="connsiteY2" fmla="*/ 750014 h 1099335"/>
                <a:gd name="connsiteX3" fmla="*/ 92641 w 113970"/>
                <a:gd name="connsiteY3" fmla="*/ 1099335 h 1099335"/>
              </a:gdLst>
              <a:ahLst/>
              <a:cxnLst>
                <a:cxn ang="0">
                  <a:pos x="connsiteX0" y="connsiteY0"/>
                </a:cxn>
                <a:cxn ang="0">
                  <a:pos x="connsiteX1" y="connsiteY1"/>
                </a:cxn>
                <a:cxn ang="0">
                  <a:pos x="connsiteX2" y="connsiteY2"/>
                </a:cxn>
                <a:cxn ang="0">
                  <a:pos x="connsiteX3" y="connsiteY3"/>
                </a:cxn>
              </a:cxnLst>
              <a:rect l="l" t="t" r="r" b="b"/>
              <a:pathLst>
                <a:path w="113970" h="1099335">
                  <a:moveTo>
                    <a:pt x="41270" y="0"/>
                  </a:moveTo>
                  <a:cubicBezTo>
                    <a:pt x="80654" y="132708"/>
                    <a:pt x="120039" y="265416"/>
                    <a:pt x="113189" y="390418"/>
                  </a:cubicBezTo>
                  <a:cubicBezTo>
                    <a:pt x="106339" y="515420"/>
                    <a:pt x="3598" y="631861"/>
                    <a:pt x="173" y="750014"/>
                  </a:cubicBezTo>
                  <a:cubicBezTo>
                    <a:pt x="-3252" y="868167"/>
                    <a:pt x="44694" y="983751"/>
                    <a:pt x="92641" y="1099335"/>
                  </a:cubicBezTo>
                </a:path>
              </a:pathLst>
            </a:custGeom>
            <a:noFill/>
            <a:ln w="38100">
              <a:solidFill>
                <a:schemeClr val="accent1">
                  <a:lumMod val="75000"/>
                </a:schemeClr>
              </a:solidFill>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Freeform: Shape 209">
              <a:extLst>
                <a:ext uri="{FF2B5EF4-FFF2-40B4-BE49-F238E27FC236}">
                  <a16:creationId xmlns:a16="http://schemas.microsoft.com/office/drawing/2014/main" id="{F109F1CF-BF24-A14F-B948-506EC3DF4B6F}"/>
                </a:ext>
              </a:extLst>
            </p:cNvPr>
            <p:cNvSpPr/>
            <p:nvPr/>
          </p:nvSpPr>
          <p:spPr>
            <a:xfrm>
              <a:off x="5606991" y="4185574"/>
              <a:ext cx="56338" cy="413822"/>
            </a:xfrm>
            <a:custGeom>
              <a:avLst/>
              <a:gdLst>
                <a:gd name="connsiteX0" fmla="*/ 41270 w 113970"/>
                <a:gd name="connsiteY0" fmla="*/ 0 h 1099335"/>
                <a:gd name="connsiteX1" fmla="*/ 113189 w 113970"/>
                <a:gd name="connsiteY1" fmla="*/ 390418 h 1099335"/>
                <a:gd name="connsiteX2" fmla="*/ 173 w 113970"/>
                <a:gd name="connsiteY2" fmla="*/ 750014 h 1099335"/>
                <a:gd name="connsiteX3" fmla="*/ 92641 w 113970"/>
                <a:gd name="connsiteY3" fmla="*/ 1099335 h 1099335"/>
              </a:gdLst>
              <a:ahLst/>
              <a:cxnLst>
                <a:cxn ang="0">
                  <a:pos x="connsiteX0" y="connsiteY0"/>
                </a:cxn>
                <a:cxn ang="0">
                  <a:pos x="connsiteX1" y="connsiteY1"/>
                </a:cxn>
                <a:cxn ang="0">
                  <a:pos x="connsiteX2" y="connsiteY2"/>
                </a:cxn>
                <a:cxn ang="0">
                  <a:pos x="connsiteX3" y="connsiteY3"/>
                </a:cxn>
              </a:cxnLst>
              <a:rect l="l" t="t" r="r" b="b"/>
              <a:pathLst>
                <a:path w="113970" h="1099335">
                  <a:moveTo>
                    <a:pt x="41270" y="0"/>
                  </a:moveTo>
                  <a:cubicBezTo>
                    <a:pt x="80654" y="132708"/>
                    <a:pt x="120039" y="265416"/>
                    <a:pt x="113189" y="390418"/>
                  </a:cubicBezTo>
                  <a:cubicBezTo>
                    <a:pt x="106339" y="515420"/>
                    <a:pt x="3598" y="631861"/>
                    <a:pt x="173" y="750014"/>
                  </a:cubicBezTo>
                  <a:cubicBezTo>
                    <a:pt x="-3252" y="868167"/>
                    <a:pt x="44694" y="983751"/>
                    <a:pt x="92641" y="1099335"/>
                  </a:cubicBezTo>
                </a:path>
              </a:pathLst>
            </a:custGeom>
            <a:noFill/>
            <a:ln w="38100">
              <a:solidFill>
                <a:schemeClr val="accent1">
                  <a:lumMod val="75000"/>
                </a:schemeClr>
              </a:solidFill>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Freeform: Shape 210">
              <a:extLst>
                <a:ext uri="{FF2B5EF4-FFF2-40B4-BE49-F238E27FC236}">
                  <a16:creationId xmlns:a16="http://schemas.microsoft.com/office/drawing/2014/main" id="{4B7729F8-4B33-964E-A9FC-7BA214ADB897}"/>
                </a:ext>
              </a:extLst>
            </p:cNvPr>
            <p:cNvSpPr/>
            <p:nvPr/>
          </p:nvSpPr>
          <p:spPr>
            <a:xfrm>
              <a:off x="5721520" y="4184798"/>
              <a:ext cx="56338" cy="413822"/>
            </a:xfrm>
            <a:custGeom>
              <a:avLst/>
              <a:gdLst>
                <a:gd name="connsiteX0" fmla="*/ 41270 w 113970"/>
                <a:gd name="connsiteY0" fmla="*/ 0 h 1099335"/>
                <a:gd name="connsiteX1" fmla="*/ 113189 w 113970"/>
                <a:gd name="connsiteY1" fmla="*/ 390418 h 1099335"/>
                <a:gd name="connsiteX2" fmla="*/ 173 w 113970"/>
                <a:gd name="connsiteY2" fmla="*/ 750014 h 1099335"/>
                <a:gd name="connsiteX3" fmla="*/ 92641 w 113970"/>
                <a:gd name="connsiteY3" fmla="*/ 1099335 h 1099335"/>
              </a:gdLst>
              <a:ahLst/>
              <a:cxnLst>
                <a:cxn ang="0">
                  <a:pos x="connsiteX0" y="connsiteY0"/>
                </a:cxn>
                <a:cxn ang="0">
                  <a:pos x="connsiteX1" y="connsiteY1"/>
                </a:cxn>
                <a:cxn ang="0">
                  <a:pos x="connsiteX2" y="connsiteY2"/>
                </a:cxn>
                <a:cxn ang="0">
                  <a:pos x="connsiteX3" y="connsiteY3"/>
                </a:cxn>
              </a:cxnLst>
              <a:rect l="l" t="t" r="r" b="b"/>
              <a:pathLst>
                <a:path w="113970" h="1099335">
                  <a:moveTo>
                    <a:pt x="41270" y="0"/>
                  </a:moveTo>
                  <a:cubicBezTo>
                    <a:pt x="80654" y="132708"/>
                    <a:pt x="120039" y="265416"/>
                    <a:pt x="113189" y="390418"/>
                  </a:cubicBezTo>
                  <a:cubicBezTo>
                    <a:pt x="106339" y="515420"/>
                    <a:pt x="3598" y="631861"/>
                    <a:pt x="173" y="750014"/>
                  </a:cubicBezTo>
                  <a:cubicBezTo>
                    <a:pt x="-3252" y="868167"/>
                    <a:pt x="44694" y="983751"/>
                    <a:pt x="92641" y="1099335"/>
                  </a:cubicBezTo>
                </a:path>
              </a:pathLst>
            </a:custGeom>
            <a:noFill/>
            <a:ln w="38100">
              <a:solidFill>
                <a:schemeClr val="accent1">
                  <a:lumMod val="75000"/>
                </a:schemeClr>
              </a:solidFill>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Freeform: Shape 211">
              <a:extLst>
                <a:ext uri="{FF2B5EF4-FFF2-40B4-BE49-F238E27FC236}">
                  <a16:creationId xmlns:a16="http://schemas.microsoft.com/office/drawing/2014/main" id="{35394946-9A9A-4F48-80ED-5AF4DC6834F8}"/>
                </a:ext>
              </a:extLst>
            </p:cNvPr>
            <p:cNvSpPr/>
            <p:nvPr/>
          </p:nvSpPr>
          <p:spPr>
            <a:xfrm>
              <a:off x="5834419" y="4184023"/>
              <a:ext cx="56338" cy="413822"/>
            </a:xfrm>
            <a:custGeom>
              <a:avLst/>
              <a:gdLst>
                <a:gd name="connsiteX0" fmla="*/ 41270 w 113970"/>
                <a:gd name="connsiteY0" fmla="*/ 0 h 1099335"/>
                <a:gd name="connsiteX1" fmla="*/ 113189 w 113970"/>
                <a:gd name="connsiteY1" fmla="*/ 390418 h 1099335"/>
                <a:gd name="connsiteX2" fmla="*/ 173 w 113970"/>
                <a:gd name="connsiteY2" fmla="*/ 750014 h 1099335"/>
                <a:gd name="connsiteX3" fmla="*/ 92641 w 113970"/>
                <a:gd name="connsiteY3" fmla="*/ 1099335 h 1099335"/>
              </a:gdLst>
              <a:ahLst/>
              <a:cxnLst>
                <a:cxn ang="0">
                  <a:pos x="connsiteX0" y="connsiteY0"/>
                </a:cxn>
                <a:cxn ang="0">
                  <a:pos x="connsiteX1" y="connsiteY1"/>
                </a:cxn>
                <a:cxn ang="0">
                  <a:pos x="connsiteX2" y="connsiteY2"/>
                </a:cxn>
                <a:cxn ang="0">
                  <a:pos x="connsiteX3" y="connsiteY3"/>
                </a:cxn>
              </a:cxnLst>
              <a:rect l="l" t="t" r="r" b="b"/>
              <a:pathLst>
                <a:path w="113970" h="1099335">
                  <a:moveTo>
                    <a:pt x="41270" y="0"/>
                  </a:moveTo>
                  <a:cubicBezTo>
                    <a:pt x="80654" y="132708"/>
                    <a:pt x="120039" y="265416"/>
                    <a:pt x="113189" y="390418"/>
                  </a:cubicBezTo>
                  <a:cubicBezTo>
                    <a:pt x="106339" y="515420"/>
                    <a:pt x="3598" y="631861"/>
                    <a:pt x="173" y="750014"/>
                  </a:cubicBezTo>
                  <a:cubicBezTo>
                    <a:pt x="-3252" y="868167"/>
                    <a:pt x="44694" y="983751"/>
                    <a:pt x="92641" y="1099335"/>
                  </a:cubicBezTo>
                </a:path>
              </a:pathLst>
            </a:custGeom>
            <a:noFill/>
            <a:ln w="38100">
              <a:solidFill>
                <a:schemeClr val="accent1">
                  <a:lumMod val="75000"/>
                </a:schemeClr>
              </a:solidFill>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0" name="Group 209">
            <a:extLst>
              <a:ext uri="{FF2B5EF4-FFF2-40B4-BE49-F238E27FC236}">
                <a16:creationId xmlns:a16="http://schemas.microsoft.com/office/drawing/2014/main" id="{81D6B298-6796-0140-99B7-688CF8C6F9DD}"/>
              </a:ext>
            </a:extLst>
          </p:cNvPr>
          <p:cNvGrpSpPr/>
          <p:nvPr/>
        </p:nvGrpSpPr>
        <p:grpSpPr>
          <a:xfrm>
            <a:off x="1877570" y="3577766"/>
            <a:ext cx="398295" cy="565647"/>
            <a:chOff x="5492462" y="4184023"/>
            <a:chExt cx="398295" cy="415373"/>
          </a:xfrm>
        </p:grpSpPr>
        <p:sp>
          <p:nvSpPr>
            <p:cNvPr id="211" name="Freeform: Shape 208">
              <a:extLst>
                <a:ext uri="{FF2B5EF4-FFF2-40B4-BE49-F238E27FC236}">
                  <a16:creationId xmlns:a16="http://schemas.microsoft.com/office/drawing/2014/main" id="{1D5EA5D6-6BF5-4341-B00A-7D9A70C44830}"/>
                </a:ext>
              </a:extLst>
            </p:cNvPr>
            <p:cNvSpPr/>
            <p:nvPr/>
          </p:nvSpPr>
          <p:spPr>
            <a:xfrm>
              <a:off x="5492462" y="4184799"/>
              <a:ext cx="56338" cy="413822"/>
            </a:xfrm>
            <a:custGeom>
              <a:avLst/>
              <a:gdLst>
                <a:gd name="connsiteX0" fmla="*/ 41270 w 113970"/>
                <a:gd name="connsiteY0" fmla="*/ 0 h 1099335"/>
                <a:gd name="connsiteX1" fmla="*/ 113189 w 113970"/>
                <a:gd name="connsiteY1" fmla="*/ 390418 h 1099335"/>
                <a:gd name="connsiteX2" fmla="*/ 173 w 113970"/>
                <a:gd name="connsiteY2" fmla="*/ 750014 h 1099335"/>
                <a:gd name="connsiteX3" fmla="*/ 92641 w 113970"/>
                <a:gd name="connsiteY3" fmla="*/ 1099335 h 1099335"/>
              </a:gdLst>
              <a:ahLst/>
              <a:cxnLst>
                <a:cxn ang="0">
                  <a:pos x="connsiteX0" y="connsiteY0"/>
                </a:cxn>
                <a:cxn ang="0">
                  <a:pos x="connsiteX1" y="connsiteY1"/>
                </a:cxn>
                <a:cxn ang="0">
                  <a:pos x="connsiteX2" y="connsiteY2"/>
                </a:cxn>
                <a:cxn ang="0">
                  <a:pos x="connsiteX3" y="connsiteY3"/>
                </a:cxn>
              </a:cxnLst>
              <a:rect l="l" t="t" r="r" b="b"/>
              <a:pathLst>
                <a:path w="113970" h="1099335">
                  <a:moveTo>
                    <a:pt x="41270" y="0"/>
                  </a:moveTo>
                  <a:cubicBezTo>
                    <a:pt x="80654" y="132708"/>
                    <a:pt x="120039" y="265416"/>
                    <a:pt x="113189" y="390418"/>
                  </a:cubicBezTo>
                  <a:cubicBezTo>
                    <a:pt x="106339" y="515420"/>
                    <a:pt x="3598" y="631861"/>
                    <a:pt x="173" y="750014"/>
                  </a:cubicBezTo>
                  <a:cubicBezTo>
                    <a:pt x="-3252" y="868167"/>
                    <a:pt x="44694" y="983751"/>
                    <a:pt x="92641" y="1099335"/>
                  </a:cubicBezTo>
                </a:path>
              </a:pathLst>
            </a:custGeom>
            <a:noFill/>
            <a:ln w="38100">
              <a:solidFill>
                <a:schemeClr val="accent1">
                  <a:lumMod val="75000"/>
                </a:schemeClr>
              </a:solidFill>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Freeform: Shape 209">
              <a:extLst>
                <a:ext uri="{FF2B5EF4-FFF2-40B4-BE49-F238E27FC236}">
                  <a16:creationId xmlns:a16="http://schemas.microsoft.com/office/drawing/2014/main" id="{EDC6DB31-5D7E-4E45-9260-10040A92F9D4}"/>
                </a:ext>
              </a:extLst>
            </p:cNvPr>
            <p:cNvSpPr/>
            <p:nvPr/>
          </p:nvSpPr>
          <p:spPr>
            <a:xfrm>
              <a:off x="5606991" y="4185574"/>
              <a:ext cx="56338" cy="413822"/>
            </a:xfrm>
            <a:custGeom>
              <a:avLst/>
              <a:gdLst>
                <a:gd name="connsiteX0" fmla="*/ 41270 w 113970"/>
                <a:gd name="connsiteY0" fmla="*/ 0 h 1099335"/>
                <a:gd name="connsiteX1" fmla="*/ 113189 w 113970"/>
                <a:gd name="connsiteY1" fmla="*/ 390418 h 1099335"/>
                <a:gd name="connsiteX2" fmla="*/ 173 w 113970"/>
                <a:gd name="connsiteY2" fmla="*/ 750014 h 1099335"/>
                <a:gd name="connsiteX3" fmla="*/ 92641 w 113970"/>
                <a:gd name="connsiteY3" fmla="*/ 1099335 h 1099335"/>
              </a:gdLst>
              <a:ahLst/>
              <a:cxnLst>
                <a:cxn ang="0">
                  <a:pos x="connsiteX0" y="connsiteY0"/>
                </a:cxn>
                <a:cxn ang="0">
                  <a:pos x="connsiteX1" y="connsiteY1"/>
                </a:cxn>
                <a:cxn ang="0">
                  <a:pos x="connsiteX2" y="connsiteY2"/>
                </a:cxn>
                <a:cxn ang="0">
                  <a:pos x="connsiteX3" y="connsiteY3"/>
                </a:cxn>
              </a:cxnLst>
              <a:rect l="l" t="t" r="r" b="b"/>
              <a:pathLst>
                <a:path w="113970" h="1099335">
                  <a:moveTo>
                    <a:pt x="41270" y="0"/>
                  </a:moveTo>
                  <a:cubicBezTo>
                    <a:pt x="80654" y="132708"/>
                    <a:pt x="120039" y="265416"/>
                    <a:pt x="113189" y="390418"/>
                  </a:cubicBezTo>
                  <a:cubicBezTo>
                    <a:pt x="106339" y="515420"/>
                    <a:pt x="3598" y="631861"/>
                    <a:pt x="173" y="750014"/>
                  </a:cubicBezTo>
                  <a:cubicBezTo>
                    <a:pt x="-3252" y="868167"/>
                    <a:pt x="44694" y="983751"/>
                    <a:pt x="92641" y="1099335"/>
                  </a:cubicBezTo>
                </a:path>
              </a:pathLst>
            </a:custGeom>
            <a:noFill/>
            <a:ln w="38100">
              <a:solidFill>
                <a:schemeClr val="accent1">
                  <a:lumMod val="75000"/>
                </a:schemeClr>
              </a:solidFill>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Freeform: Shape 210">
              <a:extLst>
                <a:ext uri="{FF2B5EF4-FFF2-40B4-BE49-F238E27FC236}">
                  <a16:creationId xmlns:a16="http://schemas.microsoft.com/office/drawing/2014/main" id="{62856D0E-770A-A642-B309-77F47D8D4C98}"/>
                </a:ext>
              </a:extLst>
            </p:cNvPr>
            <p:cNvSpPr/>
            <p:nvPr/>
          </p:nvSpPr>
          <p:spPr>
            <a:xfrm>
              <a:off x="5721520" y="4184798"/>
              <a:ext cx="56338" cy="413822"/>
            </a:xfrm>
            <a:custGeom>
              <a:avLst/>
              <a:gdLst>
                <a:gd name="connsiteX0" fmla="*/ 41270 w 113970"/>
                <a:gd name="connsiteY0" fmla="*/ 0 h 1099335"/>
                <a:gd name="connsiteX1" fmla="*/ 113189 w 113970"/>
                <a:gd name="connsiteY1" fmla="*/ 390418 h 1099335"/>
                <a:gd name="connsiteX2" fmla="*/ 173 w 113970"/>
                <a:gd name="connsiteY2" fmla="*/ 750014 h 1099335"/>
                <a:gd name="connsiteX3" fmla="*/ 92641 w 113970"/>
                <a:gd name="connsiteY3" fmla="*/ 1099335 h 1099335"/>
              </a:gdLst>
              <a:ahLst/>
              <a:cxnLst>
                <a:cxn ang="0">
                  <a:pos x="connsiteX0" y="connsiteY0"/>
                </a:cxn>
                <a:cxn ang="0">
                  <a:pos x="connsiteX1" y="connsiteY1"/>
                </a:cxn>
                <a:cxn ang="0">
                  <a:pos x="connsiteX2" y="connsiteY2"/>
                </a:cxn>
                <a:cxn ang="0">
                  <a:pos x="connsiteX3" y="connsiteY3"/>
                </a:cxn>
              </a:cxnLst>
              <a:rect l="l" t="t" r="r" b="b"/>
              <a:pathLst>
                <a:path w="113970" h="1099335">
                  <a:moveTo>
                    <a:pt x="41270" y="0"/>
                  </a:moveTo>
                  <a:cubicBezTo>
                    <a:pt x="80654" y="132708"/>
                    <a:pt x="120039" y="265416"/>
                    <a:pt x="113189" y="390418"/>
                  </a:cubicBezTo>
                  <a:cubicBezTo>
                    <a:pt x="106339" y="515420"/>
                    <a:pt x="3598" y="631861"/>
                    <a:pt x="173" y="750014"/>
                  </a:cubicBezTo>
                  <a:cubicBezTo>
                    <a:pt x="-3252" y="868167"/>
                    <a:pt x="44694" y="983751"/>
                    <a:pt x="92641" y="1099335"/>
                  </a:cubicBezTo>
                </a:path>
              </a:pathLst>
            </a:custGeom>
            <a:noFill/>
            <a:ln w="38100">
              <a:solidFill>
                <a:schemeClr val="accent1">
                  <a:lumMod val="75000"/>
                </a:schemeClr>
              </a:solidFill>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Freeform: Shape 211">
              <a:extLst>
                <a:ext uri="{FF2B5EF4-FFF2-40B4-BE49-F238E27FC236}">
                  <a16:creationId xmlns:a16="http://schemas.microsoft.com/office/drawing/2014/main" id="{5D856813-5BAB-9A41-92AB-E0575E48D6BF}"/>
                </a:ext>
              </a:extLst>
            </p:cNvPr>
            <p:cNvSpPr/>
            <p:nvPr/>
          </p:nvSpPr>
          <p:spPr>
            <a:xfrm>
              <a:off x="5834419" y="4184023"/>
              <a:ext cx="56338" cy="413822"/>
            </a:xfrm>
            <a:custGeom>
              <a:avLst/>
              <a:gdLst>
                <a:gd name="connsiteX0" fmla="*/ 41270 w 113970"/>
                <a:gd name="connsiteY0" fmla="*/ 0 h 1099335"/>
                <a:gd name="connsiteX1" fmla="*/ 113189 w 113970"/>
                <a:gd name="connsiteY1" fmla="*/ 390418 h 1099335"/>
                <a:gd name="connsiteX2" fmla="*/ 173 w 113970"/>
                <a:gd name="connsiteY2" fmla="*/ 750014 h 1099335"/>
                <a:gd name="connsiteX3" fmla="*/ 92641 w 113970"/>
                <a:gd name="connsiteY3" fmla="*/ 1099335 h 1099335"/>
              </a:gdLst>
              <a:ahLst/>
              <a:cxnLst>
                <a:cxn ang="0">
                  <a:pos x="connsiteX0" y="connsiteY0"/>
                </a:cxn>
                <a:cxn ang="0">
                  <a:pos x="connsiteX1" y="connsiteY1"/>
                </a:cxn>
                <a:cxn ang="0">
                  <a:pos x="connsiteX2" y="connsiteY2"/>
                </a:cxn>
                <a:cxn ang="0">
                  <a:pos x="connsiteX3" y="connsiteY3"/>
                </a:cxn>
              </a:cxnLst>
              <a:rect l="l" t="t" r="r" b="b"/>
              <a:pathLst>
                <a:path w="113970" h="1099335">
                  <a:moveTo>
                    <a:pt x="41270" y="0"/>
                  </a:moveTo>
                  <a:cubicBezTo>
                    <a:pt x="80654" y="132708"/>
                    <a:pt x="120039" y="265416"/>
                    <a:pt x="113189" y="390418"/>
                  </a:cubicBezTo>
                  <a:cubicBezTo>
                    <a:pt x="106339" y="515420"/>
                    <a:pt x="3598" y="631861"/>
                    <a:pt x="173" y="750014"/>
                  </a:cubicBezTo>
                  <a:cubicBezTo>
                    <a:pt x="-3252" y="868167"/>
                    <a:pt x="44694" y="983751"/>
                    <a:pt x="92641" y="1099335"/>
                  </a:cubicBezTo>
                </a:path>
              </a:pathLst>
            </a:custGeom>
            <a:noFill/>
            <a:ln w="38100">
              <a:solidFill>
                <a:schemeClr val="accent1">
                  <a:lumMod val="75000"/>
                </a:schemeClr>
              </a:solidFill>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5" name="Group 214">
            <a:extLst>
              <a:ext uri="{FF2B5EF4-FFF2-40B4-BE49-F238E27FC236}">
                <a16:creationId xmlns:a16="http://schemas.microsoft.com/office/drawing/2014/main" id="{8236E701-E53F-8E49-BD8C-B49DCD69BA91}"/>
              </a:ext>
            </a:extLst>
          </p:cNvPr>
          <p:cNvGrpSpPr/>
          <p:nvPr/>
        </p:nvGrpSpPr>
        <p:grpSpPr>
          <a:xfrm>
            <a:off x="1866840" y="4313357"/>
            <a:ext cx="398295" cy="565647"/>
            <a:chOff x="5492462" y="4184023"/>
            <a:chExt cx="398295" cy="415373"/>
          </a:xfrm>
        </p:grpSpPr>
        <p:sp>
          <p:nvSpPr>
            <p:cNvPr id="216" name="Freeform: Shape 208">
              <a:extLst>
                <a:ext uri="{FF2B5EF4-FFF2-40B4-BE49-F238E27FC236}">
                  <a16:creationId xmlns:a16="http://schemas.microsoft.com/office/drawing/2014/main" id="{42C07427-666A-D94F-AD0C-792E2D7505DF}"/>
                </a:ext>
              </a:extLst>
            </p:cNvPr>
            <p:cNvSpPr/>
            <p:nvPr/>
          </p:nvSpPr>
          <p:spPr>
            <a:xfrm>
              <a:off x="5492462" y="4184799"/>
              <a:ext cx="56338" cy="413822"/>
            </a:xfrm>
            <a:custGeom>
              <a:avLst/>
              <a:gdLst>
                <a:gd name="connsiteX0" fmla="*/ 41270 w 113970"/>
                <a:gd name="connsiteY0" fmla="*/ 0 h 1099335"/>
                <a:gd name="connsiteX1" fmla="*/ 113189 w 113970"/>
                <a:gd name="connsiteY1" fmla="*/ 390418 h 1099335"/>
                <a:gd name="connsiteX2" fmla="*/ 173 w 113970"/>
                <a:gd name="connsiteY2" fmla="*/ 750014 h 1099335"/>
                <a:gd name="connsiteX3" fmla="*/ 92641 w 113970"/>
                <a:gd name="connsiteY3" fmla="*/ 1099335 h 1099335"/>
              </a:gdLst>
              <a:ahLst/>
              <a:cxnLst>
                <a:cxn ang="0">
                  <a:pos x="connsiteX0" y="connsiteY0"/>
                </a:cxn>
                <a:cxn ang="0">
                  <a:pos x="connsiteX1" y="connsiteY1"/>
                </a:cxn>
                <a:cxn ang="0">
                  <a:pos x="connsiteX2" y="connsiteY2"/>
                </a:cxn>
                <a:cxn ang="0">
                  <a:pos x="connsiteX3" y="connsiteY3"/>
                </a:cxn>
              </a:cxnLst>
              <a:rect l="l" t="t" r="r" b="b"/>
              <a:pathLst>
                <a:path w="113970" h="1099335">
                  <a:moveTo>
                    <a:pt x="41270" y="0"/>
                  </a:moveTo>
                  <a:cubicBezTo>
                    <a:pt x="80654" y="132708"/>
                    <a:pt x="120039" y="265416"/>
                    <a:pt x="113189" y="390418"/>
                  </a:cubicBezTo>
                  <a:cubicBezTo>
                    <a:pt x="106339" y="515420"/>
                    <a:pt x="3598" y="631861"/>
                    <a:pt x="173" y="750014"/>
                  </a:cubicBezTo>
                  <a:cubicBezTo>
                    <a:pt x="-3252" y="868167"/>
                    <a:pt x="44694" y="983751"/>
                    <a:pt x="92641" y="1099335"/>
                  </a:cubicBezTo>
                </a:path>
              </a:pathLst>
            </a:custGeom>
            <a:noFill/>
            <a:ln w="38100">
              <a:solidFill>
                <a:schemeClr val="accent1">
                  <a:lumMod val="75000"/>
                </a:schemeClr>
              </a:solidFill>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Freeform: Shape 209">
              <a:extLst>
                <a:ext uri="{FF2B5EF4-FFF2-40B4-BE49-F238E27FC236}">
                  <a16:creationId xmlns:a16="http://schemas.microsoft.com/office/drawing/2014/main" id="{D0B99317-1FC8-ED43-A0CB-17EC564BCD5A}"/>
                </a:ext>
              </a:extLst>
            </p:cNvPr>
            <p:cNvSpPr/>
            <p:nvPr/>
          </p:nvSpPr>
          <p:spPr>
            <a:xfrm>
              <a:off x="5606991" y="4185574"/>
              <a:ext cx="56338" cy="413822"/>
            </a:xfrm>
            <a:custGeom>
              <a:avLst/>
              <a:gdLst>
                <a:gd name="connsiteX0" fmla="*/ 41270 w 113970"/>
                <a:gd name="connsiteY0" fmla="*/ 0 h 1099335"/>
                <a:gd name="connsiteX1" fmla="*/ 113189 w 113970"/>
                <a:gd name="connsiteY1" fmla="*/ 390418 h 1099335"/>
                <a:gd name="connsiteX2" fmla="*/ 173 w 113970"/>
                <a:gd name="connsiteY2" fmla="*/ 750014 h 1099335"/>
                <a:gd name="connsiteX3" fmla="*/ 92641 w 113970"/>
                <a:gd name="connsiteY3" fmla="*/ 1099335 h 1099335"/>
              </a:gdLst>
              <a:ahLst/>
              <a:cxnLst>
                <a:cxn ang="0">
                  <a:pos x="connsiteX0" y="connsiteY0"/>
                </a:cxn>
                <a:cxn ang="0">
                  <a:pos x="connsiteX1" y="connsiteY1"/>
                </a:cxn>
                <a:cxn ang="0">
                  <a:pos x="connsiteX2" y="connsiteY2"/>
                </a:cxn>
                <a:cxn ang="0">
                  <a:pos x="connsiteX3" y="connsiteY3"/>
                </a:cxn>
              </a:cxnLst>
              <a:rect l="l" t="t" r="r" b="b"/>
              <a:pathLst>
                <a:path w="113970" h="1099335">
                  <a:moveTo>
                    <a:pt x="41270" y="0"/>
                  </a:moveTo>
                  <a:cubicBezTo>
                    <a:pt x="80654" y="132708"/>
                    <a:pt x="120039" y="265416"/>
                    <a:pt x="113189" y="390418"/>
                  </a:cubicBezTo>
                  <a:cubicBezTo>
                    <a:pt x="106339" y="515420"/>
                    <a:pt x="3598" y="631861"/>
                    <a:pt x="173" y="750014"/>
                  </a:cubicBezTo>
                  <a:cubicBezTo>
                    <a:pt x="-3252" y="868167"/>
                    <a:pt x="44694" y="983751"/>
                    <a:pt x="92641" y="1099335"/>
                  </a:cubicBezTo>
                </a:path>
              </a:pathLst>
            </a:custGeom>
            <a:noFill/>
            <a:ln w="38100">
              <a:solidFill>
                <a:schemeClr val="accent1">
                  <a:lumMod val="75000"/>
                </a:schemeClr>
              </a:solidFill>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4" name="Freeform: Shape 210">
              <a:extLst>
                <a:ext uri="{FF2B5EF4-FFF2-40B4-BE49-F238E27FC236}">
                  <a16:creationId xmlns:a16="http://schemas.microsoft.com/office/drawing/2014/main" id="{5EBE3070-4A4C-924F-AB48-46C47E9F16B8}"/>
                </a:ext>
              </a:extLst>
            </p:cNvPr>
            <p:cNvSpPr/>
            <p:nvPr/>
          </p:nvSpPr>
          <p:spPr>
            <a:xfrm>
              <a:off x="5721520" y="4184798"/>
              <a:ext cx="56338" cy="413822"/>
            </a:xfrm>
            <a:custGeom>
              <a:avLst/>
              <a:gdLst>
                <a:gd name="connsiteX0" fmla="*/ 41270 w 113970"/>
                <a:gd name="connsiteY0" fmla="*/ 0 h 1099335"/>
                <a:gd name="connsiteX1" fmla="*/ 113189 w 113970"/>
                <a:gd name="connsiteY1" fmla="*/ 390418 h 1099335"/>
                <a:gd name="connsiteX2" fmla="*/ 173 w 113970"/>
                <a:gd name="connsiteY2" fmla="*/ 750014 h 1099335"/>
                <a:gd name="connsiteX3" fmla="*/ 92641 w 113970"/>
                <a:gd name="connsiteY3" fmla="*/ 1099335 h 1099335"/>
              </a:gdLst>
              <a:ahLst/>
              <a:cxnLst>
                <a:cxn ang="0">
                  <a:pos x="connsiteX0" y="connsiteY0"/>
                </a:cxn>
                <a:cxn ang="0">
                  <a:pos x="connsiteX1" y="connsiteY1"/>
                </a:cxn>
                <a:cxn ang="0">
                  <a:pos x="connsiteX2" y="connsiteY2"/>
                </a:cxn>
                <a:cxn ang="0">
                  <a:pos x="connsiteX3" y="connsiteY3"/>
                </a:cxn>
              </a:cxnLst>
              <a:rect l="l" t="t" r="r" b="b"/>
              <a:pathLst>
                <a:path w="113970" h="1099335">
                  <a:moveTo>
                    <a:pt x="41270" y="0"/>
                  </a:moveTo>
                  <a:cubicBezTo>
                    <a:pt x="80654" y="132708"/>
                    <a:pt x="120039" y="265416"/>
                    <a:pt x="113189" y="390418"/>
                  </a:cubicBezTo>
                  <a:cubicBezTo>
                    <a:pt x="106339" y="515420"/>
                    <a:pt x="3598" y="631861"/>
                    <a:pt x="173" y="750014"/>
                  </a:cubicBezTo>
                  <a:cubicBezTo>
                    <a:pt x="-3252" y="868167"/>
                    <a:pt x="44694" y="983751"/>
                    <a:pt x="92641" y="1099335"/>
                  </a:cubicBezTo>
                </a:path>
              </a:pathLst>
            </a:custGeom>
            <a:noFill/>
            <a:ln w="38100">
              <a:solidFill>
                <a:schemeClr val="accent1">
                  <a:lumMod val="75000"/>
                </a:schemeClr>
              </a:solidFill>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7" name="Freeform: Shape 211">
              <a:extLst>
                <a:ext uri="{FF2B5EF4-FFF2-40B4-BE49-F238E27FC236}">
                  <a16:creationId xmlns:a16="http://schemas.microsoft.com/office/drawing/2014/main" id="{C8240FFD-2D5B-AE43-A37A-EAA84BB8C4C2}"/>
                </a:ext>
              </a:extLst>
            </p:cNvPr>
            <p:cNvSpPr/>
            <p:nvPr/>
          </p:nvSpPr>
          <p:spPr>
            <a:xfrm>
              <a:off x="5834419" y="4184023"/>
              <a:ext cx="56338" cy="413822"/>
            </a:xfrm>
            <a:custGeom>
              <a:avLst/>
              <a:gdLst>
                <a:gd name="connsiteX0" fmla="*/ 41270 w 113970"/>
                <a:gd name="connsiteY0" fmla="*/ 0 h 1099335"/>
                <a:gd name="connsiteX1" fmla="*/ 113189 w 113970"/>
                <a:gd name="connsiteY1" fmla="*/ 390418 h 1099335"/>
                <a:gd name="connsiteX2" fmla="*/ 173 w 113970"/>
                <a:gd name="connsiteY2" fmla="*/ 750014 h 1099335"/>
                <a:gd name="connsiteX3" fmla="*/ 92641 w 113970"/>
                <a:gd name="connsiteY3" fmla="*/ 1099335 h 1099335"/>
              </a:gdLst>
              <a:ahLst/>
              <a:cxnLst>
                <a:cxn ang="0">
                  <a:pos x="connsiteX0" y="connsiteY0"/>
                </a:cxn>
                <a:cxn ang="0">
                  <a:pos x="connsiteX1" y="connsiteY1"/>
                </a:cxn>
                <a:cxn ang="0">
                  <a:pos x="connsiteX2" y="connsiteY2"/>
                </a:cxn>
                <a:cxn ang="0">
                  <a:pos x="connsiteX3" y="connsiteY3"/>
                </a:cxn>
              </a:cxnLst>
              <a:rect l="l" t="t" r="r" b="b"/>
              <a:pathLst>
                <a:path w="113970" h="1099335">
                  <a:moveTo>
                    <a:pt x="41270" y="0"/>
                  </a:moveTo>
                  <a:cubicBezTo>
                    <a:pt x="80654" y="132708"/>
                    <a:pt x="120039" y="265416"/>
                    <a:pt x="113189" y="390418"/>
                  </a:cubicBezTo>
                  <a:cubicBezTo>
                    <a:pt x="106339" y="515420"/>
                    <a:pt x="3598" y="631861"/>
                    <a:pt x="173" y="750014"/>
                  </a:cubicBezTo>
                  <a:cubicBezTo>
                    <a:pt x="-3252" y="868167"/>
                    <a:pt x="44694" y="983751"/>
                    <a:pt x="92641" y="1099335"/>
                  </a:cubicBezTo>
                </a:path>
              </a:pathLst>
            </a:custGeom>
            <a:noFill/>
            <a:ln w="38100">
              <a:solidFill>
                <a:schemeClr val="accent1">
                  <a:lumMod val="75000"/>
                </a:schemeClr>
              </a:solidFill>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68" name="Picture 2" descr="Image result for cross mark">
            <a:extLst>
              <a:ext uri="{FF2B5EF4-FFF2-40B4-BE49-F238E27FC236}">
                <a16:creationId xmlns:a16="http://schemas.microsoft.com/office/drawing/2014/main" id="{1768C169-6984-C849-BD01-497A95330D4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950" y="3577766"/>
            <a:ext cx="1143000" cy="551552"/>
          </a:xfrm>
          <a:prstGeom prst="rect">
            <a:avLst/>
          </a:prstGeom>
          <a:noFill/>
          <a:extLst>
            <a:ext uri="{909E8E84-426E-40DD-AFC4-6F175D3DCCD1}">
              <a14:hiddenFill xmlns:a14="http://schemas.microsoft.com/office/drawing/2010/main">
                <a:solidFill>
                  <a:srgbClr val="FFFFFF"/>
                </a:solidFill>
              </a14:hiddenFill>
            </a:ext>
          </a:extLst>
        </p:spPr>
      </p:pic>
      <p:pic>
        <p:nvPicPr>
          <p:cNvPr id="369" name="Picture 2" descr="Image result for cross mark">
            <a:extLst>
              <a:ext uri="{FF2B5EF4-FFF2-40B4-BE49-F238E27FC236}">
                <a16:creationId xmlns:a16="http://schemas.microsoft.com/office/drawing/2014/main" id="{38B9E6B5-57F1-AB4B-91E0-FDE9C34E90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880" y="4312496"/>
            <a:ext cx="1143000" cy="551552"/>
          </a:xfrm>
          <a:prstGeom prst="rect">
            <a:avLst/>
          </a:prstGeom>
          <a:noFill/>
          <a:extLst>
            <a:ext uri="{909E8E84-426E-40DD-AFC4-6F175D3DCCD1}">
              <a14:hiddenFill xmlns:a14="http://schemas.microsoft.com/office/drawing/2010/main">
                <a:solidFill>
                  <a:srgbClr val="FFFFFF"/>
                </a:solidFill>
              </a14:hiddenFill>
            </a:ext>
          </a:extLst>
        </p:spPr>
      </p:pic>
      <p:pic>
        <p:nvPicPr>
          <p:cNvPr id="370" name="Picture 2" descr="Image result for cross mark">
            <a:extLst>
              <a:ext uri="{FF2B5EF4-FFF2-40B4-BE49-F238E27FC236}">
                <a16:creationId xmlns:a16="http://schemas.microsoft.com/office/drawing/2014/main" id="{971A2BCB-AE0C-E146-B8D2-417A98D379F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84243" y="3582045"/>
            <a:ext cx="1143000" cy="551552"/>
          </a:xfrm>
          <a:prstGeom prst="rect">
            <a:avLst/>
          </a:prstGeom>
          <a:noFill/>
          <a:extLst>
            <a:ext uri="{909E8E84-426E-40DD-AFC4-6F175D3DCCD1}">
              <a14:hiddenFill xmlns:a14="http://schemas.microsoft.com/office/drawing/2010/main">
                <a:solidFill>
                  <a:srgbClr val="FFFFFF"/>
                </a:solidFill>
              </a14:hiddenFill>
            </a:ext>
          </a:extLst>
        </p:spPr>
      </p:pic>
      <p:pic>
        <p:nvPicPr>
          <p:cNvPr id="371" name="Picture 2" descr="Image result for cross mark">
            <a:extLst>
              <a:ext uri="{FF2B5EF4-FFF2-40B4-BE49-F238E27FC236}">
                <a16:creationId xmlns:a16="http://schemas.microsoft.com/office/drawing/2014/main" id="{5BBFF936-791D-C04B-8FCB-BEC4781CD49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1173" y="4316775"/>
            <a:ext cx="1143000" cy="551552"/>
          </a:xfrm>
          <a:prstGeom prst="rect">
            <a:avLst/>
          </a:prstGeom>
          <a:noFill/>
          <a:extLst>
            <a:ext uri="{909E8E84-426E-40DD-AFC4-6F175D3DCCD1}">
              <a14:hiddenFill xmlns:a14="http://schemas.microsoft.com/office/drawing/2010/main">
                <a:solidFill>
                  <a:srgbClr val="FFFFFF"/>
                </a:solidFill>
              </a14:hiddenFill>
            </a:ext>
          </a:extLst>
        </p:spPr>
      </p:pic>
      <p:sp>
        <p:nvSpPr>
          <p:cNvPr id="76" name="Rounded Rectangle 163">
            <a:extLst>
              <a:ext uri="{FF2B5EF4-FFF2-40B4-BE49-F238E27FC236}">
                <a16:creationId xmlns:a16="http://schemas.microsoft.com/office/drawing/2014/main" id="{2BC4629A-E492-774D-8717-9C0D054396F6}"/>
              </a:ext>
            </a:extLst>
          </p:cNvPr>
          <p:cNvSpPr/>
          <p:nvPr/>
        </p:nvSpPr>
        <p:spPr>
          <a:xfrm>
            <a:off x="220384" y="5191879"/>
            <a:ext cx="2457966" cy="585592"/>
          </a:xfrm>
          <a:prstGeom prst="roundRect">
            <a:avLst>
              <a:gd name="adj" fmla="val 9162"/>
            </a:avLst>
          </a:prstGeom>
          <a:noFill/>
          <a:ln w="25400">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i="1" dirty="0">
                <a:solidFill>
                  <a:schemeClr val="tx1"/>
                </a:solidFill>
              </a:rPr>
              <a:t>All threads</a:t>
            </a:r>
          </a:p>
          <a:p>
            <a:pPr algn="ctr"/>
            <a:r>
              <a:rPr lang="en-US" sz="2000" i="1" dirty="0">
                <a:solidFill>
                  <a:schemeClr val="tx1"/>
                </a:solidFill>
              </a:rPr>
              <a:t>access the same page</a:t>
            </a:r>
          </a:p>
        </p:txBody>
      </p:sp>
    </p:spTree>
    <p:custDataLst>
      <p:tags r:id="rId1"/>
    </p:custDataLst>
    <p:extLst>
      <p:ext uri="{BB962C8B-B14F-4D97-AF65-F5344CB8AC3E}">
        <p14:creationId xmlns:p14="http://schemas.microsoft.com/office/powerpoint/2010/main" val="1281410855"/>
      </p:ext>
    </p:extLst>
  </p:cSld>
  <p:clrMapOvr>
    <a:masterClrMapping/>
  </p:clrMapOvr>
  <mc:AlternateContent xmlns:mc="http://schemas.openxmlformats.org/markup-compatibility/2006" xmlns:p14="http://schemas.microsoft.com/office/powerpoint/2010/main">
    <mc:Choice Requires="p14">
      <p:transition spd="slow" p14:dur="2000" advTm="23797"/>
    </mc:Choice>
    <mc:Fallback xmlns="">
      <p:transition spd="slow" advTm="2379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blinds(horizontal)">
                                      <p:cBhvr>
                                        <p:cTn id="7" dur="500"/>
                                        <p:tgtEl>
                                          <p:spTgt spid="59"/>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66"/>
                                        </p:tgtEl>
                                        <p:attrNameLst>
                                          <p:attrName>style.visibility</p:attrName>
                                        </p:attrNameLst>
                                      </p:cBhvr>
                                      <p:to>
                                        <p:strVal val="visible"/>
                                      </p:to>
                                    </p:set>
                                    <p:animEffect transition="in" filter="blinds(horizontal)">
                                      <p:cBhvr>
                                        <p:cTn id="11" dur="500"/>
                                        <p:tgtEl>
                                          <p:spTgt spid="66"/>
                                        </p:tgtEl>
                                      </p:cBhvr>
                                    </p:animEffect>
                                  </p:childTnLst>
                                </p:cTn>
                              </p:par>
                              <p:par>
                                <p:cTn id="12" presetID="3" presetClass="entr" presetSubtype="10" fill="hold" grpId="0" nodeType="withEffect">
                                  <p:stCondLst>
                                    <p:cond delay="0"/>
                                  </p:stCondLst>
                                  <p:childTnLst>
                                    <p:set>
                                      <p:cBhvr>
                                        <p:cTn id="13" dur="1" fill="hold">
                                          <p:stCondLst>
                                            <p:cond delay="0"/>
                                          </p:stCondLst>
                                        </p:cTn>
                                        <p:tgtEl>
                                          <p:spTgt spid="67"/>
                                        </p:tgtEl>
                                        <p:attrNameLst>
                                          <p:attrName>style.visibility</p:attrName>
                                        </p:attrNameLst>
                                      </p:cBhvr>
                                      <p:to>
                                        <p:strVal val="visible"/>
                                      </p:to>
                                    </p:set>
                                    <p:animEffect transition="in" filter="blinds(horizontal)">
                                      <p:cBhvr>
                                        <p:cTn id="14" dur="500"/>
                                        <p:tgtEl>
                                          <p:spTgt spid="67"/>
                                        </p:tgtEl>
                                      </p:cBhvr>
                                    </p:animEffect>
                                  </p:childTnLst>
                                </p:cTn>
                              </p:par>
                              <p:par>
                                <p:cTn id="15" presetID="3" presetClass="entr" presetSubtype="10" fill="hold" grpId="0" nodeType="withEffect">
                                  <p:stCondLst>
                                    <p:cond delay="0"/>
                                  </p:stCondLst>
                                  <p:childTnLst>
                                    <p:set>
                                      <p:cBhvr>
                                        <p:cTn id="16" dur="1" fill="hold">
                                          <p:stCondLst>
                                            <p:cond delay="0"/>
                                          </p:stCondLst>
                                        </p:cTn>
                                        <p:tgtEl>
                                          <p:spTgt spid="68"/>
                                        </p:tgtEl>
                                        <p:attrNameLst>
                                          <p:attrName>style.visibility</p:attrName>
                                        </p:attrNameLst>
                                      </p:cBhvr>
                                      <p:to>
                                        <p:strVal val="visible"/>
                                      </p:to>
                                    </p:set>
                                    <p:animEffect transition="in" filter="blinds(horizontal)">
                                      <p:cBhvr>
                                        <p:cTn id="17" dur="500"/>
                                        <p:tgtEl>
                                          <p:spTgt spid="68"/>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69"/>
                                        </p:tgtEl>
                                        <p:attrNameLst>
                                          <p:attrName>style.visibility</p:attrName>
                                        </p:attrNameLst>
                                      </p:cBhvr>
                                      <p:to>
                                        <p:strVal val="visible"/>
                                      </p:to>
                                    </p:set>
                                    <p:animEffect transition="in" filter="blinds(horizontal)">
                                      <p:cBhvr>
                                        <p:cTn id="20" dur="500"/>
                                        <p:tgtEl>
                                          <p:spTgt spid="69"/>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70"/>
                                        </p:tgtEl>
                                        <p:attrNameLst>
                                          <p:attrName>style.visibility</p:attrName>
                                        </p:attrNameLst>
                                      </p:cBhvr>
                                      <p:to>
                                        <p:strVal val="visible"/>
                                      </p:to>
                                    </p:set>
                                    <p:animEffect transition="in" filter="blinds(horizontal)">
                                      <p:cBhvr>
                                        <p:cTn id="23" dur="500"/>
                                        <p:tgtEl>
                                          <p:spTgt spid="70"/>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71"/>
                                        </p:tgtEl>
                                        <p:attrNameLst>
                                          <p:attrName>style.visibility</p:attrName>
                                        </p:attrNameLst>
                                      </p:cBhvr>
                                      <p:to>
                                        <p:strVal val="visible"/>
                                      </p:to>
                                    </p:set>
                                    <p:animEffect transition="in" filter="blinds(horizontal)">
                                      <p:cBhvr>
                                        <p:cTn id="26" dur="500"/>
                                        <p:tgtEl>
                                          <p:spTgt spid="71"/>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73"/>
                                        </p:tgtEl>
                                        <p:attrNameLst>
                                          <p:attrName>style.visibility</p:attrName>
                                        </p:attrNameLst>
                                      </p:cBhvr>
                                      <p:to>
                                        <p:strVal val="visible"/>
                                      </p:to>
                                    </p:set>
                                    <p:animEffect transition="in" filter="blinds(horizontal)">
                                      <p:cBhvr>
                                        <p:cTn id="31" dur="500"/>
                                        <p:tgtEl>
                                          <p:spTgt spid="73"/>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74"/>
                                        </p:tgtEl>
                                        <p:attrNameLst>
                                          <p:attrName>style.visibility</p:attrName>
                                        </p:attrNameLst>
                                      </p:cBhvr>
                                      <p:to>
                                        <p:strVal val="visible"/>
                                      </p:to>
                                    </p:set>
                                    <p:animEffect transition="in" filter="blinds(horizontal)">
                                      <p:cBhvr>
                                        <p:cTn id="34"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6" grpId="0" animBg="1"/>
      <p:bldP spid="67" grpId="0" animBg="1"/>
      <p:bldP spid="68" grpId="0" animBg="1"/>
      <p:bldP spid="69" grpId="0" animBg="1"/>
      <p:bldP spid="70" grpId="0" animBg="1"/>
      <p:bldP spid="71" grpId="0" animBg="1"/>
      <p:bldP spid="73" grpId="0" animBg="1"/>
      <p:bldP spid="7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C4BAC96C-330F-A642-8387-6E9D231ABB08}"/>
              </a:ext>
            </a:extLst>
          </p:cNvPr>
          <p:cNvSpPr>
            <a:spLocks noGrp="1"/>
          </p:cNvSpPr>
          <p:nvPr>
            <p:ph idx="1"/>
          </p:nvPr>
        </p:nvSpPr>
        <p:spPr>
          <a:xfrm>
            <a:off x="0" y="1094944"/>
            <a:ext cx="9144000" cy="5517543"/>
          </a:xfrm>
        </p:spPr>
        <p:txBody>
          <a:bodyPr>
            <a:normAutofit/>
          </a:bodyPr>
          <a:lstStyle/>
          <a:p>
            <a:endParaRPr lang="en-US" sz="3400" b="1" dirty="0">
              <a:solidFill>
                <a:srgbClr val="0066FF"/>
              </a:solidFill>
            </a:endParaRPr>
          </a:p>
          <a:p>
            <a:endParaRPr lang="en-US" sz="3400" b="1" dirty="0">
              <a:solidFill>
                <a:srgbClr val="0066FF"/>
              </a:solidFill>
            </a:endParaRPr>
          </a:p>
          <a:p>
            <a:endParaRPr lang="en-US" sz="3400" b="1" dirty="0">
              <a:solidFill>
                <a:srgbClr val="0066FF"/>
              </a:solidFill>
            </a:endParaRPr>
          </a:p>
          <a:p>
            <a:pPr marL="0" indent="0">
              <a:buNone/>
            </a:pPr>
            <a:endParaRPr lang="en-US" sz="3000" b="1" dirty="0">
              <a:solidFill>
                <a:srgbClr val="0066FF"/>
              </a:solidFill>
            </a:endParaRPr>
          </a:p>
          <a:p>
            <a:pPr marL="0" indent="0">
              <a:buNone/>
            </a:pPr>
            <a:endParaRPr lang="en-US" sz="3000" b="1" dirty="0">
              <a:solidFill>
                <a:srgbClr val="0066FF"/>
              </a:solidFill>
            </a:endParaRPr>
          </a:p>
          <a:p>
            <a:pPr marL="0" indent="0">
              <a:buNone/>
            </a:pPr>
            <a:endParaRPr lang="en-US" sz="3000" b="1" dirty="0">
              <a:solidFill>
                <a:srgbClr val="0066FF"/>
              </a:solidFill>
            </a:endParaRPr>
          </a:p>
          <a:p>
            <a:pPr marL="0" indent="0">
              <a:buNone/>
            </a:pPr>
            <a:endParaRPr lang="en-US" sz="3000" b="1" dirty="0">
              <a:solidFill>
                <a:srgbClr val="0066FF"/>
              </a:solidFill>
            </a:endParaRPr>
          </a:p>
          <a:p>
            <a:endParaRPr lang="en-US" sz="3400" b="1" dirty="0">
              <a:solidFill>
                <a:srgbClr val="FF0000"/>
              </a:solidFill>
              <a:sym typeface="Wingdings" pitchFamily="2" charset="2"/>
            </a:endParaRPr>
          </a:p>
        </p:txBody>
      </p:sp>
      <p:graphicFrame>
        <p:nvGraphicFramePr>
          <p:cNvPr id="14" name="Chart 13">
            <a:extLst>
              <a:ext uri="{FF2B5EF4-FFF2-40B4-BE49-F238E27FC236}">
                <a16:creationId xmlns:a16="http://schemas.microsoft.com/office/drawing/2014/main" id="{C8A2F633-8450-5D4B-AFBB-F4E1F681D0BD}"/>
              </a:ext>
            </a:extLst>
          </p:cNvPr>
          <p:cNvGraphicFramePr>
            <a:graphicFrameLocks/>
          </p:cNvGraphicFramePr>
          <p:nvPr>
            <p:extLst>
              <p:ext uri="{D42A27DB-BD31-4B8C-83A1-F6EECF244321}">
                <p14:modId xmlns:p14="http://schemas.microsoft.com/office/powerpoint/2010/main" val="143174493"/>
              </p:ext>
            </p:extLst>
          </p:nvPr>
        </p:nvGraphicFramePr>
        <p:xfrm>
          <a:off x="-373673" y="820127"/>
          <a:ext cx="9891346" cy="5217745"/>
        </p:xfrm>
        <a:graphic>
          <a:graphicData uri="http://schemas.openxmlformats.org/drawingml/2006/chart">
            <c:chart xmlns:c="http://schemas.openxmlformats.org/drawingml/2006/chart" xmlns:r="http://schemas.openxmlformats.org/officeDocument/2006/relationships" r:id="rId4"/>
          </a:graphicData>
        </a:graphic>
      </p:graphicFrame>
      <p:sp>
        <p:nvSpPr>
          <p:cNvPr id="2" name="Title 1"/>
          <p:cNvSpPr>
            <a:spLocks noGrp="1"/>
          </p:cNvSpPr>
          <p:nvPr>
            <p:ph type="title"/>
          </p:nvPr>
        </p:nvSpPr>
        <p:spPr>
          <a:xfrm>
            <a:off x="457200" y="130604"/>
            <a:ext cx="8686800" cy="847546"/>
          </a:xfrm>
        </p:spPr>
        <p:txBody>
          <a:bodyPr>
            <a:normAutofit/>
          </a:bodyPr>
          <a:lstStyle/>
          <a:p>
            <a:pPr algn="l"/>
            <a:r>
              <a:rPr lang="en-US" sz="4000" dirty="0"/>
              <a:t>Effect of Translation on Performance</a:t>
            </a:r>
          </a:p>
        </p:txBody>
      </p:sp>
      <p:cxnSp>
        <p:nvCxnSpPr>
          <p:cNvPr id="5" name="Straight Connector 4"/>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p:txBody>
          <a:bodyPr/>
          <a:lstStyle/>
          <a:p>
            <a:fld id="{9E8CE333-791E-B247-B0D8-81D7ACF2F196}" type="slidenum">
              <a:rPr lang="en-US" smtClean="0"/>
              <a:pPr/>
              <a:t>8</a:t>
            </a:fld>
            <a:endParaRPr lang="en-US" dirty="0"/>
          </a:p>
        </p:txBody>
      </p:sp>
      <p:pic>
        <p:nvPicPr>
          <p:cNvPr id="154" name="Picture 153" descr="safari.png"/>
          <p:cNvPicPr>
            <a:picLocks noChangeAspect="1"/>
          </p:cNvPicPr>
          <p:nvPr/>
        </p:nvPicPr>
        <p:blipFill>
          <a:blip r:embed="rId5" cstate="print"/>
          <a:stretch>
            <a:fillRect/>
          </a:stretch>
        </p:blipFill>
        <p:spPr>
          <a:xfrm>
            <a:off x="164139" y="6425519"/>
            <a:ext cx="1315038" cy="380494"/>
          </a:xfrm>
          <a:prstGeom prst="rect">
            <a:avLst/>
          </a:prstGeom>
        </p:spPr>
      </p:pic>
      <p:sp>
        <p:nvSpPr>
          <p:cNvPr id="16" name="Rounded Rectangle 163">
            <a:extLst>
              <a:ext uri="{FF2B5EF4-FFF2-40B4-BE49-F238E27FC236}">
                <a16:creationId xmlns:a16="http://schemas.microsoft.com/office/drawing/2014/main" id="{3BA1F30A-9E89-1949-8FF1-5DB045F1C147}"/>
              </a:ext>
            </a:extLst>
          </p:cNvPr>
          <p:cNvSpPr/>
          <p:nvPr/>
        </p:nvSpPr>
        <p:spPr>
          <a:xfrm>
            <a:off x="1716243" y="4473029"/>
            <a:ext cx="5384467" cy="663828"/>
          </a:xfrm>
          <a:prstGeom prst="roundRect">
            <a:avLst>
              <a:gd name="adj" fmla="val 9162"/>
            </a:avLst>
          </a:prstGeom>
          <a:noFill/>
          <a:ln w="25400">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Normalized Performance</a:t>
            </a:r>
          </a:p>
        </p:txBody>
      </p:sp>
    </p:spTree>
    <p:custDataLst>
      <p:tags r:id="rId1"/>
    </p:custDataLst>
    <p:extLst>
      <p:ext uri="{BB962C8B-B14F-4D97-AF65-F5344CB8AC3E}">
        <p14:creationId xmlns:p14="http://schemas.microsoft.com/office/powerpoint/2010/main" val="3567698292"/>
      </p:ext>
    </p:extLst>
  </p:cSld>
  <p:clrMapOvr>
    <a:masterClrMapping/>
  </p:clrMapOvr>
  <mc:AlternateContent xmlns:mc="http://schemas.openxmlformats.org/markup-compatibility/2006" xmlns:p14="http://schemas.microsoft.com/office/powerpoint/2010/main">
    <mc:Choice Requires="p14">
      <p:transition spd="slow" p14:dur="2000" advTm="30891"/>
    </mc:Choice>
    <mc:Fallback xmlns="">
      <p:transition spd="slow" advTm="3089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graphicEl>
                                              <a:chart seriesIdx="-3" categoryIdx="-3" bldStep="gridLegend"/>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graphicEl>
                                              <a:chart seriesIdx="2" categoryIdx="-4" bldStep="series"/>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4" grpId="0" uiExpand="1">
        <p:bldSub>
          <a:bldChart bld="series"/>
        </p:bldSub>
      </p:bldGraphic>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C4BAC96C-330F-A642-8387-6E9D231ABB08}"/>
              </a:ext>
            </a:extLst>
          </p:cNvPr>
          <p:cNvSpPr>
            <a:spLocks noGrp="1"/>
          </p:cNvSpPr>
          <p:nvPr>
            <p:ph idx="1"/>
          </p:nvPr>
        </p:nvSpPr>
        <p:spPr>
          <a:xfrm>
            <a:off x="0" y="1094944"/>
            <a:ext cx="9144000" cy="5517543"/>
          </a:xfrm>
        </p:spPr>
        <p:txBody>
          <a:bodyPr>
            <a:normAutofit/>
          </a:bodyPr>
          <a:lstStyle/>
          <a:p>
            <a:endParaRPr lang="en-US" sz="3400" b="1" dirty="0">
              <a:solidFill>
                <a:srgbClr val="0066FF"/>
              </a:solidFill>
            </a:endParaRPr>
          </a:p>
          <a:p>
            <a:endParaRPr lang="en-US" sz="3400" b="1" dirty="0">
              <a:solidFill>
                <a:srgbClr val="0066FF"/>
              </a:solidFill>
            </a:endParaRPr>
          </a:p>
          <a:p>
            <a:endParaRPr lang="en-US" sz="3400" b="1" dirty="0">
              <a:solidFill>
                <a:srgbClr val="0066FF"/>
              </a:solidFill>
            </a:endParaRPr>
          </a:p>
          <a:p>
            <a:pPr marL="0" indent="0">
              <a:buNone/>
            </a:pPr>
            <a:endParaRPr lang="en-US" sz="3000" b="1" dirty="0">
              <a:solidFill>
                <a:srgbClr val="0066FF"/>
              </a:solidFill>
            </a:endParaRPr>
          </a:p>
          <a:p>
            <a:pPr marL="0" indent="0">
              <a:buNone/>
            </a:pPr>
            <a:endParaRPr lang="en-US" sz="3000" b="1" dirty="0">
              <a:solidFill>
                <a:srgbClr val="0066FF"/>
              </a:solidFill>
            </a:endParaRPr>
          </a:p>
          <a:p>
            <a:pPr marL="0" indent="0">
              <a:buNone/>
            </a:pPr>
            <a:endParaRPr lang="en-US" sz="3000" b="1" dirty="0">
              <a:solidFill>
                <a:srgbClr val="0066FF"/>
              </a:solidFill>
            </a:endParaRPr>
          </a:p>
          <a:p>
            <a:pPr marL="0" indent="0">
              <a:buNone/>
            </a:pPr>
            <a:endParaRPr lang="en-US" sz="3000" b="1" dirty="0">
              <a:solidFill>
                <a:srgbClr val="0066FF"/>
              </a:solidFill>
            </a:endParaRPr>
          </a:p>
          <a:p>
            <a:endParaRPr lang="en-US" sz="3400" b="1" dirty="0">
              <a:solidFill>
                <a:srgbClr val="FF0000"/>
              </a:solidFill>
              <a:sym typeface="Wingdings" pitchFamily="2" charset="2"/>
            </a:endParaRPr>
          </a:p>
        </p:txBody>
      </p:sp>
      <p:graphicFrame>
        <p:nvGraphicFramePr>
          <p:cNvPr id="14" name="Chart 13">
            <a:extLst>
              <a:ext uri="{FF2B5EF4-FFF2-40B4-BE49-F238E27FC236}">
                <a16:creationId xmlns:a16="http://schemas.microsoft.com/office/drawing/2014/main" id="{C8A2F633-8450-5D4B-AFBB-F4E1F681D0BD}"/>
              </a:ext>
            </a:extLst>
          </p:cNvPr>
          <p:cNvGraphicFramePr>
            <a:graphicFrameLocks/>
          </p:cNvGraphicFramePr>
          <p:nvPr>
            <p:extLst>
              <p:ext uri="{D42A27DB-BD31-4B8C-83A1-F6EECF244321}">
                <p14:modId xmlns:p14="http://schemas.microsoft.com/office/powerpoint/2010/main" val="1095555020"/>
              </p:ext>
            </p:extLst>
          </p:nvPr>
        </p:nvGraphicFramePr>
        <p:xfrm>
          <a:off x="-373673" y="820127"/>
          <a:ext cx="9891346" cy="5217745"/>
        </p:xfrm>
        <a:graphic>
          <a:graphicData uri="http://schemas.openxmlformats.org/drawingml/2006/chart">
            <c:chart xmlns:c="http://schemas.openxmlformats.org/drawingml/2006/chart" xmlns:r="http://schemas.openxmlformats.org/officeDocument/2006/relationships" r:id="rId4"/>
          </a:graphicData>
        </a:graphic>
      </p:graphicFrame>
      <p:sp>
        <p:nvSpPr>
          <p:cNvPr id="2" name="Title 1"/>
          <p:cNvSpPr>
            <a:spLocks noGrp="1"/>
          </p:cNvSpPr>
          <p:nvPr>
            <p:ph type="title"/>
          </p:nvPr>
        </p:nvSpPr>
        <p:spPr>
          <a:xfrm>
            <a:off x="457200" y="130604"/>
            <a:ext cx="8686800" cy="847546"/>
          </a:xfrm>
        </p:spPr>
        <p:txBody>
          <a:bodyPr>
            <a:normAutofit/>
          </a:bodyPr>
          <a:lstStyle/>
          <a:p>
            <a:pPr algn="l"/>
            <a:r>
              <a:rPr lang="en-US" sz="4000" dirty="0"/>
              <a:t>Effect of Translation on Performance</a:t>
            </a:r>
          </a:p>
        </p:txBody>
      </p:sp>
      <p:cxnSp>
        <p:nvCxnSpPr>
          <p:cNvPr id="5" name="Straight Connector 4"/>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p:txBody>
          <a:bodyPr/>
          <a:lstStyle/>
          <a:p>
            <a:fld id="{9E8CE333-791E-B247-B0D8-81D7ACF2F196}" type="slidenum">
              <a:rPr lang="en-US" smtClean="0"/>
              <a:pPr/>
              <a:t>9</a:t>
            </a:fld>
            <a:endParaRPr lang="en-US" dirty="0"/>
          </a:p>
        </p:txBody>
      </p:sp>
      <p:pic>
        <p:nvPicPr>
          <p:cNvPr id="154" name="Picture 153" descr="safari.png"/>
          <p:cNvPicPr>
            <a:picLocks noChangeAspect="1"/>
          </p:cNvPicPr>
          <p:nvPr/>
        </p:nvPicPr>
        <p:blipFill>
          <a:blip r:embed="rId5" cstate="print"/>
          <a:stretch>
            <a:fillRect/>
          </a:stretch>
        </p:blipFill>
        <p:spPr>
          <a:xfrm>
            <a:off x="164139" y="6425519"/>
            <a:ext cx="1315038" cy="380494"/>
          </a:xfrm>
          <a:prstGeom prst="rect">
            <a:avLst/>
          </a:prstGeom>
        </p:spPr>
      </p:pic>
      <p:sp>
        <p:nvSpPr>
          <p:cNvPr id="16" name="Rounded Rectangle 163">
            <a:extLst>
              <a:ext uri="{FF2B5EF4-FFF2-40B4-BE49-F238E27FC236}">
                <a16:creationId xmlns:a16="http://schemas.microsoft.com/office/drawing/2014/main" id="{3BA1F30A-9E89-1949-8FF1-5DB045F1C147}"/>
              </a:ext>
            </a:extLst>
          </p:cNvPr>
          <p:cNvSpPr/>
          <p:nvPr/>
        </p:nvSpPr>
        <p:spPr>
          <a:xfrm>
            <a:off x="1716243" y="4473029"/>
            <a:ext cx="5384467" cy="663828"/>
          </a:xfrm>
          <a:prstGeom prst="roundRect">
            <a:avLst>
              <a:gd name="adj" fmla="val 9162"/>
            </a:avLst>
          </a:prstGeom>
          <a:noFill/>
          <a:ln w="25400">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Normalized Performance</a:t>
            </a:r>
          </a:p>
        </p:txBody>
      </p:sp>
      <p:sp>
        <p:nvSpPr>
          <p:cNvPr id="17" name="Rectangle 16">
            <a:extLst>
              <a:ext uri="{FF2B5EF4-FFF2-40B4-BE49-F238E27FC236}">
                <a16:creationId xmlns:a16="http://schemas.microsoft.com/office/drawing/2014/main" id="{D89D08FE-2067-9841-BC78-7006C88A5A50}"/>
              </a:ext>
            </a:extLst>
          </p:cNvPr>
          <p:cNvSpPr/>
          <p:nvPr/>
        </p:nvSpPr>
        <p:spPr>
          <a:xfrm>
            <a:off x="5518954" y="1489521"/>
            <a:ext cx="2996396" cy="4398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spTree>
    <p:custDataLst>
      <p:tags r:id="rId1"/>
    </p:custDataLst>
    <p:extLst>
      <p:ext uri="{BB962C8B-B14F-4D97-AF65-F5344CB8AC3E}">
        <p14:creationId xmlns:p14="http://schemas.microsoft.com/office/powerpoint/2010/main" val="2966140456"/>
      </p:ext>
    </p:extLst>
  </p:cSld>
  <p:clrMapOvr>
    <a:masterClrMapping/>
  </p:clrMapOvr>
  <mc:AlternateContent xmlns:mc="http://schemas.openxmlformats.org/markup-compatibility/2006" xmlns:p14="http://schemas.microsoft.com/office/powerpoint/2010/main">
    <mc:Choice Requires="p14">
      <p:transition spd="slow" p14:dur="2000" advTm="30891"/>
    </mc:Choice>
    <mc:Fallback xmlns="">
      <p:transition spd="slow" advTm="30891"/>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3.6|40.3|10.8|20.5"/>
</p:tagLst>
</file>

<file path=ppt/tags/tag10.xml><?xml version="1.0" encoding="utf-8"?>
<p:tagLst xmlns:a="http://schemas.openxmlformats.org/drawingml/2006/main" xmlns:r="http://schemas.openxmlformats.org/officeDocument/2006/relationships" xmlns:p="http://schemas.openxmlformats.org/presentationml/2006/main">
  <p:tag name="TIMING" val="|7.3|5.8"/>
</p:tagLst>
</file>

<file path=ppt/tags/tag11.xml><?xml version="1.0" encoding="utf-8"?>
<p:tagLst xmlns:a="http://schemas.openxmlformats.org/drawingml/2006/main" xmlns:r="http://schemas.openxmlformats.org/officeDocument/2006/relationships" xmlns:p="http://schemas.openxmlformats.org/presentationml/2006/main">
  <p:tag name="TIMING" val="|8|14.6|11.8|16.2"/>
</p:tagLst>
</file>

<file path=ppt/tags/tag12.xml><?xml version="1.0" encoding="utf-8"?>
<p:tagLst xmlns:a="http://schemas.openxmlformats.org/drawingml/2006/main" xmlns:r="http://schemas.openxmlformats.org/officeDocument/2006/relationships" xmlns:p="http://schemas.openxmlformats.org/presentationml/2006/main">
  <p:tag name="TIMING" val="|4.2|3.8|7.5|2.4|6.8"/>
</p:tagLst>
</file>

<file path=ppt/tags/tag13.xml><?xml version="1.0" encoding="utf-8"?>
<p:tagLst xmlns:a="http://schemas.openxmlformats.org/drawingml/2006/main" xmlns:r="http://schemas.openxmlformats.org/officeDocument/2006/relationships" xmlns:p="http://schemas.openxmlformats.org/presentationml/2006/main">
  <p:tag name="TIMING" val="|1|4|6|6.4"/>
</p:tagLst>
</file>

<file path=ppt/tags/tag14.xml><?xml version="1.0" encoding="utf-8"?>
<p:tagLst xmlns:a="http://schemas.openxmlformats.org/drawingml/2006/main" xmlns:r="http://schemas.openxmlformats.org/officeDocument/2006/relationships" xmlns:p="http://schemas.openxmlformats.org/presentationml/2006/main">
  <p:tag name="TIMING" val="|5.8|1.3|12.5|9.7|8.5|7.3"/>
</p:tagLst>
</file>

<file path=ppt/tags/tag15.xml><?xml version="1.0" encoding="utf-8"?>
<p:tagLst xmlns:a="http://schemas.openxmlformats.org/drawingml/2006/main" xmlns:r="http://schemas.openxmlformats.org/officeDocument/2006/relationships" xmlns:p="http://schemas.openxmlformats.org/presentationml/2006/main">
  <p:tag name="TIMING" val="|10.2|7.9|5.1|3.1|3.4|6|3.3|10.2"/>
</p:tagLst>
</file>

<file path=ppt/tags/tag16.xml><?xml version="1.0" encoding="utf-8"?>
<p:tagLst xmlns:a="http://schemas.openxmlformats.org/drawingml/2006/main" xmlns:r="http://schemas.openxmlformats.org/officeDocument/2006/relationships" xmlns:p="http://schemas.openxmlformats.org/presentationml/2006/main">
  <p:tag name="TIMING" val="|10.2|7.9|5.1|3.1|3.4|6|3.3|10.2"/>
</p:tagLst>
</file>

<file path=ppt/tags/tag17.xml><?xml version="1.0" encoding="utf-8"?>
<p:tagLst xmlns:a="http://schemas.openxmlformats.org/drawingml/2006/main" xmlns:r="http://schemas.openxmlformats.org/officeDocument/2006/relationships" xmlns:p="http://schemas.openxmlformats.org/presentationml/2006/main">
  <p:tag name="TIMING" val="|10.2|7.9|5.1|3.1|3.4|6|3.3|10.2"/>
</p:tagLst>
</file>

<file path=ppt/tags/tag18.xml><?xml version="1.0" encoding="utf-8"?>
<p:tagLst xmlns:a="http://schemas.openxmlformats.org/drawingml/2006/main" xmlns:r="http://schemas.openxmlformats.org/officeDocument/2006/relationships" xmlns:p="http://schemas.openxmlformats.org/presentationml/2006/main">
  <p:tag name="TIMING" val="|10.2|7.9|5.1|3.1|3.4|6|3.3|10.2"/>
</p:tagLst>
</file>

<file path=ppt/tags/tag19.xml><?xml version="1.0" encoding="utf-8"?>
<p:tagLst xmlns:a="http://schemas.openxmlformats.org/drawingml/2006/main" xmlns:r="http://schemas.openxmlformats.org/officeDocument/2006/relationships" xmlns:p="http://schemas.openxmlformats.org/presentationml/2006/main">
  <p:tag name="TIMING" val="|10.2|7.9|5.1|3.1|3.4|6|3.3|10.2"/>
</p:tagLst>
</file>

<file path=ppt/tags/tag2.xml><?xml version="1.0" encoding="utf-8"?>
<p:tagLst xmlns:a="http://schemas.openxmlformats.org/drawingml/2006/main" xmlns:r="http://schemas.openxmlformats.org/officeDocument/2006/relationships" xmlns:p="http://schemas.openxmlformats.org/presentationml/2006/main">
  <p:tag name="TIMING" val="|3.3|4|18.8|12.2"/>
</p:tagLst>
</file>

<file path=ppt/tags/tag20.xml><?xml version="1.0" encoding="utf-8"?>
<p:tagLst xmlns:a="http://schemas.openxmlformats.org/drawingml/2006/main" xmlns:r="http://schemas.openxmlformats.org/officeDocument/2006/relationships" xmlns:p="http://schemas.openxmlformats.org/presentationml/2006/main">
  <p:tag name="TIMING" val="|6|5.5|8.3|4.4|6.2"/>
</p:tagLst>
</file>

<file path=ppt/tags/tag21.xml><?xml version="1.0" encoding="utf-8"?>
<p:tagLst xmlns:a="http://schemas.openxmlformats.org/drawingml/2006/main" xmlns:r="http://schemas.openxmlformats.org/officeDocument/2006/relationships" xmlns:p="http://schemas.openxmlformats.org/presentationml/2006/main">
  <p:tag name="TIMING" val="|2|4.7|4.2|4.7|3.8"/>
</p:tagLst>
</file>

<file path=ppt/tags/tag22.xml><?xml version="1.0" encoding="utf-8"?>
<p:tagLst xmlns:a="http://schemas.openxmlformats.org/drawingml/2006/main" xmlns:r="http://schemas.openxmlformats.org/officeDocument/2006/relationships" xmlns:p="http://schemas.openxmlformats.org/presentationml/2006/main">
  <p:tag name="TIMING" val="|1.3|2.2|2.3|5.1"/>
</p:tagLst>
</file>

<file path=ppt/tags/tag23.xml><?xml version="1.0" encoding="utf-8"?>
<p:tagLst xmlns:a="http://schemas.openxmlformats.org/drawingml/2006/main" xmlns:r="http://schemas.openxmlformats.org/officeDocument/2006/relationships" xmlns:p="http://schemas.openxmlformats.org/presentationml/2006/main">
  <p:tag name="TIMING" val="|0.8|9.6|2|3.6"/>
</p:tagLst>
</file>

<file path=ppt/tags/tag24.xml><?xml version="1.0" encoding="utf-8"?>
<p:tagLst xmlns:a="http://schemas.openxmlformats.org/drawingml/2006/main" xmlns:r="http://schemas.openxmlformats.org/officeDocument/2006/relationships" xmlns:p="http://schemas.openxmlformats.org/presentationml/2006/main">
  <p:tag name="TIMING" val="|2.4|5.2|3.3"/>
</p:tagLst>
</file>

<file path=ppt/tags/tag25.xml><?xml version="1.0" encoding="utf-8"?>
<p:tagLst xmlns:a="http://schemas.openxmlformats.org/drawingml/2006/main" xmlns:r="http://schemas.openxmlformats.org/officeDocument/2006/relationships" xmlns:p="http://schemas.openxmlformats.org/presentationml/2006/main">
  <p:tag name="TIMING" val="|1|4.1|2|1.8|2.7|3.1|3.8|4.8|6.1"/>
</p:tagLst>
</file>

<file path=ppt/tags/tag26.xml><?xml version="1.0" encoding="utf-8"?>
<p:tagLst xmlns:a="http://schemas.openxmlformats.org/drawingml/2006/main" xmlns:r="http://schemas.openxmlformats.org/officeDocument/2006/relationships" xmlns:p="http://schemas.openxmlformats.org/presentationml/2006/main">
  <p:tag name="TIMING" val="|0.7|5.3|3.6|9.4|6.9"/>
</p:tagLst>
</file>

<file path=ppt/tags/tag27.xml><?xml version="1.0" encoding="utf-8"?>
<p:tagLst xmlns:a="http://schemas.openxmlformats.org/drawingml/2006/main" xmlns:r="http://schemas.openxmlformats.org/officeDocument/2006/relationships" xmlns:p="http://schemas.openxmlformats.org/presentationml/2006/main">
  <p:tag name="TIMING" val="|3.6|40.3|10.8|20.5"/>
</p:tagLst>
</file>

<file path=ppt/tags/tag28.xml><?xml version="1.0" encoding="utf-8"?>
<p:tagLst xmlns:a="http://schemas.openxmlformats.org/drawingml/2006/main" xmlns:r="http://schemas.openxmlformats.org/officeDocument/2006/relationships" xmlns:p="http://schemas.openxmlformats.org/presentationml/2006/main">
  <p:tag name="TIMING" val="|3.5|5.5|3.7|1.2|5.2|4.5"/>
</p:tagLst>
</file>

<file path=ppt/tags/tag3.xml><?xml version="1.0" encoding="utf-8"?>
<p:tagLst xmlns:a="http://schemas.openxmlformats.org/drawingml/2006/main" xmlns:r="http://schemas.openxmlformats.org/officeDocument/2006/relationships" xmlns:p="http://schemas.openxmlformats.org/presentationml/2006/main">
  <p:tag name="TIMING" val="|3.7|9.9|3.4|0.7|6.2|1"/>
</p:tagLst>
</file>

<file path=ppt/tags/tag4.xml><?xml version="1.0" encoding="utf-8"?>
<p:tagLst xmlns:a="http://schemas.openxmlformats.org/drawingml/2006/main" xmlns:r="http://schemas.openxmlformats.org/officeDocument/2006/relationships" xmlns:p="http://schemas.openxmlformats.org/presentationml/2006/main">
  <p:tag name="TIMING" val="|4.9|6.2|2.6|14.6|1.6|1.9|3.8|5.4|2|3.2"/>
</p:tagLst>
</file>

<file path=ppt/tags/tag5.xml><?xml version="1.0" encoding="utf-8"?>
<p:tagLst xmlns:a="http://schemas.openxmlformats.org/drawingml/2006/main" xmlns:r="http://schemas.openxmlformats.org/officeDocument/2006/relationships" xmlns:p="http://schemas.openxmlformats.org/presentationml/2006/main">
  <p:tag name="TIMING" val="|6.5|4.1|5.8|1.4"/>
</p:tagLst>
</file>

<file path=ppt/tags/tag6.xml><?xml version="1.0" encoding="utf-8"?>
<p:tagLst xmlns:a="http://schemas.openxmlformats.org/drawingml/2006/main" xmlns:r="http://schemas.openxmlformats.org/officeDocument/2006/relationships" xmlns:p="http://schemas.openxmlformats.org/presentationml/2006/main">
  <p:tag name="TIMING" val="|3.5|5.5|3.7|1.2|5.2|4.5"/>
</p:tagLst>
</file>

<file path=ppt/tags/tag7.xml><?xml version="1.0" encoding="utf-8"?>
<p:tagLst xmlns:a="http://schemas.openxmlformats.org/drawingml/2006/main" xmlns:r="http://schemas.openxmlformats.org/officeDocument/2006/relationships" xmlns:p="http://schemas.openxmlformats.org/presentationml/2006/main">
  <p:tag name="TIMING" val="|3.5|5.5|3.7|1.2|5.2|4.5"/>
</p:tagLst>
</file>

<file path=ppt/tags/tag8.xml><?xml version="1.0" encoding="utf-8"?>
<p:tagLst xmlns:a="http://schemas.openxmlformats.org/drawingml/2006/main" xmlns:r="http://schemas.openxmlformats.org/officeDocument/2006/relationships" xmlns:p="http://schemas.openxmlformats.org/presentationml/2006/main">
  <p:tag name="TIMING" val="|3.5|5.5|3.7|1.2|5.2|4.5"/>
</p:tagLst>
</file>

<file path=ppt/tags/tag9.xml><?xml version="1.0" encoding="utf-8"?>
<p:tagLst xmlns:a="http://schemas.openxmlformats.org/drawingml/2006/main" xmlns:r="http://schemas.openxmlformats.org/officeDocument/2006/relationships" xmlns:p="http://schemas.openxmlformats.org/presentationml/2006/main">
  <p:tag name="TIMING" val="|5.3|5.7"/>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10408</TotalTime>
  <Words>3331</Words>
  <Application>Microsoft Office PowerPoint</Application>
  <PresentationFormat>On-screen Show (4:3)</PresentationFormat>
  <Paragraphs>650</Paragraphs>
  <Slides>50</Slides>
  <Notes>41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Arial</vt:lpstr>
      <vt:lpstr>Calibri</vt:lpstr>
      <vt:lpstr>Calibri Light</vt:lpstr>
      <vt:lpstr>Helvetica</vt:lpstr>
      <vt:lpstr>Wingdings</vt:lpstr>
      <vt:lpstr>Office Theme</vt:lpstr>
      <vt:lpstr>MASK: Redesigning the GPU  Memory Hierarchy to Support  Multi-Application Concurrency </vt:lpstr>
      <vt:lpstr>Executive Summary</vt:lpstr>
      <vt:lpstr>Outline</vt:lpstr>
      <vt:lpstr>Why Share Discrete GPUs?</vt:lpstr>
      <vt:lpstr>State-of-the-art Address Translation in GPUs</vt:lpstr>
      <vt:lpstr>A TLB Miss Stalls Multiple Warps</vt:lpstr>
      <vt:lpstr>Multiple Page Walks Happen Together</vt:lpstr>
      <vt:lpstr>Effect of Translation on Performance</vt:lpstr>
      <vt:lpstr>Effect of Translation on Performance</vt:lpstr>
      <vt:lpstr>Effect of Translation on Performance</vt:lpstr>
      <vt:lpstr>Problem 1: Contention at the Shared TLB</vt:lpstr>
      <vt:lpstr>Problem 1: Contention at the Shared TLB</vt:lpstr>
      <vt:lpstr>Problem 2:  Thrashing at the L2 Cache</vt:lpstr>
      <vt:lpstr>Observation: Address Translation Is Latency Sensitive</vt:lpstr>
      <vt:lpstr>Observation: Address Translation Is Latency Sensitive</vt:lpstr>
      <vt:lpstr>Our Goals</vt:lpstr>
      <vt:lpstr>Outline</vt:lpstr>
      <vt:lpstr>MASK: A Translation-aware Memory Hierarchy</vt:lpstr>
      <vt:lpstr>A: TLB-fill Tokens</vt:lpstr>
      <vt:lpstr>MASK: A Translation-aware Memory Hierarchy</vt:lpstr>
      <vt:lpstr>B: Translation-aware L2 Bypass</vt:lpstr>
      <vt:lpstr>B: Translation-aware L2 Bypass</vt:lpstr>
      <vt:lpstr>B: Translation-aware L2 Bypass</vt:lpstr>
      <vt:lpstr>B: Translation-aware L2 Bypass</vt:lpstr>
      <vt:lpstr>B: Translation-aware L2 Bypass</vt:lpstr>
      <vt:lpstr>MASK: A Translation-aware Memory Hierarchy</vt:lpstr>
      <vt:lpstr>C: Address-space-aware Memory Scheduler</vt:lpstr>
      <vt:lpstr>C: Address-space-aware Memory Scheduler</vt:lpstr>
      <vt:lpstr>C: Address-space-aware Memory Scheduler</vt:lpstr>
      <vt:lpstr>Outline</vt:lpstr>
      <vt:lpstr>Methodology</vt:lpstr>
      <vt:lpstr>Comparison Points</vt:lpstr>
      <vt:lpstr>Performance</vt:lpstr>
      <vt:lpstr>Other Results in the Paper</vt:lpstr>
      <vt:lpstr>Conclusion</vt:lpstr>
      <vt:lpstr>MASK: Redesigning the GPU  Memory Hierarchy to Support  Multi-Application Concurrency </vt:lpstr>
      <vt:lpstr>Backup Slides</vt:lpstr>
      <vt:lpstr>Other Ways to Manage TLB Contention</vt:lpstr>
      <vt:lpstr>Other Ways to Manage L2 Thrashing</vt:lpstr>
      <vt:lpstr>PowerPoint Presentation</vt:lpstr>
      <vt:lpstr>Area and Storage Overhead</vt:lpstr>
      <vt:lpstr>PowerPoint Presentation</vt:lpstr>
      <vt:lpstr>PowerPoint Presentation</vt:lpstr>
      <vt:lpstr>PowerPoint Presentation</vt:lpstr>
      <vt:lpstr>DRAM Utilization Breakdowns</vt:lpstr>
      <vt:lpstr>DRAM Latency Breakdowns</vt:lpstr>
      <vt:lpstr>0-HMR Performance</vt:lpstr>
      <vt:lpstr>1-HMR Performance</vt:lpstr>
      <vt:lpstr>2-HMR Performance</vt:lpstr>
      <vt:lpstr>Additional Baseline Performance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ZmILe</dc:creator>
  <cp:lastModifiedBy>ZmILe</cp:lastModifiedBy>
  <cp:revision>1362</cp:revision>
  <cp:lastPrinted>2018-04-01T15:12:14Z</cp:lastPrinted>
  <dcterms:created xsi:type="dcterms:W3CDTF">2017-09-26T18:07:32Z</dcterms:created>
  <dcterms:modified xsi:type="dcterms:W3CDTF">2018-04-02T02:36:25Z</dcterms:modified>
</cp:coreProperties>
</file>