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9" r:id="rId23"/>
    <p:sldId id="280" r:id="rId24"/>
    <p:sldId id="281" r:id="rId25"/>
    <p:sldId id="282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10/18/2016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10/18/2016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5800" y="533400"/>
            <a:ext cx="7086600" cy="601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10/18/2016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3692" y="712470"/>
            <a:ext cx="6436614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4681" y="1846198"/>
            <a:ext cx="7374636" cy="213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10/18/2016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61528" y="6311371"/>
            <a:ext cx="231140" cy="203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implescalar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4143" y="6289751"/>
            <a:ext cx="11493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5283" y="3118803"/>
            <a:ext cx="5893435" cy="620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Introduction to</a:t>
            </a:r>
            <a:r>
              <a:rPr sz="4000" spc="-20" dirty="0"/>
              <a:t> </a:t>
            </a:r>
            <a:r>
              <a:rPr sz="4000" spc="-5" dirty="0"/>
              <a:t>SimpleScalar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5134">
              <a:lnSpc>
                <a:spcPct val="100000"/>
              </a:lnSpc>
            </a:pPr>
            <a:r>
              <a:rPr spc="-5" dirty="0"/>
              <a:t>Specifying</a:t>
            </a:r>
            <a:r>
              <a:rPr spc="-80" dirty="0"/>
              <a:t> </a:t>
            </a:r>
            <a:r>
              <a:rPr dirty="0"/>
              <a:t>Sim-outorder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044" y="1709165"/>
            <a:ext cx="7296784" cy="3707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Times New Roman"/>
                <a:cs typeface="Times New Roman"/>
              </a:rPr>
              <a:t>Running </a:t>
            </a:r>
            <a:r>
              <a:rPr sz="3200" b="1" dirty="0">
                <a:latin typeface="Times New Roman"/>
                <a:cs typeface="Times New Roman"/>
              </a:rPr>
              <a:t>a</a:t>
            </a:r>
            <a:r>
              <a:rPr sz="3200" b="1" spc="-9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program</a:t>
            </a:r>
            <a:endParaRPr sz="32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1170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sim-outorder </a:t>
            </a:r>
            <a:r>
              <a:rPr sz="2800" spc="-5" dirty="0">
                <a:latin typeface="Times New Roman"/>
                <a:cs typeface="Times New Roman"/>
              </a:rPr>
              <a:t>[sim opts] </a:t>
            </a:r>
            <a:r>
              <a:rPr sz="2800" spc="-5" dirty="0">
                <a:solidFill>
                  <a:srgbClr val="00AFEF"/>
                </a:solidFill>
                <a:latin typeface="Times New Roman"/>
                <a:cs typeface="Times New Roman"/>
              </a:rPr>
              <a:t>program </a:t>
            </a:r>
            <a:r>
              <a:rPr sz="2800" spc="-5" dirty="0">
                <a:latin typeface="Times New Roman"/>
                <a:cs typeface="Times New Roman"/>
              </a:rPr>
              <a:t>[program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opts]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6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latin typeface="Times New Roman"/>
                <a:cs typeface="Times New Roman"/>
              </a:rPr>
              <a:t>e.g.</a:t>
            </a:r>
            <a:endParaRPr sz="3200">
              <a:latin typeface="Times New Roman"/>
              <a:cs typeface="Times New Roman"/>
            </a:endParaRPr>
          </a:p>
          <a:p>
            <a:pPr marL="114300">
              <a:lnSpc>
                <a:spcPct val="100000"/>
              </a:lnSpc>
              <a:spcBef>
                <a:spcPts val="116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$SIMPLESIM/simplesim-3.0/sim-outorder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800" spc="-5" dirty="0">
                <a:latin typeface="Times New Roman"/>
                <a:cs typeface="Times New Roman"/>
              </a:rPr>
              <a:t>-config 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cfg_file</a:t>
            </a:r>
            <a:r>
              <a:rPr sz="2800" spc="9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AFEF"/>
                </a:solidFill>
                <a:latin typeface="Times New Roman"/>
                <a:cs typeface="Times New Roman"/>
              </a:rPr>
              <a:t>bzip2_base.i386-m32-gcc42-nn</a:t>
            </a:r>
            <a:endParaRPr sz="2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800" dirty="0">
                <a:latin typeface="Times New Roman"/>
                <a:cs typeface="Times New Roman"/>
              </a:rPr>
              <a:t>dryer.jpg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28495">
              <a:lnSpc>
                <a:spcPct val="100000"/>
              </a:lnSpc>
            </a:pPr>
            <a:r>
              <a:rPr dirty="0"/>
              <a:t>Benchmark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09165"/>
            <a:ext cx="7006590" cy="4084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SPEC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2006</a:t>
            </a:r>
            <a:endParaRPr sz="3200">
              <a:latin typeface="Times New Roman"/>
              <a:cs typeface="Times New Roman"/>
            </a:endParaRPr>
          </a:p>
          <a:p>
            <a:pPr marL="736600" marR="5080" indent="-266700">
              <a:lnSpc>
                <a:spcPct val="1200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– Six benchmarks </a:t>
            </a:r>
            <a:r>
              <a:rPr sz="2800" dirty="0">
                <a:latin typeface="Times New Roman"/>
                <a:cs typeface="Times New Roman"/>
              </a:rPr>
              <a:t>(4 integer, </a:t>
            </a:r>
            <a:r>
              <a:rPr sz="2800" spc="-5" dirty="0">
                <a:latin typeface="Times New Roman"/>
                <a:cs typeface="Times New Roman"/>
              </a:rPr>
              <a:t>2 </a:t>
            </a:r>
            <a:r>
              <a:rPr sz="2800" dirty="0">
                <a:latin typeface="Times New Roman"/>
                <a:cs typeface="Times New Roman"/>
              </a:rPr>
              <a:t>floating point)  </a:t>
            </a:r>
            <a:r>
              <a:rPr sz="2800" spc="-5" dirty="0">
                <a:latin typeface="Times New Roman"/>
                <a:cs typeface="Times New Roman"/>
              </a:rPr>
              <a:t>bzip2(INT)</a:t>
            </a:r>
            <a:endParaRPr sz="2800">
              <a:latin typeface="Times New Roman"/>
              <a:cs typeface="Times New Roman"/>
            </a:endParaRPr>
          </a:p>
          <a:p>
            <a:pPr marL="736600" marR="4429125">
              <a:lnSpc>
                <a:spcPct val="120000"/>
              </a:lnSpc>
            </a:pPr>
            <a:r>
              <a:rPr sz="2800" spc="-5" dirty="0">
                <a:latin typeface="Times New Roman"/>
                <a:cs typeface="Times New Roman"/>
              </a:rPr>
              <a:t>equake(FP)  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20" dirty="0">
                <a:latin typeface="Times New Roman"/>
                <a:cs typeface="Times New Roman"/>
              </a:rPr>
              <a:t>mm</a:t>
            </a:r>
            <a:r>
              <a:rPr sz="2800" spc="-5" dirty="0">
                <a:latin typeface="Times New Roman"/>
                <a:cs typeface="Times New Roman"/>
              </a:rPr>
              <a:t>er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spc="-5" dirty="0">
                <a:latin typeface="Times New Roman"/>
                <a:cs typeface="Times New Roman"/>
              </a:rPr>
              <a:t>INT)  mcf(INT)  milc(FP)  sjeng(INT)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228600"/>
            <a:ext cx="6436614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550">
              <a:lnSpc>
                <a:spcPct val="100000"/>
              </a:lnSpc>
            </a:pPr>
            <a:r>
              <a:rPr sz="4000" spc="-5" dirty="0"/>
              <a:t>Installation of simplescalar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021393"/>
            <a:ext cx="8227060" cy="54938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Simplescalar 3.0 is already installed </a:t>
            </a:r>
            <a:r>
              <a:rPr lang="en-US" sz="2400" dirty="0" err="1">
                <a:latin typeface="Times New Roman"/>
                <a:cs typeface="Times New Roman"/>
              </a:rPr>
              <a:t>bg</a:t>
            </a:r>
            <a:r>
              <a:rPr lang="en-US" sz="2400" dirty="0">
                <a:latin typeface="Times New Roman"/>
                <a:cs typeface="Times New Roman"/>
              </a:rPr>
              <a:t> machines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Path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setup</a:t>
            </a:r>
          </a:p>
          <a:p>
            <a:pPr marL="648335" lvl="1" indent="-330835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648970" algn="l"/>
              </a:tabLst>
            </a:pPr>
            <a:r>
              <a:rPr sz="2400" dirty="0">
                <a:latin typeface="Times New Roman"/>
                <a:cs typeface="Times New Roman"/>
              </a:rPr>
              <a:t>log on into one of the </a:t>
            </a:r>
            <a:r>
              <a:rPr lang="en-US" sz="2400" dirty="0" err="1">
                <a:latin typeface="Times New Roman"/>
                <a:cs typeface="Times New Roman"/>
              </a:rPr>
              <a:t>bg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machines</a:t>
            </a:r>
            <a:endParaRPr sz="2400" dirty="0">
              <a:latin typeface="Times New Roman"/>
              <a:cs typeface="Times New Roman"/>
            </a:endParaRPr>
          </a:p>
          <a:p>
            <a:pPr marL="648335" lvl="1" indent="-330835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648970" algn="l"/>
              </a:tabLst>
            </a:pPr>
            <a:r>
              <a:rPr sz="2400" spc="-5" dirty="0">
                <a:latin typeface="Times New Roman"/>
                <a:cs typeface="Times New Roman"/>
              </a:rPr>
              <a:t>Go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your </a:t>
            </a:r>
            <a:r>
              <a:rPr sz="2400" spc="-5" dirty="0">
                <a:latin typeface="Times New Roman"/>
                <a:cs typeface="Times New Roman"/>
              </a:rPr>
              <a:t>home </a:t>
            </a:r>
            <a:r>
              <a:rPr sz="2400" dirty="0">
                <a:latin typeface="Times New Roman"/>
                <a:cs typeface="Times New Roman"/>
              </a:rPr>
              <a:t>directory: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endParaRPr sz="2400" dirty="0">
              <a:latin typeface="Times New Roman"/>
              <a:cs typeface="Times New Roman"/>
            </a:endParaRPr>
          </a:p>
          <a:p>
            <a:pPr marL="648335" lvl="1" indent="-330835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648970" algn="l"/>
                <a:tab pos="2315845" algn="l"/>
              </a:tabLst>
            </a:pP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vim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.cshrc	</a:t>
            </a:r>
            <a:r>
              <a:rPr sz="2400" dirty="0">
                <a:latin typeface="Times New Roman"/>
                <a:cs typeface="Times New Roman"/>
              </a:rPr>
              <a:t>(or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gedit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.cshrc</a:t>
            </a:r>
            <a:r>
              <a:rPr sz="2400" dirty="0">
                <a:latin typeface="Times New Roman"/>
                <a:cs typeface="Times New Roman"/>
              </a:rPr>
              <a:t>)</a:t>
            </a: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lang="en-US" sz="2400" dirty="0">
                <a:solidFill>
                  <a:srgbClr val="006FC0"/>
                </a:solidFill>
                <a:latin typeface="Times New Roman"/>
                <a:cs typeface="Times New Roman"/>
              </a:rPr>
              <a:t>export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SIMPLESIM</a:t>
            </a:r>
            <a:r>
              <a:rPr lang="en-US" sz="2400" spc="15" dirty="0">
                <a:latin typeface="Times New Roman"/>
                <a:cs typeface="Times New Roman"/>
              </a:rPr>
              <a:t>=</a:t>
            </a:r>
            <a:r>
              <a:rPr lang="en-US"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/home/scratch/</a:t>
            </a:r>
            <a:r>
              <a:rPr lang="en-US" sz="24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massem</a:t>
            </a:r>
            <a:r>
              <a:rPr lang="en-US"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/research/Simulators/</a:t>
            </a:r>
            <a:r>
              <a:rPr lang="en-US" sz="24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simplescalar</a:t>
            </a:r>
            <a:endParaRPr sz="2400" dirty="0">
              <a:latin typeface="Times New Roman"/>
              <a:cs typeface="Times New Roman"/>
            </a:endParaRPr>
          </a:p>
          <a:p>
            <a:pPr marL="584200">
              <a:lnSpc>
                <a:spcPct val="100000"/>
              </a:lnSpc>
              <a:spcBef>
                <a:spcPts val="575"/>
              </a:spcBef>
              <a:tabLst>
                <a:tab pos="907415" algn="l"/>
              </a:tabLst>
            </a:pPr>
            <a:r>
              <a:rPr sz="2400" dirty="0">
                <a:latin typeface="Times New Roman"/>
                <a:cs typeface="Times New Roman"/>
              </a:rPr>
              <a:t>&gt;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source</a:t>
            </a:r>
            <a:r>
              <a:rPr sz="24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.cshrc</a:t>
            </a:r>
            <a:endParaRPr sz="2400" dirty="0">
              <a:latin typeface="Times New Roman"/>
              <a:cs typeface="Times New Roman"/>
            </a:endParaRPr>
          </a:p>
          <a:p>
            <a:pPr marL="648335" lvl="1" indent="-330835">
              <a:lnSpc>
                <a:spcPct val="100000"/>
              </a:lnSpc>
              <a:spcBef>
                <a:spcPts val="575"/>
              </a:spcBef>
              <a:buAutoNum type="arabicParenR" startAt="4"/>
              <a:tabLst>
                <a:tab pos="64897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 verify,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</a:t>
            </a: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echo</a:t>
            </a:r>
            <a:r>
              <a:rPr sz="24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$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SIMPLESIM</a:t>
            </a:r>
            <a:endParaRPr sz="24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the return should 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/home/scratch/</a:t>
            </a:r>
            <a:r>
              <a:rPr lang="en-US" sz="2400" spc="-5" dirty="0" err="1">
                <a:latin typeface="Times New Roman"/>
                <a:cs typeface="Times New Roman"/>
              </a:rPr>
              <a:t>massem</a:t>
            </a:r>
            <a:r>
              <a:rPr lang="en-US" sz="2400" spc="-5" dirty="0">
                <a:latin typeface="Times New Roman"/>
                <a:cs typeface="Times New Roman"/>
              </a:rPr>
              <a:t>/research/Simulators/</a:t>
            </a:r>
            <a:r>
              <a:rPr lang="en-US" sz="2400" spc="-5" dirty="0" err="1">
                <a:latin typeface="Times New Roman"/>
                <a:cs typeface="Times New Roman"/>
              </a:rPr>
              <a:t>simplescalar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677" y="483870"/>
            <a:ext cx="608203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Installation of</a:t>
            </a:r>
            <a:r>
              <a:rPr spc="-80" dirty="0"/>
              <a:t> </a:t>
            </a:r>
            <a:r>
              <a:rPr dirty="0"/>
              <a:t>simplescalar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1044" y="1455165"/>
            <a:ext cx="7551624" cy="39087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buSzPct val="114285"/>
              <a:buChar char="•"/>
              <a:tabLst>
                <a:tab pos="457200" algn="l"/>
                <a:tab pos="457834" algn="l"/>
              </a:tabLst>
            </a:pPr>
            <a:r>
              <a:rPr lang="en-US" sz="2800" spc="-5" dirty="0">
                <a:latin typeface="Times New Roman"/>
                <a:cs typeface="Times New Roman"/>
              </a:rPr>
              <a:t>C</a:t>
            </a:r>
            <a:r>
              <a:rPr sz="2800" spc="-5" dirty="0">
                <a:latin typeface="Times New Roman"/>
                <a:cs typeface="Times New Roman"/>
              </a:rPr>
              <a:t>reate a local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directory</a:t>
            </a:r>
            <a:endParaRPr sz="2800" dirty="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760"/>
              </a:spcBef>
            </a:pPr>
            <a:r>
              <a:rPr sz="2800" spc="-5" dirty="0">
                <a:latin typeface="Times New Roman"/>
                <a:cs typeface="Times New Roman"/>
              </a:rPr>
              <a:t>&gt;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mkdir</a:t>
            </a:r>
            <a:r>
              <a:rPr sz="28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simplescalar</a:t>
            </a:r>
            <a:endParaRPr sz="2800" dirty="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Times New Roman"/>
                <a:cs typeface="Times New Roman"/>
              </a:rPr>
              <a:t>&gt;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r>
              <a:rPr sz="28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simplescalar</a:t>
            </a:r>
            <a:endParaRPr sz="2800" dirty="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Times New Roman"/>
                <a:cs typeface="Times New Roman"/>
              </a:rPr>
              <a:t>&gt;</a:t>
            </a:r>
            <a:r>
              <a:rPr sz="2800" spc="-10" dirty="0" err="1">
                <a:solidFill>
                  <a:srgbClr val="FF0000"/>
                </a:solidFill>
                <a:latin typeface="Times New Roman"/>
                <a:cs typeface="Times New Roman"/>
              </a:rPr>
              <a:t>cp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sz="2800" dirty="0">
                <a:latin typeface="Times New Roman"/>
                <a:cs typeface="Times New Roman"/>
              </a:rPr>
              <a:t>r 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$SIMPLESIM/</a:t>
            </a:r>
            <a:r>
              <a:rPr lang="en-US"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simplesim-3.0/</a:t>
            </a:r>
            <a:r>
              <a:rPr lang="en-US" sz="28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ss</a:t>
            </a:r>
            <a:r>
              <a:rPr lang="en-US"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-benchmark </a:t>
            </a:r>
            <a:r>
              <a:rPr lang="en-US" sz="28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ss</a:t>
            </a:r>
            <a:r>
              <a:rPr lang="en-US"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-benchmark</a:t>
            </a:r>
          </a:p>
          <a:p>
            <a:pPr marL="723900">
              <a:lnSpc>
                <a:spcPct val="100000"/>
              </a:lnSpc>
              <a:spcBef>
                <a:spcPts val="67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&gt;</a:t>
            </a:r>
            <a:r>
              <a:rPr lang="en-US" sz="2800" spc="-10" dirty="0" err="1">
                <a:solidFill>
                  <a:srgbClr val="FF0000"/>
                </a:solidFill>
                <a:latin typeface="Times New Roman"/>
                <a:cs typeface="Times New Roman"/>
              </a:rPr>
              <a:t>cp</a:t>
            </a:r>
            <a:r>
              <a:rPr lang="en-US"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-r </a:t>
            </a:r>
            <a:r>
              <a:rPr lang="en-US"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$SIMPLESIM/simplesim-3.0/</a:t>
            </a:r>
            <a:r>
              <a:rPr lang="en-US" sz="28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config</a:t>
            </a:r>
            <a:r>
              <a:rPr lang="en-US"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config</a:t>
            </a:r>
            <a:endParaRPr sz="2800" dirty="0">
              <a:latin typeface="Times New Roman"/>
              <a:cs typeface="Times New Roman"/>
            </a:endParaRPr>
          </a:p>
          <a:p>
            <a:pPr marL="723900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Times New Roman"/>
                <a:cs typeface="Times New Roman"/>
              </a:rPr>
              <a:t>&gt;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r>
              <a:rPr sz="28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ss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-benchmark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8174228" y="6311371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14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6765">
              <a:lnSpc>
                <a:spcPct val="100000"/>
              </a:lnSpc>
            </a:pPr>
            <a:r>
              <a:rPr dirty="0"/>
              <a:t>Running</a:t>
            </a:r>
            <a:r>
              <a:rPr spc="-85" dirty="0"/>
              <a:t> </a:t>
            </a:r>
            <a:r>
              <a:rPr dirty="0"/>
              <a:t>Benchmarks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09673"/>
            <a:ext cx="7583805" cy="23339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Run benchmark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(bzip2)</a:t>
            </a:r>
          </a:p>
          <a:p>
            <a:pPr marL="724535">
              <a:lnSpc>
                <a:spcPct val="100000"/>
              </a:lnSpc>
              <a:spcBef>
                <a:spcPts val="675"/>
              </a:spcBef>
            </a:pPr>
            <a:r>
              <a:rPr sz="2800" spc="-10" dirty="0">
                <a:latin typeface="Times New Roman"/>
                <a:cs typeface="Times New Roman"/>
              </a:rPr>
              <a:t>&gt;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r>
              <a:rPr sz="28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FC0"/>
                </a:solidFill>
                <a:latin typeface="Times New Roman"/>
                <a:cs typeface="Times New Roman"/>
              </a:rPr>
              <a:t>bzip2</a:t>
            </a:r>
            <a:endParaRPr sz="2800" dirty="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Times New Roman"/>
                <a:cs typeface="Times New Roman"/>
              </a:rPr>
              <a:t>&gt;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$SIMPLESIM/simplesim-3.0/sim-</a:t>
            </a:r>
            <a:r>
              <a:rPr sz="2800" spc="-5" dirty="0" err="1">
                <a:solidFill>
                  <a:srgbClr val="FF0000"/>
                </a:solidFill>
                <a:latin typeface="Times New Roman"/>
                <a:cs typeface="Times New Roman"/>
              </a:rPr>
              <a:t>outorder</a:t>
            </a:r>
            <a:r>
              <a:rPr lang="en-US"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333399"/>
                </a:solidFill>
                <a:latin typeface="Times New Roman"/>
                <a:cs typeface="Times New Roman"/>
              </a:rPr>
              <a:t>-</a:t>
            </a:r>
            <a:r>
              <a:rPr sz="2800" dirty="0" err="1">
                <a:solidFill>
                  <a:srgbClr val="333399"/>
                </a:solidFill>
                <a:latin typeface="Times New Roman"/>
                <a:cs typeface="Times New Roman"/>
              </a:rPr>
              <a:t>config</a:t>
            </a:r>
            <a:r>
              <a:rPr sz="2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..</a:t>
            </a:r>
            <a:r>
              <a:rPr lang="en-US"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/../</a:t>
            </a:r>
            <a:r>
              <a:rPr lang="en-US" sz="28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config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/</a:t>
            </a:r>
            <a:r>
              <a:rPr sz="28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tmp.cfg</a:t>
            </a:r>
            <a:r>
              <a:rPr sz="28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AFEF"/>
                </a:solidFill>
                <a:latin typeface="Times New Roman"/>
                <a:cs typeface="Times New Roman"/>
              </a:rPr>
              <a:t>bzip2_base.i386-m32-gcc42-nn  </a:t>
            </a:r>
            <a:r>
              <a:rPr sz="2800" dirty="0">
                <a:latin typeface="Times New Roman"/>
                <a:cs typeface="Times New Roman"/>
              </a:rPr>
              <a:t>dryer.jpg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5714" y="179070"/>
            <a:ext cx="3053715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Check</a:t>
            </a:r>
            <a:r>
              <a:rPr spc="-90" dirty="0"/>
              <a:t> </a:t>
            </a:r>
            <a:r>
              <a:rPr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09165"/>
            <a:ext cx="5391150" cy="1012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Times New Roman"/>
                <a:cs typeface="Times New Roman"/>
              </a:rPr>
              <a:t>Check </a:t>
            </a:r>
            <a:r>
              <a:rPr sz="3200" dirty="0">
                <a:latin typeface="Times New Roman"/>
                <a:cs typeface="Times New Roman"/>
              </a:rPr>
              <a:t>simulation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results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– vim sim1.out </a:t>
            </a:r>
            <a:r>
              <a:rPr sz="2800" dirty="0">
                <a:latin typeface="Times New Roman"/>
                <a:cs typeface="Times New Roman"/>
              </a:rPr>
              <a:t>(or gedit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sim1.out)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2895600"/>
            <a:ext cx="6877050" cy="32480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74228" y="6311371"/>
            <a:ext cx="2057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510"/>
              </a:lnSpc>
            </a:pPr>
            <a:r>
              <a:rPr sz="1400" spc="5" dirty="0">
                <a:latin typeface="Times New Roman"/>
                <a:cs typeface="Times New Roman"/>
              </a:rPr>
              <a:t>15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94485">
              <a:lnSpc>
                <a:spcPct val="100000"/>
              </a:lnSpc>
            </a:pPr>
            <a:r>
              <a:rPr spc="-5" dirty="0"/>
              <a:t>Modify</a:t>
            </a:r>
            <a:r>
              <a:rPr spc="-70" dirty="0"/>
              <a:t> </a:t>
            </a:r>
            <a:r>
              <a:rPr dirty="0"/>
              <a:t>config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09165"/>
            <a:ext cx="7269480" cy="3616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Modify a </a:t>
            </a:r>
            <a:r>
              <a:rPr sz="3200" spc="5" dirty="0">
                <a:latin typeface="Times New Roman"/>
                <a:cs typeface="Times New Roman"/>
              </a:rPr>
              <a:t>parameter </a:t>
            </a:r>
            <a:r>
              <a:rPr sz="3200" dirty="0">
                <a:latin typeface="Times New Roman"/>
                <a:cs typeface="Times New Roman"/>
              </a:rPr>
              <a:t>in the config</a:t>
            </a:r>
            <a:r>
              <a:rPr sz="3200" spc="-1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file</a:t>
            </a: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Times New Roman"/>
                <a:cs typeface="Times New Roman"/>
              </a:rPr>
              <a:t>&gt;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r>
              <a:rPr sz="28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..</a:t>
            </a:r>
            <a:r>
              <a:rPr lang="en-US" sz="2800" spc="-10" dirty="0">
                <a:latin typeface="Times New Roman"/>
                <a:cs typeface="Times New Roman"/>
              </a:rPr>
              <a:t>/../</a:t>
            </a:r>
            <a:r>
              <a:rPr lang="en-US" sz="2800" spc="-10" dirty="0" err="1">
                <a:latin typeface="Times New Roman"/>
                <a:cs typeface="Times New Roman"/>
              </a:rPr>
              <a:t>config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  <a:tabLst>
                <a:tab pos="2762250" algn="l"/>
              </a:tabLst>
            </a:pPr>
            <a:r>
              <a:rPr sz="2800" spc="-5" dirty="0">
                <a:latin typeface="Times New Roman"/>
                <a:cs typeface="Times New Roman"/>
              </a:rPr>
              <a:t>&gt;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vim</a:t>
            </a:r>
            <a:r>
              <a:rPr sz="2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tmp.cfg	</a:t>
            </a:r>
            <a:r>
              <a:rPr sz="2800" dirty="0">
                <a:latin typeface="Times New Roman"/>
                <a:cs typeface="Times New Roman"/>
              </a:rPr>
              <a:t>(or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gedit</a:t>
            </a:r>
            <a:r>
              <a:rPr sz="2800" spc="-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tmp.cfg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670"/>
              </a:spcBef>
              <a:buChar char="-"/>
              <a:tabLst>
                <a:tab pos="756285" algn="l"/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Increase </a:t>
            </a:r>
            <a:r>
              <a:rPr sz="2800" spc="-10" dirty="0">
                <a:latin typeface="Times New Roman"/>
                <a:cs typeface="Times New Roman"/>
              </a:rPr>
              <a:t>L2 </a:t>
            </a:r>
            <a:r>
              <a:rPr sz="2800" spc="-5" dirty="0">
                <a:latin typeface="Times New Roman"/>
                <a:cs typeface="Times New Roman"/>
              </a:rPr>
              <a:t>Data Cache Latency </a:t>
            </a:r>
            <a:r>
              <a:rPr sz="2800" dirty="0">
                <a:latin typeface="Times New Roman"/>
                <a:cs typeface="Times New Roman"/>
              </a:rPr>
              <a:t>from </a:t>
            </a:r>
            <a:r>
              <a:rPr sz="2800" spc="-5" dirty="0">
                <a:latin typeface="Times New Roman"/>
                <a:cs typeface="Times New Roman"/>
              </a:rPr>
              <a:t>4 to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10</a:t>
            </a:r>
            <a:endParaRPr sz="28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-cache:dl2lat</a:t>
            </a:r>
            <a:r>
              <a:rPr sz="2800" spc="-8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10</a:t>
            </a:r>
          </a:p>
          <a:p>
            <a:pPr marL="676910" lvl="1" indent="-207010">
              <a:lnSpc>
                <a:spcPct val="100000"/>
              </a:lnSpc>
              <a:spcBef>
                <a:spcPts val="670"/>
              </a:spcBef>
              <a:buChar char="-"/>
              <a:tabLst>
                <a:tab pos="677545" algn="l"/>
              </a:tabLst>
            </a:pPr>
            <a:r>
              <a:rPr sz="2800" spc="-5" dirty="0">
                <a:latin typeface="Times New Roman"/>
                <a:cs typeface="Times New Roman"/>
              </a:rPr>
              <a:t>Change </a:t>
            </a:r>
            <a:r>
              <a:rPr sz="2800" dirty="0">
                <a:latin typeface="Times New Roman"/>
                <a:cs typeface="Times New Roman"/>
              </a:rPr>
              <a:t>output file </a:t>
            </a:r>
            <a:r>
              <a:rPr sz="2800" spc="-10" dirty="0">
                <a:latin typeface="Times New Roman"/>
                <a:cs typeface="Times New Roman"/>
              </a:rPr>
              <a:t>name </a:t>
            </a:r>
            <a:r>
              <a:rPr sz="2800" spc="-5" dirty="0">
                <a:latin typeface="Times New Roman"/>
                <a:cs typeface="Times New Roman"/>
              </a:rPr>
              <a:t>(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-redir:sim</a:t>
            </a:r>
            <a:r>
              <a:rPr sz="2800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sim2.out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676910" lvl="1" indent="-207010">
              <a:lnSpc>
                <a:spcPct val="100000"/>
              </a:lnSpc>
              <a:spcBef>
                <a:spcPts val="675"/>
              </a:spcBef>
              <a:buChar char="-"/>
              <a:tabLst>
                <a:tab pos="677545" algn="l"/>
              </a:tabLst>
            </a:pPr>
            <a:r>
              <a:rPr sz="2800" spc="-5" dirty="0">
                <a:latin typeface="Times New Roman"/>
                <a:cs typeface="Times New Roman"/>
              </a:rPr>
              <a:t>Save </a:t>
            </a:r>
            <a:r>
              <a:rPr sz="2800" dirty="0">
                <a:latin typeface="Times New Roman"/>
                <a:cs typeface="Times New Roman"/>
              </a:rPr>
              <a:t>and close</a:t>
            </a:r>
            <a:r>
              <a:rPr sz="2800" spc="-105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tmp.cfg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7722" y="255270"/>
            <a:ext cx="429514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Re-run</a:t>
            </a:r>
            <a:r>
              <a:rPr spc="-85" dirty="0"/>
              <a:t> </a:t>
            </a:r>
            <a:r>
              <a:rPr dirty="0"/>
              <a:t>Benchmark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144091"/>
            <a:ext cx="7071359" cy="3034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Run benchmark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(bzip2)</a:t>
            </a:r>
          </a:p>
          <a:p>
            <a:pPr marL="724535">
              <a:lnSpc>
                <a:spcPct val="100000"/>
              </a:lnSpc>
              <a:spcBef>
                <a:spcPts val="670"/>
              </a:spcBef>
            </a:pPr>
            <a:r>
              <a:rPr sz="2800" spc="-10" dirty="0">
                <a:latin typeface="Times New Roman"/>
                <a:cs typeface="Times New Roman"/>
              </a:rPr>
              <a:t>&gt;</a:t>
            </a:r>
            <a:r>
              <a:rPr lang="en-US"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r>
              <a:rPr lang="en-US" sz="28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ss</a:t>
            </a:r>
            <a:r>
              <a:rPr lang="en-US"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-benchmark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  <a:spcBef>
                <a:spcPts val="670"/>
              </a:spcBef>
            </a:pPr>
            <a:r>
              <a:rPr lang="en-US" sz="2800" spc="-10" dirty="0">
                <a:latin typeface="Times New Roman"/>
                <a:cs typeface="Times New Roman"/>
              </a:rPr>
              <a:t>&gt;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r>
              <a:rPr sz="28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FC0"/>
                </a:solidFill>
                <a:latin typeface="Times New Roman"/>
                <a:cs typeface="Times New Roman"/>
              </a:rPr>
              <a:t>bzip2</a:t>
            </a:r>
            <a:endParaRPr sz="2800" dirty="0">
              <a:latin typeface="Times New Roman"/>
              <a:cs typeface="Times New Roman"/>
            </a:endParaRPr>
          </a:p>
          <a:p>
            <a:pPr marL="724535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Times New Roman"/>
                <a:cs typeface="Times New Roman"/>
              </a:rPr>
              <a:t>&gt;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$SIMPLESIM/simplesim-3.0/sim-outorder</a:t>
            </a:r>
            <a:endParaRPr sz="2800" dirty="0">
              <a:latin typeface="Times New Roman"/>
              <a:cs typeface="Times New Roman"/>
            </a:endParaRPr>
          </a:p>
          <a:p>
            <a:pPr marL="90106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333399"/>
                </a:solidFill>
                <a:latin typeface="Times New Roman"/>
                <a:cs typeface="Times New Roman"/>
              </a:rPr>
              <a:t>–</a:t>
            </a:r>
            <a:r>
              <a:rPr sz="2800" spc="-5" dirty="0" err="1">
                <a:solidFill>
                  <a:srgbClr val="333399"/>
                </a:solidFill>
                <a:latin typeface="Times New Roman"/>
                <a:cs typeface="Times New Roman"/>
              </a:rPr>
              <a:t>config</a:t>
            </a:r>
            <a:r>
              <a:rPr sz="2800" spc="-5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US"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../../</a:t>
            </a:r>
            <a:r>
              <a:rPr lang="en-US" sz="28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config</a:t>
            </a:r>
            <a:r>
              <a:rPr lang="en-US"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/</a:t>
            </a:r>
            <a:r>
              <a:rPr lang="en-US" sz="28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tmp.cfg</a:t>
            </a:r>
            <a:endParaRPr sz="2800" dirty="0">
              <a:latin typeface="Times New Roman"/>
              <a:cs typeface="Times New Roman"/>
            </a:endParaRPr>
          </a:p>
          <a:p>
            <a:pPr marL="804545" algn="ctr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00AFEF"/>
                </a:solidFill>
                <a:latin typeface="Times New Roman"/>
                <a:cs typeface="Times New Roman"/>
              </a:rPr>
              <a:t>bzip2_base.i386-m32-gcc42-nn</a:t>
            </a:r>
            <a:r>
              <a:rPr sz="2800" spc="-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dryer.jpg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917" y="179070"/>
            <a:ext cx="283591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Check</a:t>
            </a:r>
            <a:r>
              <a:rPr spc="-90" dirty="0"/>
              <a:t> </a:t>
            </a:r>
            <a:r>
              <a:rPr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023365"/>
            <a:ext cx="5390515" cy="1000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spc="5" dirty="0">
                <a:latin typeface="Times New Roman"/>
                <a:cs typeface="Times New Roman"/>
              </a:rPr>
              <a:t>Check </a:t>
            </a:r>
            <a:r>
              <a:rPr sz="3200" dirty="0">
                <a:latin typeface="Times New Roman"/>
                <a:cs typeface="Times New Roman"/>
              </a:rPr>
              <a:t>simulation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results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– vim 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sim2.out </a:t>
            </a:r>
            <a:r>
              <a:rPr sz="2800" dirty="0">
                <a:latin typeface="Times New Roman"/>
                <a:cs typeface="Times New Roman"/>
              </a:rPr>
              <a:t>(or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gedit</a:t>
            </a:r>
            <a:r>
              <a:rPr sz="2800" spc="10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AF50"/>
                </a:solidFill>
                <a:latin typeface="Times New Roman"/>
                <a:cs typeface="Times New Roman"/>
              </a:rPr>
              <a:t>sim2.out</a:t>
            </a:r>
            <a:r>
              <a:rPr sz="2800" spc="-5" dirty="0">
                <a:latin typeface="Times New Roman"/>
                <a:cs typeface="Times New Roman"/>
              </a:rPr>
              <a:t>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800" y="2438400"/>
            <a:ext cx="6858000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7660">
              <a:lnSpc>
                <a:spcPct val="100000"/>
              </a:lnSpc>
            </a:pPr>
            <a:r>
              <a:rPr spc="-5" dirty="0"/>
              <a:t>Global Simulator</a:t>
            </a:r>
            <a:r>
              <a:rPr spc="-35" dirty="0"/>
              <a:t> </a:t>
            </a:r>
            <a:r>
              <a:rPr spc="-5" dirty="0"/>
              <a:t>Options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406905"/>
            <a:ext cx="3992245" cy="365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Supported </a:t>
            </a:r>
            <a:r>
              <a:rPr sz="2400" b="1" dirty="0">
                <a:latin typeface="Times New Roman"/>
                <a:cs typeface="Times New Roman"/>
              </a:rPr>
              <a:t>on all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simulators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66720">
              <a:lnSpc>
                <a:spcPct val="100000"/>
              </a:lnSpc>
            </a:pPr>
            <a:r>
              <a:rPr dirty="0"/>
              <a:t>-print simulator help</a:t>
            </a:r>
            <a:r>
              <a:rPr spc="-114" dirty="0"/>
              <a:t> </a:t>
            </a:r>
            <a:r>
              <a:rPr spc="-5" dirty="0"/>
              <a:t>message</a:t>
            </a:r>
          </a:p>
          <a:p>
            <a:pPr marL="2966720">
              <a:lnSpc>
                <a:spcPct val="100000"/>
              </a:lnSpc>
              <a:spcBef>
                <a:spcPts val="575"/>
              </a:spcBef>
            </a:pPr>
            <a:r>
              <a:rPr dirty="0"/>
              <a:t>-enable debug</a:t>
            </a:r>
            <a:r>
              <a:rPr spc="-95" dirty="0"/>
              <a:t> </a:t>
            </a:r>
            <a:r>
              <a:rPr spc="-5" dirty="0"/>
              <a:t>message</a:t>
            </a:r>
          </a:p>
          <a:p>
            <a:pPr marL="2966720">
              <a:lnSpc>
                <a:spcPct val="100000"/>
              </a:lnSpc>
              <a:spcBef>
                <a:spcPts val="575"/>
              </a:spcBef>
            </a:pPr>
            <a:r>
              <a:rPr dirty="0"/>
              <a:t>-quit</a:t>
            </a:r>
            <a:r>
              <a:rPr spc="-105" dirty="0"/>
              <a:t> </a:t>
            </a:r>
            <a:r>
              <a:rPr dirty="0"/>
              <a:t>immediately</a:t>
            </a:r>
          </a:p>
          <a:p>
            <a:pPr marL="2967990">
              <a:lnSpc>
                <a:spcPct val="100000"/>
              </a:lnSpc>
              <a:spcBef>
                <a:spcPts val="575"/>
              </a:spcBef>
            </a:pPr>
            <a:r>
              <a:rPr dirty="0"/>
              <a:t>-read config parameters from</a:t>
            </a:r>
            <a:r>
              <a:rPr spc="-95" dirty="0"/>
              <a:t> </a:t>
            </a:r>
            <a:r>
              <a:rPr dirty="0"/>
              <a:t>&lt;file&gt;</a:t>
            </a:r>
          </a:p>
          <a:p>
            <a:pPr marL="2975610">
              <a:lnSpc>
                <a:spcPct val="100000"/>
              </a:lnSpc>
              <a:spcBef>
                <a:spcPts val="575"/>
              </a:spcBef>
            </a:pPr>
            <a:r>
              <a:rPr dirty="0"/>
              <a:t>-save config parameters into</a:t>
            </a:r>
            <a:r>
              <a:rPr spc="-95" dirty="0"/>
              <a:t> </a:t>
            </a:r>
            <a:r>
              <a:rPr dirty="0"/>
              <a:t>&lt;file&gt;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64540" y="1846198"/>
            <a:ext cx="2821305" cy="2572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-h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-d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-q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-config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&lt;file&gt;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-dumpconfig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&lt;file&gt;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Configuration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4479925"/>
            <a:ext cx="6620509" cy="1694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0" indent="-177800">
              <a:lnSpc>
                <a:spcPct val="100000"/>
              </a:lnSpc>
              <a:buChar char="-"/>
              <a:tabLst>
                <a:tab pos="191135" algn="l"/>
              </a:tabLst>
            </a:pPr>
            <a:r>
              <a:rPr sz="2400" dirty="0">
                <a:latin typeface="Times New Roman"/>
                <a:cs typeface="Times New Roman"/>
              </a:rPr>
              <a:t>To generate a configuration file: </a:t>
            </a:r>
            <a:r>
              <a:rPr sz="2400" spc="-5" dirty="0">
                <a:latin typeface="Times New Roman"/>
                <a:cs typeface="Times New Roman"/>
              </a:rPr>
              <a:t>-dumpconfig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&lt;file&gt;</a:t>
            </a:r>
          </a:p>
          <a:p>
            <a:pPr marL="190500" indent="-177800">
              <a:lnSpc>
                <a:spcPct val="100000"/>
              </a:lnSpc>
              <a:spcBef>
                <a:spcPts val="575"/>
              </a:spcBef>
              <a:buChar char="-"/>
              <a:tabLst>
                <a:tab pos="191135" algn="l"/>
              </a:tabLst>
            </a:pPr>
            <a:r>
              <a:rPr sz="2400" dirty="0">
                <a:latin typeface="Times New Roman"/>
                <a:cs typeface="Times New Roman"/>
              </a:rPr>
              <a:t>Change parameters in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&lt;file&gt;</a:t>
            </a:r>
          </a:p>
          <a:p>
            <a:pPr marL="190500" indent="-177800">
              <a:lnSpc>
                <a:spcPct val="100000"/>
              </a:lnSpc>
              <a:spcBef>
                <a:spcPts val="575"/>
              </a:spcBef>
              <a:buChar char="-"/>
              <a:tabLst>
                <a:tab pos="1911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C</a:t>
            </a:r>
            <a:r>
              <a:rPr sz="2400" spc="-5" dirty="0">
                <a:latin typeface="Times New Roman"/>
                <a:cs typeface="Times New Roman"/>
              </a:rPr>
              <a:t>omments </a:t>
            </a:r>
            <a:r>
              <a:rPr sz="2400" dirty="0">
                <a:latin typeface="Times New Roman"/>
                <a:cs typeface="Times New Roman"/>
              </a:rPr>
              <a:t>allowed in configuration file,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“#”</a:t>
            </a:r>
          </a:p>
          <a:p>
            <a:pPr marL="190500" indent="-177800">
              <a:lnSpc>
                <a:spcPct val="100000"/>
              </a:lnSpc>
              <a:spcBef>
                <a:spcPts val="575"/>
              </a:spcBef>
              <a:buChar char="-"/>
              <a:tabLst>
                <a:tab pos="191135" algn="l"/>
              </a:tabLst>
            </a:pPr>
            <a:r>
              <a:rPr sz="2400" dirty="0">
                <a:latin typeface="Times New Roman"/>
                <a:cs typeface="Times New Roman"/>
              </a:rPr>
              <a:t>Reload configuration file using: -config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&lt;file&gt;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5670" y="331470"/>
            <a:ext cx="223139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178305"/>
            <a:ext cx="6918325" cy="1170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is an architectural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simulator?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  <a:tabLst>
                <a:tab pos="756285" algn="l"/>
              </a:tabLst>
            </a:pPr>
            <a:r>
              <a:rPr sz="2400" dirty="0">
                <a:latin typeface="Times New Roman"/>
                <a:cs typeface="Times New Roman"/>
              </a:rPr>
              <a:t>–	a tool that reproduces the behavior of 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computing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device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3739260"/>
            <a:ext cx="6976109" cy="2720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har char="–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Leverage a faster,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flexible </a:t>
            </a:r>
            <a:r>
              <a:rPr sz="2400" spc="-5" dirty="0">
                <a:latin typeface="Times New Roman"/>
                <a:cs typeface="Times New Roman"/>
              </a:rPr>
              <a:t>software development  </a:t>
            </a:r>
            <a:r>
              <a:rPr sz="2400" dirty="0">
                <a:latin typeface="Times New Roman"/>
                <a:cs typeface="Times New Roman"/>
              </a:rPr>
              <a:t>cycle</a:t>
            </a:r>
            <a:endParaRPr sz="24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35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10" dirty="0">
                <a:latin typeface="Times New Roman"/>
                <a:cs typeface="Times New Roman"/>
              </a:rPr>
              <a:t>Permit </a:t>
            </a:r>
            <a:r>
              <a:rPr sz="2200" spc="-5" dirty="0">
                <a:latin typeface="Times New Roman"/>
                <a:cs typeface="Times New Roman"/>
              </a:rPr>
              <a:t>more </a:t>
            </a:r>
            <a:r>
              <a:rPr sz="2200" dirty="0">
                <a:latin typeface="Times New Roman"/>
                <a:cs typeface="Times New Roman"/>
              </a:rPr>
              <a:t>design </a:t>
            </a:r>
            <a:r>
              <a:rPr sz="2200" spc="-5" dirty="0">
                <a:latin typeface="Times New Roman"/>
                <a:cs typeface="Times New Roman"/>
              </a:rPr>
              <a:t>space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exploration</a:t>
            </a:r>
            <a:endParaRPr sz="22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Times New Roman"/>
                <a:cs typeface="Times New Roman"/>
              </a:rPr>
              <a:t>Facilitates </a:t>
            </a:r>
            <a:r>
              <a:rPr sz="2200" dirty="0">
                <a:latin typeface="Times New Roman"/>
                <a:cs typeface="Times New Roman"/>
              </a:rPr>
              <a:t>validation before </a:t>
            </a:r>
            <a:r>
              <a:rPr sz="2200" spc="-5" dirty="0">
                <a:latin typeface="Times New Roman"/>
                <a:cs typeface="Times New Roman"/>
              </a:rPr>
              <a:t>H/W becomes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available</a:t>
            </a:r>
            <a:endParaRPr sz="22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dirty="0">
                <a:latin typeface="Times New Roman"/>
                <a:cs typeface="Times New Roman"/>
              </a:rPr>
              <a:t>Level of </a:t>
            </a:r>
            <a:r>
              <a:rPr sz="2200" spc="-5" dirty="0">
                <a:latin typeface="Times New Roman"/>
                <a:cs typeface="Times New Roman"/>
              </a:rPr>
              <a:t>abstraction is tailored </a:t>
            </a:r>
            <a:r>
              <a:rPr sz="2200" dirty="0">
                <a:latin typeface="Times New Roman"/>
                <a:cs typeface="Times New Roman"/>
              </a:rPr>
              <a:t>by design</a:t>
            </a:r>
            <a:r>
              <a:rPr sz="2200" spc="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task</a:t>
            </a:r>
            <a:endParaRPr sz="22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525"/>
              </a:spcBef>
              <a:buChar char="•"/>
              <a:tabLst>
                <a:tab pos="697865" algn="l"/>
                <a:tab pos="698500" algn="l"/>
              </a:tabLst>
            </a:pPr>
            <a:r>
              <a:rPr sz="2200" spc="-5" dirty="0">
                <a:latin typeface="Times New Roman"/>
                <a:cs typeface="Times New Roman"/>
              </a:rPr>
              <a:t>Possible to increase/improve system</a:t>
            </a:r>
            <a:r>
              <a:rPr sz="2200" spc="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instrumentation</a:t>
            </a:r>
            <a:endParaRPr sz="22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48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Times New Roman"/>
                <a:cs typeface="Times New Roman"/>
              </a:rPr>
              <a:t>Usually less expensive than building a real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4143" y="6289751"/>
            <a:ext cx="11493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2800" y="2438400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1460500" y="0"/>
                </a:moveTo>
                <a:lnTo>
                  <a:pt x="139700" y="0"/>
                </a:lnTo>
                <a:lnTo>
                  <a:pt x="95520" y="7116"/>
                </a:lnTo>
                <a:lnTo>
                  <a:pt x="57168" y="26936"/>
                </a:lnTo>
                <a:lnTo>
                  <a:pt x="26936" y="57168"/>
                </a:lnTo>
                <a:lnTo>
                  <a:pt x="7116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79"/>
                </a:lnTo>
                <a:lnTo>
                  <a:pt x="26936" y="781031"/>
                </a:lnTo>
                <a:lnTo>
                  <a:pt x="57168" y="811263"/>
                </a:lnTo>
                <a:lnTo>
                  <a:pt x="95520" y="831083"/>
                </a:lnTo>
                <a:lnTo>
                  <a:pt x="139700" y="838200"/>
                </a:lnTo>
                <a:lnTo>
                  <a:pt x="1460500" y="838200"/>
                </a:lnTo>
                <a:lnTo>
                  <a:pt x="1504630" y="831083"/>
                </a:lnTo>
                <a:lnTo>
                  <a:pt x="1542976" y="811263"/>
                </a:lnTo>
                <a:lnTo>
                  <a:pt x="1573227" y="781031"/>
                </a:lnTo>
                <a:lnTo>
                  <a:pt x="1593071" y="742679"/>
                </a:lnTo>
                <a:lnTo>
                  <a:pt x="1600200" y="698500"/>
                </a:lnTo>
                <a:lnTo>
                  <a:pt x="1600200" y="139700"/>
                </a:lnTo>
                <a:lnTo>
                  <a:pt x="1593071" y="95520"/>
                </a:lnTo>
                <a:lnTo>
                  <a:pt x="1573227" y="57168"/>
                </a:lnTo>
                <a:lnTo>
                  <a:pt x="1542976" y="26936"/>
                </a:lnTo>
                <a:lnTo>
                  <a:pt x="1504630" y="7116"/>
                </a:lnTo>
                <a:lnTo>
                  <a:pt x="14605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52800" y="2438400"/>
            <a:ext cx="1600200" cy="838200"/>
          </a:xfrm>
          <a:custGeom>
            <a:avLst/>
            <a:gdLst/>
            <a:ahLst/>
            <a:cxnLst/>
            <a:rect l="l" t="t" r="r" b="b"/>
            <a:pathLst>
              <a:path w="16002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1460500" y="0"/>
                </a:lnTo>
                <a:lnTo>
                  <a:pt x="1504630" y="7116"/>
                </a:lnTo>
                <a:lnTo>
                  <a:pt x="1542976" y="26936"/>
                </a:lnTo>
                <a:lnTo>
                  <a:pt x="1573227" y="57168"/>
                </a:lnTo>
                <a:lnTo>
                  <a:pt x="1593071" y="95520"/>
                </a:lnTo>
                <a:lnTo>
                  <a:pt x="1600200" y="139700"/>
                </a:lnTo>
                <a:lnTo>
                  <a:pt x="1600200" y="698500"/>
                </a:lnTo>
                <a:lnTo>
                  <a:pt x="1593071" y="742679"/>
                </a:lnTo>
                <a:lnTo>
                  <a:pt x="1573227" y="781031"/>
                </a:lnTo>
                <a:lnTo>
                  <a:pt x="1542976" y="811263"/>
                </a:lnTo>
                <a:lnTo>
                  <a:pt x="1504630" y="831083"/>
                </a:lnTo>
                <a:lnTo>
                  <a:pt x="1460500" y="838200"/>
                </a:lnTo>
                <a:lnTo>
                  <a:pt x="139700" y="838200"/>
                </a:lnTo>
                <a:lnTo>
                  <a:pt x="95520" y="831083"/>
                </a:lnTo>
                <a:lnTo>
                  <a:pt x="57168" y="811263"/>
                </a:lnTo>
                <a:lnTo>
                  <a:pt x="26936" y="781031"/>
                </a:lnTo>
                <a:lnTo>
                  <a:pt x="7116" y="742679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64540" y="2514853"/>
            <a:ext cx="3935729" cy="1162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0975" marR="5080" indent="2286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Device  Si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ula</a:t>
            </a:r>
            <a:r>
              <a:rPr sz="2400" spc="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or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2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Why </a:t>
            </a:r>
            <a:r>
              <a:rPr sz="2400" spc="-5" dirty="0">
                <a:latin typeface="Times New Roman"/>
                <a:cs typeface="Times New Roman"/>
              </a:rPr>
              <a:t>we use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simulator?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62200" y="2771013"/>
            <a:ext cx="990600" cy="99695"/>
          </a:xfrm>
          <a:custGeom>
            <a:avLst/>
            <a:gdLst/>
            <a:ahLst/>
            <a:cxnLst/>
            <a:rect l="l" t="t" r="r" b="b"/>
            <a:pathLst>
              <a:path w="990600" h="99694">
                <a:moveTo>
                  <a:pt x="905128" y="0"/>
                </a:moveTo>
                <a:lnTo>
                  <a:pt x="902208" y="762"/>
                </a:lnTo>
                <a:lnTo>
                  <a:pt x="900938" y="2921"/>
                </a:lnTo>
                <a:lnTo>
                  <a:pt x="899540" y="5207"/>
                </a:lnTo>
                <a:lnTo>
                  <a:pt x="900302" y="8127"/>
                </a:lnTo>
                <a:lnTo>
                  <a:pt x="902588" y="9525"/>
                </a:lnTo>
                <a:lnTo>
                  <a:pt x="963541" y="45182"/>
                </a:lnTo>
                <a:lnTo>
                  <a:pt x="981201" y="45212"/>
                </a:lnTo>
                <a:lnTo>
                  <a:pt x="981201" y="54737"/>
                </a:lnTo>
                <a:lnTo>
                  <a:pt x="963479" y="54737"/>
                </a:lnTo>
                <a:lnTo>
                  <a:pt x="902462" y="90170"/>
                </a:lnTo>
                <a:lnTo>
                  <a:pt x="900176" y="91439"/>
                </a:lnTo>
                <a:lnTo>
                  <a:pt x="899413" y="94361"/>
                </a:lnTo>
                <a:lnTo>
                  <a:pt x="900811" y="96647"/>
                </a:lnTo>
                <a:lnTo>
                  <a:pt x="902080" y="98933"/>
                </a:lnTo>
                <a:lnTo>
                  <a:pt x="905001" y="99695"/>
                </a:lnTo>
                <a:lnTo>
                  <a:pt x="907288" y="98425"/>
                </a:lnTo>
                <a:lnTo>
                  <a:pt x="982312" y="54737"/>
                </a:lnTo>
                <a:lnTo>
                  <a:pt x="981201" y="54737"/>
                </a:lnTo>
                <a:lnTo>
                  <a:pt x="982363" y="54707"/>
                </a:lnTo>
                <a:lnTo>
                  <a:pt x="990600" y="49911"/>
                </a:lnTo>
                <a:lnTo>
                  <a:pt x="907414" y="1270"/>
                </a:lnTo>
                <a:lnTo>
                  <a:pt x="905128" y="0"/>
                </a:lnTo>
                <a:close/>
              </a:path>
              <a:path w="990600" h="99694">
                <a:moveTo>
                  <a:pt x="971707" y="49959"/>
                </a:moveTo>
                <a:lnTo>
                  <a:pt x="963531" y="54707"/>
                </a:lnTo>
                <a:lnTo>
                  <a:pt x="981201" y="54737"/>
                </a:lnTo>
                <a:lnTo>
                  <a:pt x="981201" y="54101"/>
                </a:lnTo>
                <a:lnTo>
                  <a:pt x="978788" y="54101"/>
                </a:lnTo>
                <a:lnTo>
                  <a:pt x="971707" y="49959"/>
                </a:lnTo>
                <a:close/>
              </a:path>
              <a:path w="990600" h="99694">
                <a:moveTo>
                  <a:pt x="0" y="43561"/>
                </a:moveTo>
                <a:lnTo>
                  <a:pt x="0" y="53086"/>
                </a:lnTo>
                <a:lnTo>
                  <a:pt x="963531" y="54707"/>
                </a:lnTo>
                <a:lnTo>
                  <a:pt x="971707" y="49959"/>
                </a:lnTo>
                <a:lnTo>
                  <a:pt x="963541" y="45182"/>
                </a:lnTo>
                <a:lnTo>
                  <a:pt x="0" y="43561"/>
                </a:lnTo>
                <a:close/>
              </a:path>
              <a:path w="990600" h="99694">
                <a:moveTo>
                  <a:pt x="978788" y="45847"/>
                </a:moveTo>
                <a:lnTo>
                  <a:pt x="971707" y="49959"/>
                </a:lnTo>
                <a:lnTo>
                  <a:pt x="978788" y="54101"/>
                </a:lnTo>
                <a:lnTo>
                  <a:pt x="978788" y="45847"/>
                </a:lnTo>
                <a:close/>
              </a:path>
              <a:path w="990600" h="99694">
                <a:moveTo>
                  <a:pt x="981201" y="45847"/>
                </a:moveTo>
                <a:lnTo>
                  <a:pt x="978788" y="45847"/>
                </a:lnTo>
                <a:lnTo>
                  <a:pt x="978788" y="54101"/>
                </a:lnTo>
                <a:lnTo>
                  <a:pt x="981201" y="54101"/>
                </a:lnTo>
                <a:lnTo>
                  <a:pt x="981201" y="45847"/>
                </a:lnTo>
                <a:close/>
              </a:path>
              <a:path w="990600" h="99694">
                <a:moveTo>
                  <a:pt x="963541" y="45182"/>
                </a:moveTo>
                <a:lnTo>
                  <a:pt x="971707" y="49959"/>
                </a:lnTo>
                <a:lnTo>
                  <a:pt x="978788" y="45847"/>
                </a:lnTo>
                <a:lnTo>
                  <a:pt x="981201" y="45847"/>
                </a:lnTo>
                <a:lnTo>
                  <a:pt x="981201" y="45212"/>
                </a:lnTo>
                <a:lnTo>
                  <a:pt x="963541" y="451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53000" y="2618485"/>
            <a:ext cx="762000" cy="100330"/>
          </a:xfrm>
          <a:custGeom>
            <a:avLst/>
            <a:gdLst/>
            <a:ahLst/>
            <a:cxnLst/>
            <a:rect l="l" t="t" r="r" b="b"/>
            <a:pathLst>
              <a:path w="762000" h="100330">
                <a:moveTo>
                  <a:pt x="676655" y="0"/>
                </a:moveTo>
                <a:lnTo>
                  <a:pt x="673735" y="762"/>
                </a:lnTo>
                <a:lnTo>
                  <a:pt x="672338" y="3048"/>
                </a:lnTo>
                <a:lnTo>
                  <a:pt x="671067" y="5334"/>
                </a:lnTo>
                <a:lnTo>
                  <a:pt x="671829" y="8254"/>
                </a:lnTo>
                <a:lnTo>
                  <a:pt x="674115" y="9525"/>
                </a:lnTo>
                <a:lnTo>
                  <a:pt x="734995" y="45300"/>
                </a:lnTo>
                <a:lnTo>
                  <a:pt x="752601" y="45338"/>
                </a:lnTo>
                <a:lnTo>
                  <a:pt x="752601" y="54863"/>
                </a:lnTo>
                <a:lnTo>
                  <a:pt x="734879" y="54863"/>
                </a:lnTo>
                <a:lnTo>
                  <a:pt x="673862" y="90297"/>
                </a:lnTo>
                <a:lnTo>
                  <a:pt x="671576" y="91566"/>
                </a:lnTo>
                <a:lnTo>
                  <a:pt x="670813" y="94487"/>
                </a:lnTo>
                <a:lnTo>
                  <a:pt x="672211" y="96774"/>
                </a:lnTo>
                <a:lnTo>
                  <a:pt x="673480" y="99060"/>
                </a:lnTo>
                <a:lnTo>
                  <a:pt x="676401" y="99822"/>
                </a:lnTo>
                <a:lnTo>
                  <a:pt x="678688" y="98551"/>
                </a:lnTo>
                <a:lnTo>
                  <a:pt x="753712" y="54863"/>
                </a:lnTo>
                <a:lnTo>
                  <a:pt x="752601" y="54863"/>
                </a:lnTo>
                <a:lnTo>
                  <a:pt x="753778" y="54825"/>
                </a:lnTo>
                <a:lnTo>
                  <a:pt x="762000" y="50037"/>
                </a:lnTo>
                <a:lnTo>
                  <a:pt x="678814" y="1397"/>
                </a:lnTo>
                <a:lnTo>
                  <a:pt x="676655" y="0"/>
                </a:lnTo>
                <a:close/>
              </a:path>
              <a:path w="762000" h="100330">
                <a:moveTo>
                  <a:pt x="743123" y="50076"/>
                </a:moveTo>
                <a:lnTo>
                  <a:pt x="734946" y="54825"/>
                </a:lnTo>
                <a:lnTo>
                  <a:pt x="752601" y="54863"/>
                </a:lnTo>
                <a:lnTo>
                  <a:pt x="752601" y="54228"/>
                </a:lnTo>
                <a:lnTo>
                  <a:pt x="750188" y="54228"/>
                </a:lnTo>
                <a:lnTo>
                  <a:pt x="743123" y="50076"/>
                </a:lnTo>
                <a:close/>
              </a:path>
              <a:path w="762000" h="100330">
                <a:moveTo>
                  <a:pt x="0" y="43687"/>
                </a:moveTo>
                <a:lnTo>
                  <a:pt x="0" y="53212"/>
                </a:lnTo>
                <a:lnTo>
                  <a:pt x="734946" y="54825"/>
                </a:lnTo>
                <a:lnTo>
                  <a:pt x="743123" y="50076"/>
                </a:lnTo>
                <a:lnTo>
                  <a:pt x="734995" y="45300"/>
                </a:lnTo>
                <a:lnTo>
                  <a:pt x="0" y="43687"/>
                </a:lnTo>
                <a:close/>
              </a:path>
              <a:path w="762000" h="100330">
                <a:moveTo>
                  <a:pt x="750188" y="45974"/>
                </a:moveTo>
                <a:lnTo>
                  <a:pt x="743123" y="50076"/>
                </a:lnTo>
                <a:lnTo>
                  <a:pt x="750188" y="54228"/>
                </a:lnTo>
                <a:lnTo>
                  <a:pt x="750188" y="45974"/>
                </a:lnTo>
                <a:close/>
              </a:path>
              <a:path w="762000" h="100330">
                <a:moveTo>
                  <a:pt x="752601" y="45974"/>
                </a:moveTo>
                <a:lnTo>
                  <a:pt x="750188" y="45974"/>
                </a:lnTo>
                <a:lnTo>
                  <a:pt x="750188" y="54228"/>
                </a:lnTo>
                <a:lnTo>
                  <a:pt x="752601" y="54228"/>
                </a:lnTo>
                <a:lnTo>
                  <a:pt x="752601" y="45974"/>
                </a:lnTo>
                <a:close/>
              </a:path>
              <a:path w="762000" h="100330">
                <a:moveTo>
                  <a:pt x="734995" y="45300"/>
                </a:moveTo>
                <a:lnTo>
                  <a:pt x="743123" y="50076"/>
                </a:lnTo>
                <a:lnTo>
                  <a:pt x="750188" y="45974"/>
                </a:lnTo>
                <a:lnTo>
                  <a:pt x="752601" y="45974"/>
                </a:lnTo>
                <a:lnTo>
                  <a:pt x="752601" y="45338"/>
                </a:lnTo>
                <a:lnTo>
                  <a:pt x="734995" y="4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53000" y="2997961"/>
            <a:ext cx="762000" cy="99695"/>
          </a:xfrm>
          <a:custGeom>
            <a:avLst/>
            <a:gdLst/>
            <a:ahLst/>
            <a:cxnLst/>
            <a:rect l="l" t="t" r="r" b="b"/>
            <a:pathLst>
              <a:path w="762000" h="99694">
                <a:moveTo>
                  <a:pt x="676655" y="0"/>
                </a:moveTo>
                <a:lnTo>
                  <a:pt x="673735" y="762"/>
                </a:lnTo>
                <a:lnTo>
                  <a:pt x="672338" y="3048"/>
                </a:lnTo>
                <a:lnTo>
                  <a:pt x="671067" y="5207"/>
                </a:lnTo>
                <a:lnTo>
                  <a:pt x="671829" y="8127"/>
                </a:lnTo>
                <a:lnTo>
                  <a:pt x="674115" y="9525"/>
                </a:lnTo>
                <a:lnTo>
                  <a:pt x="734956" y="45176"/>
                </a:lnTo>
                <a:lnTo>
                  <a:pt x="752601" y="45212"/>
                </a:lnTo>
                <a:lnTo>
                  <a:pt x="752601" y="54737"/>
                </a:lnTo>
                <a:lnTo>
                  <a:pt x="734879" y="54737"/>
                </a:lnTo>
                <a:lnTo>
                  <a:pt x="673862" y="90170"/>
                </a:lnTo>
                <a:lnTo>
                  <a:pt x="671576" y="91566"/>
                </a:lnTo>
                <a:lnTo>
                  <a:pt x="670813" y="94487"/>
                </a:lnTo>
                <a:lnTo>
                  <a:pt x="672211" y="96647"/>
                </a:lnTo>
                <a:lnTo>
                  <a:pt x="673480" y="98933"/>
                </a:lnTo>
                <a:lnTo>
                  <a:pt x="676401" y="99695"/>
                </a:lnTo>
                <a:lnTo>
                  <a:pt x="678688" y="98425"/>
                </a:lnTo>
                <a:lnTo>
                  <a:pt x="753909" y="54737"/>
                </a:lnTo>
                <a:lnTo>
                  <a:pt x="752601" y="54737"/>
                </a:lnTo>
                <a:lnTo>
                  <a:pt x="753970" y="54701"/>
                </a:lnTo>
                <a:lnTo>
                  <a:pt x="762000" y="50037"/>
                </a:lnTo>
                <a:lnTo>
                  <a:pt x="676655" y="0"/>
                </a:lnTo>
                <a:close/>
              </a:path>
              <a:path w="762000" h="99694">
                <a:moveTo>
                  <a:pt x="743113" y="49955"/>
                </a:moveTo>
                <a:lnTo>
                  <a:pt x="734941" y="54701"/>
                </a:lnTo>
                <a:lnTo>
                  <a:pt x="752601" y="54737"/>
                </a:lnTo>
                <a:lnTo>
                  <a:pt x="752601" y="54101"/>
                </a:lnTo>
                <a:lnTo>
                  <a:pt x="750188" y="54101"/>
                </a:lnTo>
                <a:lnTo>
                  <a:pt x="743113" y="49955"/>
                </a:lnTo>
                <a:close/>
              </a:path>
              <a:path w="762000" h="99694">
                <a:moveTo>
                  <a:pt x="0" y="43687"/>
                </a:moveTo>
                <a:lnTo>
                  <a:pt x="0" y="53212"/>
                </a:lnTo>
                <a:lnTo>
                  <a:pt x="734941" y="54701"/>
                </a:lnTo>
                <a:lnTo>
                  <a:pt x="743113" y="49955"/>
                </a:lnTo>
                <a:lnTo>
                  <a:pt x="734956" y="45176"/>
                </a:lnTo>
                <a:lnTo>
                  <a:pt x="0" y="43687"/>
                </a:lnTo>
                <a:close/>
              </a:path>
              <a:path w="762000" h="99694">
                <a:moveTo>
                  <a:pt x="750188" y="45847"/>
                </a:moveTo>
                <a:lnTo>
                  <a:pt x="743113" y="49955"/>
                </a:lnTo>
                <a:lnTo>
                  <a:pt x="750188" y="54101"/>
                </a:lnTo>
                <a:lnTo>
                  <a:pt x="750188" y="45847"/>
                </a:lnTo>
                <a:close/>
              </a:path>
              <a:path w="762000" h="99694">
                <a:moveTo>
                  <a:pt x="752601" y="45847"/>
                </a:moveTo>
                <a:lnTo>
                  <a:pt x="750188" y="45847"/>
                </a:lnTo>
                <a:lnTo>
                  <a:pt x="750188" y="54101"/>
                </a:lnTo>
                <a:lnTo>
                  <a:pt x="752601" y="54101"/>
                </a:lnTo>
                <a:lnTo>
                  <a:pt x="752601" y="45847"/>
                </a:lnTo>
                <a:close/>
              </a:path>
              <a:path w="762000" h="99694">
                <a:moveTo>
                  <a:pt x="734956" y="45176"/>
                </a:moveTo>
                <a:lnTo>
                  <a:pt x="743113" y="49955"/>
                </a:lnTo>
                <a:lnTo>
                  <a:pt x="750188" y="45847"/>
                </a:lnTo>
                <a:lnTo>
                  <a:pt x="752601" y="45847"/>
                </a:lnTo>
                <a:lnTo>
                  <a:pt x="752601" y="45212"/>
                </a:lnTo>
                <a:lnTo>
                  <a:pt x="734956" y="451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31544" y="2629534"/>
            <a:ext cx="131508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System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5128" y="2553334"/>
            <a:ext cx="1432560" cy="602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outputs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metrics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712470"/>
            <a:ext cx="8011668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 rtl="0">
              <a:lnSpc>
                <a:spcPct val="100000"/>
              </a:lnSpc>
            </a:pPr>
            <a:r>
              <a:rPr dirty="0"/>
              <a:t>Log into </a:t>
            </a:r>
            <a:r>
              <a:rPr lang="en-US" dirty="0" err="1"/>
              <a:t>bg</a:t>
            </a:r>
            <a:r>
              <a:rPr lang="en-US" dirty="0"/>
              <a:t> machines</a:t>
            </a:r>
            <a:r>
              <a:rPr dirty="0"/>
              <a:t> using</a:t>
            </a:r>
            <a:r>
              <a:rPr spc="-135" dirty="0"/>
              <a:t> </a:t>
            </a:r>
            <a:r>
              <a:rPr spc="-5" dirty="0"/>
              <a:t>SSH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0" y="1843458"/>
            <a:ext cx="7247128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har char="–"/>
              <a:tabLst>
                <a:tab pos="299085" algn="l"/>
                <a:tab pos="299720" algn="l"/>
              </a:tabLst>
            </a:pPr>
            <a:r>
              <a:rPr lang="en-US" sz="2400" dirty="0" err="1">
                <a:latin typeface="Times New Roman"/>
                <a:cs typeface="Times New Roman"/>
              </a:rPr>
              <a:t>ssh</a:t>
            </a:r>
            <a:r>
              <a:rPr lang="en-US" sz="2400" dirty="0">
                <a:latin typeface="Times New Roman"/>
                <a:cs typeface="Times New Roman"/>
              </a:rPr>
              <a:t> &lt;username&gt;@bg1.cs.wm.edu</a:t>
            </a:r>
          </a:p>
          <a:p>
            <a:pPr marL="299085" indent="-286385">
              <a:lnSpc>
                <a:spcPct val="100000"/>
              </a:lnSpc>
              <a:buChar char="–"/>
              <a:tabLst>
                <a:tab pos="299085" algn="l"/>
                <a:tab pos="299720" algn="l"/>
              </a:tabLst>
            </a:pPr>
            <a:endParaRPr lang="en-US" sz="24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har char="–"/>
              <a:tabLst>
                <a:tab pos="299085" algn="l"/>
                <a:tab pos="29972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You can use machines from bg1 to bg9 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19">
              <a:lnSpc>
                <a:spcPct val="100000"/>
              </a:lnSpc>
            </a:pPr>
            <a:r>
              <a:rPr dirty="0"/>
              <a:t>Running rest of</a:t>
            </a:r>
            <a:r>
              <a:rPr spc="-90" dirty="0"/>
              <a:t> </a:t>
            </a:r>
            <a:r>
              <a:rPr dirty="0"/>
              <a:t>benchmarks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13738"/>
            <a:ext cx="6414135" cy="1915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ea typeface="+mj-ea"/>
                <a:cs typeface="Times New Roman"/>
              </a:rPr>
              <a:t>mcf</a:t>
            </a: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&gt;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r>
              <a:rPr sz="2000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mcf</a:t>
            </a:r>
            <a:endParaRPr sz="2000" dirty="0">
              <a:latin typeface="Times New Roman"/>
              <a:cs typeface="Times New Roman"/>
            </a:endParaRPr>
          </a:p>
          <a:p>
            <a:pPr marL="4819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$SIMPLESIM/simplesim-3.0/sim-outorder</a:t>
            </a:r>
            <a:endParaRPr sz="2000" dirty="0">
              <a:latin typeface="Times New Roman"/>
              <a:cs typeface="Times New Roman"/>
            </a:endParaRPr>
          </a:p>
          <a:p>
            <a:pPr marL="64833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–</a:t>
            </a:r>
            <a:r>
              <a:rPr sz="2000" dirty="0" err="1">
                <a:solidFill>
                  <a:srgbClr val="333399"/>
                </a:solidFill>
                <a:latin typeface="Times New Roman"/>
                <a:cs typeface="Times New Roman"/>
              </a:rPr>
              <a:t>config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../../</a:t>
            </a:r>
            <a:r>
              <a:rPr lang="en-US" sz="20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config</a:t>
            </a:r>
            <a:r>
              <a:rPr lang="en-US"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/</a:t>
            </a:r>
            <a:r>
              <a:rPr lang="en-US" sz="20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tmp.cfg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mcf_base.i386-m32-gcc42-nn</a:t>
            </a:r>
            <a:r>
              <a:rPr sz="2000" b="1" spc="-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inp.in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3365"/>
            <a:ext cx="152400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dirty="0"/>
              <a:t>h</a:t>
            </a:r>
            <a:r>
              <a:rPr sz="3200" spc="10" dirty="0"/>
              <a:t>m</a:t>
            </a:r>
            <a:r>
              <a:rPr sz="3200" dirty="0"/>
              <a:t>m</a:t>
            </a:r>
            <a:r>
              <a:rPr sz="3200" spc="10" dirty="0"/>
              <a:t>e</a:t>
            </a:r>
            <a:r>
              <a:rPr sz="3200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2044" y="1571497"/>
            <a:ext cx="6607175" cy="12105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&gt;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r>
              <a:rPr sz="18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hmmer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Times New Roman"/>
                <a:cs typeface="Times New Roman"/>
              </a:rPr>
              <a:t>&gt;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$SIMPLESIM/simplesim-3.0/sim-outorder</a:t>
            </a:r>
            <a:endParaRPr sz="1800" dirty="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solidFill>
                  <a:srgbClr val="333399"/>
                </a:solidFill>
                <a:latin typeface="Times New Roman"/>
                <a:cs typeface="Times New Roman"/>
              </a:rPr>
              <a:t>–</a:t>
            </a:r>
            <a:r>
              <a:rPr sz="1800" dirty="0" err="1">
                <a:solidFill>
                  <a:srgbClr val="333399"/>
                </a:solidFill>
                <a:latin typeface="Times New Roman"/>
                <a:cs typeface="Times New Roman"/>
              </a:rPr>
              <a:t>config</a:t>
            </a:r>
            <a:r>
              <a:rPr sz="1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00AF50"/>
                </a:solidFill>
                <a:latin typeface="Times New Roman"/>
                <a:cs typeface="Times New Roman"/>
              </a:rPr>
              <a:t>../../</a:t>
            </a:r>
            <a:r>
              <a:rPr lang="en-US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config</a:t>
            </a:r>
            <a:r>
              <a:rPr lang="en-US" spc="-5" dirty="0">
                <a:solidFill>
                  <a:srgbClr val="00AF50"/>
                </a:solidFill>
                <a:latin typeface="Times New Roman"/>
                <a:cs typeface="Times New Roman"/>
              </a:rPr>
              <a:t>/</a:t>
            </a:r>
            <a:r>
              <a:rPr lang="en-US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tmp.cfg</a:t>
            </a: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hmmer_base.i386-m32-gcc42-nn</a:t>
            </a:r>
            <a:r>
              <a:rPr sz="18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bombesin.hmm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3365"/>
            <a:ext cx="122936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spc="-5" dirty="0"/>
              <a:t>sj</a:t>
            </a:r>
            <a:r>
              <a:rPr sz="3200" spc="10" dirty="0"/>
              <a:t>e</a:t>
            </a:r>
            <a:r>
              <a:rPr sz="3200" dirty="0"/>
              <a:t>ng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2044" y="1576578"/>
            <a:ext cx="5630545" cy="13234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&gt;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r>
              <a:rPr sz="20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sjeng</a:t>
            </a:r>
          </a:p>
          <a:p>
            <a:pPr marL="247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$SIMPLESIM/simplesim-3.0/sim-outorder</a:t>
            </a:r>
            <a:endParaRPr sz="2000" dirty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680"/>
              </a:spcBef>
            </a:pPr>
            <a:r>
              <a:rPr sz="1800" dirty="0">
                <a:solidFill>
                  <a:srgbClr val="333399"/>
                </a:solidFill>
                <a:latin typeface="Times New Roman"/>
                <a:cs typeface="Times New Roman"/>
              </a:rPr>
              <a:t>–</a:t>
            </a:r>
            <a:r>
              <a:rPr sz="1800" dirty="0" err="1">
                <a:solidFill>
                  <a:srgbClr val="333399"/>
                </a:solidFill>
                <a:latin typeface="Times New Roman"/>
                <a:cs typeface="Times New Roman"/>
              </a:rPr>
              <a:t>config</a:t>
            </a:r>
            <a:r>
              <a:rPr sz="18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US" spc="-5" dirty="0">
                <a:solidFill>
                  <a:srgbClr val="00AF50"/>
                </a:solidFill>
                <a:latin typeface="Times New Roman"/>
                <a:cs typeface="Times New Roman"/>
              </a:rPr>
              <a:t>../../</a:t>
            </a:r>
            <a:r>
              <a:rPr lang="en-US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config</a:t>
            </a:r>
            <a:r>
              <a:rPr lang="en-US" spc="-5" dirty="0">
                <a:solidFill>
                  <a:srgbClr val="00AF50"/>
                </a:solidFill>
                <a:latin typeface="Times New Roman"/>
                <a:cs typeface="Times New Roman"/>
              </a:rPr>
              <a:t>/</a:t>
            </a:r>
            <a:r>
              <a:rPr lang="en-US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tmp.cfg</a:t>
            </a: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sjeng_base.i386-m32-gcc42-nn</a:t>
            </a:r>
            <a:r>
              <a:rPr sz="18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test.txt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3365"/>
            <a:ext cx="1092200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dirty="0"/>
              <a:t>milc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2044" y="1576578"/>
            <a:ext cx="6723380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&gt;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r>
              <a:rPr sz="2000" spc="-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milc</a:t>
            </a:r>
            <a:endParaRPr sz="2000" dirty="0">
              <a:latin typeface="Times New Roman"/>
              <a:cs typeface="Times New Roman"/>
            </a:endParaRPr>
          </a:p>
          <a:p>
            <a:pPr marL="247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$SIMPLESIM/simplesim-3.0/sim-outorder</a:t>
            </a:r>
            <a:endParaRPr sz="2000" dirty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–</a:t>
            </a:r>
            <a:r>
              <a:rPr sz="2000" dirty="0" err="1">
                <a:solidFill>
                  <a:srgbClr val="333399"/>
                </a:solidFill>
                <a:latin typeface="Times New Roman"/>
                <a:cs typeface="Times New Roman"/>
              </a:rPr>
              <a:t>config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../../</a:t>
            </a:r>
            <a:r>
              <a:rPr lang="en-US" sz="20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config</a:t>
            </a:r>
            <a:r>
              <a:rPr lang="en-US"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/</a:t>
            </a:r>
            <a:r>
              <a:rPr lang="en-US" sz="20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tmp.cfg</a:t>
            </a:r>
            <a:r>
              <a:rPr sz="2000" b="1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milc_base.i386-m32-gcc42-nn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sz="2000" b="1" spc="4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su3imp.in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1023365"/>
            <a:ext cx="1527175" cy="48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3200" spc="5" dirty="0"/>
              <a:t>equake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222044" y="1576578"/>
            <a:ext cx="6633209" cy="1359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&gt;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cd</a:t>
            </a:r>
            <a:r>
              <a:rPr sz="2000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equake</a:t>
            </a:r>
          </a:p>
          <a:p>
            <a:pPr marL="247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$SIMPLESIM/simplesim-3.0/sim-outorder</a:t>
            </a:r>
            <a:endParaRPr sz="2000" dirty="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  <a:spcBef>
                <a:spcPts val="480"/>
              </a:spcBef>
              <a:tabLst>
                <a:tab pos="4949825" algn="l"/>
              </a:tabLst>
            </a:pP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–</a:t>
            </a:r>
            <a:r>
              <a:rPr sz="2000" dirty="0" err="1">
                <a:solidFill>
                  <a:srgbClr val="333399"/>
                </a:solidFill>
                <a:latin typeface="Times New Roman"/>
                <a:cs typeface="Times New Roman"/>
              </a:rPr>
              <a:t>config</a:t>
            </a:r>
            <a:r>
              <a:rPr sz="2000" dirty="0">
                <a:solidFill>
                  <a:srgbClr val="333399"/>
                </a:solidFill>
                <a:latin typeface="Times New Roman"/>
                <a:cs typeface="Times New Roman"/>
              </a:rPr>
              <a:t> </a:t>
            </a:r>
            <a:r>
              <a:rPr lang="en-US"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../../</a:t>
            </a:r>
            <a:r>
              <a:rPr lang="en-US" sz="20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config</a:t>
            </a:r>
            <a:r>
              <a:rPr lang="en-US" sz="2000" spc="-5" dirty="0">
                <a:solidFill>
                  <a:srgbClr val="00AF50"/>
                </a:solidFill>
                <a:latin typeface="Times New Roman"/>
                <a:cs typeface="Times New Roman"/>
              </a:rPr>
              <a:t>/</a:t>
            </a:r>
            <a:r>
              <a:rPr lang="en-US" sz="2000" spc="-5" dirty="0" err="1">
                <a:solidFill>
                  <a:srgbClr val="00AF50"/>
                </a:solidFill>
                <a:latin typeface="Times New Roman"/>
                <a:cs typeface="Times New Roman"/>
              </a:rPr>
              <a:t>tmp.cfg</a:t>
            </a:r>
            <a:r>
              <a:rPr sz="20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 err="1">
                <a:solidFill>
                  <a:srgbClr val="006FC0"/>
                </a:solidFill>
                <a:latin typeface="Times New Roman"/>
                <a:cs typeface="Times New Roman"/>
              </a:rPr>
              <a:t>equake_base.pisa_little</a:t>
            </a:r>
            <a:r>
              <a:rPr sz="2000" b="1" spc="-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&lt;</a:t>
            </a: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inp.in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&gt;</a:t>
            </a:r>
            <a:r>
              <a:rPr sz="200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inp.out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0026" y="560070"/>
            <a:ext cx="7601584" cy="681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A Taxonomy of </a:t>
            </a:r>
            <a:r>
              <a:rPr spc="-5" dirty="0"/>
              <a:t>Simulation</a:t>
            </a:r>
            <a:r>
              <a:rPr spc="-45" dirty="0"/>
              <a:t> </a:t>
            </a:r>
            <a:r>
              <a:rPr spc="-5" dirty="0"/>
              <a:t>Tools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49754" y="5556199"/>
            <a:ext cx="470979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Shaded tools are included in SimpleScalar </a:t>
            </a:r>
            <a:r>
              <a:rPr sz="1800" spc="-30" dirty="0">
                <a:latin typeface="Times New Roman"/>
                <a:cs typeface="Times New Roman"/>
              </a:rPr>
              <a:t>Tool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Set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1062" y="1671573"/>
            <a:ext cx="7381875" cy="3514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5890">
              <a:lnSpc>
                <a:spcPct val="100000"/>
              </a:lnSpc>
            </a:pPr>
            <a:r>
              <a:rPr dirty="0"/>
              <a:t>Functional vs.</a:t>
            </a:r>
            <a:r>
              <a:rPr spc="-114" dirty="0"/>
              <a:t> </a:t>
            </a:r>
            <a:r>
              <a:rPr spc="-5" dirty="0"/>
              <a:t>Performance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11705"/>
            <a:ext cx="5627370" cy="345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Functional</a:t>
            </a:r>
            <a:r>
              <a:rPr sz="2400" b="1" spc="-9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simulators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Model the function </a:t>
            </a:r>
            <a:r>
              <a:rPr sz="2000" spc="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each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component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Does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timing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accuracy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Faster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simulators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9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Model </a:t>
            </a:r>
            <a:r>
              <a:rPr sz="2000" spc="-5" dirty="0">
                <a:latin typeface="Times New Roman"/>
                <a:cs typeface="Times New Roman"/>
              </a:rPr>
              <a:t>system </a:t>
            </a:r>
            <a:r>
              <a:rPr sz="2000" dirty="0">
                <a:latin typeface="Times New Roman"/>
                <a:cs typeface="Times New Roman"/>
              </a:rPr>
              <a:t>at finer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detail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Timing </a:t>
            </a:r>
            <a:r>
              <a:rPr sz="2000" dirty="0">
                <a:latin typeface="Times New Roman"/>
                <a:cs typeface="Times New Roman"/>
              </a:rPr>
              <a:t>in addition to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functionality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60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example: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0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Branch prediction accuracy vs.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latency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8492" y="630682"/>
            <a:ext cx="5826760" cy="609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/>
              <a:t>Trace- vs.</a:t>
            </a:r>
            <a:r>
              <a:rPr sz="4000" spc="15" dirty="0"/>
              <a:t> </a:t>
            </a:r>
            <a:r>
              <a:rPr sz="4000" spc="-5" dirty="0"/>
              <a:t>Execution-Driven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88340" y="1409953"/>
            <a:ext cx="6997700" cy="4100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Trace-Driven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ts val="216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Simulator </a:t>
            </a:r>
            <a:r>
              <a:rPr sz="2000" dirty="0">
                <a:latin typeface="Times New Roman"/>
                <a:cs typeface="Times New Roman"/>
              </a:rPr>
              <a:t>reads a ‘trace’ of the </a:t>
            </a:r>
            <a:r>
              <a:rPr sz="2000" spc="-5" dirty="0">
                <a:latin typeface="Times New Roman"/>
                <a:cs typeface="Times New Roman"/>
              </a:rPr>
              <a:t>instructions </a:t>
            </a:r>
            <a:r>
              <a:rPr sz="2000" dirty="0">
                <a:latin typeface="Times New Roman"/>
                <a:cs typeface="Times New Roman"/>
              </a:rPr>
              <a:t>captured during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756285">
              <a:lnSpc>
                <a:spcPts val="2160"/>
              </a:lnSpc>
            </a:pPr>
            <a:r>
              <a:rPr sz="2000" dirty="0">
                <a:latin typeface="Times New Roman"/>
                <a:cs typeface="Times New Roman"/>
              </a:rPr>
              <a:t>previous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Easy to </a:t>
            </a:r>
            <a:r>
              <a:rPr sz="2000" spc="-5" dirty="0">
                <a:latin typeface="Times New Roman"/>
                <a:cs typeface="Times New Roman"/>
              </a:rPr>
              <a:t>implement, </a:t>
            </a:r>
            <a:r>
              <a:rPr sz="2000" spc="5" dirty="0">
                <a:latin typeface="Times New Roman"/>
                <a:cs typeface="Times New Roman"/>
              </a:rPr>
              <a:t>no </a:t>
            </a:r>
            <a:r>
              <a:rPr sz="2000" dirty="0">
                <a:latin typeface="Times New Roman"/>
                <a:cs typeface="Times New Roman"/>
              </a:rPr>
              <a:t>functional components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necessary</a:t>
            </a: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–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385"/>
              </a:spcBef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Execution-Driven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Times New Roman"/>
                <a:cs typeface="Times New Roman"/>
              </a:rPr>
              <a:t>Simulator </a:t>
            </a:r>
            <a:r>
              <a:rPr sz="2000" dirty="0">
                <a:latin typeface="Times New Roman"/>
                <a:cs typeface="Times New Roman"/>
              </a:rPr>
              <a:t>runs the program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(trace-on-the-fly)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Hard to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implement</a:t>
            </a:r>
            <a:endParaRPr sz="20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Times New Roman"/>
                <a:cs typeface="Times New Roman"/>
              </a:rPr>
              <a:t>Advantages</a:t>
            </a:r>
            <a:endParaRPr sz="20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Times New Roman"/>
                <a:cs typeface="Times New Roman"/>
              </a:rPr>
              <a:t>No </a:t>
            </a:r>
            <a:r>
              <a:rPr sz="1800" dirty="0">
                <a:latin typeface="Times New Roman"/>
                <a:cs typeface="Times New Roman"/>
              </a:rPr>
              <a:t>need to </a:t>
            </a:r>
            <a:r>
              <a:rPr sz="1800" spc="-5" dirty="0">
                <a:latin typeface="Times New Roman"/>
                <a:cs typeface="Times New Roman"/>
              </a:rPr>
              <a:t>store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traces</a:t>
            </a:r>
            <a:endParaRPr sz="1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800" dirty="0">
                <a:latin typeface="Times New Roman"/>
                <a:cs typeface="Times New Roman"/>
              </a:rPr>
              <a:t>Register and </a:t>
            </a:r>
            <a:r>
              <a:rPr sz="1800" spc="-5" dirty="0">
                <a:latin typeface="Times New Roman"/>
                <a:cs typeface="Times New Roman"/>
              </a:rPr>
              <a:t>memory </a:t>
            </a:r>
            <a:r>
              <a:rPr sz="1800" dirty="0">
                <a:latin typeface="Times New Roman"/>
                <a:cs typeface="Times New Roman"/>
              </a:rPr>
              <a:t>values </a:t>
            </a:r>
            <a:r>
              <a:rPr sz="1800" spc="-5" dirty="0">
                <a:latin typeface="Times New Roman"/>
                <a:cs typeface="Times New Roman"/>
              </a:rPr>
              <a:t>usually </a:t>
            </a:r>
            <a:r>
              <a:rPr sz="1800" dirty="0">
                <a:latin typeface="Times New Roman"/>
                <a:cs typeface="Times New Roman"/>
              </a:rPr>
              <a:t>are not 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trace</a:t>
            </a:r>
            <a:endParaRPr sz="1800">
              <a:latin typeface="Times New Roman"/>
              <a:cs typeface="Times New Roman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800" spc="-5" dirty="0">
                <a:latin typeface="Times New Roman"/>
                <a:cs typeface="Times New Roman"/>
              </a:rPr>
              <a:t>Support mis-speculation </a:t>
            </a:r>
            <a:r>
              <a:rPr sz="1800" dirty="0">
                <a:latin typeface="Times New Roman"/>
                <a:cs typeface="Times New Roman"/>
              </a:rPr>
              <a:t>cost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modeling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2667000"/>
            <a:ext cx="3914775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30876" y="4038600"/>
            <a:ext cx="3457575" cy="990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2945">
              <a:lnSpc>
                <a:spcPct val="100000"/>
              </a:lnSpc>
            </a:pPr>
            <a:r>
              <a:rPr spc="-5" dirty="0"/>
              <a:t>SimpleScalar </a:t>
            </a:r>
            <a:r>
              <a:rPr dirty="0"/>
              <a:t>Tool</a:t>
            </a:r>
            <a:r>
              <a:rPr spc="-70" dirty="0"/>
              <a:t> </a:t>
            </a:r>
            <a:r>
              <a:rPr spc="-5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559305"/>
            <a:ext cx="7328534" cy="141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system design and analysis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infrastructure</a:t>
            </a:r>
          </a:p>
          <a:p>
            <a:pPr marL="469900">
              <a:lnSpc>
                <a:spcPct val="100000"/>
              </a:lnSpc>
              <a:spcBef>
                <a:spcPts val="500"/>
              </a:spcBef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–	Processor/device (behavioral)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models</a:t>
            </a:r>
          </a:p>
          <a:p>
            <a:pPr marL="756285" marR="5080" indent="30480">
              <a:lnSpc>
                <a:spcPct val="100000"/>
              </a:lnSpc>
              <a:spcBef>
                <a:spcPts val="480"/>
              </a:spcBef>
              <a:tabLst>
                <a:tab pos="6828790" algn="l"/>
              </a:tabLst>
            </a:pPr>
            <a:r>
              <a:rPr sz="2000" dirty="0">
                <a:latin typeface="Times New Roman"/>
                <a:cs typeface="Times New Roman"/>
              </a:rPr>
              <a:t>build modeling applications that </a:t>
            </a:r>
            <a:r>
              <a:rPr sz="2000" spc="-5" dirty="0">
                <a:latin typeface="Times New Roman"/>
                <a:cs typeface="Times New Roman"/>
              </a:rPr>
              <a:t>simulate </a:t>
            </a:r>
            <a:r>
              <a:rPr sz="2000" dirty="0">
                <a:latin typeface="Times New Roman"/>
                <a:cs typeface="Times New Roman"/>
              </a:rPr>
              <a:t>real programs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  on a range of modern processors and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</a:t>
            </a:r>
            <a:r>
              <a:rPr lang="en-US" sz="2000" spc="-5" dirty="0">
                <a:latin typeface="Times New Roman"/>
                <a:cs typeface="Times New Roman"/>
              </a:rPr>
              <a:t>em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2044" y="3024759"/>
            <a:ext cx="4316095" cy="104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Support </a:t>
            </a:r>
            <a:r>
              <a:rPr sz="2000" spc="-5" dirty="0">
                <a:latin typeface="Times New Roman"/>
                <a:cs typeface="Times New Roman"/>
              </a:rPr>
              <a:t>many </a:t>
            </a:r>
            <a:r>
              <a:rPr sz="2000" dirty="0">
                <a:latin typeface="Times New Roman"/>
                <a:cs typeface="Times New Roman"/>
              </a:rPr>
              <a:t>ISAs and I/O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interfaces</a:t>
            </a:r>
            <a:endParaRPr sz="2000">
              <a:latin typeface="Times New Roman"/>
              <a:cs typeface="Times New Roman"/>
            </a:endParaRPr>
          </a:p>
          <a:p>
            <a:pPr marL="329565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Alpha, PISA, ARM, and </a:t>
            </a:r>
            <a:r>
              <a:rPr sz="2000" spc="5" dirty="0">
                <a:latin typeface="Times New Roman"/>
                <a:cs typeface="Times New Roman"/>
              </a:rPr>
              <a:t>x86 </a:t>
            </a:r>
            <a:r>
              <a:rPr sz="2000" dirty="0">
                <a:latin typeface="Times New Roman"/>
                <a:cs typeface="Times New Roman"/>
              </a:rPr>
              <a:t>instr.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sets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480"/>
              </a:spcBef>
              <a:buChar char="–"/>
              <a:tabLst>
                <a:tab pos="299085" algn="l"/>
                <a:tab pos="299720" algn="l"/>
              </a:tabLst>
            </a:pPr>
            <a:r>
              <a:rPr sz="2000" dirty="0">
                <a:latin typeface="Times New Roman"/>
                <a:cs typeface="Times New Roman"/>
              </a:rPr>
              <a:t>Hosted on </a:t>
            </a:r>
            <a:r>
              <a:rPr sz="2000" spc="-5" dirty="0">
                <a:latin typeface="Times New Roman"/>
                <a:cs typeface="Times New Roman"/>
              </a:rPr>
              <a:t>most </a:t>
            </a:r>
            <a:r>
              <a:rPr sz="2000" dirty="0">
                <a:latin typeface="Times New Roman"/>
                <a:cs typeface="Times New Roman"/>
              </a:rPr>
              <a:t>any </a:t>
            </a:r>
            <a:r>
              <a:rPr sz="2000" spc="-5" dirty="0">
                <a:latin typeface="Times New Roman"/>
                <a:cs typeface="Times New Roman"/>
              </a:rPr>
              <a:t>Unix-like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machine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715000" y="2975990"/>
            <a:ext cx="1905000" cy="717896"/>
          </a:xfrm>
          <a:custGeom>
            <a:avLst/>
            <a:gdLst/>
            <a:ahLst/>
            <a:cxnLst/>
            <a:rect l="l" t="t" r="r" b="b"/>
            <a:pathLst>
              <a:path w="1905000" h="533400">
                <a:moveTo>
                  <a:pt x="1816100" y="0"/>
                </a:moveTo>
                <a:lnTo>
                  <a:pt x="88900" y="0"/>
                </a:lnTo>
                <a:lnTo>
                  <a:pt x="54274" y="6979"/>
                </a:lnTo>
                <a:lnTo>
                  <a:pt x="26019" y="26019"/>
                </a:lnTo>
                <a:lnTo>
                  <a:pt x="6979" y="54274"/>
                </a:lnTo>
                <a:lnTo>
                  <a:pt x="0" y="88900"/>
                </a:lnTo>
                <a:lnTo>
                  <a:pt x="0" y="444500"/>
                </a:lnTo>
                <a:lnTo>
                  <a:pt x="6979" y="479125"/>
                </a:lnTo>
                <a:lnTo>
                  <a:pt x="26019" y="507380"/>
                </a:lnTo>
                <a:lnTo>
                  <a:pt x="54274" y="526420"/>
                </a:lnTo>
                <a:lnTo>
                  <a:pt x="88900" y="533400"/>
                </a:lnTo>
                <a:lnTo>
                  <a:pt x="1816100" y="533400"/>
                </a:lnTo>
                <a:lnTo>
                  <a:pt x="1850725" y="526420"/>
                </a:lnTo>
                <a:lnTo>
                  <a:pt x="1878980" y="507380"/>
                </a:lnTo>
                <a:lnTo>
                  <a:pt x="1898020" y="479125"/>
                </a:lnTo>
                <a:lnTo>
                  <a:pt x="1905000" y="444500"/>
                </a:lnTo>
                <a:lnTo>
                  <a:pt x="1905000" y="88900"/>
                </a:lnTo>
                <a:lnTo>
                  <a:pt x="1898020" y="54274"/>
                </a:lnTo>
                <a:lnTo>
                  <a:pt x="1878980" y="26019"/>
                </a:lnTo>
                <a:lnTo>
                  <a:pt x="1850725" y="6979"/>
                </a:lnTo>
                <a:lnTo>
                  <a:pt x="1816100" y="0"/>
                </a:lnTo>
                <a:close/>
              </a:path>
            </a:pathLst>
          </a:custGeom>
          <a:solidFill>
            <a:srgbClr val="92D050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32867" y="3122739"/>
            <a:ext cx="1466850" cy="377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Application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5000" y="4191000"/>
            <a:ext cx="1905000" cy="838200"/>
          </a:xfrm>
          <a:custGeom>
            <a:avLst/>
            <a:gdLst/>
            <a:ahLst/>
            <a:cxnLst/>
            <a:rect l="l" t="t" r="r" b="b"/>
            <a:pathLst>
              <a:path w="1905000" h="838200">
                <a:moveTo>
                  <a:pt x="1765300" y="0"/>
                </a:moveTo>
                <a:lnTo>
                  <a:pt x="139700" y="0"/>
                </a:lnTo>
                <a:lnTo>
                  <a:pt x="95520" y="7116"/>
                </a:lnTo>
                <a:lnTo>
                  <a:pt x="57168" y="26936"/>
                </a:lnTo>
                <a:lnTo>
                  <a:pt x="26936" y="57168"/>
                </a:lnTo>
                <a:lnTo>
                  <a:pt x="7116" y="95520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30"/>
                </a:lnTo>
                <a:lnTo>
                  <a:pt x="26936" y="780976"/>
                </a:lnTo>
                <a:lnTo>
                  <a:pt x="57168" y="811227"/>
                </a:lnTo>
                <a:lnTo>
                  <a:pt x="95520" y="831071"/>
                </a:lnTo>
                <a:lnTo>
                  <a:pt x="139700" y="838200"/>
                </a:lnTo>
                <a:lnTo>
                  <a:pt x="1765300" y="838200"/>
                </a:lnTo>
                <a:lnTo>
                  <a:pt x="1809430" y="831071"/>
                </a:lnTo>
                <a:lnTo>
                  <a:pt x="1847776" y="811227"/>
                </a:lnTo>
                <a:lnTo>
                  <a:pt x="1878027" y="780976"/>
                </a:lnTo>
                <a:lnTo>
                  <a:pt x="1897871" y="742630"/>
                </a:lnTo>
                <a:lnTo>
                  <a:pt x="1905000" y="698500"/>
                </a:lnTo>
                <a:lnTo>
                  <a:pt x="1905000" y="139700"/>
                </a:lnTo>
                <a:lnTo>
                  <a:pt x="1897871" y="95520"/>
                </a:lnTo>
                <a:lnTo>
                  <a:pt x="1878027" y="57168"/>
                </a:lnTo>
                <a:lnTo>
                  <a:pt x="1847776" y="26936"/>
                </a:lnTo>
                <a:lnTo>
                  <a:pt x="1809430" y="7116"/>
                </a:lnTo>
                <a:lnTo>
                  <a:pt x="17653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15000" y="4191000"/>
            <a:ext cx="1905000" cy="838200"/>
          </a:xfrm>
          <a:custGeom>
            <a:avLst/>
            <a:gdLst/>
            <a:ahLst/>
            <a:cxnLst/>
            <a:rect l="l" t="t" r="r" b="b"/>
            <a:pathLst>
              <a:path w="1905000" h="838200">
                <a:moveTo>
                  <a:pt x="0" y="139700"/>
                </a:moveTo>
                <a:lnTo>
                  <a:pt x="7116" y="95520"/>
                </a:lnTo>
                <a:lnTo>
                  <a:pt x="26936" y="57168"/>
                </a:lnTo>
                <a:lnTo>
                  <a:pt x="57168" y="26936"/>
                </a:lnTo>
                <a:lnTo>
                  <a:pt x="95520" y="7116"/>
                </a:lnTo>
                <a:lnTo>
                  <a:pt x="139700" y="0"/>
                </a:lnTo>
                <a:lnTo>
                  <a:pt x="1765300" y="0"/>
                </a:lnTo>
                <a:lnTo>
                  <a:pt x="1809430" y="7116"/>
                </a:lnTo>
                <a:lnTo>
                  <a:pt x="1847776" y="26936"/>
                </a:lnTo>
                <a:lnTo>
                  <a:pt x="1878027" y="57168"/>
                </a:lnTo>
                <a:lnTo>
                  <a:pt x="1897871" y="95520"/>
                </a:lnTo>
                <a:lnTo>
                  <a:pt x="1905000" y="139700"/>
                </a:lnTo>
                <a:lnTo>
                  <a:pt x="1905000" y="698500"/>
                </a:lnTo>
                <a:lnTo>
                  <a:pt x="1897871" y="742630"/>
                </a:lnTo>
                <a:lnTo>
                  <a:pt x="1878027" y="780976"/>
                </a:lnTo>
                <a:lnTo>
                  <a:pt x="1847776" y="811227"/>
                </a:lnTo>
                <a:lnTo>
                  <a:pt x="1809430" y="831071"/>
                </a:lnTo>
                <a:lnTo>
                  <a:pt x="1765300" y="838200"/>
                </a:lnTo>
                <a:lnTo>
                  <a:pt x="139700" y="838200"/>
                </a:lnTo>
                <a:lnTo>
                  <a:pt x="95520" y="831071"/>
                </a:lnTo>
                <a:lnTo>
                  <a:pt x="57168" y="811227"/>
                </a:lnTo>
                <a:lnTo>
                  <a:pt x="26936" y="780976"/>
                </a:lnTo>
                <a:lnTo>
                  <a:pt x="7116" y="742630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16345" y="4238307"/>
            <a:ext cx="1600200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Simplescalar</a:t>
            </a:r>
            <a:endParaRPr sz="24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Simulators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15000" y="5562600"/>
            <a:ext cx="1905000" cy="838200"/>
          </a:xfrm>
          <a:custGeom>
            <a:avLst/>
            <a:gdLst/>
            <a:ahLst/>
            <a:cxnLst/>
            <a:rect l="l" t="t" r="r" b="b"/>
            <a:pathLst>
              <a:path w="1905000" h="838200">
                <a:moveTo>
                  <a:pt x="1765300" y="0"/>
                </a:moveTo>
                <a:lnTo>
                  <a:pt x="139700" y="0"/>
                </a:lnTo>
                <a:lnTo>
                  <a:pt x="95520" y="7122"/>
                </a:lnTo>
                <a:lnTo>
                  <a:pt x="57168" y="26954"/>
                </a:lnTo>
                <a:lnTo>
                  <a:pt x="26936" y="57195"/>
                </a:lnTo>
                <a:lnTo>
                  <a:pt x="7116" y="95544"/>
                </a:lnTo>
                <a:lnTo>
                  <a:pt x="0" y="139700"/>
                </a:lnTo>
                <a:lnTo>
                  <a:pt x="0" y="698500"/>
                </a:lnTo>
                <a:lnTo>
                  <a:pt x="7116" y="742655"/>
                </a:lnTo>
                <a:lnTo>
                  <a:pt x="26936" y="781004"/>
                </a:lnTo>
                <a:lnTo>
                  <a:pt x="57168" y="811245"/>
                </a:lnTo>
                <a:lnTo>
                  <a:pt x="95520" y="831077"/>
                </a:lnTo>
                <a:lnTo>
                  <a:pt x="139700" y="838200"/>
                </a:lnTo>
                <a:lnTo>
                  <a:pt x="1765300" y="838200"/>
                </a:lnTo>
                <a:lnTo>
                  <a:pt x="1809430" y="831077"/>
                </a:lnTo>
                <a:lnTo>
                  <a:pt x="1847776" y="811245"/>
                </a:lnTo>
                <a:lnTo>
                  <a:pt x="1878027" y="781004"/>
                </a:lnTo>
                <a:lnTo>
                  <a:pt x="1897871" y="742655"/>
                </a:lnTo>
                <a:lnTo>
                  <a:pt x="1905000" y="698500"/>
                </a:lnTo>
                <a:lnTo>
                  <a:pt x="1905000" y="139700"/>
                </a:lnTo>
                <a:lnTo>
                  <a:pt x="1897871" y="95544"/>
                </a:lnTo>
                <a:lnTo>
                  <a:pt x="1878027" y="57195"/>
                </a:lnTo>
                <a:lnTo>
                  <a:pt x="1847776" y="26954"/>
                </a:lnTo>
                <a:lnTo>
                  <a:pt x="1809430" y="7122"/>
                </a:lnTo>
                <a:lnTo>
                  <a:pt x="17653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15000" y="5562600"/>
            <a:ext cx="1905000" cy="838200"/>
          </a:xfrm>
          <a:custGeom>
            <a:avLst/>
            <a:gdLst/>
            <a:ahLst/>
            <a:cxnLst/>
            <a:rect l="l" t="t" r="r" b="b"/>
            <a:pathLst>
              <a:path w="1905000" h="838200">
                <a:moveTo>
                  <a:pt x="0" y="139700"/>
                </a:moveTo>
                <a:lnTo>
                  <a:pt x="7116" y="95544"/>
                </a:lnTo>
                <a:lnTo>
                  <a:pt x="26936" y="57195"/>
                </a:lnTo>
                <a:lnTo>
                  <a:pt x="57168" y="26954"/>
                </a:lnTo>
                <a:lnTo>
                  <a:pt x="95520" y="7122"/>
                </a:lnTo>
                <a:lnTo>
                  <a:pt x="139700" y="0"/>
                </a:lnTo>
                <a:lnTo>
                  <a:pt x="1765300" y="0"/>
                </a:lnTo>
                <a:lnTo>
                  <a:pt x="1809430" y="7122"/>
                </a:lnTo>
                <a:lnTo>
                  <a:pt x="1847776" y="26954"/>
                </a:lnTo>
                <a:lnTo>
                  <a:pt x="1878027" y="57195"/>
                </a:lnTo>
                <a:lnTo>
                  <a:pt x="1897871" y="95544"/>
                </a:lnTo>
                <a:lnTo>
                  <a:pt x="1905000" y="139700"/>
                </a:lnTo>
                <a:lnTo>
                  <a:pt x="1905000" y="698500"/>
                </a:lnTo>
                <a:lnTo>
                  <a:pt x="1897871" y="742655"/>
                </a:lnTo>
                <a:lnTo>
                  <a:pt x="1878027" y="781004"/>
                </a:lnTo>
                <a:lnTo>
                  <a:pt x="1847776" y="811245"/>
                </a:lnTo>
                <a:lnTo>
                  <a:pt x="1809430" y="831077"/>
                </a:lnTo>
                <a:lnTo>
                  <a:pt x="1765300" y="838200"/>
                </a:lnTo>
                <a:lnTo>
                  <a:pt x="139700" y="838200"/>
                </a:lnTo>
                <a:lnTo>
                  <a:pt x="95520" y="831077"/>
                </a:lnTo>
                <a:lnTo>
                  <a:pt x="57168" y="811245"/>
                </a:lnTo>
                <a:lnTo>
                  <a:pt x="26936" y="781004"/>
                </a:lnTo>
                <a:lnTo>
                  <a:pt x="7116" y="742655"/>
                </a:lnTo>
                <a:lnTo>
                  <a:pt x="0" y="698500"/>
                </a:lnTo>
                <a:lnTo>
                  <a:pt x="0" y="13970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19874" y="5610986"/>
            <a:ext cx="1092835" cy="743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6670" algn="ct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Host</a:t>
            </a:r>
            <a:endParaRPr sz="2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latin typeface="Times New Roman"/>
                <a:cs typeface="Times New Roman"/>
              </a:rPr>
              <a:t>Machine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16445" y="3506723"/>
            <a:ext cx="99695" cy="686435"/>
          </a:xfrm>
          <a:custGeom>
            <a:avLst/>
            <a:gdLst/>
            <a:ahLst/>
            <a:cxnLst/>
            <a:rect l="l" t="t" r="r" b="b"/>
            <a:pathLst>
              <a:path w="99695" h="686435">
                <a:moveTo>
                  <a:pt x="5333" y="594613"/>
                </a:moveTo>
                <a:lnTo>
                  <a:pt x="3048" y="595883"/>
                </a:lnTo>
                <a:lnTo>
                  <a:pt x="761" y="597281"/>
                </a:lnTo>
                <a:lnTo>
                  <a:pt x="0" y="600075"/>
                </a:lnTo>
                <a:lnTo>
                  <a:pt x="1270" y="602361"/>
                </a:lnTo>
                <a:lnTo>
                  <a:pt x="49529" y="685926"/>
                </a:lnTo>
                <a:lnTo>
                  <a:pt x="55137" y="676401"/>
                </a:lnTo>
                <a:lnTo>
                  <a:pt x="44703" y="676401"/>
                </a:lnTo>
                <a:lnTo>
                  <a:pt x="44786" y="658735"/>
                </a:lnTo>
                <a:lnTo>
                  <a:pt x="9525" y="597662"/>
                </a:lnTo>
                <a:lnTo>
                  <a:pt x="8254" y="595376"/>
                </a:lnTo>
                <a:lnTo>
                  <a:pt x="5333" y="594613"/>
                </a:lnTo>
                <a:close/>
              </a:path>
              <a:path w="99695" h="686435">
                <a:moveTo>
                  <a:pt x="44786" y="658735"/>
                </a:moveTo>
                <a:lnTo>
                  <a:pt x="44703" y="676401"/>
                </a:lnTo>
                <a:lnTo>
                  <a:pt x="54228" y="676401"/>
                </a:lnTo>
                <a:lnTo>
                  <a:pt x="54240" y="673988"/>
                </a:lnTo>
                <a:lnTo>
                  <a:pt x="45465" y="673988"/>
                </a:lnTo>
                <a:lnTo>
                  <a:pt x="49569" y="667018"/>
                </a:lnTo>
                <a:lnTo>
                  <a:pt x="44786" y="658735"/>
                </a:lnTo>
                <a:close/>
              </a:path>
              <a:path w="99695" h="686435">
                <a:moveTo>
                  <a:pt x="94487" y="594994"/>
                </a:moveTo>
                <a:lnTo>
                  <a:pt x="91567" y="595757"/>
                </a:lnTo>
                <a:lnTo>
                  <a:pt x="90170" y="598043"/>
                </a:lnTo>
                <a:lnTo>
                  <a:pt x="54310" y="658962"/>
                </a:lnTo>
                <a:lnTo>
                  <a:pt x="54228" y="676401"/>
                </a:lnTo>
                <a:lnTo>
                  <a:pt x="55137" y="676401"/>
                </a:lnTo>
                <a:lnTo>
                  <a:pt x="98425" y="602869"/>
                </a:lnTo>
                <a:lnTo>
                  <a:pt x="99695" y="600582"/>
                </a:lnTo>
                <a:lnTo>
                  <a:pt x="99059" y="597662"/>
                </a:lnTo>
                <a:lnTo>
                  <a:pt x="96774" y="596392"/>
                </a:lnTo>
                <a:lnTo>
                  <a:pt x="94487" y="594994"/>
                </a:lnTo>
                <a:close/>
              </a:path>
              <a:path w="99695" h="686435">
                <a:moveTo>
                  <a:pt x="49569" y="667018"/>
                </a:moveTo>
                <a:lnTo>
                  <a:pt x="45465" y="673988"/>
                </a:lnTo>
                <a:lnTo>
                  <a:pt x="53594" y="673988"/>
                </a:lnTo>
                <a:lnTo>
                  <a:pt x="49569" y="667018"/>
                </a:lnTo>
                <a:close/>
              </a:path>
              <a:path w="99695" h="686435">
                <a:moveTo>
                  <a:pt x="54310" y="658962"/>
                </a:moveTo>
                <a:lnTo>
                  <a:pt x="49569" y="667018"/>
                </a:lnTo>
                <a:lnTo>
                  <a:pt x="53594" y="673988"/>
                </a:lnTo>
                <a:lnTo>
                  <a:pt x="54240" y="673988"/>
                </a:lnTo>
                <a:lnTo>
                  <a:pt x="54310" y="658962"/>
                </a:lnTo>
                <a:close/>
              </a:path>
              <a:path w="99695" h="686435">
                <a:moveTo>
                  <a:pt x="47878" y="0"/>
                </a:moveTo>
                <a:lnTo>
                  <a:pt x="44786" y="658735"/>
                </a:lnTo>
                <a:lnTo>
                  <a:pt x="49569" y="667018"/>
                </a:lnTo>
                <a:lnTo>
                  <a:pt x="54310" y="658962"/>
                </a:lnTo>
                <a:lnTo>
                  <a:pt x="57403" y="126"/>
                </a:lnTo>
                <a:lnTo>
                  <a:pt x="478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16572" y="5030723"/>
            <a:ext cx="99695" cy="534035"/>
          </a:xfrm>
          <a:custGeom>
            <a:avLst/>
            <a:gdLst/>
            <a:ahLst/>
            <a:cxnLst/>
            <a:rect l="l" t="t" r="r" b="b"/>
            <a:pathLst>
              <a:path w="99695" h="534035">
                <a:moveTo>
                  <a:pt x="5333" y="442087"/>
                </a:moveTo>
                <a:lnTo>
                  <a:pt x="3048" y="443484"/>
                </a:lnTo>
                <a:lnTo>
                  <a:pt x="761" y="444753"/>
                </a:lnTo>
                <a:lnTo>
                  <a:pt x="0" y="447675"/>
                </a:lnTo>
                <a:lnTo>
                  <a:pt x="1270" y="449960"/>
                </a:lnTo>
                <a:lnTo>
                  <a:pt x="49402" y="533526"/>
                </a:lnTo>
                <a:lnTo>
                  <a:pt x="55024" y="524001"/>
                </a:lnTo>
                <a:lnTo>
                  <a:pt x="44576" y="524001"/>
                </a:lnTo>
                <a:lnTo>
                  <a:pt x="44683" y="506408"/>
                </a:lnTo>
                <a:lnTo>
                  <a:pt x="9525" y="445134"/>
                </a:lnTo>
                <a:lnTo>
                  <a:pt x="8254" y="442975"/>
                </a:lnTo>
                <a:lnTo>
                  <a:pt x="5333" y="442087"/>
                </a:lnTo>
                <a:close/>
              </a:path>
              <a:path w="99695" h="534035">
                <a:moveTo>
                  <a:pt x="44683" y="506408"/>
                </a:moveTo>
                <a:lnTo>
                  <a:pt x="44576" y="524001"/>
                </a:lnTo>
                <a:lnTo>
                  <a:pt x="54101" y="524001"/>
                </a:lnTo>
                <a:lnTo>
                  <a:pt x="54115" y="521716"/>
                </a:lnTo>
                <a:lnTo>
                  <a:pt x="45338" y="521588"/>
                </a:lnTo>
                <a:lnTo>
                  <a:pt x="49423" y="514669"/>
                </a:lnTo>
                <a:lnTo>
                  <a:pt x="44683" y="506408"/>
                </a:lnTo>
                <a:close/>
              </a:path>
              <a:path w="99695" h="534035">
                <a:moveTo>
                  <a:pt x="94487" y="442722"/>
                </a:moveTo>
                <a:lnTo>
                  <a:pt x="91567" y="443356"/>
                </a:lnTo>
                <a:lnTo>
                  <a:pt x="90170" y="445642"/>
                </a:lnTo>
                <a:lnTo>
                  <a:pt x="54207" y="506565"/>
                </a:lnTo>
                <a:lnTo>
                  <a:pt x="54101" y="524001"/>
                </a:lnTo>
                <a:lnTo>
                  <a:pt x="55024" y="524001"/>
                </a:lnTo>
                <a:lnTo>
                  <a:pt x="99695" y="448309"/>
                </a:lnTo>
                <a:lnTo>
                  <a:pt x="98932" y="445388"/>
                </a:lnTo>
                <a:lnTo>
                  <a:pt x="96774" y="443991"/>
                </a:lnTo>
                <a:lnTo>
                  <a:pt x="94487" y="442722"/>
                </a:lnTo>
                <a:close/>
              </a:path>
              <a:path w="99695" h="534035">
                <a:moveTo>
                  <a:pt x="49423" y="514669"/>
                </a:moveTo>
                <a:lnTo>
                  <a:pt x="45338" y="521588"/>
                </a:lnTo>
                <a:lnTo>
                  <a:pt x="53467" y="521716"/>
                </a:lnTo>
                <a:lnTo>
                  <a:pt x="49423" y="514669"/>
                </a:lnTo>
                <a:close/>
              </a:path>
              <a:path w="99695" h="534035">
                <a:moveTo>
                  <a:pt x="54207" y="506565"/>
                </a:moveTo>
                <a:lnTo>
                  <a:pt x="49423" y="514669"/>
                </a:lnTo>
                <a:lnTo>
                  <a:pt x="53467" y="521716"/>
                </a:lnTo>
                <a:lnTo>
                  <a:pt x="54115" y="521716"/>
                </a:lnTo>
                <a:lnTo>
                  <a:pt x="54207" y="506565"/>
                </a:lnTo>
                <a:close/>
              </a:path>
              <a:path w="99695" h="534035">
                <a:moveTo>
                  <a:pt x="47751" y="0"/>
                </a:moveTo>
                <a:lnTo>
                  <a:pt x="44683" y="506408"/>
                </a:lnTo>
                <a:lnTo>
                  <a:pt x="49423" y="514669"/>
                </a:lnTo>
                <a:lnTo>
                  <a:pt x="54207" y="506565"/>
                </a:lnTo>
                <a:lnTo>
                  <a:pt x="57276" y="126"/>
                </a:lnTo>
                <a:lnTo>
                  <a:pt x="47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0000" y="4294885"/>
            <a:ext cx="762000" cy="100330"/>
          </a:xfrm>
          <a:custGeom>
            <a:avLst/>
            <a:gdLst/>
            <a:ahLst/>
            <a:cxnLst/>
            <a:rect l="l" t="t" r="r" b="b"/>
            <a:pathLst>
              <a:path w="762000" h="100329">
                <a:moveTo>
                  <a:pt x="676655" y="0"/>
                </a:moveTo>
                <a:lnTo>
                  <a:pt x="673734" y="762"/>
                </a:lnTo>
                <a:lnTo>
                  <a:pt x="672338" y="3047"/>
                </a:lnTo>
                <a:lnTo>
                  <a:pt x="671068" y="5333"/>
                </a:lnTo>
                <a:lnTo>
                  <a:pt x="671829" y="8255"/>
                </a:lnTo>
                <a:lnTo>
                  <a:pt x="734970" y="45300"/>
                </a:lnTo>
                <a:lnTo>
                  <a:pt x="752601" y="45338"/>
                </a:lnTo>
                <a:lnTo>
                  <a:pt x="752601" y="54863"/>
                </a:lnTo>
                <a:lnTo>
                  <a:pt x="734879" y="54863"/>
                </a:lnTo>
                <a:lnTo>
                  <a:pt x="673861" y="90296"/>
                </a:lnTo>
                <a:lnTo>
                  <a:pt x="671576" y="91566"/>
                </a:lnTo>
                <a:lnTo>
                  <a:pt x="670814" y="94487"/>
                </a:lnTo>
                <a:lnTo>
                  <a:pt x="672210" y="96774"/>
                </a:lnTo>
                <a:lnTo>
                  <a:pt x="673480" y="99059"/>
                </a:lnTo>
                <a:lnTo>
                  <a:pt x="676401" y="99821"/>
                </a:lnTo>
                <a:lnTo>
                  <a:pt x="678688" y="98551"/>
                </a:lnTo>
                <a:lnTo>
                  <a:pt x="753712" y="54863"/>
                </a:lnTo>
                <a:lnTo>
                  <a:pt x="752601" y="54863"/>
                </a:lnTo>
                <a:lnTo>
                  <a:pt x="753778" y="54825"/>
                </a:lnTo>
                <a:lnTo>
                  <a:pt x="762000" y="50037"/>
                </a:lnTo>
                <a:lnTo>
                  <a:pt x="678815" y="1396"/>
                </a:lnTo>
                <a:lnTo>
                  <a:pt x="676655" y="0"/>
                </a:lnTo>
                <a:close/>
              </a:path>
              <a:path w="762000" h="100329">
                <a:moveTo>
                  <a:pt x="743117" y="50080"/>
                </a:moveTo>
                <a:lnTo>
                  <a:pt x="734946" y="54825"/>
                </a:lnTo>
                <a:lnTo>
                  <a:pt x="752601" y="54863"/>
                </a:lnTo>
                <a:lnTo>
                  <a:pt x="752601" y="54228"/>
                </a:lnTo>
                <a:lnTo>
                  <a:pt x="750189" y="54228"/>
                </a:lnTo>
                <a:lnTo>
                  <a:pt x="743117" y="50080"/>
                </a:lnTo>
                <a:close/>
              </a:path>
              <a:path w="762000" h="100329">
                <a:moveTo>
                  <a:pt x="0" y="43687"/>
                </a:moveTo>
                <a:lnTo>
                  <a:pt x="0" y="53212"/>
                </a:lnTo>
                <a:lnTo>
                  <a:pt x="734946" y="54825"/>
                </a:lnTo>
                <a:lnTo>
                  <a:pt x="743117" y="50080"/>
                </a:lnTo>
                <a:lnTo>
                  <a:pt x="734970" y="45300"/>
                </a:lnTo>
                <a:lnTo>
                  <a:pt x="0" y="43687"/>
                </a:lnTo>
                <a:close/>
              </a:path>
              <a:path w="762000" h="100329">
                <a:moveTo>
                  <a:pt x="750189" y="45974"/>
                </a:moveTo>
                <a:lnTo>
                  <a:pt x="743117" y="50080"/>
                </a:lnTo>
                <a:lnTo>
                  <a:pt x="750189" y="54228"/>
                </a:lnTo>
                <a:lnTo>
                  <a:pt x="750189" y="45974"/>
                </a:lnTo>
                <a:close/>
              </a:path>
              <a:path w="762000" h="100329">
                <a:moveTo>
                  <a:pt x="752601" y="45974"/>
                </a:moveTo>
                <a:lnTo>
                  <a:pt x="750189" y="45974"/>
                </a:lnTo>
                <a:lnTo>
                  <a:pt x="750189" y="54228"/>
                </a:lnTo>
                <a:lnTo>
                  <a:pt x="752601" y="54228"/>
                </a:lnTo>
                <a:lnTo>
                  <a:pt x="752601" y="45974"/>
                </a:lnTo>
                <a:close/>
              </a:path>
              <a:path w="762000" h="100329">
                <a:moveTo>
                  <a:pt x="734970" y="45300"/>
                </a:moveTo>
                <a:lnTo>
                  <a:pt x="743117" y="50080"/>
                </a:lnTo>
                <a:lnTo>
                  <a:pt x="750189" y="45974"/>
                </a:lnTo>
                <a:lnTo>
                  <a:pt x="752601" y="45974"/>
                </a:lnTo>
                <a:lnTo>
                  <a:pt x="752601" y="45338"/>
                </a:lnTo>
                <a:lnTo>
                  <a:pt x="734970" y="4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52664" y="3646678"/>
            <a:ext cx="103187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Application  In</a:t>
            </a:r>
            <a:r>
              <a:rPr sz="1600" dirty="0">
                <a:latin typeface="Times New Roman"/>
                <a:cs typeface="Times New Roman"/>
              </a:rPr>
              <a:t>p</a:t>
            </a:r>
            <a:r>
              <a:rPr sz="1600" spc="-5" dirty="0">
                <a:latin typeface="Times New Roman"/>
                <a:cs typeface="Times New Roman"/>
              </a:rPr>
              <a:t>ut/output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20000" y="4828285"/>
            <a:ext cx="762000" cy="100330"/>
          </a:xfrm>
          <a:custGeom>
            <a:avLst/>
            <a:gdLst/>
            <a:ahLst/>
            <a:cxnLst/>
            <a:rect l="l" t="t" r="r" b="b"/>
            <a:pathLst>
              <a:path w="762000" h="100329">
                <a:moveTo>
                  <a:pt x="676655" y="0"/>
                </a:moveTo>
                <a:lnTo>
                  <a:pt x="673734" y="762"/>
                </a:lnTo>
                <a:lnTo>
                  <a:pt x="672338" y="3047"/>
                </a:lnTo>
                <a:lnTo>
                  <a:pt x="671068" y="5333"/>
                </a:lnTo>
                <a:lnTo>
                  <a:pt x="671829" y="8255"/>
                </a:lnTo>
                <a:lnTo>
                  <a:pt x="734970" y="45300"/>
                </a:lnTo>
                <a:lnTo>
                  <a:pt x="752601" y="45338"/>
                </a:lnTo>
                <a:lnTo>
                  <a:pt x="752601" y="54863"/>
                </a:lnTo>
                <a:lnTo>
                  <a:pt x="734879" y="54863"/>
                </a:lnTo>
                <a:lnTo>
                  <a:pt x="673861" y="90296"/>
                </a:lnTo>
                <a:lnTo>
                  <a:pt x="671576" y="91566"/>
                </a:lnTo>
                <a:lnTo>
                  <a:pt x="670814" y="94487"/>
                </a:lnTo>
                <a:lnTo>
                  <a:pt x="672210" y="96774"/>
                </a:lnTo>
                <a:lnTo>
                  <a:pt x="673480" y="99059"/>
                </a:lnTo>
                <a:lnTo>
                  <a:pt x="676401" y="99821"/>
                </a:lnTo>
                <a:lnTo>
                  <a:pt x="678688" y="98551"/>
                </a:lnTo>
                <a:lnTo>
                  <a:pt x="753712" y="54863"/>
                </a:lnTo>
                <a:lnTo>
                  <a:pt x="752601" y="54863"/>
                </a:lnTo>
                <a:lnTo>
                  <a:pt x="753778" y="54825"/>
                </a:lnTo>
                <a:lnTo>
                  <a:pt x="762000" y="50037"/>
                </a:lnTo>
                <a:lnTo>
                  <a:pt x="678815" y="1396"/>
                </a:lnTo>
                <a:lnTo>
                  <a:pt x="676655" y="0"/>
                </a:lnTo>
                <a:close/>
              </a:path>
              <a:path w="762000" h="100329">
                <a:moveTo>
                  <a:pt x="743117" y="50080"/>
                </a:moveTo>
                <a:lnTo>
                  <a:pt x="734946" y="54825"/>
                </a:lnTo>
                <a:lnTo>
                  <a:pt x="752601" y="54863"/>
                </a:lnTo>
                <a:lnTo>
                  <a:pt x="752601" y="54228"/>
                </a:lnTo>
                <a:lnTo>
                  <a:pt x="750189" y="54228"/>
                </a:lnTo>
                <a:lnTo>
                  <a:pt x="743117" y="50080"/>
                </a:lnTo>
                <a:close/>
              </a:path>
              <a:path w="762000" h="100329">
                <a:moveTo>
                  <a:pt x="0" y="43687"/>
                </a:moveTo>
                <a:lnTo>
                  <a:pt x="0" y="53212"/>
                </a:lnTo>
                <a:lnTo>
                  <a:pt x="734946" y="54825"/>
                </a:lnTo>
                <a:lnTo>
                  <a:pt x="743117" y="50080"/>
                </a:lnTo>
                <a:lnTo>
                  <a:pt x="734970" y="45300"/>
                </a:lnTo>
                <a:lnTo>
                  <a:pt x="0" y="43687"/>
                </a:lnTo>
                <a:close/>
              </a:path>
              <a:path w="762000" h="100329">
                <a:moveTo>
                  <a:pt x="750189" y="45974"/>
                </a:moveTo>
                <a:lnTo>
                  <a:pt x="743117" y="50080"/>
                </a:lnTo>
                <a:lnTo>
                  <a:pt x="750189" y="54228"/>
                </a:lnTo>
                <a:lnTo>
                  <a:pt x="750189" y="45974"/>
                </a:lnTo>
                <a:close/>
              </a:path>
              <a:path w="762000" h="100329">
                <a:moveTo>
                  <a:pt x="752601" y="45974"/>
                </a:moveTo>
                <a:lnTo>
                  <a:pt x="750189" y="45974"/>
                </a:lnTo>
                <a:lnTo>
                  <a:pt x="750189" y="54228"/>
                </a:lnTo>
                <a:lnTo>
                  <a:pt x="752601" y="54228"/>
                </a:lnTo>
                <a:lnTo>
                  <a:pt x="752601" y="45974"/>
                </a:lnTo>
                <a:close/>
              </a:path>
              <a:path w="762000" h="100329">
                <a:moveTo>
                  <a:pt x="734970" y="45300"/>
                </a:moveTo>
                <a:lnTo>
                  <a:pt x="743117" y="50080"/>
                </a:lnTo>
                <a:lnTo>
                  <a:pt x="750189" y="45974"/>
                </a:lnTo>
                <a:lnTo>
                  <a:pt x="752601" y="45974"/>
                </a:lnTo>
                <a:lnTo>
                  <a:pt x="752601" y="45338"/>
                </a:lnTo>
                <a:lnTo>
                  <a:pt x="734970" y="4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852664" y="5018658"/>
            <a:ext cx="1058545" cy="49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700" marR="5080" indent="-254635">
              <a:lnSpc>
                <a:spcPct val="100000"/>
              </a:lnSpc>
            </a:pPr>
            <a:r>
              <a:rPr sz="1600" spc="-10" dirty="0">
                <a:latin typeface="Times New Roman"/>
                <a:cs typeface="Times New Roman"/>
              </a:rPr>
              <a:t>Per</a:t>
            </a:r>
            <a:r>
              <a:rPr sz="1600" spc="-5" dirty="0">
                <a:latin typeface="Times New Roman"/>
                <a:cs typeface="Times New Roman"/>
              </a:rPr>
              <a:t>for</a:t>
            </a:r>
            <a:r>
              <a:rPr sz="1600" spc="-40" dirty="0">
                <a:latin typeface="Times New Roman"/>
                <a:cs typeface="Times New Roman"/>
              </a:rPr>
              <a:t>m</a:t>
            </a:r>
            <a:r>
              <a:rPr sz="1600" spc="-5" dirty="0">
                <a:latin typeface="Times New Roman"/>
                <a:cs typeface="Times New Roman"/>
              </a:rPr>
              <a:t>ance  results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9" name="object 19"/>
          <p:cNvSpPr txBox="1"/>
          <p:nvPr/>
        </p:nvSpPr>
        <p:spPr>
          <a:xfrm>
            <a:off x="917244" y="4455541"/>
            <a:ext cx="4658360" cy="1255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Freely </a:t>
            </a:r>
            <a:r>
              <a:rPr sz="2400" dirty="0">
                <a:latin typeface="Times New Roman"/>
                <a:cs typeface="Times New Roman"/>
              </a:rPr>
              <a:t>available for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academic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Times New Roman"/>
                <a:cs typeface="Times New Roman"/>
              </a:rPr>
              <a:t>non-commercial </a:t>
            </a:r>
            <a:r>
              <a:rPr sz="2400" dirty="0">
                <a:latin typeface="Times New Roman"/>
                <a:cs typeface="Times New Roman"/>
              </a:rPr>
              <a:t>use </a:t>
            </a:r>
            <a:r>
              <a:rPr sz="2400" spc="-5" dirty="0">
                <a:latin typeface="Times New Roman"/>
                <a:cs typeface="Times New Roman"/>
              </a:rPr>
              <a:t>with source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u="heavy" spc="-20" dirty="0">
                <a:solidFill>
                  <a:srgbClr val="009999"/>
                </a:solidFill>
                <a:latin typeface="Times New Roman"/>
                <a:cs typeface="Times New Roman"/>
                <a:hlinkClick r:id="rId2"/>
              </a:rPr>
              <a:t>www.simplescalar.com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">
              <a:lnSpc>
                <a:spcPct val="100000"/>
              </a:lnSpc>
            </a:pPr>
            <a:r>
              <a:rPr dirty="0"/>
              <a:t>Advantages of</a:t>
            </a:r>
            <a:r>
              <a:rPr spc="-110" dirty="0"/>
              <a:t> </a:t>
            </a:r>
            <a:r>
              <a:rPr spc="-5" dirty="0"/>
              <a:t>SimpleScalar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67002"/>
            <a:ext cx="7191375" cy="465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Highly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flexible</a:t>
            </a: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functional </a:t>
            </a:r>
            <a:r>
              <a:rPr sz="2400" spc="-5" dirty="0">
                <a:latin typeface="Times New Roman"/>
                <a:cs typeface="Times New Roman"/>
              </a:rPr>
              <a:t>simulator </a:t>
            </a:r>
            <a:r>
              <a:rPr sz="2400" dirty="0">
                <a:latin typeface="Times New Roman"/>
                <a:cs typeface="Times New Roman"/>
              </a:rPr>
              <a:t>+ performance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simulator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Portable</a:t>
            </a:r>
          </a:p>
          <a:p>
            <a:pPr marL="756285" lvl="1" indent="-286385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Host: </a:t>
            </a:r>
            <a:r>
              <a:rPr sz="2400" dirty="0">
                <a:latin typeface="Times New Roman"/>
                <a:cs typeface="Times New Roman"/>
              </a:rPr>
              <a:t>virtual target runs on </a:t>
            </a:r>
            <a:r>
              <a:rPr sz="2400" spc="-5" dirty="0">
                <a:latin typeface="Times New Roman"/>
                <a:cs typeface="Times New Roman"/>
              </a:rPr>
              <a:t>most Unix-like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systems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Target: simulators can </a:t>
            </a:r>
            <a:r>
              <a:rPr sz="2400" spc="-5" dirty="0">
                <a:latin typeface="Times New Roman"/>
                <a:cs typeface="Times New Roman"/>
              </a:rPr>
              <a:t>support </a:t>
            </a: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ISAs</a:t>
            </a: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Extensible</a:t>
            </a: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Source </a:t>
            </a:r>
            <a:r>
              <a:rPr sz="2400" dirty="0">
                <a:latin typeface="Times New Roman"/>
                <a:cs typeface="Times New Roman"/>
              </a:rPr>
              <a:t>is included for compiler, libraries,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simulators</a:t>
            </a: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Easy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write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simulators</a:t>
            </a: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Performance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30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Sim-Fast: </a:t>
            </a:r>
            <a:r>
              <a:rPr sz="2400" dirty="0">
                <a:latin typeface="Times New Roman"/>
                <a:cs typeface="Times New Roman"/>
              </a:rPr>
              <a:t>10+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MIPS</a:t>
            </a:r>
          </a:p>
          <a:p>
            <a:pPr marL="756285" lvl="1" indent="-286385">
              <a:lnSpc>
                <a:spcPct val="100000"/>
              </a:lnSpc>
              <a:spcBef>
                <a:spcPts val="28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Sim-OutOrder: </a:t>
            </a:r>
            <a:r>
              <a:rPr sz="2400" dirty="0">
                <a:latin typeface="Times New Roman"/>
                <a:cs typeface="Times New Roman"/>
              </a:rPr>
              <a:t>350+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KIPS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70025">
              <a:lnSpc>
                <a:spcPct val="100000"/>
              </a:lnSpc>
            </a:pPr>
            <a:r>
              <a:rPr spc="-5" dirty="0"/>
              <a:t>Simulator</a:t>
            </a:r>
            <a:r>
              <a:rPr spc="-65" dirty="0"/>
              <a:t> </a:t>
            </a:r>
            <a:r>
              <a:rPr spc="-5" dirty="0"/>
              <a:t>Suite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52600"/>
            <a:ext cx="1447800" cy="1066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Sim-Fast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33600" y="1752600"/>
            <a:ext cx="1447800" cy="1066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245745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Sim-Safe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7600" y="1752600"/>
            <a:ext cx="1447800" cy="1066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2573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Sim-Profile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81600" y="1752600"/>
            <a:ext cx="1447800" cy="1066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2159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700"/>
              </a:spcBef>
            </a:pPr>
            <a:r>
              <a:rPr sz="2000" spc="-5" dirty="0">
                <a:latin typeface="Times New Roman"/>
                <a:cs typeface="Times New Roman"/>
              </a:rPr>
              <a:t>Sim-Cache</a:t>
            </a:r>
            <a:endParaRPr sz="2000">
              <a:latin typeface="Times New Roman"/>
              <a:cs typeface="Times New Roman"/>
            </a:endParaRPr>
          </a:p>
          <a:p>
            <a:pPr marL="15494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Sim-BPred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5600" y="1752600"/>
            <a:ext cx="1447800" cy="10668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Sim-Outorder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3009519"/>
            <a:ext cx="1142365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-420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-4+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MIPS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12594" y="3009519"/>
            <a:ext cx="1142365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-350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5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nct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onal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w/checks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36975" y="3009519"/>
            <a:ext cx="1251585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-900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-functional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-Lot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61228" y="3009519"/>
            <a:ext cx="1298575" cy="926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-~1000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-functional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-Cache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stats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5609" y="2933319"/>
            <a:ext cx="1423670" cy="2451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-3900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lines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-performance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-OoO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issue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-Branch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pred.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-Mis-spec.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-ALUs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-Cache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-TLB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24000" y="5676900"/>
            <a:ext cx="5867400" cy="76200"/>
          </a:xfrm>
          <a:custGeom>
            <a:avLst/>
            <a:gdLst/>
            <a:ahLst/>
            <a:cxnLst/>
            <a:rect l="l" t="t" r="r" b="b"/>
            <a:pathLst>
              <a:path w="58674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63500" y="47625"/>
                </a:lnTo>
                <a:lnTo>
                  <a:pt x="63500" y="28575"/>
                </a:lnTo>
                <a:lnTo>
                  <a:pt x="76200" y="28575"/>
                </a:lnTo>
                <a:lnTo>
                  <a:pt x="76200" y="0"/>
                </a:lnTo>
                <a:close/>
              </a:path>
              <a:path w="5867400" h="76200">
                <a:moveTo>
                  <a:pt x="76200" y="28575"/>
                </a:moveTo>
                <a:lnTo>
                  <a:pt x="63500" y="28575"/>
                </a:lnTo>
                <a:lnTo>
                  <a:pt x="6350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5867400" h="76200">
                <a:moveTo>
                  <a:pt x="5867400" y="28575"/>
                </a:moveTo>
                <a:lnTo>
                  <a:pt x="76200" y="28575"/>
                </a:lnTo>
                <a:lnTo>
                  <a:pt x="76200" y="47625"/>
                </a:lnTo>
                <a:lnTo>
                  <a:pt x="5867400" y="47625"/>
                </a:lnTo>
                <a:lnTo>
                  <a:pt x="586740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4000" y="6134100"/>
            <a:ext cx="5867400" cy="76200"/>
          </a:xfrm>
          <a:custGeom>
            <a:avLst/>
            <a:gdLst/>
            <a:ahLst/>
            <a:cxnLst/>
            <a:rect l="l" t="t" r="r" b="b"/>
            <a:pathLst>
              <a:path w="5867400" h="76200">
                <a:moveTo>
                  <a:pt x="5791200" y="0"/>
                </a:moveTo>
                <a:lnTo>
                  <a:pt x="5791200" y="76200"/>
                </a:lnTo>
                <a:lnTo>
                  <a:pt x="5848350" y="47625"/>
                </a:lnTo>
                <a:lnTo>
                  <a:pt x="5803900" y="47625"/>
                </a:lnTo>
                <a:lnTo>
                  <a:pt x="5803900" y="28575"/>
                </a:lnTo>
                <a:lnTo>
                  <a:pt x="5848350" y="28575"/>
                </a:lnTo>
                <a:lnTo>
                  <a:pt x="5791200" y="0"/>
                </a:lnTo>
                <a:close/>
              </a:path>
              <a:path w="5867400" h="76200">
                <a:moveTo>
                  <a:pt x="57912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791200" y="47625"/>
                </a:lnTo>
                <a:lnTo>
                  <a:pt x="5791200" y="28575"/>
                </a:lnTo>
                <a:close/>
              </a:path>
              <a:path w="5867400" h="76200">
                <a:moveTo>
                  <a:pt x="5848350" y="28575"/>
                </a:moveTo>
                <a:lnTo>
                  <a:pt x="5803900" y="28575"/>
                </a:lnTo>
                <a:lnTo>
                  <a:pt x="5803900" y="47625"/>
                </a:lnTo>
                <a:lnTo>
                  <a:pt x="5848350" y="47625"/>
                </a:lnTo>
                <a:lnTo>
                  <a:pt x="5867400" y="38100"/>
                </a:lnTo>
                <a:lnTo>
                  <a:pt x="5848350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60775" y="5278831"/>
            <a:ext cx="1581150" cy="925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marR="5080" indent="-304800">
              <a:lnSpc>
                <a:spcPct val="125000"/>
              </a:lnSpc>
            </a:pPr>
            <a:r>
              <a:rPr sz="2400" spc="-5" dirty="0">
                <a:latin typeface="Times New Roman"/>
                <a:cs typeface="Times New Roman"/>
              </a:rPr>
              <a:t>Perfor</a:t>
            </a:r>
            <a:r>
              <a:rPr sz="2400" spc="-15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ance  </a:t>
            </a:r>
            <a:r>
              <a:rPr sz="2400" spc="-5" dirty="0">
                <a:latin typeface="Times New Roman"/>
                <a:cs typeface="Times New Roman"/>
              </a:rPr>
              <a:t>Detail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51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6598" y="827785"/>
            <a:ext cx="3131820" cy="670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" dirty="0"/>
              <a:t>Sim-Outorder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709673"/>
            <a:ext cx="6338570" cy="3209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Times New Roman"/>
                <a:cs typeface="Times New Roman"/>
              </a:rPr>
              <a:t>Most complicated and detailed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simulator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Supports out-of-order issue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execution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5600" algn="l"/>
                <a:tab pos="356235" algn="l"/>
              </a:tabLst>
            </a:pPr>
            <a:r>
              <a:rPr sz="2800" dirty="0">
                <a:latin typeface="Times New Roman"/>
                <a:cs typeface="Times New Roman"/>
              </a:rPr>
              <a:t>Provides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reports</a:t>
            </a:r>
            <a:endParaRPr sz="2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9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branch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prediction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cache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external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memory</a:t>
            </a:r>
            <a:endParaRPr sz="24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various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configuration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99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765</Words>
  <Application>Microsoft Office PowerPoint</Application>
  <PresentationFormat>On-screen Show (4:3)</PresentationFormat>
  <Paragraphs>233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Times New Roman</vt:lpstr>
      <vt:lpstr>Office Theme</vt:lpstr>
      <vt:lpstr>Introduction to SimpleScalar</vt:lpstr>
      <vt:lpstr>Overview</vt:lpstr>
      <vt:lpstr>A Taxonomy of Simulation Tools</vt:lpstr>
      <vt:lpstr>Functional vs. Performance</vt:lpstr>
      <vt:lpstr>Trace- vs. Execution-Driven</vt:lpstr>
      <vt:lpstr>SimpleScalar Tool Set</vt:lpstr>
      <vt:lpstr>Advantages of SimpleScalar</vt:lpstr>
      <vt:lpstr>Simulator Suite</vt:lpstr>
      <vt:lpstr>Sim-Outorder</vt:lpstr>
      <vt:lpstr>Specifying Sim-outorder</vt:lpstr>
      <vt:lpstr>Benchmark</vt:lpstr>
      <vt:lpstr>Installation of simplescalar</vt:lpstr>
      <vt:lpstr>Installation of simplescalar</vt:lpstr>
      <vt:lpstr>Running Benchmarks</vt:lpstr>
      <vt:lpstr>Check results</vt:lpstr>
      <vt:lpstr>Modify config</vt:lpstr>
      <vt:lpstr>Re-run Benchmark</vt:lpstr>
      <vt:lpstr>Check result</vt:lpstr>
      <vt:lpstr>Global Simulator Options</vt:lpstr>
      <vt:lpstr>Log into bg machines using SSH</vt:lpstr>
      <vt:lpstr>Running rest of benchmarks</vt:lpstr>
      <vt:lpstr>hmmer</vt:lpstr>
      <vt:lpstr>sjeng</vt:lpstr>
      <vt:lpstr>milc</vt:lpstr>
      <vt:lpstr>equake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SimpleScalar: An introduction</dc:title>
  <dc:creator>Yuho Jin</dc:creator>
  <cp:lastModifiedBy>Mohamed Assem</cp:lastModifiedBy>
  <cp:revision>26</cp:revision>
  <dcterms:created xsi:type="dcterms:W3CDTF">2016-10-18T16:32:34Z</dcterms:created>
  <dcterms:modified xsi:type="dcterms:W3CDTF">2016-10-19T05:33:05Z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2013-09-10T00:00:00Z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2016-10-18T00:00:00Z</vt:filetime>
  </property>
</Properties>
</file>