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5" r:id="rId5"/>
  </p:sldMasterIdLst>
  <p:notesMasterIdLst>
    <p:notesMasterId r:id="rId33"/>
  </p:notesMasterIdLst>
  <p:sldIdLst>
    <p:sldId id="317" r:id="rId6"/>
    <p:sldId id="260" r:id="rId7"/>
    <p:sldId id="323" r:id="rId8"/>
    <p:sldId id="322" r:id="rId9"/>
    <p:sldId id="263" r:id="rId10"/>
    <p:sldId id="344" r:id="rId11"/>
    <p:sldId id="328" r:id="rId12"/>
    <p:sldId id="329" r:id="rId13"/>
    <p:sldId id="324" r:id="rId14"/>
    <p:sldId id="333" r:id="rId15"/>
    <p:sldId id="326" r:id="rId16"/>
    <p:sldId id="320" r:id="rId17"/>
    <p:sldId id="265" r:id="rId18"/>
    <p:sldId id="335" r:id="rId19"/>
    <p:sldId id="337" r:id="rId20"/>
    <p:sldId id="332" r:id="rId21"/>
    <p:sldId id="339" r:id="rId22"/>
    <p:sldId id="330" r:id="rId23"/>
    <p:sldId id="277" r:id="rId24"/>
    <p:sldId id="279" r:id="rId25"/>
    <p:sldId id="281" r:id="rId26"/>
    <p:sldId id="285" r:id="rId27"/>
    <p:sldId id="341" r:id="rId28"/>
    <p:sldId id="284" r:id="rId29"/>
    <p:sldId id="342" r:id="rId30"/>
    <p:sldId id="287" r:id="rId31"/>
    <p:sldId id="340" r:id="rId3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48" d="100"/>
          <a:sy n="48" d="100"/>
        </p:scale>
        <p:origin x="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E2714-5FFF-447A-A9E7-C289A5F77873}" type="datetimeFigureOut">
              <a:rPr lang="en-US" smtClean="0"/>
              <a:t>12-Jan-17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7189-842C-4A01-A6CF-167324DD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7189-842C-4A01-A6CF-167324DD3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302F12-D6C4-4FAC-B194-B30E68ACE727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87C89-20CD-4DD2-AB3A-CB29CB701BED}" type="slidenum">
              <a:rPr lang="en-US" altLang="zh-CN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1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87C89-20CD-4DD2-AB3A-CB29CB701BED}" type="slidenum">
              <a:rPr lang="en-US" altLang="zh-CN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426200"/>
            <a:ext cx="9144000" cy="431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6200000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84888" y="0"/>
            <a:ext cx="3071812" cy="6426200"/>
          </a:xfrm>
          <a:prstGeom prst="rect">
            <a:avLst/>
          </a:prstGeom>
          <a:gradFill flip="none" rotWithShape="1">
            <a:gsLst>
              <a:gs pos="0">
                <a:srgbClr val="008657">
                  <a:shade val="30000"/>
                  <a:satMod val="115000"/>
                </a:srgbClr>
              </a:gs>
              <a:gs pos="50000">
                <a:srgbClr val="008657">
                  <a:shade val="67500"/>
                  <a:satMod val="115000"/>
                </a:srgbClr>
              </a:gs>
              <a:gs pos="100000">
                <a:srgbClr val="008657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4" b="6294"/>
          <a:stretch>
            <a:fillRect/>
          </a:stretch>
        </p:blipFill>
        <p:spPr bwMode="auto">
          <a:xfrm>
            <a:off x="6084888" y="0"/>
            <a:ext cx="3074987" cy="64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38" y="660400"/>
            <a:ext cx="46259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79737"/>
            <a:ext cx="4160172" cy="877163"/>
          </a:xfrm>
        </p:spPr>
        <p:txBody>
          <a:bodyPr/>
          <a:lstStyle>
            <a:lvl1pPr algn="l">
              <a:defRPr>
                <a:solidFill>
                  <a:srgbClr val="00865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8" y="1761403"/>
            <a:ext cx="376012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50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92225"/>
            <a:ext cx="8229600" cy="2194447"/>
          </a:xfrm>
        </p:spPr>
        <p:txBody>
          <a:bodyPr/>
          <a:lstStyle>
            <a:lvl1pPr>
              <a:defRPr sz="3200">
                <a:latin typeface="Georgia" panose="02040502050405020303" pitchFamily="18" charset="0"/>
              </a:defRPr>
            </a:lvl1pPr>
            <a:lvl2pPr>
              <a:defRPr sz="2800">
                <a:latin typeface="Georgia" panose="02040502050405020303" pitchFamily="18" charset="0"/>
              </a:defRPr>
            </a:lvl2pPr>
            <a:lvl3pPr>
              <a:defRPr sz="24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6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745"/>
            <a:ext cx="4040188" cy="757130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11347"/>
          </a:xfr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000">
                <a:latin typeface="Georgia" panose="02040502050405020303" pitchFamily="18" charset="0"/>
              </a:defRPr>
            </a:lvl2pPr>
            <a:lvl3pPr>
              <a:defRPr sz="1800">
                <a:latin typeface="Georgia" panose="02040502050405020303" pitchFamily="18" charset="0"/>
              </a:defRPr>
            </a:lvl3pPr>
            <a:lvl4pPr>
              <a:defRPr sz="1600">
                <a:latin typeface="Georgia" panose="02040502050405020303" pitchFamily="18" charset="0"/>
              </a:defRPr>
            </a:lvl4pPr>
            <a:lvl5pPr>
              <a:defRPr sz="1600">
                <a:latin typeface="Georgia" panose="02040502050405020303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745"/>
            <a:ext cx="4041775" cy="757130"/>
          </a:xfrm>
        </p:spPr>
        <p:txBody>
          <a:bodyPr anchor="b"/>
          <a:lstStyle>
            <a:lvl1pPr marL="0" indent="0">
              <a:buNone/>
              <a:defRPr sz="2400" b="1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11347"/>
          </a:xfr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000">
                <a:latin typeface="Georgia" panose="02040502050405020303" pitchFamily="18" charset="0"/>
              </a:defRPr>
            </a:lvl2pPr>
            <a:lvl3pPr>
              <a:defRPr sz="1800">
                <a:latin typeface="Georgia" panose="02040502050405020303" pitchFamily="18" charset="0"/>
              </a:defRPr>
            </a:lvl3pPr>
            <a:lvl4pPr>
              <a:defRPr sz="1600">
                <a:latin typeface="Georgia" panose="02040502050405020303" pitchFamily="18" charset="0"/>
              </a:defRPr>
            </a:lvl4pPr>
            <a:lvl5pPr>
              <a:defRPr sz="1600">
                <a:latin typeface="Georgia" panose="02040502050405020303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05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447800"/>
            <a:ext cx="3962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8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6426200"/>
            <a:ext cx="9144000" cy="431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189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03200" y="177800"/>
            <a:ext cx="82296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6850" y="1292225"/>
            <a:ext cx="8229600" cy="219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 flipH="1">
            <a:off x="93662" y="6629400"/>
            <a:ext cx="2111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</a:pPr>
            <a:fld id="{F20FF656-DA6C-4CEB-898E-D3ECC66F984E}" type="slidenum">
              <a:rPr lang="en-US" sz="1200">
                <a:solidFill>
                  <a:schemeClr val="tx1"/>
                </a:solidFill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</a:pPr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31" name="Rectangle 256"/>
          <p:cNvSpPr txBox="1">
            <a:spLocks noChangeArrowheads="1"/>
          </p:cNvSpPr>
          <p:nvPr/>
        </p:nvSpPr>
        <p:spPr bwMode="auto">
          <a:xfrm>
            <a:off x="215900" y="6634163"/>
            <a:ext cx="2895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800" dirty="0">
              <a:solidFill>
                <a:srgbClr val="BFBFB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34" r:id="rId2"/>
    <p:sldLayoutId id="2147483942" r:id="rId3"/>
    <p:sldLayoutId id="2147483935" r:id="rId4"/>
    <p:sldLayoutId id="2147483936" r:id="rId5"/>
    <p:sldLayoutId id="2147483937" r:id="rId6"/>
    <p:sldLayoutId id="2147483938" r:id="rId7"/>
    <p:sldLayoutId id="214748394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32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 bwMode="auto">
          <a:xfrm>
            <a:off x="152400" y="152400"/>
            <a:ext cx="8458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Design and Analysis of Soft-Error Resilience Mechanisms for GPU Register File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Subtitle 1"/>
          <p:cNvSpPr txBox="1">
            <a:spLocks/>
          </p:cNvSpPr>
          <p:nvPr/>
        </p:nvSpPr>
        <p:spPr bwMode="auto">
          <a:xfrm>
            <a:off x="1143000" y="2339471"/>
            <a:ext cx="7239000" cy="330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Sparsh Mittal</a:t>
            </a:r>
            <a:r>
              <a:rPr lang="en-US" baseline="30000" dirty="0" smtClean="0">
                <a:solidFill>
                  <a:srgbClr val="00B0F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err="1" smtClean="0"/>
              <a:t>Haonan</a:t>
            </a:r>
            <a:r>
              <a:rPr lang="en-US" dirty="0" smtClean="0"/>
              <a:t> Wang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Adwait</a:t>
            </a:r>
            <a:r>
              <a:rPr lang="en-US" dirty="0" smtClean="0"/>
              <a:t> Jog</a:t>
            </a:r>
            <a:r>
              <a:rPr lang="en-US" baseline="30000" dirty="0" smtClean="0"/>
              <a:t>2</a:t>
            </a:r>
            <a:r>
              <a:rPr lang="en-US" dirty="0" smtClean="0"/>
              <a:t>, Jeffrey S. Vetter</a:t>
            </a:r>
            <a:r>
              <a:rPr lang="en-US" baseline="30000" dirty="0" smtClean="0"/>
              <a:t>3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baseline="30000" dirty="0" smtClean="0"/>
              <a:t>1</a:t>
            </a:r>
            <a:r>
              <a:rPr lang="en-US" sz="2800" dirty="0" smtClean="0"/>
              <a:t>IIT Hyderabad, India</a:t>
            </a:r>
          </a:p>
          <a:p>
            <a:pPr marL="0" indent="0" algn="ctr">
              <a:buNone/>
            </a:pPr>
            <a:r>
              <a:rPr lang="en-US" sz="2800" dirty="0" smtClean="0"/>
              <a:t>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College of William and Mary, USA</a:t>
            </a:r>
          </a:p>
          <a:p>
            <a:pPr marL="0" indent="0" algn="ctr">
              <a:buNone/>
            </a:pPr>
            <a:r>
              <a:rPr lang="en-US" sz="2800" baseline="30000" dirty="0" smtClean="0"/>
              <a:t>3</a:t>
            </a:r>
            <a:r>
              <a:rPr lang="en-US" sz="2800" dirty="0" smtClean="0"/>
              <a:t>Oak Ridge National Lab, USA</a:t>
            </a:r>
            <a:endParaRPr lang="en-US" sz="2800" dirty="0"/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2057400" y="5715000"/>
            <a:ext cx="5029200" cy="559883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3200" b="1" cap="all" spc="250" dirty="0" smtClean="0">
                <a:solidFill>
                  <a:schemeClr val="tx2"/>
                </a:solidFill>
                <a:latin typeface="Georgia" panose="02040502050405020303" pitchFamily="18" charset="0"/>
              </a:rPr>
              <a:t>VLSID 2017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6324600"/>
            <a:ext cx="883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entury Schoolbook" panose="02040604050505020304" pitchFamily="18" charset="0"/>
              </a:rPr>
              <a:t>Support provided by USA Dept. of Energy</a:t>
            </a:r>
            <a:r>
              <a:rPr lang="en-US" sz="1600" dirty="0">
                <a:latin typeface="Century Schoolbook" panose="02040604050505020304" pitchFamily="18" charset="0"/>
              </a:rPr>
              <a:t>, Office of Science, Advanced Scientific Computing </a:t>
            </a:r>
            <a:r>
              <a:rPr lang="en-US" sz="1600" dirty="0" smtClean="0">
                <a:latin typeface="Century Schoolbook" panose="02040604050505020304" pitchFamily="18" charset="0"/>
              </a:rPr>
              <a:t>Research, IITH and College of William and Mary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 Schoolbook" panose="02040604050505020304" pitchFamily="18" charset="0"/>
              </a:rPr>
              <a:t>WarpC</a:t>
            </a:r>
            <a:r>
              <a:rPr lang="en-US" dirty="0" smtClean="0">
                <a:latin typeface="Century Schoolbook" panose="02040604050505020304" pitchFamily="18" charset="0"/>
              </a:rPr>
              <a:t>: Key Idea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92225"/>
            <a:ext cx="8794750" cy="4128310"/>
          </a:xfrm>
        </p:spPr>
        <p:txBody>
          <a:bodyPr/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Thread registers of a warp show high value similarity due to </a:t>
            </a:r>
          </a:p>
          <a:p>
            <a:pPr lvl="1"/>
            <a:r>
              <a:rPr lang="en-US" sz="2600" dirty="0">
                <a:latin typeface="Century Schoolbook" panose="02040604050505020304" pitchFamily="18" charset="0"/>
              </a:rPr>
              <a:t>Initialization by a constant</a:t>
            </a:r>
          </a:p>
          <a:p>
            <a:pPr lvl="1"/>
            <a:r>
              <a:rPr lang="en-US" sz="2600" dirty="0">
                <a:latin typeface="Century Schoolbook" panose="02040604050505020304" pitchFamily="18" charset="0"/>
              </a:rPr>
              <a:t>Iteration for a fixed number of times</a:t>
            </a:r>
          </a:p>
          <a:p>
            <a:pPr lvl="1"/>
            <a:r>
              <a:rPr lang="en-US" sz="2600" dirty="0">
                <a:latin typeface="Century Schoolbook" panose="02040604050505020304" pitchFamily="18" charset="0"/>
              </a:rPr>
              <a:t>Accessing data portions using thread indices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Many thread registers store zero value due to</a:t>
            </a: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Nature of program inputs or initialization</a:t>
            </a: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Operating on sparse matrices</a:t>
            </a:r>
          </a:p>
          <a:p>
            <a:pPr lvl="1"/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6147" y="5410200"/>
            <a:ext cx="6091732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 exploits these to compress </a:t>
            </a:r>
          </a:p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warp-registers using BDI compression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934200" y="52578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05400" y="52578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76600" y="52578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447800" y="5264888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34200" y="4038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5400" y="4038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76600" y="4038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47800" y="40386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47800" y="2819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2819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05400" y="2819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6600" y="2819400"/>
            <a:ext cx="457200" cy="533400"/>
          </a:xfrm>
          <a:prstGeom prst="rect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888"/>
            <a:ext cx="9144000" cy="577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BDI algorithm </a:t>
            </a:r>
            <a:r>
              <a:rPr lang="en-US" dirty="0">
                <a:latin typeface="Century Schoolbook" panose="02040604050505020304" pitchFamily="18" charset="0"/>
              </a:rPr>
              <a:t>exploits low dynamic range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1600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0x00000000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1600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0x00000000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1600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0x00000000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16002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0x00000000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1400" y="16002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…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2819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FF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2819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FF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2819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FF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28194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FF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91400" y="28194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…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40386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5000" y="40386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0B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3800" y="40386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03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62600" y="4038600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2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000000</a:t>
            </a:r>
            <a:r>
              <a:rPr lang="en-US" sz="2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04</a:t>
            </a:r>
            <a:endParaRPr lang="en-US" sz="2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4038600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…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" y="52648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1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C04039</a:t>
            </a:r>
            <a:r>
              <a:rPr lang="en-US" sz="21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C0</a:t>
            </a:r>
            <a:endParaRPr lang="en-US" sz="21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05000" y="52648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1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C04039</a:t>
            </a:r>
            <a:r>
              <a:rPr lang="en-US" sz="21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C8</a:t>
            </a:r>
            <a:endParaRPr lang="en-US" sz="21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33800" y="52648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1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C04039</a:t>
            </a:r>
            <a:r>
              <a:rPr lang="en-US" sz="21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D0</a:t>
            </a:r>
            <a:endParaRPr lang="en-US" sz="21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562600" y="5264888"/>
            <a:ext cx="18288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0x</a:t>
            </a:r>
            <a:r>
              <a:rPr lang="en-US" sz="2100" i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C04039</a:t>
            </a:r>
            <a:r>
              <a:rPr lang="en-US" sz="21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D8</a:t>
            </a:r>
            <a:endParaRPr lang="en-US" sz="21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391400" y="5264888"/>
            <a:ext cx="16002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…</a:t>
            </a:r>
            <a:endParaRPr lang="en-US" sz="22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18197" y="10668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Font typeface="Arial" pitchFamily="34" charset="0"/>
              <a:buNone/>
            </a:pPr>
            <a:r>
              <a:rPr lang="en-US" sz="2200" b="1" dirty="0" smtClean="0">
                <a:solidFill>
                  <a:srgbClr val="0000FF"/>
                </a:solidFill>
                <a:latin typeface="Century Schoolbook" panose="02040604050505020304" pitchFamily="18" charset="0"/>
              </a:rPr>
              <a:t>Zero Values</a:t>
            </a:r>
            <a:r>
              <a:rPr lang="en-US" sz="2200" dirty="0" smtClean="0">
                <a:latin typeface="Century Schoolbook" panose="02040604050505020304" pitchFamily="18" charset="0"/>
              </a:rPr>
              <a:t>: initialization,  sparse matrices, NULL pointers</a:t>
            </a:r>
            <a:endParaRPr lang="en-US" sz="2200" dirty="0">
              <a:latin typeface="Century Schoolbook" panose="02040604050505020304" pitchFamily="18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6200" y="22860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sz="22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Repeated Values</a:t>
            </a:r>
            <a:r>
              <a:rPr lang="en-US" sz="2200" dirty="0">
                <a:latin typeface="Century Schoolbook" panose="02040604050505020304" pitchFamily="18" charset="0"/>
              </a:rPr>
              <a:t>: common initial values, adjacent pixels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76200" y="35052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sz="22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Narrow Values</a:t>
            </a:r>
            <a:r>
              <a:rPr lang="en-US" sz="2200" dirty="0">
                <a:latin typeface="Century Schoolbook" panose="02040604050505020304" pitchFamily="18" charset="0"/>
              </a:rPr>
              <a:t>: small values stored in a big data type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6200" y="4724400"/>
            <a:ext cx="8686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lvl="1" indent="-571500">
              <a:buClr>
                <a:schemeClr val="tx1"/>
              </a:buClr>
              <a:buSzPct val="100000"/>
              <a:buNone/>
            </a:pPr>
            <a:r>
              <a:rPr lang="en-US" sz="2200" b="1" dirty="0">
                <a:solidFill>
                  <a:srgbClr val="0000FF"/>
                </a:solidFill>
                <a:latin typeface="Century Schoolbook" panose="02040604050505020304" pitchFamily="18" charset="0"/>
              </a:rPr>
              <a:t>Other Patterns</a:t>
            </a:r>
            <a:r>
              <a:rPr lang="en-US" sz="2200" b="1" dirty="0">
                <a:latin typeface="Century Schoolbook" panose="02040604050505020304" pitchFamily="18" charset="0"/>
              </a:rPr>
              <a:t>: </a:t>
            </a:r>
            <a:r>
              <a:rPr lang="en-US" sz="2200" dirty="0">
                <a:latin typeface="Century Schoolbook" panose="02040604050505020304" pitchFamily="18" charset="0"/>
              </a:rPr>
              <a:t>pointers to the same memory </a:t>
            </a:r>
            <a:r>
              <a:rPr lang="en-US" sz="2200" dirty="0" smtClean="0">
                <a:latin typeface="Century Schoolbook" panose="02040604050505020304" pitchFamily="18" charset="0"/>
              </a:rPr>
              <a:t>region</a:t>
            </a:r>
            <a:endParaRPr lang="en-US" sz="2200" dirty="0">
              <a:latin typeface="Century Schoolbook" panose="020406040505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510" y="6410980"/>
            <a:ext cx="626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Schoolbook" panose="02040604050505020304" pitchFamily="18" charset="0"/>
              </a:rPr>
              <a:t>[Pek12] </a:t>
            </a:r>
            <a:r>
              <a:rPr lang="en-US" sz="1400" dirty="0">
                <a:latin typeface="Century Schoolbook" panose="02040604050505020304" pitchFamily="18" charset="0"/>
              </a:rPr>
              <a:t>G. </a:t>
            </a:r>
            <a:r>
              <a:rPr lang="en-US" sz="1400" dirty="0" err="1">
                <a:latin typeface="Century Schoolbook" panose="02040604050505020304" pitchFamily="18" charset="0"/>
              </a:rPr>
              <a:t>Pekhimenko</a:t>
            </a:r>
            <a:r>
              <a:rPr lang="en-US" sz="1400" dirty="0">
                <a:latin typeface="Century Schoolbook" panose="02040604050505020304" pitchFamily="18" charset="0"/>
              </a:rPr>
              <a:t> et al., “</a:t>
            </a:r>
            <a:r>
              <a:rPr lang="en-US" sz="1400" dirty="0" smtClean="0">
                <a:latin typeface="Century Schoolbook" panose="02040604050505020304" pitchFamily="18" charset="0"/>
              </a:rPr>
              <a:t>Base-delta-immediate compression</a:t>
            </a:r>
            <a:r>
              <a:rPr lang="en-US" sz="1400" dirty="0">
                <a:latin typeface="Century Schoolbook" panose="02040604050505020304" pitchFamily="18" charset="0"/>
              </a:rPr>
              <a:t>: practical data compression for </a:t>
            </a:r>
            <a:r>
              <a:rPr lang="en-US" sz="1400" dirty="0" smtClean="0">
                <a:latin typeface="Century Schoolbook" panose="02040604050505020304" pitchFamily="18" charset="0"/>
              </a:rPr>
              <a:t>on-chip caches,” </a:t>
            </a:r>
            <a:r>
              <a:rPr lang="en-US" sz="1400" dirty="0">
                <a:latin typeface="Century Schoolbook" panose="02040604050505020304" pitchFamily="18" charset="0"/>
              </a:rPr>
              <a:t>PACT, 2012</a:t>
            </a:r>
          </a:p>
        </p:txBody>
      </p:sp>
    </p:spTree>
    <p:extLst>
      <p:ext uri="{BB962C8B-B14F-4D97-AF65-F5344CB8AC3E}">
        <p14:creationId xmlns:p14="http://schemas.microsoft.com/office/powerpoint/2010/main" val="2760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570657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9898" y="2570657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1100" y="2570657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7862" y="2570657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69064" y="2570657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0364" y="2573091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9750" y="2569168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01048" y="2570657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300" y="5203447"/>
            <a:ext cx="111120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0x00000001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436" y="5203447"/>
            <a:ext cx="55335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9514" y="5203735"/>
            <a:ext cx="55335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0149" y="5203735"/>
            <a:ext cx="55335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4415" y="5203735"/>
            <a:ext cx="55335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Century Schoolbook" panose="02040604050505020304" pitchFamily="18" charset="0"/>
              </a:rPr>
              <a:t>0x02</a:t>
            </a:r>
            <a:endParaRPr lang="en-US" sz="1300" dirty="0">
              <a:latin typeface="Century Schoolbook" panose="020406040505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0493" y="5204023"/>
            <a:ext cx="55335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Century Schoolbook" panose="02040604050505020304" pitchFamily="18" charset="0"/>
              </a:rPr>
              <a:t>0x05</a:t>
            </a:r>
            <a:endParaRPr lang="en-US" sz="1300" dirty="0">
              <a:latin typeface="Century Schoolbook" panose="020406040505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33849" y="5203735"/>
            <a:ext cx="55335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 smtClean="0">
                <a:latin typeface="Century Schoolbook" panose="02040604050505020304" pitchFamily="18" charset="0"/>
              </a:rPr>
              <a:t>0x07</a:t>
            </a:r>
            <a:endParaRPr lang="en-US" sz="1300" dirty="0">
              <a:latin typeface="Century Schoolbook" panose="020406040505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88115" y="5203735"/>
            <a:ext cx="553357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0x04</a:t>
            </a:r>
          </a:p>
        </p:txBody>
      </p:sp>
      <p:cxnSp>
        <p:nvCxnSpPr>
          <p:cNvPr id="25" name="Straight Arrow Connector 24"/>
          <p:cNvCxnSpPr>
            <a:stCxn id="3" idx="2"/>
            <a:endCxn id="12" idx="0"/>
          </p:cNvCxnSpPr>
          <p:nvPr/>
        </p:nvCxnSpPr>
        <p:spPr>
          <a:xfrm flipH="1">
            <a:off x="1640115" y="2863045"/>
            <a:ext cx="255384" cy="23404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18" idx="0"/>
          </p:cNvCxnSpPr>
          <p:nvPr/>
        </p:nvCxnSpPr>
        <p:spPr>
          <a:xfrm flipH="1">
            <a:off x="4964794" y="2863045"/>
            <a:ext cx="3591855" cy="23406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8600" y="2573091"/>
            <a:ext cx="8883650" cy="2884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1300" y="5203447"/>
            <a:ext cx="5000172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41472" y="5204023"/>
            <a:ext cx="3870778" cy="29181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entury Schoolbook" panose="02040604050505020304" pitchFamily="18" charset="0"/>
              </a:rPr>
              <a:t>Saved space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41300" y="2298513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343480" y="229034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0554" y="2120425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4 byte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41300" y="2412813"/>
            <a:ext cx="1111202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41300" y="561013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343480" y="560197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9728" y="5724435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4 byte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41300" y="5724435"/>
            <a:ext cx="1111202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903186" y="560197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464660" y="5604691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901372" y="5718991"/>
            <a:ext cx="555601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872954" y="5724435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1 byte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1334" y="4974847"/>
            <a:ext cx="55816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Base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5257800" y="5608939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9112250" y="5600775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257800" y="5723239"/>
            <a:ext cx="3854450" cy="1196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91566" y="5724435"/>
            <a:ext cx="8242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21 bytes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1339898" y="5716271"/>
            <a:ext cx="555601" cy="0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308100" y="5724435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entury Schoolbook" panose="02040604050505020304" pitchFamily="18" charset="0"/>
              </a:rPr>
              <a:t>1 byte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3415" y="2876906"/>
            <a:ext cx="4491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(a) 8 uncompressed 4B thread-registers (total 32B)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526650" y="5940623"/>
            <a:ext cx="436850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300">
                <a:latin typeface="Century Schoolbook" panose="02040604050505020304" pitchFamily="18" charset="0"/>
              </a:defRPr>
            </a:lvl1pPr>
          </a:lstStyle>
          <a:p>
            <a:r>
              <a:rPr lang="en-US" sz="1400" dirty="0"/>
              <a:t>(b) 11B storage after compression with </a:t>
            </a:r>
            <a:r>
              <a:rPr lang="en-US" sz="1400" dirty="0" smtClean="0"/>
              <a:t>B4D1 state</a:t>
            </a:r>
            <a:endParaRPr lang="en-US" sz="1400" dirty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0" y="184888"/>
            <a:ext cx="9144000" cy="57711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 smtClean="0">
                <a:latin typeface="Century Schoolbook" panose="02040604050505020304" pitchFamily="18" charset="0"/>
              </a:rPr>
              <a:t>An example of SEV reduction using </a:t>
            </a:r>
            <a:r>
              <a:rPr lang="en-US" dirty="0" err="1" smtClean="0">
                <a:latin typeface="Century Schoolbook" panose="02040604050505020304" pitchFamily="18" charset="0"/>
              </a:rPr>
              <a:t>WarpC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91" y="4647727"/>
            <a:ext cx="533400" cy="68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647727"/>
            <a:ext cx="533400" cy="68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121467" y="4422899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Leads to bit-flip</a:t>
            </a:r>
            <a:endParaRPr lang="en-US" sz="2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2" name="Straight Arrow Connector 61"/>
          <p:cNvCxnSpPr>
            <a:stCxn id="68" idx="2"/>
          </p:cNvCxnSpPr>
          <p:nvPr/>
        </p:nvCxnSpPr>
        <p:spPr>
          <a:xfrm>
            <a:off x="7920096" y="4793917"/>
            <a:ext cx="789513" cy="214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91" y="1981200"/>
            <a:ext cx="533400" cy="68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981200"/>
            <a:ext cx="533400" cy="68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584583" y="2111426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Lead to bit-flip</a:t>
            </a:r>
            <a:endParaRPr lang="en-US" sz="24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6" name="Straight Arrow Connector 65"/>
          <p:cNvCxnSpPr>
            <a:stCxn id="65" idx="1"/>
          </p:cNvCxnSpPr>
          <p:nvPr/>
        </p:nvCxnSpPr>
        <p:spPr>
          <a:xfrm flipH="1">
            <a:off x="4965337" y="2342259"/>
            <a:ext cx="6192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3"/>
          </p:cNvCxnSpPr>
          <p:nvPr/>
        </p:nvCxnSpPr>
        <p:spPr>
          <a:xfrm>
            <a:off x="7882007" y="2342259"/>
            <a:ext cx="827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113625" y="4332252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entury Schoolbook" panose="02040604050505020304" pitchFamily="18" charset="0"/>
              </a:rPr>
              <a:t>No effect</a:t>
            </a:r>
            <a:endParaRPr lang="en-US" sz="2400" b="1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0190" y="6488668"/>
            <a:ext cx="70312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entury Schoolbook" panose="02040604050505020304" pitchFamily="18" charset="0"/>
              </a:rPr>
              <a:t>(Assuming </a:t>
            </a:r>
            <a:r>
              <a:rPr lang="en-US" sz="1600" dirty="0">
                <a:latin typeface="Century Schoolbook" panose="02040604050505020304" pitchFamily="18" charset="0"/>
              </a:rPr>
              <a:t>8 thread-registers instead of 32 for simplicity)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43000" y="1076980"/>
            <a:ext cx="67954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BDI represents a value as Base and Deltas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10000" y="4793917"/>
            <a:ext cx="848103" cy="906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5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Optimizations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14400"/>
            <a:ext cx="8842248" cy="479755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entury Schoolbook" panose="02040604050505020304" pitchFamily="18" charset="0"/>
                <a:ea typeface="MS Mincho" panose="02020609040205080304" pitchFamily="49" charset="-128"/>
              </a:rPr>
              <a:t>We </a:t>
            </a:r>
            <a:r>
              <a:rPr lang="en-US" sz="2600" dirty="0">
                <a:latin typeface="Century Schoolbook" panose="02040604050505020304" pitchFamily="18" charset="0"/>
                <a:ea typeface="MS Mincho" panose="02020609040205080304" pitchFamily="49" charset="-128"/>
              </a:rPr>
              <a:t>use </a:t>
            </a:r>
            <a:r>
              <a:rPr lang="en-US" sz="2600" dirty="0" smtClean="0">
                <a:latin typeface="Century Schoolbook" panose="02040604050505020304" pitchFamily="18" charset="0"/>
                <a:ea typeface="MS Mincho" panose="02020609040205080304" pitchFamily="49" charset="-128"/>
              </a:rPr>
              <a:t>only three BDI compression </a:t>
            </a:r>
            <a:r>
              <a:rPr lang="en-US" sz="2600" dirty="0">
                <a:latin typeface="Century Schoolbook" panose="02040604050505020304" pitchFamily="18" charset="0"/>
                <a:ea typeface="MS Mincho" panose="02020609040205080304" pitchFamily="49" charset="-128"/>
              </a:rPr>
              <a:t>states: </a:t>
            </a:r>
            <a:r>
              <a:rPr lang="en-US" sz="2600" dirty="0" err="1">
                <a:latin typeface="Century Schoolbook" panose="02040604050505020304" pitchFamily="18" charset="0"/>
                <a:ea typeface="MS Mincho" panose="02020609040205080304" pitchFamily="49" charset="-128"/>
              </a:rPr>
              <a:t>AllZero</a:t>
            </a:r>
            <a:r>
              <a:rPr lang="en-US" sz="2600" dirty="0">
                <a:latin typeface="Century Schoolbook" panose="02040604050505020304" pitchFamily="18" charset="0"/>
                <a:ea typeface="MS Mincho" panose="02020609040205080304" pitchFamily="49" charset="-128"/>
              </a:rPr>
              <a:t>, B4D0 and </a:t>
            </a:r>
            <a:r>
              <a:rPr lang="en-US" sz="2600" dirty="0" smtClean="0">
                <a:latin typeface="Century Schoolbook" panose="02040604050505020304" pitchFamily="18" charset="0"/>
                <a:ea typeface="MS Mincho" panose="02020609040205080304" pitchFamily="49" charset="-128"/>
              </a:rPr>
              <a:t>B4D1 to reduce latency</a:t>
            </a:r>
            <a:endParaRPr lang="en-US" sz="2600" dirty="0">
              <a:latin typeface="Century Schoolbook" panose="02040604050505020304" pitchFamily="18" charset="0"/>
              <a:ea typeface="MS Mincho" panose="02020609040205080304" pitchFamily="49" charset="-128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Accounting for criticality of base</a:t>
            </a:r>
          </a:p>
          <a:p>
            <a:pPr lvl="1"/>
            <a:r>
              <a:rPr lang="en-US" sz="2600" dirty="0">
                <a:latin typeface="Century Schoolbook" panose="02040604050505020304" pitchFamily="18" charset="0"/>
              </a:rPr>
              <a:t>At decompression, base is added to all the values, so an error in base can propagate to other values also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  <a:latin typeface="Century Schoolbook" panose="02040604050505020304" pitchFamily="18" charset="0"/>
              </a:rPr>
              <a:t>Base becomes critical!</a:t>
            </a:r>
          </a:p>
          <a:p>
            <a:pPr lvl="1"/>
            <a:r>
              <a:rPr lang="en-US" sz="2600" dirty="0">
                <a:solidFill>
                  <a:srgbClr val="00B050"/>
                </a:solidFill>
                <a:latin typeface="Century Schoolbook" panose="02040604050505020304" pitchFamily="18" charset="0"/>
              </a:rPr>
              <a:t>We store two copies of </a:t>
            </a:r>
            <a:r>
              <a:rPr lang="en-US" sz="2600" dirty="0" smtClean="0">
                <a:solidFill>
                  <a:srgbClr val="00B050"/>
                </a:solidFill>
                <a:latin typeface="Century Schoolbook" panose="02040604050505020304" pitchFamily="18" charset="0"/>
              </a:rPr>
              <a:t>base to provide extra protection</a:t>
            </a:r>
            <a:endParaRPr lang="en-US" sz="26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 is not performed while writing divergent warps</a:t>
            </a: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They show reduced value locality</a:t>
            </a:r>
          </a:p>
        </p:txBody>
      </p:sp>
    </p:spTree>
    <p:extLst>
      <p:ext uri="{BB962C8B-B14F-4D97-AF65-F5344CB8AC3E}">
        <p14:creationId xmlns:p14="http://schemas.microsoft.com/office/powerpoint/2010/main" val="40032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 Schoolbook" panose="02040604050505020304" pitchFamily="18" charset="0"/>
              </a:rPr>
              <a:t>ThreadC</a:t>
            </a:r>
            <a:r>
              <a:rPr lang="en-US" dirty="0" smtClean="0">
                <a:latin typeface="Century Schoolbook" panose="02040604050505020304" pitchFamily="18" charset="0"/>
              </a:rPr>
              <a:t>: Key Idea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92225"/>
            <a:ext cx="8794750" cy="4230902"/>
          </a:xfrm>
        </p:spPr>
        <p:txBody>
          <a:bodyPr/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Compresses each thread-register individually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Requires 32 compressors =&gt; use only simple compression circuit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We use </a:t>
            </a:r>
            <a:r>
              <a:rPr lang="en-US" sz="2600" b="1" dirty="0" smtClean="0">
                <a:latin typeface="Century Schoolbook" panose="02040604050505020304" pitchFamily="18" charset="0"/>
              </a:rPr>
              <a:t>narrow-value detection</a:t>
            </a:r>
            <a:r>
              <a:rPr lang="en-US" sz="2600" dirty="0" smtClean="0">
                <a:latin typeface="Century Schoolbook" panose="02040604050505020304" pitchFamily="18" charset="0"/>
              </a:rPr>
              <a:t>, e.g., only 1B data stored in a 4B register</a:t>
            </a:r>
          </a:p>
          <a:p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r>
              <a:rPr lang="en-US" sz="2600" dirty="0" smtClean="0">
                <a:latin typeface="Century Schoolbook" panose="02040604050505020304" pitchFamily="18" charset="0"/>
              </a:rPr>
              <a:t> determines width (K) from four values: 0B, 1B, 2B and 4B (uncompressed)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On a register read, only lower K bytes are read</a:t>
            </a:r>
          </a:p>
          <a:p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8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 Schoolbook" panose="02040604050505020304" pitchFamily="18" charset="0"/>
              </a:rPr>
              <a:t>ThreadC</a:t>
            </a:r>
            <a:r>
              <a:rPr lang="en-US" dirty="0">
                <a:latin typeface="Century Schoolbook" panose="02040604050505020304" pitchFamily="18" charset="0"/>
              </a:rPr>
              <a:t> vs </a:t>
            </a:r>
            <a:r>
              <a:rPr lang="en-US" dirty="0" err="1">
                <a:latin typeface="Century Schoolbook" panose="02040604050505020304" pitchFamily="18" charset="0"/>
              </a:rPr>
              <a:t>WarpC</a:t>
            </a:r>
            <a:r>
              <a:rPr lang="en-US" dirty="0">
                <a:latin typeface="Century Schoolbook" panose="02040604050505020304" pitchFamily="18" charset="0"/>
              </a:rPr>
              <a:t>: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611997"/>
          </a:xfrm>
        </p:spPr>
        <p:txBody>
          <a:bodyPr/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Exploits: value similarity and 0 values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Cannot benefit divergent warps</a:t>
            </a:r>
          </a:p>
          <a:p>
            <a:r>
              <a:rPr lang="en-US" sz="2600" dirty="0" smtClean="0">
                <a:solidFill>
                  <a:srgbClr val="00B050"/>
                </a:solidFill>
                <a:latin typeface="Century Schoolbook" panose="02040604050505020304" pitchFamily="18" charset="0"/>
              </a:rPr>
              <a:t>More effective for non-divergent warps</a:t>
            </a:r>
            <a:endParaRPr lang="en-US" sz="26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19600" cy="2611997"/>
          </a:xfrm>
        </p:spPr>
        <p:txBody>
          <a:bodyPr/>
          <a:lstStyle/>
          <a:p>
            <a:r>
              <a:rPr lang="en-US" sz="2600" dirty="0">
                <a:latin typeface="Century Schoolbook" panose="02040604050505020304" pitchFamily="18" charset="0"/>
              </a:rPr>
              <a:t>Exploits: </a:t>
            </a:r>
            <a:r>
              <a:rPr lang="en-US" sz="2600" dirty="0" smtClean="0">
                <a:latin typeface="Century Schoolbook" panose="02040604050505020304" pitchFamily="18" charset="0"/>
              </a:rPr>
              <a:t>narrow and </a:t>
            </a:r>
            <a:r>
              <a:rPr lang="en-US" sz="2600" dirty="0">
                <a:latin typeface="Century Schoolbook" panose="02040604050505020304" pitchFamily="18" charset="0"/>
              </a:rPr>
              <a:t>0 values</a:t>
            </a:r>
          </a:p>
          <a:p>
            <a:r>
              <a:rPr lang="en-US" sz="2600" dirty="0" smtClean="0">
                <a:solidFill>
                  <a:srgbClr val="00B050"/>
                </a:solidFill>
                <a:latin typeface="Century Schoolbook" panose="02040604050505020304" pitchFamily="18" charset="0"/>
              </a:rPr>
              <a:t>Can benefit divergent and non-divergent warps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Less effective for non-divergent warps</a:t>
            </a:r>
            <a:endParaRPr lang="en-US" sz="2600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076980"/>
            <a:ext cx="12763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1075072"/>
            <a:ext cx="1542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089" y="5029200"/>
            <a:ext cx="8911822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Century Schoolbook" panose="02040604050505020304" pitchFamily="18" charset="0"/>
              </a:rPr>
              <a:t>To bring their best together, we propose recording application divergence characteristic for </a:t>
            </a:r>
            <a:r>
              <a:rPr lang="en-US" sz="2600" dirty="0" smtClean="0">
                <a:latin typeface="Century Schoolbook" panose="02040604050505020304" pitchFamily="18" charset="0"/>
              </a:rPr>
              <a:t>an epoch and </a:t>
            </a:r>
            <a:r>
              <a:rPr lang="en-US" sz="2600" dirty="0">
                <a:latin typeface="Century Schoolbook" panose="02040604050505020304" pitchFamily="18" charset="0"/>
              </a:rPr>
              <a:t>then choosing b/w </a:t>
            </a:r>
            <a:r>
              <a:rPr lang="en-US" sz="2600" dirty="0" err="1">
                <a:latin typeface="Century Schoolbook" panose="02040604050505020304" pitchFamily="18" charset="0"/>
              </a:rPr>
              <a:t>WarpC</a:t>
            </a:r>
            <a:r>
              <a:rPr lang="en-US" sz="2600" dirty="0">
                <a:latin typeface="Century Schoolbook" panose="02040604050505020304" pitchFamily="18" charset="0"/>
              </a:rPr>
              <a:t> and </a:t>
            </a:r>
            <a:r>
              <a:rPr lang="en-US" sz="2600" dirty="0" err="1">
                <a:latin typeface="Century Schoolbook" panose="02040604050505020304" pitchFamily="18" charset="0"/>
              </a:rPr>
              <a:t>ThreadC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9720" y="3959925"/>
            <a:ext cx="3791818" cy="8890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entury Schoolbook" panose="020406040505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7024" y="4104716"/>
            <a:ext cx="685800" cy="4572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Bank 0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303" y="4086834"/>
            <a:ext cx="685800" cy="4572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Bank 15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4215" y="4088545"/>
            <a:ext cx="685800" cy="4572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Bank 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19720" y="3396157"/>
            <a:ext cx="3791818" cy="255814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Crossbar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9720" y="2146838"/>
            <a:ext cx="3791818" cy="228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Operand collectors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31414" y="420014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2938" y="1235786"/>
            <a:ext cx="5340862" cy="609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Century Schoolbook" panose="020406040505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4053" y="121920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Execution units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0455" y="1496372"/>
            <a:ext cx="685800" cy="3048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SFUs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7686" y="1502834"/>
            <a:ext cx="723900" cy="3048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ALUs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90466" y="1491205"/>
            <a:ext cx="723900" cy="3048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LDST</a:t>
            </a:r>
            <a:endParaRPr lang="zh-CN" alt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7657" y="4515085"/>
            <a:ext cx="1376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Register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4883" y="146438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01454" y="151645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81326" y="3607486"/>
            <a:ext cx="1022250" cy="112607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Century Schoolbook" panose="02040604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29150" y="3672377"/>
            <a:ext cx="939046" cy="1905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REG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29150" y="3862875"/>
            <a:ext cx="939046" cy="1905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REG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29150" y="4236257"/>
            <a:ext cx="939046" cy="19050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REG 63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498673" y="4053377"/>
            <a:ext cx="0" cy="18288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95409" y="4480097"/>
            <a:ext cx="800100" cy="0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2915" y="445575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1024 bits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3860" y="4728920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entury Schoolbook" panose="02040604050505020304" pitchFamily="18" charset="0"/>
              </a:rPr>
              <a:t>RF bank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022309" y="4584123"/>
            <a:ext cx="314620" cy="97364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022309" y="3611896"/>
            <a:ext cx="314620" cy="563033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267594" y="3776787"/>
            <a:ext cx="970681" cy="160655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1" name="Straight Arrow Connector 40"/>
          <p:cNvCxnSpPr>
            <a:endCxn id="2" idx="3"/>
          </p:cNvCxnSpPr>
          <p:nvPr/>
        </p:nvCxnSpPr>
        <p:spPr>
          <a:xfrm flipH="1" flipV="1">
            <a:off x="6011538" y="4404426"/>
            <a:ext cx="256055" cy="327"/>
          </a:xfrm>
          <a:prstGeom prst="straightConnector1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75964" y="4924462"/>
            <a:ext cx="88036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400" dirty="0">
                <a:latin typeface="Century Schoolbook" panose="02040604050505020304" pitchFamily="18" charset="0"/>
              </a:rPr>
              <a:t>Register</a:t>
            </a:r>
          </a:p>
          <a:p>
            <a:pPr algn="ctr"/>
            <a:r>
              <a:rPr lang="en-US" sz="1400" dirty="0">
                <a:latin typeface="Century Schoolbook" panose="02040604050505020304" pitchFamily="18" charset="0"/>
              </a:rPr>
              <a:t> IDs</a:t>
            </a:r>
          </a:p>
        </p:txBody>
      </p:sp>
      <p:sp>
        <p:nvSpPr>
          <p:cNvPr id="54" name="剪去同侧角的矩形 53"/>
          <p:cNvSpPr/>
          <p:nvPr/>
        </p:nvSpPr>
        <p:spPr>
          <a:xfrm>
            <a:off x="2241487" y="5015623"/>
            <a:ext cx="3746051" cy="268288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Compress</a:t>
            </a:r>
            <a:r>
              <a:rPr lang="en-US" altLang="zh-CN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o</a:t>
            </a:r>
            <a:r>
              <a:rPr lang="zh-CN" alt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58" name="剪去同侧角的矩形 57"/>
          <p:cNvSpPr/>
          <p:nvPr/>
        </p:nvSpPr>
        <p:spPr>
          <a:xfrm flipV="1">
            <a:off x="2241487" y="2687665"/>
            <a:ext cx="3789632" cy="268287"/>
          </a:xfrm>
          <a:prstGeom prst="snip2Same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873890" y="2683495"/>
            <a:ext cx="2484588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CN" altLang="en-US" sz="1400" dirty="0">
                <a:latin typeface="Century Schoolbook" panose="02040604050505020304" pitchFamily="18" charset="0"/>
              </a:rPr>
              <a:t>Decompress</a:t>
            </a:r>
            <a:r>
              <a:rPr lang="en-US" altLang="zh-CN" sz="1400" dirty="0">
                <a:latin typeface="Century Schoolbook" panose="02040604050505020304" pitchFamily="18" charset="0"/>
              </a:rPr>
              <a:t>or</a:t>
            </a:r>
            <a:endParaRPr lang="zh-CN" altLang="en-US" sz="1400" dirty="0">
              <a:latin typeface="Century Schoolbook" panose="02040604050505020304" pitchFamily="18" charset="0"/>
            </a:endParaRPr>
          </a:p>
        </p:txBody>
      </p:sp>
      <p:sp>
        <p:nvSpPr>
          <p:cNvPr id="73" name="直角上箭头 72"/>
          <p:cNvSpPr/>
          <p:nvPr/>
        </p:nvSpPr>
        <p:spPr>
          <a:xfrm flipH="1">
            <a:off x="4028563" y="5291848"/>
            <a:ext cx="3396412" cy="390436"/>
          </a:xfrm>
          <a:prstGeom prst="bentUpArrow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63" name="Rectangle 27"/>
          <p:cNvSpPr/>
          <p:nvPr/>
        </p:nvSpPr>
        <p:spPr>
          <a:xfrm>
            <a:off x="6346312" y="4142498"/>
            <a:ext cx="718975" cy="6778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Read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Queue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0 - 15</a:t>
            </a:r>
            <a:endParaRPr lang="zh-CN" altLang="zh-CN" sz="1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888" y="2002548"/>
            <a:ext cx="870309" cy="54019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Ready</a:t>
            </a: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warp</a:t>
            </a:r>
            <a:r>
              <a:rPr lang="en-US" altLang="zh-CN" sz="1400" dirty="0">
                <a:solidFill>
                  <a:srgbClr val="000000"/>
                </a:solidFill>
                <a:latin typeface="Century Schoolbook" panose="02040604050505020304" pitchFamily="18" charset="0"/>
              </a:rPr>
              <a:t>s</a:t>
            </a:r>
            <a:endParaRPr lang="zh-CN" altLang="en-US" sz="14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64" name="直接箭头连接符 63"/>
          <p:cNvCxnSpPr>
            <a:stCxn id="17" idx="3"/>
          </p:cNvCxnSpPr>
          <p:nvPr/>
        </p:nvCxnSpPr>
        <p:spPr>
          <a:xfrm flipV="1">
            <a:off x="1907197" y="2269048"/>
            <a:ext cx="303434" cy="36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文本框 32"/>
          <p:cNvSpPr txBox="1"/>
          <p:nvPr/>
        </p:nvSpPr>
        <p:spPr>
          <a:xfrm flipH="1">
            <a:off x="6362818" y="3765830"/>
            <a:ext cx="1008511" cy="30777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zh-CN" altLang="en-US" sz="1400">
                <a:latin typeface="Century Schoolbook" panose="02040604050505020304" pitchFamily="18" charset="0"/>
              </a:rPr>
              <a:t>Arbiter</a:t>
            </a:r>
            <a:endParaRPr lang="zh-CN" altLang="en-US" sz="1400" dirty="0">
              <a:latin typeface="Century Schoolbook" panose="02040604050505020304" pitchFamily="18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 flipV="1">
            <a:off x="6676992" y="4832343"/>
            <a:ext cx="5750" cy="1351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6445856" y="2247264"/>
            <a:ext cx="736" cy="1893953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014062" y="2243377"/>
            <a:ext cx="441351" cy="41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/>
          <p:cNvSpPr txBox="1"/>
          <p:nvPr/>
        </p:nvSpPr>
        <p:spPr>
          <a:xfrm>
            <a:off x="2838258" y="3003732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………….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94910" y="237131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………….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23743" y="238065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………….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56036" y="302971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………….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91597" y="419548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6864" y="361585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………….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15622" y="3609664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panose="02040604050505020304" pitchFamily="18" charset="0"/>
              </a:rPr>
              <a:t>………….</a:t>
            </a:r>
          </a:p>
        </p:txBody>
      </p:sp>
      <p:sp>
        <p:nvSpPr>
          <p:cNvPr id="84" name="上箭头 46"/>
          <p:cNvSpPr/>
          <p:nvPr/>
        </p:nvSpPr>
        <p:spPr>
          <a:xfrm>
            <a:off x="2653183" y="4580062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87" name="上箭头 46"/>
          <p:cNvSpPr/>
          <p:nvPr/>
        </p:nvSpPr>
        <p:spPr>
          <a:xfrm>
            <a:off x="4063350" y="4580062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88" name="上箭头 46"/>
          <p:cNvSpPr/>
          <p:nvPr/>
        </p:nvSpPr>
        <p:spPr>
          <a:xfrm>
            <a:off x="5517943" y="4587101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89" name="上箭头 46"/>
          <p:cNvSpPr/>
          <p:nvPr/>
        </p:nvSpPr>
        <p:spPr>
          <a:xfrm>
            <a:off x="2653183" y="3672377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0" name="上箭头 46"/>
          <p:cNvSpPr/>
          <p:nvPr/>
        </p:nvSpPr>
        <p:spPr>
          <a:xfrm>
            <a:off x="4067920" y="3657095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1" name="上箭头 46"/>
          <p:cNvSpPr/>
          <p:nvPr/>
        </p:nvSpPr>
        <p:spPr>
          <a:xfrm>
            <a:off x="5511824" y="3660193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3" name="上箭头 46"/>
          <p:cNvSpPr/>
          <p:nvPr/>
        </p:nvSpPr>
        <p:spPr>
          <a:xfrm>
            <a:off x="2653183" y="2971337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4" name="上箭头 46"/>
          <p:cNvSpPr/>
          <p:nvPr/>
        </p:nvSpPr>
        <p:spPr>
          <a:xfrm>
            <a:off x="4067920" y="2956055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5" name="上箭头 46"/>
          <p:cNvSpPr/>
          <p:nvPr/>
        </p:nvSpPr>
        <p:spPr>
          <a:xfrm>
            <a:off x="5511824" y="2959153"/>
            <a:ext cx="124742" cy="427339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6" name="上箭头 46"/>
          <p:cNvSpPr/>
          <p:nvPr/>
        </p:nvSpPr>
        <p:spPr>
          <a:xfrm>
            <a:off x="2660803" y="2384597"/>
            <a:ext cx="112552" cy="305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7" name="上箭头 46"/>
          <p:cNvSpPr/>
          <p:nvPr/>
        </p:nvSpPr>
        <p:spPr>
          <a:xfrm>
            <a:off x="4075540" y="2369315"/>
            <a:ext cx="112552" cy="305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8" name="上箭头 46"/>
          <p:cNvSpPr/>
          <p:nvPr/>
        </p:nvSpPr>
        <p:spPr>
          <a:xfrm>
            <a:off x="5519444" y="2372413"/>
            <a:ext cx="112552" cy="305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99" name="上箭头 46"/>
          <p:cNvSpPr/>
          <p:nvPr/>
        </p:nvSpPr>
        <p:spPr>
          <a:xfrm>
            <a:off x="5519444" y="1854416"/>
            <a:ext cx="112552" cy="305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100" name="上箭头 46"/>
          <p:cNvSpPr/>
          <p:nvPr/>
        </p:nvSpPr>
        <p:spPr>
          <a:xfrm>
            <a:off x="4069925" y="1839322"/>
            <a:ext cx="112552" cy="305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sp>
        <p:nvSpPr>
          <p:cNvPr id="101" name="上箭头 46"/>
          <p:cNvSpPr/>
          <p:nvPr/>
        </p:nvSpPr>
        <p:spPr>
          <a:xfrm>
            <a:off x="2660803" y="1845679"/>
            <a:ext cx="112552" cy="305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Century Schoolbook" panose="02040604050505020304" pitchFamily="18" charset="0"/>
            </a:endParaRPr>
          </a:p>
        </p:txBody>
      </p:sp>
      <p:cxnSp>
        <p:nvCxnSpPr>
          <p:cNvPr id="118" name="Straight Connector 117"/>
          <p:cNvCxnSpPr>
            <a:endCxn id="39" idx="0"/>
          </p:cNvCxnSpPr>
          <p:nvPr/>
        </p:nvCxnSpPr>
        <p:spPr>
          <a:xfrm>
            <a:off x="6742240" y="1854416"/>
            <a:ext cx="10695" cy="1922371"/>
          </a:xfrm>
          <a:prstGeom prst="line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371838" y="1854252"/>
            <a:ext cx="95250" cy="3828121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entury Schoolbook" panose="020406040505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54847" y="5590082"/>
            <a:ext cx="377316" cy="69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203200" y="177800"/>
            <a:ext cx="8229600" cy="51090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 smtClean="0">
                <a:latin typeface="Century Schoolbook" panose="02040604050505020304" pitchFamily="18" charset="0"/>
              </a:rPr>
              <a:t>GPU RF architecture with our technique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92225"/>
            <a:ext cx="8947150" cy="5516382"/>
          </a:xfrm>
        </p:spPr>
        <p:txBody>
          <a:bodyPr/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Compression is not a panacea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We need another approach to benefit all apps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We propose designing left-most H bytes (out of 128B) using hardened </a:t>
            </a:r>
            <a:r>
              <a:rPr lang="en-US" sz="2600" dirty="0" smtClean="0">
                <a:latin typeface="Century Schoolbook" panose="02040604050505020304" pitchFamily="18" charset="0"/>
              </a:rPr>
              <a:t>circuits</a:t>
            </a:r>
            <a:r>
              <a:rPr lang="en-US" sz="2600" dirty="0" smtClean="0">
                <a:latin typeface="Century Schoolbook" panose="02040604050505020304" pitchFamily="18" charset="0"/>
              </a:rPr>
              <a:t>, e.g., 10T SRAM [Jah09</a:t>
            </a:r>
            <a:r>
              <a:rPr lang="en-US" sz="2600" dirty="0" smtClean="0">
                <a:latin typeface="Century Schoolbook" panose="02040604050505020304" pitchFamily="18" charset="0"/>
              </a:rPr>
              <a:t>]. It </a:t>
            </a:r>
            <a:r>
              <a:rPr lang="en-US" sz="2600" dirty="0" smtClean="0">
                <a:latin typeface="Century Schoolbook" panose="02040604050505020304" pitchFamily="18" charset="0"/>
              </a:rPr>
              <a:t>provides </a:t>
            </a:r>
            <a:r>
              <a:rPr lang="en-US" sz="2600" dirty="0">
                <a:latin typeface="Century Schoolbook" panose="02040604050505020304" pitchFamily="18" charset="0"/>
              </a:rPr>
              <a:t>14% less SE rate than </a:t>
            </a:r>
            <a:r>
              <a:rPr lang="en-US" sz="2600" dirty="0" smtClean="0">
                <a:latin typeface="Century Schoolbook" panose="02040604050505020304" pitchFamily="18" charset="0"/>
              </a:rPr>
              <a:t>ECC-protected SRAM and 98% less SE rate than baseline 6T SRAM</a:t>
            </a:r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Can be combined with compression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Example (total storage 128B): </a:t>
            </a: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No compression, H=16B =&gt; 112B vulnerable</a:t>
            </a: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B4D0 state =&gt; data in lower 4B only. If H=16B =&gt; 0B vulnerable!</a:t>
            </a:r>
          </a:p>
          <a:p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533400" y="640080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entury Schoolbook" panose="02040604050505020304" pitchFamily="18" charset="0"/>
              </a:rPr>
              <a:t>[Jah09] S. </a:t>
            </a:r>
            <a:r>
              <a:rPr lang="en-US" sz="1400" dirty="0" err="1">
                <a:latin typeface="Century Schoolbook" panose="02040604050505020304" pitchFamily="18" charset="0"/>
              </a:rPr>
              <a:t>Jahinuzzaman</a:t>
            </a:r>
            <a:r>
              <a:rPr lang="en-US" sz="1400" dirty="0">
                <a:latin typeface="Century Schoolbook" panose="02040604050505020304" pitchFamily="18" charset="0"/>
              </a:rPr>
              <a:t> </a:t>
            </a:r>
            <a:r>
              <a:rPr lang="en-US" sz="1400" i="1" dirty="0">
                <a:latin typeface="Century Schoolbook" panose="02040604050505020304" pitchFamily="18" charset="0"/>
              </a:rPr>
              <a:t>et al.</a:t>
            </a:r>
            <a:r>
              <a:rPr lang="en-US" sz="1400" dirty="0">
                <a:latin typeface="Century Schoolbook" panose="02040604050505020304" pitchFamily="18" charset="0"/>
              </a:rPr>
              <a:t>, “A soft error tolerant 10T SRAM bit-cell </a:t>
            </a:r>
            <a:r>
              <a:rPr lang="en-US" sz="1400" dirty="0" smtClean="0">
                <a:latin typeface="Century Schoolbook" panose="02040604050505020304" pitchFamily="18" charset="0"/>
              </a:rPr>
              <a:t>with differential </a:t>
            </a:r>
            <a:r>
              <a:rPr lang="en-US" sz="1400" dirty="0">
                <a:latin typeface="Century Schoolbook" panose="02040604050505020304" pitchFamily="18" charset="0"/>
              </a:rPr>
              <a:t>read capability,” </a:t>
            </a:r>
            <a:r>
              <a:rPr lang="en-US" sz="1400" i="1" dirty="0" smtClean="0">
                <a:latin typeface="Century Schoolbook" panose="02040604050505020304" pitchFamily="18" charset="0"/>
              </a:rPr>
              <a:t>TNS</a:t>
            </a:r>
            <a:r>
              <a:rPr lang="en-US" sz="1400" dirty="0">
                <a:latin typeface="Century Schoolbook" panose="02040604050505020304" pitchFamily="18" charset="0"/>
              </a:rPr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222233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7800"/>
            <a:ext cx="8229600" cy="48474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Salient Features of Our Techniques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entury Schoolbook" panose="02040604050505020304" pitchFamily="18" charset="0"/>
              </a:rPr>
              <a:t>Applicable to other RF architectures also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Hardening overhead is comparable </a:t>
            </a:r>
            <a:r>
              <a:rPr lang="en-US" sz="2600" dirty="0">
                <a:latin typeface="Century Schoolbook" panose="02040604050505020304" pitchFamily="18" charset="0"/>
              </a:rPr>
              <a:t>to </a:t>
            </a:r>
            <a:r>
              <a:rPr lang="en-US" sz="2600" dirty="0" smtClean="0">
                <a:latin typeface="Century Schoolbook" panose="02040604050505020304" pitchFamily="18" charset="0"/>
              </a:rPr>
              <a:t>ECC [Pal14] </a:t>
            </a:r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Hardening avoids multi-bit faults, whereas multi-bit ECCs incur very high overheads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Designing entire RF with hardened memory incurs unacceptably high overhead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Previous SE-reduction techniques do not exploit value similarity 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Can benefit whole range of GPU applications</a:t>
            </a: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6460958"/>
            <a:ext cx="754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entury Schoolbook" panose="02040604050505020304" pitchFamily="18" charset="0"/>
              </a:rPr>
              <a:t>[Pal14] Precision-Aware </a:t>
            </a:r>
            <a:r>
              <a:rPr lang="en-US" sz="1400" dirty="0">
                <a:latin typeface="Century Schoolbook" panose="02040604050505020304" pitchFamily="18" charset="0"/>
              </a:rPr>
              <a:t>Soft Error Protection for </a:t>
            </a:r>
            <a:r>
              <a:rPr lang="en-US" sz="1400" dirty="0" smtClean="0">
                <a:latin typeface="Century Schoolbook" panose="02040604050505020304" pitchFamily="18" charset="0"/>
              </a:rPr>
              <a:t>GPUs, HPCA’14</a:t>
            </a:r>
            <a:endParaRPr lang="en-US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7800"/>
            <a:ext cx="8229600" cy="510909"/>
          </a:xfrm>
        </p:spPr>
        <p:txBody>
          <a:bodyPr/>
          <a:lstStyle/>
          <a:p>
            <a:r>
              <a:rPr lang="en-US" sz="3200" dirty="0" smtClean="0"/>
              <a:t>Overhead Estimation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914400"/>
            <a:ext cx="8689848" cy="55626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Latency overhead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: 2 cycle compression, 1 cycle decompression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r>
              <a:rPr lang="en-US" sz="2600" dirty="0" smtClean="0">
                <a:latin typeface="Century Schoolbook" panose="02040604050505020304" pitchFamily="18" charset="0"/>
              </a:rPr>
              <a:t>: 1 cycle compression, no overhead in decompression</a:t>
            </a: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Storage overhead: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: 2 bits/ warp, </a:t>
            </a:r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r>
              <a:rPr lang="en-US" sz="2600" dirty="0" smtClean="0">
                <a:latin typeface="Century Schoolbook" panose="02040604050505020304" pitchFamily="18" charset="0"/>
              </a:rPr>
              <a:t>: 2 bits/thread</a:t>
            </a:r>
            <a:endParaRPr lang="en-US" sz="2600" dirty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Our techniques reduce data access and wire movement energy. They only involve addition, subtraction </a:t>
            </a:r>
            <a:r>
              <a:rPr lang="en-US" sz="2600" dirty="0">
                <a:latin typeface="Century Schoolbook" panose="02040604050505020304" pitchFamily="18" charset="0"/>
              </a:rPr>
              <a:t>and/or bit-comparison</a:t>
            </a:r>
            <a:endParaRPr lang="en-US" sz="2600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7800"/>
            <a:ext cx="8229600" cy="510909"/>
          </a:xfrm>
        </p:spPr>
        <p:txBody>
          <a:bodyPr/>
          <a:lstStyle/>
          <a:p>
            <a:r>
              <a:rPr lang="en-US" sz="3200" dirty="0" smtClean="0"/>
              <a:t>Presentation Plan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503920" cy="494995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Need of improving SE resilience 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RF size trends and background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Compression techniques: </a:t>
            </a:r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 and </a:t>
            </a:r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Selective hardening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Salient features and overhead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Experimental platform and workloads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Results and analysis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Conclusion and Future Work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8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7800"/>
            <a:ext cx="8229600" cy="510909"/>
          </a:xfrm>
        </p:spPr>
        <p:txBody>
          <a:bodyPr/>
          <a:lstStyle/>
          <a:p>
            <a:r>
              <a:rPr lang="en-US" sz="3200" dirty="0" smtClean="0"/>
              <a:t>Experiments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15400" cy="5181600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Century Schoolbook" panose="02040604050505020304" pitchFamily="18" charset="0"/>
              </a:rPr>
              <a:t>GPGPUSim</a:t>
            </a:r>
            <a:r>
              <a:rPr lang="en-US" sz="2600" dirty="0">
                <a:latin typeface="Century Schoolbook" panose="02040604050505020304" pitchFamily="18" charset="0"/>
              </a:rPr>
              <a:t> v3.2.2 </a:t>
            </a:r>
            <a:r>
              <a:rPr lang="en-US" sz="2600" dirty="0" smtClean="0">
                <a:latin typeface="Century Schoolbook" panose="02040604050505020304" pitchFamily="18" charset="0"/>
              </a:rPr>
              <a:t>simulator 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GPU </a:t>
            </a:r>
            <a:r>
              <a:rPr lang="en-US" sz="2600" dirty="0">
                <a:latin typeface="Century Schoolbook" panose="02040604050505020304" pitchFamily="18" charset="0"/>
              </a:rPr>
              <a:t>configuration similar </a:t>
            </a:r>
            <a:r>
              <a:rPr lang="en-US" sz="2600" dirty="0" smtClean="0">
                <a:latin typeface="Century Schoolbook" panose="02040604050505020304" pitchFamily="18" charset="0"/>
              </a:rPr>
              <a:t>to </a:t>
            </a:r>
            <a:r>
              <a:rPr lang="en-US" sz="2600" dirty="0">
                <a:latin typeface="Century Schoolbook" panose="02040604050505020304" pitchFamily="18" charset="0"/>
              </a:rPr>
              <a:t>NVIDIA Fermi </a:t>
            </a:r>
            <a:r>
              <a:rPr lang="en-US" sz="2600" dirty="0" smtClean="0">
                <a:latin typeface="Century Schoolbook" panose="02040604050505020304" pitchFamily="18" charset="0"/>
              </a:rPr>
              <a:t>GTX480  </a:t>
            </a: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61331"/>
              </p:ext>
            </p:extLst>
          </p:nvPr>
        </p:nvGraphicFramePr>
        <p:xfrm>
          <a:off x="1524000" y="2108200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SM Frequency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700 MHz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No.</a:t>
                      </a:r>
                      <a:r>
                        <a:rPr lang="en-US" baseline="0" dirty="0" smtClean="0">
                          <a:latin typeface="Century Schoolbook" panose="02040604050505020304" pitchFamily="18" charset="0"/>
                        </a:rPr>
                        <a:t> of SMs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15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RF size and banks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128</a:t>
                      </a:r>
                      <a:r>
                        <a:rPr lang="en-US" baseline="0" dirty="0" smtClean="0">
                          <a:latin typeface="Century Schoolbook" panose="02040604050505020304" pitchFamily="18" charset="0"/>
                        </a:rPr>
                        <a:t> KB, 16 banks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Maximum warps per SM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48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Scheduling policy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entury Schoolbook" panose="02040604050505020304" pitchFamily="18" charset="0"/>
                        </a:rPr>
                        <a:t>GTO (greedy then oldest)</a:t>
                      </a:r>
                      <a:endParaRPr lang="en-US" dirty="0"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40" y="4554140"/>
            <a:ext cx="910377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20 applications </a:t>
            </a:r>
            <a:r>
              <a:rPr lang="en-US" dirty="0">
                <a:latin typeface="Century Schoolbook" panose="02040604050505020304" pitchFamily="18" charset="0"/>
              </a:rPr>
              <a:t>from </a:t>
            </a:r>
            <a:r>
              <a:rPr lang="en-US" dirty="0" err="1">
                <a:latin typeface="Century Schoolbook" panose="02040604050505020304" pitchFamily="18" charset="0"/>
              </a:rPr>
              <a:t>Lonestar</a:t>
            </a:r>
            <a:r>
              <a:rPr lang="en-US" dirty="0">
                <a:latin typeface="Century Schoolbook" panose="02040604050505020304" pitchFamily="18" charset="0"/>
              </a:rPr>
              <a:t>, ISPASS09, </a:t>
            </a:r>
            <a:r>
              <a:rPr lang="en-US" dirty="0" err="1">
                <a:latin typeface="Century Schoolbook" panose="02040604050505020304" pitchFamily="18" charset="0"/>
              </a:rPr>
              <a:t>Rodinia</a:t>
            </a:r>
            <a:r>
              <a:rPr lang="en-US" dirty="0">
                <a:latin typeface="Century Schoolbook" panose="02040604050505020304" pitchFamily="18" charset="0"/>
              </a:rPr>
              <a:t>, Parboil,  and CUDA SDK suites</a:t>
            </a:r>
            <a:endParaRPr lang="en-US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923472"/>
            <a:ext cx="8610600" cy="1477328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Century Schoolbook" panose="02040604050505020304" pitchFamily="18" charset="0"/>
              </a:rPr>
              <a:t>mst (MST), sp (SUP), sssp (SSP), bfs (BFS), LPS (LPS</a:t>
            </a:r>
            <a:r>
              <a:rPr lang="pt-BR" dirty="0" smtClean="0">
                <a:latin typeface="Century Schoolbook" panose="02040604050505020304" pitchFamily="18" charset="0"/>
              </a:rPr>
              <a:t>)</a:t>
            </a:r>
            <a:endParaRPr lang="pt-BR" dirty="0">
              <a:latin typeface="Century Schoolbook" panose="02040604050505020304" pitchFamily="18" charset="0"/>
            </a:endParaRPr>
          </a:p>
          <a:p>
            <a:pPr algn="ctr"/>
            <a:r>
              <a:rPr lang="pt-BR" dirty="0">
                <a:latin typeface="Century Schoolbook" panose="02040604050505020304" pitchFamily="18" charset="0"/>
              </a:rPr>
              <a:t> NN (NEN), NQU (NQU), gaussian (GSS), heartwall (HWA) </a:t>
            </a:r>
          </a:p>
          <a:p>
            <a:pPr algn="ctr"/>
            <a:r>
              <a:rPr lang="pt-BR" dirty="0">
                <a:latin typeface="Century Schoolbook" panose="02040604050505020304" pitchFamily="18" charset="0"/>
              </a:rPr>
              <a:t>hotspot(HOS), needle(NED), particlefilter (PFL), pathfinder (PAF) </a:t>
            </a:r>
          </a:p>
          <a:p>
            <a:pPr algn="ctr"/>
            <a:r>
              <a:rPr lang="pt-BR" dirty="0">
                <a:latin typeface="Century Schoolbook" panose="02040604050505020304" pitchFamily="18" charset="0"/>
              </a:rPr>
              <a:t>cutcp(CUT), mri-q(MRQ), tpacf(TPF), alignedtypes (ALT</a:t>
            </a:r>
            <a:r>
              <a:rPr lang="pt-BR" dirty="0" smtClean="0">
                <a:latin typeface="Century Schoolbook" panose="02040604050505020304" pitchFamily="18" charset="0"/>
              </a:rPr>
              <a:t>)</a:t>
            </a:r>
            <a:endParaRPr lang="pt-BR" dirty="0">
              <a:latin typeface="Century Schoolbook" panose="02040604050505020304" pitchFamily="18" charset="0"/>
            </a:endParaRPr>
          </a:p>
          <a:p>
            <a:pPr algn="ctr"/>
            <a:r>
              <a:rPr lang="pt-BR" dirty="0">
                <a:latin typeface="Century Schoolbook" panose="02040604050505020304" pitchFamily="18" charset="0"/>
              </a:rPr>
              <a:t>matrixmul (MML), reduction (RDC),  streams (STR)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87868"/>
            <a:ext cx="5293265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Results with compression only</a:t>
            </a:r>
            <a:endParaRPr lang="en-US" sz="26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0030"/>
          <a:stretch/>
        </p:blipFill>
        <p:spPr>
          <a:xfrm>
            <a:off x="130698" y="2084421"/>
            <a:ext cx="8841867" cy="266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1067" y="4957155"/>
            <a:ext cx="88418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(b) Compression state distribution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731" y="986135"/>
            <a:ext cx="7543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>
              <a:buAutoNum type="alphaLcParenBoth"/>
            </a:pPr>
            <a:r>
              <a:rPr lang="en-US" sz="2600" dirty="0">
                <a:latin typeface="Century Schoolbook" panose="02040604050505020304" pitchFamily="18" charset="0"/>
              </a:rPr>
              <a:t>% Non-divergent warps and % Decrease in Vulnerability (Higher is better)</a:t>
            </a:r>
          </a:p>
        </p:txBody>
      </p:sp>
    </p:spTree>
    <p:extLst>
      <p:ext uri="{BB962C8B-B14F-4D97-AF65-F5344CB8AC3E}">
        <p14:creationId xmlns:p14="http://schemas.microsoft.com/office/powerpoint/2010/main" val="24440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7800"/>
            <a:ext cx="8229600" cy="510909"/>
          </a:xfrm>
        </p:spPr>
        <p:txBody>
          <a:bodyPr/>
          <a:lstStyle/>
          <a:p>
            <a:r>
              <a:rPr lang="en-US" sz="3200" dirty="0" smtClean="0"/>
              <a:t>Result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842248" cy="5257800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SEV </a:t>
            </a:r>
            <a:r>
              <a:rPr lang="en-US" sz="2600" dirty="0">
                <a:latin typeface="Century Schoolbook" panose="02040604050505020304" pitchFamily="18" charset="0"/>
              </a:rPr>
              <a:t>reduction </a:t>
            </a:r>
            <a:r>
              <a:rPr lang="en-US" sz="2600" dirty="0" smtClean="0">
                <a:latin typeface="Century Schoolbook" panose="02040604050505020304" pitchFamily="18" charset="0"/>
              </a:rPr>
              <a:t>depends </a:t>
            </a:r>
            <a:r>
              <a:rPr lang="en-US" sz="2600" dirty="0">
                <a:latin typeface="Century Schoolbook" panose="02040604050505020304" pitchFamily="18" charset="0"/>
              </a:rPr>
              <a:t>on </a:t>
            </a:r>
            <a:r>
              <a:rPr lang="en-US" sz="2600" dirty="0" smtClean="0">
                <a:latin typeface="Century Schoolbook" panose="02040604050505020304" pitchFamily="18" charset="0"/>
              </a:rPr>
              <a:t>fraction </a:t>
            </a:r>
            <a:r>
              <a:rPr lang="en-US" sz="2600" dirty="0">
                <a:latin typeface="Century Schoolbook" panose="02040604050505020304" pitchFamily="18" charset="0"/>
              </a:rPr>
              <a:t>of non-divergent </a:t>
            </a:r>
            <a:r>
              <a:rPr lang="en-US" sz="2600" dirty="0" smtClean="0">
                <a:latin typeface="Century Schoolbook" panose="02040604050505020304" pitchFamily="18" charset="0"/>
              </a:rPr>
              <a:t>warps (</a:t>
            </a:r>
            <a:r>
              <a:rPr lang="en-US" sz="2600" dirty="0">
                <a:latin typeface="Century Schoolbook" panose="02040604050505020304" pitchFamily="18" charset="0"/>
              </a:rPr>
              <a:t>for </a:t>
            </a:r>
            <a:r>
              <a:rPr lang="en-US" sz="2600" dirty="0" err="1">
                <a:latin typeface="Century Schoolbook" panose="02040604050505020304" pitchFamily="18" charset="0"/>
              </a:rPr>
              <a:t>WarpC</a:t>
            </a:r>
            <a:r>
              <a:rPr lang="en-US" sz="2600" dirty="0">
                <a:latin typeface="Century Schoolbook" panose="02040604050505020304" pitchFamily="18" charset="0"/>
              </a:rPr>
              <a:t>) and </a:t>
            </a:r>
            <a:r>
              <a:rPr lang="en-US" sz="2600" dirty="0" smtClean="0">
                <a:latin typeface="Century Schoolbook" panose="02040604050505020304" pitchFamily="18" charset="0"/>
              </a:rPr>
              <a:t>RF value compressibility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For apps with many non-divergent warps, </a:t>
            </a:r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 provides large reduction in SEV, e.g., </a:t>
            </a:r>
            <a:r>
              <a:rPr lang="nb-NO" sz="2600" dirty="0">
                <a:latin typeface="Century Schoolbook" panose="02040604050505020304" pitchFamily="18" charset="0"/>
              </a:rPr>
              <a:t>MST, PAF, CUT, MRQ, TPF, ALT, RDC, STR, etc</a:t>
            </a:r>
            <a:endParaRPr lang="en-US" sz="2600" dirty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For some apps, most warps are divergent, </a:t>
            </a:r>
            <a:r>
              <a:rPr lang="en-US" sz="2600" dirty="0">
                <a:latin typeface="Century Schoolbook" panose="02040604050505020304" pitchFamily="18" charset="0"/>
              </a:rPr>
              <a:t>for </a:t>
            </a:r>
            <a:r>
              <a:rPr lang="en-US" sz="2600" dirty="0" smtClean="0">
                <a:latin typeface="Century Schoolbook" panose="02040604050505020304" pitchFamily="18" charset="0"/>
              </a:rPr>
              <a:t>NED (100%), GSS (99.7%), SSP (97.5%), BFS (97.1%)</a:t>
            </a:r>
          </a:p>
          <a:p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 doesn’t benefits these apps. For these and others (NQU, HWA),</a:t>
            </a:r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r>
              <a:rPr lang="en-US" sz="2600" dirty="0" smtClean="0">
                <a:latin typeface="Century Schoolbook" panose="02040604050505020304" pitchFamily="18" charset="0"/>
              </a:rPr>
              <a:t> provides higher benefit</a:t>
            </a:r>
          </a:p>
          <a:p>
            <a:r>
              <a:rPr lang="en-US" sz="2600" dirty="0" smtClean="0">
                <a:solidFill>
                  <a:srgbClr val="0070C0"/>
                </a:solidFill>
                <a:latin typeface="Century Schoolbook" panose="02040604050505020304" pitchFamily="18" charset="0"/>
              </a:rPr>
              <a:t>=&gt; One compression technique: not optimal for all apps</a:t>
            </a:r>
          </a:p>
          <a:p>
            <a:r>
              <a:rPr lang="en-US" sz="2600" dirty="0" err="1">
                <a:latin typeface="Century Schoolbook" panose="02040604050505020304" pitchFamily="18" charset="0"/>
              </a:rPr>
              <a:t>WarpC</a:t>
            </a:r>
            <a:r>
              <a:rPr lang="en-US" sz="2600" dirty="0">
                <a:latin typeface="Century Schoolbook" panose="02040604050505020304" pitchFamily="18" charset="0"/>
              </a:rPr>
              <a:t> and </a:t>
            </a:r>
            <a:r>
              <a:rPr lang="en-US" sz="2600" dirty="0" err="1">
                <a:latin typeface="Century Schoolbook" panose="02040604050505020304" pitchFamily="18" charset="0"/>
              </a:rPr>
              <a:t>ThreadC</a:t>
            </a:r>
            <a:r>
              <a:rPr lang="en-US" sz="2600" dirty="0">
                <a:latin typeface="Century Schoolbook" panose="02040604050505020304" pitchFamily="18" charset="0"/>
              </a:rPr>
              <a:t> can </a:t>
            </a:r>
            <a:r>
              <a:rPr lang="en-US" sz="2600" dirty="0" smtClean="0">
                <a:latin typeface="Century Schoolbook" panose="02040604050505020304" pitchFamily="18" charset="0"/>
              </a:rPr>
              <a:t>compress 50.1</a:t>
            </a:r>
            <a:r>
              <a:rPr lang="en-US" sz="2600" dirty="0">
                <a:latin typeface="Century Schoolbook" panose="02040604050505020304" pitchFamily="18" charset="0"/>
              </a:rPr>
              <a:t>% and 49.3% of </a:t>
            </a:r>
            <a:r>
              <a:rPr lang="en-US" sz="2600" dirty="0" smtClean="0">
                <a:latin typeface="Century Schoolbook" panose="02040604050505020304" pitchFamily="18" charset="0"/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19712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9970"/>
          <a:stretch/>
        </p:blipFill>
        <p:spPr>
          <a:xfrm>
            <a:off x="130698" y="1307757"/>
            <a:ext cx="8841867" cy="2670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87868"/>
            <a:ext cx="5293265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Results with compression only</a:t>
            </a:r>
            <a:endParaRPr lang="en-US" sz="26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067" y="3930277"/>
            <a:ext cx="884186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(d) Relative performance (higher is better)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731" y="862977"/>
            <a:ext cx="7543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(c) Average critical time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2097" y="932021"/>
            <a:ext cx="19696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459 cycles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166922" y="1424464"/>
            <a:ext cx="291278" cy="63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799" y="4708029"/>
            <a:ext cx="86677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entury Schoolbook" panose="02040604050505020304" pitchFamily="18" charset="0"/>
              </a:rPr>
              <a:t>Critical time can be as </a:t>
            </a:r>
            <a:r>
              <a:rPr lang="en-US" sz="2600" dirty="0">
                <a:latin typeface="Century Schoolbook" panose="02040604050505020304" pitchFamily="18" charset="0"/>
              </a:rPr>
              <a:t>high as 2662 and 1092 </a:t>
            </a:r>
            <a:r>
              <a:rPr lang="en-US" sz="2600" dirty="0" smtClean="0">
                <a:latin typeface="Century Schoolbook" panose="02040604050505020304" pitchFamily="18" charset="0"/>
              </a:rPr>
              <a:t>cycles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600" dirty="0" smtClean="0">
                <a:latin typeface="Century Schoolbook" panose="02040604050505020304" pitchFamily="18" charset="0"/>
              </a:rPr>
              <a:t>Registers remain vulnerable for long periods =&gt; there is a need to reduce their SEV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entury Schoolbook" panose="02040604050505020304" pitchFamily="18" charset="0"/>
              </a:rPr>
              <a:t>Average performance loss &lt; 1%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5" y="1493018"/>
            <a:ext cx="8975558" cy="14246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6464605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Value </a:t>
            </a:r>
            <a:r>
              <a:rPr lang="en-US" dirty="0">
                <a:latin typeface="Century Schoolbook" panose="02040604050505020304" pitchFamily="18" charset="0"/>
              </a:rPr>
              <a:t>for 90% is the height of the whole bar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87868"/>
            <a:ext cx="6858000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Results with compression and hardening</a:t>
            </a:r>
            <a:endParaRPr lang="en-US" sz="26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198" y="1000575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Hardening </a:t>
            </a:r>
            <a:r>
              <a:rPr lang="en-US" sz="2600" dirty="0">
                <a:latin typeface="Century Schoolbook" panose="02040604050505020304" pitchFamily="18" charset="0"/>
              </a:rPr>
              <a:t>requirement for reducing SEV by 50% and 90%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7229"/>
              </p:ext>
            </p:extLst>
          </p:nvPr>
        </p:nvGraphicFramePr>
        <p:xfrm>
          <a:off x="868680" y="4244859"/>
          <a:ext cx="7239000" cy="124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Schoolbook" panose="02040604050505020304" pitchFamily="18" charset="0"/>
                        </a:rPr>
                        <a:t>50%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entury Schoolbook" panose="02040604050505020304" pitchFamily="18" charset="0"/>
                        </a:rPr>
                        <a:t>90%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entury Schoolbook" panose="02040604050505020304" pitchFamily="18" charset="0"/>
                        </a:rPr>
                        <a:t>No </a:t>
                      </a:r>
                      <a:r>
                        <a:rPr lang="en-US" sz="20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Compression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62B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110B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entury Schoolbook" panose="02040604050505020304" pitchFamily="18" charset="0"/>
                        </a:rPr>
                        <a:t>WarpC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18B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74B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entury Schoolbook" panose="02040604050505020304" pitchFamily="18" charset="0"/>
                        </a:rPr>
                        <a:t>ThreadC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21B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102B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743200" y="3680527"/>
            <a:ext cx="3810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Average results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8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6800"/>
            <a:ext cx="9144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entury Schoolbook" panose="02040604050505020304" pitchFamily="18" charset="0"/>
              </a:rPr>
              <a:t>For many apps, compression alone can reduce SEV by 50% =&gt; no need of hardening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entury Schoolbook" panose="02040604050505020304" pitchFamily="18" charset="0"/>
              </a:rPr>
              <a:t>Even for reducing </a:t>
            </a:r>
            <a:r>
              <a:rPr lang="en-US" sz="2600" dirty="0" smtClean="0">
                <a:latin typeface="Century Schoolbook" panose="02040604050505020304" pitchFamily="18" charset="0"/>
              </a:rPr>
              <a:t>SEV by </a:t>
            </a:r>
            <a:r>
              <a:rPr lang="en-US" sz="2600" dirty="0">
                <a:latin typeface="Century Schoolbook" panose="02040604050505020304" pitchFamily="18" charset="0"/>
              </a:rPr>
              <a:t>90%, several benchmarks require only few </a:t>
            </a:r>
            <a:r>
              <a:rPr lang="en-US" sz="2600" dirty="0" smtClean="0">
                <a:latin typeface="Century Schoolbook" panose="02040604050505020304" pitchFamily="18" charset="0"/>
              </a:rPr>
              <a:t>hardened bytes </a:t>
            </a:r>
            <a:r>
              <a:rPr lang="en-US" sz="2600" dirty="0">
                <a:latin typeface="Century Schoolbook" panose="02040604050505020304" pitchFamily="18" charset="0"/>
              </a:rPr>
              <a:t>on using compression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 </a:t>
            </a:r>
            <a:r>
              <a:rPr lang="en-US" sz="2600" dirty="0">
                <a:latin typeface="Century Schoolbook" panose="02040604050505020304" pitchFamily="18" charset="0"/>
              </a:rPr>
              <a:t>stores the register </a:t>
            </a:r>
            <a:r>
              <a:rPr lang="en-US" sz="2600" dirty="0" smtClean="0">
                <a:latin typeface="Century Schoolbook" panose="02040604050505020304" pitchFamily="18" charset="0"/>
              </a:rPr>
              <a:t>in left-aligned </a:t>
            </a:r>
            <a:r>
              <a:rPr lang="en-US" sz="2600" dirty="0">
                <a:latin typeface="Century Schoolbook" panose="02040604050505020304" pitchFamily="18" charset="0"/>
              </a:rPr>
              <a:t>manner to preferentially use hardened memory</a:t>
            </a:r>
            <a:r>
              <a:rPr lang="en-US" sz="2600" dirty="0" smtClean="0">
                <a:latin typeface="Century Schoolbook" panose="02040604050505020304" pitchFamily="18" charset="0"/>
              </a:rPr>
              <a:t>, whereas </a:t>
            </a:r>
            <a:r>
              <a:rPr lang="en-US" sz="2600" dirty="0" err="1">
                <a:latin typeface="Century Schoolbook" panose="02040604050505020304" pitchFamily="18" charset="0"/>
              </a:rPr>
              <a:t>ThreadC</a:t>
            </a:r>
            <a:r>
              <a:rPr lang="en-US" sz="2600" dirty="0">
                <a:latin typeface="Century Schoolbook" panose="02040604050505020304" pitchFamily="18" charset="0"/>
              </a:rPr>
              <a:t> stores each thread-register in its own place</a:t>
            </a:r>
            <a:r>
              <a:rPr lang="en-US" sz="2600" dirty="0" smtClean="0">
                <a:latin typeface="Century Schoolbook" panose="020406040505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entury Schoolbook" panose="02040604050505020304" pitchFamily="18" charset="0"/>
              </a:rPr>
              <a:t>=&gt; </a:t>
            </a:r>
            <a:r>
              <a:rPr lang="en-US" sz="2600" dirty="0" err="1">
                <a:latin typeface="Century Schoolbook" panose="02040604050505020304" pitchFamily="18" charset="0"/>
              </a:rPr>
              <a:t>ThreadC</a:t>
            </a:r>
            <a:r>
              <a:rPr lang="en-US" sz="2600" dirty="0">
                <a:latin typeface="Century Schoolbook" panose="02040604050505020304" pitchFamily="18" charset="0"/>
              </a:rPr>
              <a:t> provides lower benefit with hardening than </a:t>
            </a:r>
            <a:r>
              <a:rPr lang="en-US" sz="2600" dirty="0" err="1">
                <a:latin typeface="Century Schoolbook" panose="02040604050505020304" pitchFamily="18" charset="0"/>
              </a:rPr>
              <a:t>WarpC</a:t>
            </a:r>
            <a:endParaRPr lang="en-US" sz="26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3200" y="177800"/>
            <a:ext cx="8229600" cy="51090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3200" dirty="0" smtClean="0"/>
              <a:t>Result Analysis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6089" y="5755957"/>
            <a:ext cx="8911822" cy="4924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See the paper for parameter sensitivity results. 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52400"/>
            <a:ext cx="4270248" cy="990600"/>
          </a:xfrm>
        </p:spPr>
        <p:txBody>
          <a:bodyPr>
            <a:normAutofit/>
          </a:bodyPr>
          <a:lstStyle/>
          <a:p>
            <a:r>
              <a:rPr lang="en-US" sz="3200" smtClean="0"/>
              <a:t>Conclusion and Future </a:t>
            </a:r>
            <a:r>
              <a:rPr lang="en-US" sz="3200" dirty="0" smtClean="0"/>
              <a:t>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62400" cy="517855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entury Schoolbook" panose="02040604050505020304" pitchFamily="18" charset="0"/>
              </a:rPr>
              <a:t>We presented </a:t>
            </a:r>
            <a:r>
              <a:rPr lang="en-US" sz="2600" dirty="0" smtClean="0">
                <a:latin typeface="Century Schoolbook" panose="02040604050505020304" pitchFamily="18" charset="0"/>
              </a:rPr>
              <a:t>compression and hardening for reducing SEV of GPU RF. </a:t>
            </a: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Future Work</a:t>
            </a:r>
            <a:endParaRPr lang="en-US" sz="2600" dirty="0">
              <a:latin typeface="Century Schoolbook" panose="02040604050505020304" pitchFamily="18" charset="0"/>
            </a:endParaRP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Improving resilience of other GPU components</a:t>
            </a:r>
          </a:p>
          <a:p>
            <a:pPr lvl="1"/>
            <a:r>
              <a:rPr lang="en-US" sz="2600" dirty="0" smtClean="0">
                <a:latin typeface="Century Schoolbook" panose="02040604050505020304" pitchFamily="18" charset="0"/>
              </a:rPr>
              <a:t>Evaluating multi-bit faults</a:t>
            </a:r>
          </a:p>
          <a:p>
            <a:pPr lvl="1"/>
            <a:endParaRPr lang="en-US" sz="2600" dirty="0" smtClean="0">
              <a:latin typeface="Century Schoolbook" panose="02040604050505020304" pitchFamily="18" charset="0"/>
            </a:endParaRPr>
          </a:p>
          <a:p>
            <a:endParaRPr lang="en-US" sz="26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2" descr="E:\SparshPersonal\KC Pictures for edu projects\IMAGES DIR\00050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7364"/>
            <a:ext cx="4495800" cy="6830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37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92225"/>
            <a:ext cx="8947150" cy="2113399"/>
          </a:xfrm>
        </p:spPr>
        <p:txBody>
          <a:bodyPr/>
          <a:lstStyle/>
          <a:p>
            <a:r>
              <a:rPr lang="en-US" sz="2000" dirty="0"/>
              <a:t>S. Mittal </a:t>
            </a:r>
            <a:r>
              <a:rPr lang="en-US" sz="2000" i="1" dirty="0"/>
              <a:t>et al.</a:t>
            </a:r>
            <a:r>
              <a:rPr lang="en-US" sz="2000" dirty="0"/>
              <a:t>, “A Survey of Techniques for Modeling and Improving </a:t>
            </a:r>
            <a:r>
              <a:rPr lang="en-US" sz="2000" dirty="0" smtClean="0"/>
              <a:t>Reliability of </a:t>
            </a:r>
            <a:r>
              <a:rPr lang="en-US" sz="2000" dirty="0"/>
              <a:t>Computing Systems,” </a:t>
            </a:r>
            <a:r>
              <a:rPr lang="en-US" sz="2000" i="1" dirty="0"/>
              <a:t>IEEE TPDS</a:t>
            </a:r>
            <a:r>
              <a:rPr lang="en-US" sz="2000" dirty="0"/>
              <a:t>, 2015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S. Mittal, “A Survey of Techniques for Architecting and Managing GPU </a:t>
            </a:r>
            <a:r>
              <a:rPr lang="en-US" sz="2000" dirty="0" smtClean="0"/>
              <a:t>Register File</a:t>
            </a:r>
            <a:r>
              <a:rPr lang="en-US" sz="2000" dirty="0"/>
              <a:t>,” </a:t>
            </a:r>
            <a:r>
              <a:rPr lang="en-US" sz="2000" i="1" dirty="0"/>
              <a:t>IEEE TPDS</a:t>
            </a:r>
            <a:r>
              <a:rPr lang="en-US" sz="2000" dirty="0"/>
              <a:t>, 2016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S. Lee </a:t>
            </a:r>
            <a:r>
              <a:rPr lang="en-US" sz="2000" i="1" dirty="0"/>
              <a:t>et al.</a:t>
            </a:r>
            <a:r>
              <a:rPr lang="en-US" sz="2000" dirty="0"/>
              <a:t>, “Warped-compression: enabling power efficient GPUs </a:t>
            </a:r>
            <a:r>
              <a:rPr lang="en-US" sz="2000" dirty="0" smtClean="0"/>
              <a:t>through </a:t>
            </a:r>
            <a:r>
              <a:rPr lang="it-IT" sz="2000" dirty="0" smtClean="0"/>
              <a:t>register </a:t>
            </a:r>
            <a:r>
              <a:rPr lang="it-IT" sz="2000" dirty="0"/>
              <a:t>compression,” </a:t>
            </a:r>
            <a:r>
              <a:rPr lang="it-IT" sz="2000" i="1" dirty="0"/>
              <a:t>ISCA</a:t>
            </a:r>
            <a:r>
              <a:rPr lang="it-IT" sz="2000" dirty="0"/>
              <a:t>, pp. 502–514, 2015.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3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842248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Increasing impact of faults on modern processors</a:t>
            </a:r>
            <a:endParaRPr lang="en-US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73752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600" dirty="0" smtClean="0">
                <a:latin typeface="Century Schoolbook" panose="02040604050505020304" pitchFamily="18" charset="0"/>
              </a:rPr>
              <a:t>With </a:t>
            </a:r>
            <a:r>
              <a:rPr lang="en-US" sz="2600" dirty="0">
                <a:latin typeface="Century Schoolbook" panose="02040604050505020304" pitchFamily="18" charset="0"/>
              </a:rPr>
              <a:t>ongoing voltage scaling, </a:t>
            </a:r>
            <a:r>
              <a:rPr lang="en-US" sz="2600" dirty="0" smtClean="0">
                <a:latin typeface="Century Schoolbook" panose="02040604050505020304" pitchFamily="18" charset="0"/>
              </a:rPr>
              <a:t>the critical </a:t>
            </a:r>
            <a:r>
              <a:rPr lang="en-US" sz="2600" dirty="0">
                <a:latin typeface="Century Schoolbook" panose="02040604050505020304" pitchFamily="18" charset="0"/>
              </a:rPr>
              <a:t>charge required for flipping </a:t>
            </a:r>
            <a:r>
              <a:rPr lang="en-US" sz="2600" dirty="0" smtClean="0">
                <a:latin typeface="Century Schoolbook" panose="02040604050505020304" pitchFamily="18" charset="0"/>
              </a:rPr>
              <a:t>is decreasing</a:t>
            </a:r>
            <a:r>
              <a:rPr lang="en-US" sz="2600" dirty="0">
                <a:latin typeface="Century Schoolbook" panose="02040604050505020304" pitchFamily="18" charset="0"/>
              </a:rPr>
              <a:t>. </a:t>
            </a: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Now, even </a:t>
            </a:r>
            <a:r>
              <a:rPr lang="en-US" sz="2600" dirty="0">
                <a:latin typeface="Century Schoolbook" panose="02040604050505020304" pitchFamily="18" charset="0"/>
              </a:rPr>
              <a:t>lower-energy particles, which are more numerous, </a:t>
            </a:r>
            <a:r>
              <a:rPr lang="en-US" sz="2600" dirty="0" smtClean="0">
                <a:latin typeface="Century Schoolbook" panose="02040604050505020304" pitchFamily="18" charset="0"/>
              </a:rPr>
              <a:t>can also </a:t>
            </a:r>
            <a:r>
              <a:rPr lang="en-US" sz="2600" dirty="0">
                <a:latin typeface="Century Schoolbook" panose="02040604050505020304" pitchFamily="18" charset="0"/>
              </a:rPr>
              <a:t>cause soft-errors</a:t>
            </a:r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The financial and social impact of faults can be huge </a:t>
            </a:r>
            <a:endParaRPr lang="en-US" sz="2600" dirty="0">
              <a:latin typeface="Century Schoolbook" panose="02040604050505020304" pitchFamily="18" charset="0"/>
            </a:endParaRPr>
          </a:p>
          <a:p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217" y="5341203"/>
            <a:ext cx="8364790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Reliability </a:t>
            </a:r>
            <a:r>
              <a:rPr lang="en-US" sz="2600" dirty="0">
                <a:latin typeface="Century Schoolbook" panose="02040604050505020304" pitchFamily="18" charset="0"/>
              </a:rPr>
              <a:t>has now become the primary optimization</a:t>
            </a:r>
          </a:p>
          <a:p>
            <a:pPr algn="ctr"/>
            <a:r>
              <a:rPr lang="en-US" sz="2600" dirty="0">
                <a:latin typeface="Century Schoolbook" panose="02040604050505020304" pitchFamily="18" charset="0"/>
              </a:rPr>
              <a:t>target in processor design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399" y="1676399"/>
            <a:ext cx="103282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0000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59" y="1299410"/>
            <a:ext cx="533400" cy="53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0910" y="1676399"/>
            <a:ext cx="1032823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00</a:t>
            </a:r>
            <a:r>
              <a:rPr lang="en-US" sz="24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534128" y="1905000"/>
            <a:ext cx="159007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83734" y="1676400"/>
            <a:ext cx="4469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Schoolbook" panose="02040604050505020304" pitchFamily="18" charset="0"/>
              </a:rPr>
              <a:t>Particle strike can flip a </a:t>
            </a:r>
            <a:r>
              <a:rPr lang="en-US" sz="2400" dirty="0" smtClean="0">
                <a:latin typeface="Century Schoolbook" panose="02040604050505020304" pitchFamily="18" charset="0"/>
              </a:rPr>
              <a:t>value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Trends: Exponentially increasing soft-error rate</a:t>
            </a:r>
            <a:endParaRPr lang="en-US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7800" y="1442029"/>
            <a:ext cx="3657600" cy="4120571"/>
          </a:xfrm>
          <a:ln/>
        </p:spPr>
        <p:txBody>
          <a:bodyPr>
            <a:noAutofit/>
          </a:bodyPr>
          <a:lstStyle/>
          <a:p>
            <a:r>
              <a:rPr lang="en-US" altLang="zh-CN" sz="2600" dirty="0">
                <a:latin typeface="Century Schoolbook" panose="02040604050505020304" pitchFamily="18" charset="0"/>
                <a:ea typeface="宋体" pitchFamily="2" charset="-122"/>
              </a:rPr>
              <a:t>Feature size scaling trends have exacerbated the occurrence and impact of </a:t>
            </a:r>
            <a:r>
              <a:rPr lang="en-US" altLang="zh-CN" sz="2600" dirty="0" smtClean="0">
                <a:latin typeface="Century Schoolbook" panose="02040604050505020304" pitchFamily="18" charset="0"/>
                <a:ea typeface="宋体" pitchFamily="2" charset="-122"/>
              </a:rPr>
              <a:t>faults</a:t>
            </a:r>
          </a:p>
          <a:p>
            <a:endParaRPr lang="en-US" altLang="zh-CN" sz="2600" dirty="0" smtClean="0">
              <a:latin typeface="Century Schoolbook" panose="02040604050505020304" pitchFamily="18" charset="0"/>
              <a:ea typeface="宋体" pitchFamily="2" charset="-122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Soft-error </a:t>
            </a:r>
            <a:r>
              <a:rPr lang="en-US" sz="2600" dirty="0">
                <a:latin typeface="Century Schoolbook" panose="02040604050505020304" pitchFamily="18" charset="0"/>
              </a:rPr>
              <a:t>failure rate at 16nm </a:t>
            </a:r>
            <a:r>
              <a:rPr lang="en-US" sz="2600" dirty="0" smtClean="0">
                <a:latin typeface="Century Schoolbook" panose="02040604050505020304" pitchFamily="18" charset="0"/>
              </a:rPr>
              <a:t>≈ </a:t>
            </a:r>
            <a:r>
              <a:rPr lang="en-US" sz="2600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100 times</a:t>
            </a:r>
            <a:r>
              <a:rPr lang="en-US" sz="2600" dirty="0" smtClean="0">
                <a:latin typeface="Century Schoolbook" panose="02040604050505020304" pitchFamily="18" charset="0"/>
              </a:rPr>
              <a:t> that </a:t>
            </a:r>
            <a:r>
              <a:rPr lang="en-US" sz="2600" dirty="0">
                <a:latin typeface="Century Schoolbook" panose="02040604050505020304" pitchFamily="18" charset="0"/>
              </a:rPr>
              <a:t>at 180nm </a:t>
            </a:r>
            <a:endParaRPr lang="en-US" altLang="zh-CN" sz="2600" dirty="0" smtClean="0">
              <a:latin typeface="Century Schoolbook" panose="02040604050505020304" pitchFamily="18" charset="0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0" y="1447800"/>
            <a:ext cx="4946179" cy="33309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254" y="6410980"/>
            <a:ext cx="852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Schoolbook" panose="02040604050505020304" pitchFamily="18" charset="0"/>
              </a:rPr>
              <a:t>[Bor05] S</a:t>
            </a:r>
            <a:r>
              <a:rPr lang="en-US" sz="1400" dirty="0">
                <a:latin typeface="Century Schoolbook" panose="02040604050505020304" pitchFamily="18" charset="0"/>
              </a:rPr>
              <a:t>. </a:t>
            </a:r>
            <a:r>
              <a:rPr lang="en-US" sz="1400" dirty="0" err="1">
                <a:latin typeface="Century Schoolbook" panose="02040604050505020304" pitchFamily="18" charset="0"/>
              </a:rPr>
              <a:t>Borkar</a:t>
            </a:r>
            <a:r>
              <a:rPr lang="en-US" sz="1400" dirty="0">
                <a:latin typeface="Century Schoolbook" panose="02040604050505020304" pitchFamily="18" charset="0"/>
              </a:rPr>
              <a:t>, "Designing reliable systems from unreliable components: the challenges of transistor variability and degradation", Micro, 2005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700" y="4919246"/>
            <a:ext cx="37369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entury Schoolbook" panose="02040604050505020304" pitchFamily="18" charset="0"/>
              </a:rPr>
              <a:t>Soft-error </a:t>
            </a:r>
            <a:r>
              <a:rPr lang="en-US" sz="2400" dirty="0" smtClean="0">
                <a:latin typeface="Century Schoolbook" panose="02040604050505020304" pitchFamily="18" charset="0"/>
              </a:rPr>
              <a:t>failure-in-time</a:t>
            </a:r>
          </a:p>
          <a:p>
            <a:pPr algn="ctr"/>
            <a:r>
              <a:rPr lang="en-US" sz="2400" dirty="0" smtClean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of a </a:t>
            </a:r>
            <a:r>
              <a:rPr lang="en-US" sz="2400" dirty="0" smtClean="0">
                <a:latin typeface="Century Schoolbook" panose="02040604050505020304" pitchFamily="18" charset="0"/>
              </a:rPr>
              <a:t>chip [Bor05]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7800"/>
            <a:ext cx="8229600" cy="510909"/>
          </a:xfrm>
        </p:spPr>
        <p:txBody>
          <a:bodyPr/>
          <a:lstStyle/>
          <a:p>
            <a:r>
              <a:rPr lang="en-US" sz="3200" dirty="0" smtClean="0">
                <a:latin typeface="Century Schoolbook" panose="02040604050505020304" pitchFamily="18" charset="0"/>
              </a:rPr>
              <a:t>Trends: RF size on GPUs is increasing </a:t>
            </a:r>
            <a:endParaRPr lang="en-US" sz="32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43491"/>
              </p:ext>
            </p:extLst>
          </p:nvPr>
        </p:nvGraphicFramePr>
        <p:xfrm>
          <a:off x="301752" y="1524000"/>
          <a:ext cx="8689846" cy="321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6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8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375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759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3759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03759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9223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entury Schoolbook" panose="02040604050505020304" pitchFamily="18" charset="0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entury Schoolbook" panose="02040604050505020304" pitchFamily="18" charset="0"/>
                        </a:rPr>
                        <a:t>Architecture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Compute Capability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L1 size (KB)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entury Schoolbook" panose="02040604050505020304" pitchFamily="18" charset="0"/>
                        </a:rPr>
                        <a:t>L2 </a:t>
                      </a:r>
                      <a:r>
                        <a:rPr lang="en-US" sz="18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size (</a:t>
                      </a:r>
                      <a:r>
                        <a:rPr lang="en-US" sz="1800" u="none" strike="noStrike" dirty="0">
                          <a:effectLst/>
                          <a:latin typeface="Century Schoolbook" panose="02040604050505020304" pitchFamily="18" charset="0"/>
                        </a:rPr>
                        <a:t>KB)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RF size (KB)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# of SMs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Total </a:t>
                      </a:r>
                      <a:r>
                        <a:rPr lang="en-US" sz="1800" b="1" u="none" strike="noStrike" dirty="0" smtClean="0">
                          <a:effectLst/>
                          <a:latin typeface="Century Schoolbook" panose="02040604050505020304" pitchFamily="18" charset="0"/>
                        </a:rPr>
                        <a:t>RF size (KB)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G80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Tesla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None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None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512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GT200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Tesla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None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None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1920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GF100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Fermi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768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2048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GK110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Kepler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3.5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1536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3840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GK210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Kepler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3.7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1536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512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7680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GM204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Maxwell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5.2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2048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4096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4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entury Schoolbook" panose="02040604050505020304" pitchFamily="18" charset="0"/>
                        </a:rPr>
                        <a:t>GP100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Pascal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4096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256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Century Schoolbook" panose="02040604050505020304" pitchFamily="18" charset="0"/>
                        </a:rPr>
                        <a:t>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Century Schoolbook" panose="02040604050505020304" pitchFamily="18" charset="0"/>
                        </a:rPr>
                        <a:t>14336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6380" y="1062335"/>
            <a:ext cx="7313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entury Schoolbook" panose="02040604050505020304" pitchFamily="18" charset="0"/>
              </a:rPr>
              <a:t>Architectural parameters of recent NVIDIA GPUs</a:t>
            </a:r>
            <a:endParaRPr 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4800600"/>
            <a:ext cx="899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entury Schoolbook" panose="02040604050505020304" pitchFamily="18" charset="0"/>
              </a:rPr>
              <a:t>AMD Radeon HD 7970 </a:t>
            </a:r>
            <a:r>
              <a:rPr lang="en-US" sz="2600" dirty="0" smtClean="0">
                <a:latin typeface="Century Schoolbook" panose="02040604050505020304" pitchFamily="18" charset="0"/>
              </a:rPr>
              <a:t>GPU: 16 </a:t>
            </a:r>
            <a:r>
              <a:rPr lang="en-US" sz="2600" dirty="0">
                <a:latin typeface="Century Schoolbook" panose="02040604050505020304" pitchFamily="18" charset="0"/>
              </a:rPr>
              <a:t>KB </a:t>
            </a:r>
            <a:r>
              <a:rPr lang="en-US" sz="2600" dirty="0" smtClean="0">
                <a:latin typeface="Century Schoolbook" panose="02040604050505020304" pitchFamily="18" charset="0"/>
              </a:rPr>
              <a:t>L1 per computing unit, 768KB shared L2 and a </a:t>
            </a:r>
            <a:r>
              <a:rPr lang="en-US" sz="2600" dirty="0">
                <a:latin typeface="Century Schoolbook" panose="02040604050505020304" pitchFamily="18" charset="0"/>
              </a:rPr>
              <a:t>total of </a:t>
            </a:r>
            <a:r>
              <a:rPr lang="en-US" sz="2600" b="1" dirty="0">
                <a:latin typeface="Century Schoolbook" panose="02040604050505020304" pitchFamily="18" charset="0"/>
              </a:rPr>
              <a:t>8.25 MB RF </a:t>
            </a:r>
            <a:endParaRPr lang="en-US" altLang="zh-CN" sz="2600" b="1" dirty="0" smtClean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2027" y="5867400"/>
            <a:ext cx="7059946" cy="892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Due to large size and high access frequency, </a:t>
            </a:r>
          </a:p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GPU RF becomes vulnerable to soft-errors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924801" y="1524000"/>
            <a:ext cx="1066798" cy="3276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Error-masking </a:t>
            </a:r>
            <a:r>
              <a:rPr lang="en-US" dirty="0" smtClean="0"/>
              <a:t>due to writes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2743201"/>
            <a:ext cx="7441653" cy="8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305800" y="2738735"/>
            <a:ext cx="457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2738735"/>
            <a:ext cx="457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2280" y="2357735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73502" y="2357735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88515" y="2357735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2600" y="2142366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entury Schoolbook" panose="02040604050505020304" pitchFamily="18" charset="0"/>
              </a:rPr>
              <a:t>R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8783" y="2142366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0400" y="2134077"/>
            <a:ext cx="38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entury Schoolbook" panose="02040604050505020304" pitchFamily="18" charset="0"/>
              </a:rPr>
              <a:t>W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0525" y="2134077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0393" y="2134077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W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3006530"/>
            <a:ext cx="1167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>
                <a:latin typeface="Century Schoolbook" panose="02040604050505020304" pitchFamily="18" charset="0"/>
              </a:defRPr>
            </a:lvl1pPr>
          </a:lstStyle>
          <a:p>
            <a:r>
              <a:rPr lang="en-US" sz="1600" dirty="0" smtClean="0"/>
              <a:t>R </a:t>
            </a:r>
            <a:r>
              <a:rPr lang="en-US" sz="1600" dirty="0"/>
              <a:t>= </a:t>
            </a:r>
            <a:r>
              <a:rPr lang="en-US" sz="1600" dirty="0" smtClean="0"/>
              <a:t>Read</a:t>
            </a:r>
          </a:p>
          <a:p>
            <a:r>
              <a:rPr lang="en-US" sz="1600" dirty="0" smtClean="0"/>
              <a:t>W = Write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094943" y="2357735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365068" y="2362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45114" y="2132125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R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77200" y="2357735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03715" y="2814935"/>
            <a:ext cx="79856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59648" y="2895600"/>
            <a:ext cx="71995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73226" y="2814935"/>
            <a:ext cx="815289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69381" y="2895600"/>
            <a:ext cx="97401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2814935"/>
            <a:ext cx="103840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400938" y="2362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12823" y="2138542"/>
            <a:ext cx="38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Century Schoolbook" panose="02040604050505020304" pitchFamily="18" charset="0"/>
              </a:rPr>
              <a:t>W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400938" y="2875738"/>
            <a:ext cx="2676262" cy="718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296580" y="3516868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entury Schoolbook" panose="02040604050505020304" pitchFamily="18" charset="0"/>
              </a:rPr>
              <a:t>Vulnerable (i.e., critical)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79598" y="1411461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entury Schoolbook" panose="02040604050505020304" pitchFamily="18" charset="0"/>
              </a:rPr>
              <a:t>Invulnerable (i.e., not critical)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54" name="Straight Arrow Connector 53"/>
          <p:cNvCxnSpPr>
            <a:stCxn id="69" idx="2"/>
          </p:cNvCxnSpPr>
          <p:nvPr/>
        </p:nvCxnSpPr>
        <p:spPr>
          <a:xfrm flipH="1">
            <a:off x="2907025" y="1780793"/>
            <a:ext cx="1359894" cy="68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9" idx="2"/>
          </p:cNvCxnSpPr>
          <p:nvPr/>
        </p:nvCxnSpPr>
        <p:spPr>
          <a:xfrm>
            <a:off x="4266919" y="1780793"/>
            <a:ext cx="708313" cy="704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8" idx="0"/>
          </p:cNvCxnSpPr>
          <p:nvPr/>
        </p:nvCxnSpPr>
        <p:spPr>
          <a:xfrm flipH="1" flipV="1">
            <a:off x="1600203" y="2967336"/>
            <a:ext cx="3082334" cy="549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8" idx="0"/>
          </p:cNvCxnSpPr>
          <p:nvPr/>
        </p:nvCxnSpPr>
        <p:spPr>
          <a:xfrm flipH="1" flipV="1">
            <a:off x="2428785" y="2996550"/>
            <a:ext cx="2253752" cy="520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8" idx="0"/>
          </p:cNvCxnSpPr>
          <p:nvPr/>
        </p:nvCxnSpPr>
        <p:spPr>
          <a:xfrm flipH="1" flipV="1">
            <a:off x="3980423" y="2976266"/>
            <a:ext cx="702114" cy="540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8" idx="0"/>
          </p:cNvCxnSpPr>
          <p:nvPr/>
        </p:nvCxnSpPr>
        <p:spPr>
          <a:xfrm flipV="1">
            <a:off x="4682537" y="2967336"/>
            <a:ext cx="1413463" cy="549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ontent Placeholder 2"/>
          <p:cNvSpPr>
            <a:spLocks noGrp="1"/>
          </p:cNvSpPr>
          <p:nvPr>
            <p:ph idx="1"/>
          </p:nvPr>
        </p:nvSpPr>
        <p:spPr>
          <a:xfrm>
            <a:off x="196850" y="3961136"/>
            <a:ext cx="8947150" cy="2028248"/>
          </a:xfrm>
        </p:spPr>
        <p:txBody>
          <a:bodyPr/>
          <a:lstStyle/>
          <a:p>
            <a:r>
              <a:rPr lang="en-US" sz="2800" dirty="0" smtClean="0">
                <a:solidFill>
                  <a:srgbClr val="00B0F0"/>
                </a:solidFill>
              </a:rPr>
              <a:t>Key insight:</a:t>
            </a:r>
            <a:r>
              <a:rPr lang="en-US" sz="2800" dirty="0" smtClean="0"/>
              <a:t> not every </a:t>
            </a:r>
            <a:r>
              <a:rPr lang="en-US" sz="2800" i="1" dirty="0" smtClean="0"/>
              <a:t>fault</a:t>
            </a:r>
            <a:r>
              <a:rPr lang="en-US" sz="2800" dirty="0" smtClean="0"/>
              <a:t> leads to final </a:t>
            </a:r>
            <a:r>
              <a:rPr lang="en-US" sz="2800" i="1" dirty="0" smtClean="0"/>
              <a:t>error</a:t>
            </a:r>
          </a:p>
          <a:p>
            <a:r>
              <a:rPr lang="en-US" sz="2800" dirty="0" smtClean="0"/>
              <a:t>Register data </a:t>
            </a:r>
            <a:r>
              <a:rPr lang="en-US" sz="2800" dirty="0" smtClean="0"/>
              <a:t>are </a:t>
            </a:r>
          </a:p>
          <a:p>
            <a:pPr lvl="1"/>
            <a:r>
              <a:rPr lang="en-US" dirty="0" smtClean="0"/>
              <a:t>Vulnerable </a:t>
            </a:r>
            <a:r>
              <a:rPr lang="en-US" dirty="0" smtClean="0"/>
              <a:t>from write to </a:t>
            </a:r>
            <a:r>
              <a:rPr lang="en-US" dirty="0" smtClean="0"/>
              <a:t>read (called ‘critical time’)</a:t>
            </a:r>
            <a:endParaRPr lang="en-US" dirty="0" smtClean="0"/>
          </a:p>
          <a:p>
            <a:pPr lvl="1"/>
            <a:r>
              <a:rPr lang="en-US" dirty="0" smtClean="0"/>
              <a:t>Not vulnerable from read to </a:t>
            </a:r>
            <a:r>
              <a:rPr lang="en-US" dirty="0" smtClean="0"/>
              <a:t>write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7800"/>
            <a:ext cx="8712200" cy="877163"/>
          </a:xfrm>
        </p:spPr>
        <p:txBody>
          <a:bodyPr/>
          <a:lstStyle/>
          <a:p>
            <a:r>
              <a:rPr lang="en-US" b="1" dirty="0" smtClean="0">
                <a:latin typeface="Century Schoolbook" panose="02040604050505020304" pitchFamily="18" charset="0"/>
              </a:rPr>
              <a:t>Measuring soft-error vulnerability (SEV)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041565"/>
            <a:ext cx="8947150" cy="5463034"/>
          </a:xfrm>
        </p:spPr>
        <p:txBody>
          <a:bodyPr/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We measure cache vulnerability based on architectural </a:t>
            </a:r>
            <a:r>
              <a:rPr lang="en-US" sz="2600" dirty="0">
                <a:latin typeface="Century Schoolbook" panose="02040604050505020304" pitchFamily="18" charset="0"/>
              </a:rPr>
              <a:t>vulnerability factor (AVF) </a:t>
            </a:r>
            <a:r>
              <a:rPr lang="en-US" sz="2600" dirty="0" smtClean="0">
                <a:latin typeface="Century Schoolbook" panose="02040604050505020304" pitchFamily="18" charset="0"/>
              </a:rPr>
              <a:t>metric [Muk03]</a:t>
            </a: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AVF </a:t>
            </a:r>
            <a:r>
              <a:rPr lang="en-US" sz="2600" dirty="0">
                <a:latin typeface="Century Schoolbook" panose="02040604050505020304" pitchFamily="18" charset="0"/>
              </a:rPr>
              <a:t>measures the fraction of time </a:t>
            </a:r>
            <a:r>
              <a:rPr lang="en-US" sz="2600" dirty="0" smtClean="0">
                <a:latin typeface="Century Schoolbook" panose="02040604050505020304" pitchFamily="18" charset="0"/>
              </a:rPr>
              <a:t>RF </a:t>
            </a:r>
            <a:r>
              <a:rPr lang="en-US" sz="2600" dirty="0">
                <a:latin typeface="Century Schoolbook" panose="02040604050505020304" pitchFamily="18" charset="0"/>
              </a:rPr>
              <a:t>is vulnerable to soft errors, i.e., when a circuit-level soft-error </a:t>
            </a:r>
            <a:r>
              <a:rPr lang="en-US" sz="2600" dirty="0" smtClean="0">
                <a:latin typeface="Century Schoolbook" panose="02040604050505020304" pitchFamily="18" charset="0"/>
              </a:rPr>
              <a:t>gets </a:t>
            </a:r>
            <a:r>
              <a:rPr lang="en-US" sz="2600" dirty="0">
                <a:latin typeface="Century Schoolbook" panose="02040604050505020304" pitchFamily="18" charset="0"/>
              </a:rPr>
              <a:t>propagated to other </a:t>
            </a:r>
            <a:r>
              <a:rPr lang="en-US" sz="2600" dirty="0" smtClean="0">
                <a:latin typeface="Century Schoolbook" panose="02040604050505020304" pitchFamily="18" charset="0"/>
              </a:rPr>
              <a:t>components</a:t>
            </a:r>
          </a:p>
          <a:p>
            <a:pPr marL="0" indent="0">
              <a:buNone/>
            </a:pPr>
            <a:endParaRPr lang="en-US" sz="2600" i="1" dirty="0" smtClean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Here, </a:t>
            </a:r>
            <a:r>
              <a:rPr lang="en-US" sz="2600" i="1" dirty="0" smtClean="0">
                <a:latin typeface="Century Schoolbook" panose="02040604050505020304" pitchFamily="18" charset="0"/>
              </a:rPr>
              <a:t>TT </a:t>
            </a:r>
            <a:r>
              <a:rPr lang="en-US" sz="2600" dirty="0">
                <a:latin typeface="Century Schoolbook" panose="02040604050505020304" pitchFamily="18" charset="0"/>
              </a:rPr>
              <a:t>= total execution time, </a:t>
            </a:r>
            <a:r>
              <a:rPr lang="en-US" sz="2600" i="1" dirty="0" err="1" smtClean="0">
                <a:latin typeface="Century Schoolbook" panose="02040604050505020304" pitchFamily="18" charset="0"/>
              </a:rPr>
              <a:t>CT</a:t>
            </a:r>
            <a:r>
              <a:rPr lang="en-US" sz="2600" i="1" baseline="-25000" dirty="0" err="1" smtClean="0">
                <a:latin typeface="Century Schoolbook" panose="02040604050505020304" pitchFamily="18" charset="0"/>
              </a:rPr>
              <a:t>i</a:t>
            </a:r>
            <a:r>
              <a:rPr lang="en-US" sz="2600" i="1" dirty="0" smtClean="0">
                <a:latin typeface="Century Schoolbook" panose="02040604050505020304" pitchFamily="18" charset="0"/>
              </a:rPr>
              <a:t> </a:t>
            </a:r>
            <a:r>
              <a:rPr lang="en-US" sz="2600" dirty="0" smtClean="0">
                <a:latin typeface="Century Schoolbook" panose="02040604050505020304" pitchFamily="18" charset="0"/>
              </a:rPr>
              <a:t>= </a:t>
            </a:r>
            <a:r>
              <a:rPr lang="en-US" sz="2600" dirty="0">
                <a:latin typeface="Century Schoolbook" panose="02040604050505020304" pitchFamily="18" charset="0"/>
              </a:rPr>
              <a:t>critical time of a critical </a:t>
            </a:r>
            <a:r>
              <a:rPr lang="en-US" sz="2600" dirty="0" smtClean="0">
                <a:latin typeface="Century Schoolbook" panose="02040604050505020304" pitchFamily="18" charset="0"/>
              </a:rPr>
              <a:t>register </a:t>
            </a:r>
            <a:r>
              <a:rPr lang="en-US" sz="2600" i="1" dirty="0" err="1">
                <a:latin typeface="Century Schoolbook" panose="02040604050505020304" pitchFamily="18" charset="0"/>
              </a:rPr>
              <a:t>i</a:t>
            </a:r>
            <a:r>
              <a:rPr lang="en-US" sz="2600" dirty="0">
                <a:latin typeface="Century Schoolbook" panose="02040604050505020304" pitchFamily="18" charset="0"/>
              </a:rPr>
              <a:t>, </a:t>
            </a:r>
            <a:r>
              <a:rPr lang="en-US" sz="2600" i="1" dirty="0">
                <a:latin typeface="Century Schoolbook" panose="02040604050505020304" pitchFamily="18" charset="0"/>
              </a:rPr>
              <a:t>M </a:t>
            </a:r>
            <a:r>
              <a:rPr lang="en-US" sz="2600" dirty="0">
                <a:latin typeface="Century Schoolbook" panose="02040604050505020304" pitchFamily="18" charset="0"/>
              </a:rPr>
              <a:t>= total critical </a:t>
            </a:r>
            <a:r>
              <a:rPr lang="en-US" sz="2600" dirty="0" smtClean="0">
                <a:latin typeface="Century Schoolbook" panose="02040604050505020304" pitchFamily="18" charset="0"/>
              </a:rPr>
              <a:t>registers, </a:t>
            </a:r>
            <a:r>
              <a:rPr lang="en-US" sz="2600" dirty="0" smtClean="0">
                <a:latin typeface="Century Schoolbook" panose="02040604050505020304" pitchFamily="18" charset="0"/>
              </a:rPr>
              <a:t>R </a:t>
            </a:r>
            <a:r>
              <a:rPr lang="en-US" sz="2600" dirty="0" smtClean="0">
                <a:latin typeface="Century Schoolbook" panose="02040604050505020304" pitchFamily="18" charset="0"/>
              </a:rPr>
              <a:t>= total registers</a:t>
            </a:r>
            <a:endParaRPr lang="en-US" sz="2600" dirty="0">
              <a:latin typeface="Century Schoolbook" panose="02040604050505020304" pitchFamily="18" charset="0"/>
            </a:endParaRPr>
          </a:p>
          <a:p>
            <a:endParaRPr lang="en-US" sz="2600" dirty="0" smtClean="0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55" y="6334780"/>
            <a:ext cx="8373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 Schoolbook" panose="02040604050505020304" pitchFamily="18" charset="0"/>
              </a:rPr>
              <a:t>[Muk03] </a:t>
            </a:r>
            <a:r>
              <a:rPr lang="en-US" sz="1400" dirty="0">
                <a:latin typeface="Century Schoolbook" panose="02040604050505020304" pitchFamily="18" charset="0"/>
              </a:rPr>
              <a:t>S. S. Mukherjee et al., “A systematic methodology </a:t>
            </a:r>
            <a:r>
              <a:rPr lang="en-US" sz="1400" dirty="0" smtClean="0">
                <a:latin typeface="Century Schoolbook" panose="02040604050505020304" pitchFamily="18" charset="0"/>
              </a:rPr>
              <a:t>to compute </a:t>
            </a:r>
            <a:r>
              <a:rPr lang="en-US" sz="1400" dirty="0">
                <a:latin typeface="Century Schoolbook" panose="02040604050505020304" pitchFamily="18" charset="0"/>
              </a:rPr>
              <a:t>the architectural vulnerability factors for </a:t>
            </a:r>
            <a:r>
              <a:rPr lang="en-US" sz="1400" dirty="0" smtClean="0">
                <a:latin typeface="Century Schoolbook" panose="02040604050505020304" pitchFamily="18" charset="0"/>
              </a:rPr>
              <a:t>a high-performance </a:t>
            </a:r>
            <a:r>
              <a:rPr lang="en-US" sz="1400" dirty="0">
                <a:latin typeface="Century Schoolbook" panose="02040604050505020304" pitchFamily="18" charset="0"/>
              </a:rPr>
              <a:t>microprocessor,” </a:t>
            </a:r>
            <a:r>
              <a:rPr lang="en-US" sz="1400" dirty="0" smtClean="0">
                <a:latin typeface="Century Schoolbook" panose="02040604050505020304" pitchFamily="18" charset="0"/>
              </a:rPr>
              <a:t>MICRO</a:t>
            </a:r>
            <a:r>
              <a:rPr lang="en-US" sz="1400" dirty="0">
                <a:latin typeface="Century Schoolbook" panose="02040604050505020304" pitchFamily="18" charset="0"/>
              </a:rPr>
              <a:t>, 2003.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33800"/>
            <a:ext cx="3464187" cy="83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Measuring soft-error vulnerability (SEV)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685800"/>
            <a:ext cx="8947150" cy="5195268"/>
          </a:xfrm>
        </p:spPr>
        <p:txBody>
          <a:bodyPr/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r>
              <a:rPr lang="en-US" sz="2600" dirty="0" smtClean="0">
                <a:latin typeface="Century Schoolbook" panose="02040604050505020304" pitchFamily="18" charset="0"/>
              </a:rPr>
              <a:t>Here</a:t>
            </a:r>
            <a:r>
              <a:rPr lang="en-US" sz="2600" dirty="0">
                <a:latin typeface="Century Schoolbook" panose="02040604050505020304" pitchFamily="18" charset="0"/>
              </a:rPr>
              <a:t>, </a:t>
            </a:r>
            <a:r>
              <a:rPr lang="en-US" sz="2600" i="1" dirty="0" err="1" smtClean="0">
                <a:latin typeface="Century Schoolbook" panose="02040604050505020304" pitchFamily="18" charset="0"/>
              </a:rPr>
              <a:t>bpR</a:t>
            </a:r>
            <a:r>
              <a:rPr lang="en-US" sz="2600" i="1" dirty="0" smtClean="0">
                <a:latin typeface="Century Schoolbook" panose="02040604050505020304" pitchFamily="18" charset="0"/>
              </a:rPr>
              <a:t> </a:t>
            </a:r>
            <a:r>
              <a:rPr lang="en-US" sz="2600" dirty="0">
                <a:latin typeface="Century Schoolbook" panose="02040604050505020304" pitchFamily="18" charset="0"/>
              </a:rPr>
              <a:t>= </a:t>
            </a:r>
            <a:r>
              <a:rPr lang="en-US" sz="2600" dirty="0" smtClean="0">
                <a:latin typeface="Century Schoolbook" panose="02040604050505020304" pitchFamily="18" charset="0"/>
              </a:rPr>
              <a:t># bits </a:t>
            </a:r>
            <a:r>
              <a:rPr lang="en-US" sz="2600" dirty="0">
                <a:latin typeface="Century Schoolbook" panose="02040604050505020304" pitchFamily="18" charset="0"/>
              </a:rPr>
              <a:t>per </a:t>
            </a:r>
            <a:r>
              <a:rPr lang="en-US" sz="2600" dirty="0" smtClean="0">
                <a:latin typeface="Century Schoolbook" panose="02040604050505020304" pitchFamily="18" charset="0"/>
              </a:rPr>
              <a:t>register</a:t>
            </a:r>
          </a:p>
          <a:p>
            <a:endParaRPr lang="en-US" sz="2600" dirty="0" smtClean="0">
              <a:latin typeface="Century Schoolbook" panose="02040604050505020304" pitchFamily="18" charset="0"/>
            </a:endParaRPr>
          </a:p>
          <a:p>
            <a:r>
              <a:rPr lang="en-US" sz="2600" dirty="0" smtClean="0">
                <a:latin typeface="Century Schoolbook" panose="02040604050505020304" pitchFamily="18" charset="0"/>
              </a:rPr>
              <a:t>Clearly, vulnerability can be reduced by:</a:t>
            </a:r>
          </a:p>
          <a:p>
            <a:pPr marL="346075" lvl="1" indent="0">
              <a:buNone/>
            </a:pPr>
            <a:r>
              <a:rPr lang="en-US" sz="2600" dirty="0" smtClean="0">
                <a:solidFill>
                  <a:srgbClr val="7030A0"/>
                </a:solidFill>
                <a:latin typeface="Century Schoolbook" panose="02040604050505020304" pitchFamily="18" charset="0"/>
              </a:rPr>
              <a:t>1. Reducing number of bits in critical register</a:t>
            </a:r>
          </a:p>
          <a:p>
            <a:pPr marL="346075" lvl="1" indent="0">
              <a:buNone/>
            </a:pPr>
            <a:r>
              <a:rPr lang="en-US" sz="2600" dirty="0" smtClean="0">
                <a:solidFill>
                  <a:srgbClr val="7030A0"/>
                </a:solidFill>
                <a:latin typeface="Century Schoolbook" panose="02040604050505020304" pitchFamily="18" charset="0"/>
              </a:rPr>
              <a:t>2</a:t>
            </a:r>
            <a:r>
              <a:rPr lang="en-US" sz="2600" dirty="0">
                <a:solidFill>
                  <a:srgbClr val="7030A0"/>
                </a:solidFill>
                <a:latin typeface="Century Schoolbook" panose="02040604050505020304" pitchFamily="18" charset="0"/>
              </a:rPr>
              <a:t>. Designing </a:t>
            </a:r>
            <a:r>
              <a:rPr lang="en-US" sz="2600" dirty="0" smtClean="0">
                <a:solidFill>
                  <a:srgbClr val="7030A0"/>
                </a:solidFill>
                <a:latin typeface="Century Schoolbook" panose="02040604050505020304" pitchFamily="18" charset="0"/>
              </a:rPr>
              <a:t>RF </a:t>
            </a:r>
            <a:r>
              <a:rPr lang="en-US" sz="2600" dirty="0">
                <a:solidFill>
                  <a:srgbClr val="7030A0"/>
                </a:solidFill>
                <a:latin typeface="Century Schoolbook" panose="02040604050505020304" pitchFamily="18" charset="0"/>
              </a:rPr>
              <a:t>with radiation-hardened cells</a:t>
            </a:r>
          </a:p>
          <a:p>
            <a:pPr marL="346075" lvl="1" indent="0">
              <a:buNone/>
            </a:pPr>
            <a:r>
              <a:rPr lang="en-US" sz="2600" dirty="0" smtClean="0">
                <a:latin typeface="Century Schoolbook" panose="02040604050505020304" pitchFamily="18" charset="0"/>
              </a:rPr>
              <a:t>3. Reducing CT, e.g., by instruction rescheduling</a:t>
            </a:r>
          </a:p>
          <a:p>
            <a:pPr marL="346075" lvl="1" indent="0">
              <a:buNone/>
            </a:pPr>
            <a:endParaRPr lang="en-US" sz="2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-546"/>
          <a:stretch/>
        </p:blipFill>
        <p:spPr>
          <a:xfrm>
            <a:off x="2495896" y="914400"/>
            <a:ext cx="4133504" cy="914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7696200" y="3810000"/>
            <a:ext cx="3048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24800" y="3810000"/>
            <a:ext cx="11592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This</a:t>
            </a:r>
          </a:p>
          <a:p>
            <a:pPr algn="ctr"/>
            <a:r>
              <a:rPr lang="en-US" sz="2600" dirty="0" smtClean="0">
                <a:latin typeface="Century Schoolbook" panose="02040604050505020304" pitchFamily="18" charset="0"/>
              </a:rPr>
              <a:t> paper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9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Schoolbook" panose="02040604050505020304" pitchFamily="18" charset="0"/>
              </a:rPr>
              <a:t>Our Contributions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92225"/>
            <a:ext cx="8794750" cy="4436086"/>
          </a:xfrm>
        </p:spPr>
        <p:txBody>
          <a:bodyPr/>
          <a:lstStyle/>
          <a:p>
            <a:r>
              <a:rPr lang="en-US" sz="2600" dirty="0" smtClean="0">
                <a:latin typeface="Century Schoolbook" panose="02040604050505020304" pitchFamily="18" charset="0"/>
              </a:rPr>
              <a:t>We propose two techniques</a:t>
            </a:r>
          </a:p>
          <a:p>
            <a:pPr marL="514350" indent="-514350">
              <a:buAutoNum type="arabicPeriod"/>
            </a:pPr>
            <a:r>
              <a:rPr lang="en-US" sz="2600" b="1" dirty="0" smtClean="0">
                <a:latin typeface="Century Schoolbook" panose="02040604050505020304" pitchFamily="18" charset="0"/>
              </a:rPr>
              <a:t>Compressing</a:t>
            </a:r>
            <a:r>
              <a:rPr lang="en-US" sz="2600" dirty="0" smtClean="0">
                <a:latin typeface="Century Schoolbook" panose="02040604050505020304" pitchFamily="18" charset="0"/>
              </a:rPr>
              <a:t> </a:t>
            </a:r>
            <a:r>
              <a:rPr lang="en-US" sz="2600" dirty="0">
                <a:latin typeface="Century Schoolbook" panose="02040604050505020304" pitchFamily="18" charset="0"/>
              </a:rPr>
              <a:t>the register </a:t>
            </a:r>
            <a:r>
              <a:rPr lang="en-US" sz="2600" dirty="0" smtClean="0">
                <a:latin typeface="Century Schoolbook" panose="02040604050505020304" pitchFamily="18" charset="0"/>
              </a:rPr>
              <a:t>values to reduce the number of data-storing (i.e., vulnerable) bits</a:t>
            </a:r>
          </a:p>
          <a:p>
            <a:pPr marL="909637" lvl="1" indent="-514350">
              <a:buFont typeface="+mj-lt"/>
              <a:buAutoNum type="alphaUcPeriod"/>
            </a:pPr>
            <a:r>
              <a:rPr lang="en-US" sz="2600" dirty="0" smtClean="0">
                <a:latin typeface="Century Schoolbook" panose="02040604050505020304" pitchFamily="18" charset="0"/>
              </a:rPr>
              <a:t>Warp-level compression (</a:t>
            </a:r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)</a:t>
            </a:r>
          </a:p>
          <a:p>
            <a:pPr marL="909637" lvl="1" indent="-514350">
              <a:buFont typeface="+mj-lt"/>
              <a:buAutoNum type="alphaUcPeriod"/>
            </a:pPr>
            <a:r>
              <a:rPr lang="en-US" sz="2600" dirty="0" smtClean="0">
                <a:latin typeface="Century Schoolbook" panose="02040604050505020304" pitchFamily="18" charset="0"/>
              </a:rPr>
              <a:t>Thread-level compression (</a:t>
            </a:r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r>
              <a:rPr lang="en-US" sz="2600" dirty="0" smtClean="0">
                <a:latin typeface="Century Schoolbook" panose="02040604050505020304" pitchFamily="18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600" b="1" dirty="0" smtClean="0">
                <a:latin typeface="Century Schoolbook" panose="02040604050505020304" pitchFamily="18" charset="0"/>
              </a:rPr>
              <a:t>Selective hardening </a:t>
            </a:r>
            <a:r>
              <a:rPr lang="en-US" sz="2600" dirty="0" smtClean="0">
                <a:latin typeface="Century Schoolbook" panose="02040604050505020304" pitchFamily="18" charset="0"/>
              </a:rPr>
              <a:t>of registers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 smtClean="0">
              <a:latin typeface="Century Schoolbook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Century Schoolbook" panose="02040604050505020304" pitchFamily="18" charset="0"/>
              </a:rPr>
              <a:t>WarpC</a:t>
            </a:r>
            <a:r>
              <a:rPr lang="en-US" sz="2600" dirty="0" smtClean="0">
                <a:latin typeface="Century Schoolbook" panose="02040604050505020304" pitchFamily="18" charset="0"/>
              </a:rPr>
              <a:t> uses BDI compression algorithm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Century Schoolbook" panose="02040604050505020304" pitchFamily="18" charset="0"/>
              </a:rPr>
              <a:t>ThreadC</a:t>
            </a:r>
            <a:r>
              <a:rPr lang="en-US" sz="2600" dirty="0" smtClean="0">
                <a:latin typeface="Century Schoolbook" panose="02040604050505020304" pitchFamily="18" charset="0"/>
              </a:rPr>
              <a:t> uses narrow-value detection</a:t>
            </a:r>
            <a:endParaRPr lang="en-US" sz="2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0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NL_Template">
  <a:themeElements>
    <a:clrScheme name="ORNL 2012">
      <a:dk1>
        <a:sysClr val="windowText" lastClr="000000"/>
      </a:dk1>
      <a:lt1>
        <a:sysClr val="window" lastClr="FFFFFF"/>
      </a:lt1>
      <a:dk2>
        <a:srgbClr val="008657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7"/>
      </a:folHlink>
    </a:clrScheme>
    <a:fontScheme name="ORNL theme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xSourceItemID xmlns="32bfc49b-a8d8-48c6-9c75-5f5ea7a5e5e3" xsi:nil="true"/>
    <AxSourceListID xmlns="32bfc49b-a8d8-48c6-9c75-5f5ea7a5e5e3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6F06C5DEB7F4E962ABA3F3C23FA88" ma:contentTypeVersion="3" ma:contentTypeDescription="Create a new document." ma:contentTypeScope="" ma:versionID="e9dc634925887d3e2f7e46f55fb3f435">
  <xsd:schema xmlns:xsd="http://www.w3.org/2001/XMLSchema" xmlns:xs="http://www.w3.org/2001/XMLSchema" xmlns:p="http://schemas.microsoft.com/office/2006/metadata/properties" xmlns:ns2="32bfc49b-a8d8-48c6-9c75-5f5ea7a5e5e3" targetNamespace="http://schemas.microsoft.com/office/2006/metadata/properties" ma:root="true" ma:fieldsID="440e21752c80305a942673b958d79a1a" ns2:_="">
    <xsd:import namespace="32bfc49b-a8d8-48c6-9c75-5f5ea7a5e5e3"/>
    <xsd:element name="properties">
      <xsd:complexType>
        <xsd:sequence>
          <xsd:element name="documentManagement">
            <xsd:complexType>
              <xsd:all>
                <xsd:element ref="ns2:AxSourceListID" minOccurs="0"/>
                <xsd:element ref="ns2:AxSource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fc49b-a8d8-48c6-9c75-5f5ea7a5e5e3" elementFormDefault="qualified">
    <xsd:import namespace="http://schemas.microsoft.com/office/2006/documentManagement/types"/>
    <xsd:import namespace="http://schemas.microsoft.com/office/infopath/2007/PartnerControls"/>
    <xsd:element name="AxSourceListID" ma:index="8" nillable="true" ma:displayName="AxSourceListID" ma:hidden="true" ma:internalName="AxSourceListID">
      <xsd:simpleType>
        <xsd:restriction base="dms:Unknown"/>
      </xsd:simpleType>
    </xsd:element>
    <xsd:element name="AxSourceItemID" ma:index="9" nillable="true" ma:displayName="AxSourceItemID" ma:hidden="true" ma:internalName="AxSourceItemID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619601-9775-4B04-A43E-07E0F498AA8F}">
  <ds:schemaRefs>
    <ds:schemaRef ds:uri="32bfc49b-a8d8-48c6-9c75-5f5ea7a5e5e3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507DC9-356C-4266-9A3A-79C240085CA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14B7A18D-BBD4-404D-9C79-A55C26EB510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0D0BF57-4BAE-4BE1-9332-05AA999B5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bfc49b-a8d8-48c6-9c75-5f5ea7a5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ORNL_Template</Template>
  <TotalTime>983</TotalTime>
  <Words>1899</Words>
  <Application>Microsoft Office PowerPoint</Application>
  <PresentationFormat>On-screen Show (4:3)</PresentationFormat>
  <Paragraphs>379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MS Mincho</vt:lpstr>
      <vt:lpstr>宋体</vt:lpstr>
      <vt:lpstr>Arial</vt:lpstr>
      <vt:lpstr>Arial Black</vt:lpstr>
      <vt:lpstr>Arial Narrow</vt:lpstr>
      <vt:lpstr>Calibri</vt:lpstr>
      <vt:lpstr>Century Schoolbook</vt:lpstr>
      <vt:lpstr>Georgia</vt:lpstr>
      <vt:lpstr>Symbol</vt:lpstr>
      <vt:lpstr>Wingdings</vt:lpstr>
      <vt:lpstr>ORNL_Template</vt:lpstr>
      <vt:lpstr>PowerPoint Presentation</vt:lpstr>
      <vt:lpstr>Presentation Plan</vt:lpstr>
      <vt:lpstr>Increasing impact of faults on modern processors</vt:lpstr>
      <vt:lpstr>Trends: Exponentially increasing soft-error rate</vt:lpstr>
      <vt:lpstr>Trends: RF size on GPUs is increasing </vt:lpstr>
      <vt:lpstr>Error-masking due to writes </vt:lpstr>
      <vt:lpstr>Measuring soft-error vulnerability (SEV)</vt:lpstr>
      <vt:lpstr>Measuring soft-error vulnerability (SEV)</vt:lpstr>
      <vt:lpstr>Our Contributions</vt:lpstr>
      <vt:lpstr>WarpC: Key Idea</vt:lpstr>
      <vt:lpstr>BDI algorithm exploits low dynamic range</vt:lpstr>
      <vt:lpstr>PowerPoint Presentation</vt:lpstr>
      <vt:lpstr>Optimizations</vt:lpstr>
      <vt:lpstr>ThreadC: Key Idea</vt:lpstr>
      <vt:lpstr>ThreadC vs WarpC: Tradeoffs</vt:lpstr>
      <vt:lpstr>PowerPoint Presentation</vt:lpstr>
      <vt:lpstr>Selective Hardening</vt:lpstr>
      <vt:lpstr>Salient Features of Our Techniques</vt:lpstr>
      <vt:lpstr>Overhead Estimation</vt:lpstr>
      <vt:lpstr>Experiments</vt:lpstr>
      <vt:lpstr>PowerPoint Presentation</vt:lpstr>
      <vt:lpstr>Result Analysis</vt:lpstr>
      <vt:lpstr>PowerPoint Presentation</vt:lpstr>
      <vt:lpstr>PowerPoint Presentation</vt:lpstr>
      <vt:lpstr>PowerPoint Presentation</vt:lpstr>
      <vt:lpstr>Conclusion and Future Work</vt:lpstr>
      <vt:lpstr>References</vt:lpstr>
    </vt:vector>
  </TitlesOfParts>
  <Company>ORNL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WriteSmoothing: Improving Lifetime of Non-volatile Caches  Using Intra-set Wear-leveling</dc:title>
  <dc:creator>Mittal, Sparsh</dc:creator>
  <cp:lastModifiedBy>sparsh</cp:lastModifiedBy>
  <cp:revision>142</cp:revision>
  <dcterms:created xsi:type="dcterms:W3CDTF">2014-04-24T13:42:17Z</dcterms:created>
  <dcterms:modified xsi:type="dcterms:W3CDTF">2017-01-12T02:51:19Z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0x0101006056F06C5DEB7F4E962ABA3F3C23FA88</vt:lpwstr>
  </property>
</Properties>
</file>