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f2c190751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f2c190751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5c4f8329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5c4f8329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5c4f8329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5c4f8329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5c4f8329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5c4f8329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f2c190751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f2c190751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5c4f832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5c4f832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5c4f8329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5c4f8329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5c4f8329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5c4f8329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5c4f8329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5c4f8329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5c4f8329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5c4f8329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5c4f8329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5c4f8329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f2c19075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f2c19075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f2c190751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f2c190751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4.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drive.google.com/file/d/1knm0idzjY3ndYZbZeqJVddaz2LfTJ17l/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894975" y="660375"/>
            <a:ext cx="80157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EE 338: Evaluation Component 5</a:t>
            </a:r>
            <a:endParaRPr sz="3800"/>
          </a:p>
        </p:txBody>
      </p:sp>
      <p:sp>
        <p:nvSpPr>
          <p:cNvPr id="73" name="Google Shape;73;p13"/>
          <p:cNvSpPr txBox="1"/>
          <p:nvPr>
            <p:ph idx="1" type="subTitle"/>
          </p:nvPr>
        </p:nvSpPr>
        <p:spPr>
          <a:xfrm>
            <a:off x="3605817" y="3318825"/>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Group 18</a:t>
            </a:r>
            <a:br>
              <a:rPr lang="en" sz="2000"/>
            </a:br>
            <a:r>
              <a:rPr lang="en" sz="2000"/>
              <a:t>Adway Girish                                 180070002</a:t>
            </a:r>
            <a:endParaRPr sz="2000"/>
          </a:p>
          <a:p>
            <a:pPr indent="0" lvl="0" marL="0" rtl="0" algn="l">
              <a:spcBef>
                <a:spcPts val="0"/>
              </a:spcBef>
              <a:spcAft>
                <a:spcPts val="0"/>
              </a:spcAft>
              <a:buNone/>
            </a:pPr>
            <a:r>
              <a:rPr lang="en" sz="2000"/>
              <a:t>Andrews George Varghese   180070005</a:t>
            </a:r>
            <a:endParaRPr sz="2000"/>
          </a:p>
          <a:p>
            <a:pPr indent="0" lvl="0" marL="0" rtl="0" algn="l">
              <a:spcBef>
                <a:spcPts val="0"/>
              </a:spcBef>
              <a:spcAft>
                <a:spcPts val="0"/>
              </a:spcAft>
              <a:buNone/>
            </a:pPr>
            <a:r>
              <a:rPr lang="en" sz="2000"/>
              <a:t>Nayan Barhate                              180070037</a:t>
            </a:r>
            <a:endParaRPr sz="2000"/>
          </a:p>
        </p:txBody>
      </p:sp>
      <p:sp>
        <p:nvSpPr>
          <p:cNvPr id="74" name="Google Shape;74;p13"/>
          <p:cNvSpPr txBox="1"/>
          <p:nvPr/>
        </p:nvSpPr>
        <p:spPr>
          <a:xfrm>
            <a:off x="1602825" y="2014225"/>
            <a:ext cx="6600000" cy="10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rgbClr val="FFFFFF"/>
                </a:solidFill>
                <a:latin typeface="Raleway"/>
                <a:ea typeface="Raleway"/>
                <a:cs typeface="Raleway"/>
                <a:sym typeface="Raleway"/>
              </a:rPr>
              <a:t>Digital Audio Watermarking</a:t>
            </a:r>
            <a:endParaRPr b="1" sz="3300">
              <a:solidFill>
                <a:srgbClr val="FFFFFF"/>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nvSpPr>
        <p:spPr>
          <a:xfrm>
            <a:off x="210975" y="221000"/>
            <a:ext cx="4013400" cy="16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800">
                <a:solidFill>
                  <a:schemeClr val="dk2"/>
                </a:solidFill>
                <a:latin typeface="Lato"/>
                <a:ea typeface="Lato"/>
                <a:cs typeface="Lato"/>
                <a:sym typeface="Lato"/>
              </a:rPr>
              <a:t>Reconstruct the phase spectra of the other segments using the phase of the first segment and the previously calculated phase differences</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p:txBody>
      </p:sp>
      <p:pic>
        <p:nvPicPr>
          <p:cNvPr id="139" name="Google Shape;139;p22"/>
          <p:cNvPicPr preferRelativeResize="0"/>
          <p:nvPr/>
        </p:nvPicPr>
        <p:blipFill>
          <a:blip r:embed="rId3">
            <a:alphaModFix/>
          </a:blip>
          <a:stretch>
            <a:fillRect/>
          </a:stretch>
        </p:blipFill>
        <p:spPr>
          <a:xfrm>
            <a:off x="4376775" y="299350"/>
            <a:ext cx="4305300" cy="1838325"/>
          </a:xfrm>
          <a:prstGeom prst="rect">
            <a:avLst/>
          </a:prstGeom>
          <a:noFill/>
          <a:ln>
            <a:noFill/>
          </a:ln>
        </p:spPr>
      </p:pic>
      <p:pic>
        <p:nvPicPr>
          <p:cNvPr id="140" name="Google Shape;140;p22"/>
          <p:cNvPicPr preferRelativeResize="0"/>
          <p:nvPr/>
        </p:nvPicPr>
        <p:blipFill>
          <a:blip r:embed="rId4">
            <a:alphaModFix/>
          </a:blip>
          <a:stretch>
            <a:fillRect/>
          </a:stretch>
        </p:blipFill>
        <p:spPr>
          <a:xfrm>
            <a:off x="449250" y="3455800"/>
            <a:ext cx="3600381" cy="1291900"/>
          </a:xfrm>
          <a:prstGeom prst="rect">
            <a:avLst/>
          </a:prstGeom>
          <a:noFill/>
          <a:ln>
            <a:noFill/>
          </a:ln>
        </p:spPr>
      </p:pic>
      <p:sp>
        <p:nvSpPr>
          <p:cNvPr id="141" name="Google Shape;141;p22"/>
          <p:cNvSpPr txBox="1"/>
          <p:nvPr/>
        </p:nvSpPr>
        <p:spPr>
          <a:xfrm>
            <a:off x="373050" y="2424600"/>
            <a:ext cx="8489700" cy="7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solidFill>
                  <a:schemeClr val="dk2"/>
                </a:solidFill>
                <a:latin typeface="Lato"/>
                <a:ea typeface="Lato"/>
                <a:cs typeface="Lato"/>
                <a:sym typeface="Lato"/>
              </a:rPr>
              <a:t>Finally, using the inverse fourier transform, we obtain the new segments in the time domain, and concatenate them to get the modified signal (which has the message encoded in it)</a:t>
            </a:r>
            <a:endParaRPr>
              <a:latin typeface="Lato"/>
              <a:ea typeface="Lato"/>
              <a:cs typeface="Lato"/>
              <a:sym typeface="Lato"/>
            </a:endParaRPr>
          </a:p>
        </p:txBody>
      </p:sp>
      <p:pic>
        <p:nvPicPr>
          <p:cNvPr id="142" name="Google Shape;142;p22"/>
          <p:cNvPicPr preferRelativeResize="0"/>
          <p:nvPr/>
        </p:nvPicPr>
        <p:blipFill rotWithShape="1">
          <a:blip r:embed="rId5">
            <a:alphaModFix/>
          </a:blip>
          <a:srcRect b="0" l="-2920" r="2919" t="0"/>
          <a:stretch/>
        </p:blipFill>
        <p:spPr>
          <a:xfrm>
            <a:off x="4362475" y="3455800"/>
            <a:ext cx="4119860" cy="129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200900" y="130600"/>
            <a:ext cx="8036700" cy="7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Lato"/>
                <a:ea typeface="Lato"/>
                <a:cs typeface="Lato"/>
                <a:sym typeface="Lato"/>
              </a:rPr>
              <a:t>Echo Data Hiding</a:t>
            </a:r>
            <a:endParaRPr b="1" sz="3600">
              <a:solidFill>
                <a:schemeClr val="dk1"/>
              </a:solidFill>
              <a:latin typeface="Lato"/>
              <a:ea typeface="Lato"/>
              <a:cs typeface="Lato"/>
              <a:sym typeface="Lato"/>
            </a:endParaRPr>
          </a:p>
        </p:txBody>
      </p:sp>
      <p:sp>
        <p:nvSpPr>
          <p:cNvPr id="148" name="Google Shape;148;p23"/>
          <p:cNvSpPr txBox="1"/>
          <p:nvPr/>
        </p:nvSpPr>
        <p:spPr>
          <a:xfrm>
            <a:off x="361650" y="1044738"/>
            <a:ext cx="8237700" cy="37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The basic philosophy in echo data hiding is to introduce an echo in the original signal with different delays to denote different bits, as shown in the figure below.</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i="1" lang="en" sz="1800">
                <a:latin typeface="Lato"/>
                <a:ea typeface="Lato"/>
                <a:cs typeface="Lato"/>
                <a:sym typeface="Lato"/>
              </a:rPr>
              <a:t>h(t)</a:t>
            </a:r>
            <a:r>
              <a:rPr lang="en" sz="1800">
                <a:latin typeface="Lato"/>
                <a:ea typeface="Lato"/>
                <a:cs typeface="Lato"/>
                <a:sym typeface="Lato"/>
              </a:rPr>
              <a:t> here is called the “kernel”. </a:t>
            </a:r>
            <a:r>
              <a:rPr lang="en" sz="1800">
                <a:solidFill>
                  <a:schemeClr val="dk2"/>
                </a:solidFill>
                <a:latin typeface="Lato"/>
                <a:ea typeface="Lato"/>
                <a:cs typeface="Lato"/>
                <a:sym typeface="Lato"/>
              </a:rPr>
              <a:t>We have different δ</a:t>
            </a:r>
            <a:r>
              <a:rPr baseline="-25000" lang="en" sz="1800">
                <a:solidFill>
                  <a:schemeClr val="dk2"/>
                </a:solidFill>
                <a:latin typeface="Lato"/>
                <a:ea typeface="Lato"/>
                <a:cs typeface="Lato"/>
                <a:sym typeface="Lato"/>
              </a:rPr>
              <a:t>b </a:t>
            </a:r>
            <a:r>
              <a:rPr lang="en" sz="1800">
                <a:solidFill>
                  <a:schemeClr val="dk2"/>
                </a:solidFill>
                <a:latin typeface="Lato"/>
                <a:ea typeface="Lato"/>
                <a:cs typeface="Lato"/>
                <a:sym typeface="Lato"/>
              </a:rPr>
              <a:t> to represent 0 and 1, giving us the “zero” kernel and the “one” kernel. </a:t>
            </a:r>
            <a:br>
              <a:rPr lang="en" sz="1800">
                <a:solidFill>
                  <a:schemeClr val="dk2"/>
                </a:solidFill>
                <a:latin typeface="Lato"/>
                <a:ea typeface="Lato"/>
                <a:cs typeface="Lato"/>
                <a:sym typeface="Lato"/>
              </a:rPr>
            </a:br>
            <a:endParaRPr sz="1800">
              <a:latin typeface="Lato"/>
              <a:ea typeface="Lato"/>
              <a:cs typeface="Lato"/>
              <a:sym typeface="Lato"/>
            </a:endParaRPr>
          </a:p>
        </p:txBody>
      </p:sp>
      <p:pic>
        <p:nvPicPr>
          <p:cNvPr id="149" name="Google Shape;149;p23"/>
          <p:cNvPicPr preferRelativeResize="0"/>
          <p:nvPr/>
        </p:nvPicPr>
        <p:blipFill>
          <a:blip r:embed="rId3">
            <a:alphaModFix/>
          </a:blip>
          <a:stretch>
            <a:fillRect/>
          </a:stretch>
        </p:blipFill>
        <p:spPr>
          <a:xfrm>
            <a:off x="2168875" y="1821135"/>
            <a:ext cx="4623250" cy="2194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nvSpPr>
        <p:spPr>
          <a:xfrm>
            <a:off x="210975" y="221000"/>
            <a:ext cx="8689800" cy="47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solidFill>
                  <a:schemeClr val="dk2"/>
                </a:solidFill>
                <a:latin typeface="Lato"/>
                <a:ea typeface="Lato"/>
                <a:cs typeface="Lato"/>
                <a:sym typeface="Lato"/>
              </a:rPr>
              <a:t>The entire signal is divided into segments, each representing one bit. That segment is then filtered with (convolved with) the corresponding kernel to obtain the echoed segment. All these modified segments are then put together to obtain the final encoded signal.</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800">
                <a:solidFill>
                  <a:schemeClr val="dk2"/>
                </a:solidFill>
                <a:latin typeface="Lato"/>
                <a:ea typeface="Lato"/>
                <a:cs typeface="Lato"/>
                <a:sym typeface="Lato"/>
              </a:rPr>
              <a:t>While implementing, this is done by first generating a “one” signal and a “zero” signal by filtering the entire signal with the “one” and “zero” kernels respectively.</a:t>
            </a:r>
            <a:endParaRPr sz="1800">
              <a:solidFill>
                <a:schemeClr val="dk2"/>
              </a:solidFill>
              <a:latin typeface="Lato"/>
              <a:ea typeface="Lato"/>
              <a:cs typeface="Lato"/>
              <a:sym typeface="Lato"/>
            </a:endParaRPr>
          </a:p>
        </p:txBody>
      </p:sp>
      <p:pic>
        <p:nvPicPr>
          <p:cNvPr id="155" name="Google Shape;155;p24"/>
          <p:cNvPicPr preferRelativeResize="0"/>
          <p:nvPr/>
        </p:nvPicPr>
        <p:blipFill>
          <a:blip r:embed="rId3">
            <a:alphaModFix/>
          </a:blip>
          <a:stretch>
            <a:fillRect/>
          </a:stretch>
        </p:blipFill>
        <p:spPr>
          <a:xfrm>
            <a:off x="2247450" y="2390623"/>
            <a:ext cx="4905225" cy="2174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nvSpPr>
        <p:spPr>
          <a:xfrm>
            <a:off x="210975" y="221000"/>
            <a:ext cx="8689800" cy="47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solidFill>
                  <a:schemeClr val="dk2"/>
                </a:solidFill>
                <a:latin typeface="Lato"/>
                <a:ea typeface="Lato"/>
                <a:cs typeface="Lato"/>
                <a:sym typeface="Lato"/>
              </a:rPr>
              <a:t>Then based on the bit sequence to be encoded, mixer signals are created:</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800">
                <a:solidFill>
                  <a:schemeClr val="dk2"/>
                </a:solidFill>
                <a:latin typeface="Lato"/>
                <a:ea typeface="Lato"/>
                <a:cs typeface="Lato"/>
                <a:sym typeface="Lato"/>
              </a:rPr>
              <a:t>Finally, the mixers are mixed with the appropriate signals to get the encoded signal.</a:t>
            </a:r>
            <a:endParaRPr sz="1800">
              <a:solidFill>
                <a:schemeClr val="dk2"/>
              </a:solidFill>
              <a:latin typeface="Lato"/>
              <a:ea typeface="Lato"/>
              <a:cs typeface="Lato"/>
              <a:sym typeface="Lato"/>
            </a:endParaRPr>
          </a:p>
        </p:txBody>
      </p:sp>
      <p:pic>
        <p:nvPicPr>
          <p:cNvPr id="161" name="Google Shape;161;p25"/>
          <p:cNvPicPr preferRelativeResize="0"/>
          <p:nvPr/>
        </p:nvPicPr>
        <p:blipFill>
          <a:blip r:embed="rId3">
            <a:alphaModFix/>
          </a:blip>
          <a:stretch>
            <a:fillRect/>
          </a:stretch>
        </p:blipFill>
        <p:spPr>
          <a:xfrm>
            <a:off x="2456787" y="617075"/>
            <a:ext cx="3860268" cy="1834100"/>
          </a:xfrm>
          <a:prstGeom prst="rect">
            <a:avLst/>
          </a:prstGeom>
          <a:noFill/>
          <a:ln>
            <a:noFill/>
          </a:ln>
        </p:spPr>
      </p:pic>
      <p:pic>
        <p:nvPicPr>
          <p:cNvPr id="162" name="Google Shape;162;p25"/>
          <p:cNvPicPr preferRelativeResize="0"/>
          <p:nvPr/>
        </p:nvPicPr>
        <p:blipFill>
          <a:blip r:embed="rId4">
            <a:alphaModFix/>
          </a:blip>
          <a:stretch>
            <a:fillRect/>
          </a:stretch>
        </p:blipFill>
        <p:spPr>
          <a:xfrm>
            <a:off x="2591487" y="2868350"/>
            <a:ext cx="3590849" cy="194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nvSpPr>
        <p:spPr>
          <a:xfrm>
            <a:off x="200900" y="130600"/>
            <a:ext cx="8036700" cy="7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Lato"/>
                <a:ea typeface="Lato"/>
                <a:cs typeface="Lato"/>
                <a:sym typeface="Lato"/>
              </a:rPr>
              <a:t>Conclusion</a:t>
            </a:r>
            <a:endParaRPr b="1" sz="3600">
              <a:solidFill>
                <a:schemeClr val="dk1"/>
              </a:solidFill>
              <a:latin typeface="Lato"/>
              <a:ea typeface="Lato"/>
              <a:cs typeface="Lato"/>
              <a:sym typeface="Lato"/>
            </a:endParaRPr>
          </a:p>
        </p:txBody>
      </p:sp>
      <p:sp>
        <p:nvSpPr>
          <p:cNvPr id="168" name="Google Shape;168;p26"/>
          <p:cNvSpPr txBox="1"/>
          <p:nvPr/>
        </p:nvSpPr>
        <p:spPr>
          <a:xfrm>
            <a:off x="361650" y="832100"/>
            <a:ext cx="8237700" cy="36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We observe that these techniques of audio steganography have a wide range of applications. Both the methods considered in this project cause little to no noticeable distortion in the audio quality, and can thus be used to hide data in the audio signal.</a:t>
            </a:r>
            <a:endParaRPr sz="1800">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This obviously is a very powerful tool to be used in protecting the copyrights of audio digital content being produced at a rapid rate in this new, fast progressing digital India. These  techniques  can  be  used  to  encode  some  key  that  cannot be  easily  reproduced  into  some  audio  file  such  as  an  original  recording  of  a  song  while  it  is produced.  Since the encoding is embedded within the signal, it cannot be removed by any kind of  filtering.   To  detect  plagiarised  copies  of  this  original,  the  suspected  audio  file  is  checked for the presence of encoding and subjected to decoding.  Depending on the encoded key, the decoded data can not only be used to detect plagiarism, but also identify the owner of the original copy.</a:t>
            </a:r>
            <a:endParaRPr sz="18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nvSpPr>
        <p:spPr>
          <a:xfrm>
            <a:off x="200925" y="100450"/>
            <a:ext cx="8036700" cy="7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Lato"/>
                <a:ea typeface="Lato"/>
                <a:cs typeface="Lato"/>
                <a:sym typeface="Lato"/>
              </a:rPr>
              <a:t>Introduction to Audio Watermarking</a:t>
            </a:r>
            <a:endParaRPr b="1" sz="3600">
              <a:solidFill>
                <a:schemeClr val="dk1"/>
              </a:solidFill>
              <a:latin typeface="Lato"/>
              <a:ea typeface="Lato"/>
              <a:cs typeface="Lato"/>
              <a:sym typeface="Lato"/>
            </a:endParaRPr>
          </a:p>
          <a:p>
            <a:pPr indent="0" lvl="0" marL="0" rtl="0" algn="l">
              <a:spcBef>
                <a:spcPts val="0"/>
              </a:spcBef>
              <a:spcAft>
                <a:spcPts val="0"/>
              </a:spcAft>
              <a:buNone/>
            </a:pPr>
            <a:r>
              <a:rPr b="1" lang="en" sz="3600">
                <a:solidFill>
                  <a:schemeClr val="dk1"/>
                </a:solidFill>
                <a:latin typeface="Lato"/>
                <a:ea typeface="Lato"/>
                <a:cs typeface="Lato"/>
                <a:sym typeface="Lato"/>
              </a:rPr>
              <a:t>Why did we chose this topic?</a:t>
            </a:r>
            <a:endParaRPr b="1" sz="3600">
              <a:solidFill>
                <a:schemeClr val="dk1"/>
              </a:solidFill>
              <a:latin typeface="Lato"/>
              <a:ea typeface="Lato"/>
              <a:cs typeface="Lato"/>
              <a:sym typeface="Lato"/>
            </a:endParaRPr>
          </a:p>
        </p:txBody>
      </p:sp>
      <p:sp>
        <p:nvSpPr>
          <p:cNvPr id="80" name="Google Shape;80;p14"/>
          <p:cNvSpPr txBox="1"/>
          <p:nvPr/>
        </p:nvSpPr>
        <p:spPr>
          <a:xfrm>
            <a:off x="361650" y="1390450"/>
            <a:ext cx="8237700" cy="3340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Lato"/>
              <a:buChar char="●"/>
            </a:pPr>
            <a:r>
              <a:rPr lang="en" sz="1700">
                <a:latin typeface="Lato"/>
                <a:ea typeface="Lato"/>
                <a:cs typeface="Lato"/>
                <a:sym typeface="Lato"/>
              </a:rPr>
              <a:t>Unique identifier embedded in an audio signal to identify ownership/copyright</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 sz="1700">
                <a:solidFill>
                  <a:schemeClr val="dk2"/>
                </a:solidFill>
                <a:latin typeface="Lato"/>
                <a:ea typeface="Lato"/>
                <a:cs typeface="Lato"/>
                <a:sym typeface="Lato"/>
              </a:rPr>
              <a:t>If  the  audio  is  copied,  so  is the watermark.  This helps to identify files that have been illegally reproduced</a:t>
            </a:r>
            <a:endParaRPr sz="1700">
              <a:solidFill>
                <a:schemeClr val="dk2"/>
              </a:solidFill>
              <a:latin typeface="Lato"/>
              <a:ea typeface="Lato"/>
              <a:cs typeface="Lato"/>
              <a:sym typeface="Lato"/>
            </a:endParaRPr>
          </a:p>
          <a:p>
            <a:pPr indent="-336550" lvl="0" marL="457200" rtl="0" algn="l">
              <a:spcBef>
                <a:spcPts val="0"/>
              </a:spcBef>
              <a:spcAft>
                <a:spcPts val="0"/>
              </a:spcAft>
              <a:buSzPts val="1700"/>
              <a:buFont typeface="Lato"/>
              <a:buChar char="●"/>
            </a:pPr>
            <a:r>
              <a:rPr lang="en" sz="1700">
                <a:solidFill>
                  <a:schemeClr val="dk2"/>
                </a:solidFill>
                <a:latin typeface="Lato"/>
                <a:ea typeface="Lato"/>
                <a:cs typeface="Lato"/>
                <a:sym typeface="Lato"/>
              </a:rPr>
              <a:t>Watermarks are becoming widely popular in enabling copyright protection</a:t>
            </a:r>
            <a:endParaRPr sz="1700">
              <a:solidFill>
                <a:schemeClr val="dk2"/>
              </a:solidFill>
              <a:latin typeface="Lato"/>
              <a:ea typeface="Lato"/>
              <a:cs typeface="Lato"/>
              <a:sym typeface="Lato"/>
            </a:endParaRPr>
          </a:p>
          <a:p>
            <a:pPr indent="0" lvl="0" marL="457200" rtl="0" algn="l">
              <a:spcBef>
                <a:spcPts val="0"/>
              </a:spcBef>
              <a:spcAft>
                <a:spcPts val="0"/>
              </a:spcAft>
              <a:buNone/>
            </a:pPr>
            <a:r>
              <a:rPr lang="en" sz="1700">
                <a:solidFill>
                  <a:schemeClr val="dk2"/>
                </a:solidFill>
                <a:latin typeface="Lato"/>
                <a:ea typeface="Lato"/>
                <a:cs typeface="Lato"/>
                <a:sym typeface="Lato"/>
              </a:rPr>
              <a:t>and ownership verification</a:t>
            </a:r>
            <a:endParaRPr sz="1700">
              <a:solidFill>
                <a:schemeClr val="dk2"/>
              </a:solidFill>
              <a:latin typeface="Lato"/>
              <a:ea typeface="Lato"/>
              <a:cs typeface="Lato"/>
              <a:sym typeface="Lato"/>
            </a:endParaRPr>
          </a:p>
          <a:p>
            <a:pPr indent="0" lvl="0" marL="0" rtl="0" algn="l">
              <a:spcBef>
                <a:spcPts val="0"/>
              </a:spcBef>
              <a:spcAft>
                <a:spcPts val="0"/>
              </a:spcAft>
              <a:buNone/>
            </a:pPr>
            <a:r>
              <a:t/>
            </a:r>
            <a:endParaRPr sz="1700">
              <a:solidFill>
                <a:schemeClr val="dk2"/>
              </a:solidFill>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We chose this topic because </a:t>
            </a:r>
            <a:r>
              <a:rPr lang="en" sz="1700">
                <a:solidFill>
                  <a:schemeClr val="dk2"/>
                </a:solidFill>
                <a:latin typeface="Lato"/>
                <a:ea typeface="Lato"/>
                <a:cs typeface="Lato"/>
                <a:sym typeface="Lato"/>
              </a:rPr>
              <a:t>as we move towards a ‘self-reliant’ and ‘digital’ India, a</a:t>
            </a:r>
            <a:endParaRPr sz="1700">
              <a:solidFill>
                <a:schemeClr val="dk2"/>
              </a:solidFill>
              <a:latin typeface="Lato"/>
              <a:ea typeface="Lato"/>
              <a:cs typeface="Lato"/>
              <a:sym typeface="Lato"/>
            </a:endParaRPr>
          </a:p>
          <a:p>
            <a:pPr indent="0" lvl="0" marL="0" rtl="0" algn="l">
              <a:spcBef>
                <a:spcPts val="0"/>
              </a:spcBef>
              <a:spcAft>
                <a:spcPts val="0"/>
              </a:spcAft>
              <a:buNone/>
            </a:pPr>
            <a:r>
              <a:rPr lang="en" sz="1700">
                <a:solidFill>
                  <a:schemeClr val="dk2"/>
                </a:solidFill>
                <a:latin typeface="Lato"/>
                <a:ea typeface="Lato"/>
                <a:cs typeface="Lato"/>
                <a:sym typeface="Lato"/>
              </a:rPr>
              <a:t>huge quantity of original content is being produced and it is becoming increasingly</a:t>
            </a:r>
            <a:endParaRPr sz="1700">
              <a:solidFill>
                <a:schemeClr val="dk2"/>
              </a:solidFill>
              <a:latin typeface="Lato"/>
              <a:ea typeface="Lato"/>
              <a:cs typeface="Lato"/>
              <a:sym typeface="Lato"/>
            </a:endParaRPr>
          </a:p>
          <a:p>
            <a:pPr indent="0" lvl="0" marL="0" rtl="0" algn="l">
              <a:spcBef>
                <a:spcPts val="0"/>
              </a:spcBef>
              <a:spcAft>
                <a:spcPts val="0"/>
              </a:spcAft>
              <a:buNone/>
            </a:pPr>
            <a:r>
              <a:rPr lang="en" sz="1700">
                <a:solidFill>
                  <a:schemeClr val="dk2"/>
                </a:solidFill>
                <a:latin typeface="Lato"/>
                <a:ea typeface="Lato"/>
                <a:cs typeface="Lato"/>
                <a:sym typeface="Lato"/>
              </a:rPr>
              <a:t>important  to  ensure  the  protection  of  intellectual  property  rights.   Audio  water-</a:t>
            </a:r>
            <a:endParaRPr sz="1700">
              <a:solidFill>
                <a:schemeClr val="dk2"/>
              </a:solidFill>
              <a:latin typeface="Lato"/>
              <a:ea typeface="Lato"/>
              <a:cs typeface="Lato"/>
              <a:sym typeface="Lato"/>
            </a:endParaRPr>
          </a:p>
          <a:p>
            <a:pPr indent="0" lvl="0" marL="0" rtl="0" algn="l">
              <a:spcBef>
                <a:spcPts val="0"/>
              </a:spcBef>
              <a:spcAft>
                <a:spcPts val="0"/>
              </a:spcAft>
              <a:buNone/>
            </a:pPr>
            <a:r>
              <a:rPr lang="en" sz="1700">
                <a:solidFill>
                  <a:schemeClr val="dk2"/>
                </a:solidFill>
                <a:latin typeface="Lato"/>
                <a:ea typeface="Lato"/>
                <a:cs typeface="Lato"/>
                <a:sym typeface="Lato"/>
              </a:rPr>
              <a:t>marking can help in this regard.  Also, the presence of a watermark can be used to</a:t>
            </a:r>
            <a:endParaRPr sz="1700">
              <a:solidFill>
                <a:schemeClr val="dk2"/>
              </a:solidFill>
              <a:latin typeface="Lato"/>
              <a:ea typeface="Lato"/>
              <a:cs typeface="Lato"/>
              <a:sym typeface="Lato"/>
            </a:endParaRPr>
          </a:p>
          <a:p>
            <a:pPr indent="0" lvl="0" marL="0" rtl="0" algn="l">
              <a:spcBef>
                <a:spcPts val="0"/>
              </a:spcBef>
              <a:spcAft>
                <a:spcPts val="0"/>
              </a:spcAft>
              <a:buNone/>
            </a:pPr>
            <a:r>
              <a:rPr lang="en" sz="1700">
                <a:solidFill>
                  <a:schemeClr val="dk2"/>
                </a:solidFill>
                <a:latin typeface="Lato"/>
                <a:ea typeface="Lato"/>
                <a:cs typeface="Lato"/>
                <a:sym typeface="Lato"/>
              </a:rPr>
              <a:t>check for the authenticity of audio messages, which is a very valuable tool, especially</a:t>
            </a:r>
            <a:endParaRPr sz="1700">
              <a:solidFill>
                <a:schemeClr val="dk2"/>
              </a:solidFill>
              <a:latin typeface="Lato"/>
              <a:ea typeface="Lato"/>
              <a:cs typeface="Lato"/>
              <a:sym typeface="Lato"/>
            </a:endParaRPr>
          </a:p>
          <a:p>
            <a:pPr indent="0" lvl="0" marL="0" rtl="0" algn="l">
              <a:spcBef>
                <a:spcPts val="0"/>
              </a:spcBef>
              <a:spcAft>
                <a:spcPts val="0"/>
              </a:spcAft>
              <a:buNone/>
            </a:pPr>
            <a:r>
              <a:rPr lang="en" sz="1700">
                <a:solidFill>
                  <a:schemeClr val="dk2"/>
                </a:solidFill>
                <a:latin typeface="Lato"/>
                <a:ea typeface="Lato"/>
                <a:cs typeface="Lato"/>
                <a:sym typeface="Lato"/>
              </a:rPr>
              <a:t>in this age of machine learning based deep fakes</a:t>
            </a:r>
            <a:endParaRPr sz="1700">
              <a:solidFill>
                <a:schemeClr val="dk2"/>
              </a:solidFill>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nvSpPr>
        <p:spPr>
          <a:xfrm>
            <a:off x="200925" y="100450"/>
            <a:ext cx="8036700" cy="7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Lato"/>
                <a:ea typeface="Lato"/>
                <a:cs typeface="Lato"/>
                <a:sym typeface="Lato"/>
              </a:rPr>
              <a:t>DSP principles involved</a:t>
            </a:r>
            <a:endParaRPr b="1" sz="3600">
              <a:solidFill>
                <a:schemeClr val="dk1"/>
              </a:solidFill>
              <a:latin typeface="Lato"/>
              <a:ea typeface="Lato"/>
              <a:cs typeface="Lato"/>
              <a:sym typeface="Lato"/>
            </a:endParaRPr>
          </a:p>
        </p:txBody>
      </p:sp>
      <p:sp>
        <p:nvSpPr>
          <p:cNvPr id="86" name="Google Shape;86;p15"/>
          <p:cNvSpPr txBox="1"/>
          <p:nvPr/>
        </p:nvSpPr>
        <p:spPr>
          <a:xfrm>
            <a:off x="361650" y="984500"/>
            <a:ext cx="8237700" cy="3747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Lato"/>
              <a:buAutoNum type="arabicPeriod"/>
            </a:pPr>
            <a:r>
              <a:rPr b="1" lang="en" sz="2000">
                <a:latin typeface="Lato"/>
                <a:ea typeface="Lato"/>
                <a:cs typeface="Lato"/>
                <a:sym typeface="Lato"/>
              </a:rPr>
              <a:t>Discrete Fourier Transform</a:t>
            </a:r>
            <a:endParaRPr b="1" sz="2000">
              <a:latin typeface="Lato"/>
              <a:ea typeface="Lato"/>
              <a:cs typeface="Lato"/>
              <a:sym typeface="Lato"/>
            </a:endParaRPr>
          </a:p>
          <a:p>
            <a:pPr indent="0" lvl="0" marL="0" rtl="0" algn="l">
              <a:spcBef>
                <a:spcPts val="0"/>
              </a:spcBef>
              <a:spcAft>
                <a:spcPts val="0"/>
              </a:spcAft>
              <a:buNone/>
            </a:pPr>
            <a:r>
              <a:t/>
            </a:r>
            <a:endParaRPr b="1" sz="2000">
              <a:latin typeface="Lato"/>
              <a:ea typeface="Lato"/>
              <a:cs typeface="Lato"/>
              <a:sym typeface="Lato"/>
            </a:endParaRPr>
          </a:p>
          <a:p>
            <a:pPr indent="0" lvl="0" marL="0" rtl="0" algn="l">
              <a:spcBef>
                <a:spcPts val="0"/>
              </a:spcBef>
              <a:spcAft>
                <a:spcPts val="0"/>
              </a:spcAft>
              <a:buNone/>
            </a:pPr>
            <a:r>
              <a:rPr b="1" lang="en" sz="2000">
                <a:latin typeface="Lato"/>
                <a:ea typeface="Lato"/>
                <a:cs typeface="Lato"/>
                <a:sym typeface="Lato"/>
              </a:rPr>
              <a:t>	</a:t>
            </a:r>
            <a:r>
              <a:rPr lang="en" sz="1800">
                <a:latin typeface="Lato"/>
                <a:ea typeface="Lato"/>
                <a:cs typeface="Lato"/>
                <a:sym typeface="Lato"/>
              </a:rPr>
              <a:t>A finite-length discrete signal in the time domain can be uniquely represented in the frequency domain by another finite-length discrete signal called the DFT, given by:</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Being complex, the DFT has a magnitude as well as a phase. These can be efficiently implemented using numerical algorithms such as the Fast Fourier Transform (FFT).</a:t>
            </a:r>
            <a:endParaRPr sz="1800">
              <a:latin typeface="Lato"/>
              <a:ea typeface="Lato"/>
              <a:cs typeface="Lato"/>
              <a:sym typeface="Lato"/>
            </a:endParaRPr>
          </a:p>
          <a:p>
            <a:pPr indent="0" lvl="0" marL="914400" rtl="0" algn="l">
              <a:spcBef>
                <a:spcPts val="0"/>
              </a:spcBef>
              <a:spcAft>
                <a:spcPts val="0"/>
              </a:spcAft>
              <a:buNone/>
            </a:pPr>
            <a:r>
              <a:t/>
            </a:r>
            <a:endParaRPr sz="1800">
              <a:latin typeface="Lato"/>
              <a:ea typeface="Lato"/>
              <a:cs typeface="Lato"/>
              <a:sym typeface="Lato"/>
            </a:endParaRPr>
          </a:p>
        </p:txBody>
      </p:sp>
      <p:pic>
        <p:nvPicPr>
          <p:cNvPr id="87" name="Google Shape;87;p15"/>
          <p:cNvPicPr preferRelativeResize="0"/>
          <p:nvPr/>
        </p:nvPicPr>
        <p:blipFill>
          <a:blip r:embed="rId3">
            <a:alphaModFix/>
          </a:blip>
          <a:stretch>
            <a:fillRect/>
          </a:stretch>
        </p:blipFill>
        <p:spPr>
          <a:xfrm>
            <a:off x="2889825" y="2310188"/>
            <a:ext cx="3181350" cy="1209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nvSpPr>
        <p:spPr>
          <a:xfrm>
            <a:off x="381750" y="221000"/>
            <a:ext cx="8237700" cy="45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2. 	Convolution</a:t>
            </a:r>
            <a:endParaRPr b="1" sz="2000">
              <a:latin typeface="Lato"/>
              <a:ea typeface="Lato"/>
              <a:cs typeface="Lato"/>
              <a:sym typeface="Lato"/>
            </a:endParaRPr>
          </a:p>
          <a:p>
            <a:pPr indent="0" lvl="0" marL="0" rtl="0" algn="l">
              <a:spcBef>
                <a:spcPts val="0"/>
              </a:spcBef>
              <a:spcAft>
                <a:spcPts val="0"/>
              </a:spcAft>
              <a:buNone/>
            </a:pPr>
            <a:r>
              <a:t/>
            </a:r>
            <a:endParaRPr b="1" sz="2000">
              <a:latin typeface="Lato"/>
              <a:ea typeface="Lato"/>
              <a:cs typeface="Lato"/>
              <a:sym typeface="Lato"/>
            </a:endParaRPr>
          </a:p>
          <a:p>
            <a:pPr indent="0" lvl="0" marL="0" rtl="0" algn="l">
              <a:spcBef>
                <a:spcPts val="0"/>
              </a:spcBef>
              <a:spcAft>
                <a:spcPts val="0"/>
              </a:spcAft>
              <a:buNone/>
            </a:pPr>
            <a:r>
              <a:rPr b="1" lang="en" sz="2000">
                <a:latin typeface="Lato"/>
                <a:ea typeface="Lato"/>
                <a:cs typeface="Lato"/>
                <a:sym typeface="Lato"/>
              </a:rPr>
              <a:t>	</a:t>
            </a:r>
            <a:r>
              <a:rPr lang="en" sz="1800">
                <a:latin typeface="Lato"/>
                <a:ea typeface="Lato"/>
                <a:cs typeface="Lato"/>
                <a:sym typeface="Lato"/>
              </a:rPr>
              <a:t>The convolution is a mathematical operation to show the spreading of two signals over each other. Given two signals </a:t>
            </a:r>
            <a:r>
              <a:rPr i="1" lang="en" sz="1800">
                <a:latin typeface="Lato"/>
                <a:ea typeface="Lato"/>
                <a:cs typeface="Lato"/>
                <a:sym typeface="Lato"/>
              </a:rPr>
              <a:t>x[n] </a:t>
            </a:r>
            <a:r>
              <a:rPr lang="en" sz="1800">
                <a:latin typeface="Lato"/>
                <a:ea typeface="Lato"/>
                <a:cs typeface="Lato"/>
                <a:sym typeface="Lato"/>
              </a:rPr>
              <a:t>and </a:t>
            </a:r>
            <a:r>
              <a:rPr i="1" lang="en" sz="1800">
                <a:latin typeface="Lato"/>
                <a:ea typeface="Lato"/>
                <a:cs typeface="Lato"/>
                <a:sym typeface="Lato"/>
              </a:rPr>
              <a:t>y[n], </a:t>
            </a:r>
            <a:r>
              <a:rPr lang="en" sz="1800">
                <a:latin typeface="Lato"/>
                <a:ea typeface="Lato"/>
                <a:cs typeface="Lato"/>
                <a:sym typeface="Lato"/>
              </a:rPr>
              <a:t>we define </a:t>
            </a:r>
            <a:r>
              <a:rPr i="1" lang="en" sz="1800">
                <a:latin typeface="Lato"/>
                <a:ea typeface="Lato"/>
                <a:cs typeface="Lato"/>
                <a:sym typeface="Lato"/>
              </a:rPr>
              <a:t>z[n]</a:t>
            </a:r>
            <a:r>
              <a:rPr lang="en" sz="1800">
                <a:latin typeface="Lato"/>
                <a:ea typeface="Lato"/>
                <a:cs typeface="Lato"/>
                <a:sym typeface="Lato"/>
              </a:rPr>
              <a:t> to be their convolution:</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The most useful feature of the convolution is that when two signals are convolved with each other, the DFT of the resulting signal is simply the product of the DFTs of the individual signals.</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p:txBody>
      </p:sp>
      <p:pic>
        <p:nvPicPr>
          <p:cNvPr id="93" name="Google Shape;93;p16"/>
          <p:cNvPicPr preferRelativeResize="0"/>
          <p:nvPr/>
        </p:nvPicPr>
        <p:blipFill>
          <a:blip r:embed="rId3">
            <a:alphaModFix/>
          </a:blip>
          <a:stretch>
            <a:fillRect/>
          </a:stretch>
        </p:blipFill>
        <p:spPr>
          <a:xfrm>
            <a:off x="894975" y="1773850"/>
            <a:ext cx="7050499" cy="1173900"/>
          </a:xfrm>
          <a:prstGeom prst="rect">
            <a:avLst/>
          </a:prstGeom>
          <a:noFill/>
          <a:ln>
            <a:noFill/>
          </a:ln>
        </p:spPr>
      </p:pic>
      <p:pic>
        <p:nvPicPr>
          <p:cNvPr id="94" name="Google Shape;94;p16"/>
          <p:cNvPicPr preferRelativeResize="0"/>
          <p:nvPr/>
        </p:nvPicPr>
        <p:blipFill>
          <a:blip r:embed="rId4">
            <a:alphaModFix/>
          </a:blip>
          <a:stretch>
            <a:fillRect/>
          </a:stretch>
        </p:blipFill>
        <p:spPr>
          <a:xfrm>
            <a:off x="3274975" y="3760950"/>
            <a:ext cx="721900" cy="707450"/>
          </a:xfrm>
          <a:prstGeom prst="rect">
            <a:avLst/>
          </a:prstGeom>
          <a:noFill/>
          <a:ln>
            <a:noFill/>
          </a:ln>
        </p:spPr>
      </p:pic>
      <p:pic>
        <p:nvPicPr>
          <p:cNvPr id="95" name="Google Shape;95;p16"/>
          <p:cNvPicPr preferRelativeResize="0"/>
          <p:nvPr/>
        </p:nvPicPr>
        <p:blipFill>
          <a:blip r:embed="rId5">
            <a:alphaModFix/>
          </a:blip>
          <a:stretch>
            <a:fillRect/>
          </a:stretch>
        </p:blipFill>
        <p:spPr>
          <a:xfrm>
            <a:off x="3915225" y="3916000"/>
            <a:ext cx="1170750" cy="59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7" title="conv_vid.mp4">
            <a:hlinkClick r:id="rId3"/>
          </p:cNvPr>
          <p:cNvPicPr preferRelativeResize="0"/>
          <p:nvPr/>
        </p:nvPicPr>
        <p:blipFill>
          <a:blip r:embed="rId4">
            <a:alphaModFix/>
          </a:blip>
          <a:stretch>
            <a:fillRect/>
          </a:stretch>
        </p:blipFill>
        <p:spPr>
          <a:xfrm>
            <a:off x="2191700" y="714975"/>
            <a:ext cx="4572000" cy="3429000"/>
          </a:xfrm>
          <a:prstGeom prst="rect">
            <a:avLst/>
          </a:prstGeom>
          <a:noFill/>
          <a:ln>
            <a:noFill/>
          </a:ln>
        </p:spPr>
      </p:pic>
      <p:sp>
        <p:nvSpPr>
          <p:cNvPr id="101" name="Google Shape;101;p17"/>
          <p:cNvSpPr txBox="1"/>
          <p:nvPr/>
        </p:nvSpPr>
        <p:spPr>
          <a:xfrm>
            <a:off x="652975" y="301375"/>
            <a:ext cx="7936200" cy="8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Lato"/>
                <a:ea typeface="Lato"/>
                <a:cs typeface="Lato"/>
                <a:sym typeface="Lato"/>
              </a:rPr>
              <a:t>This is an animation showing the convolution operation between two signals in action. </a:t>
            </a:r>
            <a:endParaRPr sz="1700">
              <a:latin typeface="Lato"/>
              <a:ea typeface="Lato"/>
              <a:cs typeface="Lato"/>
              <a:sym typeface="Lato"/>
            </a:endParaRPr>
          </a:p>
        </p:txBody>
      </p:sp>
      <p:sp>
        <p:nvSpPr>
          <p:cNvPr id="102" name="Google Shape;102;p17"/>
          <p:cNvSpPr txBox="1"/>
          <p:nvPr/>
        </p:nvSpPr>
        <p:spPr>
          <a:xfrm>
            <a:off x="703225" y="4380000"/>
            <a:ext cx="79362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Note: These signals are continuous-time, but discrete-time convolution also works effectively the same.</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nvSpPr>
        <p:spPr>
          <a:xfrm>
            <a:off x="381750" y="221000"/>
            <a:ext cx="8237700" cy="45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3.	Cepstrum</a:t>
            </a:r>
            <a:endParaRPr b="1" sz="2000">
              <a:latin typeface="Lato"/>
              <a:ea typeface="Lato"/>
              <a:cs typeface="Lato"/>
              <a:sym typeface="Lato"/>
            </a:endParaRPr>
          </a:p>
          <a:p>
            <a:pPr indent="0" lvl="0" marL="0" rtl="0" algn="l">
              <a:spcBef>
                <a:spcPts val="0"/>
              </a:spcBef>
              <a:spcAft>
                <a:spcPts val="0"/>
              </a:spcAft>
              <a:buNone/>
            </a:pPr>
            <a:r>
              <a:t/>
            </a:r>
            <a:endParaRPr b="1" sz="2000">
              <a:latin typeface="Lato"/>
              <a:ea typeface="Lato"/>
              <a:cs typeface="Lato"/>
              <a:sym typeface="Lato"/>
            </a:endParaRPr>
          </a:p>
          <a:p>
            <a:pPr indent="0" lvl="0" marL="0" rtl="0" algn="l">
              <a:spcBef>
                <a:spcPts val="0"/>
              </a:spcBef>
              <a:spcAft>
                <a:spcPts val="0"/>
              </a:spcAft>
              <a:buNone/>
            </a:pPr>
            <a:r>
              <a:rPr b="1" lang="en" sz="2000">
                <a:latin typeface="Lato"/>
                <a:ea typeface="Lato"/>
                <a:cs typeface="Lato"/>
                <a:sym typeface="Lato"/>
              </a:rPr>
              <a:t>	</a:t>
            </a:r>
            <a:r>
              <a:rPr lang="en" sz="1800">
                <a:latin typeface="Lato"/>
                <a:ea typeface="Lato"/>
                <a:cs typeface="Lato"/>
                <a:sym typeface="Lato"/>
              </a:rPr>
              <a:t>The cepstrum is a homomorphic transformation in the frequency domain, i.e., for any signal </a:t>
            </a:r>
            <a:r>
              <a:rPr i="1" lang="en" sz="1800">
                <a:latin typeface="Lato"/>
                <a:ea typeface="Lato"/>
                <a:cs typeface="Lato"/>
                <a:sym typeface="Lato"/>
              </a:rPr>
              <a:t>x[n]</a:t>
            </a:r>
            <a:r>
              <a:rPr lang="en" sz="1800">
                <a:latin typeface="Lato"/>
                <a:ea typeface="Lato"/>
                <a:cs typeface="Lato"/>
                <a:sym typeface="Lato"/>
              </a:rPr>
              <a:t>, we define its cepstrum</a:t>
            </a:r>
            <a:r>
              <a:rPr i="1" lang="en" sz="1800">
                <a:latin typeface="Lato"/>
                <a:ea typeface="Lato"/>
                <a:cs typeface="Lato"/>
                <a:sym typeface="Lato"/>
              </a:rPr>
              <a:t> C</a:t>
            </a:r>
            <a:r>
              <a:rPr baseline="-25000" i="1" lang="en" sz="1800">
                <a:latin typeface="Lato"/>
                <a:ea typeface="Lato"/>
                <a:cs typeface="Lato"/>
                <a:sym typeface="Lato"/>
              </a:rPr>
              <a:t>x</a:t>
            </a:r>
            <a:r>
              <a:rPr i="1" lang="en" sz="1800">
                <a:latin typeface="Lato"/>
                <a:ea typeface="Lato"/>
                <a:cs typeface="Lato"/>
                <a:sym typeface="Lato"/>
              </a:rPr>
              <a:t>[n],</a:t>
            </a:r>
            <a:r>
              <a:rPr lang="en" sz="1800">
                <a:latin typeface="Lato"/>
                <a:ea typeface="Lato"/>
                <a:cs typeface="Lato"/>
                <a:sym typeface="Lato"/>
              </a:rPr>
              <a:t> such that the DFT of </a:t>
            </a:r>
            <a:r>
              <a:rPr i="1" lang="en" sz="1800">
                <a:latin typeface="Lato"/>
                <a:ea typeface="Lato"/>
                <a:cs typeface="Lato"/>
                <a:sym typeface="Lato"/>
              </a:rPr>
              <a:t>C</a:t>
            </a:r>
            <a:r>
              <a:rPr baseline="-25000" i="1" lang="en" sz="1800">
                <a:latin typeface="Lato"/>
                <a:ea typeface="Lato"/>
                <a:cs typeface="Lato"/>
                <a:sym typeface="Lato"/>
              </a:rPr>
              <a:t>x</a:t>
            </a:r>
            <a:r>
              <a:rPr lang="en" sz="1800">
                <a:latin typeface="Lato"/>
                <a:ea typeface="Lato"/>
                <a:cs typeface="Lato"/>
                <a:sym typeface="Lato"/>
              </a:rPr>
              <a:t> is the logarithm of the DFT of </a:t>
            </a:r>
            <a:r>
              <a:rPr i="1" lang="en" sz="1800">
                <a:latin typeface="Lato"/>
                <a:ea typeface="Lato"/>
                <a:cs typeface="Lato"/>
                <a:sym typeface="Lato"/>
              </a:rPr>
              <a:t>x[n]</a:t>
            </a:r>
            <a:r>
              <a:rPr lang="en" sz="1800">
                <a:latin typeface="Lato"/>
                <a:ea typeface="Lato"/>
                <a:cs typeface="Lato"/>
                <a:sym typeface="Lato"/>
              </a:rPr>
              <a:t>.</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(Technically this is defined to be the real cepstrum since we take the logarithm of the magnitude of </a:t>
            </a:r>
            <a:r>
              <a:rPr i="1" lang="en" sz="1600">
                <a:latin typeface="Lato"/>
                <a:ea typeface="Lato"/>
                <a:cs typeface="Lato"/>
                <a:sym typeface="Lato"/>
              </a:rPr>
              <a:t>X[k]</a:t>
            </a:r>
            <a:r>
              <a:rPr lang="en" sz="1600">
                <a:latin typeface="Lato"/>
                <a:ea typeface="Lato"/>
                <a:cs typeface="Lato"/>
                <a:sym typeface="Lato"/>
              </a:rPr>
              <a:t>; we also have the complex cepstrum which is obtained by taking the complex logarithm of </a:t>
            </a:r>
            <a:r>
              <a:rPr i="1" lang="en" sz="1600">
                <a:solidFill>
                  <a:schemeClr val="dk2"/>
                </a:solidFill>
                <a:latin typeface="Lato"/>
                <a:ea typeface="Lato"/>
                <a:cs typeface="Lato"/>
                <a:sym typeface="Lato"/>
              </a:rPr>
              <a:t>X[k].</a:t>
            </a:r>
            <a:r>
              <a:rPr lang="en" sz="1600">
                <a:latin typeface="Lato"/>
                <a:ea typeface="Lato"/>
                <a:cs typeface="Lato"/>
                <a:sym typeface="Lato"/>
              </a:rPr>
              <a:t>)</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The most useful feature of this is that it converts the convolution operation to addition, i.e. if  </a:t>
            </a:r>
            <a:r>
              <a:rPr lang="en" sz="1600">
                <a:latin typeface="Lato"/>
                <a:ea typeface="Lato"/>
                <a:cs typeface="Lato"/>
                <a:sym typeface="Lato"/>
              </a:rPr>
              <a:t>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p:txBody>
      </p:sp>
      <p:pic>
        <p:nvPicPr>
          <p:cNvPr id="108" name="Google Shape;108;p18"/>
          <p:cNvPicPr preferRelativeResize="0"/>
          <p:nvPr/>
        </p:nvPicPr>
        <p:blipFill>
          <a:blip r:embed="rId3">
            <a:alphaModFix/>
          </a:blip>
          <a:stretch>
            <a:fillRect/>
          </a:stretch>
        </p:blipFill>
        <p:spPr>
          <a:xfrm>
            <a:off x="3195975" y="1759700"/>
            <a:ext cx="2972175" cy="601050"/>
          </a:xfrm>
          <a:prstGeom prst="rect">
            <a:avLst/>
          </a:prstGeom>
          <a:noFill/>
          <a:ln>
            <a:noFill/>
          </a:ln>
        </p:spPr>
      </p:pic>
      <p:pic>
        <p:nvPicPr>
          <p:cNvPr id="109" name="Google Shape;109;p18"/>
          <p:cNvPicPr preferRelativeResize="0"/>
          <p:nvPr/>
        </p:nvPicPr>
        <p:blipFill>
          <a:blip r:embed="rId4">
            <a:alphaModFix/>
          </a:blip>
          <a:stretch>
            <a:fillRect/>
          </a:stretch>
        </p:blipFill>
        <p:spPr>
          <a:xfrm>
            <a:off x="1879975" y="3562375"/>
            <a:ext cx="1616000" cy="416350"/>
          </a:xfrm>
          <a:prstGeom prst="rect">
            <a:avLst/>
          </a:prstGeom>
          <a:noFill/>
          <a:ln>
            <a:noFill/>
          </a:ln>
        </p:spPr>
      </p:pic>
      <p:pic>
        <p:nvPicPr>
          <p:cNvPr id="110" name="Google Shape;110;p18"/>
          <p:cNvPicPr preferRelativeResize="0"/>
          <p:nvPr/>
        </p:nvPicPr>
        <p:blipFill>
          <a:blip r:embed="rId5">
            <a:alphaModFix/>
          </a:blip>
          <a:stretch>
            <a:fillRect/>
          </a:stretch>
        </p:blipFill>
        <p:spPr>
          <a:xfrm>
            <a:off x="2929626" y="3964550"/>
            <a:ext cx="859813" cy="601050"/>
          </a:xfrm>
          <a:prstGeom prst="rect">
            <a:avLst/>
          </a:prstGeom>
          <a:noFill/>
          <a:ln>
            <a:noFill/>
          </a:ln>
        </p:spPr>
      </p:pic>
      <p:pic>
        <p:nvPicPr>
          <p:cNvPr id="111" name="Google Shape;111;p18"/>
          <p:cNvPicPr preferRelativeResize="0"/>
          <p:nvPr/>
        </p:nvPicPr>
        <p:blipFill>
          <a:blip r:embed="rId6">
            <a:alphaModFix/>
          </a:blip>
          <a:stretch>
            <a:fillRect/>
          </a:stretch>
        </p:blipFill>
        <p:spPr>
          <a:xfrm>
            <a:off x="3708049" y="4068050"/>
            <a:ext cx="1948025" cy="497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nvSpPr>
        <p:spPr>
          <a:xfrm>
            <a:off x="200900" y="130600"/>
            <a:ext cx="8036700" cy="7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Lato"/>
                <a:ea typeface="Lato"/>
                <a:cs typeface="Lato"/>
                <a:sym typeface="Lato"/>
              </a:rPr>
              <a:t>Phase Coding</a:t>
            </a:r>
            <a:endParaRPr b="1" sz="3600">
              <a:solidFill>
                <a:schemeClr val="dk1"/>
              </a:solidFill>
              <a:latin typeface="Lato"/>
              <a:ea typeface="Lato"/>
              <a:cs typeface="Lato"/>
              <a:sym typeface="Lato"/>
            </a:endParaRPr>
          </a:p>
        </p:txBody>
      </p:sp>
      <p:sp>
        <p:nvSpPr>
          <p:cNvPr id="117" name="Google Shape;117;p19"/>
          <p:cNvSpPr txBox="1"/>
          <p:nvPr/>
        </p:nvSpPr>
        <p:spPr>
          <a:xfrm>
            <a:off x="361650" y="984500"/>
            <a:ext cx="8237700" cy="3311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The idea here is to hide (or encode) the message to be hidden in the phase of the song.</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Say we divide a song into multiple segments, and take the DFT of these segments. Each segment has a corresponding amplitude and phase spectrum.</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It has been found that the human </a:t>
            </a:r>
            <a:r>
              <a:rPr lang="en" sz="1800">
                <a:latin typeface="Lato"/>
                <a:ea typeface="Lato"/>
                <a:cs typeface="Lato"/>
                <a:sym typeface="Lato"/>
              </a:rPr>
              <a:t>ear is most sensitive to the difference in phase between consecutive segments, rather than the absolute phase of any one segment.</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Using this principle, we store the message in the phase of the first segment of the song, and construct the phase for the remaining segments while maintaining the phase differences across the segments.</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nvSpPr>
        <p:spPr>
          <a:xfrm>
            <a:off x="210975" y="221000"/>
            <a:ext cx="8689800" cy="47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solidFill>
                  <a:schemeClr val="dk2"/>
                </a:solidFill>
                <a:latin typeface="Lato"/>
                <a:ea typeface="Lato"/>
                <a:cs typeface="Lato"/>
                <a:sym typeface="Lato"/>
              </a:rPr>
              <a:t>The song is first divided into multiple (say N) segments</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800">
                <a:solidFill>
                  <a:schemeClr val="dk2"/>
                </a:solidFill>
                <a:latin typeface="Lato"/>
                <a:ea typeface="Lato"/>
                <a:cs typeface="Lato"/>
                <a:sym typeface="Lato"/>
              </a:rPr>
              <a:t>Next we obtain the fourier transform of each segment</a:t>
            </a:r>
            <a:endParaRPr sz="1800">
              <a:solidFill>
                <a:schemeClr val="dk2"/>
              </a:solidFill>
              <a:latin typeface="Lato"/>
              <a:ea typeface="Lato"/>
              <a:cs typeface="Lato"/>
              <a:sym typeface="Lato"/>
            </a:endParaRPr>
          </a:p>
        </p:txBody>
      </p:sp>
      <p:pic>
        <p:nvPicPr>
          <p:cNvPr id="123" name="Google Shape;123;p20"/>
          <p:cNvPicPr preferRelativeResize="0"/>
          <p:nvPr/>
        </p:nvPicPr>
        <p:blipFill>
          <a:blip r:embed="rId3">
            <a:alphaModFix/>
          </a:blip>
          <a:stretch>
            <a:fillRect/>
          </a:stretch>
        </p:blipFill>
        <p:spPr>
          <a:xfrm>
            <a:off x="4572000" y="837399"/>
            <a:ext cx="4238625" cy="1711950"/>
          </a:xfrm>
          <a:prstGeom prst="rect">
            <a:avLst/>
          </a:prstGeom>
          <a:noFill/>
          <a:ln>
            <a:noFill/>
          </a:ln>
        </p:spPr>
      </p:pic>
      <p:pic>
        <p:nvPicPr>
          <p:cNvPr id="124" name="Google Shape;124;p20"/>
          <p:cNvPicPr preferRelativeResize="0"/>
          <p:nvPr/>
        </p:nvPicPr>
        <p:blipFill>
          <a:blip r:embed="rId4">
            <a:alphaModFix/>
          </a:blip>
          <a:stretch>
            <a:fillRect/>
          </a:stretch>
        </p:blipFill>
        <p:spPr>
          <a:xfrm>
            <a:off x="210975" y="837403"/>
            <a:ext cx="4019550" cy="1711950"/>
          </a:xfrm>
          <a:prstGeom prst="rect">
            <a:avLst/>
          </a:prstGeom>
          <a:noFill/>
          <a:ln>
            <a:noFill/>
          </a:ln>
        </p:spPr>
      </p:pic>
      <p:sp>
        <p:nvSpPr>
          <p:cNvPr id="125" name="Google Shape;125;p20"/>
          <p:cNvSpPr/>
          <p:nvPr/>
        </p:nvSpPr>
        <p:spPr>
          <a:xfrm>
            <a:off x="4193925" y="1577175"/>
            <a:ext cx="487500" cy="22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 name="Google Shape;126;p20"/>
          <p:cNvPicPr preferRelativeResize="0"/>
          <p:nvPr/>
        </p:nvPicPr>
        <p:blipFill>
          <a:blip r:embed="rId5">
            <a:alphaModFix/>
          </a:blip>
          <a:stretch>
            <a:fillRect/>
          </a:stretch>
        </p:blipFill>
        <p:spPr>
          <a:xfrm>
            <a:off x="2152650" y="3162038"/>
            <a:ext cx="4838700" cy="1781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nvSpPr>
        <p:spPr>
          <a:xfrm>
            <a:off x="210975" y="221000"/>
            <a:ext cx="4013400" cy="47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solidFill>
                  <a:schemeClr val="dk2"/>
                </a:solidFill>
                <a:latin typeface="Lato"/>
                <a:ea typeface="Lato"/>
                <a:cs typeface="Lato"/>
                <a:sym typeface="Lato"/>
              </a:rPr>
              <a:t>Obtain the phase difference between consecutive segments (this is vital to ensure the ear cannot distinguish between the original and encoded signal)</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800">
                <a:solidFill>
                  <a:schemeClr val="dk2"/>
                </a:solidFill>
                <a:latin typeface="Lato"/>
                <a:ea typeface="Lato"/>
                <a:cs typeface="Lato"/>
                <a:sym typeface="Lato"/>
              </a:rPr>
              <a:t>Convert the bit sequence of the song to a </a:t>
            </a:r>
            <a:r>
              <a:rPr lang="en" sz="1800">
                <a:solidFill>
                  <a:schemeClr val="dk2"/>
                </a:solidFill>
                <a:latin typeface="Lato"/>
                <a:ea typeface="Lato"/>
                <a:cs typeface="Lato"/>
                <a:sym typeface="Lato"/>
              </a:rPr>
              <a:t>predetermined</a:t>
            </a:r>
            <a:r>
              <a:rPr lang="en" sz="1800">
                <a:solidFill>
                  <a:schemeClr val="dk2"/>
                </a:solidFill>
                <a:latin typeface="Lato"/>
                <a:ea typeface="Lato"/>
                <a:cs typeface="Lato"/>
                <a:sym typeface="Lato"/>
              </a:rPr>
              <a:t> absolute phase, which is now stored in the first segment</a:t>
            </a:r>
            <a:endParaRPr sz="1800">
              <a:solidFill>
                <a:schemeClr val="dk2"/>
              </a:solidFill>
              <a:latin typeface="Lato"/>
              <a:ea typeface="Lato"/>
              <a:cs typeface="Lato"/>
              <a:sym typeface="Lato"/>
            </a:endParaRPr>
          </a:p>
        </p:txBody>
      </p:sp>
      <p:pic>
        <p:nvPicPr>
          <p:cNvPr id="132" name="Google Shape;132;p21"/>
          <p:cNvPicPr preferRelativeResize="0"/>
          <p:nvPr/>
        </p:nvPicPr>
        <p:blipFill>
          <a:blip r:embed="rId3">
            <a:alphaModFix/>
          </a:blip>
          <a:stretch>
            <a:fillRect/>
          </a:stretch>
        </p:blipFill>
        <p:spPr>
          <a:xfrm>
            <a:off x="4224338" y="393675"/>
            <a:ext cx="4619625" cy="1733550"/>
          </a:xfrm>
          <a:prstGeom prst="rect">
            <a:avLst/>
          </a:prstGeom>
          <a:noFill/>
          <a:ln>
            <a:noFill/>
          </a:ln>
        </p:spPr>
      </p:pic>
      <p:pic>
        <p:nvPicPr>
          <p:cNvPr id="133" name="Google Shape;133;p21"/>
          <p:cNvPicPr preferRelativeResize="0"/>
          <p:nvPr/>
        </p:nvPicPr>
        <p:blipFill rotWithShape="1">
          <a:blip r:embed="rId4">
            <a:alphaModFix/>
          </a:blip>
          <a:srcRect b="0" l="3950" r="13920" t="11925"/>
          <a:stretch/>
        </p:blipFill>
        <p:spPr>
          <a:xfrm>
            <a:off x="4725463" y="2895200"/>
            <a:ext cx="3911325" cy="185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