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10-11-2021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+mn-lt"/>
              </a:rPr>
              <a:t>Submission - Lending Club Case Study</a:t>
            </a:r>
            <a:br>
              <a:rPr lang="en-IN" sz="3600" dirty="0">
                <a:solidFill>
                  <a:srgbClr val="002060"/>
                </a:solidFill>
                <a:latin typeface="+mn-lt"/>
              </a:rPr>
            </a:br>
            <a:br>
              <a:rPr lang="en-IN" sz="3600" dirty="0">
                <a:solidFill>
                  <a:srgbClr val="002060"/>
                </a:solidFill>
                <a:latin typeface="+mn-lt"/>
              </a:rPr>
            </a:br>
            <a:r>
              <a:rPr lang="en-IN" sz="3600" dirty="0">
                <a:solidFill>
                  <a:srgbClr val="002060"/>
                </a:solidFill>
                <a:latin typeface="+mn-lt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solidFill>
                  <a:srgbClr val="002060"/>
                </a:solidFill>
                <a:latin typeface="+mn-lt"/>
              </a:rPr>
              <a:t>Group Members:</a:t>
            </a:r>
          </a:p>
          <a:p>
            <a:pPr marL="342900" indent="-342900" algn="l">
              <a:buAutoNum type="arabicPeriod"/>
            </a:pPr>
            <a:r>
              <a:rPr lang="en-IN" sz="1800" dirty="0" err="1">
                <a:solidFill>
                  <a:srgbClr val="002060"/>
                </a:solidFill>
                <a:latin typeface="+mn-lt"/>
              </a:rPr>
              <a:t>Adway</a:t>
            </a:r>
            <a:r>
              <a:rPr lang="en-IN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IN" sz="1800" dirty="0" err="1">
                <a:solidFill>
                  <a:srgbClr val="002060"/>
                </a:solidFill>
                <a:latin typeface="+mn-lt"/>
              </a:rPr>
              <a:t>Kirwe</a:t>
            </a:r>
            <a:endParaRPr lang="en-IN" sz="1800" dirty="0">
              <a:solidFill>
                <a:srgbClr val="002060"/>
              </a:solidFill>
              <a:latin typeface="+mn-lt"/>
            </a:endParaRPr>
          </a:p>
          <a:p>
            <a:pPr marL="342900" indent="-342900" algn="l">
              <a:buAutoNum type="arabicPeriod"/>
            </a:pPr>
            <a:r>
              <a:rPr lang="en-IN" sz="1800" dirty="0">
                <a:solidFill>
                  <a:srgbClr val="002060"/>
                </a:solidFill>
                <a:latin typeface="+mn-lt"/>
              </a:rPr>
              <a:t>Abhinav Mishra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1CE9-0DD2-4B15-B5F8-245AB1FF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4" y="944242"/>
            <a:ext cx="9313817" cy="8561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Grade vs Interest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5801DB-9D1F-4F72-A38D-091F33CFA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214" y="2576946"/>
            <a:ext cx="9717578" cy="2908743"/>
          </a:xfrm>
        </p:spPr>
      </p:pic>
    </p:spTree>
    <p:extLst>
      <p:ext uri="{BB962C8B-B14F-4D97-AF65-F5344CB8AC3E}">
        <p14:creationId xmlns:p14="http://schemas.microsoft.com/office/powerpoint/2010/main" val="82612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4E8A-9C1D-406A-8D5D-16957FA6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4" y="1012942"/>
            <a:ext cx="9313817" cy="8561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Grade Vs DTI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A1C6C-175D-41BF-8CB4-5AD8B3E81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69" y="2220686"/>
            <a:ext cx="9482319" cy="3408217"/>
          </a:xfrm>
        </p:spPr>
      </p:pic>
    </p:spTree>
    <p:extLst>
      <p:ext uri="{BB962C8B-B14F-4D97-AF65-F5344CB8AC3E}">
        <p14:creationId xmlns:p14="http://schemas.microsoft.com/office/powerpoint/2010/main" val="297337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8295-D655-48A1-8D8F-4B8D60F2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4" y="977431"/>
            <a:ext cx="9313817" cy="8561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Loan Applicants vs Income of Borrower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361DA2-BE0F-4692-801D-92B781A3C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091" y="2588455"/>
            <a:ext cx="9313817" cy="3502855"/>
          </a:xfrm>
        </p:spPr>
      </p:pic>
    </p:spTree>
    <p:extLst>
      <p:ext uri="{BB962C8B-B14F-4D97-AF65-F5344CB8AC3E}">
        <p14:creationId xmlns:p14="http://schemas.microsoft.com/office/powerpoint/2010/main" val="248015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C4FE-91C2-4788-B7CF-A858AE50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99" y="1021820"/>
            <a:ext cx="9313817" cy="8561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Employment length vs Approval Loan Amount Ratio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96A00-FDA9-4DC3-B4F5-C1CDFFECF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233" y="2644726"/>
            <a:ext cx="9313817" cy="3123027"/>
          </a:xfrm>
        </p:spPr>
      </p:pic>
    </p:spTree>
    <p:extLst>
      <p:ext uri="{BB962C8B-B14F-4D97-AF65-F5344CB8AC3E}">
        <p14:creationId xmlns:p14="http://schemas.microsoft.com/office/powerpoint/2010/main" val="201172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B657-AD2E-4E6A-9FCF-285CCAF3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77" y="1021820"/>
            <a:ext cx="9313817" cy="8561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Home Ownership vs Approval Loan Amount Ratio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AC39CA-273E-44E4-AB29-04BF79216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704" y="2299205"/>
            <a:ext cx="10047346" cy="2913514"/>
          </a:xfrm>
        </p:spPr>
      </p:pic>
    </p:spTree>
    <p:extLst>
      <p:ext uri="{BB962C8B-B14F-4D97-AF65-F5344CB8AC3E}">
        <p14:creationId xmlns:p14="http://schemas.microsoft.com/office/powerpoint/2010/main" val="297352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963E-021E-4512-BA3F-A6D17C65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9" y="879777"/>
            <a:ext cx="9313817" cy="8561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8FC5-988E-44B4-AC77-B284A183C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600" dirty="0">
                <a:latin typeface="+mn-lt"/>
              </a:rPr>
              <a:t>Grading is an important variable on which Lending Club can detect the defaulters as low-grade loans have more chances to default</a:t>
            </a: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arenR" startAt="2"/>
            </a:pPr>
            <a:r>
              <a:rPr lang="en-US" sz="1600" dirty="0">
                <a:latin typeface="+mn-lt"/>
              </a:rPr>
              <a:t>Loans having higher interest rate have more defaulters. Lending club should reduce the high interest loans and should verify the background of applicant thoroughly. </a:t>
            </a: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arenR" startAt="3"/>
            </a:pPr>
            <a:r>
              <a:rPr lang="en-US" sz="1600" dirty="0">
                <a:latin typeface="+mn-lt"/>
              </a:rPr>
              <a:t>In case of debt consolidation also the default tendency is pretty high. As such, Lending club should have a check on that as well.</a:t>
            </a: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arenR" startAt="4"/>
            </a:pPr>
            <a:r>
              <a:rPr lang="en-US" sz="1600" dirty="0">
                <a:latin typeface="+mn-lt"/>
              </a:rPr>
              <a:t>Region wise as well club should have a control as states like CA and FL, as tendency to default is high.</a:t>
            </a:r>
            <a:endParaRPr lang="en-US" sz="16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509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The Lending company wants to identify that to whom they can extend the loan and to whom they should avoid by analyzing the risk associated:</a:t>
            </a:r>
          </a:p>
          <a:p>
            <a:pPr marL="0" indent="0" algn="l" rtl="0"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 Risk(s)</a:t>
            </a:r>
          </a:p>
          <a:p>
            <a:pPr algn="l" rtl="0"/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lvl="1"/>
            <a:r>
              <a:rPr lang="en-US" sz="1600" dirty="0">
                <a:solidFill>
                  <a:srgbClr val="002060"/>
                </a:solidFill>
                <a:latin typeface="+mn-lt"/>
              </a:rPr>
              <a:t>If the applicant is likely to repay the loan, then not approving the loan results in a loss of business to the company</a:t>
            </a:r>
          </a:p>
          <a:p>
            <a:pPr lvl="1"/>
            <a:endParaRPr lang="en-US" sz="1600" dirty="0">
              <a:solidFill>
                <a:srgbClr val="002060"/>
              </a:solidFill>
              <a:latin typeface="+mn-lt"/>
            </a:endParaRPr>
          </a:p>
          <a:p>
            <a:pPr lvl="1"/>
            <a:r>
              <a:rPr lang="en-US" sz="1600" dirty="0">
                <a:solidFill>
                  <a:srgbClr val="002060"/>
                </a:solidFill>
                <a:latin typeface="+mn-lt"/>
              </a:rPr>
              <a:t>If the applicant is not likely to repay the loan, i.e., he/she is likely to default, then approving the loan may lead to a financial loss for the company</a:t>
            </a:r>
          </a:p>
          <a:p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r>
              <a:rPr lang="en-US" sz="2000" dirty="0">
                <a:solidFill>
                  <a:srgbClr val="002060"/>
                </a:solidFill>
                <a:latin typeface="+mn-lt"/>
              </a:rPr>
              <a:t>Identification of Loan Applicant traits that tend to ‘default’ paying back </a:t>
            </a:r>
          </a:p>
          <a:p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r>
              <a:rPr lang="en-US" sz="2000" dirty="0">
                <a:solidFill>
                  <a:srgbClr val="002060"/>
                </a:solidFill>
                <a:latin typeface="+mn-lt"/>
              </a:rPr>
              <a:t>Understand the Factors or Variables which may leads to Loan Default </a:t>
            </a:r>
          </a:p>
          <a:p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r>
              <a:rPr lang="en-US" sz="2000" dirty="0">
                <a:solidFill>
                  <a:srgbClr val="002060"/>
                </a:solidFill>
                <a:latin typeface="+mn-lt"/>
              </a:rPr>
              <a:t>Loan Lending Organizations may choose to utilize this knowledge for its portfolio and risk assessment of new loan applicants </a:t>
            </a:r>
            <a:endParaRPr lang="en-IN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4949" y="998788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IN" sz="3200" dirty="0">
                <a:solidFill>
                  <a:srgbClr val="002060"/>
                </a:solidFill>
                <a:latin typeface="+mn-lt"/>
              </a:rPr>
              <a:t>Case Study Objectives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3279" y="1163863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IN" sz="3200" dirty="0">
                <a:solidFill>
                  <a:srgbClr val="002060"/>
                </a:solidFill>
                <a:latin typeface="+mn-lt"/>
              </a:rPr>
              <a:t>Problem solving 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E1E333-7438-4887-8D1E-B0286E767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7"/>
          <a:stretch/>
        </p:blipFill>
        <p:spPr bwMode="auto">
          <a:xfrm>
            <a:off x="693279" y="2149226"/>
            <a:ext cx="10592718" cy="37549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1027286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200" dirty="0">
                <a:solidFill>
                  <a:srgbClr val="002060"/>
                </a:solidFill>
                <a:latin typeface="+mn-lt"/>
              </a:rP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002060"/>
              </a:solidFill>
              <a:latin typeface="+mn-lt"/>
            </a:endParaRPr>
          </a:p>
          <a:p>
            <a:r>
              <a:rPr lang="en-US" sz="1600" dirty="0">
                <a:solidFill>
                  <a:srgbClr val="002060"/>
                </a:solidFill>
                <a:latin typeface="+mn-lt"/>
              </a:rPr>
              <a:t> Delete all needless columns</a:t>
            </a:r>
          </a:p>
          <a:p>
            <a:endParaRPr lang="en-US" sz="1600" dirty="0">
              <a:solidFill>
                <a:srgbClr val="002060"/>
              </a:solidFill>
              <a:latin typeface="+mn-lt"/>
            </a:endParaRPr>
          </a:p>
          <a:p>
            <a:r>
              <a:rPr lang="en-US" sz="1600" dirty="0">
                <a:solidFill>
                  <a:srgbClr val="002060"/>
                </a:solidFill>
                <a:latin typeface="+mn-lt"/>
              </a:rPr>
              <a:t> Remove the outliers from the data</a:t>
            </a:r>
          </a:p>
          <a:p>
            <a:endParaRPr lang="en-US" sz="1600" dirty="0">
              <a:solidFill>
                <a:srgbClr val="002060"/>
              </a:solidFill>
              <a:latin typeface="+mn-lt"/>
            </a:endParaRPr>
          </a:p>
          <a:p>
            <a:r>
              <a:rPr lang="en-US" sz="1600" dirty="0">
                <a:solidFill>
                  <a:srgbClr val="002060"/>
                </a:solidFill>
                <a:latin typeface="+mn-lt"/>
              </a:rPr>
              <a:t>Treat Missing values with suitable values. </a:t>
            </a:r>
          </a:p>
          <a:p>
            <a:endParaRPr lang="en-US" sz="1600" dirty="0">
              <a:solidFill>
                <a:srgbClr val="002060"/>
              </a:solidFill>
              <a:latin typeface="+mn-lt"/>
            </a:endParaRPr>
          </a:p>
          <a:p>
            <a:r>
              <a:rPr lang="en-US" sz="1600" dirty="0">
                <a:solidFill>
                  <a:srgbClr val="002060"/>
                </a:solidFill>
                <a:latin typeface="+mn-lt"/>
              </a:rPr>
              <a:t> Remove duplicate rows</a:t>
            </a:r>
          </a:p>
          <a:p>
            <a:endParaRPr lang="en-US" sz="1600" dirty="0">
              <a:solidFill>
                <a:srgbClr val="002060"/>
              </a:solidFill>
              <a:latin typeface="+mn-lt"/>
            </a:endParaRPr>
          </a:p>
          <a:p>
            <a:r>
              <a:rPr lang="en-US" sz="1600" dirty="0">
                <a:solidFill>
                  <a:srgbClr val="002060"/>
                </a:solidFill>
                <a:latin typeface="+mn-lt"/>
              </a:rPr>
              <a:t>Remove duplicate columns</a:t>
            </a:r>
          </a:p>
          <a:p>
            <a:endParaRPr lang="en-US" sz="1600" dirty="0">
              <a:solidFill>
                <a:srgbClr val="002060"/>
              </a:solidFill>
              <a:latin typeface="+mn-lt"/>
            </a:endParaRPr>
          </a:p>
          <a:p>
            <a:r>
              <a:rPr lang="en-US" sz="1600" dirty="0">
                <a:solidFill>
                  <a:srgbClr val="002060"/>
                </a:solidFill>
                <a:latin typeface="+mn-lt"/>
              </a:rPr>
              <a:t>Filter rows by segment and filter by date period to get only those rows which are relevant to our analysis.</a:t>
            </a:r>
            <a:endParaRPr lang="en-IN" sz="16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9" y="1154985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200" dirty="0">
                <a:solidFill>
                  <a:srgbClr val="002060"/>
                </a:solidFill>
                <a:latin typeface="+mn-lt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r>
              <a:rPr lang="en-US" sz="1600" dirty="0">
                <a:latin typeface="+mn-lt"/>
              </a:rPr>
              <a:t>The core of the whole case study is to analyze and understand how consumer attributes and loan attributes are influencing the tendency of defaulting. </a:t>
            </a: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r>
              <a:rPr lang="en-US" sz="1600" dirty="0">
                <a:latin typeface="+mn-lt"/>
              </a:rPr>
              <a:t>After data cleaning created derived columns for analysis.</a:t>
            </a: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r>
              <a:rPr lang="en-US" sz="1600" dirty="0">
                <a:latin typeface="+mn-lt"/>
              </a:rPr>
              <a:t>During univariate analysis we have created Bar and Box charts </a:t>
            </a:r>
          </a:p>
          <a:p>
            <a:pPr marL="0" indent="0">
              <a:buNone/>
            </a:pPr>
            <a:r>
              <a:rPr lang="en-US" sz="1600" dirty="0"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+mn-lt"/>
              </a:rPr>
              <a:t>Performed the Multivariate analysis to understand how different variables interact with each other.</a:t>
            </a:r>
          </a:p>
          <a:p>
            <a:pPr marL="0" indent="0">
              <a:buNone/>
            </a:pPr>
            <a:endParaRPr lang="en-I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400" y="1026658"/>
            <a:ext cx="9313817" cy="8561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+mn-lt"/>
              </a:rPr>
              <a:t>Univariate analysis</a:t>
            </a:r>
            <a:endParaRPr lang="en-IN" sz="32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1C8E65-EE28-4229-8C42-6FFDB9DEF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797" y="2085015"/>
            <a:ext cx="8894619" cy="331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C59ACB-868E-4DE7-A723-1566CAA9D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018" y="2659856"/>
            <a:ext cx="8368268" cy="3248575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1767" y="1030698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+mn-lt"/>
              </a:rPr>
              <a:t>Loan Status Analysis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CCD44A-6860-4952-90FA-592CBBE7D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6" y="1463723"/>
            <a:ext cx="7039519" cy="2672179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5833" y="67316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US" sz="3200" dirty="0">
                <a:solidFill>
                  <a:srgbClr val="002060"/>
                </a:solidFill>
                <a:latin typeface="+mn-lt"/>
              </a:rPr>
              <a:t>Loan Grade Analysis</a:t>
            </a:r>
            <a:endParaRPr lang="en-IN" sz="32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01285-5477-4261-ADEF-0991205F2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3723"/>
            <a:ext cx="5900192" cy="255046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78912F1-4B53-4043-A8E7-C8A025E52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24" y="4264141"/>
            <a:ext cx="5299435" cy="2235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3281A7-3615-4978-972E-7E36365EA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76682"/>
            <a:ext cx="6096000" cy="22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1766" y="90133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US" sz="3200" dirty="0">
                <a:solidFill>
                  <a:srgbClr val="002060"/>
                </a:solidFill>
                <a:latin typeface="+mn-lt"/>
              </a:rPr>
              <a:t>Loan Grade Analysis</a:t>
            </a:r>
            <a:endParaRPr lang="en-IN" sz="3200" dirty="0">
              <a:solidFill>
                <a:srgbClr val="002060"/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F4D4BAE8-9BAE-4106-8B9B-338949CEA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605" y="2371173"/>
            <a:ext cx="9434694" cy="3157428"/>
          </a:xfr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407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Submission - Lending Club Case Study   </vt:lpstr>
      <vt:lpstr> Case Study Objectives</vt:lpstr>
      <vt:lpstr> Problem solving methodology</vt:lpstr>
      <vt:lpstr> Data Cleaning</vt:lpstr>
      <vt:lpstr> Analysis</vt:lpstr>
      <vt:lpstr>Univariate analysis</vt:lpstr>
      <vt:lpstr>Loan Status Analysis</vt:lpstr>
      <vt:lpstr> Loan Grade Analysis</vt:lpstr>
      <vt:lpstr> Loan Grade Analysis</vt:lpstr>
      <vt:lpstr>Grade vs Interest rate</vt:lpstr>
      <vt:lpstr>Grade Vs DTI</vt:lpstr>
      <vt:lpstr>Loan Applicants vs Income of Borrower</vt:lpstr>
      <vt:lpstr>Employment length vs Approval Loan Amount Ratio</vt:lpstr>
      <vt:lpstr>Home Ownership vs Approval Loan Amount Ratio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Submission - Lending Club Case Study   </dc:title>
  <cp:lastModifiedBy>Ayush mishra</cp:lastModifiedBy>
  <cp:revision>1</cp:revision>
  <dcterms:created xsi:type="dcterms:W3CDTF">2016-06-09T08:16:28Z</dcterms:created>
  <dcterms:modified xsi:type="dcterms:W3CDTF">2021-11-10T13:11:55Z</dcterms:modified>
</cp:coreProperties>
</file>