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3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20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86E-8F44-E340-9475-F74FC5B0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D0E-28BB-B14D-9D63-C3B0A6D0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D1B1-69CF-9042-BACD-C6A855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9027-C3F2-8641-8642-D3C595E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61E0-F956-C640-8645-ED7164C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6ED-6664-8348-AF51-1DF4152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DA73-3397-9347-8221-13CE796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302E-83CE-3545-A610-406DA4B4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A956-9DD7-034D-9CD7-B29A5ABA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D3D-84E2-A84E-BEFD-D0FEBCC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7C53-FA74-4C48-99DB-C5FD9BA0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34CBA-47D4-C44B-B3A7-B7890252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5780-56F7-284F-B67F-211CAF0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D6F3-291A-394F-9CC4-C0AFFCB2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E5B6-A165-0E46-B903-FF24144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DCB-B21E-6E46-9AB6-59C67CA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00E-A740-284E-A637-51FD1F93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44C7-D7AA-B941-A812-0D36422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F760-4F9B-2D40-B635-12BEB2E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923F-631F-E440-9693-06A1648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53F-93CD-0347-BC0B-8B73953C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0C76-3E3C-B646-9349-9113AB55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028-CFD7-8B40-907E-07DFD55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2AD3-03FE-C848-8B4A-51B3B6C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8C42-44FA-C849-871C-BD8F06A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7CD-664B-6E42-9301-46E589A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5F0-7493-4142-9C72-F5170718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A84B-3B40-AF4A-93DE-D170A807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342E-FE8C-9747-964E-9861A53B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2986-E623-0543-B88A-F323AF7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614D-029E-A44B-A5FE-B193059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AFF-6F7C-0442-9F14-0C5AE76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0BB5-2FC1-074D-BDE8-6075CEB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5DED-6325-884F-91E5-D16906E2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C13B-C548-CE4C-B9EE-3CB7972B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3671-A83B-0B43-A127-0CFCFFDB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FF0C8-522B-2345-BA00-0269BCD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40211-13E9-0049-8B15-B07AB1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A29E4-7B1B-424D-B6BE-4E6D44B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8AF-DA3E-964B-82C9-67896993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6A6E-5C58-364A-8F3A-3EC3103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DB19-2422-7545-83F4-4D249A8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0AB4-6801-3F44-9BE9-D00AA42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6C46-DCB5-8F40-905E-14463F3B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D671-8E34-BA48-8ABF-6EC70AA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B870-5BB3-1A41-BB7B-234BC2E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FEC3-29B5-5B4D-BB7F-6B39388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D83-2F8E-E847-8ABE-47567FAF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3A0A-C44C-0048-9E9C-7112F9C0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8C2F-88E3-4547-8055-2183835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26B-681E-A645-9683-7CF106D7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217B-1534-F546-A402-E997AC41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1DA-1234-FF4D-A7B9-F4E5B2B2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96F6-EDA7-6547-8597-AA1A9474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2164-0907-ED43-822E-6AFB5F0D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EF5E-8985-7246-B62E-60860CE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8D11-922B-3843-BE81-1A99EBF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A62F-C7DA-2D41-BDD7-B756D04E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D0139-33DA-5C4C-B9D8-4FDDC189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7B59-AEDC-3344-B4F6-AEE0AF24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30FA-456B-DD4E-B8DB-B7620C86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75E-8F24-D747-B687-399B453A6C1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2C39-41E8-9B4E-AD62-272E32B3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B71C-99D4-2146-AA55-52B6D158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88CE-A50F-CB41-AA67-84CD28A3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F6F1-EDBC-004C-905E-04F59430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graduate version - Fall 2019</a:t>
            </a:r>
          </a:p>
        </p:txBody>
      </p:sp>
    </p:spTree>
    <p:extLst>
      <p:ext uri="{BB962C8B-B14F-4D97-AF65-F5344CB8AC3E}">
        <p14:creationId xmlns:p14="http://schemas.microsoft.com/office/powerpoint/2010/main" val="382627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DE88E28B-24AC-9942-8A5A-4B9619B09C51}"/>
              </a:ext>
            </a:extLst>
          </p:cNvPr>
          <p:cNvSpPr txBox="1"/>
          <p:nvPr/>
        </p:nvSpPr>
        <p:spPr>
          <a:xfrm>
            <a:off x="3536707" y="5277824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3125-D00E-F848-9F28-1FC35BCCC2BD}"/>
              </a:ext>
            </a:extLst>
          </p:cNvPr>
          <p:cNvSpPr txBox="1"/>
          <p:nvPr/>
        </p:nvSpPr>
        <p:spPr>
          <a:xfrm>
            <a:off x="3459406" y="4289737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5AE800-5561-8241-8C08-1BAC162A8EDE}"/>
              </a:ext>
            </a:extLst>
          </p:cNvPr>
          <p:cNvSpPr txBox="1"/>
          <p:nvPr/>
        </p:nvSpPr>
        <p:spPr>
          <a:xfrm>
            <a:off x="7185019" y="4289737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EB023-B688-E246-B9EF-E83BD12C25D6}"/>
              </a:ext>
            </a:extLst>
          </p:cNvPr>
          <p:cNvSpPr txBox="1"/>
          <p:nvPr/>
        </p:nvSpPr>
        <p:spPr>
          <a:xfrm>
            <a:off x="6900434" y="5277824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71951-0A79-8745-A57C-00B150893D5D}"/>
              </a:ext>
            </a:extLst>
          </p:cNvPr>
          <p:cNvSpPr txBox="1"/>
          <p:nvPr/>
        </p:nvSpPr>
        <p:spPr>
          <a:xfrm>
            <a:off x="3424406" y="5373369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47E22A-3B13-F842-BBAD-D64154E47E7D}"/>
              </a:ext>
            </a:extLst>
          </p:cNvPr>
          <p:cNvSpPr txBox="1"/>
          <p:nvPr/>
        </p:nvSpPr>
        <p:spPr>
          <a:xfrm>
            <a:off x="3347105" y="4385282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22B50-2354-D642-BAFE-8AFF862E1156}"/>
              </a:ext>
            </a:extLst>
          </p:cNvPr>
          <p:cNvSpPr txBox="1"/>
          <p:nvPr/>
        </p:nvSpPr>
        <p:spPr>
          <a:xfrm>
            <a:off x="7072718" y="4385282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CB50DC-C62A-7942-AF78-2F22235A4510}"/>
              </a:ext>
            </a:extLst>
          </p:cNvPr>
          <p:cNvSpPr txBox="1"/>
          <p:nvPr/>
        </p:nvSpPr>
        <p:spPr>
          <a:xfrm>
            <a:off x="6788133" y="5373369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37622-C212-2846-AC76-77079644E7F1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AC4575-59A0-D746-9CFC-F394D9DA0ED2}"/>
              </a:ext>
            </a:extLst>
          </p:cNvPr>
          <p:cNvSpPr txBox="1"/>
          <p:nvPr/>
        </p:nvSpPr>
        <p:spPr>
          <a:xfrm rot="18163030">
            <a:off x="-338927" y="4831557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88743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are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8B0B-7A73-8741-BE33-4A7C8CDD2015}"/>
              </a:ext>
            </a:extLst>
          </p:cNvPr>
          <p:cNvSpPr txBox="1"/>
          <p:nvPr/>
        </p:nvSpPr>
        <p:spPr>
          <a:xfrm>
            <a:off x="1470459" y="1683205"/>
            <a:ext cx="99673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 complex software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GCC &gt;7MSLOC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CLANG+LLVM &gt;4MSLOC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Highly-structured software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Well-defined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Components modularized and plug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the input and output languages, e.g., for GCC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C, C++, Objective C, Ada, Fortran, Go, D, Cobol, Modula-2/3,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arm, alpha, i386, </a:t>
            </a:r>
            <a:r>
              <a:rPr lang="en-US" sz="2800" dirty="0" err="1"/>
              <a:t>mips</a:t>
            </a:r>
            <a:r>
              <a:rPr lang="en-US" sz="2800" dirty="0"/>
              <a:t>, rs6000, </a:t>
            </a:r>
            <a:r>
              <a:rPr lang="en-US" sz="2800" dirty="0" err="1"/>
              <a:t>sparc</a:t>
            </a:r>
            <a:r>
              <a:rPr lang="en-US" sz="2800" dirty="0"/>
              <a:t>, … (51 currently)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We are going to side-step a lot of that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9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44657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</p:cNvCxnSpPr>
          <p:nvPr/>
        </p:nvCxnSpPr>
        <p:spPr>
          <a:xfrm>
            <a:off x="6940513" y="1904302"/>
            <a:ext cx="1870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8065918" y="2123085"/>
            <a:ext cx="969032" cy="52211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4079287" y="2868658"/>
            <a:ext cx="3353060" cy="921500"/>
          </a:xfrm>
          <a:prstGeom prst="bentConnector3">
            <a:avLst>
              <a:gd name="adj1" fmla="val -68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3292200" y="5836999"/>
            <a:ext cx="45538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</p:cNvCxnSpPr>
          <p:nvPr/>
        </p:nvCxnSpPr>
        <p:spPr>
          <a:xfrm rot="5400000">
            <a:off x="6657053" y="4073618"/>
            <a:ext cx="1058754" cy="491834"/>
          </a:xfrm>
          <a:prstGeom prst="bentConnector3">
            <a:avLst>
              <a:gd name="adj1" fmla="val 9823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C8B1-4513-954C-9042-7310E2958678}"/>
              </a:ext>
            </a:extLst>
          </p:cNvPr>
          <p:cNvSpPr txBox="1"/>
          <p:nvPr/>
        </p:nvSpPr>
        <p:spPr>
          <a:xfrm>
            <a:off x="3559280" y="453453"/>
            <a:ext cx="5651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Undergraduate Compilers</a:t>
            </a:r>
          </a:p>
        </p:txBody>
      </p:sp>
    </p:spTree>
    <p:extLst>
      <p:ext uri="{BB962C8B-B14F-4D97-AF65-F5344CB8AC3E}">
        <p14:creationId xmlns:p14="http://schemas.microsoft.com/office/powerpoint/2010/main" val="156333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4733047" y="523968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This Class</a:t>
            </a:r>
          </a:p>
        </p:txBody>
      </p:sp>
    </p:spTree>
    <p:extLst>
      <p:ext uri="{BB962C8B-B14F-4D97-AF65-F5344CB8AC3E}">
        <p14:creationId xmlns:p14="http://schemas.microsoft.com/office/powerpoint/2010/main" val="138487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9F3810-FAFC-114F-ABDF-6E9D4872AA87}"/>
              </a:ext>
            </a:extLst>
          </p:cNvPr>
          <p:cNvSpPr txBox="1"/>
          <p:nvPr/>
        </p:nvSpPr>
        <p:spPr>
          <a:xfrm>
            <a:off x="521956" y="3433018"/>
            <a:ext cx="449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Intermediate Representation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3F272-02F4-0F48-B161-BEE7A729DEE4}"/>
              </a:ext>
            </a:extLst>
          </p:cNvPr>
          <p:cNvSpPr txBox="1"/>
          <p:nvPr/>
        </p:nvSpPr>
        <p:spPr>
          <a:xfrm>
            <a:off x="7534356" y="3263322"/>
            <a:ext cx="40412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Facts about program 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behavior that always hold</a:t>
            </a:r>
          </a:p>
        </p:txBody>
      </p:sp>
    </p:spTree>
    <p:extLst>
      <p:ext uri="{BB962C8B-B14F-4D97-AF65-F5344CB8AC3E}">
        <p14:creationId xmlns:p14="http://schemas.microsoft.com/office/powerpoint/2010/main" val="30378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307838" y="4333263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924505" y="2265334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0B52E-F742-D546-AB39-B3D4468372C5}"/>
              </a:ext>
            </a:extLst>
          </p:cNvPr>
          <p:cNvSpPr txBox="1"/>
          <p:nvPr/>
        </p:nvSpPr>
        <p:spPr>
          <a:xfrm>
            <a:off x="3611139" y="644443"/>
            <a:ext cx="526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Static Program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E587-2D20-EE45-B37E-3747BB0E95A2}"/>
              </a:ext>
            </a:extLst>
          </p:cNvPr>
          <p:cNvSpPr txBox="1"/>
          <p:nvPr/>
        </p:nvSpPr>
        <p:spPr>
          <a:xfrm>
            <a:off x="3099460" y="2326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7151-66AD-694B-89EC-8B0B256BDD49}"/>
              </a:ext>
            </a:extLst>
          </p:cNvPr>
          <p:cNvSpPr txBox="1"/>
          <p:nvPr/>
        </p:nvSpPr>
        <p:spPr>
          <a:xfrm>
            <a:off x="3064875" y="439481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AB8C-4254-BA4C-BE0D-290DFCAC7A8A}"/>
              </a:ext>
            </a:extLst>
          </p:cNvPr>
          <p:cNvSpPr txBox="1"/>
          <p:nvPr/>
        </p:nvSpPr>
        <p:spPr>
          <a:xfrm>
            <a:off x="7571272" y="2326890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CAA1-FF19-6F49-868E-4EA70C0C6673}"/>
              </a:ext>
            </a:extLst>
          </p:cNvPr>
          <p:cNvSpPr txBox="1"/>
          <p:nvPr/>
        </p:nvSpPr>
        <p:spPr>
          <a:xfrm>
            <a:off x="7571272" y="4394819"/>
            <a:ext cx="2343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IR+invariants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C9BECB-082D-2048-8205-6E3B0595DDE2}"/>
              </a:ext>
            </a:extLst>
          </p:cNvPr>
          <p:cNvCxnSpPr/>
          <p:nvPr/>
        </p:nvCxnSpPr>
        <p:spPr>
          <a:xfrm flipV="1">
            <a:off x="3611139" y="2619277"/>
            <a:ext cx="13133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2B842-EF32-B545-B523-C1F3D4C41BAD}"/>
              </a:ext>
            </a:extLst>
          </p:cNvPr>
          <p:cNvCxnSpPr>
            <a:cxnSpLocks/>
          </p:cNvCxnSpPr>
          <p:nvPr/>
        </p:nvCxnSpPr>
        <p:spPr>
          <a:xfrm>
            <a:off x="6092582" y="2619277"/>
            <a:ext cx="147869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5A012-B6EA-B14E-923C-E264DED14358}"/>
              </a:ext>
            </a:extLst>
          </p:cNvPr>
          <p:cNvCxnSpPr>
            <a:cxnSpLocks/>
          </p:cNvCxnSpPr>
          <p:nvPr/>
        </p:nvCxnSpPr>
        <p:spPr>
          <a:xfrm>
            <a:off x="6909832" y="4687206"/>
            <a:ext cx="6614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8372D-259B-9641-BF44-00A377D216EA}"/>
              </a:ext>
            </a:extLst>
          </p:cNvPr>
          <p:cNvCxnSpPr>
            <a:cxnSpLocks/>
          </p:cNvCxnSpPr>
          <p:nvPr/>
        </p:nvCxnSpPr>
        <p:spPr>
          <a:xfrm flipV="1">
            <a:off x="3576554" y="4687206"/>
            <a:ext cx="7312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AB325-C632-6247-A1D6-772113B35A67}"/>
              </a:ext>
            </a:extLst>
          </p:cNvPr>
          <p:cNvSpPr txBox="1"/>
          <p:nvPr/>
        </p:nvSpPr>
        <p:spPr>
          <a:xfrm>
            <a:off x="721541" y="2434611"/>
            <a:ext cx="213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syntax tree, </a:t>
            </a:r>
          </a:p>
          <a:p>
            <a:r>
              <a:rPr lang="en-US" dirty="0"/>
              <a:t>symbol table,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9E3D4-D134-F54C-A822-7765ED201ADE}"/>
              </a:ext>
            </a:extLst>
          </p:cNvPr>
          <p:cNvSpPr txBox="1"/>
          <p:nvPr/>
        </p:nvSpPr>
        <p:spPr>
          <a:xfrm>
            <a:off x="721541" y="4394819"/>
            <a:ext cx="205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graph, </a:t>
            </a:r>
          </a:p>
          <a:p>
            <a:r>
              <a:rPr lang="en-US" dirty="0"/>
              <a:t>dependence graph, </a:t>
            </a:r>
          </a:p>
          <a:p>
            <a:r>
              <a:rPr lang="en-US" dirty="0"/>
              <a:t>call graph,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3F589-AB48-7F4D-BDE1-77BE87A073F2}"/>
              </a:ext>
            </a:extLst>
          </p:cNvPr>
          <p:cNvSpPr txBox="1"/>
          <p:nvPr/>
        </p:nvSpPr>
        <p:spPr>
          <a:xfrm>
            <a:off x="7802088" y="5145358"/>
            <a:ext cx="403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x+y</a:t>
            </a:r>
            <a:r>
              <a:rPr lang="en-US" dirty="0"/>
              <a:t> is always z-10</a:t>
            </a:r>
          </a:p>
          <a:p>
            <a:r>
              <a:rPr lang="en-US" dirty="0"/>
              <a:t>p and q never point to the same memory</a:t>
            </a:r>
          </a:p>
          <a:p>
            <a:r>
              <a:rPr lang="en-US" dirty="0"/>
              <a:t>foo() is always called with positive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93A2-6F4D-5145-A9C2-8473B2760463}"/>
              </a:ext>
            </a:extLst>
          </p:cNvPr>
          <p:cNvSpPr txBox="1"/>
          <p:nvPr/>
        </p:nvSpPr>
        <p:spPr>
          <a:xfrm>
            <a:off x="7897162" y="2926942"/>
            <a:ext cx="266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an “integer”</a:t>
            </a:r>
          </a:p>
          <a:p>
            <a:r>
              <a:rPr lang="en-US" dirty="0"/>
              <a:t>foo(x) returns an </a:t>
            </a:r>
            <a:r>
              <a:rPr lang="en-US"/>
              <a:t>“integer”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191C-5D30-A144-80F6-19C565E9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knowledgeable of the foundational concepts underlying modern compiler optimization</a:t>
            </a:r>
          </a:p>
          <a:p>
            <a:endParaRPr lang="en-US" dirty="0"/>
          </a:p>
          <a:p>
            <a:r>
              <a:rPr lang="en-US" dirty="0"/>
              <a:t>To explore and understand the tradeoffs required when implementing scalable program analyses</a:t>
            </a:r>
          </a:p>
          <a:p>
            <a:endParaRPr lang="en-US" dirty="0"/>
          </a:p>
          <a:p>
            <a:r>
              <a:rPr lang="en-US" dirty="0"/>
              <a:t>To become familiar with a production-quality compiler system that you can use in your own research</a:t>
            </a:r>
          </a:p>
        </p:txBody>
      </p:sp>
    </p:spTree>
    <p:extLst>
      <p:ext uri="{BB962C8B-B14F-4D97-AF65-F5344CB8AC3E}">
        <p14:creationId xmlns:p14="http://schemas.microsoft.com/office/powerpoint/2010/main" val="106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compiler developer in industry from 1986-1990</a:t>
            </a:r>
          </a:p>
          <a:p>
            <a:r>
              <a:rPr lang="en-US" dirty="0"/>
              <a:t>Doctoral work on data flow analysis</a:t>
            </a:r>
          </a:p>
          <a:p>
            <a:r>
              <a:rPr lang="en-US" dirty="0"/>
              <a:t>Have taken three courses in compilers (all grad courses)</a:t>
            </a:r>
          </a:p>
          <a:p>
            <a:r>
              <a:rPr lang="en-US" dirty="0"/>
              <a:t>Have taught undergrad and graduate compilers 20 times</a:t>
            </a:r>
          </a:p>
          <a:p>
            <a:pPr lvl="1"/>
            <a:r>
              <a:rPr lang="en-US" dirty="0"/>
              <a:t>5 different instantiations of the course</a:t>
            </a:r>
          </a:p>
          <a:p>
            <a:r>
              <a:rPr lang="en-US" dirty="0"/>
              <a:t>Have implemented significant parts of 7 compilers</a:t>
            </a:r>
          </a:p>
          <a:p>
            <a:pPr lvl="1"/>
            <a:r>
              <a:rPr lang="en-US" dirty="0"/>
              <a:t>Most recently this summer (as you will see)</a:t>
            </a:r>
          </a:p>
          <a:p>
            <a:r>
              <a:rPr lang="en-US" dirty="0"/>
              <a:t>Lead research on topics that are closely related to compilation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E56F-47B7-1945-9B36-C606A591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normal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8815-5B50-4A46-A90F-9E945EDF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60s compilation was art</a:t>
            </a:r>
          </a:p>
          <a:p>
            <a:r>
              <a:rPr lang="en-US" dirty="0"/>
              <a:t>in the 70s compilation was studied by theoreticians</a:t>
            </a:r>
          </a:p>
          <a:p>
            <a:r>
              <a:rPr lang="en-US" dirty="0"/>
              <a:t>in the 80s compilation was studied as a software product line</a:t>
            </a:r>
          </a:p>
          <a:p>
            <a:r>
              <a:rPr lang="en-US" dirty="0"/>
              <a:t>in the 90s compilation was supported by reusable programming frameworks</a:t>
            </a:r>
          </a:p>
          <a:p>
            <a:r>
              <a:rPr lang="en-US" dirty="0"/>
              <a:t>in the 00s those frameworks became more powerful</a:t>
            </a:r>
          </a:p>
          <a:p>
            <a:r>
              <a:rPr lang="en-US" dirty="0"/>
              <a:t>it is one of the most mature software domains you will ever work in</a:t>
            </a:r>
          </a:p>
        </p:txBody>
      </p:sp>
    </p:spTree>
    <p:extLst>
      <p:ext uri="{BB962C8B-B14F-4D97-AF65-F5344CB8AC3E}">
        <p14:creationId xmlns:p14="http://schemas.microsoft.com/office/powerpoint/2010/main" val="21235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4531369" y="2309385"/>
            <a:ext cx="207781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Compiler</a:t>
            </a:r>
          </a:p>
          <a:p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endCxn id="4" idx="1"/>
          </p:cNvCxnSpPr>
          <p:nvPr/>
        </p:nvCxnSpPr>
        <p:spPr>
          <a:xfrm>
            <a:off x="3125972" y="3264195"/>
            <a:ext cx="1405397" cy="1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stCxn id="4" idx="3"/>
          </p:cNvCxnSpPr>
          <p:nvPr/>
        </p:nvCxnSpPr>
        <p:spPr>
          <a:xfrm>
            <a:off x="6609182" y="3278881"/>
            <a:ext cx="14077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1695350" y="3040705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8064171" y="296733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5014666" y="1556511"/>
            <a:ext cx="223336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Front-end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055854" y="1899626"/>
            <a:ext cx="2958812" cy="10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591B28-DFC2-3942-8126-D75EE5BFDDC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31350" y="2264397"/>
            <a:ext cx="0" cy="117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175835" y="5794310"/>
            <a:ext cx="3168277" cy="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56347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5086865" y="5448051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EAF8E-82A1-A343-8C0B-1CB24A611A7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31350" y="4144101"/>
            <a:ext cx="0" cy="1303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1445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449215"/>
            <a:ext cx="7246044" cy="4928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242920" y="2084550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86135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26955F5-3BA2-3C4F-84C8-7A906E3860E7}"/>
              </a:ext>
            </a:extLst>
          </p:cNvPr>
          <p:cNvSpPr txBox="1"/>
          <p:nvPr/>
        </p:nvSpPr>
        <p:spPr>
          <a:xfrm>
            <a:off x="3531158" y="1319847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C8B66-D034-4C46-BE0C-3E97257CDF27}"/>
              </a:ext>
            </a:extLst>
          </p:cNvPr>
          <p:cNvSpPr txBox="1"/>
          <p:nvPr/>
        </p:nvSpPr>
        <p:spPr>
          <a:xfrm>
            <a:off x="6027188" y="1319847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6D603A-D09D-344D-8FE3-864D85A49B08}"/>
              </a:ext>
            </a:extLst>
          </p:cNvPr>
          <p:cNvSpPr txBox="1"/>
          <p:nvPr/>
        </p:nvSpPr>
        <p:spPr>
          <a:xfrm>
            <a:off x="8523218" y="1319847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2B4B1-B8A4-9D44-9B5B-2682BC7E882B}"/>
              </a:ext>
            </a:extLst>
          </p:cNvPr>
          <p:cNvSpPr txBox="1"/>
          <p:nvPr/>
        </p:nvSpPr>
        <p:spPr>
          <a:xfrm>
            <a:off x="4475359" y="2288879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0FF48-0464-474A-8917-1C22628CBAE8}"/>
              </a:ext>
            </a:extLst>
          </p:cNvPr>
          <p:cNvSpPr txBox="1"/>
          <p:nvPr/>
        </p:nvSpPr>
        <p:spPr>
          <a:xfrm>
            <a:off x="6971389" y="2288879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3F4C9F-B9D2-4949-B33D-00A7256D6890}"/>
              </a:ext>
            </a:extLst>
          </p:cNvPr>
          <p:cNvSpPr txBox="1"/>
          <p:nvPr/>
        </p:nvSpPr>
        <p:spPr>
          <a:xfrm>
            <a:off x="3333122" y="1432765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A50AE-4848-DF4D-B058-D6E99FD3F794}"/>
              </a:ext>
            </a:extLst>
          </p:cNvPr>
          <p:cNvSpPr txBox="1"/>
          <p:nvPr/>
        </p:nvSpPr>
        <p:spPr>
          <a:xfrm>
            <a:off x="5829152" y="1432765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3C383-DB5D-454B-8FE5-57ECF6A687F6}"/>
              </a:ext>
            </a:extLst>
          </p:cNvPr>
          <p:cNvSpPr txBox="1"/>
          <p:nvPr/>
        </p:nvSpPr>
        <p:spPr>
          <a:xfrm>
            <a:off x="8325182" y="1432765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ABF4CB-D9A1-454F-9301-63B9EFCB8B35}"/>
              </a:ext>
            </a:extLst>
          </p:cNvPr>
          <p:cNvSpPr txBox="1"/>
          <p:nvPr/>
        </p:nvSpPr>
        <p:spPr>
          <a:xfrm>
            <a:off x="4277323" y="2401797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B9651-B4D8-3042-A6FF-4FA28A5A4DE5}"/>
              </a:ext>
            </a:extLst>
          </p:cNvPr>
          <p:cNvSpPr txBox="1"/>
          <p:nvPr/>
        </p:nvSpPr>
        <p:spPr>
          <a:xfrm>
            <a:off x="6773353" y="2401797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55854" y="1899626"/>
            <a:ext cx="1079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846070" y="5822622"/>
            <a:ext cx="2498042" cy="1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600006" y="166879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10344112" y="560616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830353" y="3436215"/>
            <a:ext cx="260199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Middle-end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334CD-FD07-9048-84CE-9E9D88BFF69F}"/>
              </a:ext>
            </a:extLst>
          </p:cNvPr>
          <p:cNvSpPr/>
          <p:nvPr/>
        </p:nvSpPr>
        <p:spPr>
          <a:xfrm>
            <a:off x="2574151" y="1234911"/>
            <a:ext cx="7427688" cy="51428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EC8DD-55DC-9C44-BEFD-274C13D53261}"/>
              </a:ext>
            </a:extLst>
          </p:cNvPr>
          <p:cNvSpPr txBox="1"/>
          <p:nvPr/>
        </p:nvSpPr>
        <p:spPr>
          <a:xfrm>
            <a:off x="3135086" y="1545683"/>
            <a:ext cx="114704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Scan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7DBB-1724-9743-8605-40E327A9AD4F}"/>
              </a:ext>
            </a:extLst>
          </p:cNvPr>
          <p:cNvSpPr txBox="1"/>
          <p:nvPr/>
        </p:nvSpPr>
        <p:spPr>
          <a:xfrm>
            <a:off x="5631116" y="1545683"/>
            <a:ext cx="130939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EBBD1-47DD-FF45-A5A0-9E359489BACB}"/>
              </a:ext>
            </a:extLst>
          </p:cNvPr>
          <p:cNvSpPr txBox="1"/>
          <p:nvPr/>
        </p:nvSpPr>
        <p:spPr>
          <a:xfrm>
            <a:off x="8127146" y="1545683"/>
            <a:ext cx="140179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Weed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76451-139B-0246-AC77-E47CAA9639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87990" y="1899626"/>
            <a:ext cx="1343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A80FF-F99B-9F41-9CF1-3333A97A5FE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940513" y="1899626"/>
            <a:ext cx="1186633" cy="4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7B99E-4FB9-8243-9A2D-DEC5B2130503}"/>
              </a:ext>
            </a:extLst>
          </p:cNvPr>
          <p:cNvSpPr txBox="1"/>
          <p:nvPr/>
        </p:nvSpPr>
        <p:spPr>
          <a:xfrm>
            <a:off x="4079287" y="2514715"/>
            <a:ext cx="116807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AAED3-8455-FF4F-8DC2-4E1E22EEEDC4}"/>
              </a:ext>
            </a:extLst>
          </p:cNvPr>
          <p:cNvSpPr txBox="1"/>
          <p:nvPr/>
        </p:nvSpPr>
        <p:spPr>
          <a:xfrm>
            <a:off x="6575317" y="2514715"/>
            <a:ext cx="1714059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Symbol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8BA75D-7818-A24A-B5C1-772800FB4CF9}"/>
              </a:ext>
            </a:extLst>
          </p:cNvPr>
          <p:cNvCxnSpPr>
            <a:cxnSpLocks/>
          </p:cNvCxnSpPr>
          <p:nvPr/>
        </p:nvCxnSpPr>
        <p:spPr>
          <a:xfrm flipH="1">
            <a:off x="5248195" y="2860461"/>
            <a:ext cx="13370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B78C4D3-4258-B241-A58D-D9EBAD2DA70C}"/>
              </a:ext>
            </a:extLst>
          </p:cNvPr>
          <p:cNvCxnSpPr>
            <a:stCxn id="17" idx="2"/>
            <a:endCxn id="22" idx="3"/>
          </p:cNvCxnSpPr>
          <p:nvPr/>
        </p:nvCxnSpPr>
        <p:spPr>
          <a:xfrm rot="5400000">
            <a:off x="8251166" y="2291780"/>
            <a:ext cx="615089" cy="53866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EF51CE-7480-B04A-9CCC-E9A90D9DA119}"/>
              </a:ext>
            </a:extLst>
          </p:cNvPr>
          <p:cNvCxnSpPr>
            <a:stCxn id="21" idx="1"/>
            <a:endCxn id="11" idx="1"/>
          </p:cNvCxnSpPr>
          <p:nvPr/>
        </p:nvCxnSpPr>
        <p:spPr>
          <a:xfrm rot="10800000" flipH="1" flipV="1">
            <a:off x="4079287" y="2868658"/>
            <a:ext cx="751066" cy="921500"/>
          </a:xfrm>
          <a:prstGeom prst="bentConnector3">
            <a:avLst>
              <a:gd name="adj1" fmla="val -7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38DBA-8E4B-A34A-A111-00CA1BD2ACA3}"/>
              </a:ext>
            </a:extLst>
          </p:cNvPr>
          <p:cNvSpPr txBox="1"/>
          <p:nvPr/>
        </p:nvSpPr>
        <p:spPr>
          <a:xfrm rot="5400000">
            <a:off x="9325469" y="1955182"/>
            <a:ext cx="185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E3453-9944-AD41-BC9C-07D9B771A3F8}"/>
              </a:ext>
            </a:extLst>
          </p:cNvPr>
          <p:cNvSpPr txBox="1"/>
          <p:nvPr/>
        </p:nvSpPr>
        <p:spPr>
          <a:xfrm>
            <a:off x="3292201" y="5483057"/>
            <a:ext cx="213007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Peephole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52EBA-E8AC-FE49-8505-AB66661D8BD7}"/>
              </a:ext>
            </a:extLst>
          </p:cNvPr>
          <p:cNvSpPr txBox="1"/>
          <p:nvPr/>
        </p:nvSpPr>
        <p:spPr>
          <a:xfrm>
            <a:off x="3214900" y="4494970"/>
            <a:ext cx="221727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Code 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5A401-AE88-814E-983B-9599BB9BFB60}"/>
              </a:ext>
            </a:extLst>
          </p:cNvPr>
          <p:cNvSpPr txBox="1"/>
          <p:nvPr/>
        </p:nvSpPr>
        <p:spPr>
          <a:xfrm>
            <a:off x="6940513" y="4494970"/>
            <a:ext cx="209333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FD3A27-2D6E-F846-A595-6994145F85BE}"/>
              </a:ext>
            </a:extLst>
          </p:cNvPr>
          <p:cNvCxnSpPr>
            <a:cxnSpLocks/>
          </p:cNvCxnSpPr>
          <p:nvPr/>
        </p:nvCxnSpPr>
        <p:spPr>
          <a:xfrm flipH="1">
            <a:off x="5432174" y="4848913"/>
            <a:ext cx="15083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33EFB6-E69B-794C-AA73-EF8D3287893B}"/>
              </a:ext>
            </a:extLst>
          </p:cNvPr>
          <p:cNvSpPr txBox="1"/>
          <p:nvPr/>
        </p:nvSpPr>
        <p:spPr>
          <a:xfrm>
            <a:off x="6655928" y="5483057"/>
            <a:ext cx="119014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170A2B-BD52-B441-905B-0A605D633A22}"/>
              </a:ext>
            </a:extLst>
          </p:cNvPr>
          <p:cNvCxnSpPr>
            <a:cxnSpLocks/>
          </p:cNvCxnSpPr>
          <p:nvPr/>
        </p:nvCxnSpPr>
        <p:spPr>
          <a:xfrm>
            <a:off x="5422271" y="5837000"/>
            <a:ext cx="1233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C441AD-05B0-5143-AAC3-4E77E55500B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432347" y="3790158"/>
            <a:ext cx="554831" cy="70481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02B1FB5-77A2-E943-B1AE-417320AE509A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rot="10800000" flipH="1" flipV="1">
            <a:off x="3214899" y="4848912"/>
            <a:ext cx="77301" cy="988087"/>
          </a:xfrm>
          <a:prstGeom prst="bentConnector3">
            <a:avLst>
              <a:gd name="adj1" fmla="val -4664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ECAD2A-F899-9544-9168-39903AED68BB}"/>
              </a:ext>
            </a:extLst>
          </p:cNvPr>
          <p:cNvSpPr txBox="1"/>
          <p:nvPr/>
        </p:nvSpPr>
        <p:spPr>
          <a:xfrm rot="16200000">
            <a:off x="1420530" y="5126578"/>
            <a:ext cx="1743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5F929-F266-0044-B106-CFF7AB13D559}"/>
              </a:ext>
            </a:extLst>
          </p:cNvPr>
          <p:cNvSpPr txBox="1"/>
          <p:nvPr/>
        </p:nvSpPr>
        <p:spPr>
          <a:xfrm rot="2282843">
            <a:off x="8954096" y="973301"/>
            <a:ext cx="321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per Source Language</a:t>
            </a:r>
          </a:p>
        </p:txBody>
      </p:sp>
    </p:spTree>
    <p:extLst>
      <p:ext uri="{BB962C8B-B14F-4D97-AF65-F5344CB8AC3E}">
        <p14:creationId xmlns:p14="http://schemas.microsoft.com/office/powerpoint/2010/main" val="363903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532</Words>
  <Application>Microsoft Macintosh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Compilers</vt:lpstr>
      <vt:lpstr>Goals</vt:lpstr>
      <vt:lpstr>A bit about me …</vt:lpstr>
      <vt:lpstr>From theory to normal engineering</vt:lpstr>
      <vt:lpstr>What is a compiler?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 are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Dwyer, Matthew (md3cn)</dc:creator>
  <cp:lastModifiedBy>Microsoft Office User</cp:lastModifiedBy>
  <cp:revision>15</cp:revision>
  <dcterms:created xsi:type="dcterms:W3CDTF">2019-08-27T02:41:37Z</dcterms:created>
  <dcterms:modified xsi:type="dcterms:W3CDTF">2019-08-27T20:47:22Z</dcterms:modified>
</cp:coreProperties>
</file>