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6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86E-8F44-E340-9475-F74FC5B0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D0E-28BB-B14D-9D63-C3B0A6D0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D1B1-69CF-9042-BACD-C6A855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9027-C3F2-8641-8642-D3C595E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61E0-F956-C640-8645-ED7164C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6ED-6664-8348-AF51-1DF4152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DA73-3397-9347-8221-13CE796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302E-83CE-3545-A610-406DA4B4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A956-9DD7-034D-9CD7-B29A5ABA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D3D-84E2-A84E-BEFD-D0FEBCC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7C53-FA74-4C48-99DB-C5FD9BA0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34CBA-47D4-C44B-B3A7-B7890252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5780-56F7-284F-B67F-211CAF0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D6F3-291A-394F-9CC4-C0AFFCB2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E5B6-A165-0E46-B903-FF24144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DCB-B21E-6E46-9AB6-59C67CA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00E-A740-284E-A637-51FD1F93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44C7-D7AA-B941-A812-0D36422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F760-4F9B-2D40-B635-12BEB2E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923F-631F-E440-9693-06A1648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53F-93CD-0347-BC0B-8B73953C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0C76-3E3C-B646-9349-9113AB55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028-CFD7-8B40-907E-07DFD55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2AD3-03FE-C848-8B4A-51B3B6C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8C42-44FA-C849-871C-BD8F06A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7CD-664B-6E42-9301-46E589A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5F0-7493-4142-9C72-F5170718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A84B-3B40-AF4A-93DE-D170A807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342E-FE8C-9747-964E-9861A53B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2986-E623-0543-B88A-F323AF7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614D-029E-A44B-A5FE-B193059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AFF-6F7C-0442-9F14-0C5AE76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0BB5-2FC1-074D-BDE8-6075CEB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5DED-6325-884F-91E5-D16906E2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C13B-C548-CE4C-B9EE-3CB7972B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3671-A83B-0B43-A127-0CFCFFDB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FF0C8-522B-2345-BA00-0269BCD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40211-13E9-0049-8B15-B07AB1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A29E4-7B1B-424D-B6BE-4E6D44B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8AF-DA3E-964B-82C9-67896993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6A6E-5C58-364A-8F3A-3EC3103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DB19-2422-7545-83F4-4D249A8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0AB4-6801-3F44-9BE9-D00AA42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6C46-DCB5-8F40-905E-14463F3B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D671-8E34-BA48-8ABF-6EC70AA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B870-5BB3-1A41-BB7B-234BC2E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FEC3-29B5-5B4D-BB7F-6B39388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D83-2F8E-E847-8ABE-47567FAF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3A0A-C44C-0048-9E9C-7112F9C0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8C2F-88E3-4547-8055-2183835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26B-681E-A645-9683-7CF106D7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217B-1534-F546-A402-E997AC41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1DA-1234-FF4D-A7B9-F4E5B2B2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96F6-EDA7-6547-8597-AA1A9474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2164-0907-ED43-822E-6AFB5F0D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EF5E-8985-7246-B62E-60860CE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8D11-922B-3843-BE81-1A99EBF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A62F-C7DA-2D41-BDD7-B756D04E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D0139-33DA-5C4C-B9D8-4FDDC189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7B59-AEDC-3344-B4F6-AEE0AF24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30FA-456B-DD4E-B8DB-B7620C86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2C39-41E8-9B4E-AD62-272E32B3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B71C-99D4-2146-AA55-52B6D158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88CE-A50F-CB41-AA67-84CD28A3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F6F1-EDBC-004C-905E-04F59430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graduate version - Fall 2019</a:t>
            </a:r>
          </a:p>
        </p:txBody>
      </p:sp>
    </p:spTree>
    <p:extLst>
      <p:ext uri="{BB962C8B-B14F-4D97-AF65-F5344CB8AC3E}">
        <p14:creationId xmlns:p14="http://schemas.microsoft.com/office/powerpoint/2010/main" val="382627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DE88E28B-24AC-9942-8A5A-4B9619B09C51}"/>
              </a:ext>
            </a:extLst>
          </p:cNvPr>
          <p:cNvSpPr txBox="1"/>
          <p:nvPr/>
        </p:nvSpPr>
        <p:spPr>
          <a:xfrm>
            <a:off x="3536707" y="5277824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3125-D00E-F848-9F28-1FC35BCCC2BD}"/>
              </a:ext>
            </a:extLst>
          </p:cNvPr>
          <p:cNvSpPr txBox="1"/>
          <p:nvPr/>
        </p:nvSpPr>
        <p:spPr>
          <a:xfrm>
            <a:off x="3459406" y="4289737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5AE800-5561-8241-8C08-1BAC162A8EDE}"/>
              </a:ext>
            </a:extLst>
          </p:cNvPr>
          <p:cNvSpPr txBox="1"/>
          <p:nvPr/>
        </p:nvSpPr>
        <p:spPr>
          <a:xfrm>
            <a:off x="7185019" y="4289737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EB023-B688-E246-B9EF-E83BD12C25D6}"/>
              </a:ext>
            </a:extLst>
          </p:cNvPr>
          <p:cNvSpPr txBox="1"/>
          <p:nvPr/>
        </p:nvSpPr>
        <p:spPr>
          <a:xfrm>
            <a:off x="6900434" y="5277824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71951-0A79-8745-A57C-00B150893D5D}"/>
              </a:ext>
            </a:extLst>
          </p:cNvPr>
          <p:cNvSpPr txBox="1"/>
          <p:nvPr/>
        </p:nvSpPr>
        <p:spPr>
          <a:xfrm>
            <a:off x="3424406" y="5373369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47E22A-3B13-F842-BBAD-D64154E47E7D}"/>
              </a:ext>
            </a:extLst>
          </p:cNvPr>
          <p:cNvSpPr txBox="1"/>
          <p:nvPr/>
        </p:nvSpPr>
        <p:spPr>
          <a:xfrm>
            <a:off x="3347105" y="4385282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22B50-2354-D642-BAFE-8AFF862E1156}"/>
              </a:ext>
            </a:extLst>
          </p:cNvPr>
          <p:cNvSpPr txBox="1"/>
          <p:nvPr/>
        </p:nvSpPr>
        <p:spPr>
          <a:xfrm>
            <a:off x="7072718" y="4385282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CB50DC-C62A-7942-AF78-2F22235A4510}"/>
              </a:ext>
            </a:extLst>
          </p:cNvPr>
          <p:cNvSpPr txBox="1"/>
          <p:nvPr/>
        </p:nvSpPr>
        <p:spPr>
          <a:xfrm>
            <a:off x="6788133" y="5373369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37622-C212-2846-AC76-77079644E7F1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AC4575-59A0-D746-9CFC-F394D9DA0ED2}"/>
              </a:ext>
            </a:extLst>
          </p:cNvPr>
          <p:cNvSpPr txBox="1"/>
          <p:nvPr/>
        </p:nvSpPr>
        <p:spPr>
          <a:xfrm rot="18163030">
            <a:off x="-338927" y="4831557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88743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are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8B0B-7A73-8741-BE33-4A7C8CDD2015}"/>
              </a:ext>
            </a:extLst>
          </p:cNvPr>
          <p:cNvSpPr txBox="1"/>
          <p:nvPr/>
        </p:nvSpPr>
        <p:spPr>
          <a:xfrm>
            <a:off x="1470459" y="1683205"/>
            <a:ext cx="99673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 complex software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GCC &gt;7MSLOC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CLANG+LLVM &gt;4MSLOC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Highly-structured software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Well-defined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Components modularized and plug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the input and output languages, e.g., for GCC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C, C++, Objective C, Ada, Fortran, Go, D, Cobol, Modula-2/3,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arm, alpha, i386, </a:t>
            </a:r>
            <a:r>
              <a:rPr lang="en-US" sz="2800" dirty="0" err="1"/>
              <a:t>mips</a:t>
            </a:r>
            <a:r>
              <a:rPr lang="en-US" sz="2800" dirty="0"/>
              <a:t>, rs6000, </a:t>
            </a:r>
            <a:r>
              <a:rPr lang="en-US" sz="2800" dirty="0" err="1"/>
              <a:t>sparc</a:t>
            </a:r>
            <a:r>
              <a:rPr lang="en-US" sz="2800" dirty="0"/>
              <a:t>, … (51 currently)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We are going to side-step a lot of that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9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44657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</p:cNvCxnSpPr>
          <p:nvPr/>
        </p:nvCxnSpPr>
        <p:spPr>
          <a:xfrm>
            <a:off x="6940513" y="1904302"/>
            <a:ext cx="1870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8065918" y="2123085"/>
            <a:ext cx="969032" cy="52211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4079287" y="2868658"/>
            <a:ext cx="3353060" cy="921500"/>
          </a:xfrm>
          <a:prstGeom prst="bentConnector3">
            <a:avLst>
              <a:gd name="adj1" fmla="val -68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3292200" y="5836999"/>
            <a:ext cx="45538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</p:cNvCxnSpPr>
          <p:nvPr/>
        </p:nvCxnSpPr>
        <p:spPr>
          <a:xfrm rot="5400000">
            <a:off x="6657053" y="4073618"/>
            <a:ext cx="1058754" cy="491834"/>
          </a:xfrm>
          <a:prstGeom prst="bentConnector3">
            <a:avLst>
              <a:gd name="adj1" fmla="val 9823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C8B1-4513-954C-9042-7310E2958678}"/>
              </a:ext>
            </a:extLst>
          </p:cNvPr>
          <p:cNvSpPr txBox="1"/>
          <p:nvPr/>
        </p:nvSpPr>
        <p:spPr>
          <a:xfrm>
            <a:off x="3559280" y="453453"/>
            <a:ext cx="5651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Undergraduate Compilers</a:t>
            </a:r>
          </a:p>
        </p:txBody>
      </p:sp>
    </p:spTree>
    <p:extLst>
      <p:ext uri="{BB962C8B-B14F-4D97-AF65-F5344CB8AC3E}">
        <p14:creationId xmlns:p14="http://schemas.microsoft.com/office/powerpoint/2010/main" val="156333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4733047" y="523968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This Class</a:t>
            </a:r>
          </a:p>
        </p:txBody>
      </p:sp>
    </p:spTree>
    <p:extLst>
      <p:ext uri="{BB962C8B-B14F-4D97-AF65-F5344CB8AC3E}">
        <p14:creationId xmlns:p14="http://schemas.microsoft.com/office/powerpoint/2010/main" val="138487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9F3810-FAFC-114F-ABDF-6E9D4872AA87}"/>
              </a:ext>
            </a:extLst>
          </p:cNvPr>
          <p:cNvSpPr txBox="1"/>
          <p:nvPr/>
        </p:nvSpPr>
        <p:spPr>
          <a:xfrm>
            <a:off x="521956" y="3433018"/>
            <a:ext cx="449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Intermediate Representation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3F272-02F4-0F48-B161-BEE7A729DEE4}"/>
              </a:ext>
            </a:extLst>
          </p:cNvPr>
          <p:cNvSpPr txBox="1"/>
          <p:nvPr/>
        </p:nvSpPr>
        <p:spPr>
          <a:xfrm>
            <a:off x="7534356" y="3263322"/>
            <a:ext cx="4041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Facts about program 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behavior that always hold</a:t>
            </a:r>
          </a:p>
        </p:txBody>
      </p:sp>
    </p:spTree>
    <p:extLst>
      <p:ext uri="{BB962C8B-B14F-4D97-AF65-F5344CB8AC3E}">
        <p14:creationId xmlns:p14="http://schemas.microsoft.com/office/powerpoint/2010/main" val="30378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AB325-C632-6247-A1D6-772113B35A67}"/>
              </a:ext>
            </a:extLst>
          </p:cNvPr>
          <p:cNvSpPr txBox="1"/>
          <p:nvPr/>
        </p:nvSpPr>
        <p:spPr>
          <a:xfrm>
            <a:off x="721541" y="2434611"/>
            <a:ext cx="213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syntax tree, </a:t>
            </a:r>
          </a:p>
          <a:p>
            <a:r>
              <a:rPr lang="en-US" dirty="0"/>
              <a:t>symbol table,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9E3D4-D134-F54C-A822-7765ED201ADE}"/>
              </a:ext>
            </a:extLst>
          </p:cNvPr>
          <p:cNvSpPr txBox="1"/>
          <p:nvPr/>
        </p:nvSpPr>
        <p:spPr>
          <a:xfrm>
            <a:off x="721541" y="4394819"/>
            <a:ext cx="205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graph, </a:t>
            </a:r>
          </a:p>
          <a:p>
            <a:r>
              <a:rPr lang="en-US" dirty="0"/>
              <a:t>dependence graph, </a:t>
            </a:r>
          </a:p>
          <a:p>
            <a:r>
              <a:rPr lang="en-US" dirty="0"/>
              <a:t>call graph,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3F589-AB48-7F4D-BDE1-77BE87A073F2}"/>
              </a:ext>
            </a:extLst>
          </p:cNvPr>
          <p:cNvSpPr txBox="1"/>
          <p:nvPr/>
        </p:nvSpPr>
        <p:spPr>
          <a:xfrm>
            <a:off x="7802088" y="5145358"/>
            <a:ext cx="403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x+y</a:t>
            </a:r>
            <a:r>
              <a:rPr lang="en-US" dirty="0"/>
              <a:t> is always z-10</a:t>
            </a:r>
          </a:p>
          <a:p>
            <a:r>
              <a:rPr lang="en-US" dirty="0"/>
              <a:t>p and q never point to the same memory</a:t>
            </a:r>
          </a:p>
          <a:p>
            <a:r>
              <a:rPr lang="en-US" dirty="0"/>
              <a:t>foo() is always called with positive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93A2-6F4D-5145-A9C2-8473B2760463}"/>
              </a:ext>
            </a:extLst>
          </p:cNvPr>
          <p:cNvSpPr txBox="1"/>
          <p:nvPr/>
        </p:nvSpPr>
        <p:spPr>
          <a:xfrm>
            <a:off x="7897162" y="2926942"/>
            <a:ext cx="266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an “integer”</a:t>
            </a:r>
          </a:p>
          <a:p>
            <a:r>
              <a:rPr lang="en-US" dirty="0"/>
              <a:t>foo(x) returns an </a:t>
            </a:r>
            <a:r>
              <a:rPr lang="en-US"/>
              <a:t>“integer”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in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5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Theory in a controlled environment</a:t>
            </a:r>
          </a:p>
          <a:p>
            <a:pPr lvl="1"/>
            <a:r>
              <a:rPr lang="en-US" dirty="0"/>
              <a:t>TIP – Tiny Imperative Language</a:t>
            </a:r>
          </a:p>
          <a:p>
            <a:pPr lvl="1"/>
            <a:r>
              <a:rPr lang="en-US" dirty="0"/>
              <a:t>Scala implementation of interpreter and analyses (with holdbacks)</a:t>
            </a:r>
          </a:p>
          <a:p>
            <a:endParaRPr lang="en-US" dirty="0"/>
          </a:p>
          <a:p>
            <a:r>
              <a:rPr lang="en-US" dirty="0"/>
              <a:t>Practice in the wild</a:t>
            </a:r>
          </a:p>
          <a:p>
            <a:pPr lvl="1"/>
            <a:r>
              <a:rPr lang="en-US" dirty="0" err="1">
                <a:latin typeface="Courier" pitchFamily="2" charset="0"/>
              </a:rPr>
              <a:t>tipcc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 compiler from (a subset of) TIP to LLVM </a:t>
            </a:r>
            <a:r>
              <a:rPr lang="en-US" dirty="0" err="1"/>
              <a:t>bitcode</a:t>
            </a:r>
            <a:endParaRPr lang="en-US" dirty="0"/>
          </a:p>
          <a:p>
            <a:pPr lvl="1"/>
            <a:r>
              <a:rPr lang="en-US" dirty="0"/>
              <a:t>Yours to extend in a class project</a:t>
            </a:r>
          </a:p>
          <a:p>
            <a:endParaRPr lang="en-US" dirty="0"/>
          </a:p>
          <a:p>
            <a:r>
              <a:rPr lang="en-US" dirty="0"/>
              <a:t>Papers and prompts to drive your exploration and learning</a:t>
            </a:r>
          </a:p>
          <a:p>
            <a:pPr lvl="1"/>
            <a:r>
              <a:rPr lang="en-US" dirty="0"/>
              <a:t>Research papers on optimization/testing of LLVM</a:t>
            </a:r>
          </a:p>
          <a:p>
            <a:pPr lvl="1"/>
            <a:r>
              <a:rPr lang="en-US" dirty="0"/>
              <a:t>Analysis passes in LLVM</a:t>
            </a:r>
          </a:p>
        </p:txBody>
      </p:sp>
    </p:spTree>
    <p:extLst>
      <p:ext uri="{BB962C8B-B14F-4D97-AF65-F5344CB8AC3E}">
        <p14:creationId xmlns:p14="http://schemas.microsoft.com/office/powerpoint/2010/main" val="110056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degree of independence will be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818"/>
            <a:ext cx="10992729" cy="5233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Theory in a controlled environment</a:t>
            </a:r>
          </a:p>
          <a:p>
            <a:pPr lvl="1"/>
            <a:r>
              <a:rPr lang="en-US" dirty="0"/>
              <a:t>TIP is 4500 SLOC of Scala</a:t>
            </a:r>
          </a:p>
          <a:p>
            <a:pPr lvl="1"/>
            <a:r>
              <a:rPr lang="en-US" dirty="0"/>
              <a:t>Much of it you will not need to touch or even look at</a:t>
            </a:r>
          </a:p>
          <a:p>
            <a:pPr lvl="1"/>
            <a:r>
              <a:rPr lang="en-US" dirty="0"/>
              <a:t>46 lines marked “</a:t>
            </a:r>
            <a:r>
              <a:rPr lang="en-US" b="1" dirty="0">
                <a:latin typeface="Courier" pitchFamily="2" charset="0"/>
              </a:rPr>
              <a:t>???</a:t>
            </a:r>
            <a:r>
              <a:rPr lang="en-US" dirty="0">
                <a:latin typeface="Courier" pitchFamily="2" charset="0"/>
              </a:rPr>
              <a:t> //&lt;--- Complete here</a:t>
            </a:r>
            <a:r>
              <a:rPr lang="en-US" dirty="0"/>
              <a:t>”</a:t>
            </a:r>
          </a:p>
          <a:p>
            <a:r>
              <a:rPr lang="en-US" dirty="0"/>
              <a:t>Practice in the wild</a:t>
            </a:r>
          </a:p>
          <a:p>
            <a:pPr lvl="1"/>
            <a:r>
              <a:rPr lang="en-US" dirty="0" err="1">
                <a:latin typeface="Courier" pitchFamily="2" charset="0"/>
              </a:rPr>
              <a:t>tipcc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is about 1000 SLOC of C++</a:t>
            </a:r>
          </a:p>
          <a:p>
            <a:pPr lvl="1"/>
            <a:r>
              <a:rPr lang="en-US" dirty="0"/>
              <a:t>Makes heavy use of LLVM APIs and coding idioms (smart pointers)</a:t>
            </a:r>
          </a:p>
          <a:p>
            <a:pPr lvl="1"/>
            <a:r>
              <a:rPr lang="en-US" dirty="0"/>
              <a:t>Uses ANTLR4 grammar and custom visitors for AST construction and code-gen</a:t>
            </a:r>
          </a:p>
          <a:p>
            <a:r>
              <a:rPr lang="en-US" dirty="0"/>
              <a:t>There is no TA</a:t>
            </a:r>
          </a:p>
          <a:p>
            <a:pPr lvl="1"/>
            <a:r>
              <a:rPr lang="en-US" dirty="0"/>
              <a:t>I can be of some help, but not enough for all of you</a:t>
            </a:r>
          </a:p>
          <a:p>
            <a:pPr lvl="1"/>
            <a:r>
              <a:rPr lang="en-US" dirty="0"/>
              <a:t>I don’t use IDEs, so I can’t help with that, but I hear they are great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 can set up a forum on Collab for discussion of language and tooling issues if you would like to have a means of communicating with each other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knowledgeable of the foundational concepts underlying modern compiler optimization</a:t>
            </a:r>
          </a:p>
          <a:p>
            <a:endParaRPr lang="en-US" dirty="0"/>
          </a:p>
          <a:p>
            <a:r>
              <a:rPr lang="en-US" dirty="0"/>
              <a:t>To explore and understand the tradeoffs required when implementing scalable program analyses</a:t>
            </a:r>
          </a:p>
          <a:p>
            <a:endParaRPr lang="en-US" dirty="0"/>
          </a:p>
          <a:p>
            <a:r>
              <a:rPr lang="en-US" dirty="0"/>
              <a:t>To become familiar with a production-quality compiler system that you can use in your own research</a:t>
            </a:r>
          </a:p>
        </p:txBody>
      </p:sp>
    </p:spTree>
    <p:extLst>
      <p:ext uri="{BB962C8B-B14F-4D97-AF65-F5344CB8AC3E}">
        <p14:creationId xmlns:p14="http://schemas.microsoft.com/office/powerpoint/2010/main" val="106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compiler developer in industry from 1986-1990</a:t>
            </a:r>
          </a:p>
          <a:p>
            <a:r>
              <a:rPr lang="en-US" dirty="0"/>
              <a:t>Doctoral work on data flow analysis</a:t>
            </a:r>
          </a:p>
          <a:p>
            <a:r>
              <a:rPr lang="en-US" dirty="0"/>
              <a:t>Have taken three courses in compilers (all grad courses)</a:t>
            </a:r>
          </a:p>
          <a:p>
            <a:r>
              <a:rPr lang="en-US" dirty="0"/>
              <a:t>Have taught undergrad and graduate compilers 20 times</a:t>
            </a:r>
          </a:p>
          <a:p>
            <a:pPr lvl="1"/>
            <a:r>
              <a:rPr lang="en-US" dirty="0"/>
              <a:t>5 different instantiations of the course</a:t>
            </a:r>
          </a:p>
          <a:p>
            <a:r>
              <a:rPr lang="en-US" dirty="0"/>
              <a:t>Have implemented significant parts of 7 compilers</a:t>
            </a:r>
          </a:p>
          <a:p>
            <a:pPr lvl="1"/>
            <a:r>
              <a:rPr lang="en-US" dirty="0"/>
              <a:t>Most recently this summer (as you will see)</a:t>
            </a:r>
          </a:p>
          <a:p>
            <a:r>
              <a:rPr lang="en-US" dirty="0"/>
              <a:t>Lead research on topics that are closely related to compilation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E56F-47B7-1945-9B36-C606A591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normal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8815-5B50-4A46-A90F-9E945EDF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1960s compilation was </a:t>
            </a:r>
            <a:r>
              <a:rPr lang="en-US" i="1" dirty="0"/>
              <a:t>art</a:t>
            </a:r>
          </a:p>
          <a:p>
            <a:r>
              <a:rPr lang="en-US" dirty="0"/>
              <a:t>in the 1970s compilation was </a:t>
            </a:r>
            <a:r>
              <a:rPr lang="en-US" i="1" dirty="0"/>
              <a:t>theory</a:t>
            </a:r>
            <a:r>
              <a:rPr lang="en-US" dirty="0"/>
              <a:t>, i.e., studied by theoreticians</a:t>
            </a:r>
          </a:p>
          <a:p>
            <a:r>
              <a:rPr lang="en-US" dirty="0"/>
              <a:t>in the 1980s and 90s compilation was </a:t>
            </a:r>
            <a:r>
              <a:rPr lang="en-US" i="1" dirty="0"/>
              <a:t>engineering</a:t>
            </a:r>
            <a:r>
              <a:rPr lang="en-US" dirty="0"/>
              <a:t>, i.e., studied as a software product line, supported by reusable programming frameworks and DSLs</a:t>
            </a:r>
          </a:p>
          <a:p>
            <a:r>
              <a:rPr lang="en-US" dirty="0"/>
              <a:t>in the 2000s those frameworks became more powerful</a:t>
            </a:r>
          </a:p>
          <a:p>
            <a:r>
              <a:rPr lang="en-US" dirty="0"/>
              <a:t>in the 2010s we finally figured out how to test them</a:t>
            </a:r>
          </a:p>
          <a:p>
            <a:r>
              <a:rPr lang="en-US" dirty="0"/>
              <a:t>it is one of the most mature software domains you will ever encounter</a:t>
            </a:r>
          </a:p>
        </p:txBody>
      </p:sp>
    </p:spTree>
    <p:extLst>
      <p:ext uri="{BB962C8B-B14F-4D97-AF65-F5344CB8AC3E}">
        <p14:creationId xmlns:p14="http://schemas.microsoft.com/office/powerpoint/2010/main" val="21235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4531369" y="2309385"/>
            <a:ext cx="207781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Compiler</a:t>
            </a:r>
          </a:p>
          <a:p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endCxn id="4" idx="1"/>
          </p:cNvCxnSpPr>
          <p:nvPr/>
        </p:nvCxnSpPr>
        <p:spPr>
          <a:xfrm>
            <a:off x="3125972" y="3264195"/>
            <a:ext cx="1405397" cy="1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stCxn id="4" idx="3"/>
          </p:cNvCxnSpPr>
          <p:nvPr/>
        </p:nvCxnSpPr>
        <p:spPr>
          <a:xfrm>
            <a:off x="6609182" y="3278881"/>
            <a:ext cx="14077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1695350" y="3040705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8064171" y="296733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5014666" y="1556511"/>
            <a:ext cx="223336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Front-end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055854" y="1899626"/>
            <a:ext cx="2958812" cy="10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591B28-DFC2-3942-8126-D75EE5BFDDC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31350" y="2264397"/>
            <a:ext cx="0" cy="117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1445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86135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5F929-F266-0044-B106-CFF7AB13D559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63903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762</Words>
  <Application>Microsoft Macintosh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Compilers</vt:lpstr>
      <vt:lpstr>Goals</vt:lpstr>
      <vt:lpstr>A bit about me …</vt:lpstr>
      <vt:lpstr>From theory to normal engineering</vt:lpstr>
      <vt:lpstr>What is a compiler?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 are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 in three parts</vt:lpstr>
      <vt:lpstr>A degree of independence will be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Dwyer, Matthew (md3cn)</dc:creator>
  <cp:lastModifiedBy>Dwyer, Matthew (md3cn)</cp:lastModifiedBy>
  <cp:revision>19</cp:revision>
  <dcterms:created xsi:type="dcterms:W3CDTF">2019-08-27T02:41:37Z</dcterms:created>
  <dcterms:modified xsi:type="dcterms:W3CDTF">2019-08-27T23:42:06Z</dcterms:modified>
</cp:coreProperties>
</file>