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8" r:id="rId2"/>
    <p:sldId id="271" r:id="rId3"/>
    <p:sldId id="286" r:id="rId4"/>
    <p:sldId id="272" r:id="rId5"/>
    <p:sldId id="309" r:id="rId6"/>
    <p:sldId id="310" r:id="rId7"/>
    <p:sldId id="311" r:id="rId8"/>
    <p:sldId id="313" r:id="rId9"/>
    <p:sldId id="314" r:id="rId10"/>
    <p:sldId id="315" r:id="rId11"/>
    <p:sldId id="312"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65" autoAdjust="0"/>
    <p:restoredTop sz="94660"/>
  </p:normalViewPr>
  <p:slideViewPr>
    <p:cSldViewPr>
      <p:cViewPr varScale="1">
        <p:scale>
          <a:sx n="74" d="100"/>
          <a:sy n="74" d="100"/>
        </p:scale>
        <p:origin x="1304"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CA3A20-0A83-4EF5-8A0C-78F62ED85E40}" type="datetimeFigureOut">
              <a:rPr lang="en-US" smtClean="0"/>
              <a:pPr/>
              <a:t>9/23/2025</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94D750-4C1B-4577-ACC6-8F939E1A8CA7}"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E94D750-4C1B-4577-ACC6-8F939E1A8CA7}"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8D72B-2B34-5AB3-BBA3-723B8BF580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2DE99-22EC-3289-107B-A324FE8BF6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C9C69-F84A-7B8D-BDE1-5388FABABDFB}"/>
              </a:ext>
            </a:extLst>
          </p:cNvPr>
          <p:cNvSpPr>
            <a:spLocks noGrp="1"/>
          </p:cNvSpPr>
          <p:nvPr>
            <p:ph type="body" idx="1"/>
          </p:nvPr>
        </p:nvSpPr>
        <p:spPr/>
        <p:txBody>
          <a:bodyPr>
            <a:normAutofit/>
          </a:bodyPr>
          <a:lstStyle/>
          <a:p>
            <a:endParaRPr lang="en-IN" dirty="0"/>
          </a:p>
        </p:txBody>
      </p:sp>
      <p:sp>
        <p:nvSpPr>
          <p:cNvPr id="4" name="Slide Number Placeholder 3">
            <a:extLst>
              <a:ext uri="{FF2B5EF4-FFF2-40B4-BE49-F238E27FC236}">
                <a16:creationId xmlns:a16="http://schemas.microsoft.com/office/drawing/2014/main" id="{D5704544-4F4C-C9A8-0E07-0228E22900F2}"/>
              </a:ext>
            </a:extLst>
          </p:cNvPr>
          <p:cNvSpPr>
            <a:spLocks noGrp="1"/>
          </p:cNvSpPr>
          <p:nvPr>
            <p:ph type="sldNum" sz="quarter" idx="10"/>
          </p:nvPr>
        </p:nvSpPr>
        <p:spPr/>
        <p:txBody>
          <a:bodyPr/>
          <a:lstStyle/>
          <a:p>
            <a:fld id="{4E94D750-4C1B-4577-ACC6-8F939E1A8CA7}" type="slidenum">
              <a:rPr lang="en-IN" smtClean="0"/>
              <a:pPr/>
              <a:t>4</a:t>
            </a:fld>
            <a:endParaRPr lang="en-IN"/>
          </a:p>
        </p:txBody>
      </p:sp>
    </p:spTree>
    <p:extLst>
      <p:ext uri="{BB962C8B-B14F-4D97-AF65-F5344CB8AC3E}">
        <p14:creationId xmlns:p14="http://schemas.microsoft.com/office/powerpoint/2010/main" val="5954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E4CD8-23BF-1868-5D46-EA1DA0274E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8C2DF-D77E-D812-5E18-E4DF24A583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3EF0F2-15CD-1D3C-7226-A43A79ECE193}"/>
              </a:ext>
            </a:extLst>
          </p:cNvPr>
          <p:cNvSpPr>
            <a:spLocks noGrp="1"/>
          </p:cNvSpPr>
          <p:nvPr>
            <p:ph type="body" idx="1"/>
          </p:nvPr>
        </p:nvSpPr>
        <p:spPr/>
        <p:txBody>
          <a:bodyPr>
            <a:normAutofit/>
          </a:bodyPr>
          <a:lstStyle/>
          <a:p>
            <a:endParaRPr lang="en-IN" dirty="0"/>
          </a:p>
        </p:txBody>
      </p:sp>
      <p:sp>
        <p:nvSpPr>
          <p:cNvPr id="4" name="Slide Number Placeholder 3">
            <a:extLst>
              <a:ext uri="{FF2B5EF4-FFF2-40B4-BE49-F238E27FC236}">
                <a16:creationId xmlns:a16="http://schemas.microsoft.com/office/drawing/2014/main" id="{4F3B8EA3-CB7F-9110-5BEB-4F467CAEB150}"/>
              </a:ext>
            </a:extLst>
          </p:cNvPr>
          <p:cNvSpPr>
            <a:spLocks noGrp="1"/>
          </p:cNvSpPr>
          <p:nvPr>
            <p:ph type="sldNum" sz="quarter" idx="10"/>
          </p:nvPr>
        </p:nvSpPr>
        <p:spPr/>
        <p:txBody>
          <a:bodyPr/>
          <a:lstStyle/>
          <a:p>
            <a:fld id="{4E94D750-4C1B-4577-ACC6-8F939E1A8CA7}" type="slidenum">
              <a:rPr lang="en-IN" smtClean="0"/>
              <a:pPr/>
              <a:t>5</a:t>
            </a:fld>
            <a:endParaRPr lang="en-IN"/>
          </a:p>
        </p:txBody>
      </p:sp>
    </p:spTree>
    <p:extLst>
      <p:ext uri="{BB962C8B-B14F-4D97-AF65-F5344CB8AC3E}">
        <p14:creationId xmlns:p14="http://schemas.microsoft.com/office/powerpoint/2010/main" val="2321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9/23/2025</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9/23/2025</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9/23/2025</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9/23/2025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484784"/>
            <a:ext cx="6696744" cy="1200329"/>
          </a:xfrm>
          <a:prstGeom prst="rect">
            <a:avLst/>
          </a:prstGeom>
          <a:noFill/>
        </p:spPr>
        <p:txBody>
          <a:bodyPr wrap="square" rtlCol="0">
            <a:spAutoFit/>
          </a:bodyPr>
          <a:lstStyle/>
          <a:p>
            <a:pPr algn="ctr"/>
            <a:r>
              <a:rPr lang="en-US" sz="3600" dirty="0">
                <a:solidFill>
                  <a:srgbClr val="FF0000"/>
                </a:solidFill>
                <a:latin typeface="Arial Black" pitchFamily="34" charset="0"/>
              </a:rPr>
              <a:t>EDUNOVA-School</a:t>
            </a:r>
          </a:p>
          <a:p>
            <a:pPr algn="ctr"/>
            <a:r>
              <a:rPr lang="en-US" sz="3600" dirty="0">
                <a:solidFill>
                  <a:srgbClr val="FF0000"/>
                </a:solidFill>
                <a:latin typeface="Arial Black" pitchFamily="34" charset="0"/>
              </a:rPr>
              <a:t>Management System</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
        <p:nvSpPr>
          <p:cNvPr id="2" name="TextBox 1">
            <a:extLst>
              <a:ext uri="{FF2B5EF4-FFF2-40B4-BE49-F238E27FC236}">
                <a16:creationId xmlns:a16="http://schemas.microsoft.com/office/drawing/2014/main" id="{9FA124C2-05B4-0F7C-1718-3C361AC8F957}"/>
              </a:ext>
            </a:extLst>
          </p:cNvPr>
          <p:cNvSpPr txBox="1"/>
          <p:nvPr/>
        </p:nvSpPr>
        <p:spPr>
          <a:xfrm>
            <a:off x="143508" y="2176567"/>
            <a:ext cx="8496944" cy="4001095"/>
          </a:xfrm>
          <a:prstGeom prst="rect">
            <a:avLst/>
          </a:prstGeom>
          <a:noFill/>
        </p:spPr>
        <p:txBody>
          <a:bodyPr wrap="square" rtlCol="0">
            <a:spAutoFit/>
          </a:bodyPr>
          <a:lstStyle/>
          <a:p>
            <a:pPr algn="ctr"/>
            <a:endParaRPr lang="en-US" sz="2400" b="1" dirty="0"/>
          </a:p>
          <a:p>
            <a:pPr algn="ctr"/>
            <a:endParaRPr lang="en-US" sz="2400" b="1" dirty="0"/>
          </a:p>
          <a:p>
            <a:pPr algn="ctr"/>
            <a:r>
              <a:rPr lang="en-US" sz="2400" b="1" dirty="0"/>
              <a:t>Team Details: </a:t>
            </a:r>
          </a:p>
          <a:p>
            <a:pPr algn="ctr"/>
            <a:r>
              <a:rPr lang="en-US" sz="2400" dirty="0"/>
              <a:t>	   Adwita Jindal , 2310990268</a:t>
            </a:r>
          </a:p>
          <a:p>
            <a:pPr algn="ctr"/>
            <a:r>
              <a:rPr lang="en-US" sz="2400" dirty="0"/>
              <a:t>  Gunn , 2310990277</a:t>
            </a:r>
          </a:p>
          <a:p>
            <a:pPr algn="ctr"/>
            <a:r>
              <a:rPr lang="en-US" sz="2400" dirty="0"/>
              <a:t>      	  Aryan Bansal ,2310990303</a:t>
            </a:r>
          </a:p>
          <a:p>
            <a:pPr algn="ctr"/>
            <a:r>
              <a:rPr lang="en-US" sz="2400" dirty="0"/>
              <a:t>Divya , 231099328</a:t>
            </a:r>
          </a:p>
          <a:p>
            <a:pPr algn="ctr"/>
            <a:endParaRPr lang="en-US" sz="2400" dirty="0"/>
          </a:p>
          <a:p>
            <a:pPr marL="0" marR="0" lvl="0" indent="0" algn="ctr" rtl="0">
              <a:lnSpc>
                <a:spcPct val="100000"/>
              </a:lnSpc>
              <a:spcBef>
                <a:spcPts val="0"/>
              </a:spcBef>
              <a:spcAft>
                <a:spcPts val="0"/>
              </a:spcAft>
              <a:buClr>
                <a:srgbClr val="000000"/>
              </a:buClr>
              <a:buSzPts val="1800"/>
              <a:buFont typeface="Arial"/>
              <a:buNone/>
            </a:pPr>
            <a:r>
              <a:rPr lang="en-US" sz="2000" b="1" i="0" u="none" strike="noStrike" cap="none" dirty="0">
                <a:solidFill>
                  <a:schemeClr val="dk2"/>
                </a:solidFill>
                <a:latin typeface="Times New Roman"/>
                <a:ea typeface="Times New Roman"/>
                <a:cs typeface="Times New Roman"/>
                <a:sym typeface="Times New Roman"/>
              </a:rPr>
              <a:t>Class Group: G4</a:t>
            </a:r>
          </a:p>
          <a:p>
            <a:pPr algn="ctr"/>
            <a:endParaRPr lang="en-US" sz="2400" dirty="0"/>
          </a:p>
          <a:p>
            <a:pPr algn="ctr"/>
            <a:endParaRPr lang="en-US" sz="1800" dirty="0"/>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F9A7AC-5078-1013-CB42-7EF5D6422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7350"/>
            <a:ext cx="9144000" cy="3543300"/>
          </a:xfrm>
          <a:prstGeom prst="rect">
            <a:avLst/>
          </a:prstGeom>
        </p:spPr>
      </p:pic>
    </p:spTree>
    <p:extLst>
      <p:ext uri="{BB962C8B-B14F-4D97-AF65-F5344CB8AC3E}">
        <p14:creationId xmlns:p14="http://schemas.microsoft.com/office/powerpoint/2010/main" val="319440246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AFE9C09-22DC-FE4C-0F36-FE8E34BBDE0C}"/>
              </a:ext>
            </a:extLst>
          </p:cNvPr>
          <p:cNvSpPr txBox="1"/>
          <p:nvPr/>
        </p:nvSpPr>
        <p:spPr>
          <a:xfrm>
            <a:off x="323528" y="1124744"/>
            <a:ext cx="7272808"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Provides a secure and efficient solution for school administration</a:t>
            </a:r>
          </a:p>
          <a:p>
            <a:pPr marL="342900" indent="-342900">
              <a:buFont typeface="Arial" panose="020B0604020202020204" pitchFamily="34" charset="0"/>
              <a:buChar char="•"/>
            </a:pPr>
            <a:r>
              <a:rPr lang="en-US" sz="2400" dirty="0"/>
              <a:t>Simplifies management of teachers, students, classes, attendance, fees, complaints, and notices</a:t>
            </a:r>
          </a:p>
          <a:p>
            <a:pPr marL="342900" indent="-342900">
              <a:buFont typeface="Arial" panose="020B0604020202020204" pitchFamily="34" charset="0"/>
              <a:buChar char="•"/>
            </a:pPr>
            <a:r>
              <a:rPr lang="en-US" sz="2400" dirty="0"/>
              <a:t>Ensures role-based access and data privacy</a:t>
            </a:r>
          </a:p>
          <a:p>
            <a:pPr marL="342900" indent="-342900">
              <a:buFont typeface="Arial" panose="020B0604020202020204" pitchFamily="34" charset="0"/>
              <a:buChar char="•"/>
            </a:pPr>
            <a:r>
              <a:rPr lang="en-US" sz="2400" dirty="0"/>
              <a:t>Built with a modern, scalable tech stack adaptable for schools of any size</a:t>
            </a:r>
            <a:endParaRPr lang="en-IN" sz="2400" dirty="0"/>
          </a:p>
        </p:txBody>
      </p:sp>
      <p:sp>
        <p:nvSpPr>
          <p:cNvPr id="12" name="TextBox 11">
            <a:extLst>
              <a:ext uri="{FF2B5EF4-FFF2-40B4-BE49-F238E27FC236}">
                <a16:creationId xmlns:a16="http://schemas.microsoft.com/office/drawing/2014/main" id="{27386314-4C02-6AC6-9A43-F29063AE8195}"/>
              </a:ext>
            </a:extLst>
          </p:cNvPr>
          <p:cNvSpPr txBox="1"/>
          <p:nvPr/>
        </p:nvSpPr>
        <p:spPr>
          <a:xfrm>
            <a:off x="207616" y="116632"/>
            <a:ext cx="2520280" cy="523220"/>
          </a:xfrm>
          <a:prstGeom prst="rect">
            <a:avLst/>
          </a:prstGeom>
          <a:noFill/>
        </p:spPr>
        <p:txBody>
          <a:bodyPr wrap="square" rtlCol="0">
            <a:spAutoFit/>
          </a:bodyPr>
          <a:lstStyle/>
          <a:p>
            <a:r>
              <a:rPr lang="en-US" sz="2800" b="1" dirty="0"/>
              <a:t>CONCLUSION</a:t>
            </a:r>
            <a:endParaRPr lang="en-IN" sz="2800" b="1" dirty="0"/>
          </a:p>
        </p:txBody>
      </p:sp>
    </p:spTree>
    <p:extLst>
      <p:ext uri="{BB962C8B-B14F-4D97-AF65-F5344CB8AC3E}">
        <p14:creationId xmlns:p14="http://schemas.microsoft.com/office/powerpoint/2010/main" val="497497251"/>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4" name="Rectangle 3"/>
          <p:cNvSpPr/>
          <p:nvPr/>
        </p:nvSpPr>
        <p:spPr>
          <a:xfrm>
            <a:off x="395536" y="1124744"/>
            <a:ext cx="8352928" cy="3736279"/>
          </a:xfrm>
          <a:prstGeom prst="rect">
            <a:avLst/>
          </a:prstGeom>
        </p:spPr>
        <p:txBody>
          <a:bodyPr wrap="square">
            <a:spAutoFit/>
          </a:bodyPr>
          <a:lstStyle/>
          <a:p>
            <a:pPr>
              <a:lnSpc>
                <a:spcPct val="150000"/>
              </a:lnSpc>
              <a:buNone/>
            </a:pPr>
            <a:r>
              <a:rPr lang="en-US" sz="2000" dirty="0"/>
              <a:t>This project is a </a:t>
            </a:r>
            <a:r>
              <a:rPr lang="en-US" sz="2000" b="1" dirty="0"/>
              <a:t>multi-tenant school management platform</a:t>
            </a:r>
            <a:r>
              <a:rPr lang="en-US" sz="2000" dirty="0"/>
              <a:t> developed using the MERN stack, aimed at simplifying academic and administrative processes. It allows schools to efficiently manage teachers, classes, and students while integrating features such as attendance tracking, fee management, complaint resolution, and notices. The system provides secure, role-based access for administrators, teachers, and students, ensuring privacy and smooth workflow. The platform is designed to be scalable, making it suitable for schools of different sizes and adaptable to evolving educational needs.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0DB7F4-0172-8964-ECAC-E5F8F7F4C1D9}"/>
              </a:ext>
            </a:extLst>
          </p:cNvPr>
          <p:cNvSpPr txBox="1"/>
          <p:nvPr/>
        </p:nvSpPr>
        <p:spPr>
          <a:xfrm>
            <a:off x="323528" y="1124744"/>
            <a:ext cx="7776864" cy="3737946"/>
          </a:xfrm>
          <a:prstGeom prst="rect">
            <a:avLst/>
          </a:prstGeom>
          <a:noFill/>
        </p:spPr>
        <p:txBody>
          <a:bodyPr wrap="square">
            <a:spAutoFit/>
          </a:bodyPr>
          <a:lstStyle/>
          <a:p>
            <a:pPr>
              <a:lnSpc>
                <a:spcPct val="150000"/>
              </a:lnSpc>
              <a:buNone/>
            </a:pPr>
            <a:r>
              <a:rPr lang="en-US" sz="2000" dirty="0"/>
              <a:t>Managing schools manually often leads to inefficiency, data loss, and communication gaps between administrators, teachers, students, and parents. Tasks like tracking attendance, managing fees, handling complaints, and issuing notices are time-consuming and prone to errors when done on paper or basic systems. Schools also struggle to maintain privacy, ensure secure access, and streamline workflows. There is a need for a </a:t>
            </a:r>
            <a:r>
              <a:rPr lang="en-US" sz="2000" b="1" dirty="0"/>
              <a:t>centralized, user-friendly, and secure platform</a:t>
            </a:r>
            <a:r>
              <a:rPr lang="en-US" sz="2000" dirty="0"/>
              <a:t> that simplifies school management while enhancing communication and efficiency.</a:t>
            </a:r>
          </a:p>
        </p:txBody>
      </p:sp>
      <p:sp>
        <p:nvSpPr>
          <p:cNvPr id="4" name="TextBox 3">
            <a:extLst>
              <a:ext uri="{FF2B5EF4-FFF2-40B4-BE49-F238E27FC236}">
                <a16:creationId xmlns:a16="http://schemas.microsoft.com/office/drawing/2014/main" id="{E8226AF8-5FE3-25E4-EF40-28DA4DCC995F}"/>
              </a:ext>
            </a:extLst>
          </p:cNvPr>
          <p:cNvSpPr txBox="1"/>
          <p:nvPr/>
        </p:nvSpPr>
        <p:spPr>
          <a:xfrm>
            <a:off x="395536" y="188640"/>
            <a:ext cx="48245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90504"/>
      </p:ext>
    </p:extLst>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50F78-D27A-0A72-4DE8-E9E8C13DFA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F3BEDAD-551B-3E17-39D4-31EB23128663}"/>
              </a:ext>
            </a:extLst>
          </p:cNvPr>
          <p:cNvSpPr txBox="1"/>
          <p:nvPr/>
        </p:nvSpPr>
        <p:spPr>
          <a:xfrm>
            <a:off x="467544" y="260648"/>
            <a:ext cx="3960440" cy="830997"/>
          </a:xfrm>
          <a:prstGeom prst="rect">
            <a:avLst/>
          </a:prstGeom>
          <a:noFill/>
        </p:spPr>
        <p:txBody>
          <a:bodyPr wrap="square" rtlCol="0">
            <a:spAutoFit/>
          </a:bodyPr>
          <a:lstStyle/>
          <a:p>
            <a:r>
              <a:rPr lang="en-US" sz="2400" b="1" dirty="0"/>
              <a:t>KEY FEATURES</a:t>
            </a:r>
          </a:p>
          <a:p>
            <a:endParaRPr lang="en-IN" sz="2400" dirty="0"/>
          </a:p>
        </p:txBody>
      </p:sp>
      <p:sp>
        <p:nvSpPr>
          <p:cNvPr id="7" name="TextBox 6">
            <a:extLst>
              <a:ext uri="{FF2B5EF4-FFF2-40B4-BE49-F238E27FC236}">
                <a16:creationId xmlns:a16="http://schemas.microsoft.com/office/drawing/2014/main" id="{1EC68804-A6E0-536C-284C-C6BD192F6DD8}"/>
              </a:ext>
            </a:extLst>
          </p:cNvPr>
          <p:cNvSpPr txBox="1"/>
          <p:nvPr/>
        </p:nvSpPr>
        <p:spPr>
          <a:xfrm>
            <a:off x="467544" y="1268760"/>
            <a:ext cx="7416824" cy="4968552"/>
          </a:xfrm>
          <a:prstGeom prst="rect">
            <a:avLst/>
          </a:prstGeom>
          <a:noFill/>
        </p:spPr>
        <p:txBody>
          <a:bodyPr wrap="square" rtlCol="0">
            <a:spAutoFit/>
          </a:bodyPr>
          <a:lstStyle/>
          <a:p>
            <a:endParaRPr lang="en-IN" dirty="0"/>
          </a:p>
        </p:txBody>
      </p:sp>
      <p:sp>
        <p:nvSpPr>
          <p:cNvPr id="11" name="Rectangle 6">
            <a:extLst>
              <a:ext uri="{FF2B5EF4-FFF2-40B4-BE49-F238E27FC236}">
                <a16:creationId xmlns:a16="http://schemas.microsoft.com/office/drawing/2014/main" id="{D49847E2-258A-7CA0-CFAF-51972C80A64D}"/>
              </a:ext>
            </a:extLst>
          </p:cNvPr>
          <p:cNvSpPr>
            <a:spLocks noChangeArrowheads="1"/>
          </p:cNvSpPr>
          <p:nvPr/>
        </p:nvSpPr>
        <p:spPr bwMode="auto">
          <a:xfrm>
            <a:off x="179512" y="787316"/>
            <a:ext cx="832131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Manage Teachers, Students, and Classes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Add, edit, and maintain profiles of teachers and students.</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Assign students to classes and teachers to subjects for organized management.</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  Attendance Tracking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Record daily attendance for students and teachers.</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Generate reports to monitor participation and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  Complaint Handling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Submit and manage complaints from students, teachers, or parents.</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Track resolution status to ensure timely 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690072"/>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62535-3155-E6BF-08B1-2A0C2B62F0A4}"/>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7695FC47-E833-2E46-A334-BED87CFE20BA}"/>
              </a:ext>
            </a:extLst>
          </p:cNvPr>
          <p:cNvSpPr>
            <a:spLocks noChangeArrowheads="1"/>
          </p:cNvSpPr>
          <p:nvPr/>
        </p:nvSpPr>
        <p:spPr bwMode="auto">
          <a:xfrm>
            <a:off x="0" y="-5586133"/>
            <a:ext cx="9105570" cy="1117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4.  Notices and Announcements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Post school-wide notices for events, meetings, or important updates.</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Ensure all stakeholders receive notifications promptly.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  Role-Based Access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Secure access based on user type: administrators, teachers, students.</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Ensures privacy and prevents unauthorized access to sensitive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6.  User-Friendly Interface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Easy navigation for all users.</a:t>
            </a:r>
          </a:p>
          <a:p>
            <a:pPr lvl="1"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Reduces training needs and improves adoption among staff and students.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7464563"/>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1065-2531-84FD-BEB8-C473929D89FD}"/>
              </a:ext>
            </a:extLst>
          </p:cNvPr>
          <p:cNvSpPr>
            <a:spLocks noGrp="1"/>
          </p:cNvSpPr>
          <p:nvPr>
            <p:ph type="ctrTitle"/>
          </p:nvPr>
        </p:nvSpPr>
        <p:spPr>
          <a:xfrm>
            <a:off x="-684584" y="36240"/>
            <a:ext cx="3744416" cy="725760"/>
          </a:xfrm>
        </p:spPr>
        <p:txBody>
          <a:bodyPr/>
          <a:lstStyle/>
          <a:p>
            <a:r>
              <a:rPr lang="en-US" dirty="0"/>
              <a:t>Tech Stack</a:t>
            </a:r>
            <a:endParaRPr lang="en-IN" dirty="0"/>
          </a:p>
        </p:txBody>
      </p:sp>
      <p:sp>
        <p:nvSpPr>
          <p:cNvPr id="3" name="Subtitle 2">
            <a:extLst>
              <a:ext uri="{FF2B5EF4-FFF2-40B4-BE49-F238E27FC236}">
                <a16:creationId xmlns:a16="http://schemas.microsoft.com/office/drawing/2014/main" id="{25DBA004-1F81-9BE4-4633-B88059C118F4}"/>
              </a:ext>
            </a:extLst>
          </p:cNvPr>
          <p:cNvSpPr>
            <a:spLocks noGrp="1"/>
          </p:cNvSpPr>
          <p:nvPr>
            <p:ph type="subTitle" idx="1"/>
          </p:nvPr>
        </p:nvSpPr>
        <p:spPr/>
        <p:txBody>
          <a:bodyPr/>
          <a:lstStyle/>
          <a:p>
            <a:pPr algn="l"/>
            <a:r>
              <a:rPr lang="en-IN" sz="2000" b="1" dirty="0">
                <a:solidFill>
                  <a:schemeClr val="tx1"/>
                </a:solidFill>
              </a:rPr>
              <a:t>1. Frontend:</a:t>
            </a:r>
            <a:endParaRPr lang="en-IN" sz="2000" dirty="0">
              <a:solidFill>
                <a:schemeClr val="tx1"/>
              </a:solidFill>
            </a:endParaRPr>
          </a:p>
          <a:p>
            <a:pPr algn="l"/>
            <a:r>
              <a:rPr lang="en-US" sz="2000" b="1" dirty="0">
                <a:solidFill>
                  <a:schemeClr val="tx1"/>
                </a:solidFill>
              </a:rPr>
              <a:t>React.js – </a:t>
            </a:r>
            <a:r>
              <a:rPr lang="en-US" sz="2000" dirty="0">
                <a:solidFill>
                  <a:schemeClr val="tx1"/>
                </a:solidFill>
              </a:rPr>
              <a:t>For building a dynamic, responsive, and component-based user interface.</a:t>
            </a:r>
          </a:p>
          <a:p>
            <a:pPr algn="l"/>
            <a:r>
              <a:rPr lang="en-US" sz="2000" b="1" dirty="0">
                <a:solidFill>
                  <a:schemeClr val="tx1"/>
                </a:solidFill>
              </a:rPr>
              <a:t>HTML, CSS, JavaScript – </a:t>
            </a:r>
            <a:r>
              <a:rPr lang="en-US" sz="2000" dirty="0">
                <a:solidFill>
                  <a:schemeClr val="tx1"/>
                </a:solidFill>
              </a:rPr>
              <a:t>Core technologies for styling and interactivity.</a:t>
            </a:r>
          </a:p>
          <a:p>
            <a:pPr algn="l"/>
            <a:r>
              <a:rPr lang="en-IN" sz="2000" b="1" dirty="0">
                <a:solidFill>
                  <a:schemeClr val="tx1"/>
                </a:solidFill>
              </a:rPr>
              <a:t>2. Backend:</a:t>
            </a:r>
            <a:endParaRPr lang="en-IN" sz="2000" dirty="0">
              <a:solidFill>
                <a:schemeClr val="tx1"/>
              </a:solidFill>
            </a:endParaRPr>
          </a:p>
          <a:p>
            <a:pPr algn="l"/>
            <a:r>
              <a:rPr lang="en-IN" sz="2000" b="1" dirty="0">
                <a:solidFill>
                  <a:schemeClr val="tx1"/>
                </a:solidFill>
              </a:rPr>
              <a:t>Node.js</a:t>
            </a:r>
            <a:r>
              <a:rPr lang="en-IN" sz="2000" dirty="0">
                <a:solidFill>
                  <a:schemeClr val="tx1"/>
                </a:solidFill>
              </a:rPr>
              <a:t> – Server-side runtime environment for handling requests and APIs.</a:t>
            </a:r>
          </a:p>
          <a:p>
            <a:pPr algn="l"/>
            <a:r>
              <a:rPr lang="en-IN" sz="2000" b="1" dirty="0">
                <a:solidFill>
                  <a:schemeClr val="tx1"/>
                </a:solidFill>
              </a:rPr>
              <a:t>Express.js</a:t>
            </a:r>
            <a:r>
              <a:rPr lang="en-IN" sz="2000" dirty="0">
                <a:solidFill>
                  <a:schemeClr val="tx1"/>
                </a:solidFill>
              </a:rPr>
              <a:t> – Web framework for building backend routes, middleware, and server logic.</a:t>
            </a:r>
          </a:p>
          <a:p>
            <a:pPr algn="l"/>
            <a:r>
              <a:rPr lang="en-IN" sz="2000" b="1" dirty="0">
                <a:solidFill>
                  <a:schemeClr val="tx1"/>
                </a:solidFill>
              </a:rPr>
              <a:t>3. Database:</a:t>
            </a:r>
            <a:endParaRPr lang="en-IN" sz="2000" dirty="0">
              <a:solidFill>
                <a:schemeClr val="tx1"/>
              </a:solidFill>
            </a:endParaRPr>
          </a:p>
          <a:p>
            <a:pPr algn="l"/>
            <a:r>
              <a:rPr lang="en-IN" sz="2000" b="1" dirty="0">
                <a:solidFill>
                  <a:schemeClr val="tx1"/>
                </a:solidFill>
              </a:rPr>
              <a:t>MongoDB</a:t>
            </a:r>
            <a:r>
              <a:rPr lang="en-IN" sz="2000" dirty="0">
                <a:solidFill>
                  <a:schemeClr val="tx1"/>
                </a:solidFill>
              </a:rPr>
              <a:t> – NoSQL database for storing school, teacher, student, attendance, fee, complaint, and notice data.</a:t>
            </a:r>
          </a:p>
          <a:p>
            <a:pPr algn="l"/>
            <a:r>
              <a:rPr lang="en-IN" sz="2000" b="1" dirty="0">
                <a:solidFill>
                  <a:schemeClr val="tx1"/>
                </a:solidFill>
              </a:rPr>
              <a:t>Mongoose</a:t>
            </a:r>
            <a:r>
              <a:rPr lang="en-IN" sz="2000" dirty="0">
                <a:solidFill>
                  <a:schemeClr val="tx1"/>
                </a:solidFill>
              </a:rPr>
              <a:t> – ODM (Object Data </a:t>
            </a:r>
            <a:r>
              <a:rPr lang="en-IN" sz="2000" dirty="0" err="1">
                <a:solidFill>
                  <a:schemeClr val="tx1"/>
                </a:solidFill>
              </a:rPr>
              <a:t>Modeling</a:t>
            </a:r>
            <a:r>
              <a:rPr lang="en-IN" sz="2000" dirty="0">
                <a:solidFill>
                  <a:schemeClr val="tx1"/>
                </a:solidFill>
              </a:rPr>
              <a:t>) library for schema design and interacting with MongoDB.</a:t>
            </a:r>
          </a:p>
          <a:p>
            <a:pPr algn="l"/>
            <a:endParaRPr lang="en-IN" sz="2000" dirty="0">
              <a:solidFill>
                <a:schemeClr val="tx1"/>
              </a:solidFill>
            </a:endParaRPr>
          </a:p>
        </p:txBody>
      </p:sp>
    </p:spTree>
    <p:extLst>
      <p:ext uri="{BB962C8B-B14F-4D97-AF65-F5344CB8AC3E}">
        <p14:creationId xmlns:p14="http://schemas.microsoft.com/office/powerpoint/2010/main" val="3113762404"/>
      </p:ext>
    </p:extLst>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729F14-85C6-1EE3-6F2A-DA7EBC9E7C6E}"/>
              </a:ext>
            </a:extLst>
          </p:cNvPr>
          <p:cNvSpPr>
            <a:spLocks noGrp="1"/>
          </p:cNvSpPr>
          <p:nvPr>
            <p:ph type="subTitle" idx="1"/>
          </p:nvPr>
        </p:nvSpPr>
        <p:spPr/>
        <p:txBody>
          <a:bodyPr/>
          <a:lstStyle/>
          <a:p>
            <a:pPr algn="l"/>
            <a:r>
              <a:rPr lang="en-IN" sz="2000" b="1" dirty="0">
                <a:solidFill>
                  <a:schemeClr val="tx1"/>
                </a:solidFill>
              </a:rPr>
              <a:t>4. Other Tools:</a:t>
            </a:r>
            <a:endParaRPr lang="en-IN" sz="2000" dirty="0">
              <a:solidFill>
                <a:schemeClr val="tx1"/>
              </a:solidFill>
            </a:endParaRPr>
          </a:p>
          <a:p>
            <a:pPr algn="l"/>
            <a:r>
              <a:rPr lang="en-IN" sz="2000" b="1" dirty="0" err="1">
                <a:solidFill>
                  <a:schemeClr val="tx1"/>
                </a:solidFill>
              </a:rPr>
              <a:t>Nodemon</a:t>
            </a:r>
            <a:r>
              <a:rPr lang="en-IN" sz="2000" dirty="0">
                <a:solidFill>
                  <a:schemeClr val="tx1"/>
                </a:solidFill>
              </a:rPr>
              <a:t> – Auto-restarts server during development.</a:t>
            </a:r>
          </a:p>
          <a:p>
            <a:pPr algn="l"/>
            <a:r>
              <a:rPr lang="en-IN" sz="2000" b="1" dirty="0">
                <a:solidFill>
                  <a:schemeClr val="tx1"/>
                </a:solidFill>
              </a:rPr>
              <a:t>Postman</a:t>
            </a:r>
            <a:r>
              <a:rPr lang="en-IN" sz="2000" dirty="0">
                <a:solidFill>
                  <a:schemeClr val="tx1"/>
                </a:solidFill>
              </a:rPr>
              <a:t> – For testing APIs.</a:t>
            </a:r>
          </a:p>
          <a:p>
            <a:pPr algn="l"/>
            <a:r>
              <a:rPr lang="en-IN" sz="2000" b="1" dirty="0">
                <a:solidFill>
                  <a:schemeClr val="tx1"/>
                </a:solidFill>
              </a:rPr>
              <a:t>Git &amp; GitHub</a:t>
            </a:r>
            <a:r>
              <a:rPr lang="en-IN" sz="2000" dirty="0">
                <a:solidFill>
                  <a:schemeClr val="tx1"/>
                </a:solidFill>
              </a:rPr>
              <a:t> – Version control and collaboration.</a:t>
            </a:r>
          </a:p>
          <a:p>
            <a:endParaRPr lang="en-IN" sz="2000" dirty="0"/>
          </a:p>
        </p:txBody>
      </p:sp>
    </p:spTree>
    <p:extLst>
      <p:ext uri="{BB962C8B-B14F-4D97-AF65-F5344CB8AC3E}">
        <p14:creationId xmlns:p14="http://schemas.microsoft.com/office/powerpoint/2010/main" val="3101896904"/>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E3D3DA-4C60-82FD-6598-F84E0506A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0878"/>
            <a:ext cx="9144000" cy="4236244"/>
          </a:xfrm>
          <a:prstGeom prst="rect">
            <a:avLst/>
          </a:prstGeom>
        </p:spPr>
      </p:pic>
      <p:sp>
        <p:nvSpPr>
          <p:cNvPr id="4" name="TextBox 3">
            <a:extLst>
              <a:ext uri="{FF2B5EF4-FFF2-40B4-BE49-F238E27FC236}">
                <a16:creationId xmlns:a16="http://schemas.microsoft.com/office/drawing/2014/main" id="{01BB81CF-B171-2C7D-C79C-DB9F95716056}"/>
              </a:ext>
            </a:extLst>
          </p:cNvPr>
          <p:cNvSpPr txBox="1"/>
          <p:nvPr/>
        </p:nvSpPr>
        <p:spPr>
          <a:xfrm>
            <a:off x="107504" y="210745"/>
            <a:ext cx="3672408" cy="461665"/>
          </a:xfrm>
          <a:prstGeom prst="rect">
            <a:avLst/>
          </a:prstGeom>
          <a:noFill/>
        </p:spPr>
        <p:txBody>
          <a:bodyPr wrap="square" rtlCol="0">
            <a:spAutoFit/>
          </a:bodyPr>
          <a:lstStyle/>
          <a:p>
            <a:r>
              <a:rPr lang="en-US" sz="2400" b="1" dirty="0"/>
              <a:t>OUTPUT</a:t>
            </a:r>
            <a:endParaRPr lang="en-IN" sz="2400" b="1" dirty="0"/>
          </a:p>
        </p:txBody>
      </p:sp>
    </p:spTree>
    <p:extLst>
      <p:ext uri="{BB962C8B-B14F-4D97-AF65-F5344CB8AC3E}">
        <p14:creationId xmlns:p14="http://schemas.microsoft.com/office/powerpoint/2010/main" val="379097530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4C691E-EB13-F137-AD57-FA6E045AD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337"/>
            <a:ext cx="9144000" cy="3743325"/>
          </a:xfrm>
          <a:prstGeom prst="rect">
            <a:avLst/>
          </a:prstGeom>
        </p:spPr>
      </p:pic>
    </p:spTree>
    <p:extLst>
      <p:ext uri="{BB962C8B-B14F-4D97-AF65-F5344CB8AC3E}">
        <p14:creationId xmlns:p14="http://schemas.microsoft.com/office/powerpoint/2010/main" val="71256966"/>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966</TotalTime>
  <Words>569</Words>
  <Application>Microsoft Office PowerPoint</Application>
  <PresentationFormat>On-screen Show (4:3)</PresentationFormat>
  <Paragraphs>87</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Tech Stack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divyasingla05@gmail.com</cp:lastModifiedBy>
  <cp:revision>71</cp:revision>
  <dcterms:created xsi:type="dcterms:W3CDTF">2022-12-12T14:14:34Z</dcterms:created>
  <dcterms:modified xsi:type="dcterms:W3CDTF">2025-09-23T15:18:55Z</dcterms:modified>
</cp:coreProperties>
</file>