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oppins"/>
      <p:regular r:id="rId18"/>
      <p:bold r:id="rId19"/>
      <p:italic r:id="rId20"/>
      <p:boldItalic r:id="rId21"/>
    </p:embeddedFont>
    <p:embeddedFont>
      <p:font typeface="Poppins Medium"/>
      <p:regular r:id="rId22"/>
      <p:bold r:id="rId23"/>
      <p:italic r:id="rId24"/>
      <p:boldItalic r:id="rId25"/>
    </p:embeddedFon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22" Type="http://schemas.openxmlformats.org/officeDocument/2006/relationships/font" Target="fonts/PoppinsMedium-regular.fntdata"/><Relationship Id="rId21" Type="http://schemas.openxmlformats.org/officeDocument/2006/relationships/font" Target="fonts/Poppins-boldItalic.fntdata"/><Relationship Id="rId24" Type="http://schemas.openxmlformats.org/officeDocument/2006/relationships/font" Target="fonts/PoppinsMedium-italic.fntdata"/><Relationship Id="rId23" Type="http://schemas.openxmlformats.org/officeDocument/2006/relationships/font" Target="fonts/Poppins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regular.fntdata"/><Relationship Id="rId25" Type="http://schemas.openxmlformats.org/officeDocument/2006/relationships/font" Target="fonts/PoppinsMedium-boldItalic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oppins-bold.fntdata"/><Relationship Id="rId1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329bcef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329bcef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f329bcef73_0_1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f329bcef73_0_1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263b5f25c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263b5f25c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329bcef73_0_1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329bcef73_0_1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f329bcef7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f329bcef7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329bcef73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f329bcef7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f329bcef73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f329bcef73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329bcef73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329bcef73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329bcef73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329bcef73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329bcef73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329bcef73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329bcef73_0_1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329bcef73_0_1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329bcef73_0_1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329bcef73_0_1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910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Dec 24th, 2024</a:t>
            </a:r>
            <a:endParaRPr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02375" y="4651748"/>
            <a:ext cx="74673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11700" y="4535050"/>
            <a:ext cx="69012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Indigo</a:t>
            </a: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294850"/>
            <a:ext cx="8520600" cy="234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48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Developing a State-of-the-Art Question-Answering Model</a:t>
            </a:r>
            <a:endParaRPr b="1" sz="448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/>
        </p:nvSpPr>
        <p:spPr>
          <a:xfrm>
            <a:off x="346600" y="1226753"/>
            <a:ext cx="8184900" cy="23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-"/>
            </a:pPr>
            <a:r>
              <a:rPr b="1" lang="en" sz="1300">
                <a:latin typeface="Poppins"/>
                <a:ea typeface="Poppins"/>
                <a:cs typeface="Poppins"/>
                <a:sym typeface="Poppins"/>
              </a:rPr>
              <a:t>Explore larger models (e.g., GPT-3) for better accuracy.</a:t>
            </a:r>
            <a:endParaRPr b="1" sz="1300"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-"/>
            </a:pPr>
            <a:r>
              <a:rPr b="1" lang="en" sz="1300">
                <a:latin typeface="Poppins"/>
                <a:ea typeface="Poppins"/>
                <a:cs typeface="Poppins"/>
                <a:sym typeface="Poppins"/>
              </a:rPr>
              <a:t>Investigate multi-task learning for domain adaptability.</a:t>
            </a:r>
            <a:endParaRPr b="1" sz="1300"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-"/>
            </a:pPr>
            <a:r>
              <a:rPr b="1" lang="en" sz="1300">
                <a:latin typeface="Poppins"/>
                <a:ea typeface="Poppins"/>
                <a:cs typeface="Poppins"/>
                <a:sym typeface="Poppins"/>
              </a:rPr>
              <a:t>Test robustness with real-world datasets.</a:t>
            </a:r>
            <a:endParaRPr b="1" sz="13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346600" y="449075"/>
            <a:ext cx="86868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Poppins"/>
                <a:ea typeface="Poppins"/>
                <a:cs typeface="Poppins"/>
                <a:sym typeface="Poppins"/>
              </a:rPr>
              <a:t>Recommendations</a:t>
            </a:r>
            <a:endParaRPr b="1" sz="12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/>
        </p:nvSpPr>
        <p:spPr>
          <a:xfrm>
            <a:off x="228600" y="2279850"/>
            <a:ext cx="86868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Github Link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8486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>
            <p:ph type="title"/>
          </p:nvPr>
        </p:nvSpPr>
        <p:spPr>
          <a:xfrm>
            <a:off x="1253700" y="2056088"/>
            <a:ext cx="663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000">
                <a:latin typeface="Poppins"/>
                <a:ea typeface="Poppins"/>
                <a:cs typeface="Poppins"/>
                <a:sym typeface="Poppins"/>
              </a:rPr>
              <a:t>Thank You</a:t>
            </a:r>
            <a:endParaRPr b="1" sz="40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63400" y="1204250"/>
            <a:ext cx="86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Poppins"/>
                <a:ea typeface="Poppins"/>
                <a:cs typeface="Poppins"/>
                <a:sym typeface="Poppins"/>
              </a:rPr>
              <a:t>Problem Statement</a:t>
            </a:r>
            <a:endParaRPr b="1"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79550" y="1906355"/>
            <a:ext cx="8184900" cy="13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-"/>
            </a:pPr>
            <a:r>
              <a:rPr b="1" lang="en" sz="1300">
                <a:latin typeface="Poppins"/>
                <a:ea typeface="Poppins"/>
                <a:cs typeface="Poppins"/>
                <a:sym typeface="Poppins"/>
              </a:rPr>
              <a:t>Objective:</a:t>
            </a: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 Develop an AI system capable of understanding and generating accurate responses to user queries using the Quora Question Answer Dataset.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-"/>
            </a:pPr>
            <a:r>
              <a:rPr b="1" lang="en" sz="1300">
                <a:latin typeface="Poppins"/>
                <a:ea typeface="Poppins"/>
                <a:cs typeface="Poppins"/>
                <a:sym typeface="Poppins"/>
              </a:rPr>
              <a:t>Key Findings: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Poppins"/>
              <a:buAutoNum type="arabicPeriod"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Create an interactive, human-like question-answering model.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Poppins"/>
              <a:buAutoNum type="arabicPeriod"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Use state-of-the-art models like GPT-2 and evaluate using robust NLP metrics.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9375" y="115950"/>
            <a:ext cx="4357875" cy="50275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08550" y="1134950"/>
            <a:ext cx="4406700" cy="31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-"/>
            </a:pPr>
            <a:r>
              <a:rPr b="1" lang="en" sz="1200">
                <a:latin typeface="Poppins"/>
                <a:ea typeface="Poppins"/>
                <a:cs typeface="Poppins"/>
                <a:sym typeface="Poppins"/>
              </a:rPr>
              <a:t>Dataset Source:</a:t>
            </a: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 HuggingFace Dataset - Quora Question Answer Dataset.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-"/>
            </a:pPr>
            <a:r>
              <a:rPr b="1" lang="en" sz="1200">
                <a:latin typeface="Poppins"/>
                <a:ea typeface="Poppins"/>
                <a:cs typeface="Poppins"/>
                <a:sym typeface="Poppins"/>
              </a:rPr>
              <a:t>Dataset Structure:</a:t>
            </a: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 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+"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Total Rows: </a:t>
            </a:r>
            <a:r>
              <a:rPr b="1" lang="en" sz="1200">
                <a:latin typeface="Poppins"/>
                <a:ea typeface="Poppins"/>
                <a:cs typeface="Poppins"/>
                <a:sym typeface="Poppins"/>
              </a:rPr>
              <a:t>56,402</a:t>
            </a:r>
            <a:endParaRPr b="1" sz="1200"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+"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Features: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question</a:t>
            </a:r>
            <a:r>
              <a:rPr lang="en" sz="1200">
                <a:solidFill>
                  <a:schemeClr val="dk1"/>
                </a:solidFill>
              </a:rPr>
              <a:t>,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answer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-"/>
            </a:pPr>
            <a:r>
              <a:rPr b="1" lang="en" sz="1200">
                <a:latin typeface="Poppins"/>
                <a:ea typeface="Poppins"/>
                <a:cs typeface="Poppins"/>
                <a:sym typeface="Poppins"/>
              </a:rPr>
              <a:t>Initial Observations:</a:t>
            </a:r>
            <a:endParaRPr b="1" sz="1200"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+"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Clean and well-structured dataset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+"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Some rows with missing/duplicate values (handled during preprocessing)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We had to reduce the dataset to 5000 rows due to </a:t>
            </a: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computational</a:t>
            </a: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 resources. 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4574" y="1240212"/>
            <a:ext cx="3647474" cy="277903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type="title"/>
          </p:nvPr>
        </p:nvSpPr>
        <p:spPr>
          <a:xfrm>
            <a:off x="108550" y="330250"/>
            <a:ext cx="663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800">
                <a:latin typeface="Poppins"/>
                <a:ea typeface="Poppins"/>
                <a:cs typeface="Poppins"/>
                <a:sym typeface="Poppins"/>
              </a:rPr>
              <a:t>Dataset Overview</a:t>
            </a:r>
            <a:endParaRPr b="1" sz="38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311700" y="1182425"/>
            <a:ext cx="40290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-"/>
            </a:pPr>
            <a:r>
              <a:rPr b="1" lang="en" sz="1200">
                <a:latin typeface="Poppins"/>
                <a:ea typeface="Poppins"/>
                <a:cs typeface="Poppins"/>
                <a:sym typeface="Poppins"/>
              </a:rPr>
              <a:t>Data Cleaning:</a:t>
            </a: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 Removed duplicates and handled missing values.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-"/>
            </a:pPr>
            <a:r>
              <a:rPr b="1" lang="en" sz="1200">
                <a:latin typeface="Poppins"/>
                <a:ea typeface="Poppins"/>
                <a:cs typeface="Poppins"/>
                <a:sym typeface="Poppins"/>
              </a:rPr>
              <a:t>Preprocessing:</a:t>
            </a: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 Tokenization, Stop-word removal and Lemmatization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-"/>
            </a:pPr>
            <a:r>
              <a:rPr b="1" lang="en" sz="1200">
                <a:latin typeface="Poppins"/>
                <a:ea typeface="Poppins"/>
                <a:cs typeface="Poppins"/>
                <a:sym typeface="Poppins"/>
              </a:rPr>
              <a:t>Tools Used:</a:t>
            </a:r>
            <a:endParaRPr b="1" sz="1200"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+"/>
            </a:pPr>
            <a:r>
              <a:rPr b="1" lang="en" sz="1200">
                <a:latin typeface="Poppins"/>
                <a:ea typeface="Poppins"/>
                <a:cs typeface="Poppins"/>
                <a:sym typeface="Poppins"/>
              </a:rPr>
              <a:t>NLTK (Natural Language Toolkit)</a:t>
            </a: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 for tokenization and lemmatization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+"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Python </a:t>
            </a:r>
            <a:r>
              <a:rPr b="1" lang="en" sz="1200">
                <a:latin typeface="Poppins"/>
                <a:ea typeface="Poppins"/>
                <a:cs typeface="Poppins"/>
                <a:sym typeface="Poppins"/>
              </a:rPr>
              <a:t>Pandas </a:t>
            </a: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for data manipulation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43149" l="0" r="0" t="0"/>
          <a:stretch/>
        </p:blipFill>
        <p:spPr>
          <a:xfrm>
            <a:off x="620925" y="3041225"/>
            <a:ext cx="2014275" cy="187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57059"/>
          <a:stretch/>
        </p:blipFill>
        <p:spPr>
          <a:xfrm>
            <a:off x="3186450" y="3500484"/>
            <a:ext cx="2014275" cy="141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1975" y="876476"/>
            <a:ext cx="3080325" cy="339053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028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oppins"/>
                <a:ea typeface="Poppins"/>
                <a:cs typeface="Poppins"/>
                <a:sym typeface="Poppins"/>
              </a:rPr>
              <a:t>Data Cleaning and Preprocessing</a:t>
            </a:r>
            <a:endParaRPr b="1" sz="24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228600" y="812400"/>
            <a:ext cx="8686800" cy="4074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Uber Move"/>
              <a:ea typeface="Uber Move"/>
              <a:cs typeface="Uber Move"/>
              <a:sym typeface="Uber Move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5122300" y="981250"/>
            <a:ext cx="39672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Model Used: GPT-2 (Generative Pretrained Transformer 2)</a:t>
            </a:r>
            <a:endParaRPr b="1"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10666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oppins"/>
                <a:ea typeface="Poppins"/>
                <a:cs typeface="Poppins"/>
                <a:sym typeface="Poppins"/>
              </a:rPr>
              <a:t>Model Selection and Architecture</a:t>
            </a:r>
            <a:endParaRPr b="1" sz="24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22162"/>
            <a:ext cx="4736701" cy="385477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5213975" y="1692834"/>
            <a:ext cx="3531900" cy="21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Why GPT-2?</a:t>
            </a:r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oppins"/>
              <a:buChar char="-"/>
            </a:pP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Proven state-of-the-art performance in text generation tasks.</a:t>
            </a:r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oppins"/>
              <a:buChar char="-"/>
            </a:pP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Flexible and effective for fine-tuning on smaller datasets.</a:t>
            </a:r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Training Details:</a:t>
            </a:r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oppins"/>
              <a:buChar char="-"/>
            </a:pP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Epochs: 5</a:t>
            </a:r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oppins"/>
              <a:buChar char="-"/>
            </a:pP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Batch Size: 8</a:t>
            </a:r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oppins"/>
              <a:buChar char="-"/>
            </a:pP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Epoch-level validation during training</a:t>
            </a:r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Due to shortage of resources, we have reduced the dataset. Moreover, there can be further enhancements for experimentation - which was again a blocker due to computational resources.  </a:t>
            </a:r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228600" y="812400"/>
            <a:ext cx="8686800" cy="407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Uber Move"/>
              <a:ea typeface="Uber Move"/>
              <a:cs typeface="Uber Move"/>
              <a:sym typeface="Uber Move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228600" y="228600"/>
            <a:ext cx="86868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 Evaluation Metrics</a:t>
            </a:r>
            <a:endParaRPr sz="3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5099525" y="1857850"/>
            <a:ext cx="3561900" cy="18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Evaluation Metrics:</a:t>
            </a:r>
            <a:endParaRPr b="1"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Char char="-"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ROUGE (Recall-Oriented Understudy for Gisting Evaluation): Measures the quality of generated text by comparing it to a reference answer.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Char char="-"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BLEU (Bilingual Evaluation Understudy): Measures the precision of n-grams (overlap) between generated and reference text.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625" y="1014423"/>
            <a:ext cx="4646275" cy="367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228600" y="812400"/>
            <a:ext cx="8686800" cy="4074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Uber Move"/>
              <a:ea typeface="Uber Move"/>
              <a:cs typeface="Uber Move"/>
              <a:sym typeface="Uber Move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228600" y="228600"/>
            <a:ext cx="86868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ROGUE and BLEU scores</a:t>
            </a:r>
            <a:endParaRPr b="1" sz="3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ROUGE and BLEU scores centered around 0.9, showing high-quality outputs.</a:t>
            </a:r>
            <a:endParaRPr sz="13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425" y="1316675"/>
            <a:ext cx="8315150" cy="342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27925" y="1496000"/>
            <a:ext cx="663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Recommendation and Insights</a:t>
            </a:r>
            <a:endParaRPr b="1" sz="4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/>
        </p:nvSpPr>
        <p:spPr>
          <a:xfrm>
            <a:off x="222750" y="513950"/>
            <a:ext cx="86985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Insights: What we saw?</a:t>
            </a:r>
            <a:endParaRPr b="1" sz="2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1525" y="1143000"/>
            <a:ext cx="2089682" cy="3789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8675" y="1143000"/>
            <a:ext cx="2089682" cy="378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2629363" y="2262138"/>
            <a:ext cx="13140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GPT-2 effectively captured the context and generated coherent, relevant answers.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5276500" y="2306475"/>
            <a:ext cx="13140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model showed strong alignment with reference answers based on ROUGE and BLEU metrics.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