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5" r:id="rId10"/>
    <p:sldId id="266" r:id="rId11"/>
    <p:sldId id="267"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4</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线程栈：包含了当前线程执行的方法调用相关信息，我们也把它称作调用栈。每个线程都有一个独立的线程栈，线程栈内数据线程间不能共享</a:t>
            </a:r>
            <a:endParaRPr lang="zh-CN" altLang="en-US" dirty="0">
              <a:effectLst/>
            </a:endParaRPr>
          </a:p>
          <a:p>
            <a:r>
              <a:rPr lang="zh-CN" altLang="en-US" sz="1200" b="1" kern="1200" dirty="0">
                <a:solidFill>
                  <a:schemeClr val="tx1"/>
                </a:solidFill>
                <a:effectLst/>
                <a:latin typeface="+mn-lt"/>
                <a:ea typeface="+mn-ea"/>
                <a:cs typeface="+mn-cs"/>
              </a:rPr>
              <a:t>堆区：包含了</a:t>
            </a:r>
            <a:r>
              <a:rPr lang="en-US" altLang="zh-CN" sz="1200" b="1" kern="1200" dirty="0">
                <a:solidFill>
                  <a:schemeClr val="tx1"/>
                </a:solidFill>
                <a:effectLst/>
                <a:latin typeface="+mn-lt"/>
                <a:ea typeface="+mn-ea"/>
                <a:cs typeface="+mn-cs"/>
              </a:rPr>
              <a:t>Java</a:t>
            </a:r>
            <a:r>
              <a:rPr lang="zh-CN" altLang="en-US" sz="1200" b="1" kern="1200" dirty="0">
                <a:solidFill>
                  <a:schemeClr val="tx1"/>
                </a:solidFill>
                <a:effectLst/>
                <a:latin typeface="+mn-lt"/>
                <a:ea typeface="+mn-ea"/>
                <a:cs typeface="+mn-cs"/>
              </a:rPr>
              <a:t>应用创建的所有对象信息，堆区内数据是线程间共享的</a:t>
            </a:r>
            <a:r>
              <a:rPr lang="zh-CN" altLang="en-US" sz="1200" kern="1200" dirty="0">
                <a:solidFill>
                  <a:schemeClr val="tx1"/>
                </a:solidFill>
                <a:effectLst/>
                <a:latin typeface="+mn-lt"/>
                <a:ea typeface="+mn-ea"/>
                <a:cs typeface="+mn-cs"/>
              </a:rPr>
              <a:t>，不管对象是哪个线程创建的，其中的对象包括原始类型的封装类（如</a:t>
            </a:r>
            <a:r>
              <a:rPr lang="en-US" altLang="zh-CN" sz="1200" kern="1200" dirty="0">
                <a:solidFill>
                  <a:schemeClr val="tx1"/>
                </a:solidFill>
                <a:effectLst/>
                <a:latin typeface="+mn-lt"/>
                <a:ea typeface="+mn-ea"/>
                <a:cs typeface="+mn-cs"/>
              </a:rPr>
              <a:t>Byte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等等）。不管对象是属于一个成员变量还是方法中的局部变量，它都会被存储在堆区。</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7</a:t>
            </a:fld>
            <a:endParaRPr lang="zh-CN" altLang="en-US"/>
          </a:p>
        </p:txBody>
      </p:sp>
    </p:spTree>
    <p:extLst>
      <p:ext uri="{BB962C8B-B14F-4D97-AF65-F5344CB8AC3E}">
        <p14:creationId xmlns:p14="http://schemas.microsoft.com/office/powerpoint/2010/main" val="355129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8</a:t>
            </a:fld>
            <a:endParaRPr lang="zh-CN" altLang="en-US"/>
          </a:p>
        </p:txBody>
      </p:sp>
    </p:spTree>
    <p:extLst>
      <p:ext uri="{BB962C8B-B14F-4D97-AF65-F5344CB8AC3E}">
        <p14:creationId xmlns:p14="http://schemas.microsoft.com/office/powerpoint/2010/main" val="331841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124961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10</a:t>
            </a:fld>
            <a:endParaRPr lang="zh-CN" altLang="en-US"/>
          </a:p>
        </p:txBody>
      </p:sp>
    </p:spTree>
    <p:extLst>
      <p:ext uri="{BB962C8B-B14F-4D97-AF65-F5344CB8AC3E}">
        <p14:creationId xmlns:p14="http://schemas.microsoft.com/office/powerpoint/2010/main" val="275716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a:solidFill>
                  <a:schemeClr val="tx1"/>
                </a:solidFill>
                <a:latin typeface="+mn-lt"/>
                <a:ea typeface="+mn-ea"/>
                <a:cs typeface="+mn-cs"/>
              </a:rPr>
              <a:t>线程从主内存读取变量的过程：</a:t>
            </a:r>
          </a:p>
          <a:p>
            <a:pPr rtl="0"/>
            <a:r>
              <a:rPr lang="en-US" altLang="zh-CN" sz="1200" b="0" i="0" u="none" strike="noStrike" kern="1200" baseline="0" dirty="0">
                <a:solidFill>
                  <a:schemeClr val="tx1"/>
                </a:solidFill>
                <a:latin typeface="+mn-lt"/>
                <a:ea typeface="+mn-ea"/>
                <a:cs typeface="+mn-cs"/>
              </a:rPr>
              <a:t>1 .read - </a:t>
            </a:r>
            <a:r>
              <a:rPr lang="zh-CN" altLang="en-US" sz="1200" b="0" i="0" u="none" strike="noStrike" kern="1200" baseline="0" dirty="0">
                <a:solidFill>
                  <a:schemeClr val="tx1"/>
                </a:solidFill>
                <a:latin typeface="+mn-lt"/>
                <a:ea typeface="+mn-ea"/>
                <a:cs typeface="+mn-cs"/>
              </a:rPr>
              <a:t>从主存中读取数据</a:t>
            </a:r>
          </a:p>
          <a:p>
            <a:pPr rtl="0"/>
            <a:r>
              <a:rPr lang="en-US" altLang="zh-CN" sz="1200" b="0" i="0" u="none" strike="noStrike" kern="1200" baseline="0" dirty="0">
                <a:solidFill>
                  <a:schemeClr val="tx1"/>
                </a:solidFill>
                <a:latin typeface="+mn-lt"/>
                <a:ea typeface="+mn-ea"/>
                <a:cs typeface="+mn-cs"/>
              </a:rPr>
              <a:t>2. load - </a:t>
            </a:r>
            <a:r>
              <a:rPr lang="zh-CN" altLang="en-US" sz="1200" b="0" i="0" u="none" strike="noStrike" kern="1200" baseline="0" dirty="0">
                <a:solidFill>
                  <a:schemeClr val="tx1"/>
                </a:solidFill>
                <a:latin typeface="+mn-lt"/>
                <a:ea typeface="+mn-ea"/>
                <a:cs typeface="+mn-cs"/>
              </a:rPr>
              <a:t>将从主存中读取的数据加载到工作内存中</a:t>
            </a:r>
          </a:p>
          <a:p>
            <a:pPr rtl="0"/>
            <a:r>
              <a:rPr lang="en-US" altLang="zh-CN" sz="1200" b="0" i="0" u="none" strike="noStrike" kern="1200" baseline="0" dirty="0">
                <a:solidFill>
                  <a:schemeClr val="tx1"/>
                </a:solidFill>
                <a:latin typeface="+mn-lt"/>
                <a:ea typeface="+mn-ea"/>
                <a:cs typeface="+mn-cs"/>
              </a:rPr>
              <a:t>3. use - </a:t>
            </a:r>
            <a:r>
              <a:rPr lang="zh-CN" altLang="en-US" sz="1200" b="0" i="0" u="none" strike="noStrike" kern="1200" baseline="0" dirty="0">
                <a:solidFill>
                  <a:schemeClr val="tx1"/>
                </a:solidFill>
                <a:latin typeface="+mn-lt"/>
                <a:ea typeface="+mn-ea"/>
                <a:cs typeface="+mn-cs"/>
              </a:rPr>
              <a:t>线程从工作内存中读取数据使用</a:t>
            </a:r>
          </a:p>
          <a:p>
            <a:pPr rtl="0"/>
            <a:r>
              <a:rPr lang="en-US" altLang="zh-CN" sz="1200" b="0" i="0" u="none" strike="noStrike" kern="1200" baseline="0" dirty="0">
                <a:solidFill>
                  <a:schemeClr val="tx1"/>
                </a:solidFill>
                <a:latin typeface="+mn-lt"/>
                <a:ea typeface="+mn-ea"/>
                <a:cs typeface="+mn-cs"/>
              </a:rPr>
              <a:t>4. assign - </a:t>
            </a:r>
            <a:r>
              <a:rPr lang="zh-CN" altLang="en-US" sz="1200" b="0" i="0" u="none" strike="noStrike" kern="1200" baseline="0" dirty="0">
                <a:solidFill>
                  <a:schemeClr val="tx1"/>
                </a:solidFill>
                <a:latin typeface="+mn-lt"/>
                <a:ea typeface="+mn-ea"/>
                <a:cs typeface="+mn-cs"/>
              </a:rPr>
              <a:t>线程改变数据并写入到工作内存中</a:t>
            </a:r>
          </a:p>
          <a:p>
            <a:pPr rtl="0"/>
            <a:r>
              <a:rPr lang="en-US" altLang="zh-CN" sz="1200" b="0" i="0" u="none" strike="noStrike" kern="1200" baseline="0" dirty="0">
                <a:solidFill>
                  <a:schemeClr val="tx1"/>
                </a:solidFill>
                <a:latin typeface="+mn-lt"/>
                <a:ea typeface="+mn-ea"/>
                <a:cs typeface="+mn-cs"/>
              </a:rPr>
              <a:t>5. store - </a:t>
            </a:r>
            <a:r>
              <a:rPr lang="zh-CN" altLang="en-US" sz="1200" b="0" i="0" u="none" strike="noStrike" kern="1200" baseline="0" dirty="0">
                <a:solidFill>
                  <a:schemeClr val="tx1"/>
                </a:solidFill>
                <a:latin typeface="+mn-lt"/>
                <a:ea typeface="+mn-ea"/>
                <a:cs typeface="+mn-cs"/>
              </a:rPr>
              <a:t>将工作内存中的数据写入到主存</a:t>
            </a:r>
          </a:p>
          <a:p>
            <a:pPr rtl="0"/>
            <a:r>
              <a:rPr lang="en-US" altLang="zh-CN" sz="1200" b="0" i="0" u="none" strike="noStrike" kern="1200" baseline="0" dirty="0">
                <a:solidFill>
                  <a:schemeClr val="tx1"/>
                </a:solidFill>
                <a:latin typeface="+mn-lt"/>
                <a:ea typeface="+mn-ea"/>
                <a:cs typeface="+mn-cs"/>
              </a:rPr>
              <a:t>6. write - </a:t>
            </a:r>
            <a:r>
              <a:rPr lang="zh-CN" altLang="en-US" sz="1200" b="0" i="0" u="none" strike="noStrike" kern="1200" baseline="0" dirty="0">
                <a:solidFill>
                  <a:schemeClr val="tx1"/>
                </a:solidFill>
                <a:latin typeface="+mn-lt"/>
                <a:ea typeface="+mn-ea"/>
                <a:cs typeface="+mn-cs"/>
              </a:rPr>
              <a:t>将</a:t>
            </a:r>
            <a:r>
              <a:rPr lang="en-US" altLang="zh-CN" sz="1200" b="0" i="0" u="none" strike="noStrike" kern="1200" baseline="0" dirty="0">
                <a:solidFill>
                  <a:schemeClr val="tx1"/>
                </a:solidFill>
                <a:latin typeface="+mn-lt"/>
                <a:ea typeface="+mn-ea"/>
                <a:cs typeface="+mn-cs"/>
              </a:rPr>
              <a:t>store</a:t>
            </a:r>
            <a:r>
              <a:rPr lang="zh-CN" altLang="en-US" sz="1200" b="0" i="0" u="none" strike="noStrike" kern="1200" baseline="0" dirty="0">
                <a:solidFill>
                  <a:schemeClr val="tx1"/>
                </a:solidFill>
                <a:latin typeface="+mn-lt"/>
                <a:ea typeface="+mn-ea"/>
                <a:cs typeface="+mn-cs"/>
              </a:rPr>
              <a:t>过程中的变量值赋值给主存中的变量</a:t>
            </a:r>
          </a:p>
          <a:p>
            <a:pPr rtl="0"/>
            <a:r>
              <a:rPr lang="en-US" altLang="zh-CN" sz="1200" b="0" i="0" u="none" strike="noStrike" kern="1200" baseline="0" dirty="0">
                <a:solidFill>
                  <a:schemeClr val="tx1"/>
                </a:solidFill>
                <a:latin typeface="+mn-lt"/>
                <a:ea typeface="+mn-ea"/>
                <a:cs typeface="+mn-cs"/>
              </a:rPr>
              <a:t>7. lock –</a:t>
            </a:r>
            <a:r>
              <a:rPr lang="zh-CN" altLang="en-US" sz="1200" b="0" i="0" u="none" strike="noStrike" kern="1200" baseline="0" dirty="0">
                <a:solidFill>
                  <a:schemeClr val="tx1"/>
                </a:solidFill>
                <a:latin typeface="+mn-lt"/>
                <a:ea typeface="+mn-ea"/>
                <a:cs typeface="+mn-cs"/>
              </a:rPr>
              <a:t> 将主存变量加锁（线程独占）</a:t>
            </a:r>
          </a:p>
          <a:p>
            <a:pPr rtl="0"/>
            <a:r>
              <a:rPr lang="en-US" altLang="zh-CN" sz="1200" b="0" i="0" u="none" strike="noStrike" kern="1200" baseline="0" dirty="0">
                <a:solidFill>
                  <a:schemeClr val="tx1"/>
                </a:solidFill>
                <a:latin typeface="+mn-lt"/>
                <a:ea typeface="+mn-ea"/>
                <a:cs typeface="+mn-cs"/>
              </a:rPr>
              <a:t>8. unlock –</a:t>
            </a:r>
            <a:r>
              <a:rPr lang="zh-CN" altLang="en-US" sz="1200" b="0" i="0" u="none" strike="noStrike" kern="1200" baseline="0" dirty="0">
                <a:solidFill>
                  <a:schemeClr val="tx1"/>
                </a:solidFill>
                <a:latin typeface="+mn-lt"/>
                <a:ea typeface="+mn-ea"/>
                <a:cs typeface="+mn-cs"/>
              </a:rPr>
              <a:t> 将主存变量解锁，解锁后其它线程可以锁定该变量</a:t>
            </a:r>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11</a:t>
            </a:fld>
            <a:endParaRPr lang="zh-CN" altLang="en-US"/>
          </a:p>
        </p:txBody>
      </p:sp>
    </p:spTree>
    <p:extLst>
      <p:ext uri="{BB962C8B-B14F-4D97-AF65-F5344CB8AC3E}">
        <p14:creationId xmlns:p14="http://schemas.microsoft.com/office/powerpoint/2010/main" val="21691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12</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2019/8/29</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2019/8/29</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zh-CN" altLang="en-US" dirty="0"/>
              <a:t>线程</a:t>
            </a:r>
            <a:r>
              <a:rPr lang="en-US" altLang="zh-CN" dirty="0"/>
              <a:t>—</a:t>
            </a:r>
            <a:r>
              <a:rPr lang="zh-CN" altLang="en-US" dirty="0"/>
              <a:t>线程与</a:t>
            </a:r>
            <a:r>
              <a:rPr lang="en-US" altLang="zh-CN" dirty="0"/>
              <a:t>CUP</a:t>
            </a:r>
            <a:r>
              <a:rPr lang="zh-CN" altLang="en-US" dirty="0"/>
              <a:t>的关系</a:t>
            </a:r>
          </a:p>
        </p:txBody>
      </p:sp>
      <p:grpSp>
        <p:nvGrpSpPr>
          <p:cNvPr id="17" name="组合 16">
            <a:extLst>
              <a:ext uri="{FF2B5EF4-FFF2-40B4-BE49-F238E27FC236}">
                <a16:creationId xmlns:a16="http://schemas.microsoft.com/office/drawing/2014/main" id="{CC6FF2E3-170E-4EFB-9A82-7408E445B03D}"/>
              </a:ext>
            </a:extLst>
          </p:cNvPr>
          <p:cNvGrpSpPr/>
          <p:nvPr/>
        </p:nvGrpSpPr>
        <p:grpSpPr>
          <a:xfrm>
            <a:off x="2014045" y="815865"/>
            <a:ext cx="6275755" cy="1649546"/>
            <a:chOff x="2035065" y="2592113"/>
            <a:chExt cx="6275755" cy="1649546"/>
          </a:xfrm>
        </p:grpSpPr>
        <p:sp>
          <p:nvSpPr>
            <p:cNvPr id="3" name="箭头: 右 2">
              <a:extLst>
                <a:ext uri="{FF2B5EF4-FFF2-40B4-BE49-F238E27FC236}">
                  <a16:creationId xmlns:a16="http://schemas.microsoft.com/office/drawing/2014/main" id="{96E29892-1E29-4AF6-8013-E12D39A56C5F}"/>
                </a:ext>
              </a:extLst>
            </p:cNvPr>
            <p:cNvSpPr/>
            <p:nvPr/>
          </p:nvSpPr>
          <p:spPr>
            <a:xfrm>
              <a:off x="6009735" y="3023101"/>
              <a:ext cx="924911" cy="615235"/>
            </a:xfrm>
            <a:prstGeom prst="righ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运输</a:t>
              </a:r>
            </a:p>
          </p:txBody>
        </p:sp>
        <p:pic>
          <p:nvPicPr>
            <p:cNvPr id="7" name="图片 6">
              <a:extLst>
                <a:ext uri="{FF2B5EF4-FFF2-40B4-BE49-F238E27FC236}">
                  <a16:creationId xmlns:a16="http://schemas.microsoft.com/office/drawing/2014/main" id="{4F82F0BD-4F88-40ED-866A-F60CE45E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484" y="2634154"/>
              <a:ext cx="1380797" cy="1380797"/>
            </a:xfrm>
            <a:prstGeom prst="rect">
              <a:avLst/>
            </a:prstGeom>
          </p:spPr>
        </p:pic>
        <p:sp>
          <p:nvSpPr>
            <p:cNvPr id="8" name="文本框 7">
              <a:extLst>
                <a:ext uri="{FF2B5EF4-FFF2-40B4-BE49-F238E27FC236}">
                  <a16:creationId xmlns:a16="http://schemas.microsoft.com/office/drawing/2014/main" id="{A22DCD76-2444-4E16-9679-034B15298175}"/>
                </a:ext>
              </a:extLst>
            </p:cNvPr>
            <p:cNvSpPr txBox="1"/>
            <p:nvPr/>
          </p:nvSpPr>
          <p:spPr>
            <a:xfrm>
              <a:off x="4707331" y="2975898"/>
              <a:ext cx="694421" cy="369332"/>
            </a:xfrm>
            <a:prstGeom prst="rect">
              <a:avLst/>
            </a:prstGeom>
            <a:noFill/>
            <a:ln>
              <a:solidFill>
                <a:srgbClr val="FFFF00"/>
              </a:solidFill>
            </a:ln>
          </p:spPr>
          <p:txBody>
            <a:bodyPr wrap="none" rtlCol="0">
              <a:spAutoFit/>
            </a:bodyPr>
            <a:lstStyle/>
            <a:p>
              <a:r>
                <a:rPr lang="en-US" altLang="zh-CN" b="1" dirty="0">
                  <a:solidFill>
                    <a:schemeClr val="bg1"/>
                  </a:solidFill>
                </a:rPr>
                <a:t>code</a:t>
              </a:r>
              <a:endParaRPr lang="zh-CN" altLang="en-US" b="1" dirty="0">
                <a:solidFill>
                  <a:schemeClr val="bg1"/>
                </a:solidFill>
              </a:endParaRPr>
            </a:p>
          </p:txBody>
        </p:sp>
        <p:pic>
          <p:nvPicPr>
            <p:cNvPr id="10" name="图片 9">
              <a:extLst>
                <a:ext uri="{FF2B5EF4-FFF2-40B4-BE49-F238E27FC236}">
                  <a16:creationId xmlns:a16="http://schemas.microsoft.com/office/drawing/2014/main" id="{52FB86B4-E773-4383-AF4F-1CCDF3F2C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065" y="2592113"/>
              <a:ext cx="1464880" cy="1464880"/>
            </a:xfrm>
            <a:prstGeom prst="rect">
              <a:avLst/>
            </a:prstGeom>
          </p:spPr>
        </p:pic>
        <p:pic>
          <p:nvPicPr>
            <p:cNvPr id="12" name="图片 11">
              <a:extLst>
                <a:ext uri="{FF2B5EF4-FFF2-40B4-BE49-F238E27FC236}">
                  <a16:creationId xmlns:a16="http://schemas.microsoft.com/office/drawing/2014/main" id="{D49141DC-1DFA-421C-BB16-54F576664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126" y="2592113"/>
              <a:ext cx="1275694" cy="1275694"/>
            </a:xfrm>
            <a:prstGeom prst="rect">
              <a:avLst/>
            </a:prstGeom>
          </p:spPr>
        </p:pic>
        <p:sp>
          <p:nvSpPr>
            <p:cNvPr id="13" name="箭头: 右 12">
              <a:extLst>
                <a:ext uri="{FF2B5EF4-FFF2-40B4-BE49-F238E27FC236}">
                  <a16:creationId xmlns:a16="http://schemas.microsoft.com/office/drawing/2014/main" id="{67BC3709-E77F-4172-9D63-4B5F7470DEDC}"/>
                </a:ext>
              </a:extLst>
            </p:cNvPr>
            <p:cNvSpPr/>
            <p:nvPr/>
          </p:nvSpPr>
          <p:spPr>
            <a:xfrm>
              <a:off x="3499945" y="3010766"/>
              <a:ext cx="924911" cy="627571"/>
            </a:xfrm>
            <a:prstGeom prst="rightArrow">
              <a:avLst/>
            </a:prstGeom>
            <a:solidFill>
              <a:schemeClr val="bg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装入</a:t>
              </a:r>
            </a:p>
          </p:txBody>
        </p:sp>
        <p:sp>
          <p:nvSpPr>
            <p:cNvPr id="14" name="文本框 13">
              <a:extLst>
                <a:ext uri="{FF2B5EF4-FFF2-40B4-BE49-F238E27FC236}">
                  <a16:creationId xmlns:a16="http://schemas.microsoft.com/office/drawing/2014/main" id="{E1BA7CAA-7DF8-40CF-B714-5E000518AF08}"/>
                </a:ext>
              </a:extLst>
            </p:cNvPr>
            <p:cNvSpPr txBox="1"/>
            <p:nvPr/>
          </p:nvSpPr>
          <p:spPr>
            <a:xfrm>
              <a:off x="2213507" y="3872327"/>
              <a:ext cx="1107996" cy="369332"/>
            </a:xfrm>
            <a:prstGeom prst="rect">
              <a:avLst/>
            </a:prstGeom>
            <a:noFill/>
          </p:spPr>
          <p:txBody>
            <a:bodyPr wrap="square" rtlCol="0">
              <a:spAutoFit/>
            </a:bodyPr>
            <a:lstStyle/>
            <a:p>
              <a:r>
                <a:rPr lang="zh-CN" altLang="en-US" b="1" dirty="0">
                  <a:solidFill>
                    <a:srgbClr val="002060"/>
                  </a:solidFill>
                </a:rPr>
                <a:t>程序代码</a:t>
              </a:r>
            </a:p>
          </p:txBody>
        </p:sp>
        <p:sp>
          <p:nvSpPr>
            <p:cNvPr id="15" name="文本框 14">
              <a:extLst>
                <a:ext uri="{FF2B5EF4-FFF2-40B4-BE49-F238E27FC236}">
                  <a16:creationId xmlns:a16="http://schemas.microsoft.com/office/drawing/2014/main" id="{3E657790-E539-4C41-B54D-F0656D49776E}"/>
                </a:ext>
              </a:extLst>
            </p:cNvPr>
            <p:cNvSpPr txBox="1"/>
            <p:nvPr/>
          </p:nvSpPr>
          <p:spPr>
            <a:xfrm>
              <a:off x="4907671" y="3872327"/>
              <a:ext cx="694421" cy="369332"/>
            </a:xfrm>
            <a:prstGeom prst="rect">
              <a:avLst/>
            </a:prstGeom>
            <a:noFill/>
          </p:spPr>
          <p:txBody>
            <a:bodyPr wrap="square" rtlCol="0">
              <a:spAutoFit/>
            </a:bodyPr>
            <a:lstStyle/>
            <a:p>
              <a:r>
                <a:rPr lang="zh-CN" altLang="en-US" b="1" dirty="0">
                  <a:solidFill>
                    <a:srgbClr val="002060"/>
                  </a:solidFill>
                </a:rPr>
                <a:t>线程</a:t>
              </a:r>
            </a:p>
          </p:txBody>
        </p:sp>
        <p:sp>
          <p:nvSpPr>
            <p:cNvPr id="16" name="文本框 15">
              <a:extLst>
                <a:ext uri="{FF2B5EF4-FFF2-40B4-BE49-F238E27FC236}">
                  <a16:creationId xmlns:a16="http://schemas.microsoft.com/office/drawing/2014/main" id="{2ABBA38B-FDFF-4DDD-9260-250FD7C3F25B}"/>
                </a:ext>
              </a:extLst>
            </p:cNvPr>
            <p:cNvSpPr txBox="1"/>
            <p:nvPr/>
          </p:nvSpPr>
          <p:spPr>
            <a:xfrm>
              <a:off x="7415991" y="3872327"/>
              <a:ext cx="694421" cy="369332"/>
            </a:xfrm>
            <a:prstGeom prst="rect">
              <a:avLst/>
            </a:prstGeom>
            <a:noFill/>
          </p:spPr>
          <p:txBody>
            <a:bodyPr wrap="square" rtlCol="0">
              <a:spAutoFit/>
            </a:bodyPr>
            <a:lstStyle/>
            <a:p>
              <a:r>
                <a:rPr lang="en-US" altLang="zh-CN" b="1" dirty="0">
                  <a:solidFill>
                    <a:srgbClr val="002060"/>
                  </a:solidFill>
                </a:rPr>
                <a:t>CPU</a:t>
              </a:r>
              <a:endParaRPr lang="zh-CN" altLang="en-US" b="1" dirty="0">
                <a:solidFill>
                  <a:srgbClr val="002060"/>
                </a:solidFill>
              </a:endParaRPr>
            </a:p>
          </p:txBody>
        </p:sp>
      </p:grpSp>
    </p:spTree>
    <p:extLst>
      <p:ext uri="{BB962C8B-B14F-4D97-AF65-F5344CB8AC3E}">
        <p14:creationId xmlns:p14="http://schemas.microsoft.com/office/powerpoint/2010/main" val="241025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JAVA-Session</a:t>
            </a:r>
            <a:endParaRPr lang="zh-CN" altLang="en-US" dirty="0"/>
          </a:p>
        </p:txBody>
      </p:sp>
      <p:grpSp>
        <p:nvGrpSpPr>
          <p:cNvPr id="20" name="组合 19">
            <a:extLst>
              <a:ext uri="{FF2B5EF4-FFF2-40B4-BE49-F238E27FC236}">
                <a16:creationId xmlns:a16="http://schemas.microsoft.com/office/drawing/2014/main" id="{3EFB3F7C-D16F-4F80-9757-BF88AAE26B23}"/>
              </a:ext>
            </a:extLst>
          </p:cNvPr>
          <p:cNvGrpSpPr/>
          <p:nvPr/>
        </p:nvGrpSpPr>
        <p:grpSpPr>
          <a:xfrm>
            <a:off x="2054771" y="1264895"/>
            <a:ext cx="7549250" cy="4328210"/>
            <a:chOff x="509751" y="1292771"/>
            <a:chExt cx="7549250" cy="4328210"/>
          </a:xfrm>
        </p:grpSpPr>
        <p:sp>
          <p:nvSpPr>
            <p:cNvPr id="2" name="矩形 1">
              <a:extLst>
                <a:ext uri="{FF2B5EF4-FFF2-40B4-BE49-F238E27FC236}">
                  <a16:creationId xmlns:a16="http://schemas.microsoft.com/office/drawing/2014/main" id="{A1B8F9C4-C5CA-4A4F-A21D-308D5D6B4BC8}"/>
                </a:ext>
              </a:extLst>
            </p:cNvPr>
            <p:cNvSpPr/>
            <p:nvPr/>
          </p:nvSpPr>
          <p:spPr>
            <a:xfrm>
              <a:off x="509751"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a:t>
              </a:r>
              <a:r>
                <a:rPr lang="en-US" altLang="zh-CN" dirty="0">
                  <a:solidFill>
                    <a:srgbClr val="FF0000"/>
                  </a:solidFill>
                </a:rPr>
                <a:t>Cookie</a:t>
              </a:r>
              <a:r>
                <a:rPr lang="zh-CN" altLang="en-US" dirty="0">
                  <a:solidFill>
                    <a:srgbClr val="FF0000"/>
                  </a:solidFill>
                </a:rPr>
                <a:t>）</a:t>
              </a:r>
            </a:p>
          </p:txBody>
        </p:sp>
        <p:sp>
          <p:nvSpPr>
            <p:cNvPr id="3" name="文本框 2">
              <a:extLst>
                <a:ext uri="{FF2B5EF4-FFF2-40B4-BE49-F238E27FC236}">
                  <a16:creationId xmlns:a16="http://schemas.microsoft.com/office/drawing/2014/main" id="{1782B8B4-54B8-4951-A739-63C430EEB87B}"/>
                </a:ext>
              </a:extLst>
            </p:cNvPr>
            <p:cNvSpPr txBox="1"/>
            <p:nvPr/>
          </p:nvSpPr>
          <p:spPr>
            <a:xfrm>
              <a:off x="1020719" y="4974650"/>
              <a:ext cx="1011815" cy="646331"/>
            </a:xfrm>
            <a:prstGeom prst="rect">
              <a:avLst/>
            </a:prstGeom>
            <a:noFill/>
          </p:spPr>
          <p:txBody>
            <a:bodyPr wrap="none" rtlCol="0">
              <a:spAutoFit/>
            </a:bodyPr>
            <a:lstStyle/>
            <a:p>
              <a:r>
                <a:rPr lang="zh-CN" altLang="en-US" dirty="0"/>
                <a:t>客户端</a:t>
              </a:r>
              <a:endParaRPr lang="en-US" altLang="zh-CN" dirty="0"/>
            </a:p>
            <a:p>
              <a:r>
                <a:rPr lang="en-US" altLang="zh-CN" dirty="0"/>
                <a:t>(</a:t>
              </a:r>
              <a:r>
                <a:rPr lang="zh-CN" altLang="en-US" dirty="0"/>
                <a:t>浏览器</a:t>
              </a:r>
              <a:r>
                <a:rPr lang="en-US" altLang="zh-CN" dirty="0"/>
                <a:t>)</a:t>
              </a:r>
              <a:endParaRPr lang="zh-CN" altLang="en-US" dirty="0"/>
            </a:p>
          </p:txBody>
        </p:sp>
        <p:sp>
          <p:nvSpPr>
            <p:cNvPr id="5" name="矩形 4">
              <a:extLst>
                <a:ext uri="{FF2B5EF4-FFF2-40B4-BE49-F238E27FC236}">
                  <a16:creationId xmlns:a16="http://schemas.microsoft.com/office/drawing/2014/main" id="{4BBA3E50-5B4A-4E2A-BB79-E25086CBDC93}"/>
                </a:ext>
              </a:extLst>
            </p:cNvPr>
            <p:cNvSpPr/>
            <p:nvPr/>
          </p:nvSpPr>
          <p:spPr>
            <a:xfrm>
              <a:off x="6025249" y="1292771"/>
              <a:ext cx="2033752" cy="36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B0AA61E9-52D7-47B2-8D00-EA0B24B9181A}"/>
                </a:ext>
              </a:extLst>
            </p:cNvPr>
            <p:cNvSpPr txBox="1"/>
            <p:nvPr/>
          </p:nvSpPr>
          <p:spPr>
            <a:xfrm>
              <a:off x="6563319" y="4974650"/>
              <a:ext cx="877163" cy="369332"/>
            </a:xfrm>
            <a:prstGeom prst="rect">
              <a:avLst/>
            </a:prstGeom>
            <a:noFill/>
          </p:spPr>
          <p:txBody>
            <a:bodyPr wrap="none" rtlCol="0">
              <a:spAutoFit/>
            </a:bodyPr>
            <a:lstStyle/>
            <a:p>
              <a:r>
                <a:rPr lang="zh-CN" altLang="en-US" dirty="0"/>
                <a:t>服务端</a:t>
              </a:r>
            </a:p>
          </p:txBody>
        </p:sp>
        <p:cxnSp>
          <p:nvCxnSpPr>
            <p:cNvPr id="8" name="直接箭头连接符 7">
              <a:extLst>
                <a:ext uri="{FF2B5EF4-FFF2-40B4-BE49-F238E27FC236}">
                  <a16:creationId xmlns:a16="http://schemas.microsoft.com/office/drawing/2014/main" id="{05E08702-3B1E-498E-AEEC-184E0C581D5F}"/>
                </a:ext>
              </a:extLst>
            </p:cNvPr>
            <p:cNvCxnSpPr/>
            <p:nvPr/>
          </p:nvCxnSpPr>
          <p:spPr>
            <a:xfrm>
              <a:off x="2543503" y="1891862"/>
              <a:ext cx="3463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C683484-EC99-49CE-9E47-96FA0D14F29D}"/>
                </a:ext>
              </a:extLst>
            </p:cNvPr>
            <p:cNvCxnSpPr/>
            <p:nvPr/>
          </p:nvCxnSpPr>
          <p:spPr>
            <a:xfrm flipH="1">
              <a:off x="2543503" y="2007476"/>
              <a:ext cx="3463159" cy="8198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C747882-92A5-4AE1-9FED-F1CC746FBFCA}"/>
                </a:ext>
              </a:extLst>
            </p:cNvPr>
            <p:cNvCxnSpPr>
              <a:cxnSpLocks/>
              <a:stCxn id="2" idx="3"/>
            </p:cNvCxnSpPr>
            <p:nvPr/>
          </p:nvCxnSpPr>
          <p:spPr>
            <a:xfrm>
              <a:off x="2543503" y="3095296"/>
              <a:ext cx="3463158" cy="31909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525298A-4F02-46B8-87EF-EBD077CBEF57}"/>
                </a:ext>
              </a:extLst>
            </p:cNvPr>
            <p:cNvSpPr txBox="1"/>
            <p:nvPr/>
          </p:nvSpPr>
          <p:spPr>
            <a:xfrm>
              <a:off x="3418516" y="1554796"/>
              <a:ext cx="646331" cy="369332"/>
            </a:xfrm>
            <a:prstGeom prst="rect">
              <a:avLst/>
            </a:prstGeom>
            <a:noFill/>
          </p:spPr>
          <p:txBody>
            <a:bodyPr wrap="none" rtlCol="0">
              <a:spAutoFit/>
            </a:bodyPr>
            <a:lstStyle/>
            <a:p>
              <a:r>
                <a:rPr lang="zh-CN" altLang="en-US" dirty="0"/>
                <a:t>请求</a:t>
              </a:r>
            </a:p>
          </p:txBody>
        </p:sp>
        <p:sp>
          <p:nvSpPr>
            <p:cNvPr id="15" name="文本框 14">
              <a:extLst>
                <a:ext uri="{FF2B5EF4-FFF2-40B4-BE49-F238E27FC236}">
                  <a16:creationId xmlns:a16="http://schemas.microsoft.com/office/drawing/2014/main" id="{B3F78EE6-1738-4DF7-830C-EE7EA953580A}"/>
                </a:ext>
              </a:extLst>
            </p:cNvPr>
            <p:cNvSpPr txBox="1"/>
            <p:nvPr/>
          </p:nvSpPr>
          <p:spPr>
            <a:xfrm>
              <a:off x="6096000" y="1509309"/>
              <a:ext cx="1617751" cy="523220"/>
            </a:xfrm>
            <a:prstGeom prst="rect">
              <a:avLst/>
            </a:prstGeom>
            <a:noFill/>
          </p:spPr>
          <p:txBody>
            <a:bodyPr wrap="none" rtlCol="0">
              <a:spAutoFit/>
            </a:bodyPr>
            <a:lstStyle/>
            <a:p>
              <a:r>
                <a:rPr lang="zh-CN" altLang="en-US" sz="1400" dirty="0">
                  <a:solidFill>
                    <a:schemeClr val="bg1"/>
                  </a:solidFill>
                </a:rPr>
                <a:t>生成</a:t>
              </a:r>
              <a:r>
                <a:rPr lang="en-US" altLang="zh-CN" sz="1400" dirty="0">
                  <a:solidFill>
                    <a:schemeClr val="bg1"/>
                  </a:solidFill>
                </a:rPr>
                <a:t>Session</a:t>
              </a:r>
            </a:p>
            <a:p>
              <a:r>
                <a:rPr lang="en-US" altLang="zh-CN" sz="1400" dirty="0">
                  <a:solidFill>
                    <a:schemeClr val="bg1"/>
                  </a:solidFill>
                </a:rPr>
                <a:t>JSESSIONID 12345</a:t>
              </a:r>
              <a:endParaRPr lang="zh-CN" altLang="en-US" sz="1400" dirty="0">
                <a:solidFill>
                  <a:schemeClr val="bg1"/>
                </a:solidFill>
              </a:endParaRPr>
            </a:p>
          </p:txBody>
        </p:sp>
        <p:sp>
          <p:nvSpPr>
            <p:cNvPr id="16" name="文本框 15">
              <a:extLst>
                <a:ext uri="{FF2B5EF4-FFF2-40B4-BE49-F238E27FC236}">
                  <a16:creationId xmlns:a16="http://schemas.microsoft.com/office/drawing/2014/main" id="{7376D447-E5FA-4115-99D1-6538CCCFA907}"/>
                </a:ext>
              </a:extLst>
            </p:cNvPr>
            <p:cNvSpPr txBox="1"/>
            <p:nvPr/>
          </p:nvSpPr>
          <p:spPr>
            <a:xfrm rot="20808240">
              <a:off x="3292038" y="2179504"/>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7" name="文本框 16">
              <a:extLst>
                <a:ext uri="{FF2B5EF4-FFF2-40B4-BE49-F238E27FC236}">
                  <a16:creationId xmlns:a16="http://schemas.microsoft.com/office/drawing/2014/main" id="{16EE1B2B-C29B-464E-A069-CD77EFEFD5DE}"/>
                </a:ext>
              </a:extLst>
            </p:cNvPr>
            <p:cNvSpPr txBox="1"/>
            <p:nvPr/>
          </p:nvSpPr>
          <p:spPr>
            <a:xfrm>
              <a:off x="717752" y="2736849"/>
              <a:ext cx="1617751" cy="307777"/>
            </a:xfrm>
            <a:prstGeom prst="rect">
              <a:avLst/>
            </a:prstGeom>
            <a:noFill/>
          </p:spPr>
          <p:txBody>
            <a:bodyPr wrap="none" rtlCol="0">
              <a:spAutoFit/>
            </a:bodyPr>
            <a:lstStyle/>
            <a:p>
              <a:r>
                <a:rPr lang="en-US" altLang="zh-CN" sz="1400" dirty="0">
                  <a:solidFill>
                    <a:schemeClr val="bg1"/>
                  </a:solidFill>
                </a:rPr>
                <a:t>JSESSIONID</a:t>
              </a:r>
              <a:r>
                <a:rPr lang="en-US" altLang="zh-CN" sz="1400" dirty="0"/>
                <a:t> </a:t>
              </a:r>
              <a:r>
                <a:rPr lang="en-US" altLang="zh-CN" sz="1400" dirty="0">
                  <a:solidFill>
                    <a:schemeClr val="bg1"/>
                  </a:solidFill>
                </a:rPr>
                <a:t>12345</a:t>
              </a:r>
              <a:endParaRPr lang="zh-CN" altLang="en-US" sz="1400" dirty="0">
                <a:solidFill>
                  <a:schemeClr val="bg1"/>
                </a:solidFill>
              </a:endParaRPr>
            </a:p>
          </p:txBody>
        </p:sp>
        <p:sp>
          <p:nvSpPr>
            <p:cNvPr id="18" name="文本框 17">
              <a:extLst>
                <a:ext uri="{FF2B5EF4-FFF2-40B4-BE49-F238E27FC236}">
                  <a16:creationId xmlns:a16="http://schemas.microsoft.com/office/drawing/2014/main" id="{438CE61F-F13E-4DDE-B5DE-C9A238579085}"/>
                </a:ext>
              </a:extLst>
            </p:cNvPr>
            <p:cNvSpPr txBox="1"/>
            <p:nvPr/>
          </p:nvSpPr>
          <p:spPr>
            <a:xfrm rot="263050">
              <a:off x="3292038" y="3202593"/>
              <a:ext cx="1545616" cy="307777"/>
            </a:xfrm>
            <a:prstGeom prst="rect">
              <a:avLst/>
            </a:prstGeom>
            <a:noFill/>
          </p:spPr>
          <p:txBody>
            <a:bodyPr wrap="none" rtlCol="0">
              <a:spAutoFit/>
            </a:bodyPr>
            <a:lstStyle/>
            <a:p>
              <a:r>
                <a:rPr lang="en-US" altLang="zh-CN" sz="1400" dirty="0"/>
                <a:t>JSESSIONID</a:t>
              </a:r>
              <a:r>
                <a:rPr lang="en-US" altLang="zh-CN" sz="1200" dirty="0"/>
                <a:t> 12345</a:t>
              </a:r>
              <a:endParaRPr lang="zh-CN" altLang="en-US" sz="1200" dirty="0"/>
            </a:p>
          </p:txBody>
        </p:sp>
        <p:sp>
          <p:nvSpPr>
            <p:cNvPr id="19" name="文本框 18">
              <a:extLst>
                <a:ext uri="{FF2B5EF4-FFF2-40B4-BE49-F238E27FC236}">
                  <a16:creationId xmlns:a16="http://schemas.microsoft.com/office/drawing/2014/main" id="{64DD0441-9A85-4064-9066-F0267F055E4D}"/>
                </a:ext>
              </a:extLst>
            </p:cNvPr>
            <p:cNvSpPr txBox="1"/>
            <p:nvPr/>
          </p:nvSpPr>
          <p:spPr>
            <a:xfrm>
              <a:off x="6193026" y="3112943"/>
              <a:ext cx="1617751" cy="523220"/>
            </a:xfrm>
            <a:prstGeom prst="rect">
              <a:avLst/>
            </a:prstGeom>
            <a:noFill/>
          </p:spPr>
          <p:txBody>
            <a:bodyPr wrap="none" rtlCol="0">
              <a:spAutoFit/>
            </a:bodyPr>
            <a:lstStyle/>
            <a:p>
              <a:r>
                <a:rPr lang="zh-CN" altLang="en-US" sz="1400" dirty="0">
                  <a:solidFill>
                    <a:schemeClr val="bg1"/>
                  </a:solidFill>
                </a:rPr>
                <a:t>验证：</a:t>
              </a:r>
              <a:endParaRPr lang="en-US" altLang="zh-CN" sz="1400" dirty="0">
                <a:solidFill>
                  <a:schemeClr val="bg1"/>
                </a:solidFill>
              </a:endParaRPr>
            </a:p>
            <a:p>
              <a:r>
                <a:rPr lang="en-US" altLang="zh-CN" sz="1400" dirty="0">
                  <a:solidFill>
                    <a:schemeClr val="bg1"/>
                  </a:solidFill>
                </a:rPr>
                <a:t>JSESSIONID 12345</a:t>
              </a:r>
              <a:endParaRPr lang="zh-CN" altLang="en-US" sz="1400" dirty="0">
                <a:solidFill>
                  <a:schemeClr val="bg1"/>
                </a:solidFill>
              </a:endParaRPr>
            </a:p>
          </p:txBody>
        </p:sp>
      </p:grpSp>
    </p:spTree>
    <p:extLst>
      <p:ext uri="{BB962C8B-B14F-4D97-AF65-F5344CB8AC3E}">
        <p14:creationId xmlns:p14="http://schemas.microsoft.com/office/powerpoint/2010/main" val="99057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386220" y="4789758"/>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JMM—Java</a:t>
            </a:r>
            <a:r>
              <a:rPr lang="zh-CN" altLang="en-US" dirty="0"/>
              <a:t>内存模型</a:t>
            </a:r>
          </a:p>
        </p:txBody>
      </p:sp>
      <p:sp>
        <p:nvSpPr>
          <p:cNvPr id="2" name="文本框 1">
            <a:extLst>
              <a:ext uri="{FF2B5EF4-FFF2-40B4-BE49-F238E27FC236}">
                <a16:creationId xmlns:a16="http://schemas.microsoft.com/office/drawing/2014/main" id="{90F17674-E28F-4289-B95E-38F54090DB1F}"/>
              </a:ext>
            </a:extLst>
          </p:cNvPr>
          <p:cNvSpPr txBox="1"/>
          <p:nvPr/>
        </p:nvSpPr>
        <p:spPr>
          <a:xfrm>
            <a:off x="0" y="369332"/>
            <a:ext cx="2194832" cy="369332"/>
          </a:xfrm>
          <a:prstGeom prst="rect">
            <a:avLst/>
          </a:prstGeom>
          <a:noFill/>
        </p:spPr>
        <p:txBody>
          <a:bodyPr wrap="none" rtlCol="0">
            <a:spAutoFit/>
          </a:bodyPr>
          <a:lstStyle/>
          <a:p>
            <a:r>
              <a:rPr lang="en-US" altLang="zh-CN" dirty="0"/>
              <a:t>Java Memory Model</a:t>
            </a:r>
            <a:endParaRPr lang="zh-CN" altLang="en-US" dirty="0"/>
          </a:p>
        </p:txBody>
      </p:sp>
      <p:grpSp>
        <p:nvGrpSpPr>
          <p:cNvPr id="48" name="组合 47">
            <a:extLst>
              <a:ext uri="{FF2B5EF4-FFF2-40B4-BE49-F238E27FC236}">
                <a16:creationId xmlns:a16="http://schemas.microsoft.com/office/drawing/2014/main" id="{20448018-FE73-456C-A811-65C77CA44F81}"/>
              </a:ext>
            </a:extLst>
          </p:cNvPr>
          <p:cNvGrpSpPr/>
          <p:nvPr/>
        </p:nvGrpSpPr>
        <p:grpSpPr>
          <a:xfrm>
            <a:off x="966951" y="816401"/>
            <a:ext cx="9400189" cy="4973328"/>
            <a:chOff x="935420" y="1226305"/>
            <a:chExt cx="9400189" cy="4973328"/>
          </a:xfrm>
        </p:grpSpPr>
        <p:grpSp>
          <p:nvGrpSpPr>
            <p:cNvPr id="10" name="组合 9">
              <a:extLst>
                <a:ext uri="{FF2B5EF4-FFF2-40B4-BE49-F238E27FC236}">
                  <a16:creationId xmlns:a16="http://schemas.microsoft.com/office/drawing/2014/main" id="{4CDAC8EF-9E3A-4BB0-AEB5-986C25C29F6D}"/>
                </a:ext>
              </a:extLst>
            </p:cNvPr>
            <p:cNvGrpSpPr/>
            <p:nvPr/>
          </p:nvGrpSpPr>
          <p:grpSpPr>
            <a:xfrm>
              <a:off x="935421" y="1229710"/>
              <a:ext cx="4918841" cy="1429407"/>
              <a:chOff x="935421" y="1229710"/>
              <a:chExt cx="4918841" cy="1429407"/>
            </a:xfrm>
          </p:grpSpPr>
          <p:sp>
            <p:nvSpPr>
              <p:cNvPr id="3" name="矩形 2">
                <a:extLst>
                  <a:ext uri="{FF2B5EF4-FFF2-40B4-BE49-F238E27FC236}">
                    <a16:creationId xmlns:a16="http://schemas.microsoft.com/office/drawing/2014/main" id="{8649817A-6113-4E59-9E87-63E209D50D7D}"/>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176720-781A-428A-BED6-4A3CABF18595}"/>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6" name="矩形: 圆角 5">
                <a:extLst>
                  <a:ext uri="{FF2B5EF4-FFF2-40B4-BE49-F238E27FC236}">
                    <a16:creationId xmlns:a16="http://schemas.microsoft.com/office/drawing/2014/main" id="{60C31D07-F990-46E3-B6C4-80E469641FA8}"/>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295AD-4E03-4BD4-A99C-BFF66537A72F}"/>
                  </a:ext>
                </a:extLst>
              </p:cNvPr>
              <p:cNvSpPr txBox="1"/>
              <p:nvPr/>
            </p:nvSpPr>
            <p:spPr>
              <a:xfrm>
                <a:off x="1994341" y="1756753"/>
                <a:ext cx="825059"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A</a:t>
                </a:r>
                <a:endParaRPr lang="zh-CN" altLang="en-US" dirty="0">
                  <a:solidFill>
                    <a:schemeClr val="bg1"/>
                  </a:solidFill>
                </a:endParaRPr>
              </a:p>
            </p:txBody>
          </p:sp>
          <p:sp>
            <p:nvSpPr>
              <p:cNvPr id="8" name="矩形 7">
                <a:extLst>
                  <a:ext uri="{FF2B5EF4-FFF2-40B4-BE49-F238E27FC236}">
                    <a16:creationId xmlns:a16="http://schemas.microsoft.com/office/drawing/2014/main" id="{2ADA1B39-7E4A-4E3A-8481-E8CA8875F574}"/>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9" name="矩形: 圆角 8">
                <a:extLst>
                  <a:ext uri="{FF2B5EF4-FFF2-40B4-BE49-F238E27FC236}">
                    <a16:creationId xmlns:a16="http://schemas.microsoft.com/office/drawing/2014/main" id="{2B4405D5-EE79-4489-9CC6-4B1F50B92BE9}"/>
                  </a:ext>
                </a:extLst>
              </p:cNvPr>
              <p:cNvSpPr/>
              <p:nvPr/>
            </p:nvSpPr>
            <p:spPr>
              <a:xfrm>
                <a:off x="3531472" y="1819206"/>
                <a:ext cx="1439918" cy="523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1" name="组合 10">
              <a:extLst>
                <a:ext uri="{FF2B5EF4-FFF2-40B4-BE49-F238E27FC236}">
                  <a16:creationId xmlns:a16="http://schemas.microsoft.com/office/drawing/2014/main" id="{13AD2B1B-4B9C-473E-A10B-1791588A0C05}"/>
                </a:ext>
              </a:extLst>
            </p:cNvPr>
            <p:cNvGrpSpPr/>
            <p:nvPr/>
          </p:nvGrpSpPr>
          <p:grpSpPr>
            <a:xfrm>
              <a:off x="935421" y="3013473"/>
              <a:ext cx="4918841" cy="1429407"/>
              <a:chOff x="935421" y="1229710"/>
              <a:chExt cx="4918841" cy="1429407"/>
            </a:xfrm>
          </p:grpSpPr>
          <p:sp>
            <p:nvSpPr>
              <p:cNvPr id="12" name="矩形 11">
                <a:extLst>
                  <a:ext uri="{FF2B5EF4-FFF2-40B4-BE49-F238E27FC236}">
                    <a16:creationId xmlns:a16="http://schemas.microsoft.com/office/drawing/2014/main" id="{C45A6E51-1864-48A4-A603-375CF27F39D9}"/>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7156C9B0-FC4A-4C57-B9E2-330BD6743061}"/>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14" name="矩形: 圆角 13">
                <a:extLst>
                  <a:ext uri="{FF2B5EF4-FFF2-40B4-BE49-F238E27FC236}">
                    <a16:creationId xmlns:a16="http://schemas.microsoft.com/office/drawing/2014/main" id="{02138353-FE6A-44E0-B70D-ACCF1C7EB226}"/>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5145239-D0E9-4740-A33C-B38EFFA53575}"/>
                  </a:ext>
                </a:extLst>
              </p:cNvPr>
              <p:cNvSpPr txBox="1"/>
              <p:nvPr/>
            </p:nvSpPr>
            <p:spPr>
              <a:xfrm>
                <a:off x="1986456" y="1746243"/>
                <a:ext cx="788275"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B</a:t>
                </a:r>
                <a:endParaRPr lang="zh-CN" altLang="en-US" dirty="0">
                  <a:solidFill>
                    <a:schemeClr val="bg1"/>
                  </a:solidFill>
                </a:endParaRPr>
              </a:p>
            </p:txBody>
          </p:sp>
          <p:sp>
            <p:nvSpPr>
              <p:cNvPr id="16" name="矩形 15">
                <a:extLst>
                  <a:ext uri="{FF2B5EF4-FFF2-40B4-BE49-F238E27FC236}">
                    <a16:creationId xmlns:a16="http://schemas.microsoft.com/office/drawing/2014/main" id="{D5D7CE61-C270-4D2F-BF62-4D7431E5CDEF}"/>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en-US" altLang="zh-CN" b="1" dirty="0">
                  <a:solidFill>
                    <a:srgbClr val="FF0000"/>
                  </a:solidFill>
                </a:endParaRPr>
              </a:p>
              <a:p>
                <a:pPr algn="ctr"/>
                <a:endParaRPr lang="zh-CN" altLang="en-US" b="1" dirty="0">
                  <a:solidFill>
                    <a:srgbClr val="FF0000"/>
                  </a:solidFill>
                </a:endParaRPr>
              </a:p>
            </p:txBody>
          </p:sp>
          <p:sp>
            <p:nvSpPr>
              <p:cNvPr id="17" name="矩形: 圆角 16">
                <a:extLst>
                  <a:ext uri="{FF2B5EF4-FFF2-40B4-BE49-F238E27FC236}">
                    <a16:creationId xmlns:a16="http://schemas.microsoft.com/office/drawing/2014/main" id="{CE1D6073-A408-411E-B2BB-EBFBE9ACC717}"/>
                  </a:ext>
                </a:extLst>
              </p:cNvPr>
              <p:cNvSpPr/>
              <p:nvPr/>
            </p:nvSpPr>
            <p:spPr>
              <a:xfrm>
                <a:off x="3531474" y="1825327"/>
                <a:ext cx="1439918" cy="497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endParaRPr lang="en-US" altLang="zh-CN" sz="1400" dirty="0"/>
              </a:p>
              <a:p>
                <a:pPr algn="ctr"/>
                <a:r>
                  <a:rPr lang="en-US" altLang="zh-CN" sz="1400" dirty="0"/>
                  <a:t>flag=false</a:t>
                </a:r>
                <a:endParaRPr lang="zh-CN" altLang="en-US" sz="1400" dirty="0"/>
              </a:p>
            </p:txBody>
          </p:sp>
        </p:grpSp>
        <p:grpSp>
          <p:nvGrpSpPr>
            <p:cNvPr id="18" name="组合 17">
              <a:extLst>
                <a:ext uri="{FF2B5EF4-FFF2-40B4-BE49-F238E27FC236}">
                  <a16:creationId xmlns:a16="http://schemas.microsoft.com/office/drawing/2014/main" id="{093BE02B-85D5-4523-900E-805B1853A30D}"/>
                </a:ext>
              </a:extLst>
            </p:cNvPr>
            <p:cNvGrpSpPr/>
            <p:nvPr/>
          </p:nvGrpSpPr>
          <p:grpSpPr>
            <a:xfrm>
              <a:off x="935420" y="4770226"/>
              <a:ext cx="4918841" cy="1429407"/>
              <a:chOff x="935421" y="1229710"/>
              <a:chExt cx="4918841" cy="1429407"/>
            </a:xfrm>
          </p:grpSpPr>
          <p:sp>
            <p:nvSpPr>
              <p:cNvPr id="19" name="矩形 18">
                <a:extLst>
                  <a:ext uri="{FF2B5EF4-FFF2-40B4-BE49-F238E27FC236}">
                    <a16:creationId xmlns:a16="http://schemas.microsoft.com/office/drawing/2014/main" id="{6DAD09B6-5915-40FC-8676-9B1E2D421154}"/>
                  </a:ext>
                </a:extLst>
              </p:cNvPr>
              <p:cNvSpPr/>
              <p:nvPr/>
            </p:nvSpPr>
            <p:spPr>
              <a:xfrm>
                <a:off x="935421" y="1229710"/>
                <a:ext cx="4918841" cy="14294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782829A9-A4C8-4D10-8322-0ED3D6FD0CCF}"/>
                  </a:ext>
                </a:extLst>
              </p:cNvPr>
              <p:cNvSpPr txBox="1"/>
              <p:nvPr/>
            </p:nvSpPr>
            <p:spPr>
              <a:xfrm>
                <a:off x="935421" y="1229710"/>
                <a:ext cx="693682" cy="369332"/>
              </a:xfrm>
              <a:prstGeom prst="rect">
                <a:avLst/>
              </a:prstGeom>
              <a:noFill/>
            </p:spPr>
            <p:txBody>
              <a:bodyPr wrap="square" rtlCol="0">
                <a:spAutoFit/>
              </a:bodyPr>
              <a:lstStyle/>
              <a:p>
                <a:r>
                  <a:rPr lang="en-US" altLang="zh-CN" b="1" dirty="0">
                    <a:solidFill>
                      <a:schemeClr val="bg1"/>
                    </a:solidFill>
                  </a:rPr>
                  <a:t>CPU</a:t>
                </a:r>
                <a:endParaRPr lang="zh-CN" altLang="en-US" b="1" dirty="0">
                  <a:solidFill>
                    <a:schemeClr val="bg1"/>
                  </a:solidFill>
                </a:endParaRPr>
              </a:p>
            </p:txBody>
          </p:sp>
          <p:sp>
            <p:nvSpPr>
              <p:cNvPr id="21" name="矩形: 圆角 20">
                <a:extLst>
                  <a:ext uri="{FF2B5EF4-FFF2-40B4-BE49-F238E27FC236}">
                    <a16:creationId xmlns:a16="http://schemas.microsoft.com/office/drawing/2014/main" id="{57A2EBAF-83A7-4AEE-B362-30E9B7AB695E}"/>
                  </a:ext>
                </a:extLst>
              </p:cNvPr>
              <p:cNvSpPr/>
              <p:nvPr/>
            </p:nvSpPr>
            <p:spPr>
              <a:xfrm>
                <a:off x="1870841" y="1414376"/>
                <a:ext cx="3510456" cy="106606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040F110-3A14-4D6E-BD6A-A6676B167486}"/>
                  </a:ext>
                </a:extLst>
              </p:cNvPr>
              <p:cNvSpPr txBox="1"/>
              <p:nvPr/>
            </p:nvSpPr>
            <p:spPr>
              <a:xfrm>
                <a:off x="1991712" y="1759747"/>
                <a:ext cx="945928" cy="369332"/>
              </a:xfrm>
              <a:prstGeom prst="rect">
                <a:avLst/>
              </a:prstGeom>
              <a:noFill/>
            </p:spPr>
            <p:txBody>
              <a:bodyPr wrap="square" rtlCol="0">
                <a:spAutoFit/>
              </a:bodyPr>
              <a:lstStyle/>
              <a:p>
                <a:r>
                  <a:rPr lang="zh-CN" altLang="en-US" dirty="0">
                    <a:solidFill>
                      <a:schemeClr val="bg1"/>
                    </a:solidFill>
                  </a:rPr>
                  <a:t>线程</a:t>
                </a:r>
                <a:r>
                  <a:rPr lang="en-US" altLang="zh-CN" dirty="0">
                    <a:solidFill>
                      <a:schemeClr val="bg1"/>
                    </a:solidFill>
                  </a:rPr>
                  <a:t>C</a:t>
                </a:r>
                <a:endParaRPr lang="zh-CN" altLang="en-US" dirty="0">
                  <a:solidFill>
                    <a:schemeClr val="bg1"/>
                  </a:solidFill>
                </a:endParaRPr>
              </a:p>
            </p:txBody>
          </p:sp>
          <p:sp>
            <p:nvSpPr>
              <p:cNvPr id="23" name="矩形 22">
                <a:extLst>
                  <a:ext uri="{FF2B5EF4-FFF2-40B4-BE49-F238E27FC236}">
                    <a16:creationId xmlns:a16="http://schemas.microsoft.com/office/drawing/2014/main" id="{DE635B65-7895-4AF8-8B03-C1B1C4E381A2}"/>
                  </a:ext>
                </a:extLst>
              </p:cNvPr>
              <p:cNvSpPr/>
              <p:nvPr/>
            </p:nvSpPr>
            <p:spPr>
              <a:xfrm>
                <a:off x="3352798" y="1506736"/>
                <a:ext cx="1797269" cy="875354"/>
              </a:xfrm>
              <a:prstGeom prst="rect">
                <a:avLst/>
              </a:prstGeom>
              <a:solidFill>
                <a:schemeClr val="accent6">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工作内存</a:t>
                </a:r>
                <a:endParaRPr lang="en-US" altLang="zh-CN" b="1" dirty="0">
                  <a:solidFill>
                    <a:srgbClr val="FF0000"/>
                  </a:solidFill>
                </a:endParaRPr>
              </a:p>
              <a:p>
                <a:pPr algn="ctr"/>
                <a:endParaRPr lang="zh-CN" altLang="en-US" b="1" dirty="0">
                  <a:solidFill>
                    <a:srgbClr val="FF0000"/>
                  </a:solidFill>
                </a:endParaRPr>
              </a:p>
            </p:txBody>
          </p:sp>
          <p:sp>
            <p:nvSpPr>
              <p:cNvPr id="24" name="矩形: 圆角 23">
                <a:extLst>
                  <a:ext uri="{FF2B5EF4-FFF2-40B4-BE49-F238E27FC236}">
                    <a16:creationId xmlns:a16="http://schemas.microsoft.com/office/drawing/2014/main" id="{27FA7887-21D9-48FE-B68E-104980DF1877}"/>
                  </a:ext>
                </a:extLst>
              </p:cNvPr>
              <p:cNvSpPr/>
              <p:nvPr/>
            </p:nvSpPr>
            <p:spPr>
              <a:xfrm>
                <a:off x="3531473" y="2012758"/>
                <a:ext cx="1439918" cy="267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共享变量副本</a:t>
                </a:r>
              </a:p>
            </p:txBody>
          </p:sp>
        </p:grpSp>
        <p:grpSp>
          <p:nvGrpSpPr>
            <p:cNvPr id="31" name="组合 30">
              <a:extLst>
                <a:ext uri="{FF2B5EF4-FFF2-40B4-BE49-F238E27FC236}">
                  <a16:creationId xmlns:a16="http://schemas.microsoft.com/office/drawing/2014/main" id="{1CB23697-F54C-4D7A-B135-3E67C3CC3586}"/>
                </a:ext>
              </a:extLst>
            </p:cNvPr>
            <p:cNvGrpSpPr/>
            <p:nvPr/>
          </p:nvGrpSpPr>
          <p:grpSpPr>
            <a:xfrm>
              <a:off x="8822119" y="1226305"/>
              <a:ext cx="1513490" cy="4969923"/>
              <a:chOff x="8822119" y="1226305"/>
              <a:chExt cx="1513490" cy="4969923"/>
            </a:xfrm>
          </p:grpSpPr>
          <p:sp>
            <p:nvSpPr>
              <p:cNvPr id="25" name="矩形: 圆角 24">
                <a:extLst>
                  <a:ext uri="{FF2B5EF4-FFF2-40B4-BE49-F238E27FC236}">
                    <a16:creationId xmlns:a16="http://schemas.microsoft.com/office/drawing/2014/main" id="{B3D7BE24-84E7-4ADF-82D1-089B91F1731A}"/>
                  </a:ext>
                </a:extLst>
              </p:cNvPr>
              <p:cNvSpPr/>
              <p:nvPr/>
            </p:nvSpPr>
            <p:spPr>
              <a:xfrm>
                <a:off x="8822119" y="1226305"/>
                <a:ext cx="1513490" cy="49699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6" name="文本框 25">
                <a:extLst>
                  <a:ext uri="{FF2B5EF4-FFF2-40B4-BE49-F238E27FC236}">
                    <a16:creationId xmlns:a16="http://schemas.microsoft.com/office/drawing/2014/main" id="{9A0DB2ED-114A-4282-8F5C-9CA993EAE6FF}"/>
                  </a:ext>
                </a:extLst>
              </p:cNvPr>
              <p:cNvSpPr txBox="1"/>
              <p:nvPr/>
            </p:nvSpPr>
            <p:spPr>
              <a:xfrm>
                <a:off x="9112468" y="1316788"/>
                <a:ext cx="945931" cy="369332"/>
              </a:xfrm>
              <a:prstGeom prst="rect">
                <a:avLst/>
              </a:prstGeom>
              <a:noFill/>
            </p:spPr>
            <p:txBody>
              <a:bodyPr wrap="square" rtlCol="0">
                <a:spAutoFit/>
              </a:bodyPr>
              <a:lstStyle/>
              <a:p>
                <a:r>
                  <a:rPr lang="zh-CN" altLang="en-US" b="1" dirty="0">
                    <a:solidFill>
                      <a:schemeClr val="bg1"/>
                    </a:solidFill>
                  </a:rPr>
                  <a:t>主内存</a:t>
                </a:r>
              </a:p>
            </p:txBody>
          </p:sp>
          <p:sp>
            <p:nvSpPr>
              <p:cNvPr id="27" name="矩形: 圆角 26">
                <a:extLst>
                  <a:ext uri="{FF2B5EF4-FFF2-40B4-BE49-F238E27FC236}">
                    <a16:creationId xmlns:a16="http://schemas.microsoft.com/office/drawing/2014/main" id="{8540635A-68FB-4D79-80E7-11E6276BC33F}"/>
                  </a:ext>
                </a:extLst>
              </p:cNvPr>
              <p:cNvSpPr/>
              <p:nvPr/>
            </p:nvSpPr>
            <p:spPr>
              <a:xfrm>
                <a:off x="8988970" y="1911413"/>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8" name="矩形: 圆角 27">
                <a:extLst>
                  <a:ext uri="{FF2B5EF4-FFF2-40B4-BE49-F238E27FC236}">
                    <a16:creationId xmlns:a16="http://schemas.microsoft.com/office/drawing/2014/main" id="{8309759A-C9A0-4365-86A5-31ABD049D886}"/>
                  </a:ext>
                </a:extLst>
              </p:cNvPr>
              <p:cNvSpPr/>
              <p:nvPr/>
            </p:nvSpPr>
            <p:spPr>
              <a:xfrm>
                <a:off x="8988969" y="2521802"/>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sp>
            <p:nvSpPr>
              <p:cNvPr id="29" name="矩形: 圆角 28">
                <a:extLst>
                  <a:ext uri="{FF2B5EF4-FFF2-40B4-BE49-F238E27FC236}">
                    <a16:creationId xmlns:a16="http://schemas.microsoft.com/office/drawing/2014/main" id="{73D34383-1DB2-4CFF-A3BC-9481133C5470}"/>
                  </a:ext>
                </a:extLst>
              </p:cNvPr>
              <p:cNvSpPr/>
              <p:nvPr/>
            </p:nvSpPr>
            <p:spPr>
              <a:xfrm>
                <a:off x="8988968" y="3096793"/>
                <a:ext cx="1192925" cy="69972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共享变量</a:t>
                </a:r>
                <a:endParaRPr lang="en-US" altLang="zh-CN" sz="1400" dirty="0">
                  <a:solidFill>
                    <a:schemeClr val="tx1"/>
                  </a:solidFill>
                </a:endParaRPr>
              </a:p>
              <a:p>
                <a:pPr algn="ctr"/>
                <a:r>
                  <a:rPr lang="en-US" altLang="zh-CN" sz="1400" dirty="0">
                    <a:solidFill>
                      <a:schemeClr val="tx1"/>
                    </a:solidFill>
                  </a:rPr>
                  <a:t>flag=false</a:t>
                </a:r>
                <a:endParaRPr lang="zh-CN" altLang="en-US" sz="1400" dirty="0">
                  <a:solidFill>
                    <a:schemeClr val="tx1"/>
                  </a:solidFill>
                </a:endParaRPr>
              </a:p>
            </p:txBody>
          </p:sp>
        </p:grpSp>
        <p:sp>
          <p:nvSpPr>
            <p:cNvPr id="30" name="箭头: 左右 29">
              <a:extLst>
                <a:ext uri="{FF2B5EF4-FFF2-40B4-BE49-F238E27FC236}">
                  <a16:creationId xmlns:a16="http://schemas.microsoft.com/office/drawing/2014/main" id="{589E8F1F-9FDA-4A0A-8844-A2F9243CFE38}"/>
                </a:ext>
              </a:extLst>
            </p:cNvPr>
            <p:cNvSpPr/>
            <p:nvPr/>
          </p:nvSpPr>
          <p:spPr>
            <a:xfrm>
              <a:off x="6019143" y="1519889"/>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2" name="箭头: 左右 31">
              <a:extLst>
                <a:ext uri="{FF2B5EF4-FFF2-40B4-BE49-F238E27FC236}">
                  <a16:creationId xmlns:a16="http://schemas.microsoft.com/office/drawing/2014/main" id="{FD3A20C1-FCAF-4F75-A815-BEFB5F4190BB}"/>
                </a:ext>
              </a:extLst>
            </p:cNvPr>
            <p:cNvSpPr/>
            <p:nvPr/>
          </p:nvSpPr>
          <p:spPr>
            <a:xfrm>
              <a:off x="6047388" y="5093405"/>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sp>
          <p:nvSpPr>
            <p:cNvPr id="33" name="箭头: 左右 32">
              <a:extLst>
                <a:ext uri="{FF2B5EF4-FFF2-40B4-BE49-F238E27FC236}">
                  <a16:creationId xmlns:a16="http://schemas.microsoft.com/office/drawing/2014/main" id="{27E0DA4F-AFDB-4F2C-A30C-6DB53CD390B5}"/>
                </a:ext>
              </a:extLst>
            </p:cNvPr>
            <p:cNvSpPr/>
            <p:nvPr/>
          </p:nvSpPr>
          <p:spPr>
            <a:xfrm>
              <a:off x="6047388" y="3336652"/>
              <a:ext cx="2638094" cy="783048"/>
            </a:xfrm>
            <a:prstGeom prst="leftRightArrow">
              <a:avLst/>
            </a:prstGeom>
            <a:solidFill>
              <a:schemeClr val="bg1"/>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JMM </a:t>
              </a:r>
              <a:r>
                <a:rPr lang="zh-CN" altLang="en-US" dirty="0">
                  <a:solidFill>
                    <a:schemeClr val="tx1"/>
                  </a:solidFill>
                </a:rPr>
                <a:t>控制</a:t>
              </a:r>
            </a:p>
          </p:txBody>
        </p:sp>
        <p:cxnSp>
          <p:nvCxnSpPr>
            <p:cNvPr id="35" name="连接符: 肘形 34">
              <a:extLst>
                <a:ext uri="{FF2B5EF4-FFF2-40B4-BE49-F238E27FC236}">
                  <a16:creationId xmlns:a16="http://schemas.microsoft.com/office/drawing/2014/main" id="{829FA693-E42A-4CDC-A341-BAD4A480DBE2}"/>
                </a:ext>
              </a:extLst>
            </p:cNvPr>
            <p:cNvCxnSpPr>
              <a:cxnSpLocks/>
              <a:endCxn id="9" idx="3"/>
            </p:cNvCxnSpPr>
            <p:nvPr/>
          </p:nvCxnSpPr>
          <p:spPr>
            <a:xfrm rot="10800000">
              <a:off x="4971391" y="2081203"/>
              <a:ext cx="4017581" cy="136405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A18193F8-9F53-45D9-A0D9-A0CBE6AAD10B}"/>
                </a:ext>
              </a:extLst>
            </p:cNvPr>
            <p:cNvCxnSpPr>
              <a:cxnSpLocks/>
              <a:stCxn id="29" idx="1"/>
              <a:endCxn id="17" idx="3"/>
            </p:cNvCxnSpPr>
            <p:nvPr/>
          </p:nvCxnSpPr>
          <p:spPr>
            <a:xfrm rot="10800000" flipV="1">
              <a:off x="4971392" y="3446656"/>
              <a:ext cx="4017576" cy="41094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FC2C55A-9106-4509-8588-15633DA58F58}"/>
                </a:ext>
              </a:extLst>
            </p:cNvPr>
            <p:cNvCxnSpPr>
              <a:cxnSpLocks/>
            </p:cNvCxnSpPr>
            <p:nvPr/>
          </p:nvCxnSpPr>
          <p:spPr>
            <a:xfrm>
              <a:off x="2774731" y="1941419"/>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130C684-73CB-4798-8AF6-E689DECA031B}"/>
                </a:ext>
              </a:extLst>
            </p:cNvPr>
            <p:cNvCxnSpPr>
              <a:cxnSpLocks/>
            </p:cNvCxnSpPr>
            <p:nvPr/>
          </p:nvCxnSpPr>
          <p:spPr>
            <a:xfrm>
              <a:off x="2753708" y="5497700"/>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1A05881-FC27-42F5-BD31-7328989D9464}"/>
                </a:ext>
              </a:extLst>
            </p:cNvPr>
            <p:cNvCxnSpPr>
              <a:cxnSpLocks/>
            </p:cNvCxnSpPr>
            <p:nvPr/>
          </p:nvCxnSpPr>
          <p:spPr>
            <a:xfrm>
              <a:off x="2737945" y="3711266"/>
              <a:ext cx="533398" cy="0"/>
            </a:xfrm>
            <a:prstGeom prst="straightConnector1">
              <a:avLst/>
            </a:prstGeom>
            <a:ln w="571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E81E8DC0-9427-43C0-8DB5-53E8A19711EE}"/>
                </a:ext>
              </a:extLst>
            </p:cNvPr>
            <p:cNvSpPr/>
            <p:nvPr/>
          </p:nvSpPr>
          <p:spPr>
            <a:xfrm>
              <a:off x="8982401" y="4300159"/>
              <a:ext cx="1192925" cy="369332"/>
            </a:xfrm>
            <a:prstGeom prst="round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共享变量</a:t>
              </a:r>
            </a:p>
          </p:txBody>
        </p:sp>
        <p:cxnSp>
          <p:nvCxnSpPr>
            <p:cNvPr id="47" name="连接符: 肘形 46">
              <a:extLst>
                <a:ext uri="{FF2B5EF4-FFF2-40B4-BE49-F238E27FC236}">
                  <a16:creationId xmlns:a16="http://schemas.microsoft.com/office/drawing/2014/main" id="{30957253-2A2D-415D-997C-5E4E148A04A8}"/>
                </a:ext>
              </a:extLst>
            </p:cNvPr>
            <p:cNvCxnSpPr>
              <a:stCxn id="45" idx="1"/>
              <a:endCxn id="24" idx="3"/>
            </p:cNvCxnSpPr>
            <p:nvPr/>
          </p:nvCxnSpPr>
          <p:spPr>
            <a:xfrm rot="10800000" flipV="1">
              <a:off x="4971391" y="4484824"/>
              <a:ext cx="4011011" cy="1202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ABF3E16D-A456-4991-94D5-3351908D78FD}"/>
              </a:ext>
            </a:extLst>
          </p:cNvPr>
          <p:cNvSpPr txBox="1"/>
          <p:nvPr/>
        </p:nvSpPr>
        <p:spPr>
          <a:xfrm>
            <a:off x="966951" y="5917433"/>
            <a:ext cx="7709162" cy="923330"/>
          </a:xfrm>
          <a:prstGeom prst="rect">
            <a:avLst/>
          </a:prstGeom>
          <a:noFill/>
        </p:spPr>
        <p:txBody>
          <a:bodyPr wrap="none" rtlCol="0">
            <a:spAutoFit/>
          </a:bodyPr>
          <a:lstStyle/>
          <a:p>
            <a:r>
              <a:rPr lang="zh-CN" altLang="en-US" dirty="0">
                <a:solidFill>
                  <a:srgbClr val="C00000"/>
                </a:solidFill>
              </a:rPr>
              <a:t>注意：</a:t>
            </a:r>
            <a:endParaRPr lang="en-US" altLang="zh-CN" dirty="0">
              <a:solidFill>
                <a:srgbClr val="C00000"/>
              </a:solidFill>
            </a:endParaRPr>
          </a:p>
          <a:p>
            <a:r>
              <a:rPr lang="en-US" altLang="zh-CN" dirty="0">
                <a:solidFill>
                  <a:srgbClr val="C00000"/>
                </a:solidFill>
              </a:rPr>
              <a:t>1</a:t>
            </a:r>
            <a:r>
              <a:rPr lang="zh-CN" altLang="en-US" dirty="0">
                <a:solidFill>
                  <a:srgbClr val="C00000"/>
                </a:solidFill>
              </a:rPr>
              <a:t>、每个线程都会从主内存空间将共享变量</a:t>
            </a:r>
            <a:r>
              <a:rPr lang="en-US" altLang="zh-CN" dirty="0">
                <a:solidFill>
                  <a:srgbClr val="C00000"/>
                </a:solidFill>
              </a:rPr>
              <a:t>copy</a:t>
            </a:r>
            <a:r>
              <a:rPr lang="zh-CN" altLang="en-US" dirty="0">
                <a:solidFill>
                  <a:srgbClr val="C00000"/>
                </a:solidFill>
              </a:rPr>
              <a:t>一个副本保存在其工作内存</a:t>
            </a:r>
            <a:endParaRPr lang="en-US" altLang="zh-CN" dirty="0">
              <a:solidFill>
                <a:srgbClr val="C00000"/>
              </a:solidFill>
            </a:endParaRPr>
          </a:p>
          <a:p>
            <a:r>
              <a:rPr lang="en-US" altLang="zh-CN" dirty="0">
                <a:solidFill>
                  <a:srgbClr val="C00000"/>
                </a:solidFill>
              </a:rPr>
              <a:t>2</a:t>
            </a:r>
            <a:r>
              <a:rPr lang="zh-CN" altLang="en-US" dirty="0">
                <a:solidFill>
                  <a:srgbClr val="C00000"/>
                </a:solidFill>
              </a:rPr>
              <a:t>、每个线程的工作内存是独占的，不与其他线程共享</a:t>
            </a:r>
          </a:p>
        </p:txBody>
      </p:sp>
    </p:spTree>
    <p:extLst>
      <p:ext uri="{BB962C8B-B14F-4D97-AF65-F5344CB8AC3E}">
        <p14:creationId xmlns:p14="http://schemas.microsoft.com/office/powerpoint/2010/main" val="121807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r>
              <a:rPr lang="zh-CN" altLang="en-US" dirty="0"/>
              <a:t>关键字：变量在多线程间可见的原理</a:t>
            </a:r>
          </a:p>
        </p:txBody>
      </p:sp>
      <p:pic>
        <p:nvPicPr>
          <p:cNvPr id="5" name="图片 4">
            <a:extLst>
              <a:ext uri="{FF2B5EF4-FFF2-40B4-BE49-F238E27FC236}">
                <a16:creationId xmlns:a16="http://schemas.microsoft.com/office/drawing/2014/main" id="{C92E68C2-B9AB-4F18-8102-B28BF9996B6C}"/>
              </a:ext>
            </a:extLst>
          </p:cNvPr>
          <p:cNvPicPr>
            <a:picLocks noChangeAspect="1"/>
          </p:cNvPicPr>
          <p:nvPr/>
        </p:nvPicPr>
        <p:blipFill>
          <a:blip r:embed="rId3"/>
          <a:stretch>
            <a:fillRect/>
          </a:stretch>
        </p:blipFill>
        <p:spPr>
          <a:xfrm>
            <a:off x="325820" y="492733"/>
            <a:ext cx="10872281" cy="6269930"/>
          </a:xfrm>
          <a:prstGeom prst="rect">
            <a:avLst/>
          </a:prstGeom>
        </p:spPr>
      </p:pic>
    </p:spTree>
    <p:extLst>
      <p:ext uri="{BB962C8B-B14F-4D97-AF65-F5344CB8AC3E}">
        <p14:creationId xmlns:p14="http://schemas.microsoft.com/office/powerpoint/2010/main" val="49563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JMM—volatile</a:t>
            </a:r>
            <a:endParaRPr lang="zh-CN" altLang="en-US" dirty="0"/>
          </a:p>
        </p:txBody>
      </p:sp>
      <p:sp>
        <p:nvSpPr>
          <p:cNvPr id="2" name="矩形 1">
            <a:extLst>
              <a:ext uri="{FF2B5EF4-FFF2-40B4-BE49-F238E27FC236}">
                <a16:creationId xmlns:a16="http://schemas.microsoft.com/office/drawing/2014/main" id="{A85E56FB-48BC-4D6B-A82F-B5B9B4ADF5F8}"/>
              </a:ext>
            </a:extLst>
          </p:cNvPr>
          <p:cNvSpPr/>
          <p:nvPr/>
        </p:nvSpPr>
        <p:spPr>
          <a:xfrm>
            <a:off x="99408" y="457398"/>
            <a:ext cx="10857186" cy="954107"/>
          </a:xfrm>
          <a:prstGeom prst="rect">
            <a:avLst/>
          </a:prstGeom>
        </p:spPr>
        <p:txBody>
          <a:bodyPr wrap="square">
            <a:spAutoFit/>
          </a:bodyPr>
          <a:lstStyle/>
          <a:p>
            <a:r>
              <a:rPr lang="en-US" altLang="zh-CN" sz="1400" dirty="0"/>
              <a:t>volatile</a:t>
            </a:r>
            <a:r>
              <a:rPr lang="zh-CN" altLang="en-US" sz="1400" dirty="0"/>
              <a:t>变量自身具有下列特性：</a:t>
            </a:r>
          </a:p>
          <a:p>
            <a:r>
              <a:rPr lang="zh-CN" altLang="en-US" sz="1400" b="1" dirty="0">
                <a:solidFill>
                  <a:srgbClr val="FF0000"/>
                </a:solidFill>
              </a:rPr>
              <a:t>可见性：</a:t>
            </a:r>
            <a:r>
              <a:rPr lang="zh-CN" altLang="en-US" sz="1400" dirty="0"/>
              <a:t>对一个</a:t>
            </a:r>
            <a:r>
              <a:rPr lang="en-US" altLang="zh-CN" sz="1400" dirty="0"/>
              <a:t>volatile</a:t>
            </a:r>
            <a:r>
              <a:rPr lang="zh-CN" altLang="en-US" sz="1400" dirty="0"/>
              <a:t>变量的读，总是能看到（任意线程）对这个</a:t>
            </a:r>
            <a:r>
              <a:rPr lang="en-US" altLang="zh-CN" sz="1400" dirty="0"/>
              <a:t>volatile</a:t>
            </a:r>
            <a:r>
              <a:rPr lang="zh-CN" altLang="en-US" sz="1400" dirty="0"/>
              <a:t>变量最后的写入。</a:t>
            </a:r>
          </a:p>
          <a:p>
            <a:r>
              <a:rPr lang="zh-CN" altLang="en-US" sz="1400" b="1" dirty="0">
                <a:solidFill>
                  <a:srgbClr val="FF0000"/>
                </a:solidFill>
              </a:rPr>
              <a:t>原子性：</a:t>
            </a:r>
            <a:r>
              <a:rPr lang="zh-CN" altLang="en-US" sz="1400" dirty="0"/>
              <a:t>对任意单个</a:t>
            </a:r>
            <a:r>
              <a:rPr lang="en-US" altLang="zh-CN" sz="1400" dirty="0"/>
              <a:t>volatile</a:t>
            </a:r>
            <a:r>
              <a:rPr lang="zh-CN" altLang="en-US" sz="1400" dirty="0"/>
              <a:t>变量的读</a:t>
            </a:r>
            <a:r>
              <a:rPr lang="en-US" altLang="zh-CN" sz="1400" dirty="0"/>
              <a:t>/</a:t>
            </a:r>
            <a:r>
              <a:rPr lang="zh-CN" altLang="en-US" sz="1400" dirty="0"/>
              <a:t>写具有原子性，但类似于</a:t>
            </a:r>
            <a:r>
              <a:rPr lang="en-US" altLang="zh-CN" sz="1400" dirty="0"/>
              <a:t>volatile++</a:t>
            </a:r>
            <a:r>
              <a:rPr lang="zh-CN" altLang="en-US" sz="1400" dirty="0"/>
              <a:t>这种复合操作不具有原子性。</a:t>
            </a:r>
            <a:endParaRPr lang="en-US" altLang="zh-CN" sz="1400" dirty="0"/>
          </a:p>
          <a:p>
            <a:r>
              <a:rPr lang="en-US" altLang="zh-CN" sz="1400" b="1" dirty="0">
                <a:solidFill>
                  <a:srgbClr val="FF0000"/>
                </a:solidFill>
              </a:rPr>
              <a:t>volatile</a:t>
            </a:r>
            <a:r>
              <a:rPr lang="zh-CN" altLang="en-US" sz="1400" b="1" dirty="0">
                <a:solidFill>
                  <a:srgbClr val="FF0000"/>
                </a:solidFill>
              </a:rPr>
              <a:t>写的内存语义如下：当写一个</a:t>
            </a:r>
            <a:r>
              <a:rPr lang="en-US" altLang="zh-CN" sz="1400" b="1" dirty="0">
                <a:solidFill>
                  <a:srgbClr val="FF0000"/>
                </a:solidFill>
              </a:rPr>
              <a:t>volatile</a:t>
            </a:r>
            <a:r>
              <a:rPr lang="zh-CN" altLang="en-US" sz="1400" b="1" dirty="0">
                <a:solidFill>
                  <a:srgbClr val="FF0000"/>
                </a:solidFill>
              </a:rPr>
              <a:t>变量时，</a:t>
            </a:r>
            <a:r>
              <a:rPr lang="en-US" altLang="zh-CN" sz="1400" b="1" dirty="0">
                <a:solidFill>
                  <a:srgbClr val="FF0000"/>
                </a:solidFill>
              </a:rPr>
              <a:t>JMM</a:t>
            </a:r>
            <a:r>
              <a:rPr lang="zh-CN" altLang="en-US" sz="1400" b="1" dirty="0">
                <a:solidFill>
                  <a:srgbClr val="FF0000"/>
                </a:solidFill>
              </a:rPr>
              <a:t>会把该线程对应的本地内存中的共享变量值刷新到主内存</a:t>
            </a:r>
          </a:p>
        </p:txBody>
      </p:sp>
      <p:sp>
        <p:nvSpPr>
          <p:cNvPr id="6" name="AutoShape 4" descr="https://upload-images.jianshu.io/upload_images/4222138-5b7339e9829f084f.png?imageMogr2/auto-orient/strip%7CimageView2/2/w/523/format/webp">
            <a:extLst>
              <a:ext uri="{FF2B5EF4-FFF2-40B4-BE49-F238E27FC236}">
                <a16:creationId xmlns:a16="http://schemas.microsoft.com/office/drawing/2014/main" id="{B9F22BA2-532C-4827-B019-DE1BD3085B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7155ECDD-661E-48D1-8792-C26C47D68566}"/>
              </a:ext>
            </a:extLst>
          </p:cNvPr>
          <p:cNvPicPr>
            <a:picLocks noChangeAspect="1"/>
          </p:cNvPicPr>
          <p:nvPr/>
        </p:nvPicPr>
        <p:blipFill>
          <a:blip r:embed="rId3"/>
          <a:stretch>
            <a:fillRect/>
          </a:stretch>
        </p:blipFill>
        <p:spPr>
          <a:xfrm>
            <a:off x="99408" y="1608030"/>
            <a:ext cx="6632907" cy="4719000"/>
          </a:xfrm>
          <a:prstGeom prst="rect">
            <a:avLst/>
          </a:prstGeom>
        </p:spPr>
      </p:pic>
      <p:pic>
        <p:nvPicPr>
          <p:cNvPr id="8" name="图片 7">
            <a:extLst>
              <a:ext uri="{FF2B5EF4-FFF2-40B4-BE49-F238E27FC236}">
                <a16:creationId xmlns:a16="http://schemas.microsoft.com/office/drawing/2014/main" id="{F6BB4022-B452-45AA-9CB0-5CD272A614F8}"/>
              </a:ext>
            </a:extLst>
          </p:cNvPr>
          <p:cNvPicPr>
            <a:picLocks noChangeAspect="1"/>
          </p:cNvPicPr>
          <p:nvPr/>
        </p:nvPicPr>
        <p:blipFill>
          <a:blip r:embed="rId4"/>
          <a:stretch>
            <a:fillRect/>
          </a:stretch>
        </p:blipFill>
        <p:spPr>
          <a:xfrm>
            <a:off x="6585848" y="1608030"/>
            <a:ext cx="5506744" cy="4919200"/>
          </a:xfrm>
          <a:prstGeom prst="rect">
            <a:avLst/>
          </a:prstGeom>
        </p:spPr>
      </p:pic>
    </p:spTree>
    <p:extLst>
      <p:ext uri="{BB962C8B-B14F-4D97-AF65-F5344CB8AC3E}">
        <p14:creationId xmlns:p14="http://schemas.microsoft.com/office/powerpoint/2010/main" val="2819840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2396</Words>
  <Application>Microsoft Office PowerPoint</Application>
  <PresentationFormat>宽屏</PresentationFormat>
  <Paragraphs>324</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黑体</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125</cp:revision>
  <dcterms:created xsi:type="dcterms:W3CDTF">2019-01-16T08:56:34Z</dcterms:created>
  <dcterms:modified xsi:type="dcterms:W3CDTF">2019-08-29T09:00:43Z</dcterms:modified>
</cp:coreProperties>
</file>