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36" autoAdjust="0"/>
  </p:normalViewPr>
  <p:slideViewPr>
    <p:cSldViewPr snapToGrid="0">
      <p:cViewPr varScale="1">
        <p:scale>
          <a:sx n="85" d="100"/>
          <a:sy n="85" d="100"/>
        </p:scale>
        <p:origin x="5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38970-91FA-43C7-A2C4-4F47DFBC178E}" type="datetimeFigureOut">
              <a:rPr lang="zh-CN" altLang="en-US" smtClean="0"/>
              <a:t>2019/4/15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7BCC6-1F8A-452E-9AE8-956F32ABCC1A}" type="slidenum">
              <a:rPr lang="zh-CN" altLang="en-US" smtClean="0"/>
              <a:t>‹#›</a:t>
            </a:fld>
            <a:endParaRPr lang="zh-CN" altLang="en-US"/>
          </a:p>
        </p:txBody>
      </p:sp>
    </p:spTree>
    <p:extLst>
      <p:ext uri="{BB962C8B-B14F-4D97-AF65-F5344CB8AC3E}">
        <p14:creationId xmlns:p14="http://schemas.microsoft.com/office/powerpoint/2010/main" val="156905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a:t>
            </a:fld>
            <a:endParaRPr lang="zh-CN" altLang="en-US"/>
          </a:p>
        </p:txBody>
      </p:sp>
    </p:spTree>
    <p:extLst>
      <p:ext uri="{BB962C8B-B14F-4D97-AF65-F5344CB8AC3E}">
        <p14:creationId xmlns:p14="http://schemas.microsoft.com/office/powerpoint/2010/main" val="990555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a:solidFill>
                  <a:schemeClr val="tx1"/>
                </a:solidFill>
                <a:effectLst/>
                <a:latin typeface="+mn-lt"/>
                <a:ea typeface="+mn-ea"/>
                <a:cs typeface="+mn-cs"/>
              </a:rPr>
              <a:t>年轻代（</a:t>
            </a:r>
            <a:r>
              <a:rPr lang="en-US" altLang="zh-CN" sz="1200" b="1" kern="1200" dirty="0">
                <a:solidFill>
                  <a:schemeClr val="tx1"/>
                </a:solidFill>
                <a:effectLst/>
                <a:latin typeface="+mn-lt"/>
                <a:ea typeface="+mn-ea"/>
                <a:cs typeface="+mn-cs"/>
              </a:rPr>
              <a:t>Young Generation</a:t>
            </a:r>
            <a:r>
              <a:rPr lang="zh-CN" altLang="en-US" sz="1200" b="1" kern="1200" dirty="0">
                <a:solidFill>
                  <a:schemeClr val="tx1"/>
                </a:solidFill>
                <a:effectLst/>
                <a:latin typeface="+mn-lt"/>
                <a:ea typeface="+mn-ea"/>
                <a:cs typeface="+mn-cs"/>
              </a:rPr>
              <a:t>）的回收算法 </a:t>
            </a:r>
            <a:r>
              <a:rPr lang="en-US" altLang="zh-CN" sz="1200" b="1"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回收主要以</a:t>
            </a:r>
            <a:r>
              <a:rPr lang="en-US" altLang="zh-CN" sz="1200" b="1" kern="1200" dirty="0">
                <a:solidFill>
                  <a:schemeClr val="tx1"/>
                </a:solidFill>
                <a:effectLst/>
                <a:latin typeface="+mn-lt"/>
                <a:ea typeface="+mn-ea"/>
                <a:cs typeface="+mn-cs"/>
              </a:rPr>
              <a:t>Copying</a:t>
            </a:r>
            <a:r>
              <a:rPr lang="zh-CN" altLang="en-US" sz="1200" b="1" kern="1200" dirty="0">
                <a:solidFill>
                  <a:schemeClr val="tx1"/>
                </a:solidFill>
                <a:effectLst/>
                <a:latin typeface="+mn-lt"/>
                <a:ea typeface="+mn-ea"/>
                <a:cs typeface="+mn-cs"/>
              </a:rPr>
              <a:t>为主</a:t>
            </a:r>
            <a:r>
              <a:rPr lang="en-US" altLang="zh-CN" sz="1200" b="1" kern="1200" dirty="0">
                <a:solidFill>
                  <a:schemeClr val="tx1"/>
                </a:solidFill>
                <a:effectLst/>
                <a:latin typeface="+mn-lt"/>
                <a:ea typeface="+mn-ea"/>
                <a:cs typeface="+mn-cs"/>
              </a:rPr>
              <a:t>)</a:t>
            </a:r>
            <a:endParaRPr lang="zh-CN" altLang="en-US" dirty="0">
              <a:effectLst/>
            </a:endParaRPr>
          </a:p>
          <a:p>
            <a:r>
              <a:rPr lang="en-US" altLang="zh-CN" sz="1200" kern="1200" dirty="0">
                <a:solidFill>
                  <a:schemeClr val="tx1"/>
                </a:solidFill>
                <a:effectLst/>
                <a:latin typeface="+mn-lt"/>
                <a:ea typeface="+mn-ea"/>
                <a:cs typeface="+mn-cs"/>
              </a:rPr>
              <a:t>a) </a:t>
            </a:r>
            <a:r>
              <a:rPr lang="zh-CN" altLang="en-US" sz="1200" kern="1200" dirty="0">
                <a:solidFill>
                  <a:schemeClr val="tx1"/>
                </a:solidFill>
                <a:effectLst/>
                <a:latin typeface="+mn-lt"/>
                <a:ea typeface="+mn-ea"/>
                <a:cs typeface="+mn-cs"/>
              </a:rPr>
              <a:t>所有新生成的对象首先都是放在年轻代的。年轻代的目标就是尽可能快速的收集掉那些生命周期短的对象。</a:t>
            </a:r>
            <a:endParaRPr lang="zh-CN" altLang="en-US" dirty="0">
              <a:effectLst/>
            </a:endParaRPr>
          </a:p>
          <a:p>
            <a:r>
              <a:rPr lang="en-US" altLang="zh-CN" sz="1200" kern="1200" dirty="0">
                <a:solidFill>
                  <a:schemeClr val="tx1"/>
                </a:solidFill>
                <a:effectLst/>
                <a:latin typeface="+mn-lt"/>
                <a:ea typeface="+mn-ea"/>
                <a:cs typeface="+mn-cs"/>
              </a:rPr>
              <a:t>b) </a:t>
            </a:r>
            <a:r>
              <a:rPr lang="zh-CN" altLang="en-US" sz="1200" kern="1200" dirty="0">
                <a:solidFill>
                  <a:schemeClr val="tx1"/>
                </a:solidFill>
                <a:effectLst/>
                <a:latin typeface="+mn-lt"/>
                <a:ea typeface="+mn-ea"/>
                <a:cs typeface="+mn-cs"/>
              </a:rPr>
              <a:t>新生代内存按照</a:t>
            </a:r>
            <a:r>
              <a:rPr lang="en-US" altLang="zh-CN" sz="1200" kern="1200" dirty="0">
                <a:solidFill>
                  <a:schemeClr val="tx1"/>
                </a:solidFill>
                <a:effectLst/>
                <a:latin typeface="+mn-lt"/>
                <a:ea typeface="+mn-ea"/>
                <a:cs typeface="+mn-cs"/>
              </a:rPr>
              <a:t>8:1:1</a:t>
            </a:r>
            <a:r>
              <a:rPr lang="zh-CN" altLang="en-US" sz="1200" kern="1200" dirty="0">
                <a:solidFill>
                  <a:schemeClr val="tx1"/>
                </a:solidFill>
                <a:effectLst/>
                <a:latin typeface="+mn-lt"/>
                <a:ea typeface="+mn-ea"/>
                <a:cs typeface="+mn-cs"/>
              </a:rPr>
              <a:t>的比例分为一个</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区和两个</a:t>
            </a:r>
            <a:r>
              <a:rPr lang="en-US" altLang="zh-CN" sz="1200" kern="1200" dirty="0">
                <a:solidFill>
                  <a:schemeClr val="tx1"/>
                </a:solidFill>
                <a:effectLst/>
                <a:latin typeface="+mn-lt"/>
                <a:ea typeface="+mn-ea"/>
                <a:cs typeface="+mn-cs"/>
              </a:rPr>
              <a:t>survivor(survivor0,survivor1)</a:t>
            </a:r>
            <a:r>
              <a:rPr lang="zh-CN" altLang="en-US" sz="1200" kern="1200" dirty="0">
                <a:solidFill>
                  <a:schemeClr val="tx1"/>
                </a:solidFill>
                <a:effectLst/>
                <a:latin typeface="+mn-lt"/>
                <a:ea typeface="+mn-ea"/>
                <a:cs typeface="+mn-cs"/>
              </a:rPr>
              <a:t>区。一个</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区，两个 </a:t>
            </a:r>
            <a:r>
              <a:rPr lang="en-US" altLang="zh-CN" sz="1200" kern="1200" dirty="0">
                <a:solidFill>
                  <a:schemeClr val="tx1"/>
                </a:solidFill>
                <a:effectLst/>
                <a:latin typeface="+mn-lt"/>
                <a:ea typeface="+mn-ea"/>
                <a:cs typeface="+mn-cs"/>
              </a:rPr>
              <a:t>Survivor</a:t>
            </a:r>
            <a:r>
              <a:rPr lang="zh-CN" altLang="en-US" sz="1200" kern="1200" dirty="0">
                <a:solidFill>
                  <a:schemeClr val="tx1"/>
                </a:solidFill>
                <a:effectLst/>
                <a:latin typeface="+mn-lt"/>
                <a:ea typeface="+mn-ea"/>
                <a:cs typeface="+mn-cs"/>
              </a:rPr>
              <a:t>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一般而言</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。大部分对象在</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区中生成。回收时先将</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区存活对象复制到一个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区，然后清空</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区，当这个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区也存放满了时，则将</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区和</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区存活对象复制到另一个</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区，然后清空</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和这个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区，此时</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区是空的，然后将</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区和</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区交换，即保持</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区为空， 如此往复。</a:t>
            </a:r>
            <a:endParaRPr lang="zh-CN" altLang="en-US" dirty="0">
              <a:effectLst/>
            </a:endParaRPr>
          </a:p>
          <a:p>
            <a:r>
              <a:rPr lang="en-US" altLang="zh-CN" sz="1200" kern="1200" dirty="0">
                <a:solidFill>
                  <a:schemeClr val="tx1"/>
                </a:solidFill>
                <a:effectLst/>
                <a:latin typeface="+mn-lt"/>
                <a:ea typeface="+mn-ea"/>
                <a:cs typeface="+mn-cs"/>
              </a:rPr>
              <a:t>c) </a:t>
            </a:r>
            <a:r>
              <a:rPr lang="zh-CN" altLang="en-US" sz="1200" kern="1200" dirty="0">
                <a:solidFill>
                  <a:schemeClr val="tx1"/>
                </a:solidFill>
                <a:effectLst/>
                <a:latin typeface="+mn-lt"/>
                <a:ea typeface="+mn-ea"/>
                <a:cs typeface="+mn-cs"/>
              </a:rPr>
              <a:t>当</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区不足以存放 </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的存活对象时，就将存活对象直接存放到老年代。若是老年代也满了就会触发一次</a:t>
            </a:r>
            <a:r>
              <a:rPr lang="en-US" altLang="zh-CN" sz="1200" kern="1200" dirty="0">
                <a:solidFill>
                  <a:schemeClr val="tx1"/>
                </a:solidFill>
                <a:effectLst/>
                <a:latin typeface="+mn-lt"/>
                <a:ea typeface="+mn-ea"/>
                <a:cs typeface="+mn-cs"/>
              </a:rPr>
              <a:t>Full GC(Major GC)</a:t>
            </a:r>
            <a:r>
              <a:rPr lang="zh-CN" altLang="en-US" sz="1200" kern="1200" dirty="0">
                <a:solidFill>
                  <a:schemeClr val="tx1"/>
                </a:solidFill>
                <a:effectLst/>
                <a:latin typeface="+mn-lt"/>
                <a:ea typeface="+mn-ea"/>
                <a:cs typeface="+mn-cs"/>
              </a:rPr>
              <a:t>，也就是新生代、老年代都进行回收。</a:t>
            </a:r>
            <a:endParaRPr lang="zh-CN" altLang="en-US" dirty="0">
              <a:effectLst/>
            </a:endParaRPr>
          </a:p>
          <a:p>
            <a:r>
              <a:rPr lang="en-US" altLang="zh-CN" sz="1200" kern="1200" dirty="0">
                <a:solidFill>
                  <a:schemeClr val="tx1"/>
                </a:solidFill>
                <a:effectLst/>
                <a:latin typeface="+mn-lt"/>
                <a:ea typeface="+mn-ea"/>
                <a:cs typeface="+mn-cs"/>
              </a:rPr>
              <a:t>d) </a:t>
            </a:r>
            <a:r>
              <a:rPr lang="zh-CN" altLang="en-US" sz="1200" kern="1200" dirty="0">
                <a:solidFill>
                  <a:schemeClr val="tx1"/>
                </a:solidFill>
                <a:effectLst/>
                <a:latin typeface="+mn-lt"/>
                <a:ea typeface="+mn-ea"/>
                <a:cs typeface="+mn-cs"/>
              </a:rPr>
              <a:t>新生代发生的</a:t>
            </a:r>
            <a:r>
              <a:rPr lang="en-US" altLang="zh-CN" sz="1200" kern="1200" dirty="0">
                <a:solidFill>
                  <a:schemeClr val="tx1"/>
                </a:solidFill>
                <a:effectLst/>
                <a:latin typeface="+mn-lt"/>
                <a:ea typeface="+mn-ea"/>
                <a:cs typeface="+mn-cs"/>
              </a:rPr>
              <a:t>GC</a:t>
            </a:r>
            <a:r>
              <a:rPr lang="zh-CN" altLang="en-US" sz="1200" kern="1200" dirty="0">
                <a:solidFill>
                  <a:schemeClr val="tx1"/>
                </a:solidFill>
                <a:effectLst/>
                <a:latin typeface="+mn-lt"/>
                <a:ea typeface="+mn-ea"/>
                <a:cs typeface="+mn-cs"/>
              </a:rPr>
              <a:t>也叫做</a:t>
            </a:r>
            <a:r>
              <a:rPr lang="en-US" altLang="zh-CN" sz="1200" kern="1200" dirty="0">
                <a:solidFill>
                  <a:schemeClr val="tx1"/>
                </a:solidFill>
                <a:effectLst/>
                <a:latin typeface="+mn-lt"/>
                <a:ea typeface="+mn-ea"/>
                <a:cs typeface="+mn-cs"/>
              </a:rPr>
              <a:t>Minor GC</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MinorGC</a:t>
            </a:r>
            <a:r>
              <a:rPr lang="zh-CN" altLang="en-US" sz="1200" kern="1200" dirty="0">
                <a:solidFill>
                  <a:schemeClr val="tx1"/>
                </a:solidFill>
                <a:effectLst/>
                <a:latin typeface="+mn-lt"/>
                <a:ea typeface="+mn-ea"/>
                <a:cs typeface="+mn-cs"/>
              </a:rPr>
              <a:t>发生频率比较高</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不一定等</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区满了才触发</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zh-CN" altLang="en-US" dirty="0">
              <a:effectLst/>
            </a:endParaRPr>
          </a:p>
          <a:p>
            <a:r>
              <a:rPr lang="zh-CN" altLang="en-US" sz="1200" b="1" kern="1200" dirty="0">
                <a:solidFill>
                  <a:schemeClr val="tx1"/>
                </a:solidFill>
                <a:effectLst/>
                <a:latin typeface="+mn-lt"/>
                <a:ea typeface="+mn-ea"/>
                <a:cs typeface="+mn-cs"/>
              </a:rPr>
              <a:t>年老代（</a:t>
            </a:r>
            <a:r>
              <a:rPr lang="en-US" altLang="zh-CN" sz="1200" b="1" kern="1200" dirty="0">
                <a:solidFill>
                  <a:schemeClr val="tx1"/>
                </a:solidFill>
                <a:effectLst/>
                <a:latin typeface="+mn-lt"/>
                <a:ea typeface="+mn-ea"/>
                <a:cs typeface="+mn-cs"/>
              </a:rPr>
              <a:t>Old Generation</a:t>
            </a:r>
            <a:r>
              <a:rPr lang="zh-CN" altLang="en-US" sz="1200" b="1" kern="1200" dirty="0">
                <a:solidFill>
                  <a:schemeClr val="tx1"/>
                </a:solidFill>
                <a:effectLst/>
                <a:latin typeface="+mn-lt"/>
                <a:ea typeface="+mn-ea"/>
                <a:cs typeface="+mn-cs"/>
              </a:rPr>
              <a:t>）的回收算法（回收主要以</a:t>
            </a:r>
            <a:r>
              <a:rPr lang="en-US" altLang="zh-CN" sz="1200" b="1" kern="1200" dirty="0">
                <a:solidFill>
                  <a:schemeClr val="tx1"/>
                </a:solidFill>
                <a:effectLst/>
                <a:latin typeface="+mn-lt"/>
                <a:ea typeface="+mn-ea"/>
                <a:cs typeface="+mn-cs"/>
              </a:rPr>
              <a:t>Mark-Compact</a:t>
            </a:r>
            <a:r>
              <a:rPr lang="zh-CN" altLang="en-US" sz="1200" b="1" kern="1200" dirty="0">
                <a:solidFill>
                  <a:schemeClr val="tx1"/>
                </a:solidFill>
                <a:effectLst/>
                <a:latin typeface="+mn-lt"/>
                <a:ea typeface="+mn-ea"/>
                <a:cs typeface="+mn-cs"/>
              </a:rPr>
              <a:t>为主）</a:t>
            </a:r>
            <a:endParaRPr lang="zh-CN" altLang="en-US" dirty="0">
              <a:effectLst/>
            </a:endParaRPr>
          </a:p>
          <a:p>
            <a:r>
              <a:rPr lang="en-US" altLang="zh-CN" sz="1200" kern="1200" dirty="0">
                <a:solidFill>
                  <a:schemeClr val="tx1"/>
                </a:solidFill>
                <a:effectLst/>
                <a:latin typeface="+mn-lt"/>
                <a:ea typeface="+mn-ea"/>
                <a:cs typeface="+mn-cs"/>
              </a:rPr>
              <a:t>a) </a:t>
            </a:r>
            <a:r>
              <a:rPr lang="zh-CN" altLang="en-US" sz="1200" kern="1200" dirty="0">
                <a:solidFill>
                  <a:schemeClr val="tx1"/>
                </a:solidFill>
                <a:effectLst/>
                <a:latin typeface="+mn-lt"/>
                <a:ea typeface="+mn-ea"/>
                <a:cs typeface="+mn-cs"/>
              </a:rPr>
              <a:t>在年轻代中经历了</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次垃圾回收后仍然存活的对象，就会被放到年老代中。因此，可以认为年老代中存放的都是一些生命周期较长的对象。</a:t>
            </a:r>
            <a:endParaRPr lang="zh-CN" altLang="en-US" dirty="0">
              <a:effectLst/>
            </a:endParaRPr>
          </a:p>
          <a:p>
            <a:r>
              <a:rPr lang="en-US" altLang="zh-CN" sz="1200" kern="1200" dirty="0">
                <a:solidFill>
                  <a:schemeClr val="tx1"/>
                </a:solidFill>
                <a:effectLst/>
                <a:latin typeface="+mn-lt"/>
                <a:ea typeface="+mn-ea"/>
                <a:cs typeface="+mn-cs"/>
              </a:rPr>
              <a:t>b) </a:t>
            </a:r>
            <a:r>
              <a:rPr lang="zh-CN" altLang="en-US" sz="1200" kern="1200" dirty="0">
                <a:solidFill>
                  <a:schemeClr val="tx1"/>
                </a:solidFill>
                <a:effectLst/>
                <a:latin typeface="+mn-lt"/>
                <a:ea typeface="+mn-ea"/>
                <a:cs typeface="+mn-cs"/>
              </a:rPr>
              <a:t>内存比新生代也大很多</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大概比例是</a:t>
            </a:r>
            <a:r>
              <a:rPr lang="en-US" altLang="zh-CN" sz="1200" kern="1200" dirty="0">
                <a:solidFill>
                  <a:schemeClr val="tx1"/>
                </a:solidFill>
                <a:effectLst/>
                <a:latin typeface="+mn-lt"/>
                <a:ea typeface="+mn-ea"/>
                <a:cs typeface="+mn-cs"/>
              </a:rPr>
              <a:t>1:2)</a:t>
            </a:r>
            <a:r>
              <a:rPr lang="zh-CN" altLang="en-US" sz="1200" kern="1200" dirty="0">
                <a:solidFill>
                  <a:schemeClr val="tx1"/>
                </a:solidFill>
                <a:effectLst/>
                <a:latin typeface="+mn-lt"/>
                <a:ea typeface="+mn-ea"/>
                <a:cs typeface="+mn-cs"/>
              </a:rPr>
              <a:t>，当老年代内存满时触发</a:t>
            </a:r>
            <a:r>
              <a:rPr lang="en-US" altLang="zh-CN" sz="1200" kern="1200" dirty="0">
                <a:solidFill>
                  <a:schemeClr val="tx1"/>
                </a:solidFill>
                <a:effectLst/>
                <a:latin typeface="+mn-lt"/>
                <a:ea typeface="+mn-ea"/>
                <a:cs typeface="+mn-cs"/>
              </a:rPr>
              <a:t>Major GC</a:t>
            </a:r>
            <a:r>
              <a:rPr lang="zh-CN" altLang="en-US" sz="1200" kern="1200" dirty="0">
                <a:solidFill>
                  <a:schemeClr val="tx1"/>
                </a:solidFill>
                <a:effectLst/>
                <a:latin typeface="+mn-lt"/>
                <a:ea typeface="+mn-ea"/>
                <a:cs typeface="+mn-cs"/>
              </a:rPr>
              <a:t>即</a:t>
            </a:r>
            <a:r>
              <a:rPr lang="en-US" altLang="zh-CN" sz="1200" kern="1200" dirty="0">
                <a:solidFill>
                  <a:schemeClr val="tx1"/>
                </a:solidFill>
                <a:effectLst/>
                <a:latin typeface="+mn-lt"/>
                <a:ea typeface="+mn-ea"/>
                <a:cs typeface="+mn-cs"/>
              </a:rPr>
              <a:t>Full GC</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Full GC</a:t>
            </a:r>
            <a:r>
              <a:rPr lang="zh-CN" altLang="en-US" sz="1200" kern="1200" dirty="0">
                <a:solidFill>
                  <a:schemeClr val="tx1"/>
                </a:solidFill>
                <a:effectLst/>
                <a:latin typeface="+mn-lt"/>
                <a:ea typeface="+mn-ea"/>
                <a:cs typeface="+mn-cs"/>
              </a:rPr>
              <a:t>发生频率比较低，老年代对象存活时间比较长，存活率标记高</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6</a:t>
            </a:fld>
            <a:endParaRPr lang="zh-CN" altLang="en-US"/>
          </a:p>
        </p:txBody>
      </p:sp>
    </p:spTree>
    <p:extLst>
      <p:ext uri="{BB962C8B-B14F-4D97-AF65-F5344CB8AC3E}">
        <p14:creationId xmlns:p14="http://schemas.microsoft.com/office/powerpoint/2010/main" val="279979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34A4A-6313-4DA9-9597-BA15E03B98B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D94D3BA-EB3F-46B7-B9D5-95105F40C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75AA22-F946-4D29-86B8-735EB29D3BB5}"/>
              </a:ext>
            </a:extLst>
          </p:cNvPr>
          <p:cNvSpPr>
            <a:spLocks noGrp="1"/>
          </p:cNvSpPr>
          <p:nvPr>
            <p:ph type="dt" sz="half" idx="10"/>
          </p:nvPr>
        </p:nvSpPr>
        <p:spPr/>
        <p:txBody>
          <a:bodyPr/>
          <a:lstStyle/>
          <a:p>
            <a:fld id="{1331EC2B-80D6-4C7C-9EC4-5505DA85B637}"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8F0B71F5-BCCE-48E4-B9CD-08E629DDC3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973437-11DC-48AD-B23D-5D332262B767}"/>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424381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49025-8ADD-45C5-8193-079ED30E061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49B9498-C864-40BD-A3D2-2BCCC91B546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305048A-5B3F-4B9D-824D-A677AB19276F}"/>
              </a:ext>
            </a:extLst>
          </p:cNvPr>
          <p:cNvSpPr>
            <a:spLocks noGrp="1"/>
          </p:cNvSpPr>
          <p:nvPr>
            <p:ph type="dt" sz="half" idx="10"/>
          </p:nvPr>
        </p:nvSpPr>
        <p:spPr/>
        <p:txBody>
          <a:bodyPr/>
          <a:lstStyle/>
          <a:p>
            <a:fld id="{1331EC2B-80D6-4C7C-9EC4-5505DA85B637}"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CFCCDCF5-1609-4A4C-948C-C6EFF88CAB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3E7EDD-C4E4-46D5-BF4C-3048F60DF6C6}"/>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0965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BFB3865-E229-45BF-8854-44F61DC2E6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23C37B9-4AC7-4042-B660-BABB0A6D0B9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0661D9B-983F-4576-A457-0895E8C0FFBA}"/>
              </a:ext>
            </a:extLst>
          </p:cNvPr>
          <p:cNvSpPr>
            <a:spLocks noGrp="1"/>
          </p:cNvSpPr>
          <p:nvPr>
            <p:ph type="dt" sz="half" idx="10"/>
          </p:nvPr>
        </p:nvSpPr>
        <p:spPr/>
        <p:txBody>
          <a:bodyPr/>
          <a:lstStyle/>
          <a:p>
            <a:fld id="{1331EC2B-80D6-4C7C-9EC4-5505DA85B637}"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28B30187-8D21-4EBE-B70C-2B133F36D7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E6E3DD-EB6F-4EBD-B753-5572BF8A72CD}"/>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155510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09FFA-EBE7-4CDC-8637-0BBFBAB4E5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04C4DC5-9CEB-48B7-8EA5-038B695A319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C7E7F8-9BCE-4EFF-80D4-A1A77B5D8F36}"/>
              </a:ext>
            </a:extLst>
          </p:cNvPr>
          <p:cNvSpPr>
            <a:spLocks noGrp="1"/>
          </p:cNvSpPr>
          <p:nvPr>
            <p:ph type="dt" sz="half" idx="10"/>
          </p:nvPr>
        </p:nvSpPr>
        <p:spPr/>
        <p:txBody>
          <a:bodyPr/>
          <a:lstStyle/>
          <a:p>
            <a:fld id="{1331EC2B-80D6-4C7C-9EC4-5505DA85B637}"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21498A8F-6AA6-4B8A-99C3-855E9B9AC6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F5E548-9AB2-4C35-8F0C-1A9C31E27B5A}"/>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62804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0288E-C6F0-4FF2-B102-A4566FAA7C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DAAB91D-DDEF-46C3-9121-B9CD58BD91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305330C-5D9E-4FC0-97BA-1DED1D44CA8F}"/>
              </a:ext>
            </a:extLst>
          </p:cNvPr>
          <p:cNvSpPr>
            <a:spLocks noGrp="1"/>
          </p:cNvSpPr>
          <p:nvPr>
            <p:ph type="dt" sz="half" idx="10"/>
          </p:nvPr>
        </p:nvSpPr>
        <p:spPr/>
        <p:txBody>
          <a:bodyPr/>
          <a:lstStyle/>
          <a:p>
            <a:fld id="{1331EC2B-80D6-4C7C-9EC4-5505DA85B637}"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CC0A655C-F144-4BFD-83B6-C3A2461A65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E03CB0-E271-437F-8759-0F3B6B0A89EF}"/>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49673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D00BF-1683-4BFB-B10C-E903CDDB94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0E33E8-1C53-4639-8923-DA05D3B3F1E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0F71974-6466-45C2-BEA4-62C86A14FC7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3ADB749-AB75-4FFD-942B-2004149DC05F}"/>
              </a:ext>
            </a:extLst>
          </p:cNvPr>
          <p:cNvSpPr>
            <a:spLocks noGrp="1"/>
          </p:cNvSpPr>
          <p:nvPr>
            <p:ph type="dt" sz="half" idx="10"/>
          </p:nvPr>
        </p:nvSpPr>
        <p:spPr/>
        <p:txBody>
          <a:bodyPr/>
          <a:lstStyle/>
          <a:p>
            <a:fld id="{1331EC2B-80D6-4C7C-9EC4-5505DA85B637}" type="datetimeFigureOut">
              <a:rPr lang="zh-CN" altLang="en-US" smtClean="0"/>
              <a:t>2019/4/15</a:t>
            </a:fld>
            <a:endParaRPr lang="zh-CN" altLang="en-US"/>
          </a:p>
        </p:txBody>
      </p:sp>
      <p:sp>
        <p:nvSpPr>
          <p:cNvPr id="6" name="页脚占位符 5">
            <a:extLst>
              <a:ext uri="{FF2B5EF4-FFF2-40B4-BE49-F238E27FC236}">
                <a16:creationId xmlns:a16="http://schemas.microsoft.com/office/drawing/2014/main" id="{88F5D466-F242-41A0-927B-964F0083AC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7E924D-0CB4-4593-AA4A-9CF9FDA8C5CC}"/>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249117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74F87F-CA67-4C8A-9AE3-B5D1FC61A86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C49D59B-3A24-4AE3-829F-F692DC2D71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50C8699-851A-4A9D-A60B-B630B5D7D19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2186862-0558-417C-AAEB-8093E509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6956C45-401C-4528-B848-B7A84A411EB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DF3D25B-423B-4D1E-97FF-D1C1D855A63D}"/>
              </a:ext>
            </a:extLst>
          </p:cNvPr>
          <p:cNvSpPr>
            <a:spLocks noGrp="1"/>
          </p:cNvSpPr>
          <p:nvPr>
            <p:ph type="dt" sz="half" idx="10"/>
          </p:nvPr>
        </p:nvSpPr>
        <p:spPr/>
        <p:txBody>
          <a:bodyPr/>
          <a:lstStyle/>
          <a:p>
            <a:fld id="{1331EC2B-80D6-4C7C-9EC4-5505DA85B637}" type="datetimeFigureOut">
              <a:rPr lang="zh-CN" altLang="en-US" smtClean="0"/>
              <a:t>2019/4/15</a:t>
            </a:fld>
            <a:endParaRPr lang="zh-CN" altLang="en-US"/>
          </a:p>
        </p:txBody>
      </p:sp>
      <p:sp>
        <p:nvSpPr>
          <p:cNvPr id="8" name="页脚占位符 7">
            <a:extLst>
              <a:ext uri="{FF2B5EF4-FFF2-40B4-BE49-F238E27FC236}">
                <a16:creationId xmlns:a16="http://schemas.microsoft.com/office/drawing/2014/main" id="{3B2E3251-8D03-49FC-9954-93994720213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0F5D336-955D-41B3-B08D-18CA874D2C83}"/>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84867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54FBE-E0A5-41AB-8CB3-17F7B04F4BF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2FB37A2-3F14-4AE9-A5C8-1BC1245967D5}"/>
              </a:ext>
            </a:extLst>
          </p:cNvPr>
          <p:cNvSpPr>
            <a:spLocks noGrp="1"/>
          </p:cNvSpPr>
          <p:nvPr>
            <p:ph type="dt" sz="half" idx="10"/>
          </p:nvPr>
        </p:nvSpPr>
        <p:spPr/>
        <p:txBody>
          <a:bodyPr/>
          <a:lstStyle/>
          <a:p>
            <a:fld id="{1331EC2B-80D6-4C7C-9EC4-5505DA85B637}" type="datetimeFigureOut">
              <a:rPr lang="zh-CN" altLang="en-US" smtClean="0"/>
              <a:t>2019/4/15</a:t>
            </a:fld>
            <a:endParaRPr lang="zh-CN" altLang="en-US"/>
          </a:p>
        </p:txBody>
      </p:sp>
      <p:sp>
        <p:nvSpPr>
          <p:cNvPr id="4" name="页脚占位符 3">
            <a:extLst>
              <a:ext uri="{FF2B5EF4-FFF2-40B4-BE49-F238E27FC236}">
                <a16:creationId xmlns:a16="http://schemas.microsoft.com/office/drawing/2014/main" id="{B3543D42-EF8F-4665-A130-09175ED7897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C92233F-14E4-4714-B405-F668CDBA6514}"/>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72947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1D88E6-34C6-4BDA-841C-CF35DFD5F953}"/>
              </a:ext>
            </a:extLst>
          </p:cNvPr>
          <p:cNvSpPr>
            <a:spLocks noGrp="1"/>
          </p:cNvSpPr>
          <p:nvPr>
            <p:ph type="dt" sz="half" idx="10"/>
          </p:nvPr>
        </p:nvSpPr>
        <p:spPr/>
        <p:txBody>
          <a:bodyPr/>
          <a:lstStyle/>
          <a:p>
            <a:fld id="{1331EC2B-80D6-4C7C-9EC4-5505DA85B637}" type="datetimeFigureOut">
              <a:rPr lang="zh-CN" altLang="en-US" smtClean="0"/>
              <a:t>2019/4/15</a:t>
            </a:fld>
            <a:endParaRPr lang="zh-CN" altLang="en-US"/>
          </a:p>
        </p:txBody>
      </p:sp>
      <p:sp>
        <p:nvSpPr>
          <p:cNvPr id="3" name="页脚占位符 2">
            <a:extLst>
              <a:ext uri="{FF2B5EF4-FFF2-40B4-BE49-F238E27FC236}">
                <a16:creationId xmlns:a16="http://schemas.microsoft.com/office/drawing/2014/main" id="{0EDC31A6-CA6D-48FB-B998-B77B81C8FF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0C5BC3D-4277-4291-A612-09ED04EC4CD0}"/>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69719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C93FC-8F0D-4CD4-96C6-B2EE26B154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9EA8414-31D0-4AC3-AC87-AB7E432EDF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0C0763-63F4-4B23-9BF7-5C00457F6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727151D-5BBB-4631-9F9C-8EA559EFDC01}"/>
              </a:ext>
            </a:extLst>
          </p:cNvPr>
          <p:cNvSpPr>
            <a:spLocks noGrp="1"/>
          </p:cNvSpPr>
          <p:nvPr>
            <p:ph type="dt" sz="half" idx="10"/>
          </p:nvPr>
        </p:nvSpPr>
        <p:spPr/>
        <p:txBody>
          <a:bodyPr/>
          <a:lstStyle/>
          <a:p>
            <a:fld id="{1331EC2B-80D6-4C7C-9EC4-5505DA85B637}" type="datetimeFigureOut">
              <a:rPr lang="zh-CN" altLang="en-US" smtClean="0"/>
              <a:t>2019/4/15</a:t>
            </a:fld>
            <a:endParaRPr lang="zh-CN" altLang="en-US"/>
          </a:p>
        </p:txBody>
      </p:sp>
      <p:sp>
        <p:nvSpPr>
          <p:cNvPr id="6" name="页脚占位符 5">
            <a:extLst>
              <a:ext uri="{FF2B5EF4-FFF2-40B4-BE49-F238E27FC236}">
                <a16:creationId xmlns:a16="http://schemas.microsoft.com/office/drawing/2014/main" id="{107B4F79-056E-4315-8DA5-6BA0ACE237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19A769-444E-43D6-8C3B-AEE88FCDDFE2}"/>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31729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C3978-B478-4F80-B4B4-3CE46809CF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5619A17-5518-44AE-810D-CD92C6CA25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91B22C9-CD83-46DF-8DD7-3AC03A140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37AF908-5D92-4526-A5AE-5CB660C613DD}"/>
              </a:ext>
            </a:extLst>
          </p:cNvPr>
          <p:cNvSpPr>
            <a:spLocks noGrp="1"/>
          </p:cNvSpPr>
          <p:nvPr>
            <p:ph type="dt" sz="half" idx="10"/>
          </p:nvPr>
        </p:nvSpPr>
        <p:spPr/>
        <p:txBody>
          <a:bodyPr/>
          <a:lstStyle/>
          <a:p>
            <a:fld id="{1331EC2B-80D6-4C7C-9EC4-5505DA85B637}" type="datetimeFigureOut">
              <a:rPr lang="zh-CN" altLang="en-US" smtClean="0"/>
              <a:t>2019/4/15</a:t>
            </a:fld>
            <a:endParaRPr lang="zh-CN" altLang="en-US"/>
          </a:p>
        </p:txBody>
      </p:sp>
      <p:sp>
        <p:nvSpPr>
          <p:cNvPr id="6" name="页脚占位符 5">
            <a:extLst>
              <a:ext uri="{FF2B5EF4-FFF2-40B4-BE49-F238E27FC236}">
                <a16:creationId xmlns:a16="http://schemas.microsoft.com/office/drawing/2014/main" id="{7F6355B6-1C26-4886-AEB3-F475E529D3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9430B4-812D-4D91-9BD1-A3A98FF77D83}"/>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81760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E76B63B-8286-492F-AD69-77122DFC1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1F33B8-3D92-4BC6-8D62-5F3F70AC26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6BCD35A-72A3-46E0-9A48-735796D54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31EC2B-80D6-4C7C-9EC4-5505DA85B637}"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A5A51F74-1D50-407B-8851-4412626F7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B1DD485-75E9-4308-854D-EF7E15C5A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419485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56FBD529-9702-4B32-BD70-4478983EC41B}"/>
              </a:ext>
            </a:extLst>
          </p:cNvPr>
          <p:cNvGraphicFramePr>
            <a:graphicFrameLocks noGrp="1"/>
          </p:cNvGraphicFramePr>
          <p:nvPr>
            <p:extLst>
              <p:ext uri="{D42A27DB-BD31-4B8C-83A1-F6EECF244321}">
                <p14:modId xmlns:p14="http://schemas.microsoft.com/office/powerpoint/2010/main" val="2760660650"/>
              </p:ext>
            </p:extLst>
          </p:nvPr>
        </p:nvGraphicFramePr>
        <p:xfrm>
          <a:off x="4171514" y="1900385"/>
          <a:ext cx="586913" cy="296672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r h="370840">
                <a:tc>
                  <a:txBody>
                    <a:bodyPr/>
                    <a:lstStyle/>
                    <a:p>
                      <a:pPr algn="ctr"/>
                      <a:r>
                        <a:rPr lang="en-US" altLang="zh-CN" b="1" dirty="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463030818"/>
                  </a:ext>
                </a:extLst>
              </a:tr>
              <a:tr h="370840">
                <a:tc>
                  <a:txBody>
                    <a:bodyPr/>
                    <a:lstStyle/>
                    <a:p>
                      <a:pPr algn="ctr"/>
                      <a:r>
                        <a:rPr lang="en-US" altLang="zh-CN" b="1" dirty="0"/>
                        <a:t>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79686160"/>
                  </a:ext>
                </a:extLst>
              </a:tr>
              <a:tr h="370840">
                <a:tc>
                  <a:txBody>
                    <a:bodyPr/>
                    <a:lstStyle/>
                    <a:p>
                      <a:pPr algn="ctr"/>
                      <a:r>
                        <a:rPr lang="en-US" altLang="zh-CN" b="1" dirty="0"/>
                        <a:t>3</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837242275"/>
                  </a:ext>
                </a:extLst>
              </a:tr>
              <a:tr h="370840">
                <a:tc>
                  <a:txBody>
                    <a:bodyPr/>
                    <a:lstStyle/>
                    <a:p>
                      <a:pPr algn="ctr"/>
                      <a:r>
                        <a:rPr lang="en-US" altLang="zh-CN" b="1" dirty="0"/>
                        <a:t>4</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7497686"/>
                  </a:ext>
                </a:extLst>
              </a:tr>
              <a:tr h="370840">
                <a:tc>
                  <a:txBody>
                    <a:bodyPr/>
                    <a:lstStyle/>
                    <a:p>
                      <a:pPr algn="ctr"/>
                      <a:r>
                        <a:rPr lang="en-US" altLang="zh-CN" b="1" dirty="0"/>
                        <a:t>5</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691934095"/>
                  </a:ext>
                </a:extLst>
              </a:tr>
              <a:tr h="370840">
                <a:tc>
                  <a:txBody>
                    <a:bodyPr/>
                    <a:lstStyle/>
                    <a:p>
                      <a:pPr algn="ctr"/>
                      <a:r>
                        <a:rPr lang="en-US" altLang="zh-CN" b="1" dirty="0"/>
                        <a:t>…</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60501908"/>
                  </a:ext>
                </a:extLst>
              </a:tr>
              <a:tr h="370840">
                <a:tc>
                  <a:txBody>
                    <a:bodyPr/>
                    <a:lstStyle/>
                    <a:p>
                      <a:pPr algn="ct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285435623"/>
                  </a:ext>
                </a:extLst>
              </a:tr>
            </a:tbl>
          </a:graphicData>
        </a:graphic>
      </p:graphicFrame>
      <p:cxnSp>
        <p:nvCxnSpPr>
          <p:cNvPr id="6" name="直接箭头连接符 5">
            <a:extLst>
              <a:ext uri="{FF2B5EF4-FFF2-40B4-BE49-F238E27FC236}">
                <a16:creationId xmlns:a16="http://schemas.microsoft.com/office/drawing/2014/main" id="{8C3DFD97-E20F-4D11-801B-3E1C9C077698}"/>
              </a:ext>
            </a:extLst>
          </p:cNvPr>
          <p:cNvCxnSpPr>
            <a:cxnSpLocks/>
          </p:cNvCxnSpPr>
          <p:nvPr/>
        </p:nvCxnSpPr>
        <p:spPr>
          <a:xfrm flipV="1">
            <a:off x="4758427" y="2086241"/>
            <a:ext cx="257452"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表格 6">
            <a:extLst>
              <a:ext uri="{FF2B5EF4-FFF2-40B4-BE49-F238E27FC236}">
                <a16:creationId xmlns:a16="http://schemas.microsoft.com/office/drawing/2014/main" id="{0D2102D8-D892-41A6-B598-7EC4FC116DFE}"/>
              </a:ext>
            </a:extLst>
          </p:cNvPr>
          <p:cNvGraphicFramePr>
            <a:graphicFrameLocks noGrp="1"/>
          </p:cNvGraphicFramePr>
          <p:nvPr>
            <p:extLst>
              <p:ext uri="{D42A27DB-BD31-4B8C-83A1-F6EECF244321}">
                <p14:modId xmlns:p14="http://schemas.microsoft.com/office/powerpoint/2010/main" val="532519766"/>
              </p:ext>
            </p:extLst>
          </p:nvPr>
        </p:nvGraphicFramePr>
        <p:xfrm>
          <a:off x="5015879"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graphicFrame>
        <p:nvGraphicFramePr>
          <p:cNvPr id="8" name="表格 7">
            <a:extLst>
              <a:ext uri="{FF2B5EF4-FFF2-40B4-BE49-F238E27FC236}">
                <a16:creationId xmlns:a16="http://schemas.microsoft.com/office/drawing/2014/main" id="{50D1106D-4C04-4956-A3C8-75D5D64B6DC6}"/>
              </a:ext>
            </a:extLst>
          </p:cNvPr>
          <p:cNvGraphicFramePr>
            <a:graphicFrameLocks noGrp="1"/>
          </p:cNvGraphicFramePr>
          <p:nvPr>
            <p:extLst>
              <p:ext uri="{D42A27DB-BD31-4B8C-83A1-F6EECF244321}">
                <p14:modId xmlns:p14="http://schemas.microsoft.com/office/powerpoint/2010/main" val="2136619335"/>
              </p:ext>
            </p:extLst>
          </p:nvPr>
        </p:nvGraphicFramePr>
        <p:xfrm>
          <a:off x="5825226"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1" name="直接箭头连接符 10">
            <a:extLst>
              <a:ext uri="{FF2B5EF4-FFF2-40B4-BE49-F238E27FC236}">
                <a16:creationId xmlns:a16="http://schemas.microsoft.com/office/drawing/2014/main" id="{49049629-1A25-499C-8885-51B52A8D9150}"/>
              </a:ext>
            </a:extLst>
          </p:cNvPr>
          <p:cNvCxnSpPr>
            <a:endCxn id="8" idx="1"/>
          </p:cNvCxnSpPr>
          <p:nvPr/>
        </p:nvCxnSpPr>
        <p:spPr>
          <a:xfrm>
            <a:off x="5602792" y="2086241"/>
            <a:ext cx="222434"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表格 11">
            <a:extLst>
              <a:ext uri="{FF2B5EF4-FFF2-40B4-BE49-F238E27FC236}">
                <a16:creationId xmlns:a16="http://schemas.microsoft.com/office/drawing/2014/main" id="{1E61DC0A-670C-4827-931C-998AD80753B9}"/>
              </a:ext>
            </a:extLst>
          </p:cNvPr>
          <p:cNvGraphicFramePr>
            <a:graphicFrameLocks noGrp="1"/>
          </p:cNvGraphicFramePr>
          <p:nvPr>
            <p:extLst>
              <p:ext uri="{D42A27DB-BD31-4B8C-83A1-F6EECF244321}">
                <p14:modId xmlns:p14="http://schemas.microsoft.com/office/powerpoint/2010/main" val="3038571386"/>
              </p:ext>
            </p:extLst>
          </p:nvPr>
        </p:nvGraphicFramePr>
        <p:xfrm>
          <a:off x="6634573"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5" name="直接箭头连接符 14">
            <a:extLst>
              <a:ext uri="{FF2B5EF4-FFF2-40B4-BE49-F238E27FC236}">
                <a16:creationId xmlns:a16="http://schemas.microsoft.com/office/drawing/2014/main" id="{D3B25832-B0D8-4042-A6A0-7578A5DD00D0}"/>
              </a:ext>
            </a:extLst>
          </p:cNvPr>
          <p:cNvCxnSpPr>
            <a:endCxn id="12" idx="1"/>
          </p:cNvCxnSpPr>
          <p:nvPr/>
        </p:nvCxnSpPr>
        <p:spPr>
          <a:xfrm>
            <a:off x="6412139" y="2086241"/>
            <a:ext cx="222434"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表格 15">
            <a:extLst>
              <a:ext uri="{FF2B5EF4-FFF2-40B4-BE49-F238E27FC236}">
                <a16:creationId xmlns:a16="http://schemas.microsoft.com/office/drawing/2014/main" id="{A75E8B55-8C9C-40C3-8A28-A4B67A1A04BE}"/>
              </a:ext>
            </a:extLst>
          </p:cNvPr>
          <p:cNvGraphicFramePr>
            <a:graphicFrameLocks noGrp="1"/>
          </p:cNvGraphicFramePr>
          <p:nvPr>
            <p:extLst>
              <p:ext uri="{D42A27DB-BD31-4B8C-83A1-F6EECF244321}">
                <p14:modId xmlns:p14="http://schemas.microsoft.com/office/powerpoint/2010/main" val="4023427271"/>
              </p:ext>
            </p:extLst>
          </p:nvPr>
        </p:nvGraphicFramePr>
        <p:xfrm>
          <a:off x="7443920" y="1900385"/>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8" name="直接箭头连接符 17">
            <a:extLst>
              <a:ext uri="{FF2B5EF4-FFF2-40B4-BE49-F238E27FC236}">
                <a16:creationId xmlns:a16="http://schemas.microsoft.com/office/drawing/2014/main" id="{14338B00-D1B0-421E-9BBC-13D44DFAB6E8}"/>
              </a:ext>
            </a:extLst>
          </p:cNvPr>
          <p:cNvCxnSpPr>
            <a:endCxn id="16" idx="1"/>
          </p:cNvCxnSpPr>
          <p:nvPr/>
        </p:nvCxnSpPr>
        <p:spPr>
          <a:xfrm flipV="1">
            <a:off x="7221486" y="2085805"/>
            <a:ext cx="222434" cy="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26F54854-A780-4EF9-BC9C-E453D6BF175E}"/>
              </a:ext>
            </a:extLst>
          </p:cNvPr>
          <p:cNvSpPr txBox="1"/>
          <p:nvPr/>
        </p:nvSpPr>
        <p:spPr>
          <a:xfrm>
            <a:off x="56703" y="39302"/>
            <a:ext cx="3438762" cy="369332"/>
          </a:xfrm>
          <a:prstGeom prst="rect">
            <a:avLst/>
          </a:prstGeom>
          <a:noFill/>
        </p:spPr>
        <p:txBody>
          <a:bodyPr wrap="none" rtlCol="0">
            <a:spAutoFit/>
          </a:bodyPr>
          <a:lstStyle/>
          <a:p>
            <a:r>
              <a:rPr lang="en-US" altLang="zh-CN" b="1" dirty="0"/>
              <a:t>Java8 HashMap</a:t>
            </a:r>
            <a:r>
              <a:rPr lang="zh-CN" altLang="en-US" b="1" dirty="0"/>
              <a:t>存储结构及逻辑</a:t>
            </a:r>
          </a:p>
        </p:txBody>
      </p:sp>
      <p:graphicFrame>
        <p:nvGraphicFramePr>
          <p:cNvPr id="21" name="表格 20">
            <a:extLst>
              <a:ext uri="{FF2B5EF4-FFF2-40B4-BE49-F238E27FC236}">
                <a16:creationId xmlns:a16="http://schemas.microsoft.com/office/drawing/2014/main" id="{E3CC2346-F355-41A9-9FF5-D3625B0B5589}"/>
              </a:ext>
            </a:extLst>
          </p:cNvPr>
          <p:cNvGraphicFramePr>
            <a:graphicFrameLocks noGrp="1"/>
          </p:cNvGraphicFramePr>
          <p:nvPr>
            <p:extLst>
              <p:ext uri="{D42A27DB-BD31-4B8C-83A1-F6EECF244321}">
                <p14:modId xmlns:p14="http://schemas.microsoft.com/office/powerpoint/2010/main" val="4018074232"/>
              </p:ext>
            </p:extLst>
          </p:nvPr>
        </p:nvGraphicFramePr>
        <p:xfrm>
          <a:off x="5021303" y="2634774"/>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23" name="直接箭头连接符 22">
            <a:extLst>
              <a:ext uri="{FF2B5EF4-FFF2-40B4-BE49-F238E27FC236}">
                <a16:creationId xmlns:a16="http://schemas.microsoft.com/office/drawing/2014/main" id="{F3230AFA-54C2-4EDD-8F46-340D9B12CFD5}"/>
              </a:ext>
            </a:extLst>
          </p:cNvPr>
          <p:cNvCxnSpPr>
            <a:endCxn id="21" idx="1"/>
          </p:cNvCxnSpPr>
          <p:nvPr/>
        </p:nvCxnSpPr>
        <p:spPr>
          <a:xfrm>
            <a:off x="4758427" y="2820194"/>
            <a:ext cx="262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B732297-A1B1-413C-B2E9-9578E3ECC55A}"/>
              </a:ext>
            </a:extLst>
          </p:cNvPr>
          <p:cNvSpPr/>
          <p:nvPr/>
        </p:nvSpPr>
        <p:spPr>
          <a:xfrm>
            <a:off x="1040526" y="2609589"/>
            <a:ext cx="39949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9" name="文本框 28">
            <a:extLst>
              <a:ext uri="{FF2B5EF4-FFF2-40B4-BE49-F238E27FC236}">
                <a16:creationId xmlns:a16="http://schemas.microsoft.com/office/drawing/2014/main" id="{3EFA9927-254A-49A8-AB7E-71A5B760B39C}"/>
              </a:ext>
            </a:extLst>
          </p:cNvPr>
          <p:cNvSpPr txBox="1"/>
          <p:nvPr/>
        </p:nvSpPr>
        <p:spPr>
          <a:xfrm>
            <a:off x="3118406" y="683739"/>
            <a:ext cx="4815742" cy="553998"/>
          </a:xfrm>
          <a:prstGeom prst="rect">
            <a:avLst/>
          </a:prstGeom>
          <a:noFill/>
          <a:ln w="3175">
            <a:solidFill>
              <a:schemeClr val="tx1"/>
            </a:solidFill>
          </a:ln>
        </p:spPr>
        <p:txBody>
          <a:bodyPr wrap="none" rtlCol="0">
            <a:spAutoFit/>
          </a:bodyPr>
          <a:lstStyle/>
          <a:p>
            <a:r>
              <a:rPr lang="en-US" altLang="zh-CN" sz="1000" b="1" dirty="0"/>
              <a:t>HashMap</a:t>
            </a:r>
            <a:r>
              <a:rPr lang="zh-CN" altLang="en-US" sz="1000" b="1" dirty="0"/>
              <a:t>以</a:t>
            </a:r>
            <a:r>
              <a:rPr lang="en-US" altLang="zh-CN" sz="1000" b="1" dirty="0"/>
              <a:t>Node&lt;K,V&gt;</a:t>
            </a:r>
            <a:r>
              <a:rPr lang="zh-CN" altLang="en-US" sz="1000" b="1" dirty="0"/>
              <a:t>为元素的链表数组</a:t>
            </a:r>
            <a:endParaRPr lang="en-US" altLang="zh-CN" sz="1000" b="1" dirty="0"/>
          </a:p>
          <a:p>
            <a:r>
              <a:rPr lang="zh-CN" altLang="en-US" sz="1000" b="1" dirty="0"/>
              <a:t>初始化默认长度为</a:t>
            </a:r>
            <a:r>
              <a:rPr lang="en-US" altLang="zh-CN" sz="1000" b="1" dirty="0"/>
              <a:t>16</a:t>
            </a:r>
          </a:p>
          <a:p>
            <a:r>
              <a:rPr lang="zh-CN" altLang="en-US" sz="1000" b="1" dirty="0"/>
              <a:t>增长因子</a:t>
            </a:r>
            <a:r>
              <a:rPr lang="en-US" altLang="zh-CN" sz="1000" b="1" dirty="0"/>
              <a:t>0.75</a:t>
            </a:r>
            <a:r>
              <a:rPr lang="zh-CN" altLang="en-US" sz="1000" b="1" dirty="0"/>
              <a:t>（即：当存储元素个数到</a:t>
            </a:r>
            <a:r>
              <a:rPr lang="en-US" altLang="zh-CN" sz="1000" b="1" dirty="0"/>
              <a:t>16</a:t>
            </a:r>
            <a:r>
              <a:rPr lang="zh-CN" altLang="en-US" sz="1000" b="1" dirty="0"/>
              <a:t>*</a:t>
            </a:r>
            <a:r>
              <a:rPr lang="en-US" altLang="zh-CN" sz="1000" b="1" dirty="0"/>
              <a:t>0.75=12</a:t>
            </a:r>
            <a:r>
              <a:rPr lang="zh-CN" altLang="en-US" sz="1000" b="1" dirty="0"/>
              <a:t>个时自动给数组分配新的空间）</a:t>
            </a:r>
          </a:p>
        </p:txBody>
      </p:sp>
      <p:cxnSp>
        <p:nvCxnSpPr>
          <p:cNvPr id="38" name="直接箭头连接符 37">
            <a:extLst>
              <a:ext uri="{FF2B5EF4-FFF2-40B4-BE49-F238E27FC236}">
                <a16:creationId xmlns:a16="http://schemas.microsoft.com/office/drawing/2014/main" id="{7597F7E9-79F6-40AE-9D53-1996C0EE245D}"/>
              </a:ext>
            </a:extLst>
          </p:cNvPr>
          <p:cNvCxnSpPr>
            <a:cxnSpLocks/>
          </p:cNvCxnSpPr>
          <p:nvPr/>
        </p:nvCxnSpPr>
        <p:spPr>
          <a:xfrm>
            <a:off x="1243858" y="2203057"/>
            <a:ext cx="0" cy="40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01527CE4-CE5A-45E3-8095-0BCC278CA7BE}"/>
              </a:ext>
            </a:extLst>
          </p:cNvPr>
          <p:cNvSpPr txBox="1"/>
          <p:nvPr/>
        </p:nvSpPr>
        <p:spPr>
          <a:xfrm>
            <a:off x="613719" y="1799178"/>
            <a:ext cx="2605200" cy="400110"/>
          </a:xfrm>
          <a:prstGeom prst="rect">
            <a:avLst/>
          </a:prstGeom>
          <a:noFill/>
          <a:ln w="3175">
            <a:solidFill>
              <a:schemeClr val="tx1"/>
            </a:solidFill>
          </a:ln>
        </p:spPr>
        <p:txBody>
          <a:bodyPr wrap="none" rtlCol="0">
            <a:spAutoFit/>
          </a:bodyPr>
          <a:lstStyle/>
          <a:p>
            <a:r>
              <a:rPr lang="zh-CN" altLang="en-US" sz="1000" dirty="0"/>
              <a:t>给</a:t>
            </a:r>
            <a:r>
              <a:rPr lang="en-US" altLang="zh-CN" sz="1000" dirty="0"/>
              <a:t>HashMap</a:t>
            </a:r>
            <a:r>
              <a:rPr lang="zh-CN" altLang="en-US" sz="1000" dirty="0"/>
              <a:t>同添加一个新元素</a:t>
            </a:r>
            <a:endParaRPr lang="en-US" altLang="zh-CN" sz="1000" dirty="0"/>
          </a:p>
          <a:p>
            <a:r>
              <a:rPr lang="zh-CN" altLang="en-US" sz="1000" dirty="0"/>
              <a:t>通过</a:t>
            </a:r>
            <a:r>
              <a:rPr lang="en-US" altLang="zh-CN" sz="1000" dirty="0" err="1"/>
              <a:t>HashCode</a:t>
            </a:r>
            <a:r>
              <a:rPr lang="zh-CN" altLang="en-US" sz="1000" dirty="0"/>
              <a:t>算法得出在数组中的索引为</a:t>
            </a:r>
            <a:r>
              <a:rPr lang="en-US" altLang="zh-CN" sz="1000" dirty="0"/>
              <a:t>2</a:t>
            </a:r>
            <a:endParaRPr lang="zh-CN" altLang="en-US" sz="1000" dirty="0"/>
          </a:p>
        </p:txBody>
      </p:sp>
      <p:sp>
        <p:nvSpPr>
          <p:cNvPr id="45" name="椭圆 44">
            <a:extLst>
              <a:ext uri="{FF2B5EF4-FFF2-40B4-BE49-F238E27FC236}">
                <a16:creationId xmlns:a16="http://schemas.microsoft.com/office/drawing/2014/main" id="{B5064330-0813-425C-BB06-3E59EEAB502D}"/>
              </a:ext>
            </a:extLst>
          </p:cNvPr>
          <p:cNvSpPr/>
          <p:nvPr/>
        </p:nvSpPr>
        <p:spPr>
          <a:xfrm>
            <a:off x="4265222" y="2636282"/>
            <a:ext cx="39949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2" name="文本框 51">
            <a:extLst>
              <a:ext uri="{FF2B5EF4-FFF2-40B4-BE49-F238E27FC236}">
                <a16:creationId xmlns:a16="http://schemas.microsoft.com/office/drawing/2014/main" id="{6109ABD6-3852-497B-A184-F6FFA6673C9B}"/>
              </a:ext>
            </a:extLst>
          </p:cNvPr>
          <p:cNvSpPr txBox="1"/>
          <p:nvPr/>
        </p:nvSpPr>
        <p:spPr>
          <a:xfrm>
            <a:off x="1856447" y="4226226"/>
            <a:ext cx="1992291" cy="246221"/>
          </a:xfrm>
          <a:prstGeom prst="rect">
            <a:avLst/>
          </a:prstGeom>
          <a:noFill/>
        </p:spPr>
        <p:txBody>
          <a:bodyPr wrap="square" rtlCol="0">
            <a:spAutoFit/>
          </a:bodyPr>
          <a:lstStyle/>
          <a:p>
            <a:pPr algn="ctr"/>
            <a:r>
              <a:rPr lang="zh-CN" altLang="en-US" sz="1000" dirty="0"/>
              <a:t>不相等则在链表头部加入元素</a:t>
            </a:r>
          </a:p>
        </p:txBody>
      </p:sp>
      <p:sp>
        <p:nvSpPr>
          <p:cNvPr id="53" name="流程图: 决策 52">
            <a:extLst>
              <a:ext uri="{FF2B5EF4-FFF2-40B4-BE49-F238E27FC236}">
                <a16:creationId xmlns:a16="http://schemas.microsoft.com/office/drawing/2014/main" id="{4E5501B3-04E8-41FF-A3EC-B3393AA198E6}"/>
              </a:ext>
            </a:extLst>
          </p:cNvPr>
          <p:cNvSpPr/>
          <p:nvPr/>
        </p:nvSpPr>
        <p:spPr>
          <a:xfrm>
            <a:off x="646075" y="3284026"/>
            <a:ext cx="1188396" cy="612648"/>
          </a:xfrm>
          <a:prstGeom prst="flowChartDecisi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索引位置有元素</a:t>
            </a:r>
          </a:p>
        </p:txBody>
      </p:sp>
      <p:cxnSp>
        <p:nvCxnSpPr>
          <p:cNvPr id="55" name="直接箭头连接符 54">
            <a:extLst>
              <a:ext uri="{FF2B5EF4-FFF2-40B4-BE49-F238E27FC236}">
                <a16:creationId xmlns:a16="http://schemas.microsoft.com/office/drawing/2014/main" id="{24A5F46D-A893-4347-9825-9EEB4E2829E7}"/>
              </a:ext>
            </a:extLst>
          </p:cNvPr>
          <p:cNvCxnSpPr>
            <a:stCxn id="24" idx="4"/>
            <a:endCxn id="53" idx="0"/>
          </p:cNvCxnSpPr>
          <p:nvPr/>
        </p:nvCxnSpPr>
        <p:spPr>
          <a:xfrm flipH="1">
            <a:off x="1240273" y="2978921"/>
            <a:ext cx="1" cy="305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流程图: 决策 55">
            <a:extLst>
              <a:ext uri="{FF2B5EF4-FFF2-40B4-BE49-F238E27FC236}">
                <a16:creationId xmlns:a16="http://schemas.microsoft.com/office/drawing/2014/main" id="{F4820217-185E-4983-BCF0-8CDC2C41D2B2}"/>
              </a:ext>
            </a:extLst>
          </p:cNvPr>
          <p:cNvSpPr/>
          <p:nvPr/>
        </p:nvSpPr>
        <p:spPr>
          <a:xfrm>
            <a:off x="657063" y="4250363"/>
            <a:ext cx="1188396" cy="612648"/>
          </a:xfrm>
          <a:prstGeom prst="flowChartDecisi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a:solidFill>
                  <a:schemeClr val="tx1"/>
                </a:solidFill>
              </a:rPr>
              <a:t>equs</a:t>
            </a:r>
            <a:r>
              <a:rPr lang="en-US" altLang="zh-CN" sz="1000" dirty="0">
                <a:solidFill>
                  <a:schemeClr val="tx1"/>
                </a:solidFill>
              </a:rPr>
              <a:t>()</a:t>
            </a:r>
            <a:r>
              <a:rPr lang="zh-CN" altLang="en-US" sz="1000" dirty="0">
                <a:solidFill>
                  <a:schemeClr val="tx1"/>
                </a:solidFill>
              </a:rPr>
              <a:t>判断值是否相等</a:t>
            </a:r>
          </a:p>
        </p:txBody>
      </p:sp>
      <p:cxnSp>
        <p:nvCxnSpPr>
          <p:cNvPr id="58" name="直接箭头连接符 57">
            <a:extLst>
              <a:ext uri="{FF2B5EF4-FFF2-40B4-BE49-F238E27FC236}">
                <a16:creationId xmlns:a16="http://schemas.microsoft.com/office/drawing/2014/main" id="{74232BB0-9358-4019-BCF7-4193C0222F5D}"/>
              </a:ext>
            </a:extLst>
          </p:cNvPr>
          <p:cNvCxnSpPr>
            <a:stCxn id="53" idx="2"/>
            <a:endCxn id="56" idx="0"/>
          </p:cNvCxnSpPr>
          <p:nvPr/>
        </p:nvCxnSpPr>
        <p:spPr>
          <a:xfrm>
            <a:off x="1240273" y="3896674"/>
            <a:ext cx="10988" cy="353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E2A68CC7-8144-4A74-99D6-242DC6178698}"/>
              </a:ext>
            </a:extLst>
          </p:cNvPr>
          <p:cNvSpPr txBox="1"/>
          <p:nvPr/>
        </p:nvSpPr>
        <p:spPr>
          <a:xfrm>
            <a:off x="270455" y="3950268"/>
            <a:ext cx="2024913" cy="246221"/>
          </a:xfrm>
          <a:prstGeom prst="rect">
            <a:avLst/>
          </a:prstGeom>
          <a:noFill/>
        </p:spPr>
        <p:txBody>
          <a:bodyPr wrap="none" rtlCol="0">
            <a:spAutoFit/>
          </a:bodyPr>
          <a:lstStyle/>
          <a:p>
            <a:r>
              <a:rPr lang="zh-CN" altLang="en-US" sz="1000" dirty="0"/>
              <a:t>有，遍历链表中所有元素</a:t>
            </a:r>
            <a:r>
              <a:rPr lang="en-US" altLang="zh-CN" sz="1000" dirty="0"/>
              <a:t>equals()</a:t>
            </a:r>
            <a:endParaRPr lang="zh-CN" altLang="en-US" sz="1000" dirty="0"/>
          </a:p>
        </p:txBody>
      </p:sp>
      <p:cxnSp>
        <p:nvCxnSpPr>
          <p:cNvPr id="63" name="连接符: 肘形 62">
            <a:extLst>
              <a:ext uri="{FF2B5EF4-FFF2-40B4-BE49-F238E27FC236}">
                <a16:creationId xmlns:a16="http://schemas.microsoft.com/office/drawing/2014/main" id="{491EB938-2A8A-4A34-9400-2A282817BB26}"/>
              </a:ext>
            </a:extLst>
          </p:cNvPr>
          <p:cNvCxnSpPr>
            <a:stCxn id="53" idx="3"/>
          </p:cNvCxnSpPr>
          <p:nvPr/>
        </p:nvCxnSpPr>
        <p:spPr>
          <a:xfrm flipV="1">
            <a:off x="1834471" y="2794255"/>
            <a:ext cx="2337043" cy="796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连接符: 肘形 64">
            <a:extLst>
              <a:ext uri="{FF2B5EF4-FFF2-40B4-BE49-F238E27FC236}">
                <a16:creationId xmlns:a16="http://schemas.microsoft.com/office/drawing/2014/main" id="{4C06C1D0-5520-4E4E-8BB3-33FFF53C63C3}"/>
              </a:ext>
            </a:extLst>
          </p:cNvPr>
          <p:cNvCxnSpPr>
            <a:stCxn id="56" idx="3"/>
          </p:cNvCxnSpPr>
          <p:nvPr/>
        </p:nvCxnSpPr>
        <p:spPr>
          <a:xfrm flipV="1">
            <a:off x="1845459" y="2794255"/>
            <a:ext cx="2326055" cy="17624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2CA97DAD-A59B-4C53-B86C-13260E08ADC7}"/>
              </a:ext>
            </a:extLst>
          </p:cNvPr>
          <p:cNvCxnSpPr>
            <a:stCxn id="56" idx="2"/>
          </p:cNvCxnSpPr>
          <p:nvPr/>
        </p:nvCxnSpPr>
        <p:spPr>
          <a:xfrm rot="5400000" flipH="1" flipV="1">
            <a:off x="1677009" y="2368506"/>
            <a:ext cx="2068756" cy="2920253"/>
          </a:xfrm>
          <a:prstGeom prst="bentConnector4">
            <a:avLst>
              <a:gd name="adj1" fmla="val -11050"/>
              <a:gd name="adj2" fmla="val 60174"/>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69514F89-9A6A-43B4-A9B8-5D8E60630584}"/>
              </a:ext>
            </a:extLst>
          </p:cNvPr>
          <p:cNvSpPr txBox="1"/>
          <p:nvPr/>
        </p:nvSpPr>
        <p:spPr>
          <a:xfrm>
            <a:off x="1816845" y="4864680"/>
            <a:ext cx="1992291" cy="246221"/>
          </a:xfrm>
          <a:prstGeom prst="rect">
            <a:avLst/>
          </a:prstGeom>
          <a:noFill/>
        </p:spPr>
        <p:txBody>
          <a:bodyPr wrap="square" rtlCol="0">
            <a:spAutoFit/>
          </a:bodyPr>
          <a:lstStyle/>
          <a:p>
            <a:pPr algn="ctr"/>
            <a:r>
              <a:rPr lang="zh-CN" altLang="en-US" sz="1000" dirty="0"/>
              <a:t>相等则替换对应元素值</a:t>
            </a:r>
          </a:p>
        </p:txBody>
      </p:sp>
      <p:sp>
        <p:nvSpPr>
          <p:cNvPr id="69" name="文本框 68">
            <a:extLst>
              <a:ext uri="{FF2B5EF4-FFF2-40B4-BE49-F238E27FC236}">
                <a16:creationId xmlns:a16="http://schemas.microsoft.com/office/drawing/2014/main" id="{C51B6F2E-22FA-4C6D-AF96-D66AB20922C5}"/>
              </a:ext>
            </a:extLst>
          </p:cNvPr>
          <p:cNvSpPr txBox="1"/>
          <p:nvPr/>
        </p:nvSpPr>
        <p:spPr>
          <a:xfrm>
            <a:off x="1688825" y="3263139"/>
            <a:ext cx="1992291" cy="246221"/>
          </a:xfrm>
          <a:prstGeom prst="rect">
            <a:avLst/>
          </a:prstGeom>
          <a:noFill/>
        </p:spPr>
        <p:txBody>
          <a:bodyPr wrap="square" rtlCol="0">
            <a:spAutoFit/>
          </a:bodyPr>
          <a:lstStyle/>
          <a:p>
            <a:pPr algn="ctr"/>
            <a:r>
              <a:rPr lang="zh-CN" altLang="en-US" sz="1000" dirty="0"/>
              <a:t>无元素值，直接插入</a:t>
            </a:r>
          </a:p>
        </p:txBody>
      </p:sp>
      <p:cxnSp>
        <p:nvCxnSpPr>
          <p:cNvPr id="72" name="直接箭头连接符 71">
            <a:extLst>
              <a:ext uri="{FF2B5EF4-FFF2-40B4-BE49-F238E27FC236}">
                <a16:creationId xmlns:a16="http://schemas.microsoft.com/office/drawing/2014/main" id="{B20B41C0-F69C-4A49-B3DE-070EB057FE21}"/>
              </a:ext>
            </a:extLst>
          </p:cNvPr>
          <p:cNvCxnSpPr/>
          <p:nvPr/>
        </p:nvCxnSpPr>
        <p:spPr>
          <a:xfrm>
            <a:off x="4456590" y="1237737"/>
            <a:ext cx="0" cy="608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连接符: 曲线 73">
            <a:extLst>
              <a:ext uri="{FF2B5EF4-FFF2-40B4-BE49-F238E27FC236}">
                <a16:creationId xmlns:a16="http://schemas.microsoft.com/office/drawing/2014/main" id="{A51BBB69-6127-4CD2-8869-0737FF5DA629}"/>
              </a:ext>
            </a:extLst>
          </p:cNvPr>
          <p:cNvCxnSpPr>
            <a:cxnSpLocks/>
            <a:endCxn id="56" idx="1"/>
          </p:cNvCxnSpPr>
          <p:nvPr/>
        </p:nvCxnSpPr>
        <p:spPr>
          <a:xfrm rot="16200000" flipV="1">
            <a:off x="203393" y="5010357"/>
            <a:ext cx="1084738" cy="177398"/>
          </a:xfrm>
          <a:prstGeom prst="curvedConnector4">
            <a:avLst>
              <a:gd name="adj1" fmla="val 35880"/>
              <a:gd name="adj2" fmla="val 22886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DE89459C-1423-4ACE-B5B7-625C17820E72}"/>
              </a:ext>
            </a:extLst>
          </p:cNvPr>
          <p:cNvSpPr txBox="1"/>
          <p:nvPr/>
        </p:nvSpPr>
        <p:spPr>
          <a:xfrm>
            <a:off x="261881" y="5641425"/>
            <a:ext cx="1210588" cy="246221"/>
          </a:xfrm>
          <a:prstGeom prst="rect">
            <a:avLst/>
          </a:prstGeom>
          <a:noFill/>
          <a:ln w="3175">
            <a:solidFill>
              <a:srgbClr val="FF0000"/>
            </a:solidFill>
          </a:ln>
        </p:spPr>
        <p:txBody>
          <a:bodyPr wrap="square" rtlCol="0">
            <a:spAutoFit/>
          </a:bodyPr>
          <a:lstStyle/>
          <a:p>
            <a:r>
              <a:rPr lang="zh-CN" altLang="en-US" sz="1000" dirty="0">
                <a:solidFill>
                  <a:srgbClr val="FF0000"/>
                </a:solidFill>
              </a:rPr>
              <a:t>遍历比较消耗性能</a:t>
            </a:r>
          </a:p>
        </p:txBody>
      </p:sp>
      <p:sp>
        <p:nvSpPr>
          <p:cNvPr id="33" name="椭圆 32">
            <a:extLst>
              <a:ext uri="{FF2B5EF4-FFF2-40B4-BE49-F238E27FC236}">
                <a16:creationId xmlns:a16="http://schemas.microsoft.com/office/drawing/2014/main" id="{4F93DEA1-EE11-45E9-8E4E-2A8A9635ED92}"/>
              </a:ext>
            </a:extLst>
          </p:cNvPr>
          <p:cNvSpPr/>
          <p:nvPr/>
        </p:nvSpPr>
        <p:spPr>
          <a:xfrm>
            <a:off x="3729310" y="5192563"/>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12</a:t>
            </a:r>
            <a:endParaRPr lang="zh-CN" altLang="en-US" sz="1000" b="1" dirty="0"/>
          </a:p>
        </p:txBody>
      </p:sp>
      <p:sp>
        <p:nvSpPr>
          <p:cNvPr id="34" name="椭圆 33">
            <a:extLst>
              <a:ext uri="{FF2B5EF4-FFF2-40B4-BE49-F238E27FC236}">
                <a16:creationId xmlns:a16="http://schemas.microsoft.com/office/drawing/2014/main" id="{BE614442-DCA8-450C-A2C7-A66C9ABE5725}"/>
              </a:ext>
            </a:extLst>
          </p:cNvPr>
          <p:cNvSpPr/>
          <p:nvPr/>
        </p:nvSpPr>
        <p:spPr>
          <a:xfrm>
            <a:off x="4817880" y="5192563"/>
            <a:ext cx="522523" cy="36933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30</a:t>
            </a:r>
            <a:endParaRPr lang="zh-CN" altLang="en-US" sz="1000" b="1" dirty="0"/>
          </a:p>
        </p:txBody>
      </p:sp>
      <p:sp>
        <p:nvSpPr>
          <p:cNvPr id="35" name="椭圆 34">
            <a:extLst>
              <a:ext uri="{FF2B5EF4-FFF2-40B4-BE49-F238E27FC236}">
                <a16:creationId xmlns:a16="http://schemas.microsoft.com/office/drawing/2014/main" id="{0ABC90A0-5300-4D4F-9144-79E6516767EE}"/>
              </a:ext>
            </a:extLst>
          </p:cNvPr>
          <p:cNvSpPr/>
          <p:nvPr/>
        </p:nvSpPr>
        <p:spPr>
          <a:xfrm>
            <a:off x="4248754" y="4493696"/>
            <a:ext cx="473331" cy="369315"/>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15</a:t>
            </a:r>
            <a:endParaRPr lang="zh-CN" altLang="en-US" sz="900" b="1" dirty="0"/>
          </a:p>
        </p:txBody>
      </p:sp>
      <p:cxnSp>
        <p:nvCxnSpPr>
          <p:cNvPr id="3" name="直接箭头连接符 2">
            <a:extLst>
              <a:ext uri="{FF2B5EF4-FFF2-40B4-BE49-F238E27FC236}">
                <a16:creationId xmlns:a16="http://schemas.microsoft.com/office/drawing/2014/main" id="{19E5D60B-3D4D-4BB9-945B-526DBB683E5A}"/>
              </a:ext>
            </a:extLst>
          </p:cNvPr>
          <p:cNvCxnSpPr>
            <a:cxnSpLocks/>
            <a:stCxn id="35" idx="4"/>
            <a:endCxn id="34" idx="0"/>
          </p:cNvCxnSpPr>
          <p:nvPr/>
        </p:nvCxnSpPr>
        <p:spPr>
          <a:xfrm>
            <a:off x="4485420" y="4863011"/>
            <a:ext cx="593722" cy="329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A4FE0A7-77CC-491B-8C4B-1FFAC68B9FBD}"/>
              </a:ext>
            </a:extLst>
          </p:cNvPr>
          <p:cNvCxnSpPr>
            <a:cxnSpLocks/>
            <a:stCxn id="4" idx="2"/>
            <a:endCxn id="33" idx="0"/>
          </p:cNvCxnSpPr>
          <p:nvPr/>
        </p:nvCxnSpPr>
        <p:spPr>
          <a:xfrm flipH="1">
            <a:off x="3990572" y="4867105"/>
            <a:ext cx="474398" cy="32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76E71806-3557-40C4-96BB-1785A89F7EA1}"/>
              </a:ext>
            </a:extLst>
          </p:cNvPr>
          <p:cNvSpPr/>
          <p:nvPr/>
        </p:nvSpPr>
        <p:spPr>
          <a:xfrm>
            <a:off x="3248236" y="5705319"/>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10</a:t>
            </a:r>
            <a:endParaRPr lang="zh-CN" altLang="en-US" sz="1000" b="1" dirty="0"/>
          </a:p>
        </p:txBody>
      </p:sp>
      <p:sp>
        <p:nvSpPr>
          <p:cNvPr id="57" name="椭圆 56">
            <a:extLst>
              <a:ext uri="{FF2B5EF4-FFF2-40B4-BE49-F238E27FC236}">
                <a16:creationId xmlns:a16="http://schemas.microsoft.com/office/drawing/2014/main" id="{79C13A80-2A06-412A-B4E3-9E0615A3D3DD}"/>
              </a:ext>
            </a:extLst>
          </p:cNvPr>
          <p:cNvSpPr/>
          <p:nvPr/>
        </p:nvSpPr>
        <p:spPr>
          <a:xfrm>
            <a:off x="4026731" y="5702602"/>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13</a:t>
            </a:r>
            <a:endParaRPr lang="zh-CN" altLang="en-US" sz="1000" b="1" dirty="0"/>
          </a:p>
        </p:txBody>
      </p:sp>
      <p:sp>
        <p:nvSpPr>
          <p:cNvPr id="59" name="椭圆 58">
            <a:extLst>
              <a:ext uri="{FF2B5EF4-FFF2-40B4-BE49-F238E27FC236}">
                <a16:creationId xmlns:a16="http://schemas.microsoft.com/office/drawing/2014/main" id="{FD5A2124-B1F0-4129-BB23-1EE6CD154B1D}"/>
              </a:ext>
            </a:extLst>
          </p:cNvPr>
          <p:cNvSpPr/>
          <p:nvPr/>
        </p:nvSpPr>
        <p:spPr>
          <a:xfrm>
            <a:off x="5314752" y="5702601"/>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35</a:t>
            </a:r>
            <a:endParaRPr lang="zh-CN" altLang="en-US" sz="1000" b="1" dirty="0"/>
          </a:p>
        </p:txBody>
      </p:sp>
      <p:sp>
        <p:nvSpPr>
          <p:cNvPr id="61" name="椭圆 60">
            <a:extLst>
              <a:ext uri="{FF2B5EF4-FFF2-40B4-BE49-F238E27FC236}">
                <a16:creationId xmlns:a16="http://schemas.microsoft.com/office/drawing/2014/main" id="{EE627AE3-3873-4EB7-BEF4-513C37F58861}"/>
              </a:ext>
            </a:extLst>
          </p:cNvPr>
          <p:cNvSpPr/>
          <p:nvPr/>
        </p:nvSpPr>
        <p:spPr>
          <a:xfrm>
            <a:off x="4625891" y="5702601"/>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20</a:t>
            </a:r>
            <a:endParaRPr lang="zh-CN" altLang="en-US" sz="1000" b="1" dirty="0"/>
          </a:p>
        </p:txBody>
      </p:sp>
      <p:cxnSp>
        <p:nvCxnSpPr>
          <p:cNvPr id="36" name="直接箭头连接符 35">
            <a:extLst>
              <a:ext uri="{FF2B5EF4-FFF2-40B4-BE49-F238E27FC236}">
                <a16:creationId xmlns:a16="http://schemas.microsoft.com/office/drawing/2014/main" id="{0E70C66B-1C43-4673-AC46-4B2D8FFEC57E}"/>
              </a:ext>
            </a:extLst>
          </p:cNvPr>
          <p:cNvCxnSpPr>
            <a:stCxn id="33" idx="4"/>
            <a:endCxn id="54" idx="0"/>
          </p:cNvCxnSpPr>
          <p:nvPr/>
        </p:nvCxnSpPr>
        <p:spPr>
          <a:xfrm flipH="1">
            <a:off x="3509498" y="5562648"/>
            <a:ext cx="481074" cy="142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76724EA4-2A7A-4B75-94FB-106649AE6ABF}"/>
              </a:ext>
            </a:extLst>
          </p:cNvPr>
          <p:cNvCxnSpPr>
            <a:stCxn id="33" idx="4"/>
            <a:endCxn id="57" idx="0"/>
          </p:cNvCxnSpPr>
          <p:nvPr/>
        </p:nvCxnSpPr>
        <p:spPr>
          <a:xfrm>
            <a:off x="3990572" y="5562648"/>
            <a:ext cx="297421" cy="139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C64979D-3787-4A82-94D1-BC1F2D857A3A}"/>
              </a:ext>
            </a:extLst>
          </p:cNvPr>
          <p:cNvCxnSpPr>
            <a:stCxn id="34" idx="4"/>
            <a:endCxn id="61" idx="0"/>
          </p:cNvCxnSpPr>
          <p:nvPr/>
        </p:nvCxnSpPr>
        <p:spPr>
          <a:xfrm flipH="1">
            <a:off x="4887153" y="5561895"/>
            <a:ext cx="191989"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27801E2C-ED8A-436B-8297-D4722E62AA48}"/>
              </a:ext>
            </a:extLst>
          </p:cNvPr>
          <p:cNvCxnSpPr>
            <a:stCxn id="34" idx="4"/>
            <a:endCxn id="59" idx="0"/>
          </p:cNvCxnSpPr>
          <p:nvPr/>
        </p:nvCxnSpPr>
        <p:spPr>
          <a:xfrm>
            <a:off x="5079142" y="5561895"/>
            <a:ext cx="496872"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7F04F98B-CB53-47C6-9091-35278855419F}"/>
              </a:ext>
            </a:extLst>
          </p:cNvPr>
          <p:cNvSpPr/>
          <p:nvPr/>
        </p:nvSpPr>
        <p:spPr>
          <a:xfrm>
            <a:off x="5714009" y="6213392"/>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40</a:t>
            </a:r>
            <a:endParaRPr lang="zh-CN" altLang="en-US" sz="1000" b="1" dirty="0"/>
          </a:p>
        </p:txBody>
      </p:sp>
      <p:sp>
        <p:nvSpPr>
          <p:cNvPr id="66" name="椭圆 65">
            <a:extLst>
              <a:ext uri="{FF2B5EF4-FFF2-40B4-BE49-F238E27FC236}">
                <a16:creationId xmlns:a16="http://schemas.microsoft.com/office/drawing/2014/main" id="{5AFDE092-20A5-4340-82ED-C35A69C856C3}"/>
              </a:ext>
            </a:extLst>
          </p:cNvPr>
          <p:cNvSpPr/>
          <p:nvPr/>
        </p:nvSpPr>
        <p:spPr>
          <a:xfrm>
            <a:off x="4983147" y="6228028"/>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32</a:t>
            </a:r>
            <a:endParaRPr lang="zh-CN" altLang="en-US" sz="1000" b="1" dirty="0"/>
          </a:p>
        </p:txBody>
      </p:sp>
      <p:cxnSp>
        <p:nvCxnSpPr>
          <p:cNvPr id="47" name="直接箭头连接符 46">
            <a:extLst>
              <a:ext uri="{FF2B5EF4-FFF2-40B4-BE49-F238E27FC236}">
                <a16:creationId xmlns:a16="http://schemas.microsoft.com/office/drawing/2014/main" id="{3A115A7C-87CB-4CAC-AB78-3A2BB19440FC}"/>
              </a:ext>
            </a:extLst>
          </p:cNvPr>
          <p:cNvCxnSpPr>
            <a:stCxn id="59" idx="4"/>
            <a:endCxn id="66" idx="0"/>
          </p:cNvCxnSpPr>
          <p:nvPr/>
        </p:nvCxnSpPr>
        <p:spPr>
          <a:xfrm flipH="1">
            <a:off x="5244409" y="6072686"/>
            <a:ext cx="331605" cy="155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E8C073EB-50D8-43C2-B7C8-12651F5F3689}"/>
              </a:ext>
            </a:extLst>
          </p:cNvPr>
          <p:cNvCxnSpPr>
            <a:stCxn id="59" idx="4"/>
            <a:endCxn id="64" idx="0"/>
          </p:cNvCxnSpPr>
          <p:nvPr/>
        </p:nvCxnSpPr>
        <p:spPr>
          <a:xfrm>
            <a:off x="5576014" y="6072686"/>
            <a:ext cx="399257"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3CE31D67-5AA9-4D69-8BD1-9FABFD70F799}"/>
              </a:ext>
            </a:extLst>
          </p:cNvPr>
          <p:cNvSpPr txBox="1"/>
          <p:nvPr/>
        </p:nvSpPr>
        <p:spPr>
          <a:xfrm>
            <a:off x="5606267" y="4556687"/>
            <a:ext cx="3005073" cy="430887"/>
          </a:xfrm>
          <a:prstGeom prst="rect">
            <a:avLst/>
          </a:prstGeom>
          <a:noFill/>
          <a:ln>
            <a:solidFill>
              <a:srgbClr val="FF0000"/>
            </a:solidFill>
          </a:ln>
        </p:spPr>
        <p:txBody>
          <a:bodyPr wrap="square" rtlCol="0">
            <a:spAutoFit/>
          </a:bodyPr>
          <a:lstStyle/>
          <a:p>
            <a:r>
              <a:rPr lang="zh-CN" altLang="en-US" sz="1100" dirty="0">
                <a:solidFill>
                  <a:srgbClr val="FF0000"/>
                </a:solidFill>
              </a:rPr>
              <a:t>链表长度</a:t>
            </a:r>
            <a:r>
              <a:rPr lang="en-US" altLang="zh-CN" sz="1100" dirty="0">
                <a:solidFill>
                  <a:srgbClr val="FF0000"/>
                </a:solidFill>
              </a:rPr>
              <a:t>&gt;8</a:t>
            </a:r>
            <a:r>
              <a:rPr lang="zh-CN" altLang="en-US" sz="1100" dirty="0">
                <a:solidFill>
                  <a:srgbClr val="FF0000"/>
                </a:solidFill>
              </a:rPr>
              <a:t>时，将其转换为红黑树，提高性能</a:t>
            </a:r>
            <a:endParaRPr lang="en-US" altLang="zh-CN" sz="1100" dirty="0">
              <a:solidFill>
                <a:srgbClr val="FF0000"/>
              </a:solidFill>
            </a:endParaRPr>
          </a:p>
          <a:p>
            <a:r>
              <a:rPr lang="zh-CN" altLang="en-US" sz="1100" dirty="0">
                <a:solidFill>
                  <a:srgbClr val="FF0000"/>
                </a:solidFill>
              </a:rPr>
              <a:t>除插入操作外，其他操作效率都要高于链表</a:t>
            </a:r>
          </a:p>
        </p:txBody>
      </p:sp>
      <p:cxnSp>
        <p:nvCxnSpPr>
          <p:cNvPr id="62" name="连接符: 曲线 61">
            <a:extLst>
              <a:ext uri="{FF2B5EF4-FFF2-40B4-BE49-F238E27FC236}">
                <a16:creationId xmlns:a16="http://schemas.microsoft.com/office/drawing/2014/main" id="{29FB17C1-3F38-45DA-8041-E976A1926DFC}"/>
              </a:ext>
            </a:extLst>
          </p:cNvPr>
          <p:cNvCxnSpPr>
            <a:cxnSpLocks/>
            <a:stCxn id="50" idx="1"/>
          </p:cNvCxnSpPr>
          <p:nvPr/>
        </p:nvCxnSpPr>
        <p:spPr>
          <a:xfrm rot="10800000" flipV="1">
            <a:off x="4983147" y="4772131"/>
            <a:ext cx="623120" cy="1960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2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s2017.cnblogs.com/blog/1043143/201710/1043143-20171007223515021-1701699356.jpg">
            <a:extLst>
              <a:ext uri="{FF2B5EF4-FFF2-40B4-BE49-F238E27FC236}">
                <a16:creationId xmlns:a16="http://schemas.microsoft.com/office/drawing/2014/main" id="{1C789CC5-D14B-48BE-AE19-B57F5281B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961" y="4259155"/>
            <a:ext cx="5219700" cy="24479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14F50705-FCF7-473C-9AEE-D4BD7B00B21E}"/>
              </a:ext>
            </a:extLst>
          </p:cNvPr>
          <p:cNvSpPr txBox="1"/>
          <p:nvPr/>
        </p:nvSpPr>
        <p:spPr>
          <a:xfrm>
            <a:off x="0" y="0"/>
            <a:ext cx="2237771" cy="369332"/>
          </a:xfrm>
          <a:prstGeom prst="rect">
            <a:avLst/>
          </a:prstGeom>
          <a:noFill/>
        </p:spPr>
        <p:txBody>
          <a:bodyPr wrap="square" rtlCol="0">
            <a:spAutoFit/>
          </a:bodyPr>
          <a:lstStyle/>
          <a:p>
            <a:r>
              <a:rPr lang="en-US" altLang="zh-CN" b="1" dirty="0"/>
              <a:t>Java </a:t>
            </a:r>
            <a:r>
              <a:rPr lang="zh-CN" altLang="en-US" b="1" dirty="0"/>
              <a:t>基础数据类型</a:t>
            </a:r>
          </a:p>
        </p:txBody>
      </p:sp>
      <p:pic>
        <p:nvPicPr>
          <p:cNvPr id="6" name="图片 5">
            <a:extLst>
              <a:ext uri="{FF2B5EF4-FFF2-40B4-BE49-F238E27FC236}">
                <a16:creationId xmlns:a16="http://schemas.microsoft.com/office/drawing/2014/main" id="{6013E942-50B8-4811-8673-EBC5BB759E9B}"/>
              </a:ext>
            </a:extLst>
          </p:cNvPr>
          <p:cNvPicPr>
            <a:picLocks noChangeAspect="1"/>
          </p:cNvPicPr>
          <p:nvPr/>
        </p:nvPicPr>
        <p:blipFill>
          <a:blip r:embed="rId3"/>
          <a:stretch>
            <a:fillRect/>
          </a:stretch>
        </p:blipFill>
        <p:spPr>
          <a:xfrm>
            <a:off x="1477241" y="636048"/>
            <a:ext cx="7419975" cy="3419475"/>
          </a:xfrm>
          <a:prstGeom prst="rect">
            <a:avLst/>
          </a:prstGeom>
        </p:spPr>
      </p:pic>
    </p:spTree>
    <p:extLst>
      <p:ext uri="{BB962C8B-B14F-4D97-AF65-F5344CB8AC3E}">
        <p14:creationId xmlns:p14="http://schemas.microsoft.com/office/powerpoint/2010/main" val="135267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4DD9BF-1C2D-4BCD-8B62-AF2A896E2B62}"/>
              </a:ext>
            </a:extLst>
          </p:cNvPr>
          <p:cNvSpPr txBox="1"/>
          <p:nvPr/>
        </p:nvSpPr>
        <p:spPr>
          <a:xfrm>
            <a:off x="0" y="30002"/>
            <a:ext cx="5336717" cy="369332"/>
          </a:xfrm>
          <a:prstGeom prst="rect">
            <a:avLst/>
          </a:prstGeom>
          <a:noFill/>
        </p:spPr>
        <p:txBody>
          <a:bodyPr wrap="none" rtlCol="0">
            <a:spAutoFit/>
          </a:bodyPr>
          <a:lstStyle/>
          <a:p>
            <a:r>
              <a:rPr lang="en-US" altLang="zh-CN" b="1" dirty="0"/>
              <a:t>JVM</a:t>
            </a:r>
            <a:r>
              <a:rPr lang="zh-CN" altLang="en-US" b="1" dirty="0"/>
              <a:t>组成部分</a:t>
            </a:r>
            <a:r>
              <a:rPr lang="en-US" altLang="zh-CN" b="1" dirty="0"/>
              <a:t>—</a:t>
            </a:r>
            <a:r>
              <a:rPr lang="zh-CN" altLang="en-US" b="1" dirty="0"/>
              <a:t>即</a:t>
            </a:r>
            <a:r>
              <a:rPr lang="en-US" altLang="zh-CN" b="1" dirty="0"/>
              <a:t>JAVA</a:t>
            </a:r>
            <a:r>
              <a:rPr lang="zh-CN" altLang="en-US" b="1" dirty="0"/>
              <a:t>虚拟机程序管理的内存分区</a:t>
            </a:r>
          </a:p>
        </p:txBody>
      </p:sp>
      <p:grpSp>
        <p:nvGrpSpPr>
          <p:cNvPr id="48" name="组合 47">
            <a:extLst>
              <a:ext uri="{FF2B5EF4-FFF2-40B4-BE49-F238E27FC236}">
                <a16:creationId xmlns:a16="http://schemas.microsoft.com/office/drawing/2014/main" id="{B5DE1525-025D-4C35-AA27-A9728D20D9E5}"/>
              </a:ext>
            </a:extLst>
          </p:cNvPr>
          <p:cNvGrpSpPr/>
          <p:nvPr/>
        </p:nvGrpSpPr>
        <p:grpSpPr>
          <a:xfrm>
            <a:off x="520124" y="719731"/>
            <a:ext cx="10440988" cy="3815264"/>
            <a:chOff x="769505" y="599658"/>
            <a:chExt cx="10440988" cy="3815264"/>
          </a:xfrm>
        </p:grpSpPr>
        <p:sp>
          <p:nvSpPr>
            <p:cNvPr id="38" name="矩形 37">
              <a:extLst>
                <a:ext uri="{FF2B5EF4-FFF2-40B4-BE49-F238E27FC236}">
                  <a16:creationId xmlns:a16="http://schemas.microsoft.com/office/drawing/2014/main" id="{6E6D067F-94C0-4546-9372-7928A933D5EE}"/>
                </a:ext>
              </a:extLst>
            </p:cNvPr>
            <p:cNvSpPr/>
            <p:nvPr/>
          </p:nvSpPr>
          <p:spPr>
            <a:xfrm>
              <a:off x="769505" y="599658"/>
              <a:ext cx="10440988" cy="293787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D463C96B-D01E-422C-AF4B-79CB29E6926D}"/>
                </a:ext>
              </a:extLst>
            </p:cNvPr>
            <p:cNvGrpSpPr/>
            <p:nvPr/>
          </p:nvGrpSpPr>
          <p:grpSpPr>
            <a:xfrm>
              <a:off x="926380" y="769461"/>
              <a:ext cx="10173403" cy="2659539"/>
              <a:chOff x="326018" y="625029"/>
              <a:chExt cx="10173403" cy="2659539"/>
            </a:xfrm>
          </p:grpSpPr>
          <p:sp>
            <p:nvSpPr>
              <p:cNvPr id="35" name="矩形 34">
                <a:extLst>
                  <a:ext uri="{FF2B5EF4-FFF2-40B4-BE49-F238E27FC236}">
                    <a16:creationId xmlns:a16="http://schemas.microsoft.com/office/drawing/2014/main" id="{AA92F5FB-D9C0-4D2F-BA33-DCD327631EC3}"/>
                  </a:ext>
                </a:extLst>
              </p:cNvPr>
              <p:cNvSpPr/>
              <p:nvPr/>
            </p:nvSpPr>
            <p:spPr>
              <a:xfrm>
                <a:off x="326018" y="1409971"/>
                <a:ext cx="10090279" cy="182679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01166099-CABF-4363-AEA0-6C0B103B5B06}"/>
                  </a:ext>
                </a:extLst>
              </p:cNvPr>
              <p:cNvGrpSpPr/>
              <p:nvPr/>
            </p:nvGrpSpPr>
            <p:grpSpPr>
              <a:xfrm>
                <a:off x="326018" y="628073"/>
                <a:ext cx="1880376" cy="715368"/>
                <a:chOff x="1490603" y="674254"/>
                <a:chExt cx="1880376" cy="604763"/>
              </a:xfrm>
            </p:grpSpPr>
            <p:sp>
              <p:nvSpPr>
                <p:cNvPr id="5" name="矩形 4">
                  <a:extLst>
                    <a:ext uri="{FF2B5EF4-FFF2-40B4-BE49-F238E27FC236}">
                      <a16:creationId xmlns:a16="http://schemas.microsoft.com/office/drawing/2014/main" id="{21B2FD22-5EDF-43FF-9D13-A66DF520E9CF}"/>
                    </a:ext>
                  </a:extLst>
                </p:cNvPr>
                <p:cNvSpPr/>
                <p:nvPr/>
              </p:nvSpPr>
              <p:spPr>
                <a:xfrm>
                  <a:off x="1490603" y="674254"/>
                  <a:ext cx="1880376" cy="60036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F675B654-BDF5-41AA-A856-98EC3E07CCE2}"/>
                    </a:ext>
                  </a:extLst>
                </p:cNvPr>
                <p:cNvSpPr txBox="1"/>
                <p:nvPr/>
              </p:nvSpPr>
              <p:spPr>
                <a:xfrm>
                  <a:off x="1523999" y="674254"/>
                  <a:ext cx="1846980" cy="307777"/>
                </a:xfrm>
                <a:prstGeom prst="rect">
                  <a:avLst/>
                </a:prstGeom>
                <a:noFill/>
              </p:spPr>
              <p:txBody>
                <a:bodyPr wrap="none" rtlCol="0">
                  <a:spAutoFit/>
                </a:bodyPr>
                <a:lstStyle/>
                <a:p>
                  <a:r>
                    <a:rPr lang="zh-CN" altLang="en-US" sz="1400" dirty="0"/>
                    <a:t>方法区</a:t>
                  </a:r>
                  <a:r>
                    <a:rPr lang="en-US" altLang="zh-CN" sz="1400" dirty="0"/>
                    <a:t>(Method Area)</a:t>
                  </a:r>
                  <a:endParaRPr lang="zh-CN" altLang="en-US" sz="1400" dirty="0"/>
                </a:p>
              </p:txBody>
            </p:sp>
            <p:sp>
              <p:nvSpPr>
                <p:cNvPr id="7" name="文本框 6">
                  <a:extLst>
                    <a:ext uri="{FF2B5EF4-FFF2-40B4-BE49-F238E27FC236}">
                      <a16:creationId xmlns:a16="http://schemas.microsoft.com/office/drawing/2014/main" id="{17CBEC42-B63F-48A3-8926-6D5151E88A51}"/>
                    </a:ext>
                  </a:extLst>
                </p:cNvPr>
                <p:cNvSpPr txBox="1"/>
                <p:nvPr/>
              </p:nvSpPr>
              <p:spPr>
                <a:xfrm>
                  <a:off x="1520213" y="940769"/>
                  <a:ext cx="1837531" cy="338248"/>
                </a:xfrm>
                <a:prstGeom prst="rect">
                  <a:avLst/>
                </a:prstGeom>
                <a:noFill/>
              </p:spPr>
              <p:txBody>
                <a:bodyPr wrap="square" rtlCol="0">
                  <a:spAutoFit/>
                </a:bodyPr>
                <a:lstStyle/>
                <a:p>
                  <a:r>
                    <a:rPr lang="zh-CN" altLang="en-US" sz="1000" dirty="0"/>
                    <a:t>类信息、常量、静态变量等</a:t>
                  </a:r>
                  <a:endParaRPr lang="en-US" altLang="zh-CN" sz="1000" dirty="0"/>
                </a:p>
                <a:p>
                  <a:r>
                    <a:rPr lang="zh-CN" altLang="en-US" sz="1000" dirty="0"/>
                    <a:t>线程共享的</a:t>
                  </a:r>
                </a:p>
              </p:txBody>
            </p:sp>
          </p:grpSp>
          <p:grpSp>
            <p:nvGrpSpPr>
              <p:cNvPr id="9" name="组合 8">
                <a:extLst>
                  <a:ext uri="{FF2B5EF4-FFF2-40B4-BE49-F238E27FC236}">
                    <a16:creationId xmlns:a16="http://schemas.microsoft.com/office/drawing/2014/main" id="{191EADF2-EE63-4118-B285-D4E3B75A8D27}"/>
                  </a:ext>
                </a:extLst>
              </p:cNvPr>
              <p:cNvGrpSpPr/>
              <p:nvPr/>
            </p:nvGrpSpPr>
            <p:grpSpPr>
              <a:xfrm>
                <a:off x="2332228" y="625029"/>
                <a:ext cx="1846982" cy="713207"/>
                <a:chOff x="1523997" y="665136"/>
                <a:chExt cx="2152355" cy="713207"/>
              </a:xfrm>
            </p:grpSpPr>
            <p:sp>
              <p:nvSpPr>
                <p:cNvPr id="10" name="矩形 9">
                  <a:extLst>
                    <a:ext uri="{FF2B5EF4-FFF2-40B4-BE49-F238E27FC236}">
                      <a16:creationId xmlns:a16="http://schemas.microsoft.com/office/drawing/2014/main" id="{F07D186D-1B55-4FED-8187-97A9037C1785}"/>
                    </a:ext>
                  </a:extLst>
                </p:cNvPr>
                <p:cNvSpPr/>
                <p:nvPr/>
              </p:nvSpPr>
              <p:spPr>
                <a:xfrm>
                  <a:off x="1523999" y="674254"/>
                  <a:ext cx="2152353" cy="7002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A8F83D95-C693-4066-8333-9AFD573F3314}"/>
                    </a:ext>
                  </a:extLst>
                </p:cNvPr>
                <p:cNvSpPr txBox="1"/>
                <p:nvPr/>
              </p:nvSpPr>
              <p:spPr>
                <a:xfrm>
                  <a:off x="1523997" y="665136"/>
                  <a:ext cx="2152352" cy="307777"/>
                </a:xfrm>
                <a:prstGeom prst="rect">
                  <a:avLst/>
                </a:prstGeom>
                <a:noFill/>
              </p:spPr>
              <p:txBody>
                <a:bodyPr wrap="square" rtlCol="0">
                  <a:spAutoFit/>
                </a:bodyPr>
                <a:lstStyle/>
                <a:p>
                  <a:r>
                    <a:rPr lang="zh-CN" altLang="en-US" sz="1400" dirty="0"/>
                    <a:t>虚拟机栈</a:t>
                  </a:r>
                  <a:r>
                    <a:rPr lang="en-US" altLang="zh-CN" sz="1400" dirty="0"/>
                    <a:t>(VM Stack)</a:t>
                  </a:r>
                  <a:endParaRPr lang="zh-CN" altLang="en-US" sz="1400" dirty="0"/>
                </a:p>
              </p:txBody>
            </p:sp>
            <p:sp>
              <p:nvSpPr>
                <p:cNvPr id="12" name="文本框 11">
                  <a:extLst>
                    <a:ext uri="{FF2B5EF4-FFF2-40B4-BE49-F238E27FC236}">
                      <a16:creationId xmlns:a16="http://schemas.microsoft.com/office/drawing/2014/main" id="{596003E5-F1C8-4F17-95F5-0E46293CD776}"/>
                    </a:ext>
                  </a:extLst>
                </p:cNvPr>
                <p:cNvSpPr txBox="1"/>
                <p:nvPr/>
              </p:nvSpPr>
              <p:spPr>
                <a:xfrm>
                  <a:off x="1546580" y="978233"/>
                  <a:ext cx="2051478" cy="400110"/>
                </a:xfrm>
                <a:prstGeom prst="rect">
                  <a:avLst/>
                </a:prstGeom>
                <a:noFill/>
              </p:spPr>
              <p:txBody>
                <a:bodyPr wrap="none" rtlCol="0">
                  <a:spAutoFit/>
                </a:bodyPr>
                <a:lstStyle/>
                <a:p>
                  <a:r>
                    <a:rPr lang="zh-CN" altLang="en-US" sz="1000" dirty="0"/>
                    <a:t>方法执行时的信息</a:t>
                  </a:r>
                  <a:r>
                    <a:rPr lang="en-US" altLang="zh-CN" sz="1000" dirty="0"/>
                    <a:t>(</a:t>
                  </a:r>
                  <a:r>
                    <a:rPr lang="zh-CN" altLang="en-US" sz="1000" dirty="0"/>
                    <a:t>局部变量</a:t>
                  </a:r>
                  <a:endParaRPr lang="en-US" altLang="zh-CN" sz="1000" dirty="0"/>
                </a:p>
                <a:p>
                  <a:r>
                    <a:rPr lang="zh-CN" altLang="en-US" sz="1000" dirty="0"/>
                    <a:t>数，返回值，操作数</a:t>
                  </a:r>
                  <a:r>
                    <a:rPr lang="en-US" altLang="zh-CN" sz="1000" dirty="0"/>
                    <a:t>)</a:t>
                  </a:r>
                  <a:endParaRPr lang="zh-CN" altLang="en-US" sz="1000" dirty="0"/>
                </a:p>
              </p:txBody>
            </p:sp>
          </p:grpSp>
          <p:grpSp>
            <p:nvGrpSpPr>
              <p:cNvPr id="13" name="组合 12">
                <a:extLst>
                  <a:ext uri="{FF2B5EF4-FFF2-40B4-BE49-F238E27FC236}">
                    <a16:creationId xmlns:a16="http://schemas.microsoft.com/office/drawing/2014/main" id="{D723AFD2-6849-4FEE-AE84-A4851C71D758}"/>
                  </a:ext>
                </a:extLst>
              </p:cNvPr>
              <p:cNvGrpSpPr/>
              <p:nvPr/>
            </p:nvGrpSpPr>
            <p:grpSpPr>
              <a:xfrm>
                <a:off x="4305045" y="640775"/>
                <a:ext cx="2812862" cy="712889"/>
                <a:chOff x="1509904" y="665454"/>
                <a:chExt cx="3277929" cy="712889"/>
              </a:xfrm>
            </p:grpSpPr>
            <p:sp>
              <p:nvSpPr>
                <p:cNvPr id="14" name="矩形 13">
                  <a:extLst>
                    <a:ext uri="{FF2B5EF4-FFF2-40B4-BE49-F238E27FC236}">
                      <a16:creationId xmlns:a16="http://schemas.microsoft.com/office/drawing/2014/main" id="{EDD429CE-B550-48DF-8F47-A71D62332AF1}"/>
                    </a:ext>
                  </a:extLst>
                </p:cNvPr>
                <p:cNvSpPr/>
                <p:nvPr/>
              </p:nvSpPr>
              <p:spPr>
                <a:xfrm>
                  <a:off x="1523998" y="674254"/>
                  <a:ext cx="3263835" cy="7002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052883FB-50AD-4DDF-B59F-602893910ADF}"/>
                    </a:ext>
                  </a:extLst>
                </p:cNvPr>
                <p:cNvSpPr txBox="1"/>
                <p:nvPr/>
              </p:nvSpPr>
              <p:spPr>
                <a:xfrm>
                  <a:off x="1509904" y="665454"/>
                  <a:ext cx="3263835" cy="307777"/>
                </a:xfrm>
                <a:prstGeom prst="rect">
                  <a:avLst/>
                </a:prstGeom>
                <a:noFill/>
              </p:spPr>
              <p:txBody>
                <a:bodyPr wrap="none" rtlCol="0">
                  <a:spAutoFit/>
                </a:bodyPr>
                <a:lstStyle/>
                <a:p>
                  <a:r>
                    <a:rPr lang="zh-CN" altLang="en-US" sz="1400" dirty="0"/>
                    <a:t>本地方法栈</a:t>
                  </a:r>
                  <a:r>
                    <a:rPr lang="en-US" altLang="zh-CN" sz="1400" dirty="0"/>
                    <a:t>(Native Method Stack)</a:t>
                  </a:r>
                  <a:endParaRPr lang="zh-CN" altLang="en-US" sz="1400" dirty="0"/>
                </a:p>
              </p:txBody>
            </p:sp>
            <p:sp>
              <p:nvSpPr>
                <p:cNvPr id="16" name="文本框 15">
                  <a:extLst>
                    <a:ext uri="{FF2B5EF4-FFF2-40B4-BE49-F238E27FC236}">
                      <a16:creationId xmlns:a16="http://schemas.microsoft.com/office/drawing/2014/main" id="{1790CE9C-25B1-480F-BE15-1D7613C303AF}"/>
                    </a:ext>
                  </a:extLst>
                </p:cNvPr>
                <p:cNvSpPr txBox="1"/>
                <p:nvPr/>
              </p:nvSpPr>
              <p:spPr>
                <a:xfrm>
                  <a:off x="1546579" y="978233"/>
                  <a:ext cx="3241254" cy="400110"/>
                </a:xfrm>
                <a:prstGeom prst="rect">
                  <a:avLst/>
                </a:prstGeom>
                <a:noFill/>
              </p:spPr>
              <p:txBody>
                <a:bodyPr wrap="square" rtlCol="0">
                  <a:spAutoFit/>
                </a:bodyPr>
                <a:lstStyle/>
                <a:p>
                  <a:r>
                    <a:rPr lang="zh-CN" altLang="en-US" sz="1000" dirty="0"/>
                    <a:t>调用本地</a:t>
                  </a:r>
                  <a:r>
                    <a:rPr lang="en-US" altLang="zh-CN" sz="1000" dirty="0"/>
                    <a:t>native</a:t>
                  </a:r>
                  <a:r>
                    <a:rPr lang="zh-CN" altLang="en-US" sz="1000" dirty="0"/>
                    <a:t>的内存模型。</a:t>
                  </a:r>
                  <a:endParaRPr lang="en-US" altLang="zh-CN" sz="1000" dirty="0"/>
                </a:p>
                <a:p>
                  <a:r>
                    <a:rPr lang="zh-CN" altLang="en-US" sz="1000" dirty="0"/>
                    <a:t>线程独享</a:t>
                  </a:r>
                </a:p>
              </p:txBody>
            </p:sp>
          </p:grpSp>
          <p:grpSp>
            <p:nvGrpSpPr>
              <p:cNvPr id="31" name="组合 30">
                <a:extLst>
                  <a:ext uri="{FF2B5EF4-FFF2-40B4-BE49-F238E27FC236}">
                    <a16:creationId xmlns:a16="http://schemas.microsoft.com/office/drawing/2014/main" id="{99A479CD-049B-4980-A1AE-D30AD52E2BF0}"/>
                  </a:ext>
                </a:extLst>
              </p:cNvPr>
              <p:cNvGrpSpPr/>
              <p:nvPr/>
            </p:nvGrpSpPr>
            <p:grpSpPr>
              <a:xfrm>
                <a:off x="367723" y="1865213"/>
                <a:ext cx="9977005" cy="1419355"/>
                <a:chOff x="1741083" y="1903793"/>
                <a:chExt cx="9977005" cy="1419355"/>
              </a:xfrm>
            </p:grpSpPr>
            <p:grpSp>
              <p:nvGrpSpPr>
                <p:cNvPr id="22" name="组合 21">
                  <a:extLst>
                    <a:ext uri="{FF2B5EF4-FFF2-40B4-BE49-F238E27FC236}">
                      <a16:creationId xmlns:a16="http://schemas.microsoft.com/office/drawing/2014/main" id="{8F900896-1939-41E3-9EFD-BC432A724EDD}"/>
                    </a:ext>
                  </a:extLst>
                </p:cNvPr>
                <p:cNvGrpSpPr/>
                <p:nvPr/>
              </p:nvGrpSpPr>
              <p:grpSpPr>
                <a:xfrm>
                  <a:off x="1744867" y="1903793"/>
                  <a:ext cx="9973219" cy="838351"/>
                  <a:chOff x="1754105" y="2035966"/>
                  <a:chExt cx="6493967" cy="838351"/>
                </a:xfrm>
              </p:grpSpPr>
              <p:sp>
                <p:nvSpPr>
                  <p:cNvPr id="21" name="矩形 20">
                    <a:extLst>
                      <a:ext uri="{FF2B5EF4-FFF2-40B4-BE49-F238E27FC236}">
                        <a16:creationId xmlns:a16="http://schemas.microsoft.com/office/drawing/2014/main" id="{2E33DCD5-1CED-468E-AEA0-AA130D075736}"/>
                      </a:ext>
                    </a:extLst>
                  </p:cNvPr>
                  <p:cNvSpPr/>
                  <p:nvPr/>
                </p:nvSpPr>
                <p:spPr>
                  <a:xfrm>
                    <a:off x="4328673" y="2035966"/>
                    <a:ext cx="3919399" cy="83835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a:t>老年代</a:t>
                    </a:r>
                  </a:p>
                </p:txBody>
              </p:sp>
              <p:sp>
                <p:nvSpPr>
                  <p:cNvPr id="18" name="矩形 17">
                    <a:extLst>
                      <a:ext uri="{FF2B5EF4-FFF2-40B4-BE49-F238E27FC236}">
                        <a16:creationId xmlns:a16="http://schemas.microsoft.com/office/drawing/2014/main" id="{A663F822-F6BE-460B-9186-DC06DCA1C25C}"/>
                      </a:ext>
                    </a:extLst>
                  </p:cNvPr>
                  <p:cNvSpPr/>
                  <p:nvPr/>
                </p:nvSpPr>
                <p:spPr>
                  <a:xfrm>
                    <a:off x="1754105" y="2035966"/>
                    <a:ext cx="1326205" cy="8383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Eden</a:t>
                    </a:r>
                  </a:p>
                  <a:p>
                    <a:pPr algn="ctr"/>
                    <a:r>
                      <a:rPr lang="zh-CN" altLang="en-US" sz="1400" dirty="0"/>
                      <a:t>（伊甸园）</a:t>
                    </a:r>
                  </a:p>
                </p:txBody>
              </p:sp>
              <p:sp>
                <p:nvSpPr>
                  <p:cNvPr id="19" name="矩形 18">
                    <a:extLst>
                      <a:ext uri="{FF2B5EF4-FFF2-40B4-BE49-F238E27FC236}">
                        <a16:creationId xmlns:a16="http://schemas.microsoft.com/office/drawing/2014/main" id="{75E0E3E7-C425-4070-AA6A-767D9F7A7246}"/>
                      </a:ext>
                    </a:extLst>
                  </p:cNvPr>
                  <p:cNvSpPr/>
                  <p:nvPr/>
                </p:nvSpPr>
                <p:spPr>
                  <a:xfrm>
                    <a:off x="3080310" y="2035966"/>
                    <a:ext cx="632195" cy="838351"/>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dirty="0"/>
                      <a:t>S0</a:t>
                    </a:r>
                  </a:p>
                  <a:p>
                    <a:pPr algn="ctr"/>
                    <a:r>
                      <a:rPr lang="zh-CN" altLang="en-US" sz="1400" dirty="0"/>
                      <a:t>（</a:t>
                    </a:r>
                    <a:r>
                      <a:rPr lang="en-US" altLang="zh-CN" sz="1400" dirty="0"/>
                      <a:t>from</a:t>
                    </a:r>
                    <a:r>
                      <a:rPr lang="zh-CN" altLang="en-US" sz="1400" dirty="0"/>
                      <a:t>）</a:t>
                    </a:r>
                  </a:p>
                </p:txBody>
              </p:sp>
              <p:sp>
                <p:nvSpPr>
                  <p:cNvPr id="20" name="矩形 19">
                    <a:extLst>
                      <a:ext uri="{FF2B5EF4-FFF2-40B4-BE49-F238E27FC236}">
                        <a16:creationId xmlns:a16="http://schemas.microsoft.com/office/drawing/2014/main" id="{18F4AAFE-7B6E-44B3-AECD-99FA66E2E013}"/>
                      </a:ext>
                    </a:extLst>
                  </p:cNvPr>
                  <p:cNvSpPr/>
                  <p:nvPr/>
                </p:nvSpPr>
                <p:spPr>
                  <a:xfrm>
                    <a:off x="3712505" y="2035966"/>
                    <a:ext cx="616168" cy="838351"/>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dirty="0"/>
                      <a:t>S1</a:t>
                    </a:r>
                  </a:p>
                  <a:p>
                    <a:pPr algn="ctr"/>
                    <a:r>
                      <a:rPr lang="en-US" altLang="zh-CN" sz="1400" dirty="0"/>
                      <a:t>(to)</a:t>
                    </a:r>
                    <a:endParaRPr lang="zh-CN" altLang="en-US" sz="1400" dirty="0"/>
                  </a:p>
                </p:txBody>
              </p:sp>
            </p:grpSp>
            <p:sp>
              <p:nvSpPr>
                <p:cNvPr id="23" name="左大括号 22">
                  <a:extLst>
                    <a:ext uri="{FF2B5EF4-FFF2-40B4-BE49-F238E27FC236}">
                      <a16:creationId xmlns:a16="http://schemas.microsoft.com/office/drawing/2014/main" id="{535FAC6C-C4B7-45E3-B5B1-1E4066F9D379}"/>
                    </a:ext>
                  </a:extLst>
                </p:cNvPr>
                <p:cNvSpPr/>
                <p:nvPr/>
              </p:nvSpPr>
              <p:spPr>
                <a:xfrm rot="16200000">
                  <a:off x="3660188" y="890870"/>
                  <a:ext cx="137672" cy="3975882"/>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4" name="左大括号 23">
                  <a:extLst>
                    <a:ext uri="{FF2B5EF4-FFF2-40B4-BE49-F238E27FC236}">
                      <a16:creationId xmlns:a16="http://schemas.microsoft.com/office/drawing/2014/main" id="{F6A2A835-FE75-452E-A8B4-D61548F5C3C5}"/>
                    </a:ext>
                  </a:extLst>
                </p:cNvPr>
                <p:cNvSpPr/>
                <p:nvPr/>
              </p:nvSpPr>
              <p:spPr>
                <a:xfrm rot="16200000">
                  <a:off x="8648689" y="-121749"/>
                  <a:ext cx="137673" cy="6001125"/>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6515EE68-10E7-48D3-A14D-8E6815A141B4}"/>
                    </a:ext>
                  </a:extLst>
                </p:cNvPr>
                <p:cNvSpPr txBox="1"/>
                <p:nvPr/>
              </p:nvSpPr>
              <p:spPr>
                <a:xfrm>
                  <a:off x="3238832" y="3015371"/>
                  <a:ext cx="1085554" cy="307777"/>
                </a:xfrm>
                <a:prstGeom prst="rect">
                  <a:avLst/>
                </a:prstGeom>
                <a:noFill/>
              </p:spPr>
              <p:txBody>
                <a:bodyPr wrap="none" rtlCol="0">
                  <a:spAutoFit/>
                </a:bodyPr>
                <a:lstStyle/>
                <a:p>
                  <a:r>
                    <a:rPr lang="zh-CN" altLang="en-US" sz="1400" dirty="0"/>
                    <a:t>新生代</a:t>
                  </a:r>
                  <a:r>
                    <a:rPr lang="en-US" altLang="zh-CN" sz="1400" dirty="0"/>
                    <a:t>(1/3)</a:t>
                  </a:r>
                  <a:endParaRPr lang="zh-CN" altLang="en-US" sz="1400" dirty="0"/>
                </a:p>
              </p:txBody>
            </p:sp>
            <p:sp>
              <p:nvSpPr>
                <p:cNvPr id="26" name="文本框 25">
                  <a:extLst>
                    <a:ext uri="{FF2B5EF4-FFF2-40B4-BE49-F238E27FC236}">
                      <a16:creationId xmlns:a16="http://schemas.microsoft.com/office/drawing/2014/main" id="{A0789789-80C7-43F0-AC44-8DB2CB165EA4}"/>
                    </a:ext>
                  </a:extLst>
                </p:cNvPr>
                <p:cNvSpPr txBox="1"/>
                <p:nvPr/>
              </p:nvSpPr>
              <p:spPr>
                <a:xfrm>
                  <a:off x="8174748" y="2994554"/>
                  <a:ext cx="1085554" cy="307777"/>
                </a:xfrm>
                <a:prstGeom prst="rect">
                  <a:avLst/>
                </a:prstGeom>
                <a:noFill/>
              </p:spPr>
              <p:txBody>
                <a:bodyPr wrap="none" rtlCol="0">
                  <a:spAutoFit/>
                </a:bodyPr>
                <a:lstStyle/>
                <a:p>
                  <a:r>
                    <a:rPr lang="zh-CN" altLang="en-US" sz="1400" dirty="0"/>
                    <a:t>老年代</a:t>
                  </a:r>
                  <a:r>
                    <a:rPr lang="en-US" altLang="zh-CN" sz="1400" dirty="0"/>
                    <a:t>(2/3)</a:t>
                  </a:r>
                  <a:endParaRPr lang="zh-CN" altLang="en-US" sz="1400" dirty="0"/>
                </a:p>
              </p:txBody>
            </p:sp>
          </p:grpSp>
          <p:grpSp>
            <p:nvGrpSpPr>
              <p:cNvPr id="27" name="组合 26">
                <a:extLst>
                  <a:ext uri="{FF2B5EF4-FFF2-40B4-BE49-F238E27FC236}">
                    <a16:creationId xmlns:a16="http://schemas.microsoft.com/office/drawing/2014/main" id="{57688587-B28E-4C76-B130-C0CD9E8D2F0F}"/>
                  </a:ext>
                </a:extLst>
              </p:cNvPr>
              <p:cNvGrpSpPr/>
              <p:nvPr/>
            </p:nvGrpSpPr>
            <p:grpSpPr>
              <a:xfrm>
                <a:off x="7284204" y="639703"/>
                <a:ext cx="3215217" cy="710163"/>
                <a:chOff x="1511903" y="674254"/>
                <a:chExt cx="3215217" cy="600363"/>
              </a:xfrm>
            </p:grpSpPr>
            <p:sp>
              <p:nvSpPr>
                <p:cNvPr id="28" name="矩形 27">
                  <a:extLst>
                    <a:ext uri="{FF2B5EF4-FFF2-40B4-BE49-F238E27FC236}">
                      <a16:creationId xmlns:a16="http://schemas.microsoft.com/office/drawing/2014/main" id="{4A24E269-2C0E-468E-AEFA-69CA6DFAE0BA}"/>
                    </a:ext>
                  </a:extLst>
                </p:cNvPr>
                <p:cNvSpPr/>
                <p:nvPr/>
              </p:nvSpPr>
              <p:spPr>
                <a:xfrm>
                  <a:off x="1523998" y="674254"/>
                  <a:ext cx="3113081" cy="6003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29" name="文本框 28">
                  <a:extLst>
                    <a:ext uri="{FF2B5EF4-FFF2-40B4-BE49-F238E27FC236}">
                      <a16:creationId xmlns:a16="http://schemas.microsoft.com/office/drawing/2014/main" id="{3BA00DE8-8510-497A-9554-8D873C1FE81D}"/>
                    </a:ext>
                  </a:extLst>
                </p:cNvPr>
                <p:cNvSpPr txBox="1"/>
                <p:nvPr/>
              </p:nvSpPr>
              <p:spPr>
                <a:xfrm>
                  <a:off x="1523999" y="674254"/>
                  <a:ext cx="3203121" cy="260191"/>
                </a:xfrm>
                <a:prstGeom prst="rect">
                  <a:avLst/>
                </a:prstGeom>
                <a:noFill/>
              </p:spPr>
              <p:txBody>
                <a:bodyPr wrap="none" rtlCol="0">
                  <a:spAutoFit/>
                </a:bodyPr>
                <a:lstStyle/>
                <a:p>
                  <a:r>
                    <a:rPr lang="zh-CN" altLang="en-US" sz="1400" dirty="0"/>
                    <a:t>程序计数器</a:t>
                  </a:r>
                  <a:r>
                    <a:rPr lang="en-US" altLang="zh-CN" sz="1400" dirty="0"/>
                    <a:t>(Program Counter Register)</a:t>
                  </a:r>
                  <a:endParaRPr lang="zh-CN" altLang="en-US" sz="1400" dirty="0"/>
                </a:p>
              </p:txBody>
            </p:sp>
            <p:sp>
              <p:nvSpPr>
                <p:cNvPr id="30" name="文本框 29">
                  <a:extLst>
                    <a:ext uri="{FF2B5EF4-FFF2-40B4-BE49-F238E27FC236}">
                      <a16:creationId xmlns:a16="http://schemas.microsoft.com/office/drawing/2014/main" id="{2E797521-046B-4BF8-8C6A-3356A28C36FD}"/>
                    </a:ext>
                  </a:extLst>
                </p:cNvPr>
                <p:cNvSpPr txBox="1"/>
                <p:nvPr/>
              </p:nvSpPr>
              <p:spPr>
                <a:xfrm>
                  <a:off x="1511903" y="918589"/>
                  <a:ext cx="3113081" cy="338248"/>
                </a:xfrm>
                <a:prstGeom prst="rect">
                  <a:avLst/>
                </a:prstGeom>
                <a:noFill/>
              </p:spPr>
              <p:txBody>
                <a:bodyPr wrap="square" rtlCol="0">
                  <a:spAutoFit/>
                </a:bodyPr>
                <a:lstStyle/>
                <a:p>
                  <a:r>
                    <a:rPr lang="zh-CN" altLang="en-US" sz="1000" dirty="0"/>
                    <a:t>指向当前线程正在执行的字节码指令。</a:t>
                  </a:r>
                  <a:endParaRPr lang="en-US" altLang="zh-CN" sz="1000" dirty="0"/>
                </a:p>
                <a:p>
                  <a:r>
                    <a:rPr lang="zh-CN" altLang="en-US" sz="1000" dirty="0"/>
                    <a:t>线程私有的</a:t>
                  </a:r>
                  <a:endParaRPr lang="zh-CN" altLang="en-US" sz="1000" dirty="0">
                    <a:effectLst/>
                  </a:endParaRPr>
                </a:p>
              </p:txBody>
            </p:sp>
          </p:grpSp>
          <p:sp>
            <p:nvSpPr>
              <p:cNvPr id="34" name="文本框 33">
                <a:extLst>
                  <a:ext uri="{FF2B5EF4-FFF2-40B4-BE49-F238E27FC236}">
                    <a16:creationId xmlns:a16="http://schemas.microsoft.com/office/drawing/2014/main" id="{4F210CBD-AB14-434E-AAB9-25240CA8CF12}"/>
                  </a:ext>
                </a:extLst>
              </p:cNvPr>
              <p:cNvSpPr txBox="1"/>
              <p:nvPr/>
            </p:nvSpPr>
            <p:spPr>
              <a:xfrm>
                <a:off x="2654548" y="1414438"/>
                <a:ext cx="4838391" cy="307777"/>
              </a:xfrm>
              <a:prstGeom prst="rect">
                <a:avLst/>
              </a:prstGeom>
              <a:noFill/>
            </p:spPr>
            <p:txBody>
              <a:bodyPr wrap="square" rtlCol="0">
                <a:spAutoFit/>
              </a:bodyPr>
              <a:lstStyle/>
              <a:p>
                <a:r>
                  <a:rPr lang="zh-CN" altLang="en-US" sz="1400" b="1" dirty="0"/>
                  <a:t>堆（</a:t>
                </a:r>
                <a:r>
                  <a:rPr lang="en-US" altLang="zh-CN" sz="1400" b="1" dirty="0"/>
                  <a:t>Heap</a:t>
                </a:r>
                <a:r>
                  <a:rPr lang="zh-CN" altLang="en-US" sz="1400" b="1" dirty="0"/>
                  <a:t>）：</a:t>
                </a:r>
                <a:r>
                  <a:rPr lang="en-US" altLang="zh-CN" sz="1400" dirty="0"/>
                  <a:t>Java</a:t>
                </a:r>
                <a:r>
                  <a:rPr lang="zh-CN" altLang="en-US" sz="1400" dirty="0"/>
                  <a:t>对象存储的地方，分为新生代和老年代</a:t>
                </a:r>
                <a:endParaRPr lang="zh-CN" altLang="en-US" sz="1400" dirty="0">
                  <a:effectLst/>
                </a:endParaRPr>
              </a:p>
            </p:txBody>
          </p:sp>
          <p:sp>
            <p:nvSpPr>
              <p:cNvPr id="36" name="左大括号 35">
                <a:extLst>
                  <a:ext uri="{FF2B5EF4-FFF2-40B4-BE49-F238E27FC236}">
                    <a16:creationId xmlns:a16="http://schemas.microsoft.com/office/drawing/2014/main" id="{8AFEFBEF-9D5B-4DC6-810D-67015AD265CA}"/>
                  </a:ext>
                </a:extLst>
              </p:cNvPr>
              <p:cNvSpPr/>
              <p:nvPr/>
            </p:nvSpPr>
            <p:spPr>
              <a:xfrm rot="5400000">
                <a:off x="5280097" y="-3219491"/>
                <a:ext cx="163648" cy="9961551"/>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sp>
          <p:nvSpPr>
            <p:cNvPr id="39" name="矩形: 圆角 38">
              <a:extLst>
                <a:ext uri="{FF2B5EF4-FFF2-40B4-BE49-F238E27FC236}">
                  <a16:creationId xmlns:a16="http://schemas.microsoft.com/office/drawing/2014/main" id="{4EF8C6B8-0F1F-4C39-BD70-02F2288F3C26}"/>
                </a:ext>
              </a:extLst>
            </p:cNvPr>
            <p:cNvSpPr/>
            <p:nvPr/>
          </p:nvSpPr>
          <p:spPr>
            <a:xfrm>
              <a:off x="840509" y="3925455"/>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执行引擎</a:t>
              </a:r>
            </a:p>
          </p:txBody>
        </p:sp>
        <p:sp>
          <p:nvSpPr>
            <p:cNvPr id="40" name="矩形: 圆角 39">
              <a:extLst>
                <a:ext uri="{FF2B5EF4-FFF2-40B4-BE49-F238E27FC236}">
                  <a16:creationId xmlns:a16="http://schemas.microsoft.com/office/drawing/2014/main" id="{D1552C68-474D-44E9-AFEA-CB5DD03DAF1F}"/>
                </a:ext>
              </a:extLst>
            </p:cNvPr>
            <p:cNvSpPr/>
            <p:nvPr/>
          </p:nvSpPr>
          <p:spPr>
            <a:xfrm>
              <a:off x="4105564" y="3925454"/>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本地接口库</a:t>
              </a:r>
            </a:p>
          </p:txBody>
        </p:sp>
        <p:sp>
          <p:nvSpPr>
            <p:cNvPr id="41" name="矩形: 圆角 40">
              <a:extLst>
                <a:ext uri="{FF2B5EF4-FFF2-40B4-BE49-F238E27FC236}">
                  <a16:creationId xmlns:a16="http://schemas.microsoft.com/office/drawing/2014/main" id="{EFED3D21-CDD9-48B4-8554-E5D64851987A}"/>
                </a:ext>
              </a:extLst>
            </p:cNvPr>
            <p:cNvSpPr/>
            <p:nvPr/>
          </p:nvSpPr>
          <p:spPr>
            <a:xfrm>
              <a:off x="7401750" y="3920805"/>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本地方法库</a:t>
              </a:r>
            </a:p>
          </p:txBody>
        </p:sp>
        <p:sp>
          <p:nvSpPr>
            <p:cNvPr id="42" name="箭头: 下 41">
              <a:extLst>
                <a:ext uri="{FF2B5EF4-FFF2-40B4-BE49-F238E27FC236}">
                  <a16:creationId xmlns:a16="http://schemas.microsoft.com/office/drawing/2014/main" id="{F8B31C86-72E7-4847-AE41-B27B29AA7A47}"/>
                </a:ext>
              </a:extLst>
            </p:cNvPr>
            <p:cNvSpPr/>
            <p:nvPr/>
          </p:nvSpPr>
          <p:spPr>
            <a:xfrm>
              <a:off x="1763193" y="3629750"/>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下 42">
              <a:extLst>
                <a:ext uri="{FF2B5EF4-FFF2-40B4-BE49-F238E27FC236}">
                  <a16:creationId xmlns:a16="http://schemas.microsoft.com/office/drawing/2014/main" id="{F4F69536-58D5-4289-BB6F-A4529CD81015}"/>
                </a:ext>
              </a:extLst>
            </p:cNvPr>
            <p:cNvSpPr/>
            <p:nvPr/>
          </p:nvSpPr>
          <p:spPr>
            <a:xfrm rot="10800000">
              <a:off x="2345761" y="3626334"/>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下 43">
              <a:extLst>
                <a:ext uri="{FF2B5EF4-FFF2-40B4-BE49-F238E27FC236}">
                  <a16:creationId xmlns:a16="http://schemas.microsoft.com/office/drawing/2014/main" id="{50041818-2D1E-404D-84E0-85EBA785D2CC}"/>
                </a:ext>
              </a:extLst>
            </p:cNvPr>
            <p:cNvSpPr/>
            <p:nvPr/>
          </p:nvSpPr>
          <p:spPr>
            <a:xfrm>
              <a:off x="4943965" y="3624959"/>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下 44">
              <a:extLst>
                <a:ext uri="{FF2B5EF4-FFF2-40B4-BE49-F238E27FC236}">
                  <a16:creationId xmlns:a16="http://schemas.microsoft.com/office/drawing/2014/main" id="{E2BE36B5-48D1-4AA3-B526-21F54E8CCE92}"/>
                </a:ext>
              </a:extLst>
            </p:cNvPr>
            <p:cNvSpPr/>
            <p:nvPr/>
          </p:nvSpPr>
          <p:spPr>
            <a:xfrm rot="10800000">
              <a:off x="5526533" y="3621543"/>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箭头: 右 45">
              <a:extLst>
                <a:ext uri="{FF2B5EF4-FFF2-40B4-BE49-F238E27FC236}">
                  <a16:creationId xmlns:a16="http://schemas.microsoft.com/office/drawing/2014/main" id="{60301C21-067E-4F2C-91EB-F06761EB6F27}"/>
                </a:ext>
              </a:extLst>
            </p:cNvPr>
            <p:cNvSpPr/>
            <p:nvPr/>
          </p:nvSpPr>
          <p:spPr>
            <a:xfrm>
              <a:off x="7010400" y="4042794"/>
              <a:ext cx="258618" cy="245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箭头: 右 46">
              <a:extLst>
                <a:ext uri="{FF2B5EF4-FFF2-40B4-BE49-F238E27FC236}">
                  <a16:creationId xmlns:a16="http://schemas.microsoft.com/office/drawing/2014/main" id="{00A51A25-B1F5-4EDB-838D-EFE0C2FA68CD}"/>
                </a:ext>
              </a:extLst>
            </p:cNvPr>
            <p:cNvSpPr/>
            <p:nvPr/>
          </p:nvSpPr>
          <p:spPr>
            <a:xfrm>
              <a:off x="3683602" y="4046884"/>
              <a:ext cx="258618" cy="245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矩形 48">
            <a:extLst>
              <a:ext uri="{FF2B5EF4-FFF2-40B4-BE49-F238E27FC236}">
                <a16:creationId xmlns:a16="http://schemas.microsoft.com/office/drawing/2014/main" id="{BEDEEA9F-96DB-4420-8954-25530691B460}"/>
              </a:ext>
            </a:extLst>
          </p:cNvPr>
          <p:cNvSpPr/>
          <p:nvPr/>
        </p:nvSpPr>
        <p:spPr>
          <a:xfrm>
            <a:off x="386220" y="4789758"/>
            <a:ext cx="11547161" cy="1200329"/>
          </a:xfrm>
          <a:prstGeom prst="rect">
            <a:avLst/>
          </a:prstGeom>
        </p:spPr>
        <p:txBody>
          <a:bodyPr wrap="square">
            <a:spAutoFit/>
          </a:bodyPr>
          <a:lstStyle/>
          <a:p>
            <a:r>
              <a:rPr lang="zh-CN" altLang="en-US" sz="1200" b="1" dirty="0">
                <a:solidFill>
                  <a:srgbClr val="333333"/>
                </a:solidFill>
              </a:rPr>
              <a:t>堆（</a:t>
            </a:r>
            <a:r>
              <a:rPr lang="en-US" altLang="zh-CN" sz="1200" b="1" dirty="0">
                <a:solidFill>
                  <a:srgbClr val="333333"/>
                </a:solidFill>
              </a:rPr>
              <a:t>Heap</a:t>
            </a:r>
            <a:r>
              <a:rPr lang="zh-CN" altLang="en-US" sz="1200" b="1" dirty="0">
                <a:solidFill>
                  <a:srgbClr val="333333"/>
                </a:solidFill>
              </a:rPr>
              <a:t>）：</a:t>
            </a:r>
            <a:r>
              <a:rPr lang="en-US" altLang="zh-CN" sz="1200" b="1" dirty="0">
                <a:solidFill>
                  <a:srgbClr val="333333"/>
                </a:solidFill>
              </a:rPr>
              <a:t>Java</a:t>
            </a:r>
            <a:r>
              <a:rPr lang="zh-CN" altLang="en-US" sz="1200" b="1" dirty="0">
                <a:solidFill>
                  <a:srgbClr val="333333"/>
                </a:solidFill>
              </a:rPr>
              <a:t>对象存储的地方</a:t>
            </a:r>
            <a:endParaRPr lang="zh-CN" altLang="en-US" sz="1200" b="1" dirty="0"/>
          </a:p>
          <a:p>
            <a:r>
              <a:rPr lang="zh-CN" altLang="en-US" sz="1200" dirty="0">
                <a:solidFill>
                  <a:srgbClr val="333333"/>
                </a:solidFill>
              </a:rPr>
              <a:t>（</a:t>
            </a:r>
            <a:r>
              <a:rPr lang="en-US" altLang="zh-CN" sz="1200" dirty="0">
                <a:solidFill>
                  <a:srgbClr val="333333"/>
                </a:solidFill>
              </a:rPr>
              <a:t>1</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堆是虚拟机管理的内存中最大的一块</a:t>
            </a:r>
            <a:endParaRPr lang="zh-CN" altLang="en-US" sz="1200" dirty="0"/>
          </a:p>
          <a:p>
            <a:r>
              <a:rPr lang="zh-CN" altLang="en-US" sz="1200" dirty="0">
                <a:solidFill>
                  <a:srgbClr val="333333"/>
                </a:solidFill>
              </a:rPr>
              <a:t>（</a:t>
            </a:r>
            <a:r>
              <a:rPr lang="en-US" altLang="zh-CN" sz="1200" dirty="0">
                <a:solidFill>
                  <a:srgbClr val="333333"/>
                </a:solidFill>
              </a:rPr>
              <a:t>2</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堆是所有线程共享的区域</a:t>
            </a:r>
            <a:endParaRPr lang="zh-CN" altLang="en-US" sz="1200" dirty="0"/>
          </a:p>
          <a:p>
            <a:r>
              <a:rPr lang="zh-CN" altLang="en-US" sz="1200" dirty="0">
                <a:solidFill>
                  <a:srgbClr val="333333"/>
                </a:solidFill>
              </a:rPr>
              <a:t>（</a:t>
            </a:r>
            <a:r>
              <a:rPr lang="en-US" altLang="zh-CN" sz="1200" dirty="0">
                <a:solidFill>
                  <a:srgbClr val="333333"/>
                </a:solidFill>
              </a:rPr>
              <a:t>3</a:t>
            </a:r>
            <a:r>
              <a:rPr lang="zh-CN" altLang="en-US" sz="1200" dirty="0">
                <a:solidFill>
                  <a:srgbClr val="333333"/>
                </a:solidFill>
              </a:rPr>
              <a:t>）在虚拟机启动时创建</a:t>
            </a:r>
            <a:endParaRPr lang="zh-CN" altLang="en-US" sz="1200" dirty="0"/>
          </a:p>
          <a:p>
            <a:r>
              <a:rPr lang="zh-CN" altLang="en-US" sz="1200" dirty="0">
                <a:solidFill>
                  <a:srgbClr val="333333"/>
                </a:solidFill>
              </a:rPr>
              <a:t>（</a:t>
            </a:r>
            <a:r>
              <a:rPr lang="en-US" altLang="zh-CN" sz="1200" dirty="0">
                <a:solidFill>
                  <a:srgbClr val="333333"/>
                </a:solidFill>
              </a:rPr>
              <a:t>4</a:t>
            </a:r>
            <a:r>
              <a:rPr lang="zh-CN" altLang="en-US" sz="1200" dirty="0">
                <a:solidFill>
                  <a:srgbClr val="333333"/>
                </a:solidFill>
              </a:rPr>
              <a:t>）此内存区域的唯一目的就是存放对象实例，几乎所有对象实例都在这里分配内存。存放</a:t>
            </a:r>
            <a:r>
              <a:rPr lang="en-US" altLang="zh-CN" sz="1200" dirty="0">
                <a:solidFill>
                  <a:srgbClr val="333333"/>
                </a:solidFill>
              </a:rPr>
              <a:t>new</a:t>
            </a:r>
            <a:r>
              <a:rPr lang="zh-CN" altLang="en-US" sz="1200" dirty="0">
                <a:solidFill>
                  <a:srgbClr val="333333"/>
                </a:solidFill>
              </a:rPr>
              <a:t>生成的对象和数组</a:t>
            </a:r>
            <a:endParaRPr lang="zh-CN" altLang="en-US" sz="1200" dirty="0"/>
          </a:p>
          <a:p>
            <a:r>
              <a:rPr lang="zh-CN" altLang="en-US" sz="1200" dirty="0">
                <a:solidFill>
                  <a:srgbClr val="333333"/>
                </a:solidFill>
              </a:rPr>
              <a:t>（</a:t>
            </a:r>
            <a:r>
              <a:rPr lang="en-US" altLang="zh-CN" sz="1200" dirty="0">
                <a:solidFill>
                  <a:srgbClr val="333333"/>
                </a:solidFill>
              </a:rPr>
              <a:t>5</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堆是垃圾收集器管理的内存区域，因此很多时候称为“</a:t>
            </a:r>
            <a:r>
              <a:rPr lang="en-US" altLang="zh-CN" sz="1200" dirty="0">
                <a:solidFill>
                  <a:srgbClr val="333333"/>
                </a:solidFill>
              </a:rPr>
              <a:t>GC</a:t>
            </a:r>
            <a:r>
              <a:rPr lang="zh-CN" altLang="en-US" sz="1200" dirty="0">
                <a:solidFill>
                  <a:srgbClr val="333333"/>
                </a:solidFill>
              </a:rPr>
              <a:t>堆”</a:t>
            </a:r>
            <a:endParaRPr lang="zh-CN" altLang="en-US" sz="1200" dirty="0">
              <a:effectLst/>
            </a:endParaRPr>
          </a:p>
        </p:txBody>
      </p:sp>
    </p:spTree>
    <p:extLst>
      <p:ext uri="{BB962C8B-B14F-4D97-AF65-F5344CB8AC3E}">
        <p14:creationId xmlns:p14="http://schemas.microsoft.com/office/powerpoint/2010/main" val="428760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47135" y="39429"/>
            <a:ext cx="5221301" cy="369332"/>
          </a:xfrm>
          <a:prstGeom prst="rect">
            <a:avLst/>
          </a:prstGeom>
          <a:noFill/>
        </p:spPr>
        <p:txBody>
          <a:bodyPr wrap="none" rtlCol="0">
            <a:spAutoFit/>
          </a:bodyPr>
          <a:lstStyle/>
          <a:p>
            <a:r>
              <a:rPr lang="en-US" altLang="zh-CN" b="1" dirty="0"/>
              <a:t>JVM</a:t>
            </a:r>
            <a:r>
              <a:rPr lang="zh-CN" altLang="en-US" b="1" dirty="0"/>
              <a:t>组成部分</a:t>
            </a:r>
            <a:r>
              <a:rPr lang="en-US" altLang="zh-CN" b="1" dirty="0"/>
              <a:t>—</a:t>
            </a:r>
            <a:r>
              <a:rPr lang="zh-CN" altLang="en-US" b="1" dirty="0"/>
              <a:t>堆、栈、方发区的数据存储示意图</a:t>
            </a:r>
          </a:p>
        </p:txBody>
      </p:sp>
      <p:sp>
        <p:nvSpPr>
          <p:cNvPr id="27" name="矩形 26">
            <a:extLst>
              <a:ext uri="{FF2B5EF4-FFF2-40B4-BE49-F238E27FC236}">
                <a16:creationId xmlns:a16="http://schemas.microsoft.com/office/drawing/2014/main" id="{4FD29563-738A-43C4-86F3-7D7E7A84CA7C}"/>
              </a:ext>
            </a:extLst>
          </p:cNvPr>
          <p:cNvSpPr/>
          <p:nvPr/>
        </p:nvSpPr>
        <p:spPr>
          <a:xfrm>
            <a:off x="119372" y="638846"/>
            <a:ext cx="6121393" cy="6063198"/>
          </a:xfrm>
          <a:prstGeom prst="rect">
            <a:avLst/>
          </a:prstGeom>
        </p:spPr>
        <p:txBody>
          <a:bodyPr wrap="square">
            <a:spAutoFit/>
          </a:bodyPr>
          <a:lstStyle/>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堆：FIFO队列优先，先进先出。</a:t>
            </a:r>
            <a:r>
              <a:rPr lang="en-US" altLang="zh-CN" sz="1600" dirty="0">
                <a:latin typeface="黑体" panose="02010609060101010101" pitchFamily="49" charset="-122"/>
                <a:ea typeface="黑体" panose="02010609060101010101" pitchFamily="49" charset="-122"/>
              </a:rPr>
              <a:t>JVM</a:t>
            </a:r>
            <a:r>
              <a:rPr lang="zh-CN" altLang="en-US" sz="1600" dirty="0">
                <a:latin typeface="黑体" panose="02010609060101010101" pitchFamily="49" charset="-122"/>
                <a:ea typeface="黑体" panose="02010609060101010101" pitchFamily="49" charset="-122"/>
              </a:rPr>
              <a:t>只有一个堆区被所有线程所共享！堆存放在二级缓存中，调用对象的速度相对慢一些，生命周期由虚拟机的垃圾回收机制定。</a:t>
            </a:r>
            <a:endParaRPr lang="en-US" altLang="zh-CN" sz="1600" dirty="0">
              <a:latin typeface="黑体" panose="02010609060101010101" pitchFamily="49" charset="-122"/>
              <a:ea typeface="黑体" panose="02010609060101010101" pitchFamily="49" charset="-122"/>
            </a:endParaRPr>
          </a:p>
          <a:p>
            <a:r>
              <a:rPr lang="zh-CN" altLang="en-US" sz="1600" dirty="0">
                <a:solidFill>
                  <a:srgbClr val="4F4F4F"/>
                </a:solidFill>
                <a:latin typeface="黑体" panose="02010609060101010101" pitchFamily="49" charset="-122"/>
                <a:ea typeface="黑体" panose="02010609060101010101" pitchFamily="49" charset="-122"/>
              </a:rPr>
              <a:t>   </a:t>
            </a:r>
            <a:r>
              <a:rPr lang="zh-CN" altLang="en-US" sz="1600" dirty="0">
                <a:solidFill>
                  <a:srgbClr val="FF0000"/>
                </a:solidFill>
                <a:latin typeface="黑体" panose="02010609060101010101" pitchFamily="49" charset="-122"/>
                <a:ea typeface="黑体" panose="02010609060101010101" pitchFamily="49" charset="-122"/>
              </a:rPr>
              <a:t>堆用来存储</a:t>
            </a:r>
            <a:r>
              <a:rPr lang="en-US" altLang="zh-CN" sz="1600" dirty="0">
                <a:solidFill>
                  <a:srgbClr val="FF0000"/>
                </a:solidFill>
                <a:latin typeface="黑体" panose="02010609060101010101" pitchFamily="49" charset="-122"/>
                <a:ea typeface="黑体" panose="02010609060101010101" pitchFamily="49" charset="-122"/>
              </a:rPr>
              <a:t>new</a:t>
            </a:r>
            <a:r>
              <a:rPr lang="zh-CN" altLang="en-US" sz="1600" dirty="0">
                <a:solidFill>
                  <a:srgbClr val="FF0000"/>
                </a:solidFill>
                <a:latin typeface="黑体" panose="02010609060101010101" pitchFamily="49" charset="-122"/>
                <a:ea typeface="黑体" panose="02010609060101010101" pitchFamily="49" charset="-122"/>
              </a:rPr>
              <a:t>出来的对象和数组</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00B050"/>
                </a:solidFill>
                <a:latin typeface="黑体" panose="02010609060101010101" pitchFamily="49" charset="-122"/>
                <a:ea typeface="黑体" panose="02010609060101010101" pitchFamily="49" charset="-122"/>
              </a:rPr>
              <a:t>线程共享</a:t>
            </a:r>
            <a:endParaRPr lang="en-US" altLang="zh-CN" sz="1600" dirty="0">
              <a:solidFill>
                <a:srgbClr val="00B05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存储的全部是对象，每个对象都包含一个与之对应的</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的信息。</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的目的是得到操作指令</a:t>
            </a:r>
            <a:r>
              <a:rPr lang="en-US" altLang="zh-CN" sz="1600" dirty="0">
                <a:solidFill>
                  <a:srgbClr val="FF0000"/>
                </a:solidFill>
                <a:latin typeface="黑体" panose="02010609060101010101" pitchFamily="49" charset="-122"/>
                <a:ea typeface="黑体" panose="02010609060101010101" pitchFamily="49" charset="-122"/>
              </a:rPr>
              <a:t>)</a:t>
            </a: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2.jvm</a:t>
            </a:r>
            <a:r>
              <a:rPr lang="zh-CN" altLang="en-US" sz="1600" dirty="0">
                <a:solidFill>
                  <a:srgbClr val="FF0000"/>
                </a:solidFill>
                <a:latin typeface="黑体" panose="02010609060101010101" pitchFamily="49" charset="-122"/>
                <a:ea typeface="黑体" panose="02010609060101010101" pitchFamily="49" charset="-122"/>
              </a:rPr>
              <a:t>只有一个堆区</a:t>
            </a:r>
            <a:r>
              <a:rPr lang="en-US" altLang="zh-CN" sz="1600" dirty="0">
                <a:solidFill>
                  <a:srgbClr val="FF0000"/>
                </a:solidFill>
                <a:latin typeface="黑体" panose="02010609060101010101" pitchFamily="49" charset="-122"/>
                <a:ea typeface="黑体" panose="02010609060101010101" pitchFamily="49" charset="-122"/>
              </a:rPr>
              <a:t>(heap)</a:t>
            </a:r>
            <a:r>
              <a:rPr lang="zh-CN" altLang="en-US" sz="1600" dirty="0">
                <a:solidFill>
                  <a:srgbClr val="FF0000"/>
                </a:solidFill>
                <a:latin typeface="黑体" panose="02010609060101010101" pitchFamily="49" charset="-122"/>
                <a:ea typeface="黑体" panose="02010609060101010101" pitchFamily="49" charset="-122"/>
              </a:rPr>
              <a:t>被所有线程共享，堆中不存放基本类型和对象引用，只存放对象本身</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栈：FILO先进后出，暂存数据的地方。每个线程都包含一个栈区！栈存放在一级缓存中，存取速度较快，“栈是限定仅在表头进行插入和删除操作的线性表”。</a:t>
            </a:r>
            <a:endParaRPr lang="en-US" altLang="zh-CN" sz="1600" dirty="0">
              <a:latin typeface="黑体" panose="02010609060101010101" pitchFamily="49" charset="-122"/>
              <a:ea typeface="黑体" panose="02010609060101010101" pitchFamily="49" charset="-122"/>
            </a:endParaRPr>
          </a:p>
          <a:p>
            <a:r>
              <a:rPr lang="en-US" altLang="zh-CN" sz="1600" dirty="0">
                <a:solidFill>
                  <a:srgbClr val="FF0000"/>
                </a:solidFill>
                <a:latin typeface="黑体" panose="02010609060101010101" pitchFamily="49" charset="-122"/>
                <a:ea typeface="黑体" panose="02010609060101010101" pitchFamily="49" charset="-122"/>
              </a:rPr>
              <a:t>   </a:t>
            </a:r>
            <a:r>
              <a:rPr lang="zh-CN" altLang="en-US" sz="1600" dirty="0">
                <a:solidFill>
                  <a:srgbClr val="FF0000"/>
                </a:solidFill>
                <a:latin typeface="黑体" panose="02010609060101010101" pitchFamily="49" charset="-122"/>
                <a:ea typeface="黑体" panose="02010609060101010101" pitchFamily="49" charset="-122"/>
              </a:rPr>
              <a:t>栈用来存储基本类型变量和对象的引用变量的地址，</a:t>
            </a:r>
            <a:r>
              <a:rPr lang="zh-CN" altLang="en-US" sz="1600" dirty="0">
                <a:solidFill>
                  <a:srgbClr val="00B050"/>
                </a:solidFill>
                <a:latin typeface="黑体" panose="02010609060101010101" pitchFamily="49" charset="-122"/>
                <a:ea typeface="黑体" panose="02010609060101010101" pitchFamily="49" charset="-122"/>
              </a:rPr>
              <a:t>非线程共 享，每个线程创建一个栈</a:t>
            </a:r>
            <a:endParaRPr lang="en-US" altLang="zh-CN" sz="1600" dirty="0">
              <a:solidFill>
                <a:srgbClr val="00B05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每个线程包含一个栈区，栈中只保存基础数据类型的对象和自定义对象的引用</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不是对象</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，对象都存放在堆区中</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a:t>
            </a:r>
            <a:r>
              <a:rPr lang="zh-CN" altLang="en-US" sz="1600" dirty="0">
                <a:solidFill>
                  <a:srgbClr val="FF0000"/>
                </a:solidFill>
                <a:latin typeface="黑体" panose="02010609060101010101" pitchFamily="49" charset="-122"/>
                <a:ea typeface="黑体" panose="02010609060101010101" pitchFamily="49" charset="-122"/>
              </a:rPr>
              <a:t>每个栈中的数据</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原始类型和对象引用</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都是私有的，其他栈不能访问。</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3.</a:t>
            </a:r>
            <a:r>
              <a:rPr lang="zh-CN" altLang="en-US" sz="1600" dirty="0">
                <a:solidFill>
                  <a:srgbClr val="FF0000"/>
                </a:solidFill>
                <a:latin typeface="黑体" panose="02010609060101010101" pitchFamily="49" charset="-122"/>
                <a:ea typeface="黑体" panose="02010609060101010101" pitchFamily="49" charset="-122"/>
              </a:rPr>
              <a:t>栈分为</a:t>
            </a:r>
            <a:r>
              <a:rPr lang="en-US" altLang="zh-CN" sz="1600" dirty="0">
                <a:solidFill>
                  <a:srgbClr val="FF0000"/>
                </a:solidFill>
                <a:latin typeface="黑体" panose="02010609060101010101" pitchFamily="49" charset="-122"/>
                <a:ea typeface="黑体" panose="02010609060101010101" pitchFamily="49" charset="-122"/>
              </a:rPr>
              <a:t>3</a:t>
            </a:r>
            <a:r>
              <a:rPr lang="zh-CN" altLang="en-US" sz="1600" dirty="0">
                <a:solidFill>
                  <a:srgbClr val="FF0000"/>
                </a:solidFill>
                <a:latin typeface="黑体" panose="02010609060101010101" pitchFamily="49" charset="-122"/>
                <a:ea typeface="黑体" panose="02010609060101010101" pitchFamily="49" charset="-122"/>
              </a:rPr>
              <a:t>个部分：基本类型变量区、执行环境上下文、操作指令区</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存放操作指令</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方法区：用来存放方法和static变量。</a:t>
            </a:r>
            <a:r>
              <a:rPr lang="zh-CN" altLang="en-US" sz="1600" dirty="0">
                <a:solidFill>
                  <a:srgbClr val="00B050"/>
                </a:solidFill>
                <a:latin typeface="黑体" panose="02010609060101010101" pitchFamily="49" charset="-122"/>
                <a:ea typeface="黑体" panose="02010609060101010101" pitchFamily="49" charset="-122"/>
              </a:rPr>
              <a:t>线程共享</a:t>
            </a:r>
            <a:endParaRPr lang="en-US" altLang="zh-CN" sz="1600" dirty="0">
              <a:solidFill>
                <a:srgbClr val="00B050"/>
              </a:solidFill>
              <a:latin typeface="黑体" panose="02010609060101010101" pitchFamily="49" charset="-122"/>
              <a:ea typeface="黑体" panose="02010609060101010101" pitchFamily="49" charset="-122"/>
            </a:endParaRPr>
          </a:p>
          <a:p>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又叫静态区，跟堆一样，被所有的线程共享。存放了要加载的类信息、静态变量、</a:t>
            </a:r>
            <a:r>
              <a:rPr lang="en-US" altLang="zh-CN" sz="1600" dirty="0">
                <a:solidFill>
                  <a:srgbClr val="FF0000"/>
                </a:solidFill>
                <a:latin typeface="黑体" panose="02010609060101010101" pitchFamily="49" charset="-122"/>
                <a:ea typeface="黑体" panose="02010609060101010101" pitchFamily="49" charset="-122"/>
              </a:rPr>
              <a:t>final</a:t>
            </a:r>
            <a:r>
              <a:rPr lang="zh-CN" altLang="en-US" sz="1600" dirty="0">
                <a:solidFill>
                  <a:srgbClr val="FF0000"/>
                </a:solidFill>
                <a:latin typeface="黑体" panose="02010609060101010101" pitchFamily="49" charset="-122"/>
                <a:ea typeface="黑体" panose="02010609060101010101" pitchFamily="49" charset="-122"/>
              </a:rPr>
              <a:t>类型的常量、属性和方法信息</a:t>
            </a: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a:t>
            </a:r>
            <a:r>
              <a:rPr lang="zh-CN" altLang="en-US" sz="1600" dirty="0">
                <a:solidFill>
                  <a:srgbClr val="FF0000"/>
                </a:solidFill>
                <a:latin typeface="黑体" panose="02010609060101010101" pitchFamily="49" charset="-122"/>
                <a:ea typeface="黑体" panose="02010609060101010101" pitchFamily="49" charset="-122"/>
              </a:rPr>
              <a:t>方法区中包含的都是在整个程序中永远唯一的元素，如</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a:t>
            </a:r>
            <a:r>
              <a:rPr lang="en-US" altLang="zh-CN" sz="1600" dirty="0">
                <a:solidFill>
                  <a:srgbClr val="FF0000"/>
                </a:solidFill>
                <a:latin typeface="黑体" panose="02010609060101010101" pitchFamily="49" charset="-122"/>
                <a:ea typeface="黑体" panose="02010609060101010101" pitchFamily="49" charset="-122"/>
              </a:rPr>
              <a:t>static</a:t>
            </a:r>
            <a:r>
              <a:rPr lang="zh-CN" altLang="en-US" sz="1600" dirty="0">
                <a:solidFill>
                  <a:srgbClr val="FF0000"/>
                </a:solidFill>
                <a:latin typeface="黑体" panose="02010609060101010101" pitchFamily="49" charset="-122"/>
                <a:ea typeface="黑体" panose="02010609060101010101" pitchFamily="49" charset="-122"/>
              </a:rPr>
              <a:t>变量。</a:t>
            </a:r>
          </a:p>
        </p:txBody>
      </p:sp>
      <p:grpSp>
        <p:nvGrpSpPr>
          <p:cNvPr id="87" name="组合 86">
            <a:extLst>
              <a:ext uri="{FF2B5EF4-FFF2-40B4-BE49-F238E27FC236}">
                <a16:creationId xmlns:a16="http://schemas.microsoft.com/office/drawing/2014/main" id="{18B57FF0-025C-4DCF-92A6-0C97751F554F}"/>
              </a:ext>
            </a:extLst>
          </p:cNvPr>
          <p:cNvGrpSpPr/>
          <p:nvPr/>
        </p:nvGrpSpPr>
        <p:grpSpPr>
          <a:xfrm>
            <a:off x="6923564" y="437039"/>
            <a:ext cx="4243711" cy="5987743"/>
            <a:chOff x="6923564" y="437039"/>
            <a:chExt cx="4243711" cy="5987743"/>
          </a:xfrm>
        </p:grpSpPr>
        <p:grpSp>
          <p:nvGrpSpPr>
            <p:cNvPr id="19" name="组合 18">
              <a:extLst>
                <a:ext uri="{FF2B5EF4-FFF2-40B4-BE49-F238E27FC236}">
                  <a16:creationId xmlns:a16="http://schemas.microsoft.com/office/drawing/2014/main" id="{8E6A17DA-B76F-4A78-BF6B-A6DC5242858C}"/>
                </a:ext>
              </a:extLst>
            </p:cNvPr>
            <p:cNvGrpSpPr/>
            <p:nvPr/>
          </p:nvGrpSpPr>
          <p:grpSpPr>
            <a:xfrm>
              <a:off x="6923564" y="437039"/>
              <a:ext cx="1560557" cy="4403197"/>
              <a:chOff x="3195686" y="1535690"/>
              <a:chExt cx="1036948" cy="4403197"/>
            </a:xfrm>
          </p:grpSpPr>
          <p:grpSp>
            <p:nvGrpSpPr>
              <p:cNvPr id="13" name="组合 12">
                <a:extLst>
                  <a:ext uri="{FF2B5EF4-FFF2-40B4-BE49-F238E27FC236}">
                    <a16:creationId xmlns:a16="http://schemas.microsoft.com/office/drawing/2014/main" id="{888382EE-BEAE-4920-8713-F24C3579F315}"/>
                  </a:ext>
                </a:extLst>
              </p:cNvPr>
              <p:cNvGrpSpPr/>
              <p:nvPr/>
            </p:nvGrpSpPr>
            <p:grpSpPr>
              <a:xfrm>
                <a:off x="3195686" y="2232466"/>
                <a:ext cx="1036948" cy="3706421"/>
                <a:chOff x="2630078" y="2326734"/>
                <a:chExt cx="1036948" cy="3706421"/>
              </a:xfrm>
            </p:grpSpPr>
            <p:sp>
              <p:nvSpPr>
                <p:cNvPr id="8" name="矩形 7">
                  <a:extLst>
                    <a:ext uri="{FF2B5EF4-FFF2-40B4-BE49-F238E27FC236}">
                      <a16:creationId xmlns:a16="http://schemas.microsoft.com/office/drawing/2014/main" id="{D5661055-821F-424E-B719-62EDD20A6DA1}"/>
                    </a:ext>
                  </a:extLst>
                </p:cNvPr>
                <p:cNvSpPr/>
                <p:nvPr/>
              </p:nvSpPr>
              <p:spPr>
                <a:xfrm>
                  <a:off x="2630078" y="2326734"/>
                  <a:ext cx="1036948" cy="791852"/>
                </a:xfrm>
                <a:prstGeom prst="rect">
                  <a:avLst/>
                </a:prstGeom>
                <a:ln w="127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a:t>Eden</a:t>
                  </a:r>
                </a:p>
                <a:p>
                  <a:pPr algn="ctr"/>
                  <a:endParaRPr lang="en-US" altLang="zh-CN" sz="1400" dirty="0"/>
                </a:p>
                <a:p>
                  <a:pPr algn="ctr"/>
                  <a:endParaRPr lang="en-US" altLang="zh-CN" sz="1400" dirty="0"/>
                </a:p>
              </p:txBody>
            </p:sp>
            <p:sp>
              <p:nvSpPr>
                <p:cNvPr id="10" name="矩形 9">
                  <a:extLst>
                    <a:ext uri="{FF2B5EF4-FFF2-40B4-BE49-F238E27FC236}">
                      <a16:creationId xmlns:a16="http://schemas.microsoft.com/office/drawing/2014/main" id="{7529750C-B3A6-41E8-885A-E0DEFA34B2CF}"/>
                    </a:ext>
                  </a:extLst>
                </p:cNvPr>
                <p:cNvSpPr/>
                <p:nvPr/>
              </p:nvSpPr>
              <p:spPr>
                <a:xfrm>
                  <a:off x="2630078" y="3118586"/>
                  <a:ext cx="1036948" cy="378758"/>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from</a:t>
                  </a:r>
                  <a:endParaRPr lang="zh-CN" altLang="en-US" sz="1400" dirty="0"/>
                </a:p>
              </p:txBody>
            </p:sp>
            <p:sp>
              <p:nvSpPr>
                <p:cNvPr id="11" name="矩形 10">
                  <a:extLst>
                    <a:ext uri="{FF2B5EF4-FFF2-40B4-BE49-F238E27FC236}">
                      <a16:creationId xmlns:a16="http://schemas.microsoft.com/office/drawing/2014/main" id="{D32170FB-9966-47D0-A332-E41F3F938A13}"/>
                    </a:ext>
                  </a:extLst>
                </p:cNvPr>
                <p:cNvSpPr/>
                <p:nvPr/>
              </p:nvSpPr>
              <p:spPr>
                <a:xfrm>
                  <a:off x="2630078" y="3497344"/>
                  <a:ext cx="1036948" cy="413094"/>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to</a:t>
                  </a:r>
                  <a:endParaRPr lang="zh-CN" altLang="en-US" sz="1400" dirty="0"/>
                </a:p>
              </p:txBody>
            </p:sp>
            <p:sp>
              <p:nvSpPr>
                <p:cNvPr id="12" name="矩形 11">
                  <a:extLst>
                    <a:ext uri="{FF2B5EF4-FFF2-40B4-BE49-F238E27FC236}">
                      <a16:creationId xmlns:a16="http://schemas.microsoft.com/office/drawing/2014/main" id="{C039B9DC-197A-4256-90CC-519800C2F01B}"/>
                    </a:ext>
                  </a:extLst>
                </p:cNvPr>
                <p:cNvSpPr/>
                <p:nvPr/>
              </p:nvSpPr>
              <p:spPr>
                <a:xfrm>
                  <a:off x="2630078" y="3910437"/>
                  <a:ext cx="1036948" cy="2122718"/>
                </a:xfrm>
                <a:prstGeom prst="rect">
                  <a:avLst/>
                </a:prstGeom>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a:t>老年代</a:t>
                  </a:r>
                </a:p>
              </p:txBody>
            </p:sp>
          </p:grpSp>
          <p:cxnSp>
            <p:nvCxnSpPr>
              <p:cNvPr id="15" name="直接箭头连接符 14">
                <a:extLst>
                  <a:ext uri="{FF2B5EF4-FFF2-40B4-BE49-F238E27FC236}">
                    <a16:creationId xmlns:a16="http://schemas.microsoft.com/office/drawing/2014/main" id="{A899A0D1-437D-428E-8F10-52C89D2AAEBD}"/>
                  </a:ext>
                </a:extLst>
              </p:cNvPr>
              <p:cNvCxnSpPr>
                <a:cxnSpLocks/>
              </p:cNvCxnSpPr>
              <p:nvPr/>
            </p:nvCxnSpPr>
            <p:spPr>
              <a:xfrm>
                <a:off x="3714160" y="1875934"/>
                <a:ext cx="0" cy="27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8EE2207-33C2-46E3-9F14-A750414849F9}"/>
                  </a:ext>
                </a:extLst>
              </p:cNvPr>
              <p:cNvSpPr txBox="1"/>
              <p:nvPr/>
            </p:nvSpPr>
            <p:spPr>
              <a:xfrm>
                <a:off x="3597537" y="1535690"/>
                <a:ext cx="265373" cy="340241"/>
              </a:xfrm>
              <a:prstGeom prst="rect">
                <a:avLst/>
              </a:prstGeom>
              <a:noFill/>
            </p:spPr>
            <p:txBody>
              <a:bodyPr wrap="square" rtlCol="0">
                <a:spAutoFit/>
              </a:bodyPr>
              <a:lstStyle/>
              <a:p>
                <a:r>
                  <a:rPr lang="zh-CN" altLang="en-US" sz="1600" dirty="0"/>
                  <a:t>堆</a:t>
                </a:r>
              </a:p>
            </p:txBody>
          </p:sp>
        </p:grpSp>
        <p:grpSp>
          <p:nvGrpSpPr>
            <p:cNvPr id="24" name="组合 23">
              <a:extLst>
                <a:ext uri="{FF2B5EF4-FFF2-40B4-BE49-F238E27FC236}">
                  <a16:creationId xmlns:a16="http://schemas.microsoft.com/office/drawing/2014/main" id="{F53618C7-190D-4473-A361-A7F5C3FFB37C}"/>
                </a:ext>
              </a:extLst>
            </p:cNvPr>
            <p:cNvGrpSpPr/>
            <p:nvPr/>
          </p:nvGrpSpPr>
          <p:grpSpPr>
            <a:xfrm>
              <a:off x="9606718" y="437039"/>
              <a:ext cx="1560557" cy="4403197"/>
              <a:chOff x="5176961" y="649568"/>
              <a:chExt cx="1036948" cy="4403197"/>
            </a:xfrm>
          </p:grpSpPr>
          <p:sp>
            <p:nvSpPr>
              <p:cNvPr id="18" name="文本框 17">
                <a:extLst>
                  <a:ext uri="{FF2B5EF4-FFF2-40B4-BE49-F238E27FC236}">
                    <a16:creationId xmlns:a16="http://schemas.microsoft.com/office/drawing/2014/main" id="{FD7383E1-4A01-434B-B37C-B59B2E87EBAE}"/>
                  </a:ext>
                </a:extLst>
              </p:cNvPr>
              <p:cNvSpPr txBox="1"/>
              <p:nvPr/>
            </p:nvSpPr>
            <p:spPr>
              <a:xfrm>
                <a:off x="5562747" y="649568"/>
                <a:ext cx="265369" cy="340241"/>
              </a:xfrm>
              <a:prstGeom prst="rect">
                <a:avLst/>
              </a:prstGeom>
              <a:noFill/>
            </p:spPr>
            <p:txBody>
              <a:bodyPr wrap="square" rtlCol="0">
                <a:spAutoFit/>
              </a:bodyPr>
              <a:lstStyle/>
              <a:p>
                <a:r>
                  <a:rPr lang="zh-CN" altLang="en-US" sz="1600" dirty="0"/>
                  <a:t>栈</a:t>
                </a:r>
              </a:p>
            </p:txBody>
          </p:sp>
          <p:sp>
            <p:nvSpPr>
              <p:cNvPr id="20" name="矩形 19">
                <a:extLst>
                  <a:ext uri="{FF2B5EF4-FFF2-40B4-BE49-F238E27FC236}">
                    <a16:creationId xmlns:a16="http://schemas.microsoft.com/office/drawing/2014/main" id="{23D50E70-4F86-41D1-B56F-099E14C882F7}"/>
                  </a:ext>
                </a:extLst>
              </p:cNvPr>
              <p:cNvSpPr/>
              <p:nvPr/>
            </p:nvSpPr>
            <p:spPr>
              <a:xfrm>
                <a:off x="5176961" y="1346344"/>
                <a:ext cx="1036948" cy="370642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cxnSp>
            <p:nvCxnSpPr>
              <p:cNvPr id="21" name="直接箭头连接符 20">
                <a:extLst>
                  <a:ext uri="{FF2B5EF4-FFF2-40B4-BE49-F238E27FC236}">
                    <a16:creationId xmlns:a16="http://schemas.microsoft.com/office/drawing/2014/main" id="{5905DD7D-E5D6-400D-ABCD-B2DA1F0DBEC2}"/>
                  </a:ext>
                </a:extLst>
              </p:cNvPr>
              <p:cNvCxnSpPr>
                <a:cxnSpLocks/>
              </p:cNvCxnSpPr>
              <p:nvPr/>
            </p:nvCxnSpPr>
            <p:spPr>
              <a:xfrm>
                <a:off x="5695433" y="984220"/>
                <a:ext cx="0" cy="27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矩形 22">
              <a:extLst>
                <a:ext uri="{FF2B5EF4-FFF2-40B4-BE49-F238E27FC236}">
                  <a16:creationId xmlns:a16="http://schemas.microsoft.com/office/drawing/2014/main" id="{02E47A9F-C34D-4791-89F1-25570C7A9A5B}"/>
                </a:ext>
              </a:extLst>
            </p:cNvPr>
            <p:cNvSpPr/>
            <p:nvPr/>
          </p:nvSpPr>
          <p:spPr>
            <a:xfrm>
              <a:off x="6923567" y="5378407"/>
              <a:ext cx="4243708" cy="10463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317CD259-C522-41E4-88D2-7F34DB25D882}"/>
                </a:ext>
              </a:extLst>
            </p:cNvPr>
            <p:cNvSpPr txBox="1"/>
            <p:nvPr/>
          </p:nvSpPr>
          <p:spPr>
            <a:xfrm>
              <a:off x="8593720" y="6086228"/>
              <a:ext cx="903402" cy="338554"/>
            </a:xfrm>
            <a:prstGeom prst="rect">
              <a:avLst/>
            </a:prstGeom>
            <a:noFill/>
          </p:spPr>
          <p:txBody>
            <a:bodyPr wrap="square" rtlCol="0">
              <a:spAutoFit/>
            </a:bodyPr>
            <a:lstStyle/>
            <a:p>
              <a:r>
                <a:rPr lang="zh-CN" altLang="en-US" sz="1600" dirty="0"/>
                <a:t>方法区</a:t>
              </a:r>
            </a:p>
          </p:txBody>
        </p:sp>
        <p:sp>
          <p:nvSpPr>
            <p:cNvPr id="28" name="矩形: 圆角 27">
              <a:extLst>
                <a:ext uri="{FF2B5EF4-FFF2-40B4-BE49-F238E27FC236}">
                  <a16:creationId xmlns:a16="http://schemas.microsoft.com/office/drawing/2014/main" id="{CBB9CD55-4170-4802-9391-D28D5CC867BB}"/>
                </a:ext>
              </a:extLst>
            </p:cNvPr>
            <p:cNvSpPr/>
            <p:nvPr/>
          </p:nvSpPr>
          <p:spPr>
            <a:xfrm>
              <a:off x="9778677" y="1271083"/>
              <a:ext cx="1265144" cy="75324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局部变量</a:t>
              </a:r>
              <a:endParaRPr lang="en-US" altLang="zh-CN" sz="1400" dirty="0"/>
            </a:p>
            <a:p>
              <a:pPr algn="ctr"/>
              <a:r>
                <a:rPr lang="en-US" altLang="zh-CN" sz="1400" dirty="0"/>
                <a:t>user1</a:t>
              </a:r>
            </a:p>
            <a:p>
              <a:pPr algn="ctr"/>
              <a:r>
                <a:rPr lang="zh-CN" altLang="en-US" sz="1400" dirty="0"/>
                <a:t>（对象指针）</a:t>
              </a:r>
            </a:p>
          </p:txBody>
        </p:sp>
        <p:sp>
          <p:nvSpPr>
            <p:cNvPr id="29" name="矩形: 圆角 28">
              <a:extLst>
                <a:ext uri="{FF2B5EF4-FFF2-40B4-BE49-F238E27FC236}">
                  <a16:creationId xmlns:a16="http://schemas.microsoft.com/office/drawing/2014/main" id="{AA339953-C026-454C-AD12-C55302F07B68}"/>
                </a:ext>
              </a:extLst>
            </p:cNvPr>
            <p:cNvSpPr/>
            <p:nvPr/>
          </p:nvSpPr>
          <p:spPr>
            <a:xfrm>
              <a:off x="7048868" y="2838349"/>
              <a:ext cx="1278386" cy="40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数组</a:t>
              </a:r>
            </a:p>
          </p:txBody>
        </p:sp>
        <p:sp>
          <p:nvSpPr>
            <p:cNvPr id="30" name="矩形: 圆角 29">
              <a:extLst>
                <a:ext uri="{FF2B5EF4-FFF2-40B4-BE49-F238E27FC236}">
                  <a16:creationId xmlns:a16="http://schemas.microsoft.com/office/drawing/2014/main" id="{B4E816ED-C7F5-4D21-A79B-DD6B6D926E0B}"/>
                </a:ext>
              </a:extLst>
            </p:cNvPr>
            <p:cNvSpPr/>
            <p:nvPr/>
          </p:nvSpPr>
          <p:spPr>
            <a:xfrm>
              <a:off x="9778678" y="2115046"/>
              <a:ext cx="1265143" cy="1299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基本类型</a:t>
              </a:r>
              <a:endParaRPr lang="en-US" altLang="zh-CN" sz="1400" dirty="0"/>
            </a:p>
            <a:p>
              <a:pPr algn="ctr"/>
              <a:r>
                <a:rPr lang="en-US" altLang="zh-CN" sz="1400" dirty="0"/>
                <a:t>Int</a:t>
              </a:r>
            </a:p>
            <a:p>
              <a:pPr algn="ctr"/>
              <a:r>
                <a:rPr lang="en-US" altLang="zh-CN" sz="1400" dirty="0"/>
                <a:t>Float</a:t>
              </a:r>
            </a:p>
            <a:p>
              <a:pPr algn="ctr"/>
              <a:r>
                <a:rPr lang="en-US" altLang="zh-CN" sz="1400" dirty="0"/>
                <a:t>Boolean</a:t>
              </a:r>
            </a:p>
            <a:p>
              <a:pPr algn="ctr"/>
              <a:r>
                <a:rPr lang="en-US" altLang="zh-CN" sz="1400" dirty="0"/>
                <a:t>…</a:t>
              </a:r>
              <a:endParaRPr lang="zh-CN" altLang="en-US" sz="1400" dirty="0"/>
            </a:p>
          </p:txBody>
        </p:sp>
        <p:sp>
          <p:nvSpPr>
            <p:cNvPr id="33" name="矩形: 圆角 32">
              <a:extLst>
                <a:ext uri="{FF2B5EF4-FFF2-40B4-BE49-F238E27FC236}">
                  <a16:creationId xmlns:a16="http://schemas.microsoft.com/office/drawing/2014/main" id="{A58C4A57-4075-4D95-9A78-80617B94853A}"/>
                </a:ext>
              </a:extLst>
            </p:cNvPr>
            <p:cNvSpPr/>
            <p:nvPr/>
          </p:nvSpPr>
          <p:spPr>
            <a:xfrm>
              <a:off x="7048870" y="1452410"/>
              <a:ext cx="1278384" cy="40834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对象的实例</a:t>
              </a:r>
            </a:p>
          </p:txBody>
        </p:sp>
        <p:cxnSp>
          <p:nvCxnSpPr>
            <p:cNvPr id="35" name="直接箭头连接符 34">
              <a:extLst>
                <a:ext uri="{FF2B5EF4-FFF2-40B4-BE49-F238E27FC236}">
                  <a16:creationId xmlns:a16="http://schemas.microsoft.com/office/drawing/2014/main" id="{8FF2D135-B832-4EB3-8DD1-9A9F5C794B73}"/>
                </a:ext>
              </a:extLst>
            </p:cNvPr>
            <p:cNvCxnSpPr>
              <a:cxnSpLocks/>
              <a:stCxn id="28" idx="1"/>
              <a:endCxn id="33" idx="3"/>
            </p:cNvCxnSpPr>
            <p:nvPr/>
          </p:nvCxnSpPr>
          <p:spPr>
            <a:xfrm flipH="1">
              <a:off x="8327254" y="1647705"/>
              <a:ext cx="1451423" cy="8878"/>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圆角 35">
              <a:extLst>
                <a:ext uri="{FF2B5EF4-FFF2-40B4-BE49-F238E27FC236}">
                  <a16:creationId xmlns:a16="http://schemas.microsoft.com/office/drawing/2014/main" id="{8B970EB7-3D59-40A2-B881-19FEDE5CB3EF}"/>
                </a:ext>
              </a:extLst>
            </p:cNvPr>
            <p:cNvSpPr/>
            <p:nvPr/>
          </p:nvSpPr>
          <p:spPr>
            <a:xfrm>
              <a:off x="7048868" y="5474224"/>
              <a:ext cx="1278386" cy="78128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对象的方法</a:t>
              </a:r>
              <a:endParaRPr lang="en-US" altLang="zh-CN" sz="1400" dirty="0"/>
            </a:p>
            <a:p>
              <a:pPr algn="ctr"/>
              <a:r>
                <a:rPr lang="en-US" altLang="zh-CN" sz="1400" dirty="0" err="1"/>
                <a:t>getName</a:t>
              </a:r>
              <a:r>
                <a:rPr lang="en-US" altLang="zh-CN" sz="1400" dirty="0"/>
                <a:t>()</a:t>
              </a:r>
            </a:p>
            <a:p>
              <a:pPr algn="ctr"/>
              <a:r>
                <a:rPr lang="en-US" altLang="zh-CN" sz="1400" dirty="0"/>
                <a:t>…</a:t>
              </a:r>
              <a:endParaRPr lang="zh-CN" altLang="en-US" sz="1400" dirty="0"/>
            </a:p>
          </p:txBody>
        </p:sp>
        <p:sp>
          <p:nvSpPr>
            <p:cNvPr id="37" name="矩形: 圆角 36">
              <a:extLst>
                <a:ext uri="{FF2B5EF4-FFF2-40B4-BE49-F238E27FC236}">
                  <a16:creationId xmlns:a16="http://schemas.microsoft.com/office/drawing/2014/main" id="{BC3A41AF-BAC6-4C86-A0A1-EE9538C686E7}"/>
                </a:ext>
              </a:extLst>
            </p:cNvPr>
            <p:cNvSpPr/>
            <p:nvPr/>
          </p:nvSpPr>
          <p:spPr>
            <a:xfrm>
              <a:off x="9241350" y="5570603"/>
              <a:ext cx="1074655" cy="40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静态变量</a:t>
              </a:r>
            </a:p>
          </p:txBody>
        </p:sp>
        <p:cxnSp>
          <p:nvCxnSpPr>
            <p:cNvPr id="41" name="连接符: 肘形 40">
              <a:extLst>
                <a:ext uri="{FF2B5EF4-FFF2-40B4-BE49-F238E27FC236}">
                  <a16:creationId xmlns:a16="http://schemas.microsoft.com/office/drawing/2014/main" id="{7DBA821E-5503-4086-B735-BE32F3159100}"/>
                </a:ext>
              </a:extLst>
            </p:cNvPr>
            <p:cNvCxnSpPr>
              <a:cxnSpLocks/>
              <a:stCxn id="33" idx="1"/>
              <a:endCxn id="36" idx="1"/>
            </p:cNvCxnSpPr>
            <p:nvPr/>
          </p:nvCxnSpPr>
          <p:spPr>
            <a:xfrm rot="10800000" flipV="1">
              <a:off x="7048868" y="1656583"/>
              <a:ext cx="2" cy="4208282"/>
            </a:xfrm>
            <a:prstGeom prst="bentConnector3">
              <a:avLst>
                <a:gd name="adj1" fmla="val 11430100000"/>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D2F6CEBA-A308-4DAB-9A4A-F81284B5EAC4}"/>
                </a:ext>
              </a:extLst>
            </p:cNvPr>
            <p:cNvCxnSpPr>
              <a:cxnSpLocks/>
            </p:cNvCxnSpPr>
            <p:nvPr/>
          </p:nvCxnSpPr>
          <p:spPr>
            <a:xfrm>
              <a:off x="9606718" y="3977196"/>
              <a:ext cx="15605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DCF56C24-1A10-4B86-84B7-9EBB3593A3FB}"/>
                </a:ext>
              </a:extLst>
            </p:cNvPr>
            <p:cNvCxnSpPr>
              <a:cxnSpLocks/>
            </p:cNvCxnSpPr>
            <p:nvPr/>
          </p:nvCxnSpPr>
          <p:spPr>
            <a:xfrm>
              <a:off x="9606718" y="4404804"/>
              <a:ext cx="1560557"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E40114DD-E496-4CC1-B21C-7CF0D563853C}"/>
                </a:ext>
              </a:extLst>
            </p:cNvPr>
            <p:cNvSpPr txBox="1"/>
            <p:nvPr/>
          </p:nvSpPr>
          <p:spPr>
            <a:xfrm>
              <a:off x="9666281" y="4052653"/>
              <a:ext cx="1441420" cy="307777"/>
            </a:xfrm>
            <a:prstGeom prst="rect">
              <a:avLst/>
            </a:prstGeom>
            <a:noFill/>
          </p:spPr>
          <p:txBody>
            <a:bodyPr wrap="none" rtlCol="0">
              <a:spAutoFit/>
            </a:bodyPr>
            <a:lstStyle/>
            <a:p>
              <a:r>
                <a:rPr lang="zh-CN" altLang="en-US" sz="1400" dirty="0"/>
                <a:t>执行环境上下文</a:t>
              </a:r>
            </a:p>
          </p:txBody>
        </p:sp>
        <p:sp>
          <p:nvSpPr>
            <p:cNvPr id="86" name="文本框 85">
              <a:extLst>
                <a:ext uri="{FF2B5EF4-FFF2-40B4-BE49-F238E27FC236}">
                  <a16:creationId xmlns:a16="http://schemas.microsoft.com/office/drawing/2014/main" id="{654EA168-FCCF-483B-B980-F78FF503BFA3}"/>
                </a:ext>
              </a:extLst>
            </p:cNvPr>
            <p:cNvSpPr txBox="1"/>
            <p:nvPr/>
          </p:nvSpPr>
          <p:spPr>
            <a:xfrm>
              <a:off x="9959843" y="4435886"/>
              <a:ext cx="902811" cy="307777"/>
            </a:xfrm>
            <a:prstGeom prst="rect">
              <a:avLst/>
            </a:prstGeom>
            <a:noFill/>
          </p:spPr>
          <p:txBody>
            <a:bodyPr wrap="none" rtlCol="0">
              <a:spAutoFit/>
            </a:bodyPr>
            <a:lstStyle/>
            <a:p>
              <a:r>
                <a:rPr lang="zh-CN" altLang="en-US" sz="1400" dirty="0"/>
                <a:t>操作指令</a:t>
              </a:r>
            </a:p>
          </p:txBody>
        </p:sp>
      </p:grpSp>
    </p:spTree>
    <p:extLst>
      <p:ext uri="{BB962C8B-B14F-4D97-AF65-F5344CB8AC3E}">
        <p14:creationId xmlns:p14="http://schemas.microsoft.com/office/powerpoint/2010/main" val="422046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47135" y="39429"/>
            <a:ext cx="5036956" cy="369332"/>
          </a:xfrm>
          <a:prstGeom prst="rect">
            <a:avLst/>
          </a:prstGeom>
          <a:noFill/>
        </p:spPr>
        <p:txBody>
          <a:bodyPr wrap="none" rtlCol="0">
            <a:spAutoFit/>
          </a:bodyPr>
          <a:lstStyle/>
          <a:p>
            <a:r>
              <a:rPr lang="en-US" altLang="zh-CN" b="1" dirty="0"/>
              <a:t>JVM</a:t>
            </a:r>
            <a:r>
              <a:rPr lang="zh-CN" altLang="en-US" b="1" dirty="0"/>
              <a:t>组成部分</a:t>
            </a:r>
            <a:r>
              <a:rPr lang="en-US" altLang="zh-CN" b="1" dirty="0"/>
              <a:t>—</a:t>
            </a:r>
            <a:r>
              <a:rPr lang="zh-CN" altLang="en-US" b="1" dirty="0"/>
              <a:t>堆、栈、方发区的数据存储示例</a:t>
            </a:r>
          </a:p>
        </p:txBody>
      </p:sp>
      <p:sp>
        <p:nvSpPr>
          <p:cNvPr id="2" name="矩形 1">
            <a:extLst>
              <a:ext uri="{FF2B5EF4-FFF2-40B4-BE49-F238E27FC236}">
                <a16:creationId xmlns:a16="http://schemas.microsoft.com/office/drawing/2014/main" id="{F9C3F48F-9360-4E7D-804F-0D7214E86481}"/>
              </a:ext>
            </a:extLst>
          </p:cNvPr>
          <p:cNvSpPr/>
          <p:nvPr/>
        </p:nvSpPr>
        <p:spPr>
          <a:xfrm>
            <a:off x="599089" y="612844"/>
            <a:ext cx="10993821" cy="5816977"/>
          </a:xfrm>
          <a:prstGeom prst="rect">
            <a:avLst/>
          </a:prstGeom>
        </p:spPr>
        <p:txBody>
          <a:bodyPr wrap="square">
            <a:spAutoFit/>
          </a:bodyPr>
          <a:lstStyle/>
          <a:p>
            <a:r>
              <a:rPr lang="en-US" altLang="zh-CN" sz="1200" i="1" dirty="0">
                <a:solidFill>
                  <a:srgbClr val="00B050"/>
                </a:solidFill>
                <a:latin typeface="Verdana" panose="020B0604030504040204" pitchFamily="34" charset="0"/>
              </a:rPr>
              <a:t>AppMain.java</a:t>
            </a:r>
            <a:endParaRPr lang="en-US" altLang="zh-CN" sz="1200" dirty="0">
              <a:solidFill>
                <a:srgbClr val="00B050"/>
              </a:solidFill>
            </a:endParaRPr>
          </a:p>
          <a:p>
            <a:r>
              <a:rPr lang="en-US" altLang="zh-CN" sz="1200" dirty="0">
                <a:solidFill>
                  <a:srgbClr val="769436"/>
                </a:solidFill>
                <a:latin typeface="Verdana" panose="020B0604030504040204" pitchFamily="34" charset="0"/>
              </a:rPr>
              <a:t>//</a:t>
            </a:r>
            <a:r>
              <a:rPr lang="zh-CN" altLang="en-US" sz="1200" dirty="0">
                <a:solidFill>
                  <a:srgbClr val="769436"/>
                </a:solidFill>
                <a:latin typeface="Verdana" panose="020B0604030504040204" pitchFamily="34" charset="0"/>
              </a:rPr>
              <a:t>运行时</a:t>
            </a:r>
            <a:r>
              <a:rPr lang="en-US" altLang="zh-CN" sz="1200" dirty="0">
                <a:solidFill>
                  <a:srgbClr val="769436"/>
                </a:solidFill>
                <a:latin typeface="Verdana" panose="020B0604030504040204" pitchFamily="34" charset="0"/>
              </a:rPr>
              <a:t>, </a:t>
            </a:r>
            <a:r>
              <a:rPr lang="en-US" altLang="zh-CN" sz="1200" dirty="0" err="1">
                <a:solidFill>
                  <a:srgbClr val="769436"/>
                </a:solidFill>
                <a:latin typeface="Verdana" panose="020B0604030504040204" pitchFamily="34" charset="0"/>
              </a:rPr>
              <a:t>jvm</a:t>
            </a:r>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把</a:t>
            </a:r>
            <a:r>
              <a:rPr lang="en-US" altLang="zh-CN" sz="1200" dirty="0" err="1">
                <a:solidFill>
                  <a:srgbClr val="769436"/>
                </a:solidFill>
                <a:latin typeface="Verdana" panose="020B0604030504040204" pitchFamily="34" charset="0"/>
              </a:rPr>
              <a:t>appmain</a:t>
            </a:r>
            <a:r>
              <a:rPr lang="zh-CN" altLang="en-US" sz="1200" dirty="0">
                <a:solidFill>
                  <a:srgbClr val="769436"/>
                </a:solidFill>
                <a:latin typeface="Verdana" panose="020B0604030504040204" pitchFamily="34" charset="0"/>
              </a:rPr>
              <a:t>的信息都放入</a:t>
            </a:r>
            <a:r>
              <a:rPr lang="zh-CN" altLang="en-US" sz="1200" b="1" dirty="0">
                <a:solidFill>
                  <a:srgbClr val="002060"/>
                </a:solidFill>
                <a:latin typeface="Verdana" panose="020B0604030504040204" pitchFamily="34" charset="0"/>
              </a:rPr>
              <a:t>方法区</a:t>
            </a:r>
          </a:p>
          <a:p>
            <a:r>
              <a:rPr lang="en-US" altLang="zh-CN" sz="1200" dirty="0">
                <a:latin typeface="Verdana" panose="020B0604030504040204" pitchFamily="34" charset="0"/>
              </a:rPr>
              <a:t>public   class  </a:t>
            </a:r>
            <a:r>
              <a:rPr lang="en-US" altLang="zh-CN" sz="1200" dirty="0" err="1">
                <a:latin typeface="Verdana" panose="020B0604030504040204" pitchFamily="34" charset="0"/>
              </a:rPr>
              <a:t>AppMain</a:t>
            </a:r>
            <a:r>
              <a:rPr lang="en-US" altLang="zh-CN" sz="1200" dirty="0">
                <a:latin typeface="Verdana" panose="020B0604030504040204" pitchFamily="34" charset="0"/>
              </a:rPr>
              <a:t>                </a:t>
            </a:r>
            <a:endParaRPr lang="en-US" altLang="zh-CN" sz="1200" dirty="0"/>
          </a:p>
          <a:p>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//main </a:t>
            </a:r>
            <a:r>
              <a:rPr lang="zh-CN" altLang="en-US" sz="1200" dirty="0">
                <a:solidFill>
                  <a:srgbClr val="769436"/>
                </a:solidFill>
                <a:latin typeface="Verdana" panose="020B0604030504040204" pitchFamily="34" charset="0"/>
              </a:rPr>
              <a:t>方法本身放入</a:t>
            </a:r>
            <a:r>
              <a:rPr lang="zh-CN" altLang="en-US" sz="1200" b="1" dirty="0">
                <a:solidFill>
                  <a:srgbClr val="002060"/>
                </a:solidFill>
                <a:latin typeface="Verdana" panose="020B0604030504040204" pitchFamily="34" charset="0"/>
              </a:rPr>
              <a:t>方法区</a:t>
            </a:r>
            <a:r>
              <a:rPr lang="zh-CN" altLang="en-US" sz="1200" dirty="0">
                <a:latin typeface="Verdana" panose="020B0604030504040204" pitchFamily="34" charset="0"/>
              </a:rPr>
              <a:t>。</a:t>
            </a:r>
            <a:r>
              <a:rPr lang="zh-CN" altLang="en-US" sz="1200" dirty="0">
                <a:solidFill>
                  <a:schemeClr val="accent6">
                    <a:lumMod val="75000"/>
                  </a:schemeClr>
                </a:solidFill>
                <a:latin typeface="Verdana" panose="020B0604030504040204" pitchFamily="34" charset="0"/>
              </a:rPr>
              <a:t>调用</a:t>
            </a:r>
            <a:r>
              <a:rPr lang="en-US" altLang="zh-CN" sz="1200" dirty="0">
                <a:solidFill>
                  <a:schemeClr val="accent6">
                    <a:lumMod val="75000"/>
                  </a:schemeClr>
                </a:solidFill>
                <a:latin typeface="Verdana" panose="020B0604030504040204" pitchFamily="34" charset="0"/>
              </a:rPr>
              <a:t>main</a:t>
            </a:r>
            <a:r>
              <a:rPr lang="zh-CN" altLang="en-US" sz="1200" dirty="0">
                <a:solidFill>
                  <a:schemeClr val="accent6">
                    <a:lumMod val="75000"/>
                  </a:schemeClr>
                </a:solidFill>
                <a:latin typeface="Verdana" panose="020B0604030504040204" pitchFamily="34" charset="0"/>
              </a:rPr>
              <a:t>方法启动一个线程，创建了一个</a:t>
            </a:r>
            <a:r>
              <a:rPr lang="zh-CN" altLang="en-US" sz="1200" b="1" dirty="0">
                <a:solidFill>
                  <a:srgbClr val="C00000"/>
                </a:solidFill>
                <a:latin typeface="Verdana" panose="020B0604030504040204" pitchFamily="34" charset="0"/>
              </a:rPr>
              <a:t>栈区</a:t>
            </a:r>
            <a:endParaRPr lang="zh-CN" altLang="en-US" sz="1200" b="1" dirty="0">
              <a:solidFill>
                <a:srgbClr val="C00000"/>
              </a:solidFill>
            </a:endParaRPr>
          </a:p>
          <a:p>
            <a:pPr lvl="1"/>
            <a:r>
              <a:rPr lang="en-US" altLang="zh-CN" sz="1200" dirty="0">
                <a:latin typeface="Verdana" panose="020B0604030504040204" pitchFamily="34" charset="0"/>
              </a:rPr>
              <a:t>public   static   void  main(String[] </a:t>
            </a:r>
            <a:r>
              <a:rPr lang="en-US" altLang="zh-CN" sz="1200" dirty="0" err="1">
                <a:latin typeface="Verdana" panose="020B0604030504040204" pitchFamily="34" charset="0"/>
              </a:rPr>
              <a:t>args</a:t>
            </a:r>
            <a:r>
              <a:rPr lang="en-US" altLang="zh-CN" sz="1200" dirty="0">
                <a:latin typeface="Verdana" panose="020B0604030504040204" pitchFamily="34" charset="0"/>
              </a:rPr>
              <a:t>)  </a:t>
            </a:r>
            <a:endParaRPr lang="en-US" altLang="zh-CN" sz="1200" dirty="0"/>
          </a:p>
          <a:p>
            <a:pPr lvl="1"/>
            <a:r>
              <a:rPr lang="en-US" altLang="zh-CN" sz="1200" dirty="0">
                <a:latin typeface="Verdana" panose="020B0604030504040204" pitchFamily="34" charset="0"/>
              </a:rPr>
              <a:t>{</a:t>
            </a:r>
            <a:endParaRPr lang="en-US" altLang="zh-CN" sz="1200" dirty="0"/>
          </a:p>
          <a:p>
            <a:pPr lvl="2"/>
            <a:r>
              <a:rPr lang="en-US" altLang="zh-CN" sz="1200" dirty="0">
                <a:solidFill>
                  <a:srgbClr val="769436"/>
                </a:solidFill>
                <a:latin typeface="Verdana" panose="020B0604030504040204" pitchFamily="34" charset="0"/>
              </a:rPr>
              <a:t>//test1</a:t>
            </a:r>
            <a:r>
              <a:rPr lang="zh-CN" altLang="en-US" sz="1200" dirty="0">
                <a:solidFill>
                  <a:srgbClr val="769436"/>
                </a:solidFill>
                <a:latin typeface="Verdana" panose="020B0604030504040204" pitchFamily="34" charset="0"/>
              </a:rPr>
              <a:t>是对象引用指针，所以放到</a:t>
            </a:r>
            <a:r>
              <a:rPr lang="zh-CN" altLang="en-US" sz="1200" b="1" dirty="0">
                <a:solidFill>
                  <a:srgbClr val="C00000"/>
                </a:solidFill>
                <a:latin typeface="Verdana" panose="020B0604030504040204" pitchFamily="34" charset="0"/>
              </a:rPr>
              <a:t>栈区</a:t>
            </a:r>
            <a:r>
              <a:rPr lang="zh-CN" altLang="en-US" sz="1200" dirty="0">
                <a:solidFill>
                  <a:srgbClr val="769436"/>
                </a:solidFill>
                <a:latin typeface="Verdana" panose="020B0604030504040204" pitchFamily="34" charset="0"/>
              </a:rPr>
              <a:t>里， </a:t>
            </a:r>
            <a:r>
              <a:rPr lang="en-US" altLang="zh-CN" sz="1200" dirty="0">
                <a:solidFill>
                  <a:srgbClr val="769436"/>
                </a:solidFill>
                <a:latin typeface="Verdana" panose="020B0604030504040204" pitchFamily="34" charset="0"/>
              </a:rPr>
              <a:t>Sample</a:t>
            </a:r>
            <a:r>
              <a:rPr lang="zh-CN" altLang="en-US" sz="1200" dirty="0">
                <a:solidFill>
                  <a:srgbClr val="769436"/>
                </a:solidFill>
                <a:latin typeface="Verdana" panose="020B0604030504040204" pitchFamily="34" charset="0"/>
              </a:rPr>
              <a:t>是自定义对象实例应该放到</a:t>
            </a:r>
            <a:r>
              <a:rPr lang="zh-CN" altLang="en-US" sz="1200" b="1" dirty="0">
                <a:solidFill>
                  <a:srgbClr val="00B050"/>
                </a:solidFill>
                <a:latin typeface="Verdana" panose="020B0604030504040204" pitchFamily="34" charset="0"/>
              </a:rPr>
              <a:t>堆</a:t>
            </a:r>
            <a:r>
              <a:rPr lang="zh-CN" altLang="en-US" sz="1200" dirty="0">
                <a:solidFill>
                  <a:srgbClr val="769436"/>
                </a:solidFill>
                <a:latin typeface="Verdana" panose="020B0604030504040204" pitchFamily="34" charset="0"/>
              </a:rPr>
              <a:t>里面</a:t>
            </a:r>
            <a:endParaRPr lang="zh-CN" altLang="en-US" sz="1200" dirty="0"/>
          </a:p>
          <a:p>
            <a:pPr lvl="2"/>
            <a:r>
              <a:rPr lang="en-US" altLang="zh-CN" sz="1200" dirty="0">
                <a:latin typeface="Verdana" panose="020B0604030504040204" pitchFamily="34" charset="0"/>
              </a:rPr>
              <a:t>Sample test1 = new  Sample( " </a:t>
            </a:r>
            <a:r>
              <a:rPr lang="zh-CN" altLang="en-US" sz="1200" dirty="0">
                <a:latin typeface="Verdana" panose="020B0604030504040204" pitchFamily="34" charset="0"/>
              </a:rPr>
              <a:t>测试</a:t>
            </a:r>
            <a:r>
              <a:rPr lang="en-US" altLang="zh-CN" sz="1200" dirty="0">
                <a:latin typeface="Verdana" panose="020B0604030504040204" pitchFamily="34" charset="0"/>
              </a:rPr>
              <a:t>1 " );   </a:t>
            </a:r>
            <a:endParaRPr lang="zh-CN" altLang="en-US" sz="1200" dirty="0"/>
          </a:p>
          <a:p>
            <a:pPr lvl="2"/>
            <a:r>
              <a:rPr lang="en-US" altLang="zh-CN" sz="1200" dirty="0">
                <a:latin typeface="Verdana" panose="020B0604030504040204" pitchFamily="34" charset="0"/>
              </a:rPr>
              <a:t>Sample test2 = new  Sample( " </a:t>
            </a:r>
            <a:r>
              <a:rPr lang="zh-CN" altLang="en-US" sz="1200" dirty="0">
                <a:latin typeface="Verdana" panose="020B0604030504040204" pitchFamily="34" charset="0"/>
              </a:rPr>
              <a:t>测试</a:t>
            </a:r>
            <a:r>
              <a:rPr lang="en-US" altLang="zh-CN" sz="1200" dirty="0">
                <a:latin typeface="Verdana" panose="020B0604030504040204" pitchFamily="34" charset="0"/>
              </a:rPr>
              <a:t>2 " );</a:t>
            </a:r>
            <a:endParaRPr lang="zh-CN" altLang="en-US" sz="1200" dirty="0"/>
          </a:p>
          <a:p>
            <a:pPr lvl="2"/>
            <a:r>
              <a:rPr lang="en-US" altLang="zh-CN" sz="1200" dirty="0">
                <a:latin typeface="Verdana" panose="020B0604030504040204" pitchFamily="34" charset="0"/>
              </a:rPr>
              <a:t>test1.printName();</a:t>
            </a:r>
            <a:endParaRPr lang="en-US" altLang="zh-CN" sz="1200" dirty="0"/>
          </a:p>
          <a:p>
            <a:pPr lvl="2"/>
            <a:r>
              <a:rPr lang="en-US" altLang="zh-CN" sz="1200" dirty="0">
                <a:latin typeface="Verdana" panose="020B0604030504040204" pitchFamily="34" charset="0"/>
              </a:rPr>
              <a:t>test2.printName();</a:t>
            </a:r>
            <a:endParaRPr lang="en-US" altLang="zh-CN" sz="1200" dirty="0"/>
          </a:p>
          <a:p>
            <a:pPr lvl="1"/>
            <a:r>
              <a:rPr lang="en-US" altLang="zh-CN" sz="1200" dirty="0">
                <a:latin typeface="Verdana" panose="020B0604030504040204" pitchFamily="34" charset="0"/>
              </a:rPr>
              <a:t>}</a:t>
            </a:r>
            <a:endParaRPr lang="en-US" altLang="zh-CN" sz="1200" dirty="0"/>
          </a:p>
          <a:p>
            <a:r>
              <a:rPr lang="en-US" altLang="zh-CN" sz="1200" dirty="0">
                <a:latin typeface="Verdana" panose="020B0604030504040204" pitchFamily="34" charset="0"/>
              </a:rPr>
              <a:t>} </a:t>
            </a:r>
          </a:p>
          <a:p>
            <a:endParaRPr lang="en-US" altLang="zh-CN" sz="1200" dirty="0"/>
          </a:p>
          <a:p>
            <a:r>
              <a:rPr lang="en-US" altLang="zh-CN" sz="1200" i="1" dirty="0">
                <a:solidFill>
                  <a:srgbClr val="00B050"/>
                </a:solidFill>
                <a:latin typeface="Verdana" panose="020B0604030504040204" pitchFamily="34" charset="0"/>
              </a:rPr>
              <a:t>Sample.java</a:t>
            </a:r>
            <a:endParaRPr lang="en-US" altLang="zh-CN" sz="1200" dirty="0">
              <a:solidFill>
                <a:srgbClr val="00B050"/>
              </a:solidFill>
            </a:endParaRPr>
          </a:p>
          <a:p>
            <a:r>
              <a:rPr lang="en-US" altLang="zh-CN" sz="1200" dirty="0">
                <a:latin typeface="Verdana" panose="020B0604030504040204" pitchFamily="34" charset="0"/>
              </a:rPr>
              <a:t>public   class  Sample       </a:t>
            </a:r>
            <a:endParaRPr lang="en-US" altLang="zh-CN" sz="1200" dirty="0"/>
          </a:p>
          <a:p>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范例名称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private  name; </a:t>
            </a:r>
            <a:r>
              <a:rPr lang="en-US" altLang="zh-CN" sz="1200" dirty="0">
                <a:solidFill>
                  <a:srgbClr val="769436"/>
                </a:solidFill>
                <a:latin typeface="Verdana" panose="020B0604030504040204" pitchFamily="34" charset="0"/>
              </a:rPr>
              <a:t>//new Sample</a:t>
            </a:r>
            <a:r>
              <a:rPr lang="zh-CN" altLang="en-US" sz="1200" dirty="0">
                <a:solidFill>
                  <a:srgbClr val="769436"/>
                </a:solidFill>
                <a:latin typeface="Verdana" panose="020B0604030504040204" pitchFamily="34" charset="0"/>
              </a:rPr>
              <a:t>实例后， </a:t>
            </a:r>
            <a:r>
              <a:rPr lang="en-US" altLang="zh-CN" sz="1200" dirty="0">
                <a:solidFill>
                  <a:srgbClr val="769436"/>
                </a:solidFill>
                <a:latin typeface="Verdana" panose="020B0604030504040204" pitchFamily="34" charset="0"/>
              </a:rPr>
              <a:t>name </a:t>
            </a:r>
            <a:r>
              <a:rPr lang="zh-CN" altLang="en-US" sz="1200" dirty="0">
                <a:solidFill>
                  <a:srgbClr val="769436"/>
                </a:solidFill>
                <a:latin typeface="Verdana" panose="020B0604030504040204" pitchFamily="34" charset="0"/>
              </a:rPr>
              <a:t>引用放入</a:t>
            </a:r>
            <a:r>
              <a:rPr lang="zh-CN" altLang="en-US" sz="1200" b="1" dirty="0">
                <a:solidFill>
                  <a:srgbClr val="C00000"/>
                </a:solidFill>
                <a:latin typeface="Verdana" panose="020B0604030504040204" pitchFamily="34" charset="0"/>
              </a:rPr>
              <a:t>栈区</a:t>
            </a:r>
            <a:r>
              <a:rPr lang="zh-CN" altLang="en-US" sz="1200" dirty="0">
                <a:solidFill>
                  <a:srgbClr val="769436"/>
                </a:solidFill>
                <a:latin typeface="Verdana" panose="020B0604030504040204" pitchFamily="34" charset="0"/>
              </a:rPr>
              <a:t>里，  </a:t>
            </a:r>
            <a:r>
              <a:rPr lang="en-US" altLang="zh-CN" sz="1200" dirty="0">
                <a:solidFill>
                  <a:srgbClr val="769436"/>
                </a:solidFill>
                <a:latin typeface="Verdana" panose="020B0604030504040204" pitchFamily="34" charset="0"/>
              </a:rPr>
              <a:t>name </a:t>
            </a:r>
            <a:r>
              <a:rPr lang="zh-CN" altLang="en-US" sz="1200" dirty="0">
                <a:solidFill>
                  <a:srgbClr val="769436"/>
                </a:solidFill>
                <a:latin typeface="Verdana" panose="020B0604030504040204" pitchFamily="34" charset="0"/>
              </a:rPr>
              <a:t>对象实例放入</a:t>
            </a:r>
            <a:r>
              <a:rPr lang="zh-CN" altLang="en-US" sz="1200" b="1" dirty="0">
                <a:solidFill>
                  <a:srgbClr val="00B050"/>
                </a:solidFill>
                <a:latin typeface="Verdana" panose="020B0604030504040204" pitchFamily="34" charset="0"/>
              </a:rPr>
              <a:t>堆</a:t>
            </a:r>
            <a:r>
              <a:rPr lang="zh-CN" altLang="en-US" sz="1200" dirty="0">
                <a:solidFill>
                  <a:srgbClr val="769436"/>
                </a:solidFill>
                <a:latin typeface="Verdana" panose="020B0604030504040204" pitchFamily="34" charset="0"/>
              </a:rPr>
              <a:t>里</a:t>
            </a:r>
            <a:endParaRPr lang="zh-CN" altLang="en-US"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构造方法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public  Sample(String name)</a:t>
            </a:r>
            <a:endParaRPr lang="en-US" altLang="zh-CN" sz="1200" dirty="0"/>
          </a:p>
          <a:p>
            <a:pPr lvl="1"/>
            <a:r>
              <a:rPr lang="en-US" altLang="zh-CN" sz="1200" dirty="0">
                <a:latin typeface="Verdana" panose="020B0604030504040204" pitchFamily="34" charset="0"/>
              </a:rPr>
              <a:t>{</a:t>
            </a:r>
            <a:endParaRPr lang="en-US" altLang="zh-CN" sz="1200" dirty="0"/>
          </a:p>
          <a:p>
            <a:pPr lvl="2"/>
            <a:r>
              <a:rPr lang="en-US" altLang="zh-CN" sz="1200" dirty="0">
                <a:latin typeface="Verdana" panose="020B0604030504040204" pitchFamily="34" charset="0"/>
              </a:rPr>
              <a:t>this .name = name;</a:t>
            </a:r>
            <a:endParaRPr lang="en-US" altLang="zh-CN" sz="1200" dirty="0"/>
          </a:p>
          <a:p>
            <a:pPr lvl="1"/>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输出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public   void  </a:t>
            </a:r>
            <a:r>
              <a:rPr lang="en-US" altLang="zh-CN" sz="1200" dirty="0" err="1">
                <a:latin typeface="Verdana" panose="020B0604030504040204" pitchFamily="34" charset="0"/>
              </a:rPr>
              <a:t>printName</a:t>
            </a:r>
            <a:r>
              <a:rPr lang="en-US" altLang="zh-CN" sz="1200" dirty="0">
                <a:latin typeface="Verdana" panose="020B0604030504040204" pitchFamily="34" charset="0"/>
              </a:rPr>
              <a:t>()  </a:t>
            </a:r>
            <a:r>
              <a:rPr lang="en-US" altLang="zh-CN" sz="1200" dirty="0">
                <a:solidFill>
                  <a:srgbClr val="769436"/>
                </a:solidFill>
                <a:latin typeface="Verdana" panose="020B0604030504040204" pitchFamily="34" charset="0"/>
              </a:rPr>
              <a:t> //print</a:t>
            </a:r>
            <a:r>
              <a:rPr lang="zh-CN" altLang="en-US" sz="1200" dirty="0">
                <a:solidFill>
                  <a:srgbClr val="769436"/>
                </a:solidFill>
                <a:latin typeface="Verdana" panose="020B0604030504040204" pitchFamily="34" charset="0"/>
              </a:rPr>
              <a:t>方法本身放入 </a:t>
            </a:r>
            <a:r>
              <a:rPr lang="zh-CN" altLang="en-US" sz="1200" b="1" dirty="0">
                <a:solidFill>
                  <a:srgbClr val="002060"/>
                </a:solidFill>
                <a:latin typeface="Verdana" panose="020B0604030504040204" pitchFamily="34" charset="0"/>
              </a:rPr>
              <a:t>方法区</a:t>
            </a:r>
            <a:r>
              <a:rPr lang="zh-CN" altLang="en-US" sz="1200" dirty="0">
                <a:solidFill>
                  <a:srgbClr val="769436"/>
                </a:solidFill>
                <a:latin typeface="Verdana" panose="020B0604030504040204" pitchFamily="34" charset="0"/>
              </a:rPr>
              <a:t>里。</a:t>
            </a:r>
            <a:endParaRPr lang="zh-CN" altLang="en-US" sz="1200" dirty="0"/>
          </a:p>
          <a:p>
            <a:pPr lvl="1"/>
            <a:r>
              <a:rPr lang="en-US" altLang="zh-CN" sz="1200" dirty="0">
                <a:latin typeface="Verdana" panose="020B0604030504040204" pitchFamily="34" charset="0"/>
              </a:rPr>
              <a:t>{</a:t>
            </a:r>
            <a:endParaRPr lang="zh-CN" altLang="en-US" sz="1200" dirty="0"/>
          </a:p>
          <a:p>
            <a:pPr lvl="2"/>
            <a:r>
              <a:rPr lang="en-US" altLang="zh-CN" sz="1200" dirty="0" err="1">
                <a:latin typeface="Verdana" panose="020B0604030504040204" pitchFamily="34" charset="0"/>
              </a:rPr>
              <a:t>System.out.println</a:t>
            </a:r>
            <a:r>
              <a:rPr lang="en-US" altLang="zh-CN" sz="1200" dirty="0">
                <a:latin typeface="Verdana" panose="020B0604030504040204" pitchFamily="34" charset="0"/>
              </a:rPr>
              <a:t>(name);</a:t>
            </a:r>
            <a:endParaRPr lang="en-US" altLang="zh-CN" sz="1200" dirty="0"/>
          </a:p>
          <a:p>
            <a:pPr lvl="1"/>
            <a:r>
              <a:rPr lang="en-US" altLang="zh-CN" sz="1200" dirty="0">
                <a:latin typeface="Verdana" panose="020B0604030504040204" pitchFamily="34" charset="0"/>
              </a:rPr>
              <a:t>}</a:t>
            </a:r>
            <a:endParaRPr lang="en-US" altLang="zh-CN" sz="1200" dirty="0"/>
          </a:p>
          <a:p>
            <a:r>
              <a:rPr lang="en-US" altLang="zh-CN" sz="1200" dirty="0">
                <a:latin typeface="Verdana" panose="020B0604030504040204" pitchFamily="34" charset="0"/>
              </a:rPr>
              <a:t>} </a:t>
            </a:r>
            <a:endParaRPr lang="en-US" altLang="zh-CN" sz="1200" dirty="0">
              <a:effectLst/>
            </a:endParaRPr>
          </a:p>
        </p:txBody>
      </p:sp>
    </p:spTree>
    <p:extLst>
      <p:ext uri="{BB962C8B-B14F-4D97-AF65-F5344CB8AC3E}">
        <p14:creationId xmlns:p14="http://schemas.microsoft.com/office/powerpoint/2010/main" val="1316977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0" y="70893"/>
            <a:ext cx="3291286" cy="369332"/>
          </a:xfrm>
          <a:prstGeom prst="rect">
            <a:avLst/>
          </a:prstGeom>
          <a:noFill/>
        </p:spPr>
        <p:txBody>
          <a:bodyPr wrap="none" rtlCol="0">
            <a:spAutoFit/>
          </a:bodyPr>
          <a:lstStyle/>
          <a:p>
            <a:r>
              <a:rPr lang="en-US" altLang="zh-CN" b="1" dirty="0"/>
              <a:t>JVM</a:t>
            </a:r>
            <a:r>
              <a:rPr lang="zh-CN" altLang="en-US" b="1" dirty="0"/>
              <a:t>堆</a:t>
            </a:r>
            <a:r>
              <a:rPr lang="en-US" altLang="zh-CN" b="1" dirty="0"/>
              <a:t>—</a:t>
            </a:r>
            <a:r>
              <a:rPr lang="zh-CN" altLang="en-US" b="1" dirty="0"/>
              <a:t>垃圾回收机制示意图</a:t>
            </a:r>
          </a:p>
        </p:txBody>
      </p:sp>
      <p:sp>
        <p:nvSpPr>
          <p:cNvPr id="121" name="文本框 120">
            <a:extLst>
              <a:ext uri="{FF2B5EF4-FFF2-40B4-BE49-F238E27FC236}">
                <a16:creationId xmlns:a16="http://schemas.microsoft.com/office/drawing/2014/main" id="{CB9C2587-47FB-40D6-937C-3E8524701E2B}"/>
              </a:ext>
            </a:extLst>
          </p:cNvPr>
          <p:cNvSpPr txBox="1"/>
          <p:nvPr/>
        </p:nvSpPr>
        <p:spPr>
          <a:xfrm>
            <a:off x="324850" y="1525868"/>
            <a:ext cx="2353827" cy="954107"/>
          </a:xfrm>
          <a:prstGeom prst="rect">
            <a:avLst/>
          </a:prstGeom>
          <a:noFill/>
          <a:ln w="12700">
            <a:solidFill>
              <a:schemeClr val="tx1"/>
            </a:solidFill>
          </a:ln>
        </p:spPr>
        <p:txBody>
          <a:bodyPr wrap="square" rtlCol="0">
            <a:spAutoFit/>
          </a:bodyPr>
          <a:lstStyle/>
          <a:p>
            <a:r>
              <a:rPr lang="zh-CN" altLang="en-US" sz="1400" dirty="0"/>
              <a:t>新生代内存按照</a:t>
            </a:r>
            <a:r>
              <a:rPr lang="en-US" altLang="zh-CN" sz="1400" dirty="0"/>
              <a:t>8:1:1</a:t>
            </a:r>
            <a:r>
              <a:rPr lang="zh-CN" altLang="en-US" sz="1400" dirty="0"/>
              <a:t>的比例分为一个</a:t>
            </a:r>
            <a:r>
              <a:rPr lang="en-US" altLang="zh-CN" sz="1400" dirty="0"/>
              <a:t>Eden</a:t>
            </a:r>
            <a:r>
              <a:rPr lang="zh-CN" altLang="en-US" sz="1400" dirty="0"/>
              <a:t>区和两个</a:t>
            </a:r>
            <a:r>
              <a:rPr lang="en-US" altLang="zh-CN" sz="1400" dirty="0"/>
              <a:t>Survivor(survivor0,survivor1)</a:t>
            </a:r>
            <a:r>
              <a:rPr lang="zh-CN" altLang="en-US" sz="1400" dirty="0"/>
              <a:t>区</a:t>
            </a:r>
            <a:r>
              <a:rPr lang="en-US" altLang="zh-CN" sz="1400" dirty="0"/>
              <a:t>(</a:t>
            </a:r>
            <a:r>
              <a:rPr lang="zh-CN" altLang="en-US" sz="1400" dirty="0"/>
              <a:t>也叫</a:t>
            </a:r>
            <a:r>
              <a:rPr lang="en-US" altLang="zh-CN" sz="1400" dirty="0"/>
              <a:t>from</a:t>
            </a:r>
            <a:r>
              <a:rPr lang="zh-CN" altLang="en-US" sz="1400" dirty="0"/>
              <a:t>，</a:t>
            </a:r>
            <a:r>
              <a:rPr lang="en-US" altLang="zh-CN" sz="1400" dirty="0"/>
              <a:t>to)</a:t>
            </a:r>
            <a:endParaRPr lang="zh-CN" altLang="en-US" sz="1400" dirty="0"/>
          </a:p>
        </p:txBody>
      </p:sp>
      <p:sp>
        <p:nvSpPr>
          <p:cNvPr id="122" name="文本框 121">
            <a:extLst>
              <a:ext uri="{FF2B5EF4-FFF2-40B4-BE49-F238E27FC236}">
                <a16:creationId xmlns:a16="http://schemas.microsoft.com/office/drawing/2014/main" id="{03A45167-5091-499C-9A74-2D8397D1C55A}"/>
              </a:ext>
            </a:extLst>
          </p:cNvPr>
          <p:cNvSpPr txBox="1"/>
          <p:nvPr/>
        </p:nvSpPr>
        <p:spPr>
          <a:xfrm>
            <a:off x="330195" y="4459296"/>
            <a:ext cx="2353827" cy="523220"/>
          </a:xfrm>
          <a:prstGeom prst="rect">
            <a:avLst/>
          </a:prstGeom>
          <a:noFill/>
          <a:ln w="12700">
            <a:solidFill>
              <a:schemeClr val="tx1"/>
            </a:solidFill>
          </a:ln>
        </p:spPr>
        <p:txBody>
          <a:bodyPr wrap="square" rtlCol="0">
            <a:spAutoFit/>
          </a:bodyPr>
          <a:lstStyle/>
          <a:p>
            <a:r>
              <a:rPr lang="zh-CN" altLang="en-US" sz="1400" dirty="0"/>
              <a:t>老年代和新生代的内存大小比例一般为</a:t>
            </a:r>
            <a:r>
              <a:rPr lang="en-US" altLang="zh-CN" sz="1400" dirty="0"/>
              <a:t>3:1</a:t>
            </a:r>
            <a:r>
              <a:rPr lang="zh-CN" altLang="en-US" sz="1400" dirty="0"/>
              <a:t>或</a:t>
            </a:r>
            <a:r>
              <a:rPr lang="en-US" altLang="zh-CN" sz="1400" dirty="0"/>
              <a:t>2:1</a:t>
            </a:r>
            <a:endParaRPr lang="zh-CN" altLang="en-US" sz="1400" dirty="0"/>
          </a:p>
        </p:txBody>
      </p:sp>
      <p:grpSp>
        <p:nvGrpSpPr>
          <p:cNvPr id="4" name="组合 3">
            <a:extLst>
              <a:ext uri="{FF2B5EF4-FFF2-40B4-BE49-F238E27FC236}">
                <a16:creationId xmlns:a16="http://schemas.microsoft.com/office/drawing/2014/main" id="{02D44929-2F19-46B3-8AA1-58534AE08318}"/>
              </a:ext>
            </a:extLst>
          </p:cNvPr>
          <p:cNvGrpSpPr/>
          <p:nvPr/>
        </p:nvGrpSpPr>
        <p:grpSpPr>
          <a:xfrm>
            <a:off x="2859983" y="473535"/>
            <a:ext cx="9062730" cy="5910929"/>
            <a:chOff x="2859983" y="473535"/>
            <a:chExt cx="9062730" cy="5910929"/>
          </a:xfrm>
        </p:grpSpPr>
        <p:grpSp>
          <p:nvGrpSpPr>
            <p:cNvPr id="109" name="组合 108">
              <a:extLst>
                <a:ext uri="{FF2B5EF4-FFF2-40B4-BE49-F238E27FC236}">
                  <a16:creationId xmlns:a16="http://schemas.microsoft.com/office/drawing/2014/main" id="{2C4FAE75-8F66-4314-B2CB-C1F241C376FE}"/>
                </a:ext>
              </a:extLst>
            </p:cNvPr>
            <p:cNvGrpSpPr/>
            <p:nvPr/>
          </p:nvGrpSpPr>
          <p:grpSpPr>
            <a:xfrm>
              <a:off x="2859983" y="473535"/>
              <a:ext cx="9062730" cy="5910929"/>
              <a:chOff x="2052115" y="527312"/>
              <a:chExt cx="9062730" cy="5910929"/>
            </a:xfrm>
          </p:grpSpPr>
          <p:sp>
            <p:nvSpPr>
              <p:cNvPr id="9" name="矩形: 圆角 8">
                <a:extLst>
                  <a:ext uri="{FF2B5EF4-FFF2-40B4-BE49-F238E27FC236}">
                    <a16:creationId xmlns:a16="http://schemas.microsoft.com/office/drawing/2014/main" id="{F1A4D849-5775-4D4A-BEBA-EC1B50AC3DAA}"/>
                  </a:ext>
                </a:extLst>
              </p:cNvPr>
              <p:cNvSpPr/>
              <p:nvPr/>
            </p:nvSpPr>
            <p:spPr>
              <a:xfrm>
                <a:off x="6096000" y="888783"/>
                <a:ext cx="1846555"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t>User user1 =new User()</a:t>
                </a:r>
                <a:endParaRPr lang="zh-CN" altLang="en-US" sz="1200" dirty="0"/>
              </a:p>
            </p:txBody>
          </p:sp>
          <p:grpSp>
            <p:nvGrpSpPr>
              <p:cNvPr id="55" name="组合 54">
                <a:extLst>
                  <a:ext uri="{FF2B5EF4-FFF2-40B4-BE49-F238E27FC236}">
                    <a16:creationId xmlns:a16="http://schemas.microsoft.com/office/drawing/2014/main" id="{32B515CD-3E4C-4F74-BF7C-7BB1C06C4116}"/>
                  </a:ext>
                </a:extLst>
              </p:cNvPr>
              <p:cNvGrpSpPr/>
              <p:nvPr/>
            </p:nvGrpSpPr>
            <p:grpSpPr>
              <a:xfrm>
                <a:off x="2052115" y="527312"/>
                <a:ext cx="2503502" cy="5811343"/>
                <a:chOff x="2052115" y="527312"/>
                <a:chExt cx="2503502" cy="5811343"/>
              </a:xfrm>
            </p:grpSpPr>
            <p:grpSp>
              <p:nvGrpSpPr>
                <p:cNvPr id="13" name="组合 12">
                  <a:extLst>
                    <a:ext uri="{FF2B5EF4-FFF2-40B4-BE49-F238E27FC236}">
                      <a16:creationId xmlns:a16="http://schemas.microsoft.com/office/drawing/2014/main" id="{888382EE-BEAE-4920-8713-F24C3579F315}"/>
                    </a:ext>
                  </a:extLst>
                </p:cNvPr>
                <p:cNvGrpSpPr/>
                <p:nvPr/>
              </p:nvGrpSpPr>
              <p:grpSpPr>
                <a:xfrm>
                  <a:off x="2709062" y="888676"/>
                  <a:ext cx="1846555" cy="5445309"/>
                  <a:chOff x="2630078" y="2326734"/>
                  <a:chExt cx="1036948" cy="3706421"/>
                </a:xfrm>
              </p:grpSpPr>
              <p:sp>
                <p:nvSpPr>
                  <p:cNvPr id="8" name="矩形 7">
                    <a:extLst>
                      <a:ext uri="{FF2B5EF4-FFF2-40B4-BE49-F238E27FC236}">
                        <a16:creationId xmlns:a16="http://schemas.microsoft.com/office/drawing/2014/main" id="{D5661055-821F-424E-B719-62EDD20A6DA1}"/>
                      </a:ext>
                    </a:extLst>
                  </p:cNvPr>
                  <p:cNvSpPr/>
                  <p:nvPr/>
                </p:nvSpPr>
                <p:spPr>
                  <a:xfrm>
                    <a:off x="2630078" y="2326734"/>
                    <a:ext cx="1036948" cy="791852"/>
                  </a:xfrm>
                  <a:prstGeom prst="rect">
                    <a:avLst/>
                  </a:prstGeom>
                  <a:ln w="127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tLang="zh-CN" sz="1400" dirty="0"/>
                  </a:p>
                  <a:p>
                    <a:pPr algn="ctr"/>
                    <a:endParaRPr lang="en-US" altLang="zh-CN" sz="1400" dirty="0"/>
                  </a:p>
                </p:txBody>
              </p:sp>
              <p:sp>
                <p:nvSpPr>
                  <p:cNvPr id="10" name="矩形 9">
                    <a:extLst>
                      <a:ext uri="{FF2B5EF4-FFF2-40B4-BE49-F238E27FC236}">
                        <a16:creationId xmlns:a16="http://schemas.microsoft.com/office/drawing/2014/main" id="{7529750C-B3A6-41E8-885A-E0DEFA34B2CF}"/>
                      </a:ext>
                    </a:extLst>
                  </p:cNvPr>
                  <p:cNvSpPr/>
                  <p:nvPr/>
                </p:nvSpPr>
                <p:spPr>
                  <a:xfrm>
                    <a:off x="2630078" y="3118586"/>
                    <a:ext cx="1036948" cy="378758"/>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dirty="0"/>
                  </a:p>
                  <a:p>
                    <a:pPr algn="ctr"/>
                    <a:r>
                      <a:rPr lang="en-US" altLang="zh-CN" sz="1200" dirty="0"/>
                      <a:t>S0</a:t>
                    </a:r>
                    <a:r>
                      <a:rPr lang="zh-CN" altLang="en-US" sz="1200" dirty="0"/>
                      <a:t>和</a:t>
                    </a:r>
                    <a:r>
                      <a:rPr lang="en-US" altLang="zh-CN" sz="1200" dirty="0"/>
                      <a:t>S1</a:t>
                    </a:r>
                    <a:r>
                      <a:rPr lang="zh-CN" altLang="en-US" sz="1200" dirty="0"/>
                      <a:t>是互换的</a:t>
                    </a:r>
                  </a:p>
                </p:txBody>
              </p:sp>
              <p:sp>
                <p:nvSpPr>
                  <p:cNvPr id="11" name="矩形 10">
                    <a:extLst>
                      <a:ext uri="{FF2B5EF4-FFF2-40B4-BE49-F238E27FC236}">
                        <a16:creationId xmlns:a16="http://schemas.microsoft.com/office/drawing/2014/main" id="{D32170FB-9966-47D0-A332-E41F3F938A13}"/>
                      </a:ext>
                    </a:extLst>
                  </p:cNvPr>
                  <p:cNvSpPr/>
                  <p:nvPr/>
                </p:nvSpPr>
                <p:spPr>
                  <a:xfrm>
                    <a:off x="2630078" y="3497344"/>
                    <a:ext cx="1036948" cy="413094"/>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S1</a:t>
                    </a:r>
                    <a:r>
                      <a:rPr lang="zh-CN" altLang="en-US" sz="1200" dirty="0"/>
                      <a:t>始终为空</a:t>
                    </a:r>
                  </a:p>
                </p:txBody>
              </p:sp>
              <p:sp>
                <p:nvSpPr>
                  <p:cNvPr id="12" name="矩形 11">
                    <a:extLst>
                      <a:ext uri="{FF2B5EF4-FFF2-40B4-BE49-F238E27FC236}">
                        <a16:creationId xmlns:a16="http://schemas.microsoft.com/office/drawing/2014/main" id="{C039B9DC-197A-4256-90CC-519800C2F01B}"/>
                      </a:ext>
                    </a:extLst>
                  </p:cNvPr>
                  <p:cNvSpPr/>
                  <p:nvPr/>
                </p:nvSpPr>
                <p:spPr>
                  <a:xfrm>
                    <a:off x="2630078" y="3910437"/>
                    <a:ext cx="1036948" cy="2122718"/>
                  </a:xfrm>
                  <a:prstGeom prst="rect">
                    <a:avLst/>
                  </a:prstGeom>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400" dirty="0"/>
                  </a:p>
                </p:txBody>
              </p:sp>
            </p:grpSp>
            <p:sp>
              <p:nvSpPr>
                <p:cNvPr id="2" name="左大括号 1">
                  <a:extLst>
                    <a:ext uri="{FF2B5EF4-FFF2-40B4-BE49-F238E27FC236}">
                      <a16:creationId xmlns:a16="http://schemas.microsoft.com/office/drawing/2014/main" id="{B15135C3-5C35-4D2A-9A64-F2B2BD4D9AA7}"/>
                    </a:ext>
                  </a:extLst>
                </p:cNvPr>
                <p:cNvSpPr/>
                <p:nvPr/>
              </p:nvSpPr>
              <p:spPr>
                <a:xfrm>
                  <a:off x="2414726" y="893347"/>
                  <a:ext cx="294336" cy="23267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2" name="左大括号 31">
                  <a:extLst>
                    <a:ext uri="{FF2B5EF4-FFF2-40B4-BE49-F238E27FC236}">
                      <a16:creationId xmlns:a16="http://schemas.microsoft.com/office/drawing/2014/main" id="{CE362E93-6033-4DCC-9C6D-112514013B40}"/>
                    </a:ext>
                  </a:extLst>
                </p:cNvPr>
                <p:cNvSpPr/>
                <p:nvPr/>
              </p:nvSpPr>
              <p:spPr>
                <a:xfrm>
                  <a:off x="2414726" y="3220052"/>
                  <a:ext cx="294336" cy="31186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6EDA522-321C-49CE-B97E-4C876FB3E837}"/>
                    </a:ext>
                  </a:extLst>
                </p:cNvPr>
                <p:cNvSpPr txBox="1"/>
                <p:nvPr/>
              </p:nvSpPr>
              <p:spPr>
                <a:xfrm>
                  <a:off x="2052115" y="1696287"/>
                  <a:ext cx="430887" cy="707886"/>
                </a:xfrm>
                <a:prstGeom prst="rect">
                  <a:avLst/>
                </a:prstGeom>
                <a:noFill/>
              </p:spPr>
              <p:txBody>
                <a:bodyPr vert="eaVert" wrap="none" rtlCol="0">
                  <a:spAutoFit/>
                </a:bodyPr>
                <a:lstStyle/>
                <a:p>
                  <a:r>
                    <a:rPr lang="zh-CN" altLang="en-US" sz="1600" dirty="0"/>
                    <a:t>新生代</a:t>
                  </a:r>
                </a:p>
              </p:txBody>
            </p:sp>
            <p:sp>
              <p:nvSpPr>
                <p:cNvPr id="34" name="文本框 33">
                  <a:extLst>
                    <a:ext uri="{FF2B5EF4-FFF2-40B4-BE49-F238E27FC236}">
                      <a16:creationId xmlns:a16="http://schemas.microsoft.com/office/drawing/2014/main" id="{46456A63-AF68-49C3-8F55-502BE4B65113}"/>
                    </a:ext>
                  </a:extLst>
                </p:cNvPr>
                <p:cNvSpPr txBox="1"/>
                <p:nvPr/>
              </p:nvSpPr>
              <p:spPr>
                <a:xfrm>
                  <a:off x="2055678" y="4423075"/>
                  <a:ext cx="430887" cy="707886"/>
                </a:xfrm>
                <a:prstGeom prst="rect">
                  <a:avLst/>
                </a:prstGeom>
                <a:noFill/>
              </p:spPr>
              <p:txBody>
                <a:bodyPr vert="eaVert" wrap="none" rtlCol="0">
                  <a:spAutoFit/>
                </a:bodyPr>
                <a:lstStyle/>
                <a:p>
                  <a:r>
                    <a:rPr lang="zh-CN" altLang="en-US" sz="1600" dirty="0"/>
                    <a:t>老年代</a:t>
                  </a:r>
                </a:p>
              </p:txBody>
            </p:sp>
            <p:sp>
              <p:nvSpPr>
                <p:cNvPr id="7" name="文本框 6">
                  <a:extLst>
                    <a:ext uri="{FF2B5EF4-FFF2-40B4-BE49-F238E27FC236}">
                      <a16:creationId xmlns:a16="http://schemas.microsoft.com/office/drawing/2014/main" id="{7F5DE130-74F4-425D-9D76-E5396B406BA5}"/>
                    </a:ext>
                  </a:extLst>
                </p:cNvPr>
                <p:cNvSpPr txBox="1"/>
                <p:nvPr/>
              </p:nvSpPr>
              <p:spPr>
                <a:xfrm>
                  <a:off x="3412588" y="527312"/>
                  <a:ext cx="415498" cy="369332"/>
                </a:xfrm>
                <a:prstGeom prst="rect">
                  <a:avLst/>
                </a:prstGeom>
                <a:noFill/>
              </p:spPr>
              <p:txBody>
                <a:bodyPr wrap="none" rtlCol="0">
                  <a:spAutoFit/>
                </a:bodyPr>
                <a:lstStyle/>
                <a:p>
                  <a:r>
                    <a:rPr lang="zh-CN" altLang="en-US" dirty="0"/>
                    <a:t>堆</a:t>
                  </a:r>
                </a:p>
              </p:txBody>
            </p:sp>
            <p:sp>
              <p:nvSpPr>
                <p:cNvPr id="17" name="矩形: 圆角 16">
                  <a:extLst>
                    <a:ext uri="{FF2B5EF4-FFF2-40B4-BE49-F238E27FC236}">
                      <a16:creationId xmlns:a16="http://schemas.microsoft.com/office/drawing/2014/main" id="{FEDA6B9D-468F-407A-8E7F-706D4305C443}"/>
                    </a:ext>
                  </a:extLst>
                </p:cNvPr>
                <p:cNvSpPr/>
                <p:nvPr/>
              </p:nvSpPr>
              <p:spPr>
                <a:xfrm>
                  <a:off x="2840059" y="1375404"/>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User {name=</a:t>
                  </a:r>
                  <a:r>
                    <a:rPr lang="zh-CN" altLang="en-US" sz="1200" dirty="0"/>
                    <a:t>‘张三’</a:t>
                  </a:r>
                  <a:r>
                    <a:rPr lang="en-US" altLang="zh-CN" sz="1200" dirty="0"/>
                    <a:t>}</a:t>
                  </a:r>
                </a:p>
              </p:txBody>
            </p:sp>
          </p:grpSp>
          <p:cxnSp>
            <p:nvCxnSpPr>
              <p:cNvPr id="26" name="连接符: 肘形 25">
                <a:extLst>
                  <a:ext uri="{FF2B5EF4-FFF2-40B4-BE49-F238E27FC236}">
                    <a16:creationId xmlns:a16="http://schemas.microsoft.com/office/drawing/2014/main" id="{9C2058C2-63B6-4425-B3A8-6522FAB2A16F}"/>
                  </a:ext>
                </a:extLst>
              </p:cNvPr>
              <p:cNvCxnSpPr>
                <a:cxnSpLocks/>
                <a:stCxn id="9" idx="1"/>
                <a:endCxn id="17" idx="0"/>
              </p:cNvCxnSpPr>
              <p:nvPr/>
            </p:nvCxnSpPr>
            <p:spPr>
              <a:xfrm rot="10800000" flipV="1">
                <a:off x="3620338" y="1073448"/>
                <a:ext cx="2475663" cy="3019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B08ED032-CD5A-4D81-834A-A3455C4C0B0E}"/>
                  </a:ext>
                </a:extLst>
              </p:cNvPr>
              <p:cNvGrpSpPr/>
              <p:nvPr/>
            </p:nvGrpSpPr>
            <p:grpSpPr>
              <a:xfrm>
                <a:off x="9268290" y="536140"/>
                <a:ext cx="1846555" cy="5802515"/>
                <a:chOff x="9268290" y="536140"/>
                <a:chExt cx="1846555" cy="5802515"/>
              </a:xfrm>
            </p:grpSpPr>
            <p:sp>
              <p:nvSpPr>
                <p:cNvPr id="5" name="矩形 4">
                  <a:extLst>
                    <a:ext uri="{FF2B5EF4-FFF2-40B4-BE49-F238E27FC236}">
                      <a16:creationId xmlns:a16="http://schemas.microsoft.com/office/drawing/2014/main" id="{585D7B2D-5A8C-45B6-8532-9D8D57FD9A26}"/>
                    </a:ext>
                  </a:extLst>
                </p:cNvPr>
                <p:cNvSpPr/>
                <p:nvPr/>
              </p:nvSpPr>
              <p:spPr>
                <a:xfrm>
                  <a:off x="9268290" y="893347"/>
                  <a:ext cx="1846555" cy="544530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1D076E1C-6617-4723-9007-110BD9E91620}"/>
                    </a:ext>
                  </a:extLst>
                </p:cNvPr>
                <p:cNvSpPr txBox="1"/>
                <p:nvPr/>
              </p:nvSpPr>
              <p:spPr>
                <a:xfrm>
                  <a:off x="9983818" y="536140"/>
                  <a:ext cx="415498" cy="369332"/>
                </a:xfrm>
                <a:prstGeom prst="rect">
                  <a:avLst/>
                </a:prstGeom>
                <a:noFill/>
              </p:spPr>
              <p:txBody>
                <a:bodyPr wrap="none" rtlCol="0">
                  <a:spAutoFit/>
                </a:bodyPr>
                <a:lstStyle/>
                <a:p>
                  <a:r>
                    <a:rPr lang="zh-CN" altLang="en-US" dirty="0"/>
                    <a:t>栈</a:t>
                  </a:r>
                </a:p>
              </p:txBody>
            </p:sp>
            <p:sp>
              <p:nvSpPr>
                <p:cNvPr id="45" name="矩形: 圆角 44">
                  <a:extLst>
                    <a:ext uri="{FF2B5EF4-FFF2-40B4-BE49-F238E27FC236}">
                      <a16:creationId xmlns:a16="http://schemas.microsoft.com/office/drawing/2014/main" id="{9824E838-E8CC-4800-8EF5-C7B632343A70}"/>
                    </a:ext>
                  </a:extLst>
                </p:cNvPr>
                <p:cNvSpPr/>
                <p:nvPr/>
              </p:nvSpPr>
              <p:spPr>
                <a:xfrm>
                  <a:off x="9448534" y="1375404"/>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user1</a:t>
                  </a:r>
                </a:p>
              </p:txBody>
            </p:sp>
          </p:grpSp>
          <p:cxnSp>
            <p:nvCxnSpPr>
              <p:cNvPr id="43" name="连接符: 肘形 42">
                <a:extLst>
                  <a:ext uri="{FF2B5EF4-FFF2-40B4-BE49-F238E27FC236}">
                    <a16:creationId xmlns:a16="http://schemas.microsoft.com/office/drawing/2014/main" id="{F8C4D271-0E44-4B07-A91A-05983A59BF8D}"/>
                  </a:ext>
                </a:extLst>
              </p:cNvPr>
              <p:cNvCxnSpPr>
                <a:cxnSpLocks/>
                <a:stCxn id="9" idx="3"/>
                <a:endCxn id="45" idx="0"/>
              </p:cNvCxnSpPr>
              <p:nvPr/>
            </p:nvCxnSpPr>
            <p:spPr>
              <a:xfrm>
                <a:off x="7942555" y="1073449"/>
                <a:ext cx="2286257" cy="3019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1796C92D-6632-498B-B60A-E9983D587A9D}"/>
                  </a:ext>
                </a:extLst>
              </p:cNvPr>
              <p:cNvCxnSpPr>
                <a:cxnSpLocks/>
                <a:stCxn id="45" idx="1"/>
                <a:endCxn id="17" idx="3"/>
              </p:cNvCxnSpPr>
              <p:nvPr/>
            </p:nvCxnSpPr>
            <p:spPr>
              <a:xfrm flipH="1">
                <a:off x="4400615" y="1536914"/>
                <a:ext cx="5047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08634D36-AC53-4E01-9B29-5ADAB651CEC1}"/>
                  </a:ext>
                </a:extLst>
              </p:cNvPr>
              <p:cNvSpPr txBox="1"/>
              <p:nvPr/>
            </p:nvSpPr>
            <p:spPr>
              <a:xfrm>
                <a:off x="6156778" y="1336859"/>
                <a:ext cx="1510350" cy="400110"/>
              </a:xfrm>
              <a:prstGeom prst="rect">
                <a:avLst/>
              </a:prstGeom>
              <a:noFill/>
            </p:spPr>
            <p:txBody>
              <a:bodyPr wrap="none" rtlCol="0">
                <a:spAutoFit/>
              </a:bodyPr>
              <a:lstStyle/>
              <a:p>
                <a:r>
                  <a:rPr lang="zh-CN" altLang="en-US" sz="1000" dirty="0"/>
                  <a:t>局部变量</a:t>
                </a:r>
                <a:r>
                  <a:rPr lang="en-US" altLang="zh-CN" sz="1000" dirty="0"/>
                  <a:t>user1</a:t>
                </a:r>
                <a:r>
                  <a:rPr lang="zh-CN" altLang="en-US" sz="1000" dirty="0"/>
                  <a:t>指针指向</a:t>
                </a:r>
                <a:endParaRPr lang="en-US" altLang="zh-CN" sz="1000" dirty="0"/>
              </a:p>
              <a:p>
                <a:r>
                  <a:rPr lang="zh-CN" altLang="en-US" sz="1000" dirty="0"/>
                  <a:t>堆中对象的实例</a:t>
                </a:r>
              </a:p>
            </p:txBody>
          </p:sp>
          <p:sp>
            <p:nvSpPr>
              <p:cNvPr id="61" name="文本框 60">
                <a:extLst>
                  <a:ext uri="{FF2B5EF4-FFF2-40B4-BE49-F238E27FC236}">
                    <a16:creationId xmlns:a16="http://schemas.microsoft.com/office/drawing/2014/main" id="{D558D7F8-2A38-4F83-AF3C-ED3994D70856}"/>
                  </a:ext>
                </a:extLst>
              </p:cNvPr>
              <p:cNvSpPr txBox="1"/>
              <p:nvPr/>
            </p:nvSpPr>
            <p:spPr>
              <a:xfrm>
                <a:off x="4597753" y="873391"/>
                <a:ext cx="1484702" cy="400110"/>
              </a:xfrm>
              <a:prstGeom prst="rect">
                <a:avLst/>
              </a:prstGeom>
              <a:noFill/>
            </p:spPr>
            <p:txBody>
              <a:bodyPr wrap="none" rtlCol="0">
                <a:spAutoFit/>
              </a:bodyPr>
              <a:lstStyle/>
              <a:p>
                <a:r>
                  <a:rPr lang="zh-CN" altLang="en-US" sz="1000" dirty="0"/>
                  <a:t>新</a:t>
                </a:r>
                <a:r>
                  <a:rPr lang="en-US" altLang="zh-CN" sz="1000" dirty="0"/>
                  <a:t>new</a:t>
                </a:r>
                <a:r>
                  <a:rPr lang="zh-CN" altLang="en-US" sz="1000" dirty="0"/>
                  <a:t>的对象实例数据</a:t>
                </a:r>
                <a:endParaRPr lang="en-US" altLang="zh-CN" sz="1000" dirty="0"/>
              </a:p>
              <a:p>
                <a:r>
                  <a:rPr lang="zh-CN" altLang="en-US" sz="1000" dirty="0"/>
                  <a:t>存放在堆中的</a:t>
                </a:r>
                <a:r>
                  <a:rPr lang="en-US" altLang="zh-CN" sz="1000" dirty="0"/>
                  <a:t>Eden</a:t>
                </a:r>
                <a:r>
                  <a:rPr lang="zh-CN" altLang="en-US" sz="1000" dirty="0"/>
                  <a:t>区域</a:t>
                </a:r>
              </a:p>
            </p:txBody>
          </p:sp>
          <p:sp>
            <p:nvSpPr>
              <p:cNvPr id="62" name="文本框 61">
                <a:extLst>
                  <a:ext uri="{FF2B5EF4-FFF2-40B4-BE49-F238E27FC236}">
                    <a16:creationId xmlns:a16="http://schemas.microsoft.com/office/drawing/2014/main" id="{C88A6E63-2D43-46C5-ABA7-8BED262F6862}"/>
                  </a:ext>
                </a:extLst>
              </p:cNvPr>
              <p:cNvSpPr txBox="1"/>
              <p:nvPr/>
            </p:nvSpPr>
            <p:spPr>
              <a:xfrm>
                <a:off x="8002081" y="856427"/>
                <a:ext cx="1180131" cy="400110"/>
              </a:xfrm>
              <a:prstGeom prst="rect">
                <a:avLst/>
              </a:prstGeom>
              <a:noFill/>
            </p:spPr>
            <p:txBody>
              <a:bodyPr wrap="none" rtlCol="0">
                <a:spAutoFit/>
              </a:bodyPr>
              <a:lstStyle/>
              <a:p>
                <a:r>
                  <a:rPr lang="zh-CN" altLang="en-US" sz="1000" dirty="0"/>
                  <a:t>新</a:t>
                </a:r>
                <a:r>
                  <a:rPr lang="en-US" altLang="zh-CN" sz="1000" dirty="0"/>
                  <a:t>new</a:t>
                </a:r>
                <a:r>
                  <a:rPr lang="zh-CN" altLang="en-US" sz="1000" dirty="0"/>
                  <a:t>的局部变量</a:t>
                </a:r>
                <a:endParaRPr lang="en-US" altLang="zh-CN" sz="1000" dirty="0"/>
              </a:p>
              <a:p>
                <a:r>
                  <a:rPr lang="en-US" altLang="zh-CN" sz="1000" dirty="0"/>
                  <a:t>user1</a:t>
                </a:r>
                <a:r>
                  <a:rPr lang="zh-CN" altLang="en-US" sz="1000" dirty="0"/>
                  <a:t>存放在栈中</a:t>
                </a:r>
              </a:p>
            </p:txBody>
          </p:sp>
          <p:sp>
            <p:nvSpPr>
              <p:cNvPr id="65" name="矩形: 圆角 64">
                <a:extLst>
                  <a:ext uri="{FF2B5EF4-FFF2-40B4-BE49-F238E27FC236}">
                    <a16:creationId xmlns:a16="http://schemas.microsoft.com/office/drawing/2014/main" id="{F5D374C2-3B4C-4EED-ACE5-BF2E5BA62103}"/>
                  </a:ext>
                </a:extLst>
              </p:cNvPr>
              <p:cNvSpPr/>
              <p:nvPr/>
            </p:nvSpPr>
            <p:spPr>
              <a:xfrm>
                <a:off x="2861028" y="3374277"/>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Employee {age=20}</a:t>
                </a:r>
              </a:p>
            </p:txBody>
          </p:sp>
          <p:sp>
            <p:nvSpPr>
              <p:cNvPr id="66" name="矩形: 圆角 65">
                <a:extLst>
                  <a:ext uri="{FF2B5EF4-FFF2-40B4-BE49-F238E27FC236}">
                    <a16:creationId xmlns:a16="http://schemas.microsoft.com/office/drawing/2014/main" id="{443B33C8-FE0D-45D2-AAF2-15374577653C}"/>
                  </a:ext>
                </a:extLst>
              </p:cNvPr>
              <p:cNvSpPr/>
              <p:nvPr/>
            </p:nvSpPr>
            <p:spPr>
              <a:xfrm>
                <a:off x="2861028" y="3812712"/>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[1,2,3,4,5]</a:t>
                </a:r>
              </a:p>
            </p:txBody>
          </p:sp>
          <p:sp>
            <p:nvSpPr>
              <p:cNvPr id="71" name="文本框 70">
                <a:extLst>
                  <a:ext uri="{FF2B5EF4-FFF2-40B4-BE49-F238E27FC236}">
                    <a16:creationId xmlns:a16="http://schemas.microsoft.com/office/drawing/2014/main" id="{9A91630B-8B6D-44E1-BAF4-63F68D3B1DC2}"/>
                  </a:ext>
                </a:extLst>
              </p:cNvPr>
              <p:cNvSpPr txBox="1"/>
              <p:nvPr/>
            </p:nvSpPr>
            <p:spPr>
              <a:xfrm>
                <a:off x="2707660" y="888552"/>
                <a:ext cx="585417" cy="307777"/>
              </a:xfrm>
              <a:prstGeom prst="rect">
                <a:avLst/>
              </a:prstGeom>
              <a:noFill/>
            </p:spPr>
            <p:txBody>
              <a:bodyPr wrap="none" rtlCol="0">
                <a:spAutoFit/>
              </a:bodyPr>
              <a:lstStyle/>
              <a:p>
                <a:r>
                  <a:rPr lang="en-US" altLang="zh-CN" sz="1400" b="1" dirty="0"/>
                  <a:t>Eden</a:t>
                </a:r>
                <a:endParaRPr lang="zh-CN" altLang="en-US" sz="1400" b="1" dirty="0"/>
              </a:p>
            </p:txBody>
          </p:sp>
          <p:sp>
            <p:nvSpPr>
              <p:cNvPr id="77" name="文本框 76">
                <a:extLst>
                  <a:ext uri="{FF2B5EF4-FFF2-40B4-BE49-F238E27FC236}">
                    <a16:creationId xmlns:a16="http://schemas.microsoft.com/office/drawing/2014/main" id="{B1224A4B-B2A6-4608-98A4-FB1F70ACFE12}"/>
                  </a:ext>
                </a:extLst>
              </p:cNvPr>
              <p:cNvSpPr txBox="1"/>
              <p:nvPr/>
            </p:nvSpPr>
            <p:spPr>
              <a:xfrm>
                <a:off x="2706027" y="2060067"/>
                <a:ext cx="922047" cy="307777"/>
              </a:xfrm>
              <a:prstGeom prst="rect">
                <a:avLst/>
              </a:prstGeom>
              <a:noFill/>
            </p:spPr>
            <p:txBody>
              <a:bodyPr wrap="none" rtlCol="0">
                <a:spAutoFit/>
              </a:bodyPr>
              <a:lstStyle/>
              <a:p>
                <a:r>
                  <a:rPr lang="en-US" altLang="zh-CN" sz="1400" b="1" dirty="0"/>
                  <a:t>From(S0)</a:t>
                </a:r>
                <a:endParaRPr lang="zh-CN" altLang="en-US" sz="1400" b="1" dirty="0"/>
              </a:p>
            </p:txBody>
          </p:sp>
          <p:sp>
            <p:nvSpPr>
              <p:cNvPr id="78" name="文本框 77">
                <a:extLst>
                  <a:ext uri="{FF2B5EF4-FFF2-40B4-BE49-F238E27FC236}">
                    <a16:creationId xmlns:a16="http://schemas.microsoft.com/office/drawing/2014/main" id="{0EDE7B4D-FA88-4AB5-AE8C-E580F955D9B5}"/>
                  </a:ext>
                </a:extLst>
              </p:cNvPr>
              <p:cNvSpPr txBox="1"/>
              <p:nvPr/>
            </p:nvSpPr>
            <p:spPr>
              <a:xfrm>
                <a:off x="2708494" y="2612422"/>
                <a:ext cx="707245" cy="307777"/>
              </a:xfrm>
              <a:prstGeom prst="rect">
                <a:avLst/>
              </a:prstGeom>
              <a:noFill/>
            </p:spPr>
            <p:txBody>
              <a:bodyPr wrap="none" rtlCol="0">
                <a:spAutoFit/>
              </a:bodyPr>
              <a:lstStyle/>
              <a:p>
                <a:r>
                  <a:rPr lang="en-US" altLang="zh-CN" sz="1400" b="1" dirty="0"/>
                  <a:t>To(S1)</a:t>
                </a:r>
                <a:endParaRPr lang="zh-CN" altLang="en-US" sz="1400" b="1" dirty="0"/>
              </a:p>
            </p:txBody>
          </p:sp>
          <p:sp>
            <p:nvSpPr>
              <p:cNvPr id="72" name="椭圆 71">
                <a:extLst>
                  <a:ext uri="{FF2B5EF4-FFF2-40B4-BE49-F238E27FC236}">
                    <a16:creationId xmlns:a16="http://schemas.microsoft.com/office/drawing/2014/main" id="{F60780E2-1308-41D1-8EFA-EB6BF65D8FE8}"/>
                  </a:ext>
                </a:extLst>
              </p:cNvPr>
              <p:cNvSpPr/>
              <p:nvPr/>
            </p:nvSpPr>
            <p:spPr>
              <a:xfrm>
                <a:off x="6652556" y="2858181"/>
                <a:ext cx="769179" cy="726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GC</a:t>
                </a:r>
                <a:endParaRPr lang="zh-CN" altLang="en-US" dirty="0"/>
              </a:p>
            </p:txBody>
          </p:sp>
          <p:cxnSp>
            <p:nvCxnSpPr>
              <p:cNvPr id="75" name="连接符: 肘形 74">
                <a:extLst>
                  <a:ext uri="{FF2B5EF4-FFF2-40B4-BE49-F238E27FC236}">
                    <a16:creationId xmlns:a16="http://schemas.microsoft.com/office/drawing/2014/main" id="{638D0A4A-7294-4182-93C3-D7C2B2E96145}"/>
                  </a:ext>
                </a:extLst>
              </p:cNvPr>
              <p:cNvCxnSpPr>
                <a:cxnSpLocks/>
                <a:stCxn id="72" idx="2"/>
              </p:cNvCxnSpPr>
              <p:nvPr/>
            </p:nvCxnSpPr>
            <p:spPr>
              <a:xfrm rot="10800000" flipV="1">
                <a:off x="4555622" y="3221262"/>
                <a:ext cx="2096935" cy="9086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77FECEFD-81B0-4A31-91DC-25D9889082C9}"/>
                  </a:ext>
                </a:extLst>
              </p:cNvPr>
              <p:cNvSpPr txBox="1"/>
              <p:nvPr/>
            </p:nvSpPr>
            <p:spPr>
              <a:xfrm>
                <a:off x="4695102" y="3285704"/>
                <a:ext cx="1957452" cy="1323439"/>
              </a:xfrm>
              <a:prstGeom prst="rect">
                <a:avLst/>
              </a:prstGeom>
              <a:noFill/>
            </p:spPr>
            <p:txBody>
              <a:bodyPr wrap="square" rtlCol="0">
                <a:spAutoFit/>
              </a:bodyPr>
              <a:lstStyle/>
              <a:p>
                <a:r>
                  <a:rPr lang="zh-CN" altLang="en-US" sz="1000" b="1" dirty="0"/>
                  <a:t>分代收集算法</a:t>
                </a:r>
                <a:endParaRPr lang="en-US" altLang="zh-CN" sz="1000" dirty="0"/>
              </a:p>
              <a:p>
                <a:r>
                  <a:rPr lang="zh-CN" altLang="en-US" sz="1000" dirty="0"/>
                  <a:t>每次</a:t>
                </a:r>
                <a:r>
                  <a:rPr lang="en-US" altLang="zh-CN" sz="1000" dirty="0"/>
                  <a:t>GC</a:t>
                </a:r>
                <a:r>
                  <a:rPr lang="zh-CN" altLang="en-US" sz="1000" dirty="0"/>
                  <a:t>一次新生代，判断对象有没有被引用如果对象被引用则年龄</a:t>
                </a:r>
                <a:r>
                  <a:rPr lang="en-US" altLang="zh-CN" sz="1000" dirty="0"/>
                  <a:t>+1,</a:t>
                </a:r>
                <a:r>
                  <a:rPr lang="zh-CN" altLang="en-US" sz="1000" dirty="0"/>
                  <a:t>达到一定年龄后对象被存放到老年代</a:t>
                </a:r>
                <a:endParaRPr lang="en-US" altLang="zh-CN" sz="1000" dirty="0"/>
              </a:p>
              <a:p>
                <a:endParaRPr lang="en-US" altLang="zh-CN" sz="1000" dirty="0"/>
              </a:p>
              <a:p>
                <a:r>
                  <a:rPr lang="zh-CN" altLang="en-US" sz="1000" dirty="0"/>
                  <a:t>经过</a:t>
                </a:r>
                <a:r>
                  <a:rPr lang="en-US" altLang="zh-CN" sz="1000" dirty="0"/>
                  <a:t>N</a:t>
                </a:r>
                <a:r>
                  <a:rPr lang="zh-CN" altLang="en-US" sz="1000" dirty="0"/>
                  <a:t>次</a:t>
                </a:r>
                <a:r>
                  <a:rPr lang="en-US" altLang="zh-CN" sz="1000" dirty="0"/>
                  <a:t>GC</a:t>
                </a:r>
                <a:r>
                  <a:rPr lang="zh-CN" altLang="en-US" sz="1000" dirty="0"/>
                  <a:t>后比较稳定的</a:t>
                </a:r>
                <a:endParaRPr lang="en-US" altLang="zh-CN" sz="1000" dirty="0"/>
              </a:p>
              <a:p>
                <a:r>
                  <a:rPr lang="zh-CN" altLang="en-US" sz="1000" dirty="0"/>
                  <a:t>对象实例存放在老年代</a:t>
                </a:r>
              </a:p>
            </p:txBody>
          </p:sp>
          <p:cxnSp>
            <p:nvCxnSpPr>
              <p:cNvPr id="80" name="连接符: 肘形 79">
                <a:extLst>
                  <a:ext uri="{FF2B5EF4-FFF2-40B4-BE49-F238E27FC236}">
                    <a16:creationId xmlns:a16="http://schemas.microsoft.com/office/drawing/2014/main" id="{4F16B0A7-4D68-47F0-BFD1-59438474A488}"/>
                  </a:ext>
                </a:extLst>
              </p:cNvPr>
              <p:cNvCxnSpPr>
                <a:cxnSpLocks/>
                <a:stCxn id="72" idx="0"/>
                <a:endCxn id="93" idx="3"/>
              </p:cNvCxnSpPr>
              <p:nvPr/>
            </p:nvCxnSpPr>
            <p:spPr>
              <a:xfrm rot="16200000" flipV="1">
                <a:off x="6034035" y="1855069"/>
                <a:ext cx="234073" cy="17721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连接符: 肘形 82">
                <a:extLst>
                  <a:ext uri="{FF2B5EF4-FFF2-40B4-BE49-F238E27FC236}">
                    <a16:creationId xmlns:a16="http://schemas.microsoft.com/office/drawing/2014/main" id="{CBC69032-A714-4F12-A652-A5EBDF313068}"/>
                  </a:ext>
                </a:extLst>
              </p:cNvPr>
              <p:cNvCxnSpPr>
                <a:cxnSpLocks/>
              </p:cNvCxnSpPr>
              <p:nvPr/>
            </p:nvCxnSpPr>
            <p:spPr>
              <a:xfrm rot="16200000" flipV="1">
                <a:off x="6014208" y="1870755"/>
                <a:ext cx="273726" cy="17721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93" name="图片 92">
                <a:extLst>
                  <a:ext uri="{FF2B5EF4-FFF2-40B4-BE49-F238E27FC236}">
                    <a16:creationId xmlns:a16="http://schemas.microsoft.com/office/drawing/2014/main" id="{874C0BA4-21A4-4159-8A04-426D6AF5C7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205" y="2461713"/>
                <a:ext cx="324790" cy="324790"/>
              </a:xfrm>
              <a:prstGeom prst="rect">
                <a:avLst/>
              </a:prstGeom>
            </p:spPr>
          </p:pic>
          <p:sp>
            <p:nvSpPr>
              <p:cNvPr id="95" name="矩形 94">
                <a:extLst>
                  <a:ext uri="{FF2B5EF4-FFF2-40B4-BE49-F238E27FC236}">
                    <a16:creationId xmlns:a16="http://schemas.microsoft.com/office/drawing/2014/main" id="{17709567-6967-47C2-93EF-10516E52C4D6}"/>
                  </a:ext>
                </a:extLst>
              </p:cNvPr>
              <p:cNvSpPr/>
              <p:nvPr/>
            </p:nvSpPr>
            <p:spPr>
              <a:xfrm>
                <a:off x="2716536" y="6015213"/>
                <a:ext cx="1822645" cy="32302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t>空闲指针区</a:t>
                </a:r>
              </a:p>
            </p:txBody>
          </p:sp>
          <p:cxnSp>
            <p:nvCxnSpPr>
              <p:cNvPr id="97" name="连接符: 肘形 96">
                <a:extLst>
                  <a:ext uri="{FF2B5EF4-FFF2-40B4-BE49-F238E27FC236}">
                    <a16:creationId xmlns:a16="http://schemas.microsoft.com/office/drawing/2014/main" id="{4E675698-FBC8-4416-B5A3-F1A05B271049}"/>
                  </a:ext>
                </a:extLst>
              </p:cNvPr>
              <p:cNvCxnSpPr>
                <a:cxnSpLocks/>
                <a:stCxn id="72" idx="4"/>
                <a:endCxn id="95" idx="3"/>
              </p:cNvCxnSpPr>
              <p:nvPr/>
            </p:nvCxnSpPr>
            <p:spPr>
              <a:xfrm rot="5400000">
                <a:off x="4491974" y="3631551"/>
                <a:ext cx="2592380" cy="24979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文本框 97">
                <a:extLst>
                  <a:ext uri="{FF2B5EF4-FFF2-40B4-BE49-F238E27FC236}">
                    <a16:creationId xmlns:a16="http://schemas.microsoft.com/office/drawing/2014/main" id="{05902906-36FD-41F3-923E-C81A72133851}"/>
                  </a:ext>
                </a:extLst>
              </p:cNvPr>
              <p:cNvSpPr txBox="1"/>
              <p:nvPr/>
            </p:nvSpPr>
            <p:spPr>
              <a:xfrm>
                <a:off x="4704787" y="5268690"/>
                <a:ext cx="2266967" cy="1169551"/>
              </a:xfrm>
              <a:prstGeom prst="rect">
                <a:avLst/>
              </a:prstGeom>
              <a:noFill/>
            </p:spPr>
            <p:txBody>
              <a:bodyPr wrap="square" rtlCol="0">
                <a:spAutoFit/>
              </a:bodyPr>
              <a:lstStyle/>
              <a:p>
                <a:r>
                  <a:rPr lang="zh-CN" altLang="en-US" sz="1000" b="1" dirty="0"/>
                  <a:t>标记</a:t>
                </a:r>
                <a:r>
                  <a:rPr lang="en-US" altLang="zh-CN" sz="1000" b="1" dirty="0"/>
                  <a:t>-</a:t>
                </a:r>
                <a:r>
                  <a:rPr lang="zh-CN" altLang="en-US" sz="1000" b="1" dirty="0"/>
                  <a:t>整理算法</a:t>
                </a:r>
                <a:r>
                  <a:rPr lang="en-US" altLang="zh-CN" sz="1000" b="1" dirty="0"/>
                  <a:t>(Mark-compact)</a:t>
                </a:r>
              </a:p>
              <a:p>
                <a:r>
                  <a:rPr lang="en-US" altLang="zh-CN" sz="1000" dirty="0"/>
                  <a:t>GC</a:t>
                </a:r>
                <a:r>
                  <a:rPr lang="zh-CN" altLang="en-US" sz="1000" dirty="0"/>
                  <a:t>在回收老年代内存区域时将空闲指针对象统一移动到一块内存区域中（通常是最后端），然后将这段区域整体回收。</a:t>
                </a:r>
                <a:endParaRPr lang="en-US" altLang="zh-CN" sz="1000" dirty="0"/>
              </a:p>
              <a:p>
                <a:endParaRPr lang="en-US" altLang="zh-CN" sz="1000" dirty="0"/>
              </a:p>
              <a:p>
                <a:r>
                  <a:rPr lang="zh-CN" altLang="en-US" sz="1000" dirty="0"/>
                  <a:t>解决了内存碎片问题</a:t>
                </a:r>
              </a:p>
            </p:txBody>
          </p:sp>
          <p:cxnSp>
            <p:nvCxnSpPr>
              <p:cNvPr id="105" name="连接符: 肘形 104">
                <a:extLst>
                  <a:ext uri="{FF2B5EF4-FFF2-40B4-BE49-F238E27FC236}">
                    <a16:creationId xmlns:a16="http://schemas.microsoft.com/office/drawing/2014/main" id="{CD618C3A-CB0B-4746-9224-359AC528E232}"/>
                  </a:ext>
                </a:extLst>
              </p:cNvPr>
              <p:cNvCxnSpPr>
                <a:stCxn id="93" idx="1"/>
                <a:endCxn id="10" idx="3"/>
              </p:cNvCxnSpPr>
              <p:nvPr/>
            </p:nvCxnSpPr>
            <p:spPr>
              <a:xfrm rot="10800000">
                <a:off x="4555617" y="2330258"/>
                <a:ext cx="384588" cy="2938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连接符: 肘形 106">
                <a:extLst>
                  <a:ext uri="{FF2B5EF4-FFF2-40B4-BE49-F238E27FC236}">
                    <a16:creationId xmlns:a16="http://schemas.microsoft.com/office/drawing/2014/main" id="{0ABFDF08-5EC6-43B6-94A0-A08239568451}"/>
                  </a:ext>
                </a:extLst>
              </p:cNvPr>
              <p:cNvCxnSpPr>
                <a:stCxn id="93" idx="1"/>
                <a:endCxn id="11" idx="3"/>
              </p:cNvCxnSpPr>
              <p:nvPr/>
            </p:nvCxnSpPr>
            <p:spPr>
              <a:xfrm rot="10800000" flipV="1">
                <a:off x="4555617" y="2624108"/>
                <a:ext cx="384588" cy="2878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2" name="连接符: 肘形 111">
              <a:extLst>
                <a:ext uri="{FF2B5EF4-FFF2-40B4-BE49-F238E27FC236}">
                  <a16:creationId xmlns:a16="http://schemas.microsoft.com/office/drawing/2014/main" id="{8245DF43-FC0A-421B-97A6-F72FF1DE4F97}"/>
                </a:ext>
              </a:extLst>
            </p:cNvPr>
            <p:cNvCxnSpPr>
              <a:cxnSpLocks/>
              <a:stCxn id="72" idx="0"/>
            </p:cNvCxnSpPr>
            <p:nvPr/>
          </p:nvCxnSpPr>
          <p:spPr>
            <a:xfrm rot="16200000" flipV="1">
              <a:off x="6048142" y="1007531"/>
              <a:ext cx="1085270" cy="25084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文本框 117">
              <a:extLst>
                <a:ext uri="{FF2B5EF4-FFF2-40B4-BE49-F238E27FC236}">
                  <a16:creationId xmlns:a16="http://schemas.microsoft.com/office/drawing/2014/main" id="{41A169E0-95BD-4325-9CFB-06F60511D628}"/>
                </a:ext>
              </a:extLst>
            </p:cNvPr>
            <p:cNvSpPr txBox="1"/>
            <p:nvPr/>
          </p:nvSpPr>
          <p:spPr>
            <a:xfrm>
              <a:off x="8149792" y="1692600"/>
              <a:ext cx="1700542" cy="1477328"/>
            </a:xfrm>
            <a:prstGeom prst="rect">
              <a:avLst/>
            </a:prstGeom>
            <a:noFill/>
          </p:spPr>
          <p:txBody>
            <a:bodyPr wrap="square" rtlCol="0">
              <a:spAutoFit/>
            </a:bodyPr>
            <a:lstStyle/>
            <a:p>
              <a:r>
                <a:rPr lang="zh-CN" altLang="en-US" sz="1000" b="1" dirty="0"/>
                <a:t>复制算法</a:t>
              </a:r>
              <a:r>
                <a:rPr lang="en-US" altLang="zh-CN" sz="1000" b="1" dirty="0"/>
                <a:t>(Copying)</a:t>
              </a:r>
            </a:p>
            <a:p>
              <a:r>
                <a:rPr lang="zh-CN" altLang="en-US" sz="1000" dirty="0"/>
                <a:t>回收</a:t>
              </a:r>
              <a:r>
                <a:rPr lang="en-US" altLang="zh-CN" sz="1000" dirty="0" err="1"/>
                <a:t>eden</a:t>
              </a:r>
              <a:r>
                <a:rPr lang="zh-CN" altLang="en-US" sz="1000" dirty="0"/>
                <a:t>区中对象时先将</a:t>
              </a:r>
              <a:r>
                <a:rPr lang="en-US" altLang="zh-CN" sz="1000" dirty="0" err="1"/>
                <a:t>enden</a:t>
              </a:r>
              <a:r>
                <a:rPr lang="zh-CN" altLang="en-US" sz="1000" dirty="0"/>
                <a:t>中存活的对象复制到</a:t>
              </a:r>
              <a:r>
                <a:rPr lang="en-US" altLang="zh-CN" sz="1000" dirty="0"/>
                <a:t>S0</a:t>
              </a:r>
              <a:r>
                <a:rPr lang="zh-CN" altLang="en-US" sz="1000" dirty="0"/>
                <a:t>中，然后清空</a:t>
              </a:r>
              <a:r>
                <a:rPr lang="en-US" altLang="zh-CN" sz="1000" dirty="0" err="1"/>
                <a:t>eden</a:t>
              </a:r>
              <a:r>
                <a:rPr lang="zh-CN" altLang="en-US" sz="1000" dirty="0"/>
                <a:t>区</a:t>
              </a:r>
              <a:endParaRPr lang="en-US" altLang="zh-CN" sz="1000" dirty="0"/>
            </a:p>
            <a:p>
              <a:r>
                <a:rPr lang="zh-CN" altLang="en-US" sz="1000" dirty="0"/>
                <a:t>如果</a:t>
              </a:r>
              <a:r>
                <a:rPr lang="en-US" altLang="zh-CN" sz="1000" dirty="0"/>
                <a:t>S0</a:t>
              </a:r>
              <a:r>
                <a:rPr lang="zh-CN" altLang="en-US" sz="1000" dirty="0"/>
                <a:t>区已满，则将</a:t>
              </a:r>
              <a:r>
                <a:rPr lang="en-US" altLang="zh-CN" sz="1000" dirty="0" err="1"/>
                <a:t>eden</a:t>
              </a:r>
              <a:r>
                <a:rPr lang="zh-CN" altLang="en-US" sz="1000" dirty="0"/>
                <a:t>和</a:t>
              </a:r>
              <a:r>
                <a:rPr lang="en-US" altLang="zh-CN" sz="1000" dirty="0"/>
                <a:t>S0</a:t>
              </a:r>
              <a:r>
                <a:rPr lang="zh-CN" altLang="en-US" sz="1000" dirty="0"/>
                <a:t>中存活的对象复制到</a:t>
              </a:r>
              <a:r>
                <a:rPr lang="en-US" altLang="zh-CN" sz="1000" dirty="0"/>
                <a:t>S1,</a:t>
              </a:r>
              <a:r>
                <a:rPr lang="zh-CN" altLang="en-US" sz="1000" dirty="0"/>
                <a:t>然后清空</a:t>
              </a:r>
              <a:r>
                <a:rPr lang="en-US" altLang="zh-CN" sz="1000" dirty="0" err="1"/>
                <a:t>eden</a:t>
              </a:r>
              <a:r>
                <a:rPr lang="zh-CN" altLang="en-US" sz="1000" dirty="0"/>
                <a:t>和</a:t>
              </a:r>
              <a:r>
                <a:rPr lang="en-US" altLang="zh-CN" sz="1000" dirty="0"/>
                <a:t>S0,</a:t>
              </a:r>
            </a:p>
            <a:p>
              <a:r>
                <a:rPr lang="zh-CN" altLang="en-US" sz="1000" dirty="0"/>
                <a:t>最后将</a:t>
              </a:r>
              <a:r>
                <a:rPr lang="en-US" altLang="zh-CN" sz="1000" dirty="0"/>
                <a:t>S0</a:t>
              </a:r>
              <a:r>
                <a:rPr lang="zh-CN" altLang="en-US" sz="1000" dirty="0"/>
                <a:t>和</a:t>
              </a:r>
              <a:r>
                <a:rPr lang="en-US" altLang="zh-CN" sz="1000" dirty="0"/>
                <a:t>S1</a:t>
              </a:r>
              <a:r>
                <a:rPr lang="zh-CN" altLang="en-US" sz="1000" dirty="0"/>
                <a:t>互换</a:t>
              </a:r>
              <a:endParaRPr lang="en-US" altLang="zh-CN" sz="1000" dirty="0"/>
            </a:p>
            <a:p>
              <a:r>
                <a:rPr lang="zh-CN" altLang="en-US" sz="1000" dirty="0"/>
                <a:t>保持</a:t>
              </a:r>
              <a:r>
                <a:rPr lang="en-US" altLang="zh-CN" sz="1000" dirty="0"/>
                <a:t>S1</a:t>
              </a:r>
              <a:r>
                <a:rPr lang="zh-CN" altLang="en-US" sz="1000" dirty="0"/>
                <a:t>为空</a:t>
              </a:r>
            </a:p>
          </p:txBody>
        </p:sp>
        <p:sp>
          <p:nvSpPr>
            <p:cNvPr id="47" name="矩形: 圆角 46">
              <a:extLst>
                <a:ext uri="{FF2B5EF4-FFF2-40B4-BE49-F238E27FC236}">
                  <a16:creationId xmlns:a16="http://schemas.microsoft.com/office/drawing/2014/main" id="{16ED9D3C-DE15-4656-AC2A-E09AB601F82E}"/>
                </a:ext>
              </a:extLst>
            </p:cNvPr>
            <p:cNvSpPr/>
            <p:nvPr/>
          </p:nvSpPr>
          <p:spPr>
            <a:xfrm>
              <a:off x="10219157" y="3702187"/>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int  </a:t>
              </a:r>
              <a:r>
                <a:rPr lang="en-US" altLang="zh-CN" sz="1200" dirty="0" err="1"/>
                <a:t>i</a:t>
              </a:r>
              <a:r>
                <a:rPr lang="en-US" altLang="zh-CN" sz="1200" dirty="0"/>
                <a:t>=0;</a:t>
              </a:r>
            </a:p>
          </p:txBody>
        </p:sp>
        <p:cxnSp>
          <p:nvCxnSpPr>
            <p:cNvPr id="14" name="连接符: 肘形 13">
              <a:extLst>
                <a:ext uri="{FF2B5EF4-FFF2-40B4-BE49-F238E27FC236}">
                  <a16:creationId xmlns:a16="http://schemas.microsoft.com/office/drawing/2014/main" id="{0505AA49-D079-4BC5-B7C1-A7DF3246E98A}"/>
                </a:ext>
              </a:extLst>
            </p:cNvPr>
            <p:cNvCxnSpPr>
              <a:stCxn id="72" idx="5"/>
              <a:endCxn id="47" idx="1"/>
            </p:cNvCxnSpPr>
            <p:nvPr/>
          </p:nvCxnSpPr>
          <p:spPr>
            <a:xfrm rot="16200000" flipH="1">
              <a:off x="8948321" y="2592860"/>
              <a:ext cx="439475" cy="21021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7E1325EB-C5EF-4331-BCAD-2EA27255A574}"/>
                </a:ext>
              </a:extLst>
            </p:cNvPr>
            <p:cNvSpPr txBox="1"/>
            <p:nvPr/>
          </p:nvSpPr>
          <p:spPr>
            <a:xfrm>
              <a:off x="8187820" y="3893646"/>
              <a:ext cx="1700542" cy="707886"/>
            </a:xfrm>
            <a:prstGeom prst="rect">
              <a:avLst/>
            </a:prstGeom>
            <a:noFill/>
          </p:spPr>
          <p:txBody>
            <a:bodyPr wrap="square" rtlCol="0">
              <a:spAutoFit/>
            </a:bodyPr>
            <a:lstStyle/>
            <a:p>
              <a:r>
                <a:rPr lang="zh-CN" altLang="en-US" sz="1000" b="1" dirty="0"/>
                <a:t>栈中基础类型参数回收</a:t>
              </a:r>
              <a:endParaRPr lang="en-US" altLang="zh-CN" sz="1000" b="1" dirty="0"/>
            </a:p>
            <a:p>
              <a:r>
                <a:rPr lang="zh-CN" altLang="en-US" sz="1000" dirty="0"/>
                <a:t>当方法调用完成后</a:t>
              </a:r>
              <a:r>
                <a:rPr lang="en-US" altLang="zh-CN" sz="1000" dirty="0"/>
                <a:t>GC</a:t>
              </a:r>
              <a:r>
                <a:rPr lang="zh-CN" altLang="en-US" sz="1000" dirty="0"/>
                <a:t>直接将栈中基础类型的参数进行回收</a:t>
              </a:r>
            </a:p>
          </p:txBody>
        </p:sp>
      </p:grpSp>
    </p:spTree>
    <p:extLst>
      <p:ext uri="{BB962C8B-B14F-4D97-AF65-F5344CB8AC3E}">
        <p14:creationId xmlns:p14="http://schemas.microsoft.com/office/powerpoint/2010/main" val="9694326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1491</Words>
  <Application>Microsoft Office PowerPoint</Application>
  <PresentationFormat>宽屏</PresentationFormat>
  <Paragraphs>192</Paragraphs>
  <Slides>6</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等线</vt:lpstr>
      <vt:lpstr>等线 Light</vt:lpstr>
      <vt:lpstr>黑体</vt:lpstr>
      <vt:lpstr>Arial</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dc:creator>
  <cp:lastModifiedBy>Administrator</cp:lastModifiedBy>
  <cp:revision>90</cp:revision>
  <dcterms:created xsi:type="dcterms:W3CDTF">2019-01-16T08:56:34Z</dcterms:created>
  <dcterms:modified xsi:type="dcterms:W3CDTF">2019-04-15T05:34:10Z</dcterms:modified>
</cp:coreProperties>
</file>