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38970-91FA-43C7-A2C4-4F47DFBC178E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7BCC6-1F8A-452E-9AE8-956F32ABC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5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BCC6-1F8A-452E-9AE8-956F32ABCC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55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34A4A-6313-4DA9-9597-BA15E03B9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94D3BA-EB3F-46B7-B9D5-95105F40C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5AA22-F946-4D29-86B8-735EB29D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EC2B-80D6-4C7C-9EC4-5505DA85B637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B71F5-BCCE-48E4-B9CD-08E629DD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73437-11DC-48AD-B23D-5D332262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C14A-F0B7-4507-B0B8-FE57F3A75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1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49025-8ADD-45C5-8193-079ED30E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9B9498-C864-40BD-A3D2-2BCCC91B5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5048A-5B3F-4B9D-824D-A677AB19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EC2B-80D6-4C7C-9EC4-5505DA85B637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CDCF5-1609-4A4C-948C-C6EFF88C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E7EDD-C4E4-46D5-BF4C-3048F60D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C14A-F0B7-4507-B0B8-FE57F3A75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FB3865-E229-45BF-8854-44F61DC2E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3C37B9-4AC7-4042-B660-BABB0A6D0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61D9B-983F-4576-A457-0895E8C0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EC2B-80D6-4C7C-9EC4-5505DA85B637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30187-8D21-4EBE-B70C-2B133F36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6E3DD-EB6F-4EBD-B753-5572BF8A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C14A-F0B7-4507-B0B8-FE57F3A75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10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09FFA-EBE7-4CDC-8637-0BBFBAB4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C4DC5-9CEB-48B7-8EA5-038B695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7E7F8-9BCE-4EFF-80D4-A1A77B5D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EC2B-80D6-4C7C-9EC4-5505DA85B637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98A8F-6AA6-4B8A-99C3-855E9B9A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5E548-9AB2-4C35-8F0C-1A9C31E2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C14A-F0B7-4507-B0B8-FE57F3A75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4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0288E-C6F0-4FF2-B102-A4566FAA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AAB91D-DDEF-46C3-9121-B9CD58BD9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5330C-5D9E-4FC0-97BA-1DED1D44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EC2B-80D6-4C7C-9EC4-5505DA85B637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A655C-F144-4BFD-83B6-C3A2461A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03CB0-E271-437F-8759-0F3B6B0A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C14A-F0B7-4507-B0B8-FE57F3A75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3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D00BF-1683-4BFB-B10C-E903CDDB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E33E8-1C53-4639-8923-DA05D3B3F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F71974-6466-45C2-BEA4-62C86A14F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ADB749-AB75-4FFD-942B-2004149D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EC2B-80D6-4C7C-9EC4-5505DA85B637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F5D466-F242-41A0-927B-964F0083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7E924D-0CB4-4593-AA4A-9CF9FDA8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C14A-F0B7-4507-B0B8-FE57F3A75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1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4F87F-CA67-4C8A-9AE3-B5D1FC61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49D59B-3A24-4AE3-829F-F692DC2D7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0C8699-851A-4A9D-A60B-B630B5D7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186862-0558-417C-AAEB-8093E509B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956C45-401C-4528-B848-B7A84A411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F3D25B-423B-4D1E-97FF-D1C1D855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EC2B-80D6-4C7C-9EC4-5505DA85B637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2E3251-8D03-49FC-9954-93994720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F5D336-955D-41B3-B08D-18CA874D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C14A-F0B7-4507-B0B8-FE57F3A75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7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54FBE-E0A5-41AB-8CB3-17F7B04F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FB37A2-3F14-4AE9-A5C8-1BC12459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EC2B-80D6-4C7C-9EC4-5505DA85B637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543D42-EF8F-4665-A130-09175ED7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92233F-14E4-4714-B405-F668CDBA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C14A-F0B7-4507-B0B8-FE57F3A75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47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1D88E6-34C6-4BDA-841C-CF35DFD5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EC2B-80D6-4C7C-9EC4-5505DA85B637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DC31A6-CA6D-48FB-B998-B77B81C8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C5BC3D-4277-4291-A612-09ED04EC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C14A-F0B7-4507-B0B8-FE57F3A75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9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C93FC-8F0D-4CD4-96C6-B2EE26B1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A8414-31D0-4AC3-AC87-AB7E432E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0C0763-63F4-4B23-9BF7-5C00457F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27151D-5BBB-4631-9F9C-8EA559EF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EC2B-80D6-4C7C-9EC4-5505DA85B637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B4F79-056E-4315-8DA5-6BA0ACE2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19A769-444E-43D6-8C3B-AEE88FCD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C14A-F0B7-4507-B0B8-FE57F3A75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9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C3978-B478-4F80-B4B4-3CE46809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619A17-5518-44AE-810D-CD92C6CA2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B22C9-CD83-46DF-8DD7-3AC03A140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7AF908-5D92-4526-A5AE-5CB660C6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EC2B-80D6-4C7C-9EC4-5505DA85B637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6355B6-1C26-4886-AEB3-F475E529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9430B4-812D-4D91-9BD1-A3A98FF7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C14A-F0B7-4507-B0B8-FE57F3A75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60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76B63B-8286-492F-AD69-77122DFC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1F33B8-3D92-4BC6-8D62-5F3F70AC2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CD35A-72A3-46E0-9A48-735796D54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1EC2B-80D6-4C7C-9EC4-5505DA85B637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51F74-1D50-407B-8851-4412626F7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DD485-75E9-4308-854D-EF7E15C5A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6C14A-F0B7-4507-B0B8-FE57F3A75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8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6FBD529-9702-4B32-BD70-4478983EC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660650"/>
              </p:ext>
            </p:extLst>
          </p:nvPr>
        </p:nvGraphicFramePr>
        <p:xfrm>
          <a:off x="4171514" y="1900385"/>
          <a:ext cx="58691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13">
                  <a:extLst>
                    <a:ext uri="{9D8B030D-6E8A-4147-A177-3AD203B41FA5}">
                      <a16:colId xmlns:a16="http://schemas.microsoft.com/office/drawing/2014/main" val="88898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90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3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68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24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9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501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435623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C3DFD97-E20F-4D11-801B-3E1C9C077698}"/>
              </a:ext>
            </a:extLst>
          </p:cNvPr>
          <p:cNvCxnSpPr>
            <a:cxnSpLocks/>
          </p:cNvCxnSpPr>
          <p:nvPr/>
        </p:nvCxnSpPr>
        <p:spPr>
          <a:xfrm flipV="1">
            <a:off x="4758427" y="2086241"/>
            <a:ext cx="257452" cy="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D2102D8-D892-41A6-B598-7EC4FC116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19766"/>
              </p:ext>
            </p:extLst>
          </p:nvPr>
        </p:nvGraphicFramePr>
        <p:xfrm>
          <a:off x="5015879" y="1900960"/>
          <a:ext cx="5869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13">
                  <a:extLst>
                    <a:ext uri="{9D8B030D-6E8A-4147-A177-3AD203B41FA5}">
                      <a16:colId xmlns:a16="http://schemas.microsoft.com/office/drawing/2014/main" val="88898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90904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0D1106D-4C04-4956-A3C8-75D5D64B6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19335"/>
              </p:ext>
            </p:extLst>
          </p:nvPr>
        </p:nvGraphicFramePr>
        <p:xfrm>
          <a:off x="5825226" y="1900960"/>
          <a:ext cx="5869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13">
                  <a:extLst>
                    <a:ext uri="{9D8B030D-6E8A-4147-A177-3AD203B41FA5}">
                      <a16:colId xmlns:a16="http://schemas.microsoft.com/office/drawing/2014/main" val="88898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909047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9049629-1A25-499C-8885-51B52A8D9150}"/>
              </a:ext>
            </a:extLst>
          </p:cNvPr>
          <p:cNvCxnSpPr>
            <a:endCxn id="8" idx="1"/>
          </p:cNvCxnSpPr>
          <p:nvPr/>
        </p:nvCxnSpPr>
        <p:spPr>
          <a:xfrm>
            <a:off x="5602792" y="2086241"/>
            <a:ext cx="222434" cy="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E61DC0A-670C-4827-931C-998AD8075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71386"/>
              </p:ext>
            </p:extLst>
          </p:nvPr>
        </p:nvGraphicFramePr>
        <p:xfrm>
          <a:off x="6634573" y="1900960"/>
          <a:ext cx="5869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13">
                  <a:extLst>
                    <a:ext uri="{9D8B030D-6E8A-4147-A177-3AD203B41FA5}">
                      <a16:colId xmlns:a16="http://schemas.microsoft.com/office/drawing/2014/main" val="88898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909047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B25832-B0D8-4042-A6A0-7578A5DD00D0}"/>
              </a:ext>
            </a:extLst>
          </p:cNvPr>
          <p:cNvCxnSpPr>
            <a:endCxn id="12" idx="1"/>
          </p:cNvCxnSpPr>
          <p:nvPr/>
        </p:nvCxnSpPr>
        <p:spPr>
          <a:xfrm>
            <a:off x="6412139" y="2086241"/>
            <a:ext cx="222434" cy="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75E8B55-8C9C-40C3-8A28-A4B67A1A0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27271"/>
              </p:ext>
            </p:extLst>
          </p:nvPr>
        </p:nvGraphicFramePr>
        <p:xfrm>
          <a:off x="7443920" y="1900385"/>
          <a:ext cx="5869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13">
                  <a:extLst>
                    <a:ext uri="{9D8B030D-6E8A-4147-A177-3AD203B41FA5}">
                      <a16:colId xmlns:a16="http://schemas.microsoft.com/office/drawing/2014/main" val="88898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909047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4338B00-D1B0-421E-9BBC-13D44DFAB6E8}"/>
              </a:ext>
            </a:extLst>
          </p:cNvPr>
          <p:cNvCxnSpPr>
            <a:endCxn id="16" idx="1"/>
          </p:cNvCxnSpPr>
          <p:nvPr/>
        </p:nvCxnSpPr>
        <p:spPr>
          <a:xfrm flipV="1">
            <a:off x="7221486" y="2085805"/>
            <a:ext cx="222434" cy="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6F54854-A780-4EF9-BC9C-E453D6BF175E}"/>
              </a:ext>
            </a:extLst>
          </p:cNvPr>
          <p:cNvSpPr txBox="1"/>
          <p:nvPr/>
        </p:nvSpPr>
        <p:spPr>
          <a:xfrm>
            <a:off x="266330" y="177553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Java8 HashMap</a:t>
            </a:r>
            <a:r>
              <a:rPr lang="zh-CN" altLang="en-US" dirty="0"/>
              <a:t>存储结构及逻辑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E3CC2346-F355-41A9-9FF5-D3625B0B5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074232"/>
              </p:ext>
            </p:extLst>
          </p:nvPr>
        </p:nvGraphicFramePr>
        <p:xfrm>
          <a:off x="5021303" y="2634774"/>
          <a:ext cx="5869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13">
                  <a:extLst>
                    <a:ext uri="{9D8B030D-6E8A-4147-A177-3AD203B41FA5}">
                      <a16:colId xmlns:a16="http://schemas.microsoft.com/office/drawing/2014/main" val="88898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909047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3230AFA-54C2-4EDD-8F46-340D9B12CFD5}"/>
              </a:ext>
            </a:extLst>
          </p:cNvPr>
          <p:cNvCxnSpPr>
            <a:endCxn id="21" idx="1"/>
          </p:cNvCxnSpPr>
          <p:nvPr/>
        </p:nvCxnSpPr>
        <p:spPr>
          <a:xfrm>
            <a:off x="4758427" y="2820194"/>
            <a:ext cx="26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BB732297-A1B1-413C-B2E9-9578E3ECC55A}"/>
              </a:ext>
            </a:extLst>
          </p:cNvPr>
          <p:cNvSpPr/>
          <p:nvPr/>
        </p:nvSpPr>
        <p:spPr>
          <a:xfrm>
            <a:off x="1040526" y="2609589"/>
            <a:ext cx="399495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EFA9927-254A-49A8-AB7E-71A5B760B39C}"/>
              </a:ext>
            </a:extLst>
          </p:cNvPr>
          <p:cNvSpPr txBox="1"/>
          <p:nvPr/>
        </p:nvSpPr>
        <p:spPr>
          <a:xfrm>
            <a:off x="3118406" y="683739"/>
            <a:ext cx="4815742" cy="5539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HashMap</a:t>
            </a:r>
            <a:r>
              <a:rPr lang="zh-CN" altLang="en-US" sz="1000" b="1" dirty="0"/>
              <a:t>以</a:t>
            </a:r>
            <a:r>
              <a:rPr lang="en-US" altLang="zh-CN" sz="1000" b="1" dirty="0"/>
              <a:t>Node&lt;K,V&gt;</a:t>
            </a:r>
            <a:r>
              <a:rPr lang="zh-CN" altLang="en-US" sz="1000" b="1" dirty="0"/>
              <a:t>为元素的链表数组</a:t>
            </a:r>
            <a:endParaRPr lang="en-US" altLang="zh-CN" sz="1000" b="1" dirty="0"/>
          </a:p>
          <a:p>
            <a:r>
              <a:rPr lang="zh-CN" altLang="en-US" sz="1000" b="1" dirty="0"/>
              <a:t>初始化默认长度为</a:t>
            </a:r>
            <a:r>
              <a:rPr lang="en-US" altLang="zh-CN" sz="1000" b="1" dirty="0"/>
              <a:t>16</a:t>
            </a:r>
          </a:p>
          <a:p>
            <a:r>
              <a:rPr lang="zh-CN" altLang="en-US" sz="1000" b="1" dirty="0"/>
              <a:t>增长因子</a:t>
            </a:r>
            <a:r>
              <a:rPr lang="en-US" altLang="zh-CN" sz="1000" b="1" dirty="0"/>
              <a:t>0.75</a:t>
            </a:r>
            <a:r>
              <a:rPr lang="zh-CN" altLang="en-US" sz="1000" b="1" dirty="0"/>
              <a:t>（即：当存储元素个数到</a:t>
            </a:r>
            <a:r>
              <a:rPr lang="en-US" altLang="zh-CN" sz="1000" b="1" dirty="0"/>
              <a:t>16</a:t>
            </a:r>
            <a:r>
              <a:rPr lang="zh-CN" altLang="en-US" sz="1000" b="1" dirty="0"/>
              <a:t>*</a:t>
            </a:r>
            <a:r>
              <a:rPr lang="en-US" altLang="zh-CN" sz="1000" b="1" dirty="0"/>
              <a:t>0.75=12</a:t>
            </a:r>
            <a:r>
              <a:rPr lang="zh-CN" altLang="en-US" sz="1000" b="1" dirty="0"/>
              <a:t>个时自动给数组分配新的空间）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597F7E9-79F6-40AE-9D53-1996C0EE245D}"/>
              </a:ext>
            </a:extLst>
          </p:cNvPr>
          <p:cNvCxnSpPr>
            <a:cxnSpLocks/>
          </p:cNvCxnSpPr>
          <p:nvPr/>
        </p:nvCxnSpPr>
        <p:spPr>
          <a:xfrm>
            <a:off x="1243858" y="2203057"/>
            <a:ext cx="0" cy="40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01527CE4-CE5A-45E3-8095-0BCC278CA7BE}"/>
              </a:ext>
            </a:extLst>
          </p:cNvPr>
          <p:cNvSpPr txBox="1"/>
          <p:nvPr/>
        </p:nvSpPr>
        <p:spPr>
          <a:xfrm>
            <a:off x="613719" y="1799178"/>
            <a:ext cx="260520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给</a:t>
            </a:r>
            <a:r>
              <a:rPr lang="en-US" altLang="zh-CN" sz="1000" dirty="0"/>
              <a:t>HashMap</a:t>
            </a:r>
            <a:r>
              <a:rPr lang="zh-CN" altLang="en-US" sz="1000" dirty="0"/>
              <a:t>同添加一个新元素</a:t>
            </a:r>
            <a:endParaRPr lang="en-US" altLang="zh-CN" sz="1000" dirty="0"/>
          </a:p>
          <a:p>
            <a:r>
              <a:rPr lang="zh-CN" altLang="en-US" sz="1000" dirty="0"/>
              <a:t>通过</a:t>
            </a:r>
            <a:r>
              <a:rPr lang="en-US" altLang="zh-CN" sz="1000" dirty="0" err="1"/>
              <a:t>HashCode</a:t>
            </a:r>
            <a:r>
              <a:rPr lang="zh-CN" altLang="en-US" sz="1000" dirty="0"/>
              <a:t>算法得出在数组中的索引为</a:t>
            </a:r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B5064330-0813-425C-BB06-3E59EEAB502D}"/>
              </a:ext>
            </a:extLst>
          </p:cNvPr>
          <p:cNvSpPr/>
          <p:nvPr/>
        </p:nvSpPr>
        <p:spPr>
          <a:xfrm>
            <a:off x="4265222" y="2636282"/>
            <a:ext cx="399495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109ABD6-3852-497B-A184-F6FFA6673C9B}"/>
              </a:ext>
            </a:extLst>
          </p:cNvPr>
          <p:cNvSpPr txBox="1"/>
          <p:nvPr/>
        </p:nvSpPr>
        <p:spPr>
          <a:xfrm>
            <a:off x="1856447" y="4226226"/>
            <a:ext cx="1992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不相等则在链表头部加入元素</a:t>
            </a:r>
          </a:p>
        </p:txBody>
      </p:sp>
      <p:sp>
        <p:nvSpPr>
          <p:cNvPr id="53" name="流程图: 决策 52">
            <a:extLst>
              <a:ext uri="{FF2B5EF4-FFF2-40B4-BE49-F238E27FC236}">
                <a16:creationId xmlns:a16="http://schemas.microsoft.com/office/drawing/2014/main" id="{4E5501B3-04E8-41FF-A3EC-B3393AA198E6}"/>
              </a:ext>
            </a:extLst>
          </p:cNvPr>
          <p:cNvSpPr/>
          <p:nvPr/>
        </p:nvSpPr>
        <p:spPr>
          <a:xfrm>
            <a:off x="646075" y="3284026"/>
            <a:ext cx="1188396" cy="612648"/>
          </a:xfrm>
          <a:prstGeom prst="flowChartDecisi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索引位置有元素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4A5F46D-A893-4347-9825-9EEB4E2829E7}"/>
              </a:ext>
            </a:extLst>
          </p:cNvPr>
          <p:cNvCxnSpPr>
            <a:stCxn id="24" idx="4"/>
            <a:endCxn id="53" idx="0"/>
          </p:cNvCxnSpPr>
          <p:nvPr/>
        </p:nvCxnSpPr>
        <p:spPr>
          <a:xfrm flipH="1">
            <a:off x="1240273" y="2978921"/>
            <a:ext cx="1" cy="30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决策 55">
            <a:extLst>
              <a:ext uri="{FF2B5EF4-FFF2-40B4-BE49-F238E27FC236}">
                <a16:creationId xmlns:a16="http://schemas.microsoft.com/office/drawing/2014/main" id="{F4820217-185E-4983-BCF0-8CDC2C41D2B2}"/>
              </a:ext>
            </a:extLst>
          </p:cNvPr>
          <p:cNvSpPr/>
          <p:nvPr/>
        </p:nvSpPr>
        <p:spPr>
          <a:xfrm>
            <a:off x="657063" y="4250363"/>
            <a:ext cx="1188396" cy="612648"/>
          </a:xfrm>
          <a:prstGeom prst="flowChartDecisi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equs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r>
              <a:rPr lang="zh-CN" altLang="en-US" sz="1000" dirty="0">
                <a:solidFill>
                  <a:schemeClr val="tx1"/>
                </a:solidFill>
              </a:rPr>
              <a:t>判断值是否相等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4232BB0-9358-4019-BCF7-4193C0222F5D}"/>
              </a:ext>
            </a:extLst>
          </p:cNvPr>
          <p:cNvCxnSpPr>
            <a:stCxn id="53" idx="2"/>
            <a:endCxn id="56" idx="0"/>
          </p:cNvCxnSpPr>
          <p:nvPr/>
        </p:nvCxnSpPr>
        <p:spPr>
          <a:xfrm>
            <a:off x="1240273" y="3896674"/>
            <a:ext cx="10988" cy="35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E2A68CC7-8144-4A74-99D6-242DC6178698}"/>
              </a:ext>
            </a:extLst>
          </p:cNvPr>
          <p:cNvSpPr txBox="1"/>
          <p:nvPr/>
        </p:nvSpPr>
        <p:spPr>
          <a:xfrm>
            <a:off x="270455" y="3950268"/>
            <a:ext cx="2024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有，遍历链表中所有元素</a:t>
            </a:r>
            <a:r>
              <a:rPr lang="en-US" altLang="zh-CN" sz="1000" dirty="0"/>
              <a:t>equals()</a:t>
            </a:r>
            <a:endParaRPr lang="zh-CN" altLang="en-US" sz="1000" dirty="0"/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491EB938-2A8A-4A34-9400-2A282817BB26}"/>
              </a:ext>
            </a:extLst>
          </p:cNvPr>
          <p:cNvCxnSpPr>
            <a:stCxn id="53" idx="3"/>
          </p:cNvCxnSpPr>
          <p:nvPr/>
        </p:nvCxnSpPr>
        <p:spPr>
          <a:xfrm flipV="1">
            <a:off x="1834471" y="2794255"/>
            <a:ext cx="2337043" cy="7960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4C06C1D0-5520-4E4E-8BB3-33FFF53C63C3}"/>
              </a:ext>
            </a:extLst>
          </p:cNvPr>
          <p:cNvCxnSpPr>
            <a:stCxn id="56" idx="3"/>
          </p:cNvCxnSpPr>
          <p:nvPr/>
        </p:nvCxnSpPr>
        <p:spPr>
          <a:xfrm flipV="1">
            <a:off x="1845459" y="2794255"/>
            <a:ext cx="2326055" cy="1762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2CA97DAD-A59B-4C53-B86C-13260E08ADC7}"/>
              </a:ext>
            </a:extLst>
          </p:cNvPr>
          <p:cNvCxnSpPr>
            <a:stCxn id="56" idx="2"/>
          </p:cNvCxnSpPr>
          <p:nvPr/>
        </p:nvCxnSpPr>
        <p:spPr>
          <a:xfrm rot="5400000" flipH="1" flipV="1">
            <a:off x="1677009" y="2368506"/>
            <a:ext cx="2068756" cy="2920253"/>
          </a:xfrm>
          <a:prstGeom prst="bentConnector4">
            <a:avLst>
              <a:gd name="adj1" fmla="val -11050"/>
              <a:gd name="adj2" fmla="val 60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9514F89-9A6A-43B4-A9B8-5D8E60630584}"/>
              </a:ext>
            </a:extLst>
          </p:cNvPr>
          <p:cNvSpPr txBox="1"/>
          <p:nvPr/>
        </p:nvSpPr>
        <p:spPr>
          <a:xfrm>
            <a:off x="1816845" y="4864680"/>
            <a:ext cx="1992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相等则替换对应元素值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51B6F2E-22FA-4C6D-AF96-D66AB20922C5}"/>
              </a:ext>
            </a:extLst>
          </p:cNvPr>
          <p:cNvSpPr txBox="1"/>
          <p:nvPr/>
        </p:nvSpPr>
        <p:spPr>
          <a:xfrm>
            <a:off x="1688825" y="3263139"/>
            <a:ext cx="1992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无元素值，直接插入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20B41C0-F69C-4A49-B3DE-070EB057FE21}"/>
              </a:ext>
            </a:extLst>
          </p:cNvPr>
          <p:cNvCxnSpPr/>
          <p:nvPr/>
        </p:nvCxnSpPr>
        <p:spPr>
          <a:xfrm>
            <a:off x="4456590" y="1237737"/>
            <a:ext cx="0" cy="60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A51BBB69-6127-4CD2-8869-0737FF5DA629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V="1">
            <a:off x="203393" y="5010357"/>
            <a:ext cx="1084738" cy="177398"/>
          </a:xfrm>
          <a:prstGeom prst="curvedConnector4">
            <a:avLst>
              <a:gd name="adj1" fmla="val 35880"/>
              <a:gd name="adj2" fmla="val 2288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DE89459C-1423-4ACE-B5B7-625C17820E72}"/>
              </a:ext>
            </a:extLst>
          </p:cNvPr>
          <p:cNvSpPr txBox="1"/>
          <p:nvPr/>
        </p:nvSpPr>
        <p:spPr>
          <a:xfrm>
            <a:off x="261881" y="5641425"/>
            <a:ext cx="1210588" cy="24622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遍历比较消耗性能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F93DEA1-EE11-45E9-8E4E-2A8A9635ED92}"/>
              </a:ext>
            </a:extLst>
          </p:cNvPr>
          <p:cNvSpPr/>
          <p:nvPr/>
        </p:nvSpPr>
        <p:spPr>
          <a:xfrm>
            <a:off x="3729310" y="5192563"/>
            <a:ext cx="522523" cy="3700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12</a:t>
            </a:r>
            <a:endParaRPr lang="zh-CN" altLang="en-US" sz="1000" b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E614442-DCA8-450C-A2C7-A66C9ABE5725}"/>
              </a:ext>
            </a:extLst>
          </p:cNvPr>
          <p:cNvSpPr/>
          <p:nvPr/>
        </p:nvSpPr>
        <p:spPr>
          <a:xfrm>
            <a:off x="4817880" y="5192563"/>
            <a:ext cx="522523" cy="3693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30</a:t>
            </a:r>
            <a:endParaRPr lang="zh-CN" altLang="en-US" sz="1000" b="1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ABC90A0-5300-4D4F-9144-79E6516767EE}"/>
              </a:ext>
            </a:extLst>
          </p:cNvPr>
          <p:cNvSpPr/>
          <p:nvPr/>
        </p:nvSpPr>
        <p:spPr>
          <a:xfrm>
            <a:off x="4248754" y="4493696"/>
            <a:ext cx="473331" cy="36931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15</a:t>
            </a:r>
            <a:endParaRPr lang="zh-CN" altLang="en-US" sz="900" b="1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9E5D60B-3D4D-4BB9-945B-526DBB683E5A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>
          <a:xfrm>
            <a:off x="4485420" y="4863011"/>
            <a:ext cx="593722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A4FE0A7-77CC-491B-8C4B-1FFAC68B9FBD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 flipH="1">
            <a:off x="3990572" y="4867105"/>
            <a:ext cx="474398" cy="32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76E71806-3557-40C4-96BB-1785A89F7EA1}"/>
              </a:ext>
            </a:extLst>
          </p:cNvPr>
          <p:cNvSpPr/>
          <p:nvPr/>
        </p:nvSpPr>
        <p:spPr>
          <a:xfrm>
            <a:off x="3248236" y="5705319"/>
            <a:ext cx="522523" cy="3700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10</a:t>
            </a:r>
            <a:endParaRPr lang="zh-CN" altLang="en-US" sz="1000" b="1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9C13A80-2A06-412A-B4E3-9E0615A3D3DD}"/>
              </a:ext>
            </a:extLst>
          </p:cNvPr>
          <p:cNvSpPr/>
          <p:nvPr/>
        </p:nvSpPr>
        <p:spPr>
          <a:xfrm>
            <a:off x="4026731" y="5702602"/>
            <a:ext cx="522523" cy="3700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13</a:t>
            </a:r>
            <a:endParaRPr lang="zh-CN" altLang="en-US" sz="1000" b="1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D5A2124-B1F0-4129-BB23-1EE6CD154B1D}"/>
              </a:ext>
            </a:extLst>
          </p:cNvPr>
          <p:cNvSpPr/>
          <p:nvPr/>
        </p:nvSpPr>
        <p:spPr>
          <a:xfrm>
            <a:off x="5314752" y="5702601"/>
            <a:ext cx="522523" cy="3700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35</a:t>
            </a:r>
            <a:endParaRPr lang="zh-CN" altLang="en-US" sz="1000" b="1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E627AE3-3873-4EB7-BEF4-513C37F58861}"/>
              </a:ext>
            </a:extLst>
          </p:cNvPr>
          <p:cNvSpPr/>
          <p:nvPr/>
        </p:nvSpPr>
        <p:spPr>
          <a:xfrm>
            <a:off x="4625891" y="5702601"/>
            <a:ext cx="522523" cy="3700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20</a:t>
            </a:r>
            <a:endParaRPr lang="zh-CN" altLang="en-US" sz="1000" b="1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E70C66B-1C43-4673-AC46-4B2D8FFEC57E}"/>
              </a:ext>
            </a:extLst>
          </p:cNvPr>
          <p:cNvCxnSpPr>
            <a:stCxn id="33" idx="4"/>
            <a:endCxn id="54" idx="0"/>
          </p:cNvCxnSpPr>
          <p:nvPr/>
        </p:nvCxnSpPr>
        <p:spPr>
          <a:xfrm flipH="1">
            <a:off x="3509498" y="5562648"/>
            <a:ext cx="481074" cy="14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6724EA4-2A7A-4B75-94FB-106649AE6ABF}"/>
              </a:ext>
            </a:extLst>
          </p:cNvPr>
          <p:cNvCxnSpPr>
            <a:stCxn id="33" idx="4"/>
            <a:endCxn id="57" idx="0"/>
          </p:cNvCxnSpPr>
          <p:nvPr/>
        </p:nvCxnSpPr>
        <p:spPr>
          <a:xfrm>
            <a:off x="3990572" y="5562648"/>
            <a:ext cx="297421" cy="13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C64979D-3787-4A82-94D1-BC1F2D857A3A}"/>
              </a:ext>
            </a:extLst>
          </p:cNvPr>
          <p:cNvCxnSpPr>
            <a:stCxn id="34" idx="4"/>
            <a:endCxn id="61" idx="0"/>
          </p:cNvCxnSpPr>
          <p:nvPr/>
        </p:nvCxnSpPr>
        <p:spPr>
          <a:xfrm flipH="1">
            <a:off x="4887153" y="5561895"/>
            <a:ext cx="191989" cy="14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7801E2C-ED8A-436B-8297-D4722E62AA48}"/>
              </a:ext>
            </a:extLst>
          </p:cNvPr>
          <p:cNvCxnSpPr>
            <a:stCxn id="34" idx="4"/>
            <a:endCxn id="59" idx="0"/>
          </p:cNvCxnSpPr>
          <p:nvPr/>
        </p:nvCxnSpPr>
        <p:spPr>
          <a:xfrm>
            <a:off x="5079142" y="5561895"/>
            <a:ext cx="496872" cy="14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7F04F98B-CB53-47C6-9091-35278855419F}"/>
              </a:ext>
            </a:extLst>
          </p:cNvPr>
          <p:cNvSpPr/>
          <p:nvPr/>
        </p:nvSpPr>
        <p:spPr>
          <a:xfrm>
            <a:off x="5714009" y="6213392"/>
            <a:ext cx="522523" cy="3700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40</a:t>
            </a:r>
            <a:endParaRPr lang="zh-CN" altLang="en-US" sz="1000" b="1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AFDE092-20A5-4340-82ED-C35A69C856C3}"/>
              </a:ext>
            </a:extLst>
          </p:cNvPr>
          <p:cNvSpPr/>
          <p:nvPr/>
        </p:nvSpPr>
        <p:spPr>
          <a:xfrm>
            <a:off x="4983147" y="6228028"/>
            <a:ext cx="522523" cy="3700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32</a:t>
            </a:r>
            <a:endParaRPr lang="zh-CN" altLang="en-US" sz="1000" b="1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A115A7C-87CB-4CAC-AB78-3A2BB19440FC}"/>
              </a:ext>
            </a:extLst>
          </p:cNvPr>
          <p:cNvCxnSpPr>
            <a:stCxn id="59" idx="4"/>
            <a:endCxn id="66" idx="0"/>
          </p:cNvCxnSpPr>
          <p:nvPr/>
        </p:nvCxnSpPr>
        <p:spPr>
          <a:xfrm flipH="1">
            <a:off x="5244409" y="6072686"/>
            <a:ext cx="331605" cy="15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8C073EB-50D8-43C2-B7C8-12651F5F3689}"/>
              </a:ext>
            </a:extLst>
          </p:cNvPr>
          <p:cNvCxnSpPr>
            <a:stCxn id="59" idx="4"/>
            <a:endCxn id="64" idx="0"/>
          </p:cNvCxnSpPr>
          <p:nvPr/>
        </p:nvCxnSpPr>
        <p:spPr>
          <a:xfrm>
            <a:off x="5576014" y="6072686"/>
            <a:ext cx="399257" cy="14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CE31D67-5AA9-4D69-8BD1-9FABFD70F799}"/>
              </a:ext>
            </a:extLst>
          </p:cNvPr>
          <p:cNvSpPr txBox="1"/>
          <p:nvPr/>
        </p:nvSpPr>
        <p:spPr>
          <a:xfrm>
            <a:off x="5606267" y="4556687"/>
            <a:ext cx="3005073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链表长度</a:t>
            </a:r>
            <a:r>
              <a:rPr lang="en-US" altLang="zh-CN" sz="1100" dirty="0">
                <a:solidFill>
                  <a:srgbClr val="FF0000"/>
                </a:solidFill>
              </a:rPr>
              <a:t>&gt;8</a:t>
            </a:r>
            <a:r>
              <a:rPr lang="zh-CN" altLang="en-US" sz="1100" dirty="0">
                <a:solidFill>
                  <a:srgbClr val="FF0000"/>
                </a:solidFill>
              </a:rPr>
              <a:t>时，将其转换为红黑树，提高性能</a:t>
            </a:r>
            <a:endParaRPr lang="en-US" altLang="zh-CN" sz="1100" dirty="0">
              <a:solidFill>
                <a:srgbClr val="FF0000"/>
              </a:solidFill>
            </a:endParaRPr>
          </a:p>
          <a:p>
            <a:r>
              <a:rPr lang="zh-CN" altLang="en-US" sz="1100" dirty="0">
                <a:solidFill>
                  <a:srgbClr val="FF0000"/>
                </a:solidFill>
              </a:rPr>
              <a:t>除插入操作外，其他操作效率都要高于链表</a:t>
            </a:r>
          </a:p>
        </p:txBody>
      </p: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29FB17C1-3F38-45DA-8041-E976A1926DFC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 flipV="1">
            <a:off x="4983147" y="4772131"/>
            <a:ext cx="623120" cy="19608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2017.cnblogs.com/blog/1043143/201710/1043143-20171007223515021-1701699356.jpg">
            <a:extLst>
              <a:ext uri="{FF2B5EF4-FFF2-40B4-BE49-F238E27FC236}">
                <a16:creationId xmlns:a16="http://schemas.microsoft.com/office/drawing/2014/main" id="{1C789CC5-D14B-48BE-AE19-B57F5281B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61" y="4259155"/>
            <a:ext cx="52197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F50705-FCF7-473C-9AEE-D4BD7B00B21E}"/>
              </a:ext>
            </a:extLst>
          </p:cNvPr>
          <p:cNvSpPr txBox="1"/>
          <p:nvPr/>
        </p:nvSpPr>
        <p:spPr>
          <a:xfrm>
            <a:off x="452762" y="266716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基础数据类型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13E942-50B8-4811-8673-EBC5BB759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1" y="636048"/>
            <a:ext cx="74199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7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4DD9BF-1C2D-4BCD-8B62-AF2A896E2B62}"/>
              </a:ext>
            </a:extLst>
          </p:cNvPr>
          <p:cNvSpPr txBox="1"/>
          <p:nvPr/>
        </p:nvSpPr>
        <p:spPr>
          <a:xfrm>
            <a:off x="0" y="30002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JVM</a:t>
            </a:r>
            <a:r>
              <a:rPr lang="zh-CN" altLang="en-US" dirty="0"/>
              <a:t>组成部分</a:t>
            </a:r>
            <a:r>
              <a:rPr lang="en-US" altLang="zh-CN" dirty="0"/>
              <a:t>—</a:t>
            </a:r>
            <a:r>
              <a:rPr lang="zh-CN" altLang="en-US" dirty="0"/>
              <a:t>即</a:t>
            </a:r>
            <a:r>
              <a:rPr lang="en-US" altLang="zh-CN" dirty="0"/>
              <a:t>JAVA</a:t>
            </a:r>
            <a:r>
              <a:rPr lang="zh-CN" altLang="en-US" dirty="0"/>
              <a:t>虚拟机程序管理的内存分区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5DE1525-025D-4C35-AA27-A9728D20D9E5}"/>
              </a:ext>
            </a:extLst>
          </p:cNvPr>
          <p:cNvGrpSpPr/>
          <p:nvPr/>
        </p:nvGrpSpPr>
        <p:grpSpPr>
          <a:xfrm>
            <a:off x="520124" y="719731"/>
            <a:ext cx="10440988" cy="3815264"/>
            <a:chOff x="769505" y="599658"/>
            <a:chExt cx="10440988" cy="381526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E6D067F-94C0-4546-9372-7928A933D5EE}"/>
                </a:ext>
              </a:extLst>
            </p:cNvPr>
            <p:cNvSpPr/>
            <p:nvPr/>
          </p:nvSpPr>
          <p:spPr>
            <a:xfrm>
              <a:off x="769505" y="599658"/>
              <a:ext cx="10440988" cy="293787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463C96B-D01E-422C-AF4B-79CB29E6926D}"/>
                </a:ext>
              </a:extLst>
            </p:cNvPr>
            <p:cNvGrpSpPr/>
            <p:nvPr/>
          </p:nvGrpSpPr>
          <p:grpSpPr>
            <a:xfrm>
              <a:off x="926380" y="769461"/>
              <a:ext cx="10173403" cy="2659539"/>
              <a:chOff x="326018" y="625029"/>
              <a:chExt cx="10173403" cy="2659539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A92F5FB-D9C0-4D2F-BA33-DCD327631EC3}"/>
                  </a:ext>
                </a:extLst>
              </p:cNvPr>
              <p:cNvSpPr/>
              <p:nvPr/>
            </p:nvSpPr>
            <p:spPr>
              <a:xfrm>
                <a:off x="326018" y="1409971"/>
                <a:ext cx="10090279" cy="1826797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1166099-CABF-4363-AEA0-6C0B103B5B06}"/>
                  </a:ext>
                </a:extLst>
              </p:cNvPr>
              <p:cNvGrpSpPr/>
              <p:nvPr/>
            </p:nvGrpSpPr>
            <p:grpSpPr>
              <a:xfrm>
                <a:off x="326018" y="628073"/>
                <a:ext cx="1880376" cy="715368"/>
                <a:chOff x="1490603" y="674254"/>
                <a:chExt cx="1880376" cy="604763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21B2FD22-5EDF-43FF-9D13-A66DF520E9CF}"/>
                    </a:ext>
                  </a:extLst>
                </p:cNvPr>
                <p:cNvSpPr/>
                <p:nvPr/>
              </p:nvSpPr>
              <p:spPr>
                <a:xfrm>
                  <a:off x="1490603" y="674254"/>
                  <a:ext cx="1880376" cy="600363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F675B654-BDF5-41AA-A856-98EC3E07CCE2}"/>
                    </a:ext>
                  </a:extLst>
                </p:cNvPr>
                <p:cNvSpPr txBox="1"/>
                <p:nvPr/>
              </p:nvSpPr>
              <p:spPr>
                <a:xfrm>
                  <a:off x="1523999" y="674254"/>
                  <a:ext cx="18469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/>
                    <a:t>方法区</a:t>
                  </a:r>
                  <a:r>
                    <a:rPr lang="en-US" altLang="zh-CN" sz="1400" dirty="0"/>
                    <a:t>(Method Area)</a:t>
                  </a:r>
                  <a:endParaRPr lang="zh-CN" altLang="en-US" sz="1400" dirty="0"/>
                </a:p>
              </p:txBody>
            </p:sp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7CBEC42-B63F-48A3-8926-6D5151E88A51}"/>
                    </a:ext>
                  </a:extLst>
                </p:cNvPr>
                <p:cNvSpPr txBox="1"/>
                <p:nvPr/>
              </p:nvSpPr>
              <p:spPr>
                <a:xfrm>
                  <a:off x="1520213" y="940769"/>
                  <a:ext cx="1837531" cy="338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dirty="0"/>
                    <a:t>类信息、常量、静态变量等</a:t>
                  </a:r>
                  <a:endParaRPr lang="en-US" altLang="zh-CN" sz="1000" dirty="0"/>
                </a:p>
                <a:p>
                  <a:r>
                    <a:rPr lang="zh-CN" altLang="en-US" sz="1000" dirty="0"/>
                    <a:t>线程共享的</a:t>
                  </a: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191EADF2-EE63-4118-B285-D4E3B75A8D27}"/>
                  </a:ext>
                </a:extLst>
              </p:cNvPr>
              <p:cNvGrpSpPr/>
              <p:nvPr/>
            </p:nvGrpSpPr>
            <p:grpSpPr>
              <a:xfrm>
                <a:off x="2332228" y="625029"/>
                <a:ext cx="1846982" cy="713207"/>
                <a:chOff x="1523997" y="665136"/>
                <a:chExt cx="2152355" cy="713207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F07D186D-1B55-4FED-8187-97A9037C1785}"/>
                    </a:ext>
                  </a:extLst>
                </p:cNvPr>
                <p:cNvSpPr/>
                <p:nvPr/>
              </p:nvSpPr>
              <p:spPr>
                <a:xfrm>
                  <a:off x="1523999" y="674254"/>
                  <a:ext cx="2152353" cy="700291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8F83D95-C693-4066-8333-9AFD573F3314}"/>
                    </a:ext>
                  </a:extLst>
                </p:cNvPr>
                <p:cNvSpPr txBox="1"/>
                <p:nvPr/>
              </p:nvSpPr>
              <p:spPr>
                <a:xfrm>
                  <a:off x="1523997" y="665136"/>
                  <a:ext cx="215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虚拟机栈</a:t>
                  </a:r>
                  <a:r>
                    <a:rPr lang="en-US" altLang="zh-CN" sz="1400" dirty="0"/>
                    <a:t>(VM Stack)</a:t>
                  </a:r>
                  <a:endParaRPr lang="zh-CN" altLang="en-US" sz="1400" dirty="0"/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596003E5-F1C8-4F17-95F5-0E46293CD776}"/>
                    </a:ext>
                  </a:extLst>
                </p:cNvPr>
                <p:cNvSpPr txBox="1"/>
                <p:nvPr/>
              </p:nvSpPr>
              <p:spPr>
                <a:xfrm>
                  <a:off x="1546580" y="978233"/>
                  <a:ext cx="20514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00" dirty="0"/>
                    <a:t>方法执行时的信息</a:t>
                  </a:r>
                  <a:r>
                    <a:rPr lang="en-US" altLang="zh-CN" sz="1000" dirty="0"/>
                    <a:t>(</a:t>
                  </a:r>
                  <a:r>
                    <a:rPr lang="zh-CN" altLang="en-US" sz="1000" dirty="0"/>
                    <a:t>局部变量</a:t>
                  </a:r>
                  <a:endParaRPr lang="en-US" altLang="zh-CN" sz="1000" dirty="0"/>
                </a:p>
                <a:p>
                  <a:r>
                    <a:rPr lang="zh-CN" altLang="en-US" sz="1000" dirty="0"/>
                    <a:t>数，返回值，操作数</a:t>
                  </a:r>
                  <a:r>
                    <a:rPr lang="en-US" altLang="zh-CN" sz="1000" dirty="0"/>
                    <a:t>)</a:t>
                  </a:r>
                  <a:endParaRPr lang="zh-CN" altLang="en-US" sz="1000" dirty="0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D723AFD2-6849-4FEE-AE84-A4851C71D758}"/>
                  </a:ext>
                </a:extLst>
              </p:cNvPr>
              <p:cNvGrpSpPr/>
              <p:nvPr/>
            </p:nvGrpSpPr>
            <p:grpSpPr>
              <a:xfrm>
                <a:off x="4305045" y="640775"/>
                <a:ext cx="2812862" cy="712889"/>
                <a:chOff x="1509904" y="665454"/>
                <a:chExt cx="3277929" cy="712889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EDD429CE-B550-48DF-8F47-A71D62332AF1}"/>
                    </a:ext>
                  </a:extLst>
                </p:cNvPr>
                <p:cNvSpPr/>
                <p:nvPr/>
              </p:nvSpPr>
              <p:spPr>
                <a:xfrm>
                  <a:off x="1523998" y="674254"/>
                  <a:ext cx="3263835" cy="700291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052883FB-50AD-4DDF-B59F-602893910ADF}"/>
                    </a:ext>
                  </a:extLst>
                </p:cNvPr>
                <p:cNvSpPr txBox="1"/>
                <p:nvPr/>
              </p:nvSpPr>
              <p:spPr>
                <a:xfrm>
                  <a:off x="1509904" y="665454"/>
                  <a:ext cx="326383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/>
                    <a:t>本地方法栈</a:t>
                  </a:r>
                  <a:r>
                    <a:rPr lang="en-US" altLang="zh-CN" sz="1400" dirty="0"/>
                    <a:t>(Native Method Stack)</a:t>
                  </a:r>
                  <a:endParaRPr lang="zh-CN" altLang="en-US" sz="1400" dirty="0"/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790CE9C-25B1-480F-BE15-1D7613C303AF}"/>
                    </a:ext>
                  </a:extLst>
                </p:cNvPr>
                <p:cNvSpPr txBox="1"/>
                <p:nvPr/>
              </p:nvSpPr>
              <p:spPr>
                <a:xfrm>
                  <a:off x="1546579" y="978233"/>
                  <a:ext cx="324125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dirty="0"/>
                    <a:t>调用本地</a:t>
                  </a:r>
                  <a:r>
                    <a:rPr lang="en-US" altLang="zh-CN" sz="1000" dirty="0"/>
                    <a:t>native</a:t>
                  </a:r>
                  <a:r>
                    <a:rPr lang="zh-CN" altLang="en-US" sz="1000" dirty="0"/>
                    <a:t>的内存模型。</a:t>
                  </a:r>
                  <a:endParaRPr lang="en-US" altLang="zh-CN" sz="1000" dirty="0"/>
                </a:p>
                <a:p>
                  <a:r>
                    <a:rPr lang="zh-CN" altLang="en-US" sz="1000" dirty="0"/>
                    <a:t>线程独享</a:t>
                  </a:r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9A479CD-049B-4980-A1AE-D30AD52E2BF0}"/>
                  </a:ext>
                </a:extLst>
              </p:cNvPr>
              <p:cNvGrpSpPr/>
              <p:nvPr/>
            </p:nvGrpSpPr>
            <p:grpSpPr>
              <a:xfrm>
                <a:off x="367723" y="1865213"/>
                <a:ext cx="9977005" cy="1419355"/>
                <a:chOff x="1741083" y="1903793"/>
                <a:chExt cx="9977005" cy="1419355"/>
              </a:xfrm>
            </p:grpSpPr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8F900896-1939-41E3-9EFD-BC432A724EDD}"/>
                    </a:ext>
                  </a:extLst>
                </p:cNvPr>
                <p:cNvGrpSpPr/>
                <p:nvPr/>
              </p:nvGrpSpPr>
              <p:grpSpPr>
                <a:xfrm>
                  <a:off x="1744867" y="1903793"/>
                  <a:ext cx="9973219" cy="838351"/>
                  <a:chOff x="1754105" y="2035966"/>
                  <a:chExt cx="6493967" cy="838351"/>
                </a:xfrm>
              </p:grpSpPr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2E33DCD5-1CED-468E-AEA0-AA130D075736}"/>
                      </a:ext>
                    </a:extLst>
                  </p:cNvPr>
                  <p:cNvSpPr/>
                  <p:nvPr/>
                </p:nvSpPr>
                <p:spPr>
                  <a:xfrm>
                    <a:off x="4328673" y="2035966"/>
                    <a:ext cx="3919399" cy="838351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/>
                      <a:t>老年代</a:t>
                    </a:r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A663F822-F6BE-460B-9186-DC06DCA1C25C}"/>
                      </a:ext>
                    </a:extLst>
                  </p:cNvPr>
                  <p:cNvSpPr/>
                  <p:nvPr/>
                </p:nvSpPr>
                <p:spPr>
                  <a:xfrm>
                    <a:off x="1754105" y="2035966"/>
                    <a:ext cx="1326205" cy="838351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/>
                      <a:t>Eden</a:t>
                    </a:r>
                  </a:p>
                  <a:p>
                    <a:pPr algn="ctr"/>
                    <a:r>
                      <a:rPr lang="zh-CN" altLang="en-US" sz="1400" dirty="0"/>
                      <a:t>（伊甸园）</a:t>
                    </a:r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75E0E3E7-C425-4070-AA6A-767D9F7A7246}"/>
                      </a:ext>
                    </a:extLst>
                  </p:cNvPr>
                  <p:cNvSpPr/>
                  <p:nvPr/>
                </p:nvSpPr>
                <p:spPr>
                  <a:xfrm>
                    <a:off x="3080310" y="2035966"/>
                    <a:ext cx="632195" cy="838351"/>
                  </a:xfrm>
                  <a:prstGeom prst="rect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/>
                      <a:t>S0</a:t>
                    </a:r>
                  </a:p>
                  <a:p>
                    <a:pPr algn="ctr"/>
                    <a:r>
                      <a:rPr lang="zh-CN" altLang="en-US" sz="1400" dirty="0"/>
                      <a:t>（</a:t>
                    </a:r>
                    <a:r>
                      <a:rPr lang="en-US" altLang="zh-CN" sz="1400" dirty="0"/>
                      <a:t>from</a:t>
                    </a:r>
                    <a:r>
                      <a:rPr lang="zh-CN" altLang="en-US" sz="1400" dirty="0"/>
                      <a:t>）</a:t>
                    </a:r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18F4AAFE-7B6E-44B3-AECD-99FA66E2E013}"/>
                      </a:ext>
                    </a:extLst>
                  </p:cNvPr>
                  <p:cNvSpPr/>
                  <p:nvPr/>
                </p:nvSpPr>
                <p:spPr>
                  <a:xfrm>
                    <a:off x="3712505" y="2035966"/>
                    <a:ext cx="616168" cy="838351"/>
                  </a:xfrm>
                  <a:prstGeom prst="rect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/>
                      <a:t>S1</a:t>
                    </a:r>
                  </a:p>
                  <a:p>
                    <a:pPr algn="ctr"/>
                    <a:r>
                      <a:rPr lang="en-US" altLang="zh-CN" sz="1400" dirty="0"/>
                      <a:t>(to)</a:t>
                    </a:r>
                    <a:endParaRPr lang="zh-CN" altLang="en-US" sz="1400" dirty="0"/>
                  </a:p>
                </p:txBody>
              </p:sp>
            </p:grpSp>
            <p:sp>
              <p:nvSpPr>
                <p:cNvPr id="23" name="左大括号 22">
                  <a:extLst>
                    <a:ext uri="{FF2B5EF4-FFF2-40B4-BE49-F238E27FC236}">
                      <a16:creationId xmlns:a16="http://schemas.microsoft.com/office/drawing/2014/main" id="{535FAC6C-C4B7-45E3-B5B1-1E4066F9D379}"/>
                    </a:ext>
                  </a:extLst>
                </p:cNvPr>
                <p:cNvSpPr/>
                <p:nvPr/>
              </p:nvSpPr>
              <p:spPr>
                <a:xfrm rot="16200000">
                  <a:off x="3660188" y="890870"/>
                  <a:ext cx="137672" cy="3975882"/>
                </a:xfrm>
                <a:prstGeom prst="leftBrac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4" name="左大括号 23">
                  <a:extLst>
                    <a:ext uri="{FF2B5EF4-FFF2-40B4-BE49-F238E27FC236}">
                      <a16:creationId xmlns:a16="http://schemas.microsoft.com/office/drawing/2014/main" id="{F6A2A835-FE75-452E-A8B4-D61548F5C3C5}"/>
                    </a:ext>
                  </a:extLst>
                </p:cNvPr>
                <p:cNvSpPr/>
                <p:nvPr/>
              </p:nvSpPr>
              <p:spPr>
                <a:xfrm rot="16200000">
                  <a:off x="8648689" y="-121749"/>
                  <a:ext cx="137673" cy="6001125"/>
                </a:xfrm>
                <a:prstGeom prst="leftBrac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6515EE68-10E7-48D3-A14D-8E6815A141B4}"/>
                    </a:ext>
                  </a:extLst>
                </p:cNvPr>
                <p:cNvSpPr txBox="1"/>
                <p:nvPr/>
              </p:nvSpPr>
              <p:spPr>
                <a:xfrm>
                  <a:off x="3238832" y="3015371"/>
                  <a:ext cx="10855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/>
                    <a:t>新生代</a:t>
                  </a:r>
                  <a:r>
                    <a:rPr lang="en-US" altLang="zh-CN" sz="1400" dirty="0"/>
                    <a:t>(1/3)</a:t>
                  </a:r>
                  <a:endParaRPr lang="zh-CN" altLang="en-US" sz="1400" dirty="0"/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A0789789-80C7-43F0-AC44-8DB2CB165EA4}"/>
                    </a:ext>
                  </a:extLst>
                </p:cNvPr>
                <p:cNvSpPr txBox="1"/>
                <p:nvPr/>
              </p:nvSpPr>
              <p:spPr>
                <a:xfrm>
                  <a:off x="8174748" y="2994554"/>
                  <a:ext cx="10855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/>
                    <a:t>老年代</a:t>
                  </a:r>
                  <a:r>
                    <a:rPr lang="en-US" altLang="zh-CN" sz="1400" dirty="0"/>
                    <a:t>(2/3)</a:t>
                  </a:r>
                  <a:endParaRPr lang="zh-CN" altLang="en-US" sz="1400" dirty="0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57688587-B28E-4C76-B130-C0CD9E8D2F0F}"/>
                  </a:ext>
                </a:extLst>
              </p:cNvPr>
              <p:cNvGrpSpPr/>
              <p:nvPr/>
            </p:nvGrpSpPr>
            <p:grpSpPr>
              <a:xfrm>
                <a:off x="7284204" y="639703"/>
                <a:ext cx="3215217" cy="710163"/>
                <a:chOff x="1511903" y="674254"/>
                <a:chExt cx="3215217" cy="600363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A24E269-2C0E-468E-AEFA-69CA6DFAE0BA}"/>
                    </a:ext>
                  </a:extLst>
                </p:cNvPr>
                <p:cNvSpPr/>
                <p:nvPr/>
              </p:nvSpPr>
              <p:spPr>
                <a:xfrm>
                  <a:off x="1523998" y="674254"/>
                  <a:ext cx="3113081" cy="600363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3BA00DE8-8510-497A-9554-8D873C1FE81D}"/>
                    </a:ext>
                  </a:extLst>
                </p:cNvPr>
                <p:cNvSpPr txBox="1"/>
                <p:nvPr/>
              </p:nvSpPr>
              <p:spPr>
                <a:xfrm>
                  <a:off x="1523999" y="674254"/>
                  <a:ext cx="3203121" cy="2601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/>
                    <a:t>程序计数器</a:t>
                  </a:r>
                  <a:r>
                    <a:rPr lang="en-US" altLang="zh-CN" sz="1400" dirty="0"/>
                    <a:t>(Program Counter Register)</a:t>
                  </a:r>
                  <a:endParaRPr lang="zh-CN" altLang="en-US" sz="1400" dirty="0"/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E797521-046B-4BF8-8C6A-3356A28C36FD}"/>
                    </a:ext>
                  </a:extLst>
                </p:cNvPr>
                <p:cNvSpPr txBox="1"/>
                <p:nvPr/>
              </p:nvSpPr>
              <p:spPr>
                <a:xfrm>
                  <a:off x="1511903" y="918589"/>
                  <a:ext cx="3113081" cy="338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dirty="0"/>
                    <a:t>指向当前线程正在执行的字节码指令。</a:t>
                  </a:r>
                  <a:endParaRPr lang="en-US" altLang="zh-CN" sz="1000" dirty="0"/>
                </a:p>
                <a:p>
                  <a:r>
                    <a:rPr lang="zh-CN" altLang="en-US" sz="1000" dirty="0"/>
                    <a:t>线程私有的</a:t>
                  </a:r>
                  <a:endParaRPr lang="zh-CN" altLang="en-US" sz="1000" dirty="0">
                    <a:effectLst/>
                  </a:endParaRPr>
                </a:p>
              </p:txBody>
            </p:sp>
          </p:grp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F210CBD-AB14-434E-AAB9-25240CA8CF12}"/>
                  </a:ext>
                </a:extLst>
              </p:cNvPr>
              <p:cNvSpPr txBox="1"/>
              <p:nvPr/>
            </p:nvSpPr>
            <p:spPr>
              <a:xfrm>
                <a:off x="2654548" y="1414438"/>
                <a:ext cx="48383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堆（</a:t>
                </a:r>
                <a:r>
                  <a:rPr lang="en-US" altLang="zh-CN" sz="1400" b="1" dirty="0"/>
                  <a:t>Heap</a:t>
                </a:r>
                <a:r>
                  <a:rPr lang="zh-CN" altLang="en-US" sz="1400" b="1" dirty="0"/>
                  <a:t>）：</a:t>
                </a:r>
                <a:r>
                  <a:rPr lang="en-US" altLang="zh-CN" sz="1400" dirty="0"/>
                  <a:t>Java</a:t>
                </a:r>
                <a:r>
                  <a:rPr lang="zh-CN" altLang="en-US" sz="1400" dirty="0"/>
                  <a:t>对象存储的地方，分为新生代和老年代</a:t>
                </a:r>
                <a:endParaRPr lang="zh-CN" altLang="en-US" sz="1400" dirty="0">
                  <a:effectLst/>
                </a:endParaRPr>
              </a:p>
            </p:txBody>
          </p:sp>
          <p:sp>
            <p:nvSpPr>
              <p:cNvPr id="36" name="左大括号 35">
                <a:extLst>
                  <a:ext uri="{FF2B5EF4-FFF2-40B4-BE49-F238E27FC236}">
                    <a16:creationId xmlns:a16="http://schemas.microsoft.com/office/drawing/2014/main" id="{8AFEFBEF-9D5B-4DC6-810D-67015AD265CA}"/>
                  </a:ext>
                </a:extLst>
              </p:cNvPr>
              <p:cNvSpPr/>
              <p:nvPr/>
            </p:nvSpPr>
            <p:spPr>
              <a:xfrm rot="5400000">
                <a:off x="5280097" y="-3219491"/>
                <a:ext cx="163648" cy="9961551"/>
              </a:xfrm>
              <a:prstGeom prst="leftBrac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4EF8C6B8-0F1F-4C39-BD70-02F2288F3C26}"/>
                </a:ext>
              </a:extLst>
            </p:cNvPr>
            <p:cNvSpPr/>
            <p:nvPr/>
          </p:nvSpPr>
          <p:spPr>
            <a:xfrm>
              <a:off x="840509" y="3925455"/>
              <a:ext cx="2710879" cy="4894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执行引擎</a:t>
              </a: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D1552C68-474D-44E9-AFEA-CB5DD03DAF1F}"/>
                </a:ext>
              </a:extLst>
            </p:cNvPr>
            <p:cNvSpPr/>
            <p:nvPr/>
          </p:nvSpPr>
          <p:spPr>
            <a:xfrm>
              <a:off x="4105564" y="3925454"/>
              <a:ext cx="2710879" cy="4894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本地接口库</a:t>
              </a: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EFED3D21-CDD9-48B4-8554-E5D64851987A}"/>
                </a:ext>
              </a:extLst>
            </p:cNvPr>
            <p:cNvSpPr/>
            <p:nvPr/>
          </p:nvSpPr>
          <p:spPr>
            <a:xfrm>
              <a:off x="7401750" y="3920805"/>
              <a:ext cx="2710879" cy="4894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本地方法库</a:t>
              </a:r>
            </a:p>
          </p:txBody>
        </p:sp>
        <p:sp>
          <p:nvSpPr>
            <p:cNvPr id="42" name="箭头: 下 41">
              <a:extLst>
                <a:ext uri="{FF2B5EF4-FFF2-40B4-BE49-F238E27FC236}">
                  <a16:creationId xmlns:a16="http://schemas.microsoft.com/office/drawing/2014/main" id="{F8B31C86-72E7-4847-AE41-B27B29AA7A47}"/>
                </a:ext>
              </a:extLst>
            </p:cNvPr>
            <p:cNvSpPr/>
            <p:nvPr/>
          </p:nvSpPr>
          <p:spPr>
            <a:xfrm>
              <a:off x="1763193" y="3629750"/>
              <a:ext cx="240145" cy="2230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箭头: 下 42">
              <a:extLst>
                <a:ext uri="{FF2B5EF4-FFF2-40B4-BE49-F238E27FC236}">
                  <a16:creationId xmlns:a16="http://schemas.microsoft.com/office/drawing/2014/main" id="{F4F69536-58D5-4289-BB6F-A4529CD81015}"/>
                </a:ext>
              </a:extLst>
            </p:cNvPr>
            <p:cNvSpPr/>
            <p:nvPr/>
          </p:nvSpPr>
          <p:spPr>
            <a:xfrm rot="10800000">
              <a:off x="2345761" y="3626334"/>
              <a:ext cx="240145" cy="2230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箭头: 下 43">
              <a:extLst>
                <a:ext uri="{FF2B5EF4-FFF2-40B4-BE49-F238E27FC236}">
                  <a16:creationId xmlns:a16="http://schemas.microsoft.com/office/drawing/2014/main" id="{50041818-2D1E-404D-84E0-85EBA785D2CC}"/>
                </a:ext>
              </a:extLst>
            </p:cNvPr>
            <p:cNvSpPr/>
            <p:nvPr/>
          </p:nvSpPr>
          <p:spPr>
            <a:xfrm>
              <a:off x="4943965" y="3624959"/>
              <a:ext cx="240145" cy="2230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箭头: 下 44">
              <a:extLst>
                <a:ext uri="{FF2B5EF4-FFF2-40B4-BE49-F238E27FC236}">
                  <a16:creationId xmlns:a16="http://schemas.microsoft.com/office/drawing/2014/main" id="{E2BE36B5-48D1-4AA3-B526-21F54E8CCE92}"/>
                </a:ext>
              </a:extLst>
            </p:cNvPr>
            <p:cNvSpPr/>
            <p:nvPr/>
          </p:nvSpPr>
          <p:spPr>
            <a:xfrm rot="10800000">
              <a:off x="5526533" y="3621543"/>
              <a:ext cx="240145" cy="2230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箭头: 右 45">
              <a:extLst>
                <a:ext uri="{FF2B5EF4-FFF2-40B4-BE49-F238E27FC236}">
                  <a16:creationId xmlns:a16="http://schemas.microsoft.com/office/drawing/2014/main" id="{60301C21-067E-4F2C-91EB-F06761EB6F27}"/>
                </a:ext>
              </a:extLst>
            </p:cNvPr>
            <p:cNvSpPr/>
            <p:nvPr/>
          </p:nvSpPr>
          <p:spPr>
            <a:xfrm>
              <a:off x="7010400" y="4042794"/>
              <a:ext cx="258618" cy="2454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箭头: 右 46">
              <a:extLst>
                <a:ext uri="{FF2B5EF4-FFF2-40B4-BE49-F238E27FC236}">
                  <a16:creationId xmlns:a16="http://schemas.microsoft.com/office/drawing/2014/main" id="{00A51A25-B1F5-4EDB-838D-EFE0C2FA68CD}"/>
                </a:ext>
              </a:extLst>
            </p:cNvPr>
            <p:cNvSpPr/>
            <p:nvPr/>
          </p:nvSpPr>
          <p:spPr>
            <a:xfrm>
              <a:off x="3683602" y="4046884"/>
              <a:ext cx="258618" cy="2454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BEDEEA9F-96DB-4420-8954-25530691B460}"/>
              </a:ext>
            </a:extLst>
          </p:cNvPr>
          <p:cNvSpPr/>
          <p:nvPr/>
        </p:nvSpPr>
        <p:spPr>
          <a:xfrm>
            <a:off x="386220" y="4789758"/>
            <a:ext cx="115471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333333"/>
                </a:solidFill>
              </a:rPr>
              <a:t>堆（</a:t>
            </a:r>
            <a:r>
              <a:rPr lang="en-US" altLang="zh-CN" sz="1200" b="1" dirty="0">
                <a:solidFill>
                  <a:srgbClr val="333333"/>
                </a:solidFill>
              </a:rPr>
              <a:t>Heap</a:t>
            </a:r>
            <a:r>
              <a:rPr lang="zh-CN" altLang="en-US" sz="1200" b="1" dirty="0">
                <a:solidFill>
                  <a:srgbClr val="333333"/>
                </a:solidFill>
              </a:rPr>
              <a:t>）：</a:t>
            </a:r>
            <a:r>
              <a:rPr lang="en-US" altLang="zh-CN" sz="1200" b="1" dirty="0">
                <a:solidFill>
                  <a:srgbClr val="333333"/>
                </a:solidFill>
              </a:rPr>
              <a:t>Java</a:t>
            </a:r>
            <a:r>
              <a:rPr lang="zh-CN" altLang="en-US" sz="1200" b="1" dirty="0">
                <a:solidFill>
                  <a:srgbClr val="333333"/>
                </a:solidFill>
              </a:rPr>
              <a:t>对象存储的地方</a:t>
            </a:r>
            <a:endParaRPr lang="zh-CN" altLang="en-US" sz="1200" b="1" dirty="0"/>
          </a:p>
          <a:p>
            <a:r>
              <a:rPr lang="zh-CN" altLang="en-US" sz="1200" dirty="0">
                <a:solidFill>
                  <a:srgbClr val="333333"/>
                </a:solidFill>
              </a:rPr>
              <a:t>（</a:t>
            </a:r>
            <a:r>
              <a:rPr lang="en-US" altLang="zh-CN" sz="1200" dirty="0">
                <a:solidFill>
                  <a:srgbClr val="333333"/>
                </a:solidFill>
              </a:rPr>
              <a:t>1</a:t>
            </a:r>
            <a:r>
              <a:rPr lang="zh-CN" altLang="en-US" sz="1200" dirty="0">
                <a:solidFill>
                  <a:srgbClr val="333333"/>
                </a:solidFill>
              </a:rPr>
              <a:t>）</a:t>
            </a:r>
            <a:r>
              <a:rPr lang="en-US" altLang="zh-CN" sz="1200" dirty="0">
                <a:solidFill>
                  <a:srgbClr val="333333"/>
                </a:solidFill>
              </a:rPr>
              <a:t>Java</a:t>
            </a:r>
            <a:r>
              <a:rPr lang="zh-CN" altLang="en-US" sz="1200" dirty="0">
                <a:solidFill>
                  <a:srgbClr val="333333"/>
                </a:solidFill>
              </a:rPr>
              <a:t>堆是虚拟机管理的内存中最大的一块</a:t>
            </a:r>
            <a:endParaRPr lang="zh-CN" altLang="en-US" sz="1200" dirty="0"/>
          </a:p>
          <a:p>
            <a:r>
              <a:rPr lang="zh-CN" altLang="en-US" sz="1200" dirty="0">
                <a:solidFill>
                  <a:srgbClr val="333333"/>
                </a:solidFill>
              </a:rPr>
              <a:t>（</a:t>
            </a:r>
            <a:r>
              <a:rPr lang="en-US" altLang="zh-CN" sz="1200" dirty="0">
                <a:solidFill>
                  <a:srgbClr val="333333"/>
                </a:solidFill>
              </a:rPr>
              <a:t>2</a:t>
            </a:r>
            <a:r>
              <a:rPr lang="zh-CN" altLang="en-US" sz="1200" dirty="0">
                <a:solidFill>
                  <a:srgbClr val="333333"/>
                </a:solidFill>
              </a:rPr>
              <a:t>）</a:t>
            </a:r>
            <a:r>
              <a:rPr lang="en-US" altLang="zh-CN" sz="1200" dirty="0">
                <a:solidFill>
                  <a:srgbClr val="333333"/>
                </a:solidFill>
              </a:rPr>
              <a:t>Java</a:t>
            </a:r>
            <a:r>
              <a:rPr lang="zh-CN" altLang="en-US" sz="1200" dirty="0">
                <a:solidFill>
                  <a:srgbClr val="333333"/>
                </a:solidFill>
              </a:rPr>
              <a:t>堆是所有线程共享的区域</a:t>
            </a:r>
            <a:endParaRPr lang="zh-CN" altLang="en-US" sz="1200" dirty="0"/>
          </a:p>
          <a:p>
            <a:r>
              <a:rPr lang="zh-CN" altLang="en-US" sz="1200" dirty="0">
                <a:solidFill>
                  <a:srgbClr val="333333"/>
                </a:solidFill>
              </a:rPr>
              <a:t>（</a:t>
            </a:r>
            <a:r>
              <a:rPr lang="en-US" altLang="zh-CN" sz="1200" dirty="0">
                <a:solidFill>
                  <a:srgbClr val="333333"/>
                </a:solidFill>
              </a:rPr>
              <a:t>3</a:t>
            </a:r>
            <a:r>
              <a:rPr lang="zh-CN" altLang="en-US" sz="1200" dirty="0">
                <a:solidFill>
                  <a:srgbClr val="333333"/>
                </a:solidFill>
              </a:rPr>
              <a:t>）在虚拟机启动时创建</a:t>
            </a:r>
            <a:endParaRPr lang="zh-CN" altLang="en-US" sz="1200" dirty="0"/>
          </a:p>
          <a:p>
            <a:r>
              <a:rPr lang="zh-CN" altLang="en-US" sz="1200" dirty="0">
                <a:solidFill>
                  <a:srgbClr val="333333"/>
                </a:solidFill>
              </a:rPr>
              <a:t>（</a:t>
            </a:r>
            <a:r>
              <a:rPr lang="en-US" altLang="zh-CN" sz="1200" dirty="0">
                <a:solidFill>
                  <a:srgbClr val="333333"/>
                </a:solidFill>
              </a:rPr>
              <a:t>4</a:t>
            </a:r>
            <a:r>
              <a:rPr lang="zh-CN" altLang="en-US" sz="1200" dirty="0">
                <a:solidFill>
                  <a:srgbClr val="333333"/>
                </a:solidFill>
              </a:rPr>
              <a:t>）此内存区域的唯一目的就是存放对象实例，几乎所有对象实例都在这里分配内存。存放</a:t>
            </a:r>
            <a:r>
              <a:rPr lang="en-US" altLang="zh-CN" sz="1200" dirty="0">
                <a:solidFill>
                  <a:srgbClr val="333333"/>
                </a:solidFill>
              </a:rPr>
              <a:t>new</a:t>
            </a:r>
            <a:r>
              <a:rPr lang="zh-CN" altLang="en-US" sz="1200" dirty="0">
                <a:solidFill>
                  <a:srgbClr val="333333"/>
                </a:solidFill>
              </a:rPr>
              <a:t>生成的对象和数组</a:t>
            </a:r>
            <a:endParaRPr lang="zh-CN" altLang="en-US" sz="1200" dirty="0"/>
          </a:p>
          <a:p>
            <a:r>
              <a:rPr lang="zh-CN" altLang="en-US" sz="1200" dirty="0">
                <a:solidFill>
                  <a:srgbClr val="333333"/>
                </a:solidFill>
              </a:rPr>
              <a:t>（</a:t>
            </a:r>
            <a:r>
              <a:rPr lang="en-US" altLang="zh-CN" sz="1200" dirty="0">
                <a:solidFill>
                  <a:srgbClr val="333333"/>
                </a:solidFill>
              </a:rPr>
              <a:t>5</a:t>
            </a:r>
            <a:r>
              <a:rPr lang="zh-CN" altLang="en-US" sz="1200" dirty="0">
                <a:solidFill>
                  <a:srgbClr val="333333"/>
                </a:solidFill>
              </a:rPr>
              <a:t>）</a:t>
            </a:r>
            <a:r>
              <a:rPr lang="en-US" altLang="zh-CN" sz="1200" dirty="0">
                <a:solidFill>
                  <a:srgbClr val="333333"/>
                </a:solidFill>
              </a:rPr>
              <a:t>Java</a:t>
            </a:r>
            <a:r>
              <a:rPr lang="zh-CN" altLang="en-US" sz="1200" dirty="0">
                <a:solidFill>
                  <a:srgbClr val="333333"/>
                </a:solidFill>
              </a:rPr>
              <a:t>堆是垃圾收集器管理的内存区域，因此很多时候称为“</a:t>
            </a:r>
            <a:r>
              <a:rPr lang="en-US" altLang="zh-CN" sz="1200" dirty="0">
                <a:solidFill>
                  <a:srgbClr val="333333"/>
                </a:solidFill>
              </a:rPr>
              <a:t>GC</a:t>
            </a:r>
            <a:r>
              <a:rPr lang="zh-CN" altLang="en-US" sz="1200" dirty="0">
                <a:solidFill>
                  <a:srgbClr val="333333"/>
                </a:solidFill>
              </a:rPr>
              <a:t>堆”</a:t>
            </a:r>
            <a:endParaRPr lang="zh-CN" alt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760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390</Words>
  <Application>Microsoft Office PowerPoint</Application>
  <PresentationFormat>宽屏</PresentationFormat>
  <Paragraphs>72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</dc:creator>
  <cp:lastModifiedBy>Administrator</cp:lastModifiedBy>
  <cp:revision>29</cp:revision>
  <dcterms:created xsi:type="dcterms:W3CDTF">2019-01-16T08:56:34Z</dcterms:created>
  <dcterms:modified xsi:type="dcterms:W3CDTF">2019-04-11T08:54:58Z</dcterms:modified>
</cp:coreProperties>
</file>