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8" r:id="rId4"/>
    <p:sldId id="269" r:id="rId5"/>
    <p:sldId id="258" r:id="rId6"/>
    <p:sldId id="259" r:id="rId7"/>
    <p:sldId id="261" r:id="rId8"/>
    <p:sldId id="260" r:id="rId9"/>
    <p:sldId id="262" r:id="rId10"/>
    <p:sldId id="263" r:id="rId11"/>
    <p:sldId id="265" r:id="rId12"/>
    <p:sldId id="266" r:id="rId13"/>
    <p:sldId id="270" r:id="rId14"/>
    <p:sldId id="267"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14</a:t>
            </a:fld>
            <a:endParaRPr lang="zh-CN" altLang="en-US"/>
          </a:p>
        </p:txBody>
      </p:sp>
    </p:spTree>
    <p:extLst>
      <p:ext uri="{BB962C8B-B14F-4D97-AF65-F5344CB8AC3E}">
        <p14:creationId xmlns:p14="http://schemas.microsoft.com/office/powerpoint/2010/main" val="2169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15</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3</a:t>
            </a:fld>
            <a:endParaRPr lang="zh-CN" altLang="en-US"/>
          </a:p>
        </p:txBody>
      </p:sp>
    </p:spTree>
    <p:extLst>
      <p:ext uri="{BB962C8B-B14F-4D97-AF65-F5344CB8AC3E}">
        <p14:creationId xmlns:p14="http://schemas.microsoft.com/office/powerpoint/2010/main" val="5161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8</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线程栈：包含了当前线程执行的方法调用相关信息，我们也把它称作调用栈。每个线程都有一个独立的线程栈，线程栈内数据线程间不能共享</a:t>
            </a:r>
            <a:endParaRPr lang="zh-CN" altLang="en-US" dirty="0">
              <a:effectLst/>
            </a:endParaRPr>
          </a:p>
          <a:p>
            <a:r>
              <a:rPr lang="zh-CN" altLang="en-US" sz="1200" b="1" kern="1200" dirty="0">
                <a:solidFill>
                  <a:schemeClr val="tx1"/>
                </a:solidFill>
                <a:effectLst/>
                <a:latin typeface="+mn-lt"/>
                <a:ea typeface="+mn-ea"/>
                <a:cs typeface="+mn-cs"/>
              </a:rPr>
              <a:t>堆区：包含了</a:t>
            </a:r>
            <a:r>
              <a:rPr lang="en-US" altLang="zh-CN" sz="1200" b="1" kern="1200" dirty="0">
                <a:solidFill>
                  <a:schemeClr val="tx1"/>
                </a:solidFill>
                <a:effectLst/>
                <a:latin typeface="+mn-lt"/>
                <a:ea typeface="+mn-ea"/>
                <a:cs typeface="+mn-cs"/>
              </a:rPr>
              <a:t>Java</a:t>
            </a:r>
            <a:r>
              <a:rPr lang="zh-CN" altLang="en-US" sz="1200" b="1" kern="1200" dirty="0">
                <a:solidFill>
                  <a:schemeClr val="tx1"/>
                </a:solidFill>
                <a:effectLst/>
                <a:latin typeface="+mn-lt"/>
                <a:ea typeface="+mn-ea"/>
                <a:cs typeface="+mn-cs"/>
              </a:rPr>
              <a:t>应用创建的所有对象信息，堆区内数据是线程间共享的</a:t>
            </a:r>
            <a:r>
              <a:rPr lang="zh-CN" altLang="en-US" sz="1200" kern="1200" dirty="0">
                <a:solidFill>
                  <a:schemeClr val="tx1"/>
                </a:solidFill>
                <a:effectLst/>
                <a:latin typeface="+mn-lt"/>
                <a:ea typeface="+mn-ea"/>
                <a:cs typeface="+mn-cs"/>
              </a:rPr>
              <a:t>，不管对象是哪个线程创建的，其中的对象包括原始类型的封装类（如</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等等）。不管对象是属于一个成员变量还是方法中的局部变量，它都会被存储在堆区。</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355129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10</a:t>
            </a:fld>
            <a:endParaRPr lang="zh-CN" altLang="en-US"/>
          </a:p>
        </p:txBody>
      </p:sp>
    </p:spTree>
    <p:extLst>
      <p:ext uri="{BB962C8B-B14F-4D97-AF65-F5344CB8AC3E}">
        <p14:creationId xmlns:p14="http://schemas.microsoft.com/office/powerpoint/2010/main" val="331841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11</a:t>
            </a:fld>
            <a:endParaRPr lang="zh-CN" altLang="en-US"/>
          </a:p>
        </p:txBody>
      </p:sp>
    </p:spTree>
    <p:extLst>
      <p:ext uri="{BB962C8B-B14F-4D97-AF65-F5344CB8AC3E}">
        <p14:creationId xmlns:p14="http://schemas.microsoft.com/office/powerpoint/2010/main" val="124961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12</a:t>
            </a:fld>
            <a:endParaRPr lang="zh-CN" altLang="en-US"/>
          </a:p>
        </p:txBody>
      </p:sp>
    </p:spTree>
    <p:extLst>
      <p:ext uri="{BB962C8B-B14F-4D97-AF65-F5344CB8AC3E}">
        <p14:creationId xmlns:p14="http://schemas.microsoft.com/office/powerpoint/2010/main" val="275716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13</a:t>
            </a:fld>
            <a:endParaRPr lang="zh-CN" altLang="en-US"/>
          </a:p>
        </p:txBody>
      </p:sp>
    </p:spTree>
    <p:extLst>
      <p:ext uri="{BB962C8B-B14F-4D97-AF65-F5344CB8AC3E}">
        <p14:creationId xmlns:p14="http://schemas.microsoft.com/office/powerpoint/2010/main" val="379524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2019/9/18</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2019/9/18</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r>
              <a:rPr lang="zh-CN" altLang="en-US" dirty="0"/>
              <a:t>关键字：变量在多线程间可见的原理</a:t>
            </a:r>
          </a:p>
        </p:txBody>
      </p:sp>
      <p:pic>
        <p:nvPicPr>
          <p:cNvPr id="5" name="图片 4">
            <a:extLst>
              <a:ext uri="{FF2B5EF4-FFF2-40B4-BE49-F238E27FC236}">
                <a16:creationId xmlns:a16="http://schemas.microsoft.com/office/drawing/2014/main" id="{C92E68C2-B9AB-4F18-8102-B28BF9996B6C}"/>
              </a:ext>
            </a:extLst>
          </p:cNvPr>
          <p:cNvPicPr>
            <a:picLocks noChangeAspect="1"/>
          </p:cNvPicPr>
          <p:nvPr/>
        </p:nvPicPr>
        <p:blipFill>
          <a:blip r:embed="rId3"/>
          <a:stretch>
            <a:fillRect/>
          </a:stretch>
        </p:blipFill>
        <p:spPr>
          <a:xfrm>
            <a:off x="325820" y="492733"/>
            <a:ext cx="10872281" cy="6269930"/>
          </a:xfrm>
          <a:prstGeom prst="rect">
            <a:avLst/>
          </a:prstGeom>
        </p:spPr>
      </p:pic>
    </p:spTree>
    <p:extLst>
      <p:ext uri="{BB962C8B-B14F-4D97-AF65-F5344CB8AC3E}">
        <p14:creationId xmlns:p14="http://schemas.microsoft.com/office/powerpoint/2010/main" val="49563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endParaRPr lang="zh-CN" altLang="en-US" dirty="0"/>
          </a:p>
        </p:txBody>
      </p:sp>
      <p:sp>
        <p:nvSpPr>
          <p:cNvPr id="2" name="矩形 1">
            <a:extLst>
              <a:ext uri="{FF2B5EF4-FFF2-40B4-BE49-F238E27FC236}">
                <a16:creationId xmlns:a16="http://schemas.microsoft.com/office/drawing/2014/main" id="{A85E56FB-48BC-4D6B-A82F-B5B9B4ADF5F8}"/>
              </a:ext>
            </a:extLst>
          </p:cNvPr>
          <p:cNvSpPr/>
          <p:nvPr/>
        </p:nvSpPr>
        <p:spPr>
          <a:xfrm>
            <a:off x="99408" y="457398"/>
            <a:ext cx="10857186" cy="954107"/>
          </a:xfrm>
          <a:prstGeom prst="rect">
            <a:avLst/>
          </a:prstGeom>
        </p:spPr>
        <p:txBody>
          <a:bodyPr wrap="square">
            <a:spAutoFit/>
          </a:bodyPr>
          <a:lstStyle/>
          <a:p>
            <a:r>
              <a:rPr lang="en-US" altLang="zh-CN" sz="1400" dirty="0"/>
              <a:t>volatile</a:t>
            </a:r>
            <a:r>
              <a:rPr lang="zh-CN" altLang="en-US" sz="1400" dirty="0"/>
              <a:t>变量自身具有下列特性：</a:t>
            </a:r>
          </a:p>
          <a:p>
            <a:r>
              <a:rPr lang="zh-CN" altLang="en-US" sz="1400" b="1" dirty="0">
                <a:solidFill>
                  <a:srgbClr val="FF0000"/>
                </a:solidFill>
              </a:rPr>
              <a:t>可见性：</a:t>
            </a:r>
            <a:r>
              <a:rPr lang="zh-CN" altLang="en-US" sz="1400" dirty="0"/>
              <a:t>对一个</a:t>
            </a:r>
            <a:r>
              <a:rPr lang="en-US" altLang="zh-CN" sz="1400" dirty="0"/>
              <a:t>volatile</a:t>
            </a:r>
            <a:r>
              <a:rPr lang="zh-CN" altLang="en-US" sz="1400" dirty="0"/>
              <a:t>变量的读，总是能看到（任意线程）对这个</a:t>
            </a:r>
            <a:r>
              <a:rPr lang="en-US" altLang="zh-CN" sz="1400" dirty="0"/>
              <a:t>volatile</a:t>
            </a:r>
            <a:r>
              <a:rPr lang="zh-CN" altLang="en-US" sz="1400" dirty="0"/>
              <a:t>变量最后的写入。</a:t>
            </a:r>
          </a:p>
          <a:p>
            <a:r>
              <a:rPr lang="zh-CN" altLang="en-US" sz="1400" b="1" dirty="0">
                <a:solidFill>
                  <a:srgbClr val="FF0000"/>
                </a:solidFill>
              </a:rPr>
              <a:t>原子性：</a:t>
            </a:r>
            <a:r>
              <a:rPr lang="zh-CN" altLang="en-US" sz="1400" dirty="0"/>
              <a:t>对任意单个</a:t>
            </a:r>
            <a:r>
              <a:rPr lang="en-US" altLang="zh-CN" sz="1400" dirty="0"/>
              <a:t>volatile</a:t>
            </a:r>
            <a:r>
              <a:rPr lang="zh-CN" altLang="en-US" sz="1400" dirty="0"/>
              <a:t>变量的读</a:t>
            </a:r>
            <a:r>
              <a:rPr lang="en-US" altLang="zh-CN" sz="1400" dirty="0"/>
              <a:t>/</a:t>
            </a:r>
            <a:r>
              <a:rPr lang="zh-CN" altLang="en-US" sz="1400" dirty="0"/>
              <a:t>写具有原子性，但类似于</a:t>
            </a:r>
            <a:r>
              <a:rPr lang="en-US" altLang="zh-CN" sz="1400" dirty="0"/>
              <a:t>volatile++</a:t>
            </a:r>
            <a:r>
              <a:rPr lang="zh-CN" altLang="en-US" sz="1400" dirty="0"/>
              <a:t>这种复合操作不具有原子性。</a:t>
            </a:r>
            <a:endParaRPr lang="en-US" altLang="zh-CN" sz="1400" dirty="0"/>
          </a:p>
          <a:p>
            <a:r>
              <a:rPr lang="en-US" altLang="zh-CN" sz="1400" b="1" dirty="0">
                <a:solidFill>
                  <a:srgbClr val="FF0000"/>
                </a:solidFill>
              </a:rPr>
              <a:t>volatile</a:t>
            </a:r>
            <a:r>
              <a:rPr lang="zh-CN" altLang="en-US" sz="1400" b="1" dirty="0">
                <a:solidFill>
                  <a:srgbClr val="FF0000"/>
                </a:solidFill>
              </a:rPr>
              <a:t>写的内存语义如下：当写一个</a:t>
            </a:r>
            <a:r>
              <a:rPr lang="en-US" altLang="zh-CN" sz="1400" b="1" dirty="0">
                <a:solidFill>
                  <a:srgbClr val="FF0000"/>
                </a:solidFill>
              </a:rPr>
              <a:t>volatile</a:t>
            </a:r>
            <a:r>
              <a:rPr lang="zh-CN" altLang="en-US" sz="1400" b="1" dirty="0">
                <a:solidFill>
                  <a:srgbClr val="FF0000"/>
                </a:solidFill>
              </a:rPr>
              <a:t>变量时，</a:t>
            </a:r>
            <a:r>
              <a:rPr lang="en-US" altLang="zh-CN" sz="1400" b="1" dirty="0">
                <a:solidFill>
                  <a:srgbClr val="FF0000"/>
                </a:solidFill>
              </a:rPr>
              <a:t>JMM</a:t>
            </a:r>
            <a:r>
              <a:rPr lang="zh-CN" altLang="en-US" sz="1400" b="1" dirty="0">
                <a:solidFill>
                  <a:srgbClr val="FF0000"/>
                </a:solidFill>
              </a:rPr>
              <a:t>会把该线程对应的本地内存中的共享变量值刷新到主内存</a:t>
            </a:r>
          </a:p>
        </p:txBody>
      </p:sp>
      <p:sp>
        <p:nvSpPr>
          <p:cNvPr id="6" name="AutoShape 4" descr="https://upload-images.jianshu.io/upload_images/4222138-5b7339e9829f084f.png?imageMogr2/auto-orient/strip%7CimageView2/2/w/523/format/webp">
            <a:extLst>
              <a:ext uri="{FF2B5EF4-FFF2-40B4-BE49-F238E27FC236}">
                <a16:creationId xmlns:a16="http://schemas.microsoft.com/office/drawing/2014/main" id="{B9F22BA2-532C-4827-B019-DE1BD3085B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155ECDD-661E-48D1-8792-C26C47D68566}"/>
              </a:ext>
            </a:extLst>
          </p:cNvPr>
          <p:cNvPicPr>
            <a:picLocks noChangeAspect="1"/>
          </p:cNvPicPr>
          <p:nvPr/>
        </p:nvPicPr>
        <p:blipFill>
          <a:blip r:embed="rId3"/>
          <a:stretch>
            <a:fillRect/>
          </a:stretch>
        </p:blipFill>
        <p:spPr>
          <a:xfrm>
            <a:off x="99408" y="1608030"/>
            <a:ext cx="6632907" cy="4719000"/>
          </a:xfrm>
          <a:prstGeom prst="rect">
            <a:avLst/>
          </a:prstGeom>
        </p:spPr>
      </p:pic>
      <p:pic>
        <p:nvPicPr>
          <p:cNvPr id="8" name="图片 7">
            <a:extLst>
              <a:ext uri="{FF2B5EF4-FFF2-40B4-BE49-F238E27FC236}">
                <a16:creationId xmlns:a16="http://schemas.microsoft.com/office/drawing/2014/main" id="{F6BB4022-B452-45AA-9CB0-5CD272A614F8}"/>
              </a:ext>
            </a:extLst>
          </p:cNvPr>
          <p:cNvPicPr>
            <a:picLocks noChangeAspect="1"/>
          </p:cNvPicPr>
          <p:nvPr/>
        </p:nvPicPr>
        <p:blipFill>
          <a:blip r:embed="rId4"/>
          <a:stretch>
            <a:fillRect/>
          </a:stretch>
        </p:blipFill>
        <p:spPr>
          <a:xfrm>
            <a:off x="6585848" y="1608030"/>
            <a:ext cx="5506744" cy="4919200"/>
          </a:xfrm>
          <a:prstGeom prst="rect">
            <a:avLst/>
          </a:prstGeom>
        </p:spPr>
      </p:pic>
    </p:spTree>
    <p:extLst>
      <p:ext uri="{BB962C8B-B14F-4D97-AF65-F5344CB8AC3E}">
        <p14:creationId xmlns:p14="http://schemas.microsoft.com/office/powerpoint/2010/main" val="281984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grpSp>
        <p:nvGrpSpPr>
          <p:cNvPr id="17" name="组合 16">
            <a:extLst>
              <a:ext uri="{FF2B5EF4-FFF2-40B4-BE49-F238E27FC236}">
                <a16:creationId xmlns:a16="http://schemas.microsoft.com/office/drawing/2014/main" id="{CC6FF2E3-170E-4EFB-9A82-7408E445B03D}"/>
              </a:ext>
            </a:extLst>
          </p:cNvPr>
          <p:cNvGrpSpPr/>
          <p:nvPr/>
        </p:nvGrpSpPr>
        <p:grpSpPr>
          <a:xfrm>
            <a:off x="2014045" y="815865"/>
            <a:ext cx="6275755" cy="1649546"/>
            <a:chOff x="2035065" y="2592113"/>
            <a:chExt cx="6275755" cy="1649546"/>
          </a:xfrm>
        </p:grpSpPr>
        <p:sp>
          <p:nvSpPr>
            <p:cNvPr id="3" name="箭头: 右 2">
              <a:extLst>
                <a:ext uri="{FF2B5EF4-FFF2-40B4-BE49-F238E27FC236}">
                  <a16:creationId xmlns:a16="http://schemas.microsoft.com/office/drawing/2014/main" id="{96E29892-1E29-4AF6-8013-E12D39A56C5F}"/>
                </a:ext>
              </a:extLst>
            </p:cNvPr>
            <p:cNvSpPr/>
            <p:nvPr/>
          </p:nvSpPr>
          <p:spPr>
            <a:xfrm>
              <a:off x="6009735" y="3023101"/>
              <a:ext cx="924911" cy="615235"/>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运输</a:t>
              </a:r>
            </a:p>
          </p:txBody>
        </p:sp>
        <p:pic>
          <p:nvPicPr>
            <p:cNvPr id="7" name="图片 6">
              <a:extLst>
                <a:ext uri="{FF2B5EF4-FFF2-40B4-BE49-F238E27FC236}">
                  <a16:creationId xmlns:a16="http://schemas.microsoft.com/office/drawing/2014/main" id="{4F82F0BD-4F88-40ED-866A-F60CE45E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484" y="2634154"/>
              <a:ext cx="1380797" cy="1380797"/>
            </a:xfrm>
            <a:prstGeom prst="rect">
              <a:avLst/>
            </a:prstGeom>
          </p:spPr>
        </p:pic>
        <p:sp>
          <p:nvSpPr>
            <p:cNvPr id="8" name="文本框 7">
              <a:extLst>
                <a:ext uri="{FF2B5EF4-FFF2-40B4-BE49-F238E27FC236}">
                  <a16:creationId xmlns:a16="http://schemas.microsoft.com/office/drawing/2014/main" id="{A22DCD76-2444-4E16-9679-034B15298175}"/>
                </a:ext>
              </a:extLst>
            </p:cNvPr>
            <p:cNvSpPr txBox="1"/>
            <p:nvPr/>
          </p:nvSpPr>
          <p:spPr>
            <a:xfrm>
              <a:off x="4707331" y="2975898"/>
              <a:ext cx="694421" cy="369332"/>
            </a:xfrm>
            <a:prstGeom prst="rect">
              <a:avLst/>
            </a:prstGeom>
            <a:noFill/>
            <a:ln>
              <a:solidFill>
                <a:srgbClr val="FFFF00"/>
              </a:solidFill>
            </a:ln>
          </p:spPr>
          <p:txBody>
            <a:bodyPr wrap="none" rtlCol="0">
              <a:spAutoFit/>
            </a:bodyPr>
            <a:lstStyle/>
            <a:p>
              <a:r>
                <a:rPr lang="en-US" altLang="zh-CN" b="1" dirty="0">
                  <a:solidFill>
                    <a:schemeClr val="bg1"/>
                  </a:solidFill>
                </a:rPr>
                <a:t>code</a:t>
              </a:r>
              <a:endParaRPr lang="zh-CN" altLang="en-US" b="1" dirty="0">
                <a:solidFill>
                  <a:schemeClr val="bg1"/>
                </a:solidFill>
              </a:endParaRPr>
            </a:p>
          </p:txBody>
        </p:sp>
        <p:pic>
          <p:nvPicPr>
            <p:cNvPr id="10" name="图片 9">
              <a:extLst>
                <a:ext uri="{FF2B5EF4-FFF2-40B4-BE49-F238E27FC236}">
                  <a16:creationId xmlns:a16="http://schemas.microsoft.com/office/drawing/2014/main" id="{52FB86B4-E773-4383-AF4F-1CCDF3F2C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065" y="2592113"/>
              <a:ext cx="1464880" cy="1464880"/>
            </a:xfrm>
            <a:prstGeom prst="rect">
              <a:avLst/>
            </a:prstGeom>
          </p:spPr>
        </p:pic>
        <p:pic>
          <p:nvPicPr>
            <p:cNvPr id="12" name="图片 11">
              <a:extLst>
                <a:ext uri="{FF2B5EF4-FFF2-40B4-BE49-F238E27FC236}">
                  <a16:creationId xmlns:a16="http://schemas.microsoft.com/office/drawing/2014/main" id="{D49141DC-1DFA-421C-BB16-54F576664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126" y="2592113"/>
              <a:ext cx="1275694" cy="1275694"/>
            </a:xfrm>
            <a:prstGeom prst="rect">
              <a:avLst/>
            </a:prstGeom>
          </p:spPr>
        </p:pic>
        <p:sp>
          <p:nvSpPr>
            <p:cNvPr id="13" name="箭头: 右 12">
              <a:extLst>
                <a:ext uri="{FF2B5EF4-FFF2-40B4-BE49-F238E27FC236}">
                  <a16:creationId xmlns:a16="http://schemas.microsoft.com/office/drawing/2014/main" id="{67BC3709-E77F-4172-9D63-4B5F7470DEDC}"/>
                </a:ext>
              </a:extLst>
            </p:cNvPr>
            <p:cNvSpPr/>
            <p:nvPr/>
          </p:nvSpPr>
          <p:spPr>
            <a:xfrm>
              <a:off x="3499945" y="3010766"/>
              <a:ext cx="924911" cy="627571"/>
            </a:xfrm>
            <a:prstGeom prst="rightArrow">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装入</a:t>
              </a:r>
            </a:p>
          </p:txBody>
        </p:sp>
        <p:sp>
          <p:nvSpPr>
            <p:cNvPr id="14" name="文本框 13">
              <a:extLst>
                <a:ext uri="{FF2B5EF4-FFF2-40B4-BE49-F238E27FC236}">
                  <a16:creationId xmlns:a16="http://schemas.microsoft.com/office/drawing/2014/main" id="{E1BA7CAA-7DF8-40CF-B714-5E000518AF08}"/>
                </a:ext>
              </a:extLst>
            </p:cNvPr>
            <p:cNvSpPr txBox="1"/>
            <p:nvPr/>
          </p:nvSpPr>
          <p:spPr>
            <a:xfrm>
              <a:off x="2213507" y="3872327"/>
              <a:ext cx="1107996" cy="369332"/>
            </a:xfrm>
            <a:prstGeom prst="rect">
              <a:avLst/>
            </a:prstGeom>
            <a:noFill/>
          </p:spPr>
          <p:txBody>
            <a:bodyPr wrap="square" rtlCol="0">
              <a:spAutoFit/>
            </a:bodyPr>
            <a:lstStyle/>
            <a:p>
              <a:r>
                <a:rPr lang="zh-CN" altLang="en-US" b="1" dirty="0">
                  <a:solidFill>
                    <a:srgbClr val="002060"/>
                  </a:solidFill>
                </a:rPr>
                <a:t>程序代码</a:t>
              </a:r>
            </a:p>
          </p:txBody>
        </p:sp>
        <p:sp>
          <p:nvSpPr>
            <p:cNvPr id="15" name="文本框 14">
              <a:extLst>
                <a:ext uri="{FF2B5EF4-FFF2-40B4-BE49-F238E27FC236}">
                  <a16:creationId xmlns:a16="http://schemas.microsoft.com/office/drawing/2014/main" id="{3E657790-E539-4C41-B54D-F0656D49776E}"/>
                </a:ext>
              </a:extLst>
            </p:cNvPr>
            <p:cNvSpPr txBox="1"/>
            <p:nvPr/>
          </p:nvSpPr>
          <p:spPr>
            <a:xfrm>
              <a:off x="4907671" y="3872327"/>
              <a:ext cx="694421" cy="369332"/>
            </a:xfrm>
            <a:prstGeom prst="rect">
              <a:avLst/>
            </a:prstGeom>
            <a:noFill/>
          </p:spPr>
          <p:txBody>
            <a:bodyPr wrap="square" rtlCol="0">
              <a:spAutoFit/>
            </a:bodyPr>
            <a:lstStyle/>
            <a:p>
              <a:r>
                <a:rPr lang="zh-CN" altLang="en-US" b="1" dirty="0">
                  <a:solidFill>
                    <a:srgbClr val="002060"/>
                  </a:solidFill>
                </a:rPr>
                <a:t>线程</a:t>
              </a:r>
            </a:p>
          </p:txBody>
        </p:sp>
        <p:sp>
          <p:nvSpPr>
            <p:cNvPr id="16" name="文本框 15">
              <a:extLst>
                <a:ext uri="{FF2B5EF4-FFF2-40B4-BE49-F238E27FC236}">
                  <a16:creationId xmlns:a16="http://schemas.microsoft.com/office/drawing/2014/main" id="{2ABBA38B-FDFF-4DDD-9260-250FD7C3F25B}"/>
                </a:ext>
              </a:extLst>
            </p:cNvPr>
            <p:cNvSpPr txBox="1"/>
            <p:nvPr/>
          </p:nvSpPr>
          <p:spPr>
            <a:xfrm>
              <a:off x="7415991" y="3872327"/>
              <a:ext cx="694421" cy="369332"/>
            </a:xfrm>
            <a:prstGeom prst="rect">
              <a:avLst/>
            </a:prstGeom>
            <a:noFill/>
          </p:spPr>
          <p:txBody>
            <a:bodyPr wrap="square" rtlCol="0">
              <a:spAutoFit/>
            </a:bodyPr>
            <a:lstStyle/>
            <a:p>
              <a:r>
                <a:rPr lang="en-US" altLang="zh-CN" b="1" dirty="0">
                  <a:solidFill>
                    <a:srgbClr val="002060"/>
                  </a:solidFill>
                </a:rPr>
                <a:t>CPU</a:t>
              </a:r>
              <a:endParaRPr lang="zh-CN" altLang="en-US" b="1" dirty="0">
                <a:solidFill>
                  <a:srgbClr val="002060"/>
                </a:solidFill>
              </a:endParaRPr>
            </a:p>
          </p:txBody>
        </p:sp>
      </p:grpSp>
    </p:spTree>
    <p:extLst>
      <p:ext uri="{BB962C8B-B14F-4D97-AF65-F5344CB8AC3E}">
        <p14:creationId xmlns:p14="http://schemas.microsoft.com/office/powerpoint/2010/main" val="2410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pic>
        <p:nvPicPr>
          <p:cNvPr id="1026" name="Picture 2" descr="è¿éåå¾çæè¿°">
            <a:extLst>
              <a:ext uri="{FF2B5EF4-FFF2-40B4-BE49-F238E27FC236}">
                <a16:creationId xmlns:a16="http://schemas.microsoft.com/office/drawing/2014/main" id="{68201A61-4D4E-4E33-82B4-B224712DE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141" y="505154"/>
            <a:ext cx="5356859" cy="4229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æ ç»æ">
            <a:extLst>
              <a:ext uri="{FF2B5EF4-FFF2-40B4-BE49-F238E27FC236}">
                <a16:creationId xmlns:a16="http://schemas.microsoft.com/office/drawing/2014/main" id="{018F8CEE-C373-456A-A944-A013A421C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146" y="505154"/>
            <a:ext cx="1466850" cy="42291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9DD7CFF-FFAE-46E0-9CB2-AEF9136CF01D}"/>
              </a:ext>
            </a:extLst>
          </p:cNvPr>
          <p:cNvSpPr/>
          <p:nvPr/>
        </p:nvSpPr>
        <p:spPr>
          <a:xfrm>
            <a:off x="0" y="391010"/>
            <a:ext cx="5074002" cy="6555641"/>
          </a:xfrm>
          <a:prstGeom prst="rect">
            <a:avLst/>
          </a:prstGeom>
        </p:spPr>
        <p:txBody>
          <a:bodyPr wrap="square">
            <a:spAutoFit/>
          </a:bodyPr>
          <a:lstStyle/>
          <a:p>
            <a:r>
              <a:rPr lang="zh-CN" altLang="en-US" sz="1400" b="1" dirty="0">
                <a:solidFill>
                  <a:srgbClr val="FF0000"/>
                </a:solidFill>
              </a:rPr>
              <a:t>局部变量表</a:t>
            </a:r>
            <a:endParaRPr lang="en-US" altLang="zh-CN" sz="1400" b="1" dirty="0">
              <a:solidFill>
                <a:srgbClr val="FF0000"/>
              </a:solidFill>
            </a:endParaRPr>
          </a:p>
          <a:p>
            <a:r>
              <a:rPr lang="zh-CN" altLang="en-US" sz="1400" dirty="0"/>
              <a:t>保存函数的参数以及局部变量用的，局部变量表中的变量只在当前函数调用中有效，当函数调用结束后，随着函数栈帧的销毁，局部变量表也会随之销毁。存放基本数据类型变量(boolean、byte、char、short、int、float)、引用类型的变量(reference)、returnAddress(指向一条字节码指令的地址)类型的变量。</a:t>
            </a:r>
            <a:endParaRPr lang="en-US" altLang="zh-CN" sz="1400" dirty="0"/>
          </a:p>
          <a:p>
            <a:r>
              <a:rPr lang="zh-CN" altLang="en-US" sz="1400" b="1" dirty="0">
                <a:solidFill>
                  <a:srgbClr val="FF0000"/>
                </a:solidFill>
              </a:rPr>
              <a:t>操作数栈</a:t>
            </a:r>
            <a:endParaRPr lang="en-US" altLang="zh-CN" sz="1400" b="1" dirty="0">
              <a:solidFill>
                <a:srgbClr val="FF0000"/>
              </a:solidFill>
            </a:endParaRPr>
          </a:p>
          <a:p>
            <a:r>
              <a:rPr lang="zh-CN" altLang="en-US" sz="1400" dirty="0"/>
              <a:t>主要用于保存计算过程的中间结果，同时作为计算过程中变量临时的存储空间。只支持出栈入栈操作。在概念模型中，两个栈帧是相互独立的。但是大多数虚拟机的实现都会进行优化，令两个栈帧出现一部分重叠。令下面的部分操作数栈与上面的局部变量表重叠在一块，这样在方法调用的时候可以共用一部分数据，无需进行额外的参数复制传递。</a:t>
            </a:r>
            <a:endParaRPr lang="en-US" altLang="zh-CN" sz="1400" dirty="0"/>
          </a:p>
          <a:p>
            <a:r>
              <a:rPr lang="zh-CN" altLang="en-US" sz="1400" b="1" dirty="0">
                <a:solidFill>
                  <a:srgbClr val="FF0000"/>
                </a:solidFill>
              </a:rPr>
              <a:t>动态链接</a:t>
            </a:r>
            <a:endParaRPr lang="en-US" altLang="zh-CN" sz="1400" b="1" dirty="0">
              <a:solidFill>
                <a:srgbClr val="FF0000"/>
              </a:solidFill>
            </a:endParaRPr>
          </a:p>
          <a:p>
            <a:r>
              <a:rPr lang="zh-CN" altLang="en-US" sz="1400" dirty="0"/>
              <a:t>每个栈帧都包含一个指向运行时常量池中该栈帧所属性方法的引用，持有这个引用是为了支持方法调用过程中的动态连接。在Class文件的常量池中存有大量的 符号引用，字节码中的方法调用指令就以常量池中指向方法的符号引用为参数。这些符号引用一部分会在类加载阶段或第一次使用的时候转化为直接引用，这种转化 称为静态解析。另外一部分将在每一次的运行期期间转化为直接引用，这部分称为动态连接。</a:t>
            </a:r>
            <a:endParaRPr lang="en-US" altLang="zh-CN" sz="1400" dirty="0"/>
          </a:p>
          <a:p>
            <a:r>
              <a:rPr lang="zh-CN" altLang="en-US" sz="1400" b="1" dirty="0">
                <a:solidFill>
                  <a:srgbClr val="FF0000"/>
                </a:solidFill>
              </a:rPr>
              <a:t>方法出口信息</a:t>
            </a:r>
            <a:endParaRPr lang="en-US" altLang="zh-CN" sz="1400" b="1" dirty="0">
              <a:solidFill>
                <a:srgbClr val="FF0000"/>
              </a:solidFill>
            </a:endParaRPr>
          </a:p>
          <a:p>
            <a:r>
              <a:rPr lang="zh-CN" altLang="en-US" sz="1400" dirty="0"/>
              <a:t>在方法退出之前，都需要返回到方法被调用的位置，程序才能继续执行，方法返回时可能需要在栈帧中保存一些信息，用来帮助恢复它的上 层方法的执行状态。一般来说，方法正常退出时，调用者PC计数器的值就可以作为返回地址，栈帧中很可能会保存这个计数器值。而方法异常退出时，返回地址要通过异常处理器来确定的，栈帧中一般不会保存这部分信息其他</a:t>
            </a:r>
          </a:p>
        </p:txBody>
      </p:sp>
    </p:spTree>
    <p:extLst>
      <p:ext uri="{BB962C8B-B14F-4D97-AF65-F5344CB8AC3E}">
        <p14:creationId xmlns:p14="http://schemas.microsoft.com/office/powerpoint/2010/main" val="222845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JAVA-Session</a:t>
            </a:r>
            <a:endParaRPr lang="zh-CN" altLang="en-US" dirty="0"/>
          </a:p>
        </p:txBody>
      </p:sp>
      <p:grpSp>
        <p:nvGrpSpPr>
          <p:cNvPr id="20" name="组合 19">
            <a:extLst>
              <a:ext uri="{FF2B5EF4-FFF2-40B4-BE49-F238E27FC236}">
                <a16:creationId xmlns:a16="http://schemas.microsoft.com/office/drawing/2014/main" id="{3EFB3F7C-D16F-4F80-9757-BF88AAE26B23}"/>
              </a:ext>
            </a:extLst>
          </p:cNvPr>
          <p:cNvGrpSpPr/>
          <p:nvPr/>
        </p:nvGrpSpPr>
        <p:grpSpPr>
          <a:xfrm>
            <a:off x="2054771" y="1264895"/>
            <a:ext cx="7549250" cy="4328210"/>
            <a:chOff x="509751" y="1292771"/>
            <a:chExt cx="7549250" cy="4328210"/>
          </a:xfrm>
        </p:grpSpPr>
        <p:sp>
          <p:nvSpPr>
            <p:cNvPr id="2" name="矩形 1">
              <a:extLst>
                <a:ext uri="{FF2B5EF4-FFF2-40B4-BE49-F238E27FC236}">
                  <a16:creationId xmlns:a16="http://schemas.microsoft.com/office/drawing/2014/main" id="{A1B8F9C4-C5CA-4A4F-A21D-308D5D6B4BC8}"/>
                </a:ext>
              </a:extLst>
            </p:cNvPr>
            <p:cNvSpPr/>
            <p:nvPr/>
          </p:nvSpPr>
          <p:spPr>
            <a:xfrm>
              <a:off x="509751"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a:t>
              </a:r>
              <a:r>
                <a:rPr lang="en-US" altLang="zh-CN" dirty="0">
                  <a:solidFill>
                    <a:srgbClr val="FF0000"/>
                  </a:solidFill>
                </a:rPr>
                <a:t>Cookie</a:t>
              </a:r>
              <a:r>
                <a:rPr lang="zh-CN" altLang="en-US" dirty="0">
                  <a:solidFill>
                    <a:srgbClr val="FF0000"/>
                  </a:solidFill>
                </a:rPr>
                <a:t>）</a:t>
              </a:r>
            </a:p>
          </p:txBody>
        </p:sp>
        <p:sp>
          <p:nvSpPr>
            <p:cNvPr id="3" name="文本框 2">
              <a:extLst>
                <a:ext uri="{FF2B5EF4-FFF2-40B4-BE49-F238E27FC236}">
                  <a16:creationId xmlns:a16="http://schemas.microsoft.com/office/drawing/2014/main" id="{1782B8B4-54B8-4951-A739-63C430EEB87B}"/>
                </a:ext>
              </a:extLst>
            </p:cNvPr>
            <p:cNvSpPr txBox="1"/>
            <p:nvPr/>
          </p:nvSpPr>
          <p:spPr>
            <a:xfrm>
              <a:off x="1020719" y="4974650"/>
              <a:ext cx="1011815" cy="646331"/>
            </a:xfrm>
            <a:prstGeom prst="rect">
              <a:avLst/>
            </a:prstGeom>
            <a:noFill/>
          </p:spPr>
          <p:txBody>
            <a:bodyPr wrap="none" rtlCol="0">
              <a:spAutoFit/>
            </a:bodyPr>
            <a:lstStyle/>
            <a:p>
              <a:r>
                <a:rPr lang="zh-CN" altLang="en-US" dirty="0"/>
                <a:t>客户端</a:t>
              </a:r>
              <a:endParaRPr lang="en-US" altLang="zh-CN" dirty="0"/>
            </a:p>
            <a:p>
              <a:r>
                <a:rPr lang="en-US" altLang="zh-CN" dirty="0"/>
                <a:t>(</a:t>
              </a:r>
              <a:r>
                <a:rPr lang="zh-CN" altLang="en-US" dirty="0"/>
                <a:t>浏览器</a:t>
              </a:r>
              <a:r>
                <a:rPr lang="en-US" altLang="zh-CN" dirty="0"/>
                <a:t>)</a:t>
              </a:r>
              <a:endParaRPr lang="zh-CN" altLang="en-US" dirty="0"/>
            </a:p>
          </p:txBody>
        </p:sp>
        <p:sp>
          <p:nvSpPr>
            <p:cNvPr id="5" name="矩形 4">
              <a:extLst>
                <a:ext uri="{FF2B5EF4-FFF2-40B4-BE49-F238E27FC236}">
                  <a16:creationId xmlns:a16="http://schemas.microsoft.com/office/drawing/2014/main" id="{4BBA3E50-5B4A-4E2A-BB79-E25086CBDC93}"/>
                </a:ext>
              </a:extLst>
            </p:cNvPr>
            <p:cNvSpPr/>
            <p:nvPr/>
          </p:nvSpPr>
          <p:spPr>
            <a:xfrm>
              <a:off x="6025249"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0AA61E9-52D7-47B2-8D00-EA0B24B9181A}"/>
                </a:ext>
              </a:extLst>
            </p:cNvPr>
            <p:cNvSpPr txBox="1"/>
            <p:nvPr/>
          </p:nvSpPr>
          <p:spPr>
            <a:xfrm>
              <a:off x="6563319" y="4974650"/>
              <a:ext cx="877163" cy="369332"/>
            </a:xfrm>
            <a:prstGeom prst="rect">
              <a:avLst/>
            </a:prstGeom>
            <a:noFill/>
          </p:spPr>
          <p:txBody>
            <a:bodyPr wrap="none" rtlCol="0">
              <a:spAutoFit/>
            </a:bodyPr>
            <a:lstStyle/>
            <a:p>
              <a:r>
                <a:rPr lang="zh-CN" altLang="en-US" dirty="0"/>
                <a:t>服务端</a:t>
              </a:r>
            </a:p>
          </p:txBody>
        </p:sp>
        <p:cxnSp>
          <p:nvCxnSpPr>
            <p:cNvPr id="8" name="直接箭头连接符 7">
              <a:extLst>
                <a:ext uri="{FF2B5EF4-FFF2-40B4-BE49-F238E27FC236}">
                  <a16:creationId xmlns:a16="http://schemas.microsoft.com/office/drawing/2014/main" id="{05E08702-3B1E-498E-AEEC-184E0C581D5F}"/>
                </a:ext>
              </a:extLst>
            </p:cNvPr>
            <p:cNvCxnSpPr/>
            <p:nvPr/>
          </p:nvCxnSpPr>
          <p:spPr>
            <a:xfrm>
              <a:off x="2543503" y="1891862"/>
              <a:ext cx="3463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C683484-EC99-49CE-9E47-96FA0D14F29D}"/>
                </a:ext>
              </a:extLst>
            </p:cNvPr>
            <p:cNvCxnSpPr/>
            <p:nvPr/>
          </p:nvCxnSpPr>
          <p:spPr>
            <a:xfrm flipH="1">
              <a:off x="2543503" y="2007476"/>
              <a:ext cx="3463159" cy="8198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C747882-92A5-4AE1-9FED-F1CC746FBFCA}"/>
                </a:ext>
              </a:extLst>
            </p:cNvPr>
            <p:cNvCxnSpPr>
              <a:cxnSpLocks/>
              <a:stCxn id="2" idx="3"/>
            </p:cNvCxnSpPr>
            <p:nvPr/>
          </p:nvCxnSpPr>
          <p:spPr>
            <a:xfrm>
              <a:off x="2543503" y="3095296"/>
              <a:ext cx="3463158" cy="31909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525298A-4F02-46B8-87EF-EBD077CBEF57}"/>
                </a:ext>
              </a:extLst>
            </p:cNvPr>
            <p:cNvSpPr txBox="1"/>
            <p:nvPr/>
          </p:nvSpPr>
          <p:spPr>
            <a:xfrm>
              <a:off x="3418516" y="1554796"/>
              <a:ext cx="646331" cy="369332"/>
            </a:xfrm>
            <a:prstGeom prst="rect">
              <a:avLst/>
            </a:prstGeom>
            <a:noFill/>
          </p:spPr>
          <p:txBody>
            <a:bodyPr wrap="none" rtlCol="0">
              <a:spAutoFit/>
            </a:bodyPr>
            <a:lstStyle/>
            <a:p>
              <a:r>
                <a:rPr lang="zh-CN" altLang="en-US" dirty="0"/>
                <a:t>请求</a:t>
              </a:r>
            </a:p>
          </p:txBody>
        </p:sp>
        <p:sp>
          <p:nvSpPr>
            <p:cNvPr id="15" name="文本框 14">
              <a:extLst>
                <a:ext uri="{FF2B5EF4-FFF2-40B4-BE49-F238E27FC236}">
                  <a16:creationId xmlns:a16="http://schemas.microsoft.com/office/drawing/2014/main" id="{B3F78EE6-1738-4DF7-830C-EE7EA953580A}"/>
                </a:ext>
              </a:extLst>
            </p:cNvPr>
            <p:cNvSpPr txBox="1"/>
            <p:nvPr/>
          </p:nvSpPr>
          <p:spPr>
            <a:xfrm>
              <a:off x="6096000" y="1509309"/>
              <a:ext cx="1617751" cy="523220"/>
            </a:xfrm>
            <a:prstGeom prst="rect">
              <a:avLst/>
            </a:prstGeom>
            <a:noFill/>
          </p:spPr>
          <p:txBody>
            <a:bodyPr wrap="none" rtlCol="0">
              <a:spAutoFit/>
            </a:bodyPr>
            <a:lstStyle/>
            <a:p>
              <a:r>
                <a:rPr lang="zh-CN" altLang="en-US" sz="1400" dirty="0">
                  <a:solidFill>
                    <a:schemeClr val="bg1"/>
                  </a:solidFill>
                </a:rPr>
                <a:t>生成</a:t>
              </a:r>
              <a:r>
                <a:rPr lang="en-US" altLang="zh-CN" sz="1400" dirty="0">
                  <a:solidFill>
                    <a:schemeClr val="bg1"/>
                  </a:solidFill>
                </a:rPr>
                <a:t>Session</a:t>
              </a:r>
            </a:p>
            <a:p>
              <a:r>
                <a:rPr lang="en-US" altLang="zh-CN" sz="1400" dirty="0">
                  <a:solidFill>
                    <a:schemeClr val="bg1"/>
                  </a:solidFill>
                </a:rPr>
                <a:t>JSESSIONID 12345</a:t>
              </a:r>
              <a:endParaRPr lang="zh-CN" altLang="en-US" sz="1400" dirty="0">
                <a:solidFill>
                  <a:schemeClr val="bg1"/>
                </a:solidFill>
              </a:endParaRPr>
            </a:p>
          </p:txBody>
        </p:sp>
        <p:sp>
          <p:nvSpPr>
            <p:cNvPr id="16" name="文本框 15">
              <a:extLst>
                <a:ext uri="{FF2B5EF4-FFF2-40B4-BE49-F238E27FC236}">
                  <a16:creationId xmlns:a16="http://schemas.microsoft.com/office/drawing/2014/main" id="{7376D447-E5FA-4115-99D1-6538CCCFA907}"/>
                </a:ext>
              </a:extLst>
            </p:cNvPr>
            <p:cNvSpPr txBox="1"/>
            <p:nvPr/>
          </p:nvSpPr>
          <p:spPr>
            <a:xfrm rot="20808240">
              <a:off x="3292038" y="2179504"/>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7" name="文本框 16">
              <a:extLst>
                <a:ext uri="{FF2B5EF4-FFF2-40B4-BE49-F238E27FC236}">
                  <a16:creationId xmlns:a16="http://schemas.microsoft.com/office/drawing/2014/main" id="{16EE1B2B-C29B-464E-A069-CD77EFEFD5DE}"/>
                </a:ext>
              </a:extLst>
            </p:cNvPr>
            <p:cNvSpPr txBox="1"/>
            <p:nvPr/>
          </p:nvSpPr>
          <p:spPr>
            <a:xfrm>
              <a:off x="717752" y="2736849"/>
              <a:ext cx="1617751" cy="307777"/>
            </a:xfrm>
            <a:prstGeom prst="rect">
              <a:avLst/>
            </a:prstGeom>
            <a:noFill/>
          </p:spPr>
          <p:txBody>
            <a:bodyPr wrap="none" rtlCol="0">
              <a:spAutoFit/>
            </a:bodyPr>
            <a:lstStyle/>
            <a:p>
              <a:r>
                <a:rPr lang="en-US" altLang="zh-CN" sz="1400" dirty="0">
                  <a:solidFill>
                    <a:schemeClr val="bg1"/>
                  </a:solidFill>
                </a:rPr>
                <a:t>JSESSIONID</a:t>
              </a:r>
              <a:r>
                <a:rPr lang="en-US" altLang="zh-CN" sz="1400" dirty="0"/>
                <a:t> </a:t>
              </a:r>
              <a:r>
                <a:rPr lang="en-US" altLang="zh-CN" sz="1400" dirty="0">
                  <a:solidFill>
                    <a:schemeClr val="bg1"/>
                  </a:solidFill>
                </a:rPr>
                <a:t>12345</a:t>
              </a:r>
              <a:endParaRPr lang="zh-CN" altLang="en-US" sz="1400" dirty="0">
                <a:solidFill>
                  <a:schemeClr val="bg1"/>
                </a:solidFill>
              </a:endParaRPr>
            </a:p>
          </p:txBody>
        </p:sp>
        <p:sp>
          <p:nvSpPr>
            <p:cNvPr id="18" name="文本框 17">
              <a:extLst>
                <a:ext uri="{FF2B5EF4-FFF2-40B4-BE49-F238E27FC236}">
                  <a16:creationId xmlns:a16="http://schemas.microsoft.com/office/drawing/2014/main" id="{438CE61F-F13E-4DDE-B5DE-C9A238579085}"/>
                </a:ext>
              </a:extLst>
            </p:cNvPr>
            <p:cNvSpPr txBox="1"/>
            <p:nvPr/>
          </p:nvSpPr>
          <p:spPr>
            <a:xfrm rot="263050">
              <a:off x="3292038" y="3202593"/>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9" name="文本框 18">
              <a:extLst>
                <a:ext uri="{FF2B5EF4-FFF2-40B4-BE49-F238E27FC236}">
                  <a16:creationId xmlns:a16="http://schemas.microsoft.com/office/drawing/2014/main" id="{64DD0441-9A85-4064-9066-F0267F055E4D}"/>
                </a:ext>
              </a:extLst>
            </p:cNvPr>
            <p:cNvSpPr txBox="1"/>
            <p:nvPr/>
          </p:nvSpPr>
          <p:spPr>
            <a:xfrm>
              <a:off x="6193026" y="3112943"/>
              <a:ext cx="1617751" cy="523220"/>
            </a:xfrm>
            <a:prstGeom prst="rect">
              <a:avLst/>
            </a:prstGeom>
            <a:noFill/>
          </p:spPr>
          <p:txBody>
            <a:bodyPr wrap="none" rtlCol="0">
              <a:spAutoFit/>
            </a:bodyPr>
            <a:lstStyle/>
            <a:p>
              <a:r>
                <a:rPr lang="zh-CN" altLang="en-US" sz="1400" dirty="0">
                  <a:solidFill>
                    <a:schemeClr val="bg1"/>
                  </a:solidFill>
                </a:rPr>
                <a:t>验证：</a:t>
              </a:r>
              <a:endParaRPr lang="en-US" altLang="zh-CN" sz="1400" dirty="0">
                <a:solidFill>
                  <a:schemeClr val="bg1"/>
                </a:solidFill>
              </a:endParaRPr>
            </a:p>
            <a:p>
              <a:r>
                <a:rPr lang="en-US" altLang="zh-CN" sz="1400" dirty="0">
                  <a:solidFill>
                    <a:schemeClr val="bg1"/>
                  </a:solidFill>
                </a:rPr>
                <a:t>JSESSIONID 12345</a:t>
              </a:r>
              <a:endParaRPr lang="zh-CN" altLang="en-US" sz="1400" dirty="0">
                <a:solidFill>
                  <a:schemeClr val="bg1"/>
                </a:solidFill>
              </a:endParaRPr>
            </a:p>
          </p:txBody>
        </p:sp>
      </p:grpSp>
    </p:spTree>
    <p:extLst>
      <p:ext uri="{BB962C8B-B14F-4D97-AF65-F5344CB8AC3E}">
        <p14:creationId xmlns:p14="http://schemas.microsoft.com/office/powerpoint/2010/main" val="99057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—JVM</a:t>
            </a:r>
            <a:endParaRPr lang="zh-CN" altLang="en-US" dirty="0"/>
          </a:p>
        </p:txBody>
      </p:sp>
      <p:grpSp>
        <p:nvGrpSpPr>
          <p:cNvPr id="88" name="组合 87">
            <a:extLst>
              <a:ext uri="{FF2B5EF4-FFF2-40B4-BE49-F238E27FC236}">
                <a16:creationId xmlns:a16="http://schemas.microsoft.com/office/drawing/2014/main" id="{E8939A29-EE53-43B7-B33E-6B64539BBC8A}"/>
              </a:ext>
            </a:extLst>
          </p:cNvPr>
          <p:cNvGrpSpPr/>
          <p:nvPr/>
        </p:nvGrpSpPr>
        <p:grpSpPr>
          <a:xfrm>
            <a:off x="519225" y="473820"/>
            <a:ext cx="9539176" cy="5878682"/>
            <a:chOff x="519225" y="473820"/>
            <a:chExt cx="9539176" cy="5878682"/>
          </a:xfrm>
        </p:grpSpPr>
        <p:grpSp>
          <p:nvGrpSpPr>
            <p:cNvPr id="69" name="组合 68">
              <a:extLst>
                <a:ext uri="{FF2B5EF4-FFF2-40B4-BE49-F238E27FC236}">
                  <a16:creationId xmlns:a16="http://schemas.microsoft.com/office/drawing/2014/main" id="{757D6E87-C134-42CF-8CFD-62139FCD274A}"/>
                </a:ext>
              </a:extLst>
            </p:cNvPr>
            <p:cNvGrpSpPr/>
            <p:nvPr/>
          </p:nvGrpSpPr>
          <p:grpSpPr>
            <a:xfrm>
              <a:off x="2165131" y="792442"/>
              <a:ext cx="7893270" cy="5560060"/>
              <a:chOff x="2165131" y="792442"/>
              <a:chExt cx="7893270" cy="5560060"/>
            </a:xfrm>
          </p:grpSpPr>
          <p:sp>
            <p:nvSpPr>
              <p:cNvPr id="32" name="矩形 31">
                <a:extLst>
                  <a:ext uri="{FF2B5EF4-FFF2-40B4-BE49-F238E27FC236}">
                    <a16:creationId xmlns:a16="http://schemas.microsoft.com/office/drawing/2014/main" id="{AA9353DA-E249-42CD-86AF-BD74408A8573}"/>
                  </a:ext>
                </a:extLst>
              </p:cNvPr>
              <p:cNvSpPr/>
              <p:nvPr/>
            </p:nvSpPr>
            <p:spPr>
              <a:xfrm>
                <a:off x="2165131" y="2153151"/>
                <a:ext cx="7893270" cy="269211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多文档 2">
                <a:extLst>
                  <a:ext uri="{FF2B5EF4-FFF2-40B4-BE49-F238E27FC236}">
                    <a16:creationId xmlns:a16="http://schemas.microsoft.com/office/drawing/2014/main" id="{4B3E56A2-E2C3-46D5-BD1F-B48215CF6E49}"/>
                  </a:ext>
                </a:extLst>
              </p:cNvPr>
              <p:cNvSpPr/>
              <p:nvPr/>
            </p:nvSpPr>
            <p:spPr>
              <a:xfrm>
                <a:off x="3605048" y="792442"/>
                <a:ext cx="1177159" cy="851338"/>
              </a:xfrm>
              <a:prstGeom prst="flowChartMulti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.class</a:t>
                </a:r>
                <a:endParaRPr lang="zh-CN" altLang="en-US" sz="1600" b="1" dirty="0">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1927D4B4-C246-4C46-A946-B243BB7575CF}"/>
                  </a:ext>
                </a:extLst>
              </p:cNvPr>
              <p:cNvSpPr/>
              <p:nvPr/>
            </p:nvSpPr>
            <p:spPr>
              <a:xfrm>
                <a:off x="6240975" y="792442"/>
                <a:ext cx="1704845" cy="8513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类加载器</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(Class Loader)</a:t>
                </a:r>
                <a:endParaRPr lang="zh-CN" altLang="en-US" sz="160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C62E228-4706-4F5B-AE63-6BF71D327F2E}"/>
                  </a:ext>
                </a:extLst>
              </p:cNvPr>
              <p:cNvSpPr txBox="1"/>
              <p:nvPr/>
            </p:nvSpPr>
            <p:spPr>
              <a:xfrm>
                <a:off x="4122222" y="2163664"/>
                <a:ext cx="3316934" cy="338554"/>
              </a:xfrm>
              <a:prstGeom prst="rect">
                <a:avLst/>
              </a:prstGeom>
              <a:noFill/>
            </p:spPr>
            <p:txBody>
              <a:bodyPr wrap="none" rtlCol="0">
                <a:spAutoFit/>
              </a:bodyPr>
              <a:lstStyle/>
              <a:p>
                <a:r>
                  <a:rPr lang="zh-CN" altLang="en-US" sz="1600" b="1" dirty="0"/>
                  <a:t>运行时数据区</a:t>
                </a:r>
                <a:r>
                  <a:rPr lang="en-US" altLang="zh-CN" sz="1600" b="1" dirty="0"/>
                  <a:t>(Runtime Data Area)</a:t>
                </a:r>
                <a:endParaRPr lang="zh-CN" altLang="en-US" sz="1600" b="1" dirty="0"/>
              </a:p>
            </p:txBody>
          </p:sp>
          <p:sp>
            <p:nvSpPr>
              <p:cNvPr id="50" name="矩形: 圆角 49">
                <a:extLst>
                  <a:ext uri="{FF2B5EF4-FFF2-40B4-BE49-F238E27FC236}">
                    <a16:creationId xmlns:a16="http://schemas.microsoft.com/office/drawing/2014/main" id="{0FEE51E1-CF02-4B00-BD14-BA3C11174665}"/>
                  </a:ext>
                </a:extLst>
              </p:cNvPr>
              <p:cNvSpPr/>
              <p:nvPr/>
            </p:nvSpPr>
            <p:spPr>
              <a:xfrm>
                <a:off x="2427890" y="2690648"/>
                <a:ext cx="1996965" cy="73835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方法区</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Method Area</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类信息，常量、变量等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58AC941D-097C-401E-9A16-513449F7CC56}"/>
                  </a:ext>
                </a:extLst>
              </p:cNvPr>
              <p:cNvSpPr/>
              <p:nvPr/>
            </p:nvSpPr>
            <p:spPr>
              <a:xfrm>
                <a:off x="2427889" y="3660384"/>
                <a:ext cx="1996965" cy="88008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堆</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(Heap)</a:t>
                </a:r>
              </a:p>
              <a:p>
                <a:pPr algn="ctr"/>
                <a:r>
                  <a:rPr lang="en-US" altLang="zh-CN" sz="1200" b="1" dirty="0">
                    <a:solidFill>
                      <a:schemeClr val="tx1"/>
                    </a:solidFill>
                    <a:latin typeface="微软雅黑" panose="020B0503020204020204" pitchFamily="34" charset="-122"/>
                    <a:ea typeface="微软雅黑" panose="020B0503020204020204" pitchFamily="34" charset="-122"/>
                  </a:rPr>
                  <a:t>new </a:t>
                </a:r>
                <a:r>
                  <a:rPr lang="zh-CN" altLang="en-US" sz="1200" b="1" dirty="0">
                    <a:solidFill>
                      <a:schemeClr val="tx1"/>
                    </a:solidFill>
                    <a:latin typeface="微软雅黑" panose="020B0503020204020204" pitchFamily="34" charset="-122"/>
                    <a:ea typeface="微软雅黑" panose="020B0503020204020204" pitchFamily="34" charset="-122"/>
                  </a:rPr>
                  <a:t>出来的对象</a:t>
                </a:r>
              </a:p>
            </p:txBody>
          </p:sp>
          <p:sp>
            <p:nvSpPr>
              <p:cNvPr id="52" name="矩形: 圆角 51">
                <a:extLst>
                  <a:ext uri="{FF2B5EF4-FFF2-40B4-BE49-F238E27FC236}">
                    <a16:creationId xmlns:a16="http://schemas.microsoft.com/office/drawing/2014/main" id="{C54ADC5F-44C8-470D-80E9-2E05C547DD00}"/>
                  </a:ext>
                </a:extLst>
              </p:cNvPr>
              <p:cNvSpPr/>
              <p:nvPr/>
            </p:nvSpPr>
            <p:spPr>
              <a:xfrm>
                <a:off x="4782207" y="2690648"/>
                <a:ext cx="1996965"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Java</a:t>
                </a:r>
                <a:r>
                  <a:rPr lang="zh-CN" altLang="en-US" sz="1600" b="1" dirty="0">
                    <a:latin typeface="微软雅黑" panose="020B0503020204020204" pitchFamily="34" charset="-122"/>
                    <a:ea typeface="微软雅黑" panose="020B0503020204020204" pitchFamily="34" charset="-122"/>
                  </a:rPr>
                  <a:t>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Java Stack</a:t>
                </a:r>
                <a:r>
                  <a:rPr lang="zh-CN" altLang="en-US" sz="1600" b="1" dirty="0">
                    <a:latin typeface="微软雅黑" panose="020B0503020204020204" pitchFamily="34" charset="-122"/>
                    <a:ea typeface="微软雅黑" panose="020B0503020204020204" pitchFamily="34" charset="-122"/>
                  </a:rPr>
                  <a:t>）</a:t>
                </a:r>
              </a:p>
            </p:txBody>
          </p:sp>
          <p:sp>
            <p:nvSpPr>
              <p:cNvPr id="53" name="矩形: 圆角 52">
                <a:extLst>
                  <a:ext uri="{FF2B5EF4-FFF2-40B4-BE49-F238E27FC236}">
                    <a16:creationId xmlns:a16="http://schemas.microsoft.com/office/drawing/2014/main" id="{39ACA1BF-D479-4924-87D7-2C8E53F4B080}"/>
                  </a:ext>
                </a:extLst>
              </p:cNvPr>
              <p:cNvSpPr/>
              <p:nvPr/>
            </p:nvSpPr>
            <p:spPr>
              <a:xfrm>
                <a:off x="6978869" y="2690648"/>
                <a:ext cx="2785241"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本地方法栈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Native Method Stack</a:t>
                </a:r>
                <a:r>
                  <a:rPr lang="zh-CN" altLang="en-US" sz="1600" b="1" dirty="0">
                    <a:latin typeface="微软雅黑" panose="020B0503020204020204" pitchFamily="34" charset="-122"/>
                    <a:ea typeface="微软雅黑" panose="020B0503020204020204" pitchFamily="34" charset="-122"/>
                  </a:rPr>
                  <a:t>）</a:t>
                </a:r>
              </a:p>
            </p:txBody>
          </p:sp>
          <p:sp>
            <p:nvSpPr>
              <p:cNvPr id="54" name="矩形: 圆角 53">
                <a:extLst>
                  <a:ext uri="{FF2B5EF4-FFF2-40B4-BE49-F238E27FC236}">
                    <a16:creationId xmlns:a16="http://schemas.microsoft.com/office/drawing/2014/main" id="{A12E5110-45C3-478F-8947-6C52C41BB71C}"/>
                  </a:ext>
                </a:extLst>
              </p:cNvPr>
              <p:cNvSpPr/>
              <p:nvPr/>
            </p:nvSpPr>
            <p:spPr>
              <a:xfrm>
                <a:off x="4782207" y="3634107"/>
                <a:ext cx="4981903" cy="906363"/>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程序计数器</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Program Counter Register</a:t>
                </a:r>
                <a:r>
                  <a:rPr lang="zh-CN" altLang="en-US" sz="1600" b="1" dirty="0">
                    <a:latin typeface="微软雅黑" panose="020B0503020204020204" pitchFamily="34" charset="-122"/>
                    <a:ea typeface="微软雅黑" panose="020B0503020204020204" pitchFamily="34" charset="-122"/>
                  </a:rPr>
                  <a:t>）</a:t>
                </a:r>
              </a:p>
            </p:txBody>
          </p:sp>
          <p:sp>
            <p:nvSpPr>
              <p:cNvPr id="55" name="箭头: 右 54">
                <a:extLst>
                  <a:ext uri="{FF2B5EF4-FFF2-40B4-BE49-F238E27FC236}">
                    <a16:creationId xmlns:a16="http://schemas.microsoft.com/office/drawing/2014/main" id="{0F929379-11D8-4458-B3BF-7CCB63BE511A}"/>
                  </a:ext>
                </a:extLst>
              </p:cNvPr>
              <p:cNvSpPr/>
              <p:nvPr/>
            </p:nvSpPr>
            <p:spPr>
              <a:xfrm>
                <a:off x="5210961" y="1034681"/>
                <a:ext cx="601260" cy="36933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上 55">
                <a:extLst>
                  <a:ext uri="{FF2B5EF4-FFF2-40B4-BE49-F238E27FC236}">
                    <a16:creationId xmlns:a16="http://schemas.microsoft.com/office/drawing/2014/main" id="{6BC32EFA-5230-4907-AD0E-DA2E8B1EF5EE}"/>
                  </a:ext>
                </a:extLst>
              </p:cNvPr>
              <p:cNvSpPr/>
              <p:nvPr/>
            </p:nvSpPr>
            <p:spPr>
              <a:xfrm>
                <a:off x="6683493" y="1723316"/>
                <a:ext cx="357352" cy="322173"/>
              </a:xfrm>
              <a:prstGeom prs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57">
                <a:extLst>
                  <a:ext uri="{FF2B5EF4-FFF2-40B4-BE49-F238E27FC236}">
                    <a16:creationId xmlns:a16="http://schemas.microsoft.com/office/drawing/2014/main" id="{08019CF5-57A2-46DB-96E0-F438618975E9}"/>
                  </a:ext>
                </a:extLst>
              </p:cNvPr>
              <p:cNvSpPr/>
              <p:nvPr/>
            </p:nvSpPr>
            <p:spPr>
              <a:xfrm>
                <a:off x="7231117" y="1723316"/>
                <a:ext cx="357352" cy="343574"/>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F68962D-C11B-409E-B0E2-784356B2CA2F}"/>
                  </a:ext>
                </a:extLst>
              </p:cNvPr>
              <p:cNvSpPr/>
              <p:nvPr/>
            </p:nvSpPr>
            <p:spPr>
              <a:xfrm>
                <a:off x="2165131" y="5549462"/>
                <a:ext cx="2259723" cy="8030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执行引擎</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Execution Engine</a:t>
                </a:r>
                <a:endParaRPr lang="zh-CN" altLang="en-US" sz="1600" b="1" dirty="0">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2CA33D3B-8435-4594-976F-57E40C720449}"/>
                  </a:ext>
                </a:extLst>
              </p:cNvPr>
              <p:cNvSpPr/>
              <p:nvPr/>
            </p:nvSpPr>
            <p:spPr>
              <a:xfrm>
                <a:off x="5200451" y="5549462"/>
                <a:ext cx="2081047" cy="803040"/>
              </a:xfrm>
              <a:prstGeom prst="round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本地方法接口</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Interface</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1" name="矩形: 圆角 60">
                <a:extLst>
                  <a:ext uri="{FF2B5EF4-FFF2-40B4-BE49-F238E27FC236}">
                    <a16:creationId xmlns:a16="http://schemas.microsoft.com/office/drawing/2014/main" id="{2E1D15EE-80F5-4751-B816-D7EC9EE63222}"/>
                  </a:ext>
                </a:extLst>
              </p:cNvPr>
              <p:cNvSpPr/>
              <p:nvPr/>
            </p:nvSpPr>
            <p:spPr>
              <a:xfrm>
                <a:off x="8213835" y="5549462"/>
                <a:ext cx="1844566" cy="80304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本地方法库</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Method</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2" name="箭头: 右 61">
                <a:extLst>
                  <a:ext uri="{FF2B5EF4-FFF2-40B4-BE49-F238E27FC236}">
                    <a16:creationId xmlns:a16="http://schemas.microsoft.com/office/drawing/2014/main" id="{02E718C0-85C0-42D7-9F0A-ABE0396F85FC}"/>
                  </a:ext>
                </a:extLst>
              </p:cNvPr>
              <p:cNvSpPr/>
              <p:nvPr/>
            </p:nvSpPr>
            <p:spPr>
              <a:xfrm>
                <a:off x="4584596" y="5658620"/>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904A654-D548-4438-ABA7-27A50C896EA7}"/>
                  </a:ext>
                </a:extLst>
              </p:cNvPr>
              <p:cNvSpPr/>
              <p:nvPr/>
            </p:nvSpPr>
            <p:spPr>
              <a:xfrm rot="10644831">
                <a:off x="4578212" y="5993209"/>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右 63">
                <a:extLst>
                  <a:ext uri="{FF2B5EF4-FFF2-40B4-BE49-F238E27FC236}">
                    <a16:creationId xmlns:a16="http://schemas.microsoft.com/office/drawing/2014/main" id="{AB775F7A-A668-4731-A4A2-6016B21A3784}"/>
                  </a:ext>
                </a:extLst>
              </p:cNvPr>
              <p:cNvSpPr/>
              <p:nvPr/>
            </p:nvSpPr>
            <p:spPr>
              <a:xfrm rot="10800000">
                <a:off x="7439156" y="5806282"/>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D2E9FE5D-767E-47C8-A037-DB30758E02C7}"/>
                  </a:ext>
                </a:extLst>
              </p:cNvPr>
              <p:cNvSpPr/>
              <p:nvPr/>
            </p:nvSpPr>
            <p:spPr>
              <a:xfrm rot="16200000">
                <a:off x="2977709"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C41DF48D-572D-40C0-83D6-9377857E0A06}"/>
                  </a:ext>
                </a:extLst>
              </p:cNvPr>
              <p:cNvSpPr/>
              <p:nvPr/>
            </p:nvSpPr>
            <p:spPr>
              <a:xfrm rot="5400000">
                <a:off x="3374708"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a:extLst>
                  <a:ext uri="{FF2B5EF4-FFF2-40B4-BE49-F238E27FC236}">
                    <a16:creationId xmlns:a16="http://schemas.microsoft.com/office/drawing/2014/main" id="{EC1684F3-2169-4DAB-8181-8B26EF4DC293}"/>
                  </a:ext>
                </a:extLst>
              </p:cNvPr>
              <p:cNvSpPr/>
              <p:nvPr/>
            </p:nvSpPr>
            <p:spPr>
              <a:xfrm rot="16200000">
                <a:off x="5761867"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右 67">
                <a:extLst>
                  <a:ext uri="{FF2B5EF4-FFF2-40B4-BE49-F238E27FC236}">
                    <a16:creationId xmlns:a16="http://schemas.microsoft.com/office/drawing/2014/main" id="{2A2F2970-16A3-4A50-9622-FFE60E4C666D}"/>
                  </a:ext>
                </a:extLst>
              </p:cNvPr>
              <p:cNvSpPr/>
              <p:nvPr/>
            </p:nvSpPr>
            <p:spPr>
              <a:xfrm rot="5400000">
                <a:off x="6158866"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F070A6E9-B6FF-4B41-A509-57BECE77887E}"/>
                </a:ext>
              </a:extLst>
            </p:cNvPr>
            <p:cNvSpPr txBox="1"/>
            <p:nvPr/>
          </p:nvSpPr>
          <p:spPr>
            <a:xfrm>
              <a:off x="519225" y="3310941"/>
              <a:ext cx="978153" cy="646331"/>
            </a:xfrm>
            <a:prstGeom prst="rect">
              <a:avLst/>
            </a:prstGeom>
            <a:noFill/>
          </p:spPr>
          <p:txBody>
            <a:bodyPr wrap="non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GC</a:t>
              </a:r>
              <a:r>
                <a:rPr lang="zh-CN" altLang="en-US" b="1" dirty="0">
                  <a:solidFill>
                    <a:srgbClr val="C00000"/>
                  </a:solidFill>
                  <a:latin typeface="微软雅黑" panose="020B0503020204020204" pitchFamily="34" charset="-122"/>
                  <a:ea typeface="微软雅黑" panose="020B0503020204020204" pitchFamily="34" charset="-122"/>
                </a:rPr>
                <a:t>作用</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的区域</a:t>
              </a:r>
            </a:p>
          </p:txBody>
        </p:sp>
        <p:cxnSp>
          <p:nvCxnSpPr>
            <p:cNvPr id="72" name="连接符: 曲线 71">
              <a:extLst>
                <a:ext uri="{FF2B5EF4-FFF2-40B4-BE49-F238E27FC236}">
                  <a16:creationId xmlns:a16="http://schemas.microsoft.com/office/drawing/2014/main" id="{A48BA1EF-74C6-47CC-BD40-C22CDC117834}"/>
                </a:ext>
              </a:extLst>
            </p:cNvPr>
            <p:cNvCxnSpPr>
              <a:stCxn id="70" idx="3"/>
              <a:endCxn id="50" idx="1"/>
            </p:cNvCxnSpPr>
            <p:nvPr/>
          </p:nvCxnSpPr>
          <p:spPr>
            <a:xfrm flipV="1">
              <a:off x="1497378" y="3059824"/>
              <a:ext cx="930512" cy="574283"/>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DC2D9C7-7A00-4D5D-84C6-2AFE81943A5D}"/>
                </a:ext>
              </a:extLst>
            </p:cNvPr>
            <p:cNvCxnSpPr>
              <a:stCxn id="70" idx="3"/>
              <a:endCxn id="51" idx="1"/>
            </p:cNvCxnSpPr>
            <p:nvPr/>
          </p:nvCxnSpPr>
          <p:spPr>
            <a:xfrm>
              <a:off x="1497378" y="3634107"/>
              <a:ext cx="930511" cy="466320"/>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99EC1719-B53C-42C6-9089-E184653089BF}"/>
                </a:ext>
              </a:extLst>
            </p:cNvPr>
            <p:cNvSpPr txBox="1"/>
            <p:nvPr/>
          </p:nvSpPr>
          <p:spPr>
            <a:xfrm>
              <a:off x="3511317" y="473820"/>
              <a:ext cx="1221809"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Class Files</a:t>
              </a:r>
              <a:endParaRPr lang="zh-CN" altLang="en-US" sz="1600" b="1" dirty="0">
                <a:latin typeface="微软雅黑" panose="020B0503020204020204" pitchFamily="34" charset="-122"/>
                <a:ea typeface="微软雅黑" panose="020B0503020204020204" pitchFamily="34" charset="-122"/>
              </a:endParaRPr>
            </a:p>
          </p:txBody>
        </p:sp>
      </p:grpSp>
      <p:sp>
        <p:nvSpPr>
          <p:cNvPr id="89" name="文本框 88">
            <a:extLst>
              <a:ext uri="{FF2B5EF4-FFF2-40B4-BE49-F238E27FC236}">
                <a16:creationId xmlns:a16="http://schemas.microsoft.com/office/drawing/2014/main" id="{03335EA4-CAAC-4DD1-AA26-1A298FEA7521}"/>
              </a:ext>
            </a:extLst>
          </p:cNvPr>
          <p:cNvSpPr txBox="1"/>
          <p:nvPr/>
        </p:nvSpPr>
        <p:spPr>
          <a:xfrm>
            <a:off x="59162" y="6482943"/>
            <a:ext cx="4134465" cy="369332"/>
          </a:xfrm>
          <a:prstGeom prst="rect">
            <a:avLst/>
          </a:prstGeom>
          <a:noFill/>
        </p:spPr>
        <p:txBody>
          <a:bodyPr wrap="none" rtlCol="0">
            <a:spAutoFit/>
          </a:bodyPr>
          <a:lstStyle/>
          <a:p>
            <a:r>
              <a:rPr lang="en-US" altLang="zh-CN" b="1" dirty="0">
                <a:solidFill>
                  <a:srgbClr val="C00000"/>
                </a:solidFill>
              </a:rPr>
              <a:t>GC</a:t>
            </a:r>
            <a:r>
              <a:rPr lang="zh-CN" altLang="en-US" b="1" dirty="0">
                <a:solidFill>
                  <a:srgbClr val="C00000"/>
                </a:solidFill>
              </a:rPr>
              <a:t>垃圾回收仅作用于</a:t>
            </a:r>
            <a:r>
              <a:rPr lang="en-US" altLang="zh-CN" b="1" dirty="0">
                <a:solidFill>
                  <a:srgbClr val="C00000"/>
                </a:solidFill>
              </a:rPr>
              <a:t>JVM</a:t>
            </a:r>
            <a:r>
              <a:rPr lang="zh-CN" altLang="en-US" b="1" dirty="0">
                <a:solidFill>
                  <a:srgbClr val="C00000"/>
                </a:solidFill>
              </a:rPr>
              <a:t>的方法去和堆</a:t>
            </a:r>
          </a:p>
        </p:txBody>
      </p:sp>
    </p:spTree>
    <p:extLst>
      <p:ext uri="{BB962C8B-B14F-4D97-AF65-F5344CB8AC3E}">
        <p14:creationId xmlns:p14="http://schemas.microsoft.com/office/powerpoint/2010/main" val="156109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 – GC ROOTS</a:t>
            </a:r>
            <a:endParaRPr lang="zh-CN" altLang="en-US" dirty="0"/>
          </a:p>
        </p:txBody>
      </p:sp>
      <p:grpSp>
        <p:nvGrpSpPr>
          <p:cNvPr id="1031" name="组合 1030">
            <a:extLst>
              <a:ext uri="{FF2B5EF4-FFF2-40B4-BE49-F238E27FC236}">
                <a16:creationId xmlns:a16="http://schemas.microsoft.com/office/drawing/2014/main" id="{08A11319-DE77-404A-8E00-90B56975AC6E}"/>
              </a:ext>
            </a:extLst>
          </p:cNvPr>
          <p:cNvGrpSpPr/>
          <p:nvPr/>
        </p:nvGrpSpPr>
        <p:grpSpPr>
          <a:xfrm>
            <a:off x="7360182" y="1127346"/>
            <a:ext cx="4309242" cy="2830941"/>
            <a:chOff x="3174125" y="1051033"/>
            <a:chExt cx="4309242" cy="2830941"/>
          </a:xfrm>
        </p:grpSpPr>
        <p:sp>
          <p:nvSpPr>
            <p:cNvPr id="2" name="矩形 1">
              <a:extLst>
                <a:ext uri="{FF2B5EF4-FFF2-40B4-BE49-F238E27FC236}">
                  <a16:creationId xmlns:a16="http://schemas.microsoft.com/office/drawing/2014/main" id="{C60B6FF2-07E7-45E8-A7C0-7417E84870F2}"/>
                </a:ext>
              </a:extLst>
            </p:cNvPr>
            <p:cNvSpPr/>
            <p:nvPr/>
          </p:nvSpPr>
          <p:spPr>
            <a:xfrm>
              <a:off x="3174125" y="1051033"/>
              <a:ext cx="4309242" cy="9045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AE02D93D-FFD7-4234-98B1-04509F394433}"/>
                </a:ext>
              </a:extLst>
            </p:cNvPr>
            <p:cNvSpPr txBox="1"/>
            <p:nvPr/>
          </p:nvSpPr>
          <p:spPr>
            <a:xfrm>
              <a:off x="3174125" y="1051033"/>
              <a:ext cx="1018846" cy="319079"/>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GC Roots</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F452805-5DDF-4F78-B0D6-333E4E3DA52C}"/>
                </a:ext>
              </a:extLst>
            </p:cNvPr>
            <p:cNvSpPr/>
            <p:nvPr/>
          </p:nvSpPr>
          <p:spPr>
            <a:xfrm>
              <a:off x="3468414" y="1321583"/>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obj</a:t>
              </a:r>
              <a:endParaRPr lang="zh-CN" altLang="en-US" sz="1400" b="1" dirty="0"/>
            </a:p>
          </p:txBody>
        </p:sp>
        <p:sp>
          <p:nvSpPr>
            <p:cNvPr id="9" name="椭圆 8">
              <a:extLst>
                <a:ext uri="{FF2B5EF4-FFF2-40B4-BE49-F238E27FC236}">
                  <a16:creationId xmlns:a16="http://schemas.microsoft.com/office/drawing/2014/main" id="{3CAD06FE-30DD-487F-9E18-D8C803459835}"/>
                </a:ext>
              </a:extLst>
            </p:cNvPr>
            <p:cNvSpPr/>
            <p:nvPr/>
          </p:nvSpPr>
          <p:spPr>
            <a:xfrm>
              <a:off x="3552498" y="2499992"/>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obj1</a:t>
              </a:r>
              <a:endParaRPr lang="zh-CN" altLang="en-US" sz="1200" b="1" dirty="0"/>
            </a:p>
          </p:txBody>
        </p:sp>
        <p:sp>
          <p:nvSpPr>
            <p:cNvPr id="10" name="椭圆 9">
              <a:extLst>
                <a:ext uri="{FF2B5EF4-FFF2-40B4-BE49-F238E27FC236}">
                  <a16:creationId xmlns:a16="http://schemas.microsoft.com/office/drawing/2014/main" id="{85B9DD14-CAA3-4673-B849-EB0439130EA9}"/>
                </a:ext>
              </a:extLst>
            </p:cNvPr>
            <p:cNvSpPr/>
            <p:nvPr/>
          </p:nvSpPr>
          <p:spPr>
            <a:xfrm>
              <a:off x="4109545" y="3347416"/>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obj2</a:t>
              </a:r>
              <a:endParaRPr lang="zh-CN" altLang="en-US" sz="1200" b="1" dirty="0"/>
            </a:p>
          </p:txBody>
        </p:sp>
        <p:sp>
          <p:nvSpPr>
            <p:cNvPr id="11" name="椭圆 10">
              <a:extLst>
                <a:ext uri="{FF2B5EF4-FFF2-40B4-BE49-F238E27FC236}">
                  <a16:creationId xmlns:a16="http://schemas.microsoft.com/office/drawing/2014/main" id="{47712DC3-D5ED-40DA-862A-0ED613400AE5}"/>
                </a:ext>
              </a:extLst>
            </p:cNvPr>
            <p:cNvSpPr/>
            <p:nvPr/>
          </p:nvSpPr>
          <p:spPr>
            <a:xfrm>
              <a:off x="4884682" y="1321583"/>
              <a:ext cx="723900"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obj3</a:t>
              </a:r>
              <a:endParaRPr lang="zh-CN" altLang="en-US" sz="1200" b="1" dirty="0"/>
            </a:p>
          </p:txBody>
        </p:sp>
        <p:sp>
          <p:nvSpPr>
            <p:cNvPr id="12" name="椭圆 11">
              <a:extLst>
                <a:ext uri="{FF2B5EF4-FFF2-40B4-BE49-F238E27FC236}">
                  <a16:creationId xmlns:a16="http://schemas.microsoft.com/office/drawing/2014/main" id="{C1ABF1DC-3915-4D8F-ACDB-82CE5D7878BA}"/>
                </a:ext>
              </a:extLst>
            </p:cNvPr>
            <p:cNvSpPr/>
            <p:nvPr/>
          </p:nvSpPr>
          <p:spPr>
            <a:xfrm>
              <a:off x="6145102" y="2499992"/>
              <a:ext cx="697623"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obj6</a:t>
              </a:r>
              <a:endParaRPr lang="zh-CN" altLang="en-US" sz="1200" b="1" dirty="0"/>
            </a:p>
          </p:txBody>
        </p:sp>
        <p:sp>
          <p:nvSpPr>
            <p:cNvPr id="13" name="椭圆 12">
              <a:extLst>
                <a:ext uri="{FF2B5EF4-FFF2-40B4-BE49-F238E27FC236}">
                  <a16:creationId xmlns:a16="http://schemas.microsoft.com/office/drawing/2014/main" id="{E7568D23-2811-425B-9F96-3ED9DA776914}"/>
                </a:ext>
              </a:extLst>
            </p:cNvPr>
            <p:cNvSpPr/>
            <p:nvPr/>
          </p:nvSpPr>
          <p:spPr>
            <a:xfrm>
              <a:off x="6096000" y="1331158"/>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obj4</a:t>
              </a:r>
              <a:endParaRPr lang="zh-CN" altLang="en-US" sz="1200" b="1" dirty="0"/>
            </a:p>
          </p:txBody>
        </p:sp>
        <p:cxnSp>
          <p:nvCxnSpPr>
            <p:cNvPr id="18" name="直接箭头连接符 17">
              <a:extLst>
                <a:ext uri="{FF2B5EF4-FFF2-40B4-BE49-F238E27FC236}">
                  <a16:creationId xmlns:a16="http://schemas.microsoft.com/office/drawing/2014/main" id="{F7B44099-5259-4971-85D4-8D697AED233F}"/>
                </a:ext>
              </a:extLst>
            </p:cNvPr>
            <p:cNvCxnSpPr>
              <a:cxnSpLocks/>
              <a:stCxn id="7" idx="4"/>
              <a:endCxn id="9" idx="0"/>
            </p:cNvCxnSpPr>
            <p:nvPr/>
          </p:nvCxnSpPr>
          <p:spPr>
            <a:xfrm>
              <a:off x="3833648" y="1856141"/>
              <a:ext cx="94594" cy="64385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C04BB3-EA0F-4234-9090-297A18BDDBF5}"/>
                </a:ext>
              </a:extLst>
            </p:cNvPr>
            <p:cNvCxnSpPr>
              <a:cxnSpLocks/>
              <a:stCxn id="9" idx="4"/>
              <a:endCxn id="10" idx="1"/>
            </p:cNvCxnSpPr>
            <p:nvPr/>
          </p:nvCxnSpPr>
          <p:spPr>
            <a:xfrm>
              <a:off x="3928242" y="3034550"/>
              <a:ext cx="291356" cy="39115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5868704-4CAA-4AA4-9155-13FC8C04CF44}"/>
                </a:ext>
              </a:extLst>
            </p:cNvPr>
            <p:cNvCxnSpPr>
              <a:cxnSpLocks/>
              <a:endCxn id="10" idx="7"/>
            </p:cNvCxnSpPr>
            <p:nvPr/>
          </p:nvCxnSpPr>
          <p:spPr>
            <a:xfrm flipH="1">
              <a:off x="4750980" y="1955548"/>
              <a:ext cx="396462" cy="147015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B15D99C-6671-42D4-9C5D-93C3CF7F92EC}"/>
                </a:ext>
              </a:extLst>
            </p:cNvPr>
            <p:cNvCxnSpPr>
              <a:cxnSpLocks/>
              <a:stCxn id="13" idx="4"/>
              <a:endCxn id="12" idx="0"/>
            </p:cNvCxnSpPr>
            <p:nvPr/>
          </p:nvCxnSpPr>
          <p:spPr>
            <a:xfrm>
              <a:off x="6461234" y="1865716"/>
              <a:ext cx="32680" cy="63427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3E830F3F-C17C-4C24-B0FC-B3E10D1166C5}"/>
                </a:ext>
              </a:extLst>
            </p:cNvPr>
            <p:cNvSpPr/>
            <p:nvPr/>
          </p:nvSpPr>
          <p:spPr>
            <a:xfrm>
              <a:off x="5217258" y="2499992"/>
              <a:ext cx="723900" cy="5345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obj5</a:t>
              </a:r>
              <a:endParaRPr lang="zh-CN" altLang="en-US" sz="1200" b="1" dirty="0">
                <a:solidFill>
                  <a:schemeClr val="bg1"/>
                </a:solidFill>
              </a:endParaRPr>
            </a:p>
          </p:txBody>
        </p:sp>
      </p:grpSp>
      <p:sp>
        <p:nvSpPr>
          <p:cNvPr id="1032" name="矩形 1031">
            <a:extLst>
              <a:ext uri="{FF2B5EF4-FFF2-40B4-BE49-F238E27FC236}">
                <a16:creationId xmlns:a16="http://schemas.microsoft.com/office/drawing/2014/main" id="{A24288F6-245B-42E1-AEED-9814EF6F907F}"/>
              </a:ext>
            </a:extLst>
          </p:cNvPr>
          <p:cNvSpPr/>
          <p:nvPr/>
        </p:nvSpPr>
        <p:spPr>
          <a:xfrm>
            <a:off x="383943" y="3047284"/>
            <a:ext cx="6597867" cy="3323987"/>
          </a:xfrm>
          <a:prstGeom prst="rect">
            <a:avLst/>
          </a:prstGeom>
        </p:spPr>
        <p:txBody>
          <a:bodyPr wrap="square">
            <a:spAutoFit/>
          </a:bodyPr>
          <a:lstStyle/>
          <a:p>
            <a:pPr latinLnBrk="1"/>
            <a:r>
              <a:rPr lang="en-US" altLang="zh-CN" sz="1600" b="1" dirty="0">
                <a:solidFill>
                  <a:srgbClr val="000000"/>
                </a:solidFill>
                <a:latin typeface="Verdana" panose="020B0604030504040204" pitchFamily="34" charset="0"/>
              </a:rPr>
              <a:t>GC Roots</a:t>
            </a:r>
            <a:r>
              <a:rPr lang="zh-CN" altLang="en-US" sz="1600" b="1" dirty="0">
                <a:solidFill>
                  <a:srgbClr val="000000"/>
                </a:solidFill>
                <a:latin typeface="Verdana" panose="020B0604030504040204" pitchFamily="34" charset="0"/>
              </a:rPr>
              <a:t>对象</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Class - </a:t>
            </a:r>
            <a:r>
              <a:rPr lang="zh-CN" altLang="en-US" sz="1400" dirty="0">
                <a:solidFill>
                  <a:srgbClr val="000000"/>
                </a:solidFill>
                <a:latin typeface="微软雅黑" panose="020B0503020204020204" pitchFamily="34" charset="-122"/>
                <a:ea typeface="微软雅黑" panose="020B0503020204020204" pitchFamily="34" charset="-122"/>
              </a:rPr>
              <a:t>由系统类加载器</a:t>
            </a:r>
            <a:r>
              <a:rPr lang="en-US" altLang="zh-CN" sz="1400" dirty="0">
                <a:solidFill>
                  <a:srgbClr val="000000"/>
                </a:solidFill>
                <a:latin typeface="微软雅黑" panose="020B0503020204020204" pitchFamily="34" charset="-122"/>
                <a:ea typeface="微软雅黑" panose="020B0503020204020204" pitchFamily="34" charset="-122"/>
              </a:rPr>
              <a:t>(system class loader)</a:t>
            </a:r>
            <a:r>
              <a:rPr lang="zh-CN" altLang="en-US" sz="1400" dirty="0">
                <a:solidFill>
                  <a:srgbClr val="000000"/>
                </a:solidFill>
                <a:latin typeface="微软雅黑" panose="020B0503020204020204" pitchFamily="34" charset="-122"/>
                <a:ea typeface="微软雅黑" panose="020B0503020204020204" pitchFamily="34" charset="-122"/>
              </a:rPr>
              <a:t>加载的对象，这些类是不能够被回收的，他们可以以静态字段的方式保存持有其它对象。我们需要注意的一点就是，通过用户自定义的类加载器加载的类，除非相应的</a:t>
            </a:r>
            <a:r>
              <a:rPr lang="en-US" altLang="zh-CN" sz="1400" dirty="0" err="1">
                <a:solidFill>
                  <a:srgbClr val="000000"/>
                </a:solidFill>
                <a:latin typeface="微软雅黑" panose="020B0503020204020204" pitchFamily="34" charset="-122"/>
                <a:ea typeface="微软雅黑" panose="020B0503020204020204" pitchFamily="34" charset="-122"/>
              </a:rPr>
              <a:t>Java.lang.Class</a:t>
            </a:r>
            <a:r>
              <a:rPr lang="zh-CN" altLang="en-US" sz="1400" dirty="0">
                <a:solidFill>
                  <a:srgbClr val="000000"/>
                </a:solidFill>
                <a:latin typeface="微软雅黑" panose="020B0503020204020204" pitchFamily="34" charset="-122"/>
                <a:ea typeface="微软雅黑" panose="020B0503020204020204" pitchFamily="34" charset="-122"/>
              </a:rPr>
              <a:t>实例以其它的某种（或多种）方式成为</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，否则它们并不是</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rPr>
              <a:t>.</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Thread - </a:t>
            </a:r>
            <a:r>
              <a:rPr lang="zh-CN" altLang="en-US" sz="1400" dirty="0">
                <a:solidFill>
                  <a:srgbClr val="000000"/>
                </a:solidFill>
                <a:latin typeface="微软雅黑" panose="020B0503020204020204" pitchFamily="34" charset="-122"/>
                <a:ea typeface="微软雅黑" panose="020B0503020204020204" pitchFamily="34" charset="-122"/>
              </a:rPr>
              <a:t>活着的线程</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Stack Local - Java</a:t>
            </a:r>
            <a:r>
              <a:rPr lang="zh-CN" altLang="en-US" sz="1400" dirty="0">
                <a:solidFill>
                  <a:srgbClr val="000000"/>
                </a:solidFill>
                <a:latin typeface="微软雅黑" panose="020B0503020204020204" pitchFamily="34" charset="-122"/>
                <a:ea typeface="微软雅黑" panose="020B0503020204020204" pitchFamily="34" charset="-122"/>
              </a:rPr>
              <a:t>方法的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Local – </a:t>
            </a:r>
            <a:r>
              <a:rPr lang="zh-CN" altLang="en-US" sz="1400" dirty="0">
                <a:solidFill>
                  <a:srgbClr val="000000"/>
                </a:solidFill>
                <a:latin typeface="微软雅黑" panose="020B0503020204020204" pitchFamily="34" charset="-122"/>
                <a:ea typeface="微软雅黑" panose="020B0503020204020204" pitchFamily="34" charset="-122"/>
              </a:rPr>
              <a:t>本地方法（</a:t>
            </a:r>
            <a:r>
              <a:rPr lang="en-US" altLang="zh-CN" sz="1400" dirty="0">
                <a:solidFill>
                  <a:srgbClr val="000000"/>
                </a:solidFill>
                <a:latin typeface="微软雅黑" panose="020B0503020204020204" pitchFamily="34" charset="-122"/>
                <a:ea typeface="微软雅黑" panose="020B0503020204020204" pitchFamily="34" charset="-122"/>
              </a:rPr>
              <a:t>Java Native Interface</a:t>
            </a:r>
            <a:r>
              <a:rPr lang="zh-CN" altLang="en-US" sz="1400" dirty="0">
                <a:solidFill>
                  <a:srgbClr val="000000"/>
                </a:solidFill>
                <a:latin typeface="微软雅黑" panose="020B0503020204020204" pitchFamily="34" charset="-122"/>
                <a:ea typeface="微软雅黑" panose="020B0503020204020204" pitchFamily="34" charset="-122"/>
              </a:rPr>
              <a:t>）的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Global - </a:t>
            </a:r>
            <a:r>
              <a:rPr lang="zh-CN" altLang="en-US" sz="1400" dirty="0">
                <a:solidFill>
                  <a:srgbClr val="000000"/>
                </a:solidFill>
                <a:latin typeface="微软雅黑" panose="020B0503020204020204" pitchFamily="34" charset="-122"/>
                <a:ea typeface="微软雅黑" panose="020B0503020204020204" pitchFamily="34" charset="-122"/>
              </a:rPr>
              <a:t>全局</a:t>
            </a:r>
            <a:r>
              <a:rPr lang="en-US" altLang="zh-CN" sz="1400" dirty="0">
                <a:solidFill>
                  <a:srgbClr val="000000"/>
                </a:solidFill>
                <a:latin typeface="微软雅黑" panose="020B0503020204020204" pitchFamily="34" charset="-122"/>
                <a:ea typeface="微软雅黑" panose="020B0503020204020204" pitchFamily="34" charset="-122"/>
              </a:rPr>
              <a:t>JNI</a:t>
            </a:r>
            <a:r>
              <a:rPr lang="zh-CN" altLang="en-US" sz="1400" dirty="0">
                <a:solidFill>
                  <a:srgbClr val="000000"/>
                </a:solidFill>
                <a:latin typeface="微软雅黑" panose="020B0503020204020204" pitchFamily="34" charset="-122"/>
                <a:ea typeface="微软雅黑" panose="020B0503020204020204" pitchFamily="34" charset="-122"/>
              </a:rPr>
              <a:t>引用</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Monitor Used - </a:t>
            </a:r>
            <a:r>
              <a:rPr lang="zh-CN" altLang="en-US" sz="1400" dirty="0">
                <a:solidFill>
                  <a:srgbClr val="000000"/>
                </a:solidFill>
                <a:latin typeface="微软雅黑" panose="020B0503020204020204" pitchFamily="34" charset="-122"/>
                <a:ea typeface="微软雅黑" panose="020B0503020204020204" pitchFamily="34" charset="-122"/>
              </a:rPr>
              <a:t>用于同步的监控对象</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Held by JVM - </a:t>
            </a:r>
            <a:r>
              <a:rPr lang="zh-CN" altLang="en-US" sz="1400" dirty="0">
                <a:solidFill>
                  <a:srgbClr val="000000"/>
                </a:solidFill>
                <a:latin typeface="微软雅黑" panose="020B0503020204020204" pitchFamily="34" charset="-122"/>
                <a:ea typeface="微软雅黑" panose="020B0503020204020204" pitchFamily="34" charset="-122"/>
              </a:rPr>
              <a:t>用于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特殊目的由</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保留的对象，但实际上这个与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的实现是有关的。可能已知的一些类型是：系统类加载器、一些</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知道的重要的异常类、一些用于处理异常的预分配对象以及一些自定义的类加载器等。然而，</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并没有为这些对象提供其它的信息，因此需要去确定哪些是属于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持有</a:t>
            </a:r>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的了。</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3" name="矩形 1032">
            <a:extLst>
              <a:ext uri="{FF2B5EF4-FFF2-40B4-BE49-F238E27FC236}">
                <a16:creationId xmlns:a16="http://schemas.microsoft.com/office/drawing/2014/main" id="{34C4E33A-58A0-4F85-A952-271C3FC91E55}"/>
              </a:ext>
            </a:extLst>
          </p:cNvPr>
          <p:cNvSpPr/>
          <p:nvPr/>
        </p:nvSpPr>
        <p:spPr>
          <a:xfrm>
            <a:off x="284936" y="486729"/>
            <a:ext cx="11384488" cy="523220"/>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常说的</a:t>
            </a:r>
            <a:r>
              <a:rPr lang="en-US" altLang="zh-CN" sz="1400" dirty="0">
                <a:solidFill>
                  <a:srgbClr val="000000"/>
                </a:solidFill>
                <a:latin typeface="微软雅黑" panose="020B0503020204020204" pitchFamily="34" charset="-122"/>
                <a:ea typeface="微软雅黑" panose="020B0503020204020204" pitchFamily="34" charset="-122"/>
              </a:rPr>
              <a:t>GC(Garbage Collector) Roots</a:t>
            </a:r>
            <a:r>
              <a:rPr lang="zh-CN" altLang="en-US" sz="1400" dirty="0">
                <a:solidFill>
                  <a:srgbClr val="000000"/>
                </a:solidFill>
                <a:latin typeface="微软雅黑" panose="020B0503020204020204" pitchFamily="34" charset="-122"/>
                <a:ea typeface="微软雅黑" panose="020B0503020204020204" pitchFamily="34" charset="-122"/>
              </a:rPr>
              <a:t>，特指的是垃圾收集器（</a:t>
            </a:r>
            <a:r>
              <a:rPr lang="en-US" altLang="zh-CN" sz="1400" dirty="0">
                <a:solidFill>
                  <a:srgbClr val="000000"/>
                </a:solidFill>
                <a:latin typeface="微软雅黑" panose="020B0503020204020204" pitchFamily="34" charset="-122"/>
                <a:ea typeface="微软雅黑" panose="020B0503020204020204" pitchFamily="34" charset="-122"/>
              </a:rPr>
              <a:t>Garbage Collector</a:t>
            </a:r>
            <a:r>
              <a:rPr lang="zh-CN" altLang="en-US" sz="1400" dirty="0">
                <a:solidFill>
                  <a:srgbClr val="000000"/>
                </a:solidFill>
                <a:latin typeface="微软雅黑" panose="020B0503020204020204" pitchFamily="34" charset="-122"/>
                <a:ea typeface="微软雅黑" panose="020B0503020204020204" pitchFamily="34" charset="-122"/>
              </a:rPr>
              <a:t>）的对象，</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会收集那些不是</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且没有被</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引用的对象。</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1034" name="矩形 1033">
            <a:extLst>
              <a:ext uri="{FF2B5EF4-FFF2-40B4-BE49-F238E27FC236}">
                <a16:creationId xmlns:a16="http://schemas.microsoft.com/office/drawing/2014/main" id="{15C897FE-5500-4D24-93B6-2327316FB6D2}"/>
              </a:ext>
            </a:extLst>
          </p:cNvPr>
          <p:cNvSpPr/>
          <p:nvPr/>
        </p:nvSpPr>
        <p:spPr>
          <a:xfrm>
            <a:off x="373430" y="1826092"/>
            <a:ext cx="6608379" cy="1231106"/>
          </a:xfrm>
          <a:prstGeom prst="rect">
            <a:avLst/>
          </a:prstGeom>
        </p:spPr>
        <p:txBody>
          <a:bodyPr wrap="square">
            <a:spAutoFit/>
          </a:bodyPr>
          <a:lstStyle/>
          <a:p>
            <a:r>
              <a:rPr lang="en-US" altLang="zh-CN" sz="1600" b="1" dirty="0">
                <a:solidFill>
                  <a:srgbClr val="000000"/>
                </a:solidFill>
                <a:latin typeface="微软雅黑" panose="020B0503020204020204" pitchFamily="34" charset="-122"/>
                <a:ea typeface="微软雅黑" panose="020B0503020204020204" pitchFamily="34" charset="-122"/>
              </a:rPr>
              <a:t>GC Roots</a:t>
            </a:r>
            <a:r>
              <a:rPr lang="zh-CN" altLang="en-US" sz="1600" b="1" dirty="0">
                <a:solidFill>
                  <a:srgbClr val="000000"/>
                </a:solidFill>
                <a:latin typeface="微软雅黑" panose="020B0503020204020204" pitchFamily="34" charset="-122"/>
                <a:ea typeface="微软雅黑" panose="020B0503020204020204" pitchFamily="34" charset="-122"/>
              </a:rPr>
              <a:t>原理</a:t>
            </a:r>
          </a:p>
          <a:p>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基本思路就是通过一系列的称为“</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的对象作为起始点， 从这些节点开始向下搜索， 搜索所走过的路径称为引用链（ </a:t>
            </a:r>
            <a:r>
              <a:rPr lang="en-US" altLang="zh-CN" sz="1400" dirty="0">
                <a:solidFill>
                  <a:srgbClr val="000000"/>
                </a:solidFill>
                <a:latin typeface="微软雅黑" panose="020B0503020204020204" pitchFamily="34" charset="-122"/>
                <a:ea typeface="微软雅黑" panose="020B0503020204020204" pitchFamily="34" charset="-122"/>
              </a:rPr>
              <a:t>Reference Chain</a:t>
            </a:r>
            <a:r>
              <a:rPr lang="zh-CN" altLang="en-US" sz="1400" dirty="0">
                <a:solidFill>
                  <a:srgbClr val="000000"/>
                </a:solidFill>
                <a:latin typeface="微软雅黑" panose="020B0503020204020204" pitchFamily="34" charset="-122"/>
                <a:ea typeface="微软雅黑" panose="020B0503020204020204" pitchFamily="34" charset="-122"/>
              </a:rPr>
              <a:t>），当一个对象到 </a:t>
            </a:r>
            <a:r>
              <a:rPr lang="en-US" altLang="zh-CN" sz="1400" dirty="0">
                <a:solidFill>
                  <a:srgbClr val="000000"/>
                </a:solidFill>
                <a:latin typeface="微软雅黑" panose="020B0503020204020204" pitchFamily="34" charset="-122"/>
                <a:ea typeface="微软雅黑" panose="020B0503020204020204" pitchFamily="34" charset="-122"/>
              </a:rPr>
              <a:t>GC Roots </a:t>
            </a:r>
            <a:r>
              <a:rPr lang="zh-CN" altLang="en-US" sz="1400" dirty="0">
                <a:solidFill>
                  <a:srgbClr val="000000"/>
                </a:solidFill>
                <a:latin typeface="微软雅黑" panose="020B0503020204020204" pitchFamily="34" charset="-122"/>
                <a:ea typeface="微软雅黑" panose="020B0503020204020204" pitchFamily="34" charset="-122"/>
              </a:rPr>
              <a:t>没有任何引用链相连（ 用图论的话来 说，就是从</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到这个对象不可达）时，则证明此对象是不可用的。</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6" name="矩形 1035">
            <a:extLst>
              <a:ext uri="{FF2B5EF4-FFF2-40B4-BE49-F238E27FC236}">
                <a16:creationId xmlns:a16="http://schemas.microsoft.com/office/drawing/2014/main" id="{67A87783-61AB-4FEE-B907-8295F5A1D0A6}"/>
              </a:ext>
            </a:extLst>
          </p:cNvPr>
          <p:cNvSpPr/>
          <p:nvPr/>
        </p:nvSpPr>
        <p:spPr>
          <a:xfrm>
            <a:off x="373430" y="1052946"/>
            <a:ext cx="6096000" cy="738664"/>
          </a:xfrm>
          <a:prstGeom prst="rect">
            <a:avLst/>
          </a:prstGeom>
        </p:spPr>
        <p:txBody>
          <a:bodyPr>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管理的主要区域是</a:t>
            </a:r>
            <a:r>
              <a:rPr lang="en-US" altLang="zh-CN" sz="1400" dirty="0">
                <a:solidFill>
                  <a:srgbClr val="FF0000"/>
                </a:solidFill>
                <a:latin typeface="微软雅黑" panose="020B0503020204020204" pitchFamily="34" charset="-122"/>
                <a:ea typeface="微软雅黑" panose="020B0503020204020204" pitchFamily="34" charset="-122"/>
              </a:rPr>
              <a:t>Java</a:t>
            </a:r>
            <a:r>
              <a:rPr lang="zh-CN" altLang="en-US" sz="1400" dirty="0">
                <a:solidFill>
                  <a:srgbClr val="FF0000"/>
                </a:solidFill>
                <a:latin typeface="微软雅黑" panose="020B0503020204020204" pitchFamily="34" charset="-122"/>
                <a:ea typeface="微软雅黑" panose="020B0503020204020204" pitchFamily="34" charset="-122"/>
              </a:rPr>
              <a:t>堆，一般情况下只针对堆进行垃圾回收。方法区、</a:t>
            </a:r>
            <a:r>
              <a:rPr lang="en-US" altLang="zh-CN" sz="1400" dirty="0">
                <a:solidFill>
                  <a:srgbClr val="FF0000"/>
                </a:solidFill>
                <a:latin typeface="微软雅黑" panose="020B0503020204020204" pitchFamily="34" charset="-122"/>
                <a:ea typeface="微软雅黑" panose="020B0503020204020204" pitchFamily="34" charset="-122"/>
              </a:rPr>
              <a:t>JVM</a:t>
            </a:r>
            <a:r>
              <a:rPr lang="zh-CN" altLang="en-US" sz="1400" dirty="0">
                <a:solidFill>
                  <a:srgbClr val="FF0000"/>
                </a:solidFill>
                <a:latin typeface="微软雅黑" panose="020B0503020204020204" pitchFamily="34" charset="-122"/>
                <a:ea typeface="微软雅黑" panose="020B0503020204020204" pitchFamily="34" charset="-122"/>
              </a:rPr>
              <a:t>栈和</a:t>
            </a:r>
            <a:r>
              <a:rPr lang="en-US" altLang="zh-CN" sz="1400" dirty="0">
                <a:solidFill>
                  <a:srgbClr val="FF0000"/>
                </a:solidFill>
                <a:latin typeface="微软雅黑" panose="020B0503020204020204" pitchFamily="34" charset="-122"/>
                <a:ea typeface="微软雅黑" panose="020B0503020204020204" pitchFamily="34" charset="-122"/>
              </a:rPr>
              <a:t>Native</a:t>
            </a:r>
            <a:r>
              <a:rPr lang="zh-CN" altLang="en-US" sz="1400" dirty="0">
                <a:solidFill>
                  <a:srgbClr val="FF0000"/>
                </a:solidFill>
                <a:latin typeface="微软雅黑" panose="020B0503020204020204" pitchFamily="34" charset="-122"/>
                <a:ea typeface="微软雅黑" panose="020B0503020204020204" pitchFamily="34" charset="-122"/>
              </a:rPr>
              <a:t>栈不被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所管理，因而选择这些非堆区的对象作为</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，被</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引用的对象不被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回收。</a:t>
            </a:r>
          </a:p>
        </p:txBody>
      </p:sp>
    </p:spTree>
    <p:extLst>
      <p:ext uri="{BB962C8B-B14F-4D97-AF65-F5344CB8AC3E}">
        <p14:creationId xmlns:p14="http://schemas.microsoft.com/office/powerpoint/2010/main" val="38513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520124" y="5538104"/>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JMM—Java</a:t>
            </a:r>
            <a:r>
              <a:rPr lang="zh-CN" altLang="en-US" dirty="0"/>
              <a:t>内存模型</a:t>
            </a:r>
          </a:p>
        </p:txBody>
      </p:sp>
      <p:sp>
        <p:nvSpPr>
          <p:cNvPr id="2" name="文本框 1">
            <a:extLst>
              <a:ext uri="{FF2B5EF4-FFF2-40B4-BE49-F238E27FC236}">
                <a16:creationId xmlns:a16="http://schemas.microsoft.com/office/drawing/2014/main" id="{90F17674-E28F-4289-B95E-38F54090DB1F}"/>
              </a:ext>
            </a:extLst>
          </p:cNvPr>
          <p:cNvSpPr txBox="1"/>
          <p:nvPr/>
        </p:nvSpPr>
        <p:spPr>
          <a:xfrm>
            <a:off x="0" y="369332"/>
            <a:ext cx="2194832" cy="369332"/>
          </a:xfrm>
          <a:prstGeom prst="rect">
            <a:avLst/>
          </a:prstGeom>
          <a:noFill/>
        </p:spPr>
        <p:txBody>
          <a:bodyPr wrap="none" rtlCol="0">
            <a:spAutoFit/>
          </a:bodyPr>
          <a:lstStyle/>
          <a:p>
            <a:r>
              <a:rPr lang="en-US" altLang="zh-CN" dirty="0"/>
              <a:t>Java Memory Model</a:t>
            </a:r>
            <a:endParaRPr lang="zh-CN" altLang="en-US" dirty="0"/>
          </a:p>
        </p:txBody>
      </p:sp>
      <p:grpSp>
        <p:nvGrpSpPr>
          <p:cNvPr id="48" name="组合 47">
            <a:extLst>
              <a:ext uri="{FF2B5EF4-FFF2-40B4-BE49-F238E27FC236}">
                <a16:creationId xmlns:a16="http://schemas.microsoft.com/office/drawing/2014/main" id="{20448018-FE73-456C-A811-65C77CA44F81}"/>
              </a:ext>
            </a:extLst>
          </p:cNvPr>
          <p:cNvGrpSpPr/>
          <p:nvPr/>
        </p:nvGrpSpPr>
        <p:grpSpPr>
          <a:xfrm>
            <a:off x="966951" y="816401"/>
            <a:ext cx="9400189" cy="4973328"/>
            <a:chOff x="935420" y="1226305"/>
            <a:chExt cx="9400189" cy="4973328"/>
          </a:xfrm>
        </p:grpSpPr>
        <p:grpSp>
          <p:nvGrpSpPr>
            <p:cNvPr id="10" name="组合 9">
              <a:extLst>
                <a:ext uri="{FF2B5EF4-FFF2-40B4-BE49-F238E27FC236}">
                  <a16:creationId xmlns:a16="http://schemas.microsoft.com/office/drawing/2014/main" id="{4CDAC8EF-9E3A-4BB0-AEB5-986C25C29F6D}"/>
                </a:ext>
              </a:extLst>
            </p:cNvPr>
            <p:cNvGrpSpPr/>
            <p:nvPr/>
          </p:nvGrpSpPr>
          <p:grpSpPr>
            <a:xfrm>
              <a:off x="935421" y="1229710"/>
              <a:ext cx="4918841" cy="1429407"/>
              <a:chOff x="935421" y="1229710"/>
              <a:chExt cx="4918841" cy="1429407"/>
            </a:xfrm>
          </p:grpSpPr>
          <p:sp>
            <p:nvSpPr>
              <p:cNvPr id="3" name="矩形 2">
                <a:extLst>
                  <a:ext uri="{FF2B5EF4-FFF2-40B4-BE49-F238E27FC236}">
                    <a16:creationId xmlns:a16="http://schemas.microsoft.com/office/drawing/2014/main" id="{8649817A-6113-4E59-9E87-63E209D50D7D}"/>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176720-781A-428A-BED6-4A3CABF18595}"/>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6" name="矩形: 圆角 5">
                <a:extLst>
                  <a:ext uri="{FF2B5EF4-FFF2-40B4-BE49-F238E27FC236}">
                    <a16:creationId xmlns:a16="http://schemas.microsoft.com/office/drawing/2014/main" id="{60C31D07-F990-46E3-B6C4-80E469641FA8}"/>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295AD-4E03-4BD4-A99C-BFF66537A72F}"/>
                  </a:ext>
                </a:extLst>
              </p:cNvPr>
              <p:cNvSpPr txBox="1"/>
              <p:nvPr/>
            </p:nvSpPr>
            <p:spPr>
              <a:xfrm>
                <a:off x="1994341" y="1756753"/>
                <a:ext cx="825059"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A</a:t>
                </a:r>
                <a:endParaRPr lang="zh-CN" altLang="en-US" dirty="0">
                  <a:solidFill>
                    <a:schemeClr val="bg1"/>
                  </a:solidFill>
                </a:endParaRPr>
              </a:p>
            </p:txBody>
          </p:sp>
          <p:sp>
            <p:nvSpPr>
              <p:cNvPr id="8" name="矩形 7">
                <a:extLst>
                  <a:ext uri="{FF2B5EF4-FFF2-40B4-BE49-F238E27FC236}">
                    <a16:creationId xmlns:a16="http://schemas.microsoft.com/office/drawing/2014/main" id="{2ADA1B39-7E4A-4E3A-8481-E8CA8875F574}"/>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9" name="矩形: 圆角 8">
                <a:extLst>
                  <a:ext uri="{FF2B5EF4-FFF2-40B4-BE49-F238E27FC236}">
                    <a16:creationId xmlns:a16="http://schemas.microsoft.com/office/drawing/2014/main" id="{2B4405D5-EE79-4489-9CC6-4B1F50B92BE9}"/>
                  </a:ext>
                </a:extLst>
              </p:cNvPr>
              <p:cNvSpPr/>
              <p:nvPr/>
            </p:nvSpPr>
            <p:spPr>
              <a:xfrm>
                <a:off x="3531472" y="1819206"/>
                <a:ext cx="1439918" cy="523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1" name="组合 10">
              <a:extLst>
                <a:ext uri="{FF2B5EF4-FFF2-40B4-BE49-F238E27FC236}">
                  <a16:creationId xmlns:a16="http://schemas.microsoft.com/office/drawing/2014/main" id="{13AD2B1B-4B9C-473E-A10B-1791588A0C05}"/>
                </a:ext>
              </a:extLst>
            </p:cNvPr>
            <p:cNvGrpSpPr/>
            <p:nvPr/>
          </p:nvGrpSpPr>
          <p:grpSpPr>
            <a:xfrm>
              <a:off x="935421" y="3013473"/>
              <a:ext cx="4918841" cy="1429407"/>
              <a:chOff x="935421" y="1229710"/>
              <a:chExt cx="4918841" cy="1429407"/>
            </a:xfrm>
          </p:grpSpPr>
          <p:sp>
            <p:nvSpPr>
              <p:cNvPr id="12" name="矩形 11">
                <a:extLst>
                  <a:ext uri="{FF2B5EF4-FFF2-40B4-BE49-F238E27FC236}">
                    <a16:creationId xmlns:a16="http://schemas.microsoft.com/office/drawing/2014/main" id="{C45A6E51-1864-48A4-A603-375CF27F39D9}"/>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7156C9B0-FC4A-4C57-B9E2-330BD6743061}"/>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14" name="矩形: 圆角 13">
                <a:extLst>
                  <a:ext uri="{FF2B5EF4-FFF2-40B4-BE49-F238E27FC236}">
                    <a16:creationId xmlns:a16="http://schemas.microsoft.com/office/drawing/2014/main" id="{02138353-FE6A-44E0-B70D-ACCF1C7EB226}"/>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5145239-D0E9-4740-A33C-B38EFFA53575}"/>
                  </a:ext>
                </a:extLst>
              </p:cNvPr>
              <p:cNvSpPr txBox="1"/>
              <p:nvPr/>
            </p:nvSpPr>
            <p:spPr>
              <a:xfrm>
                <a:off x="1986456" y="1746243"/>
                <a:ext cx="788275"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B</a:t>
                </a:r>
                <a:endParaRPr lang="zh-CN" altLang="en-US" dirty="0">
                  <a:solidFill>
                    <a:schemeClr val="bg1"/>
                  </a:solidFill>
                </a:endParaRPr>
              </a:p>
            </p:txBody>
          </p:sp>
          <p:sp>
            <p:nvSpPr>
              <p:cNvPr id="16" name="矩形 15">
                <a:extLst>
                  <a:ext uri="{FF2B5EF4-FFF2-40B4-BE49-F238E27FC236}">
                    <a16:creationId xmlns:a16="http://schemas.microsoft.com/office/drawing/2014/main" id="{D5D7CE61-C270-4D2F-BF62-4D7431E5CDEF}"/>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17" name="矩形: 圆角 16">
                <a:extLst>
                  <a:ext uri="{FF2B5EF4-FFF2-40B4-BE49-F238E27FC236}">
                    <a16:creationId xmlns:a16="http://schemas.microsoft.com/office/drawing/2014/main" id="{CE1D6073-A408-411E-B2BB-EBFBE9ACC717}"/>
                  </a:ext>
                </a:extLst>
              </p:cNvPr>
              <p:cNvSpPr/>
              <p:nvPr/>
            </p:nvSpPr>
            <p:spPr>
              <a:xfrm>
                <a:off x="3531474" y="1825327"/>
                <a:ext cx="1439918" cy="497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8" name="组合 17">
              <a:extLst>
                <a:ext uri="{FF2B5EF4-FFF2-40B4-BE49-F238E27FC236}">
                  <a16:creationId xmlns:a16="http://schemas.microsoft.com/office/drawing/2014/main" id="{093BE02B-85D5-4523-900E-805B1853A30D}"/>
                </a:ext>
              </a:extLst>
            </p:cNvPr>
            <p:cNvGrpSpPr/>
            <p:nvPr/>
          </p:nvGrpSpPr>
          <p:grpSpPr>
            <a:xfrm>
              <a:off x="935420" y="4770226"/>
              <a:ext cx="4918841" cy="1429407"/>
              <a:chOff x="935421" y="1229710"/>
              <a:chExt cx="4918841" cy="1429407"/>
            </a:xfrm>
          </p:grpSpPr>
          <p:sp>
            <p:nvSpPr>
              <p:cNvPr id="19" name="矩形 18">
                <a:extLst>
                  <a:ext uri="{FF2B5EF4-FFF2-40B4-BE49-F238E27FC236}">
                    <a16:creationId xmlns:a16="http://schemas.microsoft.com/office/drawing/2014/main" id="{6DAD09B6-5915-40FC-8676-9B1E2D421154}"/>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82829A9-A4C8-4D10-8322-0ED3D6FD0CCF}"/>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21" name="矩形: 圆角 20">
                <a:extLst>
                  <a:ext uri="{FF2B5EF4-FFF2-40B4-BE49-F238E27FC236}">
                    <a16:creationId xmlns:a16="http://schemas.microsoft.com/office/drawing/2014/main" id="{57A2EBAF-83A7-4AEE-B362-30E9B7AB695E}"/>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040F110-3A14-4D6E-BD6A-A6676B167486}"/>
                  </a:ext>
                </a:extLst>
              </p:cNvPr>
              <p:cNvSpPr txBox="1"/>
              <p:nvPr/>
            </p:nvSpPr>
            <p:spPr>
              <a:xfrm>
                <a:off x="1991712" y="1759747"/>
                <a:ext cx="945928"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C</a:t>
                </a:r>
                <a:endParaRPr lang="zh-CN" altLang="en-US" dirty="0">
                  <a:solidFill>
                    <a:schemeClr val="bg1"/>
                  </a:solidFill>
                </a:endParaRPr>
              </a:p>
            </p:txBody>
          </p:sp>
          <p:sp>
            <p:nvSpPr>
              <p:cNvPr id="23" name="矩形 22">
                <a:extLst>
                  <a:ext uri="{FF2B5EF4-FFF2-40B4-BE49-F238E27FC236}">
                    <a16:creationId xmlns:a16="http://schemas.microsoft.com/office/drawing/2014/main" id="{DE635B65-7895-4AF8-8B03-C1B1C4E381A2}"/>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zh-CN" altLang="en-US" b="1" dirty="0">
                  <a:solidFill>
                    <a:srgbClr val="FF0000"/>
                  </a:solidFill>
                </a:endParaRPr>
              </a:p>
            </p:txBody>
          </p:sp>
          <p:sp>
            <p:nvSpPr>
              <p:cNvPr id="24" name="矩形: 圆角 23">
                <a:extLst>
                  <a:ext uri="{FF2B5EF4-FFF2-40B4-BE49-F238E27FC236}">
                    <a16:creationId xmlns:a16="http://schemas.microsoft.com/office/drawing/2014/main" id="{27FA7887-21D9-48FE-B68E-104980DF1877}"/>
                  </a:ext>
                </a:extLst>
              </p:cNvPr>
              <p:cNvSpPr/>
              <p:nvPr/>
            </p:nvSpPr>
            <p:spPr>
              <a:xfrm>
                <a:off x="3531473" y="2012758"/>
                <a:ext cx="1439918" cy="2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p>
            </p:txBody>
          </p:sp>
        </p:grpSp>
        <p:grpSp>
          <p:nvGrpSpPr>
            <p:cNvPr id="31" name="组合 30">
              <a:extLst>
                <a:ext uri="{FF2B5EF4-FFF2-40B4-BE49-F238E27FC236}">
                  <a16:creationId xmlns:a16="http://schemas.microsoft.com/office/drawing/2014/main" id="{1CB23697-F54C-4D7A-B135-3E67C3CC3586}"/>
                </a:ext>
              </a:extLst>
            </p:cNvPr>
            <p:cNvGrpSpPr/>
            <p:nvPr/>
          </p:nvGrpSpPr>
          <p:grpSpPr>
            <a:xfrm>
              <a:off x="8822119" y="1226305"/>
              <a:ext cx="1513490" cy="4969923"/>
              <a:chOff x="8822119" y="1226305"/>
              <a:chExt cx="1513490" cy="4969923"/>
            </a:xfrm>
          </p:grpSpPr>
          <p:sp>
            <p:nvSpPr>
              <p:cNvPr id="25" name="矩形: 圆角 24">
                <a:extLst>
                  <a:ext uri="{FF2B5EF4-FFF2-40B4-BE49-F238E27FC236}">
                    <a16:creationId xmlns:a16="http://schemas.microsoft.com/office/drawing/2014/main" id="{B3D7BE24-84E7-4ADF-82D1-089B91F1731A}"/>
                  </a:ext>
                </a:extLst>
              </p:cNvPr>
              <p:cNvSpPr/>
              <p:nvPr/>
            </p:nvSpPr>
            <p:spPr>
              <a:xfrm>
                <a:off x="8822119" y="1226305"/>
                <a:ext cx="1513490" cy="49699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6" name="文本框 25">
                <a:extLst>
                  <a:ext uri="{FF2B5EF4-FFF2-40B4-BE49-F238E27FC236}">
                    <a16:creationId xmlns:a16="http://schemas.microsoft.com/office/drawing/2014/main" id="{9A0DB2ED-114A-4282-8F5C-9CA993EAE6FF}"/>
                  </a:ext>
                </a:extLst>
              </p:cNvPr>
              <p:cNvSpPr txBox="1"/>
              <p:nvPr/>
            </p:nvSpPr>
            <p:spPr>
              <a:xfrm>
                <a:off x="9112468" y="1316788"/>
                <a:ext cx="945931" cy="369332"/>
              </a:xfrm>
              <a:prstGeom prst="rect">
                <a:avLst/>
              </a:prstGeom>
              <a:noFill/>
            </p:spPr>
            <p:txBody>
              <a:bodyPr wrap="square" rtlCol="0">
                <a:spAutoFit/>
              </a:bodyPr>
              <a:lstStyle/>
              <a:p>
                <a:r>
                  <a:rPr lang="zh-CN" altLang="en-US" b="1" dirty="0">
                    <a:solidFill>
                      <a:schemeClr val="bg1"/>
                    </a:solidFill>
                  </a:rPr>
                  <a:t>主内存</a:t>
                </a:r>
              </a:p>
            </p:txBody>
          </p:sp>
          <p:sp>
            <p:nvSpPr>
              <p:cNvPr id="27" name="矩形: 圆角 26">
                <a:extLst>
                  <a:ext uri="{FF2B5EF4-FFF2-40B4-BE49-F238E27FC236}">
                    <a16:creationId xmlns:a16="http://schemas.microsoft.com/office/drawing/2014/main" id="{8540635A-68FB-4D79-80E7-11E6276BC33F}"/>
                  </a:ext>
                </a:extLst>
              </p:cNvPr>
              <p:cNvSpPr/>
              <p:nvPr/>
            </p:nvSpPr>
            <p:spPr>
              <a:xfrm>
                <a:off x="8988970" y="1911413"/>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8" name="矩形: 圆角 27">
                <a:extLst>
                  <a:ext uri="{FF2B5EF4-FFF2-40B4-BE49-F238E27FC236}">
                    <a16:creationId xmlns:a16="http://schemas.microsoft.com/office/drawing/2014/main" id="{8309759A-C9A0-4365-86A5-31ABD049D886}"/>
                  </a:ext>
                </a:extLst>
              </p:cNvPr>
              <p:cNvSpPr/>
              <p:nvPr/>
            </p:nvSpPr>
            <p:spPr>
              <a:xfrm>
                <a:off x="8988969" y="2521802"/>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9" name="矩形: 圆角 28">
                <a:extLst>
                  <a:ext uri="{FF2B5EF4-FFF2-40B4-BE49-F238E27FC236}">
                    <a16:creationId xmlns:a16="http://schemas.microsoft.com/office/drawing/2014/main" id="{73D34383-1DB2-4CFF-A3BC-9481133C5470}"/>
                  </a:ext>
                </a:extLst>
              </p:cNvPr>
              <p:cNvSpPr/>
              <p:nvPr/>
            </p:nvSpPr>
            <p:spPr>
              <a:xfrm>
                <a:off x="8988968" y="3096793"/>
                <a:ext cx="1192925" cy="69972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共享变量</a:t>
                </a:r>
                <a:endParaRPr lang="en-US" altLang="zh-CN" sz="1400" dirty="0">
                  <a:solidFill>
                    <a:schemeClr val="tx1"/>
                  </a:solidFill>
                </a:endParaRPr>
              </a:p>
              <a:p>
                <a:pPr algn="ctr"/>
                <a:r>
                  <a:rPr lang="en-US" altLang="zh-CN" sz="1400" dirty="0">
                    <a:solidFill>
                      <a:schemeClr val="tx1"/>
                    </a:solidFill>
                  </a:rPr>
                  <a:t>flag=false</a:t>
                </a:r>
                <a:endParaRPr lang="zh-CN" altLang="en-US" sz="1400" dirty="0">
                  <a:solidFill>
                    <a:schemeClr val="tx1"/>
                  </a:solidFill>
                </a:endParaRPr>
              </a:p>
            </p:txBody>
          </p:sp>
        </p:grpSp>
        <p:sp>
          <p:nvSpPr>
            <p:cNvPr id="30" name="箭头: 左右 29">
              <a:extLst>
                <a:ext uri="{FF2B5EF4-FFF2-40B4-BE49-F238E27FC236}">
                  <a16:creationId xmlns:a16="http://schemas.microsoft.com/office/drawing/2014/main" id="{589E8F1F-9FDA-4A0A-8844-A2F9243CFE38}"/>
                </a:ext>
              </a:extLst>
            </p:cNvPr>
            <p:cNvSpPr/>
            <p:nvPr/>
          </p:nvSpPr>
          <p:spPr>
            <a:xfrm>
              <a:off x="6019143" y="1519889"/>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2" name="箭头: 左右 31">
              <a:extLst>
                <a:ext uri="{FF2B5EF4-FFF2-40B4-BE49-F238E27FC236}">
                  <a16:creationId xmlns:a16="http://schemas.microsoft.com/office/drawing/2014/main" id="{FD3A20C1-FCAF-4F75-A815-BEFB5F4190BB}"/>
                </a:ext>
              </a:extLst>
            </p:cNvPr>
            <p:cNvSpPr/>
            <p:nvPr/>
          </p:nvSpPr>
          <p:spPr>
            <a:xfrm>
              <a:off x="6047388" y="5093405"/>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3" name="箭头: 左右 32">
              <a:extLst>
                <a:ext uri="{FF2B5EF4-FFF2-40B4-BE49-F238E27FC236}">
                  <a16:creationId xmlns:a16="http://schemas.microsoft.com/office/drawing/2014/main" id="{27E0DA4F-AFDB-4F2C-A30C-6DB53CD390B5}"/>
                </a:ext>
              </a:extLst>
            </p:cNvPr>
            <p:cNvSpPr/>
            <p:nvPr/>
          </p:nvSpPr>
          <p:spPr>
            <a:xfrm>
              <a:off x="6047388" y="3336652"/>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cxnSp>
          <p:nvCxnSpPr>
            <p:cNvPr id="35" name="连接符: 肘形 34">
              <a:extLst>
                <a:ext uri="{FF2B5EF4-FFF2-40B4-BE49-F238E27FC236}">
                  <a16:creationId xmlns:a16="http://schemas.microsoft.com/office/drawing/2014/main" id="{829FA693-E42A-4CDC-A341-BAD4A480DBE2}"/>
                </a:ext>
              </a:extLst>
            </p:cNvPr>
            <p:cNvCxnSpPr>
              <a:cxnSpLocks/>
              <a:endCxn id="9" idx="3"/>
            </p:cNvCxnSpPr>
            <p:nvPr/>
          </p:nvCxnSpPr>
          <p:spPr>
            <a:xfrm rot="10800000">
              <a:off x="4971391" y="2081203"/>
              <a:ext cx="4017581" cy="136405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A18193F8-9F53-45D9-A0D9-A0CBE6AAD10B}"/>
                </a:ext>
              </a:extLst>
            </p:cNvPr>
            <p:cNvCxnSpPr>
              <a:cxnSpLocks/>
              <a:stCxn id="29" idx="1"/>
              <a:endCxn id="17" idx="3"/>
            </p:cNvCxnSpPr>
            <p:nvPr/>
          </p:nvCxnSpPr>
          <p:spPr>
            <a:xfrm rot="10800000" flipV="1">
              <a:off x="4971392" y="3446656"/>
              <a:ext cx="4017576" cy="41094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FC2C55A-9106-4509-8588-15633DA58F58}"/>
                </a:ext>
              </a:extLst>
            </p:cNvPr>
            <p:cNvCxnSpPr>
              <a:cxnSpLocks/>
            </p:cNvCxnSpPr>
            <p:nvPr/>
          </p:nvCxnSpPr>
          <p:spPr>
            <a:xfrm>
              <a:off x="2774731" y="1941419"/>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130C684-73CB-4798-8AF6-E689DECA031B}"/>
                </a:ext>
              </a:extLst>
            </p:cNvPr>
            <p:cNvCxnSpPr>
              <a:cxnSpLocks/>
            </p:cNvCxnSpPr>
            <p:nvPr/>
          </p:nvCxnSpPr>
          <p:spPr>
            <a:xfrm>
              <a:off x="2753708" y="5497700"/>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1A05881-FC27-42F5-BD31-7328989D9464}"/>
                </a:ext>
              </a:extLst>
            </p:cNvPr>
            <p:cNvCxnSpPr>
              <a:cxnSpLocks/>
            </p:cNvCxnSpPr>
            <p:nvPr/>
          </p:nvCxnSpPr>
          <p:spPr>
            <a:xfrm>
              <a:off x="2737945" y="3711266"/>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E81E8DC0-9427-43C0-8DB5-53E8A19711EE}"/>
                </a:ext>
              </a:extLst>
            </p:cNvPr>
            <p:cNvSpPr/>
            <p:nvPr/>
          </p:nvSpPr>
          <p:spPr>
            <a:xfrm>
              <a:off x="8982401" y="4300159"/>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cxnSp>
          <p:nvCxnSpPr>
            <p:cNvPr id="47" name="连接符: 肘形 46">
              <a:extLst>
                <a:ext uri="{FF2B5EF4-FFF2-40B4-BE49-F238E27FC236}">
                  <a16:creationId xmlns:a16="http://schemas.microsoft.com/office/drawing/2014/main" id="{30957253-2A2D-415D-997C-5E4E148A04A8}"/>
                </a:ext>
              </a:extLst>
            </p:cNvPr>
            <p:cNvCxnSpPr>
              <a:stCxn id="45" idx="1"/>
              <a:endCxn id="24" idx="3"/>
            </p:cNvCxnSpPr>
            <p:nvPr/>
          </p:nvCxnSpPr>
          <p:spPr>
            <a:xfrm rot="10800000" flipV="1">
              <a:off x="4971391" y="4484824"/>
              <a:ext cx="4011011" cy="1202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ABF3E16D-A456-4991-94D5-3351908D78FD}"/>
              </a:ext>
            </a:extLst>
          </p:cNvPr>
          <p:cNvSpPr txBox="1"/>
          <p:nvPr/>
        </p:nvSpPr>
        <p:spPr>
          <a:xfrm>
            <a:off x="966951" y="5917433"/>
            <a:ext cx="7709162" cy="923330"/>
          </a:xfrm>
          <a:prstGeom prst="rect">
            <a:avLst/>
          </a:prstGeom>
          <a:noFill/>
        </p:spPr>
        <p:txBody>
          <a:bodyPr wrap="none" rtlCol="0">
            <a:spAutoFit/>
          </a:bodyPr>
          <a:lstStyle/>
          <a:p>
            <a:r>
              <a:rPr lang="zh-CN" altLang="en-US" dirty="0">
                <a:solidFill>
                  <a:srgbClr val="C00000"/>
                </a:solidFill>
              </a:rPr>
              <a:t>注意：</a:t>
            </a:r>
            <a:endParaRPr lang="en-US" altLang="zh-CN" dirty="0">
              <a:solidFill>
                <a:srgbClr val="C00000"/>
              </a:solidFill>
            </a:endParaRPr>
          </a:p>
          <a:p>
            <a:r>
              <a:rPr lang="en-US" altLang="zh-CN" dirty="0">
                <a:solidFill>
                  <a:srgbClr val="C00000"/>
                </a:solidFill>
              </a:rPr>
              <a:t>1</a:t>
            </a:r>
            <a:r>
              <a:rPr lang="zh-CN" altLang="en-US" dirty="0">
                <a:solidFill>
                  <a:srgbClr val="C00000"/>
                </a:solidFill>
              </a:rPr>
              <a:t>、每个线程都会从主内存空间将共享变量</a:t>
            </a:r>
            <a:r>
              <a:rPr lang="en-US" altLang="zh-CN" dirty="0">
                <a:solidFill>
                  <a:srgbClr val="C00000"/>
                </a:solidFill>
              </a:rPr>
              <a:t>copy</a:t>
            </a:r>
            <a:r>
              <a:rPr lang="zh-CN" altLang="en-US" dirty="0">
                <a:solidFill>
                  <a:srgbClr val="C00000"/>
                </a:solidFill>
              </a:rPr>
              <a:t>一个副本保存在其工作内存</a:t>
            </a:r>
            <a:endParaRPr lang="en-US" altLang="zh-CN" dirty="0">
              <a:solidFill>
                <a:srgbClr val="C00000"/>
              </a:solidFill>
            </a:endParaRPr>
          </a:p>
          <a:p>
            <a:r>
              <a:rPr lang="en-US" altLang="zh-CN" dirty="0">
                <a:solidFill>
                  <a:srgbClr val="C00000"/>
                </a:solidFill>
              </a:rPr>
              <a:t>2</a:t>
            </a:r>
            <a:r>
              <a:rPr lang="zh-CN" altLang="en-US" dirty="0">
                <a:solidFill>
                  <a:srgbClr val="C00000"/>
                </a:solidFill>
              </a:rPr>
              <a:t>、每个线程的工作内存是独占的，不与其他线程共享</a:t>
            </a:r>
          </a:p>
        </p:txBody>
      </p:sp>
    </p:spTree>
    <p:extLst>
      <p:ext uri="{BB962C8B-B14F-4D97-AF65-F5344CB8AC3E}">
        <p14:creationId xmlns:p14="http://schemas.microsoft.com/office/powerpoint/2010/main" val="1218074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3421</Words>
  <Application>Microsoft Office PowerPoint</Application>
  <PresentationFormat>宽屏</PresentationFormat>
  <Paragraphs>392</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黑体</vt:lpstr>
      <vt:lpstr>微软雅黑</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134</cp:revision>
  <dcterms:created xsi:type="dcterms:W3CDTF">2019-01-16T08:56:34Z</dcterms:created>
  <dcterms:modified xsi:type="dcterms:W3CDTF">2019-09-18T09:37:16Z</dcterms:modified>
</cp:coreProperties>
</file>