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34A4A-6313-4DA9-9597-BA15E03B9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94D3BA-EB3F-46B7-B9D5-95105F40C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5AA22-F946-4D29-86B8-735EB29D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B71F5-BCCE-48E4-B9CD-08E629DD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73437-11DC-48AD-B23D-5D332262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1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49025-8ADD-45C5-8193-079ED30E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9B9498-C864-40BD-A3D2-2BCCC91B5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5048A-5B3F-4B9D-824D-A677AB19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CDCF5-1609-4A4C-948C-C6EFF88C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E7EDD-C4E4-46D5-BF4C-3048F60D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FB3865-E229-45BF-8854-44F61DC2E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3C37B9-4AC7-4042-B660-BABB0A6D0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61D9B-983F-4576-A457-0895E8C0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30187-8D21-4EBE-B70C-2B133F36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6E3DD-EB6F-4EBD-B753-5572BF8A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10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09FFA-EBE7-4CDC-8637-0BBFBAB4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C4DC5-9CEB-48B7-8EA5-038B695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7E7F8-9BCE-4EFF-80D4-A1A77B5D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98A8F-6AA6-4B8A-99C3-855E9B9A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5E548-9AB2-4C35-8F0C-1A9C31E2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4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0288E-C6F0-4FF2-B102-A4566FAA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AAB91D-DDEF-46C3-9121-B9CD58BD9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5330C-5D9E-4FC0-97BA-1DED1D44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A655C-F144-4BFD-83B6-C3A2461A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03CB0-E271-437F-8759-0F3B6B0A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3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D00BF-1683-4BFB-B10C-E903CDDB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E33E8-1C53-4639-8923-DA05D3B3F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F71974-6466-45C2-BEA4-62C86A14F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ADB749-AB75-4FFD-942B-2004149D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F5D466-F242-41A0-927B-964F0083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7E924D-0CB4-4593-AA4A-9CF9FDA8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1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4F87F-CA67-4C8A-9AE3-B5D1FC61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49D59B-3A24-4AE3-829F-F692DC2D7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0C8699-851A-4A9D-A60B-B630B5D7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186862-0558-417C-AAEB-8093E509B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956C45-401C-4528-B848-B7A84A411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F3D25B-423B-4D1E-97FF-D1C1D855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2E3251-8D03-49FC-9954-93994720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F5D336-955D-41B3-B08D-18CA874D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7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54FBE-E0A5-41AB-8CB3-17F7B04F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FB37A2-3F14-4AE9-A5C8-1BC12459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543D42-EF8F-4665-A130-09175ED7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92233F-14E4-4714-B405-F668CDBA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7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1D88E6-34C6-4BDA-841C-CF35DFD5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DC31A6-CA6D-48FB-B998-B77B81C8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C5BC3D-4277-4291-A612-09ED04EC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9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C93FC-8F0D-4CD4-96C6-B2EE26B1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A8414-31D0-4AC3-AC87-AB7E432E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0C0763-63F4-4B23-9BF7-5C00457F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27151D-5BBB-4631-9F9C-8EA559EF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B4F79-056E-4315-8DA5-6BA0ACE2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9A769-444E-43D6-8C3B-AEE88FCD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9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C3978-B478-4F80-B4B4-3CE46809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619A17-5518-44AE-810D-CD92C6CA2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B22C9-CD83-46DF-8DD7-3AC03A140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7AF908-5D92-4526-A5AE-5CB660C6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EC2B-80D6-4C7C-9EC4-5505DA85B63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6355B6-1C26-4886-AEB3-F475E529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430B4-812D-4D91-9BD1-A3A98FF7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60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76B63B-8286-492F-AD69-77122DFC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1F33B8-3D92-4BC6-8D62-5F3F70AC2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CD35A-72A3-46E0-9A48-735796D54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1EC2B-80D6-4C7C-9EC4-5505DA85B637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51F74-1D50-407B-8851-4412626F7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DD485-75E9-4308-854D-EF7E15C5A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C14A-F0B7-4507-B0B8-FE57F3A75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6FBD529-9702-4B32-BD70-4478983EC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60650"/>
              </p:ext>
            </p:extLst>
          </p:nvPr>
        </p:nvGraphicFramePr>
        <p:xfrm>
          <a:off x="4171514" y="1900385"/>
          <a:ext cx="58691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13">
                  <a:extLst>
                    <a:ext uri="{9D8B030D-6E8A-4147-A177-3AD203B41FA5}">
                      <a16:colId xmlns:a16="http://schemas.microsoft.com/office/drawing/2014/main" val="88898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90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3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8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24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9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501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435623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C3DFD97-E20F-4D11-801B-3E1C9C077698}"/>
              </a:ext>
            </a:extLst>
          </p:cNvPr>
          <p:cNvCxnSpPr>
            <a:cxnSpLocks/>
          </p:cNvCxnSpPr>
          <p:nvPr/>
        </p:nvCxnSpPr>
        <p:spPr>
          <a:xfrm flipV="1">
            <a:off x="4758427" y="2086241"/>
            <a:ext cx="257452" cy="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D2102D8-D892-41A6-B598-7EC4FC116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19766"/>
              </p:ext>
            </p:extLst>
          </p:nvPr>
        </p:nvGraphicFramePr>
        <p:xfrm>
          <a:off x="5015879" y="1900960"/>
          <a:ext cx="5869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13">
                  <a:extLst>
                    <a:ext uri="{9D8B030D-6E8A-4147-A177-3AD203B41FA5}">
                      <a16:colId xmlns:a16="http://schemas.microsoft.com/office/drawing/2014/main" val="88898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90904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0D1106D-4C04-4956-A3C8-75D5D64B6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19335"/>
              </p:ext>
            </p:extLst>
          </p:nvPr>
        </p:nvGraphicFramePr>
        <p:xfrm>
          <a:off x="5825226" y="1900960"/>
          <a:ext cx="5869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13">
                  <a:extLst>
                    <a:ext uri="{9D8B030D-6E8A-4147-A177-3AD203B41FA5}">
                      <a16:colId xmlns:a16="http://schemas.microsoft.com/office/drawing/2014/main" val="88898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909047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9049629-1A25-499C-8885-51B52A8D9150}"/>
              </a:ext>
            </a:extLst>
          </p:cNvPr>
          <p:cNvCxnSpPr>
            <a:endCxn id="8" idx="1"/>
          </p:cNvCxnSpPr>
          <p:nvPr/>
        </p:nvCxnSpPr>
        <p:spPr>
          <a:xfrm>
            <a:off x="5602792" y="2086241"/>
            <a:ext cx="222434" cy="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E61DC0A-670C-4827-931C-998AD8075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71386"/>
              </p:ext>
            </p:extLst>
          </p:nvPr>
        </p:nvGraphicFramePr>
        <p:xfrm>
          <a:off x="6634573" y="1900960"/>
          <a:ext cx="5869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13">
                  <a:extLst>
                    <a:ext uri="{9D8B030D-6E8A-4147-A177-3AD203B41FA5}">
                      <a16:colId xmlns:a16="http://schemas.microsoft.com/office/drawing/2014/main" val="88898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909047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B25832-B0D8-4042-A6A0-7578A5DD00D0}"/>
              </a:ext>
            </a:extLst>
          </p:cNvPr>
          <p:cNvCxnSpPr>
            <a:endCxn id="12" idx="1"/>
          </p:cNvCxnSpPr>
          <p:nvPr/>
        </p:nvCxnSpPr>
        <p:spPr>
          <a:xfrm>
            <a:off x="6412139" y="2086241"/>
            <a:ext cx="222434" cy="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75E8B55-8C9C-40C3-8A28-A4B67A1A0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27271"/>
              </p:ext>
            </p:extLst>
          </p:nvPr>
        </p:nvGraphicFramePr>
        <p:xfrm>
          <a:off x="7443920" y="1900385"/>
          <a:ext cx="5869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13">
                  <a:extLst>
                    <a:ext uri="{9D8B030D-6E8A-4147-A177-3AD203B41FA5}">
                      <a16:colId xmlns:a16="http://schemas.microsoft.com/office/drawing/2014/main" val="88898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909047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4338B00-D1B0-421E-9BBC-13D44DFAB6E8}"/>
              </a:ext>
            </a:extLst>
          </p:cNvPr>
          <p:cNvCxnSpPr>
            <a:endCxn id="16" idx="1"/>
          </p:cNvCxnSpPr>
          <p:nvPr/>
        </p:nvCxnSpPr>
        <p:spPr>
          <a:xfrm flipV="1">
            <a:off x="7221486" y="2085805"/>
            <a:ext cx="222434" cy="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6F54854-A780-4EF9-BC9C-E453D6BF175E}"/>
              </a:ext>
            </a:extLst>
          </p:cNvPr>
          <p:cNvSpPr txBox="1"/>
          <p:nvPr/>
        </p:nvSpPr>
        <p:spPr>
          <a:xfrm>
            <a:off x="266330" y="177553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Java8 HashMap</a:t>
            </a:r>
            <a:r>
              <a:rPr lang="zh-CN" altLang="en-US" dirty="0"/>
              <a:t>存储结构及逻辑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3CC2346-F355-41A9-9FF5-D3625B0B5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074232"/>
              </p:ext>
            </p:extLst>
          </p:nvPr>
        </p:nvGraphicFramePr>
        <p:xfrm>
          <a:off x="5021303" y="2634774"/>
          <a:ext cx="5869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13">
                  <a:extLst>
                    <a:ext uri="{9D8B030D-6E8A-4147-A177-3AD203B41FA5}">
                      <a16:colId xmlns:a16="http://schemas.microsoft.com/office/drawing/2014/main" val="888984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909047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3230AFA-54C2-4EDD-8F46-340D9B12CFD5}"/>
              </a:ext>
            </a:extLst>
          </p:cNvPr>
          <p:cNvCxnSpPr>
            <a:endCxn id="21" idx="1"/>
          </p:cNvCxnSpPr>
          <p:nvPr/>
        </p:nvCxnSpPr>
        <p:spPr>
          <a:xfrm>
            <a:off x="4758427" y="2820194"/>
            <a:ext cx="26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BB732297-A1B1-413C-B2E9-9578E3ECC55A}"/>
              </a:ext>
            </a:extLst>
          </p:cNvPr>
          <p:cNvSpPr/>
          <p:nvPr/>
        </p:nvSpPr>
        <p:spPr>
          <a:xfrm>
            <a:off x="1040526" y="2609589"/>
            <a:ext cx="399495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EFA9927-254A-49A8-AB7E-71A5B760B39C}"/>
              </a:ext>
            </a:extLst>
          </p:cNvPr>
          <p:cNvSpPr txBox="1"/>
          <p:nvPr/>
        </p:nvSpPr>
        <p:spPr>
          <a:xfrm>
            <a:off x="3118406" y="683739"/>
            <a:ext cx="4815742" cy="5539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HashMap</a:t>
            </a:r>
            <a:r>
              <a:rPr lang="zh-CN" altLang="en-US" sz="1000" b="1" dirty="0"/>
              <a:t>以</a:t>
            </a:r>
            <a:r>
              <a:rPr lang="en-US" altLang="zh-CN" sz="1000" b="1" dirty="0"/>
              <a:t>Node&lt;K,V&gt;</a:t>
            </a:r>
            <a:r>
              <a:rPr lang="zh-CN" altLang="en-US" sz="1000" b="1" dirty="0"/>
              <a:t>为元素的链表数组</a:t>
            </a:r>
            <a:endParaRPr lang="en-US" altLang="zh-CN" sz="1000" b="1" dirty="0"/>
          </a:p>
          <a:p>
            <a:r>
              <a:rPr lang="zh-CN" altLang="en-US" sz="1000" b="1" dirty="0"/>
              <a:t>初始化默认长度为</a:t>
            </a:r>
            <a:r>
              <a:rPr lang="en-US" altLang="zh-CN" sz="1000" b="1" dirty="0"/>
              <a:t>16</a:t>
            </a:r>
          </a:p>
          <a:p>
            <a:r>
              <a:rPr lang="zh-CN" altLang="en-US" sz="1000" b="1" dirty="0"/>
              <a:t>增长因子</a:t>
            </a:r>
            <a:r>
              <a:rPr lang="en-US" altLang="zh-CN" sz="1000" b="1" dirty="0"/>
              <a:t>0.75</a:t>
            </a:r>
            <a:r>
              <a:rPr lang="zh-CN" altLang="en-US" sz="1000" b="1" dirty="0"/>
              <a:t>（即：当存储元素个数到</a:t>
            </a:r>
            <a:r>
              <a:rPr lang="en-US" altLang="zh-CN" sz="1000" b="1" dirty="0"/>
              <a:t>16</a:t>
            </a:r>
            <a:r>
              <a:rPr lang="zh-CN" altLang="en-US" sz="1000" b="1" dirty="0"/>
              <a:t>*</a:t>
            </a:r>
            <a:r>
              <a:rPr lang="en-US" altLang="zh-CN" sz="1000" b="1" dirty="0"/>
              <a:t>0.75=12</a:t>
            </a:r>
            <a:r>
              <a:rPr lang="zh-CN" altLang="en-US" sz="1000" b="1" dirty="0"/>
              <a:t>个时自动给数组分配新的空间）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597F7E9-79F6-40AE-9D53-1996C0EE245D}"/>
              </a:ext>
            </a:extLst>
          </p:cNvPr>
          <p:cNvCxnSpPr>
            <a:cxnSpLocks/>
          </p:cNvCxnSpPr>
          <p:nvPr/>
        </p:nvCxnSpPr>
        <p:spPr>
          <a:xfrm>
            <a:off x="1243858" y="2203057"/>
            <a:ext cx="0" cy="40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1527CE4-CE5A-45E3-8095-0BCC278CA7BE}"/>
              </a:ext>
            </a:extLst>
          </p:cNvPr>
          <p:cNvSpPr txBox="1"/>
          <p:nvPr/>
        </p:nvSpPr>
        <p:spPr>
          <a:xfrm>
            <a:off x="613719" y="1799178"/>
            <a:ext cx="260520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给</a:t>
            </a:r>
            <a:r>
              <a:rPr lang="en-US" altLang="zh-CN" sz="1000" dirty="0"/>
              <a:t>HashMap</a:t>
            </a:r>
            <a:r>
              <a:rPr lang="zh-CN" altLang="en-US" sz="1000" dirty="0"/>
              <a:t>同添加一个新元素</a:t>
            </a:r>
            <a:endParaRPr lang="en-US" altLang="zh-CN" sz="1000" dirty="0"/>
          </a:p>
          <a:p>
            <a:r>
              <a:rPr lang="zh-CN" altLang="en-US" sz="1000" dirty="0"/>
              <a:t>通过</a:t>
            </a:r>
            <a:r>
              <a:rPr lang="en-US" altLang="zh-CN" sz="1000" dirty="0" err="1"/>
              <a:t>HashCode</a:t>
            </a:r>
            <a:r>
              <a:rPr lang="zh-CN" altLang="en-US" sz="1000" dirty="0"/>
              <a:t>算法得出在数组中的索引为</a:t>
            </a:r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B5064330-0813-425C-BB06-3E59EEAB502D}"/>
              </a:ext>
            </a:extLst>
          </p:cNvPr>
          <p:cNvSpPr/>
          <p:nvPr/>
        </p:nvSpPr>
        <p:spPr>
          <a:xfrm>
            <a:off x="4265222" y="2636282"/>
            <a:ext cx="399495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109ABD6-3852-497B-A184-F6FFA6673C9B}"/>
              </a:ext>
            </a:extLst>
          </p:cNvPr>
          <p:cNvSpPr txBox="1"/>
          <p:nvPr/>
        </p:nvSpPr>
        <p:spPr>
          <a:xfrm>
            <a:off x="1856447" y="4226226"/>
            <a:ext cx="1992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不相等则在链表头部加入元素</a:t>
            </a:r>
          </a:p>
        </p:txBody>
      </p:sp>
      <p:sp>
        <p:nvSpPr>
          <p:cNvPr id="53" name="流程图: 决策 52">
            <a:extLst>
              <a:ext uri="{FF2B5EF4-FFF2-40B4-BE49-F238E27FC236}">
                <a16:creationId xmlns:a16="http://schemas.microsoft.com/office/drawing/2014/main" id="{4E5501B3-04E8-41FF-A3EC-B3393AA198E6}"/>
              </a:ext>
            </a:extLst>
          </p:cNvPr>
          <p:cNvSpPr/>
          <p:nvPr/>
        </p:nvSpPr>
        <p:spPr>
          <a:xfrm>
            <a:off x="646075" y="3284026"/>
            <a:ext cx="1188396" cy="612648"/>
          </a:xfrm>
          <a:prstGeom prst="flowChartDecisi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索引位置有元素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4A5F46D-A893-4347-9825-9EEB4E2829E7}"/>
              </a:ext>
            </a:extLst>
          </p:cNvPr>
          <p:cNvCxnSpPr>
            <a:stCxn id="24" idx="4"/>
            <a:endCxn id="53" idx="0"/>
          </p:cNvCxnSpPr>
          <p:nvPr/>
        </p:nvCxnSpPr>
        <p:spPr>
          <a:xfrm flipH="1">
            <a:off x="1240273" y="2978921"/>
            <a:ext cx="1" cy="30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决策 55">
            <a:extLst>
              <a:ext uri="{FF2B5EF4-FFF2-40B4-BE49-F238E27FC236}">
                <a16:creationId xmlns:a16="http://schemas.microsoft.com/office/drawing/2014/main" id="{F4820217-185E-4983-BCF0-8CDC2C41D2B2}"/>
              </a:ext>
            </a:extLst>
          </p:cNvPr>
          <p:cNvSpPr/>
          <p:nvPr/>
        </p:nvSpPr>
        <p:spPr>
          <a:xfrm>
            <a:off x="657063" y="4250363"/>
            <a:ext cx="1188396" cy="612648"/>
          </a:xfrm>
          <a:prstGeom prst="flowChartDecisi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equs</a:t>
            </a:r>
            <a:r>
              <a:rPr lang="en-US" altLang="zh-CN" sz="1000" dirty="0">
                <a:solidFill>
                  <a:schemeClr val="tx1"/>
                </a:solidFill>
              </a:rPr>
              <a:t>()</a:t>
            </a:r>
            <a:r>
              <a:rPr lang="zh-CN" altLang="en-US" sz="1000" dirty="0">
                <a:solidFill>
                  <a:schemeClr val="tx1"/>
                </a:solidFill>
              </a:rPr>
              <a:t>判断值是否相等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4232BB0-9358-4019-BCF7-4193C0222F5D}"/>
              </a:ext>
            </a:extLst>
          </p:cNvPr>
          <p:cNvCxnSpPr>
            <a:stCxn id="53" idx="2"/>
            <a:endCxn id="56" idx="0"/>
          </p:cNvCxnSpPr>
          <p:nvPr/>
        </p:nvCxnSpPr>
        <p:spPr>
          <a:xfrm>
            <a:off x="1240273" y="3896674"/>
            <a:ext cx="10988" cy="35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E2A68CC7-8144-4A74-99D6-242DC6178698}"/>
              </a:ext>
            </a:extLst>
          </p:cNvPr>
          <p:cNvSpPr txBox="1"/>
          <p:nvPr/>
        </p:nvSpPr>
        <p:spPr>
          <a:xfrm>
            <a:off x="270455" y="3950268"/>
            <a:ext cx="2024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有，遍历链表中所有元素</a:t>
            </a:r>
            <a:r>
              <a:rPr lang="en-US" altLang="zh-CN" sz="1000" dirty="0"/>
              <a:t>equals()</a:t>
            </a:r>
            <a:endParaRPr lang="zh-CN" altLang="en-US" sz="1000" dirty="0"/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491EB938-2A8A-4A34-9400-2A282817BB26}"/>
              </a:ext>
            </a:extLst>
          </p:cNvPr>
          <p:cNvCxnSpPr>
            <a:stCxn id="53" idx="3"/>
          </p:cNvCxnSpPr>
          <p:nvPr/>
        </p:nvCxnSpPr>
        <p:spPr>
          <a:xfrm flipV="1">
            <a:off x="1834471" y="2794255"/>
            <a:ext cx="2337043" cy="7960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4C06C1D0-5520-4E4E-8BB3-33FFF53C63C3}"/>
              </a:ext>
            </a:extLst>
          </p:cNvPr>
          <p:cNvCxnSpPr>
            <a:stCxn id="56" idx="3"/>
          </p:cNvCxnSpPr>
          <p:nvPr/>
        </p:nvCxnSpPr>
        <p:spPr>
          <a:xfrm flipV="1">
            <a:off x="1845459" y="2794255"/>
            <a:ext cx="2326055" cy="1762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2CA97DAD-A59B-4C53-B86C-13260E08ADC7}"/>
              </a:ext>
            </a:extLst>
          </p:cNvPr>
          <p:cNvCxnSpPr>
            <a:stCxn id="56" idx="2"/>
          </p:cNvCxnSpPr>
          <p:nvPr/>
        </p:nvCxnSpPr>
        <p:spPr>
          <a:xfrm rot="5400000" flipH="1" flipV="1">
            <a:off x="1677009" y="2368506"/>
            <a:ext cx="2068756" cy="2920253"/>
          </a:xfrm>
          <a:prstGeom prst="bentConnector4">
            <a:avLst>
              <a:gd name="adj1" fmla="val -11050"/>
              <a:gd name="adj2" fmla="val 60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9514F89-9A6A-43B4-A9B8-5D8E60630584}"/>
              </a:ext>
            </a:extLst>
          </p:cNvPr>
          <p:cNvSpPr txBox="1"/>
          <p:nvPr/>
        </p:nvSpPr>
        <p:spPr>
          <a:xfrm>
            <a:off x="1816845" y="4864680"/>
            <a:ext cx="1992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相等则替换对应元素值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51B6F2E-22FA-4C6D-AF96-D66AB20922C5}"/>
              </a:ext>
            </a:extLst>
          </p:cNvPr>
          <p:cNvSpPr txBox="1"/>
          <p:nvPr/>
        </p:nvSpPr>
        <p:spPr>
          <a:xfrm>
            <a:off x="1688825" y="3263139"/>
            <a:ext cx="1992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无元素值，直接插入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20B41C0-F69C-4A49-B3DE-070EB057FE21}"/>
              </a:ext>
            </a:extLst>
          </p:cNvPr>
          <p:cNvCxnSpPr/>
          <p:nvPr/>
        </p:nvCxnSpPr>
        <p:spPr>
          <a:xfrm>
            <a:off x="4456590" y="1237737"/>
            <a:ext cx="0" cy="60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A51BBB69-6127-4CD2-8869-0737FF5DA629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V="1">
            <a:off x="203393" y="5010357"/>
            <a:ext cx="1084738" cy="177398"/>
          </a:xfrm>
          <a:prstGeom prst="curvedConnector4">
            <a:avLst>
              <a:gd name="adj1" fmla="val 35880"/>
              <a:gd name="adj2" fmla="val 2288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E89459C-1423-4ACE-B5B7-625C17820E72}"/>
              </a:ext>
            </a:extLst>
          </p:cNvPr>
          <p:cNvSpPr txBox="1"/>
          <p:nvPr/>
        </p:nvSpPr>
        <p:spPr>
          <a:xfrm>
            <a:off x="261881" y="5641425"/>
            <a:ext cx="1210588" cy="24622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遍历比较消耗性能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F93DEA1-EE11-45E9-8E4E-2A8A9635ED92}"/>
              </a:ext>
            </a:extLst>
          </p:cNvPr>
          <p:cNvSpPr/>
          <p:nvPr/>
        </p:nvSpPr>
        <p:spPr>
          <a:xfrm>
            <a:off x="3729310" y="5192563"/>
            <a:ext cx="522523" cy="3700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12</a:t>
            </a:r>
            <a:endParaRPr lang="zh-CN" altLang="en-US" sz="1000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E614442-DCA8-450C-A2C7-A66C9ABE5725}"/>
              </a:ext>
            </a:extLst>
          </p:cNvPr>
          <p:cNvSpPr/>
          <p:nvPr/>
        </p:nvSpPr>
        <p:spPr>
          <a:xfrm>
            <a:off x="4817880" y="5192563"/>
            <a:ext cx="522523" cy="3693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30</a:t>
            </a:r>
            <a:endParaRPr lang="zh-CN" altLang="en-US" sz="1000" b="1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ABC90A0-5300-4D4F-9144-79E6516767EE}"/>
              </a:ext>
            </a:extLst>
          </p:cNvPr>
          <p:cNvSpPr/>
          <p:nvPr/>
        </p:nvSpPr>
        <p:spPr>
          <a:xfrm>
            <a:off x="4248754" y="4493696"/>
            <a:ext cx="473331" cy="36931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/>
              <a:t>15</a:t>
            </a:r>
            <a:endParaRPr lang="zh-CN" altLang="en-US" sz="900" b="1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9E5D60B-3D4D-4BB9-945B-526DBB683E5A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>
            <a:off x="4485420" y="4863011"/>
            <a:ext cx="593722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A4FE0A7-77CC-491B-8C4B-1FFAC68B9FBD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 flipH="1">
            <a:off x="3990572" y="4867105"/>
            <a:ext cx="474398" cy="32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76E71806-3557-40C4-96BB-1785A89F7EA1}"/>
              </a:ext>
            </a:extLst>
          </p:cNvPr>
          <p:cNvSpPr/>
          <p:nvPr/>
        </p:nvSpPr>
        <p:spPr>
          <a:xfrm>
            <a:off x="3248236" y="5705319"/>
            <a:ext cx="522523" cy="3700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10</a:t>
            </a:r>
            <a:endParaRPr lang="zh-CN" altLang="en-US" sz="1000" b="1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9C13A80-2A06-412A-B4E3-9E0615A3D3DD}"/>
              </a:ext>
            </a:extLst>
          </p:cNvPr>
          <p:cNvSpPr/>
          <p:nvPr/>
        </p:nvSpPr>
        <p:spPr>
          <a:xfrm>
            <a:off x="4026731" y="5702602"/>
            <a:ext cx="522523" cy="3700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13</a:t>
            </a:r>
            <a:endParaRPr lang="zh-CN" altLang="en-US" sz="1000" b="1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D5A2124-B1F0-4129-BB23-1EE6CD154B1D}"/>
              </a:ext>
            </a:extLst>
          </p:cNvPr>
          <p:cNvSpPr/>
          <p:nvPr/>
        </p:nvSpPr>
        <p:spPr>
          <a:xfrm>
            <a:off x="5314752" y="5702601"/>
            <a:ext cx="522523" cy="3700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35</a:t>
            </a:r>
            <a:endParaRPr lang="zh-CN" altLang="en-US" sz="1000" b="1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E627AE3-3873-4EB7-BEF4-513C37F58861}"/>
              </a:ext>
            </a:extLst>
          </p:cNvPr>
          <p:cNvSpPr/>
          <p:nvPr/>
        </p:nvSpPr>
        <p:spPr>
          <a:xfrm>
            <a:off x="4625891" y="5702601"/>
            <a:ext cx="522523" cy="3700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20</a:t>
            </a:r>
            <a:endParaRPr lang="zh-CN" altLang="en-US" sz="1000" b="1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E70C66B-1C43-4673-AC46-4B2D8FFEC57E}"/>
              </a:ext>
            </a:extLst>
          </p:cNvPr>
          <p:cNvCxnSpPr>
            <a:stCxn id="33" idx="4"/>
            <a:endCxn id="54" idx="0"/>
          </p:cNvCxnSpPr>
          <p:nvPr/>
        </p:nvCxnSpPr>
        <p:spPr>
          <a:xfrm flipH="1">
            <a:off x="3509498" y="5562648"/>
            <a:ext cx="481074" cy="14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6724EA4-2A7A-4B75-94FB-106649AE6ABF}"/>
              </a:ext>
            </a:extLst>
          </p:cNvPr>
          <p:cNvCxnSpPr>
            <a:stCxn id="33" idx="4"/>
            <a:endCxn id="57" idx="0"/>
          </p:cNvCxnSpPr>
          <p:nvPr/>
        </p:nvCxnSpPr>
        <p:spPr>
          <a:xfrm>
            <a:off x="3990572" y="5562648"/>
            <a:ext cx="297421" cy="1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C64979D-3787-4A82-94D1-BC1F2D857A3A}"/>
              </a:ext>
            </a:extLst>
          </p:cNvPr>
          <p:cNvCxnSpPr>
            <a:stCxn id="34" idx="4"/>
            <a:endCxn id="61" idx="0"/>
          </p:cNvCxnSpPr>
          <p:nvPr/>
        </p:nvCxnSpPr>
        <p:spPr>
          <a:xfrm flipH="1">
            <a:off x="4887153" y="5561895"/>
            <a:ext cx="191989" cy="14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7801E2C-ED8A-436B-8297-D4722E62AA48}"/>
              </a:ext>
            </a:extLst>
          </p:cNvPr>
          <p:cNvCxnSpPr>
            <a:stCxn id="34" idx="4"/>
            <a:endCxn id="59" idx="0"/>
          </p:cNvCxnSpPr>
          <p:nvPr/>
        </p:nvCxnSpPr>
        <p:spPr>
          <a:xfrm>
            <a:off x="5079142" y="5561895"/>
            <a:ext cx="496872" cy="14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7F04F98B-CB53-47C6-9091-35278855419F}"/>
              </a:ext>
            </a:extLst>
          </p:cNvPr>
          <p:cNvSpPr/>
          <p:nvPr/>
        </p:nvSpPr>
        <p:spPr>
          <a:xfrm>
            <a:off x="5714009" y="6213392"/>
            <a:ext cx="522523" cy="3700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40</a:t>
            </a:r>
            <a:endParaRPr lang="zh-CN" altLang="en-US" sz="1000" b="1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AFDE092-20A5-4340-82ED-C35A69C856C3}"/>
              </a:ext>
            </a:extLst>
          </p:cNvPr>
          <p:cNvSpPr/>
          <p:nvPr/>
        </p:nvSpPr>
        <p:spPr>
          <a:xfrm>
            <a:off x="4983147" y="6228028"/>
            <a:ext cx="522523" cy="3700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32</a:t>
            </a:r>
            <a:endParaRPr lang="zh-CN" altLang="en-US" sz="1000" b="1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A115A7C-87CB-4CAC-AB78-3A2BB19440FC}"/>
              </a:ext>
            </a:extLst>
          </p:cNvPr>
          <p:cNvCxnSpPr>
            <a:stCxn id="59" idx="4"/>
            <a:endCxn id="66" idx="0"/>
          </p:cNvCxnSpPr>
          <p:nvPr/>
        </p:nvCxnSpPr>
        <p:spPr>
          <a:xfrm flipH="1">
            <a:off x="5244409" y="6072686"/>
            <a:ext cx="331605" cy="15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8C073EB-50D8-43C2-B7C8-12651F5F3689}"/>
              </a:ext>
            </a:extLst>
          </p:cNvPr>
          <p:cNvCxnSpPr>
            <a:stCxn id="59" idx="4"/>
            <a:endCxn id="64" idx="0"/>
          </p:cNvCxnSpPr>
          <p:nvPr/>
        </p:nvCxnSpPr>
        <p:spPr>
          <a:xfrm>
            <a:off x="5576014" y="6072686"/>
            <a:ext cx="399257" cy="14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CE31D67-5AA9-4D69-8BD1-9FABFD70F799}"/>
              </a:ext>
            </a:extLst>
          </p:cNvPr>
          <p:cNvSpPr txBox="1"/>
          <p:nvPr/>
        </p:nvSpPr>
        <p:spPr>
          <a:xfrm>
            <a:off x="5606267" y="4556687"/>
            <a:ext cx="3005073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链表长度</a:t>
            </a:r>
            <a:r>
              <a:rPr lang="en-US" altLang="zh-CN" sz="1100" dirty="0">
                <a:solidFill>
                  <a:srgbClr val="FF0000"/>
                </a:solidFill>
              </a:rPr>
              <a:t>&gt;8</a:t>
            </a:r>
            <a:r>
              <a:rPr lang="zh-CN" altLang="en-US" sz="1100" dirty="0">
                <a:solidFill>
                  <a:srgbClr val="FF0000"/>
                </a:solidFill>
              </a:rPr>
              <a:t>时，将其转换为红黑树，提高性能</a:t>
            </a:r>
            <a:endParaRPr lang="en-US" altLang="zh-CN" sz="1100" dirty="0">
              <a:solidFill>
                <a:srgbClr val="FF0000"/>
              </a:solidFill>
            </a:endParaRPr>
          </a:p>
          <a:p>
            <a:r>
              <a:rPr lang="zh-CN" altLang="en-US" sz="1100" dirty="0">
                <a:solidFill>
                  <a:srgbClr val="FF0000"/>
                </a:solidFill>
              </a:rPr>
              <a:t>除插入操作外，其他操作效率都要高于链表</a:t>
            </a:r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29FB17C1-3F38-45DA-8041-E976A1926DFC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V="1">
            <a:off x="4983147" y="4772131"/>
            <a:ext cx="623120" cy="19608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2017.cnblogs.com/blog/1043143/201710/1043143-20171007223515021-1701699356.jpg">
            <a:extLst>
              <a:ext uri="{FF2B5EF4-FFF2-40B4-BE49-F238E27FC236}">
                <a16:creationId xmlns:a16="http://schemas.microsoft.com/office/drawing/2014/main" id="{1C789CC5-D14B-48BE-AE19-B57F5281B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61" y="4259155"/>
            <a:ext cx="52197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F50705-FCF7-473C-9AEE-D4BD7B00B21E}"/>
              </a:ext>
            </a:extLst>
          </p:cNvPr>
          <p:cNvSpPr txBox="1"/>
          <p:nvPr/>
        </p:nvSpPr>
        <p:spPr>
          <a:xfrm>
            <a:off x="452762" y="266716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基础数据类型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13E942-50B8-4811-8673-EBC5BB759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636048"/>
            <a:ext cx="74199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7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163</Words>
  <Application>Microsoft Office PowerPoint</Application>
  <PresentationFormat>宽屏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</dc:creator>
  <cp:lastModifiedBy>Leo</cp:lastModifiedBy>
  <cp:revision>10</cp:revision>
  <dcterms:created xsi:type="dcterms:W3CDTF">2019-01-16T08:56:34Z</dcterms:created>
  <dcterms:modified xsi:type="dcterms:W3CDTF">2019-01-18T09:10:55Z</dcterms:modified>
</cp:coreProperties>
</file>