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3BD16-6ADB-477D-BFB5-EB1128D2BB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637186-CCF9-4299-BE8E-3A44F88B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756F06-C44E-432B-A714-3936A450E779}"/>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774FC000-E450-4B8D-AA7E-412091681A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7107AC-7E56-4E5E-969C-DF4EA0F9966D}"/>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75246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14CFE-8120-4A99-AABC-6BD8018D1E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EA3567-4806-4F2A-A5B6-3690C43CAD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182EE7-DDB9-41FC-A47A-740E7F4CDE55}"/>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1CEC7B7A-1BE7-4F98-993E-6C2E12D28C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60AA4-3E4D-4D3E-B0F0-AA03544AE646}"/>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75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CD8A00-87DA-4AA6-9B45-631C7DA816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0BA51F-0485-4E02-87F4-BB37E5389B4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31D0BE-32E4-4D8E-8080-9049F51FFFB7}"/>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8B7A8A86-8DC1-4F4B-9C13-C802F6B16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0C7372-56BD-42C2-A110-70D8C7F1DBA7}"/>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1642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1901B-96B3-481E-932C-A22844E58B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C6F938-1FB0-4149-BB0A-64D0A2875CB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A1F53C-F594-4153-BB70-22ED8EC08496}"/>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53280E26-A138-40C2-9B8D-98FA8F21D3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8934C-44C4-47F3-B1BB-161D09194390}"/>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09907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94F00-E80F-4507-B8FD-81D0BF36B5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D9643-9384-4699-85DF-B5B7A9B5E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C594D9-0EA8-41A1-BBDB-397D9C032B23}"/>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B230100B-EB36-4F1B-8B15-13CC4D171F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22F9D-27D7-457E-AE6A-718CB3A206DD}"/>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97191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E108A-E5ED-44C3-9054-92ECA8548C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8F327D-BD5E-40FD-A69A-2C3E45BF202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2023948-1E45-4DBC-A663-B11512020D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D140797-52AC-4F0E-8C08-C54A9C40F163}"/>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9B4046B0-0BF1-4880-8E0D-A53F548845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95076C-04E6-4BEB-9706-9717C9F5FC28}"/>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119550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CABC6-5042-4057-B4AB-8A7769D8539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EF3BE9-ABA5-4AEC-A602-4831B3320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86B9482-BD65-469F-B1F0-68284BF257C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4DB03D-33DC-4A32-BDD3-403F52ED49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508E83C-E95A-4007-AC8D-78A333A75C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3CBA022-3F54-4205-9D23-5391BA14B320}"/>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8" name="页脚占位符 7">
            <a:extLst>
              <a:ext uri="{FF2B5EF4-FFF2-40B4-BE49-F238E27FC236}">
                <a16:creationId xmlns:a16="http://schemas.microsoft.com/office/drawing/2014/main" id="{1A290020-3F72-457F-84A9-699E9707032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1F5E6F-37D0-445A-B10F-99E125B2062F}"/>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7835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80D0D-EB71-4C2A-8E8E-FE12A75026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4890E3-0450-4240-81C9-2633FC9D344A}"/>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4" name="页脚占位符 3">
            <a:extLst>
              <a:ext uri="{FF2B5EF4-FFF2-40B4-BE49-F238E27FC236}">
                <a16:creationId xmlns:a16="http://schemas.microsoft.com/office/drawing/2014/main" id="{E093977B-AB1A-441B-B63B-5A13C855CF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41A38F-F4FD-421D-9583-798750CE9F26}"/>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30564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11DA53-063C-4186-9336-1AA428C015CF}"/>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3" name="页脚占位符 2">
            <a:extLst>
              <a:ext uri="{FF2B5EF4-FFF2-40B4-BE49-F238E27FC236}">
                <a16:creationId xmlns:a16="http://schemas.microsoft.com/office/drawing/2014/main" id="{A2CF51E2-BCF9-43DA-9A17-23FDAAB84C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FACB08A-448E-4C58-A67D-FB78C0508061}"/>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32705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551F1-DD21-4632-A400-BBE64AA54A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CA0651-5F8F-4704-8EBF-7B1421103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7B1F82E-DC96-4EED-867A-6608BF052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17D443-307A-4FAB-B151-354513D9BF91}"/>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367F7F49-AB47-4B96-821F-4243D0A7E0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9B968E-E684-468A-9FCD-E46097A77CF9}"/>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1236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FDA85-D7EB-4EAA-8D23-499304B994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A0CA2F-E4FA-4036-B0B0-124CF19BB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42FBE7-5A2C-4294-B4D2-4572FBCF4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5433FC3-01C3-4585-AA13-D9829337C4EF}"/>
              </a:ext>
            </a:extLst>
          </p:cNvPr>
          <p:cNvSpPr>
            <a:spLocks noGrp="1"/>
          </p:cNvSpPr>
          <p:nvPr>
            <p:ph type="dt" sz="half" idx="10"/>
          </p:nvPr>
        </p:nvSpPr>
        <p:spPr/>
        <p:txBody>
          <a:bodyPr/>
          <a:lstStyle/>
          <a:p>
            <a:fld id="{14E75282-4EAA-4288-90D7-2CF7660DE332}" type="datetimeFigureOut">
              <a:rPr lang="zh-CN" altLang="en-US" smtClean="0"/>
              <a:t>2019/1/16</a:t>
            </a:fld>
            <a:endParaRPr lang="zh-CN" altLang="en-US"/>
          </a:p>
        </p:txBody>
      </p:sp>
      <p:sp>
        <p:nvSpPr>
          <p:cNvPr id="6" name="页脚占位符 5">
            <a:extLst>
              <a:ext uri="{FF2B5EF4-FFF2-40B4-BE49-F238E27FC236}">
                <a16:creationId xmlns:a16="http://schemas.microsoft.com/office/drawing/2014/main" id="{283DA026-35AE-4D21-BF1F-1A1FCD513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34EC7C-C33B-4299-9399-DF5C1295C698}"/>
              </a:ext>
            </a:extLst>
          </p:cNvPr>
          <p:cNvSpPr>
            <a:spLocks noGrp="1"/>
          </p:cNvSpPr>
          <p:nvPr>
            <p:ph type="sldNum" sz="quarter" idx="12"/>
          </p:nvPr>
        </p:nvSpPr>
        <p:spPr/>
        <p:txBody>
          <a:body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210961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67EEB9-4F3F-4ECE-8889-0B0BC8A41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CC4648-CDBB-4D10-9D4A-4F3963E41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0B8DC8-A28C-4C7E-834F-B81C89063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75282-4EAA-4288-90D7-2CF7660DE332}" type="datetimeFigureOut">
              <a:rPr lang="zh-CN" altLang="en-US" smtClean="0"/>
              <a:t>2019/1/16</a:t>
            </a:fld>
            <a:endParaRPr lang="zh-CN" altLang="en-US"/>
          </a:p>
        </p:txBody>
      </p:sp>
      <p:sp>
        <p:nvSpPr>
          <p:cNvPr id="5" name="页脚占位符 4">
            <a:extLst>
              <a:ext uri="{FF2B5EF4-FFF2-40B4-BE49-F238E27FC236}">
                <a16:creationId xmlns:a16="http://schemas.microsoft.com/office/drawing/2014/main" id="{D5B1F118-DB1F-4C5A-9F26-4CED78D73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A915D93-0A61-44AD-A599-CF535A9F4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11E18-727D-4815-B5CA-BAABE8E257CA}" type="slidenum">
              <a:rPr lang="zh-CN" altLang="en-US" smtClean="0"/>
              <a:t>‹#›</a:t>
            </a:fld>
            <a:endParaRPr lang="zh-CN" altLang="en-US"/>
          </a:p>
        </p:txBody>
      </p:sp>
    </p:spTree>
    <p:extLst>
      <p:ext uri="{BB962C8B-B14F-4D97-AF65-F5344CB8AC3E}">
        <p14:creationId xmlns:p14="http://schemas.microsoft.com/office/powerpoint/2010/main" val="400187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a16="http://schemas.microsoft.com/office/drawing/2014/main" id="{8169C7FA-D8B5-4307-BAF4-BB5F2487F11A}"/>
              </a:ext>
            </a:extLst>
          </p:cNvPr>
          <p:cNvGrpSpPr/>
          <p:nvPr/>
        </p:nvGrpSpPr>
        <p:grpSpPr>
          <a:xfrm>
            <a:off x="1667756" y="1031150"/>
            <a:ext cx="7594189" cy="3462447"/>
            <a:chOff x="342296" y="1433821"/>
            <a:chExt cx="7594189" cy="3462447"/>
          </a:xfrm>
        </p:grpSpPr>
        <p:grpSp>
          <p:nvGrpSpPr>
            <p:cNvPr id="24" name="组合 23">
              <a:extLst>
                <a:ext uri="{FF2B5EF4-FFF2-40B4-BE49-F238E27FC236}">
                  <a16:creationId xmlns:a16="http://schemas.microsoft.com/office/drawing/2014/main" id="{CA0F467A-7CA5-4DC5-990A-64F5266B4532}"/>
                </a:ext>
              </a:extLst>
            </p:cNvPr>
            <p:cNvGrpSpPr/>
            <p:nvPr/>
          </p:nvGrpSpPr>
          <p:grpSpPr>
            <a:xfrm>
              <a:off x="342296" y="1433821"/>
              <a:ext cx="7594189" cy="3016538"/>
              <a:chOff x="929525" y="1442210"/>
              <a:chExt cx="7594189" cy="3016538"/>
            </a:xfrm>
          </p:grpSpPr>
          <p:grpSp>
            <p:nvGrpSpPr>
              <p:cNvPr id="8" name="组合 7">
                <a:extLst>
                  <a:ext uri="{FF2B5EF4-FFF2-40B4-BE49-F238E27FC236}">
                    <a16:creationId xmlns:a16="http://schemas.microsoft.com/office/drawing/2014/main" id="{7E0370F7-1F54-438B-AC13-086523E5906D}"/>
                  </a:ext>
                </a:extLst>
              </p:cNvPr>
              <p:cNvGrpSpPr/>
              <p:nvPr/>
            </p:nvGrpSpPr>
            <p:grpSpPr>
              <a:xfrm>
                <a:off x="929525" y="1442210"/>
                <a:ext cx="4762404" cy="2978092"/>
                <a:chOff x="908554" y="1543574"/>
                <a:chExt cx="4762404" cy="2978092"/>
              </a:xfrm>
            </p:grpSpPr>
            <p:sp>
              <p:nvSpPr>
                <p:cNvPr id="4" name="矩形: 圆角 3">
                  <a:extLst>
                    <a:ext uri="{FF2B5EF4-FFF2-40B4-BE49-F238E27FC236}">
                      <a16:creationId xmlns:a16="http://schemas.microsoft.com/office/drawing/2014/main" id="{6357E18A-DCF4-4C9C-B151-FBC0190E37D4}"/>
                    </a:ext>
                  </a:extLst>
                </p:cNvPr>
                <p:cNvSpPr/>
                <p:nvPr/>
              </p:nvSpPr>
              <p:spPr>
                <a:xfrm>
                  <a:off x="908554" y="1543574"/>
                  <a:ext cx="4762404" cy="2978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1CED1095-4C35-416E-99BF-F35B8C366009}"/>
                    </a:ext>
                  </a:extLst>
                </p:cNvPr>
                <p:cNvSpPr txBox="1"/>
                <p:nvPr/>
              </p:nvSpPr>
              <p:spPr>
                <a:xfrm>
                  <a:off x="2502978" y="1572105"/>
                  <a:ext cx="1459684" cy="307777"/>
                </a:xfrm>
                <a:prstGeom prst="rect">
                  <a:avLst/>
                </a:prstGeom>
                <a:noFill/>
              </p:spPr>
              <p:txBody>
                <a:bodyPr wrap="square" rtlCol="0">
                  <a:spAutoFit/>
                </a:bodyPr>
                <a:lstStyle/>
                <a:p>
                  <a:r>
                    <a:rPr lang="zh-CN" altLang="en-US" sz="1400" dirty="0"/>
                    <a:t>区域</a:t>
                  </a:r>
                  <a:r>
                    <a:rPr lang="en-US" altLang="zh-CN" sz="1400" dirty="0"/>
                    <a:t>1</a:t>
                  </a:r>
                  <a:r>
                    <a:rPr lang="zh-CN" altLang="en-US" sz="1400" dirty="0"/>
                    <a:t>（华东区）</a:t>
                  </a:r>
                </a:p>
              </p:txBody>
            </p:sp>
          </p:grpSp>
          <p:grpSp>
            <p:nvGrpSpPr>
              <p:cNvPr id="9" name="组合 8">
                <a:extLst>
                  <a:ext uri="{FF2B5EF4-FFF2-40B4-BE49-F238E27FC236}">
                    <a16:creationId xmlns:a16="http://schemas.microsoft.com/office/drawing/2014/main" id="{9AA5D73D-9D5C-4694-A63D-70BCB75F4B2F}"/>
                  </a:ext>
                </a:extLst>
              </p:cNvPr>
              <p:cNvGrpSpPr/>
              <p:nvPr/>
            </p:nvGrpSpPr>
            <p:grpSpPr>
              <a:xfrm>
                <a:off x="6543912" y="1480656"/>
                <a:ext cx="1979802" cy="2978092"/>
                <a:chOff x="5823358" y="1543574"/>
                <a:chExt cx="1979802" cy="2978092"/>
              </a:xfrm>
            </p:grpSpPr>
            <p:sp>
              <p:nvSpPr>
                <p:cNvPr id="5" name="矩形: 圆角 4">
                  <a:extLst>
                    <a:ext uri="{FF2B5EF4-FFF2-40B4-BE49-F238E27FC236}">
                      <a16:creationId xmlns:a16="http://schemas.microsoft.com/office/drawing/2014/main" id="{435DE2AF-5747-432B-8D2C-840D22987155}"/>
                    </a:ext>
                  </a:extLst>
                </p:cNvPr>
                <p:cNvSpPr/>
                <p:nvPr/>
              </p:nvSpPr>
              <p:spPr>
                <a:xfrm>
                  <a:off x="5823358" y="1543574"/>
                  <a:ext cx="1979802" cy="2978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9EAC104-E4E1-4031-B03E-4FA7C4B4847D}"/>
                    </a:ext>
                  </a:extLst>
                </p:cNvPr>
                <p:cNvSpPr txBox="1"/>
                <p:nvPr/>
              </p:nvSpPr>
              <p:spPr>
                <a:xfrm>
                  <a:off x="6074128" y="1602909"/>
                  <a:ext cx="1459684" cy="307777"/>
                </a:xfrm>
                <a:prstGeom prst="rect">
                  <a:avLst/>
                </a:prstGeom>
                <a:noFill/>
              </p:spPr>
              <p:txBody>
                <a:bodyPr wrap="square" rtlCol="0">
                  <a:spAutoFit/>
                </a:bodyPr>
                <a:lstStyle/>
                <a:p>
                  <a:r>
                    <a:rPr lang="zh-CN" altLang="en-US" sz="1400" dirty="0"/>
                    <a:t>区域</a:t>
                  </a:r>
                  <a:r>
                    <a:rPr lang="en-US" altLang="zh-CN" sz="1400" dirty="0"/>
                    <a:t>2</a:t>
                  </a:r>
                  <a:r>
                    <a:rPr lang="zh-CN" altLang="en-US" sz="1400" dirty="0"/>
                    <a:t>（华北区）</a:t>
                  </a:r>
                </a:p>
              </p:txBody>
            </p:sp>
          </p:grpSp>
          <p:cxnSp>
            <p:nvCxnSpPr>
              <p:cNvPr id="11" name="直接箭头连接符 10">
                <a:extLst>
                  <a:ext uri="{FF2B5EF4-FFF2-40B4-BE49-F238E27FC236}">
                    <a16:creationId xmlns:a16="http://schemas.microsoft.com/office/drawing/2014/main" id="{2DDFF4A1-BFCF-4827-8FBD-4E77DC272E1E}"/>
                  </a:ext>
                </a:extLst>
              </p:cNvPr>
              <p:cNvCxnSpPr>
                <a:cxnSpLocks/>
              </p:cNvCxnSpPr>
              <p:nvPr/>
            </p:nvCxnSpPr>
            <p:spPr>
              <a:xfrm flipV="1">
                <a:off x="5444455" y="2373031"/>
                <a:ext cx="1338359" cy="10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4F4654B-AC8C-4870-9E16-4717F326AFD8}"/>
                  </a:ext>
                </a:extLst>
              </p:cNvPr>
              <p:cNvSpPr txBox="1"/>
              <p:nvPr/>
            </p:nvSpPr>
            <p:spPr>
              <a:xfrm>
                <a:off x="5723142" y="2142661"/>
                <a:ext cx="780983" cy="461665"/>
              </a:xfrm>
              <a:prstGeom prst="rect">
                <a:avLst/>
              </a:prstGeom>
              <a:noFill/>
            </p:spPr>
            <p:txBody>
              <a:bodyPr wrap="none" rtlCol="0">
                <a:spAutoFit/>
              </a:bodyPr>
              <a:lstStyle/>
              <a:p>
                <a:pPr algn="ctr"/>
                <a:r>
                  <a:rPr lang="en-US" altLang="zh-CN" sz="1200" dirty="0"/>
                  <a:t>Replicate</a:t>
                </a:r>
              </a:p>
              <a:p>
                <a:pPr algn="ctr"/>
                <a:r>
                  <a:rPr lang="zh-CN" altLang="en-US" sz="1200" dirty="0"/>
                  <a:t>复制</a:t>
                </a:r>
              </a:p>
            </p:txBody>
          </p:sp>
          <p:sp>
            <p:nvSpPr>
              <p:cNvPr id="14" name="矩形: 圆角 13">
                <a:extLst>
                  <a:ext uri="{FF2B5EF4-FFF2-40B4-BE49-F238E27FC236}">
                    <a16:creationId xmlns:a16="http://schemas.microsoft.com/office/drawing/2014/main" id="{B2581123-A3E2-47D1-9488-D2E2D1DDAD39}"/>
                  </a:ext>
                </a:extLst>
              </p:cNvPr>
              <p:cNvSpPr/>
              <p:nvPr/>
            </p:nvSpPr>
            <p:spPr>
              <a:xfrm>
                <a:off x="3928642" y="1977791"/>
                <a:ext cx="1478262" cy="823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Eureka Server</a:t>
                </a:r>
                <a:endParaRPr lang="zh-CN" altLang="en-US" sz="1400" dirty="0"/>
              </a:p>
            </p:txBody>
          </p:sp>
          <p:sp>
            <p:nvSpPr>
              <p:cNvPr id="17" name="矩形: 圆角 16">
                <a:extLst>
                  <a:ext uri="{FF2B5EF4-FFF2-40B4-BE49-F238E27FC236}">
                    <a16:creationId xmlns:a16="http://schemas.microsoft.com/office/drawing/2014/main" id="{56A6901D-AA16-42C6-BD8B-C900B1180C9E}"/>
                  </a:ext>
                </a:extLst>
              </p:cNvPr>
              <p:cNvSpPr/>
              <p:nvPr/>
            </p:nvSpPr>
            <p:spPr>
              <a:xfrm>
                <a:off x="6768610" y="1978534"/>
                <a:ext cx="1478262" cy="823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Eureka Server</a:t>
                </a:r>
                <a:endParaRPr lang="zh-CN" altLang="en-US" sz="1400" dirty="0"/>
              </a:p>
            </p:txBody>
          </p:sp>
          <p:grpSp>
            <p:nvGrpSpPr>
              <p:cNvPr id="21" name="组合 20">
                <a:extLst>
                  <a:ext uri="{FF2B5EF4-FFF2-40B4-BE49-F238E27FC236}">
                    <a16:creationId xmlns:a16="http://schemas.microsoft.com/office/drawing/2014/main" id="{CD91E306-ED44-4CC4-89FD-C6B407E7B5BD}"/>
                  </a:ext>
                </a:extLst>
              </p:cNvPr>
              <p:cNvGrpSpPr/>
              <p:nvPr/>
            </p:nvGrpSpPr>
            <p:grpSpPr>
              <a:xfrm>
                <a:off x="3936331" y="3407328"/>
                <a:ext cx="1531393" cy="959842"/>
                <a:chOff x="3945918" y="3429001"/>
                <a:chExt cx="1531393" cy="959842"/>
              </a:xfrm>
            </p:grpSpPr>
            <p:sp>
              <p:nvSpPr>
                <p:cNvPr id="16" name="矩形: 圆角 15">
                  <a:extLst>
                    <a:ext uri="{FF2B5EF4-FFF2-40B4-BE49-F238E27FC236}">
                      <a16:creationId xmlns:a16="http://schemas.microsoft.com/office/drawing/2014/main" id="{9919A476-3D36-4051-868C-FD4ED149E350}"/>
                    </a:ext>
                  </a:extLst>
                </p:cNvPr>
                <p:cNvSpPr/>
                <p:nvPr/>
              </p:nvSpPr>
              <p:spPr>
                <a:xfrm>
                  <a:off x="3945918" y="3429001"/>
                  <a:ext cx="1531393"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zh-CN" altLang="en-US" sz="1400" dirty="0"/>
                </a:p>
              </p:txBody>
            </p:sp>
            <p:sp>
              <p:nvSpPr>
                <p:cNvPr id="19" name="矩形 18">
                  <a:extLst>
                    <a:ext uri="{FF2B5EF4-FFF2-40B4-BE49-F238E27FC236}">
                      <a16:creationId xmlns:a16="http://schemas.microsoft.com/office/drawing/2014/main" id="{9C8FCEA2-4971-4DAB-A4D3-41FA52E12BB9}"/>
                    </a:ext>
                  </a:extLst>
                </p:cNvPr>
                <p:cNvSpPr/>
                <p:nvPr/>
              </p:nvSpPr>
              <p:spPr>
                <a:xfrm>
                  <a:off x="4040697" y="3957418"/>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grpSp>
            <p:nvGrpSpPr>
              <p:cNvPr id="22" name="组合 21">
                <a:extLst>
                  <a:ext uri="{FF2B5EF4-FFF2-40B4-BE49-F238E27FC236}">
                    <a16:creationId xmlns:a16="http://schemas.microsoft.com/office/drawing/2014/main" id="{643CCA48-01CA-4217-8FB6-2C97BAD13E4F}"/>
                  </a:ext>
                </a:extLst>
              </p:cNvPr>
              <p:cNvGrpSpPr/>
              <p:nvPr/>
            </p:nvGrpSpPr>
            <p:grpSpPr>
              <a:xfrm>
                <a:off x="6794683" y="3407328"/>
                <a:ext cx="1478262" cy="959842"/>
                <a:chOff x="7179177" y="3429001"/>
                <a:chExt cx="1478262" cy="959842"/>
              </a:xfrm>
            </p:grpSpPr>
            <p:sp>
              <p:nvSpPr>
                <p:cNvPr id="18" name="矩形: 圆角 17">
                  <a:extLst>
                    <a:ext uri="{FF2B5EF4-FFF2-40B4-BE49-F238E27FC236}">
                      <a16:creationId xmlns:a16="http://schemas.microsoft.com/office/drawing/2014/main" id="{B7EECA04-A80C-471D-AA2A-3F5B4ABCE425}"/>
                    </a:ext>
                  </a:extLst>
                </p:cNvPr>
                <p:cNvSpPr/>
                <p:nvPr/>
              </p:nvSpPr>
              <p:spPr>
                <a:xfrm>
                  <a:off x="7179177" y="3429001"/>
                  <a:ext cx="1478262"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en-US" altLang="zh-CN" sz="1200" dirty="0"/>
                </a:p>
              </p:txBody>
            </p:sp>
            <p:sp>
              <p:nvSpPr>
                <p:cNvPr id="20" name="矩形 19">
                  <a:extLst>
                    <a:ext uri="{FF2B5EF4-FFF2-40B4-BE49-F238E27FC236}">
                      <a16:creationId xmlns:a16="http://schemas.microsoft.com/office/drawing/2014/main" id="{0CAD8697-7052-4F8B-AF71-29240CB5B50D}"/>
                    </a:ext>
                  </a:extLst>
                </p:cNvPr>
                <p:cNvSpPr/>
                <p:nvPr/>
              </p:nvSpPr>
              <p:spPr>
                <a:xfrm>
                  <a:off x="7256975" y="3949029"/>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grpSp>
        <p:cxnSp>
          <p:nvCxnSpPr>
            <p:cNvPr id="26" name="直接箭头连接符 25">
              <a:extLst>
                <a:ext uri="{FF2B5EF4-FFF2-40B4-BE49-F238E27FC236}">
                  <a16:creationId xmlns:a16="http://schemas.microsoft.com/office/drawing/2014/main" id="{05456D02-60E9-490C-A1FC-15DA75E7A045}"/>
                </a:ext>
              </a:extLst>
            </p:cNvPr>
            <p:cNvCxnSpPr>
              <a:cxnSpLocks/>
            </p:cNvCxnSpPr>
            <p:nvPr/>
          </p:nvCxnSpPr>
          <p:spPr>
            <a:xfrm flipV="1">
              <a:off x="4298657" y="2788817"/>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DA0F37F-E2A4-47A1-B822-1A5D4CC3FAA8}"/>
                </a:ext>
              </a:extLst>
            </p:cNvPr>
            <p:cNvCxnSpPr>
              <a:cxnSpLocks/>
            </p:cNvCxnSpPr>
            <p:nvPr/>
          </p:nvCxnSpPr>
          <p:spPr>
            <a:xfrm flipV="1">
              <a:off x="6713047" y="2784442"/>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F991AC17-0BA0-452B-95DA-76DD25CA0946}"/>
                </a:ext>
              </a:extLst>
            </p:cNvPr>
            <p:cNvSpPr txBox="1"/>
            <p:nvPr/>
          </p:nvSpPr>
          <p:spPr>
            <a:xfrm>
              <a:off x="7097836" y="2919368"/>
              <a:ext cx="353943" cy="387641"/>
            </a:xfrm>
            <a:prstGeom prst="rect">
              <a:avLst/>
            </a:prstGeom>
            <a:noFill/>
          </p:spPr>
          <p:txBody>
            <a:bodyPr vert="eaVert" wrap="square" rtlCol="0">
              <a:spAutoFit/>
            </a:bodyPr>
            <a:lstStyle/>
            <a:p>
              <a:r>
                <a:rPr lang="zh-CN" altLang="en-US" sz="1100" dirty="0"/>
                <a:t>注册</a:t>
              </a:r>
            </a:p>
          </p:txBody>
        </p:sp>
        <p:sp>
          <p:nvSpPr>
            <p:cNvPr id="32" name="文本框 31">
              <a:extLst>
                <a:ext uri="{FF2B5EF4-FFF2-40B4-BE49-F238E27FC236}">
                  <a16:creationId xmlns:a16="http://schemas.microsoft.com/office/drawing/2014/main" id="{249FA2CC-A873-4982-A807-12654D6AA2C8}"/>
                </a:ext>
              </a:extLst>
            </p:cNvPr>
            <p:cNvSpPr txBox="1"/>
            <p:nvPr/>
          </p:nvSpPr>
          <p:spPr>
            <a:xfrm>
              <a:off x="4211265" y="2897687"/>
              <a:ext cx="353943" cy="400110"/>
            </a:xfrm>
            <a:prstGeom prst="rect">
              <a:avLst/>
            </a:prstGeom>
            <a:noFill/>
          </p:spPr>
          <p:txBody>
            <a:bodyPr vert="eaVert" wrap="square" rtlCol="0">
              <a:spAutoFit/>
            </a:bodyPr>
            <a:lstStyle/>
            <a:p>
              <a:r>
                <a:rPr lang="zh-CN" altLang="en-US" sz="1100" dirty="0"/>
                <a:t>注册</a:t>
              </a:r>
            </a:p>
          </p:txBody>
        </p:sp>
        <p:grpSp>
          <p:nvGrpSpPr>
            <p:cNvPr id="35" name="组合 34">
              <a:extLst>
                <a:ext uri="{FF2B5EF4-FFF2-40B4-BE49-F238E27FC236}">
                  <a16:creationId xmlns:a16="http://schemas.microsoft.com/office/drawing/2014/main" id="{C355461F-9E5A-4702-AAC3-F31D1E082C76}"/>
                </a:ext>
              </a:extLst>
            </p:cNvPr>
            <p:cNvGrpSpPr/>
            <p:nvPr/>
          </p:nvGrpSpPr>
          <p:grpSpPr>
            <a:xfrm>
              <a:off x="566501" y="1901196"/>
              <a:ext cx="1531393" cy="959842"/>
              <a:chOff x="588273" y="2250560"/>
              <a:chExt cx="1531393" cy="959842"/>
            </a:xfrm>
          </p:grpSpPr>
          <p:sp>
            <p:nvSpPr>
              <p:cNvPr id="33" name="矩形: 圆角 32">
                <a:extLst>
                  <a:ext uri="{FF2B5EF4-FFF2-40B4-BE49-F238E27FC236}">
                    <a16:creationId xmlns:a16="http://schemas.microsoft.com/office/drawing/2014/main" id="{41F8C926-9723-4092-B521-940593B0EE72}"/>
                  </a:ext>
                </a:extLst>
              </p:cNvPr>
              <p:cNvSpPr/>
              <p:nvPr/>
            </p:nvSpPr>
            <p:spPr>
              <a:xfrm>
                <a:off x="588273" y="2250560"/>
                <a:ext cx="1531393" cy="959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Application</a:t>
                </a:r>
              </a:p>
              <a:p>
                <a:pPr algn="ctr"/>
                <a:r>
                  <a:rPr lang="en-US" altLang="zh-CN" sz="1400" dirty="0"/>
                  <a:t>Client</a:t>
                </a:r>
              </a:p>
              <a:p>
                <a:pPr algn="ctr"/>
                <a:endParaRPr lang="en-US" altLang="zh-CN" sz="1400" dirty="0"/>
              </a:p>
              <a:p>
                <a:pPr algn="ctr"/>
                <a:endParaRPr lang="zh-CN" altLang="en-US" sz="1400" dirty="0"/>
              </a:p>
            </p:txBody>
          </p:sp>
          <p:sp>
            <p:nvSpPr>
              <p:cNvPr id="34" name="矩形 33">
                <a:extLst>
                  <a:ext uri="{FF2B5EF4-FFF2-40B4-BE49-F238E27FC236}">
                    <a16:creationId xmlns:a16="http://schemas.microsoft.com/office/drawing/2014/main" id="{E9849380-865A-470A-8CF4-F820339DCC71}"/>
                  </a:ext>
                </a:extLst>
              </p:cNvPr>
              <p:cNvSpPr/>
              <p:nvPr/>
            </p:nvSpPr>
            <p:spPr>
              <a:xfrm>
                <a:off x="692637" y="2784445"/>
                <a:ext cx="1322663" cy="3537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dirty="0"/>
                  <a:t>Eureka Client</a:t>
                </a:r>
                <a:endParaRPr lang="zh-CN" altLang="en-US" sz="1200" dirty="0"/>
              </a:p>
            </p:txBody>
          </p:sp>
        </p:grpSp>
        <p:cxnSp>
          <p:nvCxnSpPr>
            <p:cNvPr id="37" name="直接箭头连接符 36">
              <a:extLst>
                <a:ext uri="{FF2B5EF4-FFF2-40B4-BE49-F238E27FC236}">
                  <a16:creationId xmlns:a16="http://schemas.microsoft.com/office/drawing/2014/main" id="{2840182F-9B55-475D-8850-F6B5D8BB33BA}"/>
                </a:ext>
              </a:extLst>
            </p:cNvPr>
            <p:cNvCxnSpPr>
              <a:cxnSpLocks/>
            </p:cNvCxnSpPr>
            <p:nvPr/>
          </p:nvCxnSpPr>
          <p:spPr>
            <a:xfrm>
              <a:off x="2097894" y="2188893"/>
              <a:ext cx="1243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BF4C5A46-686A-44CF-BF45-EE103917E66A}"/>
                </a:ext>
              </a:extLst>
            </p:cNvPr>
            <p:cNvSpPr txBox="1"/>
            <p:nvPr/>
          </p:nvSpPr>
          <p:spPr>
            <a:xfrm>
              <a:off x="2146227" y="1969402"/>
              <a:ext cx="1040670" cy="261610"/>
            </a:xfrm>
            <a:prstGeom prst="rect">
              <a:avLst/>
            </a:prstGeom>
            <a:noFill/>
          </p:spPr>
          <p:txBody>
            <a:bodyPr wrap="none" rtlCol="0">
              <a:spAutoFit/>
            </a:bodyPr>
            <a:lstStyle/>
            <a:p>
              <a:r>
                <a:rPr lang="en-US" altLang="zh-CN" sz="1100" dirty="0"/>
                <a:t>Register(</a:t>
              </a:r>
              <a:r>
                <a:rPr lang="zh-CN" altLang="en-US" sz="1100" dirty="0"/>
                <a:t>注册</a:t>
              </a:r>
              <a:r>
                <a:rPr lang="en-US" altLang="zh-CN" sz="1100" dirty="0"/>
                <a:t>)</a:t>
              </a:r>
              <a:endParaRPr lang="zh-CN" altLang="en-US" sz="1100" dirty="0"/>
            </a:p>
          </p:txBody>
        </p:sp>
        <p:cxnSp>
          <p:nvCxnSpPr>
            <p:cNvPr id="40" name="直接箭头连接符 39">
              <a:extLst>
                <a:ext uri="{FF2B5EF4-FFF2-40B4-BE49-F238E27FC236}">
                  <a16:creationId xmlns:a16="http://schemas.microsoft.com/office/drawing/2014/main" id="{C9B491BC-E1C5-4A15-A651-5B8D257B14B8}"/>
                </a:ext>
              </a:extLst>
            </p:cNvPr>
            <p:cNvCxnSpPr>
              <a:stCxn id="33" idx="3"/>
              <a:endCxn id="14" idx="1"/>
            </p:cNvCxnSpPr>
            <p:nvPr/>
          </p:nvCxnSpPr>
          <p:spPr>
            <a:xfrm>
              <a:off x="2097894" y="2381117"/>
              <a:ext cx="1243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05CE645-4ACB-4CEF-9416-F828C4B2E0DE}"/>
                </a:ext>
              </a:extLst>
            </p:cNvPr>
            <p:cNvSpPr txBox="1"/>
            <p:nvPr/>
          </p:nvSpPr>
          <p:spPr>
            <a:xfrm>
              <a:off x="2159560" y="2339871"/>
              <a:ext cx="952505" cy="261610"/>
            </a:xfrm>
            <a:prstGeom prst="rect">
              <a:avLst/>
            </a:prstGeom>
            <a:noFill/>
          </p:spPr>
          <p:txBody>
            <a:bodyPr wrap="none" rtlCol="0">
              <a:spAutoFit/>
            </a:bodyPr>
            <a:lstStyle/>
            <a:p>
              <a:r>
                <a:rPr lang="en-US" altLang="zh-CN" sz="1100" dirty="0"/>
                <a:t>Renew(</a:t>
              </a:r>
              <a:r>
                <a:rPr lang="zh-CN" altLang="en-US" sz="1100" dirty="0"/>
                <a:t>心跳</a:t>
              </a:r>
              <a:r>
                <a:rPr lang="en-US" altLang="zh-CN" sz="1100" dirty="0"/>
                <a:t>)</a:t>
              </a:r>
              <a:endParaRPr lang="zh-CN" altLang="en-US" sz="1100" dirty="0"/>
            </a:p>
          </p:txBody>
        </p:sp>
        <p:cxnSp>
          <p:nvCxnSpPr>
            <p:cNvPr id="43" name="直接箭头连接符 42">
              <a:extLst>
                <a:ext uri="{FF2B5EF4-FFF2-40B4-BE49-F238E27FC236}">
                  <a16:creationId xmlns:a16="http://schemas.microsoft.com/office/drawing/2014/main" id="{BF710BF6-30FE-40E8-BCE2-75D316CF6B89}"/>
                </a:ext>
              </a:extLst>
            </p:cNvPr>
            <p:cNvCxnSpPr/>
            <p:nvPr/>
          </p:nvCxnSpPr>
          <p:spPr>
            <a:xfrm flipV="1">
              <a:off x="3825380" y="2788817"/>
              <a:ext cx="0" cy="64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ECEE649-267C-4788-A33E-892FC76E8DE2}"/>
                </a:ext>
              </a:extLst>
            </p:cNvPr>
            <p:cNvSpPr txBox="1"/>
            <p:nvPr/>
          </p:nvSpPr>
          <p:spPr>
            <a:xfrm>
              <a:off x="3518722" y="2898695"/>
              <a:ext cx="353943" cy="400110"/>
            </a:xfrm>
            <a:prstGeom prst="rect">
              <a:avLst/>
            </a:prstGeom>
            <a:noFill/>
          </p:spPr>
          <p:txBody>
            <a:bodyPr vert="eaVert" wrap="square" rtlCol="0">
              <a:spAutoFit/>
            </a:bodyPr>
            <a:lstStyle/>
            <a:p>
              <a:r>
                <a:rPr lang="zh-CN" altLang="en-US" sz="1100" dirty="0"/>
                <a:t>心跳</a:t>
              </a:r>
            </a:p>
          </p:txBody>
        </p:sp>
        <p:sp>
          <p:nvSpPr>
            <p:cNvPr id="45" name="文本框 44">
              <a:extLst>
                <a:ext uri="{FF2B5EF4-FFF2-40B4-BE49-F238E27FC236}">
                  <a16:creationId xmlns:a16="http://schemas.microsoft.com/office/drawing/2014/main" id="{88D67C5E-EDBE-4CF1-B5FE-08488C9AD177}"/>
                </a:ext>
              </a:extLst>
            </p:cNvPr>
            <p:cNvSpPr txBox="1"/>
            <p:nvPr/>
          </p:nvSpPr>
          <p:spPr>
            <a:xfrm>
              <a:off x="6384771" y="2922867"/>
              <a:ext cx="353943" cy="400110"/>
            </a:xfrm>
            <a:prstGeom prst="rect">
              <a:avLst/>
            </a:prstGeom>
            <a:noFill/>
          </p:spPr>
          <p:txBody>
            <a:bodyPr vert="eaVert" wrap="square" rtlCol="0">
              <a:spAutoFit/>
            </a:bodyPr>
            <a:lstStyle/>
            <a:p>
              <a:r>
                <a:rPr lang="zh-CN" altLang="en-US" sz="1100" dirty="0"/>
                <a:t>心跳</a:t>
              </a:r>
            </a:p>
          </p:txBody>
        </p:sp>
        <p:cxnSp>
          <p:nvCxnSpPr>
            <p:cNvPr id="46" name="直接箭头连接符 45">
              <a:extLst>
                <a:ext uri="{FF2B5EF4-FFF2-40B4-BE49-F238E27FC236}">
                  <a16:creationId xmlns:a16="http://schemas.microsoft.com/office/drawing/2014/main" id="{8BAC512C-4837-4539-9A87-4FCDB266B6D0}"/>
                </a:ext>
              </a:extLst>
            </p:cNvPr>
            <p:cNvCxnSpPr>
              <a:cxnSpLocks/>
            </p:cNvCxnSpPr>
            <p:nvPr/>
          </p:nvCxnSpPr>
          <p:spPr>
            <a:xfrm flipV="1">
              <a:off x="7133291" y="2784441"/>
              <a:ext cx="0" cy="60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53D86C82-7E73-4A62-B0D9-43A2D87CA982}"/>
                </a:ext>
              </a:extLst>
            </p:cNvPr>
            <p:cNvCxnSpPr>
              <a:stCxn id="16" idx="3"/>
              <a:endCxn id="18" idx="1"/>
            </p:cNvCxnSpPr>
            <p:nvPr/>
          </p:nvCxnSpPr>
          <p:spPr>
            <a:xfrm>
              <a:off x="4880495" y="3878860"/>
              <a:ext cx="13269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EB86E3D1-C14F-47F1-B2BA-AA19B1E67E0B}"/>
                </a:ext>
              </a:extLst>
            </p:cNvPr>
            <p:cNvCxnSpPr>
              <a:cxnSpLocks/>
              <a:stCxn id="16" idx="1"/>
              <a:endCxn id="33" idx="2"/>
            </p:cNvCxnSpPr>
            <p:nvPr/>
          </p:nvCxnSpPr>
          <p:spPr>
            <a:xfrm flipH="1" flipV="1">
              <a:off x="1332198" y="2861038"/>
              <a:ext cx="2016904" cy="1017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6EE06C11-BC69-4122-A0E6-8866511811E4}"/>
                </a:ext>
              </a:extLst>
            </p:cNvPr>
            <p:cNvCxnSpPr>
              <a:stCxn id="5" idx="2"/>
              <a:endCxn id="33" idx="2"/>
            </p:cNvCxnSpPr>
            <p:nvPr/>
          </p:nvCxnSpPr>
          <p:spPr>
            <a:xfrm rot="5400000" flipH="1">
              <a:off x="3344730" y="848506"/>
              <a:ext cx="1589321" cy="5614386"/>
            </a:xfrm>
            <a:prstGeom prst="bentConnector3">
              <a:avLst>
                <a:gd name="adj1" fmla="val -14384"/>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76110776-911D-49E2-95EF-B63547F9F12E}"/>
                </a:ext>
              </a:extLst>
            </p:cNvPr>
            <p:cNvSpPr txBox="1"/>
            <p:nvPr/>
          </p:nvSpPr>
          <p:spPr>
            <a:xfrm rot="1610749">
              <a:off x="1757408" y="3138706"/>
              <a:ext cx="1093569" cy="430887"/>
            </a:xfrm>
            <a:prstGeom prst="rect">
              <a:avLst/>
            </a:prstGeom>
            <a:noFill/>
          </p:spPr>
          <p:txBody>
            <a:bodyPr wrap="none" rtlCol="0">
              <a:spAutoFit/>
            </a:bodyPr>
            <a:lstStyle/>
            <a:p>
              <a:r>
                <a:rPr lang="en-US" altLang="zh-CN" sz="1100" dirty="0"/>
                <a:t>Make remote</a:t>
              </a:r>
            </a:p>
            <a:p>
              <a:r>
                <a:rPr lang="en-US" altLang="zh-CN" sz="1100" dirty="0"/>
                <a:t> Call(</a:t>
              </a:r>
              <a:r>
                <a:rPr lang="zh-CN" altLang="en-US" sz="1100" dirty="0"/>
                <a:t>远程调用</a:t>
              </a:r>
              <a:r>
                <a:rPr lang="en-US" altLang="zh-CN" sz="1100" dirty="0"/>
                <a:t>)</a:t>
              </a:r>
              <a:endParaRPr lang="zh-CN" altLang="en-US" sz="1100" dirty="0"/>
            </a:p>
          </p:txBody>
        </p:sp>
        <p:sp>
          <p:nvSpPr>
            <p:cNvPr id="60" name="文本框 59">
              <a:extLst>
                <a:ext uri="{FF2B5EF4-FFF2-40B4-BE49-F238E27FC236}">
                  <a16:creationId xmlns:a16="http://schemas.microsoft.com/office/drawing/2014/main" id="{C712B996-4C30-4638-9D86-3427CCF65AFD}"/>
                </a:ext>
              </a:extLst>
            </p:cNvPr>
            <p:cNvSpPr txBox="1"/>
            <p:nvPr/>
          </p:nvSpPr>
          <p:spPr>
            <a:xfrm>
              <a:off x="3610525" y="4465381"/>
              <a:ext cx="989373" cy="430887"/>
            </a:xfrm>
            <a:prstGeom prst="rect">
              <a:avLst/>
            </a:prstGeom>
            <a:noFill/>
          </p:spPr>
          <p:txBody>
            <a:bodyPr wrap="none" rtlCol="0">
              <a:spAutoFit/>
            </a:bodyPr>
            <a:lstStyle/>
            <a:p>
              <a:r>
                <a:rPr lang="en-US" altLang="zh-CN" sz="1100" dirty="0"/>
                <a:t>Make remote</a:t>
              </a:r>
            </a:p>
            <a:p>
              <a:r>
                <a:rPr lang="en-US" altLang="zh-CN" sz="1100" dirty="0"/>
                <a:t>Call(</a:t>
              </a:r>
              <a:r>
                <a:rPr lang="zh-CN" altLang="en-US" sz="1100" dirty="0"/>
                <a:t>调用</a:t>
              </a:r>
              <a:r>
                <a:rPr lang="en-US" altLang="zh-CN" sz="1100" dirty="0"/>
                <a:t>)</a:t>
              </a:r>
              <a:endParaRPr lang="zh-CN" altLang="en-US" sz="1100" dirty="0"/>
            </a:p>
          </p:txBody>
        </p:sp>
        <p:sp>
          <p:nvSpPr>
            <p:cNvPr id="61" name="文本框 60">
              <a:extLst>
                <a:ext uri="{FF2B5EF4-FFF2-40B4-BE49-F238E27FC236}">
                  <a16:creationId xmlns:a16="http://schemas.microsoft.com/office/drawing/2014/main" id="{20DB4D5E-9E21-4DD2-9B02-E117512EE2C6}"/>
                </a:ext>
              </a:extLst>
            </p:cNvPr>
            <p:cNvSpPr txBox="1"/>
            <p:nvPr/>
          </p:nvSpPr>
          <p:spPr>
            <a:xfrm>
              <a:off x="5049287" y="3658939"/>
              <a:ext cx="989373" cy="430887"/>
            </a:xfrm>
            <a:prstGeom prst="rect">
              <a:avLst/>
            </a:prstGeom>
            <a:noFill/>
          </p:spPr>
          <p:txBody>
            <a:bodyPr wrap="none" rtlCol="0">
              <a:spAutoFit/>
            </a:bodyPr>
            <a:lstStyle/>
            <a:p>
              <a:r>
                <a:rPr lang="en-US" altLang="zh-CN" sz="1100" dirty="0"/>
                <a:t>Make remote</a:t>
              </a:r>
            </a:p>
            <a:p>
              <a:r>
                <a:rPr lang="en-US" altLang="zh-CN" sz="1100" dirty="0"/>
                <a:t>Call(</a:t>
              </a:r>
              <a:r>
                <a:rPr lang="zh-CN" altLang="en-US" sz="1100" dirty="0"/>
                <a:t>调用</a:t>
              </a:r>
              <a:r>
                <a:rPr lang="en-US" altLang="zh-CN" sz="1100" dirty="0"/>
                <a:t>)</a:t>
              </a:r>
              <a:endParaRPr lang="zh-CN" altLang="en-US" sz="1100" dirty="0"/>
            </a:p>
          </p:txBody>
        </p:sp>
      </p:grpSp>
      <p:sp>
        <p:nvSpPr>
          <p:cNvPr id="63" name="文本框 62">
            <a:extLst>
              <a:ext uri="{FF2B5EF4-FFF2-40B4-BE49-F238E27FC236}">
                <a16:creationId xmlns:a16="http://schemas.microsoft.com/office/drawing/2014/main" id="{1FEA6062-D65B-4077-A12C-0522B1E17634}"/>
              </a:ext>
            </a:extLst>
          </p:cNvPr>
          <p:cNvSpPr txBox="1"/>
          <p:nvPr/>
        </p:nvSpPr>
        <p:spPr>
          <a:xfrm>
            <a:off x="253960" y="123991"/>
            <a:ext cx="3549370" cy="369332"/>
          </a:xfrm>
          <a:prstGeom prst="rect">
            <a:avLst/>
          </a:prstGeom>
          <a:noFill/>
        </p:spPr>
        <p:txBody>
          <a:bodyPr wrap="none" rtlCol="0">
            <a:spAutoFit/>
          </a:bodyPr>
          <a:lstStyle/>
          <a:p>
            <a:r>
              <a:rPr lang="en-US" altLang="zh-CN" dirty="0"/>
              <a:t>1.</a:t>
            </a:r>
            <a:r>
              <a:rPr lang="zh-CN" altLang="en-US" dirty="0"/>
              <a:t>服务注册与发现</a:t>
            </a:r>
            <a:r>
              <a:rPr lang="en-US" altLang="zh-CN" dirty="0"/>
              <a:t>-Eureka </a:t>
            </a:r>
            <a:r>
              <a:rPr lang="zh-CN" altLang="en-US" dirty="0"/>
              <a:t>示意图</a:t>
            </a:r>
          </a:p>
        </p:txBody>
      </p:sp>
      <p:sp>
        <p:nvSpPr>
          <p:cNvPr id="64" name="文本框 63">
            <a:extLst>
              <a:ext uri="{FF2B5EF4-FFF2-40B4-BE49-F238E27FC236}">
                <a16:creationId xmlns:a16="http://schemas.microsoft.com/office/drawing/2014/main" id="{87562DD4-9CB9-4E4C-978A-83E6C2C4941C}"/>
              </a:ext>
            </a:extLst>
          </p:cNvPr>
          <p:cNvSpPr txBox="1"/>
          <p:nvPr/>
        </p:nvSpPr>
        <p:spPr>
          <a:xfrm>
            <a:off x="253960" y="4754011"/>
            <a:ext cx="11440953" cy="1200329"/>
          </a:xfrm>
          <a:prstGeom prst="rect">
            <a:avLst/>
          </a:prstGeom>
          <a:noFill/>
        </p:spPr>
        <p:txBody>
          <a:bodyPr wrap="none" rtlCol="0">
            <a:spAutoFit/>
          </a:bodyPr>
          <a:lstStyle/>
          <a:p>
            <a:r>
              <a:rPr lang="en-US" altLang="zh-CN" dirty="0"/>
              <a:t>1.</a:t>
            </a:r>
            <a:r>
              <a:rPr lang="zh-CN" altLang="en-US" dirty="0"/>
              <a:t>部署在不同区域（</a:t>
            </a:r>
            <a:r>
              <a:rPr lang="en-US" altLang="zh-CN" dirty="0"/>
              <a:t>Region</a:t>
            </a:r>
            <a:r>
              <a:rPr lang="zh-CN" altLang="en-US" dirty="0"/>
              <a:t>）的</a:t>
            </a:r>
            <a:r>
              <a:rPr lang="en-US" altLang="zh-CN" dirty="0"/>
              <a:t>Eureka Server</a:t>
            </a:r>
            <a:r>
              <a:rPr lang="zh-CN" altLang="en-US" dirty="0"/>
              <a:t>之间可以复制注册的服务客户端信息</a:t>
            </a:r>
            <a:endParaRPr lang="en-US" altLang="zh-CN" dirty="0"/>
          </a:p>
          <a:p>
            <a:r>
              <a:rPr lang="en-US" altLang="zh-CN" dirty="0"/>
              <a:t>2.</a:t>
            </a:r>
            <a:r>
              <a:rPr lang="zh-CN" altLang="en-US" dirty="0"/>
              <a:t>每个客户端服务（</a:t>
            </a:r>
            <a:r>
              <a:rPr lang="en-US" altLang="zh-CN" dirty="0"/>
              <a:t>Eureka Client</a:t>
            </a:r>
            <a:r>
              <a:rPr lang="zh-CN" altLang="en-US" dirty="0"/>
              <a:t>）注册到相应的服务注册中心</a:t>
            </a:r>
            <a:r>
              <a:rPr lang="en-US" altLang="zh-CN" dirty="0"/>
              <a:t>,</a:t>
            </a:r>
            <a:r>
              <a:rPr lang="zh-CN" altLang="en-US" dirty="0"/>
              <a:t>每</a:t>
            </a:r>
            <a:r>
              <a:rPr lang="en-US" altLang="zh-CN" dirty="0"/>
              <a:t>30</a:t>
            </a:r>
            <a:r>
              <a:rPr lang="zh-CN" altLang="en-US" dirty="0"/>
              <a:t>秒发送发送一次心跳</a:t>
            </a:r>
            <a:endParaRPr lang="en-US" altLang="zh-CN" dirty="0"/>
          </a:p>
          <a:p>
            <a:r>
              <a:rPr lang="en-US" altLang="zh-CN" dirty="0"/>
              <a:t>3.Eureka Server </a:t>
            </a:r>
            <a:r>
              <a:rPr lang="zh-CN" altLang="en-US" dirty="0"/>
              <a:t>连续三次（</a:t>
            </a:r>
            <a:r>
              <a:rPr lang="en-US" altLang="zh-CN" dirty="0"/>
              <a:t>90</a:t>
            </a:r>
            <a:r>
              <a:rPr lang="zh-CN" altLang="en-US" dirty="0"/>
              <a:t>秒）没有收到</a:t>
            </a:r>
            <a:r>
              <a:rPr lang="en-US" altLang="zh-CN" dirty="0"/>
              <a:t>Eureka Client</a:t>
            </a:r>
            <a:r>
              <a:rPr lang="zh-CN" altLang="en-US" dirty="0"/>
              <a:t>心跳，则将该</a:t>
            </a:r>
            <a:r>
              <a:rPr lang="en-US" altLang="zh-CN" dirty="0"/>
              <a:t>Client</a:t>
            </a:r>
            <a:r>
              <a:rPr lang="zh-CN" altLang="en-US" dirty="0"/>
              <a:t>剔除</a:t>
            </a:r>
            <a:endParaRPr lang="en-US" altLang="zh-CN" dirty="0"/>
          </a:p>
          <a:p>
            <a:r>
              <a:rPr lang="en-US" altLang="zh-CN" dirty="0"/>
              <a:t>4.Eureka Client</a:t>
            </a:r>
            <a:r>
              <a:rPr lang="zh-CN" altLang="en-US" dirty="0"/>
              <a:t>都会缓存他要调用的服务信息，这样当</a:t>
            </a:r>
            <a:r>
              <a:rPr lang="en-US" altLang="zh-CN" dirty="0"/>
              <a:t>Eureka Server</a:t>
            </a:r>
            <a:r>
              <a:rPr lang="zh-CN" altLang="en-US" dirty="0"/>
              <a:t>宕机后也不影响</a:t>
            </a:r>
            <a:r>
              <a:rPr lang="en-US" altLang="zh-CN" dirty="0"/>
              <a:t>Eureka Client</a:t>
            </a:r>
            <a:r>
              <a:rPr lang="zh-CN" altLang="en-US" dirty="0"/>
              <a:t>之间的正常调用</a:t>
            </a:r>
          </a:p>
        </p:txBody>
      </p:sp>
    </p:spTree>
    <p:extLst>
      <p:ext uri="{BB962C8B-B14F-4D97-AF65-F5344CB8AC3E}">
        <p14:creationId xmlns:p14="http://schemas.microsoft.com/office/powerpoint/2010/main" val="403961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EE4BE2-927C-462D-86B6-B1D52C1950E6}"/>
              </a:ext>
            </a:extLst>
          </p:cNvPr>
          <p:cNvSpPr txBox="1"/>
          <p:nvPr/>
        </p:nvSpPr>
        <p:spPr>
          <a:xfrm>
            <a:off x="253960" y="123991"/>
            <a:ext cx="1067921" cy="369332"/>
          </a:xfrm>
          <a:prstGeom prst="rect">
            <a:avLst/>
          </a:prstGeom>
          <a:noFill/>
        </p:spPr>
        <p:txBody>
          <a:bodyPr wrap="none" rtlCol="0">
            <a:spAutoFit/>
          </a:bodyPr>
          <a:lstStyle/>
          <a:p>
            <a:r>
              <a:rPr lang="en-US" altLang="zh-CN" dirty="0"/>
              <a:t>2.Ribbon</a:t>
            </a:r>
            <a:endParaRPr lang="zh-CN" altLang="en-US" dirty="0"/>
          </a:p>
        </p:txBody>
      </p:sp>
      <p:grpSp>
        <p:nvGrpSpPr>
          <p:cNvPr id="57" name="组合 56">
            <a:extLst>
              <a:ext uri="{FF2B5EF4-FFF2-40B4-BE49-F238E27FC236}">
                <a16:creationId xmlns:a16="http://schemas.microsoft.com/office/drawing/2014/main" id="{0D54333D-C750-4488-8D07-98BFC2DA4CA4}"/>
              </a:ext>
            </a:extLst>
          </p:cNvPr>
          <p:cNvGrpSpPr/>
          <p:nvPr/>
        </p:nvGrpSpPr>
        <p:grpSpPr>
          <a:xfrm>
            <a:off x="787920" y="1756065"/>
            <a:ext cx="2653558" cy="3495907"/>
            <a:chOff x="787920" y="1756065"/>
            <a:chExt cx="2653558" cy="3495907"/>
          </a:xfrm>
        </p:grpSpPr>
        <p:grpSp>
          <p:nvGrpSpPr>
            <p:cNvPr id="26" name="组合 25">
              <a:extLst>
                <a:ext uri="{FF2B5EF4-FFF2-40B4-BE49-F238E27FC236}">
                  <a16:creationId xmlns:a16="http://schemas.microsoft.com/office/drawing/2014/main" id="{E6D79B6E-ACC4-408B-9AC5-D3A9324B09CB}"/>
                </a:ext>
              </a:extLst>
            </p:cNvPr>
            <p:cNvGrpSpPr/>
            <p:nvPr/>
          </p:nvGrpSpPr>
          <p:grpSpPr>
            <a:xfrm>
              <a:off x="787920" y="1756065"/>
              <a:ext cx="2653558" cy="2833652"/>
              <a:chOff x="787920" y="1756065"/>
              <a:chExt cx="2653558" cy="2833652"/>
            </a:xfrm>
          </p:grpSpPr>
          <p:pic>
            <p:nvPicPr>
              <p:cNvPr id="7" name="图片 6">
                <a:extLst>
                  <a:ext uri="{FF2B5EF4-FFF2-40B4-BE49-F238E27FC236}">
                    <a16:creationId xmlns:a16="http://schemas.microsoft.com/office/drawing/2014/main" id="{A2726AA3-F0E2-4789-90C8-EAC6AE596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2761458"/>
                <a:ext cx="604202" cy="554314"/>
              </a:xfrm>
              <a:prstGeom prst="rect">
                <a:avLst/>
              </a:prstGeom>
            </p:spPr>
          </p:pic>
          <p:pic>
            <p:nvPicPr>
              <p:cNvPr id="9" name="图片 8">
                <a:extLst>
                  <a:ext uri="{FF2B5EF4-FFF2-40B4-BE49-F238E27FC236}">
                    <a16:creationId xmlns:a16="http://schemas.microsoft.com/office/drawing/2014/main" id="{F5AA8E9E-72FE-46D9-A279-C06686CF0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20" y="2731902"/>
                <a:ext cx="604202" cy="604202"/>
              </a:xfrm>
              <a:prstGeom prst="rect">
                <a:avLst/>
              </a:prstGeom>
            </p:spPr>
          </p:pic>
          <p:sp>
            <p:nvSpPr>
              <p:cNvPr id="10" name="矩形 9">
                <a:extLst>
                  <a:ext uri="{FF2B5EF4-FFF2-40B4-BE49-F238E27FC236}">
                    <a16:creationId xmlns:a16="http://schemas.microsoft.com/office/drawing/2014/main" id="{943E7679-9B59-406B-A14D-A24A2DAC15F1}"/>
                  </a:ext>
                </a:extLst>
              </p:cNvPr>
              <p:cNvSpPr/>
              <p:nvPr/>
            </p:nvSpPr>
            <p:spPr>
              <a:xfrm flipH="1">
                <a:off x="2003937" y="1756065"/>
                <a:ext cx="256641" cy="277399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930166B-D9FE-4BEC-862C-E9C35DE6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1756065"/>
                <a:ext cx="604202" cy="554314"/>
              </a:xfrm>
              <a:prstGeom prst="rect">
                <a:avLst/>
              </a:prstGeom>
            </p:spPr>
          </p:pic>
          <p:pic>
            <p:nvPicPr>
              <p:cNvPr id="12" name="图片 11">
                <a:extLst>
                  <a:ext uri="{FF2B5EF4-FFF2-40B4-BE49-F238E27FC236}">
                    <a16:creationId xmlns:a16="http://schemas.microsoft.com/office/drawing/2014/main" id="{C3359B95-8447-4FDF-BBEE-E476F3617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135" y="3757627"/>
                <a:ext cx="604202" cy="554314"/>
              </a:xfrm>
              <a:prstGeom prst="rect">
                <a:avLst/>
              </a:prstGeom>
            </p:spPr>
          </p:pic>
          <p:sp>
            <p:nvSpPr>
              <p:cNvPr id="14" name="文本框 13">
                <a:extLst>
                  <a:ext uri="{FF2B5EF4-FFF2-40B4-BE49-F238E27FC236}">
                    <a16:creationId xmlns:a16="http://schemas.microsoft.com/office/drawing/2014/main" id="{071B43CE-4351-4089-9C7B-1052BE363F15}"/>
                  </a:ext>
                </a:extLst>
              </p:cNvPr>
              <p:cNvSpPr txBox="1"/>
              <p:nvPr/>
            </p:nvSpPr>
            <p:spPr>
              <a:xfrm>
                <a:off x="2646870" y="2301228"/>
                <a:ext cx="78418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ServiceA-1</a:t>
                </a:r>
                <a:endParaRPr lang="zh-CN" altLang="en-US" sz="1000" dirty="0">
                  <a:latin typeface="Microsoft YaHei Light" panose="020B0502040204020203" pitchFamily="34" charset="-122"/>
                  <a:ea typeface="Microsoft YaHei Light" panose="020B0502040204020203" pitchFamily="34" charset="-122"/>
                </a:endParaRPr>
              </a:p>
            </p:txBody>
          </p:sp>
          <p:sp>
            <p:nvSpPr>
              <p:cNvPr id="15" name="文本框 14">
                <a:extLst>
                  <a:ext uri="{FF2B5EF4-FFF2-40B4-BE49-F238E27FC236}">
                    <a16:creationId xmlns:a16="http://schemas.microsoft.com/office/drawing/2014/main" id="{6AD6DF7A-1D1F-4C5A-A330-4034375BE0F7}"/>
                  </a:ext>
                </a:extLst>
              </p:cNvPr>
              <p:cNvSpPr txBox="1"/>
              <p:nvPr/>
            </p:nvSpPr>
            <p:spPr>
              <a:xfrm>
                <a:off x="2626030" y="3322362"/>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ServiceA-2</a:t>
                </a:r>
                <a:endParaRPr lang="zh-CN" altLang="en-US" sz="1000" dirty="0">
                  <a:latin typeface="Microsoft YaHei Light" panose="020B0502040204020203" pitchFamily="34" charset="-122"/>
                  <a:ea typeface="Microsoft YaHei Light" panose="020B0502040204020203" pitchFamily="34" charset="-122"/>
                </a:endParaRPr>
              </a:p>
            </p:txBody>
          </p:sp>
          <p:sp>
            <p:nvSpPr>
              <p:cNvPr id="16" name="文本框 15">
                <a:extLst>
                  <a:ext uri="{FF2B5EF4-FFF2-40B4-BE49-F238E27FC236}">
                    <a16:creationId xmlns:a16="http://schemas.microsoft.com/office/drawing/2014/main" id="{CF7627F0-3859-4217-8822-508F6A109B73}"/>
                  </a:ext>
                </a:extLst>
              </p:cNvPr>
              <p:cNvSpPr txBox="1"/>
              <p:nvPr/>
            </p:nvSpPr>
            <p:spPr>
              <a:xfrm>
                <a:off x="2636449" y="4343496"/>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ServiceA-3</a:t>
                </a:r>
                <a:endParaRPr lang="zh-CN" altLang="en-US" sz="1000" dirty="0">
                  <a:latin typeface="Microsoft YaHei Light" panose="020B0502040204020203" pitchFamily="34" charset="-122"/>
                  <a:ea typeface="Microsoft YaHei Light" panose="020B0502040204020203" pitchFamily="34" charset="-122"/>
                </a:endParaRPr>
              </a:p>
            </p:txBody>
          </p:sp>
          <p:sp>
            <p:nvSpPr>
              <p:cNvPr id="17" name="文本框 16">
                <a:extLst>
                  <a:ext uri="{FF2B5EF4-FFF2-40B4-BE49-F238E27FC236}">
                    <a16:creationId xmlns:a16="http://schemas.microsoft.com/office/drawing/2014/main" id="{66CA13AE-F45E-4F45-83DA-357564CED50C}"/>
                  </a:ext>
                </a:extLst>
              </p:cNvPr>
              <p:cNvSpPr txBox="1"/>
              <p:nvPr/>
            </p:nvSpPr>
            <p:spPr>
              <a:xfrm rot="16200000">
                <a:off x="1574456" y="2903198"/>
                <a:ext cx="1120572" cy="261610"/>
              </a:xfrm>
              <a:prstGeom prst="rect">
                <a:avLst/>
              </a:prstGeom>
              <a:noFill/>
            </p:spPr>
            <p:txBody>
              <a:bodyPr wrap="square" rtlCol="0">
                <a:spAutoFit/>
              </a:bodyPr>
              <a:lstStyle/>
              <a:p>
                <a:r>
                  <a:rPr lang="en-US" altLang="zh-CN" sz="1100" dirty="0">
                    <a:latin typeface="Microsoft YaHei Light" panose="020B0502040204020203" pitchFamily="34" charset="-122"/>
                    <a:ea typeface="Microsoft YaHei Light" panose="020B0502040204020203" pitchFamily="34" charset="-122"/>
                  </a:rPr>
                  <a:t>Nginx</a:t>
                </a:r>
                <a:r>
                  <a:rPr lang="zh-CN" altLang="en-US" sz="1100" dirty="0">
                    <a:latin typeface="Microsoft YaHei Light" panose="020B0502040204020203" pitchFamily="34" charset="-122"/>
                    <a:ea typeface="Microsoft YaHei Light" panose="020B0502040204020203" pitchFamily="34" charset="-122"/>
                  </a:rPr>
                  <a:t>反向代理</a:t>
                </a:r>
              </a:p>
            </p:txBody>
          </p:sp>
          <p:cxnSp>
            <p:nvCxnSpPr>
              <p:cNvPr id="19" name="直接箭头连接符 18">
                <a:extLst>
                  <a:ext uri="{FF2B5EF4-FFF2-40B4-BE49-F238E27FC236}">
                    <a16:creationId xmlns:a16="http://schemas.microsoft.com/office/drawing/2014/main" id="{EF1FE1C3-6280-40BC-B4BC-DD48B46C663A}"/>
                  </a:ext>
                </a:extLst>
              </p:cNvPr>
              <p:cNvCxnSpPr>
                <a:stCxn id="9" idx="3"/>
                <a:endCxn id="17" idx="0"/>
              </p:cNvCxnSpPr>
              <p:nvPr/>
            </p:nvCxnSpPr>
            <p:spPr>
              <a:xfrm>
                <a:off x="1392122" y="3034003"/>
                <a:ext cx="611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A1329AB7-917A-455C-B70A-308ED7863D83}"/>
                  </a:ext>
                </a:extLst>
              </p:cNvPr>
              <p:cNvCxnSpPr>
                <a:stCxn id="17" idx="2"/>
                <a:endCxn id="11" idx="1"/>
              </p:cNvCxnSpPr>
              <p:nvPr/>
            </p:nvCxnSpPr>
            <p:spPr>
              <a:xfrm flipV="1">
                <a:off x="2265547" y="2033222"/>
                <a:ext cx="465588" cy="100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BD147ED-B6AC-4DD6-BCDE-B68E9F848FFA}"/>
                  </a:ext>
                </a:extLst>
              </p:cNvPr>
              <p:cNvCxnSpPr>
                <a:stCxn id="17" idx="2"/>
                <a:endCxn id="12" idx="1"/>
              </p:cNvCxnSpPr>
              <p:nvPr/>
            </p:nvCxnSpPr>
            <p:spPr>
              <a:xfrm>
                <a:off x="2265547" y="3034003"/>
                <a:ext cx="465588" cy="100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9509C128-32D5-4DF9-8930-AD55E1F115B1}"/>
                  </a:ext>
                </a:extLst>
              </p:cNvPr>
              <p:cNvCxnSpPr>
                <a:stCxn id="17" idx="2"/>
                <a:endCxn id="7" idx="1"/>
              </p:cNvCxnSpPr>
              <p:nvPr/>
            </p:nvCxnSpPr>
            <p:spPr>
              <a:xfrm>
                <a:off x="2265547" y="3034003"/>
                <a:ext cx="465588" cy="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B5D18FA5-63E8-4C48-A8A4-AD09E6FDA828}"/>
                </a:ext>
              </a:extLst>
            </p:cNvPr>
            <p:cNvSpPr txBox="1"/>
            <p:nvPr/>
          </p:nvSpPr>
          <p:spPr>
            <a:xfrm>
              <a:off x="1321881" y="4974973"/>
              <a:ext cx="1877437" cy="276999"/>
            </a:xfrm>
            <a:prstGeom prst="rect">
              <a:avLst/>
            </a:prstGeom>
            <a:noFill/>
          </p:spPr>
          <p:txBody>
            <a:bodyPr wrap="none" rtlCol="0">
              <a:spAutoFit/>
            </a:bodyPr>
            <a:lstStyle/>
            <a:p>
              <a:r>
                <a:rPr lang="zh-CN" altLang="en-US" sz="1200" dirty="0"/>
                <a:t>服务器端负载均衡示意图</a:t>
              </a:r>
            </a:p>
          </p:txBody>
        </p:sp>
      </p:grpSp>
      <p:grpSp>
        <p:nvGrpSpPr>
          <p:cNvPr id="49" name="组合 48">
            <a:extLst>
              <a:ext uri="{FF2B5EF4-FFF2-40B4-BE49-F238E27FC236}">
                <a16:creationId xmlns:a16="http://schemas.microsoft.com/office/drawing/2014/main" id="{58DA0661-7929-46A6-A1C0-4C31BFCF40F6}"/>
              </a:ext>
            </a:extLst>
          </p:cNvPr>
          <p:cNvGrpSpPr/>
          <p:nvPr/>
        </p:nvGrpSpPr>
        <p:grpSpPr>
          <a:xfrm>
            <a:off x="5264970" y="1704009"/>
            <a:ext cx="5330817" cy="3930645"/>
            <a:chOff x="5264970" y="1704009"/>
            <a:chExt cx="5330817" cy="3930645"/>
          </a:xfrm>
        </p:grpSpPr>
        <p:sp>
          <p:nvSpPr>
            <p:cNvPr id="29" name="矩形: 圆角 28">
              <a:extLst>
                <a:ext uri="{FF2B5EF4-FFF2-40B4-BE49-F238E27FC236}">
                  <a16:creationId xmlns:a16="http://schemas.microsoft.com/office/drawing/2014/main" id="{5A072809-C368-4442-9E51-DFBDB06B9796}"/>
                </a:ext>
              </a:extLst>
            </p:cNvPr>
            <p:cNvSpPr/>
            <p:nvPr/>
          </p:nvSpPr>
          <p:spPr>
            <a:xfrm>
              <a:off x="7039653" y="1704009"/>
              <a:ext cx="1518408" cy="119443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Eureka Server</a:t>
              </a:r>
            </a:p>
          </p:txBody>
        </p:sp>
        <p:pic>
          <p:nvPicPr>
            <p:cNvPr id="32" name="图片 31">
              <a:extLst>
                <a:ext uri="{FF2B5EF4-FFF2-40B4-BE49-F238E27FC236}">
                  <a16:creationId xmlns:a16="http://schemas.microsoft.com/office/drawing/2014/main" id="{8751A5D3-A99E-4524-8FC6-D0D7F6147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970" y="1999127"/>
              <a:ext cx="604202" cy="604202"/>
            </a:xfrm>
            <a:prstGeom prst="rect">
              <a:avLst/>
            </a:prstGeom>
          </p:spPr>
        </p:pic>
        <p:grpSp>
          <p:nvGrpSpPr>
            <p:cNvPr id="40" name="组合 39">
              <a:extLst>
                <a:ext uri="{FF2B5EF4-FFF2-40B4-BE49-F238E27FC236}">
                  <a16:creationId xmlns:a16="http://schemas.microsoft.com/office/drawing/2014/main" id="{793E0C4F-4C02-4782-9518-A654BC91C7F3}"/>
                </a:ext>
              </a:extLst>
            </p:cNvPr>
            <p:cNvGrpSpPr/>
            <p:nvPr/>
          </p:nvGrpSpPr>
          <p:grpSpPr>
            <a:xfrm>
              <a:off x="9780339" y="1919278"/>
              <a:ext cx="815448" cy="2833652"/>
              <a:chOff x="2778430" y="1908465"/>
              <a:chExt cx="815448" cy="2833652"/>
            </a:xfrm>
          </p:grpSpPr>
          <p:pic>
            <p:nvPicPr>
              <p:cNvPr id="34" name="图片 33">
                <a:extLst>
                  <a:ext uri="{FF2B5EF4-FFF2-40B4-BE49-F238E27FC236}">
                    <a16:creationId xmlns:a16="http://schemas.microsoft.com/office/drawing/2014/main" id="{07098835-3C3C-43BF-A91B-09B92EE1E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2913858"/>
                <a:ext cx="604202" cy="554314"/>
              </a:xfrm>
              <a:prstGeom prst="rect">
                <a:avLst/>
              </a:prstGeom>
            </p:spPr>
          </p:pic>
          <p:pic>
            <p:nvPicPr>
              <p:cNvPr id="35" name="图片 34">
                <a:extLst>
                  <a:ext uri="{FF2B5EF4-FFF2-40B4-BE49-F238E27FC236}">
                    <a16:creationId xmlns:a16="http://schemas.microsoft.com/office/drawing/2014/main" id="{2F1DC5FF-0E6A-4733-8659-0342CD1E5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1908465"/>
                <a:ext cx="604202" cy="554314"/>
              </a:xfrm>
              <a:prstGeom prst="rect">
                <a:avLst/>
              </a:prstGeom>
            </p:spPr>
          </p:pic>
          <p:pic>
            <p:nvPicPr>
              <p:cNvPr id="36" name="图片 35">
                <a:extLst>
                  <a:ext uri="{FF2B5EF4-FFF2-40B4-BE49-F238E27FC236}">
                    <a16:creationId xmlns:a16="http://schemas.microsoft.com/office/drawing/2014/main" id="{2CA1DB2C-666C-425E-B07D-73F3E23D8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535" y="3910027"/>
                <a:ext cx="604202" cy="554314"/>
              </a:xfrm>
              <a:prstGeom prst="rect">
                <a:avLst/>
              </a:prstGeom>
            </p:spPr>
          </p:pic>
          <p:sp>
            <p:nvSpPr>
              <p:cNvPr id="37" name="文本框 36">
                <a:extLst>
                  <a:ext uri="{FF2B5EF4-FFF2-40B4-BE49-F238E27FC236}">
                    <a16:creationId xmlns:a16="http://schemas.microsoft.com/office/drawing/2014/main" id="{364EFF0B-60BC-4C00-86B1-618DFA19EB9C}"/>
                  </a:ext>
                </a:extLst>
              </p:cNvPr>
              <p:cNvSpPr txBox="1"/>
              <p:nvPr/>
            </p:nvSpPr>
            <p:spPr>
              <a:xfrm>
                <a:off x="2799270" y="2453628"/>
                <a:ext cx="78418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ServiceA-1</a:t>
                </a:r>
                <a:endParaRPr lang="zh-CN" altLang="en-US" sz="1000" dirty="0">
                  <a:latin typeface="Microsoft YaHei Light" panose="020B0502040204020203" pitchFamily="34" charset="-122"/>
                  <a:ea typeface="Microsoft YaHei Light" panose="020B0502040204020203" pitchFamily="34" charset="-122"/>
                </a:endParaRPr>
              </a:p>
            </p:txBody>
          </p:sp>
          <p:sp>
            <p:nvSpPr>
              <p:cNvPr id="38" name="文本框 37">
                <a:extLst>
                  <a:ext uri="{FF2B5EF4-FFF2-40B4-BE49-F238E27FC236}">
                    <a16:creationId xmlns:a16="http://schemas.microsoft.com/office/drawing/2014/main" id="{E2C2D067-F8A6-42BE-BB2F-E9A126EC66CB}"/>
                  </a:ext>
                </a:extLst>
              </p:cNvPr>
              <p:cNvSpPr txBox="1"/>
              <p:nvPr/>
            </p:nvSpPr>
            <p:spPr>
              <a:xfrm>
                <a:off x="2778430" y="3474762"/>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ServiceA-2</a:t>
                </a:r>
                <a:endParaRPr lang="zh-CN" altLang="en-US" sz="1000" dirty="0">
                  <a:latin typeface="Microsoft YaHei Light" panose="020B0502040204020203" pitchFamily="34" charset="-122"/>
                  <a:ea typeface="Microsoft YaHei Light" panose="020B0502040204020203" pitchFamily="34" charset="-122"/>
                </a:endParaRPr>
              </a:p>
            </p:txBody>
          </p:sp>
          <p:sp>
            <p:nvSpPr>
              <p:cNvPr id="39" name="文本框 38">
                <a:extLst>
                  <a:ext uri="{FF2B5EF4-FFF2-40B4-BE49-F238E27FC236}">
                    <a16:creationId xmlns:a16="http://schemas.microsoft.com/office/drawing/2014/main" id="{9AAA84E4-2021-44E7-8D3F-D0B5223FD055}"/>
                  </a:ext>
                </a:extLst>
              </p:cNvPr>
              <p:cNvSpPr txBox="1"/>
              <p:nvPr/>
            </p:nvSpPr>
            <p:spPr>
              <a:xfrm>
                <a:off x="2788849" y="4495896"/>
                <a:ext cx="805029" cy="246221"/>
              </a:xfrm>
              <a:prstGeom prst="rect">
                <a:avLst/>
              </a:prstGeom>
              <a:noFill/>
            </p:spPr>
            <p:txBody>
              <a:bodyPr wrap="none" rtlCol="0">
                <a:spAutoFit/>
              </a:bodyPr>
              <a:lstStyle/>
              <a:p>
                <a:r>
                  <a:rPr lang="en-US" altLang="zh-CN" sz="1000" dirty="0">
                    <a:latin typeface="Microsoft YaHei Light" panose="020B0502040204020203" pitchFamily="34" charset="-122"/>
                    <a:ea typeface="Microsoft YaHei Light" panose="020B0502040204020203" pitchFamily="34" charset="-122"/>
                  </a:rPr>
                  <a:t>ServiceA-3</a:t>
                </a:r>
                <a:endParaRPr lang="zh-CN" altLang="en-US" sz="1000" dirty="0">
                  <a:latin typeface="Microsoft YaHei Light" panose="020B0502040204020203" pitchFamily="34" charset="-122"/>
                  <a:ea typeface="Microsoft YaHei Light" panose="020B0502040204020203" pitchFamily="34" charset="-122"/>
                </a:endParaRPr>
              </a:p>
            </p:txBody>
          </p:sp>
        </p:grpSp>
        <p:cxnSp>
          <p:nvCxnSpPr>
            <p:cNvPr id="42" name="直接箭头连接符 41">
              <a:extLst>
                <a:ext uri="{FF2B5EF4-FFF2-40B4-BE49-F238E27FC236}">
                  <a16:creationId xmlns:a16="http://schemas.microsoft.com/office/drawing/2014/main" id="{DFF2B74C-BA5D-4060-9C58-5DE0251BFC76}"/>
                </a:ext>
              </a:extLst>
            </p:cNvPr>
            <p:cNvCxnSpPr>
              <a:cxnSpLocks/>
              <a:stCxn id="32" idx="3"/>
              <a:endCxn id="29" idx="1"/>
            </p:cNvCxnSpPr>
            <p:nvPr/>
          </p:nvCxnSpPr>
          <p:spPr>
            <a:xfrm>
              <a:off x="5869172" y="2301228"/>
              <a:ext cx="1170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F609A89-04DB-4CC5-9C62-9A4A95FAD001}"/>
                </a:ext>
              </a:extLst>
            </p:cNvPr>
            <p:cNvCxnSpPr>
              <a:cxnSpLocks/>
              <a:stCxn id="45" idx="3"/>
              <a:endCxn id="35" idx="1"/>
            </p:cNvCxnSpPr>
            <p:nvPr/>
          </p:nvCxnSpPr>
          <p:spPr>
            <a:xfrm flipV="1">
              <a:off x="8468531" y="2196435"/>
              <a:ext cx="1416913" cy="2521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C6ED0FC-FFC4-4009-9B43-38C5525DC406}"/>
                </a:ext>
              </a:extLst>
            </p:cNvPr>
            <p:cNvCxnSpPr>
              <a:cxnSpLocks/>
              <a:stCxn id="45" idx="3"/>
              <a:endCxn id="34" idx="1"/>
            </p:cNvCxnSpPr>
            <p:nvPr/>
          </p:nvCxnSpPr>
          <p:spPr>
            <a:xfrm flipV="1">
              <a:off x="8468531" y="3201828"/>
              <a:ext cx="1416913" cy="151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3CC206F1-F2C5-4844-9B03-1D677960C9B9}"/>
                </a:ext>
              </a:extLst>
            </p:cNvPr>
            <p:cNvCxnSpPr>
              <a:cxnSpLocks/>
              <a:stCxn id="45" idx="3"/>
              <a:endCxn id="36" idx="1"/>
            </p:cNvCxnSpPr>
            <p:nvPr/>
          </p:nvCxnSpPr>
          <p:spPr>
            <a:xfrm flipV="1">
              <a:off x="8468531" y="4197997"/>
              <a:ext cx="1416913" cy="51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7845ABE-2293-473B-A094-AD7301BED7DF}"/>
                </a:ext>
              </a:extLst>
            </p:cNvPr>
            <p:cNvSpPr txBox="1"/>
            <p:nvPr/>
          </p:nvSpPr>
          <p:spPr>
            <a:xfrm>
              <a:off x="7696287" y="5357655"/>
              <a:ext cx="1723549" cy="276999"/>
            </a:xfrm>
            <a:prstGeom prst="rect">
              <a:avLst/>
            </a:prstGeom>
            <a:noFill/>
          </p:spPr>
          <p:txBody>
            <a:bodyPr wrap="none" rtlCol="0">
              <a:spAutoFit/>
            </a:bodyPr>
            <a:lstStyle/>
            <a:p>
              <a:r>
                <a:rPr lang="zh-CN" altLang="en-US" sz="1200" dirty="0"/>
                <a:t>客户端负载均衡示意图</a:t>
              </a:r>
            </a:p>
          </p:txBody>
        </p:sp>
        <p:sp>
          <p:nvSpPr>
            <p:cNvPr id="43" name="矩形: 圆角 42">
              <a:extLst>
                <a:ext uri="{FF2B5EF4-FFF2-40B4-BE49-F238E27FC236}">
                  <a16:creationId xmlns:a16="http://schemas.microsoft.com/office/drawing/2014/main" id="{51974457-7BBD-4B52-98E8-5E473AEB714B}"/>
                </a:ext>
              </a:extLst>
            </p:cNvPr>
            <p:cNvSpPr/>
            <p:nvPr/>
          </p:nvSpPr>
          <p:spPr>
            <a:xfrm>
              <a:off x="7039653" y="3200548"/>
              <a:ext cx="1518408" cy="201071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Eureka Client</a:t>
              </a:r>
            </a:p>
            <a:p>
              <a:pPr algn="ctr"/>
              <a:r>
                <a:rPr lang="en-US" altLang="zh-CN" sz="1600" dirty="0"/>
                <a:t>(</a:t>
              </a:r>
              <a:r>
                <a:rPr lang="zh-CN" altLang="en-US" sz="1600" dirty="0"/>
                <a:t>服务消费者</a:t>
              </a:r>
              <a:r>
                <a:rPr lang="en-US" altLang="zh-CN" sz="1600" dirty="0"/>
                <a:t>)</a:t>
              </a:r>
            </a:p>
            <a:p>
              <a:pPr algn="ctr"/>
              <a:endParaRPr lang="en-US" altLang="zh-CN" dirty="0"/>
            </a:p>
            <a:p>
              <a:pPr algn="ctr"/>
              <a:endParaRPr lang="en-US" altLang="zh-CN" dirty="0"/>
            </a:p>
            <a:p>
              <a:pPr algn="ctr"/>
              <a:endParaRPr lang="en-US" altLang="zh-CN" dirty="0"/>
            </a:p>
            <a:p>
              <a:pPr algn="ctr"/>
              <a:endParaRPr lang="zh-CN" altLang="en-US" dirty="0"/>
            </a:p>
          </p:txBody>
        </p:sp>
        <p:sp>
          <p:nvSpPr>
            <p:cNvPr id="45" name="矩形: 圆角 44">
              <a:extLst>
                <a:ext uri="{FF2B5EF4-FFF2-40B4-BE49-F238E27FC236}">
                  <a16:creationId xmlns:a16="http://schemas.microsoft.com/office/drawing/2014/main" id="{416303B4-BF70-400B-99EF-D0162822E146}"/>
                </a:ext>
              </a:extLst>
            </p:cNvPr>
            <p:cNvSpPr/>
            <p:nvPr/>
          </p:nvSpPr>
          <p:spPr>
            <a:xfrm>
              <a:off x="7151459" y="4343496"/>
              <a:ext cx="1317072" cy="7487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Ribbon</a:t>
              </a:r>
              <a:endParaRPr lang="zh-CN" altLang="en-US" dirty="0"/>
            </a:p>
          </p:txBody>
        </p:sp>
        <p:cxnSp>
          <p:nvCxnSpPr>
            <p:cNvPr id="28" name="直接箭头连接符 27">
              <a:extLst>
                <a:ext uri="{FF2B5EF4-FFF2-40B4-BE49-F238E27FC236}">
                  <a16:creationId xmlns:a16="http://schemas.microsoft.com/office/drawing/2014/main" id="{E282E4AB-D9F1-4C50-AF78-02550725EE31}"/>
                </a:ext>
              </a:extLst>
            </p:cNvPr>
            <p:cNvCxnSpPr>
              <a:cxnSpLocks/>
            </p:cNvCxnSpPr>
            <p:nvPr/>
          </p:nvCxnSpPr>
          <p:spPr>
            <a:xfrm flipV="1">
              <a:off x="7597522" y="2898447"/>
              <a:ext cx="0" cy="30210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4D8E8EC-B12B-4541-847A-A62650084546}"/>
                </a:ext>
              </a:extLst>
            </p:cNvPr>
            <p:cNvCxnSpPr/>
            <p:nvPr/>
          </p:nvCxnSpPr>
          <p:spPr>
            <a:xfrm>
              <a:off x="8036653" y="2898447"/>
              <a:ext cx="0" cy="30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932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68485B-45F4-4A5B-9795-64C9B1451C74}"/>
              </a:ext>
            </a:extLst>
          </p:cNvPr>
          <p:cNvSpPr txBox="1"/>
          <p:nvPr/>
        </p:nvSpPr>
        <p:spPr>
          <a:xfrm>
            <a:off x="253960" y="123991"/>
            <a:ext cx="2525050" cy="369332"/>
          </a:xfrm>
          <a:prstGeom prst="rect">
            <a:avLst/>
          </a:prstGeom>
          <a:noFill/>
        </p:spPr>
        <p:txBody>
          <a:bodyPr wrap="none" rtlCol="0">
            <a:spAutoFit/>
          </a:bodyPr>
          <a:lstStyle/>
          <a:p>
            <a:r>
              <a:rPr lang="en-US" altLang="zh-CN" dirty="0"/>
              <a:t>3.Hystrix</a:t>
            </a:r>
            <a:r>
              <a:rPr lang="zh-CN" altLang="en-US" dirty="0"/>
              <a:t>原理</a:t>
            </a:r>
            <a:r>
              <a:rPr lang="en-US" altLang="zh-CN" dirty="0"/>
              <a:t>-</a:t>
            </a:r>
            <a:r>
              <a:rPr lang="zh-CN" altLang="en-US" dirty="0"/>
              <a:t>命令模式</a:t>
            </a:r>
          </a:p>
        </p:txBody>
      </p:sp>
      <p:sp>
        <p:nvSpPr>
          <p:cNvPr id="6" name="矩形 5">
            <a:extLst>
              <a:ext uri="{FF2B5EF4-FFF2-40B4-BE49-F238E27FC236}">
                <a16:creationId xmlns:a16="http://schemas.microsoft.com/office/drawing/2014/main" id="{18812504-BFE2-458A-B10E-370A85302914}"/>
              </a:ext>
            </a:extLst>
          </p:cNvPr>
          <p:cNvSpPr/>
          <p:nvPr/>
        </p:nvSpPr>
        <p:spPr>
          <a:xfrm>
            <a:off x="313189" y="452712"/>
            <a:ext cx="11624851" cy="830997"/>
          </a:xfrm>
          <a:prstGeom prst="rect">
            <a:avLst/>
          </a:prstGeom>
        </p:spPr>
        <p:txBody>
          <a:bodyPr wrap="square">
            <a:spAutoFit/>
          </a:bodyPr>
          <a:lstStyle/>
          <a:p>
            <a:pPr>
              <a:buFont typeface="Arial" panose="020B0604020202020204" pitchFamily="34" charset="0"/>
              <a:buChar char="•"/>
            </a:pPr>
            <a:r>
              <a:rPr lang="en-US" altLang="zh-CN" sz="1200" dirty="0">
                <a:solidFill>
                  <a:srgbClr val="000000"/>
                </a:solidFill>
                <a:latin typeface="Verdana" panose="020B0604030504040204" pitchFamily="34" charset="0"/>
              </a:rPr>
              <a:t>Receiver</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接收者</a:t>
            </a:r>
            <a:r>
              <a:rPr lang="zh-CN" altLang="en-US" sz="1200" dirty="0">
                <a:solidFill>
                  <a:srgbClr val="000000"/>
                </a:solidFill>
                <a:latin typeface="Verdana" panose="020B0604030504040204" pitchFamily="34" charset="0"/>
              </a:rPr>
              <a:t>，它知道如何处理具体的业务逻辑。</a:t>
            </a:r>
          </a:p>
          <a:p>
            <a:pPr>
              <a:buFont typeface="Arial" panose="020B0604020202020204" pitchFamily="34" charset="0"/>
              <a:buChar char="•"/>
            </a:pPr>
            <a:r>
              <a:rPr lang="en-US" altLang="zh-CN" sz="1200" dirty="0">
                <a:solidFill>
                  <a:srgbClr val="000000"/>
                </a:solidFill>
                <a:latin typeface="Verdana" panose="020B0604030504040204" pitchFamily="34" charset="0"/>
              </a:rPr>
              <a:t>Command</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抽象命令</a:t>
            </a:r>
            <a:r>
              <a:rPr lang="zh-CN" altLang="en-US" sz="1200" dirty="0">
                <a:solidFill>
                  <a:srgbClr val="000000"/>
                </a:solidFill>
                <a:latin typeface="Verdana" panose="020B0604030504040204" pitchFamily="34" charset="0"/>
              </a:rPr>
              <a:t>，它定义了一个命令对象应具备的一系列命令操作，比如 </a:t>
            </a:r>
            <a:r>
              <a:rPr lang="en-US" altLang="zh-CN" sz="1200" dirty="0">
                <a:solidFill>
                  <a:srgbClr val="000000"/>
                </a:solidFill>
                <a:latin typeface="Verdana" panose="020B0604030504040204" pitchFamily="34" charset="0"/>
              </a:rPr>
              <a:t>execute </a:t>
            </a:r>
            <a:r>
              <a:rPr lang="zh-CN" altLang="en-US" sz="1200" dirty="0">
                <a:solidFill>
                  <a:srgbClr val="000000"/>
                </a:solidFill>
                <a:latin typeface="Verdana" panose="020B0604030504040204" pitchFamily="34" charset="0"/>
              </a:rPr>
              <a:t>等。当命令操作被调用的时候就会触发接收者去做具体命令对应的业务逻辑。</a:t>
            </a:r>
          </a:p>
          <a:p>
            <a:pPr>
              <a:buFont typeface="Arial" panose="020B0604020202020204" pitchFamily="34" charset="0"/>
              <a:buChar char="•"/>
            </a:pPr>
            <a:r>
              <a:rPr lang="en-US" altLang="zh-CN" sz="1200" dirty="0" err="1">
                <a:solidFill>
                  <a:srgbClr val="000000"/>
                </a:solidFill>
                <a:latin typeface="Verdana" panose="020B0604030504040204" pitchFamily="34" charset="0"/>
              </a:rPr>
              <a:t>CommandImpl</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具体的命令实现</a:t>
            </a:r>
            <a:r>
              <a:rPr lang="zh-CN" altLang="en-US" sz="1200" dirty="0">
                <a:solidFill>
                  <a:srgbClr val="000000"/>
                </a:solidFill>
                <a:latin typeface="Verdana" panose="020B0604030504040204" pitchFamily="34" charset="0"/>
              </a:rPr>
              <a:t>，在这里它绑定了</a:t>
            </a:r>
            <a:r>
              <a:rPr lang="zh-CN" altLang="en-US" sz="1200" dirty="0">
                <a:solidFill>
                  <a:srgbClr val="FF0000"/>
                </a:solidFill>
                <a:latin typeface="Verdana" panose="020B0604030504040204" pitchFamily="34" charset="0"/>
              </a:rPr>
              <a:t>命令操作</a:t>
            </a:r>
            <a:r>
              <a:rPr lang="zh-CN" altLang="en-US" sz="1200" dirty="0">
                <a:solidFill>
                  <a:srgbClr val="000000"/>
                </a:solidFill>
                <a:latin typeface="Verdana" panose="020B0604030504040204" pitchFamily="34" charset="0"/>
              </a:rPr>
              <a:t>与</a:t>
            </a:r>
            <a:r>
              <a:rPr lang="zh-CN" altLang="en-US" sz="1200" dirty="0">
                <a:solidFill>
                  <a:srgbClr val="FF0000"/>
                </a:solidFill>
                <a:latin typeface="Verdana" panose="020B0604030504040204" pitchFamily="34" charset="0"/>
              </a:rPr>
              <a:t>接收者</a:t>
            </a:r>
            <a:r>
              <a:rPr lang="zh-CN" altLang="en-US" sz="1200" dirty="0">
                <a:solidFill>
                  <a:srgbClr val="000000"/>
                </a:solidFill>
                <a:latin typeface="Verdana" panose="020B0604030504040204" pitchFamily="34" charset="0"/>
              </a:rPr>
              <a:t>之间的关系，</a:t>
            </a:r>
            <a:r>
              <a:rPr lang="en-US" altLang="zh-CN" sz="1200" dirty="0">
                <a:solidFill>
                  <a:srgbClr val="000000"/>
                </a:solidFill>
                <a:latin typeface="Verdana" panose="020B0604030504040204" pitchFamily="34" charset="0"/>
              </a:rPr>
              <a:t>execute </a:t>
            </a:r>
            <a:r>
              <a:rPr lang="zh-CN" altLang="en-US" sz="1200" dirty="0">
                <a:solidFill>
                  <a:srgbClr val="000000"/>
                </a:solidFill>
                <a:latin typeface="Verdana" panose="020B0604030504040204" pitchFamily="34" charset="0"/>
              </a:rPr>
              <a:t>命令的实现委托给了 </a:t>
            </a:r>
            <a:r>
              <a:rPr lang="en-US" altLang="zh-CN" sz="1200" dirty="0">
                <a:solidFill>
                  <a:srgbClr val="000000"/>
                </a:solidFill>
                <a:latin typeface="Verdana" panose="020B0604030504040204" pitchFamily="34" charset="0"/>
              </a:rPr>
              <a:t>Receiver </a:t>
            </a:r>
            <a:r>
              <a:rPr lang="zh-CN" altLang="en-US" sz="1200" dirty="0">
                <a:solidFill>
                  <a:srgbClr val="000000"/>
                </a:solidFill>
                <a:latin typeface="Verdana" panose="020B0604030504040204" pitchFamily="34" charset="0"/>
              </a:rPr>
              <a:t>的 </a:t>
            </a:r>
            <a:r>
              <a:rPr lang="en-US" altLang="zh-CN" sz="1200" dirty="0">
                <a:solidFill>
                  <a:srgbClr val="000000"/>
                </a:solidFill>
                <a:latin typeface="Verdana" panose="020B0604030504040204" pitchFamily="34" charset="0"/>
              </a:rPr>
              <a:t>action </a:t>
            </a:r>
            <a:r>
              <a:rPr lang="zh-CN" altLang="en-US" sz="1200" dirty="0">
                <a:solidFill>
                  <a:srgbClr val="000000"/>
                </a:solidFill>
                <a:latin typeface="Verdana" panose="020B0604030504040204" pitchFamily="34" charset="0"/>
              </a:rPr>
              <a:t>函数。</a:t>
            </a:r>
          </a:p>
          <a:p>
            <a:pPr>
              <a:buFont typeface="Arial" panose="020B0604020202020204" pitchFamily="34" charset="0"/>
              <a:buChar char="•"/>
            </a:pPr>
            <a:r>
              <a:rPr lang="en-US" altLang="zh-CN" sz="1200" dirty="0">
                <a:solidFill>
                  <a:srgbClr val="000000"/>
                </a:solidFill>
                <a:latin typeface="Verdana" panose="020B0604030504040204" pitchFamily="34" charset="0"/>
              </a:rPr>
              <a:t>Invoker</a:t>
            </a:r>
            <a:r>
              <a:rPr lang="zh-CN" altLang="en-US" sz="1200" dirty="0">
                <a:solidFill>
                  <a:srgbClr val="000000"/>
                </a:solidFill>
                <a:latin typeface="Verdana" panose="020B0604030504040204" pitchFamily="34" charset="0"/>
              </a:rPr>
              <a:t>：</a:t>
            </a:r>
            <a:r>
              <a:rPr lang="zh-CN" altLang="en-US" sz="1200" dirty="0">
                <a:solidFill>
                  <a:srgbClr val="FF0000"/>
                </a:solidFill>
                <a:latin typeface="Verdana" panose="020B0604030504040204" pitchFamily="34" charset="0"/>
              </a:rPr>
              <a:t>调用者</a:t>
            </a:r>
            <a:r>
              <a:rPr lang="zh-CN" altLang="en-US" sz="1200" dirty="0">
                <a:solidFill>
                  <a:srgbClr val="000000"/>
                </a:solidFill>
                <a:latin typeface="Verdana" panose="020B0604030504040204" pitchFamily="34" charset="0"/>
              </a:rPr>
              <a:t>，它持有一个命令对象，并且可以在需要的时候通过命令对象完成具体的业务逻辑。</a:t>
            </a:r>
            <a:endParaRPr lang="zh-CN" altLang="en-US" sz="1200" b="0" i="0" dirty="0">
              <a:solidFill>
                <a:srgbClr val="000000"/>
              </a:solidFill>
              <a:effectLst/>
              <a:latin typeface="Verdana" panose="020B0604030504040204" pitchFamily="34" charset="0"/>
            </a:endParaRPr>
          </a:p>
        </p:txBody>
      </p:sp>
      <p:grpSp>
        <p:nvGrpSpPr>
          <p:cNvPr id="61" name="组合 60">
            <a:extLst>
              <a:ext uri="{FF2B5EF4-FFF2-40B4-BE49-F238E27FC236}">
                <a16:creationId xmlns:a16="http://schemas.microsoft.com/office/drawing/2014/main" id="{6BE37A91-3395-4B3C-9CF9-442CDC489829}"/>
              </a:ext>
            </a:extLst>
          </p:cNvPr>
          <p:cNvGrpSpPr/>
          <p:nvPr/>
        </p:nvGrpSpPr>
        <p:grpSpPr>
          <a:xfrm>
            <a:off x="544149" y="1451294"/>
            <a:ext cx="11310748" cy="5158672"/>
            <a:chOff x="544149" y="1451294"/>
            <a:chExt cx="11310748" cy="5158672"/>
          </a:xfrm>
        </p:grpSpPr>
        <p:grpSp>
          <p:nvGrpSpPr>
            <p:cNvPr id="9" name="组合 8">
              <a:extLst>
                <a:ext uri="{FF2B5EF4-FFF2-40B4-BE49-F238E27FC236}">
                  <a16:creationId xmlns:a16="http://schemas.microsoft.com/office/drawing/2014/main" id="{FAA7540A-9385-46C9-95CD-A6B24B83A2DA}"/>
                </a:ext>
              </a:extLst>
            </p:cNvPr>
            <p:cNvGrpSpPr/>
            <p:nvPr/>
          </p:nvGrpSpPr>
          <p:grpSpPr>
            <a:xfrm>
              <a:off x="547323" y="1451294"/>
              <a:ext cx="2743202" cy="897623"/>
              <a:chOff x="1216404" y="2147581"/>
              <a:chExt cx="1562606" cy="545285"/>
            </a:xfrm>
          </p:grpSpPr>
          <p:sp>
            <p:nvSpPr>
              <p:cNvPr id="7" name="矩形 6">
                <a:extLst>
                  <a:ext uri="{FF2B5EF4-FFF2-40B4-BE49-F238E27FC236}">
                    <a16:creationId xmlns:a16="http://schemas.microsoft.com/office/drawing/2014/main" id="{DA5B5C6E-0A7D-4AD4-B5FF-4808B9DAB118}"/>
                  </a:ext>
                </a:extLst>
              </p:cNvPr>
              <p:cNvSpPr/>
              <p:nvPr/>
            </p:nvSpPr>
            <p:spPr>
              <a:xfrm>
                <a:off x="1216404" y="2147581"/>
                <a:ext cx="1562606" cy="54528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Command </a:t>
                </a:r>
                <a:r>
                  <a:rPr lang="zh-CN" altLang="en-US" sz="1200" b="1" dirty="0"/>
                  <a:t>（接口）</a:t>
                </a:r>
                <a:endParaRPr lang="en-US" altLang="zh-CN" sz="1200" b="1" dirty="0"/>
              </a:p>
              <a:p>
                <a:pPr algn="ctr"/>
                <a:endParaRPr lang="en-US" altLang="zh-CN" sz="1200" dirty="0"/>
              </a:p>
              <a:p>
                <a:pPr algn="ctr"/>
                <a:endParaRPr lang="zh-CN" altLang="en-US" sz="1200" dirty="0"/>
              </a:p>
            </p:txBody>
          </p:sp>
          <p:sp>
            <p:nvSpPr>
              <p:cNvPr id="8" name="矩形 7">
                <a:extLst>
                  <a:ext uri="{FF2B5EF4-FFF2-40B4-BE49-F238E27FC236}">
                    <a16:creationId xmlns:a16="http://schemas.microsoft.com/office/drawing/2014/main" id="{A59E4049-11EE-4661-BDD6-6316D6EEA3C9}"/>
                  </a:ext>
                </a:extLst>
              </p:cNvPr>
              <p:cNvSpPr/>
              <p:nvPr/>
            </p:nvSpPr>
            <p:spPr>
              <a:xfrm>
                <a:off x="1262211" y="2430771"/>
                <a:ext cx="1466446" cy="193031"/>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t>public void execute</a:t>
                </a:r>
                <a:r>
                  <a:rPr lang="en-US" altLang="zh-CN" sz="1200" dirty="0"/>
                  <a:t>();</a:t>
                </a:r>
                <a:endParaRPr lang="zh-CN" altLang="en-US" sz="1200" dirty="0"/>
              </a:p>
            </p:txBody>
          </p:sp>
        </p:grpSp>
        <p:grpSp>
          <p:nvGrpSpPr>
            <p:cNvPr id="16" name="组合 15">
              <a:extLst>
                <a:ext uri="{FF2B5EF4-FFF2-40B4-BE49-F238E27FC236}">
                  <a16:creationId xmlns:a16="http://schemas.microsoft.com/office/drawing/2014/main" id="{0D3912E2-EA6C-4EA7-9EB2-5CDBCA375029}"/>
                </a:ext>
              </a:extLst>
            </p:cNvPr>
            <p:cNvGrpSpPr/>
            <p:nvPr/>
          </p:nvGrpSpPr>
          <p:grpSpPr>
            <a:xfrm>
              <a:off x="544149" y="2815091"/>
              <a:ext cx="2755162" cy="1982077"/>
              <a:chOff x="1216404" y="3156357"/>
              <a:chExt cx="2223082" cy="545285"/>
            </a:xfrm>
          </p:grpSpPr>
          <p:sp>
            <p:nvSpPr>
              <p:cNvPr id="11" name="矩形 10">
                <a:extLst>
                  <a:ext uri="{FF2B5EF4-FFF2-40B4-BE49-F238E27FC236}">
                    <a16:creationId xmlns:a16="http://schemas.microsoft.com/office/drawing/2014/main" id="{C63D80C0-915C-4680-8D05-65F286147679}"/>
                  </a:ext>
                </a:extLst>
              </p:cNvPr>
              <p:cNvSpPr/>
              <p:nvPr/>
            </p:nvSpPr>
            <p:spPr>
              <a:xfrm>
                <a:off x="1216404" y="3156357"/>
                <a:ext cx="2223082" cy="54528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t>CommandImpl</a:t>
                </a:r>
                <a:r>
                  <a:rPr lang="zh-CN" altLang="en-US" sz="1200" b="1" dirty="0"/>
                  <a:t>（接口实现）</a:t>
                </a:r>
                <a:endParaRPr lang="en-US" altLang="zh-CN" sz="1200" b="1"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en-US" altLang="zh-CN" sz="1200" dirty="0"/>
              </a:p>
              <a:p>
                <a:pPr algn="ctr"/>
                <a:endParaRPr lang="zh-CN" altLang="en-US" sz="1200" dirty="0"/>
              </a:p>
            </p:txBody>
          </p:sp>
          <p:sp>
            <p:nvSpPr>
              <p:cNvPr id="12" name="矩形 11">
                <a:extLst>
                  <a:ext uri="{FF2B5EF4-FFF2-40B4-BE49-F238E27FC236}">
                    <a16:creationId xmlns:a16="http://schemas.microsoft.com/office/drawing/2014/main" id="{6FCA1B85-CE6D-4170-9BC2-CE977743576D}"/>
                  </a:ext>
                </a:extLst>
              </p:cNvPr>
              <p:cNvSpPr/>
              <p:nvPr/>
            </p:nvSpPr>
            <p:spPr>
              <a:xfrm>
                <a:off x="1268655" y="3262785"/>
                <a:ext cx="2092740" cy="128938"/>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1200" dirty="0">
                    <a:solidFill>
                      <a:srgbClr val="000000"/>
                    </a:solidFill>
                    <a:latin typeface="Courier New" panose="02070309020205020404" pitchFamily="49" charset="0"/>
                    <a:cs typeface="Courier New" panose="02070309020205020404" pitchFamily="49" charset="0"/>
                  </a:rPr>
                  <a:t>private R</a:t>
                </a:r>
                <a:r>
                  <a:rPr lang="zh-CN" altLang="zh-CN" sz="1200" dirty="0">
                    <a:solidFill>
                      <a:srgbClr val="000000"/>
                    </a:solidFill>
                    <a:latin typeface="Courier New" panose="02070309020205020404" pitchFamily="49" charset="0"/>
                    <a:cs typeface="Courier New" panose="02070309020205020404" pitchFamily="49" charset="0"/>
                  </a:rPr>
                  <a:t>eceiver</a:t>
                </a:r>
                <a:r>
                  <a:rPr lang="en-US" altLang="zh-CN" sz="1200" dirty="0">
                    <a:solidFill>
                      <a:srgbClr val="000000"/>
                    </a:solidFill>
                    <a:latin typeface="Courier New" panose="02070309020205020404" pitchFamily="49" charset="0"/>
                    <a:cs typeface="Courier New" panose="02070309020205020404" pitchFamily="49" charset="0"/>
                  </a:rPr>
                  <a:t> receiver;</a:t>
                </a:r>
                <a:endParaRPr lang="zh-CN" altLang="en-US" sz="1200" dirty="0"/>
              </a:p>
            </p:txBody>
          </p:sp>
          <p:sp>
            <p:nvSpPr>
              <p:cNvPr id="13" name="矩形 12">
                <a:extLst>
                  <a:ext uri="{FF2B5EF4-FFF2-40B4-BE49-F238E27FC236}">
                    <a16:creationId xmlns:a16="http://schemas.microsoft.com/office/drawing/2014/main" id="{712F4976-C898-4F99-A6BE-CB300A33D537}"/>
                  </a:ext>
                </a:extLst>
              </p:cNvPr>
              <p:cNvSpPr/>
              <p:nvPr/>
            </p:nvSpPr>
            <p:spPr>
              <a:xfrm>
                <a:off x="1268654" y="3413652"/>
                <a:ext cx="2092741" cy="25657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t>@Override</a:t>
                </a:r>
              </a:p>
              <a:p>
                <a:r>
                  <a:rPr lang="en-US" altLang="zh-CN" sz="1100" dirty="0"/>
                  <a:t>public </a:t>
                </a:r>
                <a:r>
                  <a:rPr lang="en-US" altLang="zh-CN" sz="1100" dirty="0" err="1"/>
                  <a:t>voide</a:t>
                </a:r>
                <a:r>
                  <a:rPr lang="en-US" altLang="zh-CN" sz="1100" dirty="0"/>
                  <a:t> execute</a:t>
                </a:r>
                <a:r>
                  <a:rPr lang="en-US" altLang="zh-CN" sz="1200" dirty="0"/>
                  <a:t>()</a:t>
                </a:r>
              </a:p>
              <a:p>
                <a:r>
                  <a:rPr lang="en-US" altLang="zh-CN" sz="1200" dirty="0"/>
                  <a:t>{</a:t>
                </a:r>
              </a:p>
              <a:p>
                <a:r>
                  <a:rPr lang="en-US" altLang="zh-CN" sz="1200" dirty="0"/>
                  <a:t>    </a:t>
                </a:r>
                <a:r>
                  <a:rPr lang="en-US" altLang="zh-CN" sz="1200" dirty="0" err="1"/>
                  <a:t>this.receiver.active</a:t>
                </a:r>
                <a:r>
                  <a:rPr lang="en-US" altLang="zh-CN" sz="1200" dirty="0"/>
                  <a:t>();</a:t>
                </a:r>
              </a:p>
              <a:p>
                <a:r>
                  <a:rPr lang="en-US" altLang="zh-CN" sz="1200" dirty="0"/>
                  <a:t>}</a:t>
                </a:r>
                <a:endParaRPr lang="zh-CN" altLang="en-US" sz="1200" dirty="0"/>
              </a:p>
            </p:txBody>
          </p:sp>
        </p:grpSp>
        <p:cxnSp>
          <p:nvCxnSpPr>
            <p:cNvPr id="18" name="连接符: 肘形 17">
              <a:extLst>
                <a:ext uri="{FF2B5EF4-FFF2-40B4-BE49-F238E27FC236}">
                  <a16:creationId xmlns:a16="http://schemas.microsoft.com/office/drawing/2014/main" id="{65A27B0E-7929-421C-87F7-C123F14F79C0}"/>
                </a:ext>
              </a:extLst>
            </p:cNvPr>
            <p:cNvCxnSpPr>
              <a:cxnSpLocks/>
              <a:stCxn id="11" idx="0"/>
              <a:endCxn id="7" idx="2"/>
            </p:cNvCxnSpPr>
            <p:nvPr/>
          </p:nvCxnSpPr>
          <p:spPr>
            <a:xfrm rot="16200000" flipV="1">
              <a:off x="1687240" y="2580601"/>
              <a:ext cx="466174" cy="2806"/>
            </a:xfrm>
            <a:prstGeom prst="bentConnector3">
              <a:avLst/>
            </a:prstGeom>
            <a:ln w="127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7932E83D-015F-4342-B07C-A433062566E8}"/>
                </a:ext>
              </a:extLst>
            </p:cNvPr>
            <p:cNvGrpSpPr/>
            <p:nvPr/>
          </p:nvGrpSpPr>
          <p:grpSpPr>
            <a:xfrm>
              <a:off x="544149" y="5278615"/>
              <a:ext cx="2749550" cy="1331351"/>
              <a:chOff x="1206880" y="5060501"/>
              <a:chExt cx="2749550" cy="1331351"/>
            </a:xfrm>
          </p:grpSpPr>
          <p:sp>
            <p:nvSpPr>
              <p:cNvPr id="20" name="矩形 19">
                <a:extLst>
                  <a:ext uri="{FF2B5EF4-FFF2-40B4-BE49-F238E27FC236}">
                    <a16:creationId xmlns:a16="http://schemas.microsoft.com/office/drawing/2014/main" id="{170C605B-82F8-4F6A-83FC-297C5C963E31}"/>
                  </a:ext>
                </a:extLst>
              </p:cNvPr>
              <p:cNvSpPr/>
              <p:nvPr/>
            </p:nvSpPr>
            <p:spPr>
              <a:xfrm>
                <a:off x="1206880" y="5060501"/>
                <a:ext cx="2749550" cy="133135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rPr>
                  <a:t>Receiver</a:t>
                </a:r>
                <a:r>
                  <a:rPr lang="zh-CN" altLang="en-US" sz="1200" b="1" dirty="0">
                    <a:solidFill>
                      <a:schemeClr val="bg1"/>
                    </a:solidFill>
                  </a:rPr>
                  <a:t>（接收者）</a:t>
                </a:r>
                <a:endParaRPr lang="en-US" altLang="zh-CN" sz="1200" b="1" dirty="0">
                  <a:solidFill>
                    <a:schemeClr val="bg1"/>
                  </a:solidFill>
                </a:endParaRPr>
              </a:p>
              <a:p>
                <a:pPr algn="ctr"/>
                <a:endParaRPr lang="en-US" altLang="zh-CN" sz="1200" b="1" dirty="0">
                  <a:solidFill>
                    <a:schemeClr val="bg1"/>
                  </a:solidFill>
                </a:endParaRPr>
              </a:p>
              <a:p>
                <a:pPr algn="ctr"/>
                <a:endParaRPr lang="en-US" altLang="zh-CN" sz="1200" dirty="0">
                  <a:solidFill>
                    <a:schemeClr val="tx1"/>
                  </a:solidFill>
                </a:endParaRPr>
              </a:p>
              <a:p>
                <a:pPr algn="ctr"/>
                <a:endParaRPr lang="en-US" altLang="zh-CN" sz="1200" dirty="0">
                  <a:solidFill>
                    <a:schemeClr val="tx1"/>
                  </a:solidFill>
                </a:endParaRPr>
              </a:p>
              <a:p>
                <a:pPr algn="ctr"/>
                <a:r>
                  <a:rPr lang="zh-CN" altLang="en-US" sz="1200" dirty="0">
                    <a:solidFill>
                      <a:schemeClr val="tx1"/>
                    </a:solidFill>
                  </a:rPr>
                  <a:t>（）</a:t>
                </a:r>
                <a:endParaRPr lang="en-US" altLang="zh-CN" sz="1200" dirty="0">
                  <a:solidFill>
                    <a:schemeClr val="tx1"/>
                  </a:solidFill>
                </a:endParaRPr>
              </a:p>
              <a:p>
                <a:pPr algn="ctr"/>
                <a:endParaRPr lang="zh-CN" altLang="en-US" sz="1200" dirty="0">
                  <a:solidFill>
                    <a:schemeClr val="tx1"/>
                  </a:solidFill>
                </a:endParaRPr>
              </a:p>
            </p:txBody>
          </p:sp>
          <p:sp>
            <p:nvSpPr>
              <p:cNvPr id="22" name="矩形 21">
                <a:extLst>
                  <a:ext uri="{FF2B5EF4-FFF2-40B4-BE49-F238E27FC236}">
                    <a16:creationId xmlns:a16="http://schemas.microsoft.com/office/drawing/2014/main" id="{446BFC42-8C3A-4F6C-84C9-589E0534BE38}"/>
                  </a:ext>
                </a:extLst>
              </p:cNvPr>
              <p:cNvSpPr/>
              <p:nvPr/>
            </p:nvSpPr>
            <p:spPr>
              <a:xfrm>
                <a:off x="1280878" y="5393010"/>
                <a:ext cx="2590329" cy="907121"/>
              </a:xfrm>
              <a:prstGeom prst="rect">
                <a:avLst/>
              </a:prstGeom>
              <a:solidFill>
                <a:srgbClr val="00206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solidFill>
                      <a:schemeClr val="bg1"/>
                    </a:solidFill>
                  </a:rPr>
                  <a:t>public </a:t>
                </a:r>
                <a:r>
                  <a:rPr lang="en-US" altLang="zh-CN" sz="1100" dirty="0" err="1">
                    <a:solidFill>
                      <a:schemeClr val="bg1"/>
                    </a:solidFill>
                  </a:rPr>
                  <a:t>voide</a:t>
                </a:r>
                <a:r>
                  <a:rPr lang="en-US" altLang="zh-CN" sz="1100" dirty="0">
                    <a:solidFill>
                      <a:schemeClr val="bg1"/>
                    </a:solidFill>
                  </a:rPr>
                  <a:t> active</a:t>
                </a:r>
                <a:r>
                  <a:rPr lang="en-US" altLang="zh-CN" sz="1200" dirty="0">
                    <a:solidFill>
                      <a:schemeClr val="bg1"/>
                    </a:solidFill>
                  </a:rPr>
                  <a:t>()</a:t>
                </a:r>
              </a:p>
              <a:p>
                <a:r>
                  <a:rPr lang="en-US" altLang="zh-CN" sz="1200" dirty="0">
                    <a:solidFill>
                      <a:schemeClr val="bg1"/>
                    </a:solidFill>
                  </a:rPr>
                  <a:t>{</a:t>
                </a:r>
              </a:p>
              <a:p>
                <a:r>
                  <a:rPr lang="en-US" altLang="zh-CN" sz="1200" dirty="0">
                    <a:solidFill>
                      <a:schemeClr val="bg1"/>
                    </a:solidFill>
                  </a:rPr>
                  <a:t>   …do something</a:t>
                </a:r>
                <a:r>
                  <a:rPr lang="zh-CN" altLang="en-US" sz="1200" dirty="0">
                    <a:solidFill>
                      <a:schemeClr val="bg1"/>
                    </a:solidFill>
                  </a:rPr>
                  <a:t>（业务逻辑）</a:t>
                </a:r>
                <a:endParaRPr lang="en-US" altLang="zh-CN" sz="1200" dirty="0">
                  <a:solidFill>
                    <a:schemeClr val="bg1"/>
                  </a:solidFill>
                </a:endParaRPr>
              </a:p>
              <a:p>
                <a:r>
                  <a:rPr lang="en-US" altLang="zh-CN" sz="1200" dirty="0">
                    <a:solidFill>
                      <a:schemeClr val="bg1"/>
                    </a:solidFill>
                  </a:rPr>
                  <a:t>}</a:t>
                </a:r>
                <a:endParaRPr lang="zh-CN" altLang="en-US" sz="1200" dirty="0">
                  <a:solidFill>
                    <a:schemeClr val="bg1"/>
                  </a:solidFill>
                </a:endParaRPr>
              </a:p>
            </p:txBody>
          </p:sp>
        </p:grpSp>
        <p:cxnSp>
          <p:nvCxnSpPr>
            <p:cNvPr id="25" name="连接符: 肘形 24">
              <a:extLst>
                <a:ext uri="{FF2B5EF4-FFF2-40B4-BE49-F238E27FC236}">
                  <a16:creationId xmlns:a16="http://schemas.microsoft.com/office/drawing/2014/main" id="{4BF42C85-1E81-4E9E-A0E0-C1170624D752}"/>
                </a:ext>
              </a:extLst>
            </p:cNvPr>
            <p:cNvCxnSpPr>
              <a:cxnSpLocks/>
              <a:stCxn id="12" idx="1"/>
              <a:endCxn id="20" idx="1"/>
            </p:cNvCxnSpPr>
            <p:nvPr/>
          </p:nvCxnSpPr>
          <p:spPr>
            <a:xfrm rot="10800000" flipV="1">
              <a:off x="544150" y="3436291"/>
              <a:ext cx="64757" cy="2508000"/>
            </a:xfrm>
            <a:prstGeom prst="bentConnector3">
              <a:avLst>
                <a:gd name="adj1" fmla="val 45301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6CA9F328-D2DE-4F45-A181-7992B9126DC8}"/>
                </a:ext>
              </a:extLst>
            </p:cNvPr>
            <p:cNvGrpSpPr/>
            <p:nvPr/>
          </p:nvGrpSpPr>
          <p:grpSpPr>
            <a:xfrm>
              <a:off x="4151244" y="2818133"/>
              <a:ext cx="3504467" cy="2508001"/>
              <a:chOff x="4918080" y="2815091"/>
              <a:chExt cx="2743202" cy="1982077"/>
            </a:xfrm>
          </p:grpSpPr>
          <p:grpSp>
            <p:nvGrpSpPr>
              <p:cNvPr id="37" name="组合 36">
                <a:extLst>
                  <a:ext uri="{FF2B5EF4-FFF2-40B4-BE49-F238E27FC236}">
                    <a16:creationId xmlns:a16="http://schemas.microsoft.com/office/drawing/2014/main" id="{97619534-19CA-40ED-A416-8AA4A999AF35}"/>
                  </a:ext>
                </a:extLst>
              </p:cNvPr>
              <p:cNvGrpSpPr/>
              <p:nvPr/>
            </p:nvGrpSpPr>
            <p:grpSpPr>
              <a:xfrm>
                <a:off x="4918080" y="2815091"/>
                <a:ext cx="2743202" cy="1982077"/>
                <a:chOff x="1216404" y="2147581"/>
                <a:chExt cx="1562606" cy="1080105"/>
              </a:xfrm>
            </p:grpSpPr>
            <p:sp>
              <p:nvSpPr>
                <p:cNvPr id="38" name="矩形 37">
                  <a:extLst>
                    <a:ext uri="{FF2B5EF4-FFF2-40B4-BE49-F238E27FC236}">
                      <a16:creationId xmlns:a16="http://schemas.microsoft.com/office/drawing/2014/main" id="{FE3006F4-1033-43AC-A4FB-3371C94C62F5}"/>
                    </a:ext>
                  </a:extLst>
                </p:cNvPr>
                <p:cNvSpPr/>
                <p:nvPr/>
              </p:nvSpPr>
              <p:spPr>
                <a:xfrm>
                  <a:off x="1216404" y="2147581"/>
                  <a:ext cx="1562606" cy="1080105"/>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Invoker </a:t>
                  </a:r>
                  <a:r>
                    <a:rPr lang="zh-CN" altLang="en-US" sz="1200" b="1" dirty="0"/>
                    <a:t>（客户端调用）</a:t>
                  </a: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dirty="0"/>
                </a:p>
                <a:p>
                  <a:pPr algn="ctr"/>
                  <a:endParaRPr lang="zh-CN" altLang="en-US" sz="1200" dirty="0"/>
                </a:p>
              </p:txBody>
            </p:sp>
            <p:sp>
              <p:nvSpPr>
                <p:cNvPr id="39" name="矩形 38">
                  <a:extLst>
                    <a:ext uri="{FF2B5EF4-FFF2-40B4-BE49-F238E27FC236}">
                      <a16:creationId xmlns:a16="http://schemas.microsoft.com/office/drawing/2014/main" id="{E14F5618-9BCE-47C6-B9DB-1FB3E632F493}"/>
                    </a:ext>
                  </a:extLst>
                </p:cNvPr>
                <p:cNvSpPr/>
                <p:nvPr/>
              </p:nvSpPr>
              <p:spPr>
                <a:xfrm>
                  <a:off x="1264484" y="2793766"/>
                  <a:ext cx="1484451" cy="351785"/>
                </a:xfrm>
                <a:prstGeom prst="rect">
                  <a:avLst/>
                </a:prstGeom>
                <a:solidFill>
                  <a:srgbClr val="FFC000"/>
                </a:solidFill>
                <a:ln>
                  <a:solidFill>
                    <a:srgbClr val="00206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100" dirty="0">
                      <a:solidFill>
                        <a:schemeClr val="tx1"/>
                      </a:solidFill>
                    </a:rPr>
                    <a:t>public void active</a:t>
                  </a:r>
                  <a:r>
                    <a:rPr lang="en-US" altLang="zh-CN" sz="1200" dirty="0">
                      <a:solidFill>
                        <a:schemeClr val="tx1"/>
                      </a:solidFill>
                    </a:rPr>
                    <a:t>()</a:t>
                  </a:r>
                </a:p>
                <a:p>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this.command.execute</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p:txBody>
            </p:sp>
          </p:grpSp>
          <p:sp>
            <p:nvSpPr>
              <p:cNvPr id="41" name="矩形 40">
                <a:extLst>
                  <a:ext uri="{FF2B5EF4-FFF2-40B4-BE49-F238E27FC236}">
                    <a16:creationId xmlns:a16="http://schemas.microsoft.com/office/drawing/2014/main" id="{F98488A5-F2DC-4E39-A53F-074DDF60E045}"/>
                  </a:ext>
                </a:extLst>
              </p:cNvPr>
              <p:cNvSpPr/>
              <p:nvPr/>
            </p:nvSpPr>
            <p:spPr>
              <a:xfrm>
                <a:off x="5014860" y="3170582"/>
                <a:ext cx="2593624" cy="718618"/>
              </a:xfrm>
              <a:prstGeom prst="rect">
                <a:avLst/>
              </a:prstGeom>
              <a:solidFill>
                <a:srgbClr val="00B050"/>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200" dirty="0">
                    <a:solidFill>
                      <a:srgbClr val="000000"/>
                    </a:solidFill>
                    <a:latin typeface="Courier New" panose="02070309020205020404" pitchFamily="49" charset="0"/>
                    <a:cs typeface="Courier New" panose="02070309020205020404" pitchFamily="49" charset="0"/>
                  </a:rPr>
                  <a:t>private Command </a:t>
                </a:r>
                <a:r>
                  <a:rPr lang="en-US" altLang="zh-CN" sz="1200" dirty="0" err="1">
                    <a:solidFill>
                      <a:srgbClr val="000000"/>
                    </a:solidFill>
                    <a:latin typeface="Courier New" panose="02070309020205020404" pitchFamily="49" charset="0"/>
                    <a:cs typeface="Courier New" panose="02070309020205020404" pitchFamily="49" charset="0"/>
                  </a:rPr>
                  <a:t>command</a:t>
                </a:r>
                <a:r>
                  <a:rPr lang="en-US" altLang="zh-CN" sz="1200" dirty="0">
                    <a:solidFill>
                      <a:srgbClr val="000000"/>
                    </a:solidFill>
                    <a:latin typeface="Courier New" panose="02070309020205020404" pitchFamily="49" charset="0"/>
                    <a:cs typeface="Courier New" panose="02070309020205020404" pitchFamily="49" charset="0"/>
                  </a:rPr>
                  <a:t>;</a:t>
                </a:r>
              </a:p>
              <a:p>
                <a:r>
                  <a:rPr lang="en-US" altLang="zh-CN" sz="1200" dirty="0">
                    <a:solidFill>
                      <a:srgbClr val="000000"/>
                    </a:solidFill>
                    <a:latin typeface="Courier New" panose="02070309020205020404" pitchFamily="49" charset="0"/>
                    <a:cs typeface="Courier New" panose="02070309020205020404" pitchFamily="49" charset="0"/>
                  </a:rPr>
                  <a:t>public </a:t>
                </a:r>
                <a:r>
                  <a:rPr lang="en-US" altLang="zh-CN" sz="1200" dirty="0" err="1">
                    <a:solidFill>
                      <a:srgbClr val="000000"/>
                    </a:solidFill>
                    <a:latin typeface="Courier New" panose="02070309020205020404" pitchFamily="49" charset="0"/>
                    <a:cs typeface="Courier New" panose="02070309020205020404" pitchFamily="49" charset="0"/>
                  </a:rPr>
                  <a:t>voide</a:t>
                </a:r>
                <a:r>
                  <a:rPr lang="en-US" altLang="zh-CN" sz="1200" dirty="0">
                    <a:solidFill>
                      <a:srgbClr val="000000"/>
                    </a:solidFill>
                    <a:latin typeface="Courier New" panose="02070309020205020404" pitchFamily="49" charset="0"/>
                    <a:cs typeface="Courier New" panose="02070309020205020404" pitchFamily="49" charset="0"/>
                  </a:rPr>
                  <a:t> </a:t>
                </a:r>
                <a:r>
                  <a:rPr lang="en-US" altLang="zh-CN" sz="1200" dirty="0" err="1">
                    <a:solidFill>
                      <a:srgbClr val="000000"/>
                    </a:solidFill>
                    <a:latin typeface="Courier New" panose="02070309020205020404" pitchFamily="49" charset="0"/>
                    <a:cs typeface="Courier New" panose="02070309020205020404" pitchFamily="49" charset="0"/>
                  </a:rPr>
                  <a:t>setCommand</a:t>
                </a:r>
                <a:r>
                  <a:rPr lang="en-US" altLang="zh-CN" sz="1200" dirty="0">
                    <a:solidFill>
                      <a:srgbClr val="000000"/>
                    </a:solidFill>
                    <a:latin typeface="Courier New" panose="02070309020205020404" pitchFamily="49" charset="0"/>
                    <a:cs typeface="Courier New" panose="02070309020205020404" pitchFamily="49" charset="0"/>
                  </a:rPr>
                  <a:t>(Command c)</a:t>
                </a:r>
              </a:p>
              <a:p>
                <a:r>
                  <a:rPr lang="en-US" altLang="zh-CN" sz="1200" dirty="0">
                    <a:solidFill>
                      <a:srgbClr val="000000"/>
                    </a:solidFill>
                    <a:latin typeface="Courier New" panose="02070309020205020404" pitchFamily="49" charset="0"/>
                    <a:cs typeface="Courier New" panose="02070309020205020404" pitchFamily="49" charset="0"/>
                  </a:rPr>
                  <a:t>{</a:t>
                </a:r>
              </a:p>
              <a:p>
                <a:r>
                  <a:rPr lang="en-US" altLang="zh-CN" sz="1200" dirty="0">
                    <a:solidFill>
                      <a:srgbClr val="000000"/>
                    </a:solidFill>
                    <a:latin typeface="Courier New" panose="02070309020205020404" pitchFamily="49" charset="0"/>
                    <a:cs typeface="Courier New" panose="02070309020205020404" pitchFamily="49" charset="0"/>
                  </a:rPr>
                  <a:t>  </a:t>
                </a:r>
                <a:r>
                  <a:rPr lang="en-US" altLang="zh-CN" sz="1200" dirty="0" err="1">
                    <a:solidFill>
                      <a:srgbClr val="000000"/>
                    </a:solidFill>
                    <a:latin typeface="Courier New" panose="02070309020205020404" pitchFamily="49" charset="0"/>
                    <a:cs typeface="Courier New" panose="02070309020205020404" pitchFamily="49" charset="0"/>
                  </a:rPr>
                  <a:t>this.command</a:t>
                </a:r>
                <a:r>
                  <a:rPr lang="en-US" altLang="zh-CN" sz="1200" dirty="0">
                    <a:solidFill>
                      <a:srgbClr val="000000"/>
                    </a:solidFill>
                    <a:latin typeface="Courier New" panose="02070309020205020404" pitchFamily="49" charset="0"/>
                    <a:cs typeface="Courier New" panose="02070309020205020404" pitchFamily="49" charset="0"/>
                  </a:rPr>
                  <a:t>=c;</a:t>
                </a:r>
              </a:p>
              <a:p>
                <a:r>
                  <a:rPr lang="en-US" altLang="zh-CN" sz="1200" dirty="0">
                    <a:solidFill>
                      <a:srgbClr val="000000"/>
                    </a:solidFill>
                    <a:latin typeface="Courier New" panose="02070309020205020404" pitchFamily="49" charset="0"/>
                    <a:cs typeface="Courier New" panose="02070309020205020404" pitchFamily="49" charset="0"/>
                  </a:rPr>
                  <a:t>}</a:t>
                </a:r>
                <a:endParaRPr lang="zh-CN" altLang="en-US" sz="1200" dirty="0"/>
              </a:p>
            </p:txBody>
          </p:sp>
        </p:grpSp>
        <p:cxnSp>
          <p:nvCxnSpPr>
            <p:cNvPr id="43" name="连接符: 肘形 42">
              <a:extLst>
                <a:ext uri="{FF2B5EF4-FFF2-40B4-BE49-F238E27FC236}">
                  <a16:creationId xmlns:a16="http://schemas.microsoft.com/office/drawing/2014/main" id="{1F08F54E-D458-4605-975F-0090CACD5E37}"/>
                </a:ext>
              </a:extLst>
            </p:cNvPr>
            <p:cNvCxnSpPr>
              <a:cxnSpLocks/>
              <a:stCxn id="38" idx="1"/>
            </p:cNvCxnSpPr>
            <p:nvPr/>
          </p:nvCxnSpPr>
          <p:spPr>
            <a:xfrm rot="10800000">
              <a:off x="3267290" y="3722598"/>
              <a:ext cx="883955" cy="349536"/>
            </a:xfrm>
            <a:prstGeom prst="bentConnector3">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65AB98E7-896C-450A-B6BF-7452F1E9B3B6}"/>
                </a:ext>
              </a:extLst>
            </p:cNvPr>
            <p:cNvGrpSpPr/>
            <p:nvPr/>
          </p:nvGrpSpPr>
          <p:grpSpPr>
            <a:xfrm>
              <a:off x="8350431" y="2818134"/>
              <a:ext cx="3504466" cy="2508001"/>
              <a:chOff x="1216404" y="2085344"/>
              <a:chExt cx="1562606" cy="1080105"/>
            </a:xfrm>
            <a:solidFill>
              <a:srgbClr val="00B0F0"/>
            </a:solidFill>
          </p:grpSpPr>
          <p:sp>
            <p:nvSpPr>
              <p:cNvPr id="49" name="矩形 48">
                <a:extLst>
                  <a:ext uri="{FF2B5EF4-FFF2-40B4-BE49-F238E27FC236}">
                    <a16:creationId xmlns:a16="http://schemas.microsoft.com/office/drawing/2014/main" id="{5AB2E31E-1B17-43FB-AD44-FA8E9A32780E}"/>
                  </a:ext>
                </a:extLst>
              </p:cNvPr>
              <p:cNvSpPr/>
              <p:nvPr/>
            </p:nvSpPr>
            <p:spPr>
              <a:xfrm>
                <a:off x="1216404" y="2085344"/>
                <a:ext cx="1562606" cy="1080105"/>
              </a:xfrm>
              <a:prstGeom prst="rect">
                <a:avLst/>
              </a:prstGeom>
              <a:grp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t>Client </a:t>
                </a:r>
                <a:r>
                  <a:rPr lang="zh-CN" altLang="en-US" sz="1200" b="1" dirty="0"/>
                  <a:t>（客户端）</a:t>
                </a: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b="1" dirty="0"/>
              </a:p>
              <a:p>
                <a:pPr algn="ctr"/>
                <a:endParaRPr lang="en-US" altLang="zh-CN" sz="1200" dirty="0"/>
              </a:p>
              <a:p>
                <a:pPr algn="ctr"/>
                <a:endParaRPr lang="zh-CN" altLang="en-US" sz="1200" dirty="0"/>
              </a:p>
            </p:txBody>
          </p:sp>
          <p:sp>
            <p:nvSpPr>
              <p:cNvPr id="50" name="矩形 49">
                <a:extLst>
                  <a:ext uri="{FF2B5EF4-FFF2-40B4-BE49-F238E27FC236}">
                    <a16:creationId xmlns:a16="http://schemas.microsoft.com/office/drawing/2014/main" id="{B91519C4-AD0D-4FFA-B726-361BE7631A15}"/>
                  </a:ext>
                </a:extLst>
              </p:cNvPr>
              <p:cNvSpPr/>
              <p:nvPr/>
            </p:nvSpPr>
            <p:spPr>
              <a:xfrm>
                <a:off x="1264484" y="2279063"/>
                <a:ext cx="1466446" cy="814828"/>
              </a:xfrm>
              <a:prstGeom prst="rect">
                <a:avLst/>
              </a:prstGeom>
              <a:solidFill>
                <a:srgbClr val="FFC000"/>
              </a:solidFill>
              <a:ln w="3175">
                <a:solidFill>
                  <a:srgbClr val="0070C0"/>
                </a:solidFill>
              </a:ln>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200" dirty="0">
                    <a:solidFill>
                      <a:schemeClr val="tx1"/>
                    </a:solidFill>
                  </a:rPr>
                  <a:t>public </a:t>
                </a:r>
                <a:r>
                  <a:rPr lang="en-US" altLang="zh-CN" sz="1200" dirty="0" err="1">
                    <a:solidFill>
                      <a:schemeClr val="tx1"/>
                    </a:solidFill>
                  </a:rPr>
                  <a:t>voide</a:t>
                </a:r>
                <a:r>
                  <a:rPr lang="en-US" altLang="zh-CN" sz="1200" dirty="0">
                    <a:solidFill>
                      <a:schemeClr val="tx1"/>
                    </a:solidFill>
                  </a:rPr>
                  <a:t> main(String[] </a:t>
                </a:r>
                <a:r>
                  <a:rPr lang="en-US" altLang="zh-CN" sz="1200" dirty="0" err="1">
                    <a:solidFill>
                      <a:schemeClr val="tx1"/>
                    </a:solidFill>
                  </a:rPr>
                  <a:t>args</a:t>
                </a:r>
                <a:r>
                  <a:rPr lang="en-US" altLang="zh-CN" sz="1200" dirty="0">
                    <a:solidFill>
                      <a:schemeClr val="tx1"/>
                    </a:solidFill>
                  </a:rPr>
                  <a:t>)</a:t>
                </a:r>
              </a:p>
              <a:p>
                <a:r>
                  <a:rPr lang="en-US" altLang="zh-CN" sz="1200" dirty="0">
                    <a:solidFill>
                      <a:schemeClr val="tx1"/>
                    </a:solidFill>
                  </a:rPr>
                  <a:t>{</a:t>
                </a:r>
              </a:p>
              <a:p>
                <a:r>
                  <a:rPr lang="en-US" altLang="zh-CN" sz="1200" dirty="0">
                    <a:solidFill>
                      <a:schemeClr val="tx1"/>
                    </a:solidFill>
                  </a:rPr>
                  <a:t>    </a:t>
                </a:r>
                <a:r>
                  <a:rPr lang="en-US" altLang="zh-CN" sz="1200" dirty="0" err="1">
                    <a:solidFill>
                      <a:schemeClr val="tx1"/>
                    </a:solidFill>
                  </a:rPr>
                  <a:t>Recevier</a:t>
                </a:r>
                <a:r>
                  <a:rPr lang="en-US" altLang="zh-CN" sz="1200" dirty="0">
                    <a:solidFill>
                      <a:schemeClr val="tx1"/>
                    </a:solidFill>
                  </a:rPr>
                  <a:t> </a:t>
                </a:r>
                <a:r>
                  <a:rPr lang="en-US" altLang="zh-CN" sz="1200" dirty="0" err="1">
                    <a:solidFill>
                      <a:schemeClr val="tx1"/>
                    </a:solidFill>
                  </a:rPr>
                  <a:t>recevier</a:t>
                </a:r>
                <a:r>
                  <a:rPr lang="en-US" altLang="zh-CN" sz="1200" dirty="0">
                    <a:solidFill>
                      <a:schemeClr val="tx1"/>
                    </a:solidFill>
                  </a:rPr>
                  <a:t> = new </a:t>
                </a:r>
                <a:r>
                  <a:rPr lang="en-US" altLang="zh-CN" sz="1200" dirty="0" err="1">
                    <a:solidFill>
                      <a:schemeClr val="tx1"/>
                    </a:solidFill>
                  </a:rPr>
                  <a:t>Recevier</a:t>
                </a:r>
                <a:r>
                  <a:rPr lang="en-US" altLang="zh-CN" sz="1200" dirty="0">
                    <a:solidFill>
                      <a:schemeClr val="tx1"/>
                    </a:solidFill>
                  </a:rPr>
                  <a:t>();</a:t>
                </a:r>
              </a:p>
              <a:p>
                <a:r>
                  <a:rPr lang="en-US" altLang="zh-CN" sz="1200" dirty="0">
                    <a:solidFill>
                      <a:schemeClr val="tx1"/>
                    </a:solidFill>
                  </a:rPr>
                  <a:t>    Command command= new  	</a:t>
                </a:r>
                <a:r>
                  <a:rPr lang="en-US" altLang="zh-CN" sz="1200" dirty="0" err="1">
                    <a:solidFill>
                      <a:schemeClr val="tx1"/>
                    </a:solidFill>
                  </a:rPr>
                  <a:t>CommandImpl</a:t>
                </a:r>
                <a:r>
                  <a:rPr lang="en-US" altLang="zh-CN" sz="1200" dirty="0">
                    <a:solidFill>
                      <a:schemeClr val="tx1"/>
                    </a:solidFill>
                  </a:rPr>
                  <a:t>(</a:t>
                </a:r>
                <a:r>
                  <a:rPr lang="en-US" altLang="zh-CN" sz="1200" dirty="0" err="1">
                    <a:solidFill>
                      <a:schemeClr val="tx1"/>
                    </a:solidFill>
                  </a:rPr>
                  <a:t>recevier</a:t>
                </a:r>
                <a:r>
                  <a:rPr lang="en-US" altLang="zh-CN" sz="1200" dirty="0">
                    <a:solidFill>
                      <a:schemeClr val="tx1"/>
                    </a:solidFill>
                  </a:rPr>
                  <a:t>);</a:t>
                </a:r>
              </a:p>
              <a:p>
                <a:r>
                  <a:rPr lang="en-US" altLang="zh-CN" sz="1200" dirty="0">
                    <a:solidFill>
                      <a:schemeClr val="tx1"/>
                    </a:solidFill>
                  </a:rPr>
                  <a:t>    Invoker invoker= new Invoker();</a:t>
                </a:r>
              </a:p>
              <a:p>
                <a:r>
                  <a:rPr lang="en-US" altLang="zh-CN" sz="1200" dirty="0">
                    <a:solidFill>
                      <a:schemeClr val="tx1"/>
                    </a:solidFill>
                  </a:rPr>
                  <a:t>    </a:t>
                </a:r>
                <a:r>
                  <a:rPr lang="en-US" altLang="zh-CN" sz="1200" dirty="0" err="1">
                    <a:solidFill>
                      <a:schemeClr val="tx1"/>
                    </a:solidFill>
                  </a:rPr>
                  <a:t>invoker.setCommand</a:t>
                </a:r>
                <a:r>
                  <a:rPr lang="en-US" altLang="zh-CN" sz="1200" dirty="0">
                    <a:solidFill>
                      <a:schemeClr val="tx1"/>
                    </a:solidFill>
                  </a:rPr>
                  <a:t>(command);</a:t>
                </a:r>
              </a:p>
              <a:p>
                <a:r>
                  <a:rPr lang="en-US" altLang="zh-CN" sz="1200" dirty="0">
                    <a:solidFill>
                      <a:schemeClr val="tx1"/>
                    </a:solidFill>
                  </a:rPr>
                  <a:t>    </a:t>
                </a:r>
                <a:r>
                  <a:rPr lang="en-US" altLang="zh-CN" sz="1200" dirty="0" err="1">
                    <a:solidFill>
                      <a:schemeClr val="tx1"/>
                    </a:solidFill>
                  </a:rPr>
                  <a:t>invoker.active</a:t>
                </a:r>
                <a:r>
                  <a:rPr lang="en-US" altLang="zh-CN" sz="1200" dirty="0">
                    <a:solidFill>
                      <a:schemeClr val="tx1"/>
                    </a:solidFill>
                  </a:rPr>
                  <a:t>();</a:t>
                </a:r>
              </a:p>
              <a:p>
                <a:r>
                  <a:rPr lang="en-US" altLang="zh-CN" sz="1200" dirty="0">
                    <a:solidFill>
                      <a:schemeClr val="tx1"/>
                    </a:solidFill>
                  </a:rPr>
                  <a:t>}</a:t>
                </a:r>
                <a:endParaRPr lang="zh-CN" altLang="en-US" sz="1200" dirty="0">
                  <a:solidFill>
                    <a:schemeClr val="tx1"/>
                  </a:solidFill>
                </a:endParaRPr>
              </a:p>
            </p:txBody>
          </p:sp>
        </p:grpSp>
        <p:cxnSp>
          <p:nvCxnSpPr>
            <p:cNvPr id="60" name="直接箭头连接符 59">
              <a:extLst>
                <a:ext uri="{FF2B5EF4-FFF2-40B4-BE49-F238E27FC236}">
                  <a16:creationId xmlns:a16="http://schemas.microsoft.com/office/drawing/2014/main" id="{4BB7977C-DAF7-46EF-8AF8-ADE81A1E4834}"/>
                </a:ext>
              </a:extLst>
            </p:cNvPr>
            <p:cNvCxnSpPr>
              <a:stCxn id="49" idx="1"/>
              <a:endCxn id="38" idx="3"/>
            </p:cNvCxnSpPr>
            <p:nvPr/>
          </p:nvCxnSpPr>
          <p:spPr>
            <a:xfrm flipH="1" flipV="1">
              <a:off x="7655711" y="4072134"/>
              <a:ext cx="694720" cy="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1008FF3E-9E2D-4856-BCA0-30B81B6F9858}"/>
              </a:ext>
            </a:extLst>
          </p:cNvPr>
          <p:cNvSpPr txBox="1"/>
          <p:nvPr/>
        </p:nvSpPr>
        <p:spPr>
          <a:xfrm>
            <a:off x="4274881" y="5721292"/>
            <a:ext cx="7314823" cy="369332"/>
          </a:xfrm>
          <a:prstGeom prst="rect">
            <a:avLst/>
          </a:prstGeom>
          <a:noFill/>
        </p:spPr>
        <p:txBody>
          <a:bodyPr wrap="none" rtlCol="0">
            <a:spAutoFit/>
          </a:bodyPr>
          <a:lstStyle/>
          <a:p>
            <a:r>
              <a:rPr lang="zh-CN" altLang="en-US" dirty="0"/>
              <a:t>调用者 </a:t>
            </a:r>
            <a:r>
              <a:rPr lang="en-US" altLang="zh-CN" dirty="0"/>
              <a:t>Invoker </a:t>
            </a:r>
            <a:r>
              <a:rPr lang="zh-CN" altLang="en-US" dirty="0"/>
              <a:t>与操作者 </a:t>
            </a:r>
            <a:r>
              <a:rPr lang="en-US" altLang="zh-CN" dirty="0"/>
              <a:t>Receiver </a:t>
            </a:r>
            <a:r>
              <a:rPr lang="zh-CN" altLang="en-US" dirty="0"/>
              <a:t>通过 </a:t>
            </a:r>
            <a:r>
              <a:rPr lang="en-US" altLang="zh-CN" dirty="0"/>
              <a:t>Command </a:t>
            </a:r>
            <a:r>
              <a:rPr lang="zh-CN" altLang="en-US" dirty="0"/>
              <a:t>命令接口实现了解耦</a:t>
            </a:r>
          </a:p>
        </p:txBody>
      </p:sp>
    </p:spTree>
    <p:extLst>
      <p:ext uri="{BB962C8B-B14F-4D97-AF65-F5344CB8AC3E}">
        <p14:creationId xmlns:p14="http://schemas.microsoft.com/office/powerpoint/2010/main" val="258221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AC6DA2-6978-4A11-9488-02C4502A6378}"/>
              </a:ext>
            </a:extLst>
          </p:cNvPr>
          <p:cNvSpPr txBox="1"/>
          <p:nvPr/>
        </p:nvSpPr>
        <p:spPr>
          <a:xfrm>
            <a:off x="209725" y="151002"/>
            <a:ext cx="3398687" cy="369332"/>
          </a:xfrm>
          <a:prstGeom prst="rect">
            <a:avLst/>
          </a:prstGeom>
          <a:noFill/>
        </p:spPr>
        <p:txBody>
          <a:bodyPr wrap="none" rtlCol="0">
            <a:spAutoFit/>
          </a:bodyPr>
          <a:lstStyle/>
          <a:p>
            <a:r>
              <a:rPr lang="en-US" altLang="zh-CN" dirty="0"/>
              <a:t>Spring Cloud Config Server </a:t>
            </a:r>
            <a:r>
              <a:rPr lang="zh-CN" altLang="en-US" dirty="0"/>
              <a:t>原理</a:t>
            </a:r>
          </a:p>
        </p:txBody>
      </p:sp>
      <p:sp>
        <p:nvSpPr>
          <p:cNvPr id="42" name="矩形 41">
            <a:extLst>
              <a:ext uri="{FF2B5EF4-FFF2-40B4-BE49-F238E27FC236}">
                <a16:creationId xmlns:a16="http://schemas.microsoft.com/office/drawing/2014/main" id="{86BF1B3A-75E9-4EDC-BE74-53D6D39C0A32}"/>
              </a:ext>
            </a:extLst>
          </p:cNvPr>
          <p:cNvSpPr/>
          <p:nvPr/>
        </p:nvSpPr>
        <p:spPr>
          <a:xfrm>
            <a:off x="456670" y="5183185"/>
            <a:ext cx="11278659" cy="1015663"/>
          </a:xfrm>
          <a:prstGeom prst="rect">
            <a:avLst/>
          </a:prstGeom>
        </p:spPr>
        <p:txBody>
          <a:bodyPr wrap="square">
            <a:spAutoFit/>
          </a:bodyPr>
          <a:lstStyle/>
          <a:p>
            <a:r>
              <a:rPr lang="zh-CN" altLang="en-US" sz="1200" b="1" dirty="0">
                <a:solidFill>
                  <a:srgbClr val="333333"/>
                </a:solidFill>
                <a:latin typeface="Verdana" panose="020B0604030504040204" pitchFamily="34" charset="0"/>
              </a:rPr>
              <a:t>启动流程：</a:t>
            </a:r>
          </a:p>
          <a:p>
            <a:pPr>
              <a:buFont typeface="+mj-lt"/>
              <a:buAutoNum type="arabicPeriod"/>
            </a:pPr>
            <a:r>
              <a:rPr lang="zh-CN" altLang="en-US" sz="1200" dirty="0">
                <a:solidFill>
                  <a:srgbClr val="333333"/>
                </a:solidFill>
                <a:latin typeface="Verdana" panose="020B0604030504040204" pitchFamily="34" charset="0"/>
              </a:rPr>
              <a:t>微服务应用启动，根据</a:t>
            </a:r>
            <a:r>
              <a:rPr lang="en-US" altLang="zh-CN" sz="1200" dirty="0" err="1">
                <a:solidFill>
                  <a:srgbClr val="333333"/>
                </a:solidFill>
                <a:latin typeface="Verdana" panose="020B0604030504040204" pitchFamily="34" charset="0"/>
              </a:rPr>
              <a:t>bootstrap.yml</a:t>
            </a:r>
            <a:r>
              <a:rPr lang="zh-CN" altLang="en-US" sz="1200" dirty="0">
                <a:solidFill>
                  <a:srgbClr val="333333"/>
                </a:solidFill>
                <a:latin typeface="Verdana" panose="020B0604030504040204" pitchFamily="34" charset="0"/>
              </a:rPr>
              <a:t>（</a:t>
            </a:r>
            <a:r>
              <a:rPr lang="en-US" altLang="zh-CN" sz="1200" dirty="0">
                <a:solidFill>
                  <a:srgbClr val="333333"/>
                </a:solidFill>
                <a:latin typeface="Verdana" panose="020B0604030504040204" pitchFamily="34" charset="0"/>
              </a:rPr>
              <a:t>properties</a:t>
            </a:r>
            <a:r>
              <a:rPr lang="zh-CN" altLang="en-US" sz="1200" dirty="0">
                <a:solidFill>
                  <a:srgbClr val="333333"/>
                </a:solidFill>
                <a:latin typeface="Verdana" panose="020B0604030504040204" pitchFamily="34" charset="0"/>
              </a:rPr>
              <a:t>）中配置的应用名（</a:t>
            </a:r>
            <a:r>
              <a:rPr lang="en-US" altLang="zh-CN" sz="1200" dirty="0">
                <a:solidFill>
                  <a:srgbClr val="333333"/>
                </a:solidFill>
                <a:latin typeface="Verdana" panose="020B0604030504040204" pitchFamily="34" charset="0"/>
              </a:rPr>
              <a:t>application</a:t>
            </a:r>
            <a:r>
              <a:rPr lang="zh-CN" altLang="en-US" sz="1200" dirty="0">
                <a:solidFill>
                  <a:srgbClr val="333333"/>
                </a:solidFill>
                <a:latin typeface="Verdana" panose="020B0604030504040204" pitchFamily="34" charset="0"/>
              </a:rPr>
              <a:t>）、环境名（</a:t>
            </a:r>
            <a:r>
              <a:rPr lang="en-US" altLang="zh-CN" sz="1200" dirty="0">
                <a:solidFill>
                  <a:srgbClr val="333333"/>
                </a:solidFill>
                <a:latin typeface="Verdana" panose="020B0604030504040204" pitchFamily="34" charset="0"/>
              </a:rPr>
              <a:t>profile</a:t>
            </a:r>
            <a:r>
              <a:rPr lang="zh-CN" altLang="en-US" sz="1200" dirty="0">
                <a:solidFill>
                  <a:srgbClr val="333333"/>
                </a:solidFill>
                <a:latin typeface="Verdana" panose="020B0604030504040204" pitchFamily="34" charset="0"/>
              </a:rPr>
              <a:t>）、分支名（</a:t>
            </a:r>
            <a:r>
              <a:rPr lang="en-US" altLang="zh-CN" sz="1200" dirty="0">
                <a:solidFill>
                  <a:srgbClr val="333333"/>
                </a:solidFill>
                <a:latin typeface="Verdana" panose="020B0604030504040204" pitchFamily="34" charset="0"/>
              </a:rPr>
              <a:t>label</a:t>
            </a:r>
            <a:r>
              <a:rPr lang="zh-CN" altLang="en-US" sz="1200" dirty="0">
                <a:solidFill>
                  <a:srgbClr val="333333"/>
                </a:solidFill>
                <a:latin typeface="Verdana" panose="020B0604030504040204" pitchFamily="34" charset="0"/>
              </a:rPr>
              <a:t>），向</a:t>
            </a:r>
            <a:r>
              <a:rPr lang="en-US" altLang="zh-CN" sz="1200" dirty="0">
                <a:solidFill>
                  <a:srgbClr val="333333"/>
                </a:solidFill>
                <a:latin typeface="Verdana" panose="020B0604030504040204" pitchFamily="34" charset="0"/>
              </a:rPr>
              <a:t>Config Server</a:t>
            </a:r>
            <a:r>
              <a:rPr lang="zh-CN" altLang="en-US" sz="1200" dirty="0">
                <a:solidFill>
                  <a:srgbClr val="333333"/>
                </a:solidFill>
                <a:latin typeface="Verdana" panose="020B0604030504040204" pitchFamily="34" charset="0"/>
              </a:rPr>
              <a:t>请求配置信息</a:t>
            </a:r>
          </a:p>
          <a:p>
            <a:pPr>
              <a:buFont typeface="+mj-lt"/>
              <a:buAutoNum type="arabicPeriod"/>
            </a:pPr>
            <a:r>
              <a:rPr lang="en-US" altLang="zh-CN" sz="1200" dirty="0">
                <a:solidFill>
                  <a:srgbClr val="333333"/>
                </a:solidFill>
                <a:latin typeface="Verdana" panose="020B0604030504040204" pitchFamily="34" charset="0"/>
              </a:rPr>
              <a:t>Config Server </a:t>
            </a:r>
            <a:r>
              <a:rPr lang="zh-CN" altLang="en-US" sz="1200" dirty="0">
                <a:solidFill>
                  <a:srgbClr val="333333"/>
                </a:solidFill>
                <a:latin typeface="Verdana" panose="020B0604030504040204" pitchFamily="34" charset="0"/>
              </a:rPr>
              <a:t>根据自己</a:t>
            </a:r>
            <a:r>
              <a:rPr lang="en-US" altLang="zh-CN" sz="1200" dirty="0" err="1">
                <a:solidFill>
                  <a:srgbClr val="333333"/>
                </a:solidFill>
                <a:latin typeface="Verdana" panose="020B0604030504040204" pitchFamily="34" charset="0"/>
              </a:rPr>
              <a:t>bootstrap.yml</a:t>
            </a:r>
            <a:r>
              <a:rPr lang="zh-CN" altLang="en-US" sz="1200" dirty="0">
                <a:solidFill>
                  <a:srgbClr val="333333"/>
                </a:solidFill>
                <a:latin typeface="Verdana" panose="020B0604030504040204" pitchFamily="34" charset="0"/>
              </a:rPr>
              <a:t>（</a:t>
            </a:r>
            <a:r>
              <a:rPr lang="en-US" altLang="zh-CN" sz="1200" dirty="0">
                <a:solidFill>
                  <a:srgbClr val="333333"/>
                </a:solidFill>
                <a:latin typeface="Verdana" panose="020B0604030504040204" pitchFamily="34" charset="0"/>
              </a:rPr>
              <a:t>properties</a:t>
            </a:r>
            <a:r>
              <a:rPr lang="zh-CN" altLang="en-US" sz="1200" dirty="0">
                <a:solidFill>
                  <a:srgbClr val="333333"/>
                </a:solidFill>
                <a:latin typeface="Verdana" panose="020B0604030504040204" pitchFamily="34" charset="0"/>
              </a:rPr>
              <a:t>）中的</a:t>
            </a:r>
            <a:r>
              <a:rPr lang="en-US" altLang="zh-CN" sz="1200" dirty="0">
                <a:solidFill>
                  <a:srgbClr val="333333"/>
                </a:solidFill>
                <a:latin typeface="Verdana" panose="020B0604030504040204" pitchFamily="34" charset="0"/>
              </a:rPr>
              <a:t>Git</a:t>
            </a:r>
            <a:r>
              <a:rPr lang="zh-CN" altLang="en-US" sz="1200" dirty="0">
                <a:solidFill>
                  <a:srgbClr val="333333"/>
                </a:solidFill>
                <a:latin typeface="Verdana" panose="020B0604030504040204" pitchFamily="34" charset="0"/>
              </a:rPr>
              <a:t>（或</a:t>
            </a:r>
            <a:r>
              <a:rPr lang="en-US" altLang="zh-CN" sz="1200" dirty="0">
                <a:solidFill>
                  <a:srgbClr val="333333"/>
                </a:solidFill>
                <a:latin typeface="Verdana" panose="020B0604030504040204" pitchFamily="34" charset="0"/>
              </a:rPr>
              <a:t>SVN</a:t>
            </a:r>
            <a:r>
              <a:rPr lang="zh-CN" altLang="en-US" sz="1200" dirty="0">
                <a:solidFill>
                  <a:srgbClr val="333333"/>
                </a:solidFill>
                <a:latin typeface="Verdana" panose="020B0604030504040204" pitchFamily="34" charset="0"/>
              </a:rPr>
              <a:t>）仓库信息加上客户端传来的配置定位信息去查配置信息的路径</a:t>
            </a:r>
          </a:p>
          <a:p>
            <a:pPr>
              <a:buFont typeface="+mj-lt"/>
              <a:buAutoNum type="arabicPeriod"/>
            </a:pPr>
            <a:r>
              <a:rPr lang="en-US" altLang="zh-CN" sz="1200" dirty="0">
                <a:solidFill>
                  <a:srgbClr val="333333"/>
                </a:solidFill>
                <a:latin typeface="Verdana" panose="020B0604030504040204" pitchFamily="34" charset="0"/>
              </a:rPr>
              <a:t>Config Server </a:t>
            </a:r>
            <a:r>
              <a:rPr lang="zh-CN" altLang="en-US" sz="1200" dirty="0">
                <a:solidFill>
                  <a:srgbClr val="333333"/>
                </a:solidFill>
                <a:latin typeface="Verdana" panose="020B0604030504040204" pitchFamily="34" charset="0"/>
              </a:rPr>
              <a:t>执行</a:t>
            </a:r>
            <a:r>
              <a:rPr lang="en-US" altLang="zh-CN" sz="1200" dirty="0">
                <a:solidFill>
                  <a:srgbClr val="333333"/>
                </a:solidFill>
                <a:latin typeface="Verdana" panose="020B0604030504040204" pitchFamily="34" charset="0"/>
              </a:rPr>
              <a:t>git clone</a:t>
            </a:r>
            <a:r>
              <a:rPr lang="zh-CN" altLang="en-US" sz="1200" dirty="0">
                <a:solidFill>
                  <a:srgbClr val="333333"/>
                </a:solidFill>
                <a:latin typeface="Verdana" panose="020B0604030504040204" pitchFamily="34" charset="0"/>
              </a:rPr>
              <a:t>命令，将配置信息下载到本地</a:t>
            </a:r>
            <a:r>
              <a:rPr lang="en-US" altLang="zh-CN" sz="1200" dirty="0">
                <a:solidFill>
                  <a:srgbClr val="333333"/>
                </a:solidFill>
                <a:latin typeface="Verdana" panose="020B0604030504040204" pitchFamily="34" charset="0"/>
              </a:rPr>
              <a:t>Git</a:t>
            </a:r>
            <a:r>
              <a:rPr lang="zh-CN" altLang="en-US" sz="1200" dirty="0">
                <a:solidFill>
                  <a:srgbClr val="333333"/>
                </a:solidFill>
                <a:latin typeface="Verdana" panose="020B0604030504040204" pitchFamily="34" charset="0"/>
              </a:rPr>
              <a:t>仓库中，将配置信息加载到</a:t>
            </a:r>
            <a:r>
              <a:rPr lang="en-US" altLang="zh-CN" sz="1200" dirty="0">
                <a:solidFill>
                  <a:srgbClr val="333333"/>
                </a:solidFill>
                <a:latin typeface="Verdana" panose="020B0604030504040204" pitchFamily="34" charset="0"/>
              </a:rPr>
              <a:t>Spring</a:t>
            </a:r>
            <a:r>
              <a:rPr lang="zh-CN" altLang="en-US" sz="1200" dirty="0">
                <a:solidFill>
                  <a:srgbClr val="333333"/>
                </a:solidFill>
                <a:latin typeface="Verdana" panose="020B0604030504040204" pitchFamily="34" charset="0"/>
              </a:rPr>
              <a:t>的</a:t>
            </a:r>
            <a:r>
              <a:rPr lang="en-US" altLang="zh-CN" sz="1200" dirty="0" err="1">
                <a:solidFill>
                  <a:srgbClr val="333333"/>
                </a:solidFill>
                <a:latin typeface="Verdana" panose="020B0604030504040204" pitchFamily="34" charset="0"/>
              </a:rPr>
              <a:t>ApplicationContext</a:t>
            </a:r>
            <a:r>
              <a:rPr lang="zh-CN" altLang="en-US" sz="1200" dirty="0">
                <a:solidFill>
                  <a:srgbClr val="333333"/>
                </a:solidFill>
                <a:latin typeface="Verdana" panose="020B0604030504040204" pitchFamily="34" charset="0"/>
              </a:rPr>
              <a:t>读取内容返回给客户端（微服务应用）</a:t>
            </a:r>
          </a:p>
          <a:p>
            <a:pPr>
              <a:buFont typeface="+mj-lt"/>
              <a:buAutoNum type="arabicPeriod"/>
            </a:pPr>
            <a:r>
              <a:rPr lang="zh-CN" altLang="en-US" sz="1200" dirty="0">
                <a:solidFill>
                  <a:srgbClr val="333333"/>
                </a:solidFill>
                <a:latin typeface="Verdana" panose="020B0604030504040204" pitchFamily="34" charset="0"/>
              </a:rPr>
              <a:t>客户端将内容加载到</a:t>
            </a:r>
            <a:r>
              <a:rPr lang="en-US" altLang="zh-CN" sz="1200" dirty="0" err="1">
                <a:solidFill>
                  <a:srgbClr val="333333"/>
                </a:solidFill>
                <a:latin typeface="Verdana" panose="020B0604030504040204" pitchFamily="34" charset="0"/>
              </a:rPr>
              <a:t>ApplicationContext</a:t>
            </a:r>
            <a:r>
              <a:rPr lang="zh-CN" altLang="en-US" sz="1200" dirty="0">
                <a:solidFill>
                  <a:srgbClr val="333333"/>
                </a:solidFill>
                <a:latin typeface="Verdana" panose="020B0604030504040204" pitchFamily="34" charset="0"/>
              </a:rPr>
              <a:t>，配置内容的优先级大于客户端内部的配置内容，进行忽略</a:t>
            </a:r>
            <a:endParaRPr lang="zh-CN" altLang="en-US" sz="1200" b="0" i="0" dirty="0">
              <a:solidFill>
                <a:srgbClr val="333333"/>
              </a:solidFill>
              <a:effectLst/>
              <a:latin typeface="Verdana" panose="020B0604030504040204" pitchFamily="34" charset="0"/>
            </a:endParaRPr>
          </a:p>
        </p:txBody>
      </p:sp>
      <p:grpSp>
        <p:nvGrpSpPr>
          <p:cNvPr id="59" name="组合 58">
            <a:extLst>
              <a:ext uri="{FF2B5EF4-FFF2-40B4-BE49-F238E27FC236}">
                <a16:creationId xmlns:a16="http://schemas.microsoft.com/office/drawing/2014/main" id="{836B1466-2DF5-4AE5-819F-351F27B91BBD}"/>
              </a:ext>
            </a:extLst>
          </p:cNvPr>
          <p:cNvGrpSpPr/>
          <p:nvPr/>
        </p:nvGrpSpPr>
        <p:grpSpPr>
          <a:xfrm>
            <a:off x="1765533" y="766898"/>
            <a:ext cx="7719452" cy="4126118"/>
            <a:chOff x="1765533" y="766898"/>
            <a:chExt cx="7719452" cy="4126118"/>
          </a:xfrm>
        </p:grpSpPr>
        <p:grpSp>
          <p:nvGrpSpPr>
            <p:cNvPr id="43" name="组合 42">
              <a:extLst>
                <a:ext uri="{FF2B5EF4-FFF2-40B4-BE49-F238E27FC236}">
                  <a16:creationId xmlns:a16="http://schemas.microsoft.com/office/drawing/2014/main" id="{D8CE0F9F-F4E3-4051-9464-61232D68ADAE}"/>
                </a:ext>
              </a:extLst>
            </p:cNvPr>
            <p:cNvGrpSpPr/>
            <p:nvPr/>
          </p:nvGrpSpPr>
          <p:grpSpPr>
            <a:xfrm>
              <a:off x="1765533" y="1754851"/>
              <a:ext cx="7719452" cy="3138165"/>
              <a:chOff x="1866201" y="639115"/>
              <a:chExt cx="7719452" cy="3138165"/>
            </a:xfrm>
          </p:grpSpPr>
          <p:grpSp>
            <p:nvGrpSpPr>
              <p:cNvPr id="14" name="组合 13">
                <a:extLst>
                  <a:ext uri="{FF2B5EF4-FFF2-40B4-BE49-F238E27FC236}">
                    <a16:creationId xmlns:a16="http://schemas.microsoft.com/office/drawing/2014/main" id="{A6DFFC29-BAFA-4232-9D9A-A12199D48C97}"/>
                  </a:ext>
                </a:extLst>
              </p:cNvPr>
              <p:cNvGrpSpPr/>
              <p:nvPr/>
            </p:nvGrpSpPr>
            <p:grpSpPr>
              <a:xfrm>
                <a:off x="1866201" y="1673075"/>
                <a:ext cx="728427" cy="1039478"/>
                <a:chOff x="1866201" y="1673075"/>
                <a:chExt cx="728427" cy="1039478"/>
              </a:xfrm>
            </p:grpSpPr>
            <p:pic>
              <p:nvPicPr>
                <p:cNvPr id="6" name="图片 5">
                  <a:extLst>
                    <a:ext uri="{FF2B5EF4-FFF2-40B4-BE49-F238E27FC236}">
                      <a16:creationId xmlns:a16="http://schemas.microsoft.com/office/drawing/2014/main" id="{9D18AA01-F55C-4D9D-9742-B410E8331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201" y="1673075"/>
                  <a:ext cx="728427" cy="710661"/>
                </a:xfrm>
                <a:prstGeom prst="rect">
                  <a:avLst/>
                </a:prstGeom>
              </p:spPr>
            </p:pic>
            <p:sp>
              <p:nvSpPr>
                <p:cNvPr id="12" name="文本框 11">
                  <a:extLst>
                    <a:ext uri="{FF2B5EF4-FFF2-40B4-BE49-F238E27FC236}">
                      <a16:creationId xmlns:a16="http://schemas.microsoft.com/office/drawing/2014/main" id="{EA261DB7-89DE-44A9-8656-A701AA33A517}"/>
                    </a:ext>
                  </a:extLst>
                </p:cNvPr>
                <p:cNvSpPr txBox="1"/>
                <p:nvPr/>
              </p:nvSpPr>
              <p:spPr>
                <a:xfrm>
                  <a:off x="2044305" y="2435554"/>
                  <a:ext cx="372218" cy="276999"/>
                </a:xfrm>
                <a:prstGeom prst="rect">
                  <a:avLst/>
                </a:prstGeom>
                <a:noFill/>
              </p:spPr>
              <p:txBody>
                <a:bodyPr wrap="none" rtlCol="0">
                  <a:spAutoFit/>
                </a:bodyPr>
                <a:lstStyle/>
                <a:p>
                  <a:r>
                    <a:rPr lang="en-US" altLang="zh-CN" sz="1200" dirty="0"/>
                    <a:t>Git</a:t>
                  </a:r>
                  <a:endParaRPr lang="zh-CN" altLang="en-US" sz="1200" dirty="0"/>
                </a:p>
              </p:txBody>
            </p:sp>
          </p:grpSp>
          <p:grpSp>
            <p:nvGrpSpPr>
              <p:cNvPr id="15" name="组合 14">
                <a:extLst>
                  <a:ext uri="{FF2B5EF4-FFF2-40B4-BE49-F238E27FC236}">
                    <a16:creationId xmlns:a16="http://schemas.microsoft.com/office/drawing/2014/main" id="{52FA2103-AE94-4E59-88D5-7838CD37B48D}"/>
                  </a:ext>
                </a:extLst>
              </p:cNvPr>
              <p:cNvGrpSpPr/>
              <p:nvPr/>
            </p:nvGrpSpPr>
            <p:grpSpPr>
              <a:xfrm>
                <a:off x="3784754" y="1673076"/>
                <a:ext cx="1075936" cy="1039476"/>
                <a:chOff x="3784754" y="1673076"/>
                <a:chExt cx="1075936" cy="1039476"/>
              </a:xfrm>
            </p:grpSpPr>
            <p:pic>
              <p:nvPicPr>
                <p:cNvPr id="8" name="图片 7">
                  <a:extLst>
                    <a:ext uri="{FF2B5EF4-FFF2-40B4-BE49-F238E27FC236}">
                      <a16:creationId xmlns:a16="http://schemas.microsoft.com/office/drawing/2014/main" id="{2131502B-E4D3-47D3-AC2A-E4903F926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392" y="1673076"/>
                  <a:ext cx="710661" cy="710661"/>
                </a:xfrm>
                <a:prstGeom prst="rect">
                  <a:avLst/>
                </a:prstGeom>
              </p:spPr>
            </p:pic>
            <p:sp>
              <p:nvSpPr>
                <p:cNvPr id="13" name="文本框 12">
                  <a:extLst>
                    <a:ext uri="{FF2B5EF4-FFF2-40B4-BE49-F238E27FC236}">
                      <a16:creationId xmlns:a16="http://schemas.microsoft.com/office/drawing/2014/main" id="{BC1F3767-EB5A-4EC1-B96A-B6FFF0AA5D28}"/>
                    </a:ext>
                  </a:extLst>
                </p:cNvPr>
                <p:cNvSpPr txBox="1"/>
                <p:nvPr/>
              </p:nvSpPr>
              <p:spPr>
                <a:xfrm>
                  <a:off x="3784754" y="2435553"/>
                  <a:ext cx="1075936" cy="276999"/>
                </a:xfrm>
                <a:prstGeom prst="rect">
                  <a:avLst/>
                </a:prstGeom>
                <a:noFill/>
              </p:spPr>
              <p:txBody>
                <a:bodyPr wrap="none" rtlCol="0">
                  <a:spAutoFit/>
                </a:bodyPr>
                <a:lstStyle/>
                <a:p>
                  <a:r>
                    <a:rPr lang="en-US" altLang="zh-CN" sz="1200" dirty="0"/>
                    <a:t>Config Server</a:t>
                  </a:r>
                  <a:endParaRPr lang="zh-CN" altLang="en-US" sz="1200" dirty="0"/>
                </a:p>
              </p:txBody>
            </p:sp>
          </p:grpSp>
          <p:grpSp>
            <p:nvGrpSpPr>
              <p:cNvPr id="22" name="组合 21">
                <a:extLst>
                  <a:ext uri="{FF2B5EF4-FFF2-40B4-BE49-F238E27FC236}">
                    <a16:creationId xmlns:a16="http://schemas.microsoft.com/office/drawing/2014/main" id="{F5818F83-EB87-493E-BD63-225E7B359A01}"/>
                  </a:ext>
                </a:extLst>
              </p:cNvPr>
              <p:cNvGrpSpPr/>
              <p:nvPr/>
            </p:nvGrpSpPr>
            <p:grpSpPr>
              <a:xfrm>
                <a:off x="6306566" y="1717692"/>
                <a:ext cx="1189749" cy="961303"/>
                <a:chOff x="5803226" y="1751248"/>
                <a:chExt cx="1189749" cy="961303"/>
              </a:xfrm>
            </p:grpSpPr>
            <p:pic>
              <p:nvPicPr>
                <p:cNvPr id="9" name="图片 8">
                  <a:extLst>
                    <a:ext uri="{FF2B5EF4-FFF2-40B4-BE49-F238E27FC236}">
                      <a16:creationId xmlns:a16="http://schemas.microsoft.com/office/drawing/2014/main" id="{7B90156F-F55F-4896-8346-F443353CE7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51248"/>
                  <a:ext cx="689412" cy="632488"/>
                </a:xfrm>
                <a:prstGeom prst="rect">
                  <a:avLst/>
                </a:prstGeom>
              </p:spPr>
            </p:pic>
            <p:sp>
              <p:nvSpPr>
                <p:cNvPr id="17" name="文本框 16">
                  <a:extLst>
                    <a:ext uri="{FF2B5EF4-FFF2-40B4-BE49-F238E27FC236}">
                      <a16:creationId xmlns:a16="http://schemas.microsoft.com/office/drawing/2014/main" id="{5C3227E9-A54A-4673-9036-7313B89F83CB}"/>
                    </a:ext>
                  </a:extLst>
                </p:cNvPr>
                <p:cNvSpPr txBox="1"/>
                <p:nvPr/>
              </p:nvSpPr>
              <p:spPr>
                <a:xfrm>
                  <a:off x="5803226" y="2435552"/>
                  <a:ext cx="1189749" cy="276999"/>
                </a:xfrm>
                <a:prstGeom prst="rect">
                  <a:avLst/>
                </a:prstGeom>
                <a:noFill/>
              </p:spPr>
              <p:txBody>
                <a:bodyPr wrap="none" rtlCol="0">
                  <a:spAutoFit/>
                </a:bodyPr>
                <a:lstStyle/>
                <a:p>
                  <a:r>
                    <a:rPr lang="en-US" altLang="zh-CN" sz="1200" dirty="0"/>
                    <a:t>Micro Service 2</a:t>
                  </a:r>
                  <a:endParaRPr lang="zh-CN" altLang="en-US" sz="1200" dirty="0"/>
                </a:p>
              </p:txBody>
            </p:sp>
          </p:grpSp>
          <p:grpSp>
            <p:nvGrpSpPr>
              <p:cNvPr id="21" name="组合 20">
                <a:extLst>
                  <a:ext uri="{FF2B5EF4-FFF2-40B4-BE49-F238E27FC236}">
                    <a16:creationId xmlns:a16="http://schemas.microsoft.com/office/drawing/2014/main" id="{960C6ACC-4787-4F6D-89E3-DA58136E4082}"/>
                  </a:ext>
                </a:extLst>
              </p:cNvPr>
              <p:cNvGrpSpPr/>
              <p:nvPr/>
            </p:nvGrpSpPr>
            <p:grpSpPr>
              <a:xfrm>
                <a:off x="6306566" y="639115"/>
                <a:ext cx="1189749" cy="910935"/>
                <a:chOff x="5803226" y="639115"/>
                <a:chExt cx="1189749" cy="910935"/>
              </a:xfrm>
            </p:grpSpPr>
            <p:sp>
              <p:nvSpPr>
                <p:cNvPr id="16" name="文本框 15">
                  <a:extLst>
                    <a:ext uri="{FF2B5EF4-FFF2-40B4-BE49-F238E27FC236}">
                      <a16:creationId xmlns:a16="http://schemas.microsoft.com/office/drawing/2014/main" id="{72534527-F401-4517-BB36-99766954DD4D}"/>
                    </a:ext>
                  </a:extLst>
                </p:cNvPr>
                <p:cNvSpPr txBox="1"/>
                <p:nvPr/>
              </p:nvSpPr>
              <p:spPr>
                <a:xfrm>
                  <a:off x="5803226" y="1273051"/>
                  <a:ext cx="1189749" cy="276999"/>
                </a:xfrm>
                <a:prstGeom prst="rect">
                  <a:avLst/>
                </a:prstGeom>
                <a:noFill/>
              </p:spPr>
              <p:txBody>
                <a:bodyPr wrap="none" rtlCol="0">
                  <a:spAutoFit/>
                </a:bodyPr>
                <a:lstStyle/>
                <a:p>
                  <a:r>
                    <a:rPr lang="en-US" altLang="zh-CN" sz="1200" dirty="0"/>
                    <a:t>Micro Service 1</a:t>
                  </a:r>
                  <a:endParaRPr lang="zh-CN" altLang="en-US" sz="1200" dirty="0"/>
                </a:p>
              </p:txBody>
            </p:sp>
            <p:pic>
              <p:nvPicPr>
                <p:cNvPr id="19" name="图片 18">
                  <a:extLst>
                    <a:ext uri="{FF2B5EF4-FFF2-40B4-BE49-F238E27FC236}">
                      <a16:creationId xmlns:a16="http://schemas.microsoft.com/office/drawing/2014/main" id="{5188E632-0983-4ECE-BA82-A0BA2B8C5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394" y="639115"/>
                  <a:ext cx="689412" cy="632488"/>
                </a:xfrm>
                <a:prstGeom prst="rect">
                  <a:avLst/>
                </a:prstGeom>
              </p:spPr>
            </p:pic>
          </p:grpSp>
          <p:grpSp>
            <p:nvGrpSpPr>
              <p:cNvPr id="23" name="组合 22">
                <a:extLst>
                  <a:ext uri="{FF2B5EF4-FFF2-40B4-BE49-F238E27FC236}">
                    <a16:creationId xmlns:a16="http://schemas.microsoft.com/office/drawing/2014/main" id="{F6CC8371-EA76-4018-8A0B-556083109517}"/>
                  </a:ext>
                </a:extLst>
              </p:cNvPr>
              <p:cNvGrpSpPr/>
              <p:nvPr/>
            </p:nvGrpSpPr>
            <p:grpSpPr>
              <a:xfrm>
                <a:off x="6306566" y="2864897"/>
                <a:ext cx="1189749" cy="912383"/>
                <a:chOff x="5803226" y="2965565"/>
                <a:chExt cx="1189749" cy="912383"/>
              </a:xfrm>
            </p:grpSpPr>
            <p:sp>
              <p:nvSpPr>
                <p:cNvPr id="18" name="文本框 17">
                  <a:extLst>
                    <a:ext uri="{FF2B5EF4-FFF2-40B4-BE49-F238E27FC236}">
                      <a16:creationId xmlns:a16="http://schemas.microsoft.com/office/drawing/2014/main" id="{6EA10437-DF9D-45F9-9008-2ACDF9372B1E}"/>
                    </a:ext>
                  </a:extLst>
                </p:cNvPr>
                <p:cNvSpPr txBox="1"/>
                <p:nvPr/>
              </p:nvSpPr>
              <p:spPr>
                <a:xfrm>
                  <a:off x="5803226" y="3600949"/>
                  <a:ext cx="1189749" cy="276999"/>
                </a:xfrm>
                <a:prstGeom prst="rect">
                  <a:avLst/>
                </a:prstGeom>
                <a:noFill/>
              </p:spPr>
              <p:txBody>
                <a:bodyPr wrap="none" rtlCol="0">
                  <a:spAutoFit/>
                </a:bodyPr>
                <a:lstStyle/>
                <a:p>
                  <a:r>
                    <a:rPr lang="en-US" altLang="zh-CN" sz="1200" dirty="0"/>
                    <a:t>Micro Service 3</a:t>
                  </a:r>
                  <a:endParaRPr lang="zh-CN" altLang="en-US" sz="1200" dirty="0"/>
                </a:p>
              </p:txBody>
            </p:sp>
            <p:pic>
              <p:nvPicPr>
                <p:cNvPr id="20" name="图片 19">
                  <a:extLst>
                    <a:ext uri="{FF2B5EF4-FFF2-40B4-BE49-F238E27FC236}">
                      <a16:creationId xmlns:a16="http://schemas.microsoft.com/office/drawing/2014/main" id="{E19F530B-9E5D-416D-A3DC-94B52A00B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394" y="2965565"/>
                  <a:ext cx="689412" cy="632488"/>
                </a:xfrm>
                <a:prstGeom prst="rect">
                  <a:avLst/>
                </a:prstGeom>
              </p:spPr>
            </p:pic>
          </p:grpSp>
          <p:sp>
            <p:nvSpPr>
              <p:cNvPr id="24" name="右大括号 23">
                <a:extLst>
                  <a:ext uri="{FF2B5EF4-FFF2-40B4-BE49-F238E27FC236}">
                    <a16:creationId xmlns:a16="http://schemas.microsoft.com/office/drawing/2014/main" id="{CB8881E5-FDC7-4B3D-9B6F-C7CD8CDAB2BE}"/>
                  </a:ext>
                </a:extLst>
              </p:cNvPr>
              <p:cNvSpPr/>
              <p:nvPr/>
            </p:nvSpPr>
            <p:spPr>
              <a:xfrm>
                <a:off x="7819151" y="709855"/>
                <a:ext cx="311059" cy="2637100"/>
              </a:xfrm>
              <a:prstGeom prst="righ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DBEFC3AB-1224-444A-9354-448A8C75D4F3}"/>
                  </a:ext>
                </a:extLst>
              </p:cNvPr>
              <p:cNvSpPr txBox="1"/>
              <p:nvPr/>
            </p:nvSpPr>
            <p:spPr>
              <a:xfrm>
                <a:off x="8259649" y="1859128"/>
                <a:ext cx="1326004" cy="338554"/>
              </a:xfrm>
              <a:prstGeom prst="rect">
                <a:avLst/>
              </a:prstGeom>
              <a:noFill/>
            </p:spPr>
            <p:txBody>
              <a:bodyPr wrap="none" rtlCol="0">
                <a:spAutoFit/>
              </a:bodyPr>
              <a:lstStyle/>
              <a:p>
                <a:r>
                  <a:rPr lang="en-US" altLang="zh-CN" sz="1600" dirty="0"/>
                  <a:t>Config Client</a:t>
                </a:r>
                <a:endParaRPr lang="zh-CN" altLang="en-US" sz="1600" dirty="0"/>
              </a:p>
            </p:txBody>
          </p:sp>
          <p:cxnSp>
            <p:nvCxnSpPr>
              <p:cNvPr id="27" name="直接箭头连接符 26">
                <a:extLst>
                  <a:ext uri="{FF2B5EF4-FFF2-40B4-BE49-F238E27FC236}">
                    <a16:creationId xmlns:a16="http://schemas.microsoft.com/office/drawing/2014/main" id="{12827501-924B-47CC-9D47-7C63356DD286}"/>
                  </a:ext>
                </a:extLst>
              </p:cNvPr>
              <p:cNvCxnSpPr>
                <a:cxnSpLocks/>
              </p:cNvCxnSpPr>
              <p:nvPr/>
            </p:nvCxnSpPr>
            <p:spPr>
              <a:xfrm>
                <a:off x="2649802" y="2027414"/>
                <a:ext cx="1372764" cy="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CC6E45B5-4DB9-41DF-AFDD-A9AB324480E2}"/>
                  </a:ext>
                </a:extLst>
              </p:cNvPr>
              <p:cNvCxnSpPr>
                <a:stCxn id="8" idx="3"/>
                <a:endCxn id="19" idx="1"/>
              </p:cNvCxnSpPr>
              <p:nvPr/>
            </p:nvCxnSpPr>
            <p:spPr>
              <a:xfrm flipV="1">
                <a:off x="4678053" y="955359"/>
                <a:ext cx="1878681" cy="1073048"/>
              </a:xfrm>
              <a:prstGeom prst="bentConnector3">
                <a:avLst>
                  <a:gd name="adj1" fmla="val 66968"/>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DA78FEC6-9FD2-41E6-9814-06345C8B2A86}"/>
                  </a:ext>
                </a:extLst>
              </p:cNvPr>
              <p:cNvCxnSpPr>
                <a:stCxn id="8" idx="3"/>
                <a:endCxn id="20" idx="1"/>
              </p:cNvCxnSpPr>
              <p:nvPr/>
            </p:nvCxnSpPr>
            <p:spPr>
              <a:xfrm>
                <a:off x="4678053" y="2028407"/>
                <a:ext cx="1878681" cy="1152734"/>
              </a:xfrm>
              <a:prstGeom prst="bentConnector3">
                <a:avLst>
                  <a:gd name="adj1" fmla="val 66968"/>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94AB0E0-4838-467B-A705-400542FB381B}"/>
                  </a:ext>
                </a:extLst>
              </p:cNvPr>
              <p:cNvCxnSpPr>
                <a:stCxn id="8" idx="3"/>
                <a:endCxn id="9" idx="1"/>
              </p:cNvCxnSpPr>
              <p:nvPr/>
            </p:nvCxnSpPr>
            <p:spPr>
              <a:xfrm>
                <a:off x="4678053" y="2028407"/>
                <a:ext cx="1921287" cy="5529"/>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5E53870F-6217-4140-96B9-4AD8C154C7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069" y="1671092"/>
                <a:ext cx="336572" cy="336572"/>
              </a:xfrm>
              <a:prstGeom prst="rect">
                <a:avLst/>
              </a:prstGeom>
            </p:spPr>
          </p:pic>
          <p:sp>
            <p:nvSpPr>
              <p:cNvPr id="38" name="文本框 37">
                <a:extLst>
                  <a:ext uri="{FF2B5EF4-FFF2-40B4-BE49-F238E27FC236}">
                    <a16:creationId xmlns:a16="http://schemas.microsoft.com/office/drawing/2014/main" id="{70013F91-FAB2-4E98-A299-4022EAFBDEB4}"/>
                  </a:ext>
                </a:extLst>
              </p:cNvPr>
              <p:cNvSpPr txBox="1"/>
              <p:nvPr/>
            </p:nvSpPr>
            <p:spPr>
              <a:xfrm>
                <a:off x="3010317" y="2007664"/>
                <a:ext cx="510076" cy="261610"/>
              </a:xfrm>
              <a:prstGeom prst="rect">
                <a:avLst/>
              </a:prstGeom>
              <a:noFill/>
            </p:spPr>
            <p:txBody>
              <a:bodyPr wrap="none" rtlCol="0">
                <a:spAutoFit/>
              </a:bodyPr>
              <a:lstStyle/>
              <a:p>
                <a:r>
                  <a:rPr lang="en-US" altLang="zh-CN" sz="1100" dirty="0"/>
                  <a:t>clone</a:t>
                </a:r>
                <a:endParaRPr lang="zh-CN" altLang="en-US" sz="1100" dirty="0"/>
              </a:p>
            </p:txBody>
          </p:sp>
          <p:sp>
            <p:nvSpPr>
              <p:cNvPr id="41" name="文本框 40">
                <a:extLst>
                  <a:ext uri="{FF2B5EF4-FFF2-40B4-BE49-F238E27FC236}">
                    <a16:creationId xmlns:a16="http://schemas.microsoft.com/office/drawing/2014/main" id="{659C0553-1975-40E7-ABED-81AB76B219D1}"/>
                  </a:ext>
                </a:extLst>
              </p:cNvPr>
              <p:cNvSpPr txBox="1"/>
              <p:nvPr/>
            </p:nvSpPr>
            <p:spPr>
              <a:xfrm>
                <a:off x="3637331" y="2623013"/>
                <a:ext cx="1975221" cy="553998"/>
              </a:xfrm>
              <a:prstGeom prst="rect">
                <a:avLst/>
              </a:prstGeom>
              <a:noFill/>
            </p:spPr>
            <p:txBody>
              <a:bodyPr wrap="none" rtlCol="0">
                <a:spAutoFit/>
              </a:bodyPr>
              <a:lstStyle/>
              <a:p>
                <a:r>
                  <a:rPr lang="en-US" altLang="zh-CN" sz="1000" dirty="0">
                    <a:solidFill>
                      <a:srgbClr val="FF0000"/>
                    </a:solidFill>
                  </a:rPr>
                  <a:t>git clone</a:t>
                </a:r>
                <a:r>
                  <a:rPr lang="zh-CN" altLang="en-US" sz="1000" dirty="0">
                    <a:solidFill>
                      <a:srgbClr val="FF0000"/>
                    </a:solidFill>
                  </a:rPr>
                  <a:t>生成本地仓库：</a:t>
                </a:r>
                <a:endParaRPr lang="en-US" altLang="zh-CN" sz="1000" dirty="0">
                  <a:solidFill>
                    <a:srgbClr val="FF0000"/>
                  </a:solidFill>
                </a:endParaRPr>
              </a:p>
              <a:p>
                <a:r>
                  <a:rPr lang="en-US" altLang="zh-CN" sz="1000" dirty="0">
                    <a:solidFill>
                      <a:srgbClr val="FF0000"/>
                    </a:solidFill>
                  </a:rPr>
                  <a:t>1.</a:t>
                </a:r>
                <a:r>
                  <a:rPr lang="zh-CN" altLang="en-US" sz="1000" dirty="0">
                    <a:solidFill>
                      <a:srgbClr val="FF0000"/>
                    </a:solidFill>
                  </a:rPr>
                  <a:t>有网络则访问</a:t>
                </a:r>
                <a:r>
                  <a:rPr lang="en-US" altLang="zh-CN" sz="1000" dirty="0">
                    <a:solidFill>
                      <a:srgbClr val="FF0000"/>
                    </a:solidFill>
                  </a:rPr>
                  <a:t>Git</a:t>
                </a:r>
                <a:r>
                  <a:rPr lang="zh-CN" altLang="en-US" sz="1000" dirty="0">
                    <a:solidFill>
                      <a:srgbClr val="FF0000"/>
                    </a:solidFill>
                  </a:rPr>
                  <a:t>仓库配置</a:t>
                </a:r>
                <a:endParaRPr lang="en-US" altLang="zh-CN" sz="1000" dirty="0">
                  <a:solidFill>
                    <a:srgbClr val="FF0000"/>
                  </a:solidFill>
                </a:endParaRPr>
              </a:p>
              <a:p>
                <a:r>
                  <a:rPr lang="en-US" altLang="zh-CN" sz="1000" dirty="0">
                    <a:solidFill>
                      <a:srgbClr val="FF0000"/>
                    </a:solidFill>
                  </a:rPr>
                  <a:t>2.</a:t>
                </a:r>
                <a:r>
                  <a:rPr lang="zh-CN" altLang="en-US" sz="1000" dirty="0">
                    <a:solidFill>
                      <a:srgbClr val="FF0000"/>
                    </a:solidFill>
                  </a:rPr>
                  <a:t>没有网络则使用本地仓库配置</a:t>
                </a:r>
              </a:p>
            </p:txBody>
          </p:sp>
        </p:grpSp>
        <p:grpSp>
          <p:nvGrpSpPr>
            <p:cNvPr id="58" name="组合 57">
              <a:extLst>
                <a:ext uri="{FF2B5EF4-FFF2-40B4-BE49-F238E27FC236}">
                  <a16:creationId xmlns:a16="http://schemas.microsoft.com/office/drawing/2014/main" id="{5D80FD91-3D5B-4B4A-8C63-F9D377EF256F}"/>
                </a:ext>
              </a:extLst>
            </p:cNvPr>
            <p:cNvGrpSpPr/>
            <p:nvPr/>
          </p:nvGrpSpPr>
          <p:grpSpPr>
            <a:xfrm>
              <a:off x="3752908" y="766898"/>
              <a:ext cx="1005403" cy="1971677"/>
              <a:chOff x="3752908" y="766898"/>
              <a:chExt cx="1005403" cy="1971677"/>
            </a:xfrm>
          </p:grpSpPr>
          <p:grpSp>
            <p:nvGrpSpPr>
              <p:cNvPr id="47" name="组合 46">
                <a:extLst>
                  <a:ext uri="{FF2B5EF4-FFF2-40B4-BE49-F238E27FC236}">
                    <a16:creationId xmlns:a16="http://schemas.microsoft.com/office/drawing/2014/main" id="{82E89132-EAD5-45A2-9DC3-5EF5FEE249C5}"/>
                  </a:ext>
                </a:extLst>
              </p:cNvPr>
              <p:cNvGrpSpPr/>
              <p:nvPr/>
            </p:nvGrpSpPr>
            <p:grpSpPr>
              <a:xfrm>
                <a:off x="3752908" y="766898"/>
                <a:ext cx="1005403" cy="1001897"/>
                <a:chOff x="3752908" y="766898"/>
                <a:chExt cx="1005403" cy="1001897"/>
              </a:xfrm>
            </p:grpSpPr>
            <p:pic>
              <p:nvPicPr>
                <p:cNvPr id="45" name="图片 44">
                  <a:extLst>
                    <a:ext uri="{FF2B5EF4-FFF2-40B4-BE49-F238E27FC236}">
                      <a16:creationId xmlns:a16="http://schemas.microsoft.com/office/drawing/2014/main" id="{8690E0E5-49F5-47A8-BC03-A2CAAD4934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5683" y="766898"/>
                  <a:ext cx="772742" cy="772742"/>
                </a:xfrm>
                <a:prstGeom prst="rect">
                  <a:avLst/>
                </a:prstGeom>
              </p:spPr>
            </p:pic>
            <p:sp>
              <p:nvSpPr>
                <p:cNvPr id="46" name="文本框 45">
                  <a:extLst>
                    <a:ext uri="{FF2B5EF4-FFF2-40B4-BE49-F238E27FC236}">
                      <a16:creationId xmlns:a16="http://schemas.microsoft.com/office/drawing/2014/main" id="{C166980E-B480-463A-8F4D-9207242B52A9}"/>
                    </a:ext>
                  </a:extLst>
                </p:cNvPr>
                <p:cNvSpPr txBox="1"/>
                <p:nvPr/>
              </p:nvSpPr>
              <p:spPr>
                <a:xfrm>
                  <a:off x="3752908" y="1507185"/>
                  <a:ext cx="1005403" cy="261610"/>
                </a:xfrm>
                <a:prstGeom prst="rect">
                  <a:avLst/>
                </a:prstGeom>
                <a:noFill/>
              </p:spPr>
              <p:txBody>
                <a:bodyPr wrap="none" rtlCol="0">
                  <a:spAutoFit/>
                </a:bodyPr>
                <a:lstStyle/>
                <a:p>
                  <a:r>
                    <a:rPr lang="en-US" altLang="zh-CN" sz="1100" dirty="0"/>
                    <a:t>Eureka Server</a:t>
                  </a:r>
                  <a:endParaRPr lang="zh-CN" altLang="en-US" sz="1100" dirty="0"/>
                </a:p>
              </p:txBody>
            </p:sp>
          </p:grpSp>
          <p:cxnSp>
            <p:nvCxnSpPr>
              <p:cNvPr id="49" name="直接箭头连接符 48">
                <a:extLst>
                  <a:ext uri="{FF2B5EF4-FFF2-40B4-BE49-F238E27FC236}">
                    <a16:creationId xmlns:a16="http://schemas.microsoft.com/office/drawing/2014/main" id="{444277AF-08F0-40EF-BCCB-EC03806DE946}"/>
                  </a:ext>
                </a:extLst>
              </p:cNvPr>
              <p:cNvCxnSpPr>
                <a:cxnSpLocks/>
              </p:cNvCxnSpPr>
              <p:nvPr/>
            </p:nvCxnSpPr>
            <p:spPr>
              <a:xfrm flipH="1" flipV="1">
                <a:off x="4081059" y="1891020"/>
                <a:ext cx="1" cy="84755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8AA6B0BF-048D-4818-B567-DEB66DD4061D}"/>
                  </a:ext>
                </a:extLst>
              </p:cNvPr>
              <p:cNvCxnSpPr>
                <a:cxnSpLocks/>
              </p:cNvCxnSpPr>
              <p:nvPr/>
            </p:nvCxnSpPr>
            <p:spPr>
              <a:xfrm flipH="1" flipV="1">
                <a:off x="4415967" y="1889441"/>
                <a:ext cx="1" cy="847555"/>
              </a:xfrm>
              <a:prstGeom prst="straightConnector1">
                <a:avLst/>
              </a:prstGeom>
              <a:ln w="12700">
                <a:solidFill>
                  <a:srgbClr val="00206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5E47DE49-2A07-4907-A346-DEA9A8BC8B93}"/>
                  </a:ext>
                </a:extLst>
              </p:cNvPr>
              <p:cNvSpPr txBox="1"/>
              <p:nvPr/>
            </p:nvSpPr>
            <p:spPr>
              <a:xfrm rot="16200000">
                <a:off x="3749448" y="2201242"/>
                <a:ext cx="441146" cy="246221"/>
              </a:xfrm>
              <a:prstGeom prst="rect">
                <a:avLst/>
              </a:prstGeom>
              <a:noFill/>
            </p:spPr>
            <p:txBody>
              <a:bodyPr wrap="none" rtlCol="0">
                <a:spAutoFit/>
              </a:bodyPr>
              <a:lstStyle/>
              <a:p>
                <a:r>
                  <a:rPr lang="zh-CN" altLang="en-US" sz="1000" dirty="0"/>
                  <a:t>注册</a:t>
                </a:r>
              </a:p>
            </p:txBody>
          </p:sp>
          <p:sp>
            <p:nvSpPr>
              <p:cNvPr id="57" name="文本框 56">
                <a:extLst>
                  <a:ext uri="{FF2B5EF4-FFF2-40B4-BE49-F238E27FC236}">
                    <a16:creationId xmlns:a16="http://schemas.microsoft.com/office/drawing/2014/main" id="{FAABDE9A-D9EF-493B-B0BC-529AAAA253EB}"/>
                  </a:ext>
                </a:extLst>
              </p:cNvPr>
              <p:cNvSpPr txBox="1"/>
              <p:nvPr/>
            </p:nvSpPr>
            <p:spPr>
              <a:xfrm rot="16200000">
                <a:off x="4279847" y="2219286"/>
                <a:ext cx="441146" cy="246221"/>
              </a:xfrm>
              <a:prstGeom prst="rect">
                <a:avLst/>
              </a:prstGeom>
              <a:noFill/>
            </p:spPr>
            <p:txBody>
              <a:bodyPr wrap="none" rtlCol="0">
                <a:spAutoFit/>
              </a:bodyPr>
              <a:lstStyle/>
              <a:p>
                <a:r>
                  <a:rPr lang="zh-CN" altLang="en-US" sz="1000" dirty="0"/>
                  <a:t>心跳</a:t>
                </a:r>
              </a:p>
            </p:txBody>
          </p:sp>
        </p:grpSp>
      </p:grpSp>
    </p:spTree>
    <p:extLst>
      <p:ext uri="{BB962C8B-B14F-4D97-AF65-F5344CB8AC3E}">
        <p14:creationId xmlns:p14="http://schemas.microsoft.com/office/powerpoint/2010/main" val="14287520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622</Words>
  <Application>Microsoft Office PowerPoint</Application>
  <PresentationFormat>宽屏</PresentationFormat>
  <Paragraphs>137</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Microsoft YaHei Light</vt:lpstr>
      <vt:lpstr>等线</vt:lpstr>
      <vt:lpstr>等线 Light</vt:lpstr>
      <vt:lpstr>Arial</vt:lpstr>
      <vt:lpstr>Courier New</vt:lpstr>
      <vt:lpstr>Verdana</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dc:creator>
  <cp:lastModifiedBy>Leo</cp:lastModifiedBy>
  <cp:revision>37</cp:revision>
  <dcterms:created xsi:type="dcterms:W3CDTF">2018-12-07T01:42:36Z</dcterms:created>
  <dcterms:modified xsi:type="dcterms:W3CDTF">2019-01-16T06:15:19Z</dcterms:modified>
</cp:coreProperties>
</file>